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7.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9.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10.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1.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12.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13.xml" ContentType="application/vnd.openxmlformats-officedocument.theme+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97" r:id="rId2"/>
    <p:sldMasterId id="2147483828" r:id="rId3"/>
    <p:sldMasterId id="2147483865" r:id="rId4"/>
    <p:sldMasterId id="2147483936" r:id="rId5"/>
    <p:sldMasterId id="2147483966" r:id="rId6"/>
    <p:sldMasterId id="2147484004" r:id="rId7"/>
    <p:sldMasterId id="2147484029" r:id="rId8"/>
    <p:sldMasterId id="2147484054" r:id="rId9"/>
    <p:sldMasterId id="2147484150" r:id="rId10"/>
    <p:sldMasterId id="2147484158" r:id="rId11"/>
    <p:sldMasterId id="2147484172" r:id="rId12"/>
    <p:sldMasterId id="2147484186" r:id="rId13"/>
    <p:sldMasterId id="2147484206" r:id="rId14"/>
  </p:sldMasterIdLst>
  <p:notesMasterIdLst>
    <p:notesMasterId r:id="rId41"/>
  </p:notesMasterIdLst>
  <p:sldIdLst>
    <p:sldId id="4619" r:id="rId15"/>
    <p:sldId id="2798" r:id="rId16"/>
    <p:sldId id="4645" r:id="rId17"/>
    <p:sldId id="2881" r:id="rId18"/>
    <p:sldId id="4693" r:id="rId19"/>
    <p:sldId id="4673" r:id="rId20"/>
    <p:sldId id="2884" r:id="rId21"/>
    <p:sldId id="4707" r:id="rId22"/>
    <p:sldId id="4710" r:id="rId23"/>
    <p:sldId id="4700" r:id="rId24"/>
    <p:sldId id="4741" r:id="rId25"/>
    <p:sldId id="4630" r:id="rId26"/>
    <p:sldId id="4738" r:id="rId27"/>
    <p:sldId id="4651" r:id="rId28"/>
    <p:sldId id="4702" r:id="rId29"/>
    <p:sldId id="4703" r:id="rId30"/>
    <p:sldId id="4694" r:id="rId31"/>
    <p:sldId id="4701" r:id="rId32"/>
    <p:sldId id="4779" r:id="rId33"/>
    <p:sldId id="4695" r:id="rId34"/>
    <p:sldId id="4635" r:id="rId35"/>
    <p:sldId id="4777" r:id="rId36"/>
    <p:sldId id="4780" r:id="rId37"/>
    <p:sldId id="4769" r:id="rId38"/>
    <p:sldId id="4751" r:id="rId39"/>
    <p:sldId id="4781" r:id="rId40"/>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la Gianotti" initials="FG" lastIdx="1" clrIdx="0">
    <p:extLst>
      <p:ext uri="{19B8F6BF-5375-455C-9EA6-DF929625EA0E}">
        <p15:presenceInfo xmlns:p15="http://schemas.microsoft.com/office/powerpoint/2012/main" userId="S::fabiola.gianotti@cern.ch::7988ec65-f297-41a6-b535-7c87175103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77B"/>
    <a:srgbClr val="0070C0"/>
    <a:srgbClr val="FF0000"/>
    <a:srgbClr val="0000CC"/>
    <a:srgbClr val="F8F8F8"/>
    <a:srgbClr val="CFD5EA"/>
    <a:srgbClr val="A1A4A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404" autoAdjust="0"/>
  </p:normalViewPr>
  <p:slideViewPr>
    <p:cSldViewPr snapToGrid="0" showGuides="1">
      <p:cViewPr varScale="1">
        <p:scale>
          <a:sx n="70" d="100"/>
          <a:sy n="70" d="100"/>
        </p:scale>
        <p:origin x="536" y="52"/>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commentAuthors" Target="commentAuthor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2.xml"/><Relationship Id="rId29"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presProps" Target="presProp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tableStyles" Target="tableStyles.xml"/><Relationship Id="rId20" Type="http://schemas.openxmlformats.org/officeDocument/2006/relationships/slide" Target="slides/slide6.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6"/>
          </a:xfrm>
          <a:prstGeom prst="rect">
            <a:avLst/>
          </a:prstGeom>
        </p:spPr>
        <p:txBody>
          <a:bodyPr vert="horz" lIns="93236" tIns="46619" rIns="93236" bIns="46619" rtlCol="0"/>
          <a:lstStyle>
            <a:lvl1pPr algn="l">
              <a:defRPr sz="1200"/>
            </a:lvl1pPr>
          </a:lstStyle>
          <a:p>
            <a:endParaRPr lang="en-GB"/>
          </a:p>
        </p:txBody>
      </p:sp>
      <p:sp>
        <p:nvSpPr>
          <p:cNvPr id="3" name="Date Placeholder 2"/>
          <p:cNvSpPr>
            <a:spLocks noGrp="1"/>
          </p:cNvSpPr>
          <p:nvPr>
            <p:ph type="dt" idx="1"/>
          </p:nvPr>
        </p:nvSpPr>
        <p:spPr>
          <a:xfrm>
            <a:off x="3850443" y="0"/>
            <a:ext cx="2945659" cy="498136"/>
          </a:xfrm>
          <a:prstGeom prst="rect">
            <a:avLst/>
          </a:prstGeom>
        </p:spPr>
        <p:txBody>
          <a:bodyPr vert="horz" lIns="93236" tIns="46619" rIns="93236" bIns="46619" rtlCol="0"/>
          <a:lstStyle>
            <a:lvl1pPr algn="r">
              <a:defRPr sz="1200"/>
            </a:lvl1pPr>
          </a:lstStyle>
          <a:p>
            <a:fld id="{E374726B-3D21-49D0-9176-2C240B866C98}" type="datetimeFigureOut">
              <a:rPr lang="en-GB" smtClean="0"/>
              <a:t>10/02/2025</a:t>
            </a:fld>
            <a:endParaRPr lang="en-GB"/>
          </a:p>
        </p:txBody>
      </p:sp>
      <p:sp>
        <p:nvSpPr>
          <p:cNvPr id="4" name="Slide Image Placeholder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3236" tIns="46619" rIns="93236" bIns="46619" rtlCol="0" anchor="ctr"/>
          <a:lstStyle/>
          <a:p>
            <a:endParaRPr lang="en-GB"/>
          </a:p>
        </p:txBody>
      </p:sp>
      <p:sp>
        <p:nvSpPr>
          <p:cNvPr id="5" name="Notes Placeholder 4"/>
          <p:cNvSpPr>
            <a:spLocks noGrp="1"/>
          </p:cNvSpPr>
          <p:nvPr>
            <p:ph type="body" sz="quarter" idx="3"/>
          </p:nvPr>
        </p:nvSpPr>
        <p:spPr>
          <a:xfrm>
            <a:off x="679768" y="4777959"/>
            <a:ext cx="5438140" cy="3909239"/>
          </a:xfrm>
          <a:prstGeom prst="rect">
            <a:avLst/>
          </a:prstGeom>
        </p:spPr>
        <p:txBody>
          <a:bodyPr vert="horz" lIns="93236" tIns="46619" rIns="93236" bIns="4661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2"/>
            <a:ext cx="2945659" cy="498135"/>
          </a:xfrm>
          <a:prstGeom prst="rect">
            <a:avLst/>
          </a:prstGeom>
        </p:spPr>
        <p:txBody>
          <a:bodyPr vert="horz" lIns="93236" tIns="46619" rIns="93236" bIns="46619"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2"/>
            <a:ext cx="2945659" cy="498135"/>
          </a:xfrm>
          <a:prstGeom prst="rect">
            <a:avLst/>
          </a:prstGeom>
        </p:spPr>
        <p:txBody>
          <a:bodyPr vert="horz" lIns="93236" tIns="46619" rIns="93236" bIns="46619" rtlCol="0" anchor="b"/>
          <a:lstStyle>
            <a:lvl1pPr algn="r">
              <a:defRPr sz="1200"/>
            </a:lvl1pPr>
          </a:lstStyle>
          <a:p>
            <a:fld id="{4C5D6558-31F6-4E13-8AD0-A2680585A939}" type="slidenum">
              <a:rPr lang="en-GB" smtClean="0"/>
              <a:t>‹#›</a:t>
            </a:fld>
            <a:endParaRPr lang="en-GB"/>
          </a:p>
        </p:txBody>
      </p:sp>
    </p:spTree>
    <p:extLst>
      <p:ext uri="{BB962C8B-B14F-4D97-AF65-F5344CB8AC3E}">
        <p14:creationId xmlns:p14="http://schemas.microsoft.com/office/powerpoint/2010/main" val="31725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5pPr>
            <a:lvl6pPr marL="256399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6pPr>
            <a:lvl7pPr marL="303017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7pPr>
            <a:lvl8pPr marL="349635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8pPr>
            <a:lvl9pPr marL="3962533"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9pPr>
          </a:lstStyle>
          <a:p>
            <a:pPr defTabSz="932360">
              <a:spcBef>
                <a:spcPct val="0"/>
              </a:spcBef>
              <a:buClrTx/>
              <a:defRPr/>
            </a:pPr>
            <a:fld id="{66D6A5A0-806E-4E21-A59A-4D6E0AB8A473}" type="slidenum">
              <a:rPr lang="en-US" altLang="en-US">
                <a:latin typeface="Arial" panose="020B0604020202020204" pitchFamily="34" charset="0"/>
                <a:ea typeface="DejaVu Sans"/>
                <a:cs typeface="DejaVu Sans"/>
              </a:rPr>
              <a:pPr defTabSz="932360">
                <a:spcBef>
                  <a:spcPct val="0"/>
                </a:spcBef>
                <a:buClrTx/>
                <a:defRPr/>
              </a:pPr>
              <a:t>2</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11138" y="828675"/>
            <a:ext cx="7281862" cy="4095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1032" y="5186465"/>
            <a:ext cx="6163541" cy="491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236" tIns="46619" rIns="93236" bIns="46619" anchor="ctr"/>
          <a:lstStyle/>
          <a:p>
            <a:pPr defTabSz="932360">
              <a:lnSpc>
                <a:spcPct val="93000"/>
              </a:lnSpc>
              <a:buClr>
                <a:srgbClr val="000000"/>
              </a:buClr>
              <a:buSzPct val="100000"/>
              <a:defRPr/>
            </a:pPr>
            <a:endParaRPr lang="en-US" altLang="en-US">
              <a:solidFill>
                <a:srgbClr val="FFFFFF"/>
              </a:solidFill>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5pPr>
            <a:lvl6pPr marL="2544148"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6pPr>
            <a:lvl7pPr marL="3006720"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7pPr>
            <a:lvl8pPr marL="3469292"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8pPr>
            <a:lvl9pPr marL="3931864"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9pPr>
          </a:lstStyle>
          <a:p>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fld id="{66D6A5A0-806E-4E21-A59A-4D6E0AB8A47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58750" y="823913"/>
            <a:ext cx="7240588" cy="40735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6448" y="5156615"/>
            <a:ext cx="6046949" cy="4885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514" tIns="46258" rIns="92514" bIns="46258" anchor="ctr"/>
          <a:lstStyle/>
          <a:p>
            <a:pPr marL="0" marR="0" lvl="0" indent="0" algn="l" defTabSz="925144"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610968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316FCDA-2558-EE40-88E4-BE897781928A}" type="slidenum">
              <a:rPr lang="en-CH" smtClean="0"/>
              <a:t>17</a:t>
            </a:fld>
            <a:endParaRPr lang="en-CH"/>
          </a:p>
        </p:txBody>
      </p:sp>
    </p:spTree>
    <p:extLst>
      <p:ext uri="{BB962C8B-B14F-4D97-AF65-F5344CB8AC3E}">
        <p14:creationId xmlns:p14="http://schemas.microsoft.com/office/powerpoint/2010/main" val="2687082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C5D6558-31F6-4E13-8AD0-A2680585A939}" type="slidenum">
              <a:rPr lang="en-GB" smtClean="0"/>
              <a:t>19</a:t>
            </a:fld>
            <a:endParaRPr lang="en-GB"/>
          </a:p>
        </p:txBody>
      </p:sp>
    </p:spTree>
    <p:extLst>
      <p:ext uri="{BB962C8B-B14F-4D97-AF65-F5344CB8AC3E}">
        <p14:creationId xmlns:p14="http://schemas.microsoft.com/office/powerpoint/2010/main" val="3724964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02dda744ad_0_7:notes"/>
          <p:cNvSpPr txBox="1">
            <a:spLocks noGrp="1"/>
          </p:cNvSpPr>
          <p:nvPr>
            <p:ph type="body" idx="1"/>
          </p:nvPr>
        </p:nvSpPr>
        <p:spPr>
          <a:xfrm>
            <a:off x="685800" y="4319093"/>
            <a:ext cx="5486400" cy="409177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 name="Google Shape;126;g302dda744ad_0_7:notes"/>
          <p:cNvSpPr>
            <a:spLocks noGrp="1" noRot="1" noChangeAspect="1"/>
          </p:cNvSpPr>
          <p:nvPr>
            <p:ph type="sldImg" idx="2"/>
          </p:nvPr>
        </p:nvSpPr>
        <p:spPr>
          <a:xfrm>
            <a:off x="400050" y="682625"/>
            <a:ext cx="6057900" cy="34083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0.xml"/><Relationship Id="rId4" Type="http://schemas.openxmlformats.org/officeDocument/2006/relationships/image" Target="../media/image15.png"/></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5.xml"/><Relationship Id="rId4" Type="http://schemas.openxmlformats.org/officeDocument/2006/relationships/image" Target="../media/image1.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10/02/2025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1106440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10/02/2025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831522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18257372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4"/>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6"/>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8533292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1" y="2420939"/>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238139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4" y="2416176"/>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7" y="1601228"/>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3"/>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1723220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7"/>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7" y="2732443"/>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1"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30682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251226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505467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8" y="1709739"/>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4"/>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631427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677069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370806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10/02/2025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015812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7"/>
            <a:ext cx="11376025" cy="646331"/>
          </a:xfrm>
          <a:prstGeom prst="rect">
            <a:avLst/>
          </a:prstGeom>
          <a:noFill/>
        </p:spPr>
        <p:txBody>
          <a:bodyPr wrap="square" rtlCol="0">
            <a:spAutoFit/>
          </a:bodyPr>
          <a:lstStyle/>
          <a:p>
            <a:pPr algn="ctr"/>
            <a:r>
              <a:rPr kumimoji="0" lang="fr-CH" sz="3600" dirty="0" err="1"/>
              <a:t>home.cern</a:t>
            </a:r>
            <a:endParaRPr lang="en-US" sz="36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5197325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5364570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FC154AD6-22D9-4E3F-BC59-CA4E2ECF2D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27671447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755740"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51C16DAB-86F5-45CA-97A4-6AA1DDEDE6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900" y="200107"/>
            <a:ext cx="685800" cy="242803"/>
          </a:xfrm>
          <a:prstGeom prst="rect">
            <a:avLst/>
          </a:prstGeom>
        </p:spPr>
      </p:pic>
    </p:spTree>
    <p:extLst>
      <p:ext uri="{BB962C8B-B14F-4D97-AF65-F5344CB8AC3E}">
        <p14:creationId xmlns:p14="http://schemas.microsoft.com/office/powerpoint/2010/main" val="14265516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4"/>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64BFA774-EC6C-41F3-A364-4FE11E71C22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6453095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0"/>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7281116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6185309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4828440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461216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094350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20742733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889429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4889364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51605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9690341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7582425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3293883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7748722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1_Image with titl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endParaRPr lang="fr-FR"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9" y="226799"/>
            <a:ext cx="4400873" cy="586800"/>
          </a:xfrm>
        </p:spPr>
        <p:txBody>
          <a:bodyPr anchor="ctr" anchorCtr="0"/>
          <a:lstStyle>
            <a:lvl1pPr>
              <a:defRPr sz="1000">
                <a:solidFill>
                  <a:schemeClr val="bg1"/>
                </a:solidFill>
                <a:latin typeface="Arial" panose="020B0604020202020204" pitchFamily="34" charset="0"/>
                <a:cs typeface="Arial" panose="020B0604020202020204" pitchFamily="34" charset="0"/>
              </a:defRPr>
            </a:lvl1pPr>
          </a:lstStyle>
          <a:p>
            <a:r>
              <a:rPr lang="en-GB" dirty="0"/>
              <a:t>Speaker Name</a:t>
            </a:r>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1" y="225426"/>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Police, Graphique, graphisme, logo&#10;&#10;Description générée automatiquement">
            <a:extLst>
              <a:ext uri="{FF2B5EF4-FFF2-40B4-BE49-F238E27FC236}">
                <a16:creationId xmlns:a16="http://schemas.microsoft.com/office/drawing/2014/main" id="{57199B7E-DDD5-9C9A-04A1-52C4843FAF4C}"/>
              </a:ext>
            </a:extLst>
          </p:cNvPr>
          <p:cNvPicPr>
            <a:picLocks noChangeAspect="1"/>
          </p:cNvPicPr>
          <p:nvPr userDrawn="1"/>
        </p:nvPicPr>
        <p:blipFill>
          <a:blip r:embed="rId2"/>
          <a:stretch>
            <a:fillRect/>
          </a:stretch>
        </p:blipFill>
        <p:spPr>
          <a:xfrm>
            <a:off x="5870191" y="289782"/>
            <a:ext cx="451620" cy="451620"/>
          </a:xfrm>
          <a:prstGeom prst="rect">
            <a:avLst/>
          </a:prstGeom>
        </p:spPr>
      </p:pic>
      <p:sp>
        <p:nvSpPr>
          <p:cNvPr id="4" name="Title 1">
            <a:extLst>
              <a:ext uri="{FF2B5EF4-FFF2-40B4-BE49-F238E27FC236}">
                <a16:creationId xmlns:a16="http://schemas.microsoft.com/office/drawing/2014/main" id="{E577C4D2-BA52-A0C1-307F-F70181B8F0B6}"/>
              </a:ext>
            </a:extLst>
          </p:cNvPr>
          <p:cNvSpPr>
            <a:spLocks noGrp="1"/>
          </p:cNvSpPr>
          <p:nvPr>
            <p:ph type="title"/>
          </p:nvPr>
        </p:nvSpPr>
        <p:spPr>
          <a:xfrm>
            <a:off x="623888" y="1427459"/>
            <a:ext cx="10944227" cy="631032"/>
          </a:xfrm>
        </p:spPr>
        <p:txBody>
          <a:bodyPr anchor="t" anchorCtr="0">
            <a:normAutofit/>
          </a:bodyPr>
          <a:lstStyle>
            <a:lvl1pPr algn="l">
              <a:defRPr sz="3500">
                <a:solidFill>
                  <a:schemeClr val="bg1"/>
                </a:solidFill>
              </a:defRPr>
            </a:lvl1pPr>
          </a:lstStyle>
          <a:p>
            <a:r>
              <a:rPr lang="fr-FR" dirty="0"/>
              <a:t>Modifiez le style du titre</a:t>
            </a:r>
            <a:endParaRPr lang="en-GB" dirty="0"/>
          </a:p>
        </p:txBody>
      </p:sp>
    </p:spTree>
    <p:extLst>
      <p:ext uri="{BB962C8B-B14F-4D97-AF65-F5344CB8AC3E}">
        <p14:creationId xmlns:p14="http://schemas.microsoft.com/office/powerpoint/2010/main" val="29016629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58234" y="126621"/>
            <a:ext cx="385972" cy="226761"/>
          </a:xfr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pic>
        <p:nvPicPr>
          <p:cNvPr id="2" name="Image 2" descr="Une image contenant Police, Graphique, graphisme, logo&#10;&#10;Description générée automatiquement">
            <a:extLst>
              <a:ext uri="{FF2B5EF4-FFF2-40B4-BE49-F238E27FC236}">
                <a16:creationId xmlns:a16="http://schemas.microsoft.com/office/drawing/2014/main" id="{C8E072D6-0422-4628-6BF4-017AE7901DD4}"/>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9189696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02548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171960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41301" y="126621"/>
            <a:ext cx="385972" cy="226761"/>
          </a:xfr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4" name="Image 2" descr="Une image contenant Police, Graphique, graphisme, logo&#10;&#10;Description générée automatiquement">
            <a:extLst>
              <a:ext uri="{FF2B5EF4-FFF2-40B4-BE49-F238E27FC236}">
                <a16:creationId xmlns:a16="http://schemas.microsoft.com/office/drawing/2014/main" id="{62037846-C206-644F-E46F-16903CBC8F3A}"/>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251003334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58382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2132319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22119155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37067" y="126621"/>
            <a:ext cx="385972" cy="226761"/>
          </a:xfr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2" name="Image 2" descr="Une image contenant Police, Graphique, graphisme, logo&#10;&#10;Description générée automatiquement">
            <a:extLst>
              <a:ext uri="{FF2B5EF4-FFF2-40B4-BE49-F238E27FC236}">
                <a16:creationId xmlns:a16="http://schemas.microsoft.com/office/drawing/2014/main" id="{B9D70FEC-C4B2-10F2-06A4-2C5DCFDBFBF8}"/>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3977054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138977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772786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03201" y="126621"/>
            <a:ext cx="385972" cy="226761"/>
          </a:xfr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pic>
        <p:nvPicPr>
          <p:cNvPr id="2" name="Image 2" descr="Une image contenant Police, Graphique, graphisme, logo&#10;&#10;Description générée automatiquement">
            <a:extLst>
              <a:ext uri="{FF2B5EF4-FFF2-40B4-BE49-F238E27FC236}">
                <a16:creationId xmlns:a16="http://schemas.microsoft.com/office/drawing/2014/main" id="{FDB20C42-E8DB-B136-B52A-5642EAD687D9}"/>
              </a:ext>
            </a:extLst>
          </p:cNvPr>
          <p:cNvPicPr>
            <a:picLocks noChangeAspect="1"/>
          </p:cNvPicPr>
          <p:nvPr userDrawn="1"/>
        </p:nvPicPr>
        <p:blipFill>
          <a:blip r:embed="rId3"/>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1150941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194734" y="126617"/>
            <a:ext cx="385972" cy="226761"/>
          </a:xfrm>
        </p:spPr>
        <p:txBody>
          <a:bodyPr/>
          <a:lstStyle/>
          <a:p>
            <a:fld id="{88A1DFE4-5FC5-43BD-BB7E-75EAD82B965F}" type="slidenum">
              <a:rPr lang="en-US" noProof="0" smtClean="0"/>
              <a:pPr/>
              <a:t>‹#›</a:t>
            </a:fld>
            <a:endParaRPr lang="en-US" noProof="0" dirty="0"/>
          </a:p>
        </p:txBody>
      </p:sp>
      <p:pic>
        <p:nvPicPr>
          <p:cNvPr id="2" name="Image 2" descr="Une image contenant Police, Graphique, graphisme, logo&#10;&#10;Description générée automatiquement">
            <a:extLst>
              <a:ext uri="{FF2B5EF4-FFF2-40B4-BE49-F238E27FC236}">
                <a16:creationId xmlns:a16="http://schemas.microsoft.com/office/drawing/2014/main" id="{AD97C112-0389-4FEC-5019-E904EE971D30}"/>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25037207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userDrawn="1">
  <p:cSld name="2_Image with title">
    <p:spTree>
      <p:nvGrpSpPr>
        <p:cNvPr id="1" name=""/>
        <p:cNvGrpSpPr/>
        <p:nvPr/>
      </p:nvGrpSpPr>
      <p:grpSpPr>
        <a:xfrm>
          <a:off x="0" y="0"/>
          <a:ext cx="0" cy="0"/>
          <a:chOff x="0" y="0"/>
          <a:chExt cx="0" cy="0"/>
        </a:xfrm>
      </p:grpSpPr>
      <p:pic>
        <p:nvPicPr>
          <p:cNvPr id="10" name="Image 9" descr="Une image contenant vert, Turquoise, bleu vert, Bleu sarcelle&#10;&#10;Description générée automatiquement">
            <a:extLst>
              <a:ext uri="{FF2B5EF4-FFF2-40B4-BE49-F238E27FC236}">
                <a16:creationId xmlns:a16="http://schemas.microsoft.com/office/drawing/2014/main" id="{091AF8DA-FED6-AE23-5CB0-4AE4CDB16C79}"/>
              </a:ext>
            </a:extLst>
          </p:cNvPr>
          <p:cNvPicPr>
            <a:picLocks noChangeAspect="1"/>
          </p:cNvPicPr>
          <p:nvPr userDrawn="1"/>
        </p:nvPicPr>
        <p:blipFill>
          <a:blip r:embed="rId2"/>
          <a:stretch>
            <a:fillRect/>
          </a:stretch>
        </p:blipFill>
        <p:spPr>
          <a:xfrm>
            <a:off x="1" y="2"/>
            <a:ext cx="12191999" cy="6857999"/>
          </a:xfrm>
          <a:prstGeom prst="rect">
            <a:avLst/>
          </a:prstGeom>
        </p:spPr>
      </p:pic>
      <p:sp>
        <p:nvSpPr>
          <p:cNvPr id="2" name="Title 1">
            <a:extLst>
              <a:ext uri="{FF2B5EF4-FFF2-40B4-BE49-F238E27FC236}">
                <a16:creationId xmlns:a16="http://schemas.microsoft.com/office/drawing/2014/main" id="{FA3E1F3C-1E96-814E-8DB4-CC1A6D593F9A}"/>
              </a:ext>
            </a:extLst>
          </p:cNvPr>
          <p:cNvSpPr>
            <a:spLocks noGrp="1"/>
          </p:cNvSpPr>
          <p:nvPr>
            <p:ph type="title"/>
          </p:nvPr>
        </p:nvSpPr>
        <p:spPr>
          <a:xfrm>
            <a:off x="171272" y="136105"/>
            <a:ext cx="10944227" cy="631032"/>
          </a:xfrm>
        </p:spPr>
        <p:txBody>
          <a:bodyPr anchor="b" anchorCtr="0">
            <a:normAutofit/>
          </a:bodyPr>
          <a:lstStyle>
            <a:lvl1pPr algn="l">
              <a:defRPr sz="3500">
                <a:solidFill>
                  <a:schemeClr val="bg1"/>
                </a:solidFill>
              </a:defRPr>
            </a:lvl1pPr>
          </a:lstStyle>
          <a:p>
            <a:r>
              <a:rPr lang="fr-FR" dirty="0"/>
              <a:t>Modifiez le style du titre</a:t>
            </a:r>
            <a:endParaRPr lang="en-GB" dirty="0"/>
          </a:p>
        </p:txBody>
      </p:sp>
      <p:pic>
        <p:nvPicPr>
          <p:cNvPr id="3" name="Image 2" descr="Une image contenant Police, Graphique, graphisme, logo&#10;&#10;Description générée automatiquement">
            <a:extLst>
              <a:ext uri="{FF2B5EF4-FFF2-40B4-BE49-F238E27FC236}">
                <a16:creationId xmlns:a16="http://schemas.microsoft.com/office/drawing/2014/main" id="{691E98D1-BA6C-AC74-809E-E9C4DC899A68}"/>
              </a:ext>
            </a:extLst>
          </p:cNvPr>
          <p:cNvPicPr>
            <a:picLocks noChangeAspect="1"/>
          </p:cNvPicPr>
          <p:nvPr userDrawn="1"/>
        </p:nvPicPr>
        <p:blipFill>
          <a:blip r:embed="rId3"/>
          <a:stretch>
            <a:fillRect/>
          </a:stretch>
        </p:blipFill>
        <p:spPr>
          <a:xfrm>
            <a:off x="11569109" y="136106"/>
            <a:ext cx="451620" cy="451620"/>
          </a:xfrm>
          <a:prstGeom prst="rect">
            <a:avLst/>
          </a:prstGeom>
        </p:spPr>
      </p:pic>
    </p:spTree>
    <p:extLst>
      <p:ext uri="{BB962C8B-B14F-4D97-AF65-F5344CB8AC3E}">
        <p14:creationId xmlns:p14="http://schemas.microsoft.com/office/powerpoint/2010/main" val="10819176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77452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userDrawn="1">
  <p:cSld name="1_Image with titl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endParaRPr lang="fr-FR"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9" y="226799"/>
            <a:ext cx="4400873" cy="586800"/>
          </a:xfrm>
        </p:spPr>
        <p:txBody>
          <a:bodyPr anchor="ctr" anchorCtr="0"/>
          <a:lstStyle>
            <a:lvl1pPr>
              <a:defRPr sz="1000">
                <a:solidFill>
                  <a:schemeClr val="bg1"/>
                </a:solidFill>
                <a:latin typeface="Arial" panose="020B0604020202020204" pitchFamily="34" charset="0"/>
                <a:cs typeface="Arial" panose="020B0604020202020204" pitchFamily="34" charset="0"/>
              </a:defRPr>
            </a:lvl1pPr>
          </a:lstStyle>
          <a:p>
            <a:r>
              <a:rPr lang="en-GB" dirty="0"/>
              <a:t>Speaker Name</a:t>
            </a:r>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1" y="225426"/>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Police, Graphique, graphisme, logo&#10;&#10;Description générée automatiquement">
            <a:extLst>
              <a:ext uri="{FF2B5EF4-FFF2-40B4-BE49-F238E27FC236}">
                <a16:creationId xmlns:a16="http://schemas.microsoft.com/office/drawing/2014/main" id="{57199B7E-DDD5-9C9A-04A1-52C4843FAF4C}"/>
              </a:ext>
            </a:extLst>
          </p:cNvPr>
          <p:cNvPicPr>
            <a:picLocks noChangeAspect="1"/>
          </p:cNvPicPr>
          <p:nvPr userDrawn="1"/>
        </p:nvPicPr>
        <p:blipFill>
          <a:blip r:embed="rId2"/>
          <a:stretch>
            <a:fillRect/>
          </a:stretch>
        </p:blipFill>
        <p:spPr>
          <a:xfrm>
            <a:off x="5870191" y="289782"/>
            <a:ext cx="451620" cy="451620"/>
          </a:xfrm>
          <a:prstGeom prst="rect">
            <a:avLst/>
          </a:prstGeom>
        </p:spPr>
      </p:pic>
      <p:sp>
        <p:nvSpPr>
          <p:cNvPr id="4" name="Title 1">
            <a:extLst>
              <a:ext uri="{FF2B5EF4-FFF2-40B4-BE49-F238E27FC236}">
                <a16:creationId xmlns:a16="http://schemas.microsoft.com/office/drawing/2014/main" id="{E577C4D2-BA52-A0C1-307F-F70181B8F0B6}"/>
              </a:ext>
            </a:extLst>
          </p:cNvPr>
          <p:cNvSpPr>
            <a:spLocks noGrp="1"/>
          </p:cNvSpPr>
          <p:nvPr>
            <p:ph type="title"/>
          </p:nvPr>
        </p:nvSpPr>
        <p:spPr>
          <a:xfrm>
            <a:off x="623888" y="1427459"/>
            <a:ext cx="10944227" cy="631032"/>
          </a:xfrm>
        </p:spPr>
        <p:txBody>
          <a:bodyPr anchor="t" anchorCtr="0">
            <a:normAutofit/>
          </a:bodyPr>
          <a:lstStyle>
            <a:lvl1pPr algn="l">
              <a:defRPr sz="3500">
                <a:solidFill>
                  <a:schemeClr val="bg1"/>
                </a:solidFill>
              </a:defRPr>
            </a:lvl1pPr>
          </a:lstStyle>
          <a:p>
            <a:r>
              <a:rPr lang="fr-FR" dirty="0"/>
              <a:t>Modifiez le style du titre</a:t>
            </a:r>
            <a:endParaRPr lang="en-GB" dirty="0"/>
          </a:p>
        </p:txBody>
      </p:sp>
    </p:spTree>
    <p:extLst>
      <p:ext uri="{BB962C8B-B14F-4D97-AF65-F5344CB8AC3E}">
        <p14:creationId xmlns:p14="http://schemas.microsoft.com/office/powerpoint/2010/main" val="423966235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528925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9487864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124536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507292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9842606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9034549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21400089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811152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2570789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13315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389645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155810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81122852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7841395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09375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7002000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1031770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8474901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144516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9550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109132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207392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051067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5987392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8167294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245232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15684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10/02/2025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545963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99820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4549267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45249133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2/10/2025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4597360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5249091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0563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80157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6665939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428292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26567393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10/02/2025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00521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2/10/2025</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744615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228" indent="0" algn="ctr">
              <a:buNone/>
              <a:defRPr>
                <a:solidFill>
                  <a:schemeClr val="tx1">
                    <a:tint val="75000"/>
                  </a:schemeClr>
                </a:solidFill>
              </a:defRPr>
            </a:lvl2pPr>
            <a:lvl3pPr marL="1218456" indent="0" algn="ctr">
              <a:buNone/>
              <a:defRPr>
                <a:solidFill>
                  <a:schemeClr val="tx1">
                    <a:tint val="75000"/>
                  </a:schemeClr>
                </a:solidFill>
              </a:defRPr>
            </a:lvl3pPr>
            <a:lvl4pPr marL="1827686" indent="0" algn="ctr">
              <a:buNone/>
              <a:defRPr>
                <a:solidFill>
                  <a:schemeClr val="tx1">
                    <a:tint val="75000"/>
                  </a:schemeClr>
                </a:solidFill>
              </a:defRPr>
            </a:lvl4pPr>
            <a:lvl5pPr marL="2436914" indent="0" algn="ctr">
              <a:buNone/>
              <a:defRPr>
                <a:solidFill>
                  <a:schemeClr val="tx1">
                    <a:tint val="75000"/>
                  </a:schemeClr>
                </a:solidFill>
              </a:defRPr>
            </a:lvl5pPr>
            <a:lvl6pPr marL="3046142" indent="0" algn="ctr">
              <a:buNone/>
              <a:defRPr>
                <a:solidFill>
                  <a:schemeClr val="tx1">
                    <a:tint val="75000"/>
                  </a:schemeClr>
                </a:solidFill>
              </a:defRPr>
            </a:lvl6pPr>
            <a:lvl7pPr marL="3655371" indent="0" algn="ctr">
              <a:buNone/>
              <a:defRPr>
                <a:solidFill>
                  <a:schemeClr val="tx1">
                    <a:tint val="75000"/>
                  </a:schemeClr>
                </a:solidFill>
              </a:defRPr>
            </a:lvl7pPr>
            <a:lvl8pPr marL="4264600" indent="0" algn="ctr">
              <a:buNone/>
              <a:defRPr>
                <a:solidFill>
                  <a:schemeClr val="tx1">
                    <a:tint val="75000"/>
                  </a:schemeClr>
                </a:solidFill>
              </a:defRPr>
            </a:lvl8pPr>
            <a:lvl9pPr marL="487382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3C542E28-4944-4174-8658-B31C7AE78AFE}" type="slidenum">
              <a:rPr lang="en-US"/>
              <a:pPr>
                <a:defRPr/>
              </a:pPr>
              <a:t>‹#›</a:t>
            </a:fld>
            <a:endParaRPr lang="en-US"/>
          </a:p>
        </p:txBody>
      </p:sp>
    </p:spTree>
    <p:extLst>
      <p:ext uri="{BB962C8B-B14F-4D97-AF65-F5344CB8AC3E}">
        <p14:creationId xmlns:p14="http://schemas.microsoft.com/office/powerpoint/2010/main" val="30520097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6AB4BAE3-E7A4-40F8-A96A-61A1EF93CFED}" type="slidenum">
              <a:rPr lang="en-US"/>
              <a:pPr>
                <a:defRPr/>
              </a:pPr>
              <a:t>‹#›</a:t>
            </a:fld>
            <a:endParaRPr lang="en-US"/>
          </a:p>
        </p:txBody>
      </p:sp>
    </p:spTree>
    <p:extLst>
      <p:ext uri="{BB962C8B-B14F-4D97-AF65-F5344CB8AC3E}">
        <p14:creationId xmlns:p14="http://schemas.microsoft.com/office/powerpoint/2010/main" val="34069111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4"/>
          </a:xfrm>
        </p:spPr>
        <p:txBody>
          <a:bodyPr anchor="t"/>
          <a:lstStyle>
            <a:lvl1pPr algn="l">
              <a:defRPr sz="5357"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622">
                <a:solidFill>
                  <a:schemeClr val="tx1">
                    <a:tint val="75000"/>
                  </a:schemeClr>
                </a:solidFill>
              </a:defRPr>
            </a:lvl1pPr>
            <a:lvl2pPr marL="609228" indent="0">
              <a:buNone/>
              <a:defRPr sz="2394">
                <a:solidFill>
                  <a:schemeClr val="tx1">
                    <a:tint val="75000"/>
                  </a:schemeClr>
                </a:solidFill>
              </a:defRPr>
            </a:lvl2pPr>
            <a:lvl3pPr marL="1218456" indent="0">
              <a:buNone/>
              <a:defRPr sz="2166">
                <a:solidFill>
                  <a:schemeClr val="tx1">
                    <a:tint val="75000"/>
                  </a:schemeClr>
                </a:solidFill>
              </a:defRPr>
            </a:lvl3pPr>
            <a:lvl4pPr marL="1827686" indent="0">
              <a:buNone/>
              <a:defRPr sz="1824">
                <a:solidFill>
                  <a:schemeClr val="tx1">
                    <a:tint val="75000"/>
                  </a:schemeClr>
                </a:solidFill>
              </a:defRPr>
            </a:lvl4pPr>
            <a:lvl5pPr marL="2436914" indent="0">
              <a:buNone/>
              <a:defRPr sz="1824">
                <a:solidFill>
                  <a:schemeClr val="tx1">
                    <a:tint val="75000"/>
                  </a:schemeClr>
                </a:solidFill>
              </a:defRPr>
            </a:lvl5pPr>
            <a:lvl6pPr marL="3046142" indent="0">
              <a:buNone/>
              <a:defRPr sz="1824">
                <a:solidFill>
                  <a:schemeClr val="tx1">
                    <a:tint val="75000"/>
                  </a:schemeClr>
                </a:solidFill>
              </a:defRPr>
            </a:lvl6pPr>
            <a:lvl7pPr marL="3655371" indent="0">
              <a:buNone/>
              <a:defRPr sz="1824">
                <a:solidFill>
                  <a:schemeClr val="tx1">
                    <a:tint val="75000"/>
                  </a:schemeClr>
                </a:solidFill>
              </a:defRPr>
            </a:lvl7pPr>
            <a:lvl8pPr marL="4264600" indent="0">
              <a:buNone/>
              <a:defRPr sz="1824">
                <a:solidFill>
                  <a:schemeClr val="tx1">
                    <a:tint val="75000"/>
                  </a:schemeClr>
                </a:solidFill>
              </a:defRPr>
            </a:lvl8pPr>
            <a:lvl9pPr marL="4873828" indent="0">
              <a:buNone/>
              <a:defRPr sz="18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25330E46-5F80-43ED-933E-4B0D73B4708D}" type="slidenum">
              <a:rPr lang="en-US"/>
              <a:pPr>
                <a:defRPr/>
              </a:pPr>
              <a:t>‹#›</a:t>
            </a:fld>
            <a:endParaRPr lang="en-US"/>
          </a:p>
        </p:txBody>
      </p:sp>
    </p:spTree>
    <p:extLst>
      <p:ext uri="{BB962C8B-B14F-4D97-AF65-F5344CB8AC3E}">
        <p14:creationId xmlns:p14="http://schemas.microsoft.com/office/powerpoint/2010/main" val="35841781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40BEC0D5-32D3-4FDC-A467-C048AEDAEF43}" type="slidenum">
              <a:rPr lang="en-US"/>
              <a:pPr>
                <a:defRPr/>
              </a:pPr>
              <a:t>‹#›</a:t>
            </a:fld>
            <a:endParaRPr lang="en-US"/>
          </a:p>
        </p:txBody>
      </p:sp>
    </p:spTree>
    <p:extLst>
      <p:ext uri="{BB962C8B-B14F-4D97-AF65-F5344CB8AC3E}">
        <p14:creationId xmlns:p14="http://schemas.microsoft.com/office/powerpoint/2010/main" val="13100046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6"/>
            <a:ext cx="5389033"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9" name="Slide Number Placeholder 5"/>
          <p:cNvSpPr>
            <a:spLocks noGrp="1"/>
          </p:cNvSpPr>
          <p:nvPr>
            <p:ph type="sldNum" sz="quarter" idx="12"/>
          </p:nvPr>
        </p:nvSpPr>
        <p:spPr/>
        <p:txBody>
          <a:bodyPr/>
          <a:lstStyle>
            <a:lvl1pPr>
              <a:defRPr/>
            </a:lvl1pPr>
          </a:lstStyle>
          <a:p>
            <a:pPr>
              <a:defRPr/>
            </a:pPr>
            <a:fld id="{9CA5194B-0B1E-4425-BD4E-B47A6E31B4AC}" type="slidenum">
              <a:rPr lang="en-US"/>
              <a:pPr>
                <a:defRPr/>
              </a:pPr>
              <a:t>‹#›</a:t>
            </a:fld>
            <a:endParaRPr lang="en-US"/>
          </a:p>
        </p:txBody>
      </p:sp>
    </p:spTree>
    <p:extLst>
      <p:ext uri="{BB962C8B-B14F-4D97-AF65-F5344CB8AC3E}">
        <p14:creationId xmlns:p14="http://schemas.microsoft.com/office/powerpoint/2010/main" val="117091885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5" name="Slide Number Placeholder 5"/>
          <p:cNvSpPr>
            <a:spLocks noGrp="1"/>
          </p:cNvSpPr>
          <p:nvPr>
            <p:ph type="sldNum" sz="quarter" idx="12"/>
          </p:nvPr>
        </p:nvSpPr>
        <p:spPr/>
        <p:txBody>
          <a:bodyPr/>
          <a:lstStyle>
            <a:lvl1pPr>
              <a:defRPr/>
            </a:lvl1pPr>
          </a:lstStyle>
          <a:p>
            <a:pPr>
              <a:defRPr/>
            </a:pPr>
            <a:fld id="{8BC99217-547C-48C4-BBA2-0AD26965BCEA}" type="slidenum">
              <a:rPr lang="en-US"/>
              <a:pPr>
                <a:defRPr/>
              </a:pPr>
              <a:t>‹#›</a:t>
            </a:fld>
            <a:endParaRPr lang="en-US"/>
          </a:p>
        </p:txBody>
      </p:sp>
    </p:spTree>
    <p:extLst>
      <p:ext uri="{BB962C8B-B14F-4D97-AF65-F5344CB8AC3E}">
        <p14:creationId xmlns:p14="http://schemas.microsoft.com/office/powerpoint/2010/main" val="5728284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4" name="Slide Number Placeholder 5"/>
          <p:cNvSpPr>
            <a:spLocks noGrp="1"/>
          </p:cNvSpPr>
          <p:nvPr>
            <p:ph type="sldNum" sz="quarter" idx="12"/>
          </p:nvPr>
        </p:nvSpPr>
        <p:spPr/>
        <p:txBody>
          <a:bodyPr/>
          <a:lstStyle>
            <a:lvl1pPr>
              <a:defRPr/>
            </a:lvl1pPr>
          </a:lstStyle>
          <a:p>
            <a:pPr>
              <a:defRPr/>
            </a:pPr>
            <a:fld id="{88F19282-61B7-4575-B1E9-BE84A679125B}" type="slidenum">
              <a:rPr lang="en-US"/>
              <a:pPr>
                <a:defRPr/>
              </a:pPr>
              <a:t>‹#›</a:t>
            </a:fld>
            <a:endParaRPr lang="en-US"/>
          </a:p>
        </p:txBody>
      </p:sp>
    </p:spTree>
    <p:extLst>
      <p:ext uri="{BB962C8B-B14F-4D97-AF65-F5344CB8AC3E}">
        <p14:creationId xmlns:p14="http://schemas.microsoft.com/office/powerpoint/2010/main" val="30234152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0"/>
          </a:xfrm>
        </p:spPr>
        <p:txBody>
          <a:bodyPr anchor="b"/>
          <a:lstStyle>
            <a:lvl1pPr algn="l">
              <a:defRPr sz="2622"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17"/>
            </a:lvl1pPr>
            <a:lvl2pPr>
              <a:defRPr sz="3761"/>
            </a:lvl2pPr>
            <a:lvl3pPr>
              <a:defRPr sz="3191"/>
            </a:lvl3pPr>
            <a:lvl4pPr>
              <a:defRPr sz="2622"/>
            </a:lvl4pPr>
            <a:lvl5pPr>
              <a:defRPr sz="2622"/>
            </a:lvl5pPr>
            <a:lvl6pPr>
              <a:defRPr sz="2622"/>
            </a:lvl6pPr>
            <a:lvl7pPr>
              <a:defRPr sz="2622"/>
            </a:lvl7pPr>
            <a:lvl8pPr>
              <a:defRPr sz="2622"/>
            </a:lvl8pPr>
            <a:lvl9pPr>
              <a:defRPr sz="2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BA6546DA-D9A6-41B9-910D-8E4398FAB76A}" type="slidenum">
              <a:rPr lang="en-US"/>
              <a:pPr>
                <a:defRPr/>
              </a:pPr>
              <a:t>‹#›</a:t>
            </a:fld>
            <a:endParaRPr lang="en-US"/>
          </a:p>
        </p:txBody>
      </p:sp>
    </p:spTree>
    <p:extLst>
      <p:ext uri="{BB962C8B-B14F-4D97-AF65-F5344CB8AC3E}">
        <p14:creationId xmlns:p14="http://schemas.microsoft.com/office/powerpoint/2010/main" val="13754454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1"/>
            <a:ext cx="7315200" cy="566738"/>
          </a:xfrm>
        </p:spPr>
        <p:txBody>
          <a:bodyPr anchor="b"/>
          <a:lstStyle>
            <a:lvl1pPr algn="l">
              <a:defRPr sz="2622"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rtlCol="0">
            <a:normAutofit/>
          </a:bodyPr>
          <a:lstStyle>
            <a:lvl1pPr marL="0" indent="0">
              <a:buNone/>
              <a:defRPr sz="4217"/>
            </a:lvl1pPr>
            <a:lvl2pPr marL="609228" indent="0">
              <a:buNone/>
              <a:defRPr sz="3761"/>
            </a:lvl2pPr>
            <a:lvl3pPr marL="1218456" indent="0">
              <a:buNone/>
              <a:defRPr sz="3191"/>
            </a:lvl3pPr>
            <a:lvl4pPr marL="1827686" indent="0">
              <a:buNone/>
              <a:defRPr sz="2622"/>
            </a:lvl4pPr>
            <a:lvl5pPr marL="2436914" indent="0">
              <a:buNone/>
              <a:defRPr sz="2622"/>
            </a:lvl5pPr>
            <a:lvl6pPr marL="3046142" indent="0">
              <a:buNone/>
              <a:defRPr sz="2622"/>
            </a:lvl6pPr>
            <a:lvl7pPr marL="3655371" indent="0">
              <a:buNone/>
              <a:defRPr sz="2622"/>
            </a:lvl7pPr>
            <a:lvl8pPr marL="4264600" indent="0">
              <a:buNone/>
              <a:defRPr sz="2622"/>
            </a:lvl8pPr>
            <a:lvl9pPr marL="4873828" indent="0">
              <a:buNone/>
              <a:defRPr sz="2622"/>
            </a:lvl9pPr>
          </a:lstStyle>
          <a:p>
            <a:pPr lvl="0"/>
            <a:endParaRPr lang="en-US" noProof="0"/>
          </a:p>
        </p:txBody>
      </p:sp>
      <p:sp>
        <p:nvSpPr>
          <p:cNvPr id="4" name="Text Placeholder 3"/>
          <p:cNvSpPr>
            <a:spLocks noGrp="1"/>
          </p:cNvSpPr>
          <p:nvPr>
            <p:ph type="body" sz="half" idx="2"/>
          </p:nvPr>
        </p:nvSpPr>
        <p:spPr>
          <a:xfrm>
            <a:off x="2389719" y="5367338"/>
            <a:ext cx="7315200" cy="8048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641E8F01-185D-4CC0-813D-17E8E4274769}" type="slidenum">
              <a:rPr lang="en-US"/>
              <a:pPr>
                <a:defRPr/>
              </a:pPr>
              <a:t>‹#›</a:t>
            </a:fld>
            <a:endParaRPr lang="en-US"/>
          </a:p>
        </p:txBody>
      </p:sp>
    </p:spTree>
    <p:extLst>
      <p:ext uri="{BB962C8B-B14F-4D97-AF65-F5344CB8AC3E}">
        <p14:creationId xmlns:p14="http://schemas.microsoft.com/office/powerpoint/2010/main" val="160705631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10/02/2025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683303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B60296EE-E859-4D61-BFD7-B9A60B622705}" type="slidenum">
              <a:rPr lang="en-US"/>
              <a:pPr>
                <a:defRPr/>
              </a:pPr>
              <a:t>‹#›</a:t>
            </a:fld>
            <a:endParaRPr lang="en-US"/>
          </a:p>
        </p:txBody>
      </p:sp>
    </p:spTree>
    <p:extLst>
      <p:ext uri="{BB962C8B-B14F-4D97-AF65-F5344CB8AC3E}">
        <p14:creationId xmlns:p14="http://schemas.microsoft.com/office/powerpoint/2010/main" val="39676915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274639"/>
            <a:ext cx="27432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43E00F92-7421-4D98-B9DC-6F6B9626168C}" type="slidenum">
              <a:rPr lang="en-US"/>
              <a:pPr>
                <a:defRPr/>
              </a:pPr>
              <a:t>‹#›</a:t>
            </a:fld>
            <a:endParaRPr lang="en-US"/>
          </a:p>
        </p:txBody>
      </p:sp>
    </p:spTree>
    <p:extLst>
      <p:ext uri="{BB962C8B-B14F-4D97-AF65-F5344CB8AC3E}">
        <p14:creationId xmlns:p14="http://schemas.microsoft.com/office/powerpoint/2010/main" val="32234704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178199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67309287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855368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96601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9819697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43483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373330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155154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10/02/2025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840477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23910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517288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624611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656721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34D04B-1D88-478D-A8FB-6FFD72984813}" type="datetimeFigureOut">
              <a:rPr lang="en-GB" smtClean="0"/>
              <a:t>10/02/2025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0EBF8C-532C-411B-885C-938D5AF787CD}" type="slidenum">
              <a:rPr lang="en-GB" smtClean="0"/>
              <a:t>‹#›</a:t>
            </a:fld>
            <a:endParaRPr lang="en-GB"/>
          </a:p>
        </p:txBody>
      </p:sp>
    </p:spTree>
    <p:extLst>
      <p:ext uri="{BB962C8B-B14F-4D97-AF65-F5344CB8AC3E}">
        <p14:creationId xmlns:p14="http://schemas.microsoft.com/office/powerpoint/2010/main" val="234333848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8800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018458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35287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1578546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425348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10/02/2025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179437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9473743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2067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883947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532715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1408456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41872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1831232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1642316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166505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279672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10/02/2025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8774182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999509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3890572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55041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28078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021865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18613585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501" y="152400"/>
            <a:ext cx="718217" cy="242803"/>
          </a:xfrm>
          <a:prstGeom prst="rect">
            <a:avLst/>
          </a:prstGeom>
        </p:spPr>
      </p:pic>
    </p:spTree>
    <p:extLst>
      <p:ext uri="{BB962C8B-B14F-4D97-AF65-F5344CB8AC3E}">
        <p14:creationId xmlns:p14="http://schemas.microsoft.com/office/powerpoint/2010/main" val="19748455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9119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1687734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48523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10/02/2025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869991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535020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3251787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19528218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48097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98511251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1484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5615563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75648332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2/10/2025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933246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870622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10/02/2025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0250724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64260878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498006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73077" y="132684"/>
            <a:ext cx="1247473" cy="1234936"/>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8" y="3429001"/>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3"/>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ECA707E9-C3E2-41E4-9381-B933151D5F8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7000" y="132684"/>
            <a:ext cx="3338914" cy="1143051"/>
          </a:xfrm>
          <a:prstGeom prst="rect">
            <a:avLst/>
          </a:prstGeom>
        </p:spPr>
      </p:pic>
    </p:spTree>
    <p:extLst>
      <p:ext uri="{BB962C8B-B14F-4D97-AF65-F5344CB8AC3E}">
        <p14:creationId xmlns:p14="http://schemas.microsoft.com/office/powerpoint/2010/main" val="25142595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9022883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5195708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30193802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635724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8"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5"/>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5135425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8"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400798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045746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114.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image" Target="../media/image8.png"/><Relationship Id="rId5" Type="http://schemas.openxmlformats.org/officeDocument/2006/relationships/theme" Target="../theme/theme10.xml"/><Relationship Id="rId4" Type="http://schemas.openxmlformats.org/officeDocument/2006/relationships/slideLayout" Target="../slideLayouts/slideLayout115.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theme" Target="../theme/theme11.xml"/><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slideLayout" Target="../slideLayouts/slideLayout127.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 Id="rId14" Type="http://schemas.openxmlformats.org/officeDocument/2006/relationships/image" Target="../media/image18.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2" Type="http://schemas.openxmlformats.org/officeDocument/2006/relationships/slideLayout" Target="../slideLayouts/slideLayout129.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5" Type="http://schemas.openxmlformats.org/officeDocument/2006/relationships/image" Target="../media/image1.png"/><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image" Target="../media/image18.png"/><Relationship Id="rId3" Type="http://schemas.openxmlformats.org/officeDocument/2006/relationships/slideLayout" Target="../slideLayouts/slideLayout143.xml"/><Relationship Id="rId7" Type="http://schemas.openxmlformats.org/officeDocument/2006/relationships/slideLayout" Target="../slideLayouts/slideLayout147.xml"/><Relationship Id="rId12" Type="http://schemas.openxmlformats.org/officeDocument/2006/relationships/theme" Target="../theme/theme13.xml"/><Relationship Id="rId2" Type="http://schemas.openxmlformats.org/officeDocument/2006/relationships/slideLayout" Target="../slideLayouts/slideLayout142.xml"/><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5" Type="http://schemas.openxmlformats.org/officeDocument/2006/relationships/slideLayout" Target="../slideLayouts/slideLayout145.xml"/><Relationship Id="rId10" Type="http://schemas.openxmlformats.org/officeDocument/2006/relationships/slideLayout" Target="../slideLayouts/slideLayout150.xml"/><Relationship Id="rId4" Type="http://schemas.openxmlformats.org/officeDocument/2006/relationships/slideLayout" Target="../slideLayouts/slideLayout144.xml"/><Relationship Id="rId9" Type="http://schemas.openxmlformats.org/officeDocument/2006/relationships/slideLayout" Target="../slideLayouts/slideLayout149.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9.xml"/><Relationship Id="rId13" Type="http://schemas.openxmlformats.org/officeDocument/2006/relationships/image" Target="../media/image18.png"/><Relationship Id="rId3" Type="http://schemas.openxmlformats.org/officeDocument/2006/relationships/slideLayout" Target="../slideLayouts/slideLayout154.xml"/><Relationship Id="rId7" Type="http://schemas.openxmlformats.org/officeDocument/2006/relationships/slideLayout" Target="../slideLayouts/slideLayout158.xml"/><Relationship Id="rId12" Type="http://schemas.openxmlformats.org/officeDocument/2006/relationships/theme" Target="../theme/theme14.xml"/><Relationship Id="rId2" Type="http://schemas.openxmlformats.org/officeDocument/2006/relationships/slideLayout" Target="../slideLayouts/slideLayout153.xml"/><Relationship Id="rId1" Type="http://schemas.openxmlformats.org/officeDocument/2006/relationships/slideLayout" Target="../slideLayouts/slideLayout152.xml"/><Relationship Id="rId6" Type="http://schemas.openxmlformats.org/officeDocument/2006/relationships/slideLayout" Target="../slideLayouts/slideLayout157.xml"/><Relationship Id="rId11" Type="http://schemas.openxmlformats.org/officeDocument/2006/relationships/slideLayout" Target="../slideLayouts/slideLayout162.xml"/><Relationship Id="rId5" Type="http://schemas.openxmlformats.org/officeDocument/2006/relationships/slideLayout" Target="../slideLayouts/slideLayout156.xml"/><Relationship Id="rId10" Type="http://schemas.openxmlformats.org/officeDocument/2006/relationships/slideLayout" Target="../slideLayouts/slideLayout161.xml"/><Relationship Id="rId4" Type="http://schemas.openxmlformats.org/officeDocument/2006/relationships/slideLayout" Target="../slideLayouts/slideLayout155.xml"/><Relationship Id="rId9" Type="http://schemas.openxmlformats.org/officeDocument/2006/relationships/slideLayout" Target="../slideLayouts/slideLayout16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9" Type="http://schemas.openxmlformats.org/officeDocument/2006/relationships/image" Target="../media/image3.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4.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image" Target="../media/image1.png"/><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image" Target="../media/image8.png"/><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image" Target="../media/image7.png"/><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theme" Target="../theme/theme6.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theme" Target="../theme/theme7.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5" Type="http://schemas.openxmlformats.org/officeDocument/2006/relationships/image" Target="../media/image1.png"/><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18" Type="http://schemas.openxmlformats.org/officeDocument/2006/relationships/slideLayout" Target="../slideLayouts/slideLayout107.xml"/><Relationship Id="rId3" Type="http://schemas.openxmlformats.org/officeDocument/2006/relationships/slideLayout" Target="../slideLayouts/slideLayout92.xml"/><Relationship Id="rId21" Type="http://schemas.openxmlformats.org/officeDocument/2006/relationships/slideLayout" Target="../slideLayouts/slideLayout110.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17" Type="http://schemas.openxmlformats.org/officeDocument/2006/relationships/slideLayout" Target="../slideLayouts/slideLayout106.xml"/><Relationship Id="rId2" Type="http://schemas.openxmlformats.org/officeDocument/2006/relationships/slideLayout" Target="../slideLayouts/slideLayout91.xml"/><Relationship Id="rId16" Type="http://schemas.openxmlformats.org/officeDocument/2006/relationships/slideLayout" Target="../slideLayouts/slideLayout105.xml"/><Relationship Id="rId20" Type="http://schemas.openxmlformats.org/officeDocument/2006/relationships/slideLayout" Target="../slideLayouts/slideLayout109.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24" Type="http://schemas.openxmlformats.org/officeDocument/2006/relationships/image" Target="../media/image11.png"/><Relationship Id="rId5" Type="http://schemas.openxmlformats.org/officeDocument/2006/relationships/slideLayout" Target="../slideLayouts/slideLayout94.xml"/><Relationship Id="rId15" Type="http://schemas.openxmlformats.org/officeDocument/2006/relationships/slideLayout" Target="../slideLayouts/slideLayout104.xml"/><Relationship Id="rId23" Type="http://schemas.openxmlformats.org/officeDocument/2006/relationships/theme" Target="../theme/theme9.xml"/><Relationship Id="rId10" Type="http://schemas.openxmlformats.org/officeDocument/2006/relationships/slideLayout" Target="../slideLayouts/slideLayout99.xml"/><Relationship Id="rId19" Type="http://schemas.openxmlformats.org/officeDocument/2006/relationships/slideLayout" Target="../slideLayouts/slideLayout108.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slideLayout" Target="../slideLayouts/slideLayout103.xml"/><Relationship Id="rId22" Type="http://schemas.openxmlformats.org/officeDocument/2006/relationships/slideLayout" Target="../slideLayouts/slideLayout1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10/02/2025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842495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582009814"/>
      </p:ext>
    </p:extLst>
  </p:cSld>
  <p:clrMap bg1="lt1" tx1="dk1" bg2="lt2" tx2="dk2" accent1="accent1" accent2="accent2" accent3="accent3" accent4="accent4" accent5="accent5" accent6="accent6" hlink="hlink" folHlink="folHlink"/>
  <p:sldLayoutIdLst>
    <p:sldLayoutId id="2147484151" r:id="rId1"/>
    <p:sldLayoutId id="2147484152" r:id="rId2"/>
    <p:sldLayoutId id="2147484153" r:id="rId3"/>
    <p:sldLayoutId id="2147484154" r:id="rId4"/>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122374039"/>
      </p:ext>
    </p:extLst>
  </p:cSld>
  <p:clrMap bg1="lt1" tx1="dk1" bg2="lt2" tx2="dk2" accent1="accent1" accent2="accent2" accent3="accent3" accent4="accent4" accent5="accent5" accent6="accent6" hlink="hlink" folHlink="folHlink"/>
  <p:sldLayoutIdLst>
    <p:sldLayoutId id="2147484159"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68" r:id="rId10"/>
    <p:sldLayoutId id="2147484169" r:id="rId11"/>
    <p:sldLayoutId id="2147484170"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2025-02-10</a:t>
            </a:r>
          </a:p>
        </p:txBody>
      </p:sp>
    </p:spTree>
    <p:extLst>
      <p:ext uri="{BB962C8B-B14F-4D97-AF65-F5344CB8AC3E}">
        <p14:creationId xmlns:p14="http://schemas.microsoft.com/office/powerpoint/2010/main" val="3415215840"/>
      </p:ext>
    </p:extLst>
  </p:cSld>
  <p:clrMap bg1="lt1" tx1="dk1" bg2="lt2" tx2="dk2" accent1="accent1" accent2="accent2" accent3="accent3" accent4="accent4" accent5="accent5" accent6="accent6" hlink="hlink" folHlink="folHlink"/>
  <p:sldLayoutIdLst>
    <p:sldLayoutId id="2147484173"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 id="2147484185"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61377967"/>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298956412"/>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2025-02-10</a:t>
            </a:r>
          </a:p>
        </p:txBody>
      </p:sp>
    </p:spTree>
    <p:extLst>
      <p:ext uri="{BB962C8B-B14F-4D97-AF65-F5344CB8AC3E}">
        <p14:creationId xmlns:p14="http://schemas.microsoft.com/office/powerpoint/2010/main" val="253070898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2" name="TextBox 1">
            <a:extLst>
              <a:ext uri="{FF2B5EF4-FFF2-40B4-BE49-F238E27FC236}">
                <a16:creationId xmlns:a16="http://schemas.microsoft.com/office/drawing/2014/main" id="{38982D18-6859-33BC-9A0A-346DFAC9B023}"/>
              </a:ext>
            </a:extLst>
          </p:cNvPr>
          <p:cNvSpPr txBox="1"/>
          <p:nvPr userDrawn="1"/>
        </p:nvSpPr>
        <p:spPr>
          <a:xfrm>
            <a:off x="683324" y="6249504"/>
            <a:ext cx="2894467" cy="553998"/>
          </a:xfrm>
          <a:prstGeom prst="rect">
            <a:avLst/>
          </a:prstGeom>
          <a:noFill/>
        </p:spPr>
        <p:txBody>
          <a:bodyPr wrap="square" rtlCol="0">
            <a:spAutoFit/>
          </a:bodyPr>
          <a:lstStyle/>
          <a:p>
            <a:r>
              <a:rPr lang="en-GB" sz="1000" b="1" dirty="0">
                <a:solidFill>
                  <a:schemeClr val="bg1"/>
                </a:solidFill>
              </a:rPr>
              <a:t>FCC Integrated Program</a:t>
            </a:r>
          </a:p>
          <a:p>
            <a:r>
              <a:rPr lang="en-GB" sz="1000" b="1" dirty="0">
                <a:solidFill>
                  <a:schemeClr val="bg1"/>
                </a:solidFill>
              </a:rPr>
              <a:t>Michael Benedikt</a:t>
            </a:r>
            <a:endParaRPr lang="en-US" sz="1000" b="0" dirty="0">
              <a:solidFill>
                <a:schemeClr val="bg1"/>
              </a:solidFill>
            </a:endParaRPr>
          </a:p>
          <a:p>
            <a:r>
              <a:rPr lang="en-GB" sz="1000" b="0" baseline="0" dirty="0">
                <a:solidFill>
                  <a:schemeClr val="bg1"/>
                </a:solidFill>
              </a:rPr>
              <a:t>HFM Annual Meeting, 10 February 2025</a:t>
            </a:r>
            <a:endParaRPr lang="en-GB" sz="1000" b="0" dirty="0">
              <a:solidFill>
                <a:schemeClr val="bg1"/>
              </a:solidFill>
            </a:endParaRPr>
          </a:p>
        </p:txBody>
      </p:sp>
    </p:spTree>
    <p:extLst>
      <p:ext uri="{BB962C8B-B14F-4D97-AF65-F5344CB8AC3E}">
        <p14:creationId xmlns:p14="http://schemas.microsoft.com/office/powerpoint/2010/main" val="154066951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106901" tIns="53451" rIns="106901" bIns="53451"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106901" tIns="53451" rIns="106901" bIns="5345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2" y="6356351"/>
            <a:ext cx="3860800" cy="365125"/>
          </a:xfrm>
          <a:prstGeom prst="rect">
            <a:avLst/>
          </a:prstGeom>
        </p:spPr>
        <p:txBody>
          <a:bodyPr vert="horz" lIns="106901" tIns="53451" rIns="106901" bIns="53451" rtlCol="0" anchor="ctr"/>
          <a:lstStyle>
            <a:lvl1pPr algn="ctr">
              <a:defRPr sz="1596">
                <a:solidFill>
                  <a:schemeClr val="tx1">
                    <a:tint val="75000"/>
                  </a:schemeClr>
                </a:solidFill>
              </a:defRPr>
            </a:lvl1pPr>
          </a:lstStyle>
          <a:p>
            <a:pPr>
              <a:defRPr/>
            </a:pPr>
            <a:r>
              <a:rPr lang="en-US"/>
              <a:t>FCC Physics and Experiments General meeting</a:t>
            </a:r>
            <a:endParaRPr lang="en-US" dirty="0"/>
          </a:p>
        </p:txBody>
      </p:sp>
      <p:sp>
        <p:nvSpPr>
          <p:cNvPr id="6" name="Slide Number Placeholder 5"/>
          <p:cNvSpPr>
            <a:spLocks noGrp="1"/>
          </p:cNvSpPr>
          <p:nvPr>
            <p:ph type="sldNum" sz="quarter" idx="4"/>
          </p:nvPr>
        </p:nvSpPr>
        <p:spPr>
          <a:xfrm>
            <a:off x="8737599" y="6356351"/>
            <a:ext cx="2844801" cy="365125"/>
          </a:xfrm>
          <a:prstGeom prst="rect">
            <a:avLst/>
          </a:prstGeom>
        </p:spPr>
        <p:txBody>
          <a:bodyPr vert="horz" lIns="106901" tIns="53451" rIns="106901" bIns="53451" rtlCol="0" anchor="ctr"/>
          <a:lstStyle>
            <a:lvl1pPr algn="r">
              <a:defRPr sz="1596">
                <a:solidFill>
                  <a:schemeClr val="tx1">
                    <a:tint val="75000"/>
                  </a:schemeClr>
                </a:solidFill>
              </a:defRPr>
            </a:lvl1pPr>
          </a:lstStyle>
          <a:p>
            <a:pPr>
              <a:defRPr/>
            </a:pPr>
            <a:fld id="{89859654-63A5-4139-9191-C0AD9E6D3551}" type="slidenum">
              <a:rPr lang="en-US"/>
              <a:pPr>
                <a:defRPr/>
              </a:pPr>
              <a:t>‹#›</a:t>
            </a:fld>
            <a:endParaRPr lang="en-US"/>
          </a:p>
        </p:txBody>
      </p:sp>
      <p:sp>
        <p:nvSpPr>
          <p:cNvPr id="4" name="Date Placeholder 3"/>
          <p:cNvSpPr>
            <a:spLocks noGrp="1"/>
          </p:cNvSpPr>
          <p:nvPr>
            <p:ph type="dt" sz="half" idx="2"/>
          </p:nvPr>
        </p:nvSpPr>
        <p:spPr>
          <a:xfrm>
            <a:off x="609600" y="6356351"/>
            <a:ext cx="2844801" cy="365125"/>
          </a:xfrm>
          <a:prstGeom prst="rect">
            <a:avLst/>
          </a:prstGeom>
        </p:spPr>
        <p:txBody>
          <a:bodyPr vert="horz" lIns="106901" tIns="53451" rIns="106901" bIns="53451" rtlCol="0" anchor="ctr"/>
          <a:lstStyle>
            <a:lvl1pPr algn="l">
              <a:defRPr sz="1596">
                <a:solidFill>
                  <a:schemeClr val="tx1">
                    <a:tint val="75000"/>
                  </a:schemeClr>
                </a:solidFill>
              </a:defRPr>
            </a:lvl1pPr>
          </a:lstStyle>
          <a:p>
            <a:pPr>
              <a:defRPr/>
            </a:pPr>
            <a:r>
              <a:rPr lang="fr-FR"/>
              <a:t>28 Sep 2020</a:t>
            </a:r>
            <a:endParaRPr lang="en-US" dirty="0"/>
          </a:p>
        </p:txBody>
      </p:sp>
    </p:spTree>
    <p:extLst>
      <p:ext uri="{BB962C8B-B14F-4D97-AF65-F5344CB8AC3E}">
        <p14:creationId xmlns:p14="http://schemas.microsoft.com/office/powerpoint/2010/main" val="192102861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p:txStyles>
    <p:titleStyle>
      <a:lvl1pPr algn="ctr" rtl="0" eaLnBrk="0" fontAlgn="base" hangingPunct="0">
        <a:spcBef>
          <a:spcPct val="0"/>
        </a:spcBef>
        <a:spcAft>
          <a:spcPct val="0"/>
        </a:spcAft>
        <a:defRPr sz="5813" kern="1200">
          <a:solidFill>
            <a:schemeClr val="tx1"/>
          </a:solidFill>
          <a:latin typeface="+mj-lt"/>
          <a:ea typeface="+mj-ea"/>
          <a:cs typeface="+mj-cs"/>
        </a:defRPr>
      </a:lvl1pPr>
      <a:lvl2pPr algn="ctr" rtl="0" eaLnBrk="0" fontAlgn="base" hangingPunct="0">
        <a:spcBef>
          <a:spcPct val="0"/>
        </a:spcBef>
        <a:spcAft>
          <a:spcPct val="0"/>
        </a:spcAft>
        <a:defRPr sz="5813">
          <a:solidFill>
            <a:schemeClr val="tx1"/>
          </a:solidFill>
          <a:latin typeface="Calibri" pitchFamily="34" charset="0"/>
        </a:defRPr>
      </a:lvl2pPr>
      <a:lvl3pPr algn="ctr" rtl="0" eaLnBrk="0" fontAlgn="base" hangingPunct="0">
        <a:spcBef>
          <a:spcPct val="0"/>
        </a:spcBef>
        <a:spcAft>
          <a:spcPct val="0"/>
        </a:spcAft>
        <a:defRPr sz="5813">
          <a:solidFill>
            <a:schemeClr val="tx1"/>
          </a:solidFill>
          <a:latin typeface="Calibri" pitchFamily="34" charset="0"/>
        </a:defRPr>
      </a:lvl3pPr>
      <a:lvl4pPr algn="ctr" rtl="0" eaLnBrk="0" fontAlgn="base" hangingPunct="0">
        <a:spcBef>
          <a:spcPct val="0"/>
        </a:spcBef>
        <a:spcAft>
          <a:spcPct val="0"/>
        </a:spcAft>
        <a:defRPr sz="5813">
          <a:solidFill>
            <a:schemeClr val="tx1"/>
          </a:solidFill>
          <a:latin typeface="Calibri" pitchFamily="34" charset="0"/>
        </a:defRPr>
      </a:lvl4pPr>
      <a:lvl5pPr algn="ctr" rtl="0" eaLnBrk="0" fontAlgn="base" hangingPunct="0">
        <a:spcBef>
          <a:spcPct val="0"/>
        </a:spcBef>
        <a:spcAft>
          <a:spcPct val="0"/>
        </a:spcAft>
        <a:defRPr sz="5813">
          <a:solidFill>
            <a:schemeClr val="tx1"/>
          </a:solidFill>
          <a:latin typeface="Calibri" pitchFamily="34" charset="0"/>
        </a:defRPr>
      </a:lvl5pPr>
      <a:lvl6pPr marL="609228" algn="ctr" rtl="0" fontAlgn="base">
        <a:spcBef>
          <a:spcPct val="0"/>
        </a:spcBef>
        <a:spcAft>
          <a:spcPct val="0"/>
        </a:spcAft>
        <a:defRPr sz="5813">
          <a:solidFill>
            <a:schemeClr val="tx1"/>
          </a:solidFill>
          <a:latin typeface="Calibri" pitchFamily="34" charset="0"/>
        </a:defRPr>
      </a:lvl6pPr>
      <a:lvl7pPr marL="1218456" algn="ctr" rtl="0" fontAlgn="base">
        <a:spcBef>
          <a:spcPct val="0"/>
        </a:spcBef>
        <a:spcAft>
          <a:spcPct val="0"/>
        </a:spcAft>
        <a:defRPr sz="5813">
          <a:solidFill>
            <a:schemeClr val="tx1"/>
          </a:solidFill>
          <a:latin typeface="Calibri" pitchFamily="34" charset="0"/>
        </a:defRPr>
      </a:lvl7pPr>
      <a:lvl8pPr marL="1827686" algn="ctr" rtl="0" fontAlgn="base">
        <a:spcBef>
          <a:spcPct val="0"/>
        </a:spcBef>
        <a:spcAft>
          <a:spcPct val="0"/>
        </a:spcAft>
        <a:defRPr sz="5813">
          <a:solidFill>
            <a:schemeClr val="tx1"/>
          </a:solidFill>
          <a:latin typeface="Calibri" pitchFamily="34" charset="0"/>
        </a:defRPr>
      </a:lvl8pPr>
      <a:lvl9pPr marL="2436914" algn="ctr" rtl="0" fontAlgn="base">
        <a:spcBef>
          <a:spcPct val="0"/>
        </a:spcBef>
        <a:spcAft>
          <a:spcPct val="0"/>
        </a:spcAft>
        <a:defRPr sz="5813">
          <a:solidFill>
            <a:schemeClr val="tx1"/>
          </a:solidFill>
          <a:latin typeface="Calibri" pitchFamily="34" charset="0"/>
        </a:defRPr>
      </a:lvl9pPr>
    </p:titleStyle>
    <p:bodyStyle>
      <a:lvl1pPr marL="456922" indent="-456922" algn="l" rtl="0" eaLnBrk="0" fontAlgn="base" hangingPunct="0">
        <a:spcBef>
          <a:spcPct val="20000"/>
        </a:spcBef>
        <a:spcAft>
          <a:spcPct val="0"/>
        </a:spcAft>
        <a:buFont typeface="Arial" charset="0"/>
        <a:buChar char="•"/>
        <a:defRPr sz="4217" kern="1200">
          <a:solidFill>
            <a:schemeClr val="tx1"/>
          </a:solidFill>
          <a:latin typeface="+mn-lt"/>
          <a:ea typeface="+mn-ea"/>
          <a:cs typeface="+mn-cs"/>
        </a:defRPr>
      </a:lvl1pPr>
      <a:lvl2pPr marL="989995" indent="-380767" algn="l" rtl="0" eaLnBrk="0" fontAlgn="base" hangingPunct="0">
        <a:spcBef>
          <a:spcPct val="20000"/>
        </a:spcBef>
        <a:spcAft>
          <a:spcPct val="0"/>
        </a:spcAft>
        <a:buFont typeface="Arial" charset="0"/>
        <a:buChar char="–"/>
        <a:defRPr sz="3761" kern="1200">
          <a:solidFill>
            <a:schemeClr val="tx1"/>
          </a:solidFill>
          <a:latin typeface="+mn-lt"/>
          <a:ea typeface="+mn-ea"/>
          <a:cs typeface="+mn-cs"/>
        </a:defRPr>
      </a:lvl2pPr>
      <a:lvl3pPr marL="1523071" indent="-304614" algn="l" rtl="0" eaLnBrk="0" fontAlgn="base" hangingPunct="0">
        <a:spcBef>
          <a:spcPct val="20000"/>
        </a:spcBef>
        <a:spcAft>
          <a:spcPct val="0"/>
        </a:spcAft>
        <a:buFont typeface="Arial" charset="0"/>
        <a:buChar char="•"/>
        <a:defRPr sz="3191" kern="1200">
          <a:solidFill>
            <a:schemeClr val="tx1"/>
          </a:solidFill>
          <a:latin typeface="+mn-lt"/>
          <a:ea typeface="+mn-ea"/>
          <a:cs typeface="+mn-cs"/>
        </a:defRPr>
      </a:lvl3pPr>
      <a:lvl4pPr marL="2132300"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4pPr>
      <a:lvl5pPr marL="2741528"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5pPr>
      <a:lvl6pPr marL="3350757"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6pPr>
      <a:lvl7pPr marL="3959985"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7pPr>
      <a:lvl8pPr marL="4569214"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8pPr>
      <a:lvl9pPr marL="5178442"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9pPr>
    </p:bodyStyle>
    <p:otherStyle>
      <a:defPPr>
        <a:defRPr lang="en-US"/>
      </a:defPPr>
      <a:lvl1pPr marL="0" algn="l" defTabSz="1218456" rtl="0" eaLnBrk="1" latinLnBrk="0" hangingPunct="1">
        <a:defRPr sz="2394" kern="1200">
          <a:solidFill>
            <a:schemeClr val="tx1"/>
          </a:solidFill>
          <a:latin typeface="+mn-lt"/>
          <a:ea typeface="+mn-ea"/>
          <a:cs typeface="+mn-cs"/>
        </a:defRPr>
      </a:lvl1pPr>
      <a:lvl2pPr marL="609228" algn="l" defTabSz="1218456" rtl="0" eaLnBrk="1" latinLnBrk="0" hangingPunct="1">
        <a:defRPr sz="2394" kern="1200">
          <a:solidFill>
            <a:schemeClr val="tx1"/>
          </a:solidFill>
          <a:latin typeface="+mn-lt"/>
          <a:ea typeface="+mn-ea"/>
          <a:cs typeface="+mn-cs"/>
        </a:defRPr>
      </a:lvl2pPr>
      <a:lvl3pPr marL="1218456" algn="l" defTabSz="1218456" rtl="0" eaLnBrk="1" latinLnBrk="0" hangingPunct="1">
        <a:defRPr sz="2394" kern="1200">
          <a:solidFill>
            <a:schemeClr val="tx1"/>
          </a:solidFill>
          <a:latin typeface="+mn-lt"/>
          <a:ea typeface="+mn-ea"/>
          <a:cs typeface="+mn-cs"/>
        </a:defRPr>
      </a:lvl3pPr>
      <a:lvl4pPr marL="1827686" algn="l" defTabSz="1218456" rtl="0" eaLnBrk="1" latinLnBrk="0" hangingPunct="1">
        <a:defRPr sz="2394" kern="1200">
          <a:solidFill>
            <a:schemeClr val="tx1"/>
          </a:solidFill>
          <a:latin typeface="+mn-lt"/>
          <a:ea typeface="+mn-ea"/>
          <a:cs typeface="+mn-cs"/>
        </a:defRPr>
      </a:lvl4pPr>
      <a:lvl5pPr marL="2436914" algn="l" defTabSz="1218456" rtl="0" eaLnBrk="1" latinLnBrk="0" hangingPunct="1">
        <a:defRPr sz="2394" kern="1200">
          <a:solidFill>
            <a:schemeClr val="tx1"/>
          </a:solidFill>
          <a:latin typeface="+mn-lt"/>
          <a:ea typeface="+mn-ea"/>
          <a:cs typeface="+mn-cs"/>
        </a:defRPr>
      </a:lvl5pPr>
      <a:lvl6pPr marL="3046142" algn="l" defTabSz="1218456" rtl="0" eaLnBrk="1" latinLnBrk="0" hangingPunct="1">
        <a:defRPr sz="2394" kern="1200">
          <a:solidFill>
            <a:schemeClr val="tx1"/>
          </a:solidFill>
          <a:latin typeface="+mn-lt"/>
          <a:ea typeface="+mn-ea"/>
          <a:cs typeface="+mn-cs"/>
        </a:defRPr>
      </a:lvl6pPr>
      <a:lvl7pPr marL="3655371" algn="l" defTabSz="1218456" rtl="0" eaLnBrk="1" latinLnBrk="0" hangingPunct="1">
        <a:defRPr sz="2394" kern="1200">
          <a:solidFill>
            <a:schemeClr val="tx1"/>
          </a:solidFill>
          <a:latin typeface="+mn-lt"/>
          <a:ea typeface="+mn-ea"/>
          <a:cs typeface="+mn-cs"/>
        </a:defRPr>
      </a:lvl7pPr>
      <a:lvl8pPr marL="4264600" algn="l" defTabSz="1218456" rtl="0" eaLnBrk="1" latinLnBrk="0" hangingPunct="1">
        <a:defRPr sz="2394" kern="1200">
          <a:solidFill>
            <a:schemeClr val="tx1"/>
          </a:solidFill>
          <a:latin typeface="+mn-lt"/>
          <a:ea typeface="+mn-ea"/>
          <a:cs typeface="+mn-cs"/>
        </a:defRPr>
      </a:lvl8pPr>
      <a:lvl9pPr marL="4873828" algn="l" defTabSz="1218456" rtl="0" eaLnBrk="1" latinLnBrk="0" hangingPunct="1">
        <a:defRPr sz="23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480673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55595321"/>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2025-02-10</a:t>
            </a:r>
          </a:p>
        </p:txBody>
      </p:sp>
    </p:spTree>
    <p:extLst>
      <p:ext uri="{BB962C8B-B14F-4D97-AF65-F5344CB8AC3E}">
        <p14:creationId xmlns:p14="http://schemas.microsoft.com/office/powerpoint/2010/main" val="2672164511"/>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2025-02-10</a:t>
            </a:r>
          </a:p>
        </p:txBody>
      </p:sp>
    </p:spTree>
    <p:extLst>
      <p:ext uri="{BB962C8B-B14F-4D97-AF65-F5344CB8AC3E}">
        <p14:creationId xmlns:p14="http://schemas.microsoft.com/office/powerpoint/2010/main" val="1653815139"/>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42"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107546" y="6356351"/>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4" name="TextBox 3">
            <a:extLst>
              <a:ext uri="{FF2B5EF4-FFF2-40B4-BE49-F238E27FC236}">
                <a16:creationId xmlns:a16="http://schemas.microsoft.com/office/drawing/2014/main" id="{1A263285-B43F-C3AC-B188-1E637145ECA2}"/>
              </a:ext>
            </a:extLst>
          </p:cNvPr>
          <p:cNvSpPr txBox="1"/>
          <p:nvPr userDrawn="1"/>
        </p:nvSpPr>
        <p:spPr>
          <a:xfrm>
            <a:off x="911926" y="6308772"/>
            <a:ext cx="2894467" cy="553998"/>
          </a:xfrm>
          <a:prstGeom prst="rect">
            <a:avLst/>
          </a:prstGeom>
          <a:noFill/>
        </p:spPr>
        <p:txBody>
          <a:bodyPr wrap="square" rtlCol="0">
            <a:spAutoFit/>
          </a:bodyPr>
          <a:lstStyle/>
          <a:p>
            <a:r>
              <a:rPr lang="en-GB" sz="1000" b="1" dirty="0">
                <a:solidFill>
                  <a:schemeClr val="bg1"/>
                </a:solidFill>
              </a:rPr>
              <a:t>FCC Integrated Program</a:t>
            </a:r>
          </a:p>
          <a:p>
            <a:r>
              <a:rPr lang="en-GB" sz="1000" b="1" dirty="0">
                <a:solidFill>
                  <a:schemeClr val="bg1"/>
                </a:solidFill>
              </a:rPr>
              <a:t>Michael Benedikt</a:t>
            </a:r>
            <a:endParaRPr lang="en-US" sz="1000" b="0" dirty="0">
              <a:solidFill>
                <a:schemeClr val="bg1"/>
              </a:solidFill>
            </a:endParaRPr>
          </a:p>
          <a:p>
            <a:r>
              <a:rPr lang="en-GB" sz="1000" b="0" baseline="0" dirty="0">
                <a:solidFill>
                  <a:schemeClr val="bg1"/>
                </a:solidFill>
              </a:rPr>
              <a:t>HFM Annual Meeting, 10 February 2025</a:t>
            </a:r>
            <a:endParaRPr lang="en-GB" sz="1000" b="0" dirty="0">
              <a:solidFill>
                <a:schemeClr val="bg1"/>
              </a:solidFill>
            </a:endParaRPr>
          </a:p>
        </p:txBody>
      </p:sp>
    </p:spTree>
    <p:extLst>
      <p:ext uri="{BB962C8B-B14F-4D97-AF65-F5344CB8AC3E}">
        <p14:creationId xmlns:p14="http://schemas.microsoft.com/office/powerpoint/2010/main" val="3578029813"/>
      </p:ext>
    </p:extLst>
  </p:cSld>
  <p:clrMap bg1="lt1" tx1="dk1" bg2="lt2" tx2="dk2" accent1="accent1" accent2="accent2" accent3="accent3" accent4="accent4" accent5="accent5" accent6="accent6" hlink="hlink" folHlink="folHlink"/>
  <p:sldLayoutIdLst>
    <p:sldLayoutId id="2147484055"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 id="2147484066" r:id="rId12"/>
    <p:sldLayoutId id="2147484067" r:id="rId13"/>
    <p:sldLayoutId id="2147484068" r:id="rId14"/>
    <p:sldLayoutId id="2147484069" r:id="rId15"/>
    <p:sldLayoutId id="2147484070" r:id="rId16"/>
    <p:sldLayoutId id="2147484071" r:id="rId17"/>
    <p:sldLayoutId id="2147484072" r:id="rId18"/>
    <p:sldLayoutId id="2147484073" r:id="rId19"/>
    <p:sldLayoutId id="2147484074" r:id="rId20"/>
    <p:sldLayoutId id="2147484075" r:id="rId21"/>
    <p:sldLayoutId id="2147484076" r:id="rId2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0.pn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29.png"/><Relationship Id="rId5" Type="http://schemas.openxmlformats.org/officeDocument/2006/relationships/image" Target="../media/image24.png"/><Relationship Id="rId10" Type="http://schemas.openxmlformats.org/officeDocument/2006/relationships/image" Target="../media/image28.png"/><Relationship Id="rId4" Type="http://schemas.openxmlformats.org/officeDocument/2006/relationships/image" Target="../media/image23.jpeg"/><Relationship Id="rId9" Type="http://schemas.openxmlformats.org/officeDocument/2006/relationships/hyperlink" Target="http://cern.ch/fcc"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59.svg"/><Relationship Id="rId13" Type="http://schemas.openxmlformats.org/officeDocument/2006/relationships/image" Target="../media/image64.png"/><Relationship Id="rId3" Type="http://schemas.openxmlformats.org/officeDocument/2006/relationships/image" Target="../media/image54.png"/><Relationship Id="rId7" Type="http://schemas.openxmlformats.org/officeDocument/2006/relationships/image" Target="../media/image58.png"/><Relationship Id="rId12" Type="http://schemas.openxmlformats.org/officeDocument/2006/relationships/image" Target="../media/image63.png"/><Relationship Id="rId2" Type="http://schemas.openxmlformats.org/officeDocument/2006/relationships/image" Target="../media/image32.png"/><Relationship Id="rId1" Type="http://schemas.openxmlformats.org/officeDocument/2006/relationships/slideLayout" Target="../slideLayouts/slideLayout22.xml"/><Relationship Id="rId6" Type="http://schemas.openxmlformats.org/officeDocument/2006/relationships/image" Target="../media/image57.png"/><Relationship Id="rId11" Type="http://schemas.openxmlformats.org/officeDocument/2006/relationships/image" Target="../media/image62.png"/><Relationship Id="rId5" Type="http://schemas.openxmlformats.org/officeDocument/2006/relationships/image" Target="../media/image56.png"/><Relationship Id="rId10" Type="http://schemas.openxmlformats.org/officeDocument/2006/relationships/image" Target="../media/image61.png"/><Relationship Id="rId4" Type="http://schemas.openxmlformats.org/officeDocument/2006/relationships/image" Target="../media/image55.png"/><Relationship Id="rId9" Type="http://schemas.openxmlformats.org/officeDocument/2006/relationships/image" Target="../media/image60.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65.jpeg"/><Relationship Id="rId1" Type="http://schemas.openxmlformats.org/officeDocument/2006/relationships/slideLayout" Target="../slideLayouts/slideLayout7.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12.xml.rels><?xml version="1.0" encoding="UTF-8" standalone="yes"?>
<Relationships xmlns="http://schemas.openxmlformats.org/package/2006/relationships"><Relationship Id="rId8" Type="http://schemas.openxmlformats.org/officeDocument/2006/relationships/image" Target="../media/image74.jpe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13.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32.pn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84.gif"/><Relationship Id="rId7" Type="http://schemas.openxmlformats.org/officeDocument/2006/relationships/image" Target="../media/image88.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87.tiff"/><Relationship Id="rId5" Type="http://schemas.openxmlformats.org/officeDocument/2006/relationships/image" Target="../media/image86.png"/><Relationship Id="rId4" Type="http://schemas.openxmlformats.org/officeDocument/2006/relationships/image" Target="../media/image85.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22.xml"/><Relationship Id="rId4" Type="http://schemas.openxmlformats.org/officeDocument/2006/relationships/image" Target="../media/image89.emf"/></Relationships>
</file>

<file path=ppt/slides/_rels/slide1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32.png"/><Relationship Id="rId1" Type="http://schemas.openxmlformats.org/officeDocument/2006/relationships/slideLayout" Target="../slideLayouts/slideLayout22.xml"/><Relationship Id="rId5" Type="http://schemas.openxmlformats.org/officeDocument/2006/relationships/image" Target="../media/image92.png"/><Relationship Id="rId4" Type="http://schemas.openxmlformats.org/officeDocument/2006/relationships/image" Target="../media/image91.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280.pn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93.png"/><Relationship Id="rId1" Type="http://schemas.openxmlformats.org/officeDocument/2006/relationships/slideLayout" Target="../slideLayouts/slideLayout22.xml"/><Relationship Id="rId5" Type="http://schemas.openxmlformats.org/officeDocument/2006/relationships/image" Target="../media/image95.png"/><Relationship Id="rId4" Type="http://schemas.openxmlformats.org/officeDocument/2006/relationships/image" Target="../media/image94.png"/></Relationships>
</file>

<file path=ppt/slides/_rels/slide22.xml.rels><?xml version="1.0" encoding="UTF-8" standalone="yes"?>
<Relationships xmlns="http://schemas.openxmlformats.org/package/2006/relationships"><Relationship Id="rId8" Type="http://schemas.openxmlformats.org/officeDocument/2006/relationships/image" Target="../media/image100.png"/><Relationship Id="rId13" Type="http://schemas.openxmlformats.org/officeDocument/2006/relationships/image" Target="../media/image104.emf"/><Relationship Id="rId3" Type="http://schemas.openxmlformats.org/officeDocument/2006/relationships/image" Target="../media/image96.png"/><Relationship Id="rId7" Type="http://schemas.openxmlformats.org/officeDocument/2006/relationships/image" Target="../media/image99.png"/><Relationship Id="rId12" Type="http://schemas.openxmlformats.org/officeDocument/2006/relationships/image" Target="../media/image103.png"/><Relationship Id="rId2" Type="http://schemas.openxmlformats.org/officeDocument/2006/relationships/image" Target="../media/image32.png"/><Relationship Id="rId1" Type="http://schemas.openxmlformats.org/officeDocument/2006/relationships/slideLayout" Target="../slideLayouts/slideLayout7.xml"/><Relationship Id="rId6" Type="http://schemas.microsoft.com/office/2007/relationships/hdphoto" Target="../media/hdphoto1.wdp"/><Relationship Id="rId11" Type="http://schemas.microsoft.com/office/2007/relationships/hdphoto" Target="../media/hdphoto2.wdp"/><Relationship Id="rId5" Type="http://schemas.openxmlformats.org/officeDocument/2006/relationships/image" Target="../media/image98.png"/><Relationship Id="rId10" Type="http://schemas.openxmlformats.org/officeDocument/2006/relationships/image" Target="../media/image102.png"/><Relationship Id="rId4" Type="http://schemas.openxmlformats.org/officeDocument/2006/relationships/image" Target="../media/image97.svg"/><Relationship Id="rId9" Type="http://schemas.openxmlformats.org/officeDocument/2006/relationships/image" Target="../media/image101.svg"/></Relationships>
</file>

<file path=ppt/slides/_rels/slide23.xml.rels><?xml version="1.0" encoding="UTF-8" standalone="yes"?>
<Relationships xmlns="http://schemas.openxmlformats.org/package/2006/relationships"><Relationship Id="rId3" Type="http://schemas.openxmlformats.org/officeDocument/2006/relationships/image" Target="../media/image105.png"/><Relationship Id="rId7" Type="http://schemas.openxmlformats.org/officeDocument/2006/relationships/image" Target="../media/image109.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jpg"/></Relationships>
</file>

<file path=ppt/slides/_rels/slide24.xml.rels><?xml version="1.0" encoding="UTF-8" standalone="yes"?>
<Relationships xmlns="http://schemas.openxmlformats.org/package/2006/relationships"><Relationship Id="rId3" Type="http://schemas.openxmlformats.org/officeDocument/2006/relationships/hyperlink" Target="https://commission.europa.eu/topics/strengthening-european-competitiveness/eu-competitiveness-looking-ahead_en" TargetMode="External"/><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110.jpg"/></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1.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25.xml"/><Relationship Id="rId5" Type="http://schemas.openxmlformats.org/officeDocument/2006/relationships/image" Target="../media/image36.png"/><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11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47.png"/><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image" Target="../media/image46.png"/><Relationship Id="rId5" Type="http://schemas.openxmlformats.org/officeDocument/2006/relationships/image" Target="../media/image45.jpg"/><Relationship Id="rId4" Type="http://schemas.openxmlformats.org/officeDocument/2006/relationships/image" Target="../media/image44.png"/></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8.png"/><Relationship Id="rId1" Type="http://schemas.openxmlformats.org/officeDocument/2006/relationships/slideLayout" Target="../slideLayouts/slideLayout22.xml"/><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53.jpeg"/><Relationship Id="rId4" Type="http://schemas.openxmlformats.org/officeDocument/2006/relationships/image" Target="../media/image5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6" descr="Picture 6"/>
          <p:cNvPicPr>
            <a:picLocks noChangeAspect="1"/>
          </p:cNvPicPr>
          <p:nvPr/>
        </p:nvPicPr>
        <p:blipFill>
          <a:blip r:embed="rId2"/>
          <a:srcRect b="19348"/>
          <a:stretch>
            <a:fillRect/>
          </a:stretch>
        </p:blipFill>
        <p:spPr>
          <a:xfrm>
            <a:off x="0" y="-17464"/>
            <a:ext cx="12192000" cy="6875465"/>
          </a:xfrm>
          <a:prstGeom prst="rect">
            <a:avLst/>
          </a:prstGeom>
          <a:ln w="12700">
            <a:miter lim="400000"/>
          </a:ln>
        </p:spPr>
      </p:pic>
      <p:sp>
        <p:nvSpPr>
          <p:cNvPr id="98" name="TextBox 2"/>
          <p:cNvSpPr txBox="1"/>
          <p:nvPr/>
        </p:nvSpPr>
        <p:spPr>
          <a:xfrm>
            <a:off x="8950032" y="6597352"/>
            <a:ext cx="1558142" cy="280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defRPr sz="14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400" b="0" i="0" u="none" strike="noStrike" kern="1200" cap="none" spc="0" normalizeH="0" baseline="0" noProof="0">
                <a:ln>
                  <a:noFill/>
                </a:ln>
                <a:solidFill>
                  <a:prstClr val="black"/>
                </a:solidFill>
                <a:effectLst/>
                <a:uLnTx/>
                <a:uFillTx/>
                <a:latin typeface="Calibri" panose="020F0502020204030204"/>
                <a:ea typeface="+mn-ea"/>
                <a:cs typeface="+mn-cs"/>
              </a:rPr>
              <a:t>photo: J. Wenninger</a:t>
            </a:r>
          </a:p>
        </p:txBody>
      </p:sp>
      <p:sp>
        <p:nvSpPr>
          <p:cNvPr id="99" name="Rectangle 43"/>
          <p:cNvSpPr txBox="1"/>
          <p:nvPr/>
        </p:nvSpPr>
        <p:spPr>
          <a:xfrm>
            <a:off x="382096" y="6259619"/>
            <a:ext cx="8716184" cy="629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200" i="1">
                <a:solidFill>
                  <a:srgbClr val="FFE699"/>
                </a:solidFill>
              </a:defRPr>
            </a:pP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Work supported by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European Commission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under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HORIZON 2020 projects EuroCirCol</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654305;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EASITrain,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grant agreement no. 764879;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iFAST</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101004730,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FCCIS</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951754;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no. 645479;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number 101086276; and by the Swiss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CHART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program</a:t>
            </a:r>
          </a:p>
        </p:txBody>
      </p:sp>
      <p:grpSp>
        <p:nvGrpSpPr>
          <p:cNvPr id="102" name="Picture 44"/>
          <p:cNvGrpSpPr/>
          <p:nvPr/>
        </p:nvGrpSpPr>
        <p:grpSpPr>
          <a:xfrm>
            <a:off x="9377967" y="6312008"/>
            <a:ext cx="2814033" cy="439233"/>
            <a:chOff x="0" y="0"/>
            <a:chExt cx="2814031" cy="439232"/>
          </a:xfrm>
        </p:grpSpPr>
        <p:sp>
          <p:nvSpPr>
            <p:cNvPr id="100" name="Rectangle"/>
            <p:cNvSpPr/>
            <p:nvPr/>
          </p:nvSpPr>
          <p:spPr>
            <a:xfrm>
              <a:off x="0" y="0"/>
              <a:ext cx="2814032" cy="439233"/>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1" name="image2.png" descr="image2.png"/>
            <p:cNvPicPr>
              <a:picLocks noChangeAspect="1"/>
            </p:cNvPicPr>
            <p:nvPr/>
          </p:nvPicPr>
          <p:blipFill>
            <a:blip r:embed="rId3"/>
            <a:stretch>
              <a:fillRect/>
            </a:stretch>
          </p:blipFill>
          <p:spPr>
            <a:xfrm>
              <a:off x="0" y="0"/>
              <a:ext cx="2814032" cy="439233"/>
            </a:xfrm>
            <a:prstGeom prst="rect">
              <a:avLst/>
            </a:prstGeom>
            <a:ln w="12700" cap="flat">
              <a:noFill/>
              <a:miter lim="400000"/>
            </a:ln>
            <a:effectLst/>
          </p:spPr>
        </p:pic>
      </p:grpSp>
      <p:sp>
        <p:nvSpPr>
          <p:cNvPr id="103" name="TextBox 11"/>
          <p:cNvSpPr/>
          <p:nvPr/>
        </p:nvSpPr>
        <p:spPr>
          <a:xfrm>
            <a:off x="174531" y="5516664"/>
            <a:ext cx="12017469" cy="726217"/>
          </a:xfrm>
          <a:prstGeom prst="rect">
            <a:avLst/>
          </a:prstGeom>
          <a:solidFill>
            <a:srgbClr val="FFFFFF"/>
          </a:solidFill>
          <a:ln w="12700">
            <a:miter lim="400000"/>
          </a:ln>
        </p:spPr>
        <p:txBody>
          <a:bodyPr lIns="45719" rIns="45719"/>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4" name="Picture 47" descr="Picture 47"/>
          <p:cNvPicPr>
            <a:picLocks noChangeAspect="1"/>
          </p:cNvPicPr>
          <p:nvPr/>
        </p:nvPicPr>
        <p:blipFill>
          <a:blip r:embed="rId4"/>
          <a:stretch>
            <a:fillRect/>
          </a:stretch>
        </p:blipFill>
        <p:spPr>
          <a:xfrm>
            <a:off x="2469764" y="5533915"/>
            <a:ext cx="1302193" cy="626982"/>
          </a:xfrm>
          <a:prstGeom prst="rect">
            <a:avLst/>
          </a:prstGeom>
          <a:ln w="12700">
            <a:miter lim="400000"/>
          </a:ln>
        </p:spPr>
      </p:pic>
      <p:pic>
        <p:nvPicPr>
          <p:cNvPr id="105" name="Picture 48" descr="Picture 48"/>
          <p:cNvPicPr>
            <a:picLocks noChangeAspect="1"/>
          </p:cNvPicPr>
          <p:nvPr/>
        </p:nvPicPr>
        <p:blipFill>
          <a:blip r:embed="rId5"/>
          <a:stretch>
            <a:fillRect/>
          </a:stretch>
        </p:blipFill>
        <p:spPr>
          <a:xfrm>
            <a:off x="4134538" y="5527365"/>
            <a:ext cx="983595" cy="640081"/>
          </a:xfrm>
          <a:prstGeom prst="rect">
            <a:avLst/>
          </a:prstGeom>
          <a:ln w="12700">
            <a:miter lim="400000"/>
          </a:ln>
        </p:spPr>
      </p:pic>
      <p:pic>
        <p:nvPicPr>
          <p:cNvPr id="106" name="Picture 50" descr="Picture 50"/>
          <p:cNvPicPr>
            <a:picLocks noChangeAspect="1"/>
          </p:cNvPicPr>
          <p:nvPr/>
        </p:nvPicPr>
        <p:blipFill>
          <a:blip r:embed="rId6"/>
          <a:srcRect l="23997" t="16876" r="24262" b="24372"/>
          <a:stretch>
            <a:fillRect/>
          </a:stretch>
        </p:blipFill>
        <p:spPr>
          <a:xfrm>
            <a:off x="6595563" y="5527326"/>
            <a:ext cx="424543" cy="640081"/>
          </a:xfrm>
          <a:prstGeom prst="rect">
            <a:avLst/>
          </a:prstGeom>
          <a:ln w="12700">
            <a:miter lim="400000"/>
          </a:ln>
        </p:spPr>
      </p:pic>
      <p:pic>
        <p:nvPicPr>
          <p:cNvPr id="107" name="Picture 51" descr="Picture 51"/>
          <p:cNvPicPr>
            <a:picLocks noChangeAspect="1"/>
          </p:cNvPicPr>
          <p:nvPr/>
        </p:nvPicPr>
        <p:blipFill>
          <a:blip r:embed="rId7"/>
          <a:stretch>
            <a:fillRect/>
          </a:stretch>
        </p:blipFill>
        <p:spPr>
          <a:xfrm>
            <a:off x="374058" y="5585617"/>
            <a:ext cx="1619273" cy="573295"/>
          </a:xfrm>
          <a:prstGeom prst="rect">
            <a:avLst/>
          </a:prstGeom>
          <a:ln w="12700">
            <a:miter lim="400000"/>
          </a:ln>
        </p:spPr>
      </p:pic>
      <p:grpSp>
        <p:nvGrpSpPr>
          <p:cNvPr id="110" name="Picture 52"/>
          <p:cNvGrpSpPr/>
          <p:nvPr/>
        </p:nvGrpSpPr>
        <p:grpSpPr>
          <a:xfrm>
            <a:off x="11471695" y="5603047"/>
            <a:ext cx="601025" cy="640081"/>
            <a:chOff x="0" y="0"/>
            <a:chExt cx="601024" cy="640080"/>
          </a:xfrm>
        </p:grpSpPr>
        <p:sp>
          <p:nvSpPr>
            <p:cNvPr id="108" name="Rectangle"/>
            <p:cNvSpPr/>
            <p:nvPr/>
          </p:nvSpPr>
          <p:spPr>
            <a:xfrm>
              <a:off x="0" y="0"/>
              <a:ext cx="601025" cy="640081"/>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9" name="image8.png" descr="image8.png"/>
            <p:cNvPicPr>
              <a:picLocks noChangeAspect="1"/>
            </p:cNvPicPr>
            <p:nvPr/>
          </p:nvPicPr>
          <p:blipFill>
            <a:blip r:embed="rId8"/>
            <a:stretch>
              <a:fillRect/>
            </a:stretch>
          </p:blipFill>
          <p:spPr>
            <a:xfrm>
              <a:off x="0" y="0"/>
              <a:ext cx="601025" cy="640081"/>
            </a:xfrm>
            <a:prstGeom prst="rect">
              <a:avLst/>
            </a:prstGeom>
            <a:ln w="12700" cap="flat">
              <a:noFill/>
              <a:miter lim="400000"/>
            </a:ln>
            <a:effectLst/>
          </p:spPr>
        </p:pic>
      </p:grpSp>
      <p:sp>
        <p:nvSpPr>
          <p:cNvPr id="111" name="Rectangle 53"/>
          <p:cNvSpPr/>
          <p:nvPr/>
        </p:nvSpPr>
        <p:spPr>
          <a:xfrm>
            <a:off x="9501784" y="5755599"/>
            <a:ext cx="1756803" cy="333088"/>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u="sng">
                <a:solidFill>
                  <a:srgbClr val="0563C1"/>
                </a:solidFill>
                <a:uFill>
                  <a:solidFill>
                    <a:srgbClr val="0563C1"/>
                  </a:solidFill>
                </a:uFill>
                <a:hlinkClick r:id="" action="ppaction://noaction"/>
              </a:defRPr>
            </a:lvl1pPr>
          </a:lstStyle>
          <a:p>
            <a:pPr marL="0" marR="0" lvl="0" indent="0" algn="l" defTabSz="914400" rtl="0" eaLnBrk="1" fontAlgn="auto" latinLnBrk="0" hangingPunct="1">
              <a:lnSpc>
                <a:spcPct val="100000"/>
              </a:lnSpc>
              <a:spcBef>
                <a:spcPts val="0"/>
              </a:spcBef>
              <a:spcAft>
                <a:spcPts val="0"/>
              </a:spcAft>
              <a:buClrTx/>
              <a:buSzTx/>
              <a:buFontTx/>
              <a:buNone/>
              <a:tabLst/>
              <a:defRPr>
                <a:solidFill>
                  <a:srgbClr val="FFFFFF"/>
                </a:solidFill>
                <a:uFillTx/>
              </a:defRPr>
            </a:pPr>
            <a:r>
              <a:rPr kumimoji="0" sz="1800" b="0" i="0" u="sng" strike="noStrike" kern="1200" cap="none" spc="0" normalizeH="0" baseline="0" noProof="0">
                <a:ln>
                  <a:noFill/>
                </a:ln>
                <a:solidFill>
                  <a:srgbClr val="0563C1"/>
                </a:solidFill>
                <a:effectLst/>
                <a:uLnTx/>
                <a:uFill>
                  <a:solidFill>
                    <a:srgbClr val="0563C1"/>
                  </a:solidFill>
                </a:uFill>
                <a:latin typeface="Calibri" panose="020F0502020204030204"/>
                <a:ea typeface="+mn-ea"/>
                <a:cs typeface="+mn-cs"/>
                <a:hlinkClick r:id="rId9"/>
              </a:rPr>
              <a:t>http://cern.ch/fcc</a:t>
            </a:r>
          </a:p>
        </p:txBody>
      </p:sp>
      <p:pic>
        <p:nvPicPr>
          <p:cNvPr id="112" name="Picture 4" descr="Picture 4"/>
          <p:cNvPicPr>
            <a:picLocks noChangeAspect="1"/>
          </p:cNvPicPr>
          <p:nvPr/>
        </p:nvPicPr>
        <p:blipFill>
          <a:blip r:embed="rId10"/>
          <a:stretch>
            <a:fillRect/>
          </a:stretch>
        </p:blipFill>
        <p:spPr>
          <a:xfrm>
            <a:off x="5270175" y="5512851"/>
            <a:ext cx="1086269" cy="669109"/>
          </a:xfrm>
          <a:prstGeom prst="rect">
            <a:avLst/>
          </a:prstGeom>
          <a:ln w="12700">
            <a:miter lim="400000"/>
          </a:ln>
        </p:spPr>
      </p:pic>
      <p:pic>
        <p:nvPicPr>
          <p:cNvPr id="113" name="Picture 1" descr="Picture 1"/>
          <p:cNvPicPr>
            <a:picLocks noChangeAspect="1"/>
          </p:cNvPicPr>
          <p:nvPr/>
        </p:nvPicPr>
        <p:blipFill>
          <a:blip r:embed="rId11"/>
          <a:stretch>
            <a:fillRect/>
          </a:stretch>
        </p:blipFill>
        <p:spPr>
          <a:xfrm>
            <a:off x="7737481" y="5559095"/>
            <a:ext cx="1745940" cy="600604"/>
          </a:xfrm>
          <a:prstGeom prst="rect">
            <a:avLst/>
          </a:prstGeom>
          <a:ln w="12700">
            <a:miter lim="400000"/>
          </a:ln>
        </p:spPr>
      </p:pic>
      <p:pic>
        <p:nvPicPr>
          <p:cNvPr id="114" name="Picture 2" descr="Picture 2"/>
          <p:cNvPicPr>
            <a:picLocks noChangeAspect="1"/>
          </p:cNvPicPr>
          <p:nvPr/>
        </p:nvPicPr>
        <p:blipFill>
          <a:blip r:embed="rId12"/>
          <a:stretch>
            <a:fillRect/>
          </a:stretch>
        </p:blipFill>
        <p:spPr>
          <a:xfrm>
            <a:off x="7113891" y="5585469"/>
            <a:ext cx="453718" cy="588607"/>
          </a:xfrm>
          <a:prstGeom prst="rect">
            <a:avLst/>
          </a:prstGeom>
          <a:ln w="12700">
            <a:miter lim="400000"/>
          </a:ln>
        </p:spPr>
      </p:pic>
      <p:sp>
        <p:nvSpPr>
          <p:cNvPr id="2" name="TextBox 1">
            <a:extLst>
              <a:ext uri="{FF2B5EF4-FFF2-40B4-BE49-F238E27FC236}">
                <a16:creationId xmlns:a16="http://schemas.microsoft.com/office/drawing/2014/main" id="{72AC382E-DEDF-939F-96BD-CBB6A5A5096A}"/>
              </a:ext>
            </a:extLst>
          </p:cNvPr>
          <p:cNvSpPr txBox="1"/>
          <p:nvPr/>
        </p:nvSpPr>
        <p:spPr>
          <a:xfrm>
            <a:off x="3310658" y="1738028"/>
            <a:ext cx="734348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FF00"/>
                </a:solidFill>
                <a:effectLst/>
                <a:uLnTx/>
                <a:uFillTx/>
                <a:latin typeface="Calibri" panose="020F0502020204030204" pitchFamily="34" charset="0"/>
                <a:ea typeface="+mn-ea"/>
                <a:cs typeface="+mn-cs"/>
              </a:rPr>
              <a:t>Michael Benedikt, Frank Zimmermann, CERN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on behalf of FCC collaboration &amp; FCCIS DS team           </a:t>
            </a:r>
            <a:endParaRPr lang="en-GB" sz="2400" dirty="0">
              <a:solidFill>
                <a:srgbClr val="FFFF00"/>
              </a:solidFill>
              <a:latin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4683977F-F17A-BC0F-1444-8446885E6F00}"/>
              </a:ext>
            </a:extLst>
          </p:cNvPr>
          <p:cNvSpPr txBox="1"/>
          <p:nvPr/>
        </p:nvSpPr>
        <p:spPr>
          <a:xfrm>
            <a:off x="220581" y="33604"/>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The FCC </a:t>
            </a:r>
            <a:r>
              <a:rPr kumimoji="0" lang="en-GB" sz="5400" b="1" i="0" u="none" strike="noStrike" kern="1200" cap="none" spc="0" normalizeH="0" noProof="0" dirty="0">
                <a:ln>
                  <a:noFill/>
                </a:ln>
                <a:solidFill>
                  <a:srgbClr val="FFFF00"/>
                </a:solidFill>
                <a:effectLst/>
                <a:uLnTx/>
                <a:uFillTx/>
                <a:latin typeface="Calibri" panose="020F0502020204030204"/>
                <a:ea typeface="+mn-ea"/>
                <a:cs typeface="+mn-cs"/>
              </a:rPr>
              <a:t>Integrated Program</a:t>
            </a:r>
            <a:endPar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55B420A8-985E-900A-09FA-54AA729BC032}"/>
              </a:ext>
            </a:extLst>
          </p:cNvPr>
          <p:cNvSpPr txBox="1"/>
          <p:nvPr/>
        </p:nvSpPr>
        <p:spPr>
          <a:xfrm>
            <a:off x="46052" y="956934"/>
            <a:ext cx="12026669"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prstClr val="white"/>
                </a:solidFill>
                <a:latin typeface="Calibri" panose="020F0502020204030204"/>
              </a:rPr>
              <a:t>HFM Annual Meeting, CERN, 10 February 2025</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CH" sz="2800" dirty="0"/>
              <a:t>                    </a:t>
            </a:r>
            <a:r>
              <a:rPr lang="fr-CH" sz="2800" dirty="0" err="1"/>
              <a:t>Development</a:t>
            </a:r>
            <a:r>
              <a:rPr lang="fr-CH" sz="2800" dirty="0"/>
              <a:t> of excavation </a:t>
            </a:r>
            <a:r>
              <a:rPr lang="fr-CH" sz="2800" dirty="0" err="1"/>
              <a:t>material</a:t>
            </a:r>
            <a:r>
              <a:rPr lang="fr-CH" sz="2800" dirty="0"/>
              <a:t> re-use </a:t>
            </a:r>
            <a:r>
              <a:rPr lang="fr-CH" sz="2800" dirty="0" err="1"/>
              <a:t>opportunities</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a:t>                      </a:t>
            </a:r>
            <a:r>
              <a:rPr lang="en-CH" sz="2800" dirty="0" err="1"/>
              <a:t>OpenSkyLab</a:t>
            </a:r>
            <a:r>
              <a:rPr lang="en-US" sz="2800" dirty="0"/>
              <a:t>: academic and industrial collaboration @LHC P5 CMS</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5" name="Text Placeholder 3">
            <a:extLst>
              <a:ext uri="{FF2B5EF4-FFF2-40B4-BE49-F238E27FC236}">
                <a16:creationId xmlns:a16="http://schemas.microsoft.com/office/drawing/2014/main" id="{BA11CC09-094D-6EAA-6E74-ACFC611DBC08}"/>
              </a:ext>
            </a:extLst>
          </p:cNvPr>
          <p:cNvSpPr txBox="1">
            <a:spLocks/>
          </p:cNvSpPr>
          <p:nvPr/>
        </p:nvSpPr>
        <p:spPr>
          <a:xfrm>
            <a:off x="23749" y="885604"/>
            <a:ext cx="5563181" cy="4776221"/>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indent="-228594">
              <a:lnSpc>
                <a:spcPct val="100000"/>
              </a:lnSpc>
              <a:spcBef>
                <a:spcPts val="600"/>
              </a:spcBef>
              <a:buFont typeface="Arial" panose="020B0604020202020204" pitchFamily="34" charset="0"/>
              <a:buChar char="•"/>
            </a:pPr>
            <a:r>
              <a:rPr lang="en-US" sz="2000" dirty="0">
                <a:solidFill>
                  <a:srgbClr val="0C377B"/>
                </a:solidFill>
              </a:rPr>
              <a:t>Transformation of Molasse (FCC ~8 Mm</a:t>
            </a:r>
            <a:r>
              <a:rPr lang="en-US" sz="2000" baseline="30000" dirty="0">
                <a:solidFill>
                  <a:srgbClr val="0C377B"/>
                </a:solidFill>
              </a:rPr>
              <a:t>3 </a:t>
            </a:r>
            <a:r>
              <a:rPr lang="en-US" sz="2000" dirty="0">
                <a:solidFill>
                  <a:srgbClr val="0C377B"/>
                </a:solidFill>
              </a:rPr>
              <a:t>volume)     into fertile soil for agricultural and other uses </a:t>
            </a:r>
          </a:p>
          <a:p>
            <a:pPr marL="228594" indent="-228594">
              <a:lnSpc>
                <a:spcPct val="100000"/>
              </a:lnSpc>
              <a:spcBef>
                <a:spcPts val="600"/>
              </a:spcBef>
              <a:buFont typeface="Arial" panose="020B0604020202020204" pitchFamily="34" charset="0"/>
              <a:buChar char="•"/>
            </a:pPr>
            <a:r>
              <a:rPr lang="en-US" sz="2000" dirty="0">
                <a:solidFill>
                  <a:srgbClr val="0C377B"/>
                </a:solidFill>
              </a:rPr>
              <a:t>Materials: Molasse from the HL-LHC construction</a:t>
            </a:r>
          </a:p>
          <a:p>
            <a:pPr marL="228594" indent="-228594">
              <a:lnSpc>
                <a:spcPct val="100000"/>
              </a:lnSpc>
              <a:spcBef>
                <a:spcPts val="600"/>
              </a:spcBef>
              <a:buFont typeface="Arial" panose="020B0604020202020204" pitchFamily="34" charset="0"/>
              <a:buChar char="•"/>
            </a:pPr>
            <a:r>
              <a:rPr lang="en-US" sz="2000" dirty="0">
                <a:solidFill>
                  <a:srgbClr val="0C377B"/>
                </a:solidFill>
              </a:rPr>
              <a:t>Duration: 4+ years (2024 - )</a:t>
            </a:r>
          </a:p>
          <a:p>
            <a:pPr marL="228594" indent="-228594">
              <a:lnSpc>
                <a:spcPct val="100000"/>
              </a:lnSpc>
              <a:spcBef>
                <a:spcPts val="600"/>
              </a:spcBef>
              <a:buFont typeface="Arial" panose="020B0604020202020204" pitchFamily="34" charset="0"/>
              <a:buChar char="•"/>
            </a:pPr>
            <a:r>
              <a:rPr lang="en-US" sz="2000" dirty="0">
                <a:solidFill>
                  <a:srgbClr val="0C377B"/>
                </a:solidFill>
              </a:rPr>
              <a:t>Trials with 5 000 t molasse </a:t>
            </a:r>
          </a:p>
          <a:p>
            <a:pPr marL="858579" lvl="1" indent="-228594">
              <a:lnSpc>
                <a:spcPct val="100000"/>
              </a:lnSpc>
              <a:spcBef>
                <a:spcPts val="600"/>
              </a:spcBef>
              <a:buFont typeface="Arial" panose="020B0604020202020204" pitchFamily="34" charset="0"/>
              <a:buChar char="•"/>
            </a:pPr>
            <a:r>
              <a:rPr lang="en-US" sz="2000" dirty="0">
                <a:solidFill>
                  <a:srgbClr val="0C377B"/>
                </a:solidFill>
              </a:rPr>
              <a:t>Soil </a:t>
            </a:r>
            <a:r>
              <a:rPr lang="en-US" sz="2000" dirty="0" err="1">
                <a:solidFill>
                  <a:srgbClr val="0C377B"/>
                </a:solidFill>
              </a:rPr>
              <a:t>fertilisation</a:t>
            </a:r>
            <a:r>
              <a:rPr lang="en-US" sz="2000" dirty="0">
                <a:solidFill>
                  <a:srgbClr val="0C377B"/>
                </a:solidFill>
              </a:rPr>
              <a:t> process (micro-organisms, mixing with fertile soil, etc.)</a:t>
            </a:r>
          </a:p>
          <a:p>
            <a:pPr marL="858579" lvl="1" indent="-228594">
              <a:lnSpc>
                <a:spcPct val="100000"/>
              </a:lnSpc>
              <a:spcBef>
                <a:spcPts val="600"/>
              </a:spcBef>
              <a:buFont typeface="Arial" panose="020B0604020202020204" pitchFamily="34" charset="0"/>
              <a:buChar char="•"/>
            </a:pPr>
            <a:r>
              <a:rPr lang="en-US" sz="2000" dirty="0">
                <a:solidFill>
                  <a:srgbClr val="0C377B"/>
                </a:solidFill>
              </a:rPr>
              <a:t>Development of </a:t>
            </a:r>
            <a:r>
              <a:rPr lang="en-US" sz="2000" dirty="0" err="1">
                <a:solidFill>
                  <a:srgbClr val="0C377B"/>
                </a:solidFill>
              </a:rPr>
              <a:t>ferilisation</a:t>
            </a:r>
            <a:r>
              <a:rPr lang="en-US" sz="2000" dirty="0">
                <a:solidFill>
                  <a:srgbClr val="0C377B"/>
                </a:solidFill>
              </a:rPr>
              <a:t> mix products</a:t>
            </a:r>
          </a:p>
          <a:p>
            <a:pPr marL="858579" lvl="1" indent="-228594">
              <a:lnSpc>
                <a:spcPct val="100000"/>
              </a:lnSpc>
              <a:spcBef>
                <a:spcPts val="600"/>
              </a:spcBef>
              <a:buFont typeface="Arial" panose="020B0604020202020204" pitchFamily="34" charset="0"/>
              <a:buChar char="•"/>
            </a:pPr>
            <a:r>
              <a:rPr lang="en-US" sz="2000" dirty="0">
                <a:solidFill>
                  <a:srgbClr val="0C377B"/>
                </a:solidFill>
              </a:rPr>
              <a:t>Development of quality managed processes</a:t>
            </a:r>
          </a:p>
          <a:p>
            <a:pPr marL="858579" lvl="1" indent="-228594">
              <a:lnSpc>
                <a:spcPct val="100000"/>
              </a:lnSpc>
              <a:spcBef>
                <a:spcPts val="600"/>
              </a:spcBef>
              <a:buFont typeface="Arial" panose="020B0604020202020204" pitchFamily="34" charset="0"/>
              <a:buChar char="•"/>
            </a:pPr>
            <a:r>
              <a:rPr lang="en-US" sz="2000" dirty="0">
                <a:solidFill>
                  <a:srgbClr val="0C377B"/>
                </a:solidFill>
              </a:rPr>
              <a:t>Experimental phase with scientific  protocol and field monitoring and control system support</a:t>
            </a:r>
          </a:p>
        </p:txBody>
      </p:sp>
      <p:pic>
        <p:nvPicPr>
          <p:cNvPr id="16" name="Picture 15">
            <a:extLst>
              <a:ext uri="{FF2B5EF4-FFF2-40B4-BE49-F238E27FC236}">
                <a16:creationId xmlns:a16="http://schemas.microsoft.com/office/drawing/2014/main" id="{1754644B-90BB-E10A-459E-4A6AA88B07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6045" y="996146"/>
            <a:ext cx="6490447" cy="4702458"/>
          </a:xfrm>
          <a:prstGeom prst="rect">
            <a:avLst/>
          </a:prstGeom>
        </p:spPr>
      </p:pic>
      <p:pic>
        <p:nvPicPr>
          <p:cNvPr id="17" name="Picture 16">
            <a:extLst>
              <a:ext uri="{FF2B5EF4-FFF2-40B4-BE49-F238E27FC236}">
                <a16:creationId xmlns:a16="http://schemas.microsoft.com/office/drawing/2014/main" id="{25D7B8F7-31D0-B1A0-855F-3953B0C85F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6983" y="6203187"/>
            <a:ext cx="1441984" cy="435315"/>
          </a:xfrm>
          <a:prstGeom prst="rect">
            <a:avLst/>
          </a:prstGeom>
        </p:spPr>
      </p:pic>
      <p:pic>
        <p:nvPicPr>
          <p:cNvPr id="18" name="Picture 17">
            <a:extLst>
              <a:ext uri="{FF2B5EF4-FFF2-40B4-BE49-F238E27FC236}">
                <a16:creationId xmlns:a16="http://schemas.microsoft.com/office/drawing/2014/main" id="{DA50D06A-A5E9-BCF3-7CBC-E9D5843960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53681" y="6124951"/>
            <a:ext cx="1276160" cy="466160"/>
          </a:xfrm>
          <a:prstGeom prst="rect">
            <a:avLst/>
          </a:prstGeom>
        </p:spPr>
      </p:pic>
      <p:pic>
        <p:nvPicPr>
          <p:cNvPr id="19" name="Picture 18">
            <a:extLst>
              <a:ext uri="{FF2B5EF4-FFF2-40B4-BE49-F238E27FC236}">
                <a16:creationId xmlns:a16="http://schemas.microsoft.com/office/drawing/2014/main" id="{69ACB472-BAFB-B0A3-6765-D37DAC4788A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04556" y="6203187"/>
            <a:ext cx="1512875" cy="333904"/>
          </a:xfrm>
          <a:prstGeom prst="rect">
            <a:avLst/>
          </a:prstGeom>
        </p:spPr>
      </p:pic>
      <p:pic>
        <p:nvPicPr>
          <p:cNvPr id="20" name="Graphic 19">
            <a:extLst>
              <a:ext uri="{FF2B5EF4-FFF2-40B4-BE49-F238E27FC236}">
                <a16:creationId xmlns:a16="http://schemas.microsoft.com/office/drawing/2014/main" id="{6BC96FB7-4B86-C141-7006-48CBBA1B46D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92145" y="6137725"/>
            <a:ext cx="915355" cy="464827"/>
          </a:xfrm>
          <a:prstGeom prst="rect">
            <a:avLst/>
          </a:prstGeom>
        </p:spPr>
      </p:pic>
      <p:pic>
        <p:nvPicPr>
          <p:cNvPr id="21" name="Picture 20">
            <a:extLst>
              <a:ext uri="{FF2B5EF4-FFF2-40B4-BE49-F238E27FC236}">
                <a16:creationId xmlns:a16="http://schemas.microsoft.com/office/drawing/2014/main" id="{183ADDF1-A394-86BB-7DA7-D922DE9BC67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082215" y="6117495"/>
            <a:ext cx="1125955" cy="505288"/>
          </a:xfrm>
          <a:prstGeom prst="rect">
            <a:avLst/>
          </a:prstGeom>
        </p:spPr>
      </p:pic>
      <p:pic>
        <p:nvPicPr>
          <p:cNvPr id="22" name="Picture 21">
            <a:extLst>
              <a:ext uri="{FF2B5EF4-FFF2-40B4-BE49-F238E27FC236}">
                <a16:creationId xmlns:a16="http://schemas.microsoft.com/office/drawing/2014/main" id="{61C212EB-DB56-CF73-BE0B-00DF2EE3C50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382884" y="6137725"/>
            <a:ext cx="1071259" cy="451488"/>
          </a:xfrm>
          <a:prstGeom prst="rect">
            <a:avLst/>
          </a:prstGeom>
        </p:spPr>
      </p:pic>
      <p:pic>
        <p:nvPicPr>
          <p:cNvPr id="23" name="Picture 22">
            <a:extLst>
              <a:ext uri="{FF2B5EF4-FFF2-40B4-BE49-F238E27FC236}">
                <a16:creationId xmlns:a16="http://schemas.microsoft.com/office/drawing/2014/main" id="{BF9961B9-BAF1-34AE-B44C-88C0CA21E38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628857" y="6136291"/>
            <a:ext cx="1384376" cy="443480"/>
          </a:xfrm>
          <a:prstGeom prst="rect">
            <a:avLst/>
          </a:prstGeom>
        </p:spPr>
      </p:pic>
      <p:pic>
        <p:nvPicPr>
          <p:cNvPr id="28" name="Picture 27">
            <a:extLst>
              <a:ext uri="{FF2B5EF4-FFF2-40B4-BE49-F238E27FC236}">
                <a16:creationId xmlns:a16="http://schemas.microsoft.com/office/drawing/2014/main" id="{8B7B3D4F-9EA9-2F65-A6EC-0E3C8601E9C7}"/>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187948" y="6136291"/>
            <a:ext cx="436173" cy="438307"/>
          </a:xfrm>
          <a:prstGeom prst="rect">
            <a:avLst/>
          </a:prstGeom>
        </p:spPr>
      </p:pic>
      <p:pic>
        <p:nvPicPr>
          <p:cNvPr id="29" name="Picture 28">
            <a:extLst>
              <a:ext uri="{FF2B5EF4-FFF2-40B4-BE49-F238E27FC236}">
                <a16:creationId xmlns:a16="http://schemas.microsoft.com/office/drawing/2014/main" id="{0C90A7A0-585A-FD53-CDC3-B651E3DD6874}"/>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0798836" y="6095607"/>
            <a:ext cx="512840" cy="519675"/>
          </a:xfrm>
          <a:prstGeom prst="rect">
            <a:avLst/>
          </a:prstGeom>
        </p:spPr>
      </p:pic>
    </p:spTree>
    <p:extLst>
      <p:ext uri="{BB962C8B-B14F-4D97-AF65-F5344CB8AC3E}">
        <p14:creationId xmlns:p14="http://schemas.microsoft.com/office/powerpoint/2010/main" val="37136924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7D2CAF7-4C98-8B6C-9990-910886149BB6}"/>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 y="452672"/>
            <a:ext cx="12192000" cy="640532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OpenSkyLab</a:t>
            </a:r>
            <a:r>
              <a:rPr kumimoji="0" lang="en-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status and progress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itle 4">
            <a:extLst>
              <a:ext uri="{FF2B5EF4-FFF2-40B4-BE49-F238E27FC236}">
                <a16:creationId xmlns:a16="http://schemas.microsoft.com/office/drawing/2014/main" id="{DFA64CD5-E13E-25F4-F290-80E9149AB2C1}"/>
              </a:ext>
            </a:extLst>
          </p:cNvPr>
          <p:cNvSpPr txBox="1">
            <a:spLocks/>
          </p:cNvSpPr>
          <p:nvPr/>
        </p:nvSpPr>
        <p:spPr>
          <a:xfrm>
            <a:off x="590400" y="770400"/>
            <a:ext cx="11017800" cy="107208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CH" sz="44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pic>
        <p:nvPicPr>
          <p:cNvPr id="4" name="Picture 3" descr="A dirt road with blue writing on it&#10;&#10;Description automatically generated">
            <a:extLst>
              <a:ext uri="{FF2B5EF4-FFF2-40B4-BE49-F238E27FC236}">
                <a16:creationId xmlns:a16="http://schemas.microsoft.com/office/drawing/2014/main" id="{A2ADF2B9-9936-5002-C7F1-5DFF270A92D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373727" y="2025577"/>
            <a:ext cx="4642313" cy="3481735"/>
          </a:xfrm>
          <a:prstGeom prst="rect">
            <a:avLst/>
          </a:prstGeom>
          <a:ln>
            <a:noFill/>
          </a:ln>
          <a:effectLst>
            <a:outerShdw blurRad="292100" dist="139700" dir="2700000" algn="tl" rotWithShape="0">
              <a:srgbClr val="333333">
                <a:alpha val="65000"/>
              </a:srgbClr>
            </a:outerShdw>
          </a:effectLst>
        </p:spPr>
      </p:pic>
      <p:pic>
        <p:nvPicPr>
          <p:cNvPr id="6" name="Picture 5" descr="A group of men working on a construction site&#10;&#10;Description automatically generated">
            <a:extLst>
              <a:ext uri="{FF2B5EF4-FFF2-40B4-BE49-F238E27FC236}">
                <a16:creationId xmlns:a16="http://schemas.microsoft.com/office/drawing/2014/main" id="{EEE9B5BF-18F3-119A-9916-F285FE7DE3FC}"/>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2447595" y="2880115"/>
            <a:ext cx="5428144" cy="3750088"/>
          </a:xfrm>
          <a:prstGeom prst="rect">
            <a:avLst/>
          </a:prstGeom>
          <a:ln>
            <a:noFill/>
          </a:ln>
          <a:effectLst>
            <a:outerShdw blurRad="292100" dist="139700" dir="2700000" algn="tl" rotWithShape="0">
              <a:srgbClr val="333333">
                <a:alpha val="65000"/>
              </a:srgbClr>
            </a:outerShdw>
          </a:effectLst>
        </p:spPr>
      </p:pic>
      <p:pic>
        <p:nvPicPr>
          <p:cNvPr id="8" name="Picture 7" descr="A construction site with a large pile of gravel&#10;&#10;Description automatically generated">
            <a:extLst>
              <a:ext uri="{FF2B5EF4-FFF2-40B4-BE49-F238E27FC236}">
                <a16:creationId xmlns:a16="http://schemas.microsoft.com/office/drawing/2014/main" id="{FF62D0BC-C15E-5D5C-5899-7066D81D4BA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480043" y="1714499"/>
            <a:ext cx="5345627" cy="40092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8630345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8306D-ADAD-AD2B-0AA7-ABCCA241F798}"/>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B315A4D4-74A5-392C-8613-E4659688FB3C}"/>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Environmental Initial State Study</a:t>
            </a:r>
          </a:p>
        </p:txBody>
      </p:sp>
      <p:pic>
        <p:nvPicPr>
          <p:cNvPr id="7" name="Picture 6" descr="A picture containing icon&#10;&#10;Description automatically generated">
            <a:extLst>
              <a:ext uri="{FF2B5EF4-FFF2-40B4-BE49-F238E27FC236}">
                <a16:creationId xmlns:a16="http://schemas.microsoft.com/office/drawing/2014/main" id="{A790B356-0040-EA31-3CB6-364F0D35CD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3930C61D-9E1E-F507-8DC4-82435DD781FD}"/>
              </a:ext>
            </a:extLst>
          </p:cNvPr>
          <p:cNvSpPr txBox="1"/>
          <p:nvPr/>
        </p:nvSpPr>
        <p:spPr>
          <a:xfrm>
            <a:off x="5528646" y="4689309"/>
            <a:ext cx="6650479" cy="21339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800"/>
              </a:spcBef>
              <a:spcAft>
                <a:spcPts val="0"/>
              </a:spcAft>
              <a:buClrTx/>
              <a:buSzTx/>
              <a:buFontTx/>
              <a:buNone/>
              <a:tabLst/>
              <a:defRPr/>
            </a:pPr>
            <a:r>
              <a:rPr kumimoji="0" lang="en-GB" sz="1800" b="1" i="0" u="none" strike="noStrike" kern="1200" cap="none" spc="0" normalizeH="0" baseline="0" noProof="0" dirty="0">
                <a:ln>
                  <a:noFill/>
                </a:ln>
                <a:solidFill>
                  <a:srgbClr val="0C377B"/>
                </a:solidFill>
                <a:effectLst/>
                <a:uLnTx/>
                <a:uFillTx/>
                <a:latin typeface="Calibri" panose="020F0502020204030204"/>
                <a:ea typeface="+mn-ea"/>
                <a:cs typeface="+mn-cs"/>
              </a:rPr>
              <a:t>The environmental initial state analysis at the eight surface site locations did not highlight principal showstoppers for the project</a:t>
            </a:r>
            <a:r>
              <a:rPr kumimoji="0" lang="en-GB" sz="1800" b="0" i="0" u="none" strike="noStrike" kern="1200" cap="none" spc="0" normalizeH="0" baseline="0" noProof="0" dirty="0">
                <a:ln>
                  <a:noFill/>
                </a:ln>
                <a:solidFill>
                  <a:srgbClr val="0C377B"/>
                </a:solidFill>
                <a:effectLst/>
                <a:uLnTx/>
                <a:uFillTx/>
                <a:latin typeface="Calibri" panose="020F0502020204030204"/>
                <a:ea typeface="+mn-ea"/>
                <a:cs typeface="+mn-cs"/>
              </a:rPr>
              <a:t> and identified topics for further environmental optimization.</a:t>
            </a:r>
          </a:p>
          <a:p>
            <a:pPr marL="0" marR="0" lvl="0" indent="0" algn="l" defTabSz="914400" rtl="0" eaLnBrk="1" fontAlgn="auto" latinLnBrk="0" hangingPunct="1">
              <a:lnSpc>
                <a:spcPct val="100000"/>
              </a:lnSpc>
              <a:spcBef>
                <a:spcPts val="80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Calibri" panose="020F0502020204030204"/>
                <a:ea typeface="+mn-ea"/>
                <a:cs typeface="+mn-cs"/>
              </a:rPr>
              <a:t>The environmental information system EIS</a:t>
            </a:r>
            <a:r>
              <a:rPr kumimoji="0" lang="en-US" sz="1800" b="0" i="0" u="none" strike="noStrike" kern="1200" cap="none" spc="0" normalizeH="0" baseline="0" noProof="0" dirty="0">
                <a:ln>
                  <a:noFill/>
                </a:ln>
                <a:solidFill>
                  <a:srgbClr val="0C377B"/>
                </a:solidFill>
                <a:effectLst/>
                <a:uLnTx/>
                <a:uFillTx/>
                <a:latin typeface="Calibri" panose="020F0502020204030204"/>
                <a:ea typeface="+mn-ea"/>
                <a:cs typeface="+mn-cs"/>
              </a:rPr>
              <a:t> developed during the FS is a key system for documentation and will be </a:t>
            </a:r>
            <a:r>
              <a:rPr kumimoji="0" lang="en-US" sz="1800" i="0" u="none" strike="noStrike" kern="1200" cap="none" spc="0" normalizeH="0" baseline="0" noProof="0" dirty="0">
                <a:ln>
                  <a:noFill/>
                </a:ln>
                <a:solidFill>
                  <a:srgbClr val="0C377B"/>
                </a:solidFill>
                <a:effectLst/>
                <a:uLnTx/>
                <a:uFillTx/>
                <a:latin typeface="Calibri" panose="020F0502020204030204"/>
                <a:ea typeface="+mn-ea"/>
                <a:cs typeface="+mn-cs"/>
              </a:rPr>
              <a:t>essential for communication with authorities and production of material for environmental impact assessment and project authorization process</a:t>
            </a:r>
            <a:r>
              <a:rPr kumimoji="0" lang="en-US" sz="1800" b="0" i="0" u="none" strike="noStrike" kern="1200" cap="none" spc="0" normalizeH="0" baseline="0" noProof="0" dirty="0">
                <a:ln>
                  <a:noFill/>
                </a:ln>
                <a:solidFill>
                  <a:srgbClr val="0C377B"/>
                </a:solidFill>
                <a:effectLst/>
                <a:uLnTx/>
                <a:uFillTx/>
                <a:latin typeface="Calibri" panose="020F0502020204030204"/>
                <a:ea typeface="+mn-ea"/>
                <a:cs typeface="+mn-cs"/>
              </a:rPr>
              <a:t>.</a:t>
            </a:r>
          </a:p>
        </p:txBody>
      </p:sp>
      <p:pic>
        <p:nvPicPr>
          <p:cNvPr id="33" name="Picture 32">
            <a:extLst>
              <a:ext uri="{FF2B5EF4-FFF2-40B4-BE49-F238E27FC236}">
                <a16:creationId xmlns:a16="http://schemas.microsoft.com/office/drawing/2014/main" id="{CE8F6CFB-E4E3-607E-515D-D1C729318A7F}"/>
              </a:ext>
            </a:extLst>
          </p:cNvPr>
          <p:cNvPicPr>
            <a:picLocks noChangeAspect="1"/>
          </p:cNvPicPr>
          <p:nvPr/>
        </p:nvPicPr>
        <p:blipFill>
          <a:blip r:embed="rId3"/>
          <a:stretch>
            <a:fillRect/>
          </a:stretch>
        </p:blipFill>
        <p:spPr>
          <a:xfrm>
            <a:off x="8644546" y="1112694"/>
            <a:ext cx="3018368" cy="3462128"/>
          </a:xfrm>
          <a:prstGeom prst="rect">
            <a:avLst/>
          </a:prstGeom>
        </p:spPr>
      </p:pic>
      <p:pic>
        <p:nvPicPr>
          <p:cNvPr id="34" name="Picture 33" descr="A screenshot of a map&#10;&#10;Description automatically generated">
            <a:extLst>
              <a:ext uri="{FF2B5EF4-FFF2-40B4-BE49-F238E27FC236}">
                <a16:creationId xmlns:a16="http://schemas.microsoft.com/office/drawing/2014/main" id="{4A035A70-C85E-DA00-B78D-34032A5A0D59}"/>
              </a:ext>
            </a:extLst>
          </p:cNvPr>
          <p:cNvPicPr>
            <a:picLocks noChangeAspect="1"/>
          </p:cNvPicPr>
          <p:nvPr/>
        </p:nvPicPr>
        <p:blipFill>
          <a:blip r:embed="rId4">
            <a:extLst>
              <a:ext uri="{28A0092B-C50C-407E-A947-70E740481C1C}">
                <a14:useLocalDpi xmlns:a14="http://schemas.microsoft.com/office/drawing/2010/main" val="0"/>
              </a:ext>
            </a:extLst>
          </a:blip>
          <a:srcRect b="33322"/>
          <a:stretch/>
        </p:blipFill>
        <p:spPr>
          <a:xfrm>
            <a:off x="80736" y="759217"/>
            <a:ext cx="5397755" cy="3648713"/>
          </a:xfrm>
          <a:prstGeom prst="rect">
            <a:avLst/>
          </a:prstGeom>
          <a:ln>
            <a:noFill/>
          </a:ln>
          <a:effectLst>
            <a:outerShdw blurRad="292100" dist="139700" dir="2700000" algn="tl" rotWithShape="0">
              <a:srgbClr val="333333">
                <a:alpha val="65000"/>
              </a:srgbClr>
            </a:outerShdw>
          </a:effectLst>
        </p:spPr>
      </p:pic>
      <p:pic>
        <p:nvPicPr>
          <p:cNvPr id="35" name="Picture 34" descr="A document with text and numbers&#10;&#10;Description automatically generated">
            <a:extLst>
              <a:ext uri="{FF2B5EF4-FFF2-40B4-BE49-F238E27FC236}">
                <a16:creationId xmlns:a16="http://schemas.microsoft.com/office/drawing/2014/main" id="{49C1C18B-BF79-A3F4-5F26-ABE5FE3E4E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9350" y="3144974"/>
            <a:ext cx="2242561" cy="3410432"/>
          </a:xfrm>
          <a:prstGeom prst="rect">
            <a:avLst/>
          </a:prstGeom>
          <a:ln>
            <a:noFill/>
          </a:ln>
          <a:effectLst>
            <a:outerShdw blurRad="292100" dist="139700" dir="2700000" algn="tl" rotWithShape="0">
              <a:srgbClr val="333333">
                <a:alpha val="65000"/>
              </a:srgbClr>
            </a:outerShdw>
          </a:effectLst>
        </p:spPr>
      </p:pic>
      <p:pic>
        <p:nvPicPr>
          <p:cNvPr id="36" name="Picture 35" descr="A picture containing map&#10;&#10;Description automatically generated">
            <a:extLst>
              <a:ext uri="{FF2B5EF4-FFF2-40B4-BE49-F238E27FC236}">
                <a16:creationId xmlns:a16="http://schemas.microsoft.com/office/drawing/2014/main" id="{83C2ABB3-5A32-8C1D-A022-AAC5E2EAB411}"/>
              </a:ext>
            </a:extLst>
          </p:cNvPr>
          <p:cNvPicPr>
            <a:picLocks noChangeAspect="1"/>
          </p:cNvPicPr>
          <p:nvPr/>
        </p:nvPicPr>
        <p:blipFill rotWithShape="1">
          <a:blip r:embed="rId6">
            <a:extLst>
              <a:ext uri="{28A0092B-C50C-407E-A947-70E740481C1C}">
                <a14:useLocalDpi xmlns:a14="http://schemas.microsoft.com/office/drawing/2010/main" val="0"/>
              </a:ext>
            </a:extLst>
          </a:blip>
          <a:srcRect r="6972"/>
          <a:stretch/>
        </p:blipFill>
        <p:spPr>
          <a:xfrm>
            <a:off x="5481030" y="786209"/>
            <a:ext cx="1969636" cy="1857680"/>
          </a:xfrm>
          <a:prstGeom prst="rect">
            <a:avLst/>
          </a:prstGeom>
          <a:ln>
            <a:noFill/>
          </a:ln>
          <a:effectLst>
            <a:outerShdw blurRad="292100" dist="139700" dir="2700000" algn="tl" rotWithShape="0">
              <a:srgbClr val="333333">
                <a:alpha val="65000"/>
              </a:srgbClr>
            </a:outerShdw>
          </a:effectLst>
        </p:spPr>
      </p:pic>
      <p:pic>
        <p:nvPicPr>
          <p:cNvPr id="37" name="Picture 36" descr="A map of a city&#10;&#10;Description automatically generated">
            <a:extLst>
              <a:ext uri="{FF2B5EF4-FFF2-40B4-BE49-F238E27FC236}">
                <a16:creationId xmlns:a16="http://schemas.microsoft.com/office/drawing/2014/main" id="{3BF283D2-2143-CC33-C7EF-B7ABFB09764D}"/>
              </a:ext>
            </a:extLst>
          </p:cNvPr>
          <p:cNvPicPr>
            <a:picLocks noChangeAspect="1"/>
          </p:cNvPicPr>
          <p:nvPr/>
        </p:nvPicPr>
        <p:blipFill>
          <a:blip r:embed="rId7">
            <a:extLst>
              <a:ext uri="{28A0092B-C50C-407E-A947-70E740481C1C}">
                <a14:useLocalDpi xmlns:a14="http://schemas.microsoft.com/office/drawing/2010/main" val="0"/>
              </a:ext>
            </a:extLst>
          </a:blip>
          <a:srcRect l="10762" t="21482" b="21046"/>
          <a:stretch/>
        </p:blipFill>
        <p:spPr>
          <a:xfrm>
            <a:off x="5169699" y="2392229"/>
            <a:ext cx="2296552" cy="2217097"/>
          </a:xfrm>
          <a:prstGeom prst="rect">
            <a:avLst/>
          </a:prstGeom>
          <a:ln>
            <a:noFill/>
          </a:ln>
          <a:effectLst>
            <a:outerShdw blurRad="292100" dist="139700" dir="2700000" algn="tl" rotWithShape="0">
              <a:srgbClr val="333333">
                <a:alpha val="65000"/>
              </a:srgbClr>
            </a:outerShdw>
          </a:effectLst>
        </p:spPr>
      </p:pic>
      <p:pic>
        <p:nvPicPr>
          <p:cNvPr id="38" name="Picture 37">
            <a:extLst>
              <a:ext uri="{FF2B5EF4-FFF2-40B4-BE49-F238E27FC236}">
                <a16:creationId xmlns:a16="http://schemas.microsoft.com/office/drawing/2014/main" id="{D9641F74-BF91-92A9-CECE-4D371A45C6C2}"/>
              </a:ext>
            </a:extLst>
          </p:cNvPr>
          <p:cNvPicPr>
            <a:picLocks noChangeAspect="1"/>
          </p:cNvPicPr>
          <p:nvPr/>
        </p:nvPicPr>
        <p:blipFill>
          <a:blip r:embed="rId8"/>
          <a:srcRect l="33969" r="-1" b="24336"/>
          <a:stretch/>
        </p:blipFill>
        <p:spPr>
          <a:xfrm>
            <a:off x="2588615" y="4211620"/>
            <a:ext cx="2862395" cy="2379464"/>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5C2BD42E-C2BD-6747-0021-2C7DBCDDF34C}"/>
              </a:ext>
            </a:extLst>
          </p:cNvPr>
          <p:cNvSpPr txBox="1"/>
          <p:nvPr/>
        </p:nvSpPr>
        <p:spPr>
          <a:xfrm>
            <a:off x="8604978" y="786209"/>
            <a:ext cx="3398807"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C377B"/>
                </a:solidFill>
                <a:effectLst/>
                <a:uLnTx/>
                <a:uFillTx/>
                <a:latin typeface="Calibri" panose="020F0502020204030204"/>
                <a:ea typeface="+mn-ea"/>
                <a:cs typeface="+mn-cs"/>
              </a:rPr>
              <a:t>Environmental information system </a:t>
            </a:r>
            <a:endParaRPr kumimoji="0" lang="fr-CH" sz="1600" b="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66415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Environmental studies around surface areas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A map of a city&#10;&#10;Description automatically generated">
            <a:extLst>
              <a:ext uri="{FF2B5EF4-FFF2-40B4-BE49-F238E27FC236}">
                <a16:creationId xmlns:a16="http://schemas.microsoft.com/office/drawing/2014/main" id="{FF95F8C2-DCD5-5717-54C7-39BE1A2C863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1399" y="909211"/>
            <a:ext cx="2867403" cy="2880320"/>
          </a:xfrm>
          <a:prstGeom prst="rect">
            <a:avLst/>
          </a:prstGeom>
        </p:spPr>
      </p:pic>
      <p:pic>
        <p:nvPicPr>
          <p:cNvPr id="3" name="Picture 2" descr="A map with a red and yellow area&#10;&#10;Description automatically generated">
            <a:extLst>
              <a:ext uri="{FF2B5EF4-FFF2-40B4-BE49-F238E27FC236}">
                <a16:creationId xmlns:a16="http://schemas.microsoft.com/office/drawing/2014/main" id="{04B542C6-44CF-7D78-A940-56E94AB6465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88435" y="907641"/>
            <a:ext cx="2880320" cy="2880320"/>
          </a:xfrm>
          <a:prstGeom prst="rect">
            <a:avLst/>
          </a:prstGeom>
        </p:spPr>
      </p:pic>
      <p:pic>
        <p:nvPicPr>
          <p:cNvPr id="4" name="Picture 3" descr="A map of a city&#10;&#10;Description automatically generated">
            <a:extLst>
              <a:ext uri="{FF2B5EF4-FFF2-40B4-BE49-F238E27FC236}">
                <a16:creationId xmlns:a16="http://schemas.microsoft.com/office/drawing/2014/main" id="{A3644848-B6C6-8B42-3618-101C35768D0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178388" y="907640"/>
            <a:ext cx="2880320" cy="2880320"/>
          </a:xfrm>
          <a:prstGeom prst="rect">
            <a:avLst/>
          </a:prstGeom>
        </p:spPr>
      </p:pic>
      <p:pic>
        <p:nvPicPr>
          <p:cNvPr id="6" name="Picture 5" descr="A map with many colored spots&#10;&#10;Description automatically generated with medium confidence">
            <a:extLst>
              <a:ext uri="{FF2B5EF4-FFF2-40B4-BE49-F238E27FC236}">
                <a16:creationId xmlns:a16="http://schemas.microsoft.com/office/drawing/2014/main" id="{A3D70D0B-8932-99D9-9DA8-3575FAFA1FC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168341" y="907640"/>
            <a:ext cx="2880320" cy="2880320"/>
          </a:xfrm>
          <a:prstGeom prst="rect">
            <a:avLst/>
          </a:prstGeom>
        </p:spPr>
      </p:pic>
      <p:pic>
        <p:nvPicPr>
          <p:cNvPr id="8" name="Picture 7" descr="A map with many colored dots&#10;&#10;Description automatically generated">
            <a:extLst>
              <a:ext uri="{FF2B5EF4-FFF2-40B4-BE49-F238E27FC236}">
                <a16:creationId xmlns:a16="http://schemas.microsoft.com/office/drawing/2014/main" id="{18D0973D-56C1-E7AB-42C0-E90EFC2A882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98481" y="3828369"/>
            <a:ext cx="2880320" cy="2880320"/>
          </a:xfrm>
          <a:prstGeom prst="rect">
            <a:avLst/>
          </a:prstGeom>
        </p:spPr>
      </p:pic>
      <p:pic>
        <p:nvPicPr>
          <p:cNvPr id="9" name="Picture 8" descr="A map with a red and yellow area&#10;&#10;Description automatically generated with medium confidence">
            <a:extLst>
              <a:ext uri="{FF2B5EF4-FFF2-40B4-BE49-F238E27FC236}">
                <a16:creationId xmlns:a16="http://schemas.microsoft.com/office/drawing/2014/main" id="{9C4CD3EF-C734-5E34-24BB-78368235354E}"/>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188435" y="3828369"/>
            <a:ext cx="2880320" cy="2880320"/>
          </a:xfrm>
          <a:prstGeom prst="rect">
            <a:avLst/>
          </a:prstGeom>
        </p:spPr>
      </p:pic>
      <p:pic>
        <p:nvPicPr>
          <p:cNvPr id="10" name="Picture 9" descr="A map of a city&#10;&#10;Description automatically generated">
            <a:extLst>
              <a:ext uri="{FF2B5EF4-FFF2-40B4-BE49-F238E27FC236}">
                <a16:creationId xmlns:a16="http://schemas.microsoft.com/office/drawing/2014/main" id="{09255BFE-5184-43BD-4809-A292B95F6F1C}"/>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6178389" y="3856276"/>
            <a:ext cx="2880320" cy="2852413"/>
          </a:xfrm>
          <a:prstGeom prst="rect">
            <a:avLst/>
          </a:prstGeom>
        </p:spPr>
      </p:pic>
      <p:pic>
        <p:nvPicPr>
          <p:cNvPr id="11" name="Picture 10" descr="A map of a city&#10;&#10;Description automatically generated">
            <a:extLst>
              <a:ext uri="{FF2B5EF4-FFF2-40B4-BE49-F238E27FC236}">
                <a16:creationId xmlns:a16="http://schemas.microsoft.com/office/drawing/2014/main" id="{396762A2-FFB7-C0C1-38DB-59B04A802A8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168341" y="3856276"/>
            <a:ext cx="2880320" cy="2852413"/>
          </a:xfrm>
          <a:prstGeom prst="rect">
            <a:avLst/>
          </a:prstGeom>
        </p:spPr>
      </p:pic>
      <p:sp>
        <p:nvSpPr>
          <p:cNvPr id="12" name="TextBox 11">
            <a:extLst>
              <a:ext uri="{FF2B5EF4-FFF2-40B4-BE49-F238E27FC236}">
                <a16:creationId xmlns:a16="http://schemas.microsoft.com/office/drawing/2014/main" id="{41C8DD6B-FE12-35C6-3CAD-05F14615F38C}"/>
              </a:ext>
            </a:extLst>
          </p:cNvPr>
          <p:cNvSpPr txBox="1"/>
          <p:nvPr/>
        </p:nvSpPr>
        <p:spPr>
          <a:xfrm>
            <a:off x="211399" y="907641"/>
            <a:ext cx="702436" cy="584775"/>
          </a:xfrm>
          <a:prstGeom prst="rect">
            <a:avLst/>
          </a:prstGeom>
          <a:no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PA</a:t>
            </a:r>
          </a:p>
        </p:txBody>
      </p:sp>
      <p:sp>
        <p:nvSpPr>
          <p:cNvPr id="13" name="TextBox 12">
            <a:extLst>
              <a:ext uri="{FF2B5EF4-FFF2-40B4-BE49-F238E27FC236}">
                <a16:creationId xmlns:a16="http://schemas.microsoft.com/office/drawing/2014/main" id="{3C334406-958B-034C-8FE9-156BB27B47CD}"/>
              </a:ext>
            </a:extLst>
          </p:cNvPr>
          <p:cNvSpPr txBox="1"/>
          <p:nvPr/>
        </p:nvSpPr>
        <p:spPr>
          <a:xfrm>
            <a:off x="3188435" y="906363"/>
            <a:ext cx="732893" cy="584775"/>
          </a:xfrm>
          <a:prstGeom prst="rect">
            <a:avLst/>
          </a:prstGeom>
          <a:no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PB</a:t>
            </a:r>
          </a:p>
        </p:txBody>
      </p:sp>
      <p:sp>
        <p:nvSpPr>
          <p:cNvPr id="14" name="TextBox 13">
            <a:extLst>
              <a:ext uri="{FF2B5EF4-FFF2-40B4-BE49-F238E27FC236}">
                <a16:creationId xmlns:a16="http://schemas.microsoft.com/office/drawing/2014/main" id="{0B99F142-2F9B-C4C2-9EC1-013CE6363978}"/>
              </a:ext>
            </a:extLst>
          </p:cNvPr>
          <p:cNvSpPr txBox="1"/>
          <p:nvPr/>
        </p:nvSpPr>
        <p:spPr>
          <a:xfrm>
            <a:off x="6172394" y="905085"/>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PD</a:t>
            </a:r>
          </a:p>
        </p:txBody>
      </p:sp>
      <p:sp>
        <p:nvSpPr>
          <p:cNvPr id="15" name="TextBox 14">
            <a:extLst>
              <a:ext uri="{FF2B5EF4-FFF2-40B4-BE49-F238E27FC236}">
                <a16:creationId xmlns:a16="http://schemas.microsoft.com/office/drawing/2014/main" id="{A9686B27-668A-5E72-F364-0425F4BB3CDE}"/>
              </a:ext>
            </a:extLst>
          </p:cNvPr>
          <p:cNvSpPr txBox="1"/>
          <p:nvPr/>
        </p:nvSpPr>
        <p:spPr>
          <a:xfrm>
            <a:off x="9179866" y="905085"/>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PF</a:t>
            </a:r>
          </a:p>
        </p:txBody>
      </p:sp>
      <p:sp>
        <p:nvSpPr>
          <p:cNvPr id="16" name="TextBox 15">
            <a:extLst>
              <a:ext uri="{FF2B5EF4-FFF2-40B4-BE49-F238E27FC236}">
                <a16:creationId xmlns:a16="http://schemas.microsoft.com/office/drawing/2014/main" id="{099A1EF9-6513-4108-43C4-FC10F0955279}"/>
              </a:ext>
            </a:extLst>
          </p:cNvPr>
          <p:cNvSpPr txBox="1"/>
          <p:nvPr/>
        </p:nvSpPr>
        <p:spPr>
          <a:xfrm>
            <a:off x="211399" y="3828369"/>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PG</a:t>
            </a:r>
          </a:p>
        </p:txBody>
      </p:sp>
      <p:sp>
        <p:nvSpPr>
          <p:cNvPr id="17" name="TextBox 16">
            <a:extLst>
              <a:ext uri="{FF2B5EF4-FFF2-40B4-BE49-F238E27FC236}">
                <a16:creationId xmlns:a16="http://schemas.microsoft.com/office/drawing/2014/main" id="{9727398B-B3B1-26B3-128D-3E86ABAFFFF0}"/>
              </a:ext>
            </a:extLst>
          </p:cNvPr>
          <p:cNvSpPr txBox="1"/>
          <p:nvPr/>
        </p:nvSpPr>
        <p:spPr>
          <a:xfrm>
            <a:off x="3188434" y="3828369"/>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PH</a:t>
            </a:r>
          </a:p>
        </p:txBody>
      </p:sp>
      <p:sp>
        <p:nvSpPr>
          <p:cNvPr id="18" name="TextBox 17">
            <a:extLst>
              <a:ext uri="{FF2B5EF4-FFF2-40B4-BE49-F238E27FC236}">
                <a16:creationId xmlns:a16="http://schemas.microsoft.com/office/drawing/2014/main" id="{44408C2B-A188-475A-B2F5-C7400282BCB1}"/>
              </a:ext>
            </a:extLst>
          </p:cNvPr>
          <p:cNvSpPr txBox="1"/>
          <p:nvPr/>
        </p:nvSpPr>
        <p:spPr>
          <a:xfrm>
            <a:off x="6172394" y="3853596"/>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PJ</a:t>
            </a:r>
          </a:p>
        </p:txBody>
      </p:sp>
      <p:sp>
        <p:nvSpPr>
          <p:cNvPr id="19" name="TextBox 18">
            <a:extLst>
              <a:ext uri="{FF2B5EF4-FFF2-40B4-BE49-F238E27FC236}">
                <a16:creationId xmlns:a16="http://schemas.microsoft.com/office/drawing/2014/main" id="{306BBFB7-17EA-DEA0-2310-1939176EC781}"/>
              </a:ext>
            </a:extLst>
          </p:cNvPr>
          <p:cNvSpPr txBox="1"/>
          <p:nvPr/>
        </p:nvSpPr>
        <p:spPr>
          <a:xfrm>
            <a:off x="9158256" y="3853596"/>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PL</a:t>
            </a:r>
          </a:p>
        </p:txBody>
      </p:sp>
      <p:sp>
        <p:nvSpPr>
          <p:cNvPr id="20" name="TextBox 19">
            <a:extLst>
              <a:ext uri="{FF2B5EF4-FFF2-40B4-BE49-F238E27FC236}">
                <a16:creationId xmlns:a16="http://schemas.microsoft.com/office/drawing/2014/main" id="{3BF08B4B-E782-0B11-025E-AEA6C989866F}"/>
              </a:ext>
            </a:extLst>
          </p:cNvPr>
          <p:cNvSpPr txBox="1"/>
          <p:nvPr/>
        </p:nvSpPr>
        <p:spPr>
          <a:xfrm>
            <a:off x="1986791" y="3410981"/>
            <a:ext cx="8404984" cy="461665"/>
          </a:xfrm>
          <a:prstGeom prst="rect">
            <a:avLst/>
          </a:prstGeom>
          <a:noFill/>
        </p:spPr>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CH" sz="24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Total area investigated in 2023/24: </a:t>
            </a:r>
            <a:r>
              <a:rPr kumimoji="0" lang="en-CH" sz="2400" b="1"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585 ha over 4 seasons</a:t>
            </a:r>
            <a:endParaRPr kumimoji="0" lang="en-US" sz="2400" b="1" i="0" u="none" strike="noStrike" kern="1200" cap="none" spc="0" normalizeH="0" baseline="0" noProof="0" dirty="0">
              <a:ln>
                <a:noFill/>
              </a:ln>
              <a:solidFill>
                <a:srgbClr val="FFFF00"/>
              </a:solidFill>
              <a:effectLst/>
              <a:highlight>
                <a:srgbClr val="00FF00"/>
              </a:highligh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402462696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689FE05-AC83-7A98-48DE-4643B206090B}"/>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6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main machine parameters</a:t>
            </a:r>
            <a:endPar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71355B0D-9B94-BCAD-7672-9E76B0234D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CCD1CF3C-1D5D-9EF9-DAC8-C7D188D76933}"/>
              </a:ext>
            </a:extLst>
          </p:cNvPr>
          <p:cNvSpPr txBox="1"/>
          <p:nvPr/>
        </p:nvSpPr>
        <p:spPr>
          <a:xfrm>
            <a:off x="10914658" y="6547751"/>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F. Gianotti</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grpSp>
        <p:nvGrpSpPr>
          <p:cNvPr id="7" name="Group 6">
            <a:extLst>
              <a:ext uri="{FF2B5EF4-FFF2-40B4-BE49-F238E27FC236}">
                <a16:creationId xmlns:a16="http://schemas.microsoft.com/office/drawing/2014/main" id="{FFE4D0B2-9BDF-BACE-34F3-A17F304BEAE2}"/>
              </a:ext>
            </a:extLst>
          </p:cNvPr>
          <p:cNvGrpSpPr/>
          <p:nvPr/>
        </p:nvGrpSpPr>
        <p:grpSpPr>
          <a:xfrm>
            <a:off x="3463367" y="4995081"/>
            <a:ext cx="5254504" cy="677011"/>
            <a:chOff x="3679391" y="5145807"/>
            <a:chExt cx="5254504" cy="689651"/>
          </a:xfrm>
        </p:grpSpPr>
        <p:sp>
          <p:nvSpPr>
            <p:cNvPr id="19" name="TextBox 18">
              <a:extLst>
                <a:ext uri="{FF2B5EF4-FFF2-40B4-BE49-F238E27FC236}">
                  <a16:creationId xmlns:a16="http://schemas.microsoft.com/office/drawing/2014/main" id="{40669EC7-B025-C705-9CDC-93F6A3CAC7AB}"/>
                </a:ext>
              </a:extLst>
            </p:cNvPr>
            <p:cNvSpPr txBox="1"/>
            <p:nvPr/>
          </p:nvSpPr>
          <p:spPr>
            <a:xfrm>
              <a:off x="6489578" y="5178943"/>
              <a:ext cx="883255" cy="430887"/>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3 years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H </a:t>
              </a:r>
            </a:p>
          </p:txBody>
        </p:sp>
        <p:sp>
          <p:nvSpPr>
            <p:cNvPr id="24" name="TextBox 23">
              <a:extLst>
                <a:ext uri="{FF2B5EF4-FFF2-40B4-BE49-F238E27FC236}">
                  <a16:creationId xmlns:a16="http://schemas.microsoft.com/office/drawing/2014/main" id="{D61C92B9-681B-F233-7840-D47D7B051037}"/>
                </a:ext>
              </a:extLst>
            </p:cNvPr>
            <p:cNvSpPr txBox="1"/>
            <p:nvPr/>
          </p:nvSpPr>
          <p:spPr>
            <a:xfrm>
              <a:off x="7602220" y="5197857"/>
              <a:ext cx="1331675" cy="438931"/>
            </a:xfrm>
            <a:prstGeom prst="rect">
              <a:avLst/>
            </a:prstGeom>
            <a:solidFill>
              <a:srgbClr val="C00000"/>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5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tt pairs </a:t>
              </a:r>
            </a:p>
          </p:txBody>
        </p:sp>
        <p:sp>
          <p:nvSpPr>
            <p:cNvPr id="25" name="TextBox 24">
              <a:extLst>
                <a:ext uri="{FF2B5EF4-FFF2-40B4-BE49-F238E27FC236}">
                  <a16:creationId xmlns:a16="http://schemas.microsoft.com/office/drawing/2014/main" id="{BB4354B8-7CF4-6132-CFCD-08A1518ECDA4}"/>
                </a:ext>
              </a:extLst>
            </p:cNvPr>
            <p:cNvSpPr txBox="1"/>
            <p:nvPr/>
          </p:nvSpPr>
          <p:spPr>
            <a:xfrm>
              <a:off x="5064362" y="5145807"/>
              <a:ext cx="908903" cy="646331"/>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2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&gt;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8</a:t>
              </a:r>
              <a:r>
                <a:rPr kumimoji="0" lang="en-CH" sz="1400" b="0" i="0" u="none" strike="noStrike" kern="1200" cap="none" spc="0" normalizeH="0" baseline="0" noProof="0" dirty="0">
                  <a:ln>
                    <a:noFill/>
                  </a:ln>
                  <a:solidFill>
                    <a:srgbClr val="FFFFFF"/>
                  </a:solidFill>
                  <a:effectLst/>
                  <a:uLnTx/>
                  <a:uFillTx/>
                  <a:latin typeface="Arial"/>
                  <a:ea typeface="+mn-ea"/>
                  <a:cs typeface="+mn-cs"/>
                </a:rPr>
                <a:t> WW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4</a:t>
              </a:r>
            </a:p>
          </p:txBody>
        </p:sp>
        <p:sp>
          <p:nvSpPr>
            <p:cNvPr id="26" name="TextBox 25">
              <a:extLst>
                <a:ext uri="{FF2B5EF4-FFF2-40B4-BE49-F238E27FC236}">
                  <a16:creationId xmlns:a16="http://schemas.microsoft.com/office/drawing/2014/main" id="{7131900C-F7E9-9397-843C-10587409B488}"/>
                </a:ext>
              </a:extLst>
            </p:cNvPr>
            <p:cNvSpPr txBox="1"/>
            <p:nvPr/>
          </p:nvSpPr>
          <p:spPr>
            <a:xfrm>
              <a:off x="3679391" y="5189128"/>
              <a:ext cx="880049" cy="646330"/>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4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5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12</a:t>
              </a:r>
              <a:r>
                <a:rPr kumimoji="0" lang="en-CH" sz="1400" b="0" i="0" u="none" strike="noStrike" kern="1200" cap="none" spc="0" normalizeH="0" baseline="0" noProof="0" dirty="0">
                  <a:ln>
                    <a:noFill/>
                  </a:ln>
                  <a:solidFill>
                    <a:srgbClr val="FFFFFF"/>
                  </a:solidFill>
                  <a:effectLst/>
                  <a:uLnTx/>
                  <a:uFillTx/>
                  <a:latin typeface="Arial"/>
                  <a:ea typeface="+mn-ea"/>
                  <a:cs typeface="+mn-cs"/>
                </a:rPr>
                <a:t> Z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5</a:t>
              </a:r>
            </a:p>
          </p:txBody>
        </p:sp>
      </p:grpSp>
      <p:sp>
        <p:nvSpPr>
          <p:cNvPr id="28" name="TextBox 27">
            <a:extLst>
              <a:ext uri="{FF2B5EF4-FFF2-40B4-BE49-F238E27FC236}">
                <a16:creationId xmlns:a16="http://schemas.microsoft.com/office/drawing/2014/main" id="{9BDA0AEE-0D8D-88CC-0FB1-8E22E2130FF5}"/>
              </a:ext>
            </a:extLst>
          </p:cNvPr>
          <p:cNvSpPr txBox="1"/>
          <p:nvPr/>
        </p:nvSpPr>
        <p:spPr>
          <a:xfrm>
            <a:off x="60855" y="5712480"/>
            <a:ext cx="7647927" cy="1154162"/>
          </a:xfrm>
          <a:prstGeom prst="rect">
            <a:avLst/>
          </a:prstGeom>
          <a:noFill/>
        </p:spPr>
        <p:txBody>
          <a:bodyPr wrap="none" lIns="0" tIns="0" rIns="0" bIns="0" rtlCol="0">
            <a:spAutoFit/>
          </a:bodyPr>
          <a:lstStyle/>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GB" sz="1500" b="0" i="0" u="none" strike="noStrike" kern="1200" cap="none" spc="0" normalizeH="0" baseline="0" noProof="0" dirty="0">
                <a:ln>
                  <a:noFill/>
                </a:ln>
                <a:solidFill>
                  <a:srgbClr val="0432FF"/>
                </a:solidFill>
                <a:effectLst/>
                <a:uLnTx/>
                <a:uFillTx/>
                <a:latin typeface="Arial"/>
                <a:ea typeface="+mn-ea"/>
                <a:cs typeface="+mn-cs"/>
              </a:rPr>
              <a:t>x</a:t>
            </a:r>
            <a:r>
              <a:rPr kumimoji="0" lang="en-CH" sz="1500" b="0" i="0" u="none" strike="noStrike" kern="1200" cap="none" spc="0" normalizeH="0" baseline="0" noProof="0" dirty="0">
                <a:ln>
                  <a:noFill/>
                </a:ln>
                <a:solidFill>
                  <a:srgbClr val="0432FF"/>
                </a:solidFill>
                <a:effectLst/>
                <a:uLnTx/>
                <a:uFillTx/>
                <a:latin typeface="Arial"/>
                <a:ea typeface="+mn-ea"/>
                <a:cs typeface="+mn-cs"/>
              </a:rPr>
              <a:t> 10-50 improvements on all EW observables</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up to x 10 improvement on Higgs coupling </a:t>
            </a:r>
            <a:r>
              <a:rPr kumimoji="0" lang="en-CH" sz="1400" b="0" i="0" u="none" strike="noStrike" kern="1200" cap="none" spc="0" normalizeH="0" baseline="0" noProof="0" dirty="0">
                <a:ln>
                  <a:noFill/>
                </a:ln>
                <a:solidFill>
                  <a:srgbClr val="0000FF"/>
                </a:solidFill>
                <a:effectLst/>
                <a:uLnTx/>
                <a:uFillTx/>
                <a:latin typeface="Arial"/>
                <a:ea typeface="+mn-ea"/>
                <a:cs typeface="+mn-cs"/>
              </a:rPr>
              <a:t>(model-indep.) </a:t>
            </a:r>
            <a:r>
              <a:rPr kumimoji="0" lang="en-CH" sz="1500" b="0" i="0" u="none" strike="noStrike" kern="1200" cap="none" spc="0" normalizeH="0" baseline="0" noProof="0" dirty="0">
                <a:ln>
                  <a:noFill/>
                </a:ln>
                <a:solidFill>
                  <a:srgbClr val="0432FF"/>
                </a:solidFill>
                <a:effectLst/>
                <a:uLnTx/>
                <a:uFillTx/>
                <a:latin typeface="Arial"/>
                <a:ea typeface="+mn-ea"/>
                <a:cs typeface="+mn-cs"/>
              </a:rPr>
              <a:t>measurements over HL-LHC</a:t>
            </a:r>
            <a:r>
              <a:rPr kumimoji="0" lang="en-CH" sz="1500" b="0" i="0" u="none" strike="noStrike" kern="1200" cap="none" spc="0" normalizeH="0" baseline="0" noProof="0" dirty="0">
                <a:ln>
                  <a:noFill/>
                </a:ln>
                <a:solidFill>
                  <a:srgbClr val="0F124A"/>
                </a:solidFill>
                <a:effectLst/>
                <a:uLnTx/>
                <a:uFillTx/>
                <a:latin typeface="Arial"/>
                <a:ea typeface="+mn-ea"/>
                <a:cs typeface="+mn-cs"/>
              </a:rPr>
              <a:t> </a:t>
            </a:r>
            <a:endParaRPr kumimoji="0" lang="en-US"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x10 Belle II statistics for b, c, τ </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indirect discovery potential up to ~ 70 TeV</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direct discovery potential for feebly-interacting particles over 5-100 GeV mass range</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p:txBody>
      </p:sp>
      <p:sp>
        <p:nvSpPr>
          <p:cNvPr id="30" name="TextBox 29">
            <a:extLst>
              <a:ext uri="{FF2B5EF4-FFF2-40B4-BE49-F238E27FC236}">
                <a16:creationId xmlns:a16="http://schemas.microsoft.com/office/drawing/2014/main" id="{42A32F0F-1677-CD7D-8314-88FD84A94F11}"/>
              </a:ext>
            </a:extLst>
          </p:cNvPr>
          <p:cNvSpPr txBox="1"/>
          <p:nvPr/>
        </p:nvSpPr>
        <p:spPr>
          <a:xfrm>
            <a:off x="8112224" y="5688831"/>
            <a:ext cx="3746218" cy="69249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rPr>
              <a:t>Up to 4 interaction points </a:t>
            </a:r>
            <a:r>
              <a:rPr kumimoji="0" lang="en-CH" sz="1500" b="0" i="0" u="none" strike="noStrike" kern="1200" cap="none" spc="0" normalizeH="0" baseline="0" noProof="0" dirty="0">
                <a:ln>
                  <a:noFill/>
                </a:ln>
                <a:solidFill>
                  <a:srgbClr val="0000FF"/>
                </a:solidFill>
                <a:effectLst/>
                <a:uLnTx/>
                <a:uFillTx/>
                <a:latin typeface="Arial"/>
                <a:ea typeface="+mn-ea"/>
                <a:cs typeface="+mn-cs"/>
                <a:sym typeface="Wingdings" pitchFamily="2" charset="2"/>
              </a:rPr>
              <a:t></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robustness,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statistics,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p</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ossibility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f specialised detectors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maximise physics output</a:t>
            </a:r>
            <a:endParaRPr kumimoji="0" lang="en-CH" sz="1500" b="0" i="0" u="none" strike="noStrike" kern="1200" cap="none" spc="0" normalizeH="0" baseline="0" noProof="0" dirty="0">
              <a:ln>
                <a:noFill/>
              </a:ln>
              <a:solidFill>
                <a:srgbClr val="009051"/>
              </a:solidFill>
              <a:effectLst/>
              <a:uLnTx/>
              <a:uFillTx/>
              <a:latin typeface="Arial"/>
              <a:ea typeface="+mn-ea"/>
              <a:cs typeface="+mn-cs"/>
            </a:endParaRPr>
          </a:p>
        </p:txBody>
      </p:sp>
      <p:sp>
        <p:nvSpPr>
          <p:cNvPr id="31" name="TextBox 30">
            <a:extLst>
              <a:ext uri="{FF2B5EF4-FFF2-40B4-BE49-F238E27FC236}">
                <a16:creationId xmlns:a16="http://schemas.microsoft.com/office/drawing/2014/main" id="{162AFDA8-1C86-44CC-6990-AEF5375936D9}"/>
              </a:ext>
            </a:extLst>
          </p:cNvPr>
          <p:cNvSpPr txBox="1"/>
          <p:nvPr/>
        </p:nvSpPr>
        <p:spPr>
          <a:xfrm>
            <a:off x="9064100" y="937510"/>
            <a:ext cx="2991774" cy="364715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FF"/>
                </a:solidFill>
                <a:effectLst/>
                <a:uLnTx/>
                <a:uFillTx/>
                <a:latin typeface="Arial"/>
                <a:ea typeface="+mn-ea"/>
                <a:cs typeface="+mn-cs"/>
              </a:rPr>
              <a:t>Design and parameters to </a:t>
            </a:r>
            <a:r>
              <a:rPr kumimoji="0" lang="en-US" sz="1600" b="1" i="0" u="none" strike="noStrike" kern="1200" cap="none" spc="0" normalizeH="0" baseline="0" noProof="0" dirty="0" err="1">
                <a:ln>
                  <a:noFill/>
                </a:ln>
                <a:solidFill>
                  <a:srgbClr val="0000FF"/>
                </a:solidFill>
                <a:effectLst/>
                <a:uLnTx/>
                <a:uFillTx/>
                <a:latin typeface="Arial"/>
                <a:ea typeface="+mn-ea"/>
                <a:cs typeface="+mn-cs"/>
              </a:rPr>
              <a:t>maximise</a:t>
            </a:r>
            <a:r>
              <a:rPr kumimoji="0" lang="en-US" sz="1600" b="1" i="0" u="none" strike="noStrike" kern="1200" cap="none" spc="0" normalizeH="0" baseline="0" noProof="0" dirty="0">
                <a:ln>
                  <a:noFill/>
                </a:ln>
                <a:solidFill>
                  <a:srgbClr val="0000FF"/>
                </a:solidFill>
                <a:effectLst/>
                <a:uLnTx/>
                <a:uFillTx/>
                <a:latin typeface="Arial"/>
                <a:ea typeface="+mn-ea"/>
                <a:cs typeface="+mn-cs"/>
              </a:rPr>
              <a:t> luminosity </a:t>
            </a:r>
            <a:r>
              <a:rPr lang="en-US" sz="1600" b="1" dirty="0">
                <a:solidFill>
                  <a:srgbClr val="0000FF"/>
                </a:solidFill>
                <a:latin typeface="Arial"/>
              </a:rPr>
              <a:t>at all working points: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allow for 50 MW synchrotron radiation per beam.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Independent vacuum systems for electrons and positrons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dirty="0">
              <a:solidFill>
                <a:srgbClr val="0000FF"/>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full energy booster ring with top-up injection, collider permanent in collision mode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graphicFrame>
        <p:nvGraphicFramePr>
          <p:cNvPr id="32" name="Table 31">
            <a:extLst>
              <a:ext uri="{FF2B5EF4-FFF2-40B4-BE49-F238E27FC236}">
                <a16:creationId xmlns:a16="http://schemas.microsoft.com/office/drawing/2014/main" id="{78F9AEE6-043C-BB34-1E2D-F50437E10BBB}"/>
              </a:ext>
            </a:extLst>
          </p:cNvPr>
          <p:cNvGraphicFramePr>
            <a:graphicFrameLocks noGrp="1"/>
          </p:cNvGraphicFramePr>
          <p:nvPr>
            <p:extLst>
              <p:ext uri="{D42A27DB-BD31-4B8C-83A1-F6EECF244321}">
                <p14:modId xmlns:p14="http://schemas.microsoft.com/office/powerpoint/2010/main" val="2562006365"/>
              </p:ext>
            </p:extLst>
          </p:nvPr>
        </p:nvGraphicFramePr>
        <p:xfrm>
          <a:off x="11929" y="775635"/>
          <a:ext cx="8776964" cy="4195052"/>
        </p:xfrm>
        <a:graphic>
          <a:graphicData uri="http://schemas.openxmlformats.org/drawingml/2006/table">
            <a:tbl>
              <a:tblPr firstRow="1" bandRow="1"/>
              <a:tblGrid>
                <a:gridCol w="3203086">
                  <a:extLst>
                    <a:ext uri="{9D8B030D-6E8A-4147-A177-3AD203B41FA5}">
                      <a16:colId xmlns:a16="http://schemas.microsoft.com/office/drawing/2014/main" val="20000"/>
                    </a:ext>
                  </a:extLst>
                </a:gridCol>
                <a:gridCol w="1376039">
                  <a:extLst>
                    <a:ext uri="{9D8B030D-6E8A-4147-A177-3AD203B41FA5}">
                      <a16:colId xmlns:a16="http://schemas.microsoft.com/office/drawing/2014/main" val="20001"/>
                    </a:ext>
                  </a:extLst>
                </a:gridCol>
                <a:gridCol w="1340528">
                  <a:extLst>
                    <a:ext uri="{9D8B030D-6E8A-4147-A177-3AD203B41FA5}">
                      <a16:colId xmlns:a16="http://schemas.microsoft.com/office/drawing/2014/main" val="20004"/>
                    </a:ext>
                  </a:extLst>
                </a:gridCol>
                <a:gridCol w="1455938">
                  <a:extLst>
                    <a:ext uri="{9D8B030D-6E8A-4147-A177-3AD203B41FA5}">
                      <a16:colId xmlns:a16="http://schemas.microsoft.com/office/drawing/2014/main" val="20005"/>
                    </a:ext>
                  </a:extLst>
                </a:gridCol>
                <a:gridCol w="1401373">
                  <a:extLst>
                    <a:ext uri="{9D8B030D-6E8A-4147-A177-3AD203B41FA5}">
                      <a16:colId xmlns:a16="http://schemas.microsoft.com/office/drawing/2014/main" val="818795718"/>
                    </a:ext>
                  </a:extLst>
                </a:gridCol>
              </a:tblGrid>
              <a:tr h="271554">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05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05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05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H</a:t>
                      </a:r>
                      <a:r>
                        <a:rPr lang="de-AT" sz="1050" b="1" baseline="0" dirty="0">
                          <a:solidFill>
                            <a:schemeClr val="bg1"/>
                          </a:solidFill>
                        </a:rPr>
                        <a:t> (ZH)</a:t>
                      </a:r>
                      <a:endParaRPr lang="de-AT" sz="105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050" b="1" kern="1200" dirty="0">
                          <a:solidFill>
                            <a:srgbClr val="FF0000"/>
                          </a:solidFill>
                          <a:latin typeface="Arial"/>
                          <a:ea typeface="+mn-ea"/>
                          <a:cs typeface="+mn-cs"/>
                        </a:rPr>
                        <a:t>45.6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80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1270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050" b="1" kern="1200" dirty="0">
                          <a:solidFill>
                            <a:srgbClr val="FF0000"/>
                          </a:solidFill>
                          <a:latin typeface="Arial"/>
                          <a:ea typeface="+mn-ea"/>
                          <a:cs typeface="+mn-cs"/>
                        </a:rPr>
                        <a:t>137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26.7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4.9</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number bunches/beam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11200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1780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440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bunch intensity  [10</a:t>
                      </a:r>
                      <a:r>
                        <a:rPr kumimoji="0" lang="en-GB" sz="1000" b="1" kern="1200" baseline="30000" dirty="0">
                          <a:solidFill>
                            <a:schemeClr val="tx1"/>
                          </a:solidFill>
                          <a:latin typeface="Arial"/>
                          <a:ea typeface="+mn-ea"/>
                          <a:cs typeface="+mn-cs"/>
                        </a:rPr>
                        <a:t>11</a:t>
                      </a:r>
                      <a:r>
                        <a:rPr kumimoji="0" lang="en-GB" sz="10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050" b="1" kern="1200" dirty="0">
                          <a:solidFill>
                            <a:schemeClr val="tx1"/>
                          </a:solidFill>
                          <a:latin typeface="Arial"/>
                          <a:ea typeface="+mn-ea"/>
                          <a:cs typeface="+mn-cs"/>
                        </a:rPr>
                        <a:t>2.14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1.45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SR</a:t>
                      </a:r>
                      <a:r>
                        <a:rPr kumimoji="0" lang="en-GB" sz="1000" b="1" kern="1200" baseline="0" dirty="0">
                          <a:solidFill>
                            <a:schemeClr val="tx1"/>
                          </a:solidFill>
                          <a:latin typeface="Arial"/>
                          <a:ea typeface="+mn-ea"/>
                          <a:cs typeface="+mn-cs"/>
                        </a:rPr>
                        <a:t> e</a:t>
                      </a:r>
                      <a:r>
                        <a:rPr kumimoji="0" lang="en-GB" sz="10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0.0394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0.374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10.4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total RF voltage 400/800 MHz [GV]</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0.120/0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2.1/9.4</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panose="020B0604020202020204" pitchFamily="34" charset="0"/>
                          <a:ea typeface="+mn-ea"/>
                          <a:cs typeface="Arial" panose="020B0604020202020204" pitchFamily="34" charset="0"/>
                        </a:rPr>
                        <a:t>long.</a:t>
                      </a:r>
                      <a:r>
                        <a:rPr kumimoji="0" lang="en-GB" sz="1000" b="1" kern="1200" baseline="0" dirty="0">
                          <a:solidFill>
                            <a:schemeClr val="tx1"/>
                          </a:solidFill>
                          <a:latin typeface="Arial" panose="020B0604020202020204" pitchFamily="34" charset="0"/>
                          <a:ea typeface="+mn-ea"/>
                          <a:cs typeface="Arial" panose="020B0604020202020204" pitchFamily="34" charset="0"/>
                        </a:rPr>
                        <a:t> </a:t>
                      </a:r>
                      <a:r>
                        <a:rPr kumimoji="0" lang="en-GB" sz="10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215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64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000" b="1" kern="1200" dirty="0">
                          <a:solidFill>
                            <a:schemeClr val="tx1"/>
                          </a:solidFill>
                          <a:latin typeface="Arial"/>
                          <a:ea typeface="+mn-ea"/>
                          <a:cs typeface="+mn-cs"/>
                        </a:rPr>
                        <a:t>horizontal beta*</a:t>
                      </a:r>
                      <a:r>
                        <a:rPr kumimoji="0" lang="de-AT" sz="1000" b="1" kern="1200" baseline="0" dirty="0">
                          <a:solidFill>
                            <a:schemeClr val="tx1"/>
                          </a:solidFill>
                          <a:latin typeface="Arial"/>
                          <a:ea typeface="+mn-ea"/>
                          <a:cs typeface="+mn-cs"/>
                        </a:rPr>
                        <a:t> </a:t>
                      </a:r>
                      <a:r>
                        <a:rPr kumimoji="0" lang="en-GB" sz="1000" b="1" kern="1200" dirty="0">
                          <a:solidFill>
                            <a:schemeClr val="tx1"/>
                          </a:solidFill>
                          <a:latin typeface="+mn-lt"/>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050" b="1" kern="1200" dirty="0">
                          <a:solidFill>
                            <a:schemeClr val="tx1"/>
                          </a:solidFill>
                          <a:latin typeface="Arial"/>
                          <a:ea typeface="+mn-ea"/>
                          <a:cs typeface="+mn-cs"/>
                        </a:rPr>
                        <a:t>0.24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3544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a:t>
                      </a:r>
                      <a:r>
                        <a:rPr kumimoji="0" lang="en-US" sz="1000" b="1" kern="1200" baseline="0" dirty="0">
                          <a:solidFill>
                            <a:schemeClr val="tx1"/>
                          </a:solidFill>
                          <a:latin typeface="Arial"/>
                          <a:ea typeface="+mn-ea"/>
                          <a:cs typeface="+mn-cs"/>
                        </a:rPr>
                        <a:t> beta* [mm]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0.7</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geometric emittance</a:t>
                      </a:r>
                      <a:r>
                        <a:rPr kumimoji="0" lang="en-US" sz="1000" b="1" kern="1200" baseline="0" dirty="0">
                          <a:solidFill>
                            <a:schemeClr val="tx1"/>
                          </a:solidFill>
                          <a:latin typeface="Arial"/>
                          <a:ea typeface="+mn-ea"/>
                          <a:cs typeface="+mn-cs"/>
                        </a:rPr>
                        <a:t> [nm]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590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 geom. emittance [pm]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vertical rms IP spot size [nm]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36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47</a:t>
                      </a:r>
                    </a:p>
                  </a:txBody>
                  <a:tcPr marL="68580" marR="68580" marT="34290" marB="34290"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beam-beam parameter </a:t>
                      </a:r>
                      <a:r>
                        <a:rPr kumimoji="0" lang="en-US" sz="1000" b="1" kern="1200" dirty="0">
                          <a:solidFill>
                            <a:schemeClr val="tx1"/>
                          </a:solidFill>
                          <a:latin typeface="Symbol" panose="05050102010706020507" pitchFamily="18" charset="2"/>
                          <a:ea typeface="+mn-ea"/>
                          <a:cs typeface="+mn-cs"/>
                        </a:rPr>
                        <a:t>x</a:t>
                      </a:r>
                      <a:r>
                        <a:rPr kumimoji="0" lang="en-US" sz="1000" b="1" kern="1200" baseline="-25000" dirty="0">
                          <a:solidFill>
                            <a:schemeClr val="tx1"/>
                          </a:solidFill>
                          <a:latin typeface="Arial"/>
                          <a:ea typeface="+mn-ea"/>
                          <a:cs typeface="+mn-cs"/>
                        </a:rPr>
                        <a:t>x</a:t>
                      </a:r>
                      <a:r>
                        <a:rPr kumimoji="0" lang="en-US" sz="1000" b="1" kern="1200" dirty="0">
                          <a:solidFill>
                            <a:schemeClr val="tx1"/>
                          </a:solidFill>
                          <a:latin typeface="Arial"/>
                          <a:ea typeface="+mn-ea"/>
                          <a:cs typeface="+mn-cs"/>
                        </a:rPr>
                        <a:t> / </a:t>
                      </a:r>
                      <a:r>
                        <a:rPr kumimoji="0" lang="en-US" sz="1000" b="1" kern="1200" dirty="0" err="1">
                          <a:solidFill>
                            <a:schemeClr val="tx1"/>
                          </a:solidFill>
                          <a:latin typeface="Symbol" panose="05050102010706020507" pitchFamily="18" charset="2"/>
                          <a:ea typeface="+mn-ea"/>
                          <a:cs typeface="+mn-cs"/>
                        </a:rPr>
                        <a:t>x</a:t>
                      </a:r>
                      <a:r>
                        <a:rPr kumimoji="0" lang="en-US" sz="1000" b="1" kern="1200" baseline="-25000" dirty="0" err="1">
                          <a:solidFill>
                            <a:schemeClr val="tx1"/>
                          </a:solidFill>
                          <a:latin typeface="Arial"/>
                          <a:ea typeface="+mn-ea"/>
                          <a:cs typeface="+mn-cs"/>
                        </a:rPr>
                        <a:t>y</a:t>
                      </a:r>
                      <a:endParaRPr kumimoji="0" lang="en-GB" sz="10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0.002/0.0973</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0.010/0.088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0.073/0.134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rms bunch length </a:t>
                      </a:r>
                      <a:r>
                        <a:rPr kumimoji="0" lang="en-US" sz="1000" b="1" kern="1200" dirty="0">
                          <a:solidFill>
                            <a:schemeClr val="tx1"/>
                          </a:solidFill>
                          <a:latin typeface="Arial"/>
                          <a:ea typeface="+mn-ea"/>
                          <a:cs typeface="+mn-cs"/>
                        </a:rPr>
                        <a:t>with SR / </a:t>
                      </a:r>
                      <a:r>
                        <a:rPr kumimoji="0" lang="en-US" sz="1000" b="1" kern="1200" dirty="0">
                          <a:solidFill>
                            <a:srgbClr val="FF0000"/>
                          </a:solidFill>
                          <a:latin typeface="Arial"/>
                          <a:ea typeface="+mn-ea"/>
                          <a:cs typeface="+mn-cs"/>
                        </a:rPr>
                        <a:t>BS [mm]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5.6 / </a:t>
                      </a:r>
                      <a:r>
                        <a:rPr kumimoji="0" lang="en-US" sz="1050" b="1" kern="1200" dirty="0">
                          <a:solidFill>
                            <a:srgbClr val="FF0000"/>
                          </a:solidFill>
                          <a:latin typeface="Arial"/>
                          <a:ea typeface="+mn-ea"/>
                          <a:cs typeface="+mn-cs"/>
                        </a:rPr>
                        <a:t>15.5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3.5 / </a:t>
                      </a:r>
                      <a:r>
                        <a:rPr kumimoji="0" lang="de-AT" sz="105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3.4 / </a:t>
                      </a:r>
                      <a:r>
                        <a:rPr kumimoji="0" lang="en-US" sz="1050" b="1" kern="1200" dirty="0">
                          <a:solidFill>
                            <a:srgbClr val="FF0000"/>
                          </a:solidFill>
                          <a:latin typeface="Arial"/>
                          <a:ea typeface="+mn-ea"/>
                          <a:cs typeface="+mn-cs"/>
                        </a:rPr>
                        <a:t>4.7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 / </a:t>
                      </a:r>
                      <a:r>
                        <a:rPr kumimoji="0" lang="en-US" sz="1050" b="1" kern="1200" dirty="0">
                          <a:solidFill>
                            <a:srgbClr val="FF0000"/>
                          </a:solidFill>
                          <a:latin typeface="Arial"/>
                          <a:ea typeface="+mn-ea"/>
                          <a:cs typeface="+mn-cs"/>
                        </a:rPr>
                        <a:t>2.</a:t>
                      </a:r>
                      <a:r>
                        <a:rPr kumimoji="0" lang="en-GB" sz="105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luminosity per IP [10</a:t>
                      </a:r>
                      <a:r>
                        <a:rPr kumimoji="0" lang="en-US" sz="1000" b="1" kern="1200" baseline="30000" dirty="0">
                          <a:solidFill>
                            <a:srgbClr val="FF0000"/>
                          </a:solidFill>
                          <a:latin typeface="Arial"/>
                          <a:ea typeface="+mn-ea"/>
                          <a:cs typeface="+mn-cs"/>
                        </a:rPr>
                        <a:t>34</a:t>
                      </a:r>
                      <a:r>
                        <a:rPr kumimoji="0" lang="en-US" sz="1000" b="1" kern="1200" dirty="0">
                          <a:solidFill>
                            <a:srgbClr val="FF0000"/>
                          </a:solidFill>
                          <a:latin typeface="Arial"/>
                          <a:ea typeface="+mn-ea"/>
                          <a:cs typeface="+mn-cs"/>
                        </a:rPr>
                        <a:t> cm</a:t>
                      </a:r>
                      <a:r>
                        <a:rPr kumimoji="0" lang="en-US" sz="1000" b="1" kern="1200" baseline="30000" dirty="0">
                          <a:solidFill>
                            <a:srgbClr val="FF0000"/>
                          </a:solidFill>
                          <a:latin typeface="Arial"/>
                          <a:ea typeface="+mn-ea"/>
                          <a:cs typeface="+mn-cs"/>
                        </a:rPr>
                        <a:t>-2</a:t>
                      </a:r>
                      <a:r>
                        <a:rPr kumimoji="0" lang="en-US" sz="1000" b="1" kern="1200" dirty="0">
                          <a:solidFill>
                            <a:srgbClr val="FF0000"/>
                          </a:solidFill>
                          <a:latin typeface="Arial"/>
                          <a:ea typeface="+mn-ea"/>
                          <a:cs typeface="+mn-cs"/>
                        </a:rPr>
                        <a:t>s</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total integrated luminosity / IP / year [ab</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r>
                        <a:rPr kumimoji="0" lang="en-US" sz="1000" b="1" kern="1200" dirty="0" err="1">
                          <a:solidFill>
                            <a:srgbClr val="FF0000"/>
                          </a:solidFill>
                          <a:latin typeface="Arial"/>
                          <a:ea typeface="+mn-ea"/>
                          <a:cs typeface="+mn-cs"/>
                        </a:rPr>
                        <a:t>yr</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2.4</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beam lifetime rad Bhabha + BS [min]</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26548901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CH" sz="2800" dirty="0"/>
              <a:t>                     Optimisation for </a:t>
            </a:r>
            <a:r>
              <a:rPr lang="fr-CH" sz="2800" dirty="0" err="1"/>
              <a:t>operation</a:t>
            </a:r>
            <a:r>
              <a:rPr lang="fr-CH" sz="2800" dirty="0"/>
              <a:t>: 400 MHz SRF and </a:t>
            </a:r>
            <a:r>
              <a:rPr lang="fr-CH" sz="2800" dirty="0" err="1"/>
              <a:t>beam</a:t>
            </a:r>
            <a:r>
              <a:rPr lang="fr-CH" sz="2800" dirty="0"/>
              <a:t> </a:t>
            </a:r>
            <a:r>
              <a:rPr lang="fr-CH" sz="2800" dirty="0" err="1"/>
              <a:t>switchyard</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CEE79E39-F94C-5A10-6BB9-380F5EB2D740}"/>
              </a:ext>
            </a:extLst>
          </p:cNvPr>
          <p:cNvSpPr txBox="1"/>
          <p:nvPr/>
        </p:nvSpPr>
        <p:spPr>
          <a:xfrm>
            <a:off x="97622" y="749071"/>
            <a:ext cx="8884097" cy="1538883"/>
          </a:xfrm>
          <a:prstGeom prst="rect">
            <a:avLst/>
          </a:prstGeom>
          <a:noFill/>
        </p:spPr>
        <p:txBody>
          <a:bodyPr wrap="square" rtlCol="0">
            <a:spAutoFit/>
          </a:bodyPr>
          <a:lstStyle/>
          <a:p>
            <a:pPr>
              <a:spcBef>
                <a:spcPts val="800"/>
              </a:spcBef>
            </a:pPr>
            <a:r>
              <a:rPr lang="en-US" sz="2000" b="1" dirty="0">
                <a:solidFill>
                  <a:srgbClr val="0C377B"/>
                </a:solidFill>
              </a:rPr>
              <a:t>Beam switching between (Z, W) and ZH operation</a:t>
            </a:r>
          </a:p>
          <a:p>
            <a:pPr marL="609573" indent="-457189">
              <a:spcBef>
                <a:spcPts val="800"/>
              </a:spcBef>
              <a:buFont typeface="Arial" panose="020B0604020202020204" pitchFamily="34" charset="0"/>
              <a:buChar char="•"/>
            </a:pPr>
            <a:r>
              <a:rPr lang="en-US" dirty="0">
                <a:solidFill>
                  <a:srgbClr val="0C377B"/>
                </a:solidFill>
              </a:rPr>
              <a:t>2-cell 400 MHz cavities for all three working points, identical configuration</a:t>
            </a:r>
          </a:p>
          <a:p>
            <a:pPr marL="609573" indent="-457189">
              <a:spcBef>
                <a:spcPts val="800"/>
              </a:spcBef>
              <a:buFont typeface="Arial" panose="020B0604020202020204" pitchFamily="34" charset="0"/>
              <a:buChar char="•"/>
            </a:pPr>
            <a:r>
              <a:rPr lang="en-US" dirty="0">
                <a:solidFill>
                  <a:srgbClr val="0C377B"/>
                </a:solidFill>
              </a:rPr>
              <a:t>ES separators + magnetic field for switching beams</a:t>
            </a:r>
          </a:p>
          <a:p>
            <a:pPr marL="609573" indent="-457189">
              <a:spcBef>
                <a:spcPts val="800"/>
              </a:spcBef>
              <a:buFont typeface="Arial" panose="020B0604020202020204" pitchFamily="34" charset="0"/>
              <a:buChar char="•"/>
            </a:pPr>
            <a:r>
              <a:rPr lang="en-US" dirty="0">
                <a:solidFill>
                  <a:srgbClr val="0C377B"/>
                </a:solidFill>
              </a:rPr>
              <a:t>Allows quasi “instantaneous” switching between Z, W, ZH</a:t>
            </a:r>
          </a:p>
        </p:txBody>
      </p:sp>
      <p:sp>
        <p:nvSpPr>
          <p:cNvPr id="61" name="TextBox 60">
            <a:extLst>
              <a:ext uri="{FF2B5EF4-FFF2-40B4-BE49-F238E27FC236}">
                <a16:creationId xmlns:a16="http://schemas.microsoft.com/office/drawing/2014/main" id="{38A39C87-4D33-EC23-DC4C-0D9AAB351E28}"/>
              </a:ext>
            </a:extLst>
          </p:cNvPr>
          <p:cNvSpPr txBox="1"/>
          <p:nvPr/>
        </p:nvSpPr>
        <p:spPr>
          <a:xfrm>
            <a:off x="802277" y="2549920"/>
            <a:ext cx="3225819" cy="646331"/>
          </a:xfrm>
          <a:prstGeom prst="rect">
            <a:avLst/>
          </a:prstGeom>
          <a:noFill/>
        </p:spPr>
        <p:txBody>
          <a:bodyPr wrap="none" rtlCol="0">
            <a:spAutoFit/>
          </a:bodyPr>
          <a:lstStyle/>
          <a:p>
            <a:r>
              <a:rPr lang="en-US" dirty="0"/>
              <a:t>Beam crossing and combination </a:t>
            </a:r>
          </a:p>
          <a:p>
            <a:r>
              <a:rPr lang="en-US" dirty="0"/>
              <a:t>at RF section in point H</a:t>
            </a:r>
            <a:endParaRPr lang="en-GB" dirty="0"/>
          </a:p>
        </p:txBody>
      </p:sp>
      <p:graphicFrame>
        <p:nvGraphicFramePr>
          <p:cNvPr id="2" name="Table 1">
            <a:extLst>
              <a:ext uri="{FF2B5EF4-FFF2-40B4-BE49-F238E27FC236}">
                <a16:creationId xmlns:a16="http://schemas.microsoft.com/office/drawing/2014/main" id="{5BB1D251-7CEC-A0D2-C3EB-906AE6DD01CF}"/>
              </a:ext>
            </a:extLst>
          </p:cNvPr>
          <p:cNvGraphicFramePr>
            <a:graphicFrameLocks noGrp="1"/>
          </p:cNvGraphicFramePr>
          <p:nvPr>
            <p:extLst>
              <p:ext uri="{D42A27DB-BD31-4B8C-83A1-F6EECF244321}">
                <p14:modId xmlns:p14="http://schemas.microsoft.com/office/powerpoint/2010/main" val="3073786382"/>
              </p:ext>
            </p:extLst>
          </p:nvPr>
        </p:nvGraphicFramePr>
        <p:xfrm>
          <a:off x="8672770" y="758931"/>
          <a:ext cx="3519230" cy="1920240"/>
        </p:xfrm>
        <a:graphic>
          <a:graphicData uri="http://schemas.openxmlformats.org/drawingml/2006/table">
            <a:tbl>
              <a:tblPr firstRow="1" bandRow="1">
                <a:tableStyleId>{E8034E78-7F5D-4C2E-B375-FC64B27BC917}</a:tableStyleId>
              </a:tblPr>
              <a:tblGrid>
                <a:gridCol w="426523">
                  <a:extLst>
                    <a:ext uri="{9D8B030D-6E8A-4147-A177-3AD203B41FA5}">
                      <a16:colId xmlns:a16="http://schemas.microsoft.com/office/drawing/2014/main" val="4252717736"/>
                    </a:ext>
                  </a:extLst>
                </a:gridCol>
                <a:gridCol w="1085701">
                  <a:extLst>
                    <a:ext uri="{9D8B030D-6E8A-4147-A177-3AD203B41FA5}">
                      <a16:colId xmlns:a16="http://schemas.microsoft.com/office/drawing/2014/main" val="2544991924"/>
                    </a:ext>
                  </a:extLst>
                </a:gridCol>
                <a:gridCol w="930972">
                  <a:extLst>
                    <a:ext uri="{9D8B030D-6E8A-4147-A177-3AD203B41FA5}">
                      <a16:colId xmlns:a16="http://schemas.microsoft.com/office/drawing/2014/main" val="3221883107"/>
                    </a:ext>
                  </a:extLst>
                </a:gridCol>
                <a:gridCol w="1076034">
                  <a:extLst>
                    <a:ext uri="{9D8B030D-6E8A-4147-A177-3AD203B41FA5}">
                      <a16:colId xmlns:a16="http://schemas.microsoft.com/office/drawing/2014/main" val="2010679182"/>
                    </a:ext>
                  </a:extLst>
                </a:gridCol>
              </a:tblGrid>
              <a:tr h="488096">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Energy (GeV)</a:t>
                      </a: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Current (mA)</a:t>
                      </a: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RF voltage (GV)</a:t>
                      </a:r>
                      <a:endParaRPr lang="en-GB" sz="1600" dirty="0"/>
                    </a:p>
                  </a:txBody>
                  <a:tcPr>
                    <a:solidFill>
                      <a:schemeClr val="tx2">
                        <a:lumMod val="60000"/>
                        <a:lumOff val="40000"/>
                      </a:schemeClr>
                    </a:solidFill>
                  </a:tcPr>
                </a:tc>
                <a:extLst>
                  <a:ext uri="{0D108BD9-81ED-4DB2-BD59-A6C34878D82A}">
                    <a16:rowId xmlns:a16="http://schemas.microsoft.com/office/drawing/2014/main" val="3849403144"/>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Z</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45.6</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1280</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0.08</a:t>
                      </a:r>
                      <a:endParaRPr lang="en-GB" sz="1600" dirty="0"/>
                    </a:p>
                  </a:txBody>
                  <a:tcPr>
                    <a:solidFill>
                      <a:schemeClr val="tx2">
                        <a:lumMod val="20000"/>
                        <a:lumOff val="80000"/>
                      </a:schemeClr>
                    </a:solidFill>
                  </a:tcPr>
                </a:tc>
                <a:extLst>
                  <a:ext uri="{0D108BD9-81ED-4DB2-BD59-A6C34878D82A}">
                    <a16:rowId xmlns:a16="http://schemas.microsoft.com/office/drawing/2014/main" val="176597485"/>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W</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80</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135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a:t>
                      </a:r>
                      <a:endParaRPr lang="en-GB" sz="1600" dirty="0"/>
                    </a:p>
                  </a:txBody>
                  <a:tcPr/>
                </a:tc>
                <a:extLst>
                  <a:ext uri="{0D108BD9-81ED-4DB2-BD59-A6C34878D82A}">
                    <a16:rowId xmlns:a16="http://schemas.microsoft.com/office/drawing/2014/main" val="2697709237"/>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H</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120</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26.7</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2.08</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extLst>
                  <a:ext uri="{0D108BD9-81ED-4DB2-BD59-A6C34878D82A}">
                    <a16:rowId xmlns:a16="http://schemas.microsoft.com/office/drawing/2014/main" val="57657447"/>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err="1"/>
                        <a:t>ttb</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182.5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11.67</a:t>
                      </a:r>
                      <a:endParaRPr lang="en-GB" sz="1600" dirty="0"/>
                    </a:p>
                  </a:txBody>
                  <a:tcPr/>
                </a:tc>
                <a:extLst>
                  <a:ext uri="{0D108BD9-81ED-4DB2-BD59-A6C34878D82A}">
                    <a16:rowId xmlns:a16="http://schemas.microsoft.com/office/drawing/2014/main" val="1210711549"/>
                  </a:ext>
                </a:extLst>
              </a:tr>
            </a:tbl>
          </a:graphicData>
        </a:graphic>
      </p:graphicFrame>
      <p:grpSp>
        <p:nvGrpSpPr>
          <p:cNvPr id="4" name="Group 3">
            <a:extLst>
              <a:ext uri="{FF2B5EF4-FFF2-40B4-BE49-F238E27FC236}">
                <a16:creationId xmlns:a16="http://schemas.microsoft.com/office/drawing/2014/main" id="{A3A1AEB1-E4F5-8E17-AF25-D8E754265011}"/>
              </a:ext>
            </a:extLst>
          </p:cNvPr>
          <p:cNvGrpSpPr/>
          <p:nvPr/>
        </p:nvGrpSpPr>
        <p:grpSpPr>
          <a:xfrm>
            <a:off x="51067" y="3254211"/>
            <a:ext cx="12175920" cy="1854360"/>
            <a:chOff x="25186" y="1779962"/>
            <a:chExt cx="12175920" cy="1854360"/>
          </a:xfrm>
        </p:grpSpPr>
        <p:pic>
          <p:nvPicPr>
            <p:cNvPr id="6" name="image_0">
              <a:extLst>
                <a:ext uri="{FF2B5EF4-FFF2-40B4-BE49-F238E27FC236}">
                  <a16:creationId xmlns:a16="http://schemas.microsoft.com/office/drawing/2014/main" id="{8A2D9C22-FB51-14DC-FDC4-41A10DD4B1B9}"/>
                </a:ext>
              </a:extLst>
            </p:cNvPr>
            <p:cNvPicPr/>
            <p:nvPr/>
          </p:nvPicPr>
          <p:blipFill>
            <a:blip r:embed="rId3"/>
            <a:srcRect t="83572" r="3440"/>
            <a:stretch/>
          </p:blipFill>
          <p:spPr>
            <a:xfrm>
              <a:off x="3993106" y="2956442"/>
              <a:ext cx="8208000" cy="557640"/>
            </a:xfrm>
            <a:prstGeom prst="rect">
              <a:avLst/>
            </a:prstGeom>
            <a:ln>
              <a:noFill/>
            </a:ln>
          </p:spPr>
        </p:pic>
        <p:pic>
          <p:nvPicPr>
            <p:cNvPr id="20" name="image_1">
              <a:extLst>
                <a:ext uri="{FF2B5EF4-FFF2-40B4-BE49-F238E27FC236}">
                  <a16:creationId xmlns:a16="http://schemas.microsoft.com/office/drawing/2014/main" id="{AF1F8A8F-1E8D-39F8-9047-7DE90F276E5F}"/>
                </a:ext>
              </a:extLst>
            </p:cNvPr>
            <p:cNvPicPr/>
            <p:nvPr/>
          </p:nvPicPr>
          <p:blipFill>
            <a:blip r:embed="rId3"/>
            <a:srcRect t="4871" r="3440" b="62374"/>
            <a:stretch/>
          </p:blipFill>
          <p:spPr>
            <a:xfrm>
              <a:off x="4077706" y="1984082"/>
              <a:ext cx="7882920" cy="1065960"/>
            </a:xfrm>
            <a:prstGeom prst="rect">
              <a:avLst/>
            </a:prstGeom>
            <a:ln>
              <a:noFill/>
            </a:ln>
          </p:spPr>
        </p:pic>
        <p:sp>
          <p:nvSpPr>
            <p:cNvPr id="25" name="CustomShape 4">
              <a:extLst>
                <a:ext uri="{FF2B5EF4-FFF2-40B4-BE49-F238E27FC236}">
                  <a16:creationId xmlns:a16="http://schemas.microsoft.com/office/drawing/2014/main" id="{DE13E67A-B5A9-23C9-EE48-4F2B4CFE731A}"/>
                </a:ext>
              </a:extLst>
            </p:cNvPr>
            <p:cNvSpPr/>
            <p:nvPr/>
          </p:nvSpPr>
          <p:spPr>
            <a:xfrm>
              <a:off x="31306" y="2444522"/>
              <a:ext cx="533160" cy="2275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tab pos="0" algn="l"/>
                </a:tabLst>
                <a:defRPr/>
              </a:pPr>
              <a:r>
                <a:rPr kumimoji="0" lang="en-GB" sz="900" b="0" i="0" u="none" strike="noStrike" kern="1200" cap="none" spc="-1" normalizeH="0" baseline="0" noProof="0">
                  <a:ln>
                    <a:noFill/>
                  </a:ln>
                  <a:solidFill>
                    <a:srgbClr val="4D4D4D"/>
                  </a:solidFill>
                  <a:effectLst/>
                  <a:uLnTx/>
                  <a:uFillTx/>
                  <a:latin typeface="Cantarell Light"/>
                  <a:ea typeface="DejaVu Sans"/>
                  <a:cs typeface="+mn-cs"/>
                </a:rPr>
                <a:t>Beam 1</a:t>
              </a:r>
              <a:endParaRPr kumimoji="0" lang="en-GB" sz="900" b="0" i="0" u="none" strike="noStrike" kern="1200" cap="none" spc="-1" normalizeH="0" baseline="0" noProof="0">
                <a:ln>
                  <a:noFill/>
                </a:ln>
                <a:solidFill>
                  <a:srgbClr val="4D4D4D"/>
                </a:solidFill>
                <a:effectLst/>
                <a:uLnTx/>
                <a:uFillTx/>
                <a:latin typeface="Cantarell Light"/>
                <a:ea typeface="+mn-ea"/>
                <a:cs typeface="+mn-cs"/>
              </a:endParaRPr>
            </a:p>
          </p:txBody>
        </p:sp>
        <p:sp>
          <p:nvSpPr>
            <p:cNvPr id="28" name="Line 5">
              <a:extLst>
                <a:ext uri="{FF2B5EF4-FFF2-40B4-BE49-F238E27FC236}">
                  <a16:creationId xmlns:a16="http://schemas.microsoft.com/office/drawing/2014/main" id="{A23BEABF-1E94-131F-72C9-0D57623BF154}"/>
                </a:ext>
              </a:extLst>
            </p:cNvPr>
            <p:cNvSpPr/>
            <p:nvPr/>
          </p:nvSpPr>
          <p:spPr>
            <a:xfrm flipV="1">
              <a:off x="2162866" y="3452882"/>
              <a:ext cx="2055960" cy="13680"/>
            </a:xfrm>
            <a:prstGeom prst="line">
              <a:avLst/>
            </a:prstGeom>
            <a:ln w="19080">
              <a:solidFill>
                <a:srgbClr val="4477B8"/>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Line 6">
              <a:extLst>
                <a:ext uri="{FF2B5EF4-FFF2-40B4-BE49-F238E27FC236}">
                  <a16:creationId xmlns:a16="http://schemas.microsoft.com/office/drawing/2014/main" id="{CFDB29A3-C01E-F218-4E36-7D1204C614DC}"/>
                </a:ext>
              </a:extLst>
            </p:cNvPr>
            <p:cNvSpPr/>
            <p:nvPr/>
          </p:nvSpPr>
          <p:spPr>
            <a:xfrm flipV="1">
              <a:off x="2390026" y="3474122"/>
              <a:ext cx="1999800" cy="8640"/>
            </a:xfrm>
            <a:prstGeom prst="line">
              <a:avLst/>
            </a:prstGeom>
            <a:ln w="19080">
              <a:solidFill>
                <a:srgbClr val="C9211E"/>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Line 7">
              <a:extLst>
                <a:ext uri="{FF2B5EF4-FFF2-40B4-BE49-F238E27FC236}">
                  <a16:creationId xmlns:a16="http://schemas.microsoft.com/office/drawing/2014/main" id="{DCD49A7E-06A0-5C0B-7385-25610B511F72}"/>
                </a:ext>
              </a:extLst>
            </p:cNvPr>
            <p:cNvSpPr/>
            <p:nvPr/>
          </p:nvSpPr>
          <p:spPr>
            <a:xfrm>
              <a:off x="579226" y="2559722"/>
              <a:ext cx="838800" cy="0"/>
            </a:xfrm>
            <a:prstGeom prst="line">
              <a:avLst/>
            </a:prstGeom>
            <a:ln w="19080">
              <a:solidFill>
                <a:srgbClr val="4477B8"/>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Line 8">
              <a:extLst>
                <a:ext uri="{FF2B5EF4-FFF2-40B4-BE49-F238E27FC236}">
                  <a16:creationId xmlns:a16="http://schemas.microsoft.com/office/drawing/2014/main" id="{4D66AC40-92F3-AB99-B67E-CFD3A21007E9}"/>
                </a:ext>
              </a:extLst>
            </p:cNvPr>
            <p:cNvSpPr/>
            <p:nvPr/>
          </p:nvSpPr>
          <p:spPr>
            <a:xfrm>
              <a:off x="579226" y="2706962"/>
              <a:ext cx="838800" cy="0"/>
            </a:xfrm>
            <a:prstGeom prst="line">
              <a:avLst/>
            </a:prstGeom>
            <a:ln w="19080">
              <a:solidFill>
                <a:srgbClr val="C9211E"/>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Line 9">
              <a:extLst>
                <a:ext uri="{FF2B5EF4-FFF2-40B4-BE49-F238E27FC236}">
                  <a16:creationId xmlns:a16="http://schemas.microsoft.com/office/drawing/2014/main" id="{9E8D9F73-3978-C14A-760F-006FB5021888}"/>
                </a:ext>
              </a:extLst>
            </p:cNvPr>
            <p:cNvSpPr/>
            <p:nvPr/>
          </p:nvSpPr>
          <p:spPr>
            <a:xfrm>
              <a:off x="1569226" y="2559722"/>
              <a:ext cx="838800" cy="0"/>
            </a:xfrm>
            <a:prstGeom prst="line">
              <a:avLst/>
            </a:prstGeom>
            <a:ln w="19080">
              <a:solidFill>
                <a:srgbClr val="C9211E"/>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Line 10">
              <a:extLst>
                <a:ext uri="{FF2B5EF4-FFF2-40B4-BE49-F238E27FC236}">
                  <a16:creationId xmlns:a16="http://schemas.microsoft.com/office/drawing/2014/main" id="{5011C331-8C06-DD3F-C5BA-B6992E4AF25A}"/>
                </a:ext>
              </a:extLst>
            </p:cNvPr>
            <p:cNvSpPr/>
            <p:nvPr/>
          </p:nvSpPr>
          <p:spPr>
            <a:xfrm>
              <a:off x="1569226" y="2706962"/>
              <a:ext cx="838800" cy="0"/>
            </a:xfrm>
            <a:prstGeom prst="line">
              <a:avLst/>
            </a:prstGeom>
            <a:ln w="19080">
              <a:solidFill>
                <a:srgbClr val="4477B8"/>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 name="Line 11">
              <a:extLst>
                <a:ext uri="{FF2B5EF4-FFF2-40B4-BE49-F238E27FC236}">
                  <a16:creationId xmlns:a16="http://schemas.microsoft.com/office/drawing/2014/main" id="{A205032A-7356-EF7F-1239-332E5BF59835}"/>
                </a:ext>
              </a:extLst>
            </p:cNvPr>
            <p:cNvSpPr/>
            <p:nvPr/>
          </p:nvSpPr>
          <p:spPr>
            <a:xfrm flipV="1">
              <a:off x="1418386" y="2561162"/>
              <a:ext cx="154080" cy="150120"/>
            </a:xfrm>
            <a:prstGeom prst="line">
              <a:avLst/>
            </a:prstGeom>
            <a:ln w="19080">
              <a:solidFill>
                <a:srgbClr val="C9211E"/>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Line 12">
              <a:extLst>
                <a:ext uri="{FF2B5EF4-FFF2-40B4-BE49-F238E27FC236}">
                  <a16:creationId xmlns:a16="http://schemas.microsoft.com/office/drawing/2014/main" id="{490972FA-E555-C23F-3F8C-4DBD7FE18EC4}"/>
                </a:ext>
              </a:extLst>
            </p:cNvPr>
            <p:cNvSpPr/>
            <p:nvPr/>
          </p:nvSpPr>
          <p:spPr>
            <a:xfrm>
              <a:off x="1416586" y="2561162"/>
              <a:ext cx="159480" cy="150120"/>
            </a:xfrm>
            <a:prstGeom prst="line">
              <a:avLst/>
            </a:prstGeom>
            <a:ln w="19080">
              <a:solidFill>
                <a:srgbClr val="4477B8"/>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Line 13">
              <a:extLst>
                <a:ext uri="{FF2B5EF4-FFF2-40B4-BE49-F238E27FC236}">
                  <a16:creationId xmlns:a16="http://schemas.microsoft.com/office/drawing/2014/main" id="{AC409974-57E9-DC2B-9497-0EC9813BD3C1}"/>
                </a:ext>
              </a:extLst>
            </p:cNvPr>
            <p:cNvSpPr/>
            <p:nvPr/>
          </p:nvSpPr>
          <p:spPr>
            <a:xfrm>
              <a:off x="2313346" y="3482762"/>
              <a:ext cx="838800" cy="0"/>
            </a:xfrm>
            <a:prstGeom prst="line">
              <a:avLst/>
            </a:prstGeom>
            <a:ln w="19080">
              <a:solidFill>
                <a:srgbClr val="C9211E"/>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Line 14">
              <a:extLst>
                <a:ext uri="{FF2B5EF4-FFF2-40B4-BE49-F238E27FC236}">
                  <a16:creationId xmlns:a16="http://schemas.microsoft.com/office/drawing/2014/main" id="{735B64ED-858E-5EEB-9ECC-A8D7C8F5FB47}"/>
                </a:ext>
              </a:extLst>
            </p:cNvPr>
            <p:cNvSpPr/>
            <p:nvPr/>
          </p:nvSpPr>
          <p:spPr>
            <a:xfrm flipV="1">
              <a:off x="2162866" y="3484202"/>
              <a:ext cx="154080" cy="150120"/>
            </a:xfrm>
            <a:prstGeom prst="line">
              <a:avLst/>
            </a:prstGeom>
            <a:ln w="19080">
              <a:solidFill>
                <a:srgbClr val="C9211E"/>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Line 15">
              <a:extLst>
                <a:ext uri="{FF2B5EF4-FFF2-40B4-BE49-F238E27FC236}">
                  <a16:creationId xmlns:a16="http://schemas.microsoft.com/office/drawing/2014/main" id="{46C8C731-56B5-58B3-3F58-C21BD0484448}"/>
                </a:ext>
              </a:extLst>
            </p:cNvPr>
            <p:cNvSpPr/>
            <p:nvPr/>
          </p:nvSpPr>
          <p:spPr>
            <a:xfrm>
              <a:off x="4214506" y="3466562"/>
              <a:ext cx="159480" cy="150120"/>
            </a:xfrm>
            <a:prstGeom prst="line">
              <a:avLst/>
            </a:prstGeom>
            <a:ln w="19080">
              <a:solidFill>
                <a:srgbClr val="4477B8"/>
              </a:solidFill>
              <a:miter/>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CustomShape 16">
              <a:extLst>
                <a:ext uri="{FF2B5EF4-FFF2-40B4-BE49-F238E27FC236}">
                  <a16:creationId xmlns:a16="http://schemas.microsoft.com/office/drawing/2014/main" id="{B981D1EB-57F9-705D-FF15-C50E6EB7E3C3}"/>
                </a:ext>
              </a:extLst>
            </p:cNvPr>
            <p:cNvSpPr/>
            <p:nvPr/>
          </p:nvSpPr>
          <p:spPr>
            <a:xfrm>
              <a:off x="1019506" y="1810562"/>
              <a:ext cx="812880" cy="343080"/>
            </a:xfrm>
            <a:prstGeom prst="rect">
              <a:avLst/>
            </a:prstGeom>
            <a:solidFill>
              <a:srgbClr val="ECEAEA"/>
            </a:solidFill>
            <a:ln w="10080">
              <a:solidFill>
                <a:srgbClr val="4D4D4D"/>
              </a:solidFill>
              <a:round/>
            </a:ln>
          </p:spPr>
          <p:style>
            <a:lnRef idx="0">
              <a:scrgbClr r="0" g="0" b="0"/>
            </a:lnRef>
            <a:fillRef idx="0">
              <a:scrgbClr r="0" g="0" b="0"/>
            </a:fillRef>
            <a:effectRef idx="0">
              <a:scrgbClr r="0" g="0" b="0"/>
            </a:effectRef>
            <a:fontRef idx="minor"/>
          </p:style>
          <p:txBody>
            <a:bodyPr lIns="95040" tIns="50040" rIns="95040" bIns="5004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0" algn="l"/>
                </a:tabLst>
                <a:defRPr/>
              </a:pPr>
              <a:r>
                <a:rPr kumimoji="0" lang="fr-CH" sz="1600" b="1" i="0" u="none" strike="noStrike" kern="1200" cap="none" spc="-1" normalizeH="0" baseline="0" noProof="0" dirty="0">
                  <a:ln>
                    <a:noFill/>
                  </a:ln>
                  <a:solidFill>
                    <a:srgbClr val="4D4D4D"/>
                  </a:solidFill>
                  <a:effectLst/>
                  <a:uLnTx/>
                  <a:uFillTx/>
                  <a:latin typeface="Cantarell Light"/>
                  <a:ea typeface="Verdana"/>
                  <a:cs typeface="+mn-cs"/>
                </a:rPr>
                <a:t>Z, W</a:t>
              </a:r>
              <a:endParaRPr kumimoji="0" lang="en-GB" sz="1600" b="0" i="0" u="none" strike="noStrike" kern="1200" cap="none" spc="-1" normalizeH="0" baseline="0" noProof="0" dirty="0">
                <a:ln>
                  <a:noFill/>
                </a:ln>
                <a:solidFill>
                  <a:srgbClr val="4D4D4D"/>
                </a:solidFill>
                <a:effectLst/>
                <a:uLnTx/>
                <a:uFillTx/>
                <a:latin typeface="Cantarell Light"/>
                <a:ea typeface="+mn-ea"/>
                <a:cs typeface="+mn-cs"/>
              </a:endParaRPr>
            </a:p>
          </p:txBody>
        </p:sp>
        <p:sp>
          <p:nvSpPr>
            <p:cNvPr id="63" name="CustomShape 17">
              <a:extLst>
                <a:ext uri="{FF2B5EF4-FFF2-40B4-BE49-F238E27FC236}">
                  <a16:creationId xmlns:a16="http://schemas.microsoft.com/office/drawing/2014/main" id="{EBC2E6F4-06CD-E98F-AC47-27522F6E6C6C}"/>
                </a:ext>
              </a:extLst>
            </p:cNvPr>
            <p:cNvSpPr/>
            <p:nvPr/>
          </p:nvSpPr>
          <p:spPr>
            <a:xfrm>
              <a:off x="1342426" y="2778602"/>
              <a:ext cx="24516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tab pos="0" algn="l"/>
                </a:tabLst>
                <a:defRPr/>
              </a:pPr>
              <a:r>
                <a:rPr kumimoji="0" lang="en-US" sz="1800" b="0" i="0" u="none" strike="noStrike" kern="1200" cap="none" spc="-1" normalizeH="0" baseline="0" noProof="0">
                  <a:ln>
                    <a:noFill/>
                  </a:ln>
                  <a:solidFill>
                    <a:srgbClr val="0F124A"/>
                  </a:solidFill>
                  <a:effectLst/>
                  <a:uLnTx/>
                  <a:uFillTx/>
                  <a:latin typeface="Arial"/>
                  <a:ea typeface="DejaVu Sans"/>
                  <a:cs typeface="+mn-cs"/>
                </a:rPr>
                <a:t> </a:t>
              </a:r>
              <a:endParaRPr kumimoji="0" lang="en-GB" sz="1800" b="0" i="0" u="none" strike="noStrike" kern="1200" cap="none" spc="-1" normalizeH="0" baseline="0" noProof="0">
                <a:ln>
                  <a:noFill/>
                </a:ln>
                <a:solidFill>
                  <a:prstClr val="black"/>
                </a:solidFill>
                <a:effectLst/>
                <a:uLnTx/>
                <a:uFillTx/>
                <a:latin typeface="Cantarell Light"/>
                <a:ea typeface="+mn-ea"/>
                <a:cs typeface="+mn-cs"/>
              </a:endParaRPr>
            </a:p>
          </p:txBody>
        </p:sp>
        <p:sp>
          <p:nvSpPr>
            <p:cNvPr id="64" name="CustomShape 18">
              <a:extLst>
                <a:ext uri="{FF2B5EF4-FFF2-40B4-BE49-F238E27FC236}">
                  <a16:creationId xmlns:a16="http://schemas.microsoft.com/office/drawing/2014/main" id="{D9AFF07C-4FA7-B9BC-C628-5203A520AE31}"/>
                </a:ext>
              </a:extLst>
            </p:cNvPr>
            <p:cNvSpPr/>
            <p:nvPr/>
          </p:nvSpPr>
          <p:spPr>
            <a:xfrm>
              <a:off x="2389306" y="1779962"/>
              <a:ext cx="928080" cy="638640"/>
            </a:xfrm>
            <a:prstGeom prst="rect">
              <a:avLst/>
            </a:prstGeom>
            <a:noFill/>
            <a:ln>
              <a:noFill/>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CustomShape 19">
              <a:extLst>
                <a:ext uri="{FF2B5EF4-FFF2-40B4-BE49-F238E27FC236}">
                  <a16:creationId xmlns:a16="http://schemas.microsoft.com/office/drawing/2014/main" id="{8CA27489-2585-431D-6332-F0DCA843306D}"/>
                </a:ext>
              </a:extLst>
            </p:cNvPr>
            <p:cNvSpPr/>
            <p:nvPr/>
          </p:nvSpPr>
          <p:spPr>
            <a:xfrm flipH="1">
              <a:off x="293746" y="2880482"/>
              <a:ext cx="290520" cy="360"/>
            </a:xfrm>
            <a:custGeom>
              <a:avLst/>
              <a:gdLst/>
              <a:ahLst/>
              <a:cxnLst/>
              <a:rect l="l" t="t" r="r" b="b"/>
              <a:pathLst>
                <a:path w="21600" h="21600">
                  <a:moveTo>
                    <a:pt x="0" y="0"/>
                  </a:moveTo>
                  <a:lnTo>
                    <a:pt x="21600" y="21600"/>
                  </a:lnTo>
                </a:path>
              </a:pathLst>
            </a:custGeom>
            <a:noFill/>
            <a:ln w="25560">
              <a:solidFill>
                <a:srgbClr val="C9211E"/>
              </a:solidFill>
              <a:miter/>
              <a:tailEnd type="triangle" w="med" len="med"/>
            </a:ln>
            <a:effectLst>
              <a:outerShdw dist="20160" dir="5400000">
                <a:srgbClr val="000000">
                  <a:alpha val="38000"/>
                </a:srgbClr>
              </a:outerShdw>
            </a:effectLst>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CustomShape 20">
              <a:extLst>
                <a:ext uri="{FF2B5EF4-FFF2-40B4-BE49-F238E27FC236}">
                  <a16:creationId xmlns:a16="http://schemas.microsoft.com/office/drawing/2014/main" id="{A3D263A3-C1F0-F818-B772-6300D3620C40}"/>
                </a:ext>
              </a:extLst>
            </p:cNvPr>
            <p:cNvSpPr/>
            <p:nvPr/>
          </p:nvSpPr>
          <p:spPr>
            <a:xfrm>
              <a:off x="259906" y="2456042"/>
              <a:ext cx="260280" cy="360"/>
            </a:xfrm>
            <a:custGeom>
              <a:avLst/>
              <a:gdLst/>
              <a:ahLst/>
              <a:cxnLst/>
              <a:rect l="l" t="t" r="r" b="b"/>
              <a:pathLst>
                <a:path w="21600" h="21600">
                  <a:moveTo>
                    <a:pt x="0" y="0"/>
                  </a:moveTo>
                  <a:lnTo>
                    <a:pt x="21600" y="21600"/>
                  </a:lnTo>
                </a:path>
              </a:pathLst>
            </a:custGeom>
            <a:noFill/>
            <a:ln w="25560">
              <a:solidFill>
                <a:srgbClr val="4477B8"/>
              </a:solidFill>
              <a:miter/>
              <a:tailEnd type="triangle" w="med" len="med"/>
            </a:ln>
            <a:effectLst>
              <a:outerShdw dist="20160" dir="5400000">
                <a:srgbClr val="000000">
                  <a:alpha val="38000"/>
                </a:srgbClr>
              </a:outerShdw>
            </a:effectLst>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7" name="CustomShape 21">
              <a:extLst>
                <a:ext uri="{FF2B5EF4-FFF2-40B4-BE49-F238E27FC236}">
                  <a16:creationId xmlns:a16="http://schemas.microsoft.com/office/drawing/2014/main" id="{261A5313-856A-3BD4-E38B-96199B9254C3}"/>
                </a:ext>
              </a:extLst>
            </p:cNvPr>
            <p:cNvSpPr/>
            <p:nvPr/>
          </p:nvSpPr>
          <p:spPr>
            <a:xfrm>
              <a:off x="2888626" y="2685002"/>
              <a:ext cx="812880" cy="343080"/>
            </a:xfrm>
            <a:prstGeom prst="rect">
              <a:avLst/>
            </a:prstGeom>
            <a:solidFill>
              <a:srgbClr val="ECEAEA"/>
            </a:solidFill>
            <a:ln w="10080">
              <a:solidFill>
                <a:srgbClr val="4D4D4D"/>
              </a:solidFill>
              <a:round/>
            </a:ln>
          </p:spPr>
          <p:style>
            <a:lnRef idx="0">
              <a:scrgbClr r="0" g="0" b="0"/>
            </a:lnRef>
            <a:fillRef idx="0">
              <a:scrgbClr r="0" g="0" b="0"/>
            </a:fillRef>
            <a:effectRef idx="0">
              <a:scrgbClr r="0" g="0" b="0"/>
            </a:effectRef>
            <a:fontRef idx="minor"/>
          </p:style>
          <p:txBody>
            <a:bodyPr lIns="95040" tIns="50040" rIns="95040" bIns="5004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0" algn="l"/>
                </a:tabLst>
                <a:defRPr/>
              </a:pPr>
              <a:r>
                <a:rPr kumimoji="0" lang="fr-CH" sz="1600" b="1" i="0" u="none" strike="noStrike" kern="1200" cap="none" spc="-1" normalizeH="0" baseline="0" noProof="0">
                  <a:ln>
                    <a:noFill/>
                  </a:ln>
                  <a:solidFill>
                    <a:srgbClr val="4D4D4D"/>
                  </a:solidFill>
                  <a:effectLst/>
                  <a:uLnTx/>
                  <a:uFillTx/>
                  <a:latin typeface="Cantarell Light"/>
                  <a:ea typeface="Verdana"/>
                  <a:cs typeface="+mn-cs"/>
                </a:rPr>
                <a:t>ZH</a:t>
              </a:r>
              <a:endParaRPr kumimoji="0" lang="en-GB" sz="1600" b="0" i="0" u="none" strike="noStrike" kern="1200" cap="none" spc="-1" normalizeH="0" baseline="0" noProof="0">
                <a:ln>
                  <a:noFill/>
                </a:ln>
                <a:solidFill>
                  <a:srgbClr val="4D4D4D"/>
                </a:solidFill>
                <a:effectLst/>
                <a:uLnTx/>
                <a:uFillTx/>
                <a:latin typeface="Cantarell Light"/>
                <a:ea typeface="+mn-ea"/>
                <a:cs typeface="+mn-cs"/>
              </a:endParaRPr>
            </a:p>
          </p:txBody>
        </p:sp>
        <p:sp>
          <p:nvSpPr>
            <p:cNvPr id="68" name="CustomShape 22">
              <a:extLst>
                <a:ext uri="{FF2B5EF4-FFF2-40B4-BE49-F238E27FC236}">
                  <a16:creationId xmlns:a16="http://schemas.microsoft.com/office/drawing/2014/main" id="{9B7CF4B7-64C9-391B-2576-1C9B19160DC4}"/>
                </a:ext>
              </a:extLst>
            </p:cNvPr>
            <p:cNvSpPr/>
            <p:nvPr/>
          </p:nvSpPr>
          <p:spPr>
            <a:xfrm>
              <a:off x="25186" y="2588522"/>
              <a:ext cx="545400" cy="2275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tab pos="0" algn="l"/>
                </a:tabLst>
                <a:defRPr/>
              </a:pPr>
              <a:r>
                <a:rPr kumimoji="0" lang="en-GB" sz="900" b="0" i="0" u="none" strike="noStrike" kern="1200" cap="none" spc="-1" normalizeH="0" baseline="0" noProof="0">
                  <a:ln>
                    <a:noFill/>
                  </a:ln>
                  <a:solidFill>
                    <a:srgbClr val="4D4D4D"/>
                  </a:solidFill>
                  <a:effectLst/>
                  <a:uLnTx/>
                  <a:uFillTx/>
                  <a:latin typeface="Cantarell Light"/>
                  <a:ea typeface="DejaVu Sans"/>
                  <a:cs typeface="+mn-cs"/>
                </a:rPr>
                <a:t>Beam 2</a:t>
              </a:r>
              <a:endParaRPr kumimoji="0" lang="en-GB" sz="900" b="0" i="0" u="none" strike="noStrike" kern="1200" cap="none" spc="-1" normalizeH="0" baseline="0" noProof="0">
                <a:ln>
                  <a:noFill/>
                </a:ln>
                <a:solidFill>
                  <a:srgbClr val="4D4D4D"/>
                </a:solidFill>
                <a:effectLst/>
                <a:uLnTx/>
                <a:uFillTx/>
                <a:latin typeface="Cantarell Light"/>
                <a:ea typeface="+mn-ea"/>
                <a:cs typeface="+mn-cs"/>
              </a:endParaRPr>
            </a:p>
          </p:txBody>
        </p:sp>
        <p:sp>
          <p:nvSpPr>
            <p:cNvPr id="69" name="CustomShape 23">
              <a:extLst>
                <a:ext uri="{FF2B5EF4-FFF2-40B4-BE49-F238E27FC236}">
                  <a16:creationId xmlns:a16="http://schemas.microsoft.com/office/drawing/2014/main" id="{20706BB9-9C08-91C4-F52F-E759C5C7A2CD}"/>
                </a:ext>
              </a:extLst>
            </p:cNvPr>
            <p:cNvSpPr/>
            <p:nvPr/>
          </p:nvSpPr>
          <p:spPr>
            <a:xfrm flipH="1">
              <a:off x="4399546" y="3532082"/>
              <a:ext cx="290520" cy="360"/>
            </a:xfrm>
            <a:custGeom>
              <a:avLst/>
              <a:gdLst/>
              <a:ahLst/>
              <a:cxnLst/>
              <a:rect l="l" t="t" r="r" b="b"/>
              <a:pathLst>
                <a:path w="21600" h="21600">
                  <a:moveTo>
                    <a:pt x="0" y="0"/>
                  </a:moveTo>
                  <a:lnTo>
                    <a:pt x="21600" y="21600"/>
                  </a:lnTo>
                </a:path>
              </a:pathLst>
            </a:custGeom>
            <a:noFill/>
            <a:ln w="25560">
              <a:solidFill>
                <a:srgbClr val="C9211E"/>
              </a:solidFill>
              <a:miter/>
              <a:tailEnd type="triangle" w="med" len="med"/>
            </a:ln>
            <a:effectLst>
              <a:outerShdw dist="20160" dir="5400000">
                <a:srgbClr val="000000">
                  <a:alpha val="38000"/>
                </a:srgbClr>
              </a:outerShdw>
            </a:effectLst>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0" name="CustomShape 24">
              <a:extLst>
                <a:ext uri="{FF2B5EF4-FFF2-40B4-BE49-F238E27FC236}">
                  <a16:creationId xmlns:a16="http://schemas.microsoft.com/office/drawing/2014/main" id="{B143CC0E-38B1-5481-AEF9-FC7F0501D6BB}"/>
                </a:ext>
              </a:extLst>
            </p:cNvPr>
            <p:cNvSpPr/>
            <p:nvPr/>
          </p:nvSpPr>
          <p:spPr>
            <a:xfrm>
              <a:off x="1880626" y="3388082"/>
              <a:ext cx="260280" cy="360"/>
            </a:xfrm>
            <a:custGeom>
              <a:avLst/>
              <a:gdLst/>
              <a:ahLst/>
              <a:cxnLst/>
              <a:rect l="l" t="t" r="r" b="b"/>
              <a:pathLst>
                <a:path w="21600" h="21600">
                  <a:moveTo>
                    <a:pt x="0" y="0"/>
                  </a:moveTo>
                  <a:lnTo>
                    <a:pt x="21600" y="21600"/>
                  </a:lnTo>
                </a:path>
              </a:pathLst>
            </a:custGeom>
            <a:noFill/>
            <a:ln w="25560">
              <a:solidFill>
                <a:srgbClr val="4477B8"/>
              </a:solidFill>
              <a:miter/>
              <a:tailEnd type="triangle" w="med" len="med"/>
            </a:ln>
            <a:effectLst>
              <a:outerShdw dist="20160" dir="5400000">
                <a:srgbClr val="000000">
                  <a:alpha val="38000"/>
                </a:srgbClr>
              </a:outerShdw>
            </a:effectLst>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1" name="CustomShape 25">
              <a:extLst>
                <a:ext uri="{FF2B5EF4-FFF2-40B4-BE49-F238E27FC236}">
                  <a16:creationId xmlns:a16="http://schemas.microsoft.com/office/drawing/2014/main" id="{C70E9B22-5782-330B-2E40-4862B5E0C509}"/>
                </a:ext>
              </a:extLst>
            </p:cNvPr>
            <p:cNvSpPr/>
            <p:nvPr/>
          </p:nvSpPr>
          <p:spPr>
            <a:xfrm>
              <a:off x="3722746" y="3385202"/>
              <a:ext cx="365040" cy="155520"/>
            </a:xfrm>
            <a:prstGeom prst="roundRect">
              <a:avLst>
                <a:gd name="adj" fmla="val 16667"/>
              </a:avLst>
            </a:prstGeom>
            <a:solidFill>
              <a:srgbClr val="AEE9B0"/>
            </a:solidFill>
            <a:ln w="19080">
              <a:noFill/>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2" name="CustomShape 26">
              <a:extLst>
                <a:ext uri="{FF2B5EF4-FFF2-40B4-BE49-F238E27FC236}">
                  <a16:creationId xmlns:a16="http://schemas.microsoft.com/office/drawing/2014/main" id="{DA778698-1439-30F0-AAE9-4D5C426DE14E}"/>
                </a:ext>
              </a:extLst>
            </p:cNvPr>
            <p:cNvSpPr/>
            <p:nvPr/>
          </p:nvSpPr>
          <p:spPr>
            <a:xfrm>
              <a:off x="3625546" y="3170642"/>
              <a:ext cx="508680" cy="2271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tab pos="0" algn="l"/>
                </a:tabLst>
                <a:defRPr/>
              </a:pPr>
              <a:r>
                <a:rPr kumimoji="0" lang="en-GB" sz="900" b="0" i="0" u="none" strike="noStrike" kern="1200" cap="none" spc="-1" normalizeH="0" baseline="0" noProof="0">
                  <a:ln>
                    <a:noFill/>
                  </a:ln>
                  <a:solidFill>
                    <a:srgbClr val="4D4D4D"/>
                  </a:solidFill>
                  <a:effectLst/>
                  <a:uLnTx/>
                  <a:uFillTx/>
                  <a:latin typeface="Cantarell Light"/>
                  <a:ea typeface="DejaVu Sans"/>
                  <a:cs typeface="+mn-cs"/>
                </a:rPr>
                <a:t>33 CM</a:t>
              </a:r>
              <a:endParaRPr kumimoji="0" lang="en-GB" sz="900" b="0" i="0" u="none" strike="noStrike" kern="1200" cap="none" spc="-1" normalizeH="0" baseline="0" noProof="0">
                <a:ln>
                  <a:noFill/>
                </a:ln>
                <a:solidFill>
                  <a:srgbClr val="4D4D4D"/>
                </a:solidFill>
                <a:effectLst/>
                <a:uLnTx/>
                <a:uFillTx/>
                <a:latin typeface="Cantarell Light"/>
                <a:ea typeface="+mn-ea"/>
                <a:cs typeface="+mn-cs"/>
              </a:endParaRPr>
            </a:p>
          </p:txBody>
        </p:sp>
        <p:sp>
          <p:nvSpPr>
            <p:cNvPr id="73" name="CustomShape 27">
              <a:extLst>
                <a:ext uri="{FF2B5EF4-FFF2-40B4-BE49-F238E27FC236}">
                  <a16:creationId xmlns:a16="http://schemas.microsoft.com/office/drawing/2014/main" id="{F738B9AE-C646-AABA-9993-5100DBAFC28F}"/>
                </a:ext>
              </a:extLst>
            </p:cNvPr>
            <p:cNvSpPr/>
            <p:nvPr/>
          </p:nvSpPr>
          <p:spPr>
            <a:xfrm>
              <a:off x="3504226" y="3367202"/>
              <a:ext cx="816120" cy="18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0" marR="0" lvl="0" indent="0" algn="ctr" defTabSz="914400" rtl="0" eaLnBrk="1" fontAlgn="auto" latinLnBrk="0" hangingPunct="1">
                <a:lnSpc>
                  <a:spcPct val="100000"/>
                </a:lnSpc>
                <a:spcBef>
                  <a:spcPts val="451"/>
                </a:spcBef>
                <a:spcAft>
                  <a:spcPts val="0"/>
                </a:spcAft>
                <a:buClrTx/>
                <a:buSzTx/>
                <a:buFontTx/>
                <a:buNone/>
                <a:tabLst>
                  <a:tab pos="0" algn="l"/>
                </a:tabLst>
                <a:defRPr/>
              </a:pPr>
              <a:r>
                <a:rPr kumimoji="0" lang="en-GB" sz="600" b="0" i="0" u="none" strike="noStrike" kern="1200" cap="none" spc="-1" normalizeH="0" baseline="0" noProof="0">
                  <a:ln>
                    <a:noFill/>
                  </a:ln>
                  <a:solidFill>
                    <a:srgbClr val="4D4D4D"/>
                  </a:solidFill>
                  <a:effectLst/>
                  <a:uLnTx/>
                  <a:uFillTx/>
                  <a:latin typeface="Cantarell Light"/>
                  <a:ea typeface="Verdana"/>
                  <a:cs typeface="+mn-cs"/>
                </a:rPr>
                <a:t>400 MHz</a:t>
              </a:r>
              <a:endParaRPr kumimoji="0" lang="en-GB" sz="600" b="0" i="0" u="none" strike="noStrike" kern="1200" cap="none" spc="-1" normalizeH="0" baseline="0" noProof="0">
                <a:ln>
                  <a:noFill/>
                </a:ln>
                <a:solidFill>
                  <a:srgbClr val="4D4D4D"/>
                </a:solidFill>
                <a:effectLst/>
                <a:uLnTx/>
                <a:uFillTx/>
                <a:latin typeface="Cantarell Light"/>
                <a:ea typeface="+mn-ea"/>
                <a:cs typeface="+mn-cs"/>
              </a:endParaRPr>
            </a:p>
          </p:txBody>
        </p:sp>
        <p:sp>
          <p:nvSpPr>
            <p:cNvPr id="74" name="CustomShape 28">
              <a:extLst>
                <a:ext uri="{FF2B5EF4-FFF2-40B4-BE49-F238E27FC236}">
                  <a16:creationId xmlns:a16="http://schemas.microsoft.com/office/drawing/2014/main" id="{2DC0E44C-FC3B-796C-0A03-01F18E0CBCC7}"/>
                </a:ext>
              </a:extLst>
            </p:cNvPr>
            <p:cNvSpPr/>
            <p:nvPr/>
          </p:nvSpPr>
          <p:spPr>
            <a:xfrm>
              <a:off x="2426746" y="3385202"/>
              <a:ext cx="365040" cy="155520"/>
            </a:xfrm>
            <a:prstGeom prst="roundRect">
              <a:avLst>
                <a:gd name="adj" fmla="val 16667"/>
              </a:avLst>
            </a:prstGeom>
            <a:solidFill>
              <a:srgbClr val="AEE9B0"/>
            </a:solidFill>
            <a:ln w="19080">
              <a:noFill/>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 name="CustomShape 29">
              <a:extLst>
                <a:ext uri="{FF2B5EF4-FFF2-40B4-BE49-F238E27FC236}">
                  <a16:creationId xmlns:a16="http://schemas.microsoft.com/office/drawing/2014/main" id="{26D62D23-F41B-F7A3-53A0-9FC348504EF0}"/>
                </a:ext>
              </a:extLst>
            </p:cNvPr>
            <p:cNvSpPr/>
            <p:nvPr/>
          </p:nvSpPr>
          <p:spPr>
            <a:xfrm>
              <a:off x="2329546" y="3170642"/>
              <a:ext cx="508680" cy="2271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tab pos="0" algn="l"/>
                </a:tabLst>
                <a:defRPr/>
              </a:pPr>
              <a:r>
                <a:rPr kumimoji="0" lang="en-GB" sz="900" b="0" i="0" u="none" strike="noStrike" kern="1200" cap="none" spc="-1" normalizeH="0" baseline="0" noProof="0">
                  <a:ln>
                    <a:noFill/>
                  </a:ln>
                  <a:solidFill>
                    <a:srgbClr val="4D4D4D"/>
                  </a:solidFill>
                  <a:effectLst/>
                  <a:uLnTx/>
                  <a:uFillTx/>
                  <a:latin typeface="Cantarell Light"/>
                  <a:ea typeface="DejaVu Sans"/>
                  <a:cs typeface="+mn-cs"/>
                </a:rPr>
                <a:t>33 CM</a:t>
              </a:r>
              <a:endParaRPr kumimoji="0" lang="en-GB" sz="900" b="0" i="0" u="none" strike="noStrike" kern="1200" cap="none" spc="-1" normalizeH="0" baseline="0" noProof="0">
                <a:ln>
                  <a:noFill/>
                </a:ln>
                <a:solidFill>
                  <a:srgbClr val="4D4D4D"/>
                </a:solidFill>
                <a:effectLst/>
                <a:uLnTx/>
                <a:uFillTx/>
                <a:latin typeface="Cantarell Light"/>
                <a:ea typeface="+mn-ea"/>
                <a:cs typeface="+mn-cs"/>
              </a:endParaRPr>
            </a:p>
          </p:txBody>
        </p:sp>
        <p:sp>
          <p:nvSpPr>
            <p:cNvPr id="76" name="CustomShape 30">
              <a:extLst>
                <a:ext uri="{FF2B5EF4-FFF2-40B4-BE49-F238E27FC236}">
                  <a16:creationId xmlns:a16="http://schemas.microsoft.com/office/drawing/2014/main" id="{909BF827-8555-06A0-78F5-52ADF7C15A7C}"/>
                </a:ext>
              </a:extLst>
            </p:cNvPr>
            <p:cNvSpPr/>
            <p:nvPr/>
          </p:nvSpPr>
          <p:spPr>
            <a:xfrm>
              <a:off x="2208226" y="3367202"/>
              <a:ext cx="816120" cy="18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0" marR="0" lvl="0" indent="0" algn="ctr" defTabSz="914400" rtl="0" eaLnBrk="1" fontAlgn="auto" latinLnBrk="0" hangingPunct="1">
                <a:lnSpc>
                  <a:spcPct val="100000"/>
                </a:lnSpc>
                <a:spcBef>
                  <a:spcPts val="451"/>
                </a:spcBef>
                <a:spcAft>
                  <a:spcPts val="0"/>
                </a:spcAft>
                <a:buClrTx/>
                <a:buSzTx/>
                <a:buFontTx/>
                <a:buNone/>
                <a:tabLst>
                  <a:tab pos="0" algn="l"/>
                </a:tabLst>
                <a:defRPr/>
              </a:pPr>
              <a:r>
                <a:rPr kumimoji="0" lang="en-GB" sz="600" b="0" i="0" u="none" strike="noStrike" kern="1200" cap="none" spc="-1" normalizeH="0" baseline="0" noProof="0">
                  <a:ln>
                    <a:noFill/>
                  </a:ln>
                  <a:solidFill>
                    <a:srgbClr val="4D4D4D"/>
                  </a:solidFill>
                  <a:effectLst/>
                  <a:uLnTx/>
                  <a:uFillTx/>
                  <a:latin typeface="Cantarell Light"/>
                  <a:ea typeface="Verdana"/>
                  <a:cs typeface="+mn-cs"/>
                </a:rPr>
                <a:t>400 MHz</a:t>
              </a:r>
              <a:endParaRPr kumimoji="0" lang="en-GB" sz="600" b="0" i="0" u="none" strike="noStrike" kern="1200" cap="none" spc="-1" normalizeH="0" baseline="0" noProof="0">
                <a:ln>
                  <a:noFill/>
                </a:ln>
                <a:solidFill>
                  <a:srgbClr val="4D4D4D"/>
                </a:solidFill>
                <a:effectLst/>
                <a:uLnTx/>
                <a:uFillTx/>
                <a:latin typeface="Cantarell Light"/>
                <a:ea typeface="+mn-ea"/>
                <a:cs typeface="+mn-cs"/>
              </a:endParaRPr>
            </a:p>
          </p:txBody>
        </p:sp>
        <p:sp>
          <p:nvSpPr>
            <p:cNvPr id="77" name="CustomShape 31">
              <a:extLst>
                <a:ext uri="{FF2B5EF4-FFF2-40B4-BE49-F238E27FC236}">
                  <a16:creationId xmlns:a16="http://schemas.microsoft.com/office/drawing/2014/main" id="{A0462762-D6C9-36B1-F552-22D83C1DF576}"/>
                </a:ext>
              </a:extLst>
            </p:cNvPr>
            <p:cNvSpPr/>
            <p:nvPr/>
          </p:nvSpPr>
          <p:spPr>
            <a:xfrm>
              <a:off x="734746" y="2485202"/>
              <a:ext cx="365040" cy="155520"/>
            </a:xfrm>
            <a:prstGeom prst="roundRect">
              <a:avLst>
                <a:gd name="adj" fmla="val 16667"/>
              </a:avLst>
            </a:prstGeom>
            <a:solidFill>
              <a:srgbClr val="AEE9B0"/>
            </a:solidFill>
            <a:ln w="19080">
              <a:noFill/>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8" name="CustomShape 32">
              <a:extLst>
                <a:ext uri="{FF2B5EF4-FFF2-40B4-BE49-F238E27FC236}">
                  <a16:creationId xmlns:a16="http://schemas.microsoft.com/office/drawing/2014/main" id="{2B314C4E-615A-0485-0B83-99A1CD6036AE}"/>
                </a:ext>
              </a:extLst>
            </p:cNvPr>
            <p:cNvSpPr/>
            <p:nvPr/>
          </p:nvSpPr>
          <p:spPr>
            <a:xfrm>
              <a:off x="637546" y="2270642"/>
              <a:ext cx="508680" cy="2271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tab pos="0" algn="l"/>
                </a:tabLst>
                <a:defRPr/>
              </a:pPr>
              <a:r>
                <a:rPr kumimoji="0" lang="en-GB" sz="900" b="0" i="0" u="none" strike="noStrike" kern="1200" cap="none" spc="-1" normalizeH="0" baseline="0" noProof="0">
                  <a:ln>
                    <a:noFill/>
                  </a:ln>
                  <a:solidFill>
                    <a:srgbClr val="4D4D4D"/>
                  </a:solidFill>
                  <a:effectLst/>
                  <a:uLnTx/>
                  <a:uFillTx/>
                  <a:latin typeface="Cantarell Light"/>
                  <a:ea typeface="DejaVu Sans"/>
                  <a:cs typeface="+mn-cs"/>
                </a:rPr>
                <a:t>33 CM</a:t>
              </a:r>
              <a:endParaRPr kumimoji="0" lang="en-GB" sz="900" b="0" i="0" u="none" strike="noStrike" kern="1200" cap="none" spc="-1" normalizeH="0" baseline="0" noProof="0">
                <a:ln>
                  <a:noFill/>
                </a:ln>
                <a:solidFill>
                  <a:srgbClr val="4D4D4D"/>
                </a:solidFill>
                <a:effectLst/>
                <a:uLnTx/>
                <a:uFillTx/>
                <a:latin typeface="Cantarell Light"/>
                <a:ea typeface="+mn-ea"/>
                <a:cs typeface="+mn-cs"/>
              </a:endParaRPr>
            </a:p>
          </p:txBody>
        </p:sp>
        <p:sp>
          <p:nvSpPr>
            <p:cNvPr id="79" name="CustomShape 33">
              <a:extLst>
                <a:ext uri="{FF2B5EF4-FFF2-40B4-BE49-F238E27FC236}">
                  <a16:creationId xmlns:a16="http://schemas.microsoft.com/office/drawing/2014/main" id="{7E72B8C4-4997-E370-B294-A0DA01DFD30C}"/>
                </a:ext>
              </a:extLst>
            </p:cNvPr>
            <p:cNvSpPr/>
            <p:nvPr/>
          </p:nvSpPr>
          <p:spPr>
            <a:xfrm>
              <a:off x="516226" y="2467202"/>
              <a:ext cx="816120" cy="18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0" marR="0" lvl="0" indent="0" algn="ctr" defTabSz="914400" rtl="0" eaLnBrk="1" fontAlgn="auto" latinLnBrk="0" hangingPunct="1">
                <a:lnSpc>
                  <a:spcPct val="100000"/>
                </a:lnSpc>
                <a:spcBef>
                  <a:spcPts val="451"/>
                </a:spcBef>
                <a:spcAft>
                  <a:spcPts val="0"/>
                </a:spcAft>
                <a:buClrTx/>
                <a:buSzTx/>
                <a:buFontTx/>
                <a:buNone/>
                <a:tabLst>
                  <a:tab pos="0" algn="l"/>
                </a:tabLst>
                <a:defRPr/>
              </a:pPr>
              <a:r>
                <a:rPr kumimoji="0" lang="en-GB" sz="600" b="0" i="0" u="none" strike="noStrike" kern="1200" cap="none" spc="-1" normalizeH="0" baseline="0" noProof="0">
                  <a:ln>
                    <a:noFill/>
                  </a:ln>
                  <a:solidFill>
                    <a:srgbClr val="4D4D4D"/>
                  </a:solidFill>
                  <a:effectLst/>
                  <a:uLnTx/>
                  <a:uFillTx/>
                  <a:latin typeface="Cantarell Light"/>
                  <a:ea typeface="Verdana"/>
                  <a:cs typeface="+mn-cs"/>
                </a:rPr>
                <a:t>400 MHz</a:t>
              </a:r>
              <a:endParaRPr kumimoji="0" lang="en-GB" sz="600" b="0" i="0" u="none" strike="noStrike" kern="1200" cap="none" spc="-1" normalizeH="0" baseline="0" noProof="0">
                <a:ln>
                  <a:noFill/>
                </a:ln>
                <a:solidFill>
                  <a:srgbClr val="4D4D4D"/>
                </a:solidFill>
                <a:effectLst/>
                <a:uLnTx/>
                <a:uFillTx/>
                <a:latin typeface="Cantarell Light"/>
                <a:ea typeface="+mn-ea"/>
                <a:cs typeface="+mn-cs"/>
              </a:endParaRPr>
            </a:p>
          </p:txBody>
        </p:sp>
        <p:sp>
          <p:nvSpPr>
            <p:cNvPr id="80" name="CustomShape 34">
              <a:extLst>
                <a:ext uri="{FF2B5EF4-FFF2-40B4-BE49-F238E27FC236}">
                  <a16:creationId xmlns:a16="http://schemas.microsoft.com/office/drawing/2014/main" id="{035317C7-F6E5-BA2B-BBB9-78989CACECE3}"/>
                </a:ext>
              </a:extLst>
            </p:cNvPr>
            <p:cNvSpPr/>
            <p:nvPr/>
          </p:nvSpPr>
          <p:spPr>
            <a:xfrm>
              <a:off x="1886746" y="2485202"/>
              <a:ext cx="365040" cy="155520"/>
            </a:xfrm>
            <a:prstGeom prst="roundRect">
              <a:avLst>
                <a:gd name="adj" fmla="val 16667"/>
              </a:avLst>
            </a:prstGeom>
            <a:solidFill>
              <a:srgbClr val="AEE9B0"/>
            </a:solidFill>
            <a:ln w="19080">
              <a:noFill/>
            </a:ln>
          </p:spPr>
          <p:style>
            <a:lnRef idx="0">
              <a:scrgbClr r="0" g="0" b="0"/>
            </a:lnRef>
            <a:fillRef idx="0">
              <a:scrgbClr r="0" g="0" b="0"/>
            </a:fillRef>
            <a:effectRef idx="0">
              <a:scrgbClr r="0" g="0" b="0"/>
            </a:effectRef>
            <a:fontRef idx="minor"/>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1" name="CustomShape 35">
              <a:extLst>
                <a:ext uri="{FF2B5EF4-FFF2-40B4-BE49-F238E27FC236}">
                  <a16:creationId xmlns:a16="http://schemas.microsoft.com/office/drawing/2014/main" id="{2757A7C0-FC22-61C5-46FC-98051B3C3B98}"/>
                </a:ext>
              </a:extLst>
            </p:cNvPr>
            <p:cNvSpPr/>
            <p:nvPr/>
          </p:nvSpPr>
          <p:spPr>
            <a:xfrm>
              <a:off x="1789546" y="2270642"/>
              <a:ext cx="508680" cy="2271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tab pos="0" algn="l"/>
                </a:tabLst>
                <a:defRPr/>
              </a:pPr>
              <a:r>
                <a:rPr kumimoji="0" lang="en-GB" sz="900" b="0" i="0" u="none" strike="noStrike" kern="1200" cap="none" spc="-1" normalizeH="0" baseline="0" noProof="0">
                  <a:ln>
                    <a:noFill/>
                  </a:ln>
                  <a:solidFill>
                    <a:srgbClr val="4D4D4D"/>
                  </a:solidFill>
                  <a:effectLst/>
                  <a:uLnTx/>
                  <a:uFillTx/>
                  <a:latin typeface="Cantarell Light"/>
                  <a:ea typeface="DejaVu Sans"/>
                  <a:cs typeface="+mn-cs"/>
                </a:rPr>
                <a:t>33 CM</a:t>
              </a:r>
              <a:endParaRPr kumimoji="0" lang="en-GB" sz="900" b="0" i="0" u="none" strike="noStrike" kern="1200" cap="none" spc="-1" normalizeH="0" baseline="0" noProof="0">
                <a:ln>
                  <a:noFill/>
                </a:ln>
                <a:solidFill>
                  <a:srgbClr val="4D4D4D"/>
                </a:solidFill>
                <a:effectLst/>
                <a:uLnTx/>
                <a:uFillTx/>
                <a:latin typeface="Cantarell Light"/>
                <a:ea typeface="+mn-ea"/>
                <a:cs typeface="+mn-cs"/>
              </a:endParaRPr>
            </a:p>
          </p:txBody>
        </p:sp>
        <p:sp>
          <p:nvSpPr>
            <p:cNvPr id="82" name="CustomShape 36">
              <a:extLst>
                <a:ext uri="{FF2B5EF4-FFF2-40B4-BE49-F238E27FC236}">
                  <a16:creationId xmlns:a16="http://schemas.microsoft.com/office/drawing/2014/main" id="{5E3B04AF-88C3-2BEB-23C3-FC7F32E3C5C6}"/>
                </a:ext>
              </a:extLst>
            </p:cNvPr>
            <p:cNvSpPr/>
            <p:nvPr/>
          </p:nvSpPr>
          <p:spPr>
            <a:xfrm>
              <a:off x="1668226" y="2467202"/>
              <a:ext cx="816120" cy="18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0" marR="0" lvl="0" indent="0" algn="ctr" defTabSz="914400" rtl="0" eaLnBrk="1" fontAlgn="auto" latinLnBrk="0" hangingPunct="1">
                <a:lnSpc>
                  <a:spcPct val="100000"/>
                </a:lnSpc>
                <a:spcBef>
                  <a:spcPts val="451"/>
                </a:spcBef>
                <a:spcAft>
                  <a:spcPts val="0"/>
                </a:spcAft>
                <a:buClrTx/>
                <a:buSzTx/>
                <a:buFontTx/>
                <a:buNone/>
                <a:tabLst>
                  <a:tab pos="0" algn="l"/>
                </a:tabLst>
                <a:defRPr/>
              </a:pPr>
              <a:r>
                <a:rPr kumimoji="0" lang="en-GB" sz="600" b="0" i="0" u="none" strike="noStrike" kern="1200" cap="none" spc="-1" normalizeH="0" baseline="0" noProof="0">
                  <a:ln>
                    <a:noFill/>
                  </a:ln>
                  <a:solidFill>
                    <a:srgbClr val="4D4D4D"/>
                  </a:solidFill>
                  <a:effectLst/>
                  <a:uLnTx/>
                  <a:uFillTx/>
                  <a:latin typeface="Cantarell Light"/>
                  <a:ea typeface="Verdana"/>
                  <a:cs typeface="+mn-cs"/>
                </a:rPr>
                <a:t>400 MHz</a:t>
              </a:r>
              <a:endParaRPr kumimoji="0" lang="en-GB" sz="600" b="0" i="0" u="none" strike="noStrike" kern="1200" cap="none" spc="-1" normalizeH="0" baseline="0" noProof="0">
                <a:ln>
                  <a:noFill/>
                </a:ln>
                <a:solidFill>
                  <a:srgbClr val="4D4D4D"/>
                </a:solidFill>
                <a:effectLst/>
                <a:uLnTx/>
                <a:uFillTx/>
                <a:latin typeface="Cantarell Light"/>
                <a:ea typeface="+mn-ea"/>
                <a:cs typeface="+mn-cs"/>
              </a:endParaRPr>
            </a:p>
          </p:txBody>
        </p:sp>
      </p:grpSp>
      <p:sp>
        <p:nvSpPr>
          <p:cNvPr id="83" name="TextBox 82">
            <a:extLst>
              <a:ext uri="{FF2B5EF4-FFF2-40B4-BE49-F238E27FC236}">
                <a16:creationId xmlns:a16="http://schemas.microsoft.com/office/drawing/2014/main" id="{E91BE127-61CE-B0E6-0F5B-391E5307FA0D}"/>
              </a:ext>
            </a:extLst>
          </p:cNvPr>
          <p:cNvSpPr txBox="1"/>
          <p:nvPr/>
        </p:nvSpPr>
        <p:spPr>
          <a:xfrm>
            <a:off x="6432137" y="3060787"/>
            <a:ext cx="2941831" cy="369332"/>
          </a:xfrm>
          <a:prstGeom prst="rect">
            <a:avLst/>
          </a:prstGeom>
          <a:noFill/>
        </p:spPr>
        <p:txBody>
          <a:bodyPr wrap="none" rtlCol="0">
            <a:spAutoFit/>
          </a:bodyPr>
          <a:lstStyle/>
          <a:p>
            <a:r>
              <a:rPr lang="en-US" dirty="0"/>
              <a:t>Physics operation planning</a:t>
            </a:r>
            <a:endParaRPr lang="en-GB" dirty="0"/>
          </a:p>
        </p:txBody>
      </p:sp>
      <p:sp>
        <p:nvSpPr>
          <p:cNvPr id="84" name="TextBox 83">
            <a:extLst>
              <a:ext uri="{FF2B5EF4-FFF2-40B4-BE49-F238E27FC236}">
                <a16:creationId xmlns:a16="http://schemas.microsoft.com/office/drawing/2014/main" id="{172A6BD5-FDBB-53AF-94E9-FC3DD5BAD27D}"/>
              </a:ext>
            </a:extLst>
          </p:cNvPr>
          <p:cNvSpPr txBox="1"/>
          <p:nvPr/>
        </p:nvSpPr>
        <p:spPr>
          <a:xfrm>
            <a:off x="285787" y="5218586"/>
            <a:ext cx="11568225" cy="1231106"/>
          </a:xfrm>
          <a:prstGeom prst="rect">
            <a:avLst/>
          </a:prstGeom>
        </p:spPr>
        <p:txBody>
          <a:bodyPr/>
          <a:lstStyle>
            <a:defPPr>
              <a:defRPr lang="en-US"/>
            </a:defPPr>
            <a:lvl1pPr indent="0" algn="just" defTabSz="1219170">
              <a:lnSpc>
                <a:spcPct val="100000"/>
              </a:lnSpc>
              <a:spcBef>
                <a:spcPts val="600"/>
              </a:spcBef>
              <a:buFont typeface="Arial" panose="020B0604020202020204" pitchFamily="34" charset="0"/>
              <a:buNone/>
              <a:defRPr sz="1600">
                <a:solidFill>
                  <a:srgbClr val="FF0000"/>
                </a:solidFill>
                <a:latin typeface="Arial"/>
              </a:defRPr>
            </a:lvl1pPr>
            <a:lvl2pPr marL="685800" indent="-228600">
              <a:lnSpc>
                <a:spcPct val="90000"/>
              </a:lnSpc>
              <a:spcBef>
                <a:spcPts val="500"/>
              </a:spcBef>
              <a:buFont typeface="Arial" panose="020B0604020202020204" pitchFamily="34" charset="0"/>
              <a:buChar char="•"/>
              <a:defRPr sz="2400">
                <a:latin typeface="Avenir Book" panose="02000503020000020003" pitchFamily="2" charset="0"/>
              </a:defRPr>
            </a:lvl2pPr>
            <a:lvl3pPr marL="1143000" indent="-228600">
              <a:lnSpc>
                <a:spcPct val="90000"/>
              </a:lnSpc>
              <a:spcBef>
                <a:spcPts val="500"/>
              </a:spcBef>
              <a:buFont typeface="Arial" panose="020B0604020202020204" pitchFamily="34" charset="0"/>
              <a:buChar char="•"/>
              <a:defRPr sz="2000">
                <a:latin typeface="Avenir Book" panose="02000503020000020003" pitchFamily="2" charset="0"/>
              </a:defRPr>
            </a:lvl3pPr>
            <a:lvl4pPr marL="1600200" indent="-228600">
              <a:lnSpc>
                <a:spcPct val="90000"/>
              </a:lnSpc>
              <a:spcBef>
                <a:spcPts val="500"/>
              </a:spcBef>
              <a:buFont typeface="Arial" panose="020B0604020202020204" pitchFamily="34" charset="0"/>
              <a:buChar char="•"/>
              <a:defRPr>
                <a:latin typeface="Avenir Book" panose="02000503020000020003" pitchFamily="2" charset="0"/>
              </a:defRPr>
            </a:lvl4pPr>
            <a:lvl5pPr marL="2057400" indent="-228600">
              <a:lnSpc>
                <a:spcPct val="90000"/>
              </a:lnSpc>
              <a:spcBef>
                <a:spcPts val="500"/>
              </a:spcBef>
              <a:buFont typeface="Arial" panose="020B0604020202020204" pitchFamily="34" charset="0"/>
              <a:buChar char="•"/>
              <a:defRPr>
                <a:latin typeface="Avenir Book" panose="02000503020000020003" pitchFamily="2"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just" defTabSz="121917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New 400 MHz approach</a:t>
            </a:r>
          </a:p>
          <a:p>
            <a:pPr marL="285750" marR="0" lvl="0" indent="-285750" algn="just" defTabSz="1219170" rtl="0" eaLnBrk="1" fontAlgn="auto" latinLnBrk="0" hangingPunct="1">
              <a:lnSpc>
                <a:spcPct val="100000"/>
              </a:lnSpc>
              <a:spcBef>
                <a:spcPts val="600"/>
              </a:spcBef>
              <a:spcAft>
                <a:spcPts val="0"/>
              </a:spcAft>
              <a:buClrTx/>
              <a:buSzTx/>
              <a:buFontTx/>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Allows flexible choice of and rapid switching between working points Z, W, ZH</a:t>
            </a:r>
          </a:p>
          <a:p>
            <a:pPr marL="285750" marR="0" lvl="0" indent="-285750" algn="just" defTabSz="1219170" rtl="0" eaLnBrk="1" fontAlgn="auto" latinLnBrk="0" hangingPunct="1">
              <a:lnSpc>
                <a:spcPct val="100000"/>
              </a:lnSpc>
              <a:spcBef>
                <a:spcPts val="600"/>
              </a:spcBef>
              <a:spcAft>
                <a:spcPts val="0"/>
              </a:spcAft>
              <a:buClrTx/>
              <a:buSzTx/>
              <a:buFontTx/>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Reduces R&amp;D, cost, installation time, operation complexity by avoiding the “old” single cell system only for Z</a:t>
            </a:r>
          </a:p>
          <a:p>
            <a:pPr marL="0" marR="0" lvl="0" indent="0" algn="just" defTabSz="1219170" rtl="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en-US" sz="700" b="0" i="0" u="none" strike="noStrike" kern="1200" cap="none" spc="0" normalizeH="0" baseline="0" noProof="0" dirty="0">
              <a:ln>
                <a:noFill/>
              </a:ln>
              <a:solidFill>
                <a:srgbClr val="0C377B"/>
              </a:solidFill>
              <a:effectLst/>
              <a:uLnTx/>
              <a:uFillTx/>
              <a:latin typeface="Arial"/>
              <a:ea typeface="+mn-ea"/>
              <a:cs typeface="+mn-cs"/>
            </a:endParaRPr>
          </a:p>
          <a:p>
            <a:pPr marL="0" marR="0" lvl="0" indent="0" algn="just" defTabSz="121917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New 800 MHz approach reduces number of CMs and increases real estate gradient</a:t>
            </a:r>
          </a:p>
        </p:txBody>
      </p:sp>
    </p:spTree>
    <p:extLst>
      <p:ext uri="{BB962C8B-B14F-4D97-AF65-F5344CB8AC3E}">
        <p14:creationId xmlns:p14="http://schemas.microsoft.com/office/powerpoint/2010/main" val="11623326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11929"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pl-PL"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400 MHz system</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800 MHz systems, Power Source</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20" name="Picture 119" descr="A blue and red colored objects&#10;&#10;Description automatically generated with medium confidence">
            <a:extLst>
              <a:ext uri="{FF2B5EF4-FFF2-40B4-BE49-F238E27FC236}">
                <a16:creationId xmlns:a16="http://schemas.microsoft.com/office/drawing/2014/main" id="{8AD88CF6-4A1A-95D8-E51C-34FC347BA668}"/>
              </a:ext>
            </a:extLst>
          </p:cNvPr>
          <p:cNvPicPr>
            <a:picLocks noChangeAspect="1"/>
          </p:cNvPicPr>
          <p:nvPr/>
        </p:nvPicPr>
        <p:blipFill>
          <a:blip r:embed="rId3"/>
          <a:srcRect l="20602" r="22784"/>
          <a:stretch/>
        </p:blipFill>
        <p:spPr>
          <a:xfrm>
            <a:off x="9100189" y="2597997"/>
            <a:ext cx="2391443" cy="2069624"/>
          </a:xfrm>
          <a:prstGeom prst="rect">
            <a:avLst/>
          </a:prstGeom>
        </p:spPr>
      </p:pic>
      <p:pic>
        <p:nvPicPr>
          <p:cNvPr id="122" name="Picture 121">
            <a:extLst>
              <a:ext uri="{FF2B5EF4-FFF2-40B4-BE49-F238E27FC236}">
                <a16:creationId xmlns:a16="http://schemas.microsoft.com/office/drawing/2014/main" id="{BABA53EB-45A4-9F01-232A-C02D0E7E2D0E}"/>
              </a:ext>
            </a:extLst>
          </p:cNvPr>
          <p:cNvPicPr>
            <a:picLocks noChangeAspect="1"/>
          </p:cNvPicPr>
          <p:nvPr/>
        </p:nvPicPr>
        <p:blipFill>
          <a:blip r:embed="rId4"/>
          <a:stretch>
            <a:fillRect/>
          </a:stretch>
        </p:blipFill>
        <p:spPr>
          <a:xfrm>
            <a:off x="470387" y="1044494"/>
            <a:ext cx="2344617" cy="1504379"/>
          </a:xfrm>
          <a:prstGeom prst="rect">
            <a:avLst/>
          </a:prstGeom>
        </p:spPr>
      </p:pic>
      <p:sp>
        <p:nvSpPr>
          <p:cNvPr id="124" name="Rectangle 123">
            <a:extLst>
              <a:ext uri="{FF2B5EF4-FFF2-40B4-BE49-F238E27FC236}">
                <a16:creationId xmlns:a16="http://schemas.microsoft.com/office/drawing/2014/main" id="{8B3C4250-E342-F003-273B-69CEEA36B8FA}"/>
              </a:ext>
            </a:extLst>
          </p:cNvPr>
          <p:cNvSpPr/>
          <p:nvPr/>
        </p:nvSpPr>
        <p:spPr>
          <a:xfrm>
            <a:off x="211465" y="2699140"/>
            <a:ext cx="3869632" cy="912814"/>
          </a:xfrm>
          <a:prstGeom prst="rect">
            <a:avLst/>
          </a:prstGeom>
        </p:spPr>
        <p:txBody>
          <a:bodyPr wrap="square">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333"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Superconducting elliptical cavity</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400 MHz, 2-cell, copper Nb coated</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1.5 m. long</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endParaRPr>
          </a:p>
        </p:txBody>
      </p:sp>
      <p:sp>
        <p:nvSpPr>
          <p:cNvPr id="126" name="Rectangle 125">
            <a:extLst>
              <a:ext uri="{FF2B5EF4-FFF2-40B4-BE49-F238E27FC236}">
                <a16:creationId xmlns:a16="http://schemas.microsoft.com/office/drawing/2014/main" id="{74F32A2A-7028-D197-ABE0-4C8061556F03}"/>
              </a:ext>
            </a:extLst>
          </p:cNvPr>
          <p:cNvSpPr/>
          <p:nvPr/>
        </p:nvSpPr>
        <p:spPr>
          <a:xfrm>
            <a:off x="3964555" y="2909903"/>
            <a:ext cx="4406499" cy="523220"/>
          </a:xfrm>
          <a:prstGeom prst="rect">
            <a:avLst/>
          </a:prstGeom>
        </p:spPr>
        <p:txBody>
          <a:bodyPr wrap="square">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400 MHz Cryomodule</a:t>
            </a:r>
          </a:p>
          <a:p>
            <a:pPr marL="0" marR="0" lvl="0" indent="0" algn="l" defTabSz="91428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endParaRPr>
          </a:p>
        </p:txBody>
      </p:sp>
      <p:sp>
        <p:nvSpPr>
          <p:cNvPr id="127" name="TextBox 126">
            <a:extLst>
              <a:ext uri="{FF2B5EF4-FFF2-40B4-BE49-F238E27FC236}">
                <a16:creationId xmlns:a16="http://schemas.microsoft.com/office/drawing/2014/main" id="{69F3B601-19C4-6F54-835C-6C61F7EFFA87}"/>
              </a:ext>
            </a:extLst>
          </p:cNvPr>
          <p:cNvSpPr txBox="1"/>
          <p:nvPr/>
        </p:nvSpPr>
        <p:spPr>
          <a:xfrm>
            <a:off x="8526987" y="1594501"/>
            <a:ext cx="3636438" cy="1117935"/>
          </a:xfrm>
          <a:prstGeom prst="rect">
            <a:avLst/>
          </a:prstGeom>
        </p:spPr>
        <p:txBody>
          <a:bodyPr wrap="square">
            <a:spAutoFit/>
          </a:bodyPr>
          <a:lstStyle>
            <a:defPPr>
              <a:defRPr lang="de-DE"/>
            </a:defPPr>
            <a:lvl1pPr marL="285750" indent="-285750">
              <a:buFont typeface="Wingdings" panose="05000000000000000000" pitchFamily="2" charset="2"/>
              <a:buChar char="§"/>
              <a:defRPr sz="1800"/>
            </a:lvl1pPr>
            <a:lvl2pPr marL="243000" indent="-243000" defTabSz="685800">
              <a:lnSpc>
                <a:spcPts val="1388"/>
              </a:lnSpc>
              <a:spcBef>
                <a:spcPts val="0"/>
              </a:spcBef>
              <a:buFont typeface="Arial" panose="020B0604020202020204" pitchFamily="34" charset="0"/>
              <a:buChar char="•"/>
              <a:defRPr sz="12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marL="0" marR="0" lvl="0" indent="0" algn="l" defTabSz="91428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US" sz="1333"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sym typeface="Helvetica Neue"/>
              </a:rPr>
              <a:t>Power source: Multibeam </a:t>
            </a:r>
            <a:r>
              <a:rPr kumimoji="0" lang="en-US" sz="1333" b="1" i="0" u="sng" strike="noStrike" kern="1200" cap="none" spc="0" normalizeH="0" baseline="0" noProof="0" dirty="0" err="1">
                <a:ln>
                  <a:noFill/>
                </a:ln>
                <a:solidFill>
                  <a:srgbClr val="0F124A"/>
                </a:solidFill>
                <a:effectLst/>
                <a:uLnTx/>
                <a:uFillTx/>
                <a:latin typeface="Verdana" panose="020B0604030504040204" pitchFamily="34" charset="0"/>
                <a:ea typeface="Verdana" panose="020B0604030504040204" pitchFamily="34" charset="0"/>
                <a:cs typeface="+mn-cs"/>
                <a:sym typeface="Helvetica Neue"/>
              </a:rPr>
              <a:t>Tristron</a:t>
            </a:r>
            <a:endParaRPr kumimoji="0" lang="en-US" sz="1333"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sym typeface="Helvetica Neue"/>
            </a:endParaRP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333" b="1" i="0" u="sng" strike="noStrike" kern="1200" cap="none" spc="0" normalizeH="0" baseline="0" noProof="0" dirty="0">
                <a:ln>
                  <a:noFill/>
                </a:ln>
                <a:solidFill>
                  <a:srgbClr val="00B050"/>
                </a:solidFill>
                <a:effectLst/>
                <a:uLnTx/>
                <a:uFillTx/>
                <a:latin typeface="Verdana" panose="020B0604030504040204" pitchFamily="34" charset="0"/>
                <a:ea typeface="Verdana" panose="020B0604030504040204" pitchFamily="34" charset="0"/>
                <a:cs typeface="+mn-cs"/>
                <a:sym typeface="Helvetica Neue"/>
              </a:rPr>
              <a:t>Very</a:t>
            </a:r>
            <a:r>
              <a:rPr kumimoji="0" lang="en-US" sz="1333" b="1" i="0" u="none" strike="noStrike" kern="1200" cap="none" spc="0" normalizeH="0" baseline="0" noProof="0" dirty="0">
                <a:ln>
                  <a:noFill/>
                </a:ln>
                <a:solidFill>
                  <a:srgbClr val="00B050"/>
                </a:solidFill>
                <a:effectLst/>
                <a:uLnTx/>
                <a:uFillTx/>
                <a:latin typeface="Verdana" panose="020B0604030504040204" pitchFamily="34" charset="0"/>
                <a:ea typeface="Verdana" panose="020B0604030504040204" pitchFamily="34" charset="0"/>
                <a:cs typeface="+mn-cs"/>
                <a:sym typeface="Helvetica Neue"/>
              </a:rPr>
              <a:t> efficient ~90 % ! &lt;&lt;OPEX</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3 m long</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50 kV</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500 kW, CW</a:t>
            </a:r>
          </a:p>
        </p:txBody>
      </p:sp>
      <p:pic>
        <p:nvPicPr>
          <p:cNvPr id="134" name="Picture 133">
            <a:extLst>
              <a:ext uri="{FF2B5EF4-FFF2-40B4-BE49-F238E27FC236}">
                <a16:creationId xmlns:a16="http://schemas.microsoft.com/office/drawing/2014/main" id="{0131A589-DACA-12C1-A1F9-F267AAA806EE}"/>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699403" y="905772"/>
            <a:ext cx="4348006" cy="1963275"/>
          </a:xfrm>
          <a:prstGeom prst="rect">
            <a:avLst/>
          </a:prstGeom>
        </p:spPr>
      </p:pic>
      <p:pic>
        <p:nvPicPr>
          <p:cNvPr id="2" name="Picture 1" descr="A close-up of a silver object&#10;&#10;Description automatically generated">
            <a:extLst>
              <a:ext uri="{FF2B5EF4-FFF2-40B4-BE49-F238E27FC236}">
                <a16:creationId xmlns:a16="http://schemas.microsoft.com/office/drawing/2014/main" id="{346886EB-6672-CED0-C4AD-44725ED6E74D}"/>
              </a:ext>
            </a:extLst>
          </p:cNvPr>
          <p:cNvPicPr>
            <a:picLocks noChangeAspect="1"/>
          </p:cNvPicPr>
          <p:nvPr/>
        </p:nvPicPr>
        <p:blipFill rotWithShape="1">
          <a:blip r:embed="rId6">
            <a:extLst>
              <a:ext uri="{28A0092B-C50C-407E-A947-70E740481C1C}">
                <a14:useLocalDpi xmlns:a14="http://schemas.microsoft.com/office/drawing/2010/main" val="0"/>
              </a:ext>
            </a:extLst>
          </a:blip>
          <a:srcRect l="3492" t="32644" r="10331" b="13335"/>
          <a:stretch/>
        </p:blipFill>
        <p:spPr>
          <a:xfrm>
            <a:off x="0" y="4605758"/>
            <a:ext cx="3475064" cy="1059069"/>
          </a:xfrm>
          <a:prstGeom prst="rect">
            <a:avLst/>
          </a:prstGeom>
        </p:spPr>
      </p:pic>
      <p:sp>
        <p:nvSpPr>
          <p:cNvPr id="6" name="Rectangle 5">
            <a:extLst>
              <a:ext uri="{FF2B5EF4-FFF2-40B4-BE49-F238E27FC236}">
                <a16:creationId xmlns:a16="http://schemas.microsoft.com/office/drawing/2014/main" id="{D5F6903A-C554-A139-BDC2-BE2033317205}"/>
              </a:ext>
            </a:extLst>
          </p:cNvPr>
          <p:cNvSpPr/>
          <p:nvPr/>
        </p:nvSpPr>
        <p:spPr>
          <a:xfrm>
            <a:off x="88108" y="5956558"/>
            <a:ext cx="3869632" cy="912814"/>
          </a:xfrm>
          <a:prstGeom prst="rect">
            <a:avLst/>
          </a:prstGeom>
        </p:spPr>
        <p:txBody>
          <a:bodyPr wrap="square">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333"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Superconducting elliptical cavity</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800 MHz, 6-cell, bulk Nb</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Nb</a:t>
            </a:r>
            <a:r>
              <a:rPr kumimoji="0" lang="en-GB" sz="1333" b="0" i="0" u="none" strike="noStrike" kern="1200" cap="none" spc="0" normalizeH="0" baseline="-25000" noProof="0" dirty="0">
                <a:ln>
                  <a:noFill/>
                </a:ln>
                <a:solidFill>
                  <a:srgbClr val="0F124A"/>
                </a:solidFill>
                <a:effectLst/>
                <a:uLnTx/>
                <a:uFillTx/>
                <a:latin typeface="Verdana" panose="020B0604030504040204" pitchFamily="34" charset="0"/>
                <a:ea typeface="Verdana" panose="020B0604030504040204" pitchFamily="34" charset="0"/>
                <a:cs typeface="+mn-cs"/>
              </a:rPr>
              <a:t>3</a:t>
            </a:r>
            <a:r>
              <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Sn if R&amp;D is successful</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endParaRPr>
          </a:p>
        </p:txBody>
      </p:sp>
      <p:sp>
        <p:nvSpPr>
          <p:cNvPr id="9" name="Rectangle 8">
            <a:extLst>
              <a:ext uri="{FF2B5EF4-FFF2-40B4-BE49-F238E27FC236}">
                <a16:creationId xmlns:a16="http://schemas.microsoft.com/office/drawing/2014/main" id="{4470FCFD-8AF1-9CA6-B4BA-F621DD630CED}"/>
              </a:ext>
            </a:extLst>
          </p:cNvPr>
          <p:cNvSpPr/>
          <p:nvPr/>
        </p:nvSpPr>
        <p:spPr>
          <a:xfrm>
            <a:off x="3827763" y="6226712"/>
            <a:ext cx="4406499" cy="523220"/>
          </a:xfrm>
          <a:prstGeom prst="rect">
            <a:avLst/>
          </a:prstGeom>
        </p:spPr>
        <p:txBody>
          <a:bodyPr wrap="square">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800 MHz Cryomodule</a:t>
            </a:r>
          </a:p>
          <a:p>
            <a:pPr marL="0" marR="0" lvl="0" indent="0" algn="l" defTabSz="91428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endParaRPr>
          </a:p>
        </p:txBody>
      </p:sp>
      <p:pic>
        <p:nvPicPr>
          <p:cNvPr id="14" name="Picture 13">
            <a:extLst>
              <a:ext uri="{FF2B5EF4-FFF2-40B4-BE49-F238E27FC236}">
                <a16:creationId xmlns:a16="http://schemas.microsoft.com/office/drawing/2014/main" id="{FD286910-C6A6-0272-5423-707C378ED813}"/>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3442352" y="4006258"/>
            <a:ext cx="4654422" cy="2206594"/>
          </a:xfrm>
          <a:prstGeom prst="rect">
            <a:avLst/>
          </a:prstGeom>
        </p:spPr>
      </p:pic>
      <p:sp>
        <p:nvSpPr>
          <p:cNvPr id="15" name="Rectangle 14">
            <a:extLst>
              <a:ext uri="{FF2B5EF4-FFF2-40B4-BE49-F238E27FC236}">
                <a16:creationId xmlns:a16="http://schemas.microsoft.com/office/drawing/2014/main" id="{0B81F086-9AD9-24FF-FC11-16503ED9C0AB}"/>
              </a:ext>
            </a:extLst>
          </p:cNvPr>
          <p:cNvSpPr/>
          <p:nvPr/>
        </p:nvSpPr>
        <p:spPr>
          <a:xfrm>
            <a:off x="2085784" y="2220953"/>
            <a:ext cx="1165576" cy="348878"/>
          </a:xfrm>
          <a:prstGeom prst="rect">
            <a:avLst/>
          </a:prstGeom>
          <a:noFill/>
        </p:spPr>
        <p:txBody>
          <a:bodyPr wrap="square" lIns="121920" tIns="60960" rIns="121920" bIns="6096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X 264</a:t>
            </a:r>
            <a:endParaRPr kumimoji="0" lang="en-GB" sz="1600"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p:txBody>
      </p:sp>
      <p:sp>
        <p:nvSpPr>
          <p:cNvPr id="16" name="Rectangle 15">
            <a:extLst>
              <a:ext uri="{FF2B5EF4-FFF2-40B4-BE49-F238E27FC236}">
                <a16:creationId xmlns:a16="http://schemas.microsoft.com/office/drawing/2014/main" id="{6BD89EDF-1CF1-CADA-B00C-971B33FBFF4C}"/>
              </a:ext>
            </a:extLst>
          </p:cNvPr>
          <p:cNvSpPr/>
          <p:nvPr/>
        </p:nvSpPr>
        <p:spPr>
          <a:xfrm>
            <a:off x="8468036" y="2931505"/>
            <a:ext cx="1165576" cy="348878"/>
          </a:xfrm>
          <a:prstGeom prst="rect">
            <a:avLst/>
          </a:prstGeom>
          <a:noFill/>
        </p:spPr>
        <p:txBody>
          <a:bodyPr wrap="square" lIns="121920" tIns="60960" rIns="121920" bIns="6096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X 264</a:t>
            </a:r>
            <a:endParaRPr kumimoji="0" lang="en-GB" sz="1600"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p:txBody>
      </p:sp>
      <p:sp>
        <p:nvSpPr>
          <p:cNvPr id="17" name="Rectangle 16">
            <a:extLst>
              <a:ext uri="{FF2B5EF4-FFF2-40B4-BE49-F238E27FC236}">
                <a16:creationId xmlns:a16="http://schemas.microsoft.com/office/drawing/2014/main" id="{B260968B-EBB9-20F2-F2DA-91EA15FBDC60}"/>
              </a:ext>
            </a:extLst>
          </p:cNvPr>
          <p:cNvSpPr/>
          <p:nvPr/>
        </p:nvSpPr>
        <p:spPr>
          <a:xfrm>
            <a:off x="6038659" y="2525753"/>
            <a:ext cx="1165576" cy="348878"/>
          </a:xfrm>
          <a:prstGeom prst="rect">
            <a:avLst/>
          </a:prstGeom>
          <a:noFill/>
        </p:spPr>
        <p:txBody>
          <a:bodyPr wrap="square" lIns="121920" tIns="60960" rIns="121920" bIns="6096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X 66</a:t>
            </a:r>
            <a:endParaRPr kumimoji="0" lang="en-GB" sz="1600"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p:txBody>
      </p:sp>
      <p:sp>
        <p:nvSpPr>
          <p:cNvPr id="18" name="Rectangle 17">
            <a:extLst>
              <a:ext uri="{FF2B5EF4-FFF2-40B4-BE49-F238E27FC236}">
                <a16:creationId xmlns:a16="http://schemas.microsoft.com/office/drawing/2014/main" id="{C72F7C48-A68C-B1CE-7FF5-5EB225935823}"/>
              </a:ext>
            </a:extLst>
          </p:cNvPr>
          <p:cNvSpPr/>
          <p:nvPr/>
        </p:nvSpPr>
        <p:spPr>
          <a:xfrm>
            <a:off x="522959" y="4219586"/>
            <a:ext cx="2685191" cy="348878"/>
          </a:xfrm>
          <a:prstGeom prst="rect">
            <a:avLst/>
          </a:prstGeom>
          <a:noFill/>
        </p:spPr>
        <p:txBody>
          <a:bodyPr wrap="square" lIns="121920" tIns="60960" rIns="121920" bIns="6096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X (408 + 448 booster)</a:t>
            </a:r>
            <a:endParaRPr kumimoji="0" lang="en-GB" sz="1600"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p:txBody>
      </p:sp>
      <p:sp>
        <p:nvSpPr>
          <p:cNvPr id="21" name="Rectangle 20">
            <a:extLst>
              <a:ext uri="{FF2B5EF4-FFF2-40B4-BE49-F238E27FC236}">
                <a16:creationId xmlns:a16="http://schemas.microsoft.com/office/drawing/2014/main" id="{FDAA57E5-D878-9599-7B73-A1E7CE8C33AD}"/>
              </a:ext>
            </a:extLst>
          </p:cNvPr>
          <p:cNvSpPr/>
          <p:nvPr/>
        </p:nvSpPr>
        <p:spPr>
          <a:xfrm>
            <a:off x="4075128" y="4224776"/>
            <a:ext cx="3344847" cy="348878"/>
          </a:xfrm>
          <a:prstGeom prst="rect">
            <a:avLst/>
          </a:prstGeom>
          <a:noFill/>
        </p:spPr>
        <p:txBody>
          <a:bodyPr wrap="square" lIns="121920" tIns="60960" rIns="121920" bIns="6096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X (102 + 112 booster)</a:t>
            </a:r>
            <a:endParaRPr kumimoji="0" lang="en-GB" sz="1600"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p:txBody>
      </p:sp>
      <p:sp>
        <p:nvSpPr>
          <p:cNvPr id="22" name="Rectangle 21">
            <a:extLst>
              <a:ext uri="{FF2B5EF4-FFF2-40B4-BE49-F238E27FC236}">
                <a16:creationId xmlns:a16="http://schemas.microsoft.com/office/drawing/2014/main" id="{EE3F3BFA-0A47-3BB2-C734-04859DA889AE}"/>
              </a:ext>
            </a:extLst>
          </p:cNvPr>
          <p:cNvSpPr/>
          <p:nvPr/>
        </p:nvSpPr>
        <p:spPr>
          <a:xfrm>
            <a:off x="2722823" y="925294"/>
            <a:ext cx="4406499" cy="584775"/>
          </a:xfrm>
          <a:prstGeom prst="rect">
            <a:avLst/>
          </a:prstGeom>
        </p:spPr>
        <p:txBody>
          <a:bodyPr wrap="square">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srgbClr val="0000CC"/>
                </a:solidFill>
                <a:effectLst/>
                <a:uLnTx/>
                <a:uFillTx/>
                <a:latin typeface="Verdana" panose="020B0604030504040204" pitchFamily="34" charset="0"/>
                <a:ea typeface="Verdana" panose="020B0604030504040204" pitchFamily="34" charset="0"/>
                <a:cs typeface="+mn-cs"/>
              </a:rPr>
              <a:t>400 MHz Collider</a:t>
            </a:r>
          </a:p>
          <a:p>
            <a:pPr marL="0" marR="0" lvl="0" indent="0" algn="l" defTabSz="91428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CC"/>
              </a:solidFill>
              <a:effectLst/>
              <a:uLnTx/>
              <a:uFillTx/>
              <a:latin typeface="Verdana" panose="020B0604030504040204" pitchFamily="34" charset="0"/>
              <a:ea typeface="Verdana" panose="020B0604030504040204" pitchFamily="34" charset="0"/>
              <a:cs typeface="+mn-cs"/>
            </a:endParaRPr>
          </a:p>
        </p:txBody>
      </p:sp>
      <p:sp>
        <p:nvSpPr>
          <p:cNvPr id="23" name="Rectangle 22">
            <a:extLst>
              <a:ext uri="{FF2B5EF4-FFF2-40B4-BE49-F238E27FC236}">
                <a16:creationId xmlns:a16="http://schemas.microsoft.com/office/drawing/2014/main" id="{124A102B-49C8-9D83-DB29-3E9D1425AA45}"/>
              </a:ext>
            </a:extLst>
          </p:cNvPr>
          <p:cNvSpPr/>
          <p:nvPr/>
        </p:nvSpPr>
        <p:spPr>
          <a:xfrm>
            <a:off x="2057680" y="3854749"/>
            <a:ext cx="4406499" cy="584775"/>
          </a:xfrm>
          <a:prstGeom prst="rect">
            <a:avLst/>
          </a:prstGeom>
        </p:spPr>
        <p:txBody>
          <a:bodyPr wrap="square">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srgbClr val="0000CC"/>
                </a:solidFill>
                <a:effectLst/>
                <a:uLnTx/>
                <a:uFillTx/>
                <a:latin typeface="Verdana" panose="020B0604030504040204" pitchFamily="34" charset="0"/>
                <a:ea typeface="Verdana" panose="020B0604030504040204" pitchFamily="34" charset="0"/>
                <a:cs typeface="+mn-cs"/>
              </a:rPr>
              <a:t>800 MHz Collider + Booster</a:t>
            </a:r>
          </a:p>
          <a:p>
            <a:pPr marL="0" marR="0" lvl="0" indent="0" algn="l" defTabSz="91428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CC"/>
              </a:solidFill>
              <a:effectLst/>
              <a:uLnTx/>
              <a:uFillTx/>
              <a:latin typeface="Verdana" panose="020B0604030504040204" pitchFamily="34" charset="0"/>
              <a:ea typeface="Verdana" panose="020B0604030504040204" pitchFamily="34" charset="0"/>
              <a:cs typeface="+mn-cs"/>
            </a:endParaRPr>
          </a:p>
        </p:txBody>
      </p:sp>
      <p:sp>
        <p:nvSpPr>
          <p:cNvPr id="4" name="Rectangle 3">
            <a:extLst>
              <a:ext uri="{FF2B5EF4-FFF2-40B4-BE49-F238E27FC236}">
                <a16:creationId xmlns:a16="http://schemas.microsoft.com/office/drawing/2014/main" id="{E374D571-A76A-28C3-DFED-A97EE4B4C1FC}"/>
              </a:ext>
            </a:extLst>
          </p:cNvPr>
          <p:cNvSpPr/>
          <p:nvPr/>
        </p:nvSpPr>
        <p:spPr>
          <a:xfrm>
            <a:off x="8526987" y="4560828"/>
            <a:ext cx="3270575" cy="800412"/>
          </a:xfrm>
          <a:prstGeom prst="rect">
            <a:avLst/>
          </a:prstGeom>
          <a:noFill/>
        </p:spPr>
        <p:txBody>
          <a:bodyPr wrap="square" lIns="121920" tIns="60960" rIns="121920" bIns="6096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X 204 </a:t>
            </a:r>
          </a:p>
          <a:p>
            <a:pPr marL="0" marR="0" lvl="0" indent="0" algn="l" defTabSz="914280" rtl="0" eaLnBrk="1" fontAlgn="auto" latinLnBrk="0" hangingPunct="1">
              <a:lnSpc>
                <a:spcPct val="100000"/>
              </a:lnSpc>
              <a:spcBef>
                <a:spcPts val="0"/>
              </a:spcBef>
              <a:spcAft>
                <a:spcPts val="0"/>
              </a:spcAft>
              <a:buClrTx/>
              <a:buSzTx/>
              <a:buFontTx/>
              <a:buNone/>
              <a:tabLst/>
              <a:defRPr/>
            </a:pPr>
            <a:endPar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+ 448 x 10 kW SSA booster</a:t>
            </a:r>
            <a:endParaRPr kumimoji="0" lang="en-GB" sz="1600"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155152565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Optimized injector concept and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04" name="TextBox 203">
            <a:extLst>
              <a:ext uri="{FF2B5EF4-FFF2-40B4-BE49-F238E27FC236}">
                <a16:creationId xmlns:a16="http://schemas.microsoft.com/office/drawing/2014/main" id="{E4D019DB-2306-CA1C-0B52-28FD7FB87DEC}"/>
              </a:ext>
            </a:extLst>
          </p:cNvPr>
          <p:cNvSpPr txBox="1"/>
          <p:nvPr/>
        </p:nvSpPr>
        <p:spPr>
          <a:xfrm>
            <a:off x="84814" y="825828"/>
            <a:ext cx="12022372" cy="5858014"/>
          </a:xfrm>
          <a:prstGeom prst="rect">
            <a:avLst/>
          </a:prstGeom>
          <a:noFill/>
        </p:spPr>
        <p:txBody>
          <a:bodyPr wrap="square" rtlCol="0">
            <a:spAutoFit/>
          </a:bodyPr>
          <a:lstStyle/>
          <a:p>
            <a:pPr marL="230188" indent="-230188">
              <a:spcBef>
                <a:spcPts val="800"/>
              </a:spcBef>
              <a:buFont typeface="Arial" panose="020B0604020202020204" pitchFamily="34" charset="0"/>
              <a:buChar char="•"/>
            </a:pPr>
            <a:r>
              <a:rPr lang="en-US" sz="2000" b="1" dirty="0">
                <a:solidFill>
                  <a:srgbClr val="0C377B"/>
                </a:solidFill>
              </a:rPr>
              <a:t>Mid-term review recommendations to reduce gradients and repetition rate </a:t>
            </a:r>
            <a:r>
              <a:rPr lang="en-US" sz="2000" b="1" dirty="0">
                <a:solidFill>
                  <a:srgbClr val="0C377B"/>
                </a:solidFill>
                <a:sym typeface="Wingdings" pitchFamily="2" charset="2"/>
              </a:rPr>
              <a:t></a:t>
            </a:r>
            <a:r>
              <a:rPr lang="en-US" sz="2000" b="1" dirty="0">
                <a:solidFill>
                  <a:srgbClr val="0C377B"/>
                </a:solidFill>
              </a:rPr>
              <a:t> new linac optimization in terms of cost and power density</a:t>
            </a: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539750" lvl="1" indent="-309563">
              <a:spcBef>
                <a:spcPts val="800"/>
              </a:spcBef>
              <a:buFont typeface="Arial" panose="020B0604020202020204" pitchFamily="34" charset="0"/>
              <a:buChar char="•"/>
            </a:pPr>
            <a:r>
              <a:rPr lang="en-US" dirty="0">
                <a:solidFill>
                  <a:srgbClr val="0C377B"/>
                </a:solidFill>
              </a:rPr>
              <a:t>Overall power consumption (for linacs) is reduced by </a:t>
            </a:r>
            <a:r>
              <a:rPr lang="en-US" b="1" dirty="0">
                <a:solidFill>
                  <a:srgbClr val="0C377B"/>
                </a:solidFill>
              </a:rPr>
              <a:t>more than a factor 3 </a:t>
            </a:r>
            <a:r>
              <a:rPr lang="en-US" dirty="0">
                <a:solidFill>
                  <a:srgbClr val="0C377B"/>
                </a:solidFill>
              </a:rPr>
              <a:t>by means of:</a:t>
            </a:r>
          </a:p>
          <a:p>
            <a:pPr marL="996950" lvl="2" indent="-309563">
              <a:spcBef>
                <a:spcPts val="800"/>
              </a:spcBef>
              <a:buFont typeface="Arial" panose="020B0604020202020204" pitchFamily="34" charset="0"/>
              <a:buChar char="•"/>
            </a:pPr>
            <a:r>
              <a:rPr lang="en-US" dirty="0">
                <a:solidFill>
                  <a:srgbClr val="0C377B"/>
                </a:solidFill>
              </a:rPr>
              <a:t>new accelerating structures with higher shunt impedance;</a:t>
            </a:r>
          </a:p>
          <a:p>
            <a:pPr marL="996950" lvl="2" indent="-309563">
              <a:spcBef>
                <a:spcPts val="800"/>
              </a:spcBef>
              <a:buFont typeface="Arial" panose="020B0604020202020204" pitchFamily="34" charset="0"/>
              <a:buChar char="•"/>
            </a:pPr>
            <a:r>
              <a:rPr lang="en-US" dirty="0">
                <a:solidFill>
                  <a:srgbClr val="0C377B"/>
                </a:solidFill>
              </a:rPr>
              <a:t>lower gradient (29.5 MV/m </a:t>
            </a:r>
            <a:r>
              <a:rPr lang="en-US" dirty="0">
                <a:solidFill>
                  <a:srgbClr val="0C377B"/>
                </a:solidFill>
                <a:sym typeface="Wingdings" pitchFamily="2" charset="2"/>
              </a:rPr>
              <a:t> 22.5/20.5 MV/m);</a:t>
            </a:r>
          </a:p>
          <a:p>
            <a:pPr marL="996950" lvl="2" indent="-309563">
              <a:spcBef>
                <a:spcPts val="800"/>
              </a:spcBef>
              <a:buFont typeface="Arial" panose="020B0604020202020204" pitchFamily="34" charset="0"/>
              <a:buChar char="•"/>
            </a:pPr>
            <a:r>
              <a:rPr lang="en-US" dirty="0">
                <a:solidFill>
                  <a:srgbClr val="0C377B"/>
                </a:solidFill>
                <a:sym typeface="Wingdings" pitchFamily="2" charset="2"/>
              </a:rPr>
              <a:t>lower repetition rate (200/400 Hz  100 Hz).</a:t>
            </a:r>
          </a:p>
          <a:p>
            <a:pPr marL="539750" lvl="1" indent="-309563">
              <a:spcBef>
                <a:spcPts val="800"/>
              </a:spcBef>
              <a:buFont typeface="Arial" panose="020B0604020202020204" pitchFamily="34" charset="0"/>
              <a:buChar char="•"/>
            </a:pPr>
            <a:r>
              <a:rPr lang="en-US" dirty="0">
                <a:solidFill>
                  <a:srgbClr val="0C377B"/>
                </a:solidFill>
              </a:rPr>
              <a:t>Repetition rate of </a:t>
            </a:r>
            <a:r>
              <a:rPr lang="en-US" b="1" dirty="0">
                <a:solidFill>
                  <a:srgbClr val="0C377B"/>
                </a:solidFill>
              </a:rPr>
              <a:t>100 Hz with 4 bunches </a:t>
            </a:r>
            <a:r>
              <a:rPr lang="en-US" dirty="0">
                <a:solidFill>
                  <a:srgbClr val="0C377B"/>
                </a:solidFill>
              </a:rPr>
              <a:t>per rf pulse</a:t>
            </a:r>
            <a:endParaRPr lang="en-US" dirty="0">
              <a:solidFill>
                <a:srgbClr val="0C377B"/>
              </a:solidFill>
              <a:sym typeface="Wingdings" pitchFamily="2" charset="2"/>
            </a:endParaRPr>
          </a:p>
          <a:p>
            <a:pPr marL="539750" lvl="1" indent="-309563">
              <a:spcBef>
                <a:spcPts val="800"/>
              </a:spcBef>
              <a:buFont typeface="Arial" panose="020B0604020202020204" pitchFamily="34" charset="0"/>
              <a:buChar char="•"/>
            </a:pPr>
            <a:r>
              <a:rPr lang="en-US" dirty="0">
                <a:solidFill>
                  <a:srgbClr val="0C377B"/>
                </a:solidFill>
              </a:rPr>
              <a:t>New layout: </a:t>
            </a:r>
            <a:r>
              <a:rPr lang="en-US" b="1" dirty="0">
                <a:solidFill>
                  <a:srgbClr val="0C377B"/>
                </a:solidFill>
              </a:rPr>
              <a:t>Damping Ring at higher energy 2.86 GeV</a:t>
            </a:r>
            <a:r>
              <a:rPr lang="en-US" dirty="0">
                <a:solidFill>
                  <a:srgbClr val="0C377B"/>
                </a:solidFill>
              </a:rPr>
              <a:t>, no common linac with 2x repetition rate.</a:t>
            </a:r>
            <a:endParaRPr lang="en-US" sz="1600" dirty="0">
              <a:solidFill>
                <a:srgbClr val="0C377B"/>
              </a:solidFill>
            </a:endParaRPr>
          </a:p>
        </p:txBody>
      </p:sp>
      <p:pic>
        <p:nvPicPr>
          <p:cNvPr id="4" name="Picture 3">
            <a:extLst>
              <a:ext uri="{FF2B5EF4-FFF2-40B4-BE49-F238E27FC236}">
                <a16:creationId xmlns:a16="http://schemas.microsoft.com/office/drawing/2014/main" id="{158A6BB9-1181-71D2-3570-8167648BD482}"/>
              </a:ext>
            </a:extLst>
          </p:cNvPr>
          <p:cNvPicPr>
            <a:picLocks noChangeAspect="1"/>
          </p:cNvPicPr>
          <p:nvPr/>
        </p:nvPicPr>
        <p:blipFill>
          <a:blip r:embed="rId4"/>
          <a:stretch>
            <a:fillRect/>
          </a:stretch>
        </p:blipFill>
        <p:spPr>
          <a:xfrm>
            <a:off x="792889" y="1612547"/>
            <a:ext cx="10344045" cy="2676976"/>
          </a:xfrm>
          <a:prstGeom prst="rect">
            <a:avLst/>
          </a:prstGeom>
        </p:spPr>
      </p:pic>
    </p:spTree>
    <p:extLst>
      <p:ext uri="{BB962C8B-B14F-4D97-AF65-F5344CB8AC3E}">
        <p14:creationId xmlns:p14="http://schemas.microsoft.com/office/powerpoint/2010/main" val="198696233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Optimised</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injector implementation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Prevessin</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site</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8AC12577-BA86-29B8-D959-DB732E9DF1A4}"/>
              </a:ext>
            </a:extLst>
          </p:cNvPr>
          <p:cNvPicPr>
            <a:picLocks noChangeAspect="1"/>
          </p:cNvPicPr>
          <p:nvPr/>
        </p:nvPicPr>
        <p:blipFill>
          <a:blip r:embed="rId3"/>
          <a:stretch>
            <a:fillRect/>
          </a:stretch>
        </p:blipFill>
        <p:spPr>
          <a:xfrm rot="2827815">
            <a:off x="1446804" y="-878753"/>
            <a:ext cx="7268597" cy="7237634"/>
          </a:xfrm>
          <a:prstGeom prst="rect">
            <a:avLst/>
          </a:prstGeom>
        </p:spPr>
      </p:pic>
      <p:cxnSp>
        <p:nvCxnSpPr>
          <p:cNvPr id="8" name="Straight Arrow Connector 7">
            <a:extLst>
              <a:ext uri="{FF2B5EF4-FFF2-40B4-BE49-F238E27FC236}">
                <a16:creationId xmlns:a16="http://schemas.microsoft.com/office/drawing/2014/main" id="{60F3A0C2-7A1B-5D4E-2AD7-C3ACA7225EE1}"/>
              </a:ext>
            </a:extLst>
          </p:cNvPr>
          <p:cNvCxnSpPr>
            <a:cxnSpLocks/>
          </p:cNvCxnSpPr>
          <p:nvPr/>
        </p:nvCxnSpPr>
        <p:spPr>
          <a:xfrm flipV="1">
            <a:off x="7911352" y="3351110"/>
            <a:ext cx="0" cy="811314"/>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09DC135-3DA4-E803-9D10-BF32438F453F}"/>
              </a:ext>
            </a:extLst>
          </p:cNvPr>
          <p:cNvSpPr txBox="1"/>
          <p:nvPr/>
        </p:nvSpPr>
        <p:spPr>
          <a:xfrm>
            <a:off x="6779262" y="4162423"/>
            <a:ext cx="2262887" cy="338554"/>
          </a:xfrm>
          <a:prstGeom prst="rect">
            <a:avLst/>
          </a:prstGeom>
          <a:noFill/>
        </p:spPr>
        <p:txBody>
          <a:bodyPr wrap="square" rtlCol="0">
            <a:spAutoFit/>
          </a:bodyPr>
          <a:lstStyle/>
          <a:p>
            <a:r>
              <a:rPr lang="en-GB" sz="1600" dirty="0"/>
              <a:t>CERN Fenced Area</a:t>
            </a:r>
          </a:p>
        </p:txBody>
      </p:sp>
      <p:sp>
        <p:nvSpPr>
          <p:cNvPr id="12" name="TextBox 11">
            <a:extLst>
              <a:ext uri="{FF2B5EF4-FFF2-40B4-BE49-F238E27FC236}">
                <a16:creationId xmlns:a16="http://schemas.microsoft.com/office/drawing/2014/main" id="{BD3409E6-912B-B38D-A38E-7E06C4427D0B}"/>
              </a:ext>
            </a:extLst>
          </p:cNvPr>
          <p:cNvSpPr txBox="1"/>
          <p:nvPr/>
        </p:nvSpPr>
        <p:spPr>
          <a:xfrm>
            <a:off x="148770" y="3662144"/>
            <a:ext cx="1018546" cy="584775"/>
          </a:xfrm>
          <a:prstGeom prst="rect">
            <a:avLst/>
          </a:prstGeom>
          <a:noFill/>
        </p:spPr>
        <p:txBody>
          <a:bodyPr wrap="square" rtlCol="0">
            <a:spAutoFit/>
          </a:bodyPr>
          <a:lstStyle/>
          <a:p>
            <a:r>
              <a:rPr lang="en-GB" sz="1600" dirty="0"/>
              <a:t>Damping </a:t>
            </a:r>
          </a:p>
          <a:p>
            <a:r>
              <a:rPr lang="en-GB" sz="1600" dirty="0"/>
              <a:t>Ring</a:t>
            </a:r>
          </a:p>
        </p:txBody>
      </p:sp>
      <p:sp>
        <p:nvSpPr>
          <p:cNvPr id="13" name="TextBox 12">
            <a:extLst>
              <a:ext uri="{FF2B5EF4-FFF2-40B4-BE49-F238E27FC236}">
                <a16:creationId xmlns:a16="http://schemas.microsoft.com/office/drawing/2014/main" id="{863418FC-1CB2-4436-E204-869740D14008}"/>
              </a:ext>
            </a:extLst>
          </p:cNvPr>
          <p:cNvSpPr txBox="1"/>
          <p:nvPr/>
        </p:nvSpPr>
        <p:spPr>
          <a:xfrm>
            <a:off x="4227600" y="1668423"/>
            <a:ext cx="2219325" cy="338554"/>
          </a:xfrm>
          <a:prstGeom prst="rect">
            <a:avLst/>
          </a:prstGeom>
          <a:noFill/>
        </p:spPr>
        <p:txBody>
          <a:bodyPr wrap="square" rtlCol="0">
            <a:spAutoFit/>
          </a:bodyPr>
          <a:lstStyle/>
          <a:p>
            <a:r>
              <a:rPr lang="en-GB" sz="1600" dirty="0"/>
              <a:t>High Energy LINAC</a:t>
            </a:r>
          </a:p>
        </p:txBody>
      </p:sp>
      <p:cxnSp>
        <p:nvCxnSpPr>
          <p:cNvPr id="14" name="Straight Arrow Connector 13">
            <a:extLst>
              <a:ext uri="{FF2B5EF4-FFF2-40B4-BE49-F238E27FC236}">
                <a16:creationId xmlns:a16="http://schemas.microsoft.com/office/drawing/2014/main" id="{5AEE987A-7DC2-1818-AC18-1883CAFA3B4E}"/>
              </a:ext>
            </a:extLst>
          </p:cNvPr>
          <p:cNvCxnSpPr>
            <a:cxnSpLocks/>
          </p:cNvCxnSpPr>
          <p:nvPr/>
        </p:nvCxnSpPr>
        <p:spPr>
          <a:xfrm flipH="1">
            <a:off x="4802841" y="1999471"/>
            <a:ext cx="331134" cy="40572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6899DC5-EEF4-37FD-D781-7A12A8307A6F}"/>
              </a:ext>
            </a:extLst>
          </p:cNvPr>
          <p:cNvCxnSpPr>
            <a:cxnSpLocks/>
          </p:cNvCxnSpPr>
          <p:nvPr/>
        </p:nvCxnSpPr>
        <p:spPr>
          <a:xfrm flipV="1">
            <a:off x="638649" y="2739466"/>
            <a:ext cx="19394" cy="933845"/>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A82E692-4451-198A-D339-0CF603C8BB96}"/>
              </a:ext>
            </a:extLst>
          </p:cNvPr>
          <p:cNvSpPr txBox="1"/>
          <p:nvPr/>
        </p:nvSpPr>
        <p:spPr>
          <a:xfrm>
            <a:off x="88164" y="794440"/>
            <a:ext cx="11868149"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rgbClr val="0C377B"/>
                </a:solidFill>
              </a:rPr>
              <a:t>Good integration with existing CERN </a:t>
            </a:r>
            <a:r>
              <a:rPr lang="en-US" sz="2000" dirty="0" err="1">
                <a:solidFill>
                  <a:srgbClr val="0C377B"/>
                </a:solidFill>
              </a:rPr>
              <a:t>Prevessin</a:t>
            </a:r>
            <a:r>
              <a:rPr lang="en-US" sz="2000" dirty="0">
                <a:solidFill>
                  <a:srgbClr val="0C377B"/>
                </a:solidFill>
              </a:rPr>
              <a:t> Site and strongly reduced visibility from outside.</a:t>
            </a:r>
          </a:p>
          <a:p>
            <a:pPr marL="285750" indent="-285750">
              <a:buFont typeface="Arial" panose="020B0604020202020204" pitchFamily="34" charset="0"/>
              <a:buChar char="•"/>
            </a:pPr>
            <a:r>
              <a:rPr lang="en-US" sz="2000" dirty="0">
                <a:solidFill>
                  <a:srgbClr val="0C377B"/>
                </a:solidFill>
              </a:rPr>
              <a:t>Ideal connection to existing experimental halls.</a:t>
            </a:r>
          </a:p>
          <a:p>
            <a:pPr marL="285750" indent="-285750">
              <a:buFont typeface="Arial" panose="020B0604020202020204" pitchFamily="34" charset="0"/>
              <a:buChar char="•"/>
            </a:pPr>
            <a:r>
              <a:rPr lang="en-US" sz="2000" dirty="0">
                <a:solidFill>
                  <a:srgbClr val="0C377B"/>
                </a:solidFill>
              </a:rPr>
              <a:t>Good conditions for construction.</a:t>
            </a:r>
          </a:p>
        </p:txBody>
      </p:sp>
      <p:sp>
        <p:nvSpPr>
          <p:cNvPr id="19" name="TextBox 18">
            <a:extLst>
              <a:ext uri="{FF2B5EF4-FFF2-40B4-BE49-F238E27FC236}">
                <a16:creationId xmlns:a16="http://schemas.microsoft.com/office/drawing/2014/main" id="{FD51D02C-DD58-A82D-BD32-0D96F7215FC3}"/>
              </a:ext>
            </a:extLst>
          </p:cNvPr>
          <p:cNvSpPr txBox="1"/>
          <p:nvPr/>
        </p:nvSpPr>
        <p:spPr>
          <a:xfrm>
            <a:off x="93849" y="4625891"/>
            <a:ext cx="1985578" cy="584775"/>
          </a:xfrm>
          <a:prstGeom prst="rect">
            <a:avLst/>
          </a:prstGeom>
          <a:noFill/>
        </p:spPr>
        <p:txBody>
          <a:bodyPr wrap="square" rtlCol="0">
            <a:spAutoFit/>
          </a:bodyPr>
          <a:lstStyle/>
          <a:p>
            <a:r>
              <a:rPr lang="en-GB" sz="1600" dirty="0"/>
              <a:t>Entrance CERN </a:t>
            </a:r>
            <a:r>
              <a:rPr lang="en-GB" sz="1600" dirty="0" err="1"/>
              <a:t>Prevessin</a:t>
            </a:r>
            <a:r>
              <a:rPr lang="en-GB" sz="1600" dirty="0"/>
              <a:t> Site</a:t>
            </a:r>
          </a:p>
        </p:txBody>
      </p:sp>
      <p:cxnSp>
        <p:nvCxnSpPr>
          <p:cNvPr id="20" name="Straight Arrow Connector 19">
            <a:extLst>
              <a:ext uri="{FF2B5EF4-FFF2-40B4-BE49-F238E27FC236}">
                <a16:creationId xmlns:a16="http://schemas.microsoft.com/office/drawing/2014/main" id="{8CA1C443-1F80-5382-D6FE-616C647E6119}"/>
              </a:ext>
            </a:extLst>
          </p:cNvPr>
          <p:cNvCxnSpPr>
            <a:cxnSpLocks/>
          </p:cNvCxnSpPr>
          <p:nvPr/>
        </p:nvCxnSpPr>
        <p:spPr>
          <a:xfrm>
            <a:off x="1916564" y="5197286"/>
            <a:ext cx="1093336" cy="0"/>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BB70D5B7-FF24-CCA9-CAF4-8D3D982E2133}"/>
              </a:ext>
            </a:extLst>
          </p:cNvPr>
          <p:cNvPicPr>
            <a:picLocks noChangeAspect="1"/>
          </p:cNvPicPr>
          <p:nvPr/>
        </p:nvPicPr>
        <p:blipFill rotWithShape="1">
          <a:blip r:embed="rId4"/>
          <a:srcRect t="31011" b="6274"/>
          <a:stretch/>
        </p:blipFill>
        <p:spPr>
          <a:xfrm>
            <a:off x="54709" y="5393361"/>
            <a:ext cx="11949229" cy="1443383"/>
          </a:xfrm>
          <a:prstGeom prst="rect">
            <a:avLst/>
          </a:prstGeom>
        </p:spPr>
      </p:pic>
      <p:pic>
        <p:nvPicPr>
          <p:cNvPr id="17" name="Picture 16">
            <a:extLst>
              <a:ext uri="{FF2B5EF4-FFF2-40B4-BE49-F238E27FC236}">
                <a16:creationId xmlns:a16="http://schemas.microsoft.com/office/drawing/2014/main" id="{3D1F511D-9D3A-019F-9AC4-39575BE5DD5A}"/>
              </a:ext>
            </a:extLst>
          </p:cNvPr>
          <p:cNvPicPr>
            <a:picLocks noChangeAspect="1"/>
          </p:cNvPicPr>
          <p:nvPr/>
        </p:nvPicPr>
        <p:blipFill>
          <a:blip r:embed="rId5"/>
          <a:stretch>
            <a:fillRect/>
          </a:stretch>
        </p:blipFill>
        <p:spPr>
          <a:xfrm>
            <a:off x="9561699" y="3858630"/>
            <a:ext cx="2546405" cy="1443383"/>
          </a:xfrm>
          <a:prstGeom prst="rect">
            <a:avLst/>
          </a:prstGeom>
          <a:ln w="19050">
            <a:solidFill>
              <a:schemeClr val="tx1"/>
            </a:solidFill>
          </a:ln>
        </p:spPr>
      </p:pic>
    </p:spTree>
    <p:extLst>
      <p:ext uri="{BB962C8B-B14F-4D97-AF65-F5344CB8AC3E}">
        <p14:creationId xmlns:p14="http://schemas.microsoft.com/office/powerpoint/2010/main" val="34243518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New FCC-</a:t>
            </a:r>
            <a:r>
              <a:rPr kumimoji="0" lang="en-US"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baseline for feasibility study</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3" name="Table 2">
            <a:extLst>
              <a:ext uri="{FF2B5EF4-FFF2-40B4-BE49-F238E27FC236}">
                <a16:creationId xmlns:a16="http://schemas.microsoft.com/office/drawing/2014/main" id="{72AAEA33-86A7-DD57-758C-7005418E4ADD}"/>
              </a:ext>
            </a:extLst>
          </p:cNvPr>
          <p:cNvGraphicFramePr>
            <a:graphicFrameLocks noGrp="1"/>
          </p:cNvGraphicFramePr>
          <p:nvPr/>
        </p:nvGraphicFramePr>
        <p:xfrm>
          <a:off x="484094" y="1970622"/>
          <a:ext cx="11223811" cy="4572000"/>
        </p:xfrm>
        <a:graphic>
          <a:graphicData uri="http://schemas.openxmlformats.org/drawingml/2006/table">
            <a:tbl>
              <a:tblPr firstRow="1" bandRow="1"/>
              <a:tblGrid>
                <a:gridCol w="3293140">
                  <a:extLst>
                    <a:ext uri="{9D8B030D-6E8A-4147-A177-3AD203B41FA5}">
                      <a16:colId xmlns:a16="http://schemas.microsoft.com/office/drawing/2014/main" val="624399581"/>
                    </a:ext>
                  </a:extLst>
                </a:gridCol>
                <a:gridCol w="1158389">
                  <a:extLst>
                    <a:ext uri="{9D8B030D-6E8A-4147-A177-3AD203B41FA5}">
                      <a16:colId xmlns:a16="http://schemas.microsoft.com/office/drawing/2014/main" val="1347605039"/>
                    </a:ext>
                  </a:extLst>
                </a:gridCol>
                <a:gridCol w="1959122">
                  <a:extLst>
                    <a:ext uri="{9D8B030D-6E8A-4147-A177-3AD203B41FA5}">
                      <a16:colId xmlns:a16="http://schemas.microsoft.com/office/drawing/2014/main" val="910977074"/>
                    </a:ext>
                  </a:extLst>
                </a:gridCol>
                <a:gridCol w="2406580">
                  <a:extLst>
                    <a:ext uri="{9D8B030D-6E8A-4147-A177-3AD203B41FA5}">
                      <a16:colId xmlns:a16="http://schemas.microsoft.com/office/drawing/2014/main" val="788584948"/>
                    </a:ext>
                  </a:extLst>
                </a:gridCol>
                <a:gridCol w="2406580">
                  <a:extLst>
                    <a:ext uri="{9D8B030D-6E8A-4147-A177-3AD203B41FA5}">
                      <a16:colId xmlns:a16="http://schemas.microsoft.com/office/drawing/2014/main" val="2505496907"/>
                    </a:ext>
                  </a:extLst>
                </a:gridCol>
              </a:tblGrid>
              <a:tr h="288453">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en-US" sz="1400" dirty="0"/>
                        <a:t>Parameter</a:t>
                      </a:r>
                      <a:endParaRPr lang="en-GB" sz="1400" dirty="0"/>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FF"/>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400" dirty="0"/>
                        <a:t>Unit</a:t>
                      </a:r>
                      <a:endParaRPr lang="en-GB" sz="1400" dirty="0"/>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FF"/>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400" dirty="0"/>
                        <a:t>FSR (2024)</a:t>
                      </a:r>
                      <a:endParaRPr lang="en-GB" sz="1400" dirty="0"/>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FF"/>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400" dirty="0"/>
                        <a:t>CDR (2018)</a:t>
                      </a:r>
                      <a:endParaRPr lang="en-GB" sz="1400" dirty="0"/>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FF"/>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400" dirty="0"/>
                        <a:t>(HL-)LHC</a:t>
                      </a:r>
                      <a:endParaRPr lang="en-GB" sz="1400" dirty="0"/>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FF"/>
                    </a:solidFill>
                  </a:tcPr>
                </a:tc>
                <a:extLst>
                  <a:ext uri="{0D108BD9-81ED-4DB2-BD59-A6C34878D82A}">
                    <a16:rowId xmlns:a16="http://schemas.microsoft.com/office/drawing/2014/main" val="2599257747"/>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b="1" dirty="0" err="1">
                          <a:solidFill>
                            <a:srgbClr val="FF0000"/>
                          </a:solidFill>
                        </a:rPr>
                        <a:t>c.m.</a:t>
                      </a:r>
                      <a:r>
                        <a:rPr lang="en-US" sz="1400" b="1" dirty="0">
                          <a:solidFill>
                            <a:srgbClr val="FF0000"/>
                          </a:solidFill>
                        </a:rPr>
                        <a:t> energy</a:t>
                      </a:r>
                      <a:endParaRPr lang="en-GB" sz="1400" b="1" dirty="0">
                        <a:solidFill>
                          <a:srgbClr val="FF0000"/>
                        </a:solidFill>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b="1" dirty="0" err="1">
                          <a:solidFill>
                            <a:srgbClr val="FF0000"/>
                          </a:solidFill>
                        </a:rPr>
                        <a:t>TeV</a:t>
                      </a:r>
                      <a:endParaRPr lang="en-GB" sz="1400" b="1" dirty="0">
                        <a:solidFill>
                          <a:srgbClr val="FF0000"/>
                        </a:solidFill>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b="1" dirty="0">
                          <a:solidFill>
                            <a:srgbClr val="FF0000"/>
                          </a:solidFill>
                        </a:rPr>
                        <a:t>85</a:t>
                      </a:r>
                      <a:endParaRPr lang="en-GB" sz="1400" b="1" dirty="0">
                        <a:solidFill>
                          <a:srgbClr val="FF0000"/>
                        </a:solidFill>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b="1" dirty="0">
                          <a:solidFill>
                            <a:srgbClr val="FF0000"/>
                          </a:solidFill>
                        </a:rPr>
                        <a:t>100</a:t>
                      </a:r>
                      <a:endParaRPr lang="en-GB" sz="1400" b="1" dirty="0">
                        <a:solidFill>
                          <a:srgbClr val="FF0000"/>
                        </a:solidFill>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14</a:t>
                      </a:r>
                      <a:endParaRPr lang="en-GB" sz="1400" dirty="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extLst>
                  <a:ext uri="{0D108BD9-81ED-4DB2-BD59-A6C34878D82A}">
                    <a16:rowId xmlns:a16="http://schemas.microsoft.com/office/drawing/2014/main" val="94975913"/>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b="1" dirty="0">
                          <a:solidFill>
                            <a:srgbClr val="FF0000"/>
                          </a:solidFill>
                        </a:rPr>
                        <a:t>dipole field</a:t>
                      </a:r>
                      <a:endParaRPr lang="en-GB" sz="1400" b="1" dirty="0">
                        <a:solidFill>
                          <a:srgbClr val="FF000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b="1" dirty="0">
                          <a:solidFill>
                            <a:srgbClr val="FF0000"/>
                          </a:solidFill>
                        </a:rPr>
                        <a:t>T</a:t>
                      </a:r>
                      <a:endParaRPr lang="en-GB" sz="1400" b="1" dirty="0">
                        <a:solidFill>
                          <a:srgbClr val="FF000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b="1" dirty="0">
                          <a:solidFill>
                            <a:srgbClr val="FF0000"/>
                          </a:solidFill>
                        </a:rPr>
                        <a:t>14</a:t>
                      </a:r>
                      <a:endParaRPr lang="en-GB" sz="1400" b="1" dirty="0">
                        <a:solidFill>
                          <a:srgbClr val="FF000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b="1" dirty="0">
                          <a:solidFill>
                            <a:srgbClr val="FF0000"/>
                          </a:solidFill>
                        </a:rPr>
                        <a:t>16</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8.33</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extLst>
                  <a:ext uri="{0D108BD9-81ED-4DB2-BD59-A6C34878D82A}">
                    <a16:rowId xmlns:a16="http://schemas.microsoft.com/office/drawing/2014/main" val="2312256554"/>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dirty="0"/>
                        <a:t>beam current</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A</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0.5</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0.5</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(1.12) 0.58</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extLst>
                  <a:ext uri="{0D108BD9-81ED-4DB2-BD59-A6C34878D82A}">
                    <a16:rowId xmlns:a16="http://schemas.microsoft.com/office/drawing/2014/main" val="1792024309"/>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dirty="0"/>
                        <a:t>bunch population</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10</a:t>
                      </a:r>
                      <a:r>
                        <a:rPr lang="en-US" sz="1400" baseline="30000" dirty="0"/>
                        <a:t>11</a:t>
                      </a:r>
                      <a:endParaRPr lang="en-GB" sz="1400" baseline="300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1.0</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1.0</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(2.2) 1.15</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extLst>
                  <a:ext uri="{0D108BD9-81ED-4DB2-BD59-A6C34878D82A}">
                    <a16:rowId xmlns:a16="http://schemas.microsoft.com/office/drawing/2014/main" val="3783394542"/>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dirty="0"/>
                        <a:t>bunches/beam</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9500</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10400</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(2760) 2808</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extLst>
                  <a:ext uri="{0D108BD9-81ED-4DB2-BD59-A6C34878D82A}">
                    <a16:rowId xmlns:a16="http://schemas.microsoft.com/office/drawing/2014/main" val="313078409"/>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dirty="0"/>
                        <a:t>rf voltage</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MV</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35</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a:t>20 - 48</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(16) 16</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extLst>
                  <a:ext uri="{0D108BD9-81ED-4DB2-BD59-A6C34878D82A}">
                    <a16:rowId xmlns:a16="http://schemas.microsoft.com/office/drawing/2014/main" val="1163142401"/>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dirty="0"/>
                        <a:t>longitudinal emit.</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eVs</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8.1</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9.0</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2.5</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extLst>
                  <a:ext uri="{0D108BD9-81ED-4DB2-BD59-A6C34878D82A}">
                    <a16:rowId xmlns:a16="http://schemas.microsoft.com/office/drawing/2014/main" val="3096644738"/>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dirty="0"/>
                        <a:t>normalized transverse emittance</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latin typeface="Symbol" panose="05050102010706020507" pitchFamily="18" charset="2"/>
                        </a:rPr>
                        <a:t>m</a:t>
                      </a:r>
                      <a:r>
                        <a:rPr lang="en-US" sz="1400" dirty="0"/>
                        <a:t>m</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2.2</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2.2</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(2.5) 3.75</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extLst>
                  <a:ext uri="{0D108BD9-81ED-4DB2-BD59-A6C34878D82A}">
                    <a16:rowId xmlns:a16="http://schemas.microsoft.com/office/drawing/2014/main" val="3823436544"/>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dirty="0"/>
                        <a:t>IP beta*</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m</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0.3</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0.3</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(0.15) 0.55</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extLst>
                  <a:ext uri="{0D108BD9-81ED-4DB2-BD59-A6C34878D82A}">
                    <a16:rowId xmlns:a16="http://schemas.microsoft.com/office/drawing/2014/main" val="254777048"/>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dirty="0"/>
                        <a:t>initial </a:t>
                      </a:r>
                      <a:r>
                        <a:rPr lang="en-US" sz="1400" dirty="0">
                          <a:latin typeface="Symbol" panose="05050102010706020507" pitchFamily="18" charset="2"/>
                        </a:rPr>
                        <a:t>s</a:t>
                      </a:r>
                      <a:r>
                        <a:rPr lang="en-US" sz="1400" dirty="0"/>
                        <a:t>*</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400" dirty="0">
                          <a:latin typeface="Symbol" panose="05050102010706020507" pitchFamily="18" charset="2"/>
                        </a:rPr>
                        <a:t>m</a:t>
                      </a:r>
                      <a:r>
                        <a:rPr lang="en-US" sz="1400" dirty="0"/>
                        <a:t>m</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3.8</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3.5</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(7.1 min) 16.7</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extLst>
                  <a:ext uri="{0D108BD9-81ED-4DB2-BD59-A6C34878D82A}">
                    <a16:rowId xmlns:a16="http://schemas.microsoft.com/office/drawing/2014/main" val="1061555607"/>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dirty="0"/>
                        <a:t>Initial luminosity </a:t>
                      </a:r>
                      <a:endParaRPr lang="en-GB" sz="1400" i="1"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400" dirty="0"/>
                        <a:t>nb</a:t>
                      </a:r>
                      <a:r>
                        <a:rPr lang="en-US" sz="1400" baseline="30000" dirty="0"/>
                        <a:t>-1</a:t>
                      </a:r>
                      <a:r>
                        <a:rPr lang="en-US" sz="1400" dirty="0"/>
                        <a:t>s</a:t>
                      </a:r>
                      <a:r>
                        <a:rPr lang="en-US" sz="1400" baseline="30000" dirty="0"/>
                        <a:t>-1</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b="1" dirty="0"/>
                        <a:t>170</a:t>
                      </a:r>
                      <a:endParaRPr lang="en-GB" sz="1400" b="1"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b="1" dirty="0"/>
                        <a:t>200  </a:t>
                      </a:r>
                      <a:endParaRPr lang="en-GB" sz="1400" b="1"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(50, </a:t>
                      </a:r>
                      <a:r>
                        <a:rPr lang="en-US" sz="1400" dirty="0" err="1"/>
                        <a:t>lev’d</a:t>
                      </a:r>
                      <a:r>
                        <a:rPr lang="en-US" sz="1400" dirty="0"/>
                        <a:t>) 10</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extLst>
                  <a:ext uri="{0D108BD9-81ED-4DB2-BD59-A6C34878D82A}">
                    <a16:rowId xmlns:a16="http://schemas.microsoft.com/office/drawing/2014/main" val="3106078292"/>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i="0" dirty="0"/>
                        <a:t>initial pile up</a:t>
                      </a:r>
                      <a:endParaRPr lang="en-GB" sz="1400" i="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590</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690</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(135) 27</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extLst>
                  <a:ext uri="{0D108BD9-81ED-4DB2-BD59-A6C34878D82A}">
                    <a16:rowId xmlns:a16="http://schemas.microsoft.com/office/drawing/2014/main" val="2235929724"/>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i="0" dirty="0">
                          <a:latin typeface="Symbol" panose="05050102010706020507" pitchFamily="18" charset="2"/>
                        </a:rPr>
                        <a:t>D</a:t>
                      </a:r>
                      <a:r>
                        <a:rPr lang="en-US" sz="1400" i="1" dirty="0"/>
                        <a:t>E</a:t>
                      </a:r>
                      <a:r>
                        <a:rPr lang="en-US" sz="1400" i="0" dirty="0"/>
                        <a:t> / turn</a:t>
                      </a:r>
                      <a:endParaRPr lang="en-GB" sz="1400" i="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400" dirty="0"/>
                        <a:t>MeV</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2.4</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4.7</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0.0067</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40000"/>
                      </a:srgbClr>
                    </a:solidFill>
                  </a:tcPr>
                </a:tc>
                <a:extLst>
                  <a:ext uri="{0D108BD9-81ED-4DB2-BD59-A6C34878D82A}">
                    <a16:rowId xmlns:a16="http://schemas.microsoft.com/office/drawing/2014/main" val="1568907790"/>
                  </a:ext>
                </a:extLst>
              </a:tr>
              <a:tr h="28845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400" b="1" i="0" dirty="0">
                          <a:solidFill>
                            <a:srgbClr val="FF0000"/>
                          </a:solidFill>
                        </a:rPr>
                        <a:t>SR power/beam</a:t>
                      </a:r>
                      <a:endParaRPr lang="en-GB" sz="1400" b="1" i="0" dirty="0">
                        <a:solidFill>
                          <a:srgbClr val="FF000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400" b="1" dirty="0">
                          <a:solidFill>
                            <a:srgbClr val="FF0000"/>
                          </a:solidFill>
                        </a:rPr>
                        <a:t>kW</a:t>
                      </a:r>
                      <a:endParaRPr lang="en-GB" sz="1400" b="1" dirty="0">
                        <a:solidFill>
                          <a:srgbClr val="FF000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b="1" dirty="0">
                          <a:solidFill>
                            <a:srgbClr val="FF0000"/>
                          </a:solidFill>
                        </a:rPr>
                        <a:t>1200</a:t>
                      </a:r>
                      <a:endParaRPr lang="en-GB" sz="1400" b="1" dirty="0">
                        <a:solidFill>
                          <a:srgbClr val="FF000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b="1" dirty="0">
                          <a:solidFill>
                            <a:srgbClr val="FF0000"/>
                          </a:solidFill>
                        </a:rPr>
                        <a:t>2400</a:t>
                      </a:r>
                      <a:endParaRPr lang="en-GB" sz="1400" b="1" dirty="0">
                        <a:solidFill>
                          <a:srgbClr val="FF000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400" dirty="0"/>
                        <a:t>(7.3) 3.6</a:t>
                      </a:r>
                      <a:endParaRPr lang="en-GB" sz="1400" dirty="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FF">
                        <a:tint val="20000"/>
                      </a:srgbClr>
                    </a:solidFill>
                  </a:tcPr>
                </a:tc>
                <a:extLst>
                  <a:ext uri="{0D108BD9-81ED-4DB2-BD59-A6C34878D82A}">
                    <a16:rowId xmlns:a16="http://schemas.microsoft.com/office/drawing/2014/main" val="113966572"/>
                  </a:ext>
                </a:extLst>
              </a:tr>
            </a:tbl>
          </a:graphicData>
        </a:graphic>
      </p:graphicFrame>
      <p:sp>
        <p:nvSpPr>
          <p:cNvPr id="4" name="TextBox 3">
            <a:extLst>
              <a:ext uri="{FF2B5EF4-FFF2-40B4-BE49-F238E27FC236}">
                <a16:creationId xmlns:a16="http://schemas.microsoft.com/office/drawing/2014/main" id="{3925169B-DB4E-FFF3-0A38-7BBB2CD3AD90}"/>
              </a:ext>
            </a:extLst>
          </p:cNvPr>
          <p:cNvSpPr txBox="1"/>
          <p:nvPr/>
        </p:nvSpPr>
        <p:spPr>
          <a:xfrm>
            <a:off x="340660" y="863002"/>
            <a:ext cx="11112200" cy="1015663"/>
          </a:xfrm>
          <a:prstGeom prst="rect">
            <a:avLst/>
          </a:prstGeom>
          <a:noFill/>
        </p:spPr>
        <p:txBody>
          <a:bodyPr wrap="square" rtlCol="0">
            <a:spAutoFit/>
          </a:bodyPr>
          <a:lstStyle/>
          <a:p>
            <a:pPr marL="152384"/>
            <a:r>
              <a:rPr lang="en-US" sz="2000" b="1" dirty="0">
                <a:solidFill>
                  <a:srgbClr val="0C377B"/>
                </a:solidFill>
              </a:rPr>
              <a:t>Main intentions:</a:t>
            </a:r>
          </a:p>
          <a:p>
            <a:pPr marL="495284" indent="-342900">
              <a:buFont typeface="Arial" panose="020B0604020202020204" pitchFamily="34" charset="0"/>
              <a:buChar char="•"/>
            </a:pPr>
            <a:r>
              <a:rPr lang="en-US" sz="2000" dirty="0">
                <a:solidFill>
                  <a:srgbClr val="0C377B"/>
                </a:solidFill>
              </a:rPr>
              <a:t>Parameter optimization towards “</a:t>
            </a:r>
            <a:r>
              <a:rPr lang="en-US" sz="2000" dirty="0">
                <a:solidFill>
                  <a:srgbClr val="FF0000"/>
                </a:solidFill>
              </a:rPr>
              <a:t>acceptable power consumption” </a:t>
            </a:r>
            <a:r>
              <a:rPr lang="en-US" sz="2000" dirty="0">
                <a:solidFill>
                  <a:srgbClr val="0C377B"/>
                </a:solidFill>
              </a:rPr>
              <a:t>(~max. consumption of FCC-</a:t>
            </a:r>
            <a:r>
              <a:rPr lang="en-US" sz="2000" dirty="0" err="1">
                <a:solidFill>
                  <a:srgbClr val="0C377B"/>
                </a:solidFill>
              </a:rPr>
              <a:t>ee</a:t>
            </a:r>
            <a:r>
              <a:rPr lang="en-US" sz="2000" dirty="0">
                <a:solidFill>
                  <a:srgbClr val="0C377B"/>
                </a:solidFill>
              </a:rPr>
              <a:t>)</a:t>
            </a:r>
          </a:p>
          <a:p>
            <a:pPr marL="495284" indent="-342900">
              <a:buFont typeface="Arial" panose="020B0604020202020204" pitchFamily="34" charset="0"/>
              <a:buChar char="•"/>
            </a:pPr>
            <a:r>
              <a:rPr lang="en-US" sz="2000" dirty="0">
                <a:solidFill>
                  <a:srgbClr val="0C377B"/>
                </a:solidFill>
              </a:rPr>
              <a:t>Magnetic field considered realistic with today’s technologies (Nb3Sn, ~14T)</a:t>
            </a:r>
          </a:p>
        </p:txBody>
      </p:sp>
    </p:spTree>
    <p:extLst>
      <p:ext uri="{BB962C8B-B14F-4D97-AF65-F5344CB8AC3E}">
        <p14:creationId xmlns:p14="http://schemas.microsoft.com/office/powerpoint/2010/main" val="73937488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E44AE2-2C8D-43F8-0D9A-B5A93961C1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213" y="2503367"/>
            <a:ext cx="3715126" cy="3195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FCC integrated program</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853" y="2444647"/>
            <a:ext cx="2971796" cy="3310493"/>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5314687" y="3325695"/>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a:stretch>
            <a:fillRect/>
          </a:stretch>
        </p:blipFill>
        <p:spPr>
          <a:xfrm>
            <a:off x="7961143" y="2590800"/>
            <a:ext cx="3833391" cy="3108156"/>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9262835" y="3397123"/>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0" y="673752"/>
                <a:ext cx="12192000"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FCC-hh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pp &amp; AA collisions; e-</a:t>
                </a:r>
                <a:r>
                  <a:rPr lang="en-GB" b="1" dirty="0">
                    <a:solidFill>
                      <a:srgbClr val="3333FF"/>
                    </a:solidFill>
                    <a:latin typeface="Arial"/>
                  </a:rPr>
                  <a:t>h </a:t>
                </a:r>
                <a:r>
                  <a:rPr kumimoji="0" lang="en-GB" sz="1800" b="1" i="0" u="none" strike="noStrike" kern="1200" cap="none" spc="0" normalizeH="0" baseline="0" noProof="0" dirty="0">
                    <a:ln>
                      <a:noFill/>
                    </a:ln>
                    <a:solidFill>
                      <a:srgbClr val="3333FF"/>
                    </a:solidFill>
                    <a:effectLst/>
                    <a:uLnTx/>
                    <a:uFillTx/>
                    <a:latin typeface="Arial"/>
                    <a:ea typeface="+mn-ea"/>
                    <a:cs typeface="+mn-cs"/>
                  </a:rPr>
                  <a:t>option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highly synergetic and complementary programme boosting the physics reach of both colliders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common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building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t>
                </a:r>
                <a:r>
                  <a:rPr kumimoji="0" lang="en-GB" sz="1800" b="0" i="0" u="none" strike="noStrike" kern="0" cap="none" spc="0" normalizeH="0" baseline="0" noProof="0" dirty="0">
                    <a:ln>
                      <a:noFill/>
                    </a:ln>
                    <a:solidFill>
                      <a:srgbClr val="0C377B"/>
                    </a:solidFill>
                    <a:effectLst/>
                    <a:uLnTx/>
                    <a:uFillTx/>
                    <a:latin typeface="Arial"/>
                    <a:ea typeface="+mn-ea"/>
                    <a:cs typeface="+mn-cs"/>
                  </a:rPr>
                  <a:t>allows the start of a new, major facility at CERN within a few years of the end of HL-LHC</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0" y="673752"/>
                <a:ext cx="12192000" cy="1785104"/>
              </a:xfrm>
              <a:prstGeom prst="rect">
                <a:avLst/>
              </a:prstGeom>
              <a:blipFill>
                <a:blip r:embed="rId7"/>
                <a:stretch>
                  <a:fillRect l="-500" t="-1712" b="-4795"/>
                </a:stretch>
              </a:blipFill>
            </p:spPr>
            <p:txBody>
              <a:bodyPr/>
              <a:lstStyle/>
              <a:p>
                <a:r>
                  <a:rPr lang="en-CH">
                    <a:noFill/>
                  </a:rPr>
                  <a:t> </a:t>
                </a:r>
              </a:p>
            </p:txBody>
          </p:sp>
        </mc:Fallback>
      </mc:AlternateContent>
      <p:sp>
        <p:nvSpPr>
          <p:cNvPr id="2" name="Rectangle 1">
            <a:extLst>
              <a:ext uri="{FF2B5EF4-FFF2-40B4-BE49-F238E27FC236}">
                <a16:creationId xmlns:a16="http://schemas.microsoft.com/office/drawing/2014/main" id="{1F2A6860-CAC2-70DD-5E9F-0F75694914A6}"/>
              </a:ext>
            </a:extLst>
          </p:cNvPr>
          <p:cNvSpPr/>
          <p:nvPr/>
        </p:nvSpPr>
        <p:spPr>
          <a:xfrm>
            <a:off x="287735" y="5842482"/>
            <a:ext cx="3715126"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5" name="Rectangle 4">
            <a:extLst>
              <a:ext uri="{FF2B5EF4-FFF2-40B4-BE49-F238E27FC236}">
                <a16:creationId xmlns:a16="http://schemas.microsoft.com/office/drawing/2014/main" id="{EF0C99BC-B821-7851-56AB-FB7DD65D1598}"/>
              </a:ext>
            </a:extLst>
          </p:cNvPr>
          <p:cNvSpPr/>
          <p:nvPr/>
        </p:nvSpPr>
        <p:spPr>
          <a:xfrm>
            <a:off x="4161341" y="5842482"/>
            <a:ext cx="3630223"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 name="Rectangle 5">
            <a:extLst>
              <a:ext uri="{FF2B5EF4-FFF2-40B4-BE49-F238E27FC236}">
                <a16:creationId xmlns:a16="http://schemas.microsoft.com/office/drawing/2014/main" id="{DEA67E62-868F-289F-9E95-EF14ECB5153D}"/>
              </a:ext>
            </a:extLst>
          </p:cNvPr>
          <p:cNvSpPr/>
          <p:nvPr/>
        </p:nvSpPr>
        <p:spPr>
          <a:xfrm>
            <a:off x="7961142" y="5830900"/>
            <a:ext cx="4076935"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7" name="TextBox 6">
            <a:extLst>
              <a:ext uri="{FF2B5EF4-FFF2-40B4-BE49-F238E27FC236}">
                <a16:creationId xmlns:a16="http://schemas.microsoft.com/office/drawing/2014/main" id="{CE0CB750-C461-5C37-D98B-23DEC181D050}"/>
              </a:ext>
            </a:extLst>
          </p:cNvPr>
          <p:cNvSpPr txBox="1"/>
          <p:nvPr/>
        </p:nvSpPr>
        <p:spPr>
          <a:xfrm>
            <a:off x="1411448" y="5781565"/>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7FAC4CF7-F05C-8298-3926-61F60E30A6CD}"/>
              </a:ext>
            </a:extLst>
          </p:cNvPr>
          <p:cNvSpPr txBox="1"/>
          <p:nvPr/>
        </p:nvSpPr>
        <p:spPr>
          <a:xfrm>
            <a:off x="5191423" y="5792452"/>
            <a:ext cx="3013673"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FCF59823-F579-2D1C-93B0-59C7873F4A30}"/>
              </a:ext>
            </a:extLst>
          </p:cNvPr>
          <p:cNvSpPr txBox="1"/>
          <p:nvPr/>
        </p:nvSpPr>
        <p:spPr>
          <a:xfrm>
            <a:off x="8785980" y="5779129"/>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      2070 - </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New FCC-</a:t>
            </a:r>
            <a:r>
              <a:rPr kumimoji="0" lang="en-US"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baseline – preliminary results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3925169B-DB4E-FFF3-0A38-7BBB2CD3AD90}"/>
              </a:ext>
            </a:extLst>
          </p:cNvPr>
          <p:cNvSpPr txBox="1"/>
          <p:nvPr/>
        </p:nvSpPr>
        <p:spPr>
          <a:xfrm>
            <a:off x="123196" y="866487"/>
            <a:ext cx="11945608" cy="2585323"/>
          </a:xfrm>
          <a:prstGeom prst="rect">
            <a:avLst/>
          </a:prstGeom>
          <a:noFill/>
        </p:spPr>
        <p:txBody>
          <a:bodyPr wrap="square" rtlCol="0">
            <a:spAutoFit/>
          </a:bodyPr>
          <a:lstStyle/>
          <a:p>
            <a:pPr marL="152384"/>
            <a:r>
              <a:rPr lang="en-US" sz="2400" b="1" dirty="0">
                <a:solidFill>
                  <a:srgbClr val="0C377B"/>
                </a:solidFill>
              </a:rPr>
              <a:t>Technical system choices and areas for </a:t>
            </a:r>
            <a:r>
              <a:rPr lang="en-US" sz="2400" b="1" dirty="0" err="1">
                <a:solidFill>
                  <a:srgbClr val="0C377B"/>
                </a:solidFill>
              </a:rPr>
              <a:t>optimisation</a:t>
            </a:r>
            <a:r>
              <a:rPr lang="en-US" sz="2400" b="1" dirty="0">
                <a:solidFill>
                  <a:srgbClr val="0C377B"/>
                </a:solidFill>
              </a:rPr>
              <a:t>:</a:t>
            </a:r>
          </a:p>
          <a:p>
            <a:pPr marL="495284" indent="-342900">
              <a:buFont typeface="Arial" panose="020B0604020202020204" pitchFamily="34" charset="0"/>
              <a:buChar char="•"/>
            </a:pPr>
            <a:r>
              <a:rPr lang="en-US" sz="2000" dirty="0">
                <a:solidFill>
                  <a:srgbClr val="0C377B"/>
                </a:solidFill>
                <a:latin typeface="Arial" panose="020B0604020202020204" pitchFamily="34" charset="0"/>
                <a:cs typeface="Arial" panose="020B0604020202020204" pitchFamily="34" charset="0"/>
              </a:rPr>
              <a:t>Accelerator optics design to increase arc dipole filling factor and maximize beam energy</a:t>
            </a:r>
          </a:p>
          <a:p>
            <a:pPr marL="495284" indent="-342900">
              <a:buFont typeface="Arial" panose="020B0604020202020204" pitchFamily="34" charset="0"/>
              <a:buChar char="•"/>
            </a:pPr>
            <a:r>
              <a:rPr lang="en-US" sz="2000" dirty="0">
                <a:solidFill>
                  <a:srgbClr val="0C377B"/>
                </a:solidFill>
                <a:latin typeface="Arial" panose="020B0604020202020204" pitchFamily="34" charset="0"/>
                <a:cs typeface="Arial" panose="020B0604020202020204" pitchFamily="34" charset="0"/>
              </a:rPr>
              <a:t>Cryo-magnet operation temperature</a:t>
            </a:r>
          </a:p>
          <a:p>
            <a:pPr marL="495284" indent="-342900">
              <a:buFont typeface="Arial" panose="020B0604020202020204" pitchFamily="34" charset="0"/>
              <a:buChar char="•"/>
            </a:pPr>
            <a:r>
              <a:rPr lang="en-US" sz="2000" dirty="0">
                <a:solidFill>
                  <a:srgbClr val="0C377B"/>
                </a:solidFill>
                <a:latin typeface="Arial" panose="020B0604020202020204" pitchFamily="34" charset="0"/>
                <a:cs typeface="Arial" panose="020B0604020202020204" pitchFamily="34" charset="0"/>
              </a:rPr>
              <a:t>Cold mass either at 1.9 K with superfluid He (studied in CDR, cf. LHC) or with 4.5 K with forced flow</a:t>
            </a:r>
          </a:p>
          <a:p>
            <a:pPr marL="495284" indent="-342900">
              <a:buFont typeface="Arial" panose="020B0604020202020204" pitchFamily="34" charset="0"/>
              <a:buChar char="•"/>
            </a:pPr>
            <a:r>
              <a:rPr lang="en-US" sz="2000" dirty="0">
                <a:solidFill>
                  <a:srgbClr val="0C377B"/>
                </a:solidFill>
                <a:latin typeface="Arial" panose="020B0604020202020204" pitchFamily="34" charset="0"/>
                <a:cs typeface="Arial" panose="020B0604020202020204" pitchFamily="34" charset="0"/>
              </a:rPr>
              <a:t>Cryogenics eco mode during shutdowns</a:t>
            </a:r>
          </a:p>
          <a:p>
            <a:pPr marL="495284" indent="-342900">
              <a:buFont typeface="Arial" panose="020B0604020202020204" pitchFamily="34" charset="0"/>
              <a:buChar char="•"/>
            </a:pPr>
            <a:r>
              <a:rPr lang="en-US" sz="2000" dirty="0">
                <a:solidFill>
                  <a:srgbClr val="0C377B"/>
                </a:solidFill>
                <a:latin typeface="Arial" panose="020B0604020202020204" pitchFamily="34" charset="0"/>
                <a:cs typeface="Arial" panose="020B0604020202020204" pitchFamily="34" charset="0"/>
              </a:rPr>
              <a:t>Temperature of beam vacuum system (beam screen)</a:t>
            </a:r>
          </a:p>
          <a:p>
            <a:pPr marL="495284" indent="-342900">
              <a:buFont typeface="Arial" panose="020B0604020202020204" pitchFamily="34" charset="0"/>
              <a:buChar char="•"/>
            </a:pPr>
            <a:r>
              <a:rPr lang="en-US" sz="2000" dirty="0">
                <a:solidFill>
                  <a:srgbClr val="0C377B"/>
                </a:solidFill>
                <a:latin typeface="Arial" panose="020B0604020202020204" pitchFamily="34" charset="0"/>
                <a:cs typeface="Arial" panose="020B0604020202020204" pitchFamily="34" charset="0"/>
              </a:rPr>
              <a:t>Impact on power consumption, integration, magnet design, Helium inventory, </a:t>
            </a:r>
            <a:r>
              <a:rPr lang="en-US" sz="2000" dirty="0" err="1">
                <a:solidFill>
                  <a:srgbClr val="0C377B"/>
                </a:solidFill>
                <a:latin typeface="Arial" panose="020B0604020202020204" pitchFamily="34" charset="0"/>
                <a:cs typeface="Arial" panose="020B0604020202020204" pitchFamily="34" charset="0"/>
              </a:rPr>
              <a:t>etc</a:t>
            </a:r>
            <a:r>
              <a:rPr lang="en-US" sz="2000" dirty="0">
                <a:solidFill>
                  <a:srgbClr val="0C377B"/>
                </a:solidFill>
                <a:latin typeface="Arial" panose="020B0604020202020204" pitchFamily="34" charset="0"/>
                <a:cs typeface="Arial" panose="020B0604020202020204" pitchFamily="34" charset="0"/>
              </a:rPr>
              <a:t>…</a:t>
            </a:r>
          </a:p>
          <a:p>
            <a:pPr marL="495284" indent="-342900">
              <a:buFont typeface="Arial" panose="020B0604020202020204" pitchFamily="34" charset="0"/>
              <a:buChar char="•"/>
            </a:pPr>
            <a:endParaRPr lang="en-US" dirty="0">
              <a:solidFill>
                <a:srgbClr val="0C377B"/>
              </a:solidFill>
            </a:endParaRPr>
          </a:p>
        </p:txBody>
      </p:sp>
      <p:graphicFrame>
        <p:nvGraphicFramePr>
          <p:cNvPr id="8" name="Table 7">
            <a:extLst>
              <a:ext uri="{FF2B5EF4-FFF2-40B4-BE49-F238E27FC236}">
                <a16:creationId xmlns:a16="http://schemas.microsoft.com/office/drawing/2014/main" id="{DCD160E6-716B-8148-9580-B3F32FA73222}"/>
              </a:ext>
            </a:extLst>
          </p:cNvPr>
          <p:cNvGraphicFramePr>
            <a:graphicFrameLocks noGrp="1"/>
          </p:cNvGraphicFramePr>
          <p:nvPr/>
        </p:nvGraphicFramePr>
        <p:xfrm>
          <a:off x="1505707" y="3330552"/>
          <a:ext cx="9066131" cy="1584960"/>
        </p:xfrm>
        <a:graphic>
          <a:graphicData uri="http://schemas.openxmlformats.org/drawingml/2006/table">
            <a:tbl>
              <a:tblPr firstRow="1" bandRow="1">
                <a:tableStyleId>{5C22544A-7EE6-4342-B048-85BDC9FD1C3A}</a:tableStyleId>
              </a:tblPr>
              <a:tblGrid>
                <a:gridCol w="4080509">
                  <a:extLst>
                    <a:ext uri="{9D8B030D-6E8A-4147-A177-3AD203B41FA5}">
                      <a16:colId xmlns:a16="http://schemas.microsoft.com/office/drawing/2014/main" val="3226455873"/>
                    </a:ext>
                  </a:extLst>
                </a:gridCol>
                <a:gridCol w="2503170">
                  <a:extLst>
                    <a:ext uri="{9D8B030D-6E8A-4147-A177-3AD203B41FA5}">
                      <a16:colId xmlns:a16="http://schemas.microsoft.com/office/drawing/2014/main" val="1387653154"/>
                    </a:ext>
                  </a:extLst>
                </a:gridCol>
                <a:gridCol w="2482452">
                  <a:extLst>
                    <a:ext uri="{9D8B030D-6E8A-4147-A177-3AD203B41FA5}">
                      <a16:colId xmlns:a16="http://schemas.microsoft.com/office/drawing/2014/main" val="3338141097"/>
                    </a:ext>
                  </a:extLst>
                </a:gridCol>
              </a:tblGrid>
              <a:tr h="187960">
                <a:tc>
                  <a:txBody>
                    <a:bodyPr/>
                    <a:lstStyle/>
                    <a:p>
                      <a:endParaRPr lang="en-CH" sz="2000" dirty="0"/>
                    </a:p>
                  </a:txBody>
                  <a:tcPr/>
                </a:tc>
                <a:tc>
                  <a:txBody>
                    <a:bodyPr/>
                    <a:lstStyle/>
                    <a:p>
                      <a:pPr algn="r"/>
                      <a:r>
                        <a:rPr lang="en-US" sz="2000" b="1" dirty="0"/>
                        <a:t>FCC-</a:t>
                      </a:r>
                      <a:r>
                        <a:rPr lang="en-US" sz="2000" b="1" dirty="0" err="1"/>
                        <a:t>hh</a:t>
                      </a:r>
                      <a:r>
                        <a:rPr lang="en-US" sz="2000" b="1" dirty="0"/>
                        <a:t> 90.7km 14T</a:t>
                      </a:r>
                      <a:endParaRPr lang="en-CH" sz="2000" b="1"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dirty="0"/>
                        <a:t>FCC-</a:t>
                      </a:r>
                      <a:r>
                        <a:rPr lang="en-US" sz="2000" dirty="0" err="1"/>
                        <a:t>hh</a:t>
                      </a:r>
                      <a:r>
                        <a:rPr lang="en-US" sz="2000" dirty="0"/>
                        <a:t> 90.7km  14T</a:t>
                      </a:r>
                      <a:endParaRPr lang="en-CH" sz="2000" dirty="0"/>
                    </a:p>
                  </a:txBody>
                  <a:tcPr/>
                </a:tc>
                <a:extLst>
                  <a:ext uri="{0D108BD9-81ED-4DB2-BD59-A6C34878D82A}">
                    <a16:rowId xmlns:a16="http://schemas.microsoft.com/office/drawing/2014/main" val="581877619"/>
                  </a:ext>
                </a:extLst>
              </a:tr>
              <a:tr h="392430">
                <a:tc>
                  <a:txBody>
                    <a:bodyPr/>
                    <a:lstStyle/>
                    <a:p>
                      <a:r>
                        <a:rPr lang="en-US" sz="2000" dirty="0">
                          <a:solidFill>
                            <a:srgbClr val="0000CC"/>
                          </a:solidFill>
                        </a:rPr>
                        <a:t>Magnet temperature</a:t>
                      </a:r>
                      <a:endParaRPr lang="en-CH" sz="2000" dirty="0">
                        <a:solidFill>
                          <a:srgbClr val="0000CC"/>
                        </a:solidFill>
                      </a:endParaRPr>
                    </a:p>
                  </a:txBody>
                  <a:tcPr/>
                </a:tc>
                <a:tc>
                  <a:txBody>
                    <a:bodyPr/>
                    <a:lstStyle/>
                    <a:p>
                      <a:pPr algn="r"/>
                      <a:r>
                        <a:rPr lang="en-US" sz="2000" b="1" dirty="0">
                          <a:solidFill>
                            <a:srgbClr val="0000CC"/>
                          </a:solidFill>
                        </a:rPr>
                        <a:t>1.9 K</a:t>
                      </a:r>
                      <a:endParaRPr lang="en-CH" sz="2000" b="1" dirty="0">
                        <a:solidFill>
                          <a:srgbClr val="0000CC"/>
                        </a:solidFill>
                      </a:endParaRPr>
                    </a:p>
                  </a:txBody>
                  <a:tcPr/>
                </a:tc>
                <a:tc>
                  <a:txBody>
                    <a:bodyPr/>
                    <a:lstStyle/>
                    <a:p>
                      <a:pPr algn="r"/>
                      <a:r>
                        <a:rPr lang="en-US" sz="2000" dirty="0">
                          <a:solidFill>
                            <a:srgbClr val="0000CC"/>
                          </a:solidFill>
                        </a:rPr>
                        <a:t>4.5 K</a:t>
                      </a:r>
                    </a:p>
                  </a:txBody>
                  <a:tcPr/>
                </a:tc>
                <a:extLst>
                  <a:ext uri="{0D108BD9-81ED-4DB2-BD59-A6C34878D82A}">
                    <a16:rowId xmlns:a16="http://schemas.microsoft.com/office/drawing/2014/main" val="181990402"/>
                  </a:ext>
                </a:extLst>
              </a:tr>
              <a:tr h="370840">
                <a:tc>
                  <a:txBody>
                    <a:bodyPr/>
                    <a:lstStyle/>
                    <a:p>
                      <a:r>
                        <a:rPr lang="en-US" sz="2000" dirty="0"/>
                        <a:t>Power consumption @ 85 TeV </a:t>
                      </a:r>
                      <a:r>
                        <a:rPr lang="en-US" sz="2000" dirty="0" err="1"/>
                        <a:t>c.m.</a:t>
                      </a:r>
                      <a:endParaRPr lang="en-CH" sz="2000" dirty="0"/>
                    </a:p>
                  </a:txBody>
                  <a:tcPr/>
                </a:tc>
                <a:tc>
                  <a:txBody>
                    <a:bodyPr/>
                    <a:lstStyle/>
                    <a:p>
                      <a:pPr algn="r"/>
                      <a:r>
                        <a:rPr lang="en-US" sz="2000" b="1" dirty="0"/>
                        <a:t>&lt; 430 MW</a:t>
                      </a:r>
                      <a:endParaRPr lang="en-CH" sz="2000" b="1" dirty="0"/>
                    </a:p>
                  </a:txBody>
                  <a:tcPr/>
                </a:tc>
                <a:tc>
                  <a:txBody>
                    <a:bodyPr/>
                    <a:lstStyle/>
                    <a:p>
                      <a:pPr algn="r"/>
                      <a:r>
                        <a:rPr lang="en-US" sz="2000" dirty="0"/>
                        <a:t>&lt; 330 MW</a:t>
                      </a:r>
                    </a:p>
                  </a:txBody>
                  <a:tcPr/>
                </a:tc>
                <a:extLst>
                  <a:ext uri="{0D108BD9-81ED-4DB2-BD59-A6C34878D82A}">
                    <a16:rowId xmlns:a16="http://schemas.microsoft.com/office/drawing/2014/main" val="2909993890"/>
                  </a:ext>
                </a:extLst>
              </a:tr>
              <a:tr h="370840">
                <a:tc>
                  <a:txBody>
                    <a:bodyPr/>
                    <a:lstStyle/>
                    <a:p>
                      <a:r>
                        <a:rPr lang="en-US" sz="2000" dirty="0">
                          <a:solidFill>
                            <a:srgbClr val="FF0000"/>
                          </a:solidFill>
                        </a:rPr>
                        <a:t>Yearly electricity consumption</a:t>
                      </a:r>
                      <a:endParaRPr lang="en-CH" sz="2000" dirty="0">
                        <a:solidFill>
                          <a:srgbClr val="FF0000"/>
                        </a:solidFill>
                      </a:endParaRPr>
                    </a:p>
                  </a:txBody>
                  <a:tcPr/>
                </a:tc>
                <a:tc>
                  <a:txBody>
                    <a:bodyPr/>
                    <a:lstStyle/>
                    <a:p>
                      <a:pPr algn="r"/>
                      <a:r>
                        <a:rPr lang="en-US" sz="2000" b="1" dirty="0">
                          <a:solidFill>
                            <a:srgbClr val="FF0000"/>
                          </a:solidFill>
                        </a:rPr>
                        <a:t>&lt; 2.8 TWh</a:t>
                      </a:r>
                      <a:endParaRPr lang="en-CH" sz="2000" b="1" dirty="0">
                        <a:solidFill>
                          <a:srgbClr val="FF0000"/>
                        </a:solidFill>
                      </a:endParaRPr>
                    </a:p>
                  </a:txBody>
                  <a:tcPr/>
                </a:tc>
                <a:tc>
                  <a:txBody>
                    <a:bodyPr/>
                    <a:lstStyle/>
                    <a:p>
                      <a:pPr algn="r"/>
                      <a:r>
                        <a:rPr lang="en-US" sz="2000" dirty="0">
                          <a:solidFill>
                            <a:srgbClr val="FF0000"/>
                          </a:solidFill>
                        </a:rPr>
                        <a:t>&lt; 2.2 TWh</a:t>
                      </a:r>
                      <a:endParaRPr lang="en-CH" sz="2000" dirty="0">
                        <a:solidFill>
                          <a:srgbClr val="FF0000"/>
                        </a:solidFill>
                      </a:endParaRPr>
                    </a:p>
                  </a:txBody>
                  <a:tcPr/>
                </a:tc>
                <a:extLst>
                  <a:ext uri="{0D108BD9-81ED-4DB2-BD59-A6C34878D82A}">
                    <a16:rowId xmlns:a16="http://schemas.microsoft.com/office/drawing/2014/main" val="556972897"/>
                  </a:ext>
                </a:extLst>
              </a:tr>
            </a:tbl>
          </a:graphicData>
        </a:graphic>
      </p:graphicFrame>
      <p:sp>
        <p:nvSpPr>
          <p:cNvPr id="2" name="TextBox 1">
            <a:extLst>
              <a:ext uri="{FF2B5EF4-FFF2-40B4-BE49-F238E27FC236}">
                <a16:creationId xmlns:a16="http://schemas.microsoft.com/office/drawing/2014/main" id="{5B084E46-F25E-6C47-BDC8-40B219B54E89}"/>
              </a:ext>
            </a:extLst>
          </p:cNvPr>
          <p:cNvSpPr txBox="1"/>
          <p:nvPr/>
        </p:nvSpPr>
        <p:spPr>
          <a:xfrm>
            <a:off x="563143" y="5064464"/>
            <a:ext cx="9926578" cy="1384995"/>
          </a:xfrm>
          <a:prstGeom prst="rect">
            <a:avLst/>
          </a:prstGeom>
          <a:noFill/>
        </p:spPr>
        <p:txBody>
          <a:bodyPr wrap="square" rtlCol="0">
            <a:spAutoFit/>
          </a:bodyPr>
          <a:lstStyle/>
          <a:p>
            <a:pPr marL="152384"/>
            <a:endParaRPr lang="fr-CH" sz="2400" b="1" dirty="0">
              <a:solidFill>
                <a:srgbClr val="0C377B"/>
              </a:solidFill>
            </a:endParaRPr>
          </a:p>
          <a:p>
            <a:pPr marL="152384"/>
            <a:r>
              <a:rPr lang="fr-CH" sz="2000" b="1" dirty="0" err="1">
                <a:solidFill>
                  <a:srgbClr val="FF0000"/>
                </a:solidFill>
              </a:rPr>
              <a:t>Significant</a:t>
            </a:r>
            <a:r>
              <a:rPr lang="fr-CH" sz="2000" b="1" dirty="0">
                <a:solidFill>
                  <a:srgbClr val="FF0000"/>
                </a:solidFill>
              </a:rPr>
              <a:t> </a:t>
            </a:r>
            <a:r>
              <a:rPr lang="fr-CH" sz="2000" b="1" dirty="0" err="1">
                <a:solidFill>
                  <a:srgbClr val="FF0000"/>
                </a:solidFill>
              </a:rPr>
              <a:t>reduction</a:t>
            </a:r>
            <a:r>
              <a:rPr lang="fr-CH" sz="2000" b="1" dirty="0">
                <a:solidFill>
                  <a:srgbClr val="FF0000"/>
                </a:solidFill>
              </a:rPr>
              <a:t> of </a:t>
            </a:r>
            <a:r>
              <a:rPr lang="fr-CH" sz="2000" b="1" dirty="0" err="1">
                <a:solidFill>
                  <a:srgbClr val="FF0000"/>
                </a:solidFill>
              </a:rPr>
              <a:t>electrical</a:t>
            </a:r>
            <a:r>
              <a:rPr lang="fr-CH" sz="2000" b="1" dirty="0">
                <a:solidFill>
                  <a:srgbClr val="FF0000"/>
                </a:solidFill>
              </a:rPr>
              <a:t> power </a:t>
            </a:r>
            <a:r>
              <a:rPr lang="fr-CH" sz="2000" b="1" dirty="0" err="1">
                <a:solidFill>
                  <a:srgbClr val="FF0000"/>
                </a:solidFill>
              </a:rPr>
              <a:t>consumption</a:t>
            </a:r>
            <a:r>
              <a:rPr lang="fr-CH" sz="2000" b="1" dirty="0">
                <a:solidFill>
                  <a:srgbClr val="FF0000"/>
                </a:solidFill>
              </a:rPr>
              <a:t> </a:t>
            </a:r>
            <a:r>
              <a:rPr lang="fr-CH" sz="2000" b="1" dirty="0" err="1">
                <a:solidFill>
                  <a:srgbClr val="FF0000"/>
                </a:solidFill>
              </a:rPr>
              <a:t>compared</a:t>
            </a:r>
            <a:r>
              <a:rPr lang="fr-CH" sz="2000" b="1" dirty="0">
                <a:solidFill>
                  <a:srgbClr val="FF0000"/>
                </a:solidFill>
              </a:rPr>
              <a:t> to CDR version</a:t>
            </a:r>
          </a:p>
          <a:p>
            <a:pPr marL="152384"/>
            <a:endParaRPr lang="fr-CH" sz="2000" b="1" dirty="0">
              <a:solidFill>
                <a:srgbClr val="FF0000"/>
              </a:solidFill>
            </a:endParaRPr>
          </a:p>
          <a:p>
            <a:pPr marL="152384"/>
            <a:r>
              <a:rPr lang="fr-CH" sz="2000" b="1" dirty="0" err="1">
                <a:solidFill>
                  <a:srgbClr val="FF0000"/>
                </a:solidFill>
              </a:rPr>
              <a:t>Potential</a:t>
            </a:r>
            <a:r>
              <a:rPr lang="fr-CH" sz="2000" b="1" dirty="0">
                <a:solidFill>
                  <a:srgbClr val="FF0000"/>
                </a:solidFill>
              </a:rPr>
              <a:t> for </a:t>
            </a:r>
            <a:r>
              <a:rPr lang="fr-CH" sz="2000" b="1" dirty="0" err="1">
                <a:solidFill>
                  <a:srgbClr val="FF0000"/>
                </a:solidFill>
              </a:rPr>
              <a:t>further</a:t>
            </a:r>
            <a:r>
              <a:rPr lang="fr-CH" sz="2000" b="1" dirty="0">
                <a:solidFill>
                  <a:srgbClr val="FF0000"/>
                </a:solidFill>
              </a:rPr>
              <a:t> </a:t>
            </a:r>
            <a:r>
              <a:rPr lang="fr-CH" sz="2000" b="1" dirty="0" err="1">
                <a:solidFill>
                  <a:srgbClr val="FF0000"/>
                </a:solidFill>
              </a:rPr>
              <a:t>reduction</a:t>
            </a:r>
            <a:r>
              <a:rPr lang="fr-CH" sz="2000" b="1" dirty="0">
                <a:solidFill>
                  <a:srgbClr val="FF0000"/>
                </a:solidFill>
              </a:rPr>
              <a:t>, to </a:t>
            </a:r>
            <a:r>
              <a:rPr lang="fr-CH" sz="2000" b="1" dirty="0" err="1">
                <a:solidFill>
                  <a:srgbClr val="FF0000"/>
                </a:solidFill>
              </a:rPr>
              <a:t>be</a:t>
            </a:r>
            <a:r>
              <a:rPr lang="fr-CH" sz="2000" b="1" dirty="0">
                <a:solidFill>
                  <a:srgbClr val="FF0000"/>
                </a:solidFill>
              </a:rPr>
              <a:t> </a:t>
            </a:r>
            <a:r>
              <a:rPr lang="fr-CH" sz="2000" b="1" dirty="0" err="1">
                <a:solidFill>
                  <a:srgbClr val="FF0000"/>
                </a:solidFill>
              </a:rPr>
              <a:t>addressed</a:t>
            </a:r>
            <a:r>
              <a:rPr lang="fr-CH" sz="2000" b="1" dirty="0">
                <a:solidFill>
                  <a:srgbClr val="FF0000"/>
                </a:solidFill>
              </a:rPr>
              <a:t> </a:t>
            </a:r>
            <a:r>
              <a:rPr lang="fr-CH" sz="2000" b="1" dirty="0" err="1">
                <a:solidFill>
                  <a:srgbClr val="FF0000"/>
                </a:solidFill>
              </a:rPr>
              <a:t>with</a:t>
            </a:r>
            <a:r>
              <a:rPr lang="fr-CH" sz="2000" b="1" dirty="0">
                <a:solidFill>
                  <a:srgbClr val="FF0000"/>
                </a:solidFill>
              </a:rPr>
              <a:t> design optimisation and R&amp;D</a:t>
            </a:r>
          </a:p>
        </p:txBody>
      </p:sp>
    </p:spTree>
    <p:extLst>
      <p:ext uri="{BB962C8B-B14F-4D97-AF65-F5344CB8AC3E}">
        <p14:creationId xmlns:p14="http://schemas.microsoft.com/office/powerpoint/2010/main" val="38803422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B96894D-9348-D1B8-DD09-06A3A2E90934}"/>
              </a:ext>
            </a:extLst>
          </p:cNvPr>
          <p:cNvPicPr>
            <a:picLocks noChangeAspect="1"/>
          </p:cNvPicPr>
          <p:nvPr/>
        </p:nvPicPr>
        <p:blipFill rotWithShape="1">
          <a:blip r:embed="rId2"/>
          <a:srcRect l="8381" t="3253" r="6624"/>
          <a:stretch/>
        </p:blipFill>
        <p:spPr>
          <a:xfrm>
            <a:off x="23949" y="2543017"/>
            <a:ext cx="4258066" cy="4314984"/>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Key activities on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cryo</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magnet system, optics design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266988" y="952376"/>
            <a:ext cx="7293021" cy="1543051"/>
          </a:xfrm>
          <a:prstGeom prst="rect">
            <a:avLst/>
          </a:prstGeom>
          <a:noFill/>
        </p:spPr>
        <p:txBody>
          <a:bodyPr wrap="square" rtlCol="0">
            <a:spAutoFit/>
          </a:bodyPr>
          <a:lstStyle/>
          <a:p>
            <a:r>
              <a:rPr lang="en-GB" sz="2400" b="1" dirty="0">
                <a:solidFill>
                  <a:srgbClr val="0C377B"/>
                </a:solidFill>
              </a:rPr>
              <a:t>Optics design activities:</a:t>
            </a:r>
          </a:p>
          <a:p>
            <a:pPr marL="285750" indent="-285750">
              <a:lnSpc>
                <a:spcPct val="120000"/>
              </a:lnSpc>
              <a:buFont typeface="Arial" panose="020B0604020202020204" pitchFamily="34" charset="0"/>
              <a:buChar char="•"/>
            </a:pPr>
            <a:r>
              <a:rPr lang="en-US" sz="2000" dirty="0">
                <a:solidFill>
                  <a:srgbClr val="0C377B"/>
                </a:solidFill>
              </a:rPr>
              <a:t>adaptation to new layout and geometry</a:t>
            </a:r>
          </a:p>
          <a:p>
            <a:pPr marL="285750" indent="-285750">
              <a:lnSpc>
                <a:spcPct val="120000"/>
              </a:lnSpc>
              <a:buFont typeface="Arial" panose="020B0604020202020204" pitchFamily="34" charset="0"/>
              <a:buChar char="•"/>
            </a:pPr>
            <a:r>
              <a:rPr lang="en-GB" sz="2000" dirty="0">
                <a:solidFill>
                  <a:srgbClr val="0C377B"/>
                </a:solidFill>
              </a:rPr>
              <a:t>shrink </a:t>
            </a:r>
            <a:r>
              <a:rPr lang="en-GB" sz="2000" dirty="0">
                <a:solidFill>
                  <a:srgbClr val="0C377B"/>
                </a:solidFill>
                <a:latin typeface="Symbol" panose="05050102010706020507" pitchFamily="18" charset="2"/>
              </a:rPr>
              <a:t>b</a:t>
            </a:r>
            <a:r>
              <a:rPr lang="en-GB" sz="2000" dirty="0">
                <a:solidFill>
                  <a:srgbClr val="0C377B"/>
                </a:solidFill>
              </a:rPr>
              <a:t> collimation &amp; extraction by ~30% </a:t>
            </a:r>
          </a:p>
          <a:p>
            <a:pPr marL="285750" indent="-285750">
              <a:lnSpc>
                <a:spcPct val="120000"/>
              </a:lnSpc>
              <a:buFont typeface="Arial" panose="020B0604020202020204" pitchFamily="34" charset="0"/>
              <a:buChar char="•"/>
            </a:pPr>
            <a:r>
              <a:rPr lang="en-GB" sz="2000" dirty="0">
                <a:solidFill>
                  <a:srgbClr val="0C377B"/>
                </a:solidFill>
              </a:rPr>
              <a:t>optics optimisation (filling factor etc.)</a:t>
            </a:r>
            <a:endParaRPr lang="en-GB" sz="2000" dirty="0">
              <a:solidFill>
                <a:srgbClr val="0C377B"/>
              </a:solidFill>
              <a:latin typeface="Calibri" panose="020F0502020204030204"/>
            </a:endParaRPr>
          </a:p>
        </p:txBody>
      </p:sp>
      <p:pic>
        <p:nvPicPr>
          <p:cNvPr id="3" name="Picture 2" descr="Chart, line chart&#10;&#10;Description automatically generated">
            <a:extLst>
              <a:ext uri="{FF2B5EF4-FFF2-40B4-BE49-F238E27FC236}">
                <a16:creationId xmlns:a16="http://schemas.microsoft.com/office/drawing/2014/main" id="{D7B51AAF-14A7-7FA3-8B0B-46539C0A331C}"/>
              </a:ext>
            </a:extLst>
          </p:cNvPr>
          <p:cNvPicPr>
            <a:picLocks noChangeAspect="1"/>
          </p:cNvPicPr>
          <p:nvPr/>
        </p:nvPicPr>
        <p:blipFill rotWithShape="1">
          <a:blip r:embed="rId4">
            <a:extLst>
              <a:ext uri="{28A0092B-C50C-407E-A947-70E740481C1C}">
                <a14:useLocalDpi xmlns:a14="http://schemas.microsoft.com/office/drawing/2010/main" val="0"/>
              </a:ext>
            </a:extLst>
          </a:blip>
          <a:srcRect b="26453"/>
          <a:stretch/>
        </p:blipFill>
        <p:spPr>
          <a:xfrm>
            <a:off x="5475486" y="775480"/>
            <a:ext cx="3033948" cy="2231369"/>
          </a:xfrm>
          <a:prstGeom prst="rect">
            <a:avLst/>
          </a:prstGeom>
        </p:spPr>
      </p:pic>
      <p:pic>
        <p:nvPicPr>
          <p:cNvPr id="4" name="Picture 3" descr="Chart, line chart&#10;&#10;Description automatically generated">
            <a:extLst>
              <a:ext uri="{FF2B5EF4-FFF2-40B4-BE49-F238E27FC236}">
                <a16:creationId xmlns:a16="http://schemas.microsoft.com/office/drawing/2014/main" id="{A3C1063E-3B44-B136-2B2D-DDA9E05F2120}"/>
              </a:ext>
            </a:extLst>
          </p:cNvPr>
          <p:cNvPicPr>
            <a:picLocks noChangeAspect="1"/>
          </p:cNvPicPr>
          <p:nvPr/>
        </p:nvPicPr>
        <p:blipFill rotWithShape="1">
          <a:blip r:embed="rId5">
            <a:extLst>
              <a:ext uri="{28A0092B-C50C-407E-A947-70E740481C1C}">
                <a14:useLocalDpi xmlns:a14="http://schemas.microsoft.com/office/drawing/2010/main" val="0"/>
              </a:ext>
            </a:extLst>
          </a:blip>
          <a:srcRect b="26453"/>
          <a:stretch/>
        </p:blipFill>
        <p:spPr>
          <a:xfrm>
            <a:off x="8881559" y="784358"/>
            <a:ext cx="3033947" cy="2231368"/>
          </a:xfrm>
          <a:prstGeom prst="rect">
            <a:avLst/>
          </a:prstGeom>
        </p:spPr>
      </p:pic>
      <p:sp>
        <p:nvSpPr>
          <p:cNvPr id="10" name="TextBox 9">
            <a:extLst>
              <a:ext uri="{FF2B5EF4-FFF2-40B4-BE49-F238E27FC236}">
                <a16:creationId xmlns:a16="http://schemas.microsoft.com/office/drawing/2014/main" id="{D277BA5E-2847-F539-F005-F3B14C5BBF30}"/>
              </a:ext>
            </a:extLst>
          </p:cNvPr>
          <p:cNvSpPr txBox="1"/>
          <p:nvPr/>
        </p:nvSpPr>
        <p:spPr>
          <a:xfrm>
            <a:off x="6027382" y="2955327"/>
            <a:ext cx="2269660" cy="279797"/>
          </a:xfrm>
          <a:prstGeom prst="rect">
            <a:avLst/>
          </a:prstGeom>
          <a:noFill/>
        </p:spPr>
        <p:txBody>
          <a:bodyPr wrap="none" rtlCol="0">
            <a:spAutoFit/>
          </a:bodyPr>
          <a:lstStyle>
            <a:defPPr>
              <a:defRPr lang="en-US"/>
            </a:defPPr>
            <a:lvl1pPr>
              <a:defRPr sz="1400">
                <a:solidFill>
                  <a:srgbClr val="0C377B"/>
                </a:solidFill>
              </a:defRPr>
            </a:lvl1pPr>
          </a:lstStyle>
          <a:p>
            <a:r>
              <a:rPr lang="en-US" dirty="0" err="1"/>
              <a:t>betatron</a:t>
            </a:r>
            <a:r>
              <a:rPr lang="en-US" dirty="0"/>
              <a:t> collimation straight</a:t>
            </a:r>
            <a:endParaRPr lang="en-GB" dirty="0"/>
          </a:p>
        </p:txBody>
      </p:sp>
      <p:sp>
        <p:nvSpPr>
          <p:cNvPr id="11" name="TextBox 10">
            <a:extLst>
              <a:ext uri="{FF2B5EF4-FFF2-40B4-BE49-F238E27FC236}">
                <a16:creationId xmlns:a16="http://schemas.microsoft.com/office/drawing/2014/main" id="{84702622-0F72-E8B4-C086-E48DA9838F94}"/>
              </a:ext>
            </a:extLst>
          </p:cNvPr>
          <p:cNvSpPr txBox="1"/>
          <p:nvPr/>
        </p:nvSpPr>
        <p:spPr>
          <a:xfrm>
            <a:off x="9759674" y="2959985"/>
            <a:ext cx="1746568" cy="279797"/>
          </a:xfrm>
          <a:prstGeom prst="rect">
            <a:avLst/>
          </a:prstGeom>
          <a:noFill/>
        </p:spPr>
        <p:txBody>
          <a:bodyPr wrap="none" rtlCol="0">
            <a:spAutoFit/>
          </a:bodyPr>
          <a:lstStyle/>
          <a:p>
            <a:r>
              <a:rPr lang="en-US" sz="1400" dirty="0">
                <a:solidFill>
                  <a:srgbClr val="0C377B"/>
                </a:solidFill>
              </a:rPr>
              <a:t>experimental straight</a:t>
            </a:r>
            <a:endParaRPr lang="en-GB" sz="1400" dirty="0">
              <a:solidFill>
                <a:srgbClr val="0C377B"/>
              </a:solidFill>
            </a:endParaRPr>
          </a:p>
        </p:txBody>
      </p:sp>
      <p:sp>
        <p:nvSpPr>
          <p:cNvPr id="8" name="TextBox 7">
            <a:extLst>
              <a:ext uri="{FF2B5EF4-FFF2-40B4-BE49-F238E27FC236}">
                <a16:creationId xmlns:a16="http://schemas.microsoft.com/office/drawing/2014/main" id="{2FE48AC2-38D7-1192-6402-C1A7BACED78C}"/>
              </a:ext>
            </a:extLst>
          </p:cNvPr>
          <p:cNvSpPr txBox="1"/>
          <p:nvPr/>
        </p:nvSpPr>
        <p:spPr>
          <a:xfrm>
            <a:off x="3311350" y="6319268"/>
            <a:ext cx="1229330" cy="279797"/>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9" name="Straight Arrow Connector 8">
            <a:extLst>
              <a:ext uri="{FF2B5EF4-FFF2-40B4-BE49-F238E27FC236}">
                <a16:creationId xmlns:a16="http://schemas.microsoft.com/office/drawing/2014/main" id="{86211323-F5BA-1AD3-E301-8FC18C62A089}"/>
              </a:ext>
            </a:extLst>
          </p:cNvPr>
          <p:cNvCxnSpPr>
            <a:cxnSpLocks/>
          </p:cNvCxnSpPr>
          <p:nvPr/>
        </p:nvCxnSpPr>
        <p:spPr>
          <a:xfrm>
            <a:off x="3548533" y="6715398"/>
            <a:ext cx="720167"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D098EB9-FB4A-F19D-E634-49E3B57424B3}"/>
              </a:ext>
            </a:extLst>
          </p:cNvPr>
          <p:cNvSpPr txBox="1"/>
          <p:nvPr/>
        </p:nvSpPr>
        <p:spPr>
          <a:xfrm>
            <a:off x="13633" y="6503556"/>
            <a:ext cx="1175976"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F.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Valchkova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7960D8D-0B36-6B90-9883-657426799543}"/>
              </a:ext>
            </a:extLst>
          </p:cNvPr>
          <p:cNvSpPr txBox="1"/>
          <p:nvPr/>
        </p:nvSpPr>
        <p:spPr>
          <a:xfrm>
            <a:off x="8881559" y="3254651"/>
            <a:ext cx="3305728"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M. Giovannozzi. </a:t>
            </a:r>
            <a:r>
              <a:rPr lang="en-US" sz="1600" dirty="0">
                <a:solidFill>
                  <a:prstClr val="black"/>
                </a:solidFill>
                <a:latin typeface="Calibri" panose="020F0502020204030204"/>
              </a:rPr>
              <a:t>G. Perez, T. </a:t>
            </a:r>
            <a:r>
              <a:rPr lang="en-US" sz="1600" dirty="0" err="1">
                <a:solidFill>
                  <a:prstClr val="black"/>
                </a:solidFill>
                <a:latin typeface="Calibri" panose="020F0502020204030204"/>
              </a:rPr>
              <a:t>Risselada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B62E0CF7-CB77-E2D8-F703-FE60C4320589}"/>
              </a:ext>
            </a:extLst>
          </p:cNvPr>
          <p:cNvSpPr txBox="1"/>
          <p:nvPr/>
        </p:nvSpPr>
        <p:spPr>
          <a:xfrm>
            <a:off x="4477009" y="3632320"/>
            <a:ext cx="7691041" cy="3231654"/>
          </a:xfrm>
          <a:prstGeom prst="rect">
            <a:avLst/>
          </a:prstGeom>
          <a:noFill/>
        </p:spPr>
        <p:txBody>
          <a:bodyPr wrap="square" rtlCol="0">
            <a:spAutoFit/>
          </a:bodyPr>
          <a:lstStyle/>
          <a:p>
            <a:r>
              <a:rPr lang="en-GB" sz="2400" b="1" dirty="0">
                <a:solidFill>
                  <a:srgbClr val="0C377B"/>
                </a:solidFill>
              </a:rPr>
              <a:t>High-field cryo-magnet system design</a:t>
            </a: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Conceptual study of cryogenics concept and temperature layout for LTS and HTS based magnets, in view of electrical consumption. </a:t>
            </a: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Complete comparison of total cost of ownership (CAPEX &amp; OPEX)</a:t>
            </a: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Update of integration study for the ongoing HFM designs and scaling to preliminary HTS design.</a:t>
            </a:r>
            <a:r>
              <a:rPr lang="en-US" sz="2000" b="1" dirty="0">
                <a:solidFill>
                  <a:srgbClr val="FF0000"/>
                </a:solidFill>
                <a:latin typeface="Calibri" panose="020F0502020204030204"/>
                <a:sym typeface="Wingdings" panose="05000000000000000000" pitchFamily="2" charset="2"/>
              </a:rPr>
              <a:t> Confirmation of tunnel diameter!</a:t>
            </a:r>
            <a:endParaRPr lang="en-US" sz="2000" b="1" dirty="0">
              <a:solidFill>
                <a:srgbClr val="FF0000"/>
              </a:solidFill>
              <a:latin typeface="Calibri" panose="020F0502020204030204"/>
            </a:endParaRP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HFM R&amp;D (LTS and HTS) on technology and magnet design, aiming also at bridging the TRL gap between HTS and Nb</a:t>
            </a:r>
            <a:r>
              <a:rPr lang="en-US" sz="2000" baseline="-25000" dirty="0">
                <a:solidFill>
                  <a:srgbClr val="0C377B"/>
                </a:solidFill>
                <a:latin typeface="Calibri" panose="020F0502020204030204"/>
              </a:rPr>
              <a:t>3</a:t>
            </a:r>
            <a:r>
              <a:rPr lang="en-US" sz="2000" dirty="0">
                <a:solidFill>
                  <a:srgbClr val="0C377B"/>
                </a:solidFill>
                <a:latin typeface="Calibri" panose="020F0502020204030204"/>
              </a:rPr>
              <a:t>Sn.</a:t>
            </a:r>
            <a:endParaRPr lang="en-GB" sz="2000" dirty="0">
              <a:solidFill>
                <a:srgbClr val="0C377B"/>
              </a:solidFill>
              <a:latin typeface="Calibri" panose="020F0502020204030204"/>
            </a:endParaRPr>
          </a:p>
        </p:txBody>
      </p:sp>
    </p:spTree>
    <p:extLst>
      <p:ext uri="{BB962C8B-B14F-4D97-AF65-F5344CB8AC3E}">
        <p14:creationId xmlns:p14="http://schemas.microsoft.com/office/powerpoint/2010/main" val="12551682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93EA09-2400-E7D5-3E5B-E556B1133450}"/>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itle 1">
            <a:extLst>
              <a:ext uri="{FF2B5EF4-FFF2-40B4-BE49-F238E27FC236}">
                <a16:creationId xmlns:a16="http://schemas.microsoft.com/office/drawing/2014/main" id="{205D534A-32B0-7A85-703C-20B359C27174}"/>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Possible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t</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ime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l</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ine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till start of construction</a:t>
            </a:r>
          </a:p>
        </p:txBody>
      </p:sp>
      <p:pic>
        <p:nvPicPr>
          <p:cNvPr id="4" name="Picture 3" descr="A picture containing icon&#10;&#10;Description automatically generated">
            <a:extLst>
              <a:ext uri="{FF2B5EF4-FFF2-40B4-BE49-F238E27FC236}">
                <a16:creationId xmlns:a16="http://schemas.microsoft.com/office/drawing/2014/main" id="{09AC3BB5-3DB8-5AF2-AE3F-00CD6D1F23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38" name="Content Placeholder 5">
            <a:extLst>
              <a:ext uri="{FF2B5EF4-FFF2-40B4-BE49-F238E27FC236}">
                <a16:creationId xmlns:a16="http://schemas.microsoft.com/office/drawing/2014/main" id="{AE3BD2AE-BF5D-94F0-57EA-0B3B05ED3134}"/>
              </a:ext>
            </a:extLst>
          </p:cNvPr>
          <p:cNvGraphicFramePr>
            <a:graphicFrameLocks/>
          </p:cNvGraphicFramePr>
          <p:nvPr/>
        </p:nvGraphicFramePr>
        <p:xfrm>
          <a:off x="156105" y="859307"/>
          <a:ext cx="11914160" cy="5872071"/>
        </p:xfrm>
        <a:graphic>
          <a:graphicData uri="http://schemas.openxmlformats.org/drawingml/2006/table">
            <a:tbl>
              <a:tblPr firstRow="1" bandRow="1"/>
              <a:tblGrid>
                <a:gridCol w="297854">
                  <a:extLst>
                    <a:ext uri="{9D8B030D-6E8A-4147-A177-3AD203B41FA5}">
                      <a16:colId xmlns:a16="http://schemas.microsoft.com/office/drawing/2014/main" val="20000"/>
                    </a:ext>
                  </a:extLst>
                </a:gridCol>
                <a:gridCol w="297854">
                  <a:extLst>
                    <a:ext uri="{9D8B030D-6E8A-4147-A177-3AD203B41FA5}">
                      <a16:colId xmlns:a16="http://schemas.microsoft.com/office/drawing/2014/main" val="20001"/>
                    </a:ext>
                  </a:extLst>
                </a:gridCol>
                <a:gridCol w="297854">
                  <a:extLst>
                    <a:ext uri="{9D8B030D-6E8A-4147-A177-3AD203B41FA5}">
                      <a16:colId xmlns:a16="http://schemas.microsoft.com/office/drawing/2014/main" val="20002"/>
                    </a:ext>
                  </a:extLst>
                </a:gridCol>
                <a:gridCol w="297854">
                  <a:extLst>
                    <a:ext uri="{9D8B030D-6E8A-4147-A177-3AD203B41FA5}">
                      <a16:colId xmlns:a16="http://schemas.microsoft.com/office/drawing/2014/main" val="20003"/>
                    </a:ext>
                  </a:extLst>
                </a:gridCol>
                <a:gridCol w="297854">
                  <a:extLst>
                    <a:ext uri="{9D8B030D-6E8A-4147-A177-3AD203B41FA5}">
                      <a16:colId xmlns:a16="http://schemas.microsoft.com/office/drawing/2014/main" val="20004"/>
                    </a:ext>
                  </a:extLst>
                </a:gridCol>
                <a:gridCol w="297854">
                  <a:extLst>
                    <a:ext uri="{9D8B030D-6E8A-4147-A177-3AD203B41FA5}">
                      <a16:colId xmlns:a16="http://schemas.microsoft.com/office/drawing/2014/main" val="20005"/>
                    </a:ext>
                  </a:extLst>
                </a:gridCol>
                <a:gridCol w="297854">
                  <a:extLst>
                    <a:ext uri="{9D8B030D-6E8A-4147-A177-3AD203B41FA5}">
                      <a16:colId xmlns:a16="http://schemas.microsoft.com/office/drawing/2014/main" val="20006"/>
                    </a:ext>
                  </a:extLst>
                </a:gridCol>
                <a:gridCol w="297854">
                  <a:extLst>
                    <a:ext uri="{9D8B030D-6E8A-4147-A177-3AD203B41FA5}">
                      <a16:colId xmlns:a16="http://schemas.microsoft.com/office/drawing/2014/main" val="20007"/>
                    </a:ext>
                  </a:extLst>
                </a:gridCol>
                <a:gridCol w="297854">
                  <a:extLst>
                    <a:ext uri="{9D8B030D-6E8A-4147-A177-3AD203B41FA5}">
                      <a16:colId xmlns:a16="http://schemas.microsoft.com/office/drawing/2014/main" val="20008"/>
                    </a:ext>
                  </a:extLst>
                </a:gridCol>
                <a:gridCol w="297854">
                  <a:extLst>
                    <a:ext uri="{9D8B030D-6E8A-4147-A177-3AD203B41FA5}">
                      <a16:colId xmlns:a16="http://schemas.microsoft.com/office/drawing/2014/main" val="20009"/>
                    </a:ext>
                  </a:extLst>
                </a:gridCol>
                <a:gridCol w="297854">
                  <a:extLst>
                    <a:ext uri="{9D8B030D-6E8A-4147-A177-3AD203B41FA5}">
                      <a16:colId xmlns:a16="http://schemas.microsoft.com/office/drawing/2014/main" val="20010"/>
                    </a:ext>
                  </a:extLst>
                </a:gridCol>
                <a:gridCol w="216475">
                  <a:extLst>
                    <a:ext uri="{9D8B030D-6E8A-4147-A177-3AD203B41FA5}">
                      <a16:colId xmlns:a16="http://schemas.microsoft.com/office/drawing/2014/main" val="20011"/>
                    </a:ext>
                  </a:extLst>
                </a:gridCol>
                <a:gridCol w="379233">
                  <a:extLst>
                    <a:ext uri="{9D8B030D-6E8A-4147-A177-3AD203B41FA5}">
                      <a16:colId xmlns:a16="http://schemas.microsoft.com/office/drawing/2014/main" val="20012"/>
                    </a:ext>
                  </a:extLst>
                </a:gridCol>
                <a:gridCol w="297854">
                  <a:extLst>
                    <a:ext uri="{9D8B030D-6E8A-4147-A177-3AD203B41FA5}">
                      <a16:colId xmlns:a16="http://schemas.microsoft.com/office/drawing/2014/main" val="20013"/>
                    </a:ext>
                  </a:extLst>
                </a:gridCol>
                <a:gridCol w="297854">
                  <a:extLst>
                    <a:ext uri="{9D8B030D-6E8A-4147-A177-3AD203B41FA5}">
                      <a16:colId xmlns:a16="http://schemas.microsoft.com/office/drawing/2014/main" val="20014"/>
                    </a:ext>
                  </a:extLst>
                </a:gridCol>
                <a:gridCol w="297854">
                  <a:extLst>
                    <a:ext uri="{9D8B030D-6E8A-4147-A177-3AD203B41FA5}">
                      <a16:colId xmlns:a16="http://schemas.microsoft.com/office/drawing/2014/main" val="20015"/>
                    </a:ext>
                  </a:extLst>
                </a:gridCol>
                <a:gridCol w="297854">
                  <a:extLst>
                    <a:ext uri="{9D8B030D-6E8A-4147-A177-3AD203B41FA5}">
                      <a16:colId xmlns:a16="http://schemas.microsoft.com/office/drawing/2014/main" val="20016"/>
                    </a:ext>
                  </a:extLst>
                </a:gridCol>
                <a:gridCol w="297854">
                  <a:extLst>
                    <a:ext uri="{9D8B030D-6E8A-4147-A177-3AD203B41FA5}">
                      <a16:colId xmlns:a16="http://schemas.microsoft.com/office/drawing/2014/main" val="20017"/>
                    </a:ext>
                  </a:extLst>
                </a:gridCol>
                <a:gridCol w="297854">
                  <a:extLst>
                    <a:ext uri="{9D8B030D-6E8A-4147-A177-3AD203B41FA5}">
                      <a16:colId xmlns:a16="http://schemas.microsoft.com/office/drawing/2014/main" val="20018"/>
                    </a:ext>
                  </a:extLst>
                </a:gridCol>
                <a:gridCol w="297854">
                  <a:extLst>
                    <a:ext uri="{9D8B030D-6E8A-4147-A177-3AD203B41FA5}">
                      <a16:colId xmlns:a16="http://schemas.microsoft.com/office/drawing/2014/main" val="20019"/>
                    </a:ext>
                  </a:extLst>
                </a:gridCol>
                <a:gridCol w="297854">
                  <a:extLst>
                    <a:ext uri="{9D8B030D-6E8A-4147-A177-3AD203B41FA5}">
                      <a16:colId xmlns:a16="http://schemas.microsoft.com/office/drawing/2014/main" val="2436838272"/>
                    </a:ext>
                  </a:extLst>
                </a:gridCol>
                <a:gridCol w="297854">
                  <a:extLst>
                    <a:ext uri="{9D8B030D-6E8A-4147-A177-3AD203B41FA5}">
                      <a16:colId xmlns:a16="http://schemas.microsoft.com/office/drawing/2014/main" val="2656770343"/>
                    </a:ext>
                  </a:extLst>
                </a:gridCol>
                <a:gridCol w="297854">
                  <a:extLst>
                    <a:ext uri="{9D8B030D-6E8A-4147-A177-3AD203B41FA5}">
                      <a16:colId xmlns:a16="http://schemas.microsoft.com/office/drawing/2014/main" val="2950003352"/>
                    </a:ext>
                  </a:extLst>
                </a:gridCol>
                <a:gridCol w="297854">
                  <a:extLst>
                    <a:ext uri="{9D8B030D-6E8A-4147-A177-3AD203B41FA5}">
                      <a16:colId xmlns:a16="http://schemas.microsoft.com/office/drawing/2014/main" val="2857376332"/>
                    </a:ext>
                  </a:extLst>
                </a:gridCol>
                <a:gridCol w="313852">
                  <a:extLst>
                    <a:ext uri="{9D8B030D-6E8A-4147-A177-3AD203B41FA5}">
                      <a16:colId xmlns:a16="http://schemas.microsoft.com/office/drawing/2014/main" val="3477369395"/>
                    </a:ext>
                  </a:extLst>
                </a:gridCol>
                <a:gridCol w="281856">
                  <a:extLst>
                    <a:ext uri="{9D8B030D-6E8A-4147-A177-3AD203B41FA5}">
                      <a16:colId xmlns:a16="http://schemas.microsoft.com/office/drawing/2014/main" val="3808759949"/>
                    </a:ext>
                  </a:extLst>
                </a:gridCol>
                <a:gridCol w="297854">
                  <a:extLst>
                    <a:ext uri="{9D8B030D-6E8A-4147-A177-3AD203B41FA5}">
                      <a16:colId xmlns:a16="http://schemas.microsoft.com/office/drawing/2014/main" val="2622084184"/>
                    </a:ext>
                  </a:extLst>
                </a:gridCol>
                <a:gridCol w="297854">
                  <a:extLst>
                    <a:ext uri="{9D8B030D-6E8A-4147-A177-3AD203B41FA5}">
                      <a16:colId xmlns:a16="http://schemas.microsoft.com/office/drawing/2014/main" val="2464158128"/>
                    </a:ext>
                  </a:extLst>
                </a:gridCol>
                <a:gridCol w="297854">
                  <a:extLst>
                    <a:ext uri="{9D8B030D-6E8A-4147-A177-3AD203B41FA5}">
                      <a16:colId xmlns:a16="http://schemas.microsoft.com/office/drawing/2014/main" val="3758331998"/>
                    </a:ext>
                  </a:extLst>
                </a:gridCol>
                <a:gridCol w="297854">
                  <a:extLst>
                    <a:ext uri="{9D8B030D-6E8A-4147-A177-3AD203B41FA5}">
                      <a16:colId xmlns:a16="http://schemas.microsoft.com/office/drawing/2014/main" val="2231906010"/>
                    </a:ext>
                  </a:extLst>
                </a:gridCol>
                <a:gridCol w="297854">
                  <a:extLst>
                    <a:ext uri="{9D8B030D-6E8A-4147-A177-3AD203B41FA5}">
                      <a16:colId xmlns:a16="http://schemas.microsoft.com/office/drawing/2014/main" val="2804511511"/>
                    </a:ext>
                  </a:extLst>
                </a:gridCol>
                <a:gridCol w="297854">
                  <a:extLst>
                    <a:ext uri="{9D8B030D-6E8A-4147-A177-3AD203B41FA5}">
                      <a16:colId xmlns:a16="http://schemas.microsoft.com/office/drawing/2014/main" val="2762523244"/>
                    </a:ext>
                  </a:extLst>
                </a:gridCol>
                <a:gridCol w="297854">
                  <a:extLst>
                    <a:ext uri="{9D8B030D-6E8A-4147-A177-3AD203B41FA5}">
                      <a16:colId xmlns:a16="http://schemas.microsoft.com/office/drawing/2014/main" val="286750906"/>
                    </a:ext>
                  </a:extLst>
                </a:gridCol>
                <a:gridCol w="297854">
                  <a:extLst>
                    <a:ext uri="{9D8B030D-6E8A-4147-A177-3AD203B41FA5}">
                      <a16:colId xmlns:a16="http://schemas.microsoft.com/office/drawing/2014/main" val="3534367037"/>
                    </a:ext>
                  </a:extLst>
                </a:gridCol>
                <a:gridCol w="297854">
                  <a:extLst>
                    <a:ext uri="{9D8B030D-6E8A-4147-A177-3AD203B41FA5}">
                      <a16:colId xmlns:a16="http://schemas.microsoft.com/office/drawing/2014/main" val="2539389564"/>
                    </a:ext>
                  </a:extLst>
                </a:gridCol>
                <a:gridCol w="297854">
                  <a:extLst>
                    <a:ext uri="{9D8B030D-6E8A-4147-A177-3AD203B41FA5}">
                      <a16:colId xmlns:a16="http://schemas.microsoft.com/office/drawing/2014/main" val="3033895602"/>
                    </a:ext>
                  </a:extLst>
                </a:gridCol>
                <a:gridCol w="297854">
                  <a:extLst>
                    <a:ext uri="{9D8B030D-6E8A-4147-A177-3AD203B41FA5}">
                      <a16:colId xmlns:a16="http://schemas.microsoft.com/office/drawing/2014/main" val="452781312"/>
                    </a:ext>
                  </a:extLst>
                </a:gridCol>
                <a:gridCol w="297854">
                  <a:extLst>
                    <a:ext uri="{9D8B030D-6E8A-4147-A177-3AD203B41FA5}">
                      <a16:colId xmlns:a16="http://schemas.microsoft.com/office/drawing/2014/main" val="2071890334"/>
                    </a:ext>
                  </a:extLst>
                </a:gridCol>
                <a:gridCol w="297854">
                  <a:extLst>
                    <a:ext uri="{9D8B030D-6E8A-4147-A177-3AD203B41FA5}">
                      <a16:colId xmlns:a16="http://schemas.microsoft.com/office/drawing/2014/main" val="3789349140"/>
                    </a:ext>
                  </a:extLst>
                </a:gridCol>
                <a:gridCol w="297854">
                  <a:extLst>
                    <a:ext uri="{9D8B030D-6E8A-4147-A177-3AD203B41FA5}">
                      <a16:colId xmlns:a16="http://schemas.microsoft.com/office/drawing/2014/main" val="1916931030"/>
                    </a:ext>
                  </a:extLst>
                </a:gridCol>
              </a:tblGrid>
              <a:tr h="508463">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2024</a:t>
                      </a:r>
                    </a:p>
                  </a:txBody>
                  <a:tcPr>
                    <a:lnL w="12700" cmpd="sng">
                      <a:solidFill>
                        <a:srgbClr val="FFFFFF"/>
                      </a:solidFill>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2026</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2027</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2028</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2029</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2030</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2031</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2032</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2033</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281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10001"/>
                  </a:ext>
                </a:extLst>
              </a:tr>
              <a:tr h="48355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0002"/>
                  </a:ext>
                </a:extLst>
              </a:tr>
            </a:tbl>
          </a:graphicData>
        </a:graphic>
      </p:graphicFrame>
      <p:sp>
        <p:nvSpPr>
          <p:cNvPr id="39" name="Rounded Rectangle 9">
            <a:extLst>
              <a:ext uri="{FF2B5EF4-FFF2-40B4-BE49-F238E27FC236}">
                <a16:creationId xmlns:a16="http://schemas.microsoft.com/office/drawing/2014/main" id="{B42A419C-2CC6-7038-488C-2FCFCC1CAC7D}"/>
              </a:ext>
            </a:extLst>
          </p:cNvPr>
          <p:cNvSpPr/>
          <p:nvPr/>
        </p:nvSpPr>
        <p:spPr>
          <a:xfrm>
            <a:off x="202395" y="2301524"/>
            <a:ext cx="1465045" cy="542222"/>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FS Report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cost update</a:t>
            </a:r>
          </a:p>
        </p:txBody>
      </p:sp>
      <p:sp>
        <p:nvSpPr>
          <p:cNvPr id="40" name="Rounded Rectangle 31">
            <a:extLst>
              <a:ext uri="{FF2B5EF4-FFF2-40B4-BE49-F238E27FC236}">
                <a16:creationId xmlns:a16="http://schemas.microsoft.com/office/drawing/2014/main" id="{732FA709-916C-CA37-11FF-53F2B825F555}"/>
              </a:ext>
            </a:extLst>
          </p:cNvPr>
          <p:cNvSpPr/>
          <p:nvPr/>
        </p:nvSpPr>
        <p:spPr>
          <a:xfrm>
            <a:off x="1667440" y="1344520"/>
            <a:ext cx="3214739" cy="542222"/>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Pre-TDR Phase</a:t>
            </a:r>
          </a:p>
        </p:txBody>
      </p:sp>
      <p:sp>
        <p:nvSpPr>
          <p:cNvPr id="41" name="Rounded Rectangle 33">
            <a:extLst>
              <a:ext uri="{FF2B5EF4-FFF2-40B4-BE49-F238E27FC236}">
                <a16:creationId xmlns:a16="http://schemas.microsoft.com/office/drawing/2014/main" id="{AACAB647-3992-8E5B-95E2-AB46BAC9CEA5}"/>
              </a:ext>
            </a:extLst>
          </p:cNvPr>
          <p:cNvSpPr/>
          <p:nvPr/>
        </p:nvSpPr>
        <p:spPr>
          <a:xfrm>
            <a:off x="4946129" y="1343795"/>
            <a:ext cx="4703626"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 Phase</a:t>
            </a:r>
          </a:p>
        </p:txBody>
      </p:sp>
      <p:sp>
        <p:nvSpPr>
          <p:cNvPr id="42" name="Rounded Rectangle 6">
            <a:extLst>
              <a:ext uri="{FF2B5EF4-FFF2-40B4-BE49-F238E27FC236}">
                <a16:creationId xmlns:a16="http://schemas.microsoft.com/office/drawing/2014/main" id="{01CE27BC-80A3-E01D-F2A1-1DE0F9DBA21E}"/>
              </a:ext>
            </a:extLst>
          </p:cNvPr>
          <p:cNvSpPr/>
          <p:nvPr/>
        </p:nvSpPr>
        <p:spPr>
          <a:xfrm>
            <a:off x="156106" y="1335669"/>
            <a:ext cx="1465045" cy="566941"/>
          </a:xfrm>
          <a:prstGeom prst="roundRect">
            <a:avLst/>
          </a:prstGeom>
          <a:solidFill>
            <a:srgbClr val="0C377B">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Feasibility Study</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pic>
        <p:nvPicPr>
          <p:cNvPr id="43" name="Graphic 42" descr="Pin">
            <a:extLst>
              <a:ext uri="{FF2B5EF4-FFF2-40B4-BE49-F238E27FC236}">
                <a16:creationId xmlns:a16="http://schemas.microsoft.com/office/drawing/2014/main" id="{ED9523F1-1D28-740C-17AD-DD9525AC92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936" y="1325882"/>
            <a:ext cx="710229" cy="710229"/>
          </a:xfrm>
          <a:prstGeom prst="rect">
            <a:avLst/>
          </a:prstGeom>
        </p:spPr>
      </p:pic>
      <p:grpSp>
        <p:nvGrpSpPr>
          <p:cNvPr id="44" name="Group 43">
            <a:extLst>
              <a:ext uri="{FF2B5EF4-FFF2-40B4-BE49-F238E27FC236}">
                <a16:creationId xmlns:a16="http://schemas.microsoft.com/office/drawing/2014/main" id="{338B96C9-FB7E-3839-F687-025420D16956}"/>
              </a:ext>
            </a:extLst>
          </p:cNvPr>
          <p:cNvGrpSpPr/>
          <p:nvPr/>
        </p:nvGrpSpPr>
        <p:grpSpPr>
          <a:xfrm>
            <a:off x="1379768" y="2056743"/>
            <a:ext cx="615661" cy="576741"/>
            <a:chOff x="6234726" y="2760924"/>
            <a:chExt cx="540000" cy="540000"/>
          </a:xfrm>
        </p:grpSpPr>
        <p:pic>
          <p:nvPicPr>
            <p:cNvPr id="45" name="Picture 44">
              <a:extLst>
                <a:ext uri="{FF2B5EF4-FFF2-40B4-BE49-F238E27FC236}">
                  <a16:creationId xmlns:a16="http://schemas.microsoft.com/office/drawing/2014/main" id="{4A4DFB87-B9B6-C4BE-CD82-F55BC077A95D}"/>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46" name="Picture 45">
              <a:extLst>
                <a:ext uri="{FF2B5EF4-FFF2-40B4-BE49-F238E27FC236}">
                  <a16:creationId xmlns:a16="http://schemas.microsoft.com/office/drawing/2014/main" id="{3CC454C3-E05F-A6FA-77A2-9DD67A62E735}"/>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47" name="Rounded Rectangle 13">
            <a:extLst>
              <a:ext uri="{FF2B5EF4-FFF2-40B4-BE49-F238E27FC236}">
                <a16:creationId xmlns:a16="http://schemas.microsoft.com/office/drawing/2014/main" id="{04ADFA71-473B-80D0-1FBC-812ACE367CB0}"/>
              </a:ext>
            </a:extLst>
          </p:cNvPr>
          <p:cNvSpPr/>
          <p:nvPr/>
        </p:nvSpPr>
        <p:spPr>
          <a:xfrm>
            <a:off x="4442653" y="2939116"/>
            <a:ext cx="974738" cy="376404"/>
          </a:xfrm>
          <a:prstGeom prst="roundRect">
            <a:avLst/>
          </a:prstGeom>
          <a:solidFill>
            <a:srgbClr val="F9F9F9"/>
          </a:soli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Project Decision</a:t>
            </a:r>
          </a:p>
        </p:txBody>
      </p:sp>
      <p:sp>
        <p:nvSpPr>
          <p:cNvPr id="52" name="Rounded Rectangle 33">
            <a:extLst>
              <a:ext uri="{FF2B5EF4-FFF2-40B4-BE49-F238E27FC236}">
                <a16:creationId xmlns:a16="http://schemas.microsoft.com/office/drawing/2014/main" id="{01CB3E32-735E-08F8-F20B-711659B7938C}"/>
              </a:ext>
            </a:extLst>
          </p:cNvPr>
          <p:cNvSpPr/>
          <p:nvPr/>
        </p:nvSpPr>
        <p:spPr>
          <a:xfrm>
            <a:off x="1845139" y="5428486"/>
            <a:ext cx="3064863"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Concept Design update</a:t>
            </a:r>
          </a:p>
        </p:txBody>
      </p:sp>
      <p:pic>
        <p:nvPicPr>
          <p:cNvPr id="55" name="Graphic 54" descr="Crane with solid fill">
            <a:extLst>
              <a:ext uri="{FF2B5EF4-FFF2-40B4-BE49-F238E27FC236}">
                <a16:creationId xmlns:a16="http://schemas.microsoft.com/office/drawing/2014/main" id="{02751E91-82F9-D977-2C40-4A4339328AD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82493" y="4811931"/>
            <a:ext cx="629920" cy="629920"/>
          </a:xfrm>
          <a:prstGeom prst="rect">
            <a:avLst/>
          </a:prstGeom>
        </p:spPr>
      </p:pic>
      <p:sp>
        <p:nvSpPr>
          <p:cNvPr id="56" name="Rounded Rectangle 9">
            <a:extLst>
              <a:ext uri="{FF2B5EF4-FFF2-40B4-BE49-F238E27FC236}">
                <a16:creationId xmlns:a16="http://schemas.microsoft.com/office/drawing/2014/main" id="{1DA659B2-CBC0-F541-9214-D2521DDF016B}"/>
              </a:ext>
            </a:extLst>
          </p:cNvPr>
          <p:cNvSpPr/>
          <p:nvPr/>
        </p:nvSpPr>
        <p:spPr>
          <a:xfrm>
            <a:off x="9659331" y="5355674"/>
            <a:ext cx="1476497" cy="537728"/>
          </a:xfrm>
          <a:prstGeom prst="roundRect">
            <a:avLst/>
          </a:prstGeom>
          <a:solidFill>
            <a:srgbClr val="FFFF00"/>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CC0099"/>
                </a:solidFill>
                <a:effectLst/>
                <a:uLnTx/>
                <a:uFillTx/>
                <a:latin typeface="Century Gothic" panose="020B0502020202020204" pitchFamily="34" charset="0"/>
                <a:ea typeface="+mn-ea"/>
                <a:cs typeface="+mn-cs"/>
              </a:rPr>
              <a:t>Start construction</a:t>
            </a:r>
          </a:p>
        </p:txBody>
      </p:sp>
      <p:sp>
        <p:nvSpPr>
          <p:cNvPr id="59" name="Rounded Rectangle 6">
            <a:extLst>
              <a:ext uri="{FF2B5EF4-FFF2-40B4-BE49-F238E27FC236}">
                <a16:creationId xmlns:a16="http://schemas.microsoft.com/office/drawing/2014/main" id="{C0FCCD71-8C91-4CE0-AB74-7217CE8B8F6F}"/>
              </a:ext>
            </a:extLst>
          </p:cNvPr>
          <p:cNvSpPr/>
          <p:nvPr/>
        </p:nvSpPr>
        <p:spPr>
          <a:xfrm>
            <a:off x="983228" y="6112178"/>
            <a:ext cx="1513667"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EOI submissions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0" name="Rounded Rectangle 6">
            <a:extLst>
              <a:ext uri="{FF2B5EF4-FFF2-40B4-BE49-F238E27FC236}">
                <a16:creationId xmlns:a16="http://schemas.microsoft.com/office/drawing/2014/main" id="{DE7C86B0-BF88-9A60-9938-CC7D801917C5}"/>
              </a:ext>
            </a:extLst>
          </p:cNvPr>
          <p:cNvSpPr/>
          <p:nvPr/>
        </p:nvSpPr>
        <p:spPr>
          <a:xfrm>
            <a:off x="4571710" y="6128817"/>
            <a:ext cx="1730099"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formation, call for CDRs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1" name="Rounded Rectangle 6">
            <a:extLst>
              <a:ext uri="{FF2B5EF4-FFF2-40B4-BE49-F238E27FC236}">
                <a16:creationId xmlns:a16="http://schemas.microsoft.com/office/drawing/2014/main" id="{1A6A3450-F8E6-C69F-FFFE-E4D1FAD5532F}"/>
              </a:ext>
            </a:extLst>
          </p:cNvPr>
          <p:cNvSpPr/>
          <p:nvPr/>
        </p:nvSpPr>
        <p:spPr>
          <a:xfrm>
            <a:off x="7845023" y="6128817"/>
            <a:ext cx="1810286"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CDRs submitted to 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5" name="Rounded Rectangle 6">
            <a:extLst>
              <a:ext uri="{FF2B5EF4-FFF2-40B4-BE49-F238E27FC236}">
                <a16:creationId xmlns:a16="http://schemas.microsoft.com/office/drawing/2014/main" id="{E63CA649-7A19-5C7B-076A-2C06536F548D}"/>
              </a:ext>
            </a:extLst>
          </p:cNvPr>
          <p:cNvSpPr/>
          <p:nvPr/>
        </p:nvSpPr>
        <p:spPr>
          <a:xfrm>
            <a:off x="1738595" y="2339141"/>
            <a:ext cx="1404772" cy="504605"/>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ESPPU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2025/26</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9" name="Rounded Rectangle 33">
            <a:extLst>
              <a:ext uri="{FF2B5EF4-FFF2-40B4-BE49-F238E27FC236}">
                <a16:creationId xmlns:a16="http://schemas.microsoft.com/office/drawing/2014/main" id="{EBE042E1-A20A-6EB8-086E-2FFD843EA562}"/>
              </a:ext>
            </a:extLst>
          </p:cNvPr>
          <p:cNvSpPr/>
          <p:nvPr/>
        </p:nvSpPr>
        <p:spPr>
          <a:xfrm>
            <a:off x="9743681" y="1340747"/>
            <a:ext cx="2292213"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a:t>
            </a: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70" name="Rounded Rectangle 33">
            <a:extLst>
              <a:ext uri="{FF2B5EF4-FFF2-40B4-BE49-F238E27FC236}">
                <a16:creationId xmlns:a16="http://schemas.microsoft.com/office/drawing/2014/main" id="{1578C1B8-1E47-B6B0-C0DA-3997E9CE2982}"/>
              </a:ext>
            </a:extLst>
          </p:cNvPr>
          <p:cNvSpPr/>
          <p:nvPr/>
        </p:nvSpPr>
        <p:spPr>
          <a:xfrm>
            <a:off x="7309329" y="5426474"/>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Design</a:t>
            </a:r>
          </a:p>
        </p:txBody>
      </p:sp>
      <p:grpSp>
        <p:nvGrpSpPr>
          <p:cNvPr id="5" name="Group 4">
            <a:extLst>
              <a:ext uri="{FF2B5EF4-FFF2-40B4-BE49-F238E27FC236}">
                <a16:creationId xmlns:a16="http://schemas.microsoft.com/office/drawing/2014/main" id="{5162E1DB-7747-4920-D711-609F19EC08DE}"/>
              </a:ext>
            </a:extLst>
          </p:cNvPr>
          <p:cNvGrpSpPr>
            <a:grpSpLocks noChangeAspect="1"/>
          </p:cNvGrpSpPr>
          <p:nvPr/>
        </p:nvGrpSpPr>
        <p:grpSpPr>
          <a:xfrm>
            <a:off x="4624089" y="2376298"/>
            <a:ext cx="615661" cy="581317"/>
            <a:chOff x="4333017" y="2114253"/>
            <a:chExt cx="1219048" cy="1219048"/>
          </a:xfrm>
        </p:grpSpPr>
        <p:pic>
          <p:nvPicPr>
            <p:cNvPr id="6" name="Picture 5">
              <a:extLst>
                <a:ext uri="{FF2B5EF4-FFF2-40B4-BE49-F238E27FC236}">
                  <a16:creationId xmlns:a16="http://schemas.microsoft.com/office/drawing/2014/main" id="{63BFA68E-45F7-D80D-828B-96EC1EDA4E2A}"/>
                </a:ext>
              </a:extLst>
            </p:cNvPr>
            <p:cNvPicPr>
              <a:picLocks noChangeAspect="1"/>
            </p:cNvPicPr>
            <p:nvPr/>
          </p:nvPicPr>
          <p:blipFill>
            <a:blip r:embed="rId10" cstate="email">
              <a:extLst>
                <a:ext uri="{BEBA8EAE-BF5A-486C-A8C5-ECC9F3942E4B}">
                  <a14:imgProps xmlns:a14="http://schemas.microsoft.com/office/drawing/2010/main">
                    <a14:imgLayer r:embed="rId11">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7" name="Picture 6">
              <a:extLst>
                <a:ext uri="{FF2B5EF4-FFF2-40B4-BE49-F238E27FC236}">
                  <a16:creationId xmlns:a16="http://schemas.microsoft.com/office/drawing/2014/main" id="{A68987CA-708E-F2A0-0864-F5F0C383A401}"/>
                </a:ext>
              </a:extLst>
            </p:cNvPr>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sp>
        <p:nvSpPr>
          <p:cNvPr id="8" name="Rounded Rectangle 9">
            <a:extLst>
              <a:ext uri="{FF2B5EF4-FFF2-40B4-BE49-F238E27FC236}">
                <a16:creationId xmlns:a16="http://schemas.microsoft.com/office/drawing/2014/main" id="{130A1D0D-3AA7-EA9A-BCF5-DC4BF0BAF35B}"/>
              </a:ext>
            </a:extLst>
          </p:cNvPr>
          <p:cNvSpPr/>
          <p:nvPr/>
        </p:nvSpPr>
        <p:spPr>
          <a:xfrm>
            <a:off x="8195196" y="2350537"/>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cost update</a:t>
            </a:r>
          </a:p>
        </p:txBody>
      </p:sp>
      <p:grpSp>
        <p:nvGrpSpPr>
          <p:cNvPr id="49" name="Group 48">
            <a:extLst>
              <a:ext uri="{FF2B5EF4-FFF2-40B4-BE49-F238E27FC236}">
                <a16:creationId xmlns:a16="http://schemas.microsoft.com/office/drawing/2014/main" id="{7B001A8C-65A9-BE20-83A1-7033FABFA5DD}"/>
              </a:ext>
            </a:extLst>
          </p:cNvPr>
          <p:cNvGrpSpPr/>
          <p:nvPr/>
        </p:nvGrpSpPr>
        <p:grpSpPr>
          <a:xfrm>
            <a:off x="9268355" y="2060924"/>
            <a:ext cx="615661" cy="576741"/>
            <a:chOff x="6234726" y="2760924"/>
            <a:chExt cx="540000" cy="540000"/>
          </a:xfrm>
        </p:grpSpPr>
        <p:pic>
          <p:nvPicPr>
            <p:cNvPr id="50" name="Picture 49">
              <a:extLst>
                <a:ext uri="{FF2B5EF4-FFF2-40B4-BE49-F238E27FC236}">
                  <a16:creationId xmlns:a16="http://schemas.microsoft.com/office/drawing/2014/main" id="{C5FCCD18-B913-0B8F-44DC-503DD61DE361}"/>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51" name="Picture 50">
              <a:extLst>
                <a:ext uri="{FF2B5EF4-FFF2-40B4-BE49-F238E27FC236}">
                  <a16:creationId xmlns:a16="http://schemas.microsoft.com/office/drawing/2014/main" id="{4A23C05B-6318-30F0-2843-C41577FB8916}"/>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9" name="Rounded Rectangle 33">
            <a:extLst>
              <a:ext uri="{FF2B5EF4-FFF2-40B4-BE49-F238E27FC236}">
                <a16:creationId xmlns:a16="http://schemas.microsoft.com/office/drawing/2014/main" id="{A2577572-E2DF-B1E3-FB25-FEB75010B531}"/>
              </a:ext>
            </a:extLst>
          </p:cNvPr>
          <p:cNvSpPr/>
          <p:nvPr/>
        </p:nvSpPr>
        <p:spPr>
          <a:xfrm>
            <a:off x="4947763" y="5425612"/>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Tender Design</a:t>
            </a:r>
          </a:p>
        </p:txBody>
      </p:sp>
      <p:sp>
        <p:nvSpPr>
          <p:cNvPr id="10" name="Rounded Rectangle 6">
            <a:extLst>
              <a:ext uri="{FF2B5EF4-FFF2-40B4-BE49-F238E27FC236}">
                <a16:creationId xmlns:a16="http://schemas.microsoft.com/office/drawing/2014/main" id="{D448FABD-5A42-11FC-E81E-036AD8CAAFCB}"/>
              </a:ext>
            </a:extLst>
          </p:cNvPr>
          <p:cNvSpPr/>
          <p:nvPr/>
        </p:nvSpPr>
        <p:spPr>
          <a:xfrm>
            <a:off x="9718925" y="3467944"/>
            <a:ext cx="231697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engineering design </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7" name="Arrow: Bent 16">
            <a:extLst>
              <a:ext uri="{FF2B5EF4-FFF2-40B4-BE49-F238E27FC236}">
                <a16:creationId xmlns:a16="http://schemas.microsoft.com/office/drawing/2014/main" id="{963C629B-F031-868F-C48F-E505848E34F8}"/>
              </a:ext>
            </a:extLst>
          </p:cNvPr>
          <p:cNvSpPr/>
          <p:nvPr/>
        </p:nvSpPr>
        <p:spPr>
          <a:xfrm rot="10800000" flipH="1">
            <a:off x="2218048" y="3821502"/>
            <a:ext cx="266676" cy="616172"/>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18" name="Arrow: Bent 17">
            <a:extLst>
              <a:ext uri="{FF2B5EF4-FFF2-40B4-BE49-F238E27FC236}">
                <a16:creationId xmlns:a16="http://schemas.microsoft.com/office/drawing/2014/main" id="{A4044D87-478A-56F3-DA45-1C5FFF20134B}"/>
              </a:ext>
            </a:extLst>
          </p:cNvPr>
          <p:cNvSpPr/>
          <p:nvPr/>
        </p:nvSpPr>
        <p:spPr>
          <a:xfrm rot="10800000" flipH="1">
            <a:off x="1561300" y="5217652"/>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53" name="Rounded Rectangle 6">
            <a:extLst>
              <a:ext uri="{FF2B5EF4-FFF2-40B4-BE49-F238E27FC236}">
                <a16:creationId xmlns:a16="http://schemas.microsoft.com/office/drawing/2014/main" id="{844C656C-A8E8-1960-D398-435D6082C81A}"/>
              </a:ext>
            </a:extLst>
          </p:cNvPr>
          <p:cNvSpPr/>
          <p:nvPr/>
        </p:nvSpPr>
        <p:spPr>
          <a:xfrm>
            <a:off x="690540" y="4728350"/>
            <a:ext cx="1293696" cy="566941"/>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1 Site Investigations</a:t>
            </a:r>
            <a:endParaRPr kumimoji="0" lang="en-GB"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9" name="Arrow: Bent 18">
            <a:extLst>
              <a:ext uri="{FF2B5EF4-FFF2-40B4-BE49-F238E27FC236}">
                <a16:creationId xmlns:a16="http://schemas.microsoft.com/office/drawing/2014/main" id="{C15E54BD-32F7-B46F-DA53-623DE7AF8EB1}"/>
              </a:ext>
            </a:extLst>
          </p:cNvPr>
          <p:cNvSpPr/>
          <p:nvPr/>
        </p:nvSpPr>
        <p:spPr>
          <a:xfrm rot="10800000" flipH="1">
            <a:off x="4922722" y="523203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20" name="Arrow: Bent 19">
            <a:extLst>
              <a:ext uri="{FF2B5EF4-FFF2-40B4-BE49-F238E27FC236}">
                <a16:creationId xmlns:a16="http://schemas.microsoft.com/office/drawing/2014/main" id="{FD613123-B446-8D30-B942-39DD8E01B489}"/>
              </a:ext>
            </a:extLst>
          </p:cNvPr>
          <p:cNvSpPr/>
          <p:nvPr/>
        </p:nvSpPr>
        <p:spPr>
          <a:xfrm rot="10800000" flipH="1">
            <a:off x="4790452" y="3821501"/>
            <a:ext cx="256720" cy="1958525"/>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57" name="Rounded Rectangle 6">
            <a:extLst>
              <a:ext uri="{FF2B5EF4-FFF2-40B4-BE49-F238E27FC236}">
                <a16:creationId xmlns:a16="http://schemas.microsoft.com/office/drawing/2014/main" id="{DE16E851-0131-4E68-1AE0-C77F8B72F541}"/>
              </a:ext>
            </a:extLst>
          </p:cNvPr>
          <p:cNvSpPr/>
          <p:nvPr/>
        </p:nvSpPr>
        <p:spPr>
          <a:xfrm>
            <a:off x="2535159" y="4185964"/>
            <a:ext cx="7114596" cy="388926"/>
          </a:xfrm>
          <a:prstGeom prst="roundRect">
            <a:avLst/>
          </a:prstGeom>
          <a:solidFill>
            <a:srgbClr val="00FF99"/>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Environmental Impact study &amp; Authorization Process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21" name="Arrow: Bent 20">
            <a:extLst>
              <a:ext uri="{FF2B5EF4-FFF2-40B4-BE49-F238E27FC236}">
                <a16:creationId xmlns:a16="http://schemas.microsoft.com/office/drawing/2014/main" id="{FC3F33D9-186C-3A15-C693-479937CD657C}"/>
              </a:ext>
            </a:extLst>
          </p:cNvPr>
          <p:cNvSpPr/>
          <p:nvPr/>
        </p:nvSpPr>
        <p:spPr>
          <a:xfrm rot="10800000" flipH="1">
            <a:off x="7110955" y="524641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panose="020F0502020204030204"/>
              <a:ea typeface="+mn-ea"/>
              <a:cs typeface="+mn-cs"/>
            </a:endParaRPr>
          </a:p>
        </p:txBody>
      </p:sp>
      <p:sp>
        <p:nvSpPr>
          <p:cNvPr id="54" name="Rounded Rectangle 6">
            <a:extLst>
              <a:ext uri="{FF2B5EF4-FFF2-40B4-BE49-F238E27FC236}">
                <a16:creationId xmlns:a16="http://schemas.microsoft.com/office/drawing/2014/main" id="{3D513D92-F47B-2001-6A71-DC4C2C78B371}"/>
              </a:ext>
            </a:extLst>
          </p:cNvPr>
          <p:cNvSpPr/>
          <p:nvPr/>
        </p:nvSpPr>
        <p:spPr>
          <a:xfrm>
            <a:off x="3740413" y="4716562"/>
            <a:ext cx="3470704" cy="571312"/>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2 Site Investigations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58" name="Rounded Rectangle 6">
            <a:extLst>
              <a:ext uri="{FF2B5EF4-FFF2-40B4-BE49-F238E27FC236}">
                <a16:creationId xmlns:a16="http://schemas.microsoft.com/office/drawing/2014/main" id="{CF4A34FD-18A1-BF82-5744-794C1A9E66A1}"/>
              </a:ext>
            </a:extLst>
          </p:cNvPr>
          <p:cNvSpPr/>
          <p:nvPr/>
        </p:nvSpPr>
        <p:spPr>
          <a:xfrm>
            <a:off x="202395" y="3463763"/>
            <a:ext cx="944736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accelerator design, technical infrastructure design, R&amp;D, towards TDR</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62" name="Group 61">
            <a:extLst>
              <a:ext uri="{FF2B5EF4-FFF2-40B4-BE49-F238E27FC236}">
                <a16:creationId xmlns:a16="http://schemas.microsoft.com/office/drawing/2014/main" id="{0162E961-9A0F-E7F6-D5AB-702962A02CB3}"/>
              </a:ext>
            </a:extLst>
          </p:cNvPr>
          <p:cNvGrpSpPr/>
          <p:nvPr/>
        </p:nvGrpSpPr>
        <p:grpSpPr>
          <a:xfrm>
            <a:off x="2811376" y="2048168"/>
            <a:ext cx="615661" cy="576741"/>
            <a:chOff x="-1219048" y="3333377"/>
            <a:chExt cx="540000" cy="540000"/>
          </a:xfrm>
        </p:grpSpPr>
        <p:pic>
          <p:nvPicPr>
            <p:cNvPr id="63" name="Picture 62">
              <a:extLst>
                <a:ext uri="{FF2B5EF4-FFF2-40B4-BE49-F238E27FC236}">
                  <a16:creationId xmlns:a16="http://schemas.microsoft.com/office/drawing/2014/main" id="{B248813F-2232-1A04-901A-CC1D6C5FD628}"/>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64" name="Picture 63">
              <a:extLst>
                <a:ext uri="{FF2B5EF4-FFF2-40B4-BE49-F238E27FC236}">
                  <a16:creationId xmlns:a16="http://schemas.microsoft.com/office/drawing/2014/main" id="{85A7EFB1-ECEF-C54E-D909-FC8A383E37DA}"/>
                </a:ext>
              </a:extLst>
            </p:cNvPr>
            <p:cNvPicPr>
              <a:picLocks noChangeAspect="1"/>
            </p:cNvPicPr>
            <p:nvPr/>
          </p:nvPicPr>
          <p:blipFill>
            <a:blip r:embed="rId13">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71" name="Rounded Rectangle 9">
            <a:extLst>
              <a:ext uri="{FF2B5EF4-FFF2-40B4-BE49-F238E27FC236}">
                <a16:creationId xmlns:a16="http://schemas.microsoft.com/office/drawing/2014/main" id="{F31CA7C3-62B1-7971-429C-B48E82EDBAAA}"/>
              </a:ext>
            </a:extLst>
          </p:cNvPr>
          <p:cNvSpPr/>
          <p:nvPr/>
        </p:nvSpPr>
        <p:spPr>
          <a:xfrm>
            <a:off x="3177508" y="2336158"/>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 TDR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cost update</a:t>
            </a:r>
          </a:p>
        </p:txBody>
      </p:sp>
      <p:grpSp>
        <p:nvGrpSpPr>
          <p:cNvPr id="72" name="Group 71">
            <a:extLst>
              <a:ext uri="{FF2B5EF4-FFF2-40B4-BE49-F238E27FC236}">
                <a16:creationId xmlns:a16="http://schemas.microsoft.com/office/drawing/2014/main" id="{3C38F595-3395-62BE-5970-73FEDCB6EB32}"/>
              </a:ext>
            </a:extLst>
          </p:cNvPr>
          <p:cNvGrpSpPr/>
          <p:nvPr/>
        </p:nvGrpSpPr>
        <p:grpSpPr>
          <a:xfrm>
            <a:off x="4311750" y="2039628"/>
            <a:ext cx="615661" cy="576741"/>
            <a:chOff x="6234726" y="2760924"/>
            <a:chExt cx="540000" cy="540000"/>
          </a:xfrm>
        </p:grpSpPr>
        <p:pic>
          <p:nvPicPr>
            <p:cNvPr id="73" name="Picture 72">
              <a:extLst>
                <a:ext uri="{FF2B5EF4-FFF2-40B4-BE49-F238E27FC236}">
                  <a16:creationId xmlns:a16="http://schemas.microsoft.com/office/drawing/2014/main" id="{8CC741BA-3FD5-1A73-F746-5E83ABC5EF4C}"/>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74" name="Picture 73">
              <a:extLst>
                <a:ext uri="{FF2B5EF4-FFF2-40B4-BE49-F238E27FC236}">
                  <a16:creationId xmlns:a16="http://schemas.microsoft.com/office/drawing/2014/main" id="{8F2FE7C1-870A-8B13-D362-F08E8A695228}"/>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Tree>
    <p:extLst>
      <p:ext uri="{BB962C8B-B14F-4D97-AF65-F5344CB8AC3E}">
        <p14:creationId xmlns:p14="http://schemas.microsoft.com/office/powerpoint/2010/main" val="37586752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Status of FCC global collaboration and community</a:t>
            </a:r>
            <a:endParaRPr kumimoji="0" lang="en-CH" sz="3200" b="1" i="0" u="none" strike="noStrike" kern="1200" cap="none" spc="0" normalizeH="0" baseline="0" noProof="0" dirty="0">
              <a:ln>
                <a:noFill/>
              </a:ln>
              <a:solidFill>
                <a:srgbClr val="FFFF00"/>
              </a:solidFill>
              <a:effectLst/>
              <a:uLnTx/>
              <a:uFillTx/>
              <a:latin typeface="Calibri"/>
              <a:ea typeface="+mj-ea"/>
              <a:cs typeface="Calibri" panose="020F0502020204030204" pitchFamily="34" charset="0"/>
            </a:endParaRPr>
          </a:p>
        </p:txBody>
      </p:sp>
      <p:pic>
        <p:nvPicPr>
          <p:cNvPr id="8" name="Picture 7" descr="A picture containing icon&#10;&#10;Description automatically generated">
            <a:extLst>
              <a:ext uri="{FF2B5EF4-FFF2-40B4-BE49-F238E27FC236}">
                <a16:creationId xmlns:a16="http://schemas.microsoft.com/office/drawing/2014/main" id="{4C03B7B9-05B5-F52F-AFB7-9245949788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21" y="58203"/>
            <a:ext cx="1935386" cy="654292"/>
          </a:xfrm>
          <a:prstGeom prst="rect">
            <a:avLst/>
          </a:prstGeom>
        </p:spPr>
      </p:pic>
      <p:pic>
        <p:nvPicPr>
          <p:cNvPr id="13" name="Picture 12">
            <a:extLst>
              <a:ext uri="{FF2B5EF4-FFF2-40B4-BE49-F238E27FC236}">
                <a16:creationId xmlns:a16="http://schemas.microsoft.com/office/drawing/2014/main" id="{7CB55327-76C3-4174-A62D-680E9E204AFA}"/>
              </a:ext>
            </a:extLst>
          </p:cNvPr>
          <p:cNvPicPr>
            <a:picLocks noChangeAspect="1"/>
          </p:cNvPicPr>
          <p:nvPr/>
        </p:nvPicPr>
        <p:blipFill rotWithShape="1">
          <a:blip r:embed="rId3"/>
          <a:srcRect l="2693" r="743"/>
          <a:stretch/>
        </p:blipFill>
        <p:spPr>
          <a:xfrm>
            <a:off x="0" y="770698"/>
            <a:ext cx="12192000" cy="6087302"/>
          </a:xfrm>
          <a:prstGeom prst="rect">
            <a:avLst/>
          </a:prstGeom>
        </p:spPr>
      </p:pic>
      <p:sp>
        <p:nvSpPr>
          <p:cNvPr id="14" name="Rectangle: Rounded Corners 13">
            <a:extLst>
              <a:ext uri="{FF2B5EF4-FFF2-40B4-BE49-F238E27FC236}">
                <a16:creationId xmlns:a16="http://schemas.microsoft.com/office/drawing/2014/main" id="{9EEE16FB-9D4A-049F-1947-B5A561A4BFFD}"/>
              </a:ext>
            </a:extLst>
          </p:cNvPr>
          <p:cNvSpPr/>
          <p:nvPr/>
        </p:nvSpPr>
        <p:spPr>
          <a:xfrm>
            <a:off x="5736558" y="5461780"/>
            <a:ext cx="1272976" cy="1229264"/>
          </a:xfrm>
          <a:prstGeom prst="roundRect">
            <a:avLst/>
          </a:prstGeom>
          <a:solidFill>
            <a:srgbClr val="0000FF"/>
          </a:solidFill>
          <a:ln w="12700" cap="flat" cmpd="sng" algn="ctr">
            <a:solidFill>
              <a:srgbClr val="0000FF">
                <a:shade val="15000"/>
              </a:srgbClr>
            </a:solidFill>
            <a:prstDash val="solid"/>
            <a:miter lim="800000"/>
          </a:ln>
          <a:effectLst/>
        </p:spPr>
        <p:txBody>
          <a:bodyPr rtlCol="0" anchor="ctr"/>
          <a:lstStyle/>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141 Institutes</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sp>
        <p:nvSpPr>
          <p:cNvPr id="15" name="Rectangle: Rounded Corners 14">
            <a:extLst>
              <a:ext uri="{FF2B5EF4-FFF2-40B4-BE49-F238E27FC236}">
                <a16:creationId xmlns:a16="http://schemas.microsoft.com/office/drawing/2014/main" id="{436829D4-8851-1BE6-7B50-82E2BAF11F8A}"/>
              </a:ext>
            </a:extLst>
          </p:cNvPr>
          <p:cNvSpPr/>
          <p:nvPr/>
        </p:nvSpPr>
        <p:spPr>
          <a:xfrm>
            <a:off x="7077520" y="5461780"/>
            <a:ext cx="1272976" cy="1229264"/>
          </a:xfrm>
          <a:prstGeom prst="roundRect">
            <a:avLst/>
          </a:prstGeom>
          <a:solidFill>
            <a:srgbClr val="8F3DFF"/>
          </a:solidFill>
          <a:ln w="12700" cap="flat" cmpd="sng" algn="ctr">
            <a:solidFill>
              <a:srgbClr val="8F3DFF">
                <a:shade val="15000"/>
              </a:srgbClr>
            </a:solidFill>
            <a:prstDash val="solid"/>
            <a:miter lim="800000"/>
          </a:ln>
          <a:effectLst/>
        </p:spPr>
        <p:txBody>
          <a:bodyPr rtlCol="0" anchor="ctr"/>
          <a:lstStyle/>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32 countries</a:t>
            </a:r>
          </a:p>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 + </a:t>
            </a:r>
          </a:p>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CERN</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pic>
        <p:nvPicPr>
          <p:cNvPr id="16" name="Picture 15" descr="A blue flag with yellow stars&#10;&#10;Description automatically generated">
            <a:extLst>
              <a:ext uri="{FF2B5EF4-FFF2-40B4-BE49-F238E27FC236}">
                <a16:creationId xmlns:a16="http://schemas.microsoft.com/office/drawing/2014/main" id="{8EDFB768-62F7-1F50-FD69-398AA074FD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5995" y="5522165"/>
            <a:ext cx="1756286" cy="1168879"/>
          </a:xfrm>
          <a:prstGeom prst="rect">
            <a:avLst/>
          </a:prstGeom>
        </p:spPr>
      </p:pic>
      <p:pic>
        <p:nvPicPr>
          <p:cNvPr id="18" name="Picture 17" descr="A logo with text and a circle&#10;&#10;Description automatically generated">
            <a:extLst>
              <a:ext uri="{FF2B5EF4-FFF2-40B4-BE49-F238E27FC236}">
                <a16:creationId xmlns:a16="http://schemas.microsoft.com/office/drawing/2014/main" id="{7328748B-89A8-DD32-02CD-ADFDEA28951C}"/>
              </a:ext>
            </a:extLst>
          </p:cNvPr>
          <p:cNvPicPr>
            <a:picLocks noChangeAspect="1"/>
          </p:cNvPicPr>
          <p:nvPr/>
        </p:nvPicPr>
        <p:blipFill rotWithShape="1">
          <a:blip r:embed="rId5">
            <a:extLst>
              <a:ext uri="{28A0092B-C50C-407E-A947-70E740481C1C}">
                <a14:useLocalDpi xmlns:a14="http://schemas.microsoft.com/office/drawing/2010/main" val="0"/>
              </a:ext>
            </a:extLst>
          </a:blip>
          <a:srcRect l="13687" r="10025"/>
          <a:stretch/>
        </p:blipFill>
        <p:spPr>
          <a:xfrm>
            <a:off x="10177780" y="5513088"/>
            <a:ext cx="2002709" cy="1199626"/>
          </a:xfrm>
          <a:prstGeom prst="rect">
            <a:avLst/>
          </a:prstGeom>
        </p:spPr>
      </p:pic>
      <p:sp>
        <p:nvSpPr>
          <p:cNvPr id="19" name="Rectangle 18">
            <a:extLst>
              <a:ext uri="{FF2B5EF4-FFF2-40B4-BE49-F238E27FC236}">
                <a16:creationId xmlns:a16="http://schemas.microsoft.com/office/drawing/2014/main" id="{95CEEA3F-0EF5-6780-6CC3-873A8DFCE7AB}"/>
              </a:ext>
            </a:extLst>
          </p:cNvPr>
          <p:cNvSpPr/>
          <p:nvPr/>
        </p:nvSpPr>
        <p:spPr>
          <a:xfrm>
            <a:off x="253969" y="953114"/>
            <a:ext cx="11745373" cy="1015663"/>
          </a:xfrm>
          <a:prstGeom prst="rect">
            <a:avLst/>
          </a:prstGeom>
        </p:spPr>
        <p:txBody>
          <a:bodyPr wrap="square">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2060"/>
                </a:solidFill>
                <a:effectLst/>
                <a:uLnTx/>
                <a:uFillTx/>
                <a:latin typeface="Arial"/>
                <a:ea typeface="+mn-ea"/>
                <a:cs typeface="+mn-cs"/>
              </a:rPr>
              <a:t>Increasing international collaboration as a prerequisite for success:</a:t>
            </a:r>
            <a:br>
              <a:rPr kumimoji="0" lang="en-GB" sz="2000" b="1" i="0" u="none" strike="noStrike" kern="1200" cap="none" spc="0" normalizeH="0" baseline="0" noProof="0" dirty="0">
                <a:ln>
                  <a:noFill/>
                </a:ln>
                <a:solidFill>
                  <a:srgbClr val="002060"/>
                </a:solidFill>
                <a:effectLst/>
                <a:uLnTx/>
                <a:uFillTx/>
                <a:latin typeface="Arial"/>
                <a:ea typeface="+mn-ea"/>
                <a:cs typeface="+mn-cs"/>
              </a:rPr>
            </a:br>
            <a:r>
              <a:rPr kumimoji="0" lang="en-GB" sz="2000" b="1" i="0" u="none" strike="noStrike" kern="1200" cap="none" spc="0" normalizeH="0" baseline="0" noProof="0" dirty="0">
                <a:ln>
                  <a:noFill/>
                </a:ln>
                <a:solidFill>
                  <a:srgbClr val="002060"/>
                </a:solidFill>
                <a:effectLst/>
                <a:uLnTx/>
                <a:uFillTx/>
                <a:latin typeface="Arial"/>
                <a:ea typeface="+mn-ea"/>
                <a:cs typeface="+mn-cs"/>
                <a:sym typeface="Wingdings" panose="05000000000000000000" pitchFamily="2" charset="2"/>
              </a:rPr>
              <a:t></a:t>
            </a:r>
            <a:r>
              <a:rPr kumimoji="0" lang="en-GB" sz="2000" b="0" i="0" u="none" strike="noStrike" kern="1200" cap="none" spc="0" normalizeH="0" baseline="0" noProof="0" dirty="0">
                <a:ln>
                  <a:noFill/>
                </a:ln>
                <a:solidFill>
                  <a:srgbClr val="002060"/>
                </a:solidFill>
                <a:effectLst/>
                <a:uLnTx/>
                <a:uFillTx/>
                <a:latin typeface="Arial"/>
                <a:ea typeface="+mn-ea"/>
                <a:cs typeface="+mn-cs"/>
              </a:rPr>
              <a:t>links with </a:t>
            </a:r>
            <a:r>
              <a:rPr kumimoji="0" lang="en-GB" sz="2000" b="1" i="0" u="none" strike="noStrike" kern="1200" cap="none" spc="0" normalizeH="0" baseline="0" noProof="0" dirty="0">
                <a:ln>
                  <a:noFill/>
                </a:ln>
                <a:solidFill>
                  <a:srgbClr val="002060"/>
                </a:solidFill>
                <a:effectLst/>
                <a:uLnTx/>
                <a:uFillTx/>
                <a:latin typeface="Arial"/>
                <a:ea typeface="+mn-ea"/>
                <a:cs typeface="+mn-cs"/>
              </a:rPr>
              <a:t>science, research &amp; development </a:t>
            </a:r>
            <a:r>
              <a:rPr kumimoji="0" lang="en-GB" sz="2000" b="0" i="0" u="none" strike="noStrike" kern="1200" cap="none" spc="0" normalizeH="0" baseline="0" noProof="0" dirty="0">
                <a:ln>
                  <a:noFill/>
                </a:ln>
                <a:solidFill>
                  <a:srgbClr val="002060"/>
                </a:solidFill>
                <a:effectLst/>
                <a:uLnTx/>
                <a:uFillTx/>
                <a:latin typeface="Arial"/>
                <a:ea typeface="+mn-ea"/>
                <a:cs typeface="+mn-cs"/>
              </a:rPr>
              <a:t>and </a:t>
            </a:r>
            <a:r>
              <a:rPr kumimoji="0" lang="en-GB" sz="2000" b="1" i="0" u="none" strike="noStrike" kern="1200" cap="none" spc="0" normalizeH="0" baseline="0" noProof="0" dirty="0">
                <a:ln>
                  <a:noFill/>
                </a:ln>
                <a:solidFill>
                  <a:srgbClr val="002060"/>
                </a:solidFill>
                <a:effectLst/>
                <a:uLnTx/>
                <a:uFillTx/>
                <a:latin typeface="Arial"/>
                <a:ea typeface="+mn-ea"/>
                <a:cs typeface="+mn-cs"/>
              </a:rPr>
              <a:t>high-tech industry </a:t>
            </a:r>
            <a:r>
              <a:rPr kumimoji="0" lang="en-GB" sz="2000" b="0" i="0" u="none" strike="noStrike" kern="1200" cap="none" spc="0" normalizeH="0" baseline="0" noProof="0" dirty="0">
                <a:ln>
                  <a:noFill/>
                </a:ln>
                <a:solidFill>
                  <a:srgbClr val="002060"/>
                </a:solidFill>
                <a:effectLst/>
                <a:uLnTx/>
                <a:uFillTx/>
                <a:latin typeface="Arial"/>
                <a:ea typeface="+mn-ea"/>
                <a:cs typeface="+mn-cs"/>
              </a:rPr>
              <a:t>will be essential to further advance and prepare the implementation of </a:t>
            </a:r>
            <a:r>
              <a:rPr kumimoji="0" lang="en-GB" sz="2000" b="0" i="0" u="none" strike="noStrike" kern="1200" cap="none" spc="0" normalizeH="0" baseline="0" noProof="0" dirty="0">
                <a:ln>
                  <a:noFill/>
                </a:ln>
                <a:solidFill>
                  <a:srgbClr val="FFFFFF"/>
                </a:solidFill>
                <a:effectLst/>
                <a:uLnTx/>
                <a:uFillTx/>
                <a:latin typeface="Arial"/>
                <a:ea typeface="+mn-ea"/>
                <a:cs typeface="+mn-cs"/>
              </a:rPr>
              <a:t>FCC</a:t>
            </a:r>
            <a:endParaRPr kumimoji="0" lang="en-US" sz="2000" b="0" i="0" u="none" strike="noStrike" kern="1200" cap="none" spc="0" normalizeH="0" baseline="0" noProof="0" dirty="0">
              <a:ln>
                <a:noFill/>
              </a:ln>
              <a:solidFill>
                <a:srgbClr val="FFFFFF"/>
              </a:solidFill>
              <a:effectLst/>
              <a:uLnTx/>
              <a:uFillTx/>
              <a:latin typeface="Arial"/>
              <a:ea typeface="+mn-ea"/>
              <a:cs typeface="+mn-cs"/>
            </a:endParaRPr>
          </a:p>
        </p:txBody>
      </p:sp>
      <p:sp>
        <p:nvSpPr>
          <p:cNvPr id="20" name="TextBox 19">
            <a:extLst>
              <a:ext uri="{FF2B5EF4-FFF2-40B4-BE49-F238E27FC236}">
                <a16:creationId xmlns:a16="http://schemas.microsoft.com/office/drawing/2014/main" id="{B026B52A-F155-5550-3E01-BE13CF6CD167}"/>
              </a:ext>
            </a:extLst>
          </p:cNvPr>
          <p:cNvSpPr txBox="1"/>
          <p:nvPr/>
        </p:nvSpPr>
        <p:spPr>
          <a:xfrm>
            <a:off x="264943" y="5322469"/>
            <a:ext cx="5118819" cy="1477328"/>
          </a:xfrm>
          <a:prstGeom prst="rect">
            <a:avLst/>
          </a:prstGeom>
          <a:noFill/>
        </p:spPr>
        <p:txBody>
          <a:bodyPr wrap="square" rtlCol="0">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CH" sz="1800" b="1" i="0" u="none" strike="noStrike" kern="1200" cap="none" spc="0" normalizeH="0" baseline="0" noProof="0" dirty="0">
                <a:ln>
                  <a:noFill/>
                </a:ln>
                <a:solidFill>
                  <a:srgbClr val="002060"/>
                </a:solidFill>
                <a:effectLst/>
                <a:uLnTx/>
                <a:uFillTx/>
                <a:latin typeface="Arial"/>
                <a:ea typeface="+mn-ea"/>
                <a:cs typeface="+mn-cs"/>
              </a:rPr>
              <a:t>FCC Feasibility Study: </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2060"/>
                </a:solidFill>
                <a:effectLst/>
                <a:uLnTx/>
                <a:uFillTx/>
                <a:latin typeface="Arial"/>
                <a:ea typeface="+mn-ea"/>
                <a:cs typeface="+mn-cs"/>
              </a:rPr>
              <a:t>Aim </a:t>
            </a:r>
            <a:r>
              <a:rPr kumimoji="0" lang="fr-FR" sz="1800" b="0" i="0" u="none" strike="noStrike" kern="1200" cap="none" spc="0" normalizeH="0" baseline="0" noProof="0" dirty="0" err="1">
                <a:ln>
                  <a:noFill/>
                </a:ln>
                <a:solidFill>
                  <a:srgbClr val="002060"/>
                </a:solidFill>
                <a:effectLst/>
                <a:uLnTx/>
                <a:uFillTx/>
                <a:latin typeface="Arial"/>
                <a:ea typeface="+mn-ea"/>
                <a:cs typeface="+mn-cs"/>
              </a:rPr>
              <a:t>is</a:t>
            </a:r>
            <a:r>
              <a:rPr kumimoji="0" lang="fr-FR" sz="1800" b="0" i="0" u="none" strike="noStrike" kern="1200" cap="none" spc="0" normalizeH="0" baseline="0" noProof="0" dirty="0">
                <a:ln>
                  <a:noFill/>
                </a:ln>
                <a:solidFill>
                  <a:srgbClr val="002060"/>
                </a:solidFill>
                <a:effectLst/>
                <a:uLnTx/>
                <a:uFillTx/>
                <a:latin typeface="Arial"/>
                <a:ea typeface="+mn-ea"/>
                <a:cs typeface="+mn-cs"/>
              </a:rPr>
              <a:t> to </a:t>
            </a:r>
            <a:r>
              <a:rPr kumimoji="0" lang="fr-FR" sz="1800" b="0" i="0" u="none" strike="noStrike" kern="1200" cap="none" spc="0" normalizeH="0" baseline="0" noProof="0" dirty="0" err="1">
                <a:ln>
                  <a:noFill/>
                </a:ln>
                <a:solidFill>
                  <a:srgbClr val="002060"/>
                </a:solidFill>
                <a:effectLst/>
                <a:uLnTx/>
                <a:uFillTx/>
                <a:latin typeface="Arial"/>
                <a:ea typeface="+mn-ea"/>
                <a:cs typeface="+mn-cs"/>
              </a:rPr>
              <a:t>increase</a:t>
            </a:r>
            <a:r>
              <a:rPr kumimoji="0" lang="fr-FR" sz="1800" b="0" i="0" u="none" strike="noStrike" kern="1200" cap="none" spc="0" normalizeH="0" baseline="0" noProof="0" dirty="0">
                <a:ln>
                  <a:noFill/>
                </a:ln>
                <a:solidFill>
                  <a:srgbClr val="002060"/>
                </a:solidFill>
                <a:effectLst/>
                <a:uLnTx/>
                <a:uFillTx/>
                <a:latin typeface="Arial"/>
                <a:ea typeface="+mn-ea"/>
                <a:cs typeface="+mn-cs"/>
              </a:rPr>
              <a:t> </a:t>
            </a:r>
            <a:r>
              <a:rPr kumimoji="0" lang="fr-FR" sz="1800" b="0" i="0" u="none" strike="noStrike" kern="1200" cap="none" spc="0" normalizeH="0" baseline="0" noProof="0" dirty="0" err="1">
                <a:ln>
                  <a:noFill/>
                </a:ln>
                <a:solidFill>
                  <a:srgbClr val="002060"/>
                </a:solidFill>
                <a:effectLst/>
                <a:uLnTx/>
                <a:uFillTx/>
                <a:latin typeface="Arial"/>
                <a:ea typeface="+mn-ea"/>
                <a:cs typeface="+mn-cs"/>
              </a:rPr>
              <a:t>further</a:t>
            </a:r>
            <a:r>
              <a:rPr kumimoji="0" lang="fr-FR" sz="1800" b="0" i="0" u="none" strike="noStrike" kern="1200" cap="none" spc="0" normalizeH="0" baseline="0" noProof="0" dirty="0">
                <a:ln>
                  <a:noFill/>
                </a:ln>
                <a:solidFill>
                  <a:srgbClr val="002060"/>
                </a:solidFill>
                <a:effectLst/>
                <a:uLnTx/>
                <a:uFillTx/>
                <a:latin typeface="Arial"/>
                <a:ea typeface="+mn-ea"/>
                <a:cs typeface="+mn-cs"/>
              </a:rPr>
              <a:t> the collaboration,</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2060"/>
                </a:solidFill>
                <a:effectLst/>
                <a:uLnTx/>
                <a:uFillTx/>
                <a:latin typeface="Arial"/>
                <a:ea typeface="+mn-ea"/>
                <a:cs typeface="+mn-cs"/>
              </a:rPr>
              <a:t>on all aspects, in </a:t>
            </a:r>
            <a:r>
              <a:rPr kumimoji="0" lang="fr-FR" sz="1800" b="0" i="0" u="none" strike="noStrike" kern="1200" cap="none" spc="0" normalizeH="0" baseline="0" noProof="0" dirty="0" err="1">
                <a:ln>
                  <a:noFill/>
                </a:ln>
                <a:solidFill>
                  <a:srgbClr val="002060"/>
                </a:solidFill>
                <a:effectLst/>
                <a:uLnTx/>
                <a:uFillTx/>
                <a:latin typeface="Arial"/>
                <a:ea typeface="+mn-ea"/>
                <a:cs typeface="+mn-cs"/>
              </a:rPr>
              <a:t>particular</a:t>
            </a:r>
            <a:r>
              <a:rPr kumimoji="0" lang="fr-FR" sz="1800" b="0" i="0" u="none" strike="noStrike" kern="1200" cap="none" spc="0" normalizeH="0" baseline="0" noProof="0" dirty="0">
                <a:ln>
                  <a:noFill/>
                </a:ln>
                <a:solidFill>
                  <a:srgbClr val="002060"/>
                </a:solidFill>
                <a:effectLst/>
                <a:uLnTx/>
                <a:uFillTx/>
                <a:latin typeface="Arial"/>
                <a:ea typeface="+mn-ea"/>
                <a:cs typeface="+mn-cs"/>
              </a:rPr>
              <a:t> on</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2060"/>
                </a:solidFill>
                <a:effectLst/>
                <a:uLnTx/>
                <a:uFillTx/>
                <a:latin typeface="Arial"/>
                <a:ea typeface="+mn-ea"/>
                <a:cs typeface="+mn-cs"/>
              </a:rPr>
              <a:t>Accelerator and </a:t>
            </a:r>
            <a:r>
              <a:rPr kumimoji="0" lang="fr-FR" sz="1800" b="0" i="0" u="none" strike="noStrike" kern="1200" cap="none" spc="0" normalizeH="0" baseline="0" noProof="0" dirty="0" err="1">
                <a:ln>
                  <a:noFill/>
                </a:ln>
                <a:solidFill>
                  <a:srgbClr val="002060"/>
                </a:solidFill>
                <a:effectLst/>
                <a:uLnTx/>
                <a:uFillTx/>
                <a:latin typeface="Arial"/>
                <a:ea typeface="+mn-ea"/>
                <a:cs typeface="+mn-cs"/>
              </a:rPr>
              <a:t>Particle</a:t>
            </a:r>
            <a:r>
              <a:rPr kumimoji="0" lang="fr-FR" sz="1800" b="0" i="0" u="none" strike="noStrike" kern="1200" cap="none" spc="0" normalizeH="0" baseline="0" noProof="0" dirty="0">
                <a:ln>
                  <a:noFill/>
                </a:ln>
                <a:solidFill>
                  <a:srgbClr val="002060"/>
                </a:solidFill>
                <a:effectLst/>
                <a:uLnTx/>
                <a:uFillTx/>
                <a:latin typeface="Arial"/>
                <a:ea typeface="+mn-ea"/>
                <a:cs typeface="+mn-cs"/>
              </a:rPr>
              <a:t>/</a:t>
            </a:r>
            <a:r>
              <a:rPr kumimoji="0" lang="fr-FR" sz="1800" b="0" i="0" u="none" strike="noStrike" kern="1200" cap="none" spc="0" normalizeH="0" baseline="0" noProof="0" dirty="0" err="1">
                <a:ln>
                  <a:noFill/>
                </a:ln>
                <a:solidFill>
                  <a:srgbClr val="002060"/>
                </a:solidFill>
                <a:effectLst/>
                <a:uLnTx/>
                <a:uFillTx/>
                <a:latin typeface="Arial"/>
                <a:ea typeface="+mn-ea"/>
                <a:cs typeface="+mn-cs"/>
              </a:rPr>
              <a:t>Experiments</a:t>
            </a:r>
            <a:r>
              <a:rPr kumimoji="0" lang="fr-FR" sz="1800" b="0" i="0" u="none" strike="noStrike" kern="1200" cap="none" spc="0" normalizeH="0" baseline="0" noProof="0" dirty="0">
                <a:ln>
                  <a:noFill/>
                </a:ln>
                <a:solidFill>
                  <a:srgbClr val="002060"/>
                </a:solidFill>
                <a:effectLst/>
                <a:uLnTx/>
                <a:uFillTx/>
                <a:latin typeface="Arial"/>
                <a:ea typeface="+mn-ea"/>
                <a:cs typeface="+mn-cs"/>
              </a:rPr>
              <a:t>/Detectors </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Arial"/>
                <a:ea typeface="+mn-ea"/>
                <a:cs typeface="+mn-cs"/>
              </a:rPr>
              <a:t>			</a:t>
            </a:r>
            <a:endParaRPr kumimoji="0" lang="fr-FR" sz="1800" b="1" i="0" u="none" strike="noStrike" kern="1200" cap="none" spc="0" normalizeH="0" baseline="0" noProof="0" dirty="0">
              <a:ln>
                <a:noFill/>
              </a:ln>
              <a:solidFill>
                <a:srgbClr val="FFFF00"/>
              </a:solidFill>
              <a:effectLst/>
              <a:uLnTx/>
              <a:uFillTx/>
              <a:latin typeface="Arial"/>
              <a:ea typeface="+mn-ea"/>
              <a:cs typeface="+mn-cs"/>
            </a:endParaRPr>
          </a:p>
        </p:txBody>
      </p:sp>
      <p:grpSp>
        <p:nvGrpSpPr>
          <p:cNvPr id="3" name="Group 2">
            <a:extLst>
              <a:ext uri="{FF2B5EF4-FFF2-40B4-BE49-F238E27FC236}">
                <a16:creationId xmlns:a16="http://schemas.microsoft.com/office/drawing/2014/main" id="{3D8125C4-5367-F53B-13D9-1B168471599A}"/>
              </a:ext>
            </a:extLst>
          </p:cNvPr>
          <p:cNvGrpSpPr/>
          <p:nvPr/>
        </p:nvGrpSpPr>
        <p:grpSpPr>
          <a:xfrm>
            <a:off x="114020" y="778456"/>
            <a:ext cx="8558373" cy="4643920"/>
            <a:chOff x="3298005" y="2424701"/>
            <a:chExt cx="8558373" cy="4643920"/>
          </a:xfrm>
        </p:grpSpPr>
        <p:sp>
          <p:nvSpPr>
            <p:cNvPr id="4" name="Rectangle: Rounded Corners 3">
              <a:extLst>
                <a:ext uri="{FF2B5EF4-FFF2-40B4-BE49-F238E27FC236}">
                  <a16:creationId xmlns:a16="http://schemas.microsoft.com/office/drawing/2014/main" id="{BD7376F9-8F23-9586-79A5-AA8E424A73CD}"/>
                </a:ext>
              </a:extLst>
            </p:cNvPr>
            <p:cNvSpPr/>
            <p:nvPr/>
          </p:nvSpPr>
          <p:spPr>
            <a:xfrm>
              <a:off x="3298005" y="2424701"/>
              <a:ext cx="8558373" cy="4643920"/>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H"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D5AD42F2-4250-2504-854A-2781D86C7B91}"/>
                </a:ext>
              </a:extLst>
            </p:cNvPr>
            <p:cNvPicPr>
              <a:picLocks noChangeAspect="1"/>
            </p:cNvPicPr>
            <p:nvPr/>
          </p:nvPicPr>
          <p:blipFill>
            <a:blip r:embed="rId6"/>
            <a:stretch/>
          </p:blipFill>
          <p:spPr>
            <a:xfrm>
              <a:off x="3626778" y="2727751"/>
              <a:ext cx="2807128" cy="3959108"/>
            </a:xfrm>
            <a:prstGeom prst="rect">
              <a:avLst/>
            </a:prstGeom>
            <a:ln>
              <a:noFill/>
            </a:ln>
          </p:spPr>
        </p:pic>
        <p:sp>
          <p:nvSpPr>
            <p:cNvPr id="9" name="CustomShape 3">
              <a:extLst>
                <a:ext uri="{FF2B5EF4-FFF2-40B4-BE49-F238E27FC236}">
                  <a16:creationId xmlns:a16="http://schemas.microsoft.com/office/drawing/2014/main" id="{A2D5B56C-24AD-CC93-B536-DAD04E187E00}"/>
                </a:ext>
              </a:extLst>
            </p:cNvPr>
            <p:cNvSpPr/>
            <p:nvPr/>
          </p:nvSpPr>
          <p:spPr>
            <a:xfrm>
              <a:off x="6598290" y="2609115"/>
              <a:ext cx="4702481" cy="879657"/>
            </a:xfrm>
            <a:prstGeom prst="rect">
              <a:avLst/>
            </a:prstGeom>
            <a:noFill/>
            <a:ln>
              <a:noFill/>
            </a:ln>
          </p:spPr>
          <p:style>
            <a:lnRef idx="0">
              <a:scrgbClr r="0" g="0" b="0"/>
            </a:lnRef>
            <a:fillRef idx="0">
              <a:scrgbClr r="0" g="0" b="0"/>
            </a:fillRef>
            <a:effectRef idx="0">
              <a:scrgbClr r="0" g="0" b="0"/>
            </a:effectRef>
            <a:fontRef idx="minor"/>
          </p:style>
          <p:txBody>
            <a:bodyPr lIns="0" tIns="45000" rIns="0" bIns="45000">
              <a:noAutofit/>
            </a:bodyPr>
            <a:lstStyle/>
            <a:p>
              <a:pPr marL="111600" marR="0" lvl="0" indent="-89640" algn="r" defTabSz="914400" rtl="0" eaLnBrk="1" fontAlgn="auto" latinLnBrk="0" hangingPunct="1">
                <a:lnSpc>
                  <a:spcPct val="115000"/>
                </a:lnSpc>
                <a:spcBef>
                  <a:spcPts val="0"/>
                </a:spcBef>
                <a:spcAft>
                  <a:spcPts val="1134"/>
                </a:spcAft>
                <a:buClr>
                  <a:srgbClr val="385CB4"/>
                </a:buClr>
                <a:buSzPct val="50000"/>
                <a:buFont typeface="utkal"/>
                <a:buChar char="୦"/>
                <a:tabLst/>
                <a:defRPr/>
              </a:pPr>
              <a:r>
                <a:rPr kumimoji="0" lang="en-GB" sz="1800" b="1" i="0" u="none" strike="noStrike" kern="1200" cap="none" spc="-1" normalizeH="0" baseline="0" noProof="0" dirty="0">
                  <a:ln>
                    <a:noFill/>
                  </a:ln>
                  <a:solidFill>
                    <a:srgbClr val="3F3F3F"/>
                  </a:solidFill>
                  <a:effectLst/>
                  <a:uLnTx/>
                  <a:uFillTx/>
                  <a:latin typeface="Cantarell Light"/>
                  <a:ea typeface="Calibri"/>
                  <a:cs typeface="+mn-cs"/>
                </a:rPr>
                <a:t> </a:t>
              </a:r>
              <a:r>
                <a:rPr kumimoji="0" lang="en-GB" sz="2000" b="1" i="0" u="none" strike="noStrike" kern="1200" cap="none" spc="-1" normalizeH="0" baseline="0" noProof="0" dirty="0">
                  <a:ln>
                    <a:noFill/>
                  </a:ln>
                  <a:solidFill>
                    <a:srgbClr val="3F3F3F"/>
                  </a:solidFill>
                  <a:effectLst/>
                  <a:uLnTx/>
                  <a:uFillTx/>
                  <a:latin typeface="Cantarell Light"/>
                  <a:ea typeface="Calibri"/>
                  <a:cs typeface="+mn-cs"/>
                </a:rPr>
                <a:t>First FCC Early Career Forum during                FCC Physics Workshop</a:t>
              </a:r>
              <a:endParaRPr kumimoji="0" lang="en-GB" sz="2000" b="1" i="0" u="none" strike="noStrike" kern="1200" cap="none" spc="-1" normalizeH="0" baseline="0" noProof="0" dirty="0">
                <a:ln>
                  <a:noFill/>
                </a:ln>
                <a:solidFill>
                  <a:prstClr val="black"/>
                </a:solidFill>
                <a:effectLst/>
                <a:uLnTx/>
                <a:uFillTx/>
                <a:latin typeface="Arial"/>
                <a:ea typeface="+mn-ea"/>
                <a:cs typeface="+mn-cs"/>
              </a:endParaRPr>
            </a:p>
            <a:p>
              <a:pPr marL="111600" marR="0" lvl="0" indent="-89640" algn="r" defTabSz="914400" rtl="0" eaLnBrk="1" fontAlgn="auto" latinLnBrk="0" hangingPunct="1">
                <a:lnSpc>
                  <a:spcPct val="115000"/>
                </a:lnSpc>
                <a:spcBef>
                  <a:spcPts val="0"/>
                </a:spcBef>
                <a:spcAft>
                  <a:spcPts val="1134"/>
                </a:spcAft>
                <a:buClr>
                  <a:srgbClr val="385CB4"/>
                </a:buClr>
                <a:buSzPct val="50000"/>
                <a:buFont typeface="utkal"/>
                <a:buChar char="୦"/>
                <a:tabLst/>
                <a:defRPr/>
              </a:pPr>
              <a:r>
                <a:rPr kumimoji="0" lang="en-GB" sz="2000" b="1" i="0" u="none" strike="noStrike" kern="1200" cap="none" spc="-1" normalizeH="0" baseline="0" noProof="0" dirty="0">
                  <a:ln>
                    <a:noFill/>
                  </a:ln>
                  <a:solidFill>
                    <a:srgbClr val="3F3F3F"/>
                  </a:solidFill>
                  <a:effectLst/>
                  <a:uLnTx/>
                  <a:uFillTx/>
                  <a:latin typeface="Cantarell Light"/>
                  <a:ea typeface="Calibri"/>
                  <a:cs typeface="+mn-cs"/>
                </a:rPr>
                <a:t> Great interest from young generation Around 150 participants</a:t>
              </a:r>
            </a:p>
          </p:txBody>
        </p:sp>
        <p:pic>
          <p:nvPicPr>
            <p:cNvPr id="10" name="Picture 9">
              <a:extLst>
                <a:ext uri="{FF2B5EF4-FFF2-40B4-BE49-F238E27FC236}">
                  <a16:creationId xmlns:a16="http://schemas.microsoft.com/office/drawing/2014/main" id="{218FA4B3-444A-00B1-7A50-02E923A92EC8}"/>
                </a:ext>
              </a:extLst>
            </p:cNvPr>
            <p:cNvPicPr/>
            <p:nvPr/>
          </p:nvPicPr>
          <p:blipFill>
            <a:blip r:embed="rId7"/>
            <a:srcRect t="5256" b="7629"/>
            <a:stretch/>
          </p:blipFill>
          <p:spPr>
            <a:xfrm>
              <a:off x="6433906" y="4243224"/>
              <a:ext cx="5117040" cy="2445250"/>
            </a:xfrm>
            <a:prstGeom prst="rect">
              <a:avLst/>
            </a:prstGeom>
            <a:ln>
              <a:noFill/>
            </a:ln>
          </p:spPr>
        </p:pic>
      </p:grpSp>
    </p:spTree>
    <p:extLst>
      <p:ext uri="{BB962C8B-B14F-4D97-AF65-F5344CB8AC3E}">
        <p14:creationId xmlns:p14="http://schemas.microsoft.com/office/powerpoint/2010/main" val="5842887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9525"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dirty="0"/>
              <a:t>                      EU Competitiveness Report   </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715841F0-E9F6-7582-AD34-53BF02DB0865}"/>
              </a:ext>
            </a:extLst>
          </p:cNvPr>
          <p:cNvSpPr txBox="1"/>
          <p:nvPr/>
        </p:nvSpPr>
        <p:spPr>
          <a:xfrm>
            <a:off x="7219950" y="1035506"/>
            <a:ext cx="4886325" cy="498598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dirty="0">
                <a:ln>
                  <a:noFill/>
                </a:ln>
                <a:solidFill>
                  <a:srgbClr val="0F124A"/>
                </a:solidFill>
                <a:effectLst/>
                <a:uLnTx/>
                <a:uFillTx/>
                <a:latin typeface="Arial"/>
                <a:ea typeface="+mn-ea"/>
                <a:cs typeface="+mn-cs"/>
              </a:rPr>
              <a:t>“</a:t>
            </a:r>
            <a:r>
              <a:rPr kumimoji="0" lang="en-GB" sz="2000" b="1" i="1" u="none" strike="noStrike" kern="1200" cap="none" spc="0" normalizeH="0" baseline="0" noProof="0" dirty="0">
                <a:ln>
                  <a:noFill/>
                </a:ln>
                <a:solidFill>
                  <a:srgbClr val="0F124A"/>
                </a:solidFill>
                <a:effectLst/>
                <a:uLnTx/>
                <a:uFillTx/>
                <a:latin typeface="Arial"/>
                <a:ea typeface="+mn-ea"/>
                <a:cs typeface="+mn-cs"/>
              </a:rPr>
              <a:t>One of CERN’s most promising current projects, with significant scientific potential, is the construction of the Future Circular Collider (FCC): a 90-km ring designed initially for an electron collider and later for a hadron collider.</a:t>
            </a:r>
            <a:r>
              <a:rPr kumimoji="0" lang="en-GB" sz="2000" b="0" i="1" u="none" strike="noStrike" kern="1200" cap="none" spc="0" normalizeH="0" baseline="0" noProof="0" dirty="0">
                <a:ln>
                  <a:noFill/>
                </a:ln>
                <a:solidFill>
                  <a:srgbClr val="0F124A"/>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0" i="1"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srgbClr val="0F124A"/>
                </a:solidFill>
                <a:effectLst/>
                <a:uLnTx/>
                <a:uFillTx/>
                <a:latin typeface="Arial"/>
                <a:ea typeface="+mn-ea"/>
                <a:cs typeface="+mn-cs"/>
              </a:rPr>
              <a:t>Refinancing CERN and ensuring its continued global leadership in frontier research should be regarded as a top EU priority</a:t>
            </a:r>
            <a:r>
              <a:rPr kumimoji="0" lang="en-GB" b="0" i="1" u="none" strike="noStrike" kern="1200" cap="none" spc="0" normalizeH="0" baseline="0" noProof="0" dirty="0">
                <a:ln>
                  <a:noFill/>
                </a:ln>
                <a:solidFill>
                  <a:srgbClr val="0F124A"/>
                </a:solidFill>
                <a:effectLst/>
                <a:uLnTx/>
                <a:uFillTx/>
                <a:latin typeface="Arial"/>
                <a:ea typeface="+mn-ea"/>
                <a:cs typeface="+mn-cs"/>
              </a:rPr>
              <a:t>, </a:t>
            </a:r>
            <a:r>
              <a:rPr kumimoji="0" lang="en-GB" sz="2000" b="0" i="1" u="none" strike="noStrike" kern="1200" cap="none" spc="0" normalizeH="0" baseline="0" noProof="0" dirty="0">
                <a:ln>
                  <a:noFill/>
                </a:ln>
                <a:solidFill>
                  <a:srgbClr val="0F124A"/>
                </a:solidFill>
                <a:effectLst/>
                <a:uLnTx/>
                <a:uFillTx/>
                <a:latin typeface="Arial"/>
                <a:ea typeface="+mn-ea"/>
                <a:cs typeface="+mn-cs"/>
              </a:rPr>
              <a:t>given the objective of maintaining European prominence in this critical area of fundamental research, which is expected to generate significant business spillovers in the coming years.”</a:t>
            </a:r>
          </a:p>
        </p:txBody>
      </p:sp>
      <p:sp>
        <p:nvSpPr>
          <p:cNvPr id="8" name="TextBox 7">
            <a:extLst>
              <a:ext uri="{FF2B5EF4-FFF2-40B4-BE49-F238E27FC236}">
                <a16:creationId xmlns:a16="http://schemas.microsoft.com/office/drawing/2014/main" id="{19DFF59D-D9DB-6C78-939B-848CFAD0A0AA}"/>
              </a:ext>
            </a:extLst>
          </p:cNvPr>
          <p:cNvSpPr txBox="1"/>
          <p:nvPr/>
        </p:nvSpPr>
        <p:spPr>
          <a:xfrm>
            <a:off x="493610" y="5932183"/>
            <a:ext cx="640963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F124A">
                    <a:lumMod val="75000"/>
                    <a:lumOff val="25000"/>
                  </a:srgbClr>
                </a:solidFill>
                <a:effectLst/>
                <a:uLnTx/>
                <a:uFillTx/>
                <a:latin typeface="Arial"/>
                <a:ea typeface="+mn-ea"/>
                <a:cs typeface="+mn-cs"/>
                <a:hlinkClick r:id="rId3">
                  <a:extLst>
                    <a:ext uri="{A12FA001-AC4F-418D-AE19-62706E023703}">
                      <ahyp:hlinkClr xmlns:ahyp="http://schemas.microsoft.com/office/drawing/2018/hyperlinkcolor" val="tx"/>
                    </a:ext>
                  </a:extLst>
                </a:hlinkClick>
              </a:rPr>
              <a:t>https://commission.europa.eu/topics/strengthening-european-competitiveness/eu-competitiveness-looking-ahead_en</a:t>
            </a:r>
            <a:r>
              <a:rPr kumimoji="0" lang="en-GB" sz="1800" b="0" i="0" u="none" strike="noStrike" kern="1200" cap="none" spc="0" normalizeH="0" baseline="0" noProof="0" dirty="0">
                <a:ln>
                  <a:noFill/>
                </a:ln>
                <a:solidFill>
                  <a:srgbClr val="0F124A">
                    <a:lumMod val="75000"/>
                    <a:lumOff val="25000"/>
                  </a:srgbClr>
                </a:solidFill>
                <a:effectLst/>
                <a:uLnTx/>
                <a:uFillTx/>
                <a:latin typeface="Arial"/>
                <a:ea typeface="+mn-ea"/>
                <a:cs typeface="+mn-cs"/>
              </a:rPr>
              <a:t> </a:t>
            </a:r>
          </a:p>
        </p:txBody>
      </p:sp>
      <p:sp>
        <p:nvSpPr>
          <p:cNvPr id="10" name="TextBox 9">
            <a:extLst>
              <a:ext uri="{FF2B5EF4-FFF2-40B4-BE49-F238E27FC236}">
                <a16:creationId xmlns:a16="http://schemas.microsoft.com/office/drawing/2014/main" id="{59B9DFDA-2A77-EDC4-51C8-2DD4EB6C3CDA}"/>
              </a:ext>
            </a:extLst>
          </p:cNvPr>
          <p:cNvSpPr txBox="1"/>
          <p:nvPr/>
        </p:nvSpPr>
        <p:spPr>
          <a:xfrm>
            <a:off x="6903244" y="66164"/>
            <a:ext cx="5203031"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00"/>
                </a:solidFill>
                <a:effectLst/>
                <a:uLnTx/>
                <a:uFillTx/>
                <a:latin typeface="Arial"/>
                <a:ea typeface="+mn-ea"/>
                <a:cs typeface="+mn-cs"/>
              </a:rPr>
              <a:t>edited by Mario Draghi, and officially handed over to Ursula von der Leyen in September 2024</a:t>
            </a:r>
          </a:p>
        </p:txBody>
      </p:sp>
      <p:pic>
        <p:nvPicPr>
          <p:cNvPr id="4" name="Picture 3" descr="A person and person standing in front of a screen&#10;&#10;Description automatically generated">
            <a:extLst>
              <a:ext uri="{FF2B5EF4-FFF2-40B4-BE49-F238E27FC236}">
                <a16:creationId xmlns:a16="http://schemas.microsoft.com/office/drawing/2014/main" id="{32529D8A-FC50-93F8-C8EF-1CACF1164C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965" y="1035506"/>
            <a:ext cx="6964151" cy="4631869"/>
          </a:xfrm>
          <a:prstGeom prst="rect">
            <a:avLst/>
          </a:prstGeom>
        </p:spPr>
      </p:pic>
    </p:spTree>
    <p:extLst>
      <p:ext uri="{BB962C8B-B14F-4D97-AF65-F5344CB8AC3E}">
        <p14:creationId xmlns:p14="http://schemas.microsoft.com/office/powerpoint/2010/main" val="314693291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 Main </a:t>
            </a:r>
            <a:r>
              <a:rPr lang="en-US" dirty="0"/>
              <a:t>G</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oals</a:t>
            </a:r>
            <a:r>
              <a:rPr lang="en-US" dirty="0"/>
              <a:t> for Coming Years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BA0BE3DC-6861-C36F-F6EC-6A4116EB0999}"/>
              </a:ext>
            </a:extLst>
          </p:cNvPr>
          <p:cNvSpPr txBox="1"/>
          <p:nvPr/>
        </p:nvSpPr>
        <p:spPr>
          <a:xfrm>
            <a:off x="208623" y="876282"/>
            <a:ext cx="11773827" cy="5824671"/>
          </a:xfrm>
          <a:prstGeom prst="rect">
            <a:avLst/>
          </a:prstGeom>
          <a:no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r>
              <a:rPr lang="en-GB" sz="2800" dirty="0"/>
              <a:t>Upcoming milestone for FCC is the completion of the Feasibility Study by March 2025 as input for the Update of the ESPP. </a:t>
            </a:r>
          </a:p>
          <a:p>
            <a:r>
              <a:rPr lang="en-US" sz="2800" dirty="0"/>
              <a:t>The following pre-TDR phase should prepare for a possible project approval by 2027-2028 and enable the subsequent start of CE design contract: </a:t>
            </a:r>
          </a:p>
          <a:p>
            <a:pPr lvl="1"/>
            <a:r>
              <a:rPr lang="en-US" sz="2400" dirty="0"/>
              <a:t>Updated cost and schedule studies</a:t>
            </a:r>
          </a:p>
          <a:p>
            <a:pPr lvl="1"/>
            <a:r>
              <a:rPr lang="en-US" sz="2400" dirty="0"/>
              <a:t>specifications to enable CE tender design by mid 2027 </a:t>
            </a:r>
          </a:p>
          <a:p>
            <a:pPr lvl="1"/>
            <a:r>
              <a:rPr lang="en-GB" sz="2400" dirty="0"/>
              <a:t>refined input for environmental evaluation and project authorisation process</a:t>
            </a:r>
          </a:p>
          <a:p>
            <a:pPr lvl="1"/>
            <a:r>
              <a:rPr lang="en-US" sz="2400" dirty="0"/>
              <a:t>requires overall integration study and designs based on technical pre-design of accelerators, technical infrastructure and detectors</a:t>
            </a:r>
          </a:p>
          <a:p>
            <a:pPr marL="457200" lvl="1" indent="0">
              <a:buNone/>
            </a:pPr>
            <a:r>
              <a:rPr lang="en-GB" sz="1050" dirty="0"/>
              <a:t> </a:t>
            </a:r>
            <a:endParaRPr lang="en-US" sz="1100" dirty="0"/>
          </a:p>
          <a:p>
            <a:r>
              <a:rPr lang="en-US" sz="2800" dirty="0"/>
              <a:t>Possible start of CE construction would then be 2032-33: </a:t>
            </a:r>
          </a:p>
          <a:p>
            <a:pPr lvl="1"/>
            <a:r>
              <a:rPr lang="en-US" sz="2400" dirty="0"/>
              <a:t>CE groundbreaking</a:t>
            </a:r>
          </a:p>
          <a:p>
            <a:pPr lvl="1"/>
            <a:r>
              <a:rPr lang="en-US" sz="2400" dirty="0"/>
              <a:t>TDR to enable prototyping, industrialization towards component production</a:t>
            </a:r>
          </a:p>
          <a:p>
            <a:pPr marL="457200" lvl="1" indent="0">
              <a:buNone/>
            </a:pPr>
            <a:r>
              <a:rPr lang="en-US" sz="1100" dirty="0"/>
              <a:t>  </a:t>
            </a:r>
            <a:endParaRPr lang="en-US" sz="1200" dirty="0"/>
          </a:p>
          <a:p>
            <a:r>
              <a:rPr lang="en-US" sz="2800" dirty="0"/>
              <a:t>Strong international collaboration is essential for success!</a:t>
            </a:r>
          </a:p>
        </p:txBody>
      </p:sp>
    </p:spTree>
    <p:extLst>
      <p:ext uri="{BB962C8B-B14F-4D97-AF65-F5344CB8AC3E}">
        <p14:creationId xmlns:p14="http://schemas.microsoft.com/office/powerpoint/2010/main" val="37905022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33" name="Google Shape;133;g302dda744ad_0_7"/>
          <p:cNvPicPr preferRelativeResize="0">
            <a:picLocks noChangeAspect="1"/>
          </p:cNvPicPr>
          <p:nvPr/>
        </p:nvPicPr>
        <p:blipFill>
          <a:blip r:embed="rId3">
            <a:alphaModFix/>
          </a:blip>
          <a:stretch>
            <a:fillRect/>
          </a:stretch>
        </p:blipFill>
        <p:spPr>
          <a:xfrm>
            <a:off x="-1297" y="693340"/>
            <a:ext cx="4366468" cy="6174990"/>
          </a:xfrm>
          <a:prstGeom prst="rect">
            <a:avLst/>
          </a:prstGeom>
          <a:noFill/>
          <a:ln>
            <a:noFill/>
          </a:ln>
        </p:spPr>
      </p:pic>
      <p:sp>
        <p:nvSpPr>
          <p:cNvPr id="128" name="Google Shape;128;g302dda744ad_0_7"/>
          <p:cNvSpPr txBox="1"/>
          <p:nvPr/>
        </p:nvSpPr>
        <p:spPr>
          <a:xfrm>
            <a:off x="4815021" y="1407610"/>
            <a:ext cx="7011166" cy="4781079"/>
          </a:xfrm>
          <a:prstGeom prst="rect">
            <a:avLst/>
          </a:prstGeom>
          <a:noFill/>
          <a:ln>
            <a:noFill/>
          </a:ln>
        </p:spPr>
        <p:txBody>
          <a:bodyPr spcFirstLastPara="1" wrap="square" lIns="35700" tIns="35700" rIns="35700" bIns="35700" anchor="ctr" anchorCtr="0">
            <a:spAutoFit/>
          </a:bodyPr>
          <a:lstStyle/>
          <a:p>
            <a:pPr marL="457200" marR="0" lvl="0" indent="-311150" algn="l" defTabSz="914400" rtl="0" eaLnBrk="1" fontAlgn="auto" latinLnBrk="0" hangingPunct="1">
              <a:lnSpc>
                <a:spcPct val="100000"/>
              </a:lnSpc>
              <a:spcBef>
                <a:spcPts val="1800"/>
              </a:spcBef>
              <a:spcAft>
                <a:spcPts val="0"/>
              </a:spcAft>
              <a:buClr>
                <a:srgbClr val="0563C1"/>
              </a:buClr>
              <a:buSzPts val="1300"/>
              <a:buFontTx/>
              <a:buChar char="●"/>
              <a:tabLst/>
              <a:defRPr/>
            </a:pPr>
            <a:r>
              <a:rPr kumimoji="0" lang="en-US"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Venue</a:t>
            </a:r>
            <a:r>
              <a:rPr kumimoji="0" lang="en-US" sz="2400" b="0"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  </a:t>
            </a:r>
            <a:r>
              <a:rPr kumimoji="0" lang="en-US"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Hofburg Palace</a:t>
            </a:r>
            <a:r>
              <a:rPr kumimoji="0" lang="en-US" sz="2400" b="0"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 a historical and cultural landmark in </a:t>
            </a:r>
            <a:r>
              <a:rPr kumimoji="0" lang="en-US"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Vienna, Austria</a:t>
            </a:r>
            <a:r>
              <a:rPr kumimoji="0" lang="en-US" sz="2400" b="0"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a:t>
            </a:r>
            <a:endParaRPr kumimoji="0" sz="2400" b="0"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endParaRPr>
          </a:p>
          <a:p>
            <a:pPr marL="457200" marR="0" lvl="0" indent="-311150" algn="l" defTabSz="914400" rtl="0" eaLnBrk="1" fontAlgn="auto" latinLnBrk="0" hangingPunct="1">
              <a:lnSpc>
                <a:spcPct val="100000"/>
              </a:lnSpc>
              <a:spcBef>
                <a:spcPts val="1800"/>
              </a:spcBef>
              <a:spcAft>
                <a:spcPts val="0"/>
              </a:spcAft>
              <a:buClr>
                <a:srgbClr val="0563C1"/>
              </a:buClr>
              <a:buSzPts val="1300"/>
              <a:buFontTx/>
              <a:buChar char="●"/>
              <a:tabLst/>
              <a:defRPr/>
            </a:pPr>
            <a:r>
              <a:rPr kumimoji="0" lang="en-US"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Dates</a:t>
            </a:r>
            <a:r>
              <a:rPr kumimoji="0" lang="en-US" sz="2400" b="0"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 </a:t>
            </a:r>
            <a:r>
              <a:rPr kumimoji="0" lang="en-US"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Monday 19 to Friday 23 May 2025</a:t>
            </a:r>
            <a:endParaRPr kumimoji="0"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endParaRPr>
          </a:p>
          <a:p>
            <a:pPr marL="457200" marR="0" lvl="0" indent="-311150" algn="l" defTabSz="914400" rtl="0" eaLnBrk="1" fontAlgn="auto" latinLnBrk="0" hangingPunct="1">
              <a:lnSpc>
                <a:spcPct val="100000"/>
              </a:lnSpc>
              <a:spcBef>
                <a:spcPts val="1800"/>
              </a:spcBef>
              <a:spcAft>
                <a:spcPts val="0"/>
              </a:spcAft>
              <a:buClr>
                <a:srgbClr val="0563C1"/>
              </a:buClr>
              <a:buSzPts val="1300"/>
              <a:buFontTx/>
              <a:buChar char="●"/>
              <a:tabLst/>
              <a:defRPr/>
            </a:pPr>
            <a:r>
              <a:rPr kumimoji="0" lang="en-GB"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Presentation of the Feasibility Study Report and review of its findings and opportunities for future R&amp;D projects</a:t>
            </a:r>
          </a:p>
          <a:p>
            <a:pPr marL="457200" marR="0" lvl="0" indent="-311150" algn="l" defTabSz="914400" rtl="0" eaLnBrk="1" fontAlgn="auto" latinLnBrk="0" hangingPunct="1">
              <a:lnSpc>
                <a:spcPct val="100000"/>
              </a:lnSpc>
              <a:spcBef>
                <a:spcPts val="1800"/>
              </a:spcBef>
              <a:spcAft>
                <a:spcPts val="0"/>
              </a:spcAft>
              <a:buClr>
                <a:srgbClr val="0563C1"/>
              </a:buClr>
              <a:buSzPts val="1300"/>
              <a:buFontTx/>
              <a:buChar char="●"/>
              <a:tabLst/>
              <a:defRPr/>
            </a:pPr>
            <a:endParaRPr kumimoji="0" lang="en-GB"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endParaRPr>
          </a:p>
          <a:p>
            <a:pPr marL="457200" marR="0" lvl="0" indent="-311150" algn="l" defTabSz="914400" rtl="0" eaLnBrk="1" fontAlgn="auto" latinLnBrk="0" hangingPunct="1">
              <a:lnSpc>
                <a:spcPct val="100000"/>
              </a:lnSpc>
              <a:spcBef>
                <a:spcPts val="1800"/>
              </a:spcBef>
              <a:spcAft>
                <a:spcPts val="0"/>
              </a:spcAft>
              <a:buClr>
                <a:srgbClr val="0563C1"/>
              </a:buClr>
              <a:buSzPts val="1300"/>
              <a:buFontTx/>
              <a:buChar char="●"/>
              <a:tabLst/>
              <a:defRPr/>
            </a:pPr>
            <a:r>
              <a:rPr kumimoji="0" lang="en-GB" sz="2400" b="1"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rPr>
              <a:t>Please save the date and join us in Vienna</a:t>
            </a:r>
          </a:p>
          <a:p>
            <a:pPr marL="0" marR="0" lvl="0" indent="0" algn="l" defTabSz="914400" rtl="0" eaLnBrk="1" fontAlgn="auto" latinLnBrk="0" hangingPunct="1">
              <a:lnSpc>
                <a:spcPct val="100000"/>
              </a:lnSpc>
              <a:spcBef>
                <a:spcPts val="1800"/>
              </a:spcBef>
              <a:spcAft>
                <a:spcPts val="0"/>
              </a:spcAft>
              <a:buClr>
                <a:srgbClr val="0C377B"/>
              </a:buClr>
              <a:buSzPts val="1600"/>
              <a:buFont typeface="Calibri"/>
              <a:buNone/>
              <a:tabLst/>
              <a:defRPr/>
            </a:pPr>
            <a:endParaRPr kumimoji="0" sz="2400" b="0" i="0" u="none" strike="noStrike" kern="1200" cap="none" spc="0" normalizeH="0" baseline="0" noProof="0" dirty="0">
              <a:ln>
                <a:noFill/>
              </a:ln>
              <a:solidFill>
                <a:srgbClr val="0C377B"/>
              </a:solidFill>
              <a:effectLst/>
              <a:uLnTx/>
              <a:uFillTx/>
              <a:latin typeface="Arial" panose="020B0604020202020204" pitchFamily="34" charset="0"/>
              <a:ea typeface="Calibri"/>
              <a:cs typeface="Arial" panose="020B0604020202020204" pitchFamily="34" charset="0"/>
              <a:sym typeface="Calibri"/>
            </a:endParaRPr>
          </a:p>
        </p:txBody>
      </p:sp>
      <p:sp>
        <p:nvSpPr>
          <p:cNvPr id="129" name="Google Shape;129;g302dda744ad_0_7"/>
          <p:cNvSpPr txBox="1"/>
          <p:nvPr/>
        </p:nvSpPr>
        <p:spPr>
          <a:xfrm>
            <a:off x="4060075" y="1073636"/>
            <a:ext cx="4058560" cy="441429"/>
          </a:xfrm>
          <a:prstGeom prst="rect">
            <a:avLst/>
          </a:prstGeom>
          <a:noFill/>
          <a:ln>
            <a:noFill/>
          </a:ln>
        </p:spPr>
        <p:txBody>
          <a:bodyPr spcFirstLastPara="1" wrap="square" lIns="35700" tIns="35700" rIns="35700" bIns="35700" anchor="ctr" anchorCtr="0">
            <a:spAutoFit/>
          </a:bodyPr>
          <a:lstStyle/>
          <a:p>
            <a:pPr marL="0" marR="0" lvl="0" indent="0" algn="l" defTabSz="914400" rtl="0" eaLnBrk="1" fontAlgn="auto" latinLnBrk="0" hangingPunct="1">
              <a:lnSpc>
                <a:spcPct val="100000"/>
              </a:lnSpc>
              <a:spcBef>
                <a:spcPts val="0"/>
              </a:spcBef>
              <a:spcAft>
                <a:spcPts val="0"/>
              </a:spcAft>
              <a:buClr>
                <a:srgbClr val="0C377B"/>
              </a:buClr>
              <a:buSzPts val="1600"/>
              <a:buFont typeface="Calibri"/>
              <a:buNone/>
              <a:tabLst/>
              <a:defRPr/>
            </a:pPr>
            <a:endParaRPr kumimoji="0"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0" name="Google Shape;130;g302dda744ad_0_7"/>
          <p:cNvSpPr txBox="1"/>
          <p:nvPr/>
        </p:nvSpPr>
        <p:spPr>
          <a:xfrm>
            <a:off x="0" y="0"/>
            <a:ext cx="12192000" cy="770700"/>
          </a:xfrm>
          <a:prstGeom prst="rect">
            <a:avLst/>
          </a:prstGeom>
          <a:solidFill>
            <a:srgbClr val="0C377B"/>
          </a:solidFill>
          <a:ln>
            <a:noFill/>
          </a:ln>
        </p:spPr>
        <p:txBody>
          <a:bodyPr spcFirstLastPara="1" wrap="square" lIns="91425" tIns="0" rIns="91425" bIns="0" anchor="ctr" anchorCtr="0">
            <a:noAutofit/>
          </a:bodyPr>
          <a:lstStyle/>
          <a:p>
            <a:pPr marL="0" marR="0" lvl="0" indent="0" algn="ctr" defTabSz="914400" rtl="0" eaLnBrk="1" fontAlgn="auto" latinLnBrk="0" hangingPunct="1">
              <a:lnSpc>
                <a:spcPct val="100000"/>
              </a:lnSpc>
              <a:spcBef>
                <a:spcPts val="0"/>
              </a:spcBef>
              <a:spcAft>
                <a:spcPts val="0"/>
              </a:spcAft>
              <a:buClr>
                <a:srgbClr val="FFFF00"/>
              </a:buClr>
              <a:buSzPts val="3200"/>
              <a:buFont typeface="Calibri"/>
              <a:buNone/>
              <a:tabLst/>
              <a:defRPr/>
            </a:pPr>
            <a:r>
              <a:rPr kumimoji="0" lang="en-US" sz="3200" b="1" i="0" u="none" strike="noStrike" kern="1200" cap="none" spc="0" normalizeH="0" baseline="0" noProof="0">
                <a:ln>
                  <a:noFill/>
                </a:ln>
                <a:solidFill>
                  <a:srgbClr val="FFFF00"/>
                </a:solidFill>
                <a:effectLst/>
                <a:uLnTx/>
                <a:uFillTx/>
                <a:latin typeface="Calibri"/>
                <a:ea typeface="Calibri"/>
                <a:cs typeface="Calibri"/>
                <a:sym typeface="Calibri"/>
              </a:rPr>
              <a:t>              FCC Week 2025 - Vienna</a:t>
            </a:r>
            <a:endParaRPr kumimoji="0" sz="3200" b="1" i="0" u="none" strike="noStrike" kern="1200" cap="none" spc="0" normalizeH="0" baseline="0" noProof="0">
              <a:ln>
                <a:noFill/>
              </a:ln>
              <a:solidFill>
                <a:srgbClr val="FFFF00"/>
              </a:solidFill>
              <a:effectLst/>
              <a:uLnTx/>
              <a:uFillTx/>
              <a:latin typeface="Calibri"/>
              <a:ea typeface="Calibri"/>
              <a:cs typeface="Calibri"/>
              <a:sym typeface="Calibri"/>
            </a:endParaRPr>
          </a:p>
        </p:txBody>
      </p:sp>
      <p:pic>
        <p:nvPicPr>
          <p:cNvPr id="131" name="Google Shape;131;g302dda744ad_0_7" descr="A picture containing icon&#10;&#10;Description automatically generated"/>
          <p:cNvPicPr preferRelativeResize="0"/>
          <p:nvPr/>
        </p:nvPicPr>
        <p:blipFill rotWithShape="1">
          <a:blip r:embed="rId4">
            <a:alphaModFix/>
          </a:blip>
          <a:srcRect/>
          <a:stretch/>
        </p:blipFill>
        <p:spPr>
          <a:xfrm>
            <a:off x="11929" y="58203"/>
            <a:ext cx="1935387" cy="654292"/>
          </a:xfrm>
          <a:prstGeom prst="rect">
            <a:avLst/>
          </a:prstGeom>
          <a:noFill/>
          <a:ln>
            <a:noFill/>
          </a:ln>
        </p:spPr>
      </p:pic>
      <p:sp>
        <p:nvSpPr>
          <p:cNvPr id="132" name="Google Shape;132;g302dda744ad_0_7"/>
          <p:cNvSpPr txBox="1"/>
          <p:nvPr/>
        </p:nvSpPr>
        <p:spPr>
          <a:xfrm>
            <a:off x="278725" y="754850"/>
            <a:ext cx="3913200" cy="333900"/>
          </a:xfrm>
          <a:prstGeom prst="rect">
            <a:avLst/>
          </a:prstGeom>
          <a:noFill/>
          <a:ln>
            <a:noFill/>
          </a:ln>
        </p:spPr>
        <p:txBody>
          <a:bodyPr spcFirstLastPara="1" wrap="square" lIns="35700" tIns="35700" rIns="35700" bIns="35700" anchor="ctr" anchorCtr="0">
            <a:spAutoFit/>
          </a:bodyPr>
          <a:lstStyle/>
          <a:p>
            <a:pPr marL="0" marR="0" lvl="0" indent="0" algn="l" defTabSz="914400" rtl="0" eaLnBrk="1" fontAlgn="auto" latinLnBrk="0" hangingPunct="1">
              <a:lnSpc>
                <a:spcPct val="100000"/>
              </a:lnSpc>
              <a:spcBef>
                <a:spcPts val="0"/>
              </a:spcBef>
              <a:spcAft>
                <a:spcPts val="0"/>
              </a:spcAft>
              <a:buClr>
                <a:srgbClr val="0C377B"/>
              </a:buClr>
              <a:buSzPts val="2000"/>
              <a:buFont typeface="Calibri"/>
              <a:buNone/>
              <a:tabLst/>
              <a:defRPr/>
            </a:pPr>
            <a:endParaRPr kumimoji="0" sz="1700" b="0" i="0" u="none" strike="noStrike" kern="1200" cap="none" spc="0" normalizeH="0" baseline="0" noProof="0">
              <a:ln>
                <a:noFill/>
              </a:ln>
              <a:solidFill>
                <a:srgbClr val="0C377B"/>
              </a:solidFill>
              <a:effectLst/>
              <a:uLnTx/>
              <a:uFillTx/>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 integrated program - timeline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5" descr="Diagram, timeline&#10;&#10;Description automatically generated">
            <a:extLst>
              <a:ext uri="{FF2B5EF4-FFF2-40B4-BE49-F238E27FC236}">
                <a16:creationId xmlns:a16="http://schemas.microsoft.com/office/drawing/2014/main" id="{61B935A7-96DA-A5FC-CDC4-00D93A6195F8}"/>
              </a:ext>
            </a:extLst>
          </p:cNvPr>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252" y="847414"/>
            <a:ext cx="8012417" cy="2971799"/>
          </a:xfrm>
          <a:prstGeom prst="rect">
            <a:avLst/>
          </a:prstGeom>
          <a:noFill/>
          <a:ln w="9525">
            <a:solidFill>
              <a:srgbClr val="2F2F2F"/>
            </a:solidFill>
            <a:miter lim="800000"/>
            <a:headEnd/>
            <a:tailEnd/>
          </a:ln>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19AF7F17-4558-2F7F-1F17-84DBD2D599F1}"/>
              </a:ext>
            </a:extLst>
          </p:cNvPr>
          <p:cNvCxnSpPr/>
          <p:nvPr/>
        </p:nvCxnSpPr>
        <p:spPr>
          <a:xfrm flipH="1">
            <a:off x="7248128" y="4653136"/>
            <a:ext cx="1152128" cy="0"/>
          </a:xfrm>
          <a:prstGeom prst="straightConnector1">
            <a:avLst/>
          </a:prstGeom>
          <a:noFill/>
          <a:ln w="38100" cap="flat" cmpd="sng" algn="ctr">
            <a:solidFill>
              <a:srgbClr val="2F2F2F"/>
            </a:solidFill>
            <a:prstDash val="solid"/>
            <a:miter lim="800000"/>
            <a:tailEnd type="triangle"/>
          </a:ln>
          <a:effectLst/>
        </p:spPr>
      </p:cxnSp>
      <p:sp>
        <p:nvSpPr>
          <p:cNvPr id="8" name="TextBox 7">
            <a:extLst>
              <a:ext uri="{FF2B5EF4-FFF2-40B4-BE49-F238E27FC236}">
                <a16:creationId xmlns:a16="http://schemas.microsoft.com/office/drawing/2014/main" id="{96D763F4-76AC-B679-C831-E47CBB9401B7}"/>
              </a:ext>
            </a:extLst>
          </p:cNvPr>
          <p:cNvSpPr txBox="1"/>
          <p:nvPr/>
        </p:nvSpPr>
        <p:spPr>
          <a:xfrm>
            <a:off x="8224705" y="847414"/>
            <a:ext cx="3270126" cy="692497"/>
          </a:xfrm>
          <a:prstGeom prst="rect">
            <a:avLst/>
          </a:prstGeom>
          <a:solidFill>
            <a:srgbClr val="E15E32">
              <a:lumMod val="20000"/>
              <a:lumOff val="80000"/>
            </a:srgbClr>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Note: FCC Conceptual Design Study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started in 2014</a:t>
            </a:r>
            <a:r>
              <a:rPr kumimoji="0" lang="en-GB" sz="1500" b="0" i="0" u="none" strike="noStrike" kern="0" cap="none" spc="0" normalizeH="0" baseline="0" noProof="0" dirty="0">
                <a:ln>
                  <a:noFill/>
                </a:ln>
                <a:solidFill>
                  <a:srgbClr val="2F2F2F"/>
                </a:solidFill>
                <a:effectLst/>
                <a:uLnTx/>
                <a:uFillTx/>
                <a:latin typeface="Arial"/>
                <a:ea typeface="+mn-ea"/>
                <a:cs typeface="+mn-cs"/>
              </a:rPr>
              <a:t> l</a:t>
            </a:r>
            <a:r>
              <a:rPr kumimoji="0" lang="en-CH" sz="1500" b="0" i="0" u="none" strike="noStrike" kern="0" cap="none" spc="0" normalizeH="0" baseline="0" noProof="0" dirty="0">
                <a:ln>
                  <a:noFill/>
                </a:ln>
                <a:solidFill>
                  <a:srgbClr val="2F2F2F"/>
                </a:solidFill>
                <a:effectLst/>
                <a:uLnTx/>
                <a:uFillTx/>
                <a:latin typeface="Arial"/>
                <a:ea typeface="+mn-ea"/>
                <a:cs typeface="+mn-cs"/>
              </a:rPr>
              <a:t>eading to CDR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in 2018</a:t>
            </a:r>
          </a:p>
        </p:txBody>
      </p:sp>
      <p:sp>
        <p:nvSpPr>
          <p:cNvPr id="18" name="TextBox 6">
            <a:extLst>
              <a:ext uri="{FF2B5EF4-FFF2-40B4-BE49-F238E27FC236}">
                <a16:creationId xmlns:a16="http://schemas.microsoft.com/office/drawing/2014/main" id="{C121AE1A-F1AB-BC81-C967-BC102B1602C8}"/>
              </a:ext>
            </a:extLst>
          </p:cNvPr>
          <p:cNvSpPr txBox="1">
            <a:spLocks noChangeArrowheads="1"/>
          </p:cNvSpPr>
          <p:nvPr/>
        </p:nvSpPr>
        <p:spPr bwMode="auto">
          <a:xfrm>
            <a:off x="7462661" y="4113941"/>
            <a:ext cx="4639412" cy="1492716"/>
          </a:xfrm>
          <a:prstGeom prst="rect">
            <a:avLst/>
          </a:prstGeom>
          <a:solidFill>
            <a:srgbClr val="1C446A">
              <a:lumMod val="20000"/>
              <a:lumOff val="80000"/>
            </a:srgbClr>
          </a:solidFill>
          <a:ln>
            <a:noFill/>
          </a:ln>
        </p:spPr>
        <p:txBody>
          <a:bodyPr wrap="non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altLang="en-CH" sz="1600" b="1" i="0" u="none" strike="noStrike" kern="0" cap="none" spc="0" normalizeH="0" baseline="0" noProof="0" dirty="0">
                <a:ln>
                  <a:noFill/>
                </a:ln>
                <a:solidFill>
                  <a:srgbClr val="2F2F2F"/>
                </a:solidFill>
                <a:effectLst/>
                <a:uLnTx/>
                <a:uFillTx/>
                <a:latin typeface="Arial"/>
                <a:ea typeface="+mn-ea"/>
                <a:cs typeface="+mn-cs"/>
              </a:rPr>
              <a:t>Ambitious </a:t>
            </a:r>
            <a:r>
              <a:rPr kumimoji="0" lang="en-CH" altLang="en-CH" sz="1600" b="1" i="0" u="none" strike="noStrike" kern="0" cap="none" spc="0" normalizeH="0" baseline="0" noProof="0" dirty="0">
                <a:ln>
                  <a:noFill/>
                </a:ln>
                <a:solidFill>
                  <a:srgbClr val="2F2F2F"/>
                </a:solidFill>
                <a:effectLst/>
                <a:uLnTx/>
                <a:uFillTx/>
                <a:latin typeface="Arial"/>
                <a:ea typeface="+mn-ea"/>
                <a:cs typeface="+mn-cs"/>
              </a:rPr>
              <a:t>schedule </a:t>
            </a:r>
            <a:r>
              <a:rPr kumimoji="0" lang="en-CH" altLang="en-CH" sz="1600" b="0" i="0" u="none" strike="noStrike" kern="0" cap="none" spc="0" normalizeH="0" baseline="0" noProof="0" dirty="0">
                <a:ln>
                  <a:noFill/>
                </a:ln>
                <a:solidFill>
                  <a:srgbClr val="2F2F2F"/>
                </a:solidFill>
                <a:effectLst/>
                <a:uLnTx/>
                <a:uFillTx/>
                <a:latin typeface="Arial"/>
                <a:ea typeface="+mn-ea"/>
                <a:cs typeface="+mn-cs"/>
              </a:rPr>
              <a:t>tak</a:t>
            </a:r>
            <a:r>
              <a:rPr kumimoji="0" lang="en-US" altLang="en-CH" sz="1600" b="0" i="0" u="none" strike="noStrike" kern="0" cap="none" spc="0" normalizeH="0" baseline="0" noProof="0" dirty="0" err="1">
                <a:ln>
                  <a:noFill/>
                </a:ln>
                <a:solidFill>
                  <a:srgbClr val="2F2F2F"/>
                </a:solidFill>
                <a:effectLst/>
                <a:uLnTx/>
                <a:uFillTx/>
                <a:latin typeface="Arial"/>
                <a:ea typeface="+mn-ea"/>
                <a:cs typeface="+mn-cs"/>
              </a:rPr>
              <a:t>ing</a:t>
            </a:r>
            <a:r>
              <a:rPr kumimoji="0" lang="en-CH" altLang="en-CH" sz="1600" b="0" i="0" u="none" strike="noStrike" kern="0" cap="none" spc="0" normalizeH="0" baseline="0" noProof="0" dirty="0">
                <a:ln>
                  <a:noFill/>
                </a:ln>
                <a:solidFill>
                  <a:srgbClr val="2F2F2F"/>
                </a:solidFill>
                <a:effectLst/>
                <a:uLnTx/>
                <a:uFillTx/>
                <a:latin typeface="Arial"/>
                <a:ea typeface="+mn-ea"/>
                <a:cs typeface="+mn-cs"/>
              </a:rPr>
              <a:t> into account:</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latin typeface="Arial"/>
                <a:ea typeface="+mn-ea"/>
                <a:cs typeface="+mn-cs"/>
              </a:rPr>
              <a:t>p</a:t>
            </a:r>
            <a:r>
              <a:rPr kumimoji="0" lang="en-CH" altLang="en-CH" sz="1500" b="0" i="0" u="none" strike="noStrike" kern="0" cap="none" spc="0" normalizeH="0" baseline="0" noProof="0" dirty="0">
                <a:ln>
                  <a:noFill/>
                </a:ln>
                <a:solidFill>
                  <a:srgbClr val="2F2F2F"/>
                </a:solidFill>
                <a:effectLst/>
                <a:uLnTx/>
                <a:uFillTx/>
                <a:latin typeface="Arial"/>
                <a:ea typeface="+mn-ea"/>
                <a:cs typeface="+mn-cs"/>
              </a:rPr>
              <a:t>ast experience in building colliders at CERN</a:t>
            </a:r>
            <a:endParaRPr kumimoji="0" lang="en-US" altLang="en-CH" sz="1500" b="0" i="0" u="none" strike="noStrike" kern="0" cap="none" spc="0" normalizeH="0" baseline="0" noProof="0" dirty="0">
              <a:ln>
                <a:noFill/>
              </a:ln>
              <a:solidFill>
                <a:srgbClr val="2F2F2F"/>
              </a:solidFill>
              <a:effectLst/>
              <a:uLnTx/>
              <a:uFillTx/>
              <a:latin typeface="Arial"/>
              <a:ea typeface="+mn-ea"/>
              <a:cs typeface="+mn-cs"/>
            </a:endParaRP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CH" altLang="en-CH" sz="1500" b="0" i="0" u="none" strike="noStrike" kern="0" cap="none" spc="0" normalizeH="0" baseline="0" noProof="0" dirty="0">
                <a:ln>
                  <a:noFill/>
                </a:ln>
                <a:solidFill>
                  <a:srgbClr val="2F2F2F"/>
                </a:solidFill>
                <a:effectLst/>
                <a:uLnTx/>
                <a:uFillTx/>
                <a:latin typeface="Arial"/>
                <a:ea typeface="+mn-ea"/>
                <a:cs typeface="+mn-cs"/>
              </a:rPr>
              <a:t>approval timeline: ESPP, Council decision</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latin typeface="Arial"/>
                <a:ea typeface="+mn-ea"/>
                <a:cs typeface="+mn-cs"/>
              </a:rPr>
              <a:t>t</a:t>
            </a:r>
            <a:r>
              <a:rPr kumimoji="0" lang="en-CH" altLang="en-CH" sz="1500" b="0" i="0" u="none" strike="noStrike" kern="0" cap="none" spc="0" normalizeH="0" baseline="0" noProof="0" dirty="0">
                <a:ln>
                  <a:noFill/>
                </a:ln>
                <a:solidFill>
                  <a:srgbClr val="2F2F2F"/>
                </a:solidFill>
                <a:effectLst/>
                <a:uLnTx/>
                <a:uFillTx/>
                <a:latin typeface="Arial"/>
                <a:ea typeface="+mn-ea"/>
                <a:cs typeface="+mn-cs"/>
              </a:rPr>
              <a:t>hat HL-LHC will run until 2041 </a:t>
            </a:r>
            <a:endParaRPr kumimoji="0" lang="en-US" altLang="en-CH" sz="1500" b="0" i="0" u="none" strike="noStrike" kern="0" cap="none" spc="0" normalizeH="0" baseline="0" noProof="0" dirty="0">
              <a:ln>
                <a:noFill/>
              </a:ln>
              <a:solidFill>
                <a:srgbClr val="2F2F2F"/>
              </a:solidFill>
              <a:effectLst/>
              <a:uLnTx/>
              <a:uFillTx/>
              <a:latin typeface="Arial"/>
              <a:ea typeface="+mn-ea"/>
              <a:cs typeface="+mn-cs"/>
            </a:endParaRP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US" altLang="en-CH" sz="1500" b="1" i="0" u="none" strike="noStrike" kern="0" cap="none" spc="0" normalizeH="0" baseline="0" noProof="0" dirty="0">
                <a:ln>
                  <a:noFill/>
                </a:ln>
                <a:solidFill>
                  <a:srgbClr val="2F2F2F"/>
                </a:solidFill>
                <a:effectLst/>
                <a:uLnTx/>
                <a:uFillTx/>
                <a:latin typeface="Arial"/>
                <a:ea typeface="+mn-ea"/>
                <a:cs typeface="+mn-cs"/>
              </a:rPr>
              <a:t>project preparatory phase with adequate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altLang="en-CH" sz="1500" b="1" i="0" u="none" strike="noStrike" kern="0" cap="none" spc="0" normalizeH="0" baseline="0" noProof="0" dirty="0">
                <a:ln>
                  <a:noFill/>
                </a:ln>
                <a:solidFill>
                  <a:srgbClr val="2F2F2F"/>
                </a:solidFill>
                <a:effectLst/>
                <a:uLnTx/>
                <a:uFillTx/>
                <a:latin typeface="Arial"/>
                <a:ea typeface="+mn-ea"/>
                <a:cs typeface="+mn-cs"/>
              </a:rPr>
              <a:t>      </a:t>
            </a:r>
            <a:r>
              <a:rPr kumimoji="0" lang="en-CH" altLang="en-CH" sz="1500" b="1" i="0" u="none" strike="noStrike" kern="0" cap="none" spc="0" normalizeH="0" baseline="0" noProof="0" dirty="0">
                <a:ln>
                  <a:noFill/>
                </a:ln>
                <a:solidFill>
                  <a:srgbClr val="2F2F2F"/>
                </a:solidFill>
                <a:effectLst/>
                <a:uLnTx/>
                <a:uFillTx/>
                <a:latin typeface="Arial"/>
                <a:ea typeface="+mn-ea"/>
                <a:cs typeface="+mn-cs"/>
              </a:rPr>
              <a:t>resources </a:t>
            </a:r>
            <a:r>
              <a:rPr kumimoji="0" lang="en-US" altLang="en-CH" sz="1500" b="1" i="0" u="none" strike="noStrike" kern="0" cap="none" spc="0" normalizeH="0" baseline="0" noProof="0" dirty="0">
                <a:ln>
                  <a:noFill/>
                </a:ln>
                <a:solidFill>
                  <a:srgbClr val="2F2F2F"/>
                </a:solidFill>
                <a:effectLst/>
                <a:uLnTx/>
                <a:uFillTx/>
                <a:latin typeface="Arial"/>
                <a:ea typeface="+mn-ea"/>
                <a:cs typeface="+mn-cs"/>
              </a:rPr>
              <a:t>immediately after Feasibility Study</a:t>
            </a:r>
            <a:endParaRPr kumimoji="0" lang="en-CH" altLang="en-CH" sz="1500" b="1" i="0" u="none" strike="noStrike" kern="0" cap="none" spc="0" normalizeH="0" baseline="0" noProof="0" dirty="0">
              <a:ln>
                <a:noFill/>
              </a:ln>
              <a:solidFill>
                <a:srgbClr val="2F2F2F"/>
              </a:solidFill>
              <a:effectLst/>
              <a:uLnTx/>
              <a:uFillTx/>
              <a:latin typeface="Arial"/>
              <a:ea typeface="+mn-ea"/>
              <a:cs typeface="+mn-cs"/>
            </a:endParaRPr>
          </a:p>
        </p:txBody>
      </p:sp>
      <p:grpSp>
        <p:nvGrpSpPr>
          <p:cNvPr id="9" name="Group 8">
            <a:extLst>
              <a:ext uri="{FF2B5EF4-FFF2-40B4-BE49-F238E27FC236}">
                <a16:creationId xmlns:a16="http://schemas.microsoft.com/office/drawing/2014/main" id="{EA9F0834-3D6B-CFEE-64B3-CB50BC9A749C}"/>
              </a:ext>
            </a:extLst>
          </p:cNvPr>
          <p:cNvGrpSpPr/>
          <p:nvPr/>
        </p:nvGrpSpPr>
        <p:grpSpPr>
          <a:xfrm>
            <a:off x="49252" y="3926480"/>
            <a:ext cx="7389474" cy="2808000"/>
            <a:chOff x="49252" y="3926480"/>
            <a:chExt cx="7389474" cy="2808000"/>
          </a:xfrm>
        </p:grpSpPr>
        <p:grpSp>
          <p:nvGrpSpPr>
            <p:cNvPr id="5" name="Group 4">
              <a:extLst>
                <a:ext uri="{FF2B5EF4-FFF2-40B4-BE49-F238E27FC236}">
                  <a16:creationId xmlns:a16="http://schemas.microsoft.com/office/drawing/2014/main" id="{CA57AAFB-5591-EECE-5023-DB056E381BCC}"/>
                </a:ext>
              </a:extLst>
            </p:cNvPr>
            <p:cNvGrpSpPr/>
            <p:nvPr/>
          </p:nvGrpSpPr>
          <p:grpSpPr>
            <a:xfrm>
              <a:off x="49252" y="3926480"/>
              <a:ext cx="7389474" cy="2808000"/>
              <a:chOff x="49252" y="3926480"/>
              <a:chExt cx="7389474" cy="2808000"/>
            </a:xfrm>
          </p:grpSpPr>
          <p:pic>
            <p:nvPicPr>
              <p:cNvPr id="2" name="Picture 1" descr="Timeline&#10;&#10;Description automatically generated">
                <a:extLst>
                  <a:ext uri="{FF2B5EF4-FFF2-40B4-BE49-F238E27FC236}">
                    <a16:creationId xmlns:a16="http://schemas.microsoft.com/office/drawing/2014/main" id="{32EC8111-16CB-932E-218D-CFF7C62D016E}"/>
                  </a:ext>
                </a:extLst>
              </p:cNvPr>
              <p:cNvPicPr preferRelativeResize="0">
                <a:picLocks noChangeAspect="1"/>
              </p:cNvPicPr>
              <p:nvPr/>
            </p:nvPicPr>
            <p:blipFill>
              <a:blip r:embed="rId5"/>
              <a:stretch>
                <a:fillRect/>
              </a:stretch>
            </p:blipFill>
            <p:spPr>
              <a:xfrm>
                <a:off x="49252" y="3926480"/>
                <a:ext cx="7389474" cy="2808000"/>
              </a:xfrm>
              <a:prstGeom prst="rect">
                <a:avLst/>
              </a:prstGeom>
              <a:ln>
                <a:solidFill>
                  <a:srgbClr val="2F2F2F"/>
                </a:solidFill>
              </a:ln>
            </p:spPr>
          </p:pic>
          <p:sp>
            <p:nvSpPr>
              <p:cNvPr id="11" name="TextBox 10">
                <a:extLst>
                  <a:ext uri="{FF2B5EF4-FFF2-40B4-BE49-F238E27FC236}">
                    <a16:creationId xmlns:a16="http://schemas.microsoft.com/office/drawing/2014/main" id="{53D8736A-8870-5A80-4DA8-02CA3EF46BBF}"/>
                  </a:ext>
                </a:extLst>
              </p:cNvPr>
              <p:cNvSpPr txBox="1"/>
              <p:nvPr/>
            </p:nvSpPr>
            <p:spPr>
              <a:xfrm>
                <a:off x="3212703" y="4338734"/>
                <a:ext cx="580786"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~2033</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
            <p:nvSpPr>
              <p:cNvPr id="15" name="TextBox 14">
                <a:extLst>
                  <a:ext uri="{FF2B5EF4-FFF2-40B4-BE49-F238E27FC236}">
                    <a16:creationId xmlns:a16="http://schemas.microsoft.com/office/drawing/2014/main" id="{4E4F410F-288D-3240-9A38-9750C2FB98EA}"/>
                  </a:ext>
                </a:extLst>
              </p:cNvPr>
              <p:cNvSpPr txBox="1"/>
              <p:nvPr/>
            </p:nvSpPr>
            <p:spPr>
              <a:xfrm>
                <a:off x="6348815" y="4328990"/>
                <a:ext cx="612583"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~2070</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
            <p:nvSpPr>
              <p:cNvPr id="4" name="Rectangle: Rounded Corners 3">
                <a:extLst>
                  <a:ext uri="{FF2B5EF4-FFF2-40B4-BE49-F238E27FC236}">
                    <a16:creationId xmlns:a16="http://schemas.microsoft.com/office/drawing/2014/main" id="{15DBA732-EDF7-BB62-7F2D-3C3CAF646D47}"/>
                  </a:ext>
                </a:extLst>
              </p:cNvPr>
              <p:cNvSpPr/>
              <p:nvPr/>
            </p:nvSpPr>
            <p:spPr>
              <a:xfrm>
                <a:off x="5061972" y="4390135"/>
                <a:ext cx="661869" cy="161217"/>
              </a:xfrm>
              <a:prstGeom prst="round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TextBox 11">
                <a:extLst>
                  <a:ext uri="{FF2B5EF4-FFF2-40B4-BE49-F238E27FC236}">
                    <a16:creationId xmlns:a16="http://schemas.microsoft.com/office/drawing/2014/main" id="{B422F381-1216-0B97-FDEA-91B85FCE75B6}"/>
                  </a:ext>
                </a:extLst>
              </p:cNvPr>
              <p:cNvSpPr txBox="1"/>
              <p:nvPr/>
            </p:nvSpPr>
            <p:spPr>
              <a:xfrm>
                <a:off x="5098798" y="4340293"/>
                <a:ext cx="580786"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~2046</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grpSp>
        <p:sp>
          <p:nvSpPr>
            <p:cNvPr id="7" name="TextBox 6">
              <a:extLst>
                <a:ext uri="{FF2B5EF4-FFF2-40B4-BE49-F238E27FC236}">
                  <a16:creationId xmlns:a16="http://schemas.microsoft.com/office/drawing/2014/main" id="{22F24BDD-C21C-253E-8FF2-0F421362FB45}"/>
                </a:ext>
              </a:extLst>
            </p:cNvPr>
            <p:cNvSpPr txBox="1"/>
            <p:nvPr/>
          </p:nvSpPr>
          <p:spPr>
            <a:xfrm>
              <a:off x="1951905" y="4338930"/>
              <a:ext cx="580786" cy="261610"/>
            </a:xfrm>
            <a:prstGeom prst="rect">
              <a:avLst/>
            </a:prstGeom>
            <a:solidFill>
              <a:schemeClr val="bg1"/>
            </a:solid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4D4D4D">
                      <a:lumMod val="50000"/>
                    </a:srgbClr>
                  </a:solidFill>
                  <a:effectLst/>
                  <a:uLnTx/>
                  <a:uFillTx/>
                  <a:latin typeface="Arial"/>
                  <a:ea typeface="+mn-ea"/>
                  <a:cs typeface="+mn-cs"/>
                </a:rPr>
                <a:t>2027/28</a:t>
              </a:r>
              <a:endParaRPr kumimoji="0" lang="en-GB" sz="110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grpSp>
    </p:spTree>
    <p:extLst>
      <p:ext uri="{BB962C8B-B14F-4D97-AF65-F5344CB8AC3E}">
        <p14:creationId xmlns:p14="http://schemas.microsoft.com/office/powerpoint/2010/main" val="36904266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498149"/>
            <a:ext cx="668565" cy="25069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High-level goals of the FCC Feasibility Study </a:t>
            </a: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
        <p:nvSpPr>
          <p:cNvPr id="2" name="Content Placeholder 2">
            <a:extLst>
              <a:ext uri="{FF2B5EF4-FFF2-40B4-BE49-F238E27FC236}">
                <a16:creationId xmlns:a16="http://schemas.microsoft.com/office/drawing/2014/main" id="{A1BF772D-492A-A749-CBD3-2CB7D755F9AA}"/>
              </a:ext>
            </a:extLst>
          </p:cNvPr>
          <p:cNvSpPr>
            <a:spLocks noGrp="1"/>
          </p:cNvSpPr>
          <p:nvPr>
            <p:ph idx="1"/>
          </p:nvPr>
        </p:nvSpPr>
        <p:spPr>
          <a:xfrm>
            <a:off x="210325" y="1163755"/>
            <a:ext cx="8621979" cy="4425485"/>
          </a:xfrm>
        </p:spPr>
        <p:txBody>
          <a:bodyPr>
            <a:noAutofit/>
          </a:bodyPr>
          <a:lstStyle/>
          <a:p>
            <a:pPr marL="285750" indent="-285750">
              <a:lnSpc>
                <a:spcPct val="100000"/>
              </a:lnSpc>
              <a:spcBef>
                <a:spcPts val="600"/>
              </a:spcBef>
              <a:buFont typeface="Arial" panose="020B0604020202020204" pitchFamily="34" charset="0"/>
              <a:buChar char="•"/>
            </a:pPr>
            <a:r>
              <a:rPr lang="en-GB" sz="2000" b="0" dirty="0">
                <a:solidFill>
                  <a:schemeClr val="accent1">
                    <a:lumMod val="75000"/>
                  </a:schemeClr>
                </a:solidFill>
              </a:rPr>
              <a:t>together with the Host States, </a:t>
            </a:r>
            <a:r>
              <a:rPr lang="en-GB" sz="2000" dirty="0">
                <a:solidFill>
                  <a:schemeClr val="accent1">
                    <a:lumMod val="75000"/>
                  </a:schemeClr>
                </a:solidFill>
              </a:rPr>
              <a:t>optimisation of placement and layout of the ring,</a:t>
            </a:r>
            <a:r>
              <a:rPr lang="en-GB" sz="2000" b="0" dirty="0">
                <a:solidFill>
                  <a:schemeClr val="accent1">
                    <a:lumMod val="75000"/>
                  </a:schemeClr>
                </a:solidFill>
              </a:rPr>
              <a:t> and </a:t>
            </a:r>
            <a:r>
              <a:rPr lang="en-US" sz="2000" b="0" dirty="0">
                <a:solidFill>
                  <a:schemeClr val="accent1">
                    <a:lumMod val="75000"/>
                  </a:schemeClr>
                </a:solidFill>
              </a:rPr>
              <a:t>demonstration of the geological, technical, environmental and administrative feasibility of the tunnel and surface areas</a:t>
            </a:r>
            <a:r>
              <a:rPr lang="en-GB" sz="2000" b="0" dirty="0">
                <a:solidFill>
                  <a:schemeClr val="accent1">
                    <a:lumMod val="75000"/>
                  </a:schemeClr>
                </a:solidFill>
              </a:rPr>
              <a:t>; </a:t>
            </a:r>
          </a:p>
          <a:p>
            <a:pPr marL="285750" indent="-285750">
              <a:lnSpc>
                <a:spcPct val="100000"/>
              </a:lnSpc>
              <a:spcBef>
                <a:spcPts val="600"/>
              </a:spcBef>
              <a:buFont typeface="Arial" panose="020B0604020202020204" pitchFamily="34" charset="0"/>
              <a:buChar char="•"/>
            </a:pPr>
            <a:r>
              <a:rPr lang="en-GB" sz="2000" dirty="0">
                <a:solidFill>
                  <a:schemeClr val="accent1">
                    <a:lumMod val="75000"/>
                  </a:schemeClr>
                </a:solidFill>
              </a:rPr>
              <a:t>consolidation of the physics case </a:t>
            </a:r>
            <a:r>
              <a:rPr lang="en-GB" sz="2000" b="0" dirty="0">
                <a:solidFill>
                  <a:schemeClr val="accent1">
                    <a:lumMod val="75000"/>
                  </a:schemeClr>
                </a:solidFill>
              </a:rPr>
              <a:t>and detector concepts, optimisation of the </a:t>
            </a:r>
            <a:r>
              <a:rPr lang="en-GB" sz="2000" dirty="0">
                <a:solidFill>
                  <a:schemeClr val="accent1">
                    <a:lumMod val="75000"/>
                  </a:schemeClr>
                </a:solidFill>
              </a:rPr>
              <a:t>design of the colliders and their injector chains</a:t>
            </a:r>
            <a:r>
              <a:rPr lang="en-GB" sz="2000" b="0" dirty="0">
                <a:solidFill>
                  <a:schemeClr val="accent1">
                    <a:lumMod val="75000"/>
                  </a:schemeClr>
                </a:solidFill>
              </a:rPr>
              <a:t>, supported by targeted </a:t>
            </a:r>
            <a:r>
              <a:rPr lang="en-GB" sz="2000" dirty="0">
                <a:solidFill>
                  <a:schemeClr val="accent1">
                    <a:lumMod val="75000"/>
                  </a:schemeClr>
                </a:solidFill>
              </a:rPr>
              <a:t>R&amp;D to develop the needed key technologies</a:t>
            </a:r>
            <a:r>
              <a:rPr lang="en-GB" sz="2000" b="0" dirty="0">
                <a:solidFill>
                  <a:schemeClr val="accent1">
                    <a:lumMod val="75000"/>
                  </a:schemeClr>
                </a:solidFill>
              </a:rPr>
              <a:t>;</a:t>
            </a:r>
          </a:p>
          <a:p>
            <a:pPr marL="285750" indent="-285750">
              <a:lnSpc>
                <a:spcPct val="100000"/>
              </a:lnSpc>
              <a:spcBef>
                <a:spcPts val="600"/>
              </a:spcBef>
              <a:buFont typeface="Arial" panose="020B0604020202020204" pitchFamily="34" charset="0"/>
              <a:buChar char="•"/>
            </a:pPr>
            <a:r>
              <a:rPr lang="en-GB" sz="2000" b="0" dirty="0">
                <a:solidFill>
                  <a:schemeClr val="accent1">
                    <a:lumMod val="75000"/>
                  </a:schemeClr>
                </a:solidFill>
              </a:rPr>
              <a:t>development of the technical infrastructure concepts and integration with territorial constraints and identification of opportunities for co-construction;</a:t>
            </a:r>
          </a:p>
          <a:p>
            <a:pPr marL="285750" indent="-285750">
              <a:lnSpc>
                <a:spcPct val="100000"/>
              </a:lnSpc>
              <a:spcBef>
                <a:spcPts val="600"/>
              </a:spcBef>
              <a:buFont typeface="Arial" panose="020B0604020202020204" pitchFamily="34" charset="0"/>
              <a:buChar char="•"/>
            </a:pPr>
            <a:r>
              <a:rPr lang="en-GB" sz="2000" b="0" dirty="0">
                <a:solidFill>
                  <a:schemeClr val="accent1">
                    <a:lumMod val="75000"/>
                  </a:schemeClr>
                </a:solidFill>
              </a:rPr>
              <a:t>elaboration of a </a:t>
            </a:r>
            <a:r>
              <a:rPr lang="en-GB" sz="2000" dirty="0">
                <a:solidFill>
                  <a:schemeClr val="accent1">
                    <a:lumMod val="75000"/>
                  </a:schemeClr>
                </a:solidFill>
              </a:rPr>
              <a:t>sustainable operational model for the colliders </a:t>
            </a:r>
            <a:r>
              <a:rPr lang="en-GB" sz="2000" b="0" dirty="0">
                <a:solidFill>
                  <a:schemeClr val="accent1">
                    <a:lumMod val="75000"/>
                  </a:schemeClr>
                </a:solidFill>
              </a:rPr>
              <a:t>and experiments in terms of human and financial resource needs, </a:t>
            </a:r>
            <a:r>
              <a:rPr lang="en-US" sz="2000" dirty="0">
                <a:solidFill>
                  <a:schemeClr val="accent1">
                    <a:lumMod val="75000"/>
                  </a:schemeClr>
                </a:solidFill>
              </a:rPr>
              <a:t>environmental aspects and energy efficiency</a:t>
            </a:r>
            <a:r>
              <a:rPr lang="en-GB" sz="2000" b="0" dirty="0">
                <a:solidFill>
                  <a:schemeClr val="accent1">
                    <a:lumMod val="75000"/>
                  </a:schemeClr>
                </a:solidFill>
              </a:rPr>
              <a:t>; </a:t>
            </a:r>
          </a:p>
          <a:p>
            <a:pPr marL="285750" indent="-285750">
              <a:lnSpc>
                <a:spcPct val="100000"/>
              </a:lnSpc>
              <a:spcBef>
                <a:spcPts val="600"/>
              </a:spcBef>
              <a:buFont typeface="Arial" panose="020B0604020202020204" pitchFamily="34" charset="0"/>
              <a:buChar char="•"/>
            </a:pPr>
            <a:r>
              <a:rPr lang="en-GB" sz="2000" dirty="0">
                <a:solidFill>
                  <a:schemeClr val="accent1">
                    <a:lumMod val="75000"/>
                  </a:schemeClr>
                </a:solidFill>
              </a:rPr>
              <a:t>identification of substantial resources </a:t>
            </a:r>
            <a:r>
              <a:rPr lang="en-GB" sz="2000" b="0" dirty="0">
                <a:solidFill>
                  <a:schemeClr val="accent1">
                    <a:lumMod val="75000"/>
                  </a:schemeClr>
                </a:solidFill>
              </a:rPr>
              <a:t>from outside CERN’s budget for the implementation of the first stage of a possible future project;</a:t>
            </a:r>
          </a:p>
          <a:p>
            <a:pPr marL="285750" indent="-285750">
              <a:lnSpc>
                <a:spcPct val="100000"/>
              </a:lnSpc>
              <a:spcBef>
                <a:spcPts val="600"/>
              </a:spcBef>
              <a:buFont typeface="Arial" panose="020B0604020202020204" pitchFamily="34" charset="0"/>
              <a:buChar char="•"/>
            </a:pPr>
            <a:r>
              <a:rPr lang="en-GB" sz="2000" b="0" dirty="0">
                <a:solidFill>
                  <a:schemeClr val="accent1"/>
                </a:solidFill>
              </a:rPr>
              <a:t>Final deliverable is a </a:t>
            </a:r>
            <a:r>
              <a:rPr lang="en-GB" sz="2000" dirty="0">
                <a:solidFill>
                  <a:srgbClr val="0432FF"/>
                </a:solidFill>
              </a:rPr>
              <a:t>Feasibility Study Report by March 2025</a:t>
            </a:r>
            <a:r>
              <a:rPr lang="en-GB" sz="2000" dirty="0">
                <a:solidFill>
                  <a:schemeClr val="accent1"/>
                </a:solidFill>
              </a:rPr>
              <a:t>.</a:t>
            </a:r>
          </a:p>
          <a:p>
            <a:pPr marL="285750" indent="-285750">
              <a:lnSpc>
                <a:spcPct val="100000"/>
              </a:lnSpc>
              <a:spcBef>
                <a:spcPts val="600"/>
              </a:spcBef>
              <a:buFont typeface="Arial" panose="020B0604020202020204" pitchFamily="34" charset="0"/>
              <a:buChar char="•"/>
            </a:pPr>
            <a:endParaRPr lang="en-GB" sz="2000" b="0" dirty="0">
              <a:solidFill>
                <a:schemeClr val="accent1"/>
              </a:solidFill>
            </a:endParaRPr>
          </a:p>
        </p:txBody>
      </p:sp>
      <p:pic>
        <p:nvPicPr>
          <p:cNvPr id="3" name="Picture 2">
            <a:extLst>
              <a:ext uri="{FF2B5EF4-FFF2-40B4-BE49-F238E27FC236}">
                <a16:creationId xmlns:a16="http://schemas.microsoft.com/office/drawing/2014/main" id="{103D4440-B75D-4DD9-6E5C-337EDA3C0EF3}"/>
              </a:ext>
            </a:extLst>
          </p:cNvPr>
          <p:cNvPicPr>
            <a:picLocks noChangeAspect="1"/>
          </p:cNvPicPr>
          <p:nvPr/>
        </p:nvPicPr>
        <p:blipFill>
          <a:blip r:embed="rId3"/>
          <a:stretch>
            <a:fillRect/>
          </a:stretch>
        </p:blipFill>
        <p:spPr>
          <a:xfrm>
            <a:off x="9079035" y="2800843"/>
            <a:ext cx="1440000" cy="1532257"/>
          </a:xfrm>
          <a:prstGeom prst="rect">
            <a:avLst/>
          </a:prstGeom>
        </p:spPr>
      </p:pic>
      <p:pic>
        <p:nvPicPr>
          <p:cNvPr id="4" name="Picture 3">
            <a:extLst>
              <a:ext uri="{FF2B5EF4-FFF2-40B4-BE49-F238E27FC236}">
                <a16:creationId xmlns:a16="http://schemas.microsoft.com/office/drawing/2014/main" id="{40C15B37-7E92-985A-72EC-7A95DB720770}"/>
              </a:ext>
            </a:extLst>
          </p:cNvPr>
          <p:cNvPicPr>
            <a:picLocks noChangeAspect="1"/>
          </p:cNvPicPr>
          <p:nvPr/>
        </p:nvPicPr>
        <p:blipFill>
          <a:blip r:embed="rId4"/>
          <a:stretch>
            <a:fillRect/>
          </a:stretch>
        </p:blipFill>
        <p:spPr>
          <a:xfrm>
            <a:off x="9079035" y="1125326"/>
            <a:ext cx="1440000" cy="1532779"/>
          </a:xfrm>
          <a:prstGeom prst="rect">
            <a:avLst/>
          </a:prstGeom>
        </p:spPr>
      </p:pic>
      <p:pic>
        <p:nvPicPr>
          <p:cNvPr id="5" name="Picture 4">
            <a:extLst>
              <a:ext uri="{FF2B5EF4-FFF2-40B4-BE49-F238E27FC236}">
                <a16:creationId xmlns:a16="http://schemas.microsoft.com/office/drawing/2014/main" id="{CE6075FA-C31A-E2D3-6C67-E1FC953E38D9}"/>
              </a:ext>
            </a:extLst>
          </p:cNvPr>
          <p:cNvPicPr>
            <a:picLocks noChangeAspect="1"/>
          </p:cNvPicPr>
          <p:nvPr/>
        </p:nvPicPr>
        <p:blipFill>
          <a:blip r:embed="rId5"/>
          <a:stretch>
            <a:fillRect/>
          </a:stretch>
        </p:blipFill>
        <p:spPr>
          <a:xfrm>
            <a:off x="9079035" y="4486485"/>
            <a:ext cx="1440000" cy="1532260"/>
          </a:xfrm>
          <a:prstGeom prst="rect">
            <a:avLst/>
          </a:prstGeom>
        </p:spPr>
      </p:pic>
      <p:pic>
        <p:nvPicPr>
          <p:cNvPr id="15" name="Picture 14">
            <a:extLst>
              <a:ext uri="{FF2B5EF4-FFF2-40B4-BE49-F238E27FC236}">
                <a16:creationId xmlns:a16="http://schemas.microsoft.com/office/drawing/2014/main" id="{530784B2-7C69-3FE0-D02B-6D1584727E27}"/>
              </a:ext>
            </a:extLst>
          </p:cNvPr>
          <p:cNvPicPr>
            <a:picLocks noChangeAspect="1"/>
          </p:cNvPicPr>
          <p:nvPr/>
        </p:nvPicPr>
        <p:blipFill>
          <a:blip r:embed="rId6"/>
          <a:stretch>
            <a:fillRect/>
          </a:stretch>
        </p:blipFill>
        <p:spPr>
          <a:xfrm>
            <a:off x="10696575" y="1097921"/>
            <a:ext cx="1440000" cy="1536540"/>
          </a:xfrm>
          <a:prstGeom prst="rect">
            <a:avLst/>
          </a:prstGeom>
        </p:spPr>
      </p:pic>
      <p:pic>
        <p:nvPicPr>
          <p:cNvPr id="16" name="Picture 15">
            <a:extLst>
              <a:ext uri="{FF2B5EF4-FFF2-40B4-BE49-F238E27FC236}">
                <a16:creationId xmlns:a16="http://schemas.microsoft.com/office/drawing/2014/main" id="{014C7E7A-9C2A-B4B5-BDAC-523859396EF6}"/>
              </a:ext>
            </a:extLst>
          </p:cNvPr>
          <p:cNvPicPr>
            <a:picLocks noChangeAspect="1"/>
          </p:cNvPicPr>
          <p:nvPr/>
        </p:nvPicPr>
        <p:blipFill>
          <a:blip r:embed="rId7"/>
          <a:stretch>
            <a:fillRect/>
          </a:stretch>
        </p:blipFill>
        <p:spPr>
          <a:xfrm>
            <a:off x="10696575" y="2778762"/>
            <a:ext cx="1440000" cy="1525483"/>
          </a:xfrm>
          <a:prstGeom prst="rect">
            <a:avLst/>
          </a:prstGeom>
        </p:spPr>
      </p:pic>
      <p:pic>
        <p:nvPicPr>
          <p:cNvPr id="17" name="Picture 16">
            <a:extLst>
              <a:ext uri="{FF2B5EF4-FFF2-40B4-BE49-F238E27FC236}">
                <a16:creationId xmlns:a16="http://schemas.microsoft.com/office/drawing/2014/main" id="{4F79F662-8825-A282-0624-3952A4E4EEDB}"/>
              </a:ext>
            </a:extLst>
          </p:cNvPr>
          <p:cNvPicPr>
            <a:picLocks noChangeAspect="1"/>
          </p:cNvPicPr>
          <p:nvPr/>
        </p:nvPicPr>
        <p:blipFill>
          <a:blip r:embed="rId8"/>
          <a:stretch>
            <a:fillRect/>
          </a:stretch>
        </p:blipFill>
        <p:spPr>
          <a:xfrm>
            <a:off x="10696575" y="4456109"/>
            <a:ext cx="1440000" cy="1532773"/>
          </a:xfrm>
          <a:prstGeom prst="rect">
            <a:avLst/>
          </a:prstGeom>
        </p:spPr>
      </p:pic>
    </p:spTree>
    <p:extLst>
      <p:ext uri="{BB962C8B-B14F-4D97-AF65-F5344CB8AC3E}">
        <p14:creationId xmlns:p14="http://schemas.microsoft.com/office/powerpoint/2010/main" val="142802650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
          <p:cNvSpPr txBox="1"/>
          <p:nvPr/>
        </p:nvSpPr>
        <p:spPr>
          <a:xfrm>
            <a:off x="235700" y="955575"/>
            <a:ext cx="11720700" cy="6218400"/>
          </a:xfrm>
          <a:prstGeom prst="rect">
            <a:avLst/>
          </a:prstGeom>
          <a:noFill/>
          <a:ln>
            <a:noFill/>
          </a:ln>
        </p:spPr>
        <p:txBody>
          <a:bodyPr spcFirstLastPara="1" wrap="square" lIns="91425" tIns="45700" rIns="91425" bIns="45700" anchor="t" anchorCtr="0">
            <a:spAutoFit/>
          </a:bodyPr>
          <a:lstStyle/>
          <a:p>
            <a:pPr marL="141317" marR="0" lvl="0" indent="0" algn="l" rtl="0">
              <a:lnSpc>
                <a:spcPct val="100000"/>
              </a:lnSpc>
              <a:spcBef>
                <a:spcPts val="0"/>
              </a:spcBef>
              <a:spcAft>
                <a:spcPts val="0"/>
              </a:spcAft>
              <a:buClr>
                <a:srgbClr val="0F124A"/>
              </a:buClr>
              <a:buSzPts val="1100"/>
              <a:buFont typeface="Arial"/>
              <a:buNone/>
            </a:pPr>
            <a:r>
              <a:rPr lang="en-US" sz="2400" b="1" i="0" u="sng" strike="noStrike" cap="none" dirty="0" err="1">
                <a:solidFill>
                  <a:srgbClr val="0F124A"/>
                </a:solidFill>
                <a:latin typeface="Arial"/>
                <a:ea typeface="Arial"/>
                <a:cs typeface="Arial"/>
                <a:sym typeface="Arial"/>
              </a:rPr>
              <a:t>Structure:</a:t>
            </a:r>
            <a:r>
              <a:rPr lang="en-US" sz="2400" b="1" u="sng" dirty="0" err="1">
                <a:solidFill>
                  <a:srgbClr val="0F124A"/>
                </a:solidFill>
              </a:rPr>
              <a:t>Three</a:t>
            </a:r>
            <a:r>
              <a:rPr lang="en-US" sz="2400" b="1" i="0" u="sng" strike="noStrike" cap="none" dirty="0">
                <a:solidFill>
                  <a:srgbClr val="0F124A"/>
                </a:solidFill>
                <a:latin typeface="Arial"/>
                <a:ea typeface="Arial"/>
                <a:cs typeface="Arial"/>
                <a:sym typeface="Arial"/>
              </a:rPr>
              <a:t> Volumes</a:t>
            </a:r>
            <a:endParaRPr dirty="0"/>
          </a:p>
          <a:p>
            <a:pPr marL="438911" marR="0" lvl="0" indent="0" algn="l" rtl="0">
              <a:lnSpc>
                <a:spcPct val="100000"/>
              </a:lnSpc>
              <a:spcBef>
                <a:spcPts val="0"/>
              </a:spcBef>
              <a:spcAft>
                <a:spcPts val="0"/>
              </a:spcAft>
              <a:buClr>
                <a:srgbClr val="0F124A"/>
              </a:buClr>
              <a:buSzPts val="1300"/>
              <a:buFont typeface="Arial"/>
              <a:buNone/>
            </a:pPr>
            <a:endParaRPr sz="1400" b="0" i="1" u="none" strike="noStrike" cap="none" dirty="0">
              <a:solidFill>
                <a:srgbClr val="0F124A"/>
              </a:solidFill>
              <a:latin typeface="Arial"/>
              <a:ea typeface="Arial"/>
              <a:cs typeface="Arial"/>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FF0000"/>
                </a:solidFill>
                <a:latin typeface="Arial"/>
                <a:ea typeface="Arial"/>
                <a:cs typeface="Arial"/>
                <a:sym typeface="Arial"/>
              </a:rPr>
              <a:t>Vol. 1: </a:t>
            </a:r>
            <a:r>
              <a:rPr lang="en-US" sz="2000" b="0" i="1" u="none" strike="noStrike" cap="none" dirty="0">
                <a:solidFill>
                  <a:srgbClr val="FF0000"/>
                </a:solidFill>
                <a:latin typeface="Arial"/>
                <a:ea typeface="Arial"/>
                <a:cs typeface="Arial"/>
                <a:sym typeface="Arial"/>
              </a:rPr>
              <a:t>Physics, Experiments and </a:t>
            </a:r>
            <a:r>
              <a:rPr lang="en-US" sz="2000" b="0" i="1" u="none" strike="noStrike" cap="none" dirty="0">
                <a:solidFill>
                  <a:srgbClr val="FF0000"/>
                </a:solidFill>
                <a:latin typeface="Arial" panose="020B0604020202020204" pitchFamily="34" charset="0"/>
                <a:ea typeface="Arial"/>
                <a:cs typeface="Arial" panose="020B0604020202020204" pitchFamily="34" charset="0"/>
                <a:sym typeface="Arial"/>
              </a:rPr>
              <a:t>Detectors (~200 pages)</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panose="020B0604020202020204" pitchFamily="34" charset="0"/>
              <a:ea typeface="Arial"/>
              <a:cs typeface="Arial" panose="020B0604020202020204" pitchFamily="34" charset="0"/>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00B050"/>
                </a:solidFill>
                <a:latin typeface="Arial" panose="020B0604020202020204" pitchFamily="34" charset="0"/>
                <a:ea typeface="Arial"/>
                <a:cs typeface="Arial" panose="020B0604020202020204" pitchFamily="34" charset="0"/>
                <a:sym typeface="Arial"/>
              </a:rPr>
              <a:t>Vol. 2: </a:t>
            </a:r>
            <a:r>
              <a:rPr lang="en-US" sz="2000" b="0" i="1" u="none" strike="noStrike" cap="none" dirty="0">
                <a:solidFill>
                  <a:srgbClr val="00B050"/>
                </a:solidFill>
                <a:latin typeface="Arial" panose="020B0604020202020204" pitchFamily="34" charset="0"/>
                <a:ea typeface="Arial"/>
                <a:cs typeface="Arial" panose="020B0604020202020204" pitchFamily="34" charset="0"/>
                <a:sym typeface="Arial"/>
              </a:rPr>
              <a:t>Accelerators, Technical Infrastructures, Safety Concepts (~</a:t>
            </a:r>
            <a:r>
              <a:rPr lang="en-US" sz="2000" i="1" dirty="0">
                <a:solidFill>
                  <a:srgbClr val="00B050"/>
                </a:solidFill>
                <a:latin typeface="Arial" panose="020B0604020202020204" pitchFamily="34" charset="0"/>
                <a:cs typeface="Arial" panose="020B0604020202020204" pitchFamily="34" charset="0"/>
              </a:rPr>
              <a:t>40</a:t>
            </a:r>
            <a:r>
              <a:rPr lang="en-US" sz="2000" b="0" i="1" u="none" strike="noStrike" cap="none" dirty="0">
                <a:solidFill>
                  <a:srgbClr val="00B050"/>
                </a:solidFill>
                <a:latin typeface="Arial" panose="020B0604020202020204" pitchFamily="34" charset="0"/>
                <a:ea typeface="Arial"/>
                <a:cs typeface="Arial" panose="020B0604020202020204" pitchFamily="34" charset="0"/>
                <a:sym typeface="Arial"/>
              </a:rPr>
              <a:t>0 pages)</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panose="020B0604020202020204" pitchFamily="34" charset="0"/>
              <a:ea typeface="Arial"/>
              <a:cs typeface="Arial" panose="020B0604020202020204" pitchFamily="34" charset="0"/>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0000CC"/>
                </a:solidFill>
                <a:latin typeface="Arial" panose="020B0604020202020204" pitchFamily="34" charset="0"/>
                <a:ea typeface="Arial"/>
                <a:cs typeface="Arial" panose="020B0604020202020204" pitchFamily="34" charset="0"/>
                <a:sym typeface="Arial"/>
              </a:rPr>
              <a:t>Vol. 3: </a:t>
            </a:r>
            <a:r>
              <a:rPr lang="en-US" sz="2000" b="0" i="1" u="none" strike="noStrike" cap="none" dirty="0">
                <a:solidFill>
                  <a:srgbClr val="0000CC"/>
                </a:solidFill>
                <a:latin typeface="Arial" panose="020B0604020202020204" pitchFamily="34" charset="0"/>
                <a:ea typeface="Arial"/>
                <a:cs typeface="Arial" panose="020B0604020202020204" pitchFamily="34" charset="0"/>
                <a:sym typeface="Arial"/>
              </a:rPr>
              <a:t>Civil Engineering, Implementation &amp; Sustainability (~</a:t>
            </a:r>
            <a:r>
              <a:rPr lang="en-US" sz="2000" i="1" dirty="0">
                <a:solidFill>
                  <a:srgbClr val="0000CC"/>
                </a:solidFill>
                <a:latin typeface="Arial" panose="020B0604020202020204" pitchFamily="34" charset="0"/>
                <a:cs typeface="Arial" panose="020B0604020202020204" pitchFamily="34" charset="0"/>
              </a:rPr>
              <a:t>2</a:t>
            </a:r>
            <a:r>
              <a:rPr lang="en-US" sz="2000" b="0" i="1" u="none" strike="noStrike" cap="none" dirty="0">
                <a:solidFill>
                  <a:srgbClr val="0000CC"/>
                </a:solidFill>
                <a:latin typeface="Arial" panose="020B0604020202020204" pitchFamily="34" charset="0"/>
                <a:ea typeface="Arial"/>
                <a:cs typeface="Arial" panose="020B0604020202020204" pitchFamily="34" charset="0"/>
                <a:sym typeface="Arial"/>
              </a:rPr>
              <a:t>00 pages) </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57200" marR="0" lvl="0" indent="-317500" algn="l" rtl="0">
              <a:lnSpc>
                <a:spcPct val="100000"/>
              </a:lnSpc>
              <a:spcBef>
                <a:spcPts val="0"/>
              </a:spcBef>
              <a:spcAft>
                <a:spcPts val="0"/>
              </a:spcAft>
              <a:buSzPts val="1400"/>
              <a:buChar char="-"/>
            </a:pPr>
            <a:r>
              <a:rPr lang="en-US" sz="2000" i="1" dirty="0">
                <a:solidFill>
                  <a:srgbClr val="0F124A"/>
                </a:solidFill>
                <a:latin typeface="Arial" panose="020B0604020202020204" pitchFamily="34" charset="0"/>
                <a:cs typeface="Arial" panose="020B0604020202020204" pitchFamily="34" charset="0"/>
              </a:rPr>
              <a:t>-   </a:t>
            </a:r>
            <a:r>
              <a:rPr lang="en-US" sz="2000" b="1" dirty="0">
                <a:solidFill>
                  <a:srgbClr val="0F124A"/>
                </a:solidFill>
                <a:latin typeface="Arial" panose="020B0604020202020204" pitchFamily="34" charset="0"/>
                <a:cs typeface="Arial" panose="020B0604020202020204" pitchFamily="34" charset="0"/>
              </a:rPr>
              <a:t>Executive Summary of the FCC Feasibility Study: </a:t>
            </a:r>
            <a:r>
              <a:rPr lang="en-US" sz="2000" i="1" dirty="0">
                <a:solidFill>
                  <a:srgbClr val="0000CC"/>
                </a:solidFill>
                <a:latin typeface="Arial" panose="020B0604020202020204" pitchFamily="34" charset="0"/>
                <a:cs typeface="Arial" panose="020B0604020202020204" pitchFamily="34" charset="0"/>
              </a:rPr>
              <a:t>~</a:t>
            </a:r>
            <a:r>
              <a:rPr lang="en-US" sz="2000" b="1" dirty="0">
                <a:solidFill>
                  <a:srgbClr val="0F124A"/>
                </a:solidFill>
                <a:latin typeface="Arial" panose="020B0604020202020204" pitchFamily="34" charset="0"/>
                <a:cs typeface="Arial" panose="020B0604020202020204" pitchFamily="34" charset="0"/>
              </a:rPr>
              <a:t>40 pages</a:t>
            </a:r>
            <a:endParaRPr b="1"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0" marR="0" lvl="0" indent="0" algn="l" rtl="0">
              <a:lnSpc>
                <a:spcPct val="100000"/>
              </a:lnSpc>
              <a:spcBef>
                <a:spcPts val="0"/>
              </a:spcBef>
              <a:spcAft>
                <a:spcPts val="0"/>
              </a:spcAft>
              <a:buClr>
                <a:srgbClr val="0F124A"/>
              </a:buClr>
              <a:buSzPts val="1300"/>
              <a:buFont typeface="Arial"/>
              <a:buNone/>
            </a:pPr>
            <a:r>
              <a:rPr lang="en-US" sz="2000" b="1" u="sng" strike="noStrike" cap="none" dirty="0">
                <a:solidFill>
                  <a:srgbClr val="0F124A"/>
                </a:solidFill>
                <a:latin typeface="Arial"/>
                <a:ea typeface="Arial"/>
                <a:cs typeface="Arial"/>
                <a:sym typeface="Arial"/>
              </a:rPr>
              <a:t>In </a:t>
            </a:r>
            <a:r>
              <a:rPr lang="en-US" sz="2000" b="1" u="sng" dirty="0">
                <a:solidFill>
                  <a:srgbClr val="0F124A"/>
                </a:solidFill>
              </a:rPr>
              <a:t>addition:</a:t>
            </a:r>
            <a:br>
              <a:rPr lang="en-US" sz="2000" b="1" dirty="0">
                <a:solidFill>
                  <a:srgbClr val="0F124A"/>
                </a:solidFill>
              </a:rPr>
            </a:br>
            <a:r>
              <a:rPr lang="en-US" sz="2000" b="1" dirty="0">
                <a:solidFill>
                  <a:srgbClr val="0F124A"/>
                </a:solidFill>
              </a:rPr>
              <a:t>a.  D</a:t>
            </a:r>
            <a:r>
              <a:rPr lang="en-US" sz="2000" b="1" u="none" strike="noStrike" cap="none" dirty="0">
                <a:solidFill>
                  <a:srgbClr val="0F124A"/>
                </a:solidFill>
                <a:latin typeface="Arial"/>
                <a:ea typeface="Arial"/>
                <a:cs typeface="Arial"/>
                <a:sym typeface="Arial"/>
              </a:rPr>
              <a:t>ocumentation on Cost Estimate – Funding Models </a:t>
            </a:r>
            <a:endParaRPr sz="2000" b="1" u="none" strike="noStrike" cap="none" dirty="0">
              <a:solidFill>
                <a:srgbClr val="0F124A"/>
              </a:solidFill>
              <a:latin typeface="Arial"/>
              <a:ea typeface="Arial"/>
              <a:cs typeface="Arial"/>
              <a:sym typeface="Arial"/>
            </a:endParaRPr>
          </a:p>
          <a:p>
            <a:pPr marL="438910" marR="0" lvl="0" indent="0" algn="l" rtl="0">
              <a:lnSpc>
                <a:spcPct val="100000"/>
              </a:lnSpc>
              <a:spcBef>
                <a:spcPts val="0"/>
              </a:spcBef>
              <a:spcAft>
                <a:spcPts val="0"/>
              </a:spcAft>
              <a:buClr>
                <a:srgbClr val="0F124A"/>
              </a:buClr>
              <a:buSzPts val="1300"/>
              <a:buFont typeface="Arial"/>
              <a:buNone/>
            </a:pPr>
            <a:r>
              <a:rPr lang="en-US" sz="2000" b="1" dirty="0">
                <a:solidFill>
                  <a:srgbClr val="0F124A"/>
                </a:solidFill>
                <a:latin typeface="Arial" panose="020B0604020202020204" pitchFamily="34" charset="0"/>
                <a:cs typeface="Arial" panose="020B0604020202020204" pitchFamily="34" charset="0"/>
              </a:rPr>
              <a:t>b. Environmental Report</a:t>
            </a:r>
            <a:endParaRPr sz="2000" b="1" dirty="0">
              <a:solidFill>
                <a:srgbClr val="0F124A"/>
              </a:solidFill>
              <a:latin typeface="Arial" panose="020B0604020202020204" pitchFamily="34" charset="0"/>
              <a:cs typeface="Arial" panose="020B0604020202020204" pitchFamily="34" charset="0"/>
            </a:endParaRPr>
          </a:p>
          <a:p>
            <a:pPr marL="438911" marR="0" lvl="0" indent="0" algn="l" rtl="0">
              <a:lnSpc>
                <a:spcPct val="100000"/>
              </a:lnSpc>
              <a:spcBef>
                <a:spcPts val="0"/>
              </a:spcBef>
              <a:spcAft>
                <a:spcPts val="0"/>
              </a:spcAft>
              <a:buClr>
                <a:srgbClr val="0F124A"/>
              </a:buClr>
              <a:buSzPts val="1300"/>
              <a:buFont typeface="Arial"/>
              <a:buNone/>
            </a:pPr>
            <a:endParaRPr sz="2000" b="1" dirty="0">
              <a:solidFill>
                <a:srgbClr val="0F124A"/>
              </a:solidFill>
            </a:endParaRPr>
          </a:p>
        </p:txBody>
      </p:sp>
      <p:sp>
        <p:nvSpPr>
          <p:cNvPr id="103" name="Google Shape;103;p1"/>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rtl="0">
              <a:lnSpc>
                <a:spcPct val="154732"/>
              </a:lnSpc>
              <a:spcBef>
                <a:spcPts val="0"/>
              </a:spcBef>
              <a:spcAft>
                <a:spcPts val="0"/>
              </a:spcAft>
              <a:buClr>
                <a:srgbClr val="FFFFFF"/>
              </a:buClr>
              <a:buSzPts val="1067"/>
              <a:buFont typeface="Arial"/>
              <a:buNone/>
            </a:pPr>
            <a:fld id="{E207C504-4994-4096-9AB6-110CBCAA4D59}" type="slidenum">
              <a:rPr lang="en-GB" smtClean="0"/>
              <a:pPr marL="0" marR="0" lvl="0" indent="0" algn="r" rtl="0">
                <a:lnSpc>
                  <a:spcPct val="154732"/>
                </a:lnSpc>
                <a:spcBef>
                  <a:spcPts val="0"/>
                </a:spcBef>
                <a:spcAft>
                  <a:spcPts val="0"/>
                </a:spcAft>
                <a:buClr>
                  <a:srgbClr val="FFFFFF"/>
                </a:buClr>
                <a:buSzPts val="1067"/>
                <a:buFont typeface="Arial"/>
                <a:buNone/>
              </a:pPr>
              <a:t>5</a:t>
            </a:fld>
            <a:endParaRPr sz="1067" b="0" i="0" u="none" strike="noStrike" cap="none">
              <a:solidFill>
                <a:srgbClr val="FFFFFF"/>
              </a:solidFill>
              <a:latin typeface="Arial"/>
              <a:ea typeface="Arial"/>
              <a:cs typeface="Arial"/>
              <a:sym typeface="Arial"/>
            </a:endParaRPr>
          </a:p>
        </p:txBody>
      </p:sp>
      <p:sp>
        <p:nvSpPr>
          <p:cNvPr id="104" name="Google Shape;104;p1"/>
          <p:cNvSpPr txBox="1"/>
          <p:nvPr/>
        </p:nvSpPr>
        <p:spPr>
          <a:xfrm>
            <a:off x="0" y="0"/>
            <a:ext cx="12192000" cy="770698"/>
          </a:xfrm>
          <a:prstGeom prst="rect">
            <a:avLst/>
          </a:prstGeom>
          <a:solidFill>
            <a:srgbClr val="0C377B"/>
          </a:solidFill>
          <a:ln>
            <a:noFill/>
          </a:ln>
        </p:spPr>
        <p:txBody>
          <a:bodyPr spcFirstLastPara="1" wrap="square" lIns="91425" tIns="0" rIns="91425" bIns="0" anchor="ctr" anchorCtr="0">
            <a:noAutofit/>
          </a:bodyPr>
          <a:lstStyle/>
          <a:p>
            <a:pPr marL="0" marR="0" lvl="0" indent="0" algn="l" rtl="0">
              <a:lnSpc>
                <a:spcPct val="100000"/>
              </a:lnSpc>
              <a:spcBef>
                <a:spcPts val="0"/>
              </a:spcBef>
              <a:spcAft>
                <a:spcPts val="0"/>
              </a:spcAft>
              <a:buClr>
                <a:srgbClr val="FFFF00"/>
              </a:buClr>
              <a:buSzPts val="3600"/>
              <a:buFont typeface="Calibri"/>
              <a:buNone/>
            </a:pPr>
            <a:r>
              <a:rPr lang="en-US" sz="3600" b="1" i="0" u="none" strike="noStrike" cap="none">
                <a:solidFill>
                  <a:srgbClr val="FFFF00"/>
                </a:solidFill>
                <a:latin typeface="Calibri"/>
                <a:ea typeface="Calibri"/>
                <a:cs typeface="Calibri"/>
                <a:sym typeface="Calibri"/>
              </a:rPr>
              <a:t>                            Feasibility Study Report for March 2025 </a:t>
            </a:r>
            <a:endParaRPr/>
          </a:p>
        </p:txBody>
      </p:sp>
      <p:pic>
        <p:nvPicPr>
          <p:cNvPr id="105" name="Google Shape;105;p1" descr="A picture containing icon&#10;&#10;Description automatically generated"/>
          <p:cNvPicPr preferRelativeResize="0"/>
          <p:nvPr/>
        </p:nvPicPr>
        <p:blipFill rotWithShape="1">
          <a:blip r:embed="rId3">
            <a:alphaModFix/>
          </a:blip>
          <a:srcRect/>
          <a:stretch/>
        </p:blipFill>
        <p:spPr>
          <a:xfrm>
            <a:off x="11929" y="58203"/>
            <a:ext cx="1935386" cy="654292"/>
          </a:xfrm>
          <a:prstGeom prst="rect">
            <a:avLst/>
          </a:prstGeom>
          <a:noFill/>
          <a:ln>
            <a:noFill/>
          </a:ln>
        </p:spPr>
      </p:pic>
      <p:sp>
        <p:nvSpPr>
          <p:cNvPr id="106" name="Google Shape;106;p1"/>
          <p:cNvSpPr txBox="1"/>
          <p:nvPr/>
        </p:nvSpPr>
        <p:spPr>
          <a:xfrm>
            <a:off x="796446" y="4263871"/>
            <a:ext cx="99693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85000"/>
              </a:lnSpc>
              <a:spcBef>
                <a:spcPts val="0"/>
              </a:spcBef>
              <a:spcAft>
                <a:spcPts val="0"/>
              </a:spcAft>
              <a:buClr>
                <a:srgbClr val="0F124A"/>
              </a:buClr>
              <a:buSzPts val="2000"/>
              <a:buFont typeface="Arial"/>
              <a:buNone/>
            </a:pPr>
            <a:r>
              <a:rPr lang="en-US" sz="2000" b="0" i="0" u="none" strike="noStrike" cap="none" dirty="0">
                <a:solidFill>
                  <a:srgbClr val="0F124A"/>
                </a:solidFill>
                <a:latin typeface="Arial"/>
                <a:ea typeface="Arial"/>
                <a:cs typeface="Arial"/>
                <a:sym typeface="Arial"/>
              </a:rPr>
              <a:t>to be prepared with Overleaf &amp; published by EPJ (Springer-Nature) – FCCIS members</a:t>
            </a:r>
            <a:endParaRPr sz="2000" b="0" i="0" u="none" strike="noStrike" cap="none" dirty="0">
              <a:solidFill>
                <a:srgbClr val="0F124A"/>
              </a:solidFill>
              <a:latin typeface="Arial"/>
              <a:ea typeface="Arial"/>
              <a:cs typeface="Arial"/>
              <a:sym typeface="Arial"/>
            </a:endParaRPr>
          </a:p>
        </p:txBody>
      </p:sp>
      <p:sp>
        <p:nvSpPr>
          <p:cNvPr id="107" name="Google Shape;107;p1"/>
          <p:cNvSpPr txBox="1"/>
          <p:nvPr/>
        </p:nvSpPr>
        <p:spPr>
          <a:xfrm>
            <a:off x="796446" y="3895483"/>
            <a:ext cx="10091100" cy="523200"/>
          </a:xfrm>
          <a:prstGeom prst="rect">
            <a:avLst/>
          </a:prstGeom>
          <a:solidFill>
            <a:srgbClr val="2026A1"/>
          </a:solidFill>
          <a:ln>
            <a:noFill/>
          </a:ln>
        </p:spPr>
        <p:txBody>
          <a:bodyPr spcFirstLastPara="1" wrap="square" lIns="91425" tIns="45700" rIns="91425" bIns="45700" anchor="t" anchorCtr="0">
            <a:spAutoFit/>
          </a:bodyPr>
          <a:lstStyle/>
          <a:p>
            <a:pPr marL="0" marR="0" lvl="0" indent="0" algn="l" rtl="0">
              <a:lnSpc>
                <a:spcPct val="132142"/>
              </a:lnSpc>
              <a:spcBef>
                <a:spcPts val="0"/>
              </a:spcBef>
              <a:spcAft>
                <a:spcPts val="0"/>
              </a:spcAft>
              <a:buClr>
                <a:srgbClr val="FFFF00"/>
              </a:buClr>
              <a:buSzPts val="2800"/>
              <a:buFont typeface="Arial"/>
              <a:buNone/>
            </a:pPr>
            <a:r>
              <a:rPr lang="en-US" sz="2800" b="1" i="0" u="none" strike="noStrike" cap="none" dirty="0">
                <a:solidFill>
                  <a:srgbClr val="FFFF00"/>
                </a:solidFill>
                <a:latin typeface="Arial"/>
                <a:ea typeface="Arial"/>
                <a:cs typeface="Arial"/>
                <a:sym typeface="Arial"/>
              </a:rPr>
              <a:t>Input for Update of European Strategy for Particle Physics</a:t>
            </a:r>
            <a:endParaRPr sz="2800" b="1" i="0" u="none" strike="noStrike" cap="none" dirty="0">
              <a:solidFill>
                <a:srgbClr val="FFFF00"/>
              </a:solidFill>
              <a:latin typeface="Arial"/>
              <a:ea typeface="Arial"/>
              <a:cs typeface="Arial"/>
              <a:sym typeface="Arial"/>
            </a:endParaRPr>
          </a:p>
        </p:txBody>
      </p:sp>
      <p:pic>
        <p:nvPicPr>
          <p:cNvPr id="108" name="Google Shape;108;p1"/>
          <p:cNvPicPr preferRelativeResize="0"/>
          <p:nvPr/>
        </p:nvPicPr>
        <p:blipFill rotWithShape="1">
          <a:blip r:embed="rId4">
            <a:alphaModFix/>
          </a:blip>
          <a:srcRect/>
          <a:stretch/>
        </p:blipFill>
        <p:spPr>
          <a:xfrm>
            <a:off x="853572" y="4879370"/>
            <a:ext cx="2329988" cy="770700"/>
          </a:xfrm>
          <a:prstGeom prst="rect">
            <a:avLst/>
          </a:prstGeom>
          <a:noFill/>
          <a:ln>
            <a:noFill/>
          </a:ln>
        </p:spPr>
      </p:pic>
      <p:pic>
        <p:nvPicPr>
          <p:cNvPr id="109" name="Google Shape;109;p1" descr="Publish agreement with Springer Nature ..."/>
          <p:cNvPicPr preferRelativeResize="0"/>
          <p:nvPr/>
        </p:nvPicPr>
        <p:blipFill rotWithShape="1">
          <a:blip r:embed="rId5">
            <a:alphaModFix/>
          </a:blip>
          <a:srcRect/>
          <a:stretch/>
        </p:blipFill>
        <p:spPr>
          <a:xfrm>
            <a:off x="9041375" y="4892299"/>
            <a:ext cx="1724375" cy="856750"/>
          </a:xfrm>
          <a:prstGeom prst="rect">
            <a:avLst/>
          </a:prstGeom>
          <a:noFill/>
          <a:ln>
            <a:noFill/>
          </a:ln>
        </p:spPr>
      </p:pic>
      <p:pic>
        <p:nvPicPr>
          <p:cNvPr id="110" name="Google Shape;110;p1" descr="European Physical Journal - Wikipedia"/>
          <p:cNvPicPr preferRelativeResize="0"/>
          <p:nvPr/>
        </p:nvPicPr>
        <p:blipFill rotWithShape="1">
          <a:blip r:embed="rId6">
            <a:alphaModFix/>
          </a:blip>
          <a:srcRect/>
          <a:stretch/>
        </p:blipFill>
        <p:spPr>
          <a:xfrm>
            <a:off x="6540334" y="4905231"/>
            <a:ext cx="1410017" cy="856750"/>
          </a:xfrm>
          <a:prstGeom prst="rect">
            <a:avLst/>
          </a:prstGeom>
          <a:noFill/>
          <a:ln>
            <a:noFill/>
          </a:ln>
        </p:spPr>
      </p:pic>
      <p:pic>
        <p:nvPicPr>
          <p:cNvPr id="111" name="Google Shape;111;p1" descr="A black background with a black square&#10;&#10;Description automatically generated with medium confidence"/>
          <p:cNvPicPr preferRelativeResize="0"/>
          <p:nvPr/>
        </p:nvPicPr>
        <p:blipFill rotWithShape="1">
          <a:blip r:embed="rId7">
            <a:alphaModFix/>
          </a:blip>
          <a:srcRect/>
          <a:stretch/>
        </p:blipFill>
        <p:spPr>
          <a:xfrm>
            <a:off x="3810014" y="4892300"/>
            <a:ext cx="2103837" cy="74484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6</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872772"/>
            <a:ext cx="6051383" cy="1369606"/>
          </a:xfrm>
          <a:prstGeom prst="rect">
            <a:avLst/>
          </a:prstGeom>
          <a:noFill/>
        </p:spPr>
        <p:txBody>
          <a:bodyPr wrap="square" lIns="0" tIns="0" rIns="0" bIns="0"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10</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0 initial variants, based on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geology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nvironment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infrastructure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a:t>
            </a:r>
            <a:r>
              <a:rPr lang="en-US" altLang="root" sz="1500" b="1" dirty="0">
                <a:solidFill>
                  <a:prstClr val="black"/>
                </a:solidFill>
                <a:latin typeface="Arial"/>
              </a:rPr>
              <a:t>machine performance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etc.</a:t>
            </a:r>
            <a:endParaRPr kumimoji="0" lang="en-US" altLang="root"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Avoid</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red</a:t>
            </a:r>
            <a:r>
              <a:rPr kumimoji="0" lang="en-US" altLang="root" sz="1500" b="1" i="0" u="none" strike="noStrike" kern="1200" cap="none" spc="0" normalizeH="0" baseline="0" noProof="0" dirty="0" err="1">
                <a:ln>
                  <a:noFill/>
                </a:ln>
                <a:solidFill>
                  <a:prstClr val="black"/>
                </a:solidFill>
                <a:effectLst/>
                <a:uLnTx/>
                <a:uFillTx/>
                <a:latin typeface="Arial"/>
                <a:ea typeface="+mn-ea"/>
                <a:cs typeface="+mn-cs"/>
              </a:rPr>
              <a:t>uce</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compens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30517" y="2455216"/>
            <a:ext cx="5869096" cy="72327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Overall lowest-risk baseline: 90.7 km ring, 8 surface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4-fold symmetry  </a:t>
            </a:r>
            <a:endParaRPr lang="root" altLang="root" sz="1600" b="1" dirty="0">
              <a:solidFill>
                <a:srgbClr val="008F00"/>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nvGraphicFramePr>
        <p:xfrm>
          <a:off x="7901220" y="2869937"/>
          <a:ext cx="2873846" cy="199752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Surface requirements</a:t>
                      </a:r>
                      <a:endParaRPr lang="en-CH" sz="1400" b="0"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dirty="0"/>
                        <a:t>~40 ha</a:t>
                      </a:r>
                      <a:endParaRPr lang="en-CH" sz="1400"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90.7 km</a:t>
                      </a:r>
                      <a:endParaRPr lang="en-CH" sz="1400" b="1"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1402040572"/>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10770646" y="704633"/>
            <a:ext cx="1112797"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V. Mertens,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350" kern="0" dirty="0">
                <a:solidFill>
                  <a:prstClr val="black"/>
                </a:solidFill>
                <a:latin typeface="Calibri" panose="020F0502020204030204"/>
              </a:rPr>
              <a:t>J. Gutleber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Reference </a:t>
            </a:r>
            <a:r>
              <a:rPr lang="fr-CH" dirty="0" err="1"/>
              <a:t>layout</a:t>
            </a:r>
            <a:r>
              <a:rPr lang="fr-CH" dirty="0"/>
              <a:t> and </a:t>
            </a:r>
            <a:r>
              <a:rPr lang="fr-CH" dirty="0" err="1"/>
              <a:t>implementation</a:t>
            </a:r>
            <a:r>
              <a:rPr lang="fr-CH" dirty="0"/>
              <a:t>:</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PA31  -  90.7 km</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394" y="3065034"/>
            <a:ext cx="4351221" cy="374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2E13AE4-6CE5-6F09-67A5-CCF032ACDA6E}"/>
              </a:ext>
            </a:extLst>
          </p:cNvPr>
          <p:cNvSpPr txBox="1"/>
          <p:nvPr/>
        </p:nvSpPr>
        <p:spPr>
          <a:xfrm>
            <a:off x="8469708" y="5218108"/>
            <a:ext cx="1794081" cy="400110"/>
          </a:xfrm>
          <a:prstGeom prst="rect">
            <a:avLst/>
          </a:prstGeom>
          <a:solidFill>
            <a:srgbClr val="FFFF00">
              <a:alpha val="80000"/>
            </a:srgbClr>
          </a:solidFill>
        </p:spPr>
        <p:txBody>
          <a:bodyPr wrap="none" rtlCol="0">
            <a:spAutoFit/>
          </a:bodyPr>
          <a:lstStyle/>
          <a:p>
            <a:pPr algn="l"/>
            <a:r>
              <a:rPr lang="en-US" sz="2000" dirty="0">
                <a:solidFill>
                  <a:srgbClr val="FF0000"/>
                </a:solidFill>
              </a:rPr>
              <a:t>4 experiments</a:t>
            </a:r>
            <a:endParaRPr lang="en-GB" sz="2000" dirty="0">
              <a:solidFill>
                <a:srgbClr val="FF0000"/>
              </a:solidFill>
            </a:endParaRPr>
          </a:p>
        </p:txBody>
      </p:sp>
    </p:spTree>
    <p:extLst>
      <p:ext uri="{BB962C8B-B14F-4D97-AF65-F5344CB8AC3E}">
        <p14:creationId xmlns:p14="http://schemas.microsoft.com/office/powerpoint/2010/main" val="3525085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6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6768" y="-61539"/>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1200" cap="none" spc="0" normalizeH="0" baseline="0" noProof="0" dirty="0">
                <a:ln>
                  <a:noFill/>
                </a:ln>
                <a:solidFill>
                  <a:srgbClr val="FFFF00"/>
                </a:solidFill>
                <a:effectLst/>
                <a:uLnTx/>
                <a:uFillTx/>
                <a:latin typeface="Arial"/>
                <a:ea typeface="+mj-ea"/>
                <a:cs typeface="+mj-cs"/>
              </a:rPr>
              <a:t>FCC tunnel implementation- geological co</a:t>
            </a:r>
            <a:r>
              <a:rPr kumimoji="0" lang="en-US" sz="3200" b="1" i="0" u="none" strike="noStrike" kern="1200" cap="none" spc="0" normalizeH="0" baseline="0" noProof="0" dirty="0" err="1">
                <a:ln>
                  <a:noFill/>
                </a:ln>
                <a:solidFill>
                  <a:srgbClr val="FFFF00"/>
                </a:solidFill>
                <a:effectLst/>
                <a:uLnTx/>
                <a:uFillTx/>
                <a:latin typeface="Arial"/>
                <a:ea typeface="+mj-ea"/>
                <a:cs typeface="+mj-cs"/>
              </a:rPr>
              <a:t>nditions</a:t>
            </a:r>
            <a:endParaRPr kumimoji="0" lang="en-US" sz="3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44624"/>
            <a:ext cx="2046444" cy="724532"/>
          </a:xfrm>
          <a:prstGeom prst="rect">
            <a:avLst/>
          </a:prstGeom>
        </p:spPr>
      </p:pic>
      <p:pic>
        <p:nvPicPr>
          <p:cNvPr id="3" name="Picture 2">
            <a:extLst>
              <a:ext uri="{FF2B5EF4-FFF2-40B4-BE49-F238E27FC236}">
                <a16:creationId xmlns:a16="http://schemas.microsoft.com/office/drawing/2014/main" id="{1D624182-511D-321B-E530-DD7568EB6726}"/>
              </a:ext>
            </a:extLst>
          </p:cNvPr>
          <p:cNvPicPr>
            <a:picLocks noChangeAspect="1"/>
          </p:cNvPicPr>
          <p:nvPr/>
        </p:nvPicPr>
        <p:blipFill>
          <a:blip r:embed="rId3"/>
          <a:stretch>
            <a:fillRect/>
          </a:stretch>
        </p:blipFill>
        <p:spPr>
          <a:xfrm>
            <a:off x="-4195" y="1124744"/>
            <a:ext cx="12192000" cy="2670848"/>
          </a:xfrm>
          <a:prstGeom prst="rect">
            <a:avLst/>
          </a:prstGeom>
        </p:spPr>
      </p:pic>
      <p:cxnSp>
        <p:nvCxnSpPr>
          <p:cNvPr id="21" name="Straight Arrow Connector 20">
            <a:extLst>
              <a:ext uri="{FF2B5EF4-FFF2-40B4-BE49-F238E27FC236}">
                <a16:creationId xmlns:a16="http://schemas.microsoft.com/office/drawing/2014/main" id="{E5EC3F2B-5440-38CF-8F7D-4AEE4084C0AA}"/>
              </a:ext>
            </a:extLst>
          </p:cNvPr>
          <p:cNvCxnSpPr>
            <a:cxnSpLocks/>
          </p:cNvCxnSpPr>
          <p:nvPr/>
        </p:nvCxnSpPr>
        <p:spPr>
          <a:xfrm flipH="1" flipV="1">
            <a:off x="1391477" y="3040088"/>
            <a:ext cx="192021" cy="607773"/>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96C55540-7A9C-A5CA-9CB0-7E0B53381496}"/>
              </a:ext>
            </a:extLst>
          </p:cNvPr>
          <p:cNvSpPr txBox="1"/>
          <p:nvPr/>
        </p:nvSpPr>
        <p:spPr>
          <a:xfrm>
            <a:off x="1556882" y="3647861"/>
            <a:ext cx="2112235"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passes below Lake Geneva moraines</a:t>
            </a:r>
          </a:p>
        </p:txBody>
      </p:sp>
      <p:cxnSp>
        <p:nvCxnSpPr>
          <p:cNvPr id="23" name="Straight Arrow Connector 22">
            <a:extLst>
              <a:ext uri="{FF2B5EF4-FFF2-40B4-BE49-F238E27FC236}">
                <a16:creationId xmlns:a16="http://schemas.microsoft.com/office/drawing/2014/main" id="{BC40B7FE-9960-B8AB-A5D0-09614DF2F2BB}"/>
              </a:ext>
            </a:extLst>
          </p:cNvPr>
          <p:cNvCxnSpPr>
            <a:cxnSpLocks/>
          </p:cNvCxnSpPr>
          <p:nvPr/>
        </p:nvCxnSpPr>
        <p:spPr>
          <a:xfrm flipV="1">
            <a:off x="9471484" y="2992236"/>
            <a:ext cx="848984" cy="848284"/>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0536384-FDE9-846B-8588-855F708033EC}"/>
              </a:ext>
            </a:extLst>
          </p:cNvPr>
          <p:cNvSpPr txBox="1"/>
          <p:nvPr/>
        </p:nvSpPr>
        <p:spPr>
          <a:xfrm>
            <a:off x="7359250" y="3499246"/>
            <a:ext cx="2112235" cy="338554"/>
          </a:xfrm>
          <a:prstGeom prst="rect">
            <a:avLst/>
          </a:prstGeom>
          <a:noFill/>
        </p:spPr>
        <p:txBody>
          <a:bodyPr wrap="square"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above limestone</a:t>
            </a:r>
          </a:p>
        </p:txBody>
      </p:sp>
      <p:cxnSp>
        <p:nvCxnSpPr>
          <p:cNvPr id="25" name="Straight Arrow Connector 24">
            <a:extLst>
              <a:ext uri="{FF2B5EF4-FFF2-40B4-BE49-F238E27FC236}">
                <a16:creationId xmlns:a16="http://schemas.microsoft.com/office/drawing/2014/main" id="{92D3E524-C564-4FFD-7CC1-8F0A55E61117}"/>
              </a:ext>
            </a:extLst>
          </p:cNvPr>
          <p:cNvCxnSpPr>
            <a:cxnSpLocks/>
            <a:stCxn id="26" idx="1"/>
          </p:cNvCxnSpPr>
          <p:nvPr/>
        </p:nvCxnSpPr>
        <p:spPr>
          <a:xfrm flipH="1">
            <a:off x="4751850" y="1569505"/>
            <a:ext cx="288032" cy="1245218"/>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D03EB5F-034E-0F68-72BE-8955AB6DED23}"/>
              </a:ext>
            </a:extLst>
          </p:cNvPr>
          <p:cNvSpPr txBox="1"/>
          <p:nvPr/>
        </p:nvSpPr>
        <p:spPr>
          <a:xfrm>
            <a:off x="5039882" y="1154006"/>
            <a:ext cx="2112235" cy="830997"/>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inclined at 0.5% gradient to minimise depth of point F</a:t>
            </a:r>
          </a:p>
        </p:txBody>
      </p:sp>
      <p:cxnSp>
        <p:nvCxnSpPr>
          <p:cNvPr id="27" name="Straight Arrow Connector 26">
            <a:extLst>
              <a:ext uri="{FF2B5EF4-FFF2-40B4-BE49-F238E27FC236}">
                <a16:creationId xmlns:a16="http://schemas.microsoft.com/office/drawing/2014/main" id="{9248D3E9-DDBB-D262-C9DF-653448B9BE5B}"/>
              </a:ext>
            </a:extLst>
          </p:cNvPr>
          <p:cNvCxnSpPr>
            <a:cxnSpLocks/>
            <a:stCxn id="28" idx="1"/>
          </p:cNvCxnSpPr>
          <p:nvPr/>
        </p:nvCxnSpPr>
        <p:spPr>
          <a:xfrm flipH="1">
            <a:off x="6894575" y="1443048"/>
            <a:ext cx="545573" cy="116791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F83A004C-A729-57EC-02A7-681E2B308C83}"/>
              </a:ext>
            </a:extLst>
          </p:cNvPr>
          <p:cNvSpPr txBox="1"/>
          <p:nvPr/>
        </p:nvSpPr>
        <p:spPr>
          <a:xfrm>
            <a:off x="7440148" y="1150660"/>
            <a:ext cx="2228776"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Limestone unavoidable between G-H</a:t>
            </a:r>
          </a:p>
        </p:txBody>
      </p:sp>
      <p:sp>
        <p:nvSpPr>
          <p:cNvPr id="29" name="TextBox 28">
            <a:extLst>
              <a:ext uri="{FF2B5EF4-FFF2-40B4-BE49-F238E27FC236}">
                <a16:creationId xmlns:a16="http://schemas.microsoft.com/office/drawing/2014/main" id="{DB1A037E-A98C-4BF5-0687-3A8055885594}"/>
              </a:ext>
            </a:extLst>
          </p:cNvPr>
          <p:cNvSpPr txBox="1"/>
          <p:nvPr/>
        </p:nvSpPr>
        <p:spPr>
          <a:xfrm>
            <a:off x="31573" y="4322816"/>
            <a:ext cx="12143657" cy="1962076"/>
          </a:xfrm>
          <a:prstGeom prst="rect">
            <a:avLst/>
          </a:prstGeom>
          <a:noFill/>
        </p:spPr>
        <p:txBody>
          <a:bodyPr wrap="square" lIns="0">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Tunneling mainly in moraine layer (soft rock), well suited for fast, low-risk TBM construction.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C377B"/>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6 million m</a:t>
            </a:r>
            <a:r>
              <a:rPr kumimoji="0" lang="en-US" sz="2000" b="1" i="0" u="none" strike="noStrike" kern="1200" cap="none" spc="0" normalizeH="0" baseline="30000" noProof="0" dirty="0">
                <a:ln>
                  <a:noFill/>
                </a:ln>
                <a:solidFill>
                  <a:srgbClr val="0C377B"/>
                </a:solidFill>
                <a:effectLst/>
                <a:uLnTx/>
                <a:uFillTx/>
                <a:latin typeface="Arial"/>
                <a:ea typeface="+mn-ea"/>
                <a:cs typeface="+mn-cs"/>
              </a:rPr>
              <a:t>3</a:t>
            </a:r>
            <a:r>
              <a:rPr kumimoji="0" lang="en-US" sz="2000" b="1" i="0" u="none" strike="noStrike" kern="1200" cap="none" spc="0" normalizeH="0" baseline="0" noProof="0" dirty="0">
                <a:ln>
                  <a:noFill/>
                </a:ln>
                <a:solidFill>
                  <a:srgbClr val="0C377B"/>
                </a:solidFill>
                <a:effectLst/>
                <a:uLnTx/>
                <a:uFillTx/>
                <a:latin typeface="Arial"/>
                <a:ea typeface="+mn-ea"/>
                <a:cs typeface="+mn-cs"/>
              </a:rPr>
              <a:t> excavated volume </a:t>
            </a:r>
            <a:r>
              <a:rPr kumimoji="0" lang="en-US" sz="20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 8.5</a:t>
            </a:r>
            <a:r>
              <a:rPr kumimoji="0" lang="en-US" sz="2000" b="1" i="0" u="none" strike="noStrike" kern="1200" cap="none" spc="0" normalizeH="0" baseline="0" noProof="0" dirty="0">
                <a:ln>
                  <a:noFill/>
                </a:ln>
                <a:solidFill>
                  <a:srgbClr val="0C377B"/>
                </a:solidFill>
                <a:effectLst/>
                <a:uLnTx/>
                <a:uFillTx/>
                <a:latin typeface="Arial"/>
                <a:ea typeface="+mn-ea"/>
                <a:cs typeface="+mn-cs"/>
              </a:rPr>
              <a:t> million m</a:t>
            </a:r>
            <a:r>
              <a:rPr kumimoji="0" lang="en-US" sz="2000" b="1" i="0" u="none" strike="noStrike" kern="1200" cap="none" spc="0" normalizeH="0" baseline="30000" noProof="0" dirty="0">
                <a:ln>
                  <a:noFill/>
                </a:ln>
                <a:solidFill>
                  <a:srgbClr val="0C377B"/>
                </a:solidFill>
                <a:effectLst/>
                <a:uLnTx/>
                <a:uFillTx/>
                <a:latin typeface="Arial"/>
                <a:ea typeface="+mn-ea"/>
                <a:cs typeface="+mn-cs"/>
              </a:rPr>
              <a:t>3</a:t>
            </a:r>
            <a:r>
              <a:rPr kumimoji="0" lang="en-US" sz="2000" b="1" i="0" u="none" strike="noStrike" kern="1200" cap="none" spc="0" normalizeH="0" baseline="0" noProof="0" dirty="0">
                <a:ln>
                  <a:noFill/>
                </a:ln>
                <a:solidFill>
                  <a:srgbClr val="0C377B"/>
                </a:solidFill>
                <a:effectLst/>
                <a:uLnTx/>
                <a:uFillTx/>
                <a:latin typeface="Arial"/>
                <a:ea typeface="+mn-ea"/>
                <a:cs typeface="+mn-cs"/>
              </a:rPr>
              <a:t> excavation material on surface</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C377B"/>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CE Designs of all underground structures developed</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C377B"/>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To fix the vertical position of the tunnel, interfaces between geological layers have to be known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15022351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11929"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Site Investigations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pSp>
        <p:nvGrpSpPr>
          <p:cNvPr id="6" name="Group 5">
            <a:extLst>
              <a:ext uri="{FF2B5EF4-FFF2-40B4-BE49-F238E27FC236}">
                <a16:creationId xmlns:a16="http://schemas.microsoft.com/office/drawing/2014/main" id="{E9148FC3-538D-AA69-22A1-C065A9391B54}"/>
              </a:ext>
            </a:extLst>
          </p:cNvPr>
          <p:cNvGrpSpPr/>
          <p:nvPr/>
        </p:nvGrpSpPr>
        <p:grpSpPr>
          <a:xfrm>
            <a:off x="6686808" y="1431833"/>
            <a:ext cx="5355178" cy="4820762"/>
            <a:chOff x="6864086" y="1700808"/>
            <a:chExt cx="5039881" cy="4512502"/>
          </a:xfrm>
        </p:grpSpPr>
        <p:pic>
          <p:nvPicPr>
            <p:cNvPr id="58" name="Image 5">
              <a:extLst>
                <a:ext uri="{FF2B5EF4-FFF2-40B4-BE49-F238E27FC236}">
                  <a16:creationId xmlns:a16="http://schemas.microsoft.com/office/drawing/2014/main" id="{63CCD4CF-0D2A-9B65-29EE-C36D555C4981}"/>
                </a:ext>
              </a:extLst>
            </p:cNvPr>
            <p:cNvPicPr>
              <a:picLocks noChangeAspect="1"/>
            </p:cNvPicPr>
            <p:nvPr/>
          </p:nvPicPr>
          <p:blipFill>
            <a:blip r:embed="rId3"/>
            <a:stretch>
              <a:fillRect/>
            </a:stretch>
          </p:blipFill>
          <p:spPr>
            <a:xfrm>
              <a:off x="6864086" y="1700808"/>
              <a:ext cx="5039881" cy="4512501"/>
            </a:xfrm>
            <a:prstGeom prst="rect">
              <a:avLst/>
            </a:prstGeom>
          </p:spPr>
        </p:pic>
        <p:sp>
          <p:nvSpPr>
            <p:cNvPr id="59" name="Ellipse 15">
              <a:extLst>
                <a:ext uri="{FF2B5EF4-FFF2-40B4-BE49-F238E27FC236}">
                  <a16:creationId xmlns:a16="http://schemas.microsoft.com/office/drawing/2014/main" id="{A07546FC-E898-036A-4D15-141B7C2E3807}"/>
                </a:ext>
              </a:extLst>
            </p:cNvPr>
            <p:cNvSpPr/>
            <p:nvPr/>
          </p:nvSpPr>
          <p:spPr>
            <a:xfrm>
              <a:off x="11212427" y="3957059"/>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0" name="Ellipse 18">
              <a:extLst>
                <a:ext uri="{FF2B5EF4-FFF2-40B4-BE49-F238E27FC236}">
                  <a16:creationId xmlns:a16="http://schemas.microsoft.com/office/drawing/2014/main" id="{C39D7F66-0A15-4B2C-8F5E-166B0DEE83A2}"/>
                </a:ext>
              </a:extLst>
            </p:cNvPr>
            <p:cNvSpPr/>
            <p:nvPr/>
          </p:nvSpPr>
          <p:spPr>
            <a:xfrm>
              <a:off x="11238977" y="4458671"/>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1" name="Ellipse 21">
              <a:extLst>
                <a:ext uri="{FF2B5EF4-FFF2-40B4-BE49-F238E27FC236}">
                  <a16:creationId xmlns:a16="http://schemas.microsoft.com/office/drawing/2014/main" id="{69AC89EE-D40E-B644-D117-35557617679D}"/>
                </a:ext>
              </a:extLst>
            </p:cNvPr>
            <p:cNvSpPr/>
            <p:nvPr/>
          </p:nvSpPr>
          <p:spPr>
            <a:xfrm>
              <a:off x="10845434" y="5372093"/>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2" name="Ellipse 24">
              <a:extLst>
                <a:ext uri="{FF2B5EF4-FFF2-40B4-BE49-F238E27FC236}">
                  <a16:creationId xmlns:a16="http://schemas.microsoft.com/office/drawing/2014/main" id="{E3B97985-04EE-0CF4-14A2-E3D35958C839}"/>
                </a:ext>
              </a:extLst>
            </p:cNvPr>
            <p:cNvSpPr/>
            <p:nvPr/>
          </p:nvSpPr>
          <p:spPr>
            <a:xfrm>
              <a:off x="9165947" y="5982117"/>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3" name="Ellipse 25">
              <a:extLst>
                <a:ext uri="{FF2B5EF4-FFF2-40B4-BE49-F238E27FC236}">
                  <a16:creationId xmlns:a16="http://schemas.microsoft.com/office/drawing/2014/main" id="{2E2E57A1-8443-87EC-7C5B-60C268DE1C7F}"/>
                </a:ext>
              </a:extLst>
            </p:cNvPr>
            <p:cNvSpPr/>
            <p:nvPr/>
          </p:nvSpPr>
          <p:spPr>
            <a:xfrm>
              <a:off x="9042442" y="5944817"/>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4" name="Ellipse 27">
              <a:extLst>
                <a:ext uri="{FF2B5EF4-FFF2-40B4-BE49-F238E27FC236}">
                  <a16:creationId xmlns:a16="http://schemas.microsoft.com/office/drawing/2014/main" id="{227BC73A-A31C-B207-C61E-31D7A23D0BD2}"/>
                </a:ext>
              </a:extLst>
            </p:cNvPr>
            <p:cNvSpPr/>
            <p:nvPr/>
          </p:nvSpPr>
          <p:spPr>
            <a:xfrm>
              <a:off x="8402893" y="5568746"/>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dirty="0">
                <a:ln>
                  <a:noFill/>
                </a:ln>
                <a:solidFill>
                  <a:srgbClr val="FFFFFF"/>
                </a:solidFill>
                <a:effectLst/>
                <a:uLnTx/>
                <a:uFillTx/>
                <a:latin typeface="Arial"/>
                <a:ea typeface="+mn-ea"/>
                <a:cs typeface="+mn-cs"/>
              </a:endParaRPr>
            </a:p>
          </p:txBody>
        </p:sp>
        <p:sp>
          <p:nvSpPr>
            <p:cNvPr id="65" name="Ellipse 29">
              <a:extLst>
                <a:ext uri="{FF2B5EF4-FFF2-40B4-BE49-F238E27FC236}">
                  <a16:creationId xmlns:a16="http://schemas.microsoft.com/office/drawing/2014/main" id="{2D3B6CEA-3570-4E26-EA21-29778582C7B1}"/>
                </a:ext>
              </a:extLst>
            </p:cNvPr>
            <p:cNvSpPr/>
            <p:nvPr/>
          </p:nvSpPr>
          <p:spPr>
            <a:xfrm>
              <a:off x="8105907" y="5223891"/>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6" name="Ellipse 30">
              <a:extLst>
                <a:ext uri="{FF2B5EF4-FFF2-40B4-BE49-F238E27FC236}">
                  <a16:creationId xmlns:a16="http://schemas.microsoft.com/office/drawing/2014/main" id="{C75507CB-BF12-4915-0BCC-C3BD4CB4FB40}"/>
                </a:ext>
              </a:extLst>
            </p:cNvPr>
            <p:cNvSpPr/>
            <p:nvPr/>
          </p:nvSpPr>
          <p:spPr>
            <a:xfrm>
              <a:off x="8051897" y="5115511"/>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dirty="0">
                <a:ln>
                  <a:noFill/>
                </a:ln>
                <a:solidFill>
                  <a:srgbClr val="FFFFFF"/>
                </a:solidFill>
                <a:effectLst/>
                <a:uLnTx/>
                <a:uFillTx/>
                <a:latin typeface="Arial"/>
                <a:ea typeface="+mn-ea"/>
                <a:cs typeface="+mn-cs"/>
              </a:endParaRPr>
            </a:p>
          </p:txBody>
        </p:sp>
        <p:sp>
          <p:nvSpPr>
            <p:cNvPr id="67" name="Ellipse 32">
              <a:extLst>
                <a:ext uri="{FF2B5EF4-FFF2-40B4-BE49-F238E27FC236}">
                  <a16:creationId xmlns:a16="http://schemas.microsoft.com/office/drawing/2014/main" id="{2F9EBA96-3F56-BD19-CB05-A2C57E977F75}"/>
                </a:ext>
              </a:extLst>
            </p:cNvPr>
            <p:cNvSpPr/>
            <p:nvPr/>
          </p:nvSpPr>
          <p:spPr>
            <a:xfrm>
              <a:off x="7943874" y="4889258"/>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8" name="ZoneTexte 69">
              <a:extLst>
                <a:ext uri="{FF2B5EF4-FFF2-40B4-BE49-F238E27FC236}">
                  <a16:creationId xmlns:a16="http://schemas.microsoft.com/office/drawing/2014/main" id="{60524550-FCD0-A7F7-2C53-714E45DA9C4A}"/>
                </a:ext>
              </a:extLst>
            </p:cNvPr>
            <p:cNvSpPr txBox="1"/>
            <p:nvPr/>
          </p:nvSpPr>
          <p:spPr>
            <a:xfrm>
              <a:off x="10512492" y="4225101"/>
              <a:ext cx="699937"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ARVE</a:t>
              </a:r>
            </a:p>
          </p:txBody>
        </p:sp>
        <p:sp>
          <p:nvSpPr>
            <p:cNvPr id="69" name="ZoneTexte 70">
              <a:extLst>
                <a:ext uri="{FF2B5EF4-FFF2-40B4-BE49-F238E27FC236}">
                  <a16:creationId xmlns:a16="http://schemas.microsoft.com/office/drawing/2014/main" id="{04B02DF2-CE83-682D-863A-3C37683E8F57}"/>
                </a:ext>
              </a:extLst>
            </p:cNvPr>
            <p:cNvSpPr txBox="1"/>
            <p:nvPr/>
          </p:nvSpPr>
          <p:spPr>
            <a:xfrm>
              <a:off x="10328068" y="5111613"/>
              <a:ext cx="989011"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BORNES</a:t>
              </a:r>
            </a:p>
          </p:txBody>
        </p:sp>
        <p:sp>
          <p:nvSpPr>
            <p:cNvPr id="70" name="ZoneTexte 74">
              <a:extLst>
                <a:ext uri="{FF2B5EF4-FFF2-40B4-BE49-F238E27FC236}">
                  <a16:creationId xmlns:a16="http://schemas.microsoft.com/office/drawing/2014/main" id="{913946F7-870B-A4A2-2EC8-3ED7FDD47234}"/>
                </a:ext>
              </a:extLst>
            </p:cNvPr>
            <p:cNvSpPr txBox="1"/>
            <p:nvPr/>
          </p:nvSpPr>
          <p:spPr>
            <a:xfrm>
              <a:off x="8997240" y="5740439"/>
              <a:ext cx="1131208"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MANDALLAZ</a:t>
              </a:r>
            </a:p>
          </p:txBody>
        </p:sp>
        <p:sp>
          <p:nvSpPr>
            <p:cNvPr id="71" name="ZoneTexte 75">
              <a:extLst>
                <a:ext uri="{FF2B5EF4-FFF2-40B4-BE49-F238E27FC236}">
                  <a16:creationId xmlns:a16="http://schemas.microsoft.com/office/drawing/2014/main" id="{186B78A7-DD51-6AAC-898D-6D4CBAEABCA9}"/>
                </a:ext>
              </a:extLst>
            </p:cNvPr>
            <p:cNvSpPr txBox="1"/>
            <p:nvPr/>
          </p:nvSpPr>
          <p:spPr>
            <a:xfrm>
              <a:off x="8437037" y="5367533"/>
              <a:ext cx="851279"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USSES</a:t>
              </a:r>
            </a:p>
          </p:txBody>
        </p:sp>
        <p:sp>
          <p:nvSpPr>
            <p:cNvPr id="72" name="ZoneTexte 76">
              <a:extLst>
                <a:ext uri="{FF2B5EF4-FFF2-40B4-BE49-F238E27FC236}">
                  <a16:creationId xmlns:a16="http://schemas.microsoft.com/office/drawing/2014/main" id="{DB976FDE-2759-3F18-68F2-DBFC981B6713}"/>
                </a:ext>
              </a:extLst>
            </p:cNvPr>
            <p:cNvSpPr txBox="1"/>
            <p:nvPr/>
          </p:nvSpPr>
          <p:spPr>
            <a:xfrm>
              <a:off x="8142673" y="4936059"/>
              <a:ext cx="989011"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VUACHE</a:t>
              </a:r>
            </a:p>
          </p:txBody>
        </p:sp>
        <p:sp>
          <p:nvSpPr>
            <p:cNvPr id="73" name="Ellipse 45">
              <a:extLst>
                <a:ext uri="{FF2B5EF4-FFF2-40B4-BE49-F238E27FC236}">
                  <a16:creationId xmlns:a16="http://schemas.microsoft.com/office/drawing/2014/main" id="{A9D1A506-9538-6C29-DF9D-1E74162A8286}"/>
                </a:ext>
              </a:extLst>
            </p:cNvPr>
            <p:cNvSpPr/>
            <p:nvPr/>
          </p:nvSpPr>
          <p:spPr>
            <a:xfrm>
              <a:off x="8188102" y="3317287"/>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74" name="Ellipse 10">
              <a:extLst>
                <a:ext uri="{FF2B5EF4-FFF2-40B4-BE49-F238E27FC236}">
                  <a16:creationId xmlns:a16="http://schemas.microsoft.com/office/drawing/2014/main" id="{75688B10-FF31-C9D1-3BC0-E7007470EC89}"/>
                </a:ext>
              </a:extLst>
            </p:cNvPr>
            <p:cNvSpPr/>
            <p:nvPr/>
          </p:nvSpPr>
          <p:spPr>
            <a:xfrm>
              <a:off x="9821971" y="2632899"/>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75" name="Ellipse 11">
              <a:extLst>
                <a:ext uri="{FF2B5EF4-FFF2-40B4-BE49-F238E27FC236}">
                  <a16:creationId xmlns:a16="http://schemas.microsoft.com/office/drawing/2014/main" id="{D36DE81A-1C08-97BC-E7E5-D93DBCC2B1FA}"/>
                </a:ext>
              </a:extLst>
            </p:cNvPr>
            <p:cNvSpPr/>
            <p:nvPr/>
          </p:nvSpPr>
          <p:spPr>
            <a:xfrm>
              <a:off x="9916629" y="2655795"/>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76" name="Ellipse 12">
              <a:extLst>
                <a:ext uri="{FF2B5EF4-FFF2-40B4-BE49-F238E27FC236}">
                  <a16:creationId xmlns:a16="http://schemas.microsoft.com/office/drawing/2014/main" id="{0CF4B222-BA62-1BCE-0641-DF35424B2131}"/>
                </a:ext>
              </a:extLst>
            </p:cNvPr>
            <p:cNvSpPr/>
            <p:nvPr/>
          </p:nvSpPr>
          <p:spPr>
            <a:xfrm>
              <a:off x="10008959" y="2672638"/>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77" name="Ellipse 13">
              <a:extLst>
                <a:ext uri="{FF2B5EF4-FFF2-40B4-BE49-F238E27FC236}">
                  <a16:creationId xmlns:a16="http://schemas.microsoft.com/office/drawing/2014/main" id="{605A29BB-412F-3C7C-37D3-A0F56D881397}"/>
                </a:ext>
              </a:extLst>
            </p:cNvPr>
            <p:cNvSpPr/>
            <p:nvPr/>
          </p:nvSpPr>
          <p:spPr>
            <a:xfrm>
              <a:off x="10105945" y="2710407"/>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78" name="Ellipse 37">
              <a:extLst>
                <a:ext uri="{FF2B5EF4-FFF2-40B4-BE49-F238E27FC236}">
                  <a16:creationId xmlns:a16="http://schemas.microsoft.com/office/drawing/2014/main" id="{9B53D9EA-61F5-7388-1FDB-650252FD3068}"/>
                </a:ext>
              </a:extLst>
            </p:cNvPr>
            <p:cNvSpPr/>
            <p:nvPr/>
          </p:nvSpPr>
          <p:spPr>
            <a:xfrm>
              <a:off x="7815411" y="4323706"/>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79" name="Ellipse 40">
              <a:extLst>
                <a:ext uri="{FF2B5EF4-FFF2-40B4-BE49-F238E27FC236}">
                  <a16:creationId xmlns:a16="http://schemas.microsoft.com/office/drawing/2014/main" id="{1749B867-1A31-78BE-1C2C-9FC801FBC181}"/>
                </a:ext>
              </a:extLst>
            </p:cNvPr>
            <p:cNvSpPr/>
            <p:nvPr/>
          </p:nvSpPr>
          <p:spPr>
            <a:xfrm>
              <a:off x="7835113" y="4024458"/>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0000"/>
                </a:solidFill>
                <a:effectLst/>
                <a:uLnTx/>
                <a:uFillTx/>
                <a:latin typeface="Arial"/>
                <a:ea typeface="+mn-ea"/>
                <a:cs typeface="+mn-cs"/>
              </a:endParaRPr>
            </a:p>
          </p:txBody>
        </p:sp>
        <p:sp>
          <p:nvSpPr>
            <p:cNvPr id="80" name="Ellipse 47">
              <a:extLst>
                <a:ext uri="{FF2B5EF4-FFF2-40B4-BE49-F238E27FC236}">
                  <a16:creationId xmlns:a16="http://schemas.microsoft.com/office/drawing/2014/main" id="{076621C6-2301-581D-B67B-AAC5EEA67C09}"/>
                </a:ext>
              </a:extLst>
            </p:cNvPr>
            <p:cNvSpPr/>
            <p:nvPr/>
          </p:nvSpPr>
          <p:spPr>
            <a:xfrm>
              <a:off x="8224658" y="3264182"/>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1" name="Ellipse 48">
              <a:extLst>
                <a:ext uri="{FF2B5EF4-FFF2-40B4-BE49-F238E27FC236}">
                  <a16:creationId xmlns:a16="http://schemas.microsoft.com/office/drawing/2014/main" id="{25867580-7D0B-3E09-861F-4F59DC761666}"/>
                </a:ext>
              </a:extLst>
            </p:cNvPr>
            <p:cNvSpPr/>
            <p:nvPr/>
          </p:nvSpPr>
          <p:spPr>
            <a:xfrm>
              <a:off x="8277107" y="3201213"/>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2" name="Ellipse 49">
              <a:extLst>
                <a:ext uri="{FF2B5EF4-FFF2-40B4-BE49-F238E27FC236}">
                  <a16:creationId xmlns:a16="http://schemas.microsoft.com/office/drawing/2014/main" id="{F89E9ADB-B02C-86D8-1CAA-C8991001795D}"/>
                </a:ext>
              </a:extLst>
            </p:cNvPr>
            <p:cNvSpPr/>
            <p:nvPr/>
          </p:nvSpPr>
          <p:spPr>
            <a:xfrm>
              <a:off x="8328038" y="3151629"/>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3" name="Ellipse 50">
              <a:extLst>
                <a:ext uri="{FF2B5EF4-FFF2-40B4-BE49-F238E27FC236}">
                  <a16:creationId xmlns:a16="http://schemas.microsoft.com/office/drawing/2014/main" id="{B08C3294-8200-CA58-EA9C-A5D467D1A407}"/>
                </a:ext>
              </a:extLst>
            </p:cNvPr>
            <p:cNvSpPr/>
            <p:nvPr/>
          </p:nvSpPr>
          <p:spPr>
            <a:xfrm>
              <a:off x="8423277" y="3047079"/>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4" name="Ellipse 51">
              <a:extLst>
                <a:ext uri="{FF2B5EF4-FFF2-40B4-BE49-F238E27FC236}">
                  <a16:creationId xmlns:a16="http://schemas.microsoft.com/office/drawing/2014/main" id="{83103F84-794B-354F-3702-2113FFC7015C}"/>
                </a:ext>
              </a:extLst>
            </p:cNvPr>
            <p:cNvSpPr/>
            <p:nvPr/>
          </p:nvSpPr>
          <p:spPr>
            <a:xfrm>
              <a:off x="8475178" y="3002022"/>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dirty="0">
                <a:ln>
                  <a:noFill/>
                </a:ln>
                <a:solidFill>
                  <a:srgbClr val="FFFFFF"/>
                </a:solidFill>
                <a:effectLst/>
                <a:uLnTx/>
                <a:uFillTx/>
                <a:latin typeface="Arial"/>
                <a:ea typeface="+mn-ea"/>
                <a:cs typeface="+mn-cs"/>
              </a:endParaRPr>
            </a:p>
          </p:txBody>
        </p:sp>
        <p:sp>
          <p:nvSpPr>
            <p:cNvPr id="85" name="Ellipse 52">
              <a:extLst>
                <a:ext uri="{FF2B5EF4-FFF2-40B4-BE49-F238E27FC236}">
                  <a16:creationId xmlns:a16="http://schemas.microsoft.com/office/drawing/2014/main" id="{74213ACA-A31F-E2DF-1643-D443BA207162}"/>
                </a:ext>
              </a:extLst>
            </p:cNvPr>
            <p:cNvSpPr/>
            <p:nvPr/>
          </p:nvSpPr>
          <p:spPr>
            <a:xfrm>
              <a:off x="8530319" y="2956358"/>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6" name="Ellipse 53">
              <a:extLst>
                <a:ext uri="{FF2B5EF4-FFF2-40B4-BE49-F238E27FC236}">
                  <a16:creationId xmlns:a16="http://schemas.microsoft.com/office/drawing/2014/main" id="{CA67BFE2-003F-8632-C3E8-99B066A85680}"/>
                </a:ext>
              </a:extLst>
            </p:cNvPr>
            <p:cNvSpPr/>
            <p:nvPr/>
          </p:nvSpPr>
          <p:spPr>
            <a:xfrm>
              <a:off x="8591631" y="2914543"/>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7" name="Ellipse 54">
              <a:extLst>
                <a:ext uri="{FF2B5EF4-FFF2-40B4-BE49-F238E27FC236}">
                  <a16:creationId xmlns:a16="http://schemas.microsoft.com/office/drawing/2014/main" id="{665BEFBE-6F60-6267-F1E2-DF9399C0B0A1}"/>
                </a:ext>
              </a:extLst>
            </p:cNvPr>
            <p:cNvSpPr/>
            <p:nvPr/>
          </p:nvSpPr>
          <p:spPr>
            <a:xfrm>
              <a:off x="8652943" y="2877943"/>
              <a:ext cx="110284" cy="109223"/>
            </a:xfrm>
            <a:prstGeom prst="ellipse">
              <a:avLst/>
            </a:prstGeom>
            <a:solidFill>
              <a:srgbClr val="00B0F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8" name="Ellipse 44">
              <a:extLst>
                <a:ext uri="{FF2B5EF4-FFF2-40B4-BE49-F238E27FC236}">
                  <a16:creationId xmlns:a16="http://schemas.microsoft.com/office/drawing/2014/main" id="{35176E21-B1DC-1FC7-5ADF-E0695C97816E}"/>
                </a:ext>
              </a:extLst>
            </p:cNvPr>
            <p:cNvSpPr/>
            <p:nvPr/>
          </p:nvSpPr>
          <p:spPr>
            <a:xfrm>
              <a:off x="8087569" y="3435818"/>
              <a:ext cx="110284" cy="109223"/>
            </a:xfrm>
            <a:prstGeom prst="ellipse">
              <a:avLst/>
            </a:prstGeom>
            <a:solidFill>
              <a:srgbClr val="00B0F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0000"/>
                </a:solidFill>
                <a:effectLst/>
                <a:uLnTx/>
                <a:uFillTx/>
                <a:latin typeface="Arial"/>
                <a:ea typeface="+mn-ea"/>
                <a:cs typeface="+mn-cs"/>
              </a:endParaRPr>
            </a:p>
          </p:txBody>
        </p:sp>
        <p:sp>
          <p:nvSpPr>
            <p:cNvPr id="89" name="Ellipse 56">
              <a:extLst>
                <a:ext uri="{FF2B5EF4-FFF2-40B4-BE49-F238E27FC236}">
                  <a16:creationId xmlns:a16="http://schemas.microsoft.com/office/drawing/2014/main" id="{9CA350D0-9818-82A1-B952-4B79146EAF96}"/>
                </a:ext>
              </a:extLst>
            </p:cNvPr>
            <p:cNvSpPr/>
            <p:nvPr/>
          </p:nvSpPr>
          <p:spPr>
            <a:xfrm>
              <a:off x="9157535" y="2672638"/>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90" name="Ellipse 57">
              <a:extLst>
                <a:ext uri="{FF2B5EF4-FFF2-40B4-BE49-F238E27FC236}">
                  <a16:creationId xmlns:a16="http://schemas.microsoft.com/office/drawing/2014/main" id="{897DAEA0-4F2B-A386-1013-575F475AB9DB}"/>
                </a:ext>
              </a:extLst>
            </p:cNvPr>
            <p:cNvSpPr/>
            <p:nvPr/>
          </p:nvSpPr>
          <p:spPr>
            <a:xfrm>
              <a:off x="9271237" y="2655795"/>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91" name="ZoneTexte 65">
              <a:extLst>
                <a:ext uri="{FF2B5EF4-FFF2-40B4-BE49-F238E27FC236}">
                  <a16:creationId xmlns:a16="http://schemas.microsoft.com/office/drawing/2014/main" id="{D78651ED-927A-C680-C53F-D76B617A8048}"/>
                </a:ext>
              </a:extLst>
            </p:cNvPr>
            <p:cNvSpPr txBox="1"/>
            <p:nvPr/>
          </p:nvSpPr>
          <p:spPr>
            <a:xfrm>
              <a:off x="8384186" y="3301515"/>
              <a:ext cx="698737"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JURA1</a:t>
              </a:r>
            </a:p>
          </p:txBody>
        </p:sp>
        <p:sp>
          <p:nvSpPr>
            <p:cNvPr id="92" name="ZoneTexte 66">
              <a:extLst>
                <a:ext uri="{FF2B5EF4-FFF2-40B4-BE49-F238E27FC236}">
                  <a16:creationId xmlns:a16="http://schemas.microsoft.com/office/drawing/2014/main" id="{E2890B6F-32A0-A684-BADC-994F8E57A0D3}"/>
                </a:ext>
              </a:extLst>
            </p:cNvPr>
            <p:cNvSpPr txBox="1"/>
            <p:nvPr/>
          </p:nvSpPr>
          <p:spPr>
            <a:xfrm>
              <a:off x="9051781" y="2826679"/>
              <a:ext cx="776012"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JURA2</a:t>
              </a:r>
            </a:p>
          </p:txBody>
        </p:sp>
        <p:sp>
          <p:nvSpPr>
            <p:cNvPr id="93" name="ZoneTexte 67">
              <a:extLst>
                <a:ext uri="{FF2B5EF4-FFF2-40B4-BE49-F238E27FC236}">
                  <a16:creationId xmlns:a16="http://schemas.microsoft.com/office/drawing/2014/main" id="{888258DA-4167-7969-2580-AAACA2CACA7D}"/>
                </a:ext>
              </a:extLst>
            </p:cNvPr>
            <p:cNvSpPr txBox="1"/>
            <p:nvPr/>
          </p:nvSpPr>
          <p:spPr>
            <a:xfrm>
              <a:off x="9776862" y="2827471"/>
              <a:ext cx="798223"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LAKE</a:t>
              </a:r>
            </a:p>
          </p:txBody>
        </p:sp>
        <p:sp>
          <p:nvSpPr>
            <p:cNvPr id="94" name="ZoneTexte 77">
              <a:extLst>
                <a:ext uri="{FF2B5EF4-FFF2-40B4-BE49-F238E27FC236}">
                  <a16:creationId xmlns:a16="http://schemas.microsoft.com/office/drawing/2014/main" id="{F75100B4-7877-A2A7-5599-CE564C720728}"/>
                </a:ext>
              </a:extLst>
            </p:cNvPr>
            <p:cNvSpPr txBox="1"/>
            <p:nvPr/>
          </p:nvSpPr>
          <p:spPr>
            <a:xfrm>
              <a:off x="7967432" y="4142017"/>
              <a:ext cx="816867"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RHONE</a:t>
              </a:r>
            </a:p>
          </p:txBody>
        </p:sp>
        <p:sp>
          <p:nvSpPr>
            <p:cNvPr id="95" name="Rectangle 94">
              <a:extLst>
                <a:ext uri="{FF2B5EF4-FFF2-40B4-BE49-F238E27FC236}">
                  <a16:creationId xmlns:a16="http://schemas.microsoft.com/office/drawing/2014/main" id="{82DADF1F-7458-02F7-14B3-12770F64468D}"/>
                </a:ext>
              </a:extLst>
            </p:cNvPr>
            <p:cNvSpPr/>
            <p:nvPr/>
          </p:nvSpPr>
          <p:spPr>
            <a:xfrm>
              <a:off x="6864086" y="5424373"/>
              <a:ext cx="1349844" cy="788937"/>
            </a:xfrm>
            <a:prstGeom prst="rect">
              <a:avLst/>
            </a:prstGeom>
            <a:solidFill>
              <a:srgbClr val="FFFFFF">
                <a:alpha val="60000"/>
              </a:srgbClr>
            </a:solidFill>
            <a:ln w="12700" cap="flat" cmpd="sng" algn="ctr">
              <a:solidFill>
                <a:srgbClr val="0F124A"/>
              </a:solidFill>
              <a:prstDash val="solid"/>
              <a:miter lim="800000"/>
            </a:ln>
            <a:effectLst/>
          </p:spPr>
          <p:txBody>
            <a:bodyPr rtlCol="0" anchor="ctr"/>
            <a:lstStyle/>
            <a:p>
              <a:pPr marL="0" marR="0" lvl="0" indent="0" algn="l"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dirty="0">
                <a:ln>
                  <a:noFill/>
                </a:ln>
                <a:solidFill>
                  <a:srgbClr val="FFFFFF"/>
                </a:solidFill>
                <a:effectLst/>
                <a:uLnTx/>
                <a:uFillTx/>
                <a:latin typeface="Arial"/>
                <a:ea typeface="+mn-ea"/>
                <a:cs typeface="+mn-cs"/>
              </a:endParaRPr>
            </a:p>
          </p:txBody>
        </p:sp>
        <p:sp>
          <p:nvSpPr>
            <p:cNvPr id="96" name="Ellipse 59">
              <a:extLst>
                <a:ext uri="{FF2B5EF4-FFF2-40B4-BE49-F238E27FC236}">
                  <a16:creationId xmlns:a16="http://schemas.microsoft.com/office/drawing/2014/main" id="{A4CF8073-81C4-AE5C-16A1-3C5D8E25A01B}"/>
                </a:ext>
              </a:extLst>
            </p:cNvPr>
            <p:cNvSpPr/>
            <p:nvPr/>
          </p:nvSpPr>
          <p:spPr>
            <a:xfrm>
              <a:off x="6965209" y="5518305"/>
              <a:ext cx="108023" cy="108380"/>
            </a:xfrm>
            <a:prstGeom prst="ellipse">
              <a:avLst/>
            </a:prstGeom>
            <a:solidFill>
              <a:srgbClr val="92D050"/>
            </a:solidFill>
            <a:ln w="31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97" name="ZoneTexte 60">
              <a:extLst>
                <a:ext uri="{FF2B5EF4-FFF2-40B4-BE49-F238E27FC236}">
                  <a16:creationId xmlns:a16="http://schemas.microsoft.com/office/drawing/2014/main" id="{186ABC3C-1EB6-08C0-6271-7CCA93210CFD}"/>
                </a:ext>
              </a:extLst>
            </p:cNvPr>
            <p:cNvSpPr txBox="1"/>
            <p:nvPr/>
          </p:nvSpPr>
          <p:spPr>
            <a:xfrm>
              <a:off x="7077704" y="5462782"/>
              <a:ext cx="1055056" cy="25654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dirty="0">
                  <a:ln>
                    <a:noFill/>
                  </a:ln>
                  <a:solidFill>
                    <a:srgbClr val="0F124A"/>
                  </a:solidFill>
                  <a:effectLst/>
                  <a:uLnTx/>
                  <a:uFillTx/>
                  <a:latin typeface="Arial"/>
                  <a:ea typeface="+mn-ea"/>
                  <a:cs typeface="+mn-cs"/>
                </a:rPr>
                <a:t>Complete</a:t>
              </a:r>
            </a:p>
          </p:txBody>
        </p:sp>
        <p:sp>
          <p:nvSpPr>
            <p:cNvPr id="98" name="ZoneTexte 61">
              <a:extLst>
                <a:ext uri="{FF2B5EF4-FFF2-40B4-BE49-F238E27FC236}">
                  <a16:creationId xmlns:a16="http://schemas.microsoft.com/office/drawing/2014/main" id="{7847EB00-9F22-B591-5BE7-B55BC6064C95}"/>
                </a:ext>
              </a:extLst>
            </p:cNvPr>
            <p:cNvSpPr txBox="1"/>
            <p:nvPr/>
          </p:nvSpPr>
          <p:spPr>
            <a:xfrm>
              <a:off x="7077704" y="5669059"/>
              <a:ext cx="1055056" cy="25654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dirty="0">
                  <a:ln>
                    <a:noFill/>
                  </a:ln>
                  <a:solidFill>
                    <a:srgbClr val="0F124A"/>
                  </a:solidFill>
                  <a:effectLst/>
                  <a:uLnTx/>
                  <a:uFillTx/>
                  <a:latin typeface="Arial"/>
                  <a:ea typeface="+mn-ea"/>
                  <a:cs typeface="+mn-cs"/>
                </a:rPr>
                <a:t>Ongoing</a:t>
              </a:r>
            </a:p>
          </p:txBody>
        </p:sp>
        <p:sp>
          <p:nvSpPr>
            <p:cNvPr id="99" name="Ellipse 62">
              <a:extLst>
                <a:ext uri="{FF2B5EF4-FFF2-40B4-BE49-F238E27FC236}">
                  <a16:creationId xmlns:a16="http://schemas.microsoft.com/office/drawing/2014/main" id="{9C233E47-CB18-B84E-898F-8E46515510CC}"/>
                </a:ext>
              </a:extLst>
            </p:cNvPr>
            <p:cNvSpPr/>
            <p:nvPr/>
          </p:nvSpPr>
          <p:spPr>
            <a:xfrm>
              <a:off x="6965209" y="5718786"/>
              <a:ext cx="108023" cy="108380"/>
            </a:xfrm>
            <a:prstGeom prst="ellipse">
              <a:avLst/>
            </a:prstGeom>
            <a:solidFill>
              <a:srgbClr val="00B0F0"/>
            </a:solidFill>
            <a:ln w="31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100" name="Ellipse 21">
              <a:extLst>
                <a:ext uri="{FF2B5EF4-FFF2-40B4-BE49-F238E27FC236}">
                  <a16:creationId xmlns:a16="http://schemas.microsoft.com/office/drawing/2014/main" id="{D6C00B10-BF1F-9ACB-60A2-5CE6190C2C83}"/>
                </a:ext>
              </a:extLst>
            </p:cNvPr>
            <p:cNvSpPr/>
            <p:nvPr/>
          </p:nvSpPr>
          <p:spPr>
            <a:xfrm>
              <a:off x="6969682" y="5944817"/>
              <a:ext cx="108023" cy="108380"/>
            </a:xfrm>
            <a:prstGeom prst="ellipse">
              <a:avLst/>
            </a:prstGeom>
            <a:solidFill>
              <a:srgbClr val="FF0000"/>
            </a:solidFill>
            <a:ln w="31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101" name="ZoneTexte 61">
              <a:extLst>
                <a:ext uri="{FF2B5EF4-FFF2-40B4-BE49-F238E27FC236}">
                  <a16:creationId xmlns:a16="http://schemas.microsoft.com/office/drawing/2014/main" id="{BEC517D0-3A0C-8B93-A844-CD255F5FA7E6}"/>
                </a:ext>
              </a:extLst>
            </p:cNvPr>
            <p:cNvSpPr txBox="1"/>
            <p:nvPr/>
          </p:nvSpPr>
          <p:spPr>
            <a:xfrm>
              <a:off x="7073231" y="5880859"/>
              <a:ext cx="1203876" cy="25654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dirty="0">
                  <a:ln>
                    <a:noFill/>
                  </a:ln>
                  <a:solidFill>
                    <a:srgbClr val="0F124A"/>
                  </a:solidFill>
                  <a:effectLst/>
                  <a:uLnTx/>
                  <a:uFillTx/>
                  <a:latin typeface="Arial"/>
                  <a:ea typeface="+mn-ea"/>
                  <a:cs typeface="+mn-cs"/>
                </a:rPr>
                <a:t>Starting shortly</a:t>
              </a:r>
            </a:p>
          </p:txBody>
        </p:sp>
      </p:grpSp>
      <p:sp>
        <p:nvSpPr>
          <p:cNvPr id="9" name="Textplatzhalter 5">
            <a:extLst>
              <a:ext uri="{FF2B5EF4-FFF2-40B4-BE49-F238E27FC236}">
                <a16:creationId xmlns:a16="http://schemas.microsoft.com/office/drawing/2014/main" id="{07929FBC-A117-BC25-401A-80935D9E291A}"/>
              </a:ext>
            </a:extLst>
          </p:cNvPr>
          <p:cNvSpPr txBox="1">
            <a:spLocks/>
          </p:cNvSpPr>
          <p:nvPr/>
        </p:nvSpPr>
        <p:spPr>
          <a:xfrm>
            <a:off x="236277" y="1354087"/>
            <a:ext cx="6494232" cy="3643547"/>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l" defTabSz="914377" rtl="0" eaLnBrk="1" fontAlgn="auto" latinLnBrk="0" hangingPunct="1">
              <a:lnSpc>
                <a:spcPts val="1851"/>
              </a:lnSpc>
              <a:spcBef>
                <a:spcPts val="0"/>
              </a:spcBef>
              <a:spcAft>
                <a:spcPts val="60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Southern work package completed by March 2025 </a:t>
            </a:r>
          </a:p>
          <a:p>
            <a:pPr marL="323992" marR="0" lvl="1" indent="-323992" algn="l" defTabSz="914377" rtl="0" eaLnBrk="1" fontAlgn="auto" latinLnBrk="0" hangingPunct="1">
              <a:lnSpc>
                <a:spcPts val="1851"/>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All geophysics acquisition and interpretation in sections </a:t>
            </a:r>
            <a:r>
              <a:rPr kumimoji="0" lang="en-US" sz="1800" b="0" i="0" u="none" strike="noStrike" kern="1200" cap="none" spc="0" normalizeH="0" baseline="0" noProof="0" dirty="0" err="1">
                <a:ln>
                  <a:noFill/>
                </a:ln>
                <a:solidFill>
                  <a:srgbClr val="0C377B"/>
                </a:solidFill>
                <a:effectLst/>
                <a:uLnTx/>
                <a:uFillTx/>
                <a:latin typeface="Arial"/>
                <a:ea typeface="+mn-ea"/>
                <a:cs typeface="+mn-cs"/>
              </a:rPr>
              <a:t>Arve</a:t>
            </a:r>
            <a:r>
              <a:rPr kumimoji="0" lang="en-US" sz="1800" b="0" i="0" u="none" strike="noStrike" kern="1200" cap="none" spc="0" normalizeH="0" baseline="0" noProof="0" dirty="0">
                <a:ln>
                  <a:noFill/>
                </a:ln>
                <a:solidFill>
                  <a:srgbClr val="0C377B"/>
                </a:solidFill>
                <a:effectLst/>
                <a:uLnTx/>
                <a:uFillTx/>
                <a:latin typeface="Arial"/>
                <a:ea typeface="+mn-ea"/>
                <a:cs typeface="+mn-cs"/>
              </a:rPr>
              <a:t>, </a:t>
            </a:r>
            <a:r>
              <a:rPr kumimoji="0" lang="en-US" sz="1800" b="0" i="0" u="none" strike="noStrike" kern="1200" cap="none" spc="0" normalizeH="0" baseline="0" noProof="0" dirty="0" err="1">
                <a:ln>
                  <a:noFill/>
                </a:ln>
                <a:solidFill>
                  <a:srgbClr val="0C377B"/>
                </a:solidFill>
                <a:effectLst/>
                <a:uLnTx/>
                <a:uFillTx/>
                <a:latin typeface="Arial"/>
                <a:ea typeface="+mn-ea"/>
                <a:cs typeface="+mn-cs"/>
              </a:rPr>
              <a:t>Mandallaz</a:t>
            </a:r>
            <a:r>
              <a:rPr kumimoji="0" lang="en-US" sz="1800" b="0" i="0" u="none" strike="noStrike" kern="1200" cap="none" spc="0" normalizeH="0" baseline="0" noProof="0" dirty="0">
                <a:ln>
                  <a:noFill/>
                </a:ln>
                <a:solidFill>
                  <a:srgbClr val="0C377B"/>
                </a:solidFill>
                <a:effectLst/>
                <a:uLnTx/>
                <a:uFillTx/>
                <a:latin typeface="Arial"/>
                <a:ea typeface="+mn-ea"/>
                <a:cs typeface="+mn-cs"/>
              </a:rPr>
              <a:t>, </a:t>
            </a:r>
            <a:r>
              <a:rPr kumimoji="0" lang="en-US" sz="1800" b="0" i="0" u="none" strike="noStrike" kern="1200" cap="none" spc="0" normalizeH="0" baseline="0" noProof="0" dirty="0" err="1">
                <a:ln>
                  <a:noFill/>
                </a:ln>
                <a:solidFill>
                  <a:srgbClr val="0C377B"/>
                </a:solidFill>
                <a:effectLst/>
                <a:uLnTx/>
                <a:uFillTx/>
                <a:latin typeface="Arial"/>
                <a:ea typeface="+mn-ea"/>
                <a:cs typeface="+mn-cs"/>
              </a:rPr>
              <a:t>Usses</a:t>
            </a:r>
            <a:r>
              <a:rPr kumimoji="0" lang="en-US" sz="1800" b="0" i="0" u="none" strike="noStrike" kern="1200" cap="none" spc="0" normalizeH="0" baseline="0" noProof="0" dirty="0">
                <a:ln>
                  <a:noFill/>
                </a:ln>
                <a:solidFill>
                  <a:srgbClr val="0C377B"/>
                </a:solidFill>
                <a:effectLst/>
                <a:uLnTx/>
                <a:uFillTx/>
                <a:latin typeface="Arial"/>
                <a:ea typeface="+mn-ea"/>
                <a:cs typeface="+mn-cs"/>
              </a:rPr>
              <a:t> and </a:t>
            </a:r>
            <a:r>
              <a:rPr kumimoji="0" lang="en-US" sz="1800" b="0" i="0" u="none" strike="noStrike" kern="1200" cap="none" spc="0" normalizeH="0" baseline="0" noProof="0" dirty="0" err="1">
                <a:ln>
                  <a:noFill/>
                </a:ln>
                <a:solidFill>
                  <a:srgbClr val="0C377B"/>
                </a:solidFill>
                <a:effectLst/>
                <a:uLnTx/>
                <a:uFillTx/>
                <a:latin typeface="Arial"/>
                <a:ea typeface="+mn-ea"/>
                <a:cs typeface="+mn-cs"/>
              </a:rPr>
              <a:t>Vuache</a:t>
            </a:r>
            <a:r>
              <a:rPr kumimoji="0" lang="en-US" sz="1800" b="0" i="0" u="none" strike="noStrike" kern="1200" cap="none" spc="0" normalizeH="0" baseline="0" noProof="0" dirty="0">
                <a:ln>
                  <a:noFill/>
                </a:ln>
                <a:solidFill>
                  <a:srgbClr val="0C377B"/>
                </a:solidFill>
                <a:effectLst/>
                <a:uLnTx/>
                <a:uFillTx/>
                <a:latin typeface="Arial"/>
                <a:ea typeface="+mn-ea"/>
                <a:cs typeface="+mn-cs"/>
              </a:rPr>
              <a:t> is completed</a:t>
            </a:r>
          </a:p>
          <a:p>
            <a:pPr marL="323992" marR="0" lvl="1" indent="-323992" algn="l" defTabSz="914377" rtl="0" eaLnBrk="1" fontAlgn="auto" latinLnBrk="0" hangingPunct="1">
              <a:lnSpc>
                <a:spcPts val="1851"/>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Drilling progress (including logging and testing) will be 100% complete </a:t>
            </a:r>
          </a:p>
          <a:p>
            <a:pPr marL="0" marR="0" lvl="1" indent="0" algn="l" defTabSz="914377" rtl="0" eaLnBrk="1" fontAlgn="auto" latinLnBrk="0" hangingPunct="1">
              <a:lnSpc>
                <a:spcPts val="1851"/>
              </a:lnSpc>
              <a:spcBef>
                <a:spcPts val="0"/>
              </a:spcBef>
              <a:spcAft>
                <a:spcPts val="60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a:p>
            <a:pPr marL="0" marR="0" lvl="1" indent="0" algn="l" defTabSz="914377" rtl="0" eaLnBrk="1" fontAlgn="auto" latinLnBrk="0" hangingPunct="1">
              <a:lnSpc>
                <a:spcPts val="1851"/>
              </a:lnSpc>
              <a:spcBef>
                <a:spcPts val="0"/>
              </a:spcBef>
              <a:spcAft>
                <a:spcPts val="60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Northern work package completed by end 2025</a:t>
            </a:r>
          </a:p>
          <a:p>
            <a:pPr marL="323992" marR="0" lvl="1" indent="-323992" algn="l" defTabSz="914377" rtl="0" eaLnBrk="1" fontAlgn="auto" latinLnBrk="0" hangingPunct="1">
              <a:lnSpc>
                <a:spcPts val="1851"/>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Geophysics and drilling activities in the largest section (Jura 1) expected to begin in March 25 (pending permits)</a:t>
            </a:r>
          </a:p>
          <a:p>
            <a:pPr marL="0" marR="0" lvl="0" indent="0" algn="l" defTabSz="914377" rtl="0" eaLnBrk="1" fontAlgn="auto" latinLnBrk="0" hangingPunct="1">
              <a:lnSpc>
                <a:spcPts val="1851"/>
              </a:lnSpc>
              <a:spcBef>
                <a:spcPts val="0"/>
              </a:spcBef>
              <a:spcAft>
                <a:spcPts val="60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3" name="Textplatzhalter 5">
            <a:extLst>
              <a:ext uri="{FF2B5EF4-FFF2-40B4-BE49-F238E27FC236}">
                <a16:creationId xmlns:a16="http://schemas.microsoft.com/office/drawing/2014/main" id="{395BB916-516F-9307-3DDA-4F63F61B29AD}"/>
              </a:ext>
            </a:extLst>
          </p:cNvPr>
          <p:cNvSpPr txBox="1">
            <a:spLocks/>
          </p:cNvSpPr>
          <p:nvPr/>
        </p:nvSpPr>
        <p:spPr>
          <a:xfrm>
            <a:off x="208947" y="914913"/>
            <a:ext cx="11479845" cy="1940008"/>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28 boreholes and 80 km of geophysics in total between October 2024 and December 2025</a:t>
            </a:r>
          </a:p>
        </p:txBody>
      </p:sp>
      <p:sp>
        <p:nvSpPr>
          <p:cNvPr id="8" name="TextBox 7">
            <a:extLst>
              <a:ext uri="{FF2B5EF4-FFF2-40B4-BE49-F238E27FC236}">
                <a16:creationId xmlns:a16="http://schemas.microsoft.com/office/drawing/2014/main" id="{58C437D8-3FB4-BB0D-B215-C55F663EA27E}"/>
              </a:ext>
            </a:extLst>
          </p:cNvPr>
          <p:cNvSpPr txBox="1"/>
          <p:nvPr/>
        </p:nvSpPr>
        <p:spPr>
          <a:xfrm>
            <a:off x="222118" y="4186718"/>
            <a:ext cx="6329304" cy="2616101"/>
          </a:xfrm>
          <a:prstGeom prst="rect">
            <a:avLst/>
          </a:prstGeom>
          <a:noFill/>
        </p:spPr>
        <p:txBody>
          <a:bodyPr wrap="square" rtlCol="0">
            <a:spAutoFit/>
          </a:bodyPr>
          <a:lstStyle/>
          <a:p>
            <a:pPr marL="0" marR="0" lvl="1" indent="0" algn="just" defTabSz="1219170" rtl="0" eaLnBrk="1" fontAlgn="auto" latinLnBrk="0" hangingPunct="1">
              <a:lnSpc>
                <a:spcPct val="100000"/>
              </a:lnSpc>
              <a:spcBef>
                <a:spcPts val="600"/>
              </a:spcBef>
              <a:spcAft>
                <a:spcPts val="0"/>
              </a:spcAft>
              <a:buClrTx/>
              <a:buSzTx/>
              <a:buFontTx/>
              <a:buNone/>
              <a:tabLst/>
              <a:defRPr/>
            </a:pPr>
            <a:r>
              <a:rPr kumimoji="0" lang="en-US" b="1" i="0" u="none" strike="noStrike" kern="1200" cap="none" spc="0" normalizeH="0" baseline="0" noProof="0" dirty="0">
                <a:ln>
                  <a:noFill/>
                </a:ln>
                <a:solidFill>
                  <a:srgbClr val="FF0000"/>
                </a:solidFill>
                <a:effectLst/>
                <a:uLnTx/>
                <a:uFillTx/>
                <a:latin typeface="Arial"/>
                <a:ea typeface="+mn-ea"/>
                <a:cs typeface="+mn-cs"/>
              </a:rPr>
              <a:t>Site investigation results provide:</a:t>
            </a:r>
          </a:p>
          <a:p>
            <a:pPr marL="285750" marR="0" lvl="1" indent="-285750" algn="just" defTabSz="121917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i="0" u="none" strike="noStrike" kern="1200" cap="none" spc="0" normalizeH="0" baseline="0" noProof="0" dirty="0">
                <a:ln>
                  <a:noFill/>
                </a:ln>
                <a:solidFill>
                  <a:srgbClr val="FF0000"/>
                </a:solidFill>
                <a:effectLst/>
                <a:uLnTx/>
                <a:uFillTx/>
                <a:latin typeface="Arial"/>
                <a:ea typeface="+mn-ea"/>
                <a:cs typeface="+mn-cs"/>
              </a:rPr>
              <a:t>Locations of geologic interfaces, </a:t>
            </a:r>
            <a:r>
              <a:rPr kumimoji="0" lang="en-US" b="1" i="0" u="none" strike="noStrike" kern="1200" cap="none" spc="0" normalizeH="0" baseline="0" noProof="0" dirty="0">
                <a:ln>
                  <a:noFill/>
                </a:ln>
                <a:solidFill>
                  <a:srgbClr val="FF0000"/>
                </a:solidFill>
                <a:effectLst/>
                <a:uLnTx/>
                <a:uFillTx/>
                <a:latin typeface="Arial"/>
                <a:ea typeface="+mn-ea"/>
                <a:cs typeface="+mn-cs"/>
              </a:rPr>
              <a:t>permitting to fix vertical position and inclination of tunnel</a:t>
            </a:r>
          </a:p>
          <a:p>
            <a:pPr marL="285750" marR="0" lvl="1" indent="-285750" algn="just" defTabSz="121917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i="0" u="none" strike="noStrike" kern="1200" cap="none" spc="0" normalizeH="0" baseline="0" noProof="0" dirty="0">
                <a:ln>
                  <a:noFill/>
                </a:ln>
                <a:solidFill>
                  <a:srgbClr val="FF0000"/>
                </a:solidFill>
                <a:effectLst/>
                <a:uLnTx/>
                <a:uFillTx/>
                <a:latin typeface="Arial"/>
                <a:ea typeface="+mn-ea"/>
                <a:cs typeface="+mn-cs"/>
              </a:rPr>
              <a:t>Engineering properties of deeper Molasse as input data for future design and construction work</a:t>
            </a:r>
          </a:p>
          <a:p>
            <a:pPr marL="285750" marR="0" lvl="1" indent="-285750" algn="just" defTabSz="121917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i="0" u="none" strike="noStrike" kern="1200" cap="none" spc="0" normalizeH="0" baseline="0" noProof="0" dirty="0">
                <a:ln>
                  <a:noFill/>
                </a:ln>
                <a:solidFill>
                  <a:srgbClr val="FF0000"/>
                </a:solidFill>
                <a:effectLst/>
                <a:uLnTx/>
                <a:uFillTx/>
                <a:latin typeface="Arial"/>
                <a:ea typeface="+mn-ea"/>
                <a:cs typeface="+mn-cs"/>
              </a:rPr>
              <a:t>Characteristics of deeper limestone </a:t>
            </a:r>
            <a:r>
              <a:rPr kumimoji="0" lang="en-US" i="0" u="none" strike="noStrike" kern="1200" cap="none" spc="0" normalizeH="0" baseline="0" noProof="0" dirty="0" err="1">
                <a:ln>
                  <a:noFill/>
                </a:ln>
                <a:solidFill>
                  <a:srgbClr val="FF0000"/>
                </a:solidFill>
                <a:effectLst/>
                <a:uLnTx/>
                <a:uFillTx/>
                <a:latin typeface="Arial"/>
                <a:ea typeface="+mn-ea"/>
                <a:cs typeface="+mn-cs"/>
              </a:rPr>
              <a:t>Vuache</a:t>
            </a:r>
            <a:r>
              <a:rPr kumimoji="0" lang="en-US" i="0" u="none" strike="noStrike" kern="1200" cap="none" spc="0" normalizeH="0" baseline="0" noProof="0" dirty="0">
                <a:ln>
                  <a:noFill/>
                </a:ln>
                <a:solidFill>
                  <a:srgbClr val="FF0000"/>
                </a:solidFill>
                <a:effectLst/>
                <a:uLnTx/>
                <a:uFillTx/>
                <a:latin typeface="Arial"/>
                <a:ea typeface="+mn-ea"/>
                <a:cs typeface="+mn-cs"/>
              </a:rPr>
              <a:t> (karstic structures, unavoidable traversal) </a:t>
            </a:r>
          </a:p>
          <a:p>
            <a:pPr marL="285750" marR="0" lvl="1" indent="-285750" algn="just" defTabSz="121917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i="0" u="none" strike="noStrike" kern="1200" cap="none" spc="0" normalizeH="0" baseline="0" noProof="0" dirty="0" err="1">
                <a:ln>
                  <a:noFill/>
                </a:ln>
                <a:solidFill>
                  <a:srgbClr val="FF0000"/>
                </a:solidFill>
                <a:effectLst/>
                <a:uLnTx/>
                <a:uFillTx/>
                <a:latin typeface="Arial"/>
                <a:ea typeface="+mn-ea"/>
                <a:cs typeface="+mn-cs"/>
              </a:rPr>
              <a:t>Characterisation</a:t>
            </a:r>
            <a:r>
              <a:rPr kumimoji="0" lang="en-US" i="0" u="none" strike="noStrike" kern="1200" cap="none" spc="0" normalizeH="0" baseline="0" noProof="0" dirty="0">
                <a:ln>
                  <a:noFill/>
                </a:ln>
                <a:solidFill>
                  <a:srgbClr val="FF0000"/>
                </a:solidFill>
                <a:effectLst/>
                <a:uLnTx/>
                <a:uFillTx/>
                <a:latin typeface="Arial"/>
                <a:ea typeface="+mn-ea"/>
                <a:cs typeface="+mn-cs"/>
              </a:rPr>
              <a:t> of rock from viewpoint of reuse/disposal</a:t>
            </a:r>
          </a:p>
        </p:txBody>
      </p:sp>
    </p:spTree>
    <p:extLst>
      <p:ext uri="{BB962C8B-B14F-4D97-AF65-F5344CB8AC3E}">
        <p14:creationId xmlns:p14="http://schemas.microsoft.com/office/powerpoint/2010/main" val="23586963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Seismic investigations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drilings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7" name="Picture 26">
            <a:extLst>
              <a:ext uri="{FF2B5EF4-FFF2-40B4-BE49-F238E27FC236}">
                <a16:creationId xmlns:a16="http://schemas.microsoft.com/office/drawing/2014/main" id="{56176D08-9536-B0C7-3640-FAD8397E1B87}"/>
              </a:ext>
            </a:extLst>
          </p:cNvPr>
          <p:cNvPicPr>
            <a:picLocks noChangeAspect="1"/>
          </p:cNvPicPr>
          <p:nvPr/>
        </p:nvPicPr>
        <p:blipFill>
          <a:blip r:embed="rId3"/>
          <a:stretch>
            <a:fillRect/>
          </a:stretch>
        </p:blipFill>
        <p:spPr>
          <a:xfrm>
            <a:off x="1180539" y="828901"/>
            <a:ext cx="4138658" cy="2669926"/>
          </a:xfrm>
          <a:prstGeom prst="rect">
            <a:avLst/>
          </a:prstGeom>
        </p:spPr>
      </p:pic>
      <p:pic>
        <p:nvPicPr>
          <p:cNvPr id="3" name="Picture 2">
            <a:extLst>
              <a:ext uri="{FF2B5EF4-FFF2-40B4-BE49-F238E27FC236}">
                <a16:creationId xmlns:a16="http://schemas.microsoft.com/office/drawing/2014/main" id="{6A71D1DB-CD1F-CA04-B3B6-79463E758974}"/>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476" t="18163" r="10108" b="2970"/>
          <a:stretch/>
        </p:blipFill>
        <p:spPr bwMode="auto">
          <a:xfrm>
            <a:off x="1143478" y="3483863"/>
            <a:ext cx="4155907" cy="3310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person in orange overalls working on a machine&#10;&#10;Description automatically generated">
            <a:extLst>
              <a:ext uri="{FF2B5EF4-FFF2-40B4-BE49-F238E27FC236}">
                <a16:creationId xmlns:a16="http://schemas.microsoft.com/office/drawing/2014/main" id="{63B112B0-BB50-C828-D7B8-1550F44A705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36227" y="1168556"/>
            <a:ext cx="4015815" cy="5354420"/>
          </a:xfrm>
          <a:prstGeom prst="rect">
            <a:avLst/>
          </a:prstGeom>
          <a:ln w="12700">
            <a:solidFill>
              <a:schemeClr val="tx1"/>
            </a:solidFill>
          </a:ln>
        </p:spPr>
      </p:pic>
    </p:spTree>
    <p:extLst>
      <p:ext uri="{BB962C8B-B14F-4D97-AF65-F5344CB8AC3E}">
        <p14:creationId xmlns:p14="http://schemas.microsoft.com/office/powerpoint/2010/main" val="49087649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11.xml><?xml version="1.0" encoding="utf-8"?>
<a:theme xmlns:a="http://schemas.openxmlformats.org/drawingml/2006/main" name="6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2.xml><?xml version="1.0" encoding="utf-8"?>
<a:theme xmlns:a="http://schemas.openxmlformats.org/drawingml/2006/main" name="7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3.xml><?xml version="1.0" encoding="utf-8"?>
<a:theme xmlns:a="http://schemas.openxmlformats.org/drawingml/2006/main" name="8_Content Slides - Deep Blue">
  <a:themeElements>
    <a:clrScheme name="Custom 1">
      <a:dk1>
        <a:srgbClr val="0F124A"/>
      </a:dk1>
      <a:lt1>
        <a:srgbClr val="FFFFFF"/>
      </a:lt1>
      <a:dk2>
        <a:srgbClr val="0000FF"/>
      </a:dk2>
      <a:lt2>
        <a:srgbClr val="FFFFFF"/>
      </a:lt2>
      <a:accent1>
        <a:srgbClr val="002060"/>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4.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chemeClr val="accent5">
              <a:lumMod val="75000"/>
            </a:scheme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flat" cmpd="sng" algn="ctr">
          <a:solidFill>
            <a:schemeClr val="dk1"/>
          </a:solidFill>
          <a:prstDash val="dash"/>
          <a:round/>
          <a:headEnd type="none" w="med" len="med"/>
          <a:tailEnd type="none" w="med" len="med"/>
        </a:ln>
      </a:spPr>
      <a:bodyPr/>
      <a:lstStyle/>
      <a:style>
        <a:lnRef idx="0">
          <a:scrgbClr r="0" g="0" b="0"/>
        </a:lnRef>
        <a:fillRef idx="0">
          <a:scrgbClr r="0" g="0" b="0"/>
        </a:fillRef>
        <a:effectRef idx="0">
          <a:scrgbClr r="0" g="0" b="0"/>
        </a:effectRef>
        <a:fontRef idx="minor">
          <a:schemeClr val="tx1"/>
        </a:fontRef>
      </a:style>
    </a:lnDef>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7.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8.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9.xml><?xml version="1.0" encoding="utf-8"?>
<a:theme xmlns:a="http://schemas.openxmlformats.org/drawingml/2006/main" name="9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docProps/app.xml><?xml version="1.0" encoding="utf-8"?>
<Properties xmlns="http://schemas.openxmlformats.org/officeDocument/2006/extended-properties" xmlns:vt="http://schemas.openxmlformats.org/officeDocument/2006/docPropsVTypes">
  <TotalTime>52729</TotalTime>
  <Words>2941</Words>
  <Application>Microsoft Office PowerPoint</Application>
  <PresentationFormat>Widescreen</PresentationFormat>
  <Paragraphs>584</Paragraphs>
  <Slides>26</Slides>
  <Notes>6</Notes>
  <HiddenSlides>0</HiddenSlides>
  <MMClips>0</MMClips>
  <ScaleCrop>false</ScaleCrop>
  <HeadingPairs>
    <vt:vector size="6" baseType="variant">
      <vt:variant>
        <vt:lpstr>Fonts Used</vt:lpstr>
      </vt:variant>
      <vt:variant>
        <vt:i4>11</vt:i4>
      </vt:variant>
      <vt:variant>
        <vt:lpstr>Theme</vt:lpstr>
      </vt:variant>
      <vt:variant>
        <vt:i4>14</vt:i4>
      </vt:variant>
      <vt:variant>
        <vt:lpstr>Slide Titles</vt:lpstr>
      </vt:variant>
      <vt:variant>
        <vt:i4>26</vt:i4>
      </vt:variant>
    </vt:vector>
  </HeadingPairs>
  <TitlesOfParts>
    <vt:vector size="51" baseType="lpstr">
      <vt:lpstr>Arial</vt:lpstr>
      <vt:lpstr>Calibri</vt:lpstr>
      <vt:lpstr>Calibri Light</vt:lpstr>
      <vt:lpstr>Cambria Math</vt:lpstr>
      <vt:lpstr>Cantarell Light</vt:lpstr>
      <vt:lpstr>Century Gothic</vt:lpstr>
      <vt:lpstr>Symbol</vt:lpstr>
      <vt:lpstr>Times New Roman</vt:lpstr>
      <vt:lpstr>utkal</vt:lpstr>
      <vt:lpstr>Verdana</vt:lpstr>
      <vt:lpstr>Wingdings</vt:lpstr>
      <vt:lpstr>3_Office Theme</vt:lpstr>
      <vt:lpstr>Content Slides - Deep Blue</vt:lpstr>
      <vt:lpstr>6_FC5643-CERN3027 - Scale of contributions</vt:lpstr>
      <vt:lpstr>Custom Design</vt:lpstr>
      <vt:lpstr>2_Content Slides - Deep Blue</vt:lpstr>
      <vt:lpstr>3_Content Slides - Deep Blue</vt:lpstr>
      <vt:lpstr>4_Content Slides - Deep Blue</vt:lpstr>
      <vt:lpstr>1_Content Slides - Deep Blue</vt:lpstr>
      <vt:lpstr>9_Office Theme</vt:lpstr>
      <vt:lpstr>Titleslides, Conclusion</vt:lpstr>
      <vt:lpstr>6_Content Slides - Deep Blue</vt:lpstr>
      <vt:lpstr>7_Content Slides - Deep Blue</vt:lpstr>
      <vt:lpstr>8_Content Slides - Deep Blue</vt:lpstr>
      <vt:lpstr>9_Content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Michael Benedikt</cp:lastModifiedBy>
  <cp:revision>424</cp:revision>
  <cp:lastPrinted>2024-06-07T10:14:56Z</cp:lastPrinted>
  <dcterms:created xsi:type="dcterms:W3CDTF">2022-11-04T23:51:03Z</dcterms:created>
  <dcterms:modified xsi:type="dcterms:W3CDTF">2025-02-10T11:13:11Z</dcterms:modified>
</cp:coreProperties>
</file>