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1"/>
  </p:sldMasterIdLst>
  <p:notesMasterIdLst>
    <p:notesMasterId r:id="rId49"/>
  </p:notesMasterIdLst>
  <p:sldIdLst>
    <p:sldId id="264" r:id="rId2"/>
    <p:sldId id="257" r:id="rId3"/>
    <p:sldId id="21284" r:id="rId4"/>
    <p:sldId id="21285" r:id="rId5"/>
    <p:sldId id="21350" r:id="rId6"/>
    <p:sldId id="21359" r:id="rId7"/>
    <p:sldId id="21315" r:id="rId8"/>
    <p:sldId id="21212" r:id="rId9"/>
    <p:sldId id="21309" r:id="rId10"/>
    <p:sldId id="21307" r:id="rId11"/>
    <p:sldId id="21311" r:id="rId12"/>
    <p:sldId id="21317" r:id="rId13"/>
    <p:sldId id="21314" r:id="rId14"/>
    <p:sldId id="21358" r:id="rId15"/>
    <p:sldId id="21297" r:id="rId16"/>
    <p:sldId id="21366" r:id="rId17"/>
    <p:sldId id="21351" r:id="rId18"/>
    <p:sldId id="21319" r:id="rId19"/>
    <p:sldId id="21318" r:id="rId20"/>
    <p:sldId id="21355" r:id="rId21"/>
    <p:sldId id="258" r:id="rId22"/>
    <p:sldId id="259" r:id="rId23"/>
    <p:sldId id="21363" r:id="rId24"/>
    <p:sldId id="21305" r:id="rId25"/>
    <p:sldId id="21364" r:id="rId26"/>
    <p:sldId id="21348" r:id="rId27"/>
    <p:sldId id="21320" r:id="rId28"/>
    <p:sldId id="21321" r:id="rId29"/>
    <p:sldId id="21322" r:id="rId30"/>
    <p:sldId id="21328" r:id="rId31"/>
    <p:sldId id="21329" r:id="rId32"/>
    <p:sldId id="21330" r:id="rId33"/>
    <p:sldId id="21332" r:id="rId34"/>
    <p:sldId id="21349" r:id="rId35"/>
    <p:sldId id="21333" r:id="rId36"/>
    <p:sldId id="21334" r:id="rId37"/>
    <p:sldId id="21337" r:id="rId38"/>
    <p:sldId id="21338" r:id="rId39"/>
    <p:sldId id="21339" r:id="rId40"/>
    <p:sldId id="21340" r:id="rId41"/>
    <p:sldId id="21341" r:id="rId42"/>
    <p:sldId id="21342" r:id="rId43"/>
    <p:sldId id="21343" r:id="rId44"/>
    <p:sldId id="21344" r:id="rId45"/>
    <p:sldId id="21345" r:id="rId46"/>
    <p:sldId id="21346" r:id="rId47"/>
    <p:sldId id="21347" r:id="rId48"/>
  </p:sldIdLst>
  <p:sldSz cx="9144000" cy="5143500" type="screen16x9"/>
  <p:notesSz cx="7772400" cy="100584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FCF4"/>
    <a:srgbClr val="FDEADA"/>
    <a:srgbClr val="A9D000"/>
    <a:srgbClr val="E7E9F7"/>
    <a:srgbClr val="87D100"/>
    <a:srgbClr val="98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188"/>
    <p:restoredTop sz="93621"/>
  </p:normalViewPr>
  <p:slideViewPr>
    <p:cSldViewPr snapToGrid="0">
      <p:cViewPr varScale="1">
        <p:scale>
          <a:sx n="90" d="100"/>
          <a:sy n="90" d="100"/>
        </p:scale>
        <p:origin x="216" y="1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8DFC96A2-6385-3442-99DE-075984665CA1}" type="datetimeFigureOut">
              <a:rPr lang="en-CH" smtClean="0"/>
              <a:t>1/30/25</a:t>
            </a:fld>
            <a:endParaRPr lang="en-CH"/>
          </a:p>
        </p:txBody>
      </p:sp>
      <p:sp>
        <p:nvSpPr>
          <p:cNvPr id="4" name="Slide Image Placeholder 3"/>
          <p:cNvSpPr>
            <a:spLocks noGrp="1" noRot="1" noChangeAspect="1"/>
          </p:cNvSpPr>
          <p:nvPr>
            <p:ph type="sldImg" idx="2"/>
          </p:nvPr>
        </p:nvSpPr>
        <p:spPr>
          <a:xfrm>
            <a:off x="869950" y="1257300"/>
            <a:ext cx="6032500" cy="3394075"/>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874E300D-DBBF-3848-BA67-121F084FCDA6}" type="slidenum">
              <a:rPr lang="en-CH" smtClean="0"/>
              <a:t>‹#›</a:t>
            </a:fld>
            <a:endParaRPr lang="en-CH"/>
          </a:p>
        </p:txBody>
      </p:sp>
    </p:spTree>
    <p:extLst>
      <p:ext uri="{BB962C8B-B14F-4D97-AF65-F5344CB8AC3E}">
        <p14:creationId xmlns:p14="http://schemas.microsoft.com/office/powerpoint/2010/main" val="3994681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4E300D-DBBF-3848-BA67-121F084FCDA6}" type="slidenum">
              <a:rPr lang="en-CH" smtClean="0"/>
              <a:t>13</a:t>
            </a:fld>
            <a:endParaRPr lang="en-CH"/>
          </a:p>
        </p:txBody>
      </p:sp>
    </p:spTree>
    <p:extLst>
      <p:ext uri="{BB962C8B-B14F-4D97-AF65-F5344CB8AC3E}">
        <p14:creationId xmlns:p14="http://schemas.microsoft.com/office/powerpoint/2010/main" val="2527732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4E300D-DBBF-3848-BA67-121F084FCDA6}" type="slidenum">
              <a:rPr lang="en-CH" smtClean="0"/>
              <a:t>15</a:t>
            </a:fld>
            <a:endParaRPr lang="en-CH"/>
          </a:p>
        </p:txBody>
      </p:sp>
    </p:spTree>
    <p:extLst>
      <p:ext uri="{BB962C8B-B14F-4D97-AF65-F5344CB8AC3E}">
        <p14:creationId xmlns:p14="http://schemas.microsoft.com/office/powerpoint/2010/main" val="575190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7F81C-2A69-20E7-C532-71BD8600B6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FA705B-981C-70F3-B2D1-FE2806E88D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3A474A-836D-CBB9-5F03-029A226889D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9B96219-92AD-6A30-C06D-ECBED609D408}"/>
              </a:ext>
            </a:extLst>
          </p:cNvPr>
          <p:cNvSpPr>
            <a:spLocks noGrp="1"/>
          </p:cNvSpPr>
          <p:nvPr>
            <p:ph type="sldNum" sz="quarter" idx="5"/>
          </p:nvPr>
        </p:nvSpPr>
        <p:spPr/>
        <p:txBody>
          <a:bodyPr/>
          <a:lstStyle/>
          <a:p>
            <a:fld id="{874E300D-DBBF-3848-BA67-121F084FCDA6}" type="slidenum">
              <a:rPr lang="en-CH" smtClean="0"/>
              <a:t>17</a:t>
            </a:fld>
            <a:endParaRPr lang="en-CH"/>
          </a:p>
        </p:txBody>
      </p:sp>
    </p:spTree>
    <p:extLst>
      <p:ext uri="{BB962C8B-B14F-4D97-AF65-F5344CB8AC3E}">
        <p14:creationId xmlns:p14="http://schemas.microsoft.com/office/powerpoint/2010/main" val="696367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ADC349-E519-4540-A193-39967FCC9DE8}" type="slidenum">
              <a:rPr lang="en-US" smtClean="0"/>
              <a:t>21</a:t>
            </a:fld>
            <a:endParaRPr lang="en-US"/>
          </a:p>
        </p:txBody>
      </p:sp>
    </p:spTree>
    <p:extLst>
      <p:ext uri="{BB962C8B-B14F-4D97-AF65-F5344CB8AC3E}">
        <p14:creationId xmlns:p14="http://schemas.microsoft.com/office/powerpoint/2010/main" val="1979442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CA742C-083A-B289-544D-A807F2B5EC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E98F6F-4C1F-11D7-287B-C644548480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2A22CB-778A-6319-74A5-38CE3420548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22767FD-CC0D-98C7-5A83-A9EEAA223373}"/>
              </a:ext>
            </a:extLst>
          </p:cNvPr>
          <p:cNvSpPr>
            <a:spLocks noGrp="1"/>
          </p:cNvSpPr>
          <p:nvPr>
            <p:ph type="sldNum" sz="quarter" idx="5"/>
          </p:nvPr>
        </p:nvSpPr>
        <p:spPr/>
        <p:txBody>
          <a:bodyPr/>
          <a:lstStyle/>
          <a:p>
            <a:fld id="{874E300D-DBBF-3848-BA67-121F084FCDA6}" type="slidenum">
              <a:rPr lang="en-CH" smtClean="0"/>
              <a:t>23</a:t>
            </a:fld>
            <a:endParaRPr lang="en-CH"/>
          </a:p>
        </p:txBody>
      </p:sp>
    </p:spTree>
    <p:extLst>
      <p:ext uri="{BB962C8B-B14F-4D97-AF65-F5344CB8AC3E}">
        <p14:creationId xmlns:p14="http://schemas.microsoft.com/office/powerpoint/2010/main" val="33939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7" name="PlaceHolder 2"/>
          <p:cNvSpPr>
            <a:spLocks noGrp="1"/>
          </p:cNvSpPr>
          <p:nvPr>
            <p:ph/>
          </p:nvPr>
        </p:nvSpPr>
        <p:spPr>
          <a:xfrm>
            <a:off x="457200" y="120348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8" name="PlaceHolder 3"/>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0"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1"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2"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3" name="PlaceHolder 5"/>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5" name="PlaceHolder 2"/>
          <p:cNvSpPr>
            <a:spLocks noGrp="1"/>
          </p:cNvSpPr>
          <p:nvPr>
            <p:ph/>
          </p:nvPr>
        </p:nvSpPr>
        <p:spPr>
          <a:xfrm>
            <a:off x="45720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6" name="PlaceHolder 3"/>
          <p:cNvSpPr>
            <a:spLocks noGrp="1"/>
          </p:cNvSpPr>
          <p:nvPr>
            <p:ph/>
          </p:nvPr>
        </p:nvSpPr>
        <p:spPr>
          <a:xfrm>
            <a:off x="323964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7" name="PlaceHolder 4"/>
          <p:cNvSpPr>
            <a:spLocks noGrp="1"/>
          </p:cNvSpPr>
          <p:nvPr>
            <p:ph/>
          </p:nvPr>
        </p:nvSpPr>
        <p:spPr>
          <a:xfrm>
            <a:off x="602208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8" name="PlaceHolder 5"/>
          <p:cNvSpPr>
            <a:spLocks noGrp="1"/>
          </p:cNvSpPr>
          <p:nvPr>
            <p:ph/>
          </p:nvPr>
        </p:nvSpPr>
        <p:spPr>
          <a:xfrm>
            <a:off x="45720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9" name="PlaceHolder 6"/>
          <p:cNvSpPr>
            <a:spLocks noGrp="1"/>
          </p:cNvSpPr>
          <p:nvPr>
            <p:ph/>
          </p:nvPr>
        </p:nvSpPr>
        <p:spPr>
          <a:xfrm>
            <a:off x="323964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20" name="PlaceHolder 7"/>
          <p:cNvSpPr>
            <a:spLocks noGrp="1"/>
          </p:cNvSpPr>
          <p:nvPr>
            <p:ph/>
          </p:nvPr>
        </p:nvSpPr>
        <p:spPr>
          <a:xfrm>
            <a:off x="602208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lvl1pPr marL="342900" indent="-342900">
              <a:buClr>
                <a:schemeClr val="tx1"/>
              </a:buClr>
              <a:buFont typeface="Arial"/>
              <a:buChar char="•"/>
              <a:defRPr sz="2000">
                <a:solidFill>
                  <a:srgbClr val="000000"/>
                </a:solidFill>
                <a:latin typeface="+mn-lt"/>
              </a:defRPr>
            </a:lvl1pPr>
            <a:lvl2pPr marL="742950" indent="-285750">
              <a:buClr>
                <a:schemeClr val="tx1"/>
              </a:buClr>
              <a:buFont typeface="Arial"/>
              <a:buChar char="•"/>
              <a:defRPr sz="2000">
                <a:solidFill>
                  <a:srgbClr val="000000"/>
                </a:solidFill>
                <a:latin typeface="+mn-lt"/>
              </a:defRPr>
            </a:lvl2pPr>
            <a:lvl3pPr marL="1143000" indent="-228600">
              <a:buClr>
                <a:schemeClr val="tx1"/>
              </a:buClr>
              <a:buFont typeface="Arial"/>
              <a:buChar char="•"/>
              <a:defRPr sz="2000">
                <a:solidFill>
                  <a:srgbClr val="000000"/>
                </a:solidFill>
                <a:latin typeface="+mn-lt"/>
              </a:defRPr>
            </a:lvl3pPr>
            <a:lvl4pPr marL="1600200" indent="-228600">
              <a:buClr>
                <a:schemeClr val="tx1"/>
              </a:buClr>
              <a:buFont typeface="Arial"/>
              <a:buChar char="•"/>
              <a:defRPr sz="2000">
                <a:solidFill>
                  <a:srgbClr val="000000"/>
                </a:solidFill>
                <a:latin typeface="+mn-lt"/>
              </a:defRPr>
            </a:lvl4pPr>
            <a:lvl5pPr marL="2057400" indent="-228600">
              <a:buClr>
                <a:schemeClr val="tx1"/>
              </a:buClr>
              <a:buFont typeface="Arial"/>
              <a:buChar char="•"/>
              <a:defRPr sz="2000">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79512" y="4948014"/>
            <a:ext cx="7516688" cy="230015"/>
          </a:xfrm>
          <a:prstGeom prst="rect">
            <a:avLst/>
          </a:prstGeom>
        </p:spPr>
        <p:txBody>
          <a:bodyPr lIns="0" tIns="0" rIns="0" bIns="0"/>
          <a:lstStyle>
            <a:lvl1pPr algn="ctr">
              <a:defRPr sz="1200">
                <a:latin typeface="Calibri"/>
                <a:cs typeface="Calibri"/>
              </a:defRPr>
            </a:lvl1pPr>
          </a:lstStyle>
          <a:p>
            <a:r>
              <a:rPr lang="en-US"/>
              <a:t>D. Schulte      Muon Collider, HFM annual meeting, February 2025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565175"/>
          </a:xfrm>
          <a:prstGeom prst="rect">
            <a:avLst/>
          </a:prstGeom>
        </p:spPr>
        <p:txBody>
          <a:bodyPr vert="horz" lIns="0" tIns="0" rIns="0" bIns="0"/>
          <a:lstStyle>
            <a:lvl1pPr>
              <a:defRPr sz="36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3290165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705351"/>
            <a:ext cx="9144000" cy="508000"/>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0" y="4914901"/>
            <a:ext cx="1271042" cy="200025"/>
          </a:xfrm>
        </p:spPr>
        <p:txBody>
          <a:bodyPr/>
          <a:lstStyle/>
          <a:p>
            <a:endParaRPr lang="en-US"/>
          </a:p>
        </p:txBody>
      </p:sp>
      <p:sp>
        <p:nvSpPr>
          <p:cNvPr id="5" name="Footer Placeholder 4"/>
          <p:cNvSpPr>
            <a:spLocks noGrp="1"/>
          </p:cNvSpPr>
          <p:nvPr>
            <p:ph type="ftr" sz="quarter" idx="11"/>
          </p:nvPr>
        </p:nvSpPr>
        <p:spPr>
          <a:xfrm>
            <a:off x="1282700" y="4922045"/>
            <a:ext cx="4191001" cy="192882"/>
          </a:xfrm>
        </p:spPr>
        <p:txBody>
          <a:bodyPr/>
          <a:lstStyle>
            <a:lvl1pPr algn="l">
              <a:defRPr/>
            </a:lvl1pPr>
          </a:lstStyle>
          <a:p>
            <a:r>
              <a:rPr lang="en-US"/>
              <a:t>D. Schulte      Muon Collider, HFM annual meeting, February 2025 </a:t>
            </a:r>
            <a:endParaRPr lang="en-US" dirty="0"/>
          </a:p>
        </p:txBody>
      </p:sp>
      <p:sp>
        <p:nvSpPr>
          <p:cNvPr id="6" name="Slide Number Placeholder 5"/>
          <p:cNvSpPr>
            <a:spLocks noGrp="1"/>
          </p:cNvSpPr>
          <p:nvPr>
            <p:ph type="sldNum" sz="quarter" idx="12"/>
          </p:nvPr>
        </p:nvSpPr>
        <p:spPr>
          <a:xfrm>
            <a:off x="7975601" y="4922046"/>
            <a:ext cx="406399" cy="192882"/>
          </a:xfrm>
        </p:spPr>
        <p:txBody>
          <a:bodyPr/>
          <a:lstStyle/>
          <a:p>
            <a:fld id="{3478A56A-6164-B14D-A8F7-980D09C4DD92}" type="slidenum">
              <a:rPr lang="en-US" smtClean="0"/>
              <a:pPr/>
              <a:t>‹#›</a:t>
            </a:fld>
            <a:endParaRPr lang="en-US"/>
          </a:p>
        </p:txBody>
      </p:sp>
    </p:spTree>
    <p:extLst>
      <p:ext uri="{BB962C8B-B14F-4D97-AF65-F5344CB8AC3E}">
        <p14:creationId xmlns:p14="http://schemas.microsoft.com/office/powerpoint/2010/main" val="37170401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79512" y="4918374"/>
            <a:ext cx="7237312" cy="245664"/>
          </a:xfrm>
          <a:prstGeom prst="rect">
            <a:avLst/>
          </a:prstGeom>
        </p:spPr>
        <p:txBody>
          <a:bodyPr lIns="0" tIns="0" rIns="0" bIns="0"/>
          <a:lstStyle>
            <a:lvl1pPr algn="ctr">
              <a:defRPr sz="1200">
                <a:latin typeface="Calibri"/>
                <a:cs typeface="Calibri"/>
              </a:defRPr>
            </a:lvl1pPr>
          </a:lstStyle>
          <a:p>
            <a:pPr algn="l"/>
            <a:r>
              <a:rPr lang="en-US"/>
              <a:t>D. Schulte      Muon Collider, HFM annual meeting, February 2025 </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extLst>
      <p:ext uri="{BB962C8B-B14F-4D97-AF65-F5344CB8AC3E}">
        <p14:creationId xmlns:p14="http://schemas.microsoft.com/office/powerpoint/2010/main" val="4190614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6" name="PlaceHolder 2"/>
          <p:cNvSpPr>
            <a:spLocks noGrp="1"/>
          </p:cNvSpPr>
          <p:nvPr>
            <p:ph type="subTitle"/>
          </p:nvPr>
        </p:nvSpPr>
        <p:spPr>
          <a:xfrm>
            <a:off x="457200" y="1203480"/>
            <a:ext cx="8229240" cy="298296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8" name="PlaceHolder 2"/>
          <p:cNvSpPr>
            <a:spLocks noGrp="1"/>
          </p:cNvSpPr>
          <p:nvPr>
            <p:ph/>
          </p:nvPr>
        </p:nvSpPr>
        <p:spPr>
          <a:xfrm>
            <a:off x="457200" y="1203480"/>
            <a:ext cx="822924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0"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1"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457200" y="205200"/>
            <a:ext cx="8229240" cy="398124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5"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6"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7"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9"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0"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1" name="PlaceHolder 4"/>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3"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4"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5" name="PlaceHolder 4"/>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Image 8" descr="MUON-Slide-graphBase-pagebottom.jpg"/>
          <p:cNvPicPr/>
          <p:nvPr/>
        </p:nvPicPr>
        <p:blipFill>
          <a:blip r:embed="rId17"/>
          <a:stretch/>
        </p:blipFill>
        <p:spPr>
          <a:xfrm>
            <a:off x="0" y="4947840"/>
            <a:ext cx="9143280" cy="264600"/>
          </a:xfrm>
          <a:prstGeom prst="rect">
            <a:avLst/>
          </a:prstGeom>
          <a:ln w="0">
            <a:noFill/>
          </a:ln>
        </p:spPr>
      </p:pic>
      <p:pic>
        <p:nvPicPr>
          <p:cNvPr id="81" name="Image 6" descr="MCC-inernational-finalV01.png"/>
          <p:cNvPicPr/>
          <p:nvPr/>
        </p:nvPicPr>
        <p:blipFill>
          <a:blip r:embed="rId18" cstate="hqprint">
            <a:extLst>
              <a:ext uri="{28A0092B-C50C-407E-A947-70E740481C1C}">
                <a14:useLocalDpi xmlns:a14="http://schemas.microsoft.com/office/drawing/2010/main"/>
              </a:ext>
            </a:extLst>
          </a:blip>
          <a:stretch/>
        </p:blipFill>
        <p:spPr>
          <a:xfrm>
            <a:off x="8110800" y="36000"/>
            <a:ext cx="1013040" cy="1013040"/>
          </a:xfrm>
          <a:prstGeom prst="rect">
            <a:avLst/>
          </a:prstGeom>
          <a:ln w="0">
            <a:noFill/>
          </a:ln>
        </p:spPr>
      </p:pic>
      <p:pic>
        <p:nvPicPr>
          <p:cNvPr id="82" name="Image 8" descr="MUON-Slide-graphBase-pagebottom.jpg"/>
          <p:cNvPicPr/>
          <p:nvPr/>
        </p:nvPicPr>
        <p:blipFill>
          <a:blip r:embed="rId17"/>
          <a:stretch/>
        </p:blipFill>
        <p:spPr>
          <a:xfrm>
            <a:off x="-12600" y="4705200"/>
            <a:ext cx="9143280" cy="507240"/>
          </a:xfrm>
          <a:prstGeom prst="rect">
            <a:avLst/>
          </a:prstGeom>
          <a:ln w="0">
            <a:noFill/>
          </a:ln>
        </p:spPr>
      </p:pic>
      <p:sp>
        <p:nvSpPr>
          <p:cNvPr id="83"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en-US" sz="4400" b="0" strike="noStrike" spc="-1">
                <a:solidFill>
                  <a:srgbClr val="000000"/>
                </a:solidFill>
                <a:latin typeface="Arial"/>
              </a:rPr>
              <a:t>Click to edit the title text format</a:t>
            </a:r>
          </a:p>
        </p:txBody>
      </p:sp>
      <p:sp>
        <p:nvSpPr>
          <p:cNvPr id="84" name="PlaceHolder 2"/>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8" r:id="rId13"/>
    <p:sldLayoutId id="2147483689" r:id="rId14"/>
    <p:sldLayoutId id="2147483691" r:id="rId1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tiff"/><Relationship Id="rId1" Type="http://schemas.openxmlformats.org/officeDocument/2006/relationships/slideLayout" Target="../slideLayouts/slideLayout13.xml"/><Relationship Id="rId6" Type="http://schemas.openxmlformats.org/officeDocument/2006/relationships/image" Target="../media/image35.png"/><Relationship Id="rId5" Type="http://schemas.openxmlformats.org/officeDocument/2006/relationships/image" Target="../media/image34.emf"/><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png"/><Relationship Id="rId7" Type="http://schemas.openxmlformats.org/officeDocument/2006/relationships/image" Target="../media/image43.jpeg"/><Relationship Id="rId2"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image" Target="../media/image42.png"/><Relationship Id="rId11" Type="http://schemas.openxmlformats.org/officeDocument/2006/relationships/image" Target="../media/image47.jpe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jpeg"/></Relationships>
</file>

<file path=ppt/slides/_rels/slide13.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jpe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51.gif"/><Relationship Id="rId5" Type="http://schemas.openxmlformats.org/officeDocument/2006/relationships/image" Target="../media/image50.png"/><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1.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emf"/><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18" Type="http://schemas.openxmlformats.org/officeDocument/2006/relationships/image" Target="../media/image73.png"/><Relationship Id="rId26" Type="http://schemas.openxmlformats.org/officeDocument/2006/relationships/image" Target="../media/image81.jpeg"/><Relationship Id="rId3" Type="http://schemas.openxmlformats.org/officeDocument/2006/relationships/image" Target="../media/image58.png"/><Relationship Id="rId21" Type="http://schemas.openxmlformats.org/officeDocument/2006/relationships/image" Target="../media/image76.png"/><Relationship Id="rId7" Type="http://schemas.openxmlformats.org/officeDocument/2006/relationships/image" Target="../media/image62.PNG"/><Relationship Id="rId12" Type="http://schemas.openxmlformats.org/officeDocument/2006/relationships/image" Target="../media/image67.jpeg"/><Relationship Id="rId17" Type="http://schemas.openxmlformats.org/officeDocument/2006/relationships/image" Target="../media/image72.png"/><Relationship Id="rId25" Type="http://schemas.openxmlformats.org/officeDocument/2006/relationships/image" Target="../media/image80.jpeg"/><Relationship Id="rId2" Type="http://schemas.openxmlformats.org/officeDocument/2006/relationships/notesSlide" Target="../notesSlides/notesSlide4.xml"/><Relationship Id="rId16" Type="http://schemas.openxmlformats.org/officeDocument/2006/relationships/image" Target="../media/image71.jpeg"/><Relationship Id="rId20" Type="http://schemas.openxmlformats.org/officeDocument/2006/relationships/image" Target="../media/image75.png"/><Relationship Id="rId1" Type="http://schemas.openxmlformats.org/officeDocument/2006/relationships/slideLayout" Target="../slideLayouts/slideLayout14.xml"/><Relationship Id="rId6" Type="http://schemas.openxmlformats.org/officeDocument/2006/relationships/image" Target="../media/image61.emf"/><Relationship Id="rId11" Type="http://schemas.openxmlformats.org/officeDocument/2006/relationships/image" Target="../media/image66.jpeg"/><Relationship Id="rId24" Type="http://schemas.openxmlformats.org/officeDocument/2006/relationships/image" Target="../media/image79.jpeg"/><Relationship Id="rId5" Type="http://schemas.openxmlformats.org/officeDocument/2006/relationships/image" Target="../media/image60.jpg"/><Relationship Id="rId15" Type="http://schemas.openxmlformats.org/officeDocument/2006/relationships/image" Target="../media/image70.png"/><Relationship Id="rId23" Type="http://schemas.openxmlformats.org/officeDocument/2006/relationships/image" Target="../media/image78.jpeg"/><Relationship Id="rId10" Type="http://schemas.openxmlformats.org/officeDocument/2006/relationships/image" Target="../media/image65.jpeg"/><Relationship Id="rId19" Type="http://schemas.openxmlformats.org/officeDocument/2006/relationships/image" Target="../media/image74.png"/><Relationship Id="rId4" Type="http://schemas.openxmlformats.org/officeDocument/2006/relationships/image" Target="../media/image59.png"/><Relationship Id="rId9" Type="http://schemas.openxmlformats.org/officeDocument/2006/relationships/image" Target="../media/image64.png"/><Relationship Id="rId14" Type="http://schemas.openxmlformats.org/officeDocument/2006/relationships/image" Target="../media/image69.jpeg"/><Relationship Id="rId22" Type="http://schemas.openxmlformats.org/officeDocument/2006/relationships/image" Target="../media/image7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83.png"/></Relationships>
</file>

<file path=ppt/slides/_rels/slide2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93.em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94.em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96.emf"/><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97.e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98.emf"/><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100.emf"/><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101.emf"/><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102.emf"/><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103.emf"/><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104.emf"/><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05.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arxiv.org/abs/2201.07895" TargetMode="External"/><Relationship Id="rId2" Type="http://schemas.openxmlformats.org/officeDocument/2006/relationships/image" Target="../media/image14.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7.emf"/></Relationships>
</file>

<file path=ppt/slides/_rels/slide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32503" y="57150"/>
            <a:ext cx="1391497" cy="1391497"/>
          </a:xfrm>
          <a:prstGeom prst="rect">
            <a:avLst/>
          </a:prstGeom>
        </p:spPr>
      </p:pic>
      <p:sp>
        <p:nvSpPr>
          <p:cNvPr id="87" name="ZoneTexte 86"/>
          <p:cNvSpPr txBox="1"/>
          <p:nvPr/>
        </p:nvSpPr>
        <p:spPr>
          <a:xfrm>
            <a:off x="4878139" y="391825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CERN, February, 2025    </a:t>
            </a:r>
            <a:endParaRPr lang="en-GB" dirty="0">
              <a:latin typeface="Calibri"/>
              <a:cs typeface="Calibri"/>
            </a:endParaRPr>
          </a:p>
        </p:txBody>
      </p:sp>
      <p:sp>
        <p:nvSpPr>
          <p:cNvPr id="11" name="ZoneTexte 10"/>
          <p:cNvSpPr txBox="1"/>
          <p:nvPr/>
        </p:nvSpPr>
        <p:spPr>
          <a:xfrm>
            <a:off x="2123728" y="1779662"/>
            <a:ext cx="4666978" cy="584775"/>
          </a:xfrm>
          <a:prstGeom prst="rect">
            <a:avLst/>
          </a:prstGeom>
          <a:noFill/>
        </p:spPr>
        <p:txBody>
          <a:bodyPr wrap="square" rtlCol="0">
            <a:spAutoFit/>
          </a:bodyPr>
          <a:lstStyle/>
          <a:p>
            <a:pPr algn="ctr"/>
            <a:r>
              <a:rPr lang="en-GB" sz="3200" dirty="0">
                <a:latin typeface="Calibri"/>
                <a:cs typeface="Calibri"/>
              </a:rPr>
              <a:t>Muon Collider</a:t>
            </a:r>
          </a:p>
        </p:txBody>
      </p:sp>
      <p:sp>
        <p:nvSpPr>
          <p:cNvPr id="9" name="ZoneTexte 86"/>
          <p:cNvSpPr txBox="1"/>
          <p:nvPr/>
        </p:nvSpPr>
        <p:spPr>
          <a:xfrm>
            <a:off x="1691680" y="2715766"/>
            <a:ext cx="5472608" cy="584776"/>
          </a:xfrm>
          <a:prstGeom prst="rect">
            <a:avLst/>
          </a:prstGeom>
          <a:noFill/>
        </p:spPr>
        <p:txBody>
          <a:bodyPr wrap="square" rtlCol="0">
            <a:spAutoFit/>
          </a:bodyPr>
          <a:lstStyle/>
          <a:p>
            <a:pPr algn="ctr"/>
            <a:r>
              <a:rPr lang="en-US" sz="1600" dirty="0">
                <a:latin typeface="Calibri"/>
                <a:cs typeface="Calibri"/>
              </a:rPr>
              <a:t>D. Schulte</a:t>
            </a:r>
          </a:p>
          <a:p>
            <a:pPr algn="ctr"/>
            <a:r>
              <a:rPr lang="en-US" sz="16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939454" y="94454"/>
            <a:ext cx="1151732" cy="1323172"/>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
        <p:nvSpPr>
          <p:cNvPr id="6" name="Slide Number Placeholder 5">
            <a:extLst>
              <a:ext uri="{FF2B5EF4-FFF2-40B4-BE49-F238E27FC236}">
                <a16:creationId xmlns:a16="http://schemas.microsoft.com/office/drawing/2014/main" id="{232A0084-3AF4-DA66-FE48-90AF6B31D2F5}"/>
              </a:ext>
            </a:extLst>
          </p:cNvPr>
          <p:cNvSpPr>
            <a:spLocks noGrp="1"/>
          </p:cNvSpPr>
          <p:nvPr>
            <p:ph type="sldNum" sz="quarter" idx="4"/>
          </p:nvPr>
        </p:nvSpPr>
        <p:spPr/>
        <p:txBody>
          <a:bodyPr/>
          <a:lstStyle/>
          <a:p>
            <a:fld id="{974172A1-1CBF-0B40-9234-7D4D80EC19EA}" type="slidenum">
              <a:rPr lang="en-GB" smtClean="0"/>
              <a:pPr/>
              <a:t>1</a:t>
            </a:fld>
            <a:endParaRPr lang="en-GB" dirty="0"/>
          </a:p>
        </p:txBody>
      </p:sp>
      <p:sp>
        <p:nvSpPr>
          <p:cNvPr id="2" name="Footer Placeholder 1">
            <a:extLst>
              <a:ext uri="{FF2B5EF4-FFF2-40B4-BE49-F238E27FC236}">
                <a16:creationId xmlns:a16="http://schemas.microsoft.com/office/drawing/2014/main" id="{907E4552-87B4-2CC6-0101-9991C1ABFD7E}"/>
              </a:ext>
            </a:extLst>
          </p:cNvPr>
          <p:cNvSpPr>
            <a:spLocks noGrp="1"/>
          </p:cNvSpPr>
          <p:nvPr>
            <p:ph type="ftr" sz="quarter" idx="3"/>
          </p:nvPr>
        </p:nvSpPr>
        <p:spPr/>
        <p:txBody>
          <a:bodyPr/>
          <a:lstStyle/>
          <a:p>
            <a:pPr algn="l"/>
            <a:r>
              <a:rPr lang="en-US"/>
              <a:t>D. Schulte      Muon Collider, HFM annual meeting, February 2025 </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7858B-07E0-360C-0C1E-B1D730CA7769}"/>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645C342-B900-EA29-2A07-A8A4A15AEFA0}"/>
              </a:ext>
            </a:extLst>
          </p:cNvPr>
          <p:cNvSpPr>
            <a:spLocks noGrp="1"/>
          </p:cNvSpPr>
          <p:nvPr>
            <p:ph type="title"/>
          </p:nvPr>
        </p:nvSpPr>
        <p:spPr>
          <a:xfrm>
            <a:off x="502920" y="-7475"/>
            <a:ext cx="7574280" cy="432048"/>
          </a:xfrm>
        </p:spPr>
        <p:txBody>
          <a:bodyPr/>
          <a:lstStyle/>
          <a:p>
            <a:pPr algn="ctr"/>
            <a:r>
              <a:rPr lang="en-GB" sz="3200" dirty="0">
                <a:latin typeface="Calibri"/>
                <a:cs typeface="Calibri"/>
              </a:rPr>
              <a:t>Muon Production and Cooling</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097AFE3E-8D35-E411-2D7C-F1A85A95D777}"/>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10</a:t>
            </a:fld>
            <a:endParaRPr lang="en-GB" dirty="0"/>
          </a:p>
        </p:txBody>
      </p:sp>
      <p:sp>
        <p:nvSpPr>
          <p:cNvPr id="6" name="Footer Placeholder 5">
            <a:extLst>
              <a:ext uri="{FF2B5EF4-FFF2-40B4-BE49-F238E27FC236}">
                <a16:creationId xmlns:a16="http://schemas.microsoft.com/office/drawing/2014/main" id="{B569117D-16B2-B018-408C-D1995914F896}"/>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4" name="Slide Number Placeholder 3">
            <a:extLst>
              <a:ext uri="{FF2B5EF4-FFF2-40B4-BE49-F238E27FC236}">
                <a16:creationId xmlns:a16="http://schemas.microsoft.com/office/drawing/2014/main" id="{5F81C8E9-226B-887F-0375-353800AE1E72}"/>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11" name="TextBox 10">
            <a:extLst>
              <a:ext uri="{FF2B5EF4-FFF2-40B4-BE49-F238E27FC236}">
                <a16:creationId xmlns:a16="http://schemas.microsoft.com/office/drawing/2014/main" id="{576757C0-B90B-BE0D-510B-ECE2A6F2B30A}"/>
              </a:ext>
            </a:extLst>
          </p:cNvPr>
          <p:cNvSpPr txBox="1"/>
          <p:nvPr/>
        </p:nvSpPr>
        <p:spPr>
          <a:xfrm>
            <a:off x="179512" y="567726"/>
            <a:ext cx="5144591" cy="954107"/>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r>
              <a:rPr lang="en-US" sz="1400" b="1" spc="-1" dirty="0">
                <a:latin typeface="Calibri" panose="020F0502020204030204" pitchFamily="34" charset="0"/>
                <a:cs typeface="Calibri" panose="020F0502020204030204" pitchFamily="34" charset="0"/>
              </a:rPr>
              <a:t>Muon cooling technology </a:t>
            </a:r>
            <a:r>
              <a:rPr lang="en-US" sz="1400" spc="-1" dirty="0">
                <a:latin typeface="Calibri" panose="020F0502020204030204" pitchFamily="34" charset="0"/>
                <a:cs typeface="Calibri" panose="020F0502020204030204" pitchFamily="34" charset="0"/>
              </a:rPr>
              <a:t>and </a:t>
            </a:r>
            <a:r>
              <a:rPr lang="en-US" sz="1400" b="1" spc="-1" dirty="0">
                <a:latin typeface="Calibri" panose="020F0502020204030204" pitchFamily="34" charset="0"/>
                <a:cs typeface="Calibri" panose="020F0502020204030204" pitchFamily="34" charset="0"/>
              </a:rPr>
              <a:t>demonstrator</a:t>
            </a:r>
          </a:p>
          <a:p>
            <a:pPr marL="285750" indent="-285750">
              <a:buFont typeface="Arial" panose="020B0604020202020204" pitchFamily="34" charset="0"/>
              <a:buChar char="•"/>
            </a:pPr>
            <a:r>
              <a:rPr lang="en-US" sz="1400" spc="-1" dirty="0">
                <a:latin typeface="Calibri" panose="020F0502020204030204" pitchFamily="34" charset="0"/>
                <a:cs typeface="Calibri" panose="020F0502020204030204" pitchFamily="34" charset="0"/>
              </a:rPr>
              <a:t>Most integrated technology</a:t>
            </a:r>
          </a:p>
          <a:p>
            <a:pPr marL="285750" indent="-285750">
              <a:buFont typeface="Arial" panose="020B0604020202020204" pitchFamily="34" charset="0"/>
              <a:buChar char="•"/>
            </a:pPr>
            <a:r>
              <a:rPr lang="en-US" sz="1400" spc="-1" dirty="0">
                <a:latin typeface="Calibri" panose="020F0502020204030204" pitchFamily="34" charset="0"/>
                <a:cs typeface="Calibri" panose="020F0502020204030204" pitchFamily="34" charset="0"/>
              </a:rPr>
              <a:t>Operational demonstrator in O(10 years), with enough resources</a:t>
            </a:r>
          </a:p>
          <a:p>
            <a:pPr marL="285750" indent="-285750">
              <a:buFont typeface="Arial" panose="020B0604020202020204" pitchFamily="34" charset="0"/>
              <a:buChar char="•"/>
            </a:pPr>
            <a:r>
              <a:rPr lang="en-US" sz="1400" spc="-1" dirty="0">
                <a:latin typeface="Calibri" panose="020F0502020204030204" pitchFamily="34" charset="0"/>
                <a:cs typeface="Calibri" panose="020F0502020204030204" pitchFamily="34" charset="0"/>
              </a:rPr>
              <a:t>Allows to perform final optimization of cooling technology</a:t>
            </a:r>
          </a:p>
        </p:txBody>
      </p:sp>
      <p:sp>
        <p:nvSpPr>
          <p:cNvPr id="13" name="TextBox 12">
            <a:extLst>
              <a:ext uri="{FF2B5EF4-FFF2-40B4-BE49-F238E27FC236}">
                <a16:creationId xmlns:a16="http://schemas.microsoft.com/office/drawing/2014/main" id="{78B60E83-0D26-2797-BD4A-C850E11BAFFF}"/>
              </a:ext>
            </a:extLst>
          </p:cNvPr>
          <p:cNvSpPr txBox="1"/>
          <p:nvPr/>
        </p:nvSpPr>
        <p:spPr>
          <a:xfrm>
            <a:off x="1551929" y="1729517"/>
            <a:ext cx="4558386" cy="738664"/>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Very bright muon beam challenges </a:t>
            </a:r>
            <a:r>
              <a:rPr lang="en-US" sz="1400" b="1" spc="-1" dirty="0">
                <a:solidFill>
                  <a:srgbClr val="000000"/>
                </a:solidFill>
                <a:latin typeface="Calibri" panose="020F0502020204030204" pitchFamily="34" charset="0"/>
                <a:cs typeface="Calibri" panose="020F0502020204030204" pitchFamily="34" charset="0"/>
              </a:rPr>
              <a:t>absorbers </a:t>
            </a:r>
            <a:r>
              <a:rPr lang="en-US" sz="1400" spc="-1" dirty="0">
                <a:solidFill>
                  <a:srgbClr val="000000"/>
                </a:solidFill>
                <a:latin typeface="Calibri" panose="020F0502020204030204" pitchFamily="34" charset="0"/>
                <a:cs typeface="Calibri" panose="020F0502020204030204" pitchFamily="34" charset="0"/>
              </a:rPr>
              <a:t>and </a:t>
            </a:r>
            <a:r>
              <a:rPr lang="en-US" sz="1400" b="1" spc="-1" dirty="0">
                <a:solidFill>
                  <a:srgbClr val="000000"/>
                </a:solidFill>
                <a:latin typeface="Calibri" panose="020F0502020204030204" pitchFamily="34" charset="0"/>
                <a:cs typeface="Calibri" panose="020F0502020204030204" pitchFamily="34" charset="0"/>
              </a:rPr>
              <a:t>windows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First tests of absorber windows performed</a:t>
            </a:r>
          </a:p>
          <a:p>
            <a:r>
              <a:rPr lang="en-US" sz="1400" spc="-1" dirty="0">
                <a:solidFill>
                  <a:srgbClr val="000000"/>
                </a:solidFill>
                <a:latin typeface="Calibri" panose="020F0502020204030204" pitchFamily="34" charset="0"/>
                <a:cs typeface="Calibri" panose="020F0502020204030204" pitchFamily="34" charset="0"/>
              </a:rPr>
              <a:t>Strong theoretical and experimental </a:t>
            </a:r>
            <a:r>
              <a:rPr lang="en-US" sz="1400" spc="-1" dirty="0" err="1">
                <a:solidFill>
                  <a:srgbClr val="000000"/>
                </a:solidFill>
                <a:latin typeface="Calibri" panose="020F0502020204030204" pitchFamily="34" charset="0"/>
                <a:cs typeface="Calibri" panose="020F0502020204030204" pitchFamily="34" charset="0"/>
              </a:rPr>
              <a:t>programme</a:t>
            </a:r>
            <a:r>
              <a:rPr lang="en-US" sz="1400" spc="-1" dirty="0">
                <a:solidFill>
                  <a:srgbClr val="000000"/>
                </a:solidFill>
                <a:latin typeface="Calibri" panose="020F0502020204030204" pitchFamily="34" charset="0"/>
                <a:cs typeface="Calibri" panose="020F0502020204030204" pitchFamily="34" charset="0"/>
              </a:rPr>
              <a:t> required</a:t>
            </a:r>
          </a:p>
        </p:txBody>
      </p:sp>
      <p:pic>
        <p:nvPicPr>
          <p:cNvPr id="2" name="Picture 1" descr="p0.tiff">
            <a:extLst>
              <a:ext uri="{FF2B5EF4-FFF2-40B4-BE49-F238E27FC236}">
                <a16:creationId xmlns:a16="http://schemas.microsoft.com/office/drawing/2014/main" id="{EE09B710-B268-A27B-BE31-CEA43A6E6A7B}"/>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324103" y="599801"/>
            <a:ext cx="2381715" cy="868874"/>
          </a:xfrm>
          <a:prstGeom prst="rect">
            <a:avLst/>
          </a:prstGeom>
        </p:spPr>
      </p:pic>
      <p:pic>
        <p:nvPicPr>
          <p:cNvPr id="23" name="Picture 22">
            <a:extLst>
              <a:ext uri="{FF2B5EF4-FFF2-40B4-BE49-F238E27FC236}">
                <a16:creationId xmlns:a16="http://schemas.microsoft.com/office/drawing/2014/main" id="{E1C99FEA-94AD-3BA8-9943-A3D286F37301}"/>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13138" y="1562630"/>
            <a:ext cx="1439002" cy="1132921"/>
          </a:xfrm>
          <a:prstGeom prst="rect">
            <a:avLst/>
          </a:prstGeom>
        </p:spPr>
      </p:pic>
      <p:sp>
        <p:nvSpPr>
          <p:cNvPr id="3" name="TextBox 2">
            <a:extLst>
              <a:ext uri="{FF2B5EF4-FFF2-40B4-BE49-F238E27FC236}">
                <a16:creationId xmlns:a16="http://schemas.microsoft.com/office/drawing/2014/main" id="{09A725F1-1BE3-17CE-CEA9-0D8287FF24F9}"/>
              </a:ext>
            </a:extLst>
          </p:cNvPr>
          <p:cNvSpPr txBox="1"/>
          <p:nvPr/>
        </p:nvSpPr>
        <p:spPr>
          <a:xfrm>
            <a:off x="502920" y="3088556"/>
            <a:ext cx="2852131" cy="523220"/>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Engineering </a:t>
            </a:r>
            <a:r>
              <a:rPr lang="en-US" sz="1400" b="1" spc="-1" dirty="0">
                <a:solidFill>
                  <a:srgbClr val="000000"/>
                </a:solidFill>
                <a:latin typeface="Calibri" panose="020F0502020204030204" pitchFamily="34" charset="0"/>
                <a:cs typeface="Calibri" panose="020F0502020204030204" pitchFamily="34" charset="0"/>
              </a:rPr>
              <a:t>module design </a:t>
            </a:r>
            <a:r>
              <a:rPr lang="en-US" sz="1400" spc="-1" dirty="0">
                <a:solidFill>
                  <a:srgbClr val="000000"/>
                </a:solidFill>
                <a:latin typeface="Calibri" panose="020F0502020204030204" pitchFamily="34" charset="0"/>
                <a:cs typeface="Calibri" panose="020F0502020204030204" pitchFamily="34" charset="0"/>
              </a:rPr>
              <a:t>started</a:t>
            </a:r>
          </a:p>
          <a:p>
            <a:r>
              <a:rPr lang="en-US" sz="1400" spc="-1" dirty="0">
                <a:solidFill>
                  <a:srgbClr val="000000"/>
                </a:solidFill>
                <a:latin typeface="Calibri" panose="020F0502020204030204" pitchFamily="34" charset="0"/>
                <a:cs typeface="Calibri" panose="020F0502020204030204" pitchFamily="34" charset="0"/>
              </a:rPr>
              <a:t>Including solenoid</a:t>
            </a:r>
          </a:p>
        </p:txBody>
      </p:sp>
      <p:sp>
        <p:nvSpPr>
          <p:cNvPr id="18" name="TextBox 4">
            <a:extLst>
              <a:ext uri="{FF2B5EF4-FFF2-40B4-BE49-F238E27FC236}">
                <a16:creationId xmlns:a16="http://schemas.microsoft.com/office/drawing/2014/main" id="{A67C1A7C-3DE8-4371-80C0-4F3F9F2DA181}"/>
              </a:ext>
            </a:extLst>
          </p:cNvPr>
          <p:cNvSpPr/>
          <p:nvPr/>
        </p:nvSpPr>
        <p:spPr>
          <a:xfrm>
            <a:off x="2469288" y="3854315"/>
            <a:ext cx="3722506" cy="936659"/>
          </a:xfrm>
          <a:prstGeom prst="rect">
            <a:avLst/>
          </a:prstGeom>
          <a:solidFill>
            <a:schemeClr val="accent1">
              <a:lumMod val="20000"/>
              <a:lumOff val="80000"/>
              <a:alpha val="490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2 MW graphite target </a:t>
            </a:r>
            <a:r>
              <a:rPr lang="en-US" sz="1400" spc="-1" dirty="0">
                <a:solidFill>
                  <a:srgbClr val="000000"/>
                </a:solidFill>
                <a:latin typeface="Calibri" panose="020F0502020204030204" pitchFamily="34" charset="0"/>
                <a:cs typeface="Calibri" panose="020F0502020204030204" pitchFamily="34" charset="0"/>
              </a:rPr>
              <a:t>looks very promising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Some work on windows remains</a:t>
            </a:r>
          </a:p>
          <a:p>
            <a:r>
              <a:rPr lang="en-US" sz="1400" spc="-1" dirty="0">
                <a:solidFill>
                  <a:srgbClr val="000000"/>
                </a:solidFill>
                <a:latin typeface="Calibri" panose="020F0502020204030204" pitchFamily="34" charset="0"/>
                <a:cs typeface="Calibri" panose="020F0502020204030204" pitchFamily="34" charset="0"/>
              </a:rPr>
              <a:t>Will study alterative higher power (4 MW) target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Graphite, liquid metal, fluidized tungsten</a:t>
            </a:r>
          </a:p>
        </p:txBody>
      </p:sp>
      <p:pic>
        <p:nvPicPr>
          <p:cNvPr id="22" name="Content Placeholder 7" descr="Graphical user interface, diagram&#10;&#10;Description automatically generated with medium confidence">
            <a:extLst>
              <a:ext uri="{FF2B5EF4-FFF2-40B4-BE49-F238E27FC236}">
                <a16:creationId xmlns:a16="http://schemas.microsoft.com/office/drawing/2014/main" id="{BD0FF094-1BB4-6479-9E4C-4FD1651BAC05}"/>
              </a:ext>
            </a:extLst>
          </p:cNvPr>
          <p:cNvPicPr>
            <a:picLocks noChangeAspect="1"/>
          </p:cNvPicPr>
          <p:nvPr/>
        </p:nvPicPr>
        <p:blipFill>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13138" y="3651155"/>
            <a:ext cx="2216942" cy="1218100"/>
          </a:xfrm>
          <a:prstGeom prst="rect">
            <a:avLst/>
          </a:prstGeom>
        </p:spPr>
      </p:pic>
      <p:sp>
        <p:nvSpPr>
          <p:cNvPr id="27" name="TextBox 26">
            <a:extLst>
              <a:ext uri="{FF2B5EF4-FFF2-40B4-BE49-F238E27FC236}">
                <a16:creationId xmlns:a16="http://schemas.microsoft.com/office/drawing/2014/main" id="{524DEBE0-4E5D-0FED-8E74-80A4F3ACF517}"/>
              </a:ext>
            </a:extLst>
          </p:cNvPr>
          <p:cNvSpPr txBox="1"/>
          <p:nvPr/>
        </p:nvSpPr>
        <p:spPr>
          <a:xfrm>
            <a:off x="6281288" y="4006519"/>
            <a:ext cx="2749574" cy="738664"/>
          </a:xfrm>
          <a:prstGeom prst="rect">
            <a:avLst/>
          </a:prstGeom>
          <a:solidFill>
            <a:schemeClr val="accent3">
              <a:lumMod val="20000"/>
              <a:lumOff val="80000"/>
              <a:alpha val="50000"/>
            </a:schemeClr>
          </a:solidFill>
          <a:ln>
            <a:solidFill>
              <a:schemeClr val="accent1">
                <a:lumMod val="20000"/>
                <a:lumOff val="80000"/>
              </a:schemeClr>
            </a:solidFill>
          </a:ln>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Ready to </a:t>
            </a:r>
            <a:r>
              <a:rPr lang="en-US" sz="1400" b="1" spc="-1" dirty="0">
                <a:solidFill>
                  <a:srgbClr val="000000"/>
                </a:solidFill>
                <a:latin typeface="Calibri" panose="020F0502020204030204" pitchFamily="34" charset="0"/>
                <a:cs typeface="Calibri" panose="020F0502020204030204" pitchFamily="34" charset="0"/>
              </a:rPr>
              <a:t>widen effort</a:t>
            </a:r>
            <a:r>
              <a:rPr lang="en-US" sz="1400" spc="-1" dirty="0">
                <a:solidFill>
                  <a:srgbClr val="000000"/>
                </a:solidFill>
                <a:latin typeface="Calibri" panose="020F0502020204030204" pitchFamily="34" charset="0"/>
                <a:cs typeface="Calibri" panose="020F0502020204030204" pitchFamily="34" charset="0"/>
              </a:rPr>
              <a:t>, in particular </a:t>
            </a:r>
            <a:r>
              <a:rPr lang="en-US" sz="1400" spc="-1" dirty="0" err="1">
                <a:solidFill>
                  <a:srgbClr val="000000"/>
                </a:solidFill>
                <a:latin typeface="Calibri" panose="020F0502020204030204" pitchFamily="34" charset="0"/>
                <a:cs typeface="Calibri" panose="020F0502020204030204" pitchFamily="34" charset="0"/>
              </a:rPr>
              <a:t>beamdynamics</a:t>
            </a:r>
            <a:r>
              <a:rPr lang="en-US" sz="1400" spc="-1" dirty="0">
                <a:solidFill>
                  <a:srgbClr val="000000"/>
                </a:solidFill>
                <a:latin typeface="Calibri" panose="020F0502020204030204" pitchFamily="34" charset="0"/>
                <a:cs typeface="Calibri" panose="020F0502020204030204" pitchFamily="34" charset="0"/>
              </a:rPr>
              <a:t>, prototyping and experimental work</a:t>
            </a:r>
          </a:p>
        </p:txBody>
      </p:sp>
      <p:pic>
        <p:nvPicPr>
          <p:cNvPr id="28" name="Picture 27">
            <a:extLst>
              <a:ext uri="{FF2B5EF4-FFF2-40B4-BE49-F238E27FC236}">
                <a16:creationId xmlns:a16="http://schemas.microsoft.com/office/drawing/2014/main" id="{1486A544-D5FF-F9E6-1C0D-1748C385BE68}"/>
              </a:ext>
            </a:extLst>
          </p:cNvPr>
          <p:cNvPicPr>
            <a:picLocks noChangeAspect="1"/>
          </p:cNvPicPr>
          <p:nvPr/>
        </p:nvPicPr>
        <p:blipFill>
          <a:blip r:embed="rId5"/>
          <a:srcRect l="44999" t="22954" r="3457" b="13481"/>
          <a:stretch/>
        </p:blipFill>
        <p:spPr>
          <a:xfrm>
            <a:off x="6662860" y="1879030"/>
            <a:ext cx="2216942" cy="1931943"/>
          </a:xfrm>
          <a:prstGeom prst="rect">
            <a:avLst/>
          </a:prstGeom>
        </p:spPr>
      </p:pic>
      <p:pic>
        <p:nvPicPr>
          <p:cNvPr id="29" name="Picture 28" descr="A picture containing LEGO&#10;&#10;Description automatically generated">
            <a:extLst>
              <a:ext uri="{FF2B5EF4-FFF2-40B4-BE49-F238E27FC236}">
                <a16:creationId xmlns:a16="http://schemas.microsoft.com/office/drawing/2014/main" id="{44B1FB16-9CDA-185D-E63B-F42816AFDC47}"/>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3291343" y="2569829"/>
            <a:ext cx="1439002" cy="1248274"/>
          </a:xfrm>
          <a:prstGeom prst="rect">
            <a:avLst/>
          </a:prstGeom>
        </p:spPr>
      </p:pic>
      <p:sp>
        <p:nvSpPr>
          <p:cNvPr id="30" name="TextBox 29">
            <a:extLst>
              <a:ext uri="{FF2B5EF4-FFF2-40B4-BE49-F238E27FC236}">
                <a16:creationId xmlns:a16="http://schemas.microsoft.com/office/drawing/2014/main" id="{A121B32D-19E7-B1AB-59E4-B3DBDA0F68F1}"/>
              </a:ext>
            </a:extLst>
          </p:cNvPr>
          <p:cNvSpPr txBox="1"/>
          <p:nvPr/>
        </p:nvSpPr>
        <p:spPr>
          <a:xfrm>
            <a:off x="5124104" y="3245211"/>
            <a:ext cx="1725142" cy="307777"/>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RF design </a:t>
            </a:r>
            <a:r>
              <a:rPr lang="en-US" sz="1400" spc="-1" dirty="0">
                <a:solidFill>
                  <a:srgbClr val="000000"/>
                </a:solidFill>
                <a:latin typeface="Calibri" panose="020F0502020204030204" pitchFamily="34" charset="0"/>
                <a:cs typeface="Calibri" panose="020F0502020204030204" pitchFamily="34" charset="0"/>
              </a:rPr>
              <a:t>ongoing</a:t>
            </a:r>
          </a:p>
        </p:txBody>
      </p:sp>
    </p:spTree>
    <p:extLst>
      <p:ext uri="{BB962C8B-B14F-4D97-AF65-F5344CB8AC3E}">
        <p14:creationId xmlns:p14="http://schemas.microsoft.com/office/powerpoint/2010/main" val="903516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1F5AB9-418A-55A0-C683-A870AFF88E55}"/>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6F8D7E4-E59D-E0A3-E966-04D74EB03B15}"/>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74A43A80-060F-93BB-59B4-3392B791DB86}"/>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Demonstrator</a:t>
            </a:r>
            <a:endParaRPr lang="en-US" sz="3200" dirty="0">
              <a:latin typeface="Calibri"/>
              <a:cs typeface="Calibri"/>
            </a:endParaRPr>
          </a:p>
        </p:txBody>
      </p:sp>
      <p:pic>
        <p:nvPicPr>
          <p:cNvPr id="13" name="Picture 12" descr="A diagram of a cooling system&#10;&#10;Description automatically generated">
            <a:extLst>
              <a:ext uri="{FF2B5EF4-FFF2-40B4-BE49-F238E27FC236}">
                <a16:creationId xmlns:a16="http://schemas.microsoft.com/office/drawing/2014/main" id="{CAB47A8B-3E78-9A50-6D85-5C2E8F041C9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641035" y="703154"/>
            <a:ext cx="3538825" cy="2044654"/>
          </a:xfrm>
          <a:prstGeom prst="rect">
            <a:avLst/>
          </a:prstGeom>
        </p:spPr>
      </p:pic>
      <p:sp>
        <p:nvSpPr>
          <p:cNvPr id="2" name="Slide Number Placeholder 1">
            <a:extLst>
              <a:ext uri="{FF2B5EF4-FFF2-40B4-BE49-F238E27FC236}">
                <a16:creationId xmlns:a16="http://schemas.microsoft.com/office/drawing/2014/main" id="{08F5F263-DAA8-8D2C-234F-A912A31FD447}"/>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extBox 4">
            <a:extLst>
              <a:ext uri="{FF2B5EF4-FFF2-40B4-BE49-F238E27FC236}">
                <a16:creationId xmlns:a16="http://schemas.microsoft.com/office/drawing/2014/main" id="{A3323FBB-3B45-46E0-0545-6F605CEDD12C}"/>
              </a:ext>
            </a:extLst>
          </p:cNvPr>
          <p:cNvSpPr/>
          <p:nvPr/>
        </p:nvSpPr>
        <p:spPr>
          <a:xfrm>
            <a:off x="40747" y="560009"/>
            <a:ext cx="4328743" cy="1798433"/>
          </a:xfrm>
          <a:prstGeom prst="rect">
            <a:avLst/>
          </a:prstGeom>
          <a:solidFill>
            <a:schemeClr val="accent1">
              <a:lumMod val="20000"/>
              <a:lumOff val="80000"/>
              <a:alpha val="50251"/>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Ultimate </a:t>
            </a:r>
            <a:r>
              <a:rPr lang="en-US" sz="1400" b="1" spc="-1" dirty="0">
                <a:solidFill>
                  <a:srgbClr val="000000"/>
                </a:solidFill>
                <a:latin typeface="Calibri" panose="020F0502020204030204" pitchFamily="34" charset="0"/>
                <a:cs typeface="Calibri" panose="020F0502020204030204" pitchFamily="34" charset="0"/>
              </a:rPr>
              <a:t>6D cooling technology integration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Components: Magnets, RF systems, absorbers, vacuum, instrumentation, cryogenics, …</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Integration, operation, performance with beam</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Gradual upgrades as cell design evolves, confidence grows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Will be important part of commissioning preparation after the decision to build the muon collider</a:t>
            </a:r>
          </a:p>
        </p:txBody>
      </p:sp>
      <p:sp>
        <p:nvSpPr>
          <p:cNvPr id="17" name="TextBox 4">
            <a:extLst>
              <a:ext uri="{FF2B5EF4-FFF2-40B4-BE49-F238E27FC236}">
                <a16:creationId xmlns:a16="http://schemas.microsoft.com/office/drawing/2014/main" id="{70222AD3-55DA-5867-36F6-AB1FE8E7801D}"/>
              </a:ext>
            </a:extLst>
          </p:cNvPr>
          <p:cNvSpPr/>
          <p:nvPr/>
        </p:nvSpPr>
        <p:spPr>
          <a:xfrm>
            <a:off x="6285893" y="595988"/>
            <a:ext cx="1887501" cy="1582989"/>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p:txBody>
      </p:sp>
      <p:pic>
        <p:nvPicPr>
          <p:cNvPr id="24" name="Picture 23" descr="A map of a city&#10;&#10;Description automatically generated">
            <a:extLst>
              <a:ext uri="{FF2B5EF4-FFF2-40B4-BE49-F238E27FC236}">
                <a16:creationId xmlns:a16="http://schemas.microsoft.com/office/drawing/2014/main" id="{EFA91827-ECFA-C23D-80B6-0C2422A0815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14482" y="2538718"/>
            <a:ext cx="4255008" cy="2071650"/>
          </a:xfrm>
          <a:prstGeom prst="rect">
            <a:avLst/>
          </a:prstGeom>
        </p:spPr>
      </p:pic>
      <p:sp>
        <p:nvSpPr>
          <p:cNvPr id="27" name="TextBox 4">
            <a:extLst>
              <a:ext uri="{FF2B5EF4-FFF2-40B4-BE49-F238E27FC236}">
                <a16:creationId xmlns:a16="http://schemas.microsoft.com/office/drawing/2014/main" id="{EAEF5882-0B48-3F8C-050D-6432BCE3A130}"/>
              </a:ext>
            </a:extLst>
          </p:cNvPr>
          <p:cNvSpPr/>
          <p:nvPr/>
        </p:nvSpPr>
        <p:spPr>
          <a:xfrm>
            <a:off x="4449572" y="3040831"/>
            <a:ext cx="3529596" cy="721215"/>
          </a:xfrm>
          <a:prstGeom prst="rect">
            <a:avLst/>
          </a:prstGeom>
          <a:solidFill>
            <a:schemeClr val="accent6">
              <a:lumMod val="20000"/>
              <a:lumOff val="80000"/>
              <a:alpha val="49805"/>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Detailed studies of site at CERN ongoing, considering </a:t>
            </a:r>
            <a:r>
              <a:rPr lang="en-US" sz="1400" b="1" spc="-1" dirty="0">
                <a:solidFill>
                  <a:srgbClr val="000000"/>
                </a:solidFill>
                <a:latin typeface="Calibri" panose="020F0502020204030204" pitchFamily="34" charset="0"/>
                <a:cs typeface="Calibri" panose="020F0502020204030204" pitchFamily="34" charset="0"/>
              </a:rPr>
              <a:t>TT7 tunnel </a:t>
            </a:r>
            <a:r>
              <a:rPr lang="en-US" sz="1400" spc="-1" dirty="0">
                <a:solidFill>
                  <a:srgbClr val="000000"/>
                </a:solidFill>
                <a:latin typeface="Calibri" panose="020F0502020204030204" pitchFamily="34" charset="0"/>
                <a:cs typeface="Calibri" panose="020F0502020204030204" pitchFamily="34" charset="0"/>
              </a:rPr>
              <a:t>or </a:t>
            </a:r>
            <a:r>
              <a:rPr lang="en-US" sz="1400" b="1" spc="-1" dirty="0">
                <a:solidFill>
                  <a:srgbClr val="000000"/>
                </a:solidFill>
                <a:latin typeface="Calibri" panose="020F0502020204030204" pitchFamily="34" charset="0"/>
                <a:cs typeface="Calibri" panose="020F0502020204030204" pitchFamily="34" charset="0"/>
              </a:rPr>
              <a:t>CTF3 building</a:t>
            </a:r>
          </a:p>
          <a:p>
            <a:r>
              <a:rPr lang="en-US" sz="1400" spc="-1" dirty="0">
                <a:solidFill>
                  <a:srgbClr val="000000"/>
                </a:solidFill>
                <a:latin typeface="Calibri" panose="020F0502020204030204" pitchFamily="34" charset="0"/>
                <a:cs typeface="Calibri" panose="020F0502020204030204" pitchFamily="34" charset="0"/>
              </a:rPr>
              <a:t>US plan to start detailed study at FNAL</a:t>
            </a:r>
          </a:p>
        </p:txBody>
      </p:sp>
      <p:sp>
        <p:nvSpPr>
          <p:cNvPr id="28" name="TextBox 4">
            <a:extLst>
              <a:ext uri="{FF2B5EF4-FFF2-40B4-BE49-F238E27FC236}">
                <a16:creationId xmlns:a16="http://schemas.microsoft.com/office/drawing/2014/main" id="{02E3EEB2-5331-F33F-02D4-C8F0F70A88CB}"/>
              </a:ext>
            </a:extLst>
          </p:cNvPr>
          <p:cNvSpPr/>
          <p:nvPr/>
        </p:nvSpPr>
        <p:spPr>
          <a:xfrm>
            <a:off x="4778932" y="3855555"/>
            <a:ext cx="4110273" cy="721215"/>
          </a:xfrm>
          <a:prstGeom prst="rect">
            <a:avLst/>
          </a:prstGeom>
          <a:solidFill>
            <a:schemeClr val="accent3">
              <a:lumMod val="20000"/>
              <a:lumOff val="80000"/>
              <a:alpha val="49805"/>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Effort </a:t>
            </a:r>
            <a:r>
              <a:rPr lang="en-US" sz="1400" b="1" spc="-1" dirty="0">
                <a:solidFill>
                  <a:srgbClr val="000000"/>
                </a:solidFill>
                <a:latin typeface="Calibri" panose="020F0502020204030204" pitchFamily="34" charset="0"/>
                <a:cs typeface="Calibri" panose="020F0502020204030204" pitchFamily="34" charset="0"/>
              </a:rPr>
              <a:t>ramp-up </a:t>
            </a:r>
            <a:r>
              <a:rPr lang="en-US" sz="1400" spc="-1" dirty="0">
                <a:solidFill>
                  <a:srgbClr val="000000"/>
                </a:solidFill>
                <a:latin typeface="Calibri" panose="020F0502020204030204" pitchFamily="34" charset="0"/>
                <a:cs typeface="Calibri" panose="020F0502020204030204" pitchFamily="34" charset="0"/>
              </a:rPr>
              <a:t>in several stages</a:t>
            </a:r>
            <a:endParaRPr lang="en-US" sz="1400" b="1"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Modular plan </a:t>
            </a:r>
            <a:r>
              <a:rPr lang="en-US" sz="1400" spc="-1" dirty="0">
                <a:solidFill>
                  <a:srgbClr val="000000"/>
                </a:solidFill>
                <a:latin typeface="Calibri" panose="020F0502020204030204" pitchFamily="34" charset="0"/>
                <a:cs typeface="Calibri" panose="020F0502020204030204" pitchFamily="34" charset="0"/>
              </a:rPr>
              <a:t>will allow quickly moving forward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adjust to developments in Europe and the US</a:t>
            </a:r>
          </a:p>
        </p:txBody>
      </p:sp>
      <p:sp>
        <p:nvSpPr>
          <p:cNvPr id="7" name="TextBox 6">
            <a:extLst>
              <a:ext uri="{FF2B5EF4-FFF2-40B4-BE49-F238E27FC236}">
                <a16:creationId xmlns:a16="http://schemas.microsoft.com/office/drawing/2014/main" id="{54006A71-6D4F-EE2D-3F4A-D62A7B3E9595}"/>
              </a:ext>
            </a:extLst>
          </p:cNvPr>
          <p:cNvSpPr txBox="1"/>
          <p:nvPr/>
        </p:nvSpPr>
        <p:spPr>
          <a:xfrm>
            <a:off x="74055" y="2470867"/>
            <a:ext cx="4345533" cy="2308324"/>
          </a:xfrm>
          <a:prstGeom prst="rect">
            <a:avLst/>
          </a:prstGeom>
          <a:noFill/>
          <a:ln w="92075">
            <a:solidFill>
              <a:schemeClr val="accent6">
                <a:lumMod val="20000"/>
                <a:lumOff val="80000"/>
                <a:alpha val="49614"/>
              </a:schemeClr>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9" name="Rectangle 8">
            <a:extLst>
              <a:ext uri="{FF2B5EF4-FFF2-40B4-BE49-F238E27FC236}">
                <a16:creationId xmlns:a16="http://schemas.microsoft.com/office/drawing/2014/main" id="{D9225063-934D-AEE3-DD4C-6BD601AD108F}"/>
              </a:ext>
            </a:extLst>
          </p:cNvPr>
          <p:cNvSpPr/>
          <p:nvPr/>
        </p:nvSpPr>
        <p:spPr>
          <a:xfrm>
            <a:off x="6032213" y="2347011"/>
            <a:ext cx="1739589" cy="4007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65FE0C8-F36D-52C1-20A4-E053DE203284}"/>
              </a:ext>
            </a:extLst>
          </p:cNvPr>
          <p:cNvSpPr txBox="1"/>
          <p:nvPr/>
        </p:nvSpPr>
        <p:spPr>
          <a:xfrm>
            <a:off x="4569340" y="615414"/>
            <a:ext cx="4529458" cy="2331908"/>
          </a:xfrm>
          <a:prstGeom prst="rect">
            <a:avLst/>
          </a:prstGeom>
          <a:noFill/>
          <a:ln w="92075">
            <a:solidFill>
              <a:srgbClr val="92D050">
                <a:alpha val="50000"/>
              </a:srgbClr>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11" name="TextBox 4">
            <a:extLst>
              <a:ext uri="{FF2B5EF4-FFF2-40B4-BE49-F238E27FC236}">
                <a16:creationId xmlns:a16="http://schemas.microsoft.com/office/drawing/2014/main" id="{759B195E-6CEE-6F1C-B28E-E2B9FBC5FD4B}"/>
              </a:ext>
            </a:extLst>
          </p:cNvPr>
          <p:cNvSpPr/>
          <p:nvPr/>
        </p:nvSpPr>
        <p:spPr>
          <a:xfrm>
            <a:off x="6116187" y="1168554"/>
            <a:ext cx="2996119" cy="936659"/>
          </a:xfrm>
          <a:prstGeom prst="rect">
            <a:avLst/>
          </a:prstGeom>
          <a:solidFill>
            <a:srgbClr val="92D050">
              <a:alpha val="49796"/>
            </a:srgb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RF model test stands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700 MHz cell test infrastructure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Module test with beam</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Improved module string</a:t>
            </a:r>
          </a:p>
        </p:txBody>
      </p:sp>
      <p:sp>
        <p:nvSpPr>
          <p:cNvPr id="12" name="TextBox 4">
            <a:extLst>
              <a:ext uri="{FF2B5EF4-FFF2-40B4-BE49-F238E27FC236}">
                <a16:creationId xmlns:a16="http://schemas.microsoft.com/office/drawing/2014/main" id="{6AA99C5B-6E45-165D-F0F6-789970916CDF}"/>
              </a:ext>
            </a:extLst>
          </p:cNvPr>
          <p:cNvSpPr/>
          <p:nvPr/>
        </p:nvSpPr>
        <p:spPr>
          <a:xfrm>
            <a:off x="6116187" y="658719"/>
            <a:ext cx="1918571" cy="505771"/>
          </a:xfrm>
          <a:prstGeom prst="rect">
            <a:avLst/>
          </a:prstGeom>
          <a:solidFill>
            <a:srgbClr val="92D050">
              <a:alpha val="49796"/>
            </a:srgb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Staged implementation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Components</a:t>
            </a:r>
          </a:p>
        </p:txBody>
      </p:sp>
    </p:spTree>
    <p:extLst>
      <p:ext uri="{BB962C8B-B14F-4D97-AF65-F5344CB8AC3E}">
        <p14:creationId xmlns:p14="http://schemas.microsoft.com/office/powerpoint/2010/main" val="2630237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2CBBC-CB1D-D611-F09E-67C78491A3D4}"/>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9B0EA161-6EB7-5AA3-5356-AFCBB4EB5D08}"/>
              </a:ext>
            </a:extLst>
          </p:cNvPr>
          <p:cNvSpPr>
            <a:spLocks noGrp="1"/>
          </p:cNvSpPr>
          <p:nvPr>
            <p:ph type="title"/>
          </p:nvPr>
        </p:nvSpPr>
        <p:spPr>
          <a:xfrm>
            <a:off x="502920" y="-7475"/>
            <a:ext cx="7574280" cy="432048"/>
          </a:xfrm>
        </p:spPr>
        <p:txBody>
          <a:bodyPr/>
          <a:lstStyle/>
          <a:p>
            <a:pPr algn="ctr"/>
            <a:r>
              <a:rPr lang="en-GB" sz="3200" dirty="0">
                <a:latin typeface="Calibri"/>
                <a:cs typeface="Calibri"/>
              </a:rPr>
              <a:t>Magnets</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CB5B8590-E6E9-172B-FC7F-DB79F075D85E}"/>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12</a:t>
            </a:fld>
            <a:endParaRPr lang="en-GB" dirty="0"/>
          </a:p>
        </p:txBody>
      </p:sp>
      <p:sp>
        <p:nvSpPr>
          <p:cNvPr id="6" name="Footer Placeholder 5">
            <a:extLst>
              <a:ext uri="{FF2B5EF4-FFF2-40B4-BE49-F238E27FC236}">
                <a16:creationId xmlns:a16="http://schemas.microsoft.com/office/drawing/2014/main" id="{51DA4C80-C039-9999-632D-BD7F8152EB5E}"/>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4" name="Slide Number Placeholder 3">
            <a:extLst>
              <a:ext uri="{FF2B5EF4-FFF2-40B4-BE49-F238E27FC236}">
                <a16:creationId xmlns:a16="http://schemas.microsoft.com/office/drawing/2014/main" id="{BFB9F4D6-D26B-F9F3-225E-DACEFE7CE9C8}"/>
              </a:ext>
            </a:extLst>
          </p:cNvPr>
          <p:cNvSpPr>
            <a:spLocks noGrp="1"/>
          </p:cNvSpPr>
          <p:nvPr>
            <p:ph type="sldNum" sz="quarter" idx="4"/>
          </p:nvPr>
        </p:nvSpPr>
        <p:spPr/>
        <p:txBody>
          <a:bodyPr/>
          <a:lstStyle/>
          <a:p>
            <a:fld id="{974172A1-1CBF-0B40-9234-7D4D80EC19EA}" type="slidenum">
              <a:rPr lang="en-GB" smtClean="0"/>
              <a:pPr/>
              <a:t>12</a:t>
            </a:fld>
            <a:endParaRPr lang="en-GB" dirty="0"/>
          </a:p>
        </p:txBody>
      </p:sp>
      <p:pic>
        <p:nvPicPr>
          <p:cNvPr id="26" name="Picture 25" descr="A diagram of a test&#10;&#10;Description automatically generated">
            <a:extLst>
              <a:ext uri="{FF2B5EF4-FFF2-40B4-BE49-F238E27FC236}">
                <a16:creationId xmlns:a16="http://schemas.microsoft.com/office/drawing/2014/main" id="{A38B3250-1A4F-74A3-4939-DD2AB9658F3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339706" y="624098"/>
            <a:ext cx="2369744" cy="2761663"/>
          </a:xfrm>
          <a:prstGeom prst="rect">
            <a:avLst/>
          </a:prstGeom>
        </p:spPr>
      </p:pic>
      <p:pic>
        <p:nvPicPr>
          <p:cNvPr id="31" name="Afbeelding 5">
            <a:extLst>
              <a:ext uri="{FF2B5EF4-FFF2-40B4-BE49-F238E27FC236}">
                <a16:creationId xmlns:a16="http://schemas.microsoft.com/office/drawing/2014/main" id="{D52EC912-3BA9-7169-8D23-7B86A274C7D6}"/>
              </a:ext>
            </a:extLst>
          </p:cNvPr>
          <p:cNvPicPr>
            <a:picLocks noChangeAspect="1"/>
          </p:cNvPicPr>
          <p:nvPr/>
        </p:nvPicPr>
        <p:blipFill>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10336" y="3578347"/>
            <a:ext cx="1587015" cy="1153840"/>
          </a:xfrm>
          <a:prstGeom prst="rect">
            <a:avLst/>
          </a:prstGeom>
        </p:spPr>
      </p:pic>
      <p:sp>
        <p:nvSpPr>
          <p:cNvPr id="32" name="TextBox 31">
            <a:extLst>
              <a:ext uri="{FF2B5EF4-FFF2-40B4-BE49-F238E27FC236}">
                <a16:creationId xmlns:a16="http://schemas.microsoft.com/office/drawing/2014/main" id="{6B64CDDD-49AA-FF27-24E6-E8ED9F2F3FA3}"/>
              </a:ext>
            </a:extLst>
          </p:cNvPr>
          <p:cNvSpPr txBox="1"/>
          <p:nvPr/>
        </p:nvSpPr>
        <p:spPr>
          <a:xfrm>
            <a:off x="2031729" y="4255234"/>
            <a:ext cx="1736764" cy="400110"/>
          </a:xfrm>
          <a:prstGeom prst="rect">
            <a:avLst/>
          </a:prstGeom>
          <a:solidFill>
            <a:schemeClr val="bg1">
              <a:alpha val="50000"/>
            </a:schemeClr>
          </a:solidFill>
        </p:spPr>
        <p:txBody>
          <a:bodyPr wrap="square" rtlCol="0">
            <a:spAutoFit/>
          </a:bodyPr>
          <a:lstStyle/>
          <a:p>
            <a:r>
              <a:rPr lang="en-US" sz="1000" dirty="0">
                <a:latin typeface="Calibri" panose="020F0502020204030204" pitchFamily="34" charset="0"/>
                <a:cs typeface="Calibri" panose="020F0502020204030204" pitchFamily="34" charset="0"/>
              </a:rPr>
              <a:t>Normal-conducting RCS </a:t>
            </a:r>
            <a:r>
              <a:rPr lang="en-US" sz="1000" b="1" dirty="0">
                <a:latin typeface="Calibri" panose="020F0502020204030204" pitchFamily="34" charset="0"/>
                <a:cs typeface="Calibri" panose="020F0502020204030204" pitchFamily="34" charset="0"/>
              </a:rPr>
              <a:t>pulsed magnets</a:t>
            </a:r>
            <a:endParaRPr lang="en-US" sz="1000"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009730CC-38AA-C235-A226-E88CFA399253}"/>
              </a:ext>
            </a:extLst>
          </p:cNvPr>
          <p:cNvGrpSpPr/>
          <p:nvPr/>
        </p:nvGrpSpPr>
        <p:grpSpPr>
          <a:xfrm>
            <a:off x="344398" y="2867356"/>
            <a:ext cx="1424649" cy="2021743"/>
            <a:chOff x="1783585" y="772159"/>
            <a:chExt cx="4146307" cy="5246844"/>
          </a:xfrm>
        </p:grpSpPr>
        <p:pic>
          <p:nvPicPr>
            <p:cNvPr id="3" name="Picture 2">
              <a:extLst>
                <a:ext uri="{FF2B5EF4-FFF2-40B4-BE49-F238E27FC236}">
                  <a16:creationId xmlns:a16="http://schemas.microsoft.com/office/drawing/2014/main" id="{0CEA8EA7-997B-C9BC-CC4E-16A62F7E6B4D}"/>
                </a:ext>
              </a:extLst>
            </p:cNvPr>
            <p:cNvPicPr>
              <a:picLocks noChangeAspect="1"/>
            </p:cNvPicPr>
            <p:nvPr/>
          </p:nvPicPr>
          <p:blipFill>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00000">
              <a:off x="35260" y="2553010"/>
              <a:ext cx="5229202" cy="1667500"/>
            </a:xfrm>
            <a:prstGeom prst="rect">
              <a:avLst/>
            </a:prstGeom>
          </p:spPr>
        </p:pic>
        <p:grpSp>
          <p:nvGrpSpPr>
            <p:cNvPr id="7" name="Group 6">
              <a:extLst>
                <a:ext uri="{FF2B5EF4-FFF2-40B4-BE49-F238E27FC236}">
                  <a16:creationId xmlns:a16="http://schemas.microsoft.com/office/drawing/2014/main" id="{3F3B58A1-8E2C-7A2A-EDAE-4800F06841B3}"/>
                </a:ext>
              </a:extLst>
            </p:cNvPr>
            <p:cNvGrpSpPr/>
            <p:nvPr/>
          </p:nvGrpSpPr>
          <p:grpSpPr>
            <a:xfrm>
              <a:off x="1783585" y="1522689"/>
              <a:ext cx="4146307" cy="4496314"/>
              <a:chOff x="1783585" y="1522689"/>
              <a:chExt cx="4146307" cy="4496314"/>
            </a:xfrm>
          </p:grpSpPr>
          <p:sp>
            <p:nvSpPr>
              <p:cNvPr id="25" name="TextBox 24">
                <a:extLst>
                  <a:ext uri="{FF2B5EF4-FFF2-40B4-BE49-F238E27FC236}">
                    <a16:creationId xmlns:a16="http://schemas.microsoft.com/office/drawing/2014/main" id="{B0EEDFDD-2420-3213-3182-6BE54B9BD046}"/>
                  </a:ext>
                </a:extLst>
              </p:cNvPr>
              <p:cNvSpPr txBox="1"/>
              <p:nvPr/>
            </p:nvSpPr>
            <p:spPr>
              <a:xfrm rot="16200000">
                <a:off x="313278" y="2992996"/>
                <a:ext cx="3525746" cy="58513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HTS pancakes 4 mm tape</a:t>
                </a:r>
              </a:p>
            </p:txBody>
          </p:sp>
          <p:grpSp>
            <p:nvGrpSpPr>
              <p:cNvPr id="11" name="Group 10">
                <a:extLst>
                  <a:ext uri="{FF2B5EF4-FFF2-40B4-BE49-F238E27FC236}">
                    <a16:creationId xmlns:a16="http://schemas.microsoft.com/office/drawing/2014/main" id="{C364DF5A-2D4E-2B1B-6047-B52D9D50112F}"/>
                  </a:ext>
                </a:extLst>
              </p:cNvPr>
              <p:cNvGrpSpPr/>
              <p:nvPr/>
            </p:nvGrpSpPr>
            <p:grpSpPr>
              <a:xfrm>
                <a:off x="3090627" y="3471505"/>
                <a:ext cx="2839265" cy="2547498"/>
                <a:chOff x="3331159" y="3577151"/>
                <a:chExt cx="2839265" cy="2547498"/>
              </a:xfrm>
            </p:grpSpPr>
            <p:pic>
              <p:nvPicPr>
                <p:cNvPr id="13" name="Picture 12">
                  <a:extLst>
                    <a:ext uri="{FF2B5EF4-FFF2-40B4-BE49-F238E27FC236}">
                      <a16:creationId xmlns:a16="http://schemas.microsoft.com/office/drawing/2014/main" id="{64180390-DFEB-00B8-DCDF-24722F15AEC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700364" y="4954533"/>
                  <a:ext cx="2356771" cy="1170116"/>
                </a:xfrm>
                <a:prstGeom prst="rect">
                  <a:avLst/>
                </a:prstGeom>
              </p:spPr>
            </p:pic>
            <p:pic>
              <p:nvPicPr>
                <p:cNvPr id="23" name="Picture 22">
                  <a:extLst>
                    <a:ext uri="{FF2B5EF4-FFF2-40B4-BE49-F238E27FC236}">
                      <a16:creationId xmlns:a16="http://schemas.microsoft.com/office/drawing/2014/main" id="{3C19FCFF-FEB4-BFFB-A999-E10069760A5E}"/>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3331159" y="3577151"/>
                  <a:ext cx="2839265" cy="1343465"/>
                </a:xfrm>
                <a:prstGeom prst="rect">
                  <a:avLst/>
                </a:prstGeom>
              </p:spPr>
            </p:pic>
          </p:grpSp>
        </p:grpSp>
      </p:grpSp>
      <p:sp>
        <p:nvSpPr>
          <p:cNvPr id="29" name="TextBox 28">
            <a:extLst>
              <a:ext uri="{FF2B5EF4-FFF2-40B4-BE49-F238E27FC236}">
                <a16:creationId xmlns:a16="http://schemas.microsoft.com/office/drawing/2014/main" id="{982FBE1D-3B04-F12D-D0C3-B1B650FE0A1B}"/>
              </a:ext>
            </a:extLst>
          </p:cNvPr>
          <p:cNvSpPr txBox="1"/>
          <p:nvPr/>
        </p:nvSpPr>
        <p:spPr>
          <a:xfrm>
            <a:off x="11561" y="2479571"/>
            <a:ext cx="1587014" cy="400110"/>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HTS final cooling solenoid mechanical design</a:t>
            </a:r>
            <a:endParaRPr lang="en-US" sz="1000" b="1" spc="-1" dirty="0">
              <a:solidFill>
                <a:srgbClr val="000000"/>
              </a:solidFill>
              <a:latin typeface="Calibri" panose="020F0502020204030204" pitchFamily="34" charset="0"/>
              <a:cs typeface="Calibri" panose="020F0502020204030204" pitchFamily="34" charset="0"/>
            </a:endParaRPr>
          </a:p>
        </p:txBody>
      </p:sp>
      <p:pic>
        <p:nvPicPr>
          <p:cNvPr id="33" name="Picture 32">
            <a:extLst>
              <a:ext uri="{FF2B5EF4-FFF2-40B4-BE49-F238E27FC236}">
                <a16:creationId xmlns:a16="http://schemas.microsoft.com/office/drawing/2014/main" id="{8D36CB8A-3F9C-A914-FDD0-8B411676FB92}"/>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7882410" y="1218120"/>
            <a:ext cx="1142488" cy="1131608"/>
          </a:xfrm>
          <a:prstGeom prst="rect">
            <a:avLst/>
          </a:prstGeom>
        </p:spPr>
      </p:pic>
      <p:pic>
        <p:nvPicPr>
          <p:cNvPr id="34" name="Picture 33">
            <a:extLst>
              <a:ext uri="{FF2B5EF4-FFF2-40B4-BE49-F238E27FC236}">
                <a16:creationId xmlns:a16="http://schemas.microsoft.com/office/drawing/2014/main" id="{50BD284A-672E-1DF7-303F-92FC21566CFB}"/>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7938522" y="2396608"/>
            <a:ext cx="934948" cy="712347"/>
          </a:xfrm>
          <a:prstGeom prst="rect">
            <a:avLst/>
          </a:prstGeom>
        </p:spPr>
      </p:pic>
      <p:sp>
        <p:nvSpPr>
          <p:cNvPr id="35" name="TextBox 34">
            <a:extLst>
              <a:ext uri="{FF2B5EF4-FFF2-40B4-BE49-F238E27FC236}">
                <a16:creationId xmlns:a16="http://schemas.microsoft.com/office/drawing/2014/main" id="{559A74CA-4C1D-6FFE-11AD-B95CB1B50803}"/>
              </a:ext>
            </a:extLst>
          </p:cNvPr>
          <p:cNvSpPr txBox="1"/>
          <p:nvPr/>
        </p:nvSpPr>
        <p:spPr>
          <a:xfrm>
            <a:off x="7753704" y="3085000"/>
            <a:ext cx="1387430" cy="246221"/>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First </a:t>
            </a:r>
            <a:r>
              <a:rPr lang="en-US" sz="1000" b="1" spc="-1" dirty="0">
                <a:solidFill>
                  <a:srgbClr val="000000"/>
                </a:solidFill>
                <a:latin typeface="Calibri" panose="020F0502020204030204" pitchFamily="34" charset="0"/>
                <a:cs typeface="Calibri" panose="020F0502020204030204" pitchFamily="34" charset="0"/>
              </a:rPr>
              <a:t>HTS winding tests</a:t>
            </a:r>
          </a:p>
        </p:txBody>
      </p:sp>
      <p:sp>
        <p:nvSpPr>
          <p:cNvPr id="36" name="TextBox 35">
            <a:extLst>
              <a:ext uri="{FF2B5EF4-FFF2-40B4-BE49-F238E27FC236}">
                <a16:creationId xmlns:a16="http://schemas.microsoft.com/office/drawing/2014/main" id="{EBCAFAD9-122B-F3B1-A801-3558AEB091D3}"/>
              </a:ext>
            </a:extLst>
          </p:cNvPr>
          <p:cNvSpPr txBox="1"/>
          <p:nvPr/>
        </p:nvSpPr>
        <p:spPr>
          <a:xfrm>
            <a:off x="4889153" y="3493675"/>
            <a:ext cx="4135838" cy="1384995"/>
          </a:xfrm>
          <a:prstGeom prst="rect">
            <a:avLst/>
          </a:prstGeom>
          <a:solidFill>
            <a:schemeClr val="accent3">
              <a:lumMod val="20000"/>
              <a:lumOff val="80000"/>
              <a:alpha val="50000"/>
            </a:schemeClr>
          </a:solidFill>
          <a:ln>
            <a:solidFill>
              <a:schemeClr val="accent1">
                <a:lumMod val="20000"/>
                <a:lumOff val="80000"/>
              </a:schemeClr>
            </a:solidFill>
          </a:ln>
        </p:spPr>
        <p:txBody>
          <a:bodyPr wrap="square" rtlCol="0">
            <a:spAutoFit/>
          </a:bodyPr>
          <a:lstStyle/>
          <a:p>
            <a:pPr>
              <a:lnSpc>
                <a:spcPct val="100000"/>
              </a:lnSpc>
            </a:pPr>
            <a:r>
              <a:rPr lang="en-US" sz="1400" spc="-1" dirty="0">
                <a:solidFill>
                  <a:srgbClr val="000000"/>
                </a:solidFill>
                <a:latin typeface="Calibri" panose="020F0502020204030204" pitchFamily="34" charset="0"/>
                <a:cs typeface="Calibri" panose="020F0502020204030204" pitchFamily="34" charset="0"/>
              </a:rPr>
              <a:t>Opportunity to </a:t>
            </a:r>
            <a:r>
              <a:rPr lang="en-US" sz="1400" b="1" spc="-1" dirty="0">
                <a:solidFill>
                  <a:srgbClr val="000000"/>
                </a:solidFill>
                <a:latin typeface="Calibri" panose="020F0502020204030204" pitchFamily="34" charset="0"/>
                <a:cs typeface="Calibri" panose="020F0502020204030204" pitchFamily="34" charset="0"/>
              </a:rPr>
              <a:t>ramp up </a:t>
            </a:r>
            <a:r>
              <a:rPr lang="en-US" sz="1400" spc="-1" dirty="0">
                <a:solidFill>
                  <a:srgbClr val="000000"/>
                </a:solidFill>
                <a:latin typeface="Calibri" panose="020F0502020204030204" pitchFamily="34" charset="0"/>
                <a:cs typeface="Calibri" panose="020F0502020204030204" pitchFamily="34" charset="0"/>
              </a:rPr>
              <a:t>effort</a:t>
            </a:r>
          </a:p>
          <a:p>
            <a:pPr marL="285750" indent="-285750">
              <a:lnSpc>
                <a:spcPct val="100000"/>
              </a:lnSpc>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Engineering designs</a:t>
            </a:r>
          </a:p>
          <a:p>
            <a:pPr marL="285750" indent="-285750">
              <a:lnSpc>
                <a:spcPct val="100000"/>
              </a:lnSpc>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Tests of cables, building models, …</a:t>
            </a:r>
          </a:p>
          <a:p>
            <a:pPr>
              <a:lnSpc>
                <a:spcPct val="100000"/>
              </a:lnSpc>
            </a:pPr>
            <a:r>
              <a:rPr lang="en-US" sz="1400" spc="-1" dirty="0">
                <a:solidFill>
                  <a:srgbClr val="000000"/>
                </a:solidFill>
                <a:latin typeface="Calibri" panose="020F0502020204030204" pitchFamily="34" charset="0"/>
                <a:cs typeface="Calibri" panose="020F0502020204030204" pitchFamily="34" charset="0"/>
              </a:rPr>
              <a:t>With sufficient resources </a:t>
            </a:r>
            <a:r>
              <a:rPr lang="en-US" sz="1400" b="1" spc="-1" dirty="0">
                <a:solidFill>
                  <a:srgbClr val="000000"/>
                </a:solidFill>
                <a:latin typeface="Calibri" panose="020F0502020204030204" pitchFamily="34" charset="0"/>
                <a:cs typeface="Calibri" panose="020F0502020204030204" pitchFamily="34" charset="0"/>
              </a:rPr>
              <a:t>HTS solenoids </a:t>
            </a:r>
            <a:r>
              <a:rPr lang="en-US" sz="1400" spc="-1" dirty="0">
                <a:solidFill>
                  <a:srgbClr val="000000"/>
                </a:solidFill>
                <a:latin typeface="Calibri" panose="020F0502020204030204" pitchFamily="34" charset="0"/>
                <a:cs typeface="Calibri" panose="020F0502020204030204" pitchFamily="34" charset="0"/>
              </a:rPr>
              <a:t>and </a:t>
            </a:r>
            <a:r>
              <a:rPr lang="en-US" sz="1400" b="1" spc="-1" dirty="0">
                <a:solidFill>
                  <a:srgbClr val="000000"/>
                </a:solidFill>
                <a:latin typeface="Calibri" panose="020F0502020204030204" pitchFamily="34" charset="0"/>
                <a:cs typeface="Calibri" panose="020F0502020204030204" pitchFamily="34" charset="0"/>
              </a:rPr>
              <a:t>Nb</a:t>
            </a:r>
            <a:r>
              <a:rPr lang="en-US" sz="1400" b="1" spc="-1" baseline="-25000" dirty="0">
                <a:solidFill>
                  <a:srgbClr val="000000"/>
                </a:solidFill>
                <a:latin typeface="Calibri" panose="020F0502020204030204" pitchFamily="34" charset="0"/>
                <a:cs typeface="Calibri" panose="020F0502020204030204" pitchFamily="34" charset="0"/>
              </a:rPr>
              <a:t>3</a:t>
            </a:r>
            <a:r>
              <a:rPr lang="en-US" sz="1400" b="1" spc="-1" dirty="0">
                <a:solidFill>
                  <a:srgbClr val="000000"/>
                </a:solidFill>
                <a:latin typeface="Calibri" panose="020F0502020204030204" pitchFamily="34" charset="0"/>
                <a:cs typeface="Calibri" panose="020F0502020204030204" pitchFamily="34" charset="0"/>
              </a:rPr>
              <a:t>Sn dipoles </a:t>
            </a:r>
            <a:r>
              <a:rPr lang="en-US" sz="1400" spc="-1" dirty="0">
                <a:solidFill>
                  <a:srgbClr val="000000"/>
                </a:solidFill>
                <a:latin typeface="Calibri" panose="020F0502020204030204" pitchFamily="34" charset="0"/>
                <a:cs typeface="Calibri" panose="020F0502020204030204" pitchFamily="34" charset="0"/>
              </a:rPr>
              <a:t>could be </a:t>
            </a:r>
            <a:r>
              <a:rPr lang="en-US" sz="1400" b="1" spc="-1" dirty="0">
                <a:solidFill>
                  <a:srgbClr val="000000"/>
                </a:solidFill>
                <a:latin typeface="Calibri" panose="020F0502020204030204" pitchFamily="34" charset="0"/>
                <a:cs typeface="Calibri" panose="020F0502020204030204" pitchFamily="34" charset="0"/>
              </a:rPr>
              <a:t>ready for decision in 10-15 years</a:t>
            </a:r>
          </a:p>
          <a:p>
            <a:pPr>
              <a:lnSpc>
                <a:spcPct val="100000"/>
              </a:lnSpc>
            </a:pPr>
            <a:r>
              <a:rPr lang="en-US" sz="1400" b="1" spc="-1" dirty="0">
                <a:solidFill>
                  <a:srgbClr val="000000"/>
                </a:solidFill>
                <a:latin typeface="Calibri" panose="020F0502020204030204" pitchFamily="34" charset="0"/>
                <a:cs typeface="Calibri" panose="020F0502020204030204" pitchFamily="34" charset="0"/>
              </a:rPr>
              <a:t>HTS dipoles </a:t>
            </a:r>
            <a:r>
              <a:rPr lang="en-US" sz="1400" spc="-1" dirty="0">
                <a:solidFill>
                  <a:srgbClr val="000000"/>
                </a:solidFill>
                <a:latin typeface="Calibri" panose="020F0502020204030204" pitchFamily="34" charset="0"/>
                <a:cs typeface="Calibri" panose="020F0502020204030204" pitchFamily="34" charset="0"/>
              </a:rPr>
              <a:t>likely take longer</a:t>
            </a:r>
            <a:endParaRPr lang="en-US" sz="1400" b="1" spc="-1" dirty="0">
              <a:solidFill>
                <a:srgbClr val="000000"/>
              </a:solidFill>
              <a:latin typeface="Calibri" panose="020F0502020204030204" pitchFamily="34" charset="0"/>
              <a:cs typeface="Calibri" panose="020F0502020204030204" pitchFamily="34" charset="0"/>
            </a:endParaRPr>
          </a:p>
        </p:txBody>
      </p:sp>
      <p:pic>
        <p:nvPicPr>
          <p:cNvPr id="37" name="Content Placeholder 5" descr="A close-up of a machine&#10;&#10;Description automatically generated">
            <a:extLst>
              <a:ext uri="{FF2B5EF4-FFF2-40B4-BE49-F238E27FC236}">
                <a16:creationId xmlns:a16="http://schemas.microsoft.com/office/drawing/2014/main" id="{6B7770CE-C118-873A-FC48-3083FA81DF36}"/>
              </a:ext>
            </a:extLst>
          </p:cNvPr>
          <p:cNvPicPr>
            <a:picLocks noChangeAspect="1"/>
          </p:cNvPicPr>
          <p:nvPr/>
        </p:nvPicPr>
        <p:blipFill>
          <a:blip r:embed="rId9"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05706" y="2691630"/>
            <a:ext cx="1219196" cy="1059686"/>
          </a:xfrm>
          <a:prstGeom prst="rect">
            <a:avLst/>
          </a:prstGeom>
        </p:spPr>
      </p:pic>
      <p:sp>
        <p:nvSpPr>
          <p:cNvPr id="38" name="TextBox 37">
            <a:extLst>
              <a:ext uri="{FF2B5EF4-FFF2-40B4-BE49-F238E27FC236}">
                <a16:creationId xmlns:a16="http://schemas.microsoft.com/office/drawing/2014/main" id="{4D43BC5D-ED19-10D7-8BA6-97560CF2940C}"/>
              </a:ext>
            </a:extLst>
          </p:cNvPr>
          <p:cNvSpPr txBox="1"/>
          <p:nvPr/>
        </p:nvSpPr>
        <p:spPr>
          <a:xfrm>
            <a:off x="1403537" y="3487507"/>
            <a:ext cx="1211171" cy="246221"/>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Target HTS solenoid</a:t>
            </a:r>
            <a:endParaRPr lang="en-US" sz="1000" b="1" spc="-1" dirty="0">
              <a:solidFill>
                <a:srgbClr val="000000"/>
              </a:solidFill>
              <a:latin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049BB51D-EFD1-7935-68F6-E425169D303B}"/>
              </a:ext>
            </a:extLst>
          </p:cNvPr>
          <p:cNvSpPr txBox="1"/>
          <p:nvPr/>
        </p:nvSpPr>
        <p:spPr>
          <a:xfrm>
            <a:off x="76916" y="408962"/>
            <a:ext cx="4571721" cy="1384995"/>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pPr>
              <a:lnSpc>
                <a:spcPct val="100000"/>
              </a:lnSpc>
            </a:pPr>
            <a:r>
              <a:rPr lang="en-US" sz="1400" spc="-1" dirty="0">
                <a:solidFill>
                  <a:srgbClr val="000000"/>
                </a:solidFill>
                <a:latin typeface="Calibri" panose="020F0502020204030204" pitchFamily="34" charset="0"/>
                <a:cs typeface="Calibri" panose="020F0502020204030204" pitchFamily="34" charset="0"/>
              </a:rPr>
              <a:t>Progress:</a:t>
            </a:r>
          </a:p>
          <a:p>
            <a:pPr>
              <a:lnSpc>
                <a:spcPct val="100000"/>
              </a:lnSpc>
            </a:pPr>
            <a:r>
              <a:rPr lang="en-US" sz="1400" spc="-1" dirty="0">
                <a:solidFill>
                  <a:srgbClr val="000000"/>
                </a:solidFill>
                <a:latin typeface="Calibri" panose="020F0502020204030204" pitchFamily="34" charset="0"/>
                <a:cs typeface="Calibri" panose="020F0502020204030204" pitchFamily="34" charset="0"/>
              </a:rPr>
              <a:t>Systematic</a:t>
            </a:r>
            <a:r>
              <a:rPr lang="en-US" sz="1400" b="1" spc="-1" dirty="0">
                <a:solidFill>
                  <a:srgbClr val="000000"/>
                </a:solidFill>
                <a:latin typeface="Calibri" panose="020F0502020204030204" pitchFamily="34" charset="0"/>
                <a:cs typeface="Calibri" panose="020F0502020204030204" pitchFamily="34" charset="0"/>
              </a:rPr>
              <a:t> dipole performance prediction </a:t>
            </a:r>
            <a:r>
              <a:rPr lang="en-US" sz="1400" spc="-1" dirty="0">
                <a:solidFill>
                  <a:srgbClr val="000000"/>
                </a:solidFill>
                <a:latin typeface="Calibri" panose="020F0502020204030204" pitchFamily="34" charset="0"/>
                <a:cs typeface="Calibri" panose="020F0502020204030204" pitchFamily="34" charset="0"/>
              </a:rPr>
              <a:t>for</a:t>
            </a:r>
            <a:r>
              <a:rPr lang="en-US" sz="1400" b="1" spc="-1" dirty="0">
                <a:solidFill>
                  <a:srgbClr val="000000"/>
                </a:solidFill>
                <a:latin typeface="Calibri" panose="020F0502020204030204" pitchFamily="34" charset="0"/>
                <a:cs typeface="Calibri" panose="020F0502020204030204" pitchFamily="34" charset="0"/>
              </a:rPr>
              <a:t> LTS </a:t>
            </a:r>
            <a:r>
              <a:rPr lang="en-US" sz="1400" spc="-1" dirty="0">
                <a:solidFill>
                  <a:srgbClr val="000000"/>
                </a:solidFill>
                <a:latin typeface="Calibri" panose="020F0502020204030204" pitchFamily="34" charset="0"/>
                <a:cs typeface="Calibri" panose="020F0502020204030204" pitchFamily="34" charset="0"/>
              </a:rPr>
              <a:t>and</a:t>
            </a:r>
            <a:r>
              <a:rPr lang="en-US" sz="1400" b="1" spc="-1" dirty="0">
                <a:solidFill>
                  <a:srgbClr val="000000"/>
                </a:solidFill>
                <a:latin typeface="Calibri" panose="020F0502020204030204" pitchFamily="34" charset="0"/>
                <a:cs typeface="Calibri" panose="020F0502020204030204" pitchFamily="34" charset="0"/>
              </a:rPr>
              <a:t> HTS</a:t>
            </a:r>
          </a:p>
          <a:p>
            <a:pPr marL="285750" indent="-285750">
              <a:lnSpc>
                <a:spcPct val="100000"/>
              </a:lnSpc>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Aperture, field, cost, stress, </a:t>
            </a:r>
            <a:r>
              <a:rPr lang="en-US" sz="1400" spc="-1" dirty="0" err="1">
                <a:solidFill>
                  <a:srgbClr val="000000"/>
                </a:solidFill>
                <a:latin typeface="Calibri" panose="020F0502020204030204" pitchFamily="34" charset="0"/>
                <a:cs typeface="Calibri" panose="020F0502020204030204" pitchFamily="34" charset="0"/>
              </a:rPr>
              <a:t>loadline</a:t>
            </a:r>
            <a:r>
              <a:rPr lang="en-US" sz="1400" spc="-1" dirty="0">
                <a:solidFill>
                  <a:srgbClr val="000000"/>
                </a:solidFill>
                <a:latin typeface="Calibri" panose="020F0502020204030204" pitchFamily="34" charset="0"/>
                <a:cs typeface="Calibri" panose="020F0502020204030204" pitchFamily="34" charset="0"/>
              </a:rPr>
              <a:t>, protection, …</a:t>
            </a:r>
          </a:p>
          <a:p>
            <a:pPr>
              <a:lnSpc>
                <a:spcPct val="100000"/>
              </a:lnSpc>
            </a:pPr>
            <a:r>
              <a:rPr lang="en-US" sz="1400" b="1" spc="-1" dirty="0">
                <a:solidFill>
                  <a:srgbClr val="000000"/>
                </a:solidFill>
                <a:latin typeface="Calibri" panose="020F0502020204030204" pitchFamily="34" charset="0"/>
                <a:cs typeface="Calibri" panose="020F0502020204030204" pitchFamily="34" charset="0"/>
              </a:rPr>
              <a:t>HTS solenoid designs (6D cooling, final cooling, target)</a:t>
            </a:r>
          </a:p>
          <a:p>
            <a:pPr>
              <a:lnSpc>
                <a:spcPct val="100000"/>
              </a:lnSpc>
            </a:pPr>
            <a:r>
              <a:rPr lang="en-US" sz="1400" spc="-1" dirty="0">
                <a:solidFill>
                  <a:srgbClr val="000000"/>
                </a:solidFill>
                <a:latin typeface="Calibri" panose="020F0502020204030204" pitchFamily="34" charset="0"/>
                <a:cs typeface="Calibri" panose="020F0502020204030204" pitchFamily="34" charset="0"/>
              </a:rPr>
              <a:t>Normal-conducting </a:t>
            </a:r>
            <a:r>
              <a:rPr lang="en-US" sz="1400" b="1" spc="-1" dirty="0">
                <a:solidFill>
                  <a:srgbClr val="000000"/>
                </a:solidFill>
                <a:latin typeface="Calibri" panose="020F0502020204030204" pitchFamily="34" charset="0"/>
                <a:cs typeface="Calibri" panose="020F0502020204030204" pitchFamily="34" charset="0"/>
              </a:rPr>
              <a:t>fast-pulsed dipoles </a:t>
            </a:r>
            <a:r>
              <a:rPr lang="en-US" sz="1400" spc="-1" dirty="0">
                <a:solidFill>
                  <a:srgbClr val="000000"/>
                </a:solidFill>
                <a:latin typeface="Calibri" panose="020F0502020204030204" pitchFamily="34" charset="0"/>
                <a:cs typeface="Calibri" panose="020F0502020204030204" pitchFamily="34" charset="0"/>
              </a:rPr>
              <a:t>(HTS as alternative) and power converter</a:t>
            </a:r>
          </a:p>
        </p:txBody>
      </p:sp>
      <p:grpSp>
        <p:nvGrpSpPr>
          <p:cNvPr id="40" name="Group 39">
            <a:extLst>
              <a:ext uri="{FF2B5EF4-FFF2-40B4-BE49-F238E27FC236}">
                <a16:creationId xmlns:a16="http://schemas.microsoft.com/office/drawing/2014/main" id="{C0B47307-25F8-F010-6CDC-AA6591A9DB4A}"/>
              </a:ext>
            </a:extLst>
          </p:cNvPr>
          <p:cNvGrpSpPr/>
          <p:nvPr/>
        </p:nvGrpSpPr>
        <p:grpSpPr>
          <a:xfrm>
            <a:off x="2951187" y="1704073"/>
            <a:ext cx="2182589" cy="1789602"/>
            <a:chOff x="3770970" y="2885938"/>
            <a:chExt cx="4449248" cy="3474720"/>
          </a:xfrm>
        </p:grpSpPr>
        <p:pic>
          <p:nvPicPr>
            <p:cNvPr id="41" name="Picture 40">
              <a:extLst>
                <a:ext uri="{FF2B5EF4-FFF2-40B4-BE49-F238E27FC236}">
                  <a16:creationId xmlns:a16="http://schemas.microsoft.com/office/drawing/2014/main" id="{F3177C5E-B947-28EE-0D8E-B5349CF2F547}"/>
                </a:ext>
              </a:extLst>
            </p:cNvPr>
            <p:cNvPicPr>
              <a:picLocks noChangeAspect="1"/>
            </p:cNvPicPr>
            <p:nvPr/>
          </p:nvPicPr>
          <p:blipFill>
            <a:blip r:embed="rId10" cstate="hqprint">
              <a:extLst>
                <a:ext uri="{28A0092B-C50C-407E-A947-70E740481C1C}">
                  <a14:useLocalDpi xmlns:a14="http://schemas.microsoft.com/office/drawing/2010/main"/>
                </a:ext>
              </a:extLst>
            </a:blip>
            <a:srcRect/>
            <a:stretch/>
          </p:blipFill>
          <p:spPr>
            <a:xfrm>
              <a:off x="3770970" y="2885938"/>
              <a:ext cx="4449248" cy="3474720"/>
            </a:xfrm>
            <a:prstGeom prst="rect">
              <a:avLst/>
            </a:prstGeom>
          </p:spPr>
        </p:pic>
        <p:sp>
          <p:nvSpPr>
            <p:cNvPr id="42" name="TextBox 41">
              <a:extLst>
                <a:ext uri="{FF2B5EF4-FFF2-40B4-BE49-F238E27FC236}">
                  <a16:creationId xmlns:a16="http://schemas.microsoft.com/office/drawing/2014/main" id="{07F83327-0A9B-250C-4B7F-15F65ADFAD16}"/>
                </a:ext>
              </a:extLst>
            </p:cNvPr>
            <p:cNvSpPr txBox="1"/>
            <p:nvPr/>
          </p:nvSpPr>
          <p:spPr>
            <a:xfrm>
              <a:off x="4190762" y="5050195"/>
              <a:ext cx="2904173" cy="641939"/>
            </a:xfrm>
            <a:prstGeom prst="rect">
              <a:avLst/>
            </a:prstGeom>
            <a:noFill/>
          </p:spPr>
          <p:txBody>
            <a:bodyPr wrap="none" rtlCol="0">
              <a:spAutoFit/>
            </a:bodyPr>
            <a:lstStyle/>
            <a:p>
              <a:r>
                <a:rPr lang="en-US" sz="1200" dirty="0"/>
                <a:t>REBCO, 20 K</a:t>
              </a:r>
            </a:p>
          </p:txBody>
        </p:sp>
      </p:grpSp>
      <p:pic>
        <p:nvPicPr>
          <p:cNvPr id="44" name="Picture 43">
            <a:extLst>
              <a:ext uri="{FF2B5EF4-FFF2-40B4-BE49-F238E27FC236}">
                <a16:creationId xmlns:a16="http://schemas.microsoft.com/office/drawing/2014/main" id="{3E1354ED-1115-6775-8FAF-C9D518E95C32}"/>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4798620" y="514014"/>
            <a:ext cx="1462837" cy="974232"/>
          </a:xfrm>
          <a:prstGeom prst="rect">
            <a:avLst/>
          </a:prstGeom>
        </p:spPr>
      </p:pic>
      <p:sp>
        <p:nvSpPr>
          <p:cNvPr id="45" name="TextBox 44">
            <a:extLst>
              <a:ext uri="{FF2B5EF4-FFF2-40B4-BE49-F238E27FC236}">
                <a16:creationId xmlns:a16="http://schemas.microsoft.com/office/drawing/2014/main" id="{8646A52A-37BB-61A1-DE7F-5082D077D625}"/>
              </a:ext>
            </a:extLst>
          </p:cNvPr>
          <p:cNvSpPr txBox="1"/>
          <p:nvPr/>
        </p:nvSpPr>
        <p:spPr>
          <a:xfrm>
            <a:off x="4791940" y="547966"/>
            <a:ext cx="1337525" cy="338554"/>
          </a:xfrm>
          <a:prstGeom prst="rect">
            <a:avLst/>
          </a:prstGeom>
          <a:noFill/>
        </p:spPr>
        <p:txBody>
          <a:bodyPr wrap="square" rtlCol="0">
            <a:spAutoFit/>
          </a:bodyPr>
          <a:lstStyle/>
          <a:p>
            <a:pPr algn="ctr"/>
            <a:r>
              <a:rPr lang="en-CH" sz="800" dirty="0">
                <a:solidFill>
                  <a:srgbClr val="FFFF00"/>
                </a:solidFill>
                <a:latin typeface="Calibri" panose="020F0502020204030204" pitchFamily="34" charset="0"/>
                <a:cs typeface="Calibri" panose="020F0502020204030204" pitchFamily="34" charset="0"/>
              </a:rPr>
              <a:t>MuCol HTS conductor</a:t>
            </a:r>
          </a:p>
          <a:p>
            <a:pPr algn="ctr"/>
            <a:r>
              <a:rPr lang="en-CH" sz="800" dirty="0">
                <a:solidFill>
                  <a:srgbClr val="FFFF00"/>
                </a:solidFill>
                <a:latin typeface="Calibri" panose="020F0502020204030204" pitchFamily="34" charset="0"/>
                <a:cs typeface="Calibri" panose="020F0502020204030204" pitchFamily="34" charset="0"/>
              </a:rPr>
              <a:t>Operating current: 61 kA</a:t>
            </a:r>
          </a:p>
        </p:txBody>
      </p:sp>
      <p:sp>
        <p:nvSpPr>
          <p:cNvPr id="46" name="TextBox 45">
            <a:extLst>
              <a:ext uri="{FF2B5EF4-FFF2-40B4-BE49-F238E27FC236}">
                <a16:creationId xmlns:a16="http://schemas.microsoft.com/office/drawing/2014/main" id="{68B33B90-DBF1-70DE-1627-4DCDC1013849}"/>
              </a:ext>
            </a:extLst>
          </p:cNvPr>
          <p:cNvSpPr txBox="1"/>
          <p:nvPr/>
        </p:nvSpPr>
        <p:spPr>
          <a:xfrm>
            <a:off x="1464149" y="1848727"/>
            <a:ext cx="2104773" cy="523220"/>
          </a:xfrm>
          <a:prstGeom prst="rect">
            <a:avLst/>
          </a:prstGeom>
          <a:solidFill>
            <a:schemeClr val="accent6">
              <a:lumMod val="20000"/>
              <a:lumOff val="80000"/>
              <a:alpha val="50155"/>
            </a:schemeClr>
          </a:solidFill>
        </p:spPr>
        <p:txBody>
          <a:bodyPr wrap="square" rtlCol="0">
            <a:spAutoFit/>
          </a:bodyPr>
          <a:lstStyle/>
          <a:p>
            <a:r>
              <a:rPr lang="en-US" sz="1400" dirty="0">
                <a:latin typeface="Calibri" panose="020F0502020204030204" pitchFamily="34" charset="0"/>
                <a:cs typeface="Calibri" panose="020F0502020204030204" pitchFamily="34" charset="0"/>
              </a:rPr>
              <a:t>Will slightly adjust collider ring field for cost</a:t>
            </a:r>
          </a:p>
        </p:txBody>
      </p:sp>
    </p:spTree>
    <p:extLst>
      <p:ext uri="{BB962C8B-B14F-4D97-AF65-F5344CB8AC3E}">
        <p14:creationId xmlns:p14="http://schemas.microsoft.com/office/powerpoint/2010/main" val="818086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93CB80-2FC1-FDD0-EBC8-C09BBEAF04CB}"/>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44D73ACB-01A0-174E-770E-3EA33C01ED1C}"/>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4C16150D-A74B-0645-9F30-C3B414A2832B}"/>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Other</a:t>
            </a:r>
            <a:r>
              <a:rPr lang="en-US" sz="3200" b="0" strike="noStrike" spc="-1" dirty="0">
                <a:solidFill>
                  <a:srgbClr val="000000"/>
                </a:solidFill>
                <a:latin typeface="Calibri" panose="020F0502020204030204" pitchFamily="34" charset="0"/>
                <a:cs typeface="Calibri" panose="020F0502020204030204" pitchFamily="34" charset="0"/>
              </a:rPr>
              <a:t> R&amp;D </a:t>
            </a:r>
            <a:r>
              <a:rPr lang="en-US" sz="3200" b="0" strike="noStrike" spc="-1" dirty="0" err="1">
                <a:solidFill>
                  <a:srgbClr val="000000"/>
                </a:solidFill>
                <a:latin typeface="Calibri" panose="020F0502020204030204" pitchFamily="34" charset="0"/>
                <a:cs typeface="Calibri" panose="020F0502020204030204" pitchFamily="34" charset="0"/>
              </a:rPr>
              <a:t>Programme</a:t>
            </a:r>
            <a:endParaRPr lang="en-US" sz="3200" dirty="0">
              <a:latin typeface="Calibri"/>
              <a:cs typeface="Calibri"/>
            </a:endParaRPr>
          </a:p>
        </p:txBody>
      </p:sp>
      <p:sp>
        <p:nvSpPr>
          <p:cNvPr id="2" name="TextBox 1">
            <a:extLst>
              <a:ext uri="{FF2B5EF4-FFF2-40B4-BE49-F238E27FC236}">
                <a16:creationId xmlns:a16="http://schemas.microsoft.com/office/drawing/2014/main" id="{F58F90C2-0032-2B70-809F-49E5A95367B4}"/>
              </a:ext>
            </a:extLst>
          </p:cNvPr>
          <p:cNvSpPr txBox="1"/>
          <p:nvPr/>
        </p:nvSpPr>
        <p:spPr>
          <a:xfrm>
            <a:off x="4986896" y="4018581"/>
            <a:ext cx="3786290" cy="738664"/>
          </a:xfrm>
          <a:prstGeom prst="rect">
            <a:avLst/>
          </a:prstGeom>
          <a:solidFill>
            <a:schemeClr val="accent3">
              <a:lumMod val="20000"/>
              <a:lumOff val="80000"/>
              <a:alpha val="50000"/>
            </a:schemeClr>
          </a:solidFill>
        </p:spPr>
        <p:txBody>
          <a:bodyPr wrap="square" rtlCol="0">
            <a:spAutoFit/>
          </a:bodyPr>
          <a:lstStyle/>
          <a:p>
            <a:r>
              <a:rPr lang="en-US" sz="1400" b="1" dirty="0">
                <a:latin typeface="Calibri"/>
                <a:cs typeface="Calibri"/>
              </a:rPr>
              <a:t>Opportunities to profit from synergies</a:t>
            </a:r>
          </a:p>
          <a:p>
            <a:r>
              <a:rPr lang="en-US" sz="1400" b="1" dirty="0">
                <a:latin typeface="Calibri"/>
                <a:cs typeface="Calibri"/>
              </a:rPr>
              <a:t>Attract young generation</a:t>
            </a:r>
          </a:p>
          <a:p>
            <a:r>
              <a:rPr lang="en-US" sz="1400" b="1" dirty="0">
                <a:latin typeface="Calibri"/>
                <a:cs typeface="Calibri"/>
              </a:rPr>
              <a:t>R&amp;D </a:t>
            </a:r>
            <a:r>
              <a:rPr lang="en-US" sz="1400" b="1" dirty="0" err="1">
                <a:latin typeface="Calibri"/>
                <a:cs typeface="Calibri"/>
              </a:rPr>
              <a:t>programme</a:t>
            </a:r>
            <a:r>
              <a:rPr lang="en-US" sz="1400" b="1" dirty="0">
                <a:latin typeface="Calibri"/>
                <a:cs typeface="Calibri"/>
              </a:rPr>
              <a:t> </a:t>
            </a:r>
            <a:r>
              <a:rPr lang="en-US" sz="1400" dirty="0">
                <a:latin typeface="Calibri"/>
                <a:cs typeface="Calibri"/>
              </a:rPr>
              <a:t>can be distributed world-wide</a:t>
            </a:r>
          </a:p>
        </p:txBody>
      </p:sp>
      <p:sp>
        <p:nvSpPr>
          <p:cNvPr id="6" name="Slide Number Placeholder 5">
            <a:extLst>
              <a:ext uri="{FF2B5EF4-FFF2-40B4-BE49-F238E27FC236}">
                <a16:creationId xmlns:a16="http://schemas.microsoft.com/office/drawing/2014/main" id="{C4F3465C-6D24-626E-9B36-786CE4693055}"/>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14" name="TextBox 4">
            <a:extLst>
              <a:ext uri="{FF2B5EF4-FFF2-40B4-BE49-F238E27FC236}">
                <a16:creationId xmlns:a16="http://schemas.microsoft.com/office/drawing/2014/main" id="{39E9C410-5F3D-1616-8671-990FEE175C18}"/>
              </a:ext>
            </a:extLst>
          </p:cNvPr>
          <p:cNvSpPr/>
          <p:nvPr/>
        </p:nvSpPr>
        <p:spPr>
          <a:xfrm>
            <a:off x="98665" y="525446"/>
            <a:ext cx="4531509" cy="936659"/>
          </a:xfrm>
          <a:prstGeom prst="rect">
            <a:avLst/>
          </a:prstGeom>
          <a:solidFill>
            <a:schemeClr val="accent1">
              <a:lumMod val="20000"/>
              <a:lumOff val="80000"/>
              <a:alpha val="500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R&amp;D on other technologies </a:t>
            </a:r>
            <a:r>
              <a:rPr lang="en-US" sz="1400" spc="-1" dirty="0">
                <a:solidFill>
                  <a:srgbClr val="000000"/>
                </a:solidFill>
                <a:latin typeface="Calibri" panose="020F0502020204030204" pitchFamily="34" charset="0"/>
                <a:cs typeface="Calibri" panose="020F0502020204030204" pitchFamily="34" charset="0"/>
              </a:rPr>
              <a:t>also needed</a:t>
            </a:r>
          </a:p>
          <a:p>
            <a:r>
              <a:rPr lang="en-US" sz="1400" spc="-1" dirty="0">
                <a:solidFill>
                  <a:srgbClr val="000000"/>
                </a:solidFill>
                <a:latin typeface="Calibri" panose="020F0502020204030204" pitchFamily="34" charset="0"/>
                <a:cs typeface="Calibri" panose="020F0502020204030204" pitchFamily="34" charset="0"/>
              </a:rPr>
              <a:t>Power converter, high-field superconducting cavities, efficient RF power sources, cryogenics (e.g. </a:t>
            </a:r>
            <a:r>
              <a:rPr lang="en-US" sz="1400" b="1" spc="-1" dirty="0">
                <a:solidFill>
                  <a:srgbClr val="000000"/>
                </a:solidFill>
                <a:latin typeface="Calibri" panose="020F0502020204030204" pitchFamily="34" charset="0"/>
                <a:cs typeface="Calibri" panose="020F0502020204030204" pitchFamily="34" charset="0"/>
              </a:rPr>
              <a:t>liquid hydrogen</a:t>
            </a:r>
            <a:r>
              <a:rPr lang="en-US" sz="1400" spc="-1" dirty="0">
                <a:solidFill>
                  <a:srgbClr val="000000"/>
                </a:solidFill>
                <a:latin typeface="Calibri" panose="020F0502020204030204" pitchFamily="34" charset="0"/>
                <a:cs typeface="Calibri" panose="020F0502020204030204" pitchFamily="34" charset="0"/>
              </a:rPr>
              <a:t>), instrumentation, …</a:t>
            </a:r>
          </a:p>
        </p:txBody>
      </p:sp>
      <p:sp>
        <p:nvSpPr>
          <p:cNvPr id="16" name="TextBox 4">
            <a:extLst>
              <a:ext uri="{FF2B5EF4-FFF2-40B4-BE49-F238E27FC236}">
                <a16:creationId xmlns:a16="http://schemas.microsoft.com/office/drawing/2014/main" id="{18A3194E-16CC-B146-9C55-761B11A24B22}"/>
              </a:ext>
            </a:extLst>
          </p:cNvPr>
          <p:cNvSpPr/>
          <p:nvPr/>
        </p:nvSpPr>
        <p:spPr>
          <a:xfrm>
            <a:off x="98664" y="1492186"/>
            <a:ext cx="4531509" cy="1090547"/>
          </a:xfrm>
          <a:prstGeom prst="rect">
            <a:avLst/>
          </a:prstGeom>
          <a:solidFill>
            <a:schemeClr val="accent6">
              <a:lumMod val="20000"/>
              <a:lumOff val="80000"/>
              <a:alpha val="500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Most important is training of </a:t>
            </a:r>
            <a:r>
              <a:rPr lang="en-US" sz="1400" b="1" spc="-1" dirty="0">
                <a:solidFill>
                  <a:srgbClr val="000000"/>
                </a:solidFill>
                <a:latin typeface="Calibri" panose="020F0502020204030204" pitchFamily="34" charset="0"/>
                <a:cs typeface="Calibri" panose="020F0502020204030204" pitchFamily="34" charset="0"/>
              </a:rPr>
              <a:t>young people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Most important resource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Strong interest by early career experts</a:t>
            </a:r>
          </a:p>
          <a:p>
            <a:pPr marL="742950" lvl="1" indent="-285750">
              <a:buFont typeface="Arial" panose="020B0604020202020204" pitchFamily="34" charset="0"/>
              <a:buChar char="•"/>
            </a:pPr>
            <a:r>
              <a:rPr lang="en-US" sz="1000" dirty="0">
                <a:latin typeface="Calibri" panose="020F0502020204030204" pitchFamily="34" charset="0"/>
                <a:cs typeface="Calibri" panose="020F0502020204030204" pitchFamily="34" charset="0"/>
              </a:rPr>
              <a:t>e.g. https://</a:t>
            </a:r>
            <a:r>
              <a:rPr lang="en-US" sz="1000" dirty="0" err="1">
                <a:latin typeface="Calibri" panose="020F0502020204030204" pitchFamily="34" charset="0"/>
                <a:cs typeface="Calibri" panose="020F0502020204030204" pitchFamily="34" charset="0"/>
              </a:rPr>
              <a:t>indico.cern.ch</a:t>
            </a:r>
            <a:r>
              <a:rPr lang="en-US" sz="1000" dirty="0">
                <a:latin typeface="Calibri" panose="020F0502020204030204" pitchFamily="34" charset="0"/>
                <a:cs typeface="Calibri" panose="020F0502020204030204" pitchFamily="34" charset="0"/>
              </a:rPr>
              <a:t>/event/1422393/</a:t>
            </a:r>
            <a:endParaRPr lang="en-US" sz="10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Motivating challenges</a:t>
            </a:r>
          </a:p>
        </p:txBody>
      </p:sp>
      <p:sp>
        <p:nvSpPr>
          <p:cNvPr id="17" name="TextBox 4">
            <a:extLst>
              <a:ext uri="{FF2B5EF4-FFF2-40B4-BE49-F238E27FC236}">
                <a16:creationId xmlns:a16="http://schemas.microsoft.com/office/drawing/2014/main" id="{29FD9807-390B-FD0A-D7AE-BDF9FD9815D6}"/>
              </a:ext>
            </a:extLst>
          </p:cNvPr>
          <p:cNvSpPr/>
          <p:nvPr/>
        </p:nvSpPr>
        <p:spPr>
          <a:xfrm>
            <a:off x="98665" y="2620609"/>
            <a:ext cx="4531509" cy="2229320"/>
          </a:xfrm>
          <a:prstGeom prst="rect">
            <a:avLst/>
          </a:prstGeom>
          <a:solidFill>
            <a:schemeClr val="accent1">
              <a:lumMod val="20000"/>
              <a:lumOff val="80000"/>
              <a:alpha val="500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Exploit synergies </a:t>
            </a:r>
            <a:r>
              <a:rPr lang="en-US" sz="1400" spc="-1" dirty="0">
                <a:solidFill>
                  <a:srgbClr val="000000"/>
                </a:solidFill>
                <a:latin typeface="Calibri" panose="020F0502020204030204" pitchFamily="34" charset="0"/>
                <a:cs typeface="Calibri" panose="020F0502020204030204" pitchFamily="34" charset="0"/>
              </a:rPr>
              <a:t>with other fields (technology and physics)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Strong </a:t>
            </a:r>
            <a:r>
              <a:rPr lang="en-US" sz="1400" b="1" spc="-1" dirty="0">
                <a:solidFill>
                  <a:srgbClr val="000000"/>
                </a:solidFill>
                <a:latin typeface="Calibri" panose="020F0502020204030204" pitchFamily="34" charset="0"/>
                <a:cs typeface="Calibri" panose="020F0502020204030204" pitchFamily="34" charset="0"/>
              </a:rPr>
              <a:t>synergy</a:t>
            </a:r>
            <a:r>
              <a:rPr lang="en-US" sz="1400" spc="-1" dirty="0">
                <a:solidFill>
                  <a:srgbClr val="000000"/>
                </a:solidFill>
                <a:latin typeface="Calibri" panose="020F0502020204030204" pitchFamily="34" charset="0"/>
                <a:cs typeface="Calibri" panose="020F0502020204030204" pitchFamily="34" charset="0"/>
              </a:rPr>
              <a:t> with </a:t>
            </a:r>
            <a:r>
              <a:rPr lang="en-US" sz="1400" b="1" spc="-1" dirty="0">
                <a:solidFill>
                  <a:srgbClr val="000000"/>
                </a:solidFill>
                <a:latin typeface="Calibri" panose="020F0502020204030204" pitchFamily="34" charset="0"/>
                <a:cs typeface="Calibri" panose="020F0502020204030204" pitchFamily="34" charset="0"/>
              </a:rPr>
              <a:t>LDG HFM </a:t>
            </a:r>
            <a:r>
              <a:rPr lang="en-US" sz="1400" spc="-1" dirty="0">
                <a:solidFill>
                  <a:srgbClr val="000000"/>
                </a:solidFill>
                <a:latin typeface="Calibri" panose="020F0502020204030204" pitchFamily="34" charset="0"/>
                <a:cs typeface="Calibri" panose="020F0502020204030204" pitchFamily="34" charset="0"/>
              </a:rPr>
              <a:t>and </a:t>
            </a:r>
            <a:r>
              <a:rPr lang="en-US" sz="1400" b="1" spc="-1" dirty="0">
                <a:solidFill>
                  <a:srgbClr val="000000"/>
                </a:solidFill>
                <a:latin typeface="Calibri" panose="020F0502020204030204" pitchFamily="34" charset="0"/>
                <a:cs typeface="Calibri" panose="020F0502020204030204" pitchFamily="34" charset="0"/>
              </a:rPr>
              <a:t>RF</a:t>
            </a:r>
          </a:p>
          <a:p>
            <a:r>
              <a:rPr lang="en-US" sz="1400" b="1" spc="-1" dirty="0">
                <a:solidFill>
                  <a:srgbClr val="000000"/>
                </a:solidFill>
                <a:latin typeface="Calibri" panose="020F0502020204030204" pitchFamily="34" charset="0"/>
                <a:cs typeface="Calibri" panose="020F0502020204030204" pitchFamily="34" charset="0"/>
              </a:rPr>
              <a:t>HTS solenoids </a:t>
            </a:r>
            <a:r>
              <a:rPr lang="en-US" sz="1400" spc="-1" dirty="0">
                <a:solidFill>
                  <a:srgbClr val="000000"/>
                </a:solidFill>
                <a:latin typeface="Calibri" panose="020F0502020204030204" pitchFamily="34" charset="0"/>
                <a:cs typeface="Calibri" panose="020F0502020204030204" pitchFamily="34" charset="0"/>
              </a:rPr>
              <a:t>have important potential</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Fusion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Power generators for windmills and motors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Life sciences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Important step toward FCC-</a:t>
            </a:r>
            <a:r>
              <a:rPr lang="en-US" sz="1400" spc="-1" dirty="0" err="1">
                <a:solidFill>
                  <a:srgbClr val="000000"/>
                </a:solidFill>
                <a:latin typeface="Calibri" panose="020F0502020204030204" pitchFamily="34" charset="0"/>
                <a:cs typeface="Calibri" panose="020F0502020204030204" pitchFamily="34" charset="0"/>
              </a:rPr>
              <a:t>hh</a:t>
            </a:r>
            <a:r>
              <a:rPr lang="en-US" sz="1400" spc="-1" dirty="0">
                <a:solidFill>
                  <a:srgbClr val="000000"/>
                </a:solidFill>
                <a:latin typeface="Calibri" panose="020F0502020204030204" pitchFamily="34" charset="0"/>
                <a:cs typeface="Calibri" panose="020F0502020204030204" pitchFamily="34" charset="0"/>
              </a:rPr>
              <a:t> HTS dipoles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t>
            </a:r>
          </a:p>
          <a:p>
            <a:r>
              <a:rPr lang="en-US" sz="1400" b="1" spc="-1" dirty="0">
                <a:solidFill>
                  <a:srgbClr val="000000"/>
                </a:solidFill>
                <a:latin typeface="Calibri" panose="020F0502020204030204" pitchFamily="34" charset="0"/>
                <a:cs typeface="Calibri" panose="020F0502020204030204" pitchFamily="34" charset="0"/>
              </a:rPr>
              <a:t>Detector technology</a:t>
            </a:r>
            <a:r>
              <a:rPr lang="en-US" sz="1400" spc="-1" dirty="0">
                <a:solidFill>
                  <a:srgbClr val="000000"/>
                </a:solidFill>
                <a:latin typeface="Calibri" panose="020F0502020204030204" pitchFamily="34" charset="0"/>
                <a:cs typeface="Calibri" panose="020F0502020204030204" pitchFamily="34" charset="0"/>
              </a:rPr>
              <a:t> development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AI, ML, …</a:t>
            </a:r>
          </a:p>
        </p:txBody>
      </p:sp>
      <p:pic>
        <p:nvPicPr>
          <p:cNvPr id="18" name="Picture 17" descr="A picture containing diagram, text, line, plan&#10;&#10;Description automatically generated">
            <a:extLst>
              <a:ext uri="{FF2B5EF4-FFF2-40B4-BE49-F238E27FC236}">
                <a16:creationId xmlns:a16="http://schemas.microsoft.com/office/drawing/2014/main" id="{8BDA66D9-EEED-6B69-AA07-997146ECD13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704399" y="507468"/>
            <a:ext cx="1649288" cy="777808"/>
          </a:xfrm>
          <a:prstGeom prst="rect">
            <a:avLst/>
          </a:prstGeom>
        </p:spPr>
      </p:pic>
      <p:pic>
        <p:nvPicPr>
          <p:cNvPr id="4" name="Picture 3" descr="A picture containing bicycle, ground, parked&#10;&#10;Description automatically generated">
            <a:extLst>
              <a:ext uri="{FF2B5EF4-FFF2-40B4-BE49-F238E27FC236}">
                <a16:creationId xmlns:a16="http://schemas.microsoft.com/office/drawing/2014/main" id="{8B800681-165C-89CC-82B1-2DAEC8F1268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324488" y="2521776"/>
            <a:ext cx="1330804" cy="1325973"/>
          </a:xfrm>
          <a:prstGeom prst="rect">
            <a:avLst/>
          </a:prstGeom>
        </p:spPr>
      </p:pic>
      <p:sp>
        <p:nvSpPr>
          <p:cNvPr id="7" name="TextBox 6">
            <a:extLst>
              <a:ext uri="{FF2B5EF4-FFF2-40B4-BE49-F238E27FC236}">
                <a16:creationId xmlns:a16="http://schemas.microsoft.com/office/drawing/2014/main" id="{A5E4BA72-A256-476A-F887-FE946648B8CE}"/>
              </a:ext>
            </a:extLst>
          </p:cNvPr>
          <p:cNvSpPr txBox="1"/>
          <p:nvPr/>
        </p:nvSpPr>
        <p:spPr>
          <a:xfrm>
            <a:off x="6359492" y="2507338"/>
            <a:ext cx="1330803" cy="707886"/>
          </a:xfrm>
          <a:prstGeom prst="rect">
            <a:avLst/>
          </a:prstGeom>
          <a:solidFill>
            <a:schemeClr val="bg1">
              <a:lumMod val="50000"/>
              <a:alpha val="34000"/>
            </a:schemeClr>
          </a:solid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ITER Central Solenoid Model Coil</a:t>
            </a:r>
          </a:p>
          <a:p>
            <a:r>
              <a:rPr lang="en-US" sz="1000" dirty="0">
                <a:solidFill>
                  <a:schemeClr val="bg1"/>
                </a:solidFill>
                <a:latin typeface="Calibri" panose="020F0502020204030204" pitchFamily="34" charset="0"/>
                <a:cs typeface="Calibri" panose="020F0502020204030204" pitchFamily="34" charset="0"/>
              </a:rPr>
              <a:t>13 T at 4.5 K, 1.7 m (LTS)</a:t>
            </a:r>
          </a:p>
        </p:txBody>
      </p:sp>
      <p:pic>
        <p:nvPicPr>
          <p:cNvPr id="15" name="Picture 2" descr="GHz Class NMR | Ultra High Magnetic Field | Bruker">
            <a:extLst>
              <a:ext uri="{FF2B5EF4-FFF2-40B4-BE49-F238E27FC236}">
                <a16:creationId xmlns:a16="http://schemas.microsoft.com/office/drawing/2014/main" id="{85DD77C5-06B1-ECFB-1C41-7ED98228B52A}"/>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p:blipFill>
        <p:spPr bwMode="auto">
          <a:xfrm>
            <a:off x="7647935" y="1881675"/>
            <a:ext cx="1438520" cy="193714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9E8E6A93-30E0-44EE-730F-16C9A08AE842}"/>
              </a:ext>
            </a:extLst>
          </p:cNvPr>
          <p:cNvSpPr txBox="1"/>
          <p:nvPr/>
        </p:nvSpPr>
        <p:spPr>
          <a:xfrm>
            <a:off x="7767407" y="3646070"/>
            <a:ext cx="1438520" cy="246221"/>
          </a:xfrm>
          <a:prstGeom prst="rect">
            <a:avLst/>
          </a:prstGeom>
          <a:noFill/>
        </p:spPr>
        <p:txBody>
          <a:bodyPr wrap="square" rtlCol="0">
            <a:spAutoFit/>
          </a:bodyPr>
          <a:lstStyle/>
          <a:p>
            <a:r>
              <a:rPr lang="en-CH" sz="1000" dirty="0">
                <a:latin typeface="Calibri" panose="020F0502020204030204" pitchFamily="34" charset="0"/>
                <a:cs typeface="Calibri" panose="020F0502020204030204" pitchFamily="34" charset="0"/>
              </a:rPr>
              <a:t>28.2 T LTS</a:t>
            </a:r>
            <a:r>
              <a:rPr lang="en-CH" sz="1000">
                <a:latin typeface="Calibri" panose="020F0502020204030204" pitchFamily="34" charset="0"/>
                <a:cs typeface="Calibri" panose="020F0502020204030204" pitchFamily="34" charset="0"/>
              </a:rPr>
              <a:t>+HTS</a:t>
            </a:r>
            <a:r>
              <a:rPr lang="de-CH" sz="1000" dirty="0">
                <a:latin typeface="Calibri" panose="020F0502020204030204" pitchFamily="34" charset="0"/>
                <a:cs typeface="Calibri" panose="020F0502020204030204" pitchFamily="34" charset="0"/>
              </a:rPr>
              <a:t>, </a:t>
            </a:r>
            <a:r>
              <a:rPr lang="en-CH" sz="1000">
                <a:latin typeface="Calibri" panose="020F0502020204030204" pitchFamily="34" charset="0"/>
                <a:cs typeface="Calibri" panose="020F0502020204030204" pitchFamily="34" charset="0"/>
              </a:rPr>
              <a:t>54 </a:t>
            </a:r>
            <a:r>
              <a:rPr lang="en-CH" sz="1000" dirty="0">
                <a:latin typeface="Calibri" panose="020F0502020204030204" pitchFamily="34" charset="0"/>
                <a:cs typeface="Calibri" panose="020F0502020204030204" pitchFamily="34" charset="0"/>
              </a:rPr>
              <a:t>mm</a:t>
            </a:r>
          </a:p>
        </p:txBody>
      </p:sp>
      <p:pic>
        <p:nvPicPr>
          <p:cNvPr id="21" name="Picture 6" descr="Fig. 3. - (a) Magnetic field distribution of the 10 MW HTS generator and (b) perpendicular magnetic field distribution of the HTS coil.">
            <a:extLst>
              <a:ext uri="{FF2B5EF4-FFF2-40B4-BE49-F238E27FC236}">
                <a16:creationId xmlns:a16="http://schemas.microsoft.com/office/drawing/2014/main" id="{F92A6A51-9E09-4E71-3932-91D2032203A7}"/>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045776" y="1505062"/>
            <a:ext cx="2066346" cy="99560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MRI with ultrahigh field strength and high-performance gradients:  challenges and opportunities for clinical neuroimaging at 7 T and beyond |  European Radiology Experimental | Full Text">
            <a:extLst>
              <a:ext uri="{FF2B5EF4-FFF2-40B4-BE49-F238E27FC236}">
                <a16:creationId xmlns:a16="http://schemas.microsoft.com/office/drawing/2014/main" id="{D7814DDA-ED3F-09E3-B163-371D593B6CE8}"/>
              </a:ext>
            </a:extLst>
          </p:cNvPr>
          <p:cNvPicPr>
            <a:picLocks noChangeAspect="1" noChangeArrowheads="1"/>
          </p:cNvPicPr>
          <p:nvPr/>
        </p:nvPicPr>
        <p:blipFill>
          <a:blip r:embed="rId7" cstate="hqprint">
            <a:extLst>
              <a:ext uri="{28A0092B-C50C-407E-A947-70E740481C1C}">
                <a14:useLocalDpi xmlns:a14="http://schemas.microsoft.com/office/drawing/2010/main"/>
              </a:ext>
            </a:extLst>
          </a:blip>
          <a:srcRect/>
          <a:stretch>
            <a:fillRect/>
          </a:stretch>
        </p:blipFill>
        <p:spPr bwMode="auto">
          <a:xfrm>
            <a:off x="4847727" y="3000435"/>
            <a:ext cx="1279746" cy="726747"/>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F517F56E-1A01-323F-9597-47D4047BA277}"/>
              </a:ext>
            </a:extLst>
          </p:cNvPr>
          <p:cNvSpPr txBox="1"/>
          <p:nvPr/>
        </p:nvSpPr>
        <p:spPr>
          <a:xfrm>
            <a:off x="4796670" y="1519485"/>
            <a:ext cx="1330803" cy="400110"/>
          </a:xfrm>
          <a:prstGeom prst="rect">
            <a:avLst/>
          </a:prstGeom>
          <a:solidFill>
            <a:schemeClr val="bg1">
              <a:alpha val="50191"/>
            </a:schemeClr>
          </a:solidFill>
        </p:spPr>
        <p:txBody>
          <a:bodyPr wrap="square" rtlCol="0">
            <a:spAutoFit/>
          </a:bodyPr>
          <a:lstStyle/>
          <a:p>
            <a:r>
              <a:rPr lang="en-US" sz="1000" dirty="0"/>
              <a:t>D</a:t>
            </a:r>
            <a:r>
              <a:rPr lang="en-CH" sz="1000" dirty="0"/>
              <a:t>esign of 10 MW HTS wind generator</a:t>
            </a:r>
          </a:p>
        </p:txBody>
      </p:sp>
      <p:sp>
        <p:nvSpPr>
          <p:cNvPr id="8" name="TextBox 7">
            <a:extLst>
              <a:ext uri="{FF2B5EF4-FFF2-40B4-BE49-F238E27FC236}">
                <a16:creationId xmlns:a16="http://schemas.microsoft.com/office/drawing/2014/main" id="{6A332AF8-E4A3-18AB-8B3B-831185EB5F33}"/>
              </a:ext>
            </a:extLst>
          </p:cNvPr>
          <p:cNvSpPr txBox="1"/>
          <p:nvPr/>
        </p:nvSpPr>
        <p:spPr>
          <a:xfrm>
            <a:off x="6379360" y="530676"/>
            <a:ext cx="1425390" cy="707886"/>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RCS power converter</a:t>
            </a:r>
          </a:p>
          <a:p>
            <a:r>
              <a:rPr lang="en-US" sz="1000" dirty="0">
                <a:latin typeface="Calibri" panose="020F0502020204030204" pitchFamily="34" charset="0"/>
                <a:cs typeface="Calibri" panose="020F0502020204030204" pitchFamily="34" charset="0"/>
              </a:rPr>
              <a:t>Synergy with MMC</a:t>
            </a:r>
          </a:p>
          <a:p>
            <a:r>
              <a:rPr lang="en-US" sz="1000" dirty="0">
                <a:latin typeface="Calibri" panose="020F0502020204030204" pitchFamily="34" charset="0"/>
                <a:cs typeface="Calibri" panose="020F0502020204030204" pitchFamily="34" charset="0"/>
              </a:rPr>
              <a:t>For high-power transfer</a:t>
            </a:r>
          </a:p>
          <a:p>
            <a:r>
              <a:rPr lang="en-US" sz="1000" dirty="0">
                <a:latin typeface="Calibri" panose="020F0502020204030204" pitchFamily="34" charset="0"/>
                <a:cs typeface="Calibri" panose="020F0502020204030204" pitchFamily="34" charset="0"/>
              </a:rPr>
              <a:t>e.g. off-shore windmills</a:t>
            </a:r>
          </a:p>
        </p:txBody>
      </p:sp>
    </p:spTree>
    <p:extLst>
      <p:ext uri="{BB962C8B-B14F-4D97-AF65-F5344CB8AC3E}">
        <p14:creationId xmlns:p14="http://schemas.microsoft.com/office/powerpoint/2010/main" val="2235337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9044CF-A00B-A8CC-90EF-57E297E0730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B971E56-FA67-9C21-8E93-D4AA612225C8}"/>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488D2A27-EDC1-AE74-B76C-03BA4AE1B047}"/>
              </a:ext>
            </a:extLst>
          </p:cNvPr>
          <p:cNvSpPr>
            <a:spLocks noGrp="1"/>
          </p:cNvSpPr>
          <p:nvPr>
            <p:ph type="title"/>
          </p:nvPr>
        </p:nvSpPr>
        <p:spPr>
          <a:xfrm>
            <a:off x="1295400" y="-20537"/>
            <a:ext cx="6781800" cy="494184"/>
          </a:xfrm>
        </p:spPr>
        <p:txBody>
          <a:bodyPr/>
          <a:lstStyle/>
          <a:p>
            <a:pPr algn="ctr"/>
            <a:r>
              <a:rPr lang="en-US" sz="3200" dirty="0">
                <a:latin typeface="Calibri"/>
                <a:cs typeface="Calibri"/>
              </a:rPr>
              <a:t>Exploratory Site Studies at CERN</a:t>
            </a:r>
          </a:p>
        </p:txBody>
      </p:sp>
      <p:sp>
        <p:nvSpPr>
          <p:cNvPr id="9" name="TextBox 8">
            <a:extLst>
              <a:ext uri="{FF2B5EF4-FFF2-40B4-BE49-F238E27FC236}">
                <a16:creationId xmlns:a16="http://schemas.microsoft.com/office/drawing/2014/main" id="{DE162DFC-A83A-C439-A488-B00FBF5A94A0}"/>
              </a:ext>
            </a:extLst>
          </p:cNvPr>
          <p:cNvSpPr txBox="1"/>
          <p:nvPr/>
        </p:nvSpPr>
        <p:spPr>
          <a:xfrm>
            <a:off x="6007" y="629572"/>
            <a:ext cx="4433844" cy="2246769"/>
          </a:xfrm>
          <a:prstGeom prst="rect">
            <a:avLst/>
          </a:prstGeom>
          <a:solidFill>
            <a:schemeClr val="accent6">
              <a:lumMod val="20000"/>
              <a:lumOff val="80000"/>
              <a:alpha val="50016"/>
            </a:schemeClr>
          </a:solidFill>
        </p:spPr>
        <p:txBody>
          <a:bodyPr wrap="square" rtlCol="0">
            <a:spAutoFit/>
          </a:bodyPr>
          <a:lstStyle/>
          <a:p>
            <a:r>
              <a:rPr lang="de-CH" sz="1400" dirty="0">
                <a:latin typeface="Calibri" panose="020F0502020204030204" pitchFamily="34" charset="0"/>
                <a:cs typeface="Calibri" panose="020F0502020204030204" pitchFamily="34" charset="0"/>
              </a:rPr>
              <a:t>First potential c</a:t>
            </a:r>
            <a:r>
              <a:rPr lang="en-CH" sz="1400">
                <a:latin typeface="Calibri" panose="020F0502020204030204" pitchFamily="34" charset="0"/>
                <a:cs typeface="Calibri" panose="020F0502020204030204" pitchFamily="34" charset="0"/>
              </a:rPr>
              <a:t>ollider ring </a:t>
            </a:r>
            <a:r>
              <a:rPr lang="de-CH" sz="1400" dirty="0" err="1">
                <a:latin typeface="Calibri" panose="020F0502020204030204" pitchFamily="34" charset="0"/>
                <a:cs typeface="Calibri" panose="020F0502020204030204" pitchFamily="34" charset="0"/>
              </a:rPr>
              <a:t>site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identified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that</a:t>
            </a:r>
            <a:r>
              <a:rPr lang="de-CH" sz="1400" dirty="0">
                <a:latin typeface="Calibri" panose="020F0502020204030204" pitchFamily="34" charset="0"/>
                <a:cs typeface="Calibri" panose="020F0502020204030204" pitchFamily="34" charset="0"/>
              </a:rPr>
              <a:t> </a:t>
            </a:r>
            <a:r>
              <a:rPr lang="en-CH" sz="1400" b="1">
                <a:latin typeface="Calibri" panose="020F0502020204030204" pitchFamily="34" charset="0"/>
                <a:cs typeface="Calibri" panose="020F0502020204030204" pitchFamily="34" charset="0"/>
              </a:rPr>
              <a:t>mitigates </a:t>
            </a:r>
            <a:r>
              <a:rPr lang="en-CH" sz="1400" b="1" dirty="0">
                <a:latin typeface="Calibri" panose="020F0502020204030204" pitchFamily="34" charset="0"/>
                <a:cs typeface="Calibri" panose="020F0502020204030204" pitchFamily="34" charset="0"/>
              </a:rPr>
              <a:t>neutrino flux from experiments</a:t>
            </a:r>
          </a:p>
          <a:p>
            <a:r>
              <a:rPr lang="en-US" sz="1400" dirty="0">
                <a:latin typeface="Calibri" panose="020F0502020204030204" pitchFamily="34" charset="0"/>
                <a:cs typeface="Calibri" panose="020F0502020204030204" pitchFamily="34" charset="0"/>
              </a:rPr>
              <a:t>More work required for arcs</a:t>
            </a:r>
          </a:p>
          <a:p>
            <a:r>
              <a:rPr lang="en-US" sz="1400" dirty="0">
                <a:latin typeface="Calibri" panose="020F0502020204030204" pitchFamily="34" charset="0"/>
                <a:cs typeface="Calibri" panose="020F0502020204030204" pitchFamily="34" charset="0"/>
              </a:rPr>
              <a:t>RCSs:</a:t>
            </a: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SPS-1 (normal </a:t>
            </a:r>
            <a:r>
              <a:rPr lang="de-CH" sz="1400" dirty="0" err="1">
                <a:latin typeface="Calibri" panose="020F0502020204030204" pitchFamily="34" charset="0"/>
                <a:cs typeface="Calibri" panose="020F0502020204030204" pitchFamily="34" charset="0"/>
              </a:rPr>
              <a:t>conducting</a:t>
            </a:r>
            <a:r>
              <a:rPr lang="de-CH" sz="1400" dirty="0">
                <a:latin typeface="Calibri" panose="020F0502020204030204" pitchFamily="34" charset="0"/>
                <a:cs typeface="Calibri" panose="020F0502020204030204" pitchFamily="34" charset="0"/>
              </a:rPr>
              <a:t>) normal RCS</a:t>
            </a: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LHC-1 1.6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normal RCS</a:t>
            </a: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LHC-2 3.8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hybrid RCS</a:t>
            </a: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Or</a:t>
            </a:r>
            <a:r>
              <a:rPr lang="de-CH" sz="1400" dirty="0">
                <a:latin typeface="Calibri" panose="020F0502020204030204" pitchFamily="34" charset="0"/>
                <a:cs typeface="Calibri" panose="020F0502020204030204" pitchFamily="34" charset="0"/>
              </a:rPr>
              <a:t> LHC-2 5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hybrid RCS </a:t>
            </a:r>
            <a:r>
              <a:rPr lang="de-CH" sz="1400" dirty="0" err="1">
                <a:latin typeface="Calibri" panose="020F0502020204030204" pitchFamily="34" charset="0"/>
                <a:cs typeface="Calibri" panose="020F0502020204030204" pitchFamily="34" charset="0"/>
              </a:rPr>
              <a:t>with</a:t>
            </a:r>
            <a:r>
              <a:rPr lang="de-CH" sz="1400" dirty="0">
                <a:latin typeface="Calibri" panose="020F0502020204030204" pitchFamily="34" charset="0"/>
                <a:cs typeface="Calibri" panose="020F0502020204030204" pitchFamily="34" charset="0"/>
              </a:rPr>
              <a:t> HTS </a:t>
            </a:r>
            <a:r>
              <a:rPr lang="de-CH" sz="1400" dirty="0" err="1">
                <a:latin typeface="Calibri" panose="020F0502020204030204" pitchFamily="34" charset="0"/>
                <a:cs typeface="Calibri" panose="020F0502020204030204" pitchFamily="34" charset="0"/>
              </a:rPr>
              <a:t>ramping</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magnets</a:t>
            </a:r>
            <a:endParaRPr lang="de-CH" sz="1400" dirty="0">
              <a:latin typeface="Calibri" panose="020F0502020204030204" pitchFamily="34" charset="0"/>
              <a:cs typeface="Calibri" panose="020F0502020204030204" pitchFamily="34" charset="0"/>
            </a:endParaRPr>
          </a:p>
          <a:p>
            <a:r>
              <a:rPr lang="de-CH" sz="1400" dirty="0">
                <a:latin typeface="Calibri" panose="020F0502020204030204" pitchFamily="34" charset="0"/>
                <a:cs typeface="Calibri" panose="020F0502020204030204" pitchFamily="34" charset="0"/>
              </a:rPr>
              <a:t>Most </a:t>
            </a:r>
            <a:r>
              <a:rPr lang="de-CH" sz="1400" dirty="0" err="1">
                <a:latin typeface="Calibri" panose="020F0502020204030204" pitchFamily="34" charset="0"/>
                <a:cs typeface="Calibri" panose="020F0502020204030204" pitchFamily="34" charset="0"/>
              </a:rPr>
              <a:t>construction</a:t>
            </a:r>
            <a:r>
              <a:rPr lang="de-CH" sz="1400" dirty="0">
                <a:latin typeface="Calibri" panose="020F0502020204030204" pitchFamily="34" charset="0"/>
                <a:cs typeface="Calibri" panose="020F0502020204030204" pitchFamily="34" charset="0"/>
              </a:rPr>
              <a:t> on CERN </a:t>
            </a:r>
            <a:r>
              <a:rPr lang="de-CH" sz="1400" dirty="0" err="1">
                <a:latin typeface="Calibri" panose="020F0502020204030204" pitchFamily="34" charset="0"/>
                <a:cs typeface="Calibri" panose="020F0502020204030204" pitchFamily="34" charset="0"/>
              </a:rPr>
              <a:t>land</a:t>
            </a:r>
            <a:endParaRPr lang="de-CH" sz="1400" dirty="0">
              <a:latin typeface="Calibri" panose="020F0502020204030204" pitchFamily="34" charset="0"/>
              <a:cs typeface="Calibri" panose="020F0502020204030204" pitchFamily="34" charset="0"/>
            </a:endParaRPr>
          </a:p>
          <a:p>
            <a:r>
              <a:rPr lang="de-CH" sz="1400" b="1" dirty="0" err="1">
                <a:latin typeface="Calibri" panose="020F0502020204030204" pitchFamily="34" charset="0"/>
                <a:cs typeface="Calibri" panose="020F0502020204030204" pitchFamily="34" charset="0"/>
              </a:rPr>
              <a:t>Detailed</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study</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required</a:t>
            </a:r>
            <a:r>
              <a:rPr lang="de-CH" sz="1400" b="1" dirty="0">
                <a:latin typeface="Calibri" panose="020F0502020204030204" pitchFamily="34" charset="0"/>
                <a:cs typeface="Calibri" panose="020F0502020204030204" pitchFamily="34" charset="0"/>
              </a:rPr>
              <a:t>!</a:t>
            </a:r>
          </a:p>
        </p:txBody>
      </p:sp>
      <p:sp>
        <p:nvSpPr>
          <p:cNvPr id="13" name="TextBox 12">
            <a:extLst>
              <a:ext uri="{FF2B5EF4-FFF2-40B4-BE49-F238E27FC236}">
                <a16:creationId xmlns:a16="http://schemas.microsoft.com/office/drawing/2014/main" id="{13650C35-B914-329F-5AFD-A0F8F8AB54DA}"/>
              </a:ext>
            </a:extLst>
          </p:cNvPr>
          <p:cNvSpPr txBox="1"/>
          <p:nvPr/>
        </p:nvSpPr>
        <p:spPr>
          <a:xfrm rot="2700000">
            <a:off x="4468412" y="1824790"/>
            <a:ext cx="3615926" cy="830997"/>
          </a:xfrm>
          <a:prstGeom prst="rect">
            <a:avLst/>
          </a:prstGeom>
          <a:noFill/>
        </p:spPr>
        <p:txBody>
          <a:bodyPr wrap="none" rtlCol="0">
            <a:spAutoFit/>
          </a:bodyPr>
          <a:lstStyle/>
          <a:p>
            <a:pPr algn="ctr"/>
            <a:r>
              <a:rPr lang="en-CH" sz="2400" dirty="0">
                <a:solidFill>
                  <a:schemeClr val="accent2">
                    <a:lumMod val="40000"/>
                    <a:lumOff val="60000"/>
                  </a:schemeClr>
                </a:solidFill>
                <a:latin typeface="Calibri" panose="020F0502020204030204" pitchFamily="34" charset="0"/>
                <a:cs typeface="Calibri" panose="020F0502020204030204" pitchFamily="34" charset="0"/>
              </a:rPr>
              <a:t>Example as discussion basis</a:t>
            </a:r>
          </a:p>
          <a:p>
            <a:pPr algn="ctr"/>
            <a:r>
              <a:rPr lang="en-US" sz="2400" dirty="0">
                <a:solidFill>
                  <a:schemeClr val="accent2">
                    <a:lumMod val="40000"/>
                    <a:lumOff val="60000"/>
                  </a:schemeClr>
                </a:solidFill>
                <a:latin typeface="Calibri" panose="020F0502020204030204" pitchFamily="34" charset="0"/>
                <a:cs typeface="Calibri" panose="020F0502020204030204" pitchFamily="34" charset="0"/>
              </a:rPr>
              <a:t>n</a:t>
            </a:r>
            <a:r>
              <a:rPr lang="en-CH" sz="2400" dirty="0">
                <a:solidFill>
                  <a:schemeClr val="accent2">
                    <a:lumMod val="40000"/>
                    <a:lumOff val="60000"/>
                  </a:schemeClr>
                </a:solidFill>
                <a:latin typeface="Calibri" panose="020F0502020204030204" pitchFamily="34" charset="0"/>
                <a:cs typeface="Calibri" panose="020F0502020204030204" pitchFamily="34" charset="0"/>
              </a:rPr>
              <a:t>umbers will change</a:t>
            </a:r>
          </a:p>
        </p:txBody>
      </p:sp>
      <p:sp>
        <p:nvSpPr>
          <p:cNvPr id="19" name="TextBox 18">
            <a:extLst>
              <a:ext uri="{FF2B5EF4-FFF2-40B4-BE49-F238E27FC236}">
                <a16:creationId xmlns:a16="http://schemas.microsoft.com/office/drawing/2014/main" id="{E310F107-F0FF-BEB1-2CFB-85F69C3E3433}"/>
              </a:ext>
            </a:extLst>
          </p:cNvPr>
          <p:cNvSpPr txBox="1"/>
          <p:nvPr/>
        </p:nvSpPr>
        <p:spPr>
          <a:xfrm>
            <a:off x="2588063" y="3821629"/>
            <a:ext cx="2499210" cy="307777"/>
          </a:xfrm>
          <a:prstGeom prst="rect">
            <a:avLst/>
          </a:prstGeom>
          <a:noFill/>
          <a:ln>
            <a:solidFill>
              <a:srgbClr val="7030A0"/>
            </a:solidFill>
          </a:ln>
        </p:spPr>
        <p:txBody>
          <a:bodyPr wrap="none" rtlCol="0">
            <a:spAutoFit/>
          </a:bodyPr>
          <a:lstStyle/>
          <a:p>
            <a:r>
              <a:rPr lang="en-CH" sz="1400" dirty="0">
                <a:solidFill>
                  <a:srgbClr val="7030A0"/>
                </a:solidFill>
                <a:latin typeface="Calibri" panose="020F0502020204030204" pitchFamily="34" charset="0"/>
                <a:cs typeface="Calibri" panose="020F0502020204030204" pitchFamily="34" charset="0"/>
              </a:rPr>
              <a:t>Transferline maximum slope 6%</a:t>
            </a:r>
          </a:p>
        </p:txBody>
      </p:sp>
      <p:cxnSp>
        <p:nvCxnSpPr>
          <p:cNvPr id="20" name="Straight Arrow Connector 19">
            <a:extLst>
              <a:ext uri="{FF2B5EF4-FFF2-40B4-BE49-F238E27FC236}">
                <a16:creationId xmlns:a16="http://schemas.microsoft.com/office/drawing/2014/main" id="{66D726CC-78C6-F9C3-901B-799A58F9CC2E}"/>
              </a:ext>
            </a:extLst>
          </p:cNvPr>
          <p:cNvCxnSpPr>
            <a:cxnSpLocks/>
          </p:cNvCxnSpPr>
          <p:nvPr/>
        </p:nvCxnSpPr>
        <p:spPr>
          <a:xfrm flipV="1">
            <a:off x="4870908" y="3578257"/>
            <a:ext cx="138414" cy="251146"/>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6" name="Slide Number Placeholder 5">
            <a:extLst>
              <a:ext uri="{FF2B5EF4-FFF2-40B4-BE49-F238E27FC236}">
                <a16:creationId xmlns:a16="http://schemas.microsoft.com/office/drawing/2014/main" id="{DF88C048-FEC6-F1EA-0256-11AD6FB86ABC}"/>
              </a:ext>
            </a:extLst>
          </p:cNvPr>
          <p:cNvSpPr>
            <a:spLocks noGrp="1"/>
          </p:cNvSpPr>
          <p:nvPr>
            <p:ph type="sldNum" sz="quarter" idx="4"/>
          </p:nvPr>
        </p:nvSpPr>
        <p:spPr/>
        <p:txBody>
          <a:bodyPr/>
          <a:lstStyle/>
          <a:p>
            <a:fld id="{974172A1-1CBF-0B40-9234-7D4D80EC19EA}" type="slidenum">
              <a:rPr lang="en-GB" smtClean="0"/>
              <a:pPr/>
              <a:t>14</a:t>
            </a:fld>
            <a:endParaRPr lang="en-GB" dirty="0"/>
          </a:p>
        </p:txBody>
      </p:sp>
      <p:pic>
        <p:nvPicPr>
          <p:cNvPr id="10" name="Picture 9">
            <a:extLst>
              <a:ext uri="{FF2B5EF4-FFF2-40B4-BE49-F238E27FC236}">
                <a16:creationId xmlns:a16="http://schemas.microsoft.com/office/drawing/2014/main" id="{E4E0A960-E7FD-AB0C-9651-515B89EF39DB}"/>
              </a:ext>
            </a:extLst>
          </p:cNvPr>
          <p:cNvPicPr>
            <a:picLocks noChangeAspect="1"/>
          </p:cNvPicPr>
          <p:nvPr/>
        </p:nvPicPr>
        <p:blipFill>
          <a:blip r:embed="rId2"/>
          <a:srcRect t="6313" r="6188"/>
          <a:stretch/>
        </p:blipFill>
        <p:spPr>
          <a:xfrm>
            <a:off x="3396933" y="473647"/>
            <a:ext cx="5346236" cy="3771451"/>
          </a:xfrm>
          <a:prstGeom prst="rect">
            <a:avLst/>
          </a:prstGeom>
        </p:spPr>
      </p:pic>
      <p:cxnSp>
        <p:nvCxnSpPr>
          <p:cNvPr id="14" name="Straight Arrow Connector 13">
            <a:extLst>
              <a:ext uri="{FF2B5EF4-FFF2-40B4-BE49-F238E27FC236}">
                <a16:creationId xmlns:a16="http://schemas.microsoft.com/office/drawing/2014/main" id="{DFADA7B4-8DC1-481B-E964-682FFD301BC9}"/>
              </a:ext>
            </a:extLst>
          </p:cNvPr>
          <p:cNvCxnSpPr>
            <a:cxnSpLocks/>
            <a:stCxn id="17" idx="0"/>
          </p:cNvCxnSpPr>
          <p:nvPr/>
        </p:nvCxnSpPr>
        <p:spPr>
          <a:xfrm flipH="1" flipV="1">
            <a:off x="6534734" y="3510869"/>
            <a:ext cx="713704" cy="1018738"/>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4E963098-7169-5078-7B23-2D3A1C3F3BB3}"/>
              </a:ext>
            </a:extLst>
          </p:cNvPr>
          <p:cNvSpPr txBox="1"/>
          <p:nvPr/>
        </p:nvSpPr>
        <p:spPr>
          <a:xfrm>
            <a:off x="6196996" y="4529607"/>
            <a:ext cx="2102883" cy="307777"/>
          </a:xfrm>
          <a:prstGeom prst="rect">
            <a:avLst/>
          </a:prstGeom>
          <a:noFill/>
          <a:ln>
            <a:solidFill>
              <a:srgbClr val="0070C0"/>
            </a:solidFill>
          </a:ln>
        </p:spPr>
        <p:txBody>
          <a:bodyPr wrap="none" rtlCol="0">
            <a:spAutoFit/>
          </a:bodyPr>
          <a:lstStyle/>
          <a:p>
            <a:r>
              <a:rPr lang="de-CH" sz="1400" dirty="0">
                <a:solidFill>
                  <a:srgbClr val="0070C0"/>
                </a:solidFill>
                <a:latin typeface="Calibri" panose="020F0502020204030204" pitchFamily="34" charset="0"/>
                <a:cs typeface="Calibri" panose="020F0502020204030204" pitchFamily="34" charset="0"/>
              </a:rPr>
              <a:t>SPS and LHC </a:t>
            </a:r>
            <a:r>
              <a:rPr lang="de-CH" sz="1400" dirty="0" err="1">
                <a:solidFill>
                  <a:srgbClr val="0070C0"/>
                </a:solidFill>
                <a:latin typeface="Calibri" panose="020F0502020204030204" pitchFamily="34" charset="0"/>
                <a:cs typeface="Calibri" panose="020F0502020204030204" pitchFamily="34" charset="0"/>
              </a:rPr>
              <a:t>used</a:t>
            </a:r>
            <a:r>
              <a:rPr lang="de-CH" sz="1400" dirty="0">
                <a:solidFill>
                  <a:srgbClr val="0070C0"/>
                </a:solidFill>
                <a:latin typeface="Calibri" panose="020F0502020204030204" pitchFamily="34" charset="0"/>
                <a:cs typeface="Calibri" panose="020F0502020204030204" pitchFamily="34" charset="0"/>
              </a:rPr>
              <a:t> </a:t>
            </a:r>
            <a:r>
              <a:rPr lang="de-CH" sz="1400" dirty="0" err="1">
                <a:solidFill>
                  <a:srgbClr val="0070C0"/>
                </a:solidFill>
                <a:latin typeface="Calibri" panose="020F0502020204030204" pitchFamily="34" charset="0"/>
                <a:cs typeface="Calibri" panose="020F0502020204030204" pitchFamily="34" charset="0"/>
              </a:rPr>
              <a:t>for</a:t>
            </a:r>
            <a:r>
              <a:rPr lang="de-CH" sz="1400" dirty="0">
                <a:solidFill>
                  <a:srgbClr val="0070C0"/>
                </a:solidFill>
                <a:latin typeface="Calibri" panose="020F0502020204030204" pitchFamily="34" charset="0"/>
                <a:cs typeface="Calibri" panose="020F0502020204030204" pitchFamily="34" charset="0"/>
              </a:rPr>
              <a:t> RCSs</a:t>
            </a:r>
            <a:endParaRPr lang="en-CH" sz="1400" dirty="0">
              <a:solidFill>
                <a:srgbClr val="0070C0"/>
              </a:solidFill>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B4E233AD-EF62-DA24-553F-A3C9C715214F}"/>
              </a:ext>
            </a:extLst>
          </p:cNvPr>
          <p:cNvSpPr txBox="1"/>
          <p:nvPr/>
        </p:nvSpPr>
        <p:spPr>
          <a:xfrm>
            <a:off x="4502799" y="702245"/>
            <a:ext cx="1187569" cy="276999"/>
          </a:xfrm>
          <a:prstGeom prst="rect">
            <a:avLst/>
          </a:prstGeom>
          <a:solidFill>
            <a:schemeClr val="tx2">
              <a:lumMod val="20000"/>
              <a:lumOff val="80000"/>
            </a:schemeClr>
          </a:solidFill>
        </p:spPr>
        <p:txBody>
          <a:bodyPr wrap="none" rtlCol="0">
            <a:spAutoFit/>
          </a:bodyPr>
          <a:lstStyle/>
          <a:p>
            <a:r>
              <a:rPr lang="en-US" sz="1200" dirty="0">
                <a:latin typeface="Calibri" panose="020F0502020204030204" pitchFamily="34" charset="0"/>
                <a:cs typeface="Calibri" panose="020F0502020204030204" pitchFamily="34" charset="0"/>
              </a:rPr>
              <a:t>J. Osborne et al.</a:t>
            </a:r>
          </a:p>
        </p:txBody>
      </p:sp>
      <p:cxnSp>
        <p:nvCxnSpPr>
          <p:cNvPr id="22" name="Straight Arrow Connector 21">
            <a:extLst>
              <a:ext uri="{FF2B5EF4-FFF2-40B4-BE49-F238E27FC236}">
                <a16:creationId xmlns:a16="http://schemas.microsoft.com/office/drawing/2014/main" id="{21A48D31-99C7-4C76-2DC9-0EE5039CD1C1}"/>
              </a:ext>
            </a:extLst>
          </p:cNvPr>
          <p:cNvCxnSpPr>
            <a:cxnSpLocks/>
            <a:stCxn id="24" idx="1"/>
          </p:cNvCxnSpPr>
          <p:nvPr/>
        </p:nvCxnSpPr>
        <p:spPr>
          <a:xfrm flipH="1">
            <a:off x="6861590" y="2325182"/>
            <a:ext cx="650910" cy="1568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F5EC969B-04F4-EC7F-02E2-B4E7F46EA25F}"/>
              </a:ext>
            </a:extLst>
          </p:cNvPr>
          <p:cNvSpPr txBox="1"/>
          <p:nvPr/>
        </p:nvSpPr>
        <p:spPr>
          <a:xfrm>
            <a:off x="7512500" y="2171293"/>
            <a:ext cx="1777394" cy="307777"/>
          </a:xfrm>
          <a:prstGeom prst="rect">
            <a:avLst/>
          </a:prstGeom>
          <a:noFill/>
          <a:ln>
            <a:solidFill>
              <a:srgbClr val="FF0000"/>
            </a:solidFill>
          </a:ln>
        </p:spPr>
        <p:txBody>
          <a:bodyPr wrap="square" rtlCol="0">
            <a:spAutoFit/>
          </a:bodyPr>
          <a:lstStyle/>
          <a:p>
            <a:r>
              <a:rPr lang="en-CH" sz="1400" dirty="0">
                <a:solidFill>
                  <a:srgbClr val="FF0000"/>
                </a:solidFill>
                <a:latin typeface="Calibri" panose="020F0502020204030204" pitchFamily="34" charset="0"/>
                <a:cs typeface="Calibri" panose="020F0502020204030204" pitchFamily="34" charset="0"/>
              </a:rPr>
              <a:t>Collider ring (10 </a:t>
            </a:r>
            <a:r>
              <a:rPr lang="en-CH" sz="1400">
                <a:solidFill>
                  <a:srgbClr val="FF0000"/>
                </a:solidFill>
                <a:latin typeface="Calibri" panose="020F0502020204030204" pitchFamily="34" charset="0"/>
                <a:cs typeface="Calibri" panose="020F0502020204030204" pitchFamily="34" charset="0"/>
              </a:rPr>
              <a:t>TeV)</a:t>
            </a:r>
            <a:endParaRPr lang="en-CH" sz="1400" dirty="0">
              <a:solidFill>
                <a:srgbClr val="FF0000"/>
              </a:solidFill>
              <a:latin typeface="Calibri" panose="020F0502020204030204" pitchFamily="34" charset="0"/>
              <a:cs typeface="Calibri" panose="020F0502020204030204" pitchFamily="34" charset="0"/>
            </a:endParaRPr>
          </a:p>
        </p:txBody>
      </p:sp>
      <p:cxnSp>
        <p:nvCxnSpPr>
          <p:cNvPr id="16" name="Straight Arrow Connector 15">
            <a:extLst>
              <a:ext uri="{FF2B5EF4-FFF2-40B4-BE49-F238E27FC236}">
                <a16:creationId xmlns:a16="http://schemas.microsoft.com/office/drawing/2014/main" id="{5A8D3C3D-804F-5CDF-7C96-BEC251D20304}"/>
              </a:ext>
            </a:extLst>
          </p:cNvPr>
          <p:cNvCxnSpPr>
            <a:cxnSpLocks/>
            <a:stCxn id="17" idx="0"/>
          </p:cNvCxnSpPr>
          <p:nvPr/>
        </p:nvCxnSpPr>
        <p:spPr>
          <a:xfrm flipH="1" flipV="1">
            <a:off x="6985037" y="3770491"/>
            <a:ext cx="263401" cy="759116"/>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3404714B-B34E-7A3F-78E6-A77AC0A6BBA7}"/>
              </a:ext>
            </a:extLst>
          </p:cNvPr>
          <p:cNvSpPr txBox="1"/>
          <p:nvPr/>
        </p:nvSpPr>
        <p:spPr>
          <a:xfrm>
            <a:off x="7164414" y="1345605"/>
            <a:ext cx="2181802" cy="523220"/>
          </a:xfrm>
          <a:prstGeom prst="rect">
            <a:avLst/>
          </a:prstGeom>
          <a:noFill/>
          <a:ln>
            <a:solidFill>
              <a:srgbClr val="0070C0"/>
            </a:solidFill>
          </a:ln>
        </p:spPr>
        <p:txBody>
          <a:bodyPr wrap="square" rtlCol="0">
            <a:spAutoFit/>
          </a:bodyPr>
          <a:lstStyle/>
          <a:p>
            <a:r>
              <a:rPr lang="de-CH" sz="1400" dirty="0" err="1">
                <a:solidFill>
                  <a:srgbClr val="0070C0"/>
                </a:solidFill>
                <a:latin typeface="Calibri" panose="020F0502020204030204" pitchFamily="34" charset="0"/>
                <a:cs typeface="Calibri" panose="020F0502020204030204" pitchFamily="34" charset="0"/>
              </a:rPr>
              <a:t>Muon</a:t>
            </a:r>
            <a:r>
              <a:rPr lang="de-CH" sz="1400" dirty="0">
                <a:solidFill>
                  <a:srgbClr val="0070C0"/>
                </a:solidFill>
                <a:latin typeface="Calibri" panose="020F0502020204030204" pitchFamily="34" charset="0"/>
                <a:cs typeface="Calibri" panose="020F0502020204030204" pitchFamily="34" charset="0"/>
              </a:rPr>
              <a:t> </a:t>
            </a:r>
            <a:r>
              <a:rPr lang="de-CH" sz="1400" dirty="0" err="1">
                <a:solidFill>
                  <a:srgbClr val="0070C0"/>
                </a:solidFill>
                <a:latin typeface="Calibri" panose="020F0502020204030204" pitchFamily="34" charset="0"/>
                <a:cs typeface="Calibri" panose="020F0502020204030204" pitchFamily="34" charset="0"/>
              </a:rPr>
              <a:t>production</a:t>
            </a:r>
            <a:r>
              <a:rPr lang="de-CH" sz="1400" dirty="0">
                <a:solidFill>
                  <a:srgbClr val="0070C0"/>
                </a:solidFill>
                <a:latin typeface="Calibri" panose="020F0502020204030204" pitchFamily="34" charset="0"/>
                <a:cs typeface="Calibri" panose="020F0502020204030204" pitchFamily="34" charset="0"/>
              </a:rPr>
              <a:t>, </a:t>
            </a:r>
            <a:r>
              <a:rPr lang="de-CH" sz="1400" dirty="0" err="1">
                <a:solidFill>
                  <a:srgbClr val="00B050"/>
                </a:solidFill>
                <a:latin typeface="Calibri" panose="020F0502020204030204" pitchFamily="34" charset="0"/>
                <a:cs typeface="Calibri" panose="020F0502020204030204" pitchFamily="34" charset="0"/>
              </a:rPr>
              <a:t>cooling</a:t>
            </a:r>
            <a:r>
              <a:rPr lang="de-CH" sz="1400" dirty="0">
                <a:solidFill>
                  <a:srgbClr val="0070C0"/>
                </a:solidFill>
                <a:latin typeface="Calibri" panose="020F0502020204030204" pitchFamily="34" charset="0"/>
                <a:cs typeface="Calibri" panose="020F0502020204030204" pitchFamily="34" charset="0"/>
              </a:rPr>
              <a:t>, </a:t>
            </a:r>
            <a:r>
              <a:rPr lang="de-CH" sz="1400" dirty="0">
                <a:solidFill>
                  <a:srgbClr val="7030A0"/>
                </a:solidFill>
                <a:latin typeface="Calibri" panose="020F0502020204030204" pitchFamily="34" charset="0"/>
                <a:cs typeface="Calibri" panose="020F0502020204030204" pitchFamily="34" charset="0"/>
              </a:rPr>
              <a:t>initial </a:t>
            </a:r>
            <a:r>
              <a:rPr lang="de-CH" sz="1400" dirty="0" err="1">
                <a:solidFill>
                  <a:srgbClr val="7030A0"/>
                </a:solidFill>
                <a:latin typeface="Calibri" panose="020F0502020204030204" pitchFamily="34" charset="0"/>
                <a:cs typeface="Calibri" panose="020F0502020204030204" pitchFamily="34" charset="0"/>
              </a:rPr>
              <a:t>acceleration</a:t>
            </a:r>
            <a:endParaRPr lang="en-CH" sz="1400" dirty="0">
              <a:solidFill>
                <a:srgbClr val="7030A0"/>
              </a:solidFill>
              <a:latin typeface="Calibri" panose="020F0502020204030204" pitchFamily="34" charset="0"/>
              <a:cs typeface="Calibri" panose="020F0502020204030204" pitchFamily="34" charset="0"/>
            </a:endParaRPr>
          </a:p>
        </p:txBody>
      </p:sp>
      <p:cxnSp>
        <p:nvCxnSpPr>
          <p:cNvPr id="27" name="Straight Arrow Connector 26">
            <a:extLst>
              <a:ext uri="{FF2B5EF4-FFF2-40B4-BE49-F238E27FC236}">
                <a16:creationId xmlns:a16="http://schemas.microsoft.com/office/drawing/2014/main" id="{B873CCB9-7604-6C22-2520-5989C369452A}"/>
              </a:ext>
            </a:extLst>
          </p:cNvPr>
          <p:cNvCxnSpPr>
            <a:cxnSpLocks/>
          </p:cNvCxnSpPr>
          <p:nvPr/>
        </p:nvCxnSpPr>
        <p:spPr>
          <a:xfrm flipH="1" flipV="1">
            <a:off x="6700662" y="1545876"/>
            <a:ext cx="476815" cy="633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BB7F58BC-22E5-42AE-FE66-07EC1997B9A6}"/>
              </a:ext>
            </a:extLst>
          </p:cNvPr>
          <p:cNvSpPr txBox="1"/>
          <p:nvPr/>
        </p:nvSpPr>
        <p:spPr>
          <a:xfrm>
            <a:off x="4470822" y="4287366"/>
            <a:ext cx="1760162" cy="307777"/>
          </a:xfrm>
          <a:prstGeom prst="rect">
            <a:avLst/>
          </a:prstGeom>
          <a:noFill/>
          <a:ln>
            <a:solidFill>
              <a:srgbClr val="FFC000"/>
            </a:solidFill>
          </a:ln>
        </p:spPr>
        <p:txBody>
          <a:bodyPr wrap="none" rtlCol="0">
            <a:spAutoFit/>
          </a:bodyPr>
          <a:lstStyle/>
          <a:p>
            <a:r>
              <a:rPr lang="de-CH" sz="1400" dirty="0" err="1">
                <a:solidFill>
                  <a:srgbClr val="FFC000"/>
                </a:solidFill>
                <a:latin typeface="Calibri" panose="020F0502020204030204" pitchFamily="34" charset="0"/>
                <a:cs typeface="Calibri" panose="020F0502020204030204" pitchFamily="34" charset="0"/>
              </a:rPr>
              <a:t>Injector</a:t>
            </a:r>
            <a:r>
              <a:rPr lang="de-CH" sz="1400" dirty="0">
                <a:solidFill>
                  <a:srgbClr val="FFC000"/>
                </a:solidFill>
                <a:latin typeface="Calibri" panose="020F0502020204030204" pitchFamily="34" charset="0"/>
                <a:cs typeface="Calibri" panose="020F0502020204030204" pitchFamily="34" charset="0"/>
              </a:rPr>
              <a:t> </a:t>
            </a:r>
            <a:r>
              <a:rPr lang="de-CH" sz="1400" dirty="0" err="1">
                <a:solidFill>
                  <a:srgbClr val="FFC000"/>
                </a:solidFill>
                <a:latin typeface="Calibri" panose="020F0502020204030204" pitchFamily="34" charset="0"/>
                <a:cs typeface="Calibri" panose="020F0502020204030204" pitchFamily="34" charset="0"/>
              </a:rPr>
              <a:t>similar</a:t>
            </a:r>
            <a:r>
              <a:rPr lang="de-CH" sz="1400" dirty="0">
                <a:solidFill>
                  <a:srgbClr val="FFC000"/>
                </a:solidFill>
                <a:latin typeface="Calibri" panose="020F0502020204030204" pitchFamily="34" charset="0"/>
                <a:cs typeface="Calibri" panose="020F0502020204030204" pitchFamily="34" charset="0"/>
              </a:rPr>
              <a:t> </a:t>
            </a:r>
            <a:r>
              <a:rPr lang="de-CH" sz="1400" dirty="0" err="1">
                <a:solidFill>
                  <a:srgbClr val="FFC000"/>
                </a:solidFill>
                <a:latin typeface="Calibri" panose="020F0502020204030204" pitchFamily="34" charset="0"/>
                <a:cs typeface="Calibri" panose="020F0502020204030204" pitchFamily="34" charset="0"/>
              </a:rPr>
              <a:t>to</a:t>
            </a:r>
            <a:r>
              <a:rPr lang="de-CH" sz="1400" dirty="0">
                <a:solidFill>
                  <a:srgbClr val="FFC000"/>
                </a:solidFill>
                <a:latin typeface="Calibri" panose="020F0502020204030204" pitchFamily="34" charset="0"/>
                <a:cs typeface="Calibri" panose="020F0502020204030204" pitchFamily="34" charset="0"/>
              </a:rPr>
              <a:t> SPL</a:t>
            </a:r>
            <a:endParaRPr lang="en-CH" sz="1400" dirty="0">
              <a:solidFill>
                <a:srgbClr val="FFC000"/>
              </a:solidFill>
              <a:latin typeface="Calibri" panose="020F0502020204030204" pitchFamily="34" charset="0"/>
              <a:cs typeface="Calibri" panose="020F0502020204030204" pitchFamily="34" charset="0"/>
            </a:endParaRPr>
          </a:p>
        </p:txBody>
      </p:sp>
      <p:cxnSp>
        <p:nvCxnSpPr>
          <p:cNvPr id="33" name="Straight Arrow Connector 32">
            <a:extLst>
              <a:ext uri="{FF2B5EF4-FFF2-40B4-BE49-F238E27FC236}">
                <a16:creationId xmlns:a16="http://schemas.microsoft.com/office/drawing/2014/main" id="{D51C6FD9-FB03-4256-F460-DB75FA01480A}"/>
              </a:ext>
            </a:extLst>
          </p:cNvPr>
          <p:cNvCxnSpPr>
            <a:cxnSpLocks/>
          </p:cNvCxnSpPr>
          <p:nvPr/>
        </p:nvCxnSpPr>
        <p:spPr>
          <a:xfrm flipV="1">
            <a:off x="5447720" y="3986386"/>
            <a:ext cx="116368" cy="300980"/>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pic>
        <p:nvPicPr>
          <p:cNvPr id="28" name="Picture 27" descr="A diagram of a circular object&#10;&#10;Description automatically generated">
            <a:extLst>
              <a:ext uri="{FF2B5EF4-FFF2-40B4-BE49-F238E27FC236}">
                <a16:creationId xmlns:a16="http://schemas.microsoft.com/office/drawing/2014/main" id="{59F80FBA-535C-BFC0-BA7A-C02486903EF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8875" y="2930404"/>
            <a:ext cx="2356337" cy="2031325"/>
          </a:xfrm>
          <a:prstGeom prst="rect">
            <a:avLst/>
          </a:prstGeom>
        </p:spPr>
      </p:pic>
      <p:sp>
        <p:nvSpPr>
          <p:cNvPr id="4" name="TextBox 3">
            <a:extLst>
              <a:ext uri="{FF2B5EF4-FFF2-40B4-BE49-F238E27FC236}">
                <a16:creationId xmlns:a16="http://schemas.microsoft.com/office/drawing/2014/main" id="{9568FDB9-674C-573E-93A9-F45F499E513C}"/>
              </a:ext>
            </a:extLst>
          </p:cNvPr>
          <p:cNvSpPr txBox="1"/>
          <p:nvPr/>
        </p:nvSpPr>
        <p:spPr>
          <a:xfrm>
            <a:off x="3587484" y="4650052"/>
            <a:ext cx="2102884" cy="307777"/>
          </a:xfrm>
          <a:prstGeom prst="rect">
            <a:avLst/>
          </a:prstGeom>
          <a:solidFill>
            <a:schemeClr val="accent3">
              <a:lumMod val="20000"/>
              <a:lumOff val="80000"/>
              <a:alpha val="50016"/>
            </a:schemeClr>
          </a:solidFill>
        </p:spPr>
        <p:txBody>
          <a:bodyPr wrap="square" rtlCol="0">
            <a:spAutoFit/>
          </a:bodyPr>
          <a:lstStyle/>
          <a:p>
            <a:r>
              <a:rPr lang="de-CH" sz="1400" b="1" dirty="0" err="1">
                <a:latin typeface="Calibri" panose="020F0502020204030204" pitchFamily="34" charset="0"/>
                <a:cs typeface="Calibri" panose="020F0502020204030204" pitchFamily="34" charset="0"/>
              </a:rPr>
              <a:t>Motivates</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detailed</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study</a:t>
            </a:r>
            <a:endParaRPr lang="de-CH" sz="1400" b="1"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ADC1AB58-FA64-EFC8-6F17-C540161A4D57}"/>
              </a:ext>
            </a:extLst>
          </p:cNvPr>
          <p:cNvSpPr txBox="1"/>
          <p:nvPr/>
        </p:nvSpPr>
        <p:spPr>
          <a:xfrm>
            <a:off x="2361201" y="3229212"/>
            <a:ext cx="1870487" cy="307777"/>
          </a:xfrm>
          <a:prstGeom prst="rect">
            <a:avLst/>
          </a:prstGeom>
          <a:solidFill>
            <a:schemeClr val="accent1">
              <a:lumMod val="20000"/>
              <a:lumOff val="80000"/>
              <a:alpha val="50016"/>
            </a:schemeClr>
          </a:solidFill>
        </p:spPr>
        <p:txBody>
          <a:bodyPr wrap="square" rtlCol="0">
            <a:spAutoFit/>
          </a:bodyPr>
          <a:lstStyle/>
          <a:p>
            <a:r>
              <a:rPr lang="de-CH" sz="1400" dirty="0" err="1">
                <a:latin typeface="Calibri" panose="020F0502020204030204" pitchFamily="34" charset="0"/>
                <a:cs typeface="Calibri" panose="020F0502020204030204" pitchFamily="34" charset="0"/>
              </a:rPr>
              <a:t>Two</a:t>
            </a:r>
            <a:r>
              <a:rPr lang="de-CH" sz="1400" dirty="0">
                <a:latin typeface="Calibri" panose="020F0502020204030204" pitchFamily="34" charset="0"/>
                <a:cs typeface="Calibri" panose="020F0502020204030204" pitchFamily="34" charset="0"/>
              </a:rPr>
              <a:t> RCS in LHC </a:t>
            </a:r>
            <a:r>
              <a:rPr lang="de-CH" sz="1400" dirty="0" err="1">
                <a:latin typeface="Calibri" panose="020F0502020204030204" pitchFamily="34" charset="0"/>
                <a:cs typeface="Calibri" panose="020F0502020204030204" pitchFamily="34" charset="0"/>
              </a:rPr>
              <a:t>tunnel</a:t>
            </a:r>
            <a:endParaRPr lang="de-CH"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22892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12732-2BFC-B728-4C1B-3C521E304901}"/>
            </a:ext>
          </a:extLst>
        </p:cNvPr>
        <p:cNvGrpSpPr/>
        <p:nvPr/>
      </p:nvGrpSpPr>
      <p:grpSpPr>
        <a:xfrm>
          <a:off x="0" y="0"/>
          <a:ext cx="0" cy="0"/>
          <a:chOff x="0" y="0"/>
          <a:chExt cx="0" cy="0"/>
        </a:xfrm>
      </p:grpSpPr>
      <p:sp>
        <p:nvSpPr>
          <p:cNvPr id="5" name="Espace réservé du numéro de diapositive 3">
            <a:extLst>
              <a:ext uri="{FF2B5EF4-FFF2-40B4-BE49-F238E27FC236}">
                <a16:creationId xmlns:a16="http://schemas.microsoft.com/office/drawing/2014/main" id="{B550F9C3-7F2C-99E5-2F44-95395803D3C4}"/>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15</a:t>
            </a:fld>
            <a:endParaRPr lang="en-GB" dirty="0"/>
          </a:p>
        </p:txBody>
      </p:sp>
      <p:sp>
        <p:nvSpPr>
          <p:cNvPr id="6" name="Footer Placeholder 5">
            <a:extLst>
              <a:ext uri="{FF2B5EF4-FFF2-40B4-BE49-F238E27FC236}">
                <a16:creationId xmlns:a16="http://schemas.microsoft.com/office/drawing/2014/main" id="{A4FBA8DB-1862-C1DC-EB2C-9F3B78796335}"/>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4" name="Slide Number Placeholder 3">
            <a:extLst>
              <a:ext uri="{FF2B5EF4-FFF2-40B4-BE49-F238E27FC236}">
                <a16:creationId xmlns:a16="http://schemas.microsoft.com/office/drawing/2014/main" id="{0B9FFFB3-0DCE-0476-14AC-DB441B180D6C}"/>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16" name="TextBox 15">
            <a:extLst>
              <a:ext uri="{FF2B5EF4-FFF2-40B4-BE49-F238E27FC236}">
                <a16:creationId xmlns:a16="http://schemas.microsoft.com/office/drawing/2014/main" id="{BE45FFAE-F858-F785-2CF5-57FC8A2B973A}"/>
              </a:ext>
            </a:extLst>
          </p:cNvPr>
          <p:cNvSpPr txBox="1"/>
          <p:nvPr/>
        </p:nvSpPr>
        <p:spPr>
          <a:xfrm>
            <a:off x="64011" y="569562"/>
            <a:ext cx="4549243" cy="1169551"/>
          </a:xfrm>
          <a:prstGeom prst="rect">
            <a:avLst/>
          </a:prstGeom>
          <a:solidFill>
            <a:schemeClr val="accent6">
              <a:lumMod val="20000"/>
              <a:lumOff val="80000"/>
              <a:alpha val="50271"/>
            </a:schemeClr>
          </a:solidFill>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Expect to be ready for implementation in 15 years</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Detector</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Muon cooling technology </a:t>
            </a:r>
            <a:endParaRPr lang="en-US" sz="14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HTS solenoid technology</a:t>
            </a:r>
          </a:p>
          <a:p>
            <a:pPr marL="285750" indent="-285750">
              <a:buFont typeface="Arial" panose="020B0604020202020204" pitchFamily="34" charset="0"/>
              <a:buChar char="•"/>
            </a:pPr>
            <a:r>
              <a:rPr lang="en-US" sz="1400" b="1" spc="-1" dirty="0" err="1">
                <a:solidFill>
                  <a:srgbClr val="000000"/>
                </a:solidFill>
                <a:latin typeface="Calibri" panose="020F0502020204030204" pitchFamily="34" charset="0"/>
                <a:cs typeface="Calibri" panose="020F0502020204030204" pitchFamily="34" charset="0"/>
              </a:rPr>
              <a:t>NbTi</a:t>
            </a:r>
            <a:r>
              <a:rPr lang="en-US" sz="1400" b="1" spc="-1" dirty="0">
                <a:solidFill>
                  <a:srgbClr val="000000"/>
                </a:solidFill>
                <a:latin typeface="Calibri" panose="020F0502020204030204" pitchFamily="34" charset="0"/>
                <a:cs typeface="Calibri" panose="020F0502020204030204" pitchFamily="34" charset="0"/>
              </a:rPr>
              <a:t> or Nb3Sn collider ring magnets</a:t>
            </a:r>
            <a:endParaRPr lang="en-US" sz="1400" spc="-1" dirty="0">
              <a:solidFill>
                <a:srgbClr val="000000"/>
              </a:solidFill>
              <a:latin typeface="Calibri" panose="020F0502020204030204" pitchFamily="34" charset="0"/>
              <a:cs typeface="Calibri" panose="020F0502020204030204" pitchFamily="34" charset="0"/>
            </a:endParaRPr>
          </a:p>
        </p:txBody>
      </p:sp>
      <p:graphicFrame>
        <p:nvGraphicFramePr>
          <p:cNvPr id="8" name="Table 7">
            <a:extLst>
              <a:ext uri="{FF2B5EF4-FFF2-40B4-BE49-F238E27FC236}">
                <a16:creationId xmlns:a16="http://schemas.microsoft.com/office/drawing/2014/main" id="{13FBD543-B7EA-4F1D-2EA7-9477786BAE19}"/>
              </a:ext>
            </a:extLst>
          </p:cNvPr>
          <p:cNvGraphicFramePr>
            <a:graphicFrameLocks noGrp="1"/>
          </p:cNvGraphicFramePr>
          <p:nvPr>
            <p:extLst>
              <p:ext uri="{D42A27DB-BD31-4B8C-83A1-F6EECF244321}">
                <p14:modId xmlns:p14="http://schemas.microsoft.com/office/powerpoint/2010/main" val="1268560647"/>
              </p:ext>
            </p:extLst>
          </p:nvPr>
        </p:nvGraphicFramePr>
        <p:xfrm>
          <a:off x="3160453" y="1154337"/>
          <a:ext cx="5919536" cy="3038856"/>
        </p:xfrm>
        <a:graphic>
          <a:graphicData uri="http://schemas.openxmlformats.org/drawingml/2006/table">
            <a:tbl>
              <a:tblPr firstRow="1" bandRow="1">
                <a:tableStyleId>{5C22544A-7EE6-4342-B048-85BDC9FD1C3A}</a:tableStyleId>
              </a:tblPr>
              <a:tblGrid>
                <a:gridCol w="904365">
                  <a:extLst>
                    <a:ext uri="{9D8B030D-6E8A-4147-A177-3AD203B41FA5}">
                      <a16:colId xmlns:a16="http://schemas.microsoft.com/office/drawing/2014/main" val="20000"/>
                    </a:ext>
                  </a:extLst>
                </a:gridCol>
                <a:gridCol w="1074271">
                  <a:extLst>
                    <a:ext uri="{9D8B030D-6E8A-4147-A177-3AD203B41FA5}">
                      <a16:colId xmlns:a16="http://schemas.microsoft.com/office/drawing/2014/main" val="20001"/>
                    </a:ext>
                  </a:extLst>
                </a:gridCol>
                <a:gridCol w="818746">
                  <a:extLst>
                    <a:ext uri="{9D8B030D-6E8A-4147-A177-3AD203B41FA5}">
                      <a16:colId xmlns:a16="http://schemas.microsoft.com/office/drawing/2014/main" val="20002"/>
                    </a:ext>
                  </a:extLst>
                </a:gridCol>
                <a:gridCol w="818746">
                  <a:extLst>
                    <a:ext uri="{9D8B030D-6E8A-4147-A177-3AD203B41FA5}">
                      <a16:colId xmlns:a16="http://schemas.microsoft.com/office/drawing/2014/main" val="2385039876"/>
                    </a:ext>
                  </a:extLst>
                </a:gridCol>
                <a:gridCol w="755790">
                  <a:extLst>
                    <a:ext uri="{9D8B030D-6E8A-4147-A177-3AD203B41FA5}">
                      <a16:colId xmlns:a16="http://schemas.microsoft.com/office/drawing/2014/main" val="2335558898"/>
                    </a:ext>
                  </a:extLst>
                </a:gridCol>
                <a:gridCol w="773809">
                  <a:extLst>
                    <a:ext uri="{9D8B030D-6E8A-4147-A177-3AD203B41FA5}">
                      <a16:colId xmlns:a16="http://schemas.microsoft.com/office/drawing/2014/main" val="2797270906"/>
                    </a:ext>
                  </a:extLst>
                </a:gridCol>
                <a:gridCol w="773809">
                  <a:extLst>
                    <a:ext uri="{9D8B030D-6E8A-4147-A177-3AD203B41FA5}">
                      <a16:colId xmlns:a16="http://schemas.microsoft.com/office/drawing/2014/main" val="3241244809"/>
                    </a:ext>
                  </a:extLst>
                </a:gridCol>
              </a:tblGrid>
              <a:tr h="0">
                <a:tc>
                  <a:txBody>
                    <a:bodyPr/>
                    <a:lstStyle/>
                    <a:p>
                      <a:pPr algn="ctr"/>
                      <a:r>
                        <a:rPr lang="en-US" sz="1400" dirty="0">
                          <a:latin typeface="Calibri"/>
                          <a:cs typeface="Calibri"/>
                        </a:rPr>
                        <a:t>Parameter</a:t>
                      </a:r>
                    </a:p>
                  </a:txBody>
                  <a:tcPr marL="100489" marR="100489" marT="50292" marB="50292"/>
                </a:tc>
                <a:tc>
                  <a:txBody>
                    <a:bodyPr/>
                    <a:lstStyle/>
                    <a:p>
                      <a:pPr algn="ctr"/>
                      <a:r>
                        <a:rPr lang="en-US" sz="1400" dirty="0">
                          <a:latin typeface="Calibri"/>
                          <a:cs typeface="Calibri"/>
                        </a:rPr>
                        <a:t>Unit</a:t>
                      </a:r>
                    </a:p>
                  </a:txBody>
                  <a:tcPr marL="100489" marR="100489" marT="50292" marB="50292"/>
                </a:tc>
                <a:tc>
                  <a:txBody>
                    <a:bodyPr/>
                    <a:lstStyle/>
                    <a:p>
                      <a:pPr algn="ctr"/>
                      <a:r>
                        <a:rPr lang="en-US" sz="1400" dirty="0">
                          <a:solidFill>
                            <a:srgbClr val="000000"/>
                          </a:solidFill>
                          <a:latin typeface="Calibri"/>
                          <a:cs typeface="Calibri"/>
                        </a:rPr>
                        <a:t>3 TeV (GF)</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TeV (GF)</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3.2 TeV (1)</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10 TeV (1)</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7.6 TeV (2)</a:t>
                      </a:r>
                    </a:p>
                  </a:txBody>
                  <a:tcPr marL="100489" marR="100489" marT="50292" marB="50292">
                    <a:solidFill>
                      <a:schemeClr val="accent3">
                        <a:lumMod val="20000"/>
                        <a:lumOff val="80000"/>
                      </a:schemeClr>
                    </a:solidFill>
                  </a:tcPr>
                </a:tc>
                <a:extLst>
                  <a:ext uri="{0D108BD9-81ED-4DB2-BD59-A6C34878D82A}">
                    <a16:rowId xmlns:a16="http://schemas.microsoft.com/office/drawing/2014/main" val="10000"/>
                  </a:ext>
                </a:extLst>
              </a:tr>
              <a:tr h="288032">
                <a:tc>
                  <a:txBody>
                    <a:bodyPr/>
                    <a:lstStyle/>
                    <a:p>
                      <a:pPr algn="ctr"/>
                      <a:r>
                        <a:rPr lang="en-US" sz="1400" b="1" dirty="0">
                          <a:latin typeface="Calibri"/>
                          <a:cs typeface="Calibri"/>
                        </a:rPr>
                        <a:t>L</a:t>
                      </a:r>
                    </a:p>
                  </a:txBody>
                  <a:tcPr marL="100489" marR="100489" marT="50292" marB="50292"/>
                </a:tc>
                <a:tc>
                  <a:txBody>
                    <a:bodyPr/>
                    <a:lstStyle/>
                    <a:p>
                      <a:pPr algn="ctr"/>
                      <a:r>
                        <a:rPr lang="en-US" sz="1400" b="1" dirty="0">
                          <a:latin typeface="Calibri"/>
                          <a:cs typeface="Calibri"/>
                        </a:rPr>
                        <a:t>10</a:t>
                      </a:r>
                      <a:r>
                        <a:rPr lang="en-US" sz="1400" b="1" baseline="30000" dirty="0">
                          <a:latin typeface="Calibri"/>
                          <a:cs typeface="Calibri"/>
                        </a:rPr>
                        <a:t>34</a:t>
                      </a:r>
                      <a:r>
                        <a:rPr lang="en-US" sz="1400" b="1" baseline="0" dirty="0">
                          <a:latin typeface="Calibri"/>
                          <a:cs typeface="Calibri"/>
                        </a:rPr>
                        <a:t> cm</a:t>
                      </a:r>
                      <a:r>
                        <a:rPr lang="en-US" sz="1400" b="1" baseline="30000" dirty="0">
                          <a:latin typeface="Calibri"/>
                          <a:cs typeface="Calibri"/>
                        </a:rPr>
                        <a:t>-2</a:t>
                      </a:r>
                      <a:r>
                        <a:rPr lang="en-US" sz="1400" b="1" baseline="0" dirty="0">
                          <a:latin typeface="Calibri"/>
                          <a:cs typeface="Calibri"/>
                        </a:rPr>
                        <a:t>s</a:t>
                      </a:r>
                      <a:r>
                        <a:rPr lang="en-US" sz="1400" b="1" baseline="30000" dirty="0">
                          <a:latin typeface="Calibri"/>
                          <a:cs typeface="Calibri"/>
                        </a:rPr>
                        <a:t>-1</a:t>
                      </a:r>
                      <a:endParaRPr lang="en-US" sz="1400" b="1" dirty="0">
                        <a:latin typeface="Calibri"/>
                        <a:cs typeface="Calibri"/>
                      </a:endParaRPr>
                    </a:p>
                  </a:txBody>
                  <a:tcPr marL="100489" marR="100489" marT="50292" marB="50292"/>
                </a:tc>
                <a:tc>
                  <a:txBody>
                    <a:bodyPr/>
                    <a:lstStyle/>
                    <a:p>
                      <a:pPr algn="ctr"/>
                      <a:r>
                        <a:rPr lang="en-US" sz="1400" b="1" dirty="0">
                          <a:latin typeface="Calibri"/>
                          <a:cs typeface="Calibri"/>
                        </a:rPr>
                        <a:t>1.8</a:t>
                      </a:r>
                    </a:p>
                  </a:txBody>
                  <a:tcPr marL="100489" marR="100489" marT="50292" marB="50292">
                    <a:solidFill>
                      <a:srgbClr val="FDEADA"/>
                    </a:solidFill>
                  </a:tcPr>
                </a:tc>
                <a:tc>
                  <a:txBody>
                    <a:bodyPr/>
                    <a:lstStyle/>
                    <a:p>
                      <a:pPr algn="ctr"/>
                      <a:r>
                        <a:rPr lang="en-US" sz="1400" b="1" dirty="0">
                          <a:latin typeface="Calibri"/>
                          <a:cs typeface="Calibri"/>
                        </a:rPr>
                        <a:t>18.75</a:t>
                      </a:r>
                    </a:p>
                  </a:txBody>
                  <a:tcPr marL="100489" marR="100489" marT="50292" marB="50292">
                    <a:solidFill>
                      <a:srgbClr val="FDEADA"/>
                    </a:solidFill>
                  </a:tcPr>
                </a:tc>
                <a:tc>
                  <a:txBody>
                    <a:bodyPr/>
                    <a:lstStyle/>
                    <a:p>
                      <a:pPr algn="ctr"/>
                      <a:r>
                        <a:rPr lang="en-US" sz="1400" b="1" dirty="0">
                          <a:latin typeface="Calibri"/>
                          <a:cs typeface="Calibri"/>
                        </a:rPr>
                        <a:t>0.74</a:t>
                      </a:r>
                    </a:p>
                  </a:txBody>
                  <a:tcPr marL="100489" marR="100489" marT="50292" marB="50292">
                    <a:solidFill>
                      <a:srgbClr val="C8FCF4"/>
                    </a:solidFill>
                  </a:tcPr>
                </a:tc>
                <a:tc>
                  <a:txBody>
                    <a:bodyPr/>
                    <a:lstStyle/>
                    <a:p>
                      <a:pPr algn="ctr"/>
                      <a:r>
                        <a:rPr lang="en-US" sz="1400" b="1" dirty="0">
                          <a:latin typeface="Calibri"/>
                          <a:cs typeface="Calibri"/>
                        </a:rPr>
                        <a:t>18</a:t>
                      </a:r>
                    </a:p>
                  </a:txBody>
                  <a:tcPr marL="100489" marR="100489" marT="50292" marB="50292">
                    <a:solidFill>
                      <a:srgbClr val="C8FCF4"/>
                    </a:solidFill>
                  </a:tcPr>
                </a:tc>
                <a:tc>
                  <a:txBody>
                    <a:bodyPr/>
                    <a:lstStyle/>
                    <a:p>
                      <a:pPr algn="ctr"/>
                      <a:r>
                        <a:rPr lang="en-US" sz="1400" b="1" dirty="0">
                          <a:latin typeface="Calibri"/>
                          <a:cs typeface="Calibri"/>
                        </a:rPr>
                        <a:t>7.9</a:t>
                      </a:r>
                    </a:p>
                  </a:txBody>
                  <a:tcPr marL="100489" marR="100489" marT="50292" marB="50292">
                    <a:solidFill>
                      <a:schemeClr val="accent3">
                        <a:lumMod val="20000"/>
                        <a:lumOff val="80000"/>
                      </a:schemeClr>
                    </a:solidFill>
                  </a:tcPr>
                </a:tc>
                <a:extLst>
                  <a:ext uri="{0D108BD9-81ED-4DB2-BD59-A6C34878D82A}">
                    <a16:rowId xmlns:a16="http://schemas.microsoft.com/office/drawing/2014/main" val="10001"/>
                  </a:ext>
                </a:extLst>
              </a:tr>
              <a:tr h="288032">
                <a:tc>
                  <a:txBody>
                    <a:bodyPr/>
                    <a:lstStyle/>
                    <a:p>
                      <a:pPr algn="ctr"/>
                      <a:r>
                        <a:rPr lang="en-US" sz="1400" dirty="0">
                          <a:solidFill>
                            <a:srgbClr val="0000FF"/>
                          </a:solidFill>
                          <a:latin typeface="Calibri"/>
                          <a:cs typeface="Calibri"/>
                        </a:rPr>
                        <a:t>N</a:t>
                      </a:r>
                    </a:p>
                  </a:txBody>
                  <a:tcPr marL="100489" marR="100489" marT="50292" marB="50292"/>
                </a:tc>
                <a:tc>
                  <a:txBody>
                    <a:bodyPr/>
                    <a:lstStyle/>
                    <a:p>
                      <a:pPr algn="ctr"/>
                      <a:r>
                        <a:rPr lang="en-US" sz="1400" dirty="0">
                          <a:solidFill>
                            <a:srgbClr val="0000FF"/>
                          </a:solidFill>
                          <a:latin typeface="Calibri"/>
                          <a:cs typeface="Calibri"/>
                        </a:rPr>
                        <a:t>10</a:t>
                      </a:r>
                      <a:r>
                        <a:rPr lang="en-US" sz="1400" baseline="30000" dirty="0">
                          <a:solidFill>
                            <a:srgbClr val="0000FF"/>
                          </a:solidFill>
                          <a:latin typeface="Calibri"/>
                          <a:cs typeface="Calibri"/>
                        </a:rPr>
                        <a:t>12</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2.2</a:t>
                      </a:r>
                    </a:p>
                  </a:txBody>
                  <a:tcPr marL="100489" marR="100489" marT="50292" marB="50292">
                    <a:solidFill>
                      <a:srgbClr val="C8FCF4"/>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C8FCF4"/>
                    </a:solidFill>
                  </a:tcPr>
                </a:tc>
                <a:tc>
                  <a:txBody>
                    <a:bodyPr/>
                    <a:lstStyle/>
                    <a:p>
                      <a:pPr algn="ctr"/>
                      <a:r>
                        <a:rPr lang="en-US" sz="1400" dirty="0">
                          <a:solidFill>
                            <a:srgbClr val="0000FF"/>
                          </a:solidFill>
                          <a:latin typeface="Calibri"/>
                          <a:cs typeface="Calibri"/>
                        </a:rPr>
                        <a:t>1.8</a:t>
                      </a:r>
                    </a:p>
                  </a:txBody>
                  <a:tcPr marL="100489" marR="100489" marT="50292" marB="50292">
                    <a:solidFill>
                      <a:schemeClr val="accent3">
                        <a:lumMod val="20000"/>
                        <a:lumOff val="80000"/>
                      </a:schemeClr>
                    </a:solidFill>
                  </a:tcPr>
                </a:tc>
                <a:extLst>
                  <a:ext uri="{0D108BD9-81ED-4DB2-BD59-A6C34878D82A}">
                    <a16:rowId xmlns:a16="http://schemas.microsoft.com/office/drawing/2014/main" val="10002"/>
                  </a:ext>
                </a:extLst>
              </a:tr>
              <a:tr h="288032">
                <a:tc>
                  <a:txBody>
                    <a:bodyPr/>
                    <a:lstStyle/>
                    <a:p>
                      <a:pPr algn="ctr"/>
                      <a:r>
                        <a:rPr lang="en-US" sz="1400" dirty="0" err="1">
                          <a:solidFill>
                            <a:srgbClr val="0000FF"/>
                          </a:solidFill>
                          <a:latin typeface="Calibri"/>
                          <a:cs typeface="Calibri"/>
                        </a:rPr>
                        <a:t>f</a:t>
                      </a:r>
                      <a:r>
                        <a:rPr lang="en-US" sz="1400" baseline="-25000" dirty="0" err="1">
                          <a:solidFill>
                            <a:srgbClr val="0000FF"/>
                          </a:solidFill>
                          <a:latin typeface="Calibri"/>
                          <a:cs typeface="Calibri"/>
                        </a:rPr>
                        <a:t>r</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Hz</a:t>
                      </a:r>
                    </a:p>
                  </a:txBody>
                  <a:tcPr marL="100489" marR="100489" marT="50292" marB="50292"/>
                </a:tc>
                <a:tc>
                  <a:txBody>
                    <a:bodyPr/>
                    <a:lstStyle/>
                    <a:p>
                      <a:pPr algn="ctr"/>
                      <a:r>
                        <a:rPr lang="en-US" sz="1400" strike="noStrike" baseline="0" dirty="0">
                          <a:solidFill>
                            <a:srgbClr val="0000FF"/>
                          </a:solidFill>
                          <a:latin typeface="Calibri"/>
                          <a:cs typeface="Calibri"/>
                        </a:rPr>
                        <a:t>5</a:t>
                      </a:r>
                      <a:endParaRPr lang="en-US" sz="14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C8FCF4"/>
                    </a:solidFill>
                  </a:tcPr>
                </a:tc>
                <a:tc>
                  <a:txBody>
                    <a:bodyPr/>
                    <a:lstStyle/>
                    <a:p>
                      <a:pPr algn="ctr"/>
                      <a:r>
                        <a:rPr lang="en-US" sz="1400" dirty="0">
                          <a:solidFill>
                            <a:srgbClr val="0000FF"/>
                          </a:solidFill>
                          <a:latin typeface="Calibri"/>
                          <a:cs typeface="Calibri"/>
                        </a:rPr>
                        <a:t>5</a:t>
                      </a:r>
                    </a:p>
                  </a:txBody>
                  <a:tcPr marL="100489" marR="100489" marT="50292" marB="50292">
                    <a:solidFill>
                      <a:srgbClr val="C8FCF4"/>
                    </a:solidFill>
                  </a:tcPr>
                </a:tc>
                <a:tc>
                  <a:txBody>
                    <a:bodyPr/>
                    <a:lstStyle/>
                    <a:p>
                      <a:pPr algn="ctr"/>
                      <a:r>
                        <a:rPr lang="en-US" sz="1400" dirty="0">
                          <a:solidFill>
                            <a:srgbClr val="0000FF"/>
                          </a:solidFill>
                          <a:latin typeface="Calibri"/>
                          <a:cs typeface="Calibri"/>
                        </a:rPr>
                        <a:t>5</a:t>
                      </a:r>
                    </a:p>
                  </a:txBody>
                  <a:tcPr marL="100489" marR="100489" marT="50292" marB="50292">
                    <a:solidFill>
                      <a:schemeClr val="accent3">
                        <a:lumMod val="20000"/>
                        <a:lumOff val="80000"/>
                      </a:schemeClr>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err="1">
                          <a:solidFill>
                            <a:srgbClr val="0000FF"/>
                          </a:solidFill>
                          <a:latin typeface="Calibri"/>
                          <a:cs typeface="Calibri"/>
                        </a:rPr>
                        <a:t>P</a:t>
                      </a:r>
                      <a:r>
                        <a:rPr lang="en-US" sz="1400" b="1" baseline="-25000" dirty="0" err="1">
                          <a:solidFill>
                            <a:srgbClr val="0000FF"/>
                          </a:solidFill>
                          <a:latin typeface="Calibri"/>
                          <a:cs typeface="Calibri"/>
                        </a:rPr>
                        <a:t>beam</a:t>
                      </a:r>
                      <a:endParaRPr lang="en-US" sz="1400" b="1" dirty="0">
                        <a:solidFill>
                          <a:srgbClr val="0000FF"/>
                        </a:solidFill>
                        <a:latin typeface="Calibri"/>
                        <a:cs typeface="Calibri"/>
                      </a:endParaRPr>
                    </a:p>
                  </a:txBody>
                  <a:tcPr marL="100489" marR="100489" marT="50292" marB="50292"/>
                </a:tc>
                <a:tc>
                  <a:txBody>
                    <a:bodyPr/>
                    <a:lstStyle/>
                    <a:p>
                      <a:pPr algn="ctr"/>
                      <a:r>
                        <a:rPr lang="en-US" sz="1400" b="1" dirty="0">
                          <a:solidFill>
                            <a:srgbClr val="0000FF"/>
                          </a:solidFill>
                          <a:latin typeface="Calibri"/>
                          <a:cs typeface="Calibri"/>
                        </a:rPr>
                        <a:t>MW</a:t>
                      </a:r>
                    </a:p>
                  </a:txBody>
                  <a:tcPr marL="100489" marR="100489" marT="50292" marB="50292"/>
                </a:tc>
                <a:tc>
                  <a:txBody>
                    <a:bodyPr/>
                    <a:lstStyle/>
                    <a:p>
                      <a:pPr algn="ctr"/>
                      <a:r>
                        <a:rPr lang="en-US" sz="1400" b="1" dirty="0">
                          <a:solidFill>
                            <a:srgbClr val="0000FF"/>
                          </a:solidFill>
                          <a:latin typeface="Calibri"/>
                          <a:cs typeface="Calibri"/>
                        </a:rPr>
                        <a:t>5.3</a:t>
                      </a: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endParaRPr lang="en-US" sz="1400" b="1"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5.3</a:t>
                      </a:r>
                    </a:p>
                  </a:txBody>
                  <a:tcPr marL="100489" marR="100489" marT="50292" marB="50292">
                    <a:solidFill>
                      <a:srgbClr val="C8FCF4"/>
                    </a:solidFill>
                  </a:tcPr>
                </a:tc>
                <a:tc>
                  <a:txBody>
                    <a:bodyPr/>
                    <a:lstStyle/>
                    <a:p>
                      <a:pPr algn="ctr"/>
                      <a:r>
                        <a:rPr lang="en-US" sz="1400" b="1" strike="noStrike" dirty="0">
                          <a:solidFill>
                            <a:srgbClr val="0000FF"/>
                          </a:solidFill>
                          <a:latin typeface="Calibri"/>
                          <a:cs typeface="Calibri"/>
                        </a:rPr>
                        <a:t>14.4</a:t>
                      </a:r>
                    </a:p>
                  </a:txBody>
                  <a:tcPr marL="100489" marR="100489" marT="50292" marB="50292">
                    <a:solidFill>
                      <a:srgbClr val="C8FCF4"/>
                    </a:solidFill>
                  </a:tcPr>
                </a:tc>
                <a:tc>
                  <a:txBody>
                    <a:bodyPr/>
                    <a:lstStyle/>
                    <a:p>
                      <a:pPr algn="ctr"/>
                      <a:r>
                        <a:rPr lang="en-US" sz="1400" b="1" strike="noStrike" dirty="0">
                          <a:solidFill>
                            <a:srgbClr val="0000FF"/>
                          </a:solidFill>
                          <a:latin typeface="Calibri"/>
                          <a:cs typeface="Calibri"/>
                        </a:rPr>
                        <a:t>11</a:t>
                      </a:r>
                      <a:endParaRPr lang="en-US" sz="1400" b="1" strike="sngStrike" dirty="0">
                        <a:solidFill>
                          <a:srgbClr val="0000FF"/>
                        </a:solidFill>
                        <a:latin typeface="Calibri"/>
                        <a:cs typeface="Calibri"/>
                      </a:endParaRPr>
                    </a:p>
                  </a:txBody>
                  <a:tcPr marL="100489" marR="100489" marT="50292" marB="50292">
                    <a:solidFill>
                      <a:schemeClr val="accent3">
                        <a:lumMod val="20000"/>
                        <a:lumOff val="80000"/>
                      </a:schemeClr>
                    </a:solidFill>
                  </a:tcPr>
                </a:tc>
                <a:extLst>
                  <a:ext uri="{0D108BD9-81ED-4DB2-BD59-A6C34878D82A}">
                    <a16:rowId xmlns:a16="http://schemas.microsoft.com/office/drawing/2014/main" val="10004"/>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C</a:t>
                      </a:r>
                    </a:p>
                  </a:txBody>
                  <a:tcPr marL="100489" marR="100489" marT="50292" marB="50292"/>
                </a:tc>
                <a:tc>
                  <a:txBody>
                    <a:bodyPr/>
                    <a:lstStyle/>
                    <a:p>
                      <a:pPr algn="ctr"/>
                      <a:r>
                        <a:rPr lang="en-US" sz="1400" dirty="0">
                          <a:solidFill>
                            <a:srgbClr val="000000"/>
                          </a:solidFill>
                          <a:latin typeface="Calibri"/>
                          <a:cs typeface="Calibri"/>
                        </a:rPr>
                        <a:t>km</a:t>
                      </a:r>
                    </a:p>
                  </a:txBody>
                  <a:tcPr marL="100489" marR="100489" marT="50292" marB="50292"/>
                </a:tc>
                <a:tc>
                  <a:txBody>
                    <a:bodyPr/>
                    <a:lstStyle/>
                    <a:p>
                      <a:pPr algn="ctr"/>
                      <a:r>
                        <a:rPr lang="en-US" sz="140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10.7</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11</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11</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11</a:t>
                      </a:r>
                    </a:p>
                  </a:txBody>
                  <a:tcPr marL="100489" marR="100489" marT="50292" marB="50292">
                    <a:solidFill>
                      <a:schemeClr val="accent3">
                        <a:lumMod val="20000"/>
                        <a:lumOff val="80000"/>
                      </a:schemeClr>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a:solidFill>
                            <a:srgbClr val="000000"/>
                          </a:solidFill>
                          <a:latin typeface="Calibri"/>
                          <a:cs typeface="Calibri"/>
                        </a:rPr>
                        <a:t>B</a:t>
                      </a:r>
                      <a:r>
                        <a:rPr lang="en-US" sz="1400" baseline="-25000" dirty="0" err="1">
                          <a:solidFill>
                            <a:srgbClr val="000000"/>
                          </a:solidFill>
                          <a:latin typeface="Calibri"/>
                          <a:cs typeface="Calibri"/>
                        </a:rPr>
                        <a:t>dipole</a:t>
                      </a:r>
                      <a:endParaRPr lang="en-US" sz="1400" dirty="0">
                        <a:solidFill>
                          <a:srgbClr val="000000"/>
                        </a:solidFill>
                        <a:latin typeface="Calibri"/>
                        <a:cs typeface="Calibri"/>
                      </a:endParaRPr>
                    </a:p>
                  </a:txBody>
                  <a:tcPr marL="100489" marR="100489" marT="50292" marB="50292"/>
                </a:tc>
                <a:tc>
                  <a:txBody>
                    <a:bodyPr/>
                    <a:lstStyle/>
                    <a:p>
                      <a:pPr algn="ctr"/>
                      <a:r>
                        <a:rPr lang="en-US" sz="1400" dirty="0">
                          <a:solidFill>
                            <a:srgbClr val="000000"/>
                          </a:solidFill>
                          <a:latin typeface="Calibri"/>
                          <a:cs typeface="Calibri"/>
                        </a:rPr>
                        <a:t>T</a:t>
                      </a:r>
                    </a:p>
                  </a:txBody>
                  <a:tcPr marL="100489" marR="100489" marT="50292" marB="50292"/>
                </a:tc>
                <a:tc>
                  <a:txBody>
                    <a:bodyPr/>
                    <a:lstStyle/>
                    <a:p>
                      <a:pPr algn="ctr"/>
                      <a:r>
                        <a:rPr lang="en-US" sz="140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4.8</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14.5</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11</a:t>
                      </a:r>
                    </a:p>
                  </a:txBody>
                  <a:tcPr marL="100489" marR="100489" marT="50292" marB="50292">
                    <a:solidFill>
                      <a:schemeClr val="accent3">
                        <a:lumMod val="20000"/>
                        <a:lumOff val="80000"/>
                      </a:schemeClr>
                    </a:solidFill>
                  </a:tcPr>
                </a:tc>
                <a:extLst>
                  <a:ext uri="{0D108BD9-81ED-4DB2-BD59-A6C34878D82A}">
                    <a16:rowId xmlns:a16="http://schemas.microsoft.com/office/drawing/2014/main" val="10006"/>
                  </a:ext>
                </a:extLst>
              </a:tr>
              <a:tr h="288032">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Calibri"/>
                          <a:cs typeface="Calibri"/>
                        </a:rPr>
                        <a:t>Collider </a:t>
                      </a:r>
                      <a:r>
                        <a:rPr lang="en-US" sz="1400" dirty="0" err="1">
                          <a:solidFill>
                            <a:schemeClr val="tx1"/>
                          </a:solidFill>
                          <a:latin typeface="Calibri"/>
                          <a:cs typeface="Calibri"/>
                        </a:rPr>
                        <a:t>techn</a:t>
                      </a:r>
                      <a:r>
                        <a:rPr lang="en-US" sz="1400" dirty="0">
                          <a:solidFill>
                            <a:schemeClr val="tx1"/>
                          </a:solidFill>
                          <a:latin typeface="Calibri"/>
                          <a:cs typeface="Calibri"/>
                        </a:rPr>
                        <a:t>.</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400"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400" dirty="0" err="1">
                          <a:solidFill>
                            <a:schemeClr val="tx1"/>
                          </a:solidFill>
                          <a:latin typeface="Calibri"/>
                          <a:cs typeface="Calibri"/>
                        </a:rPr>
                        <a:t>NbTi</a:t>
                      </a:r>
                      <a:endParaRPr lang="en-US" sz="1400" dirty="0">
                        <a:solidFill>
                          <a:schemeClr val="tx1"/>
                        </a:solidFill>
                        <a:latin typeface="Calibri"/>
                        <a:cs typeface="Calibri"/>
                      </a:endParaRPr>
                    </a:p>
                  </a:txBody>
                  <a:tcPr marL="100489" marR="100489" marT="50292" marB="50292">
                    <a:solidFill>
                      <a:srgbClr val="C8FCF4"/>
                    </a:solidFill>
                  </a:tcPr>
                </a:tc>
                <a:tc>
                  <a:txBody>
                    <a:bodyPr/>
                    <a:lstStyle/>
                    <a:p>
                      <a:pPr algn="ctr"/>
                      <a:r>
                        <a:rPr lang="en-US" sz="1400" dirty="0">
                          <a:solidFill>
                            <a:schemeClr val="tx1"/>
                          </a:solidFill>
                          <a:latin typeface="Calibri"/>
                          <a:cs typeface="Calibri"/>
                        </a:rPr>
                        <a:t>HTS</a:t>
                      </a:r>
                    </a:p>
                  </a:txBody>
                  <a:tcPr marL="100489" marR="100489" marT="50292" marB="50292">
                    <a:solidFill>
                      <a:srgbClr val="C8FCF4"/>
                    </a:solidFill>
                  </a:tcPr>
                </a:tc>
                <a:tc>
                  <a:txBody>
                    <a:bodyPr/>
                    <a:lstStyle/>
                    <a:p>
                      <a:pPr algn="ctr"/>
                      <a:r>
                        <a:rPr lang="en-US" sz="1400" dirty="0">
                          <a:solidFill>
                            <a:schemeClr val="tx1"/>
                          </a:solidFill>
                          <a:latin typeface="Calibri"/>
                          <a:cs typeface="Calibri"/>
                        </a:rPr>
                        <a:t>Nb3Sn</a:t>
                      </a:r>
                    </a:p>
                  </a:txBody>
                  <a:tcPr marL="100489" marR="100489" marT="50292" marB="50292">
                    <a:solidFill>
                      <a:schemeClr val="accent3">
                        <a:lumMod val="20000"/>
                        <a:lumOff val="80000"/>
                      </a:schemeClr>
                    </a:solidFill>
                  </a:tcPr>
                </a:tc>
                <a:extLst>
                  <a:ext uri="{0D108BD9-81ED-4DB2-BD59-A6C34878D82A}">
                    <a16:rowId xmlns:a16="http://schemas.microsoft.com/office/drawing/2014/main" val="1634752097"/>
                  </a:ext>
                </a:extLst>
              </a:tr>
              <a:tr h="288032">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Calibri"/>
                          <a:cs typeface="Calibri"/>
                        </a:rPr>
                        <a:t>Last RCS </a:t>
                      </a:r>
                      <a:r>
                        <a:rPr lang="en-US" sz="1400" dirty="0" err="1">
                          <a:solidFill>
                            <a:schemeClr val="tx1"/>
                          </a:solidFill>
                          <a:latin typeface="Calibri"/>
                          <a:cs typeface="Calibri"/>
                        </a:rPr>
                        <a:t>techn</a:t>
                      </a:r>
                      <a:r>
                        <a:rPr lang="en-US" sz="1400" dirty="0">
                          <a:solidFill>
                            <a:schemeClr val="tx1"/>
                          </a:solidFill>
                          <a:latin typeface="Calibri"/>
                          <a:cs typeface="Calibri"/>
                        </a:rPr>
                        <a:t>.</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chemeClr val="tx1"/>
                          </a:solidFill>
                          <a:latin typeface="Calibri"/>
                          <a:cs typeface="Calibri"/>
                        </a:rPr>
                        <a:t>normal</a:t>
                      </a:r>
                    </a:p>
                  </a:txBody>
                  <a:tcPr marL="100489" marR="100489" marT="50292" marB="50292">
                    <a:solidFill>
                      <a:srgbClr val="FDEADA"/>
                    </a:solidFill>
                  </a:tcPr>
                </a:tc>
                <a:tc>
                  <a:txBody>
                    <a:bodyPr/>
                    <a:lstStyle/>
                    <a:p>
                      <a:pPr algn="ctr"/>
                      <a:r>
                        <a:rPr lang="en-US" sz="1400" dirty="0">
                          <a:solidFill>
                            <a:schemeClr val="tx1"/>
                          </a:solidFill>
                          <a:latin typeface="Calibri"/>
                          <a:cs typeface="Calibri"/>
                        </a:rPr>
                        <a:t>normal</a:t>
                      </a:r>
                    </a:p>
                  </a:txBody>
                  <a:tcPr marL="100489" marR="100489" marT="50292" marB="50292">
                    <a:solidFill>
                      <a:srgbClr val="FDEADA"/>
                    </a:solidFill>
                  </a:tcPr>
                </a:tc>
                <a:tc>
                  <a:txBody>
                    <a:bodyPr/>
                    <a:lstStyle/>
                    <a:p>
                      <a:pPr algn="ctr"/>
                      <a:r>
                        <a:rPr lang="en-US" sz="1400" dirty="0">
                          <a:solidFill>
                            <a:schemeClr val="tx1"/>
                          </a:solidFill>
                          <a:latin typeface="Calibri"/>
                          <a:cs typeface="Calibri"/>
                        </a:rPr>
                        <a:t>normal</a:t>
                      </a:r>
                    </a:p>
                  </a:txBody>
                  <a:tcPr marL="100489" marR="100489" marT="50292" marB="50292">
                    <a:solidFill>
                      <a:srgbClr val="C8FCF4"/>
                    </a:solidFill>
                  </a:tcPr>
                </a:tc>
                <a:tc>
                  <a:txBody>
                    <a:bodyPr/>
                    <a:lstStyle/>
                    <a:p>
                      <a:pPr algn="ctr"/>
                      <a:r>
                        <a:rPr lang="en-US" sz="1400" dirty="0">
                          <a:solidFill>
                            <a:schemeClr val="tx1"/>
                          </a:solidFill>
                          <a:latin typeface="Calibri"/>
                          <a:cs typeface="Calibri"/>
                        </a:rPr>
                        <a:t>HTS</a:t>
                      </a:r>
                    </a:p>
                  </a:txBody>
                  <a:tcPr marL="100489" marR="100489" marT="50292" marB="50292">
                    <a:solidFill>
                      <a:srgbClr val="C8FCF4"/>
                    </a:solidFill>
                  </a:tcPr>
                </a:tc>
                <a:tc>
                  <a:txBody>
                    <a:bodyPr/>
                    <a:lstStyle/>
                    <a:p>
                      <a:pPr algn="ctr"/>
                      <a:r>
                        <a:rPr lang="en-US" sz="1400" dirty="0">
                          <a:solidFill>
                            <a:schemeClr val="tx1"/>
                          </a:solidFill>
                          <a:latin typeface="Calibri"/>
                          <a:cs typeface="Calibri"/>
                        </a:rPr>
                        <a:t>normal</a:t>
                      </a:r>
                    </a:p>
                  </a:txBody>
                  <a:tcPr marL="100489" marR="100489" marT="50292" marB="50292">
                    <a:solidFill>
                      <a:schemeClr val="accent3">
                        <a:lumMod val="20000"/>
                        <a:lumOff val="80000"/>
                      </a:schemeClr>
                    </a:solidFill>
                  </a:tcPr>
                </a:tc>
                <a:extLst>
                  <a:ext uri="{0D108BD9-81ED-4DB2-BD59-A6C34878D82A}">
                    <a16:rowId xmlns:a16="http://schemas.microsoft.com/office/drawing/2014/main" val="4091694036"/>
                  </a:ext>
                </a:extLst>
              </a:tr>
            </a:tbl>
          </a:graphicData>
        </a:graphic>
      </p:graphicFrame>
      <p:sp>
        <p:nvSpPr>
          <p:cNvPr id="9" name="Titre 11">
            <a:extLst>
              <a:ext uri="{FF2B5EF4-FFF2-40B4-BE49-F238E27FC236}">
                <a16:creationId xmlns:a16="http://schemas.microsoft.com/office/drawing/2014/main" id="{FC1997A9-43D0-B51F-BB8E-B767F26575D3}"/>
              </a:ext>
            </a:extLst>
          </p:cNvPr>
          <p:cNvSpPr txBox="1">
            <a:spLocks/>
          </p:cNvSpPr>
          <p:nvPr/>
        </p:nvSpPr>
        <p:spPr>
          <a:xfrm>
            <a:off x="1295400" y="-20538"/>
            <a:ext cx="6781800" cy="432048"/>
          </a:xfrm>
          <a:prstGeom prst="rect">
            <a:avLst/>
          </a:prstGeom>
          <a:noFill/>
          <a:ln w="0">
            <a:noFill/>
          </a:ln>
        </p:spPr>
        <p:txBody>
          <a:bodyPr vert="horz" lIns="0" tIns="0" rIns="0" bIns="0" anchor="ctr">
            <a:noAutofit/>
          </a:bodyPr>
          <a:lstStyle>
            <a:lvl1pPr algn="l" defTabSz="914400" rtl="0" eaLnBrk="1" latinLnBrk="0" hangingPunct="1">
              <a:lnSpc>
                <a:spcPct val="90000"/>
              </a:lnSpc>
              <a:spcBef>
                <a:spcPct val="0"/>
              </a:spcBef>
              <a:buNone/>
              <a:defRPr sz="3600" b="0" kern="1200">
                <a:solidFill>
                  <a:schemeClr val="tx1"/>
                </a:solidFill>
                <a:latin typeface="+mj-lt"/>
                <a:ea typeface="+mj-ea"/>
                <a:cs typeface="+mj-cs"/>
              </a:defRPr>
            </a:lvl1pPr>
          </a:lstStyle>
          <a:p>
            <a:pPr algn="ctr"/>
            <a:r>
              <a:rPr lang="en-GB" sz="3200" dirty="0">
                <a:latin typeface="Calibri"/>
                <a:cs typeface="Calibri"/>
              </a:rPr>
              <a:t>Staging (CERN-specific)</a:t>
            </a:r>
          </a:p>
        </p:txBody>
      </p:sp>
      <p:sp>
        <p:nvSpPr>
          <p:cNvPr id="10" name="TextBox 9">
            <a:extLst>
              <a:ext uri="{FF2B5EF4-FFF2-40B4-BE49-F238E27FC236}">
                <a16:creationId xmlns:a16="http://schemas.microsoft.com/office/drawing/2014/main" id="{50F24028-BD52-A3BE-C9FF-8C52F13C60AB}"/>
              </a:ext>
            </a:extLst>
          </p:cNvPr>
          <p:cNvSpPr txBox="1"/>
          <p:nvPr/>
        </p:nvSpPr>
        <p:spPr>
          <a:xfrm>
            <a:off x="64011" y="2135337"/>
            <a:ext cx="2852447" cy="738664"/>
          </a:xfrm>
          <a:prstGeom prst="rect">
            <a:avLst/>
          </a:prstGeom>
          <a:solidFill>
            <a:schemeClr val="accent6">
              <a:lumMod val="20000"/>
              <a:lumOff val="80000"/>
              <a:alpha val="50271"/>
            </a:schemeClr>
          </a:solidFill>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Likely need longer for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collider ring magnets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Fast-ramping HTS RCS magnets</a:t>
            </a:r>
          </a:p>
        </p:txBody>
      </p:sp>
      <p:sp>
        <p:nvSpPr>
          <p:cNvPr id="11" name="TextBox 10">
            <a:extLst>
              <a:ext uri="{FF2B5EF4-FFF2-40B4-BE49-F238E27FC236}">
                <a16:creationId xmlns:a16="http://schemas.microsoft.com/office/drawing/2014/main" id="{55633D13-D056-77B1-89C7-A3EEB91C6401}"/>
              </a:ext>
            </a:extLst>
          </p:cNvPr>
          <p:cNvSpPr txBox="1"/>
          <p:nvPr/>
        </p:nvSpPr>
        <p:spPr>
          <a:xfrm>
            <a:off x="64011" y="3264761"/>
            <a:ext cx="2852447" cy="523220"/>
          </a:xfrm>
          <a:prstGeom prst="rect">
            <a:avLst/>
          </a:prstGeom>
          <a:solidFill>
            <a:schemeClr val="accent3">
              <a:lumMod val="20000"/>
              <a:lumOff val="80000"/>
              <a:alpha val="50271"/>
            </a:schemeClr>
          </a:solidFill>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Aim for 3.2 TeV and later 10 TeV</a:t>
            </a:r>
          </a:p>
          <a:p>
            <a:r>
              <a:rPr lang="en-US" sz="1400" spc="-1" dirty="0">
                <a:solidFill>
                  <a:srgbClr val="000000"/>
                </a:solidFill>
                <a:latin typeface="Calibri" panose="020F0502020204030204" pitchFamily="34" charset="0"/>
                <a:cs typeface="Calibri" panose="020F0502020204030204" pitchFamily="34" charset="0"/>
              </a:rPr>
              <a:t>Or 7.6 TeV in one step</a:t>
            </a:r>
          </a:p>
        </p:txBody>
      </p:sp>
      <p:sp>
        <p:nvSpPr>
          <p:cNvPr id="13" name="TextBox 12">
            <a:extLst>
              <a:ext uri="{FF2B5EF4-FFF2-40B4-BE49-F238E27FC236}">
                <a16:creationId xmlns:a16="http://schemas.microsoft.com/office/drawing/2014/main" id="{5DB2D66E-C43A-7B89-716E-48DC8E54FA49}"/>
              </a:ext>
            </a:extLst>
          </p:cNvPr>
          <p:cNvSpPr txBox="1"/>
          <p:nvPr/>
        </p:nvSpPr>
        <p:spPr>
          <a:xfrm>
            <a:off x="2338632" y="4483645"/>
            <a:ext cx="4286608" cy="307777"/>
          </a:xfrm>
          <a:prstGeom prst="rect">
            <a:avLst/>
          </a:prstGeom>
          <a:solidFill>
            <a:schemeClr val="accent1">
              <a:lumMod val="20000"/>
              <a:lumOff val="80000"/>
              <a:alpha val="50271"/>
            </a:schemeClr>
          </a:solidFill>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Take with a grain of salt, this is to motivate the studies</a:t>
            </a:r>
          </a:p>
        </p:txBody>
      </p:sp>
    </p:spTree>
    <p:extLst>
      <p:ext uri="{BB962C8B-B14F-4D97-AF65-F5344CB8AC3E}">
        <p14:creationId xmlns:p14="http://schemas.microsoft.com/office/powerpoint/2010/main" val="73844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D80C52-8AF1-0892-54CE-12A092651A9B}"/>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1FD7C68-803F-763D-A8B1-EEC7B04DBEAB}"/>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731EFB9F-6764-3016-2CC1-AEE86F33D0F2}"/>
              </a:ext>
            </a:extLst>
          </p:cNvPr>
          <p:cNvSpPr>
            <a:spLocks noGrp="1"/>
          </p:cNvSpPr>
          <p:nvPr>
            <p:ph type="title"/>
          </p:nvPr>
        </p:nvSpPr>
        <p:spPr>
          <a:xfrm>
            <a:off x="-91861" y="-20538"/>
            <a:ext cx="8562093" cy="565175"/>
          </a:xfrm>
        </p:spPr>
        <p:txBody>
          <a:bodyPr/>
          <a:lstStyle/>
          <a:p>
            <a:pPr algn="ctr"/>
            <a:r>
              <a:rPr lang="en-US" sz="2800" spc="-1" dirty="0">
                <a:solidFill>
                  <a:srgbClr val="000000"/>
                </a:solidFill>
                <a:latin typeface="Calibri" panose="020F0502020204030204" pitchFamily="34" charset="0"/>
                <a:cs typeface="Calibri" panose="020F0502020204030204" pitchFamily="34" charset="0"/>
              </a:rPr>
              <a:t>Technically Limited </a:t>
            </a:r>
            <a:r>
              <a:rPr lang="en-US" sz="2800" b="0" strike="noStrike" spc="-1" dirty="0">
                <a:solidFill>
                  <a:srgbClr val="000000"/>
                </a:solidFill>
                <a:latin typeface="Calibri" panose="020F0502020204030204" pitchFamily="34" charset="0"/>
                <a:cs typeface="Calibri" panose="020F0502020204030204" pitchFamily="34" charset="0"/>
              </a:rPr>
              <a:t>Timeline for Development </a:t>
            </a:r>
            <a:r>
              <a:rPr lang="en-US" sz="2800" spc="-1" dirty="0">
                <a:solidFill>
                  <a:srgbClr val="000000"/>
                </a:solidFill>
                <a:latin typeface="Calibri" panose="020F0502020204030204" pitchFamily="34" charset="0"/>
                <a:cs typeface="Calibri" panose="020F0502020204030204" pitchFamily="34" charset="0"/>
              </a:rPr>
              <a:t>P</a:t>
            </a:r>
            <a:r>
              <a:rPr lang="en-US" sz="2800" b="0" strike="noStrike" spc="-1" dirty="0">
                <a:solidFill>
                  <a:srgbClr val="000000"/>
                </a:solidFill>
                <a:latin typeface="Calibri" panose="020F0502020204030204" pitchFamily="34" charset="0"/>
                <a:cs typeface="Calibri" panose="020F0502020204030204" pitchFamily="34" charset="0"/>
              </a:rPr>
              <a:t>hase</a:t>
            </a:r>
            <a:endParaRPr lang="en-US" sz="28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54FA8D95-429C-7A30-9B3D-74C04867574F}"/>
              </a:ext>
            </a:extLst>
          </p:cNvPr>
          <p:cNvSpPr>
            <a:spLocks noGrp="1"/>
          </p:cNvSpPr>
          <p:nvPr>
            <p:ph type="sldNum" sz="quarter" idx="4"/>
          </p:nvPr>
        </p:nvSpPr>
        <p:spPr/>
        <p:txBody>
          <a:bodyPr/>
          <a:lstStyle/>
          <a:p>
            <a:fld id="{974172A1-1CBF-0B40-9234-7D4D80EC19EA}" type="slidenum">
              <a:rPr lang="en-GB" smtClean="0"/>
              <a:pPr/>
              <a:t>16</a:t>
            </a:fld>
            <a:endParaRPr lang="en-GB" dirty="0"/>
          </a:p>
        </p:txBody>
      </p:sp>
      <p:pic>
        <p:nvPicPr>
          <p:cNvPr id="11" name="Picture 10">
            <a:extLst>
              <a:ext uri="{FF2B5EF4-FFF2-40B4-BE49-F238E27FC236}">
                <a16:creationId xmlns:a16="http://schemas.microsoft.com/office/drawing/2014/main" id="{6C3DF09C-1734-32C5-EC46-E6B4A7808CBE}"/>
              </a:ext>
            </a:extLst>
          </p:cNvPr>
          <p:cNvPicPr>
            <a:picLocks noChangeAspect="1"/>
          </p:cNvPicPr>
          <p:nvPr/>
        </p:nvPicPr>
        <p:blipFill>
          <a:blip r:embed="rId2"/>
          <a:srcRect r="36997" b="10122"/>
          <a:stretch/>
        </p:blipFill>
        <p:spPr>
          <a:xfrm>
            <a:off x="-91861" y="1514205"/>
            <a:ext cx="8725721" cy="3329273"/>
          </a:xfrm>
          <a:prstGeom prst="rect">
            <a:avLst/>
          </a:prstGeom>
        </p:spPr>
      </p:pic>
      <p:sp>
        <p:nvSpPr>
          <p:cNvPr id="12" name="TextBox 11">
            <a:extLst>
              <a:ext uri="{FF2B5EF4-FFF2-40B4-BE49-F238E27FC236}">
                <a16:creationId xmlns:a16="http://schemas.microsoft.com/office/drawing/2014/main" id="{191F58F2-4A9F-2616-F88B-41487862E613}"/>
              </a:ext>
            </a:extLst>
          </p:cNvPr>
          <p:cNvSpPr txBox="1"/>
          <p:nvPr/>
        </p:nvSpPr>
        <p:spPr>
          <a:xfrm>
            <a:off x="4966372" y="875338"/>
            <a:ext cx="2628528"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Decision process and further optimization/project preparation</a:t>
            </a:r>
            <a:endParaRPr lang="en-CH" sz="1400" dirty="0">
              <a:latin typeface="Calibri" panose="020F0502020204030204" pitchFamily="34" charset="0"/>
              <a:cs typeface="Calibri" panose="020F0502020204030204" pitchFamily="34" charset="0"/>
            </a:endParaRPr>
          </a:p>
        </p:txBody>
      </p:sp>
      <p:cxnSp>
        <p:nvCxnSpPr>
          <p:cNvPr id="16" name="Straight Arrow Connector 15">
            <a:extLst>
              <a:ext uri="{FF2B5EF4-FFF2-40B4-BE49-F238E27FC236}">
                <a16:creationId xmlns:a16="http://schemas.microsoft.com/office/drawing/2014/main" id="{7B1A64CE-A961-2A7A-AEEE-CF7EB8E76ACE}"/>
              </a:ext>
            </a:extLst>
          </p:cNvPr>
          <p:cNvCxnSpPr>
            <a:cxnSpLocks/>
          </p:cNvCxnSpPr>
          <p:nvPr/>
        </p:nvCxnSpPr>
        <p:spPr>
          <a:xfrm flipH="1">
            <a:off x="4716379" y="1453498"/>
            <a:ext cx="249993" cy="977760"/>
          </a:xfrm>
          <a:prstGeom prst="straightConnector1">
            <a:avLst/>
          </a:prstGeom>
          <a:ln w="38100">
            <a:solidFill>
              <a:srgbClr val="0070C0">
                <a:alpha val="50339"/>
              </a:srgb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46638E5-0D8F-746C-586A-AE5FA0AB84C8}"/>
              </a:ext>
            </a:extLst>
          </p:cNvPr>
          <p:cNvSpPr txBox="1"/>
          <p:nvPr/>
        </p:nvSpPr>
        <p:spPr>
          <a:xfrm>
            <a:off x="83262" y="1021306"/>
            <a:ext cx="2841327"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Initial </a:t>
            </a:r>
            <a:r>
              <a:rPr lang="en-US" sz="1400" dirty="0" err="1">
                <a:latin typeface="Calibri" panose="020F0502020204030204" pitchFamily="34" charset="0"/>
                <a:cs typeface="Calibri" panose="020F0502020204030204" pitchFamily="34" charset="0"/>
              </a:rPr>
              <a:t>programme</a:t>
            </a:r>
            <a:r>
              <a:rPr lang="en-US" sz="1400" dirty="0">
                <a:latin typeface="Calibri" panose="020F0502020204030204" pitchFamily="34" charset="0"/>
                <a:cs typeface="Calibri" panose="020F0502020204030204" pitchFamily="34" charset="0"/>
              </a:rPr>
              <a:t> to keep potential for ambitious starting point</a:t>
            </a:r>
            <a:endParaRPr lang="en-CH" sz="1400" dirty="0">
              <a:latin typeface="Calibri" panose="020F0502020204030204" pitchFamily="34" charset="0"/>
              <a:cs typeface="Calibri" panose="020F0502020204030204" pitchFamily="34" charset="0"/>
            </a:endParaRPr>
          </a:p>
        </p:txBody>
      </p:sp>
      <p:cxnSp>
        <p:nvCxnSpPr>
          <p:cNvPr id="19" name="Straight Arrow Connector 18">
            <a:extLst>
              <a:ext uri="{FF2B5EF4-FFF2-40B4-BE49-F238E27FC236}">
                <a16:creationId xmlns:a16="http://schemas.microsoft.com/office/drawing/2014/main" id="{33FA376D-42A3-0452-8937-48BE1EC2062E}"/>
              </a:ext>
            </a:extLst>
          </p:cNvPr>
          <p:cNvCxnSpPr>
            <a:cxnSpLocks/>
          </p:cNvCxnSpPr>
          <p:nvPr/>
        </p:nvCxnSpPr>
        <p:spPr>
          <a:xfrm flipH="1">
            <a:off x="1405289" y="1525276"/>
            <a:ext cx="240632" cy="582588"/>
          </a:xfrm>
          <a:prstGeom prst="straightConnector1">
            <a:avLst/>
          </a:prstGeom>
          <a:ln w="38100">
            <a:solidFill>
              <a:srgbClr val="0070C0">
                <a:alpha val="50019"/>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08A8EF5-77BE-BB68-BF41-34F39F74DDE8}"/>
              </a:ext>
            </a:extLst>
          </p:cNvPr>
          <p:cNvCxnSpPr>
            <a:cxnSpLocks/>
          </p:cNvCxnSpPr>
          <p:nvPr/>
        </p:nvCxnSpPr>
        <p:spPr>
          <a:xfrm flipH="1">
            <a:off x="3316723" y="1096838"/>
            <a:ext cx="257390" cy="1136223"/>
          </a:xfrm>
          <a:prstGeom prst="straightConnector1">
            <a:avLst/>
          </a:prstGeom>
          <a:ln w="38100">
            <a:solidFill>
              <a:srgbClr val="0070C0">
                <a:alpha val="50019"/>
              </a:srgb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C360CFB-A0E9-2862-A54A-0E25E4057EA6}"/>
              </a:ext>
            </a:extLst>
          </p:cNvPr>
          <p:cNvSpPr txBox="1"/>
          <p:nvPr/>
        </p:nvSpPr>
        <p:spPr>
          <a:xfrm>
            <a:off x="2453771" y="512911"/>
            <a:ext cx="2512601"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R&amp;D required to prepare approval and launch of project</a:t>
            </a:r>
            <a:endParaRPr lang="en-CH" sz="1400" dirty="0">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9D74E88C-3CB9-BB96-BDFA-40B140F8BCAE}"/>
              </a:ext>
            </a:extLst>
          </p:cNvPr>
          <p:cNvSpPr txBox="1"/>
          <p:nvPr/>
        </p:nvSpPr>
        <p:spPr>
          <a:xfrm>
            <a:off x="6897057" y="2094696"/>
            <a:ext cx="1903085" cy="954107"/>
          </a:xfrm>
          <a:prstGeom prst="rect">
            <a:avLst/>
          </a:prstGeom>
          <a:solidFill>
            <a:schemeClr val="accent3">
              <a:lumMod val="20000"/>
              <a:lumOff val="80000"/>
            </a:schemeClr>
          </a:solidFill>
        </p:spPr>
        <p:txBody>
          <a:bodyPr wrap="none" rtlCol="0">
            <a:spAutoFit/>
          </a:bodyPr>
          <a:lstStyle/>
          <a:p>
            <a:r>
              <a:rPr lang="en-US" sz="1400" dirty="0">
                <a:latin typeface="Calibri" panose="020F0502020204030204" pitchFamily="34" charset="0"/>
                <a:cs typeface="Calibri" panose="020F0502020204030204" pitchFamily="34" charset="0"/>
              </a:rPr>
              <a:t>As requested by ESPPU</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All budget available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Full commitment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All R&amp;D successful</a:t>
            </a:r>
          </a:p>
        </p:txBody>
      </p:sp>
    </p:spTree>
    <p:extLst>
      <p:ext uri="{BB962C8B-B14F-4D97-AF65-F5344CB8AC3E}">
        <p14:creationId xmlns:p14="http://schemas.microsoft.com/office/powerpoint/2010/main" val="1478828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D1BD1-B2B7-C329-E951-77F3B7D0D9BF}"/>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C1D2A9B-9E3B-87A3-043C-59BC1D2F2C23}"/>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Potential Implementation Timeline</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0BBCFBB7-7BF6-E93B-482B-5F95AB612802}"/>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17</a:t>
            </a:fld>
            <a:endParaRPr lang="en-GB" dirty="0"/>
          </a:p>
        </p:txBody>
      </p:sp>
      <p:sp>
        <p:nvSpPr>
          <p:cNvPr id="6" name="Footer Placeholder 5">
            <a:extLst>
              <a:ext uri="{FF2B5EF4-FFF2-40B4-BE49-F238E27FC236}">
                <a16:creationId xmlns:a16="http://schemas.microsoft.com/office/drawing/2014/main" id="{554C12AD-D0AA-8543-9695-4401FFEA6BF5}"/>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4" name="Slide Number Placeholder 3">
            <a:extLst>
              <a:ext uri="{FF2B5EF4-FFF2-40B4-BE49-F238E27FC236}">
                <a16:creationId xmlns:a16="http://schemas.microsoft.com/office/drawing/2014/main" id="{4BE965DB-B1E9-515E-608D-0763F04A26DC}"/>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7" name="TextBox 6">
            <a:extLst>
              <a:ext uri="{FF2B5EF4-FFF2-40B4-BE49-F238E27FC236}">
                <a16:creationId xmlns:a16="http://schemas.microsoft.com/office/drawing/2014/main" id="{4EAD6D2D-168F-3A92-1BA7-6A75AF1D232F}"/>
              </a:ext>
            </a:extLst>
          </p:cNvPr>
          <p:cNvSpPr txBox="1"/>
          <p:nvPr/>
        </p:nvSpPr>
        <p:spPr>
          <a:xfrm>
            <a:off x="7061403" y="1161048"/>
            <a:ext cx="1903085" cy="954107"/>
          </a:xfrm>
          <a:prstGeom prst="rect">
            <a:avLst/>
          </a:prstGeom>
          <a:solidFill>
            <a:schemeClr val="accent3">
              <a:lumMod val="20000"/>
              <a:lumOff val="80000"/>
            </a:schemeClr>
          </a:solidFill>
        </p:spPr>
        <p:txBody>
          <a:bodyPr wrap="none" rtlCol="0">
            <a:spAutoFit/>
          </a:bodyPr>
          <a:lstStyle/>
          <a:p>
            <a:r>
              <a:rPr lang="en-US" sz="1400" dirty="0">
                <a:latin typeface="Calibri" panose="020F0502020204030204" pitchFamily="34" charset="0"/>
                <a:cs typeface="Calibri" panose="020F0502020204030204" pitchFamily="34" charset="0"/>
              </a:rPr>
              <a:t>As requested by ESPPU</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All budget available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Full commitment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All R&amp;D successful</a:t>
            </a:r>
          </a:p>
        </p:txBody>
      </p:sp>
      <p:cxnSp>
        <p:nvCxnSpPr>
          <p:cNvPr id="16" name="Straight Arrow Connector 15">
            <a:extLst>
              <a:ext uri="{FF2B5EF4-FFF2-40B4-BE49-F238E27FC236}">
                <a16:creationId xmlns:a16="http://schemas.microsoft.com/office/drawing/2014/main" id="{2BA5F691-4231-317B-F430-B91C7233DD29}"/>
              </a:ext>
            </a:extLst>
          </p:cNvPr>
          <p:cNvCxnSpPr>
            <a:cxnSpLocks/>
          </p:cNvCxnSpPr>
          <p:nvPr/>
        </p:nvCxnSpPr>
        <p:spPr>
          <a:xfrm>
            <a:off x="3715352" y="2040557"/>
            <a:ext cx="1289785" cy="0"/>
          </a:xfrm>
          <a:prstGeom prst="straightConnector1">
            <a:avLst/>
          </a:prstGeom>
          <a:ln w="47625">
            <a:solidFill>
              <a:schemeClr val="accent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9CA9B17-1511-FAB6-6506-08A7F97B27BC}"/>
              </a:ext>
            </a:extLst>
          </p:cNvPr>
          <p:cNvSpPr txBox="1"/>
          <p:nvPr/>
        </p:nvSpPr>
        <p:spPr>
          <a:xfrm>
            <a:off x="3984313" y="1668945"/>
            <a:ext cx="701987"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5 years</a:t>
            </a:r>
          </a:p>
        </p:txBody>
      </p:sp>
      <p:sp>
        <p:nvSpPr>
          <p:cNvPr id="22" name="TextBox 21">
            <a:extLst>
              <a:ext uri="{FF2B5EF4-FFF2-40B4-BE49-F238E27FC236}">
                <a16:creationId xmlns:a16="http://schemas.microsoft.com/office/drawing/2014/main" id="{C769E584-D016-EBE4-CC23-D9A8330B3A06}"/>
              </a:ext>
            </a:extLst>
          </p:cNvPr>
          <p:cNvSpPr txBox="1"/>
          <p:nvPr/>
        </p:nvSpPr>
        <p:spPr>
          <a:xfrm>
            <a:off x="381547" y="738157"/>
            <a:ext cx="4111767" cy="523220"/>
          </a:xfrm>
          <a:prstGeom prst="rect">
            <a:avLst/>
          </a:prstGeom>
          <a:solidFill>
            <a:schemeClr val="accent1">
              <a:lumMod val="20000"/>
              <a:lumOff val="80000"/>
            </a:schemeClr>
          </a:solidFill>
        </p:spPr>
        <p:txBody>
          <a:bodyPr wrap="none" rtlCol="0">
            <a:spAutoFit/>
          </a:bodyPr>
          <a:lstStyle/>
          <a:p>
            <a:r>
              <a:rPr lang="en-US" sz="1400" dirty="0">
                <a:latin typeface="Calibri" panose="020F0502020204030204" pitchFamily="34" charset="0"/>
                <a:cs typeface="Calibri" panose="020F0502020204030204" pitchFamily="34" charset="0"/>
              </a:rPr>
              <a:t>Initial stage at lower energy using CERN infrastructure</a:t>
            </a:r>
          </a:p>
          <a:p>
            <a:r>
              <a:rPr lang="en-US" sz="1400" dirty="0">
                <a:latin typeface="Calibri" panose="020F0502020204030204" pitchFamily="34" charset="0"/>
                <a:cs typeface="Calibri" panose="020F0502020204030204" pitchFamily="34" charset="0"/>
              </a:rPr>
              <a:t>Green field or higher energy will be slower</a:t>
            </a:r>
          </a:p>
        </p:txBody>
      </p:sp>
      <p:pic>
        <p:nvPicPr>
          <p:cNvPr id="24" name="Picture 23">
            <a:extLst>
              <a:ext uri="{FF2B5EF4-FFF2-40B4-BE49-F238E27FC236}">
                <a16:creationId xmlns:a16="http://schemas.microsoft.com/office/drawing/2014/main" id="{7A8CD7BC-78BB-856C-4B7F-5902F52A27E5}"/>
              </a:ext>
            </a:extLst>
          </p:cNvPr>
          <p:cNvPicPr>
            <a:picLocks noChangeAspect="1"/>
          </p:cNvPicPr>
          <p:nvPr/>
        </p:nvPicPr>
        <p:blipFill>
          <a:blip r:embed="rId3"/>
          <a:srcRect r="28266" b="39019"/>
          <a:stretch/>
        </p:blipFill>
        <p:spPr>
          <a:xfrm>
            <a:off x="25827" y="2043978"/>
            <a:ext cx="9092345" cy="2392784"/>
          </a:xfrm>
          <a:prstGeom prst="rect">
            <a:avLst/>
          </a:prstGeom>
        </p:spPr>
      </p:pic>
      <p:sp>
        <p:nvSpPr>
          <p:cNvPr id="25" name="TextBox 24">
            <a:extLst>
              <a:ext uri="{FF2B5EF4-FFF2-40B4-BE49-F238E27FC236}">
                <a16:creationId xmlns:a16="http://schemas.microsoft.com/office/drawing/2014/main" id="{BFEBC1EE-88FB-F1A3-FE9B-D801F3FDA420}"/>
              </a:ext>
            </a:extLst>
          </p:cNvPr>
          <p:cNvSpPr txBox="1"/>
          <p:nvPr/>
        </p:nvSpPr>
        <p:spPr>
          <a:xfrm>
            <a:off x="823217" y="4319965"/>
            <a:ext cx="7910263"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Detailed studies required</a:t>
            </a:r>
          </a:p>
          <a:p>
            <a:r>
              <a:rPr lang="en-US" sz="1400" dirty="0">
                <a:latin typeface="Calibri" panose="020F0502020204030204" pitchFamily="34" charset="0"/>
                <a:cs typeface="Calibri" panose="020F0502020204030204" pitchFamily="34" charset="0"/>
              </a:rPr>
              <a:t>Assume most important timeline driver is removal of HL-LHC and installation of RCSs in LHC tunnel</a:t>
            </a:r>
          </a:p>
        </p:txBody>
      </p:sp>
      <p:cxnSp>
        <p:nvCxnSpPr>
          <p:cNvPr id="26" name="Straight Arrow Connector 25">
            <a:extLst>
              <a:ext uri="{FF2B5EF4-FFF2-40B4-BE49-F238E27FC236}">
                <a16:creationId xmlns:a16="http://schemas.microsoft.com/office/drawing/2014/main" id="{93D334A2-EB25-6997-540F-A04DF1AF8867}"/>
              </a:ext>
            </a:extLst>
          </p:cNvPr>
          <p:cNvCxnSpPr>
            <a:cxnSpLocks/>
          </p:cNvCxnSpPr>
          <p:nvPr/>
        </p:nvCxnSpPr>
        <p:spPr>
          <a:xfrm flipH="1">
            <a:off x="1545675" y="1878356"/>
            <a:ext cx="186872" cy="728980"/>
          </a:xfrm>
          <a:prstGeom prst="straightConnector1">
            <a:avLst/>
          </a:prstGeom>
          <a:ln w="38100">
            <a:solidFill>
              <a:srgbClr val="0070C0">
                <a:alpha val="50019"/>
              </a:srgbClr>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8AE71BDC-2FB0-F4D6-E9E4-A8F74E87E95B}"/>
              </a:ext>
            </a:extLst>
          </p:cNvPr>
          <p:cNvSpPr txBox="1"/>
          <p:nvPr/>
        </p:nvSpPr>
        <p:spPr>
          <a:xfrm>
            <a:off x="682723" y="1570579"/>
            <a:ext cx="2512601" cy="307777"/>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Iterative decision process</a:t>
            </a:r>
          </a:p>
        </p:txBody>
      </p:sp>
    </p:spTree>
    <p:extLst>
      <p:ext uri="{BB962C8B-B14F-4D97-AF65-F5344CB8AC3E}">
        <p14:creationId xmlns:p14="http://schemas.microsoft.com/office/powerpoint/2010/main" val="2801752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E013FF-FDEF-519B-C6B9-80C9ED5D4D7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162F071-F15A-C9A7-666F-719120C5A844}"/>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BB2CBB49-304A-9E97-64EF-A63AA5A5DAB4}"/>
              </a:ext>
            </a:extLst>
          </p:cNvPr>
          <p:cNvSpPr>
            <a:spLocks noGrp="1"/>
          </p:cNvSpPr>
          <p:nvPr>
            <p:ph type="title"/>
          </p:nvPr>
        </p:nvSpPr>
        <p:spPr>
          <a:xfrm>
            <a:off x="1295400" y="-20538"/>
            <a:ext cx="6781800" cy="565175"/>
          </a:xfrm>
        </p:spPr>
        <p:txBody>
          <a:bodyPr/>
          <a:lstStyle/>
          <a:p>
            <a:pPr algn="ctr"/>
            <a:r>
              <a:rPr lang="en-US" sz="3200" dirty="0">
                <a:latin typeface="Calibri" panose="020F0502020204030204" pitchFamily="34" charset="0"/>
                <a:cs typeface="Calibri" panose="020F0502020204030204" pitchFamily="34" charset="0"/>
              </a:rPr>
              <a:t>Maturity, Cost, Power, Land Use</a:t>
            </a:r>
          </a:p>
        </p:txBody>
      </p:sp>
      <p:sp>
        <p:nvSpPr>
          <p:cNvPr id="2" name="Slide Number Placeholder 1">
            <a:extLst>
              <a:ext uri="{FF2B5EF4-FFF2-40B4-BE49-F238E27FC236}">
                <a16:creationId xmlns:a16="http://schemas.microsoft.com/office/drawing/2014/main" id="{B4291A3E-5F97-17CD-A38A-DA5685A3A19E}"/>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
        <p:nvSpPr>
          <p:cNvPr id="6" name="TextBox 5">
            <a:extLst>
              <a:ext uri="{FF2B5EF4-FFF2-40B4-BE49-F238E27FC236}">
                <a16:creationId xmlns:a16="http://schemas.microsoft.com/office/drawing/2014/main" id="{6F44997E-89B3-9088-9665-1EB48F9ABD0E}"/>
              </a:ext>
            </a:extLst>
          </p:cNvPr>
          <p:cNvSpPr txBox="1"/>
          <p:nvPr/>
        </p:nvSpPr>
        <p:spPr>
          <a:xfrm>
            <a:off x="69646" y="524918"/>
            <a:ext cx="4062752" cy="1815882"/>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Maturity</a:t>
            </a:r>
          </a:p>
          <a:p>
            <a:r>
              <a:rPr lang="en-US" sz="1400" dirty="0">
                <a:latin typeface="Calibri" panose="020F0502020204030204" pitchFamily="34" charset="0"/>
                <a:cs typeface="Calibri" panose="020F0502020204030204" pitchFamily="34" charset="0"/>
              </a:rPr>
              <a:t>The moment to commit depends on many factors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Important for society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Willingness to take risk</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t>
            </a:r>
          </a:p>
          <a:p>
            <a:r>
              <a:rPr lang="en-US" sz="1400" dirty="0">
                <a:latin typeface="Calibri" panose="020F0502020204030204" pitchFamily="34" charset="0"/>
                <a:cs typeface="Calibri" panose="020F0502020204030204" pitchFamily="34" charset="0"/>
              </a:rPr>
              <a:t>Feel that we need a decade more R&amp;D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Further and optimize overall design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Address challenges</a:t>
            </a:r>
          </a:p>
        </p:txBody>
      </p:sp>
      <p:pic>
        <p:nvPicPr>
          <p:cNvPr id="4" name="Picture 3">
            <a:extLst>
              <a:ext uri="{FF2B5EF4-FFF2-40B4-BE49-F238E27FC236}">
                <a16:creationId xmlns:a16="http://schemas.microsoft.com/office/drawing/2014/main" id="{44F48C4F-5503-92E6-D1FB-3EC7765D95AE}"/>
              </a:ext>
            </a:extLst>
          </p:cNvPr>
          <p:cNvPicPr>
            <a:picLocks noChangeAspect="1"/>
          </p:cNvPicPr>
          <p:nvPr/>
        </p:nvPicPr>
        <p:blipFill>
          <a:blip r:embed="rId2"/>
          <a:stretch>
            <a:fillRect/>
          </a:stretch>
        </p:blipFill>
        <p:spPr>
          <a:xfrm>
            <a:off x="3937856" y="1091547"/>
            <a:ext cx="4798243" cy="676295"/>
          </a:xfrm>
          <a:prstGeom prst="rect">
            <a:avLst/>
          </a:prstGeom>
        </p:spPr>
      </p:pic>
      <p:pic>
        <p:nvPicPr>
          <p:cNvPr id="7" name="Picture 6" descr="A graph with numbers and lines&#10;&#10;Description automatically generated">
            <a:extLst>
              <a:ext uri="{FF2B5EF4-FFF2-40B4-BE49-F238E27FC236}">
                <a16:creationId xmlns:a16="http://schemas.microsoft.com/office/drawing/2014/main" id="{C4BD1E10-C39E-631A-CE13-E71FADC5AF17}"/>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821393" y="2243579"/>
            <a:ext cx="4252961" cy="2602269"/>
          </a:xfrm>
          <a:prstGeom prst="rect">
            <a:avLst/>
          </a:prstGeom>
        </p:spPr>
      </p:pic>
      <p:sp>
        <p:nvSpPr>
          <p:cNvPr id="8" name="TextBox 7">
            <a:extLst>
              <a:ext uri="{FF2B5EF4-FFF2-40B4-BE49-F238E27FC236}">
                <a16:creationId xmlns:a16="http://schemas.microsoft.com/office/drawing/2014/main" id="{C80AA701-491B-AAF7-CE4D-E65E0BDFE675}"/>
              </a:ext>
            </a:extLst>
          </p:cNvPr>
          <p:cNvSpPr txBox="1"/>
          <p:nvPr/>
        </p:nvSpPr>
        <p:spPr>
          <a:xfrm>
            <a:off x="3149249" y="3896501"/>
            <a:ext cx="2023815" cy="830997"/>
          </a:xfrm>
          <a:prstGeom prst="rect">
            <a:avLst/>
          </a:prstGeom>
          <a:solidFill>
            <a:schemeClr val="accent6">
              <a:lumMod val="20000"/>
              <a:lumOff val="80000"/>
            </a:schemeClr>
          </a:solidFill>
        </p:spPr>
        <p:txBody>
          <a:bodyPr wrap="square" rtlCol="0">
            <a:spAutoFit/>
          </a:bodyPr>
          <a:lstStyle/>
          <a:p>
            <a:r>
              <a:rPr lang="de-CH" sz="1200" dirty="0">
                <a:latin typeface="Calibri" panose="020F0502020204030204" pitchFamily="34" charset="0"/>
                <a:cs typeface="Calibri" panose="020F0502020204030204" pitchFamily="34" charset="0"/>
              </a:rPr>
              <a:t>Nb3Sn </a:t>
            </a:r>
            <a:r>
              <a:rPr lang="de-CH" sz="1200" dirty="0" err="1">
                <a:latin typeface="Calibri" panose="020F0502020204030204" pitchFamily="34" charset="0"/>
                <a:cs typeface="Calibri" panose="020F0502020204030204" pitchFamily="34" charset="0"/>
              </a:rPr>
              <a:t>cost</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slowly</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increasing</a:t>
            </a:r>
            <a:endParaRPr lang="de-CH" sz="1200" dirty="0">
              <a:latin typeface="Calibri" panose="020F0502020204030204" pitchFamily="34" charset="0"/>
              <a:cs typeface="Calibri" panose="020F0502020204030204" pitchFamily="34" charset="0"/>
            </a:endParaRPr>
          </a:p>
          <a:p>
            <a:r>
              <a:rPr lang="de-CH" sz="1200" dirty="0" err="1">
                <a:latin typeface="Calibri" panose="020F0502020204030204" pitchFamily="34" charset="0"/>
                <a:cs typeface="Calibri" panose="020F0502020204030204" pitchFamily="34" charset="0"/>
              </a:rPr>
              <a:t>We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may</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be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the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only</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users</a:t>
            </a:r>
            <a:endParaRPr lang="de-CH" sz="1200" dirty="0">
              <a:latin typeface="Calibri" panose="020F0502020204030204" pitchFamily="34" charset="0"/>
              <a:cs typeface="Calibri" panose="020F0502020204030204" pitchFamily="34" charset="0"/>
            </a:endParaRPr>
          </a:p>
          <a:p>
            <a:r>
              <a:rPr lang="de-CH" sz="1200" dirty="0">
                <a:latin typeface="Calibri" panose="020F0502020204030204" pitchFamily="34" charset="0"/>
                <a:cs typeface="Calibri" panose="020F0502020204030204" pitchFamily="34" charset="0"/>
              </a:rPr>
              <a:t>Industry </a:t>
            </a:r>
            <a:r>
              <a:rPr lang="de-CH" sz="1200" dirty="0" err="1">
                <a:latin typeface="Calibri" panose="020F0502020204030204" pitchFamily="34" charset="0"/>
                <a:cs typeface="Calibri" panose="020F0502020204030204" pitchFamily="34" charset="0"/>
              </a:rPr>
              <a:t>would</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have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to</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ramp</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up</a:t>
            </a:r>
            <a:r>
              <a:rPr lang="de-CH" sz="1200" dirty="0">
                <a:latin typeface="Calibri" panose="020F0502020204030204" pitchFamily="34" charset="0"/>
                <a:cs typeface="Calibri" panose="020F0502020204030204" pitchFamily="34" charset="0"/>
              </a:rPr>
              <a:t> just </a:t>
            </a:r>
            <a:r>
              <a:rPr lang="de-CH" sz="1200" dirty="0" err="1">
                <a:latin typeface="Calibri" panose="020F0502020204030204" pitchFamily="34" charset="0"/>
                <a:cs typeface="Calibri" panose="020F0502020204030204" pitchFamily="34" charset="0"/>
              </a:rPr>
              <a:t>for</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us</a:t>
            </a:r>
            <a:endParaRPr lang="de-CH" sz="12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E633479F-2E1B-794E-ED22-144603A0B1D2}"/>
              </a:ext>
            </a:extLst>
          </p:cNvPr>
          <p:cNvSpPr txBox="1"/>
          <p:nvPr/>
        </p:nvSpPr>
        <p:spPr>
          <a:xfrm>
            <a:off x="3194966" y="2243579"/>
            <a:ext cx="2023815" cy="646331"/>
          </a:xfrm>
          <a:prstGeom prst="rect">
            <a:avLst/>
          </a:prstGeom>
          <a:solidFill>
            <a:schemeClr val="accent1">
              <a:lumMod val="20000"/>
              <a:lumOff val="80000"/>
            </a:schemeClr>
          </a:solidFill>
        </p:spPr>
        <p:txBody>
          <a:bodyPr wrap="square" rtlCol="0">
            <a:spAutoFit/>
          </a:bodyPr>
          <a:lstStyle/>
          <a:p>
            <a:r>
              <a:rPr lang="de-CH" sz="1200" dirty="0">
                <a:latin typeface="Calibri" panose="020F0502020204030204" pitchFamily="34" charset="0"/>
                <a:cs typeface="Calibri" panose="020F0502020204030204" pitchFamily="34" charset="0"/>
              </a:rPr>
              <a:t>HTS </a:t>
            </a:r>
            <a:r>
              <a:rPr lang="de-CH" sz="1200" dirty="0" err="1">
                <a:latin typeface="Calibri" panose="020F0502020204030204" pitchFamily="34" charset="0"/>
                <a:cs typeface="Calibri" panose="020F0502020204030204" pitchFamily="34" charset="0"/>
              </a:rPr>
              <a:t>cost</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is</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coming</a:t>
            </a:r>
            <a:r>
              <a:rPr lang="de-CH" sz="1200" dirty="0">
                <a:latin typeface="Calibri" panose="020F0502020204030204" pitchFamily="34" charset="0"/>
                <a:cs typeface="Calibri" panose="020F0502020204030204" pitchFamily="34" charset="0"/>
              </a:rPr>
              <a:t> down</a:t>
            </a:r>
          </a:p>
          <a:p>
            <a:r>
              <a:rPr lang="de-CH" sz="1200" dirty="0" err="1">
                <a:latin typeface="Calibri" panose="020F0502020204030204" pitchFamily="34" charset="0"/>
                <a:cs typeface="Calibri" panose="020F0502020204030204" pitchFamily="34" charset="0"/>
              </a:rPr>
              <a:t>How</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much</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depends</a:t>
            </a:r>
            <a:r>
              <a:rPr lang="de-CH" sz="1200" dirty="0">
                <a:latin typeface="Calibri" panose="020F0502020204030204" pitchFamily="34" charset="0"/>
                <a:cs typeface="Calibri" panose="020F0502020204030204" pitchFamily="34" charset="0"/>
              </a:rPr>
              <a:t> on </a:t>
            </a:r>
            <a:r>
              <a:rPr lang="de-CH" sz="1200" dirty="0" err="1">
                <a:latin typeface="Calibri" panose="020F0502020204030204" pitchFamily="34" charset="0"/>
                <a:cs typeface="Calibri" panose="020F0502020204030204" pitchFamily="34" charset="0"/>
              </a:rPr>
              <a:t>the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overall</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use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of</a:t>
            </a:r>
            <a:r>
              <a:rPr lang="de-CH" sz="1200" dirty="0">
                <a:latin typeface="Calibri" panose="020F0502020204030204" pitchFamily="34" charset="0"/>
                <a:cs typeface="Calibri" panose="020F0502020204030204" pitchFamily="34" charset="0"/>
              </a:rPr>
              <a:t> HTS</a:t>
            </a:r>
            <a:endParaRPr lang="en-CH" sz="1200" dirty="0">
              <a:latin typeface="Calibri" panose="020F0502020204030204" pitchFamily="34" charset="0"/>
              <a:cs typeface="Calibri" panose="020F0502020204030204" pitchFamily="34" charset="0"/>
            </a:endParaRPr>
          </a:p>
        </p:txBody>
      </p:sp>
      <p:cxnSp>
        <p:nvCxnSpPr>
          <p:cNvPr id="11" name="Straight Arrow Connector 10">
            <a:extLst>
              <a:ext uri="{FF2B5EF4-FFF2-40B4-BE49-F238E27FC236}">
                <a16:creationId xmlns:a16="http://schemas.microsoft.com/office/drawing/2014/main" id="{18338F8C-A596-89B9-7F6B-8DFB6765D518}"/>
              </a:ext>
            </a:extLst>
          </p:cNvPr>
          <p:cNvCxnSpPr>
            <a:cxnSpLocks/>
            <a:stCxn id="9" idx="3"/>
          </p:cNvCxnSpPr>
          <p:nvPr/>
        </p:nvCxnSpPr>
        <p:spPr>
          <a:xfrm>
            <a:off x="5218781" y="2566745"/>
            <a:ext cx="2360371" cy="4847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93AD413-74A9-C329-324A-C625AB1EF687}"/>
              </a:ext>
            </a:extLst>
          </p:cNvPr>
          <p:cNvCxnSpPr>
            <a:cxnSpLocks/>
          </p:cNvCxnSpPr>
          <p:nvPr/>
        </p:nvCxnSpPr>
        <p:spPr>
          <a:xfrm flipV="1">
            <a:off x="5173064" y="3996563"/>
            <a:ext cx="1795217" cy="22310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0D14904-CAC0-CA44-B73A-0C52C12C6632}"/>
              </a:ext>
            </a:extLst>
          </p:cNvPr>
          <p:cNvSpPr txBox="1"/>
          <p:nvPr/>
        </p:nvSpPr>
        <p:spPr>
          <a:xfrm>
            <a:off x="87091" y="2495498"/>
            <a:ext cx="3133912" cy="2246769"/>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Cost and Power</a:t>
            </a:r>
          </a:p>
          <a:p>
            <a:r>
              <a:rPr lang="en-US" sz="1400" dirty="0">
                <a:latin typeface="Calibri" panose="020F0502020204030204" pitchFamily="34" charset="0"/>
                <a:cs typeface="Calibri" panose="020F0502020204030204" pitchFamily="34" charset="0"/>
              </a:rPr>
              <a:t>Are collecting cost and power information (Carlo Rossi is also leading the CLIC costing), at this moment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Remaining uncertainties exist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Important magnet cost uncertainty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Are asked to adjust to FCC-</a:t>
            </a:r>
            <a:r>
              <a:rPr lang="en-US" sz="1400" dirty="0" err="1">
                <a:latin typeface="Calibri" panose="020F0502020204030204" pitchFamily="34" charset="0"/>
                <a:cs typeface="Calibri" panose="020F0502020204030204" pitchFamily="34" charset="0"/>
              </a:rPr>
              <a:t>hh</a:t>
            </a:r>
            <a:r>
              <a:rPr lang="en-US" sz="1400" dirty="0">
                <a:latin typeface="Calibri" panose="020F0502020204030204" pitchFamily="34" charset="0"/>
                <a:cs typeface="Calibri" panose="020F0502020204030204" pitchFamily="34" charset="0"/>
              </a:rPr>
              <a:t> costing methodology</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Land Use </a:t>
            </a:r>
            <a:r>
              <a:rPr lang="en-US" sz="1400" dirty="0">
                <a:latin typeface="Calibri" panose="020F0502020204030204" pitchFamily="34" charset="0"/>
                <a:cs typeface="Calibri" panose="020F0502020204030204" pitchFamily="34" charset="0"/>
              </a:rPr>
              <a:t>looks promising</a:t>
            </a:r>
          </a:p>
        </p:txBody>
      </p:sp>
    </p:spTree>
    <p:extLst>
      <p:ext uri="{BB962C8B-B14F-4D97-AF65-F5344CB8AC3E}">
        <p14:creationId xmlns:p14="http://schemas.microsoft.com/office/powerpoint/2010/main" val="3049375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98C16C-60DF-8150-2CCA-3AEEE1468F66}"/>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F0CD273-F0D2-68F5-92CD-F3A279444D84}"/>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09E5BEE1-FB30-87A9-8FD7-52D2A8F34571}"/>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Conclusion</a:t>
            </a:r>
            <a:endParaRPr lang="en-US" sz="3200" dirty="0">
              <a:latin typeface="Calibri" panose="020F0502020204030204" pitchFamily="34" charset="0"/>
              <a:cs typeface="Calibri" panose="020F0502020204030204" pitchFamily="34" charset="0"/>
            </a:endParaRPr>
          </a:p>
        </p:txBody>
      </p:sp>
      <p:sp>
        <p:nvSpPr>
          <p:cNvPr id="8" name="TextBox 4">
            <a:extLst>
              <a:ext uri="{FF2B5EF4-FFF2-40B4-BE49-F238E27FC236}">
                <a16:creationId xmlns:a16="http://schemas.microsoft.com/office/drawing/2014/main" id="{9C724653-E5DE-11B8-F45B-D7F80CC9910E}"/>
              </a:ext>
            </a:extLst>
          </p:cNvPr>
          <p:cNvSpPr/>
          <p:nvPr/>
        </p:nvSpPr>
        <p:spPr>
          <a:xfrm>
            <a:off x="179512" y="1083092"/>
            <a:ext cx="8686192" cy="2875651"/>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The Muon collider is a potentially important option for particle physics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For Europe after HL-LHC, if the Higgs factory is built elsewhere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To bring the US back into the high-energy frontier of particle physics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As a project in Europe or elsewhere after a Higgs factory</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Good progress has been made in its design and the relevant technologies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 further, important R&amp;D over a decade is required to arrive at sufficient maturity to commit to a collider</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An initial stage of the project by around </a:t>
            </a:r>
            <a:r>
              <a:rPr lang="en-US" sz="1400" spc="-1" dirty="0">
                <a:latin typeface="Calibri" panose="020F0502020204030204" pitchFamily="34" charset="0"/>
                <a:cs typeface="Calibri" panose="020F0502020204030204" pitchFamily="34" charset="0"/>
              </a:rPr>
              <a:t>2050 is used to define the R&amp;D and implementation plans </a:t>
            </a:r>
          </a:p>
          <a:p>
            <a:pPr marL="285750" indent="-285750">
              <a:buFont typeface="Arial" panose="020B0604020202020204" pitchFamily="34" charset="0"/>
              <a:buChar char="•"/>
            </a:pPr>
            <a:r>
              <a:rPr lang="en-US" sz="1400" spc="-1" dirty="0">
                <a:latin typeface="Calibri" panose="020F0502020204030204" pitchFamily="34" charset="0"/>
                <a:cs typeface="Calibri" panose="020F0502020204030204" pitchFamily="34" charset="0"/>
              </a:rPr>
              <a:t>Making the required compromises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With strong commitment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Provided the funding is available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Provided the R&amp;D is successful</a:t>
            </a:r>
          </a:p>
        </p:txBody>
      </p:sp>
      <p:sp>
        <p:nvSpPr>
          <p:cNvPr id="2" name="Slide Number Placeholder 1">
            <a:extLst>
              <a:ext uri="{FF2B5EF4-FFF2-40B4-BE49-F238E27FC236}">
                <a16:creationId xmlns:a16="http://schemas.microsoft.com/office/drawing/2014/main" id="{8FF3436E-760D-2AAD-91AB-BEC59CBDCF4E}"/>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4" name="TextBox 3">
            <a:extLst>
              <a:ext uri="{FF2B5EF4-FFF2-40B4-BE49-F238E27FC236}">
                <a16:creationId xmlns:a16="http://schemas.microsoft.com/office/drawing/2014/main" id="{7739FA2D-F41F-1395-002C-F0A72E0F7B73}"/>
              </a:ext>
            </a:extLst>
          </p:cNvPr>
          <p:cNvSpPr txBox="1"/>
          <p:nvPr/>
        </p:nvSpPr>
        <p:spPr>
          <a:xfrm>
            <a:off x="6629320" y="3670276"/>
            <a:ext cx="2438560" cy="523220"/>
          </a:xfrm>
          <a:prstGeom prst="rect">
            <a:avLst/>
          </a:prstGeom>
          <a:noFill/>
        </p:spPr>
        <p:txBody>
          <a:bodyPr wrap="square" rtlCol="0">
            <a:spAutoFit/>
          </a:bodyPr>
          <a:lstStyle/>
          <a:p>
            <a:r>
              <a:rPr lang="en-US" sz="1400" dirty="0">
                <a:solidFill>
                  <a:srgbClr val="0000FF"/>
                </a:solidFill>
                <a:latin typeface="Calibri"/>
                <a:cs typeface="Calibri"/>
              </a:rPr>
              <a:t>Many thanks to the collaboration for all the work</a:t>
            </a:r>
          </a:p>
        </p:txBody>
      </p:sp>
    </p:spTree>
    <p:extLst>
      <p:ext uri="{BB962C8B-B14F-4D97-AF65-F5344CB8AC3E}">
        <p14:creationId xmlns:p14="http://schemas.microsoft.com/office/powerpoint/2010/main" val="2225227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descr="MUON-Slide-graphBase-pagebottom.jpg"/>
          <p:cNvSpPr/>
          <p:nvPr/>
        </p:nvSpPr>
        <p:spPr>
          <a:xfrm>
            <a:off x="0" y="4947840"/>
            <a:ext cx="9143280" cy="264600"/>
          </a:xfrm>
          <a:custGeom>
            <a:avLst/>
            <a:gdLst/>
            <a:ahLst/>
            <a:cxnLst/>
            <a:rect l="l" t="t" r="r" b="b"/>
            <a:pathLst>
              <a:path w="9143280" h="264600">
                <a:moveTo>
                  <a:pt x="0" y="0"/>
                </a:moveTo>
                <a:lnTo>
                  <a:pt x="9143280" y="0"/>
                </a:lnTo>
                <a:lnTo>
                  <a:pt x="9143280" y="264600"/>
                </a:lnTo>
                <a:lnTo>
                  <a:pt x="0" y="264600"/>
                </a:lnTo>
                <a:lnTo>
                  <a:pt x="0" y="0"/>
                </a:lnTo>
                <a:close/>
              </a:path>
            </a:pathLst>
          </a:custGeom>
          <a:blipFill>
            <a:blip r:embed="rId2" cstate="hqprint">
              <a:extLst>
                <a:ext uri="{28A0092B-C50C-407E-A947-70E740481C1C}">
                  <a14:useLocalDpi xmlns:a14="http://schemas.microsoft.com/office/drawing/2010/main"/>
                </a:ext>
              </a:extLst>
            </a:blip>
            <a:stretch>
              <a:fillRect/>
            </a:stretch>
          </a:blipFill>
        </p:spPr>
        <p:txBody>
          <a:bodyPr/>
          <a:lstStyle/>
          <a:p>
            <a:endParaRPr lang="en-US"/>
          </a:p>
        </p:txBody>
      </p:sp>
      <p:sp>
        <p:nvSpPr>
          <p:cNvPr id="3" name="Freeform 3" descr="MCC-inernational-finalV01.png"/>
          <p:cNvSpPr/>
          <p:nvPr/>
        </p:nvSpPr>
        <p:spPr>
          <a:xfrm>
            <a:off x="8110800" y="36000"/>
            <a:ext cx="1013040" cy="1013040"/>
          </a:xfrm>
          <a:custGeom>
            <a:avLst/>
            <a:gdLst/>
            <a:ahLst/>
            <a:cxnLst/>
            <a:rect l="l" t="t" r="r" b="b"/>
            <a:pathLst>
              <a:path w="1013040" h="1013040">
                <a:moveTo>
                  <a:pt x="0" y="0"/>
                </a:moveTo>
                <a:lnTo>
                  <a:pt x="1013040" y="0"/>
                </a:lnTo>
                <a:lnTo>
                  <a:pt x="1013040" y="1013040"/>
                </a:lnTo>
                <a:lnTo>
                  <a:pt x="0" y="1013040"/>
                </a:lnTo>
                <a:lnTo>
                  <a:pt x="0" y="0"/>
                </a:lnTo>
                <a:close/>
              </a:path>
            </a:pathLst>
          </a:custGeom>
          <a:blipFill>
            <a:blip r:embed="rId3"/>
            <a:stretch>
              <a:fillRect/>
            </a:stretch>
          </a:blipFill>
        </p:spPr>
        <p:txBody>
          <a:bodyPr/>
          <a:lstStyle/>
          <a:p>
            <a:endParaRPr lang="en-US"/>
          </a:p>
        </p:txBody>
      </p:sp>
      <p:sp>
        <p:nvSpPr>
          <p:cNvPr id="4" name="Freeform 4" descr="MUON-Slide-graphBase-pagebottom.jpg"/>
          <p:cNvSpPr/>
          <p:nvPr/>
        </p:nvSpPr>
        <p:spPr>
          <a:xfrm>
            <a:off x="720" y="4636260"/>
            <a:ext cx="9143280" cy="507240"/>
          </a:xfrm>
          <a:custGeom>
            <a:avLst/>
            <a:gdLst/>
            <a:ahLst/>
            <a:cxnLst/>
            <a:rect l="l" t="t" r="r" b="b"/>
            <a:pathLst>
              <a:path w="9143280" h="507240">
                <a:moveTo>
                  <a:pt x="0" y="0"/>
                </a:moveTo>
                <a:lnTo>
                  <a:pt x="9143280" y="0"/>
                </a:lnTo>
                <a:lnTo>
                  <a:pt x="9143280" y="507240"/>
                </a:lnTo>
                <a:lnTo>
                  <a:pt x="0" y="507240"/>
                </a:lnTo>
                <a:lnTo>
                  <a:pt x="0" y="0"/>
                </a:lnTo>
                <a:close/>
              </a:path>
            </a:pathLst>
          </a:custGeom>
          <a:blipFill>
            <a:blip r:embed="rId4" cstate="hqprint">
              <a:extLst>
                <a:ext uri="{28A0092B-C50C-407E-A947-70E740481C1C}">
                  <a14:useLocalDpi xmlns:a14="http://schemas.microsoft.com/office/drawing/2010/main"/>
                </a:ext>
              </a:extLst>
            </a:blip>
            <a:stretch>
              <a:fillRect/>
            </a:stretch>
          </a:blipFill>
        </p:spPr>
        <p:txBody>
          <a:bodyPr/>
          <a:lstStyle/>
          <a:p>
            <a:endParaRPr lang="en-US"/>
          </a:p>
        </p:txBody>
      </p:sp>
      <p:sp>
        <p:nvSpPr>
          <p:cNvPr id="9" name="TextBox 9"/>
          <p:cNvSpPr txBox="1"/>
          <p:nvPr/>
        </p:nvSpPr>
        <p:spPr>
          <a:xfrm>
            <a:off x="1329000" y="58021"/>
            <a:ext cx="6781800" cy="449867"/>
          </a:xfrm>
          <a:prstGeom prst="rect">
            <a:avLst/>
          </a:prstGeom>
        </p:spPr>
        <p:txBody>
          <a:bodyPr lIns="0" tIns="0" rIns="0" bIns="0" rtlCol="0" anchor="t">
            <a:spAutoFit/>
          </a:bodyPr>
          <a:lstStyle/>
          <a:p>
            <a:pPr algn="ctr">
              <a:lnSpc>
                <a:spcPts val="3456"/>
              </a:lnSpc>
            </a:pPr>
            <a:r>
              <a:rPr lang="en-US" sz="3200" spc="29" dirty="0">
                <a:solidFill>
                  <a:srgbClr val="000000"/>
                </a:solidFill>
                <a:latin typeface="Calibri" panose="020F0502020204030204" pitchFamily="34" charset="0"/>
                <a:ea typeface="Optima Bold"/>
                <a:cs typeface="Calibri" panose="020F0502020204030204" pitchFamily="34" charset="0"/>
                <a:sym typeface="Optima Bold"/>
              </a:rPr>
              <a:t>Muon Collider Overview</a:t>
            </a:r>
          </a:p>
        </p:txBody>
      </p:sp>
      <p:sp>
        <p:nvSpPr>
          <p:cNvPr id="10" name="TextBox 10"/>
          <p:cNvSpPr txBox="1"/>
          <p:nvPr/>
        </p:nvSpPr>
        <p:spPr>
          <a:xfrm>
            <a:off x="7678296" y="4559117"/>
            <a:ext cx="365760" cy="247174"/>
          </a:xfrm>
          <a:prstGeom prst="rect">
            <a:avLst/>
          </a:prstGeom>
        </p:spPr>
        <p:txBody>
          <a:bodyPr lIns="0" tIns="0" rIns="0" bIns="0" rtlCol="0" anchor="t">
            <a:spAutoFit/>
          </a:bodyPr>
          <a:lstStyle/>
          <a:p>
            <a:pPr algn="r">
              <a:lnSpc>
                <a:spcPts val="1439"/>
              </a:lnSpc>
            </a:pPr>
            <a:r>
              <a:rPr lang="en-US" sz="1200" b="1">
                <a:solidFill>
                  <a:srgbClr val="FFFFFF"/>
                </a:solidFill>
                <a:latin typeface="Arimo Bold"/>
                <a:ea typeface="Arimo Bold"/>
                <a:cs typeface="Arimo Bold"/>
                <a:sym typeface="Arimo Bold"/>
              </a:rPr>
              <a:t>2</a:t>
            </a:r>
          </a:p>
        </p:txBody>
      </p:sp>
      <p:sp>
        <p:nvSpPr>
          <p:cNvPr id="11" name="TextBox 11"/>
          <p:cNvSpPr txBox="1"/>
          <p:nvPr/>
        </p:nvSpPr>
        <p:spPr>
          <a:xfrm>
            <a:off x="7894320" y="4931569"/>
            <a:ext cx="365760" cy="200025"/>
          </a:xfrm>
          <a:prstGeom prst="rect">
            <a:avLst/>
          </a:prstGeom>
        </p:spPr>
        <p:txBody>
          <a:bodyPr lIns="0" tIns="0" rIns="0" bIns="0" rtlCol="0" anchor="t">
            <a:spAutoFit/>
          </a:bodyPr>
          <a:lstStyle/>
          <a:p>
            <a:pPr algn="r">
              <a:lnSpc>
                <a:spcPts val="1439"/>
              </a:lnSpc>
            </a:pPr>
            <a:r>
              <a:rPr lang="en-US" sz="1200" spc="11">
                <a:solidFill>
                  <a:srgbClr val="FFFFFF"/>
                </a:solidFill>
                <a:latin typeface="Arimo"/>
                <a:ea typeface="Arimo"/>
                <a:cs typeface="Arimo"/>
                <a:sym typeface="Arimo"/>
              </a:rPr>
              <a:t>2</a:t>
            </a:r>
          </a:p>
        </p:txBody>
      </p:sp>
      <p:grpSp>
        <p:nvGrpSpPr>
          <p:cNvPr id="13" name="Group 13"/>
          <p:cNvGrpSpPr/>
          <p:nvPr/>
        </p:nvGrpSpPr>
        <p:grpSpPr>
          <a:xfrm>
            <a:off x="318358" y="3195385"/>
            <a:ext cx="1247940" cy="513244"/>
            <a:chOff x="0" y="0"/>
            <a:chExt cx="3327840" cy="1368651"/>
          </a:xfrm>
        </p:grpSpPr>
        <p:sp>
          <p:nvSpPr>
            <p:cNvPr id="14" name="Freeform 14"/>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15" name="TextBox 15"/>
            <p:cNvSpPr txBox="1"/>
            <p:nvPr/>
          </p:nvSpPr>
          <p:spPr>
            <a:xfrm>
              <a:off x="0" y="-28575"/>
              <a:ext cx="3327840"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16" name="Group 16"/>
          <p:cNvGrpSpPr/>
          <p:nvPr/>
        </p:nvGrpSpPr>
        <p:grpSpPr>
          <a:xfrm>
            <a:off x="1915468" y="2982731"/>
            <a:ext cx="1619163" cy="922528"/>
            <a:chOff x="0" y="0"/>
            <a:chExt cx="4317768" cy="2460075"/>
          </a:xfrm>
        </p:grpSpPr>
        <p:sp>
          <p:nvSpPr>
            <p:cNvPr id="17" name="Freeform 17"/>
            <p:cNvSpPr/>
            <p:nvPr/>
          </p:nvSpPr>
          <p:spPr>
            <a:xfrm>
              <a:off x="0" y="0"/>
              <a:ext cx="4317803"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8" name="TextBox 18"/>
            <p:cNvSpPr txBox="1"/>
            <p:nvPr/>
          </p:nvSpPr>
          <p:spPr>
            <a:xfrm>
              <a:off x="0" y="-28575"/>
              <a:ext cx="4317768" cy="2488650"/>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9" name="Group 19"/>
          <p:cNvGrpSpPr/>
          <p:nvPr/>
        </p:nvGrpSpPr>
        <p:grpSpPr>
          <a:xfrm>
            <a:off x="4180062" y="3227197"/>
            <a:ext cx="1559803" cy="523960"/>
            <a:chOff x="0" y="-227"/>
            <a:chExt cx="4159475" cy="1397228"/>
          </a:xfrm>
        </p:grpSpPr>
        <p:sp>
          <p:nvSpPr>
            <p:cNvPr id="20" name="Freeform 20"/>
            <p:cNvSpPr/>
            <p:nvPr/>
          </p:nvSpPr>
          <p:spPr>
            <a:xfrm>
              <a:off x="0" y="0"/>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21" name="TextBox 21"/>
            <p:cNvSpPr txBox="1"/>
            <p:nvPr/>
          </p:nvSpPr>
          <p:spPr>
            <a:xfrm>
              <a:off x="0" y="-227"/>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22" name="Group 22"/>
          <p:cNvGrpSpPr/>
          <p:nvPr/>
        </p:nvGrpSpPr>
        <p:grpSpPr>
          <a:xfrm>
            <a:off x="6817783" y="3235728"/>
            <a:ext cx="1293017" cy="513244"/>
            <a:chOff x="0" y="0"/>
            <a:chExt cx="3448045" cy="1368651"/>
          </a:xfrm>
        </p:grpSpPr>
        <p:sp>
          <p:nvSpPr>
            <p:cNvPr id="23" name="Freeform 23"/>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24" name="TextBox 24"/>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25" name="Group 25"/>
          <p:cNvGrpSpPr/>
          <p:nvPr/>
        </p:nvGrpSpPr>
        <p:grpSpPr>
          <a:xfrm>
            <a:off x="8314112" y="3320792"/>
            <a:ext cx="757565" cy="307600"/>
            <a:chOff x="0" y="0"/>
            <a:chExt cx="2020174" cy="820266"/>
          </a:xfrm>
        </p:grpSpPr>
        <p:sp>
          <p:nvSpPr>
            <p:cNvPr id="26" name="Freeform 26"/>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7" name="TextBox 27"/>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9" name="TextBox 3">
            <a:extLst>
              <a:ext uri="{FF2B5EF4-FFF2-40B4-BE49-F238E27FC236}">
                <a16:creationId xmlns:a16="http://schemas.microsoft.com/office/drawing/2014/main" id="{4F1AD303-C9CE-38FA-947A-9C1085B43B8A}"/>
              </a:ext>
            </a:extLst>
          </p:cNvPr>
          <p:cNvSpPr txBox="1"/>
          <p:nvPr/>
        </p:nvSpPr>
        <p:spPr>
          <a:xfrm>
            <a:off x="-720" y="4918060"/>
            <a:ext cx="6701260" cy="198636"/>
          </a:xfrm>
          <a:prstGeom prst="roundRect">
            <a:avLst/>
          </a:prstGeom>
          <a:noFill/>
        </p:spPr>
        <p:txBody>
          <a:bodyPr wrap="square" lIns="0" tIns="0" rIns="0" bIns="0" rtlCol="0" anchor="t">
            <a:spAutoFit/>
          </a:bodyPr>
          <a:lstStyle/>
          <a:p>
            <a:pPr>
              <a:lnSpc>
                <a:spcPts val="1439"/>
              </a:lnSpc>
            </a:pPr>
            <a:r>
              <a:rPr lang="en-US" sz="1200" spc="11" dirty="0">
                <a:solidFill>
                  <a:srgbClr val="000000"/>
                </a:solidFill>
                <a:latin typeface="Calibri" panose="020F0502020204030204" pitchFamily="34" charset="0"/>
                <a:ea typeface="Arimo"/>
                <a:cs typeface="Calibri" panose="020F0502020204030204" pitchFamily="34" charset="0"/>
                <a:sym typeface="Arimo"/>
              </a:rPr>
              <a:t>D. Schulte      Muon Collider, </a:t>
            </a:r>
            <a:r>
              <a:rPr lang="en-US" sz="1200" dirty="0">
                <a:latin typeface="Calibri"/>
                <a:cs typeface="Calibri"/>
              </a:rPr>
              <a:t>Chamonix, January 2025 </a:t>
            </a:r>
            <a:endParaRPr lang="en-US" sz="1200" spc="11" dirty="0">
              <a:solidFill>
                <a:srgbClr val="000000"/>
              </a:solidFill>
              <a:latin typeface="Arimo"/>
              <a:ea typeface="Arimo"/>
              <a:cs typeface="Arimo"/>
              <a:sym typeface="Arimo"/>
            </a:endParaRPr>
          </a:p>
        </p:txBody>
      </p:sp>
      <p:sp>
        <p:nvSpPr>
          <p:cNvPr id="12" name="TextBox 11">
            <a:extLst>
              <a:ext uri="{FF2B5EF4-FFF2-40B4-BE49-F238E27FC236}">
                <a16:creationId xmlns:a16="http://schemas.microsoft.com/office/drawing/2014/main" id="{F09E73BD-361C-6651-23D4-A5B0A071AB7B}"/>
              </a:ext>
            </a:extLst>
          </p:cNvPr>
          <p:cNvSpPr txBox="1"/>
          <p:nvPr/>
        </p:nvSpPr>
        <p:spPr>
          <a:xfrm>
            <a:off x="1148102" y="859099"/>
            <a:ext cx="4773058" cy="567389"/>
          </a:xfrm>
          <a:prstGeom prst="rect">
            <a:avLst/>
          </a:prstGeom>
          <a:solidFill>
            <a:srgbClr val="FFDB32"/>
          </a:solidFill>
        </p:spPr>
        <p:txBody>
          <a:bodyPr wrap="square" lIns="74223" tIns="37111" rIns="74223" bIns="37111" rtlCol="0">
            <a:spAutoFit/>
          </a:bodyPr>
          <a:lstStyle/>
          <a:p>
            <a:r>
              <a:rPr lang="en-US" sz="1600" dirty="0">
                <a:latin typeface="Calibri" panose="020F0502020204030204" pitchFamily="34" charset="0"/>
                <a:cs typeface="Calibri" panose="020F0502020204030204" pitchFamily="34" charset="0"/>
              </a:rPr>
              <a:t>Would be easy if the </a:t>
            </a:r>
            <a:r>
              <a:rPr lang="en-US" sz="1600" dirty="0" err="1">
                <a:latin typeface="Calibri" panose="020F0502020204030204" pitchFamily="34" charset="0"/>
                <a:cs typeface="Calibri" panose="020F0502020204030204" pitchFamily="34" charset="0"/>
              </a:rPr>
              <a:t>muons</a:t>
            </a:r>
            <a:r>
              <a:rPr lang="en-US" sz="1600" dirty="0">
                <a:latin typeface="Calibri" panose="020F0502020204030204" pitchFamily="34" charset="0"/>
                <a:cs typeface="Calibri" panose="020F0502020204030204" pitchFamily="34" charset="0"/>
              </a:rPr>
              <a:t> did not decay</a:t>
            </a:r>
          </a:p>
          <a:p>
            <a:r>
              <a:rPr lang="en-US" sz="1600" dirty="0">
                <a:latin typeface="Calibri" panose="020F0502020204030204" pitchFamily="34" charset="0"/>
                <a:cs typeface="Calibri" panose="020F0502020204030204" pitchFamily="34" charset="0"/>
              </a:rPr>
              <a:t>Lifetime is </a:t>
            </a:r>
            <a:r>
              <a:rPr lang="en-US" sz="1600" dirty="0" err="1">
                <a:latin typeface="Calibri" panose="020F0502020204030204" pitchFamily="34" charset="0"/>
                <a:cs typeface="Calibri" panose="020F0502020204030204" pitchFamily="34" charset="0"/>
              </a:rPr>
              <a:t>τ</a:t>
            </a:r>
            <a:r>
              <a:rPr lang="en-US" sz="1600" dirty="0">
                <a:latin typeface="Calibri" panose="020F0502020204030204" pitchFamily="34" charset="0"/>
                <a:cs typeface="Calibri" panose="020F0502020204030204" pitchFamily="34" charset="0"/>
              </a:rPr>
              <a:t> = </a:t>
            </a:r>
            <a:r>
              <a:rPr lang="en-US" sz="1600" dirty="0" err="1">
                <a:latin typeface="Calibri" panose="020F0502020204030204" pitchFamily="34" charset="0"/>
                <a:cs typeface="Calibri" panose="020F0502020204030204" pitchFamily="34" charset="0"/>
              </a:rPr>
              <a:t>γ</a:t>
            </a:r>
            <a:r>
              <a:rPr lang="en-US" sz="1600" dirty="0">
                <a:latin typeface="Calibri" panose="020F0502020204030204" pitchFamily="34" charset="0"/>
                <a:cs typeface="Calibri" panose="020F0502020204030204" pitchFamily="34" charset="0"/>
              </a:rPr>
              <a:t> x 2.2 </a:t>
            </a:r>
            <a:r>
              <a:rPr lang="en-US" sz="1600" dirty="0" err="1">
                <a:latin typeface="Calibri" panose="020F0502020204030204" pitchFamily="34" charset="0"/>
                <a:cs typeface="Calibri" panose="020F0502020204030204" pitchFamily="34" charset="0"/>
              </a:rPr>
              <a:t>μs</a:t>
            </a:r>
            <a:r>
              <a:rPr lang="en-US" sz="1600" dirty="0">
                <a:latin typeface="Calibri" panose="020F0502020204030204" pitchFamily="34" charset="0"/>
                <a:cs typeface="Calibri" panose="020F0502020204030204" pitchFamily="34" charset="0"/>
              </a:rPr>
              <a:t> (e.g. 3100 turns in collider ring)</a:t>
            </a:r>
          </a:p>
        </p:txBody>
      </p:sp>
      <p:pic>
        <p:nvPicPr>
          <p:cNvPr id="30" name="Picture 29">
            <a:extLst>
              <a:ext uri="{FF2B5EF4-FFF2-40B4-BE49-F238E27FC236}">
                <a16:creationId xmlns:a16="http://schemas.microsoft.com/office/drawing/2014/main" id="{08367666-473D-080E-EC59-9C33FFD29A3B}"/>
              </a:ext>
            </a:extLst>
          </p:cNvPr>
          <p:cNvPicPr>
            <a:picLocks noChangeAspect="1"/>
          </p:cNvPicPr>
          <p:nvPr/>
        </p:nvPicPr>
        <p:blipFill>
          <a:blip r:embed="rId5"/>
          <a:stretch>
            <a:fillRect/>
          </a:stretch>
        </p:blipFill>
        <p:spPr>
          <a:xfrm>
            <a:off x="0" y="1683946"/>
            <a:ext cx="9144000" cy="128881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17EF37-0581-5EB0-7567-3FC9E84610D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4B788458-0D95-E8C5-B2DE-2F0A9C74A848}"/>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7995B48F-5C7A-B16E-991C-93A0090A82B2}"/>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Reserve</a:t>
            </a:r>
            <a:endParaRPr lang="en-US" sz="32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61494A10-F13D-668F-64D6-7DD1E97E311E}"/>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Tree>
    <p:extLst>
      <p:ext uri="{BB962C8B-B14F-4D97-AF65-F5344CB8AC3E}">
        <p14:creationId xmlns:p14="http://schemas.microsoft.com/office/powerpoint/2010/main" val="391587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A24E3-D65F-9BAC-6C72-72BB6E5B0D5E}"/>
            </a:ext>
          </a:extLst>
        </p:cNvPr>
        <p:cNvGrpSpPr/>
        <p:nvPr/>
      </p:nvGrpSpPr>
      <p:grpSpPr>
        <a:xfrm>
          <a:off x="0" y="0"/>
          <a:ext cx="0" cy="0"/>
          <a:chOff x="0" y="0"/>
          <a:chExt cx="0" cy="0"/>
        </a:xfrm>
      </p:grpSpPr>
      <p:sp>
        <p:nvSpPr>
          <p:cNvPr id="26" name="Rectangle 25">
            <a:extLst>
              <a:ext uri="{FF2B5EF4-FFF2-40B4-BE49-F238E27FC236}">
                <a16:creationId xmlns:a16="http://schemas.microsoft.com/office/drawing/2014/main" id="{19E333DB-CE8A-7BA5-5244-F4992D900A43}"/>
              </a:ext>
            </a:extLst>
          </p:cNvPr>
          <p:cNvSpPr/>
          <p:nvPr/>
        </p:nvSpPr>
        <p:spPr>
          <a:xfrm>
            <a:off x="4343026" y="0"/>
            <a:ext cx="4792298" cy="5143500"/>
          </a:xfrm>
          <a:prstGeom prst="rect">
            <a:avLst/>
          </a:prstGeom>
          <a:gradFill flip="none" rotWithShape="1">
            <a:gsLst>
              <a:gs pos="72000">
                <a:srgbClr val="78B4DF"/>
              </a:gs>
              <a:gs pos="0">
                <a:schemeClr val="accent1">
                  <a:lumMod val="5000"/>
                  <a:lumOff val="95000"/>
                  <a:alpha val="0"/>
                </a:schemeClr>
              </a:gs>
              <a:gs pos="100000">
                <a:srgbClr val="0070C0"/>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026" name="Picture 2" descr="Accelerator design meeting (23 September 2024) · Indico">
            <a:extLst>
              <a:ext uri="{FF2B5EF4-FFF2-40B4-BE49-F238E27FC236}">
                <a16:creationId xmlns:a16="http://schemas.microsoft.com/office/drawing/2014/main" id="{6650EEC6-B3CB-5A79-88B3-E6F0631441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270" t="8798"/>
          <a:stretch/>
        </p:blipFill>
        <p:spPr bwMode="auto">
          <a:xfrm rot="5400000">
            <a:off x="-2084563" y="2136837"/>
            <a:ext cx="5056306" cy="86982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1AC90B6-1DC4-F59D-15C0-E3C07E9E323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5146" y="43598"/>
            <a:ext cx="1597625" cy="1204040"/>
          </a:xfrm>
          <a:prstGeom prst="rect">
            <a:avLst/>
          </a:prstGeom>
        </p:spPr>
      </p:pic>
      <p:pic>
        <p:nvPicPr>
          <p:cNvPr id="5" name="Picture 4">
            <a:extLst>
              <a:ext uri="{FF2B5EF4-FFF2-40B4-BE49-F238E27FC236}">
                <a16:creationId xmlns:a16="http://schemas.microsoft.com/office/drawing/2014/main" id="{F8A58F58-1C89-9EF4-F52C-4D204F3E3DAB}"/>
              </a:ext>
            </a:extLst>
          </p:cNvPr>
          <p:cNvPicPr>
            <a:picLocks noChangeAspect="1"/>
          </p:cNvPicPr>
          <p:nvPr/>
        </p:nvPicPr>
        <p:blipFill>
          <a:blip r:embed="rId5"/>
          <a:srcRect r="15412"/>
          <a:stretch/>
        </p:blipFill>
        <p:spPr>
          <a:xfrm>
            <a:off x="2229593" y="796882"/>
            <a:ext cx="1026476" cy="808053"/>
          </a:xfrm>
          <a:prstGeom prst="rect">
            <a:avLst/>
          </a:prstGeom>
        </p:spPr>
      </p:pic>
      <p:sp>
        <p:nvSpPr>
          <p:cNvPr id="7" name="TextBox 6">
            <a:extLst>
              <a:ext uri="{FF2B5EF4-FFF2-40B4-BE49-F238E27FC236}">
                <a16:creationId xmlns:a16="http://schemas.microsoft.com/office/drawing/2014/main" id="{D56D33C3-F851-93B8-4E6D-605DB53211EC}"/>
              </a:ext>
            </a:extLst>
          </p:cNvPr>
          <p:cNvSpPr txBox="1"/>
          <p:nvPr/>
        </p:nvSpPr>
        <p:spPr>
          <a:xfrm>
            <a:off x="3298942" y="2145890"/>
            <a:ext cx="1347415" cy="1200329"/>
          </a:xfrm>
          <a:prstGeom prst="rect">
            <a:avLst/>
          </a:prstGeom>
          <a:noFill/>
        </p:spPr>
        <p:txBody>
          <a:bodyPr wrap="square" rtlCol="0">
            <a:spAutoFit/>
          </a:bodyPr>
          <a:lstStyle/>
          <a:p>
            <a:r>
              <a:rPr lang="en-US" dirty="0">
                <a:solidFill>
                  <a:srgbClr val="FF0000"/>
                </a:solidFill>
              </a:rPr>
              <a:t>Muon beam cooling solenoids</a:t>
            </a:r>
          </a:p>
        </p:txBody>
      </p:sp>
      <p:sp>
        <p:nvSpPr>
          <p:cNvPr id="8" name="TextBox 7">
            <a:extLst>
              <a:ext uri="{FF2B5EF4-FFF2-40B4-BE49-F238E27FC236}">
                <a16:creationId xmlns:a16="http://schemas.microsoft.com/office/drawing/2014/main" id="{B09E5D4B-ED3C-FC0E-3F12-6855B2CE6EF4}"/>
              </a:ext>
            </a:extLst>
          </p:cNvPr>
          <p:cNvSpPr txBox="1"/>
          <p:nvPr/>
        </p:nvSpPr>
        <p:spPr>
          <a:xfrm>
            <a:off x="3288025" y="3896969"/>
            <a:ext cx="1358122" cy="923330"/>
          </a:xfrm>
          <a:prstGeom prst="rect">
            <a:avLst/>
          </a:prstGeom>
          <a:noFill/>
        </p:spPr>
        <p:txBody>
          <a:bodyPr wrap="square" rtlCol="0">
            <a:spAutoFit/>
          </a:bodyPr>
          <a:lstStyle/>
          <a:p>
            <a:r>
              <a:rPr lang="en-US" dirty="0">
                <a:solidFill>
                  <a:srgbClr val="FF0000"/>
                </a:solidFill>
              </a:rPr>
              <a:t>Accelerator and collider magnets</a:t>
            </a:r>
          </a:p>
        </p:txBody>
      </p:sp>
      <p:sp>
        <p:nvSpPr>
          <p:cNvPr id="12" name="Left-Right Arrow 11">
            <a:extLst>
              <a:ext uri="{FF2B5EF4-FFF2-40B4-BE49-F238E27FC236}">
                <a16:creationId xmlns:a16="http://schemas.microsoft.com/office/drawing/2014/main" id="{92BAAC0A-7F37-425E-ADCA-A707CF98FB3C}"/>
              </a:ext>
            </a:extLst>
          </p:cNvPr>
          <p:cNvSpPr/>
          <p:nvPr/>
        </p:nvSpPr>
        <p:spPr>
          <a:xfrm>
            <a:off x="4586575" y="981184"/>
            <a:ext cx="2053787" cy="623248"/>
          </a:xfrm>
          <a:prstGeom prst="leftRight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t>Magnetically confined fusion</a:t>
            </a:r>
          </a:p>
        </p:txBody>
      </p:sp>
      <p:sp>
        <p:nvSpPr>
          <p:cNvPr id="13" name="Left-Right Arrow 12">
            <a:extLst>
              <a:ext uri="{FF2B5EF4-FFF2-40B4-BE49-F238E27FC236}">
                <a16:creationId xmlns:a16="http://schemas.microsoft.com/office/drawing/2014/main" id="{C25F9160-A6F8-A218-D782-98EE40CEF7A9}"/>
              </a:ext>
            </a:extLst>
          </p:cNvPr>
          <p:cNvSpPr/>
          <p:nvPr/>
        </p:nvSpPr>
        <p:spPr>
          <a:xfrm>
            <a:off x="4586575" y="2489248"/>
            <a:ext cx="2053787" cy="623248"/>
          </a:xfrm>
          <a:prstGeom prst="leftRight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t>UHF science, NMR and MRI</a:t>
            </a:r>
          </a:p>
        </p:txBody>
      </p:sp>
      <p:pic>
        <p:nvPicPr>
          <p:cNvPr id="14" name="Picture 13">
            <a:extLst>
              <a:ext uri="{FF2B5EF4-FFF2-40B4-BE49-F238E27FC236}">
                <a16:creationId xmlns:a16="http://schemas.microsoft.com/office/drawing/2014/main" id="{5A994896-65C4-3C29-5176-80093787362C}"/>
              </a:ext>
            </a:extLst>
          </p:cNvPr>
          <p:cNvPicPr>
            <a:picLocks noChangeAspect="1"/>
          </p:cNvPicPr>
          <p:nvPr/>
        </p:nvPicPr>
        <p:blipFill>
          <a:blip r:embed="rId6">
            <a:clrChange>
              <a:clrFrom>
                <a:srgbClr val="000000">
                  <a:alpha val="0"/>
                </a:srgbClr>
              </a:clrFrom>
              <a:clrTo>
                <a:srgbClr val="000000">
                  <a:alpha val="0"/>
                </a:srgbClr>
              </a:clrTo>
            </a:clrChange>
          </a:blip>
          <a:stretch>
            <a:fillRect/>
          </a:stretch>
        </p:blipFill>
        <p:spPr>
          <a:xfrm rot="16200000">
            <a:off x="2095834" y="1866089"/>
            <a:ext cx="900248" cy="1542760"/>
          </a:xfrm>
          <a:prstGeom prst="rect">
            <a:avLst/>
          </a:prstGeom>
        </p:spPr>
      </p:pic>
      <p:pic>
        <p:nvPicPr>
          <p:cNvPr id="15" name="Picture Placeholder 6" descr="A cartoon character standing next to a machine&#10;&#10;Description automatically generated">
            <a:extLst>
              <a:ext uri="{FF2B5EF4-FFF2-40B4-BE49-F238E27FC236}">
                <a16:creationId xmlns:a16="http://schemas.microsoft.com/office/drawing/2014/main" id="{31CC00B0-FBB4-D95E-4773-D25590EEF64C}"/>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22862" t="16270" r="12161" b="13551"/>
          <a:stretch/>
        </p:blipFill>
        <p:spPr>
          <a:xfrm>
            <a:off x="873967" y="1441406"/>
            <a:ext cx="1594580" cy="1198496"/>
          </a:xfrm>
          <a:prstGeom prst="rect">
            <a:avLst/>
          </a:prstGeom>
        </p:spPr>
      </p:pic>
      <p:grpSp>
        <p:nvGrpSpPr>
          <p:cNvPr id="9" name="Group 8">
            <a:extLst>
              <a:ext uri="{FF2B5EF4-FFF2-40B4-BE49-F238E27FC236}">
                <a16:creationId xmlns:a16="http://schemas.microsoft.com/office/drawing/2014/main" id="{AB282817-49BC-299C-D824-0A3B21492064}"/>
              </a:ext>
            </a:extLst>
          </p:cNvPr>
          <p:cNvGrpSpPr/>
          <p:nvPr/>
        </p:nvGrpSpPr>
        <p:grpSpPr>
          <a:xfrm>
            <a:off x="7192674" y="2140119"/>
            <a:ext cx="1364667" cy="937415"/>
            <a:chOff x="675092" y="4401406"/>
            <a:chExt cx="1819556" cy="1249887"/>
          </a:xfrm>
        </p:grpSpPr>
        <p:sp>
          <p:nvSpPr>
            <p:cNvPr id="10" name="TextBox 9">
              <a:extLst>
                <a:ext uri="{FF2B5EF4-FFF2-40B4-BE49-F238E27FC236}">
                  <a16:creationId xmlns:a16="http://schemas.microsoft.com/office/drawing/2014/main" id="{1CC76F79-B8C6-29E8-BA2D-CA5F4AD0826B}"/>
                </a:ext>
              </a:extLst>
            </p:cNvPr>
            <p:cNvSpPr txBox="1"/>
            <p:nvPr/>
          </p:nvSpPr>
          <p:spPr>
            <a:xfrm>
              <a:off x="1188308" y="4543297"/>
              <a:ext cx="1306340" cy="1107996"/>
            </a:xfrm>
            <a:prstGeom prst="rect">
              <a:avLst/>
            </a:prstGeom>
            <a:noFill/>
          </p:spPr>
          <p:txBody>
            <a:bodyPr wrap="none" rtlCol="0">
              <a:spAutoFit/>
            </a:bodyPr>
            <a:lstStyle/>
            <a:p>
              <a:r>
                <a:rPr lang="en-US" dirty="0"/>
                <a:t>LNCMI</a:t>
              </a:r>
              <a:endParaRPr lang="en-US" sz="1500" dirty="0"/>
            </a:p>
            <a:p>
              <a:endParaRPr lang="en-US" sz="1200" dirty="0"/>
            </a:p>
            <a:p>
              <a:r>
                <a:rPr lang="en-US" dirty="0"/>
                <a:t>NHMFL</a:t>
              </a:r>
              <a:endParaRPr lang="en-US" sz="1500" dirty="0"/>
            </a:p>
          </p:txBody>
        </p:sp>
        <p:pic>
          <p:nvPicPr>
            <p:cNvPr id="16" name="Picture 2" descr="Home - EMFL">
              <a:extLst>
                <a:ext uri="{FF2B5EF4-FFF2-40B4-BE49-F238E27FC236}">
                  <a16:creationId xmlns:a16="http://schemas.microsoft.com/office/drawing/2014/main" id="{F71FA2DA-B3BB-A1E1-00BA-ADD79019CC3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7045" r="26754" b="19036"/>
            <a:stretch/>
          </p:blipFill>
          <p:spPr bwMode="auto">
            <a:xfrm>
              <a:off x="675092" y="4401406"/>
              <a:ext cx="587585" cy="6552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SU / NHMFL - Ultra High Field MRI ...">
              <a:extLst>
                <a:ext uri="{FF2B5EF4-FFF2-40B4-BE49-F238E27FC236}">
                  <a16:creationId xmlns:a16="http://schemas.microsoft.com/office/drawing/2014/main" id="{31235124-C058-5A46-5804-1479DE7F6F5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7512" y="5083520"/>
              <a:ext cx="402745" cy="4789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Group 16">
            <a:extLst>
              <a:ext uri="{FF2B5EF4-FFF2-40B4-BE49-F238E27FC236}">
                <a16:creationId xmlns:a16="http://schemas.microsoft.com/office/drawing/2014/main" id="{E241A9BA-393C-1A26-3903-177743B670E8}"/>
              </a:ext>
            </a:extLst>
          </p:cNvPr>
          <p:cNvGrpSpPr/>
          <p:nvPr/>
        </p:nvGrpSpPr>
        <p:grpSpPr>
          <a:xfrm>
            <a:off x="7135227" y="38443"/>
            <a:ext cx="531152" cy="1843805"/>
            <a:chOff x="9168837" y="42441"/>
            <a:chExt cx="708202" cy="2458407"/>
          </a:xfrm>
        </p:grpSpPr>
        <p:pic>
          <p:nvPicPr>
            <p:cNvPr id="1030" name="Picture 6" descr="EUROfusion - Realising Fusion Energy">
              <a:extLst>
                <a:ext uri="{FF2B5EF4-FFF2-40B4-BE49-F238E27FC236}">
                  <a16:creationId xmlns:a16="http://schemas.microsoft.com/office/drawing/2014/main" id="{16481947-A81D-1D38-DF5A-53B9E3CBE990}"/>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00574" y="688439"/>
              <a:ext cx="644729" cy="6447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usion for Energy (F4E) | European Union">
              <a:extLst>
                <a:ext uri="{FF2B5EF4-FFF2-40B4-BE49-F238E27FC236}">
                  <a16:creationId xmlns:a16="http://schemas.microsoft.com/office/drawing/2014/main" id="{51C91FED-ED87-39CE-63CE-027822EFE7EF}"/>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11229" y="42441"/>
              <a:ext cx="623419" cy="62341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Gauss Fusion | LinkedIn">
              <a:extLst>
                <a:ext uri="{FF2B5EF4-FFF2-40B4-BE49-F238E27FC236}">
                  <a16:creationId xmlns:a16="http://schemas.microsoft.com/office/drawing/2014/main" id="{6A88C70E-B2FF-73D8-2B6C-6EE1AA3D083A}"/>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168837" y="1274258"/>
              <a:ext cx="708202" cy="70820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ENI logo vector SVG, PNG download free">
              <a:extLst>
                <a:ext uri="{FF2B5EF4-FFF2-40B4-BE49-F238E27FC236}">
                  <a16:creationId xmlns:a16="http://schemas.microsoft.com/office/drawing/2014/main" id="{187B75AF-5F69-A7D7-31E1-118941561C24}"/>
                </a:ext>
              </a:extLst>
            </p:cNvPr>
            <p:cNvPicPr>
              <a:picLocks noChangeAspect="1" noChangeArrowheads="1"/>
            </p:cNvPicPr>
            <p:nvPr/>
          </p:nvPicPr>
          <p:blipFill rotWithShape="1">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l="50000" t="27903" b="25595"/>
            <a:stretch/>
          </p:blipFill>
          <p:spPr bwMode="auto">
            <a:xfrm>
              <a:off x="9211229" y="1921043"/>
              <a:ext cx="623418" cy="579805"/>
            </a:xfrm>
            <a:prstGeom prst="rect">
              <a:avLst/>
            </a:prstGeom>
            <a:noFill/>
            <a:extLst>
              <a:ext uri="{909E8E84-426E-40DD-AFC4-6F175D3DCCD1}">
                <a14:hiddenFill xmlns:a14="http://schemas.microsoft.com/office/drawing/2010/main">
                  <a:solidFill>
                    <a:srgbClr val="FFFFFF"/>
                  </a:solidFill>
                </a14:hiddenFill>
              </a:ext>
            </a:extLst>
          </p:spPr>
        </p:pic>
      </p:grpSp>
      <p:pic>
        <p:nvPicPr>
          <p:cNvPr id="1038" name="Picture 14" descr="Bruker Advances NMR Magnet Portfolio ...">
            <a:extLst>
              <a:ext uri="{FF2B5EF4-FFF2-40B4-BE49-F238E27FC236}">
                <a16:creationId xmlns:a16="http://schemas.microsoft.com/office/drawing/2014/main" id="{F5BD326D-2761-A81D-CB25-3CE09ADA0CB8}"/>
              </a:ext>
            </a:extLst>
          </p:cNvPr>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36950" r="36314"/>
          <a:stretch/>
        </p:blipFill>
        <p:spPr bwMode="auto">
          <a:xfrm>
            <a:off x="6286850" y="1585457"/>
            <a:ext cx="630626" cy="122861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ome | Commonwealth Fusion Systems">
            <a:extLst>
              <a:ext uri="{FF2B5EF4-FFF2-40B4-BE49-F238E27FC236}">
                <a16:creationId xmlns:a16="http://schemas.microsoft.com/office/drawing/2014/main" id="{B2A2B581-174B-2423-D965-530A11B1AC8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343026" y="87349"/>
            <a:ext cx="1181144" cy="86220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32 Tesla Superconducting Magnet - MagLab">
            <a:extLst>
              <a:ext uri="{FF2B5EF4-FFF2-40B4-BE49-F238E27FC236}">
                <a16:creationId xmlns:a16="http://schemas.microsoft.com/office/drawing/2014/main" id="{680ABE17-2B70-2F4D-3F30-789BA273CDF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68721" y="1828636"/>
            <a:ext cx="1468951" cy="61206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diagram of a graph&#10;&#10;Description automatically generated">
            <a:extLst>
              <a:ext uri="{FF2B5EF4-FFF2-40B4-BE49-F238E27FC236}">
                <a16:creationId xmlns:a16="http://schemas.microsoft.com/office/drawing/2014/main" id="{23C86329-AD14-AE70-BDB1-CB83FD0D41D3}"/>
              </a:ext>
            </a:extLst>
          </p:cNvPr>
          <p:cNvPicPr>
            <a:picLocks noChangeAspect="1"/>
          </p:cNvPicPr>
          <p:nvPr/>
        </p:nvPicPr>
        <p:blipFill>
          <a:blip r:embed="rId1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3089" y="2966993"/>
            <a:ext cx="1231347" cy="1096485"/>
          </a:xfrm>
          <a:prstGeom prst="rect">
            <a:avLst/>
          </a:prstGeom>
        </p:spPr>
      </p:pic>
      <p:pic>
        <p:nvPicPr>
          <p:cNvPr id="19" name="Picture 18" descr="A rainbow colored diagram with numbers&#10;&#10;Description automatically generated with medium confidence">
            <a:extLst>
              <a:ext uri="{FF2B5EF4-FFF2-40B4-BE49-F238E27FC236}">
                <a16:creationId xmlns:a16="http://schemas.microsoft.com/office/drawing/2014/main" id="{7D25E06D-A6AA-1380-DD04-E51871A0C39F}"/>
              </a:ext>
            </a:extLst>
          </p:cNvPr>
          <p:cNvPicPr>
            <a:picLocks noChangeAspect="1"/>
          </p:cNvPicPr>
          <p:nvPr/>
        </p:nvPicPr>
        <p:blipFill rotWithShape="1">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l="1" t="7167" r="73068"/>
          <a:stretch/>
        </p:blipFill>
        <p:spPr bwMode="auto">
          <a:xfrm>
            <a:off x="1045368" y="4037710"/>
            <a:ext cx="1125298" cy="1140047"/>
          </a:xfrm>
          <a:prstGeom prst="rect">
            <a:avLst/>
          </a:prstGeom>
          <a:ln>
            <a:noFill/>
          </a:ln>
          <a:extLst>
            <a:ext uri="{53640926-AAD7-44D8-BBD7-CCE9431645EC}">
              <a14:shadowObscured xmlns:a14="http://schemas.microsoft.com/office/drawing/2010/main"/>
            </a:ext>
          </a:extLst>
        </p:spPr>
      </p:pic>
      <p:sp>
        <p:nvSpPr>
          <p:cNvPr id="20" name="Left-Right Arrow 19">
            <a:extLst>
              <a:ext uri="{FF2B5EF4-FFF2-40B4-BE49-F238E27FC236}">
                <a16:creationId xmlns:a16="http://schemas.microsoft.com/office/drawing/2014/main" id="{93AD5F30-519C-D7A8-083C-F845A3F7F531}"/>
              </a:ext>
            </a:extLst>
          </p:cNvPr>
          <p:cNvSpPr/>
          <p:nvPr/>
        </p:nvSpPr>
        <p:spPr>
          <a:xfrm>
            <a:off x="4586575" y="3997312"/>
            <a:ext cx="2053787" cy="623248"/>
          </a:xfrm>
          <a:prstGeom prst="leftRight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t>HEP and power applications</a:t>
            </a:r>
          </a:p>
        </p:txBody>
      </p:sp>
      <p:pic>
        <p:nvPicPr>
          <p:cNvPr id="2" name="Picture 1">
            <a:extLst>
              <a:ext uri="{FF2B5EF4-FFF2-40B4-BE49-F238E27FC236}">
                <a16:creationId xmlns:a16="http://schemas.microsoft.com/office/drawing/2014/main" id="{0391F573-FAA6-4635-2E73-4AB9238906BB}"/>
              </a:ext>
            </a:extLst>
          </p:cNvPr>
          <p:cNvPicPr>
            <a:picLocks noChangeAspect="1"/>
          </p:cNvPicPr>
          <p:nvPr/>
        </p:nvPicPr>
        <p:blipFill>
          <a:blip r:embed="rId19"/>
          <a:srcRect l="22904" t="13609" r="13162" b="18411"/>
          <a:stretch/>
        </p:blipFill>
        <p:spPr>
          <a:xfrm>
            <a:off x="2415433" y="1"/>
            <a:ext cx="1224395" cy="977168"/>
          </a:xfrm>
          <a:prstGeom prst="rect">
            <a:avLst/>
          </a:prstGeom>
        </p:spPr>
      </p:pic>
      <p:sp>
        <p:nvSpPr>
          <p:cNvPr id="6" name="TextBox 5">
            <a:extLst>
              <a:ext uri="{FF2B5EF4-FFF2-40B4-BE49-F238E27FC236}">
                <a16:creationId xmlns:a16="http://schemas.microsoft.com/office/drawing/2014/main" id="{5E02938E-80CD-E5F2-8F51-1565A669F812}"/>
              </a:ext>
            </a:extLst>
          </p:cNvPr>
          <p:cNvSpPr txBox="1"/>
          <p:nvPr/>
        </p:nvSpPr>
        <p:spPr>
          <a:xfrm>
            <a:off x="3298942" y="736249"/>
            <a:ext cx="1289402" cy="923330"/>
          </a:xfrm>
          <a:prstGeom prst="rect">
            <a:avLst/>
          </a:prstGeom>
          <a:noFill/>
        </p:spPr>
        <p:txBody>
          <a:bodyPr wrap="square" rtlCol="0">
            <a:spAutoFit/>
          </a:bodyPr>
          <a:lstStyle/>
          <a:p>
            <a:r>
              <a:rPr lang="en-US" dirty="0">
                <a:solidFill>
                  <a:srgbClr val="FF0000"/>
                </a:solidFill>
              </a:rPr>
              <a:t>Target and capture solenoid</a:t>
            </a:r>
          </a:p>
        </p:txBody>
      </p:sp>
      <p:pic>
        <p:nvPicPr>
          <p:cNvPr id="21" name="Picture 20" descr="A close-up of a machine&#10;&#10;AI-generated content may be incorrect.">
            <a:extLst>
              <a:ext uri="{FF2B5EF4-FFF2-40B4-BE49-F238E27FC236}">
                <a16:creationId xmlns:a16="http://schemas.microsoft.com/office/drawing/2014/main" id="{2C00C6EF-F747-2971-270F-F58B20F01480}"/>
              </a:ext>
            </a:extLst>
          </p:cNvPr>
          <p:cNvPicPr>
            <a:picLocks noChangeAspect="1"/>
          </p:cNvPicPr>
          <p:nvPr/>
        </p:nvPicPr>
        <p:blipFill rotWithShape="1">
          <a:blip r:embed="rId20">
            <a:clrChange>
              <a:clrFrom>
                <a:srgbClr val="FFFFFF"/>
              </a:clrFrom>
              <a:clrTo>
                <a:srgbClr val="FFFFFF">
                  <a:alpha val="0"/>
                </a:srgbClr>
              </a:clrTo>
            </a:clrChange>
          </a:blip>
          <a:srcRect l="11990" t="5463" r="12457" b="5754"/>
          <a:stretch/>
        </p:blipFill>
        <p:spPr>
          <a:xfrm>
            <a:off x="5601160" y="113229"/>
            <a:ext cx="1119959" cy="814393"/>
          </a:xfrm>
          <a:prstGeom prst="ellipse">
            <a:avLst/>
          </a:prstGeom>
        </p:spPr>
      </p:pic>
      <p:pic>
        <p:nvPicPr>
          <p:cNvPr id="22" name="Picture 21" descr="A rainbow colored diagram with numbers&#10;&#10;Description automatically generated with medium confidence">
            <a:extLst>
              <a:ext uri="{FF2B5EF4-FFF2-40B4-BE49-F238E27FC236}">
                <a16:creationId xmlns:a16="http://schemas.microsoft.com/office/drawing/2014/main" id="{D2AF60FD-D8C0-DFC8-D777-C19053651C76}"/>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l="26254" t="10922" r="50592" b="11493"/>
          <a:stretch/>
        </p:blipFill>
        <p:spPr bwMode="auto">
          <a:xfrm>
            <a:off x="2119250" y="3087592"/>
            <a:ext cx="1059066" cy="1042850"/>
          </a:xfrm>
          <a:prstGeom prst="rect">
            <a:avLst/>
          </a:prstGeom>
          <a:ln>
            <a:noFill/>
          </a:ln>
          <a:extLst>
            <a:ext uri="{53640926-AAD7-44D8-BBD7-CCE9431645EC}">
              <a14:shadowObscured xmlns:a14="http://schemas.microsoft.com/office/drawing/2010/main"/>
            </a:ext>
          </a:extLst>
        </p:spPr>
      </p:pic>
      <p:pic>
        <p:nvPicPr>
          <p:cNvPr id="23" name="Immagine 3" descr="Immagine che contiene testo, schermata, diagramma, Diagramma&#10;&#10;Descrizione generata automaticamente">
            <a:extLst>
              <a:ext uri="{FF2B5EF4-FFF2-40B4-BE49-F238E27FC236}">
                <a16:creationId xmlns:a16="http://schemas.microsoft.com/office/drawing/2014/main" id="{46A34F2B-3F24-EF6A-55C5-53E3C4F1C5D5}"/>
              </a:ext>
            </a:extLst>
          </p:cNvPr>
          <p:cNvPicPr>
            <a:picLocks noChangeAspect="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2154436" y="4244997"/>
            <a:ext cx="1139447" cy="854905"/>
          </a:xfrm>
          <a:prstGeom prst="rect">
            <a:avLst/>
          </a:prstGeom>
          <a:noFill/>
          <a:ln>
            <a:noFill/>
          </a:ln>
        </p:spPr>
      </p:pic>
      <p:pic>
        <p:nvPicPr>
          <p:cNvPr id="3074" name="Picture 2" descr="FCC dipole conceptual designs (EuroCircol). | Download Scientific Diagram">
            <a:extLst>
              <a:ext uri="{FF2B5EF4-FFF2-40B4-BE49-F238E27FC236}">
                <a16:creationId xmlns:a16="http://schemas.microsoft.com/office/drawing/2014/main" id="{2ED710CE-30A5-4FED-8247-D5A171D38EC4}"/>
              </a:ext>
            </a:extLst>
          </p:cNvPr>
          <p:cNvPicPr>
            <a:picLocks noChangeAspect="1" noChangeArrowheads="1"/>
          </p:cNvPicPr>
          <p:nvPr/>
        </p:nvPicPr>
        <p:blipFill>
          <a:blip r:embed="rId2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73114" y="3270894"/>
            <a:ext cx="2297375" cy="662185"/>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a:extLst>
              <a:ext uri="{FF2B5EF4-FFF2-40B4-BE49-F238E27FC236}">
                <a16:creationId xmlns:a16="http://schemas.microsoft.com/office/drawing/2014/main" id="{3E4AD47A-7A68-258E-9676-D9924CF25F1D}"/>
              </a:ext>
            </a:extLst>
          </p:cNvPr>
          <p:cNvGrpSpPr/>
          <p:nvPr/>
        </p:nvGrpSpPr>
        <p:grpSpPr>
          <a:xfrm>
            <a:off x="7045163" y="3805966"/>
            <a:ext cx="1863792" cy="983369"/>
            <a:chOff x="9370177" y="4782612"/>
            <a:chExt cx="2485056" cy="1311159"/>
          </a:xfrm>
        </p:grpSpPr>
        <p:sp>
          <p:nvSpPr>
            <p:cNvPr id="24" name="TextBox 23">
              <a:extLst>
                <a:ext uri="{FF2B5EF4-FFF2-40B4-BE49-F238E27FC236}">
                  <a16:creationId xmlns:a16="http://schemas.microsoft.com/office/drawing/2014/main" id="{827977FC-9B90-6B6F-70DD-E2DA3A66E3DA}"/>
                </a:ext>
              </a:extLst>
            </p:cNvPr>
            <p:cNvSpPr txBox="1"/>
            <p:nvPr/>
          </p:nvSpPr>
          <p:spPr>
            <a:xfrm>
              <a:off x="10531794" y="4985775"/>
              <a:ext cx="1323439" cy="1107996"/>
            </a:xfrm>
            <a:prstGeom prst="rect">
              <a:avLst/>
            </a:prstGeom>
            <a:noFill/>
          </p:spPr>
          <p:txBody>
            <a:bodyPr wrap="none" rtlCol="0">
              <a:spAutoFit/>
            </a:bodyPr>
            <a:lstStyle/>
            <a:p>
              <a:r>
                <a:rPr lang="en-US" dirty="0"/>
                <a:t>HFM</a:t>
              </a:r>
              <a:endParaRPr lang="en-US" sz="1500" dirty="0"/>
            </a:p>
            <a:p>
              <a:endParaRPr lang="en-US" sz="1200" dirty="0"/>
            </a:p>
            <a:p>
              <a:r>
                <a:rPr lang="en-US" dirty="0"/>
                <a:t>FCC-</a:t>
              </a:r>
              <a:r>
                <a:rPr lang="en-US" dirty="0" err="1"/>
                <a:t>hh</a:t>
              </a:r>
              <a:endParaRPr lang="en-US" sz="1500" dirty="0"/>
            </a:p>
          </p:txBody>
        </p:sp>
        <p:pic>
          <p:nvPicPr>
            <p:cNvPr id="3076" name="Picture 4" descr="HFM annual meeting 2023 (30 October ...">
              <a:extLst>
                <a:ext uri="{FF2B5EF4-FFF2-40B4-BE49-F238E27FC236}">
                  <a16:creationId xmlns:a16="http://schemas.microsoft.com/office/drawing/2014/main" id="{23561C9E-BDF8-C711-5856-F57CA8BB4160}"/>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643747" y="4782612"/>
              <a:ext cx="517540" cy="65527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CC-ee (TLEP) Physics Workshop (TLEP8 ...">
              <a:extLst>
                <a:ext uri="{FF2B5EF4-FFF2-40B4-BE49-F238E27FC236}">
                  <a16:creationId xmlns:a16="http://schemas.microsoft.com/office/drawing/2014/main" id="{B4998A27-E914-6F42-7149-78B449B9FC78}"/>
                </a:ext>
              </a:extLst>
            </p:cNvPr>
            <p:cNvPicPr>
              <a:picLocks noChangeAspect="1" noChangeArrowheads="1"/>
            </p:cNvPicPr>
            <p:nvPr/>
          </p:nvPicPr>
          <p:blipFill>
            <a:blip r:embed="rId2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370177" y="5581823"/>
              <a:ext cx="1144169" cy="476737"/>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2" descr="Products - THEVA">
            <a:extLst>
              <a:ext uri="{FF2B5EF4-FFF2-40B4-BE49-F238E27FC236}">
                <a16:creationId xmlns:a16="http://schemas.microsoft.com/office/drawing/2014/main" id="{DF84F334-D296-48A9-D2EF-BD80AD355CE8}"/>
              </a:ext>
            </a:extLst>
          </p:cNvPr>
          <p:cNvPicPr>
            <a:picLocks noChangeAspect="1" noChangeArrowheads="1"/>
          </p:cNvPicPr>
          <p:nvPr/>
        </p:nvPicPr>
        <p:blipFill rotWithShape="1">
          <a:blip r:embed="rId25">
            <a:clrChange>
              <a:clrFrom>
                <a:srgbClr val="FFFFFF"/>
              </a:clrFrom>
              <a:clrTo>
                <a:srgbClr val="FFFFFF">
                  <a:alpha val="0"/>
                </a:srgbClr>
              </a:clrTo>
            </a:clrChange>
            <a:extLst>
              <a:ext uri="{28A0092B-C50C-407E-A947-70E740481C1C}">
                <a14:useLocalDpi xmlns:a14="http://schemas.microsoft.com/office/drawing/2010/main" val="0"/>
              </a:ext>
            </a:extLst>
          </a:blip>
          <a:srcRect l="14921" t="1695" r="15025" b="7399"/>
          <a:stretch/>
        </p:blipFill>
        <p:spPr bwMode="auto">
          <a:xfrm>
            <a:off x="5799451" y="4312997"/>
            <a:ext cx="1011359" cy="79140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EcoSwing project on the home straight - Superconducting wind power generator">
            <a:extLst>
              <a:ext uri="{FF2B5EF4-FFF2-40B4-BE49-F238E27FC236}">
                <a16:creationId xmlns:a16="http://schemas.microsoft.com/office/drawing/2014/main" id="{887AC386-9BB6-E993-89F8-87D37A343398}"/>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416128" y="4569171"/>
            <a:ext cx="921580" cy="518389"/>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4F319D25-4B5C-ABA4-A587-3896D0AEE741}"/>
              </a:ext>
            </a:extLst>
          </p:cNvPr>
          <p:cNvSpPr txBox="1"/>
          <p:nvPr/>
        </p:nvSpPr>
        <p:spPr>
          <a:xfrm>
            <a:off x="7583575" y="84372"/>
            <a:ext cx="1608134" cy="1754326"/>
          </a:xfrm>
          <a:prstGeom prst="rect">
            <a:avLst/>
          </a:prstGeom>
          <a:noFill/>
        </p:spPr>
        <p:txBody>
          <a:bodyPr wrap="none" rtlCol="0">
            <a:spAutoFit/>
          </a:bodyPr>
          <a:lstStyle/>
          <a:p>
            <a:r>
              <a:rPr lang="en-US" dirty="0"/>
              <a:t>F4E</a:t>
            </a:r>
            <a:endParaRPr lang="en-US" sz="1500" dirty="0"/>
          </a:p>
          <a:p>
            <a:endParaRPr lang="en-US" sz="1200" dirty="0"/>
          </a:p>
          <a:p>
            <a:r>
              <a:rPr lang="en-US" dirty="0" err="1"/>
              <a:t>EUROFusion</a:t>
            </a:r>
            <a:endParaRPr lang="en-US" sz="1500" dirty="0"/>
          </a:p>
          <a:p>
            <a:endParaRPr lang="en-US" sz="1200" dirty="0"/>
          </a:p>
          <a:p>
            <a:r>
              <a:rPr lang="en-US" dirty="0"/>
              <a:t>Gauss Fusion</a:t>
            </a:r>
          </a:p>
          <a:p>
            <a:endParaRPr lang="en-US" sz="1200" dirty="0"/>
          </a:p>
          <a:p>
            <a:r>
              <a:rPr lang="en-US" dirty="0"/>
              <a:t>ENI</a:t>
            </a:r>
            <a:endParaRPr lang="en-US" sz="1500" dirty="0"/>
          </a:p>
        </p:txBody>
      </p:sp>
      <p:sp>
        <p:nvSpPr>
          <p:cNvPr id="30" name="Footer Placeholder 29">
            <a:extLst>
              <a:ext uri="{FF2B5EF4-FFF2-40B4-BE49-F238E27FC236}">
                <a16:creationId xmlns:a16="http://schemas.microsoft.com/office/drawing/2014/main" id="{5C2553EF-5017-B764-4EFE-68C3E7C6C0B1}"/>
              </a:ext>
            </a:extLst>
          </p:cNvPr>
          <p:cNvSpPr>
            <a:spLocks noGrp="1"/>
          </p:cNvSpPr>
          <p:nvPr>
            <p:ph type="ftr" sz="quarter" idx="11"/>
          </p:nvPr>
        </p:nvSpPr>
        <p:spPr/>
        <p:txBody>
          <a:bodyPr/>
          <a:lstStyle/>
          <a:p>
            <a:r>
              <a:rPr lang="en-US"/>
              <a:t>D. Schulte      Muon Collider, HFM annual meeting, February 2025 </a:t>
            </a:r>
            <a:endParaRPr lang="en-US" dirty="0"/>
          </a:p>
        </p:txBody>
      </p:sp>
      <p:sp>
        <p:nvSpPr>
          <p:cNvPr id="31" name="Slide Number Placeholder 30">
            <a:extLst>
              <a:ext uri="{FF2B5EF4-FFF2-40B4-BE49-F238E27FC236}">
                <a16:creationId xmlns:a16="http://schemas.microsoft.com/office/drawing/2014/main" id="{0B9A7C81-907D-BFD5-ACE1-0C1A233A3BC9}"/>
              </a:ext>
            </a:extLst>
          </p:cNvPr>
          <p:cNvSpPr>
            <a:spLocks noGrp="1"/>
          </p:cNvSpPr>
          <p:nvPr>
            <p:ph type="sldNum" sz="quarter" idx="12"/>
          </p:nvPr>
        </p:nvSpPr>
        <p:spPr/>
        <p:txBody>
          <a:bodyPr/>
          <a:lstStyle/>
          <a:p>
            <a:fld id="{3478A56A-6164-B14D-A8F7-980D09C4DD92}" type="slidenum">
              <a:rPr lang="en-US" smtClean="0"/>
              <a:pPr/>
              <a:t>21</a:t>
            </a:fld>
            <a:endParaRPr lang="en-US"/>
          </a:p>
        </p:txBody>
      </p:sp>
    </p:spTree>
    <p:extLst>
      <p:ext uri="{BB962C8B-B14F-4D97-AF65-F5344CB8AC3E}">
        <p14:creationId xmlns:p14="http://schemas.microsoft.com/office/powerpoint/2010/main" val="22510407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D5FC9-1B30-D3C6-A585-F929E0354A78}"/>
              </a:ext>
            </a:extLst>
          </p:cNvPr>
          <p:cNvSpPr>
            <a:spLocks noGrp="1"/>
          </p:cNvSpPr>
          <p:nvPr>
            <p:ph type="title"/>
          </p:nvPr>
        </p:nvSpPr>
        <p:spPr>
          <a:xfrm>
            <a:off x="628650" y="34528"/>
            <a:ext cx="7886700" cy="446735"/>
          </a:xfrm>
        </p:spPr>
        <p:txBody>
          <a:bodyPr/>
          <a:lstStyle/>
          <a:p>
            <a:r>
              <a:rPr lang="en-US" sz="3200" dirty="0">
                <a:latin typeface="Calibri" panose="020F0502020204030204" pitchFamily="34" charset="0"/>
                <a:cs typeface="Calibri" panose="020F0502020204030204" pitchFamily="34" charset="0"/>
              </a:rPr>
              <a:t>Benefits of R&amp;D on muon collider magnets</a:t>
            </a:r>
          </a:p>
        </p:txBody>
      </p:sp>
      <p:sp>
        <p:nvSpPr>
          <p:cNvPr id="3" name="Content Placeholder 2">
            <a:extLst>
              <a:ext uri="{FF2B5EF4-FFF2-40B4-BE49-F238E27FC236}">
                <a16:creationId xmlns:a16="http://schemas.microsoft.com/office/drawing/2014/main" id="{50D65D4D-F826-F234-3423-07B91E3AE2D9}"/>
              </a:ext>
            </a:extLst>
          </p:cNvPr>
          <p:cNvSpPr>
            <a:spLocks noGrp="1"/>
          </p:cNvSpPr>
          <p:nvPr>
            <p:ph idx="1"/>
          </p:nvPr>
        </p:nvSpPr>
        <p:spPr>
          <a:xfrm>
            <a:off x="352168" y="685801"/>
            <a:ext cx="8479824" cy="4327953"/>
          </a:xfrm>
        </p:spPr>
        <p:txBody>
          <a:bodyPr>
            <a:normAutofit/>
          </a:bodyPr>
          <a:lstStyle/>
          <a:p>
            <a:r>
              <a:rPr lang="en-US" sz="1400" dirty="0">
                <a:latin typeface="Calibri" panose="020F0502020204030204" pitchFamily="34" charset="0"/>
                <a:cs typeface="Calibri" panose="020F0502020204030204" pitchFamily="34" charset="0"/>
              </a:rPr>
              <a:t>Technological Innovations</a:t>
            </a:r>
          </a:p>
          <a:p>
            <a:pPr lvl="1"/>
            <a:r>
              <a:rPr lang="en-US" sz="1400" dirty="0">
                <a:latin typeface="Calibri" panose="020F0502020204030204" pitchFamily="34" charset="0"/>
                <a:cs typeface="Calibri" panose="020F0502020204030204" pitchFamily="34" charset="0"/>
              </a:rPr>
              <a:t>Advances in HTS magnet science and technology will benefit HEP and high-field applications beyond accelerators.</a:t>
            </a:r>
          </a:p>
          <a:p>
            <a:pPr lvl="1"/>
            <a:r>
              <a:rPr lang="en-US" sz="1400" dirty="0">
                <a:latin typeface="Calibri" panose="020F0502020204030204" pitchFamily="34" charset="0"/>
                <a:cs typeface="Calibri" panose="020F0502020204030204" pitchFamily="34" charset="0"/>
              </a:rPr>
              <a:t>Novel HTS technology can accelerate fusion energy research (e.g. towards compact fusion machines), as well as materials and life science (e.g. UHF analytics and NMR with better diagnostic power).</a:t>
            </a:r>
          </a:p>
          <a:p>
            <a:pPr lvl="1"/>
            <a:r>
              <a:rPr lang="en-US" sz="1400" dirty="0">
                <a:latin typeface="Calibri" panose="020F0502020204030204" pitchFamily="34" charset="0"/>
                <a:cs typeface="Calibri" panose="020F0502020204030204" pitchFamily="34" charset="0"/>
              </a:rPr>
              <a:t>Operation at temperature above liquid He will improve energy-efficiency of cryogenics systems for broader industrial use.</a:t>
            </a:r>
          </a:p>
          <a:p>
            <a:r>
              <a:rPr lang="en-US" sz="1400" dirty="0">
                <a:latin typeface="Calibri" panose="020F0502020204030204" pitchFamily="34" charset="0"/>
                <a:cs typeface="Calibri" panose="020F0502020204030204" pitchFamily="34" charset="0"/>
              </a:rPr>
              <a:t>Societal Applications</a:t>
            </a:r>
          </a:p>
          <a:p>
            <a:pPr lvl="1"/>
            <a:r>
              <a:rPr lang="en-US" sz="1400" dirty="0">
                <a:latin typeface="Calibri" panose="020F0502020204030204" pitchFamily="34" charset="0"/>
                <a:cs typeface="Calibri" panose="020F0502020204030204" pitchFamily="34" charset="0"/>
              </a:rPr>
              <a:t>Energy: widespread introduction of HTS materials would lead to simpler and more efficient fusion plants, </a:t>
            </a:r>
            <a:r>
              <a:rPr lang="en-US" sz="1400" dirty="0" err="1">
                <a:latin typeface="Calibri" panose="020F0502020204030204" pitchFamily="34" charset="0"/>
                <a:cs typeface="Calibri" panose="020F0502020204030204" pitchFamily="34" charset="0"/>
              </a:rPr>
              <a:t>aeolic</a:t>
            </a:r>
            <a:r>
              <a:rPr lang="en-US" sz="1400" dirty="0">
                <a:latin typeface="Calibri" panose="020F0502020204030204" pitchFamily="34" charset="0"/>
                <a:cs typeface="Calibri" panose="020F0502020204030204" pitchFamily="34" charset="0"/>
              </a:rPr>
              <a:t> generators and motors, reduced electricity distribution losses, enhancing energy efficiency and cost savings.</a:t>
            </a:r>
          </a:p>
          <a:p>
            <a:pPr lvl="1"/>
            <a:r>
              <a:rPr lang="en-US" sz="1400" dirty="0">
                <a:latin typeface="Calibri" panose="020F0502020204030204" pitchFamily="34" charset="0"/>
                <a:cs typeface="Calibri" panose="020F0502020204030204" pitchFamily="34" charset="0"/>
              </a:rPr>
              <a:t>Healthcare: Enhanced NMR and MRI technology would improve diagnostics, reduce healthcare expenses and facilitate market penetration.</a:t>
            </a:r>
          </a:p>
          <a:p>
            <a:pPr lvl="1"/>
            <a:r>
              <a:rPr lang="en-US" sz="1400" dirty="0">
                <a:latin typeface="Calibri" panose="020F0502020204030204" pitchFamily="34" charset="0"/>
                <a:cs typeface="Calibri" panose="020F0502020204030204" pitchFamily="34" charset="0"/>
              </a:rPr>
              <a:t>Cryo-free energy efficient HTS magnets would reduce the size of particle therapy accelerators and gantries, facilitating diffusion of particle-based cancer therapy.</a:t>
            </a:r>
          </a:p>
          <a:p>
            <a:r>
              <a:rPr lang="en-US" sz="1400" dirty="0">
                <a:latin typeface="Calibri" panose="020F0502020204030204" pitchFamily="34" charset="0"/>
                <a:cs typeface="Calibri" panose="020F0502020204030204" pitchFamily="34" charset="0"/>
              </a:rPr>
              <a:t>Economic Impact</a:t>
            </a:r>
          </a:p>
          <a:p>
            <a:pPr lvl="1"/>
            <a:r>
              <a:rPr lang="en-US" sz="1400" dirty="0">
                <a:latin typeface="Calibri" panose="020F0502020204030204" pitchFamily="34" charset="0"/>
                <a:cs typeface="Calibri" panose="020F0502020204030204" pitchFamily="34" charset="0"/>
              </a:rPr>
              <a:t>Potential to generate technological spin-offs, industrial applications, and job creation.</a:t>
            </a:r>
          </a:p>
          <a:p>
            <a:pPr lvl="1"/>
            <a:r>
              <a:rPr lang="en-US" sz="1400" dirty="0">
                <a:latin typeface="Calibri" panose="020F0502020204030204" pitchFamily="34" charset="0"/>
                <a:cs typeface="Calibri" panose="020F0502020204030204" pitchFamily="34" charset="0"/>
              </a:rPr>
              <a:t>Promotion of innovation ecosystems, driving high-tech economic growth and sustainability initiatives.</a:t>
            </a:r>
          </a:p>
        </p:txBody>
      </p:sp>
      <p:sp>
        <p:nvSpPr>
          <p:cNvPr id="4" name="Footer Placeholder 3">
            <a:extLst>
              <a:ext uri="{FF2B5EF4-FFF2-40B4-BE49-F238E27FC236}">
                <a16:creationId xmlns:a16="http://schemas.microsoft.com/office/drawing/2014/main" id="{8EA255CA-0A12-10C1-5551-396A9CB3B799}"/>
              </a:ext>
            </a:extLst>
          </p:cNvPr>
          <p:cNvSpPr>
            <a:spLocks noGrp="1"/>
          </p:cNvSpPr>
          <p:nvPr>
            <p:ph type="ftr" sz="quarter" idx="11"/>
          </p:nvPr>
        </p:nvSpPr>
        <p:spPr/>
        <p:txBody>
          <a:bodyPr/>
          <a:lstStyle/>
          <a:p>
            <a:r>
              <a:rPr lang="en-US"/>
              <a:t>D. Schulte      Muon Collider, HFM annual meeting, February 2025 </a:t>
            </a:r>
            <a:endParaRPr lang="en-US" dirty="0"/>
          </a:p>
        </p:txBody>
      </p:sp>
      <p:sp>
        <p:nvSpPr>
          <p:cNvPr id="5" name="Slide Number Placeholder 4">
            <a:extLst>
              <a:ext uri="{FF2B5EF4-FFF2-40B4-BE49-F238E27FC236}">
                <a16:creationId xmlns:a16="http://schemas.microsoft.com/office/drawing/2014/main" id="{0A7E155D-6CF4-DB30-6826-A07BF98AFA04}"/>
              </a:ext>
            </a:extLst>
          </p:cNvPr>
          <p:cNvSpPr>
            <a:spLocks noGrp="1"/>
          </p:cNvSpPr>
          <p:nvPr>
            <p:ph type="sldNum" sz="quarter" idx="12"/>
          </p:nvPr>
        </p:nvSpPr>
        <p:spPr/>
        <p:txBody>
          <a:bodyPr/>
          <a:lstStyle/>
          <a:p>
            <a:fld id="{3478A56A-6164-B14D-A8F7-980D09C4DD92}" type="slidenum">
              <a:rPr lang="en-US" smtClean="0"/>
              <a:pPr/>
              <a:t>22</a:t>
            </a:fld>
            <a:endParaRPr lang="en-US"/>
          </a:p>
        </p:txBody>
      </p:sp>
    </p:spTree>
    <p:extLst>
      <p:ext uri="{BB962C8B-B14F-4D97-AF65-F5344CB8AC3E}">
        <p14:creationId xmlns:p14="http://schemas.microsoft.com/office/powerpoint/2010/main" val="29110909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8BEFC-68A5-4532-0A53-908519A3BA3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69EFF116-B325-1A3C-93E5-1A5CAD98D1E8}"/>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Staging</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70C05B26-89C5-E2B8-9492-04D034246717}"/>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23</a:t>
            </a:fld>
            <a:endParaRPr lang="en-GB" dirty="0"/>
          </a:p>
        </p:txBody>
      </p:sp>
      <p:sp>
        <p:nvSpPr>
          <p:cNvPr id="6" name="Footer Placeholder 5">
            <a:extLst>
              <a:ext uri="{FF2B5EF4-FFF2-40B4-BE49-F238E27FC236}">
                <a16:creationId xmlns:a16="http://schemas.microsoft.com/office/drawing/2014/main" id="{3D1E8092-694B-AD0A-8695-17D6304CDA4C}"/>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4" name="Slide Number Placeholder 3">
            <a:extLst>
              <a:ext uri="{FF2B5EF4-FFF2-40B4-BE49-F238E27FC236}">
                <a16:creationId xmlns:a16="http://schemas.microsoft.com/office/drawing/2014/main" id="{414BEC1A-AED8-DA5C-ABAE-17D5DDAD3C5B}"/>
              </a:ext>
            </a:extLst>
          </p:cNvPr>
          <p:cNvSpPr>
            <a:spLocks noGrp="1"/>
          </p:cNvSpPr>
          <p:nvPr>
            <p:ph type="sldNum" sz="quarter" idx="4"/>
          </p:nvPr>
        </p:nvSpPr>
        <p:spPr/>
        <p:txBody>
          <a:bodyPr/>
          <a:lstStyle/>
          <a:p>
            <a:fld id="{974172A1-1CBF-0B40-9234-7D4D80EC19EA}" type="slidenum">
              <a:rPr lang="en-GB" smtClean="0"/>
              <a:pPr/>
              <a:t>23</a:t>
            </a:fld>
            <a:endParaRPr lang="en-GB" dirty="0"/>
          </a:p>
        </p:txBody>
      </p:sp>
      <p:pic>
        <p:nvPicPr>
          <p:cNvPr id="3" name="Picture 2">
            <a:extLst>
              <a:ext uri="{FF2B5EF4-FFF2-40B4-BE49-F238E27FC236}">
                <a16:creationId xmlns:a16="http://schemas.microsoft.com/office/drawing/2014/main" id="{C53E32B3-DA72-AC78-6859-1795B72E411A}"/>
              </a:ext>
            </a:extLst>
          </p:cNvPr>
          <p:cNvPicPr>
            <a:picLocks noChangeAspect="1"/>
          </p:cNvPicPr>
          <p:nvPr/>
        </p:nvPicPr>
        <p:blipFill>
          <a:blip r:embed="rId3"/>
          <a:stretch>
            <a:fillRect/>
          </a:stretch>
        </p:blipFill>
        <p:spPr>
          <a:xfrm>
            <a:off x="5078491" y="986516"/>
            <a:ext cx="3096679" cy="2064452"/>
          </a:xfrm>
          <a:prstGeom prst="rect">
            <a:avLst/>
          </a:prstGeom>
          <a:ln w="38100">
            <a:solidFill>
              <a:srgbClr val="FDEADA"/>
            </a:solidFill>
          </a:ln>
        </p:spPr>
      </p:pic>
      <p:sp>
        <p:nvSpPr>
          <p:cNvPr id="14" name="TextBox 1">
            <a:extLst>
              <a:ext uri="{FF2B5EF4-FFF2-40B4-BE49-F238E27FC236}">
                <a16:creationId xmlns:a16="http://schemas.microsoft.com/office/drawing/2014/main" id="{4876A6D0-01A8-1546-5279-33B5F77922A0}"/>
              </a:ext>
            </a:extLst>
          </p:cNvPr>
          <p:cNvSpPr/>
          <p:nvPr/>
        </p:nvSpPr>
        <p:spPr>
          <a:xfrm>
            <a:off x="179511" y="2244775"/>
            <a:ext cx="4886265" cy="936659"/>
          </a:xfrm>
          <a:prstGeom prst="rect">
            <a:avLst/>
          </a:prstGeom>
          <a:solidFill>
            <a:srgbClr val="FDEADA"/>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Energy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3 TeV design takes lower dipole performance into account</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HL-LHC type performances</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Cost split over two stages, little increase in integrated cost</a:t>
            </a:r>
          </a:p>
        </p:txBody>
      </p:sp>
      <p:sp>
        <p:nvSpPr>
          <p:cNvPr id="15" name="TextBox 1">
            <a:extLst>
              <a:ext uri="{FF2B5EF4-FFF2-40B4-BE49-F238E27FC236}">
                <a16:creationId xmlns:a16="http://schemas.microsoft.com/office/drawing/2014/main" id="{D17BF9A8-DAB3-A387-D7FB-8842D6012E72}"/>
              </a:ext>
            </a:extLst>
          </p:cNvPr>
          <p:cNvSpPr/>
          <p:nvPr/>
        </p:nvSpPr>
        <p:spPr>
          <a:xfrm>
            <a:off x="167210" y="3376521"/>
            <a:ext cx="4886265" cy="1367546"/>
          </a:xfrm>
          <a:prstGeom prst="rect">
            <a:avLst/>
          </a:prstGeom>
          <a:solidFill>
            <a:srgbClr val="C8FCF4"/>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Luminosity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Longer collider ring arcs and less performant interaction region lead to less luminosity in first stage</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Can later upgrade interaction region (as in HL-LHC</a:t>
            </a:r>
            <a:r>
              <a:rPr lang="en-US" sz="1200" spc="-1" dirty="0">
                <a:solidFill>
                  <a:srgbClr val="000000"/>
                </a:solidFill>
                <a:latin typeface="Calibri" panose="020F0502020204030204" pitchFamily="34" charset="0"/>
                <a:ea typeface="DejaVu Sans"/>
                <a:cs typeface="Calibri" panose="020F0502020204030204" pitchFamily="34" charset="0"/>
              </a:rPr>
              <a:t>), </a:t>
            </a:r>
            <a:r>
              <a:rPr lang="en-US" sz="1400" spc="-1" dirty="0">
                <a:solidFill>
                  <a:srgbClr val="000000"/>
                </a:solidFill>
                <a:latin typeface="Calibri" panose="020F0502020204030204" pitchFamily="34" charset="0"/>
                <a:ea typeface="DejaVu Sans"/>
                <a:cs typeface="Calibri" panose="020F0502020204030204" pitchFamily="34" charset="0"/>
              </a:rPr>
              <a:t>remain at 2/3 of luminosity because of arcs</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Full cost at first stage</a:t>
            </a:r>
          </a:p>
        </p:txBody>
      </p:sp>
      <p:sp>
        <p:nvSpPr>
          <p:cNvPr id="16" name="TextBox 15">
            <a:extLst>
              <a:ext uri="{FF2B5EF4-FFF2-40B4-BE49-F238E27FC236}">
                <a16:creationId xmlns:a16="http://schemas.microsoft.com/office/drawing/2014/main" id="{53E5A7F7-A52C-3963-8BE0-83AFFC6E9258}"/>
              </a:ext>
            </a:extLst>
          </p:cNvPr>
          <p:cNvSpPr txBox="1"/>
          <p:nvPr/>
        </p:nvSpPr>
        <p:spPr>
          <a:xfrm>
            <a:off x="179511" y="569562"/>
            <a:ext cx="4549243" cy="1384995"/>
          </a:xfrm>
          <a:prstGeom prst="rect">
            <a:avLst/>
          </a:prstGeom>
          <a:solidFill>
            <a:schemeClr val="accent6">
              <a:lumMod val="20000"/>
              <a:lumOff val="80000"/>
              <a:alpha val="50271"/>
            </a:schemeClr>
          </a:solidFill>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Expect to be ready for implementation in 15 years</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Detector</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Muon cooling technology </a:t>
            </a:r>
            <a:endParaRPr lang="en-US" sz="14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HTS solenoid technology</a:t>
            </a:r>
            <a:endParaRPr lang="en-US" sz="14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Nb</a:t>
            </a:r>
            <a:r>
              <a:rPr lang="en-US" sz="1400" b="1" spc="-1" baseline="-25000" dirty="0">
                <a:solidFill>
                  <a:srgbClr val="000000"/>
                </a:solidFill>
                <a:latin typeface="Calibri" panose="020F0502020204030204" pitchFamily="34" charset="0"/>
                <a:cs typeface="Calibri" panose="020F0502020204030204" pitchFamily="34" charset="0"/>
              </a:rPr>
              <a:t>3</a:t>
            </a:r>
            <a:r>
              <a:rPr lang="en-US" sz="1400" b="1" spc="-1" dirty="0">
                <a:solidFill>
                  <a:srgbClr val="000000"/>
                </a:solidFill>
                <a:latin typeface="Calibri" panose="020F0502020204030204" pitchFamily="34" charset="0"/>
                <a:cs typeface="Calibri" panose="020F0502020204030204" pitchFamily="34" charset="0"/>
              </a:rPr>
              <a:t>Sn dipoles (11T) </a:t>
            </a:r>
            <a:r>
              <a:rPr lang="en-US" sz="1400" spc="-1" dirty="0">
                <a:solidFill>
                  <a:srgbClr val="000000"/>
                </a:solidFill>
                <a:latin typeface="Calibri" panose="020F0502020204030204" pitchFamily="34" charset="0"/>
                <a:cs typeface="Calibri" panose="020F0502020204030204" pitchFamily="34" charset="0"/>
              </a:rPr>
              <a:t>for collider ring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High-field HTS dipoles for second stage are likely later</a:t>
            </a:r>
          </a:p>
        </p:txBody>
      </p:sp>
      <p:pic>
        <p:nvPicPr>
          <p:cNvPr id="18" name="Picture 17" descr="A table with numbers and symbols&#10;&#10;Description automatically generated">
            <a:extLst>
              <a:ext uri="{FF2B5EF4-FFF2-40B4-BE49-F238E27FC236}">
                <a16:creationId xmlns:a16="http://schemas.microsoft.com/office/drawing/2014/main" id="{F545C897-C577-244B-C239-40D5E3821E9B}"/>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5315425" y="3177492"/>
            <a:ext cx="3606936" cy="1472127"/>
          </a:xfrm>
          <a:prstGeom prst="rect">
            <a:avLst/>
          </a:prstGeom>
        </p:spPr>
      </p:pic>
    </p:spTree>
    <p:extLst>
      <p:ext uri="{BB962C8B-B14F-4D97-AF65-F5344CB8AC3E}">
        <p14:creationId xmlns:p14="http://schemas.microsoft.com/office/powerpoint/2010/main" val="39773378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ACDE3D-CA3C-2F58-58E2-16D5267B12F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5BC41C8-DC66-5784-6200-98EDBDD5CF74}"/>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Key Challenges</a:t>
            </a:r>
          </a:p>
        </p:txBody>
      </p:sp>
      <p:sp>
        <p:nvSpPr>
          <p:cNvPr id="5" name="Espace réservé du numéro de diapositive 3">
            <a:extLst>
              <a:ext uri="{FF2B5EF4-FFF2-40B4-BE49-F238E27FC236}">
                <a16:creationId xmlns:a16="http://schemas.microsoft.com/office/drawing/2014/main" id="{B8B9E81E-0330-2233-B885-33D54FB3CBD3}"/>
              </a:ext>
            </a:extLst>
          </p:cNvPr>
          <p:cNvSpPr txBox="1">
            <a:spLocks/>
          </p:cNvSpPr>
          <p:nvPr/>
        </p:nvSpPr>
        <p:spPr>
          <a:xfrm>
            <a:off x="7834334" y="4668311"/>
            <a:ext cx="255442" cy="160839"/>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24</a:t>
            </a:fld>
            <a:endParaRPr lang="en-GB" dirty="0"/>
          </a:p>
        </p:txBody>
      </p:sp>
      <p:pic>
        <p:nvPicPr>
          <p:cNvPr id="7" name="image2.png">
            <a:extLst>
              <a:ext uri="{FF2B5EF4-FFF2-40B4-BE49-F238E27FC236}">
                <a16:creationId xmlns:a16="http://schemas.microsoft.com/office/drawing/2014/main" id="{66D7889C-3900-CFB8-F793-9E5C0E0F10B9}"/>
              </a:ext>
            </a:extLst>
          </p:cNvPr>
          <p:cNvPicPr/>
          <p:nvPr/>
        </p:nvPicPr>
        <p:blipFill>
          <a:blip r:embed="rId2"/>
          <a:srcRect/>
          <a:stretch>
            <a:fillRect/>
          </a:stretch>
        </p:blipFill>
        <p:spPr>
          <a:xfrm>
            <a:off x="4131903" y="683807"/>
            <a:ext cx="3830152" cy="1891940"/>
          </a:xfrm>
          <a:prstGeom prst="rect">
            <a:avLst/>
          </a:prstGeom>
          <a:ln/>
        </p:spPr>
      </p:pic>
      <p:sp>
        <p:nvSpPr>
          <p:cNvPr id="8" name="TextBox 7">
            <a:extLst>
              <a:ext uri="{FF2B5EF4-FFF2-40B4-BE49-F238E27FC236}">
                <a16:creationId xmlns:a16="http://schemas.microsoft.com/office/drawing/2014/main" id="{5D863545-54C6-7B76-A4B0-CBF7DE30D2B7}"/>
              </a:ext>
            </a:extLst>
          </p:cNvPr>
          <p:cNvSpPr txBox="1"/>
          <p:nvPr/>
        </p:nvSpPr>
        <p:spPr>
          <a:xfrm>
            <a:off x="4486360" y="3971360"/>
            <a:ext cx="4151361" cy="747843"/>
          </a:xfrm>
          <a:prstGeom prst="rect">
            <a:avLst/>
          </a:prstGeom>
          <a:solidFill>
            <a:schemeClr val="accent5">
              <a:lumMod val="20000"/>
              <a:lumOff val="80000"/>
            </a:schemeClr>
          </a:solidFill>
        </p:spPr>
        <p:txBody>
          <a:bodyPr wrap="square" lIns="100529" tIns="50265" rIns="100529" bIns="50265" rtlCol="0">
            <a:spAutoFit/>
          </a:bodyPr>
          <a:lstStyle/>
          <a:p>
            <a:r>
              <a:rPr lang="en-US" sz="1400" b="1" dirty="0">
                <a:latin typeface="Calibri" panose="020F0502020204030204" pitchFamily="34" charset="0"/>
                <a:cs typeface="Calibri" panose="020F0502020204030204" pitchFamily="34" charset="0"/>
              </a:rPr>
              <a:t>3) Cost</a:t>
            </a:r>
            <a:r>
              <a:rPr lang="en-US" sz="1400" dirty="0">
                <a:latin typeface="Calibri" panose="020F0502020204030204" pitchFamily="34" charset="0"/>
                <a:cs typeface="Calibri" panose="020F0502020204030204" pitchFamily="34" charset="0"/>
              </a:rPr>
              <a:t> and </a:t>
            </a:r>
            <a:r>
              <a:rPr lang="en-US" sz="1400" b="1" dirty="0">
                <a:latin typeface="Calibri" panose="020F0502020204030204" pitchFamily="34" charset="0"/>
                <a:cs typeface="Calibri" panose="020F0502020204030204" pitchFamily="34" charset="0"/>
              </a:rPr>
              <a:t>power</a:t>
            </a:r>
            <a:r>
              <a:rPr lang="en-US" sz="1400" dirty="0">
                <a:latin typeface="Calibri" panose="020F0502020204030204" pitchFamily="34" charset="0"/>
                <a:cs typeface="Calibri" panose="020F0502020204030204" pitchFamily="34" charset="0"/>
              </a:rPr>
              <a:t> consumption limit energy reach</a:t>
            </a:r>
          </a:p>
          <a:p>
            <a:r>
              <a:rPr lang="en-US" sz="1400" dirty="0">
                <a:latin typeface="Calibri" panose="020F0502020204030204" pitchFamily="34" charset="0"/>
                <a:cs typeface="Calibri" panose="020F0502020204030204" pitchFamily="34" charset="0"/>
              </a:rPr>
              <a:t>e.g. 35 km accelerator for 10 </a:t>
            </a:r>
            <a:r>
              <a:rPr lang="en-US" sz="1400" dirty="0" err="1">
                <a:latin typeface="Calibri" panose="020F0502020204030204" pitchFamily="34" charset="0"/>
                <a:cs typeface="Calibri" panose="020F0502020204030204" pitchFamily="34" charset="0"/>
              </a:rPr>
              <a:t>TeV</a:t>
            </a:r>
            <a:r>
              <a:rPr lang="en-US" sz="1400" dirty="0">
                <a:latin typeface="Calibri" panose="020F0502020204030204" pitchFamily="34" charset="0"/>
                <a:cs typeface="Calibri" panose="020F0502020204030204" pitchFamily="34" charset="0"/>
              </a:rPr>
              <a:t>, 10 km collider ring</a:t>
            </a:r>
          </a:p>
          <a:p>
            <a:r>
              <a:rPr lang="en-US" sz="1400" dirty="0">
                <a:latin typeface="Calibri" panose="020F0502020204030204" pitchFamily="34" charset="0"/>
                <a:cs typeface="Calibri" panose="020F0502020204030204" pitchFamily="34" charset="0"/>
              </a:rPr>
              <a:t>Also impacts </a:t>
            </a:r>
            <a:r>
              <a:rPr lang="en-US" sz="1400" b="1" dirty="0">
                <a:latin typeface="Calibri" panose="020F0502020204030204" pitchFamily="34" charset="0"/>
                <a:cs typeface="Calibri" panose="020F0502020204030204" pitchFamily="34" charset="0"/>
              </a:rPr>
              <a:t>beam quality</a:t>
            </a:r>
          </a:p>
        </p:txBody>
      </p:sp>
      <p:sp>
        <p:nvSpPr>
          <p:cNvPr id="9" name="TextBox 8">
            <a:extLst>
              <a:ext uri="{FF2B5EF4-FFF2-40B4-BE49-F238E27FC236}">
                <a16:creationId xmlns:a16="http://schemas.microsoft.com/office/drawing/2014/main" id="{D4006B31-C7C1-CDEC-992E-9C0DCF976BBC}"/>
              </a:ext>
            </a:extLst>
          </p:cNvPr>
          <p:cNvSpPr txBox="1"/>
          <p:nvPr/>
        </p:nvSpPr>
        <p:spPr>
          <a:xfrm>
            <a:off x="3816496" y="2691761"/>
            <a:ext cx="2555663" cy="994064"/>
          </a:xfrm>
          <a:prstGeom prst="rect">
            <a:avLst/>
          </a:prstGeom>
          <a:solidFill>
            <a:srgbClr val="FCD5B5"/>
          </a:solidFill>
        </p:spPr>
        <p:txBody>
          <a:bodyPr wrap="square" lIns="100529" tIns="50265" rIns="100529" bIns="50265" rtlCol="0">
            <a:spAutoFit/>
          </a:bodyPr>
          <a:lstStyle/>
          <a:p>
            <a:r>
              <a:rPr lang="en-US" sz="1600" dirty="0">
                <a:latin typeface="Calibri"/>
                <a:cs typeface="Calibri"/>
              </a:rPr>
              <a:t>4</a:t>
            </a:r>
            <a:r>
              <a:rPr lang="en-US" sz="1400" dirty="0">
                <a:latin typeface="Calibri"/>
                <a:cs typeface="Calibri"/>
              </a:rPr>
              <a:t>) Muon production and cooling drives the </a:t>
            </a:r>
            <a:r>
              <a:rPr lang="en-US" sz="1400" b="1" dirty="0">
                <a:latin typeface="Calibri"/>
                <a:cs typeface="Calibri"/>
              </a:rPr>
              <a:t>beam quality</a:t>
            </a:r>
          </a:p>
          <a:p>
            <a:r>
              <a:rPr lang="en-US" sz="1400" dirty="0">
                <a:latin typeface="Calibri"/>
                <a:cs typeface="Calibri"/>
              </a:rPr>
              <a:t>MAP put much effort in design</a:t>
            </a:r>
          </a:p>
          <a:p>
            <a:r>
              <a:rPr lang="en-US" sz="1400" i="1" dirty="0" err="1">
                <a:latin typeface="Calibri"/>
                <a:cs typeface="Calibri"/>
              </a:rPr>
              <a:t>optimise</a:t>
            </a:r>
            <a:r>
              <a:rPr lang="en-US" sz="1400" i="1" dirty="0">
                <a:latin typeface="Calibri"/>
                <a:cs typeface="Calibri"/>
              </a:rPr>
              <a:t> as much as possible</a:t>
            </a:r>
          </a:p>
        </p:txBody>
      </p:sp>
      <p:cxnSp>
        <p:nvCxnSpPr>
          <p:cNvPr id="10" name="Straight Arrow Connector 9">
            <a:extLst>
              <a:ext uri="{FF2B5EF4-FFF2-40B4-BE49-F238E27FC236}">
                <a16:creationId xmlns:a16="http://schemas.microsoft.com/office/drawing/2014/main" id="{D2334831-8F05-D639-B2CC-5B57F98EC887}"/>
              </a:ext>
            </a:extLst>
          </p:cNvPr>
          <p:cNvCxnSpPr>
            <a:cxnSpLocks/>
            <a:stCxn id="9" idx="0"/>
          </p:cNvCxnSpPr>
          <p:nvPr/>
        </p:nvCxnSpPr>
        <p:spPr>
          <a:xfrm flipH="1" flipV="1">
            <a:off x="5094327" y="2537756"/>
            <a:ext cx="1" cy="1540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E4C24DA6-00BB-CFDD-6969-C24D4B403628}"/>
              </a:ext>
            </a:extLst>
          </p:cNvPr>
          <p:cNvCxnSpPr>
            <a:cxnSpLocks/>
            <a:stCxn id="8" idx="0"/>
          </p:cNvCxnSpPr>
          <p:nvPr/>
        </p:nvCxnSpPr>
        <p:spPr>
          <a:xfrm flipV="1">
            <a:off x="6562041" y="2209327"/>
            <a:ext cx="6863" cy="17620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F61E846B-715C-31DE-D57D-AD1ACC51B64A}"/>
              </a:ext>
            </a:extLst>
          </p:cNvPr>
          <p:cNvCxnSpPr>
            <a:cxnSpLocks/>
            <a:stCxn id="8" idx="0"/>
          </p:cNvCxnSpPr>
          <p:nvPr/>
        </p:nvCxnSpPr>
        <p:spPr>
          <a:xfrm flipV="1">
            <a:off x="6562041" y="2537756"/>
            <a:ext cx="254822" cy="14336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9EA4906A-6A84-21D3-8F4C-58029F91057B}"/>
              </a:ext>
            </a:extLst>
          </p:cNvPr>
          <p:cNvSpPr txBox="1"/>
          <p:nvPr/>
        </p:nvSpPr>
        <p:spPr>
          <a:xfrm>
            <a:off x="6887873" y="2757577"/>
            <a:ext cx="2207771" cy="747843"/>
          </a:xfrm>
          <a:prstGeom prst="rect">
            <a:avLst/>
          </a:prstGeom>
          <a:solidFill>
            <a:schemeClr val="accent1">
              <a:lumMod val="40000"/>
              <a:lumOff val="60000"/>
            </a:schemeClr>
          </a:solidFill>
        </p:spPr>
        <p:txBody>
          <a:bodyPr wrap="square" lIns="100529" tIns="50265" rIns="100529" bIns="50265" rtlCol="0">
            <a:spAutoFit/>
          </a:bodyPr>
          <a:lstStyle/>
          <a:p>
            <a:r>
              <a:rPr lang="en-US" sz="1400" b="1" dirty="0">
                <a:latin typeface="Calibri"/>
                <a:cs typeface="Calibri"/>
              </a:rPr>
              <a:t>1) Dense neutrino flux</a:t>
            </a:r>
          </a:p>
          <a:p>
            <a:r>
              <a:rPr lang="en-US" sz="1400" dirty="0">
                <a:latin typeface="Calibri"/>
                <a:cs typeface="Calibri"/>
              </a:rPr>
              <a:t>mitigated by mover system and </a:t>
            </a:r>
            <a:r>
              <a:rPr lang="en-US" sz="1400" b="1" dirty="0">
                <a:latin typeface="Calibri"/>
                <a:cs typeface="Calibri"/>
              </a:rPr>
              <a:t>site selection</a:t>
            </a:r>
          </a:p>
        </p:txBody>
      </p:sp>
      <p:sp>
        <p:nvSpPr>
          <p:cNvPr id="15" name="TextBox 14">
            <a:extLst>
              <a:ext uri="{FF2B5EF4-FFF2-40B4-BE49-F238E27FC236}">
                <a16:creationId xmlns:a16="http://schemas.microsoft.com/office/drawing/2014/main" id="{D20D394C-3621-DFE5-2735-FBC8DE786D84}"/>
              </a:ext>
            </a:extLst>
          </p:cNvPr>
          <p:cNvSpPr txBox="1"/>
          <p:nvPr/>
        </p:nvSpPr>
        <p:spPr>
          <a:xfrm>
            <a:off x="8019697" y="1341183"/>
            <a:ext cx="1083019" cy="747843"/>
          </a:xfrm>
          <a:prstGeom prst="rect">
            <a:avLst/>
          </a:prstGeom>
          <a:solidFill>
            <a:schemeClr val="accent3">
              <a:lumMod val="40000"/>
              <a:lumOff val="60000"/>
            </a:schemeClr>
          </a:solidFill>
        </p:spPr>
        <p:txBody>
          <a:bodyPr wrap="square" lIns="100529" tIns="50265" rIns="100529" bIns="50265" rtlCol="0">
            <a:spAutoFit/>
          </a:bodyPr>
          <a:lstStyle/>
          <a:p>
            <a:r>
              <a:rPr lang="en-US" sz="1400" b="1" dirty="0">
                <a:latin typeface="Calibri"/>
                <a:cs typeface="Calibri"/>
              </a:rPr>
              <a:t>2) Beam-induced background</a:t>
            </a:r>
          </a:p>
        </p:txBody>
      </p:sp>
      <p:cxnSp>
        <p:nvCxnSpPr>
          <p:cNvPr id="16" name="Straight Arrow Connector 15">
            <a:extLst>
              <a:ext uri="{FF2B5EF4-FFF2-40B4-BE49-F238E27FC236}">
                <a16:creationId xmlns:a16="http://schemas.microsoft.com/office/drawing/2014/main" id="{D4479B1B-1C13-926D-D3A6-D2338E751375}"/>
              </a:ext>
            </a:extLst>
          </p:cNvPr>
          <p:cNvCxnSpPr>
            <a:cxnSpLocks/>
          </p:cNvCxnSpPr>
          <p:nvPr/>
        </p:nvCxnSpPr>
        <p:spPr>
          <a:xfrm flipH="1" flipV="1">
            <a:off x="5436096" y="3291830"/>
            <a:ext cx="52662" cy="208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A7932DBF-54EC-BAE2-5B7E-363702F0FA39}"/>
              </a:ext>
            </a:extLst>
          </p:cNvPr>
          <p:cNvCxnSpPr>
            <a:cxnSpLocks/>
            <a:stCxn id="15" idx="1"/>
          </p:cNvCxnSpPr>
          <p:nvPr/>
        </p:nvCxnSpPr>
        <p:spPr>
          <a:xfrm flipH="1">
            <a:off x="6674002" y="1715105"/>
            <a:ext cx="1345695" cy="4942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0BECD7E9-D18B-BB68-29CF-5DF1009C4B47}"/>
              </a:ext>
            </a:extLst>
          </p:cNvPr>
          <p:cNvSpPr txBox="1"/>
          <p:nvPr/>
        </p:nvSpPr>
        <p:spPr>
          <a:xfrm>
            <a:off x="4309600" y="798218"/>
            <a:ext cx="1551703" cy="316955"/>
          </a:xfrm>
          <a:prstGeom prst="rect">
            <a:avLst/>
          </a:prstGeom>
          <a:solidFill>
            <a:schemeClr val="accent4">
              <a:lumMod val="40000"/>
              <a:lumOff val="60000"/>
            </a:schemeClr>
          </a:solidFill>
        </p:spPr>
        <p:txBody>
          <a:bodyPr wrap="square" lIns="100529" tIns="50265" rIns="100529" bIns="50265" rtlCol="0">
            <a:spAutoFit/>
          </a:bodyPr>
          <a:lstStyle/>
          <a:p>
            <a:r>
              <a:rPr lang="en-US" sz="1400" b="1" dirty="0">
                <a:latin typeface="Calibri"/>
                <a:cs typeface="Calibri"/>
              </a:rPr>
              <a:t>0) Physics case</a:t>
            </a:r>
          </a:p>
        </p:txBody>
      </p:sp>
      <p:sp>
        <p:nvSpPr>
          <p:cNvPr id="19" name="Footer Placeholder 18">
            <a:extLst>
              <a:ext uri="{FF2B5EF4-FFF2-40B4-BE49-F238E27FC236}">
                <a16:creationId xmlns:a16="http://schemas.microsoft.com/office/drawing/2014/main" id="{96CC6FFE-571D-B454-1CC7-BEB05D2608D9}"/>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855A7D96-6B45-8346-4B7E-76CC80015022}"/>
              </a:ext>
            </a:extLst>
          </p:cNvPr>
          <p:cNvSpPr>
            <a:spLocks noGrp="1"/>
          </p:cNvSpPr>
          <p:nvPr>
            <p:ph type="sldNum" sz="quarter" idx="4"/>
          </p:nvPr>
        </p:nvSpPr>
        <p:spPr/>
        <p:txBody>
          <a:bodyPr/>
          <a:lstStyle/>
          <a:p>
            <a:fld id="{974172A1-1CBF-0B40-9234-7D4D80EC19EA}" type="slidenum">
              <a:rPr lang="en-GB" smtClean="0"/>
              <a:pPr/>
              <a:t>24</a:t>
            </a:fld>
            <a:endParaRPr lang="en-GB" dirty="0"/>
          </a:p>
        </p:txBody>
      </p:sp>
      <p:sp>
        <p:nvSpPr>
          <p:cNvPr id="34" name="TextBox 33">
            <a:extLst>
              <a:ext uri="{FF2B5EF4-FFF2-40B4-BE49-F238E27FC236}">
                <a16:creationId xmlns:a16="http://schemas.microsoft.com/office/drawing/2014/main" id="{1FAEA8C6-FE89-467E-425C-F3618DBACCC4}"/>
              </a:ext>
            </a:extLst>
          </p:cNvPr>
          <p:cNvSpPr txBox="1"/>
          <p:nvPr/>
        </p:nvSpPr>
        <p:spPr>
          <a:xfrm>
            <a:off x="179512" y="3868864"/>
            <a:ext cx="3487785" cy="738664"/>
          </a:xfrm>
          <a:prstGeom prst="rect">
            <a:avLst/>
          </a:prstGeom>
          <a:solidFill>
            <a:schemeClr val="accent6">
              <a:lumMod val="20000"/>
              <a:lumOff val="80000"/>
              <a:alpha val="49765"/>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Other important timeline considerations</a:t>
            </a:r>
            <a:r>
              <a:rPr lang="en-US" sz="1400" spc="-1" dirty="0">
                <a:solidFill>
                  <a:srgbClr val="000000"/>
                </a:solidFill>
                <a:latin typeface="Calibri" panose="020F0502020204030204" pitchFamily="34" charset="0"/>
                <a:cs typeface="Calibri" panose="020F0502020204030204" pitchFamily="34" charset="0"/>
              </a:rPr>
              <a:t> are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Civil engineering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Decision making</a:t>
            </a:r>
          </a:p>
        </p:txBody>
      </p:sp>
      <p:sp>
        <p:nvSpPr>
          <p:cNvPr id="35" name="TextBox 34">
            <a:extLst>
              <a:ext uri="{FF2B5EF4-FFF2-40B4-BE49-F238E27FC236}">
                <a16:creationId xmlns:a16="http://schemas.microsoft.com/office/drawing/2014/main" id="{15E09586-198D-D11E-7AC0-B77FD121F0EC}"/>
              </a:ext>
            </a:extLst>
          </p:cNvPr>
          <p:cNvSpPr txBox="1"/>
          <p:nvPr/>
        </p:nvSpPr>
        <p:spPr>
          <a:xfrm>
            <a:off x="159169" y="1447995"/>
            <a:ext cx="3487785" cy="954107"/>
          </a:xfrm>
          <a:prstGeom prst="rect">
            <a:avLst/>
          </a:prstGeom>
          <a:solidFill>
            <a:schemeClr val="accent1">
              <a:lumMod val="20000"/>
              <a:lumOff val="80000"/>
              <a:alpha val="49765"/>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technologies </a:t>
            </a:r>
            <a:r>
              <a:rPr lang="en-US" sz="1400" spc="-1" dirty="0">
                <a:solidFill>
                  <a:srgbClr val="000000"/>
                </a:solidFill>
                <a:latin typeface="Calibri" panose="020F0502020204030204" pitchFamily="34" charset="0"/>
                <a:cs typeface="Calibri" panose="020F0502020204030204" pitchFamily="34" charset="0"/>
              </a:rPr>
              <a:t>for timeline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Magnet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 cooling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Detector</a:t>
            </a:r>
          </a:p>
        </p:txBody>
      </p:sp>
      <p:sp>
        <p:nvSpPr>
          <p:cNvPr id="36" name="TextBox 21">
            <a:extLst>
              <a:ext uri="{FF2B5EF4-FFF2-40B4-BE49-F238E27FC236}">
                <a16:creationId xmlns:a16="http://schemas.microsoft.com/office/drawing/2014/main" id="{20BF8B0D-E33E-DCE3-7C95-E816B990CD52}"/>
              </a:ext>
            </a:extLst>
          </p:cNvPr>
          <p:cNvSpPr txBox="1"/>
          <p:nvPr/>
        </p:nvSpPr>
        <p:spPr>
          <a:xfrm>
            <a:off x="179513" y="2598909"/>
            <a:ext cx="3487784" cy="1082861"/>
          </a:xfrm>
          <a:prstGeom prst="rect">
            <a:avLst/>
          </a:prstGeom>
          <a:solidFill>
            <a:schemeClr val="accent3">
              <a:lumMod val="20000"/>
              <a:lumOff val="80000"/>
            </a:schemeClr>
          </a:solidFill>
          <a:effectLst/>
        </p:spPr>
        <p:txBody>
          <a:bodyPr wrap="square" lIns="0" tIns="0" rIns="0" bIns="0" rtlCol="0" anchor="t">
            <a:spAutoFit/>
          </a:bodyPr>
          <a:lstStyle/>
          <a:p>
            <a:pPr algn="l">
              <a:lnSpc>
                <a:spcPts val="1679"/>
              </a:lnSpc>
            </a:pPr>
            <a:r>
              <a:rPr lang="en-US" sz="1399" b="1" spc="12" dirty="0">
                <a:solidFill>
                  <a:srgbClr val="000000"/>
                </a:solidFill>
                <a:latin typeface="Calibri" panose="020F0502020204030204" pitchFamily="34" charset="0"/>
                <a:ea typeface="Arimo Bold"/>
                <a:cs typeface="Calibri" panose="020F0502020204030204" pitchFamily="34" charset="0"/>
                <a:sym typeface="Arimo Bold"/>
              </a:rPr>
              <a:t>Other technologies </a:t>
            </a:r>
            <a:r>
              <a:rPr lang="en-US" sz="1399" spc="12" dirty="0">
                <a:solidFill>
                  <a:srgbClr val="000000"/>
                </a:solidFill>
                <a:latin typeface="Calibri" panose="020F0502020204030204" pitchFamily="34" charset="0"/>
                <a:ea typeface="Arimo"/>
                <a:cs typeface="Calibri" panose="020F0502020204030204" pitchFamily="34" charset="0"/>
                <a:sym typeface="Arimo"/>
              </a:rPr>
              <a:t>are instrumental for performance, cost, power consumption and risk mitigation, decision making</a:t>
            </a:r>
          </a:p>
          <a:p>
            <a:pPr marL="337820" lvl="1" indent="-168910" algn="l">
              <a:lnSpc>
                <a:spcPts val="1679"/>
              </a:lnSpc>
              <a:buFont typeface="Arial"/>
              <a:buChar char="•"/>
            </a:pPr>
            <a:r>
              <a:rPr lang="en-US" sz="1399" spc="12" dirty="0">
                <a:solidFill>
                  <a:srgbClr val="000000"/>
                </a:solidFill>
                <a:latin typeface="Calibri" panose="020F0502020204030204" pitchFamily="34" charset="0"/>
                <a:ea typeface="Arimo"/>
                <a:cs typeface="Calibri" panose="020F0502020204030204" pitchFamily="34" charset="0"/>
                <a:sym typeface="Arimo"/>
              </a:rPr>
              <a:t>Accelerator physics, cryogenics, superconducting cavities, ….</a:t>
            </a:r>
          </a:p>
        </p:txBody>
      </p:sp>
      <p:sp>
        <p:nvSpPr>
          <p:cNvPr id="37" name="TextBox 36">
            <a:extLst>
              <a:ext uri="{FF2B5EF4-FFF2-40B4-BE49-F238E27FC236}">
                <a16:creationId xmlns:a16="http://schemas.microsoft.com/office/drawing/2014/main" id="{2BB16522-1469-D0EC-9A5F-14BD0616B224}"/>
              </a:ext>
            </a:extLst>
          </p:cNvPr>
          <p:cNvSpPr txBox="1"/>
          <p:nvPr/>
        </p:nvSpPr>
        <p:spPr>
          <a:xfrm>
            <a:off x="159169" y="502230"/>
            <a:ext cx="3487785" cy="738664"/>
          </a:xfrm>
          <a:prstGeom prst="rect">
            <a:avLst/>
          </a:prstGeom>
          <a:solidFill>
            <a:schemeClr val="accent1">
              <a:lumMod val="20000"/>
              <a:lumOff val="80000"/>
              <a:alpha val="49765"/>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Environmental impact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Neutrino flux mitigation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Power, cost, CO</a:t>
            </a:r>
            <a:r>
              <a:rPr lang="en-US" sz="1400" spc="-1" baseline="-25000" dirty="0">
                <a:solidFill>
                  <a:srgbClr val="000000"/>
                </a:solidFill>
                <a:latin typeface="Calibri" panose="020F0502020204030204" pitchFamily="34" charset="0"/>
                <a:cs typeface="Calibri" panose="020F0502020204030204" pitchFamily="34" charset="0"/>
              </a:rPr>
              <a:t>2</a:t>
            </a:r>
            <a:r>
              <a:rPr lang="en-US" sz="1400" spc="-1" dirty="0">
                <a:solidFill>
                  <a:srgbClr val="000000"/>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5281701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74D65D-1F93-BC06-E4BF-25DA7F96B951}"/>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2D2AE672-306A-EFAD-D779-18880FED683D}"/>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5D59B89E-BD26-2EF1-3242-B7D56F19BD6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Technically Limited </a:t>
            </a:r>
            <a:r>
              <a:rPr lang="en-US" sz="3200" b="0" strike="noStrike" spc="-1" dirty="0">
                <a:solidFill>
                  <a:srgbClr val="000000"/>
                </a:solidFill>
                <a:latin typeface="Calibri" panose="020F0502020204030204" pitchFamily="34" charset="0"/>
                <a:cs typeface="Calibri" panose="020F0502020204030204" pitchFamily="34" charset="0"/>
              </a:rPr>
              <a:t>Timeline</a:t>
            </a:r>
            <a:endParaRPr lang="en-US" sz="32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21BDA6F8-C5BA-8F34-1E5A-7BF6B9541F0F}"/>
              </a:ext>
            </a:extLst>
          </p:cNvPr>
          <p:cNvSpPr>
            <a:spLocks noGrp="1"/>
          </p:cNvSpPr>
          <p:nvPr>
            <p:ph type="sldNum" sz="quarter" idx="4"/>
          </p:nvPr>
        </p:nvSpPr>
        <p:spPr/>
        <p:txBody>
          <a:bodyPr/>
          <a:lstStyle/>
          <a:p>
            <a:fld id="{974172A1-1CBF-0B40-9234-7D4D80EC19EA}" type="slidenum">
              <a:rPr lang="en-GB" smtClean="0"/>
              <a:pPr/>
              <a:t>25</a:t>
            </a:fld>
            <a:endParaRPr lang="en-GB" dirty="0"/>
          </a:p>
        </p:txBody>
      </p:sp>
      <p:pic>
        <p:nvPicPr>
          <p:cNvPr id="6" name="Picture 5">
            <a:extLst>
              <a:ext uri="{FF2B5EF4-FFF2-40B4-BE49-F238E27FC236}">
                <a16:creationId xmlns:a16="http://schemas.microsoft.com/office/drawing/2014/main" id="{4562A8E4-4482-36D3-6616-1F4B9EEBE04D}"/>
              </a:ext>
            </a:extLst>
          </p:cNvPr>
          <p:cNvPicPr>
            <a:picLocks noChangeAspect="1"/>
          </p:cNvPicPr>
          <p:nvPr/>
        </p:nvPicPr>
        <p:blipFill>
          <a:blip r:embed="rId2"/>
          <a:stretch>
            <a:fillRect/>
          </a:stretch>
        </p:blipFill>
        <p:spPr>
          <a:xfrm>
            <a:off x="-54120" y="828057"/>
            <a:ext cx="9290429" cy="3726081"/>
          </a:xfrm>
          <a:prstGeom prst="rect">
            <a:avLst/>
          </a:prstGeom>
        </p:spPr>
      </p:pic>
      <p:sp>
        <p:nvSpPr>
          <p:cNvPr id="4" name="TextBox 3">
            <a:extLst>
              <a:ext uri="{FF2B5EF4-FFF2-40B4-BE49-F238E27FC236}">
                <a16:creationId xmlns:a16="http://schemas.microsoft.com/office/drawing/2014/main" id="{DE23AD15-CD38-14BF-FC19-A4B5F4E54784}"/>
              </a:ext>
            </a:extLst>
          </p:cNvPr>
          <p:cNvSpPr txBox="1"/>
          <p:nvPr/>
        </p:nvSpPr>
        <p:spPr>
          <a:xfrm>
            <a:off x="5220073" y="1275606"/>
            <a:ext cx="2628528"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Decision process and further optimization/project preparation</a:t>
            </a:r>
            <a:endParaRPr lang="en-CH" sz="1400"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FFD6FC69-F5C0-3974-A008-EE8CDC38AE50}"/>
              </a:ext>
            </a:extLst>
          </p:cNvPr>
          <p:cNvSpPr txBox="1"/>
          <p:nvPr/>
        </p:nvSpPr>
        <p:spPr>
          <a:xfrm>
            <a:off x="5384558" y="3415517"/>
            <a:ext cx="2921235" cy="738664"/>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Construction/installation</a:t>
            </a:r>
            <a:endParaRPr lang="de-CH" sz="1400"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Removal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of</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equipment</a:t>
            </a:r>
            <a:r>
              <a:rPr lang="de-CH" sz="1400" dirty="0">
                <a:latin typeface="Calibri" panose="020F0502020204030204" pitchFamily="34" charset="0"/>
                <a:cs typeface="Calibri" panose="020F0502020204030204" pitchFamily="34" charset="0"/>
              </a:rPr>
              <a:t> in </a:t>
            </a:r>
            <a:r>
              <a:rPr lang="de-CH" sz="1400" dirty="0" err="1">
                <a:latin typeface="Calibri" panose="020F0502020204030204" pitchFamily="34" charset="0"/>
                <a:cs typeface="Calibri" panose="020F0502020204030204" pitchFamily="34" charset="0"/>
              </a:rPr>
              <a:t>existing</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tunnels</a:t>
            </a:r>
            <a:endParaRPr lang="en-US" sz="1400" dirty="0">
              <a:latin typeface="Calibri" panose="020F0502020204030204" pitchFamily="34" charset="0"/>
              <a:cs typeface="Calibri" panose="020F0502020204030204" pitchFamily="34" charset="0"/>
            </a:endParaRPr>
          </a:p>
        </p:txBody>
      </p:sp>
      <p:cxnSp>
        <p:nvCxnSpPr>
          <p:cNvPr id="13" name="Straight Arrow Connector 12">
            <a:extLst>
              <a:ext uri="{FF2B5EF4-FFF2-40B4-BE49-F238E27FC236}">
                <a16:creationId xmlns:a16="http://schemas.microsoft.com/office/drawing/2014/main" id="{7FEFAAB5-661B-1665-B237-827826AF263A}"/>
              </a:ext>
            </a:extLst>
          </p:cNvPr>
          <p:cNvCxnSpPr>
            <a:cxnSpLocks/>
          </p:cNvCxnSpPr>
          <p:nvPr/>
        </p:nvCxnSpPr>
        <p:spPr>
          <a:xfrm flipH="1">
            <a:off x="3586579" y="1542429"/>
            <a:ext cx="1571347" cy="182219"/>
          </a:xfrm>
          <a:prstGeom prst="straightConnector1">
            <a:avLst/>
          </a:prstGeom>
          <a:ln w="38100">
            <a:solidFill>
              <a:srgbClr val="0070C0">
                <a:alpha val="50339"/>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23640F2-A89B-CE6F-981F-F45F8E2A3B82}"/>
              </a:ext>
            </a:extLst>
          </p:cNvPr>
          <p:cNvCxnSpPr>
            <a:cxnSpLocks/>
            <a:stCxn id="8" idx="1"/>
          </p:cNvCxnSpPr>
          <p:nvPr/>
        </p:nvCxnSpPr>
        <p:spPr>
          <a:xfrm flipH="1" flipV="1">
            <a:off x="4749553" y="2644830"/>
            <a:ext cx="635005" cy="1140019"/>
          </a:xfrm>
          <a:prstGeom prst="straightConnector1">
            <a:avLst/>
          </a:prstGeom>
          <a:ln w="38100">
            <a:solidFill>
              <a:srgbClr val="0070C0">
                <a:alpha val="50019"/>
              </a:srgb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67586CF-DDA2-F53B-61B2-700E6CC049A5}"/>
              </a:ext>
            </a:extLst>
          </p:cNvPr>
          <p:cNvSpPr txBox="1"/>
          <p:nvPr/>
        </p:nvSpPr>
        <p:spPr>
          <a:xfrm>
            <a:off x="156655" y="3523225"/>
            <a:ext cx="2841327"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Initial </a:t>
            </a:r>
            <a:r>
              <a:rPr lang="en-US" sz="1400" dirty="0" err="1">
                <a:latin typeface="Calibri" panose="020F0502020204030204" pitchFamily="34" charset="0"/>
                <a:cs typeface="Calibri" panose="020F0502020204030204" pitchFamily="34" charset="0"/>
              </a:rPr>
              <a:t>programme</a:t>
            </a:r>
            <a:r>
              <a:rPr lang="en-US" sz="1400" dirty="0">
                <a:latin typeface="Calibri" panose="020F0502020204030204" pitchFamily="34" charset="0"/>
                <a:cs typeface="Calibri" panose="020F0502020204030204" pitchFamily="34" charset="0"/>
              </a:rPr>
              <a:t> to keep potential for ambitious starting point</a:t>
            </a:r>
            <a:endParaRPr lang="en-CH" sz="1400" dirty="0">
              <a:latin typeface="Calibri" panose="020F0502020204030204" pitchFamily="34" charset="0"/>
              <a:cs typeface="Calibri" panose="020F0502020204030204" pitchFamily="34" charset="0"/>
            </a:endParaRPr>
          </a:p>
        </p:txBody>
      </p:sp>
      <p:cxnSp>
        <p:nvCxnSpPr>
          <p:cNvPr id="21" name="Straight Arrow Connector 20">
            <a:extLst>
              <a:ext uri="{FF2B5EF4-FFF2-40B4-BE49-F238E27FC236}">
                <a16:creationId xmlns:a16="http://schemas.microsoft.com/office/drawing/2014/main" id="{0F7BDC46-A921-F550-11B8-C0344865A9CB}"/>
              </a:ext>
            </a:extLst>
          </p:cNvPr>
          <p:cNvCxnSpPr>
            <a:cxnSpLocks/>
          </p:cNvCxnSpPr>
          <p:nvPr/>
        </p:nvCxnSpPr>
        <p:spPr>
          <a:xfrm flipV="1">
            <a:off x="1027514" y="1590327"/>
            <a:ext cx="0" cy="1932898"/>
          </a:xfrm>
          <a:prstGeom prst="straightConnector1">
            <a:avLst/>
          </a:prstGeom>
          <a:ln w="38100">
            <a:solidFill>
              <a:srgbClr val="0070C0">
                <a:alpha val="50019"/>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7D24FC2-8E17-1741-8D17-C54509E7AC33}"/>
              </a:ext>
            </a:extLst>
          </p:cNvPr>
          <p:cNvCxnSpPr>
            <a:cxnSpLocks/>
          </p:cNvCxnSpPr>
          <p:nvPr/>
        </p:nvCxnSpPr>
        <p:spPr>
          <a:xfrm flipV="1">
            <a:off x="2094314" y="1724648"/>
            <a:ext cx="0" cy="716711"/>
          </a:xfrm>
          <a:prstGeom prst="straightConnector1">
            <a:avLst/>
          </a:prstGeom>
          <a:ln w="38100">
            <a:solidFill>
              <a:srgbClr val="0070C0">
                <a:alpha val="50019"/>
              </a:srgbClr>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1CE92A4-739D-E3A3-F06D-8458B9F20B97}"/>
              </a:ext>
            </a:extLst>
          </p:cNvPr>
          <p:cNvSpPr txBox="1"/>
          <p:nvPr/>
        </p:nvSpPr>
        <p:spPr>
          <a:xfrm>
            <a:off x="1473456" y="2459072"/>
            <a:ext cx="2512601"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R&amp;D required for to prepare approval and launch of project</a:t>
            </a:r>
            <a:endParaRPr lang="en-CH" sz="1400" dirty="0">
              <a:latin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F3CBBE49-1585-EF77-25E6-12D4174C2568}"/>
              </a:ext>
            </a:extLst>
          </p:cNvPr>
          <p:cNvSpPr txBox="1"/>
          <p:nvPr/>
        </p:nvSpPr>
        <p:spPr>
          <a:xfrm>
            <a:off x="3239727" y="3784835"/>
            <a:ext cx="1903085" cy="954107"/>
          </a:xfrm>
          <a:prstGeom prst="rect">
            <a:avLst/>
          </a:prstGeom>
          <a:solidFill>
            <a:schemeClr val="accent3">
              <a:lumMod val="20000"/>
              <a:lumOff val="80000"/>
            </a:schemeClr>
          </a:solidFill>
        </p:spPr>
        <p:txBody>
          <a:bodyPr wrap="none" rtlCol="0">
            <a:spAutoFit/>
          </a:bodyPr>
          <a:lstStyle/>
          <a:p>
            <a:r>
              <a:rPr lang="en-US" sz="1400" dirty="0">
                <a:latin typeface="Calibri" panose="020F0502020204030204" pitchFamily="34" charset="0"/>
                <a:cs typeface="Calibri" panose="020F0502020204030204" pitchFamily="34" charset="0"/>
              </a:rPr>
              <a:t>As requested by ESPPU</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All budget available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Full commitment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All R&amp;D successful</a:t>
            </a:r>
          </a:p>
        </p:txBody>
      </p:sp>
    </p:spTree>
    <p:extLst>
      <p:ext uri="{BB962C8B-B14F-4D97-AF65-F5344CB8AC3E}">
        <p14:creationId xmlns:p14="http://schemas.microsoft.com/office/powerpoint/2010/main" val="6042882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8E4B8-76EA-257A-1545-1CF71A9E222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63B29CA5-1D2D-DD24-D802-4CD579A5D51F}"/>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7E426371-A7B4-B29D-9AEA-DB94B1FCCF10}"/>
              </a:ext>
            </a:extLst>
          </p:cNvPr>
          <p:cNvSpPr>
            <a:spLocks noGrp="1"/>
          </p:cNvSpPr>
          <p:nvPr>
            <p:ph type="title"/>
          </p:nvPr>
        </p:nvSpPr>
        <p:spPr>
          <a:xfrm>
            <a:off x="1295400" y="-20538"/>
            <a:ext cx="6781800" cy="889968"/>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Muon Collider Physics Case</a:t>
            </a:r>
            <a:br>
              <a:rPr lang="en-US" sz="3200" spc="-1" dirty="0">
                <a:solidFill>
                  <a:srgbClr val="000000"/>
                </a:solidFill>
                <a:latin typeface="Calibri" panose="020F0502020204030204" pitchFamily="34" charset="0"/>
                <a:cs typeface="Calibri" panose="020F0502020204030204" pitchFamily="34" charset="0"/>
              </a:rPr>
            </a:br>
            <a:r>
              <a:rPr lang="en-US" sz="1600" spc="-1" dirty="0">
                <a:solidFill>
                  <a:srgbClr val="000000"/>
                </a:solidFill>
                <a:latin typeface="Calibri" panose="020F0502020204030204" pitchFamily="34" charset="0"/>
                <a:cs typeface="Calibri" panose="020F0502020204030204" pitchFamily="34" charset="0"/>
              </a:rPr>
              <a:t>A. </a:t>
            </a:r>
            <a:r>
              <a:rPr lang="en-US" sz="1600" spc="-1" dirty="0" err="1">
                <a:solidFill>
                  <a:srgbClr val="000000"/>
                </a:solidFill>
                <a:latin typeface="Calibri" panose="020F0502020204030204" pitchFamily="34" charset="0"/>
                <a:cs typeface="Calibri" panose="020F0502020204030204" pitchFamily="34" charset="0"/>
              </a:rPr>
              <a:t>Wulzer</a:t>
            </a:r>
            <a:endParaRPr lang="en-US" sz="16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6A161407-4050-7B9C-8DA5-4D87B9CEAC02}"/>
              </a:ext>
            </a:extLst>
          </p:cNvPr>
          <p:cNvSpPr>
            <a:spLocks noGrp="1"/>
          </p:cNvSpPr>
          <p:nvPr>
            <p:ph type="sldNum" sz="quarter" idx="4"/>
          </p:nvPr>
        </p:nvSpPr>
        <p:spPr/>
        <p:txBody>
          <a:bodyPr/>
          <a:lstStyle/>
          <a:p>
            <a:fld id="{974172A1-1CBF-0B40-9234-7D4D80EC19EA}" type="slidenum">
              <a:rPr lang="en-GB" smtClean="0"/>
              <a:pPr/>
              <a:t>26</a:t>
            </a:fld>
            <a:endParaRPr lang="en-GB" dirty="0"/>
          </a:p>
        </p:txBody>
      </p:sp>
    </p:spTree>
    <p:extLst>
      <p:ext uri="{BB962C8B-B14F-4D97-AF65-F5344CB8AC3E}">
        <p14:creationId xmlns:p14="http://schemas.microsoft.com/office/powerpoint/2010/main" val="6517547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AD7833-E3BE-4C73-D611-48F5597B4B18}"/>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B5CFB76-BC04-2AE4-9FEB-75A6FC87E5C6}"/>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3DF76D3F-5F89-A761-01A4-EF47D1E649BF}"/>
              </a:ext>
            </a:extLst>
          </p:cNvPr>
          <p:cNvSpPr>
            <a:spLocks noGrp="1"/>
          </p:cNvSpPr>
          <p:nvPr>
            <p:ph type="sldNum" sz="quarter" idx="4"/>
          </p:nvPr>
        </p:nvSpPr>
        <p:spPr/>
        <p:txBody>
          <a:bodyPr/>
          <a:lstStyle/>
          <a:p>
            <a:fld id="{974172A1-1CBF-0B40-9234-7D4D80EC19EA}" type="slidenum">
              <a:rPr lang="en-GB" smtClean="0"/>
              <a:pPr/>
              <a:t>27</a:t>
            </a:fld>
            <a:endParaRPr lang="en-GB" dirty="0"/>
          </a:p>
        </p:txBody>
      </p:sp>
      <p:pic>
        <p:nvPicPr>
          <p:cNvPr id="12" name="Picture 11">
            <a:extLst>
              <a:ext uri="{FF2B5EF4-FFF2-40B4-BE49-F238E27FC236}">
                <a16:creationId xmlns:a16="http://schemas.microsoft.com/office/drawing/2014/main" id="{B05531DD-CB05-D2E0-CB13-A81818E0575C}"/>
              </a:ext>
            </a:extLst>
          </p:cNvPr>
          <p:cNvPicPr>
            <a:picLocks noChangeAspect="1"/>
          </p:cNvPicPr>
          <p:nvPr/>
        </p:nvPicPr>
        <p:blipFill>
          <a:blip r:embed="rId2"/>
          <a:stretch>
            <a:fillRect/>
          </a:stretch>
        </p:blipFill>
        <p:spPr>
          <a:xfrm>
            <a:off x="1143000" y="0"/>
            <a:ext cx="6858000" cy="5143500"/>
          </a:xfrm>
          <a:prstGeom prst="rect">
            <a:avLst/>
          </a:prstGeom>
        </p:spPr>
      </p:pic>
      <p:sp>
        <p:nvSpPr>
          <p:cNvPr id="13" name="TextBox 12">
            <a:extLst>
              <a:ext uri="{FF2B5EF4-FFF2-40B4-BE49-F238E27FC236}">
                <a16:creationId xmlns:a16="http://schemas.microsoft.com/office/drawing/2014/main" id="{9C392379-F0E2-BA3A-1CD0-5058F7878D4E}"/>
              </a:ext>
            </a:extLst>
          </p:cNvPr>
          <p:cNvSpPr txBox="1"/>
          <p:nvPr/>
        </p:nvSpPr>
        <p:spPr>
          <a:xfrm>
            <a:off x="1" y="-1"/>
            <a:ext cx="1142999" cy="830997"/>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A. </a:t>
            </a:r>
            <a:r>
              <a:rPr lang="en-US" sz="1200" dirty="0" err="1">
                <a:latin typeface="Calibri" panose="020F0502020204030204" pitchFamily="34" charset="0"/>
                <a:cs typeface="Calibri" panose="020F0502020204030204" pitchFamily="34" charset="0"/>
              </a:rPr>
              <a:t>Wulzer</a:t>
            </a:r>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Muon Collider Physics Potential</a:t>
            </a:r>
          </a:p>
        </p:txBody>
      </p:sp>
    </p:spTree>
    <p:extLst>
      <p:ext uri="{BB962C8B-B14F-4D97-AF65-F5344CB8AC3E}">
        <p14:creationId xmlns:p14="http://schemas.microsoft.com/office/powerpoint/2010/main" val="2732952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4BAB60-4E18-2623-D4D0-724B7031401B}"/>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05EDBC0-8647-DB20-12C6-5326FB0E9EAE}"/>
              </a:ext>
            </a:extLst>
          </p:cNvPr>
          <p:cNvSpPr>
            <a:spLocks noGrp="1"/>
          </p:cNvSpPr>
          <p:nvPr>
            <p:ph type="ftr" sz="quarter" idx="3"/>
          </p:nvPr>
        </p:nvSpPr>
        <p:spPr/>
        <p:txBody>
          <a:bodyPr/>
          <a:lstStyle/>
          <a:p>
            <a:pPr algn="l"/>
            <a:r>
              <a:rPr lang="en-US"/>
              <a:t>D. Schulte      Muon Collider, HFM annual meeting, February 2025 </a:t>
            </a:r>
            <a:endParaRPr lang="en-GB" dirty="0"/>
          </a:p>
        </p:txBody>
      </p:sp>
      <p:pic>
        <p:nvPicPr>
          <p:cNvPr id="4" name="Picture 3">
            <a:extLst>
              <a:ext uri="{FF2B5EF4-FFF2-40B4-BE49-F238E27FC236}">
                <a16:creationId xmlns:a16="http://schemas.microsoft.com/office/drawing/2014/main" id="{6E31F179-90AC-6970-B720-2D33B85CF455}"/>
              </a:ext>
            </a:extLst>
          </p:cNvPr>
          <p:cNvPicPr>
            <a:picLocks noChangeAspect="1"/>
          </p:cNvPicPr>
          <p:nvPr/>
        </p:nvPicPr>
        <p:blipFill>
          <a:blip r:embed="rId2"/>
          <a:stretch>
            <a:fillRect/>
          </a:stretch>
        </p:blipFill>
        <p:spPr>
          <a:xfrm>
            <a:off x="1143000" y="0"/>
            <a:ext cx="6858000" cy="5143500"/>
          </a:xfrm>
          <a:prstGeom prst="rect">
            <a:avLst/>
          </a:prstGeom>
        </p:spPr>
      </p:pic>
      <p:sp>
        <p:nvSpPr>
          <p:cNvPr id="2" name="Slide Number Placeholder 1">
            <a:extLst>
              <a:ext uri="{FF2B5EF4-FFF2-40B4-BE49-F238E27FC236}">
                <a16:creationId xmlns:a16="http://schemas.microsoft.com/office/drawing/2014/main" id="{29A12C0B-DF66-FF21-0750-2CB05398C303}"/>
              </a:ext>
            </a:extLst>
          </p:cNvPr>
          <p:cNvSpPr>
            <a:spLocks noGrp="1"/>
          </p:cNvSpPr>
          <p:nvPr>
            <p:ph type="sldNum" sz="quarter" idx="4"/>
          </p:nvPr>
        </p:nvSpPr>
        <p:spPr/>
        <p:txBody>
          <a:bodyPr/>
          <a:lstStyle/>
          <a:p>
            <a:fld id="{974172A1-1CBF-0B40-9234-7D4D80EC19EA}" type="slidenum">
              <a:rPr lang="en-GB" smtClean="0"/>
              <a:pPr/>
              <a:t>28</a:t>
            </a:fld>
            <a:endParaRPr lang="en-GB" dirty="0"/>
          </a:p>
        </p:txBody>
      </p:sp>
      <p:sp>
        <p:nvSpPr>
          <p:cNvPr id="6" name="TextBox 5">
            <a:extLst>
              <a:ext uri="{FF2B5EF4-FFF2-40B4-BE49-F238E27FC236}">
                <a16:creationId xmlns:a16="http://schemas.microsoft.com/office/drawing/2014/main" id="{6B3F3EC7-775C-15C4-4B6B-CCB712470A12}"/>
              </a:ext>
            </a:extLst>
          </p:cNvPr>
          <p:cNvSpPr txBox="1"/>
          <p:nvPr/>
        </p:nvSpPr>
        <p:spPr>
          <a:xfrm>
            <a:off x="1" y="-1"/>
            <a:ext cx="1142999" cy="830997"/>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A. </a:t>
            </a:r>
            <a:r>
              <a:rPr lang="en-US" sz="1200" dirty="0" err="1">
                <a:latin typeface="Calibri" panose="020F0502020204030204" pitchFamily="34" charset="0"/>
                <a:cs typeface="Calibri" panose="020F0502020204030204" pitchFamily="34" charset="0"/>
              </a:rPr>
              <a:t>Wulzer</a:t>
            </a:r>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Muon Collider Physics Potential</a:t>
            </a:r>
          </a:p>
        </p:txBody>
      </p:sp>
    </p:spTree>
    <p:extLst>
      <p:ext uri="{BB962C8B-B14F-4D97-AF65-F5344CB8AC3E}">
        <p14:creationId xmlns:p14="http://schemas.microsoft.com/office/powerpoint/2010/main" val="34957954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F16459-BBE2-DCBE-8CF2-B8045D9231F8}"/>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F7D1932-2989-A22E-EE03-BF8587E48290}"/>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3131AA87-FB83-E0F7-2C99-5F5AE68D75AD}"/>
              </a:ext>
            </a:extLst>
          </p:cNvPr>
          <p:cNvSpPr>
            <a:spLocks noGrp="1"/>
          </p:cNvSpPr>
          <p:nvPr>
            <p:ph type="sldNum" sz="quarter" idx="4"/>
          </p:nvPr>
        </p:nvSpPr>
        <p:spPr/>
        <p:txBody>
          <a:bodyPr/>
          <a:lstStyle/>
          <a:p>
            <a:fld id="{974172A1-1CBF-0B40-9234-7D4D80EC19EA}" type="slidenum">
              <a:rPr lang="en-GB" smtClean="0"/>
              <a:pPr/>
              <a:t>29</a:t>
            </a:fld>
            <a:endParaRPr lang="en-GB" dirty="0"/>
          </a:p>
        </p:txBody>
      </p:sp>
      <p:pic>
        <p:nvPicPr>
          <p:cNvPr id="7" name="Picture 6">
            <a:extLst>
              <a:ext uri="{FF2B5EF4-FFF2-40B4-BE49-F238E27FC236}">
                <a16:creationId xmlns:a16="http://schemas.microsoft.com/office/drawing/2014/main" id="{4CE93A2B-A240-C4A0-2AFC-A41482B89364}"/>
              </a:ext>
            </a:extLst>
          </p:cNvPr>
          <p:cNvPicPr>
            <a:picLocks noChangeAspect="1"/>
          </p:cNvPicPr>
          <p:nvPr/>
        </p:nvPicPr>
        <p:blipFill>
          <a:blip r:embed="rId2"/>
          <a:stretch>
            <a:fillRect/>
          </a:stretch>
        </p:blipFill>
        <p:spPr>
          <a:xfrm>
            <a:off x="1143000" y="0"/>
            <a:ext cx="6858000" cy="5143500"/>
          </a:xfrm>
          <a:prstGeom prst="rect">
            <a:avLst/>
          </a:prstGeom>
        </p:spPr>
      </p:pic>
      <p:sp>
        <p:nvSpPr>
          <p:cNvPr id="8" name="TextBox 7">
            <a:extLst>
              <a:ext uri="{FF2B5EF4-FFF2-40B4-BE49-F238E27FC236}">
                <a16:creationId xmlns:a16="http://schemas.microsoft.com/office/drawing/2014/main" id="{2A0180F3-BBC1-4E71-6587-85E2994C9B0A}"/>
              </a:ext>
            </a:extLst>
          </p:cNvPr>
          <p:cNvSpPr txBox="1"/>
          <p:nvPr/>
        </p:nvSpPr>
        <p:spPr>
          <a:xfrm>
            <a:off x="1" y="-1"/>
            <a:ext cx="1142999" cy="830997"/>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A. </a:t>
            </a:r>
            <a:r>
              <a:rPr lang="en-US" sz="1200" dirty="0" err="1">
                <a:latin typeface="Calibri" panose="020F0502020204030204" pitchFamily="34" charset="0"/>
                <a:cs typeface="Calibri" panose="020F0502020204030204" pitchFamily="34" charset="0"/>
              </a:rPr>
              <a:t>Wulzer</a:t>
            </a:r>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Muon Collider Physics Potential</a:t>
            </a:r>
          </a:p>
        </p:txBody>
      </p:sp>
    </p:spTree>
    <p:extLst>
      <p:ext uri="{BB962C8B-B14F-4D97-AF65-F5344CB8AC3E}">
        <p14:creationId xmlns:p14="http://schemas.microsoft.com/office/powerpoint/2010/main" val="3506789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4773" y="114212"/>
            <a:ext cx="6213654" cy="363682"/>
          </a:xfrm>
        </p:spPr>
        <p:txBody>
          <a:bodyPr>
            <a:noAutofit/>
          </a:bodyPr>
          <a:lstStyle/>
          <a:p>
            <a:pPr algn="ctr"/>
            <a:r>
              <a:rPr lang="en-US" sz="3200" dirty="0">
                <a:latin typeface="Calibri" panose="020F0502020204030204" pitchFamily="34" charset="0"/>
                <a:cs typeface="Calibri" panose="020F0502020204030204" pitchFamily="34" charset="0"/>
              </a:rPr>
              <a:t>IMCC</a:t>
            </a:r>
            <a:br>
              <a:rPr lang="en-US" sz="3200" dirty="0">
                <a:latin typeface="Calibri" panose="020F0502020204030204" pitchFamily="34" charset="0"/>
                <a:cs typeface="Calibri" panose="020F0502020204030204" pitchFamily="34" charset="0"/>
              </a:rPr>
            </a:br>
            <a:r>
              <a:rPr lang="en-US" sz="1600" dirty="0">
                <a:latin typeface="Calibri" panose="020F0502020204030204" pitchFamily="34" charset="0"/>
                <a:cs typeface="Calibri" panose="020F0502020204030204" pitchFamily="34" charset="0"/>
              </a:rPr>
              <a:t>International Muon Collider Collaboration</a:t>
            </a:r>
          </a:p>
        </p:txBody>
      </p:sp>
      <p:sp>
        <p:nvSpPr>
          <p:cNvPr id="4" name="TextBox 3">
            <a:extLst>
              <a:ext uri="{FF2B5EF4-FFF2-40B4-BE49-F238E27FC236}">
                <a16:creationId xmlns:a16="http://schemas.microsoft.com/office/drawing/2014/main" id="{4CF2697B-FA69-F5FF-5EBA-5B122FCA0078}"/>
              </a:ext>
            </a:extLst>
          </p:cNvPr>
          <p:cNvSpPr txBox="1"/>
          <p:nvPr/>
        </p:nvSpPr>
        <p:spPr>
          <a:xfrm>
            <a:off x="107504" y="645214"/>
            <a:ext cx="4647376" cy="1169551"/>
          </a:xfrm>
          <a:prstGeom prst="rect">
            <a:avLst/>
          </a:prstGeom>
          <a:solidFill>
            <a:schemeClr val="accent1">
              <a:lumMod val="20000"/>
              <a:lumOff val="80000"/>
              <a:alpha val="50374"/>
            </a:schemeClr>
          </a:solidFill>
        </p:spPr>
        <p:txBody>
          <a:bodyPr wrap="square" rtlCol="0">
            <a:spAutoFit/>
          </a:bodyPr>
          <a:lstStyle/>
          <a:p>
            <a:r>
              <a:rPr lang="de-CH" sz="1400" dirty="0" err="1">
                <a:latin typeface="Calibri" panose="020F0502020204030204" pitchFamily="34" charset="0"/>
                <a:cs typeface="Calibri" panose="020F0502020204030204" pitchFamily="34" charset="0"/>
              </a:rPr>
              <a:t>Collaboration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currently</a:t>
            </a:r>
            <a:r>
              <a:rPr lang="de-CH" sz="1400"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hosted</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by</a:t>
            </a:r>
            <a:r>
              <a:rPr lang="de-CH" sz="1400" b="1" dirty="0">
                <a:latin typeface="Calibri" panose="020F0502020204030204" pitchFamily="34" charset="0"/>
                <a:cs typeface="Calibri" panose="020F0502020204030204" pitchFamily="34" charset="0"/>
              </a:rPr>
              <a:t> CERN</a:t>
            </a:r>
          </a:p>
          <a:p>
            <a:r>
              <a:rPr lang="de-CH" sz="1400" dirty="0">
                <a:latin typeface="Calibri" panose="020F0502020204030204" pitchFamily="34" charset="0"/>
                <a:cs typeface="Calibri" panose="020F0502020204030204" pitchFamily="34" charset="0"/>
              </a:rPr>
              <a:t>New </a:t>
            </a:r>
            <a:r>
              <a:rPr lang="de-CH" sz="1400" dirty="0" err="1">
                <a:latin typeface="Calibri" panose="020F0502020204030204" pitchFamily="34" charset="0"/>
                <a:cs typeface="Calibri" panose="020F0502020204030204" pitchFamily="34" charset="0"/>
              </a:rPr>
              <a:t>partners</a:t>
            </a:r>
            <a:r>
              <a:rPr lang="de-CH" sz="1400" dirty="0">
                <a:latin typeface="Calibri" panose="020F0502020204030204" pitchFamily="34" charset="0"/>
                <a:cs typeface="Calibri" panose="020F0502020204030204" pitchFamily="34" charset="0"/>
              </a:rPr>
              <a:t> still </a:t>
            </a:r>
            <a:r>
              <a:rPr lang="de-CH" sz="1400" dirty="0" err="1">
                <a:latin typeface="Calibri" panose="020F0502020204030204" pitchFamily="34" charset="0"/>
                <a:cs typeface="Calibri" panose="020F0502020204030204" pitchFamily="34" charset="0"/>
              </a:rPr>
              <a:t>joining</a:t>
            </a:r>
            <a:r>
              <a:rPr lang="de-CH" sz="1400" dirty="0">
                <a:latin typeface="Calibri" panose="020F0502020204030204" pitchFamily="34" charset="0"/>
                <a:cs typeface="Calibri" panose="020F0502020204030204" pitchFamily="34" charset="0"/>
              </a:rPr>
              <a:t> (</a:t>
            </a:r>
            <a:r>
              <a:rPr lang="de-CH" sz="1400" b="1" dirty="0">
                <a:latin typeface="Calibri" panose="020F0502020204030204" pitchFamily="34" charset="0"/>
                <a:cs typeface="Calibri" panose="020F0502020204030204" pitchFamily="34" charset="0"/>
              </a:rPr>
              <a:t>58 </a:t>
            </a:r>
            <a:r>
              <a:rPr lang="de-CH" sz="1400" b="1" dirty="0" err="1">
                <a:latin typeface="Calibri" panose="020F0502020204030204" pitchFamily="34" charset="0"/>
                <a:cs typeface="Calibri" panose="020F0502020204030204" pitchFamily="34" charset="0"/>
              </a:rPr>
              <a:t>signed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more</a:t>
            </a:r>
            <a:r>
              <a:rPr lang="de-CH" sz="1400" dirty="0">
                <a:latin typeface="Calibri" panose="020F0502020204030204" pitchFamily="34" charset="0"/>
                <a:cs typeface="Calibri" panose="020F0502020204030204" pitchFamily="34" charset="0"/>
              </a:rPr>
              <a:t> in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process</a:t>
            </a:r>
            <a:r>
              <a:rPr lang="de-CH"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From</a:t>
            </a:r>
            <a:r>
              <a:rPr lang="de-CH" sz="1400" dirty="0">
                <a:latin typeface="Calibri" panose="020F0502020204030204" pitchFamily="34" charset="0"/>
                <a:cs typeface="Calibri" panose="020F0502020204030204" pitchFamily="34" charset="0"/>
              </a:rPr>
              <a:t> different </a:t>
            </a:r>
            <a:r>
              <a:rPr lang="de-CH" sz="1400" dirty="0" err="1">
                <a:latin typeface="Calibri" panose="020F0502020204030204" pitchFamily="34" charset="0"/>
                <a:cs typeface="Calibri" panose="020F0502020204030204" pitchFamily="34" charset="0"/>
              </a:rPr>
              <a:t>regions</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r>
              <a:rPr lang="de-CH" sz="1400" b="1" dirty="0">
                <a:latin typeface="Calibri" panose="020F0502020204030204" pitchFamily="34" charset="0"/>
                <a:cs typeface="Calibri" panose="020F0502020204030204" pitchFamily="34" charset="0"/>
              </a:rPr>
              <a:t>EU </a:t>
            </a:r>
            <a:r>
              <a:rPr lang="de-CH" sz="1400" b="1" dirty="0" err="1">
                <a:latin typeface="Calibri" panose="020F0502020204030204" pitchFamily="34" charset="0"/>
                <a:cs typeface="Calibri" panose="020F0502020204030204" pitchFamily="34" charset="0"/>
              </a:rPr>
              <a:t>co-funded</a:t>
            </a:r>
            <a:r>
              <a:rPr lang="de-CH" sz="1400" b="1" dirty="0">
                <a:latin typeface="Calibri" panose="020F0502020204030204" pitchFamily="34" charset="0"/>
                <a:cs typeface="Calibri" panose="020F0502020204030204" pitchFamily="34" charset="0"/>
              </a:rPr>
              <a:t> design </a:t>
            </a:r>
            <a:r>
              <a:rPr lang="de-CH" sz="1400" b="1" dirty="0" err="1">
                <a:latin typeface="Calibri" panose="020F0502020204030204" pitchFamily="34" charset="0"/>
                <a:cs typeface="Calibri" panose="020F0502020204030204" pitchFamily="34" charset="0"/>
              </a:rPr>
              <a:t>study</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MuCol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2023</a:t>
            </a:r>
          </a:p>
        </p:txBody>
      </p:sp>
      <p:sp>
        <p:nvSpPr>
          <p:cNvPr id="3" name="Footer Placeholder 2">
            <a:extLst>
              <a:ext uri="{FF2B5EF4-FFF2-40B4-BE49-F238E27FC236}">
                <a16:creationId xmlns:a16="http://schemas.microsoft.com/office/drawing/2014/main" id="{08E8AB7F-9DCD-028B-BBEE-CD98D1A5CB4B}"/>
              </a:ext>
            </a:extLst>
          </p:cNvPr>
          <p:cNvSpPr>
            <a:spLocks noGrp="1"/>
          </p:cNvSpPr>
          <p:nvPr>
            <p:ph type="ftr" sz="quarter" idx="11"/>
          </p:nvPr>
        </p:nvSpPr>
        <p:spPr/>
        <p:txBody>
          <a:bodyPr/>
          <a:lstStyle/>
          <a:p>
            <a:r>
              <a:rPr lang="en-US" sz="1200">
                <a:latin typeface="Calibri" panose="020F0502020204030204" pitchFamily="34" charset="0"/>
                <a:cs typeface="Calibri" panose="020F0502020204030204" pitchFamily="34" charset="0"/>
              </a:rPr>
              <a:t>D. Schulte      Muon Collider, HFM annual meeting, February 2025 </a:t>
            </a:r>
            <a:endParaRPr lang="en-US" sz="1200" dirty="0">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69CBD174-E51C-55BC-99F2-AEDD718B663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118163" y="3072066"/>
            <a:ext cx="2499139" cy="1259502"/>
          </a:xfrm>
          <a:prstGeom prst="rect">
            <a:avLst/>
          </a:prstGeom>
        </p:spPr>
      </p:pic>
      <p:sp>
        <p:nvSpPr>
          <p:cNvPr id="5" name="Slide Number Placeholder 4">
            <a:extLst>
              <a:ext uri="{FF2B5EF4-FFF2-40B4-BE49-F238E27FC236}">
                <a16:creationId xmlns:a16="http://schemas.microsoft.com/office/drawing/2014/main" id="{6A5155C9-A669-92D5-6CDF-938BACD1B332}"/>
              </a:ext>
            </a:extLst>
          </p:cNvPr>
          <p:cNvSpPr>
            <a:spLocks noGrp="1"/>
          </p:cNvSpPr>
          <p:nvPr>
            <p:ph type="sldNum" sz="quarter" idx="12"/>
          </p:nvPr>
        </p:nvSpPr>
        <p:spPr/>
        <p:txBody>
          <a:bodyPr/>
          <a:lstStyle/>
          <a:p>
            <a:fld id="{3478A56A-6164-B14D-A8F7-980D09C4DD92}" type="slidenum">
              <a:rPr lang="en-US" sz="1200" smtClean="0">
                <a:solidFill>
                  <a:schemeClr val="bg1"/>
                </a:solidFill>
                <a:latin typeface="Calibri" panose="020F0502020204030204" pitchFamily="34" charset="0"/>
                <a:cs typeface="Calibri" panose="020F0502020204030204" pitchFamily="34" charset="0"/>
              </a:rPr>
              <a:pPr/>
              <a:t>3</a:t>
            </a:fld>
            <a:endParaRPr lang="en-US" sz="1200" dirty="0">
              <a:solidFill>
                <a:schemeClr val="bg1"/>
              </a:solidFill>
              <a:latin typeface="Calibri" panose="020F0502020204030204" pitchFamily="34" charset="0"/>
              <a:cs typeface="Calibri" panose="020F0502020204030204" pitchFamily="34" charset="0"/>
            </a:endParaRPr>
          </a:p>
        </p:txBody>
      </p:sp>
      <p:pic>
        <p:nvPicPr>
          <p:cNvPr id="12" name="Picture 11">
            <a:extLst>
              <a:ext uri="{FF2B5EF4-FFF2-40B4-BE49-F238E27FC236}">
                <a16:creationId xmlns:a16="http://schemas.microsoft.com/office/drawing/2014/main" id="{89DC8889-775B-BFD4-2CA6-068320608FBC}"/>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965667" y="1168162"/>
            <a:ext cx="1802034" cy="1819942"/>
          </a:xfrm>
          <a:prstGeom prst="rect">
            <a:avLst/>
          </a:prstGeom>
        </p:spPr>
      </p:pic>
      <p:pic>
        <p:nvPicPr>
          <p:cNvPr id="8" name="Picture 7" descr="A picture containing text, font, graphics, design&#10;&#10;Description automatically generated">
            <a:extLst>
              <a:ext uri="{FF2B5EF4-FFF2-40B4-BE49-F238E27FC236}">
                <a16:creationId xmlns:a16="http://schemas.microsoft.com/office/drawing/2014/main" id="{94AB24B5-362A-73ED-8688-6A446F86BDCA}"/>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910011" y="618857"/>
            <a:ext cx="1629513" cy="1872073"/>
          </a:xfrm>
          <a:prstGeom prst="rect">
            <a:avLst/>
          </a:prstGeom>
        </p:spPr>
      </p:pic>
      <p:sp>
        <p:nvSpPr>
          <p:cNvPr id="13" name="TextBox 12">
            <a:extLst>
              <a:ext uri="{FF2B5EF4-FFF2-40B4-BE49-F238E27FC236}">
                <a16:creationId xmlns:a16="http://schemas.microsoft.com/office/drawing/2014/main" id="{F1BB0DBD-5DCF-DA0D-8E0A-685C44125C57}"/>
              </a:ext>
            </a:extLst>
          </p:cNvPr>
          <p:cNvSpPr txBox="1"/>
          <p:nvPr/>
        </p:nvSpPr>
        <p:spPr>
          <a:xfrm>
            <a:off x="96689" y="1857627"/>
            <a:ext cx="4647376" cy="2246769"/>
          </a:xfrm>
          <a:prstGeom prst="rect">
            <a:avLst/>
          </a:prstGeom>
          <a:solidFill>
            <a:schemeClr val="accent6">
              <a:lumMod val="20000"/>
              <a:lumOff val="80000"/>
              <a:alpha val="50000"/>
            </a:schemeClr>
          </a:solidFill>
        </p:spPr>
        <p:txBody>
          <a:bodyPr wrap="square" rtlCol="0">
            <a:spAutoFit/>
          </a:bodyPr>
          <a:lstStyle/>
          <a:p>
            <a:r>
              <a:rPr lang="de-CH" sz="1400" dirty="0">
                <a:latin typeface="Calibri" panose="020F0502020204030204" pitchFamily="34" charset="0"/>
                <a:cs typeface="Calibri" panose="020F0502020204030204" pitchFamily="34" charset="0"/>
              </a:rPr>
              <a:t>Strong </a:t>
            </a:r>
            <a:r>
              <a:rPr lang="de-CH" sz="1400" dirty="0" err="1">
                <a:latin typeface="Calibri" panose="020F0502020204030204" pitchFamily="34" charset="0"/>
                <a:cs typeface="Calibri" panose="020F0502020204030204" pitchFamily="34" charset="0"/>
              </a:rPr>
              <a:t>recommendation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from</a:t>
            </a:r>
            <a:r>
              <a:rPr lang="de-CH" sz="1400" dirty="0">
                <a:latin typeface="Calibri" panose="020F0502020204030204" pitchFamily="34" charset="0"/>
                <a:cs typeface="Calibri" panose="020F0502020204030204" pitchFamily="34" charset="0"/>
              </a:rPr>
              <a:t> </a:t>
            </a:r>
            <a:r>
              <a:rPr lang="de-CH" sz="1400" b="1" dirty="0">
                <a:latin typeface="Calibri" panose="020F0502020204030204" pitchFamily="34" charset="0"/>
                <a:cs typeface="Calibri" panose="020F0502020204030204" pitchFamily="34" charset="0"/>
              </a:rPr>
              <a:t>P5</a:t>
            </a:r>
            <a:r>
              <a:rPr lang="de-CH" sz="1400" dirty="0">
                <a:latin typeface="Calibri" panose="020F0502020204030204" pitchFamily="34" charset="0"/>
                <a:cs typeface="Calibri" panose="020F0502020204030204" pitchFamily="34" charset="0"/>
              </a:rPr>
              <a:t> «</a:t>
            </a:r>
            <a:r>
              <a:rPr lang="de-CH" sz="1400" b="1" dirty="0">
                <a:latin typeface="Calibri" panose="020F0502020204030204" pitchFamily="34" charset="0"/>
                <a:cs typeface="Calibri" panose="020F0502020204030204" pitchFamily="34" charset="0"/>
              </a:rPr>
              <a:t>This </a:t>
            </a:r>
            <a:r>
              <a:rPr lang="de-CH" sz="1400" b="1" dirty="0" err="1">
                <a:latin typeface="Calibri" panose="020F0502020204030204" pitchFamily="34" charset="0"/>
                <a:cs typeface="Calibri" panose="020F0502020204030204" pitchFamily="34" charset="0"/>
              </a:rPr>
              <a:t>is</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our</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muon</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shot</a:t>
            </a:r>
            <a:r>
              <a:rPr lang="de-CH"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Interest in </a:t>
            </a:r>
            <a:r>
              <a:rPr lang="de-CH" sz="1400" dirty="0" err="1">
                <a:latin typeface="Calibri" panose="020F0502020204030204" pitchFamily="34" charset="0"/>
                <a:cs typeface="Calibri" panose="020F0502020204030204" pitchFamily="34" charset="0"/>
              </a:rPr>
              <a:t>hosting</a:t>
            </a:r>
            <a:r>
              <a:rPr lang="de-CH" sz="1400" dirty="0">
                <a:latin typeface="Calibri" panose="020F0502020204030204" pitchFamily="34" charset="0"/>
                <a:cs typeface="Calibri" panose="020F0502020204030204" pitchFamily="34" charset="0"/>
              </a:rPr>
              <a:t> at FNAL</a:t>
            </a: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r>
              <a:rPr lang="de-CH" sz="1400" dirty="0">
                <a:latin typeface="Calibri" panose="020F0502020204030204" pitchFamily="34" charset="0"/>
                <a:cs typeface="Calibri" panose="020F0502020204030204" pitchFamily="34" charset="0"/>
              </a:rPr>
              <a:t>US </a:t>
            </a:r>
            <a:r>
              <a:rPr lang="de-CH" sz="1400" dirty="0" err="1">
                <a:latin typeface="Calibri" panose="020F0502020204030204" pitchFamily="34" charset="0"/>
                <a:cs typeface="Calibri" panose="020F0502020204030204" pitchFamily="34" charset="0"/>
              </a:rPr>
              <a:t>partners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are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joining</a:t>
            </a:r>
            <a:r>
              <a:rPr lang="de-CH" sz="1400" dirty="0">
                <a:latin typeface="Calibri" panose="020F0502020204030204" pitchFamily="34" charset="0"/>
                <a:cs typeface="Calibri" panose="020F0502020204030204" pitchFamily="34" charset="0"/>
              </a:rPr>
              <a:t>/plan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join</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b="1" dirty="0">
                <a:latin typeface="Calibri" panose="020F0502020204030204" pitchFamily="34" charset="0"/>
                <a:cs typeface="Calibri" panose="020F0502020204030204" pitchFamily="34" charset="0"/>
              </a:rPr>
              <a:t>Strong </a:t>
            </a:r>
            <a:r>
              <a:rPr lang="de-CH" sz="1400" b="1" dirty="0" err="1">
                <a:latin typeface="Calibri" panose="020F0502020204030204" pitchFamily="34" charset="0"/>
                <a:cs typeface="Calibri" panose="020F0502020204030204" pitchFamily="34" charset="0"/>
              </a:rPr>
              <a:t>interest</a:t>
            </a:r>
            <a:r>
              <a:rPr lang="de-CH" sz="1400" b="1" dirty="0">
                <a:latin typeface="Calibri" panose="020F0502020204030204" pitchFamily="34" charset="0"/>
                <a:cs typeface="Calibri" panose="020F0502020204030204" pitchFamily="34" charset="0"/>
              </a:rPr>
              <a:t> </a:t>
            </a:r>
            <a:r>
              <a:rPr lang="de-CH" sz="1400" dirty="0">
                <a:latin typeface="Calibri" panose="020F0502020204030204" pitchFamily="34" charset="0"/>
                <a:cs typeface="Calibri" panose="020F0502020204030204" pitchFamily="34" charset="0"/>
              </a:rPr>
              <a:t>at </a:t>
            </a:r>
            <a:r>
              <a:rPr lang="en-CH" sz="1400">
                <a:latin typeface="Calibri" panose="020F0502020204030204" pitchFamily="34" charset="0"/>
                <a:cs typeface="Calibri" panose="020F0502020204030204" pitchFamily="34" charset="0"/>
              </a:rPr>
              <a:t>US </a:t>
            </a:r>
            <a:r>
              <a:rPr lang="en-CH" sz="1400" dirty="0">
                <a:latin typeface="Calibri" panose="020F0502020204030204" pitchFamily="34" charset="0"/>
                <a:cs typeface="Calibri" panose="020F0502020204030204" pitchFamily="34" charset="0"/>
              </a:rPr>
              <a:t>Muon C</a:t>
            </a:r>
            <a:r>
              <a:rPr lang="en-US" sz="1400" dirty="0">
                <a:latin typeface="Calibri" panose="020F0502020204030204" pitchFamily="34" charset="0"/>
                <a:cs typeface="Calibri" panose="020F0502020204030204" pitchFamily="34" charset="0"/>
              </a:rPr>
              <a:t>o</a:t>
            </a:r>
            <a:r>
              <a:rPr lang="en-CH" sz="1400" dirty="0">
                <a:latin typeface="Calibri" panose="020F0502020204030204" pitchFamily="34" charset="0"/>
                <a:cs typeface="Calibri" panose="020F0502020204030204" pitchFamily="34" charset="0"/>
              </a:rPr>
              <a:t>llider Inauguration </a:t>
            </a:r>
            <a:r>
              <a:rPr lang="en-CH" sz="1400">
                <a:latin typeface="Calibri" panose="020F0502020204030204" pitchFamily="34" charset="0"/>
                <a:cs typeface="Calibri" panose="020F0502020204030204" pitchFamily="34" charset="0"/>
              </a:rPr>
              <a:t>Meeting </a:t>
            </a:r>
            <a:r>
              <a:rPr lang="de-CH" sz="1400" dirty="0">
                <a:latin typeface="Calibri" panose="020F0502020204030204" pitchFamily="34" charset="0"/>
                <a:cs typeface="Calibri" panose="020F0502020204030204" pitchFamily="34" charset="0"/>
              </a:rPr>
              <a:t>in</a:t>
            </a:r>
            <a:r>
              <a:rPr lang="en-CH" sz="1400">
                <a:latin typeface="Calibri" panose="020F0502020204030204" pitchFamily="34" charset="0"/>
                <a:cs typeface="Calibri" panose="020F0502020204030204" pitchFamily="34" charset="0"/>
              </a:rPr>
              <a:t> </a:t>
            </a:r>
            <a:r>
              <a:rPr lang="en-CH" sz="1400" dirty="0">
                <a:latin typeface="Calibri" panose="020F0502020204030204" pitchFamily="34" charset="0"/>
                <a:cs typeface="Calibri" panose="020F0502020204030204" pitchFamily="34" charset="0"/>
              </a:rPr>
              <a:t>August at </a:t>
            </a:r>
            <a:r>
              <a:rPr lang="en-CH" sz="1400">
                <a:latin typeface="Calibri" panose="020F0502020204030204" pitchFamily="34" charset="0"/>
                <a:cs typeface="Calibri" panose="020F0502020204030204" pitchFamily="34" charset="0"/>
              </a:rPr>
              <a:t>FNAL (</a:t>
            </a:r>
            <a:r>
              <a:rPr lang="de-CH" sz="1400" dirty="0" err="1">
                <a:latin typeface="Calibri" panose="020F0502020204030204" pitchFamily="34" charset="0"/>
                <a:cs typeface="Calibri" panose="020F0502020204030204" pitchFamily="34" charset="0"/>
              </a:rPr>
              <a:t>about</a:t>
            </a:r>
            <a:r>
              <a:rPr lang="de-CH" sz="1400" dirty="0">
                <a:latin typeface="Calibri" panose="020F0502020204030204" pitchFamily="34" charset="0"/>
                <a:cs typeface="Calibri" panose="020F0502020204030204" pitchFamily="34" charset="0"/>
              </a:rPr>
              <a:t> 300 </a:t>
            </a:r>
            <a:r>
              <a:rPr lang="de-CH" sz="1400" dirty="0" err="1">
                <a:latin typeface="Calibri" panose="020F0502020204030204" pitchFamily="34" charset="0"/>
                <a:cs typeface="Calibri" panose="020F0502020204030204" pitchFamily="34" charset="0"/>
              </a:rPr>
              <a:t>participants</a:t>
            </a:r>
            <a:r>
              <a:rPr lang="en-CH" sz="1400">
                <a:latin typeface="Calibri" panose="020F0502020204030204" pitchFamily="34" charset="0"/>
                <a:cs typeface="Calibri" panose="020F0502020204030204" pitchFamily="34" charset="0"/>
              </a:rPr>
              <a:t>)</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Addendum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en-CH" sz="1400" b="1">
                <a:latin typeface="Calibri" panose="020F0502020204030204" pitchFamily="34" charset="0"/>
                <a:cs typeface="Calibri" panose="020F0502020204030204" pitchFamily="34" charset="0"/>
              </a:rPr>
              <a:t>CERN-D</a:t>
            </a:r>
            <a:r>
              <a:rPr lang="de-CH" sz="1400" b="1" dirty="0">
                <a:latin typeface="Calibri" panose="020F0502020204030204" pitchFamily="34" charset="0"/>
                <a:cs typeface="Calibri" panose="020F0502020204030204" pitchFamily="34" charset="0"/>
              </a:rPr>
              <a:t>o</a:t>
            </a:r>
            <a:r>
              <a:rPr lang="en-CH" sz="1400" b="1">
                <a:latin typeface="Calibri" panose="020F0502020204030204" pitchFamily="34" charset="0"/>
                <a:cs typeface="Calibri" panose="020F0502020204030204" pitchFamily="34" charset="0"/>
              </a:rPr>
              <a:t>E agreement </a:t>
            </a:r>
            <a:r>
              <a:rPr lang="de-CH" sz="1400" dirty="0">
                <a:latin typeface="Calibri" panose="020F0502020204030204" pitchFamily="34" charset="0"/>
                <a:cs typeface="Calibri" panose="020F0502020204030204" pitchFamily="34" charset="0"/>
              </a:rPr>
              <a:t>in </a:t>
            </a:r>
            <a:r>
              <a:rPr lang="de-CH" sz="1400" dirty="0" err="1">
                <a:latin typeface="Calibri" panose="020F0502020204030204" pitchFamily="34" charset="0"/>
                <a:cs typeface="Calibri" panose="020F0502020204030204" pitchFamily="34" charset="0"/>
              </a:rPr>
              <a:t>preparation</a:t>
            </a:r>
            <a:endParaRPr lang="de-CH" sz="14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de-CH" sz="1400" b="1" dirty="0">
                <a:latin typeface="Calibri" panose="020F0502020204030204" pitchFamily="34" charset="0"/>
                <a:cs typeface="Calibri" panose="020F0502020204030204" pitchFamily="34" charset="0"/>
              </a:rPr>
              <a:t>First </a:t>
            </a:r>
            <a:r>
              <a:rPr lang="de-CH" sz="1400" b="1" dirty="0" err="1">
                <a:latin typeface="Calibri" panose="020F0502020204030204" pitchFamily="34" charset="0"/>
                <a:cs typeface="Calibri" panose="020F0502020204030204" pitchFamily="34" charset="0"/>
              </a:rPr>
              <a:t>resources</a:t>
            </a:r>
            <a:r>
              <a:rPr lang="de-CH" sz="1400" b="1" dirty="0">
                <a:latin typeface="Calibri" panose="020F0502020204030204" pitchFamily="34" charset="0"/>
                <a:cs typeface="Calibri" panose="020F0502020204030204" pitchFamily="34" charset="0"/>
              </a:rPr>
              <a:t> </a:t>
            </a:r>
            <a:r>
              <a:rPr lang="de-CH" sz="1400" dirty="0">
                <a:latin typeface="Calibri" panose="020F0502020204030204" pitchFamily="34" charset="0"/>
                <a:cs typeface="Calibri" panose="020F0502020204030204" pitchFamily="34" charset="0"/>
              </a:rPr>
              <a:t>(RF </a:t>
            </a:r>
            <a:r>
              <a:rPr lang="de-CH" sz="1400" dirty="0" err="1">
                <a:latin typeface="Calibri" panose="020F0502020204030204" pitchFamily="34" charset="0"/>
                <a:cs typeface="Calibri" panose="020F0502020204030204" pitchFamily="34" charset="0"/>
              </a:rPr>
              <a:t>test</a:t>
            </a:r>
            <a:r>
              <a:rPr lang="de-CH" sz="1400" dirty="0">
                <a:latin typeface="Calibri" panose="020F0502020204030204" pitchFamily="34" charset="0"/>
                <a:cs typeface="Calibri" panose="020F0502020204030204" pitchFamily="34" charset="0"/>
              </a:rPr>
              <a:t> stand, </a:t>
            </a:r>
            <a:r>
              <a:rPr lang="de-CH" sz="1400" dirty="0" err="1">
                <a:latin typeface="Calibri" panose="020F0502020204030204" pitchFamily="34" charset="0"/>
                <a:cs typeface="Calibri" panose="020F0502020204030204" pitchFamily="34" charset="0"/>
              </a:rPr>
              <a:t>demonstrator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study</a:t>
            </a:r>
            <a:r>
              <a:rPr lang="de-CH"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r>
              <a:rPr lang="de-CH" sz="1400" dirty="0">
                <a:latin typeface="Calibri" panose="020F0502020204030204" pitchFamily="34" charset="0"/>
                <a:cs typeface="Calibri" panose="020F0502020204030204" pitchFamily="34" charset="0"/>
              </a:rPr>
              <a:t>Strong US </a:t>
            </a:r>
            <a:r>
              <a:rPr lang="de-CH" sz="1400" dirty="0" err="1">
                <a:latin typeface="Calibri" panose="020F0502020204030204" pitchFamily="34" charset="0"/>
                <a:cs typeface="Calibri" panose="020F0502020204030204" pitchFamily="34" charset="0"/>
              </a:rPr>
              <a:t>contribution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b="1" dirty="0">
                <a:latin typeface="Calibri" panose="020F0502020204030204" pitchFamily="34" charset="0"/>
                <a:cs typeface="Calibri" panose="020F0502020204030204" pitchFamily="34" charset="0"/>
              </a:rPr>
              <a:t>IMCC R&amp;D plan</a:t>
            </a:r>
          </a:p>
        </p:txBody>
      </p:sp>
      <p:sp>
        <p:nvSpPr>
          <p:cNvPr id="14" name="TextBox 13">
            <a:extLst>
              <a:ext uri="{FF2B5EF4-FFF2-40B4-BE49-F238E27FC236}">
                <a16:creationId xmlns:a16="http://schemas.microsoft.com/office/drawing/2014/main" id="{71AC2D62-B863-FDDC-B804-53AD50EDFF23}"/>
              </a:ext>
            </a:extLst>
          </p:cNvPr>
          <p:cNvSpPr txBox="1"/>
          <p:nvPr/>
        </p:nvSpPr>
        <p:spPr>
          <a:xfrm>
            <a:off x="96689" y="4127013"/>
            <a:ext cx="4658191" cy="738664"/>
          </a:xfrm>
          <a:prstGeom prst="rect">
            <a:avLst/>
          </a:prstGeom>
          <a:solidFill>
            <a:schemeClr val="accent3">
              <a:lumMod val="20000"/>
              <a:lumOff val="80000"/>
              <a:alpha val="50000"/>
            </a:schemeClr>
          </a:solidFill>
        </p:spPr>
        <p:txBody>
          <a:bodyPr wrap="square" rtlCol="0">
            <a:spAutoFit/>
          </a:bodyPr>
          <a:lstStyle/>
          <a:p>
            <a:r>
              <a:rPr lang="de-CH" sz="1400" dirty="0">
                <a:latin typeface="Calibri" panose="020F0502020204030204" pitchFamily="34" charset="0"/>
                <a:cs typeface="Calibri" panose="020F0502020204030204" pitchFamily="34" charset="0"/>
              </a:rPr>
              <a:t>IMCC will carry out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R&amp;D </a:t>
            </a:r>
            <a:r>
              <a:rPr lang="de-CH" sz="1400" dirty="0" err="1">
                <a:latin typeface="Calibri" panose="020F0502020204030204" pitchFamily="34" charset="0"/>
                <a:cs typeface="Calibri" panose="020F0502020204030204" pitchFamily="34" charset="0"/>
              </a:rPr>
              <a:t>together</a:t>
            </a:r>
            <a:r>
              <a:rPr lang="de-CH" sz="1400" dirty="0">
                <a:latin typeface="Calibri" panose="020F0502020204030204" pitchFamily="34" charset="0"/>
                <a:cs typeface="Calibri" panose="020F0502020204030204" pitchFamily="34" charset="0"/>
              </a:rPr>
              <a:t> and </a:t>
            </a:r>
            <a:r>
              <a:rPr lang="en-GB" sz="1400" dirty="0">
                <a:effectLst/>
                <a:latin typeface="Calibri" panose="020F0502020204030204" pitchFamily="34" charset="0"/>
                <a:ea typeface="Georgia" panose="02040502050405020303" pitchFamily="18" charset="0"/>
                <a:cs typeface="Calibri" panose="020F0502020204030204" pitchFamily="34" charset="0"/>
              </a:rPr>
              <a:t>develop options to host the collider at CERN or at FNAL and potentially also other sites</a:t>
            </a:r>
            <a:endParaRPr lang="de-CH"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105643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410CCC-2942-D0FA-EFBD-DE27D302749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781A32E-147B-ECA0-14BB-87962DAB48E4}"/>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FD8AF3C2-10D7-A31E-1582-F027D9CED176}"/>
              </a:ext>
            </a:extLst>
          </p:cNvPr>
          <p:cNvSpPr>
            <a:spLocks noGrp="1"/>
          </p:cNvSpPr>
          <p:nvPr>
            <p:ph type="sldNum" sz="quarter" idx="4"/>
          </p:nvPr>
        </p:nvSpPr>
        <p:spPr/>
        <p:txBody>
          <a:bodyPr/>
          <a:lstStyle/>
          <a:p>
            <a:fld id="{974172A1-1CBF-0B40-9234-7D4D80EC19EA}" type="slidenum">
              <a:rPr lang="en-GB" smtClean="0"/>
              <a:pPr/>
              <a:t>30</a:t>
            </a:fld>
            <a:endParaRPr lang="en-GB" dirty="0"/>
          </a:p>
        </p:txBody>
      </p:sp>
      <p:pic>
        <p:nvPicPr>
          <p:cNvPr id="4" name="Picture 3">
            <a:extLst>
              <a:ext uri="{FF2B5EF4-FFF2-40B4-BE49-F238E27FC236}">
                <a16:creationId xmlns:a16="http://schemas.microsoft.com/office/drawing/2014/main" id="{B88034C4-31C3-7C9F-0E71-1C610FF24242}"/>
              </a:ext>
            </a:extLst>
          </p:cNvPr>
          <p:cNvPicPr>
            <a:picLocks noChangeAspect="1"/>
          </p:cNvPicPr>
          <p:nvPr/>
        </p:nvPicPr>
        <p:blipFill>
          <a:blip r:embed="rId2"/>
          <a:stretch>
            <a:fillRect/>
          </a:stretch>
        </p:blipFill>
        <p:spPr>
          <a:xfrm>
            <a:off x="1143000" y="0"/>
            <a:ext cx="6858000" cy="5143500"/>
          </a:xfrm>
          <a:prstGeom prst="rect">
            <a:avLst/>
          </a:prstGeom>
        </p:spPr>
      </p:pic>
      <p:sp>
        <p:nvSpPr>
          <p:cNvPr id="5" name="TextBox 4">
            <a:extLst>
              <a:ext uri="{FF2B5EF4-FFF2-40B4-BE49-F238E27FC236}">
                <a16:creationId xmlns:a16="http://schemas.microsoft.com/office/drawing/2014/main" id="{F0A5B0EA-2DB6-DAA0-1210-82E1E7BD39A4}"/>
              </a:ext>
            </a:extLst>
          </p:cNvPr>
          <p:cNvSpPr txBox="1"/>
          <p:nvPr/>
        </p:nvSpPr>
        <p:spPr>
          <a:xfrm>
            <a:off x="1" y="-1"/>
            <a:ext cx="1142999" cy="830997"/>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A. </a:t>
            </a:r>
            <a:r>
              <a:rPr lang="en-US" sz="1200" dirty="0" err="1">
                <a:latin typeface="Calibri" panose="020F0502020204030204" pitchFamily="34" charset="0"/>
                <a:cs typeface="Calibri" panose="020F0502020204030204" pitchFamily="34" charset="0"/>
              </a:rPr>
              <a:t>Wulzer</a:t>
            </a:r>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Muon Collider Physics Potential</a:t>
            </a:r>
          </a:p>
        </p:txBody>
      </p:sp>
    </p:spTree>
    <p:extLst>
      <p:ext uri="{BB962C8B-B14F-4D97-AF65-F5344CB8AC3E}">
        <p14:creationId xmlns:p14="http://schemas.microsoft.com/office/powerpoint/2010/main" val="27386592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6D0CF5-E984-B783-E1B2-BB18B960B4D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BBBEA5A-3CEE-C6E6-72E9-B7D0E9B4B378}"/>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ABE9AF26-1A3D-6FBB-D39E-7D5F7B211E98}"/>
              </a:ext>
            </a:extLst>
          </p:cNvPr>
          <p:cNvSpPr>
            <a:spLocks noGrp="1"/>
          </p:cNvSpPr>
          <p:nvPr>
            <p:ph type="sldNum" sz="quarter" idx="4"/>
          </p:nvPr>
        </p:nvSpPr>
        <p:spPr/>
        <p:txBody>
          <a:bodyPr/>
          <a:lstStyle/>
          <a:p>
            <a:fld id="{974172A1-1CBF-0B40-9234-7D4D80EC19EA}" type="slidenum">
              <a:rPr lang="en-GB" smtClean="0"/>
              <a:pPr/>
              <a:t>31</a:t>
            </a:fld>
            <a:endParaRPr lang="en-GB" dirty="0"/>
          </a:p>
        </p:txBody>
      </p:sp>
      <p:pic>
        <p:nvPicPr>
          <p:cNvPr id="4" name="Picture 3">
            <a:extLst>
              <a:ext uri="{FF2B5EF4-FFF2-40B4-BE49-F238E27FC236}">
                <a16:creationId xmlns:a16="http://schemas.microsoft.com/office/drawing/2014/main" id="{1CFE16DA-2377-EE20-426C-BA38A65CF941}"/>
              </a:ext>
            </a:extLst>
          </p:cNvPr>
          <p:cNvPicPr>
            <a:picLocks noChangeAspect="1"/>
          </p:cNvPicPr>
          <p:nvPr/>
        </p:nvPicPr>
        <p:blipFill>
          <a:blip r:embed="rId2"/>
          <a:stretch>
            <a:fillRect/>
          </a:stretch>
        </p:blipFill>
        <p:spPr>
          <a:xfrm>
            <a:off x="1143000" y="0"/>
            <a:ext cx="6858000" cy="5143500"/>
          </a:xfrm>
          <a:prstGeom prst="rect">
            <a:avLst/>
          </a:prstGeom>
        </p:spPr>
      </p:pic>
      <p:sp>
        <p:nvSpPr>
          <p:cNvPr id="5" name="TextBox 4">
            <a:extLst>
              <a:ext uri="{FF2B5EF4-FFF2-40B4-BE49-F238E27FC236}">
                <a16:creationId xmlns:a16="http://schemas.microsoft.com/office/drawing/2014/main" id="{0A7267D6-B0D3-DEDC-9165-3DF81E44AE13}"/>
              </a:ext>
            </a:extLst>
          </p:cNvPr>
          <p:cNvSpPr txBox="1"/>
          <p:nvPr/>
        </p:nvSpPr>
        <p:spPr>
          <a:xfrm>
            <a:off x="1" y="-1"/>
            <a:ext cx="1142999" cy="830997"/>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A. </a:t>
            </a:r>
            <a:r>
              <a:rPr lang="en-US" sz="1200" dirty="0" err="1">
                <a:latin typeface="Calibri" panose="020F0502020204030204" pitchFamily="34" charset="0"/>
                <a:cs typeface="Calibri" panose="020F0502020204030204" pitchFamily="34" charset="0"/>
              </a:rPr>
              <a:t>Wulzer</a:t>
            </a:r>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Muon Collider Physics Potential</a:t>
            </a:r>
          </a:p>
        </p:txBody>
      </p:sp>
    </p:spTree>
    <p:extLst>
      <p:ext uri="{BB962C8B-B14F-4D97-AF65-F5344CB8AC3E}">
        <p14:creationId xmlns:p14="http://schemas.microsoft.com/office/powerpoint/2010/main" val="34166990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2334A8-04C1-F62B-1843-3937D600B85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EFB5110-A03F-D71C-A0BA-739B7446AA2C}"/>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D4080E86-8DD1-42B7-D6DB-E352DB74BC64}"/>
              </a:ext>
            </a:extLst>
          </p:cNvPr>
          <p:cNvSpPr>
            <a:spLocks noGrp="1"/>
          </p:cNvSpPr>
          <p:nvPr>
            <p:ph type="sldNum" sz="quarter" idx="4"/>
          </p:nvPr>
        </p:nvSpPr>
        <p:spPr/>
        <p:txBody>
          <a:bodyPr/>
          <a:lstStyle/>
          <a:p>
            <a:fld id="{974172A1-1CBF-0B40-9234-7D4D80EC19EA}" type="slidenum">
              <a:rPr lang="en-GB" smtClean="0"/>
              <a:pPr/>
              <a:t>32</a:t>
            </a:fld>
            <a:endParaRPr lang="en-GB" dirty="0"/>
          </a:p>
        </p:txBody>
      </p:sp>
      <p:pic>
        <p:nvPicPr>
          <p:cNvPr id="4" name="Picture 3">
            <a:extLst>
              <a:ext uri="{FF2B5EF4-FFF2-40B4-BE49-F238E27FC236}">
                <a16:creationId xmlns:a16="http://schemas.microsoft.com/office/drawing/2014/main" id="{DD16FC6E-E85D-A2A9-FF42-BE55F987B3E8}"/>
              </a:ext>
            </a:extLst>
          </p:cNvPr>
          <p:cNvPicPr>
            <a:picLocks noChangeAspect="1"/>
          </p:cNvPicPr>
          <p:nvPr/>
        </p:nvPicPr>
        <p:blipFill>
          <a:blip r:embed="rId2"/>
          <a:stretch>
            <a:fillRect/>
          </a:stretch>
        </p:blipFill>
        <p:spPr>
          <a:xfrm>
            <a:off x="1143000" y="0"/>
            <a:ext cx="6858000" cy="5143500"/>
          </a:xfrm>
          <a:prstGeom prst="rect">
            <a:avLst/>
          </a:prstGeom>
        </p:spPr>
      </p:pic>
      <p:sp>
        <p:nvSpPr>
          <p:cNvPr id="5" name="TextBox 4">
            <a:extLst>
              <a:ext uri="{FF2B5EF4-FFF2-40B4-BE49-F238E27FC236}">
                <a16:creationId xmlns:a16="http://schemas.microsoft.com/office/drawing/2014/main" id="{339AA581-8A7F-F48C-9414-932C9AAE0E03}"/>
              </a:ext>
            </a:extLst>
          </p:cNvPr>
          <p:cNvSpPr txBox="1"/>
          <p:nvPr/>
        </p:nvSpPr>
        <p:spPr>
          <a:xfrm>
            <a:off x="1" y="-1"/>
            <a:ext cx="1142999" cy="830997"/>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A. </a:t>
            </a:r>
            <a:r>
              <a:rPr lang="en-US" sz="1200" dirty="0" err="1">
                <a:latin typeface="Calibri" panose="020F0502020204030204" pitchFamily="34" charset="0"/>
                <a:cs typeface="Calibri" panose="020F0502020204030204" pitchFamily="34" charset="0"/>
              </a:rPr>
              <a:t>Wulzer</a:t>
            </a:r>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Muon Collider Physics Potential</a:t>
            </a:r>
          </a:p>
        </p:txBody>
      </p:sp>
    </p:spTree>
    <p:extLst>
      <p:ext uri="{BB962C8B-B14F-4D97-AF65-F5344CB8AC3E}">
        <p14:creationId xmlns:p14="http://schemas.microsoft.com/office/powerpoint/2010/main" val="9153963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0F2B0-E01D-2CD5-4532-610E18D35AF6}"/>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9D40327A-01A1-554C-58B0-BD3C9CB145BF}"/>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5A3F69A6-C45C-1468-8F83-25BB3C695947}"/>
              </a:ext>
            </a:extLst>
          </p:cNvPr>
          <p:cNvSpPr>
            <a:spLocks noGrp="1"/>
          </p:cNvSpPr>
          <p:nvPr>
            <p:ph type="sldNum" sz="quarter" idx="4"/>
          </p:nvPr>
        </p:nvSpPr>
        <p:spPr/>
        <p:txBody>
          <a:bodyPr/>
          <a:lstStyle/>
          <a:p>
            <a:fld id="{974172A1-1CBF-0B40-9234-7D4D80EC19EA}" type="slidenum">
              <a:rPr lang="en-GB" smtClean="0"/>
              <a:pPr/>
              <a:t>33</a:t>
            </a:fld>
            <a:endParaRPr lang="en-GB" dirty="0"/>
          </a:p>
        </p:txBody>
      </p:sp>
      <p:pic>
        <p:nvPicPr>
          <p:cNvPr id="4" name="Picture 3">
            <a:extLst>
              <a:ext uri="{FF2B5EF4-FFF2-40B4-BE49-F238E27FC236}">
                <a16:creationId xmlns:a16="http://schemas.microsoft.com/office/drawing/2014/main" id="{63209C0A-A766-834E-F14A-2C3D20BE6DC6}"/>
              </a:ext>
            </a:extLst>
          </p:cNvPr>
          <p:cNvPicPr>
            <a:picLocks noChangeAspect="1"/>
          </p:cNvPicPr>
          <p:nvPr/>
        </p:nvPicPr>
        <p:blipFill>
          <a:blip r:embed="rId2"/>
          <a:stretch>
            <a:fillRect/>
          </a:stretch>
        </p:blipFill>
        <p:spPr>
          <a:xfrm>
            <a:off x="1143000" y="0"/>
            <a:ext cx="6858000" cy="5143500"/>
          </a:xfrm>
          <a:prstGeom prst="rect">
            <a:avLst/>
          </a:prstGeom>
        </p:spPr>
      </p:pic>
      <p:sp>
        <p:nvSpPr>
          <p:cNvPr id="5" name="TextBox 4">
            <a:extLst>
              <a:ext uri="{FF2B5EF4-FFF2-40B4-BE49-F238E27FC236}">
                <a16:creationId xmlns:a16="http://schemas.microsoft.com/office/drawing/2014/main" id="{2824C7D4-ED6C-735F-645F-3D0BB5E70697}"/>
              </a:ext>
            </a:extLst>
          </p:cNvPr>
          <p:cNvSpPr txBox="1"/>
          <p:nvPr/>
        </p:nvSpPr>
        <p:spPr>
          <a:xfrm>
            <a:off x="1" y="-1"/>
            <a:ext cx="1142999" cy="830997"/>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A. </a:t>
            </a:r>
            <a:r>
              <a:rPr lang="en-US" sz="1200" dirty="0" err="1">
                <a:latin typeface="Calibri" panose="020F0502020204030204" pitchFamily="34" charset="0"/>
                <a:cs typeface="Calibri" panose="020F0502020204030204" pitchFamily="34" charset="0"/>
              </a:rPr>
              <a:t>Wulzer</a:t>
            </a:r>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Muon Collider Physics Potential</a:t>
            </a:r>
          </a:p>
        </p:txBody>
      </p:sp>
    </p:spTree>
    <p:extLst>
      <p:ext uri="{BB962C8B-B14F-4D97-AF65-F5344CB8AC3E}">
        <p14:creationId xmlns:p14="http://schemas.microsoft.com/office/powerpoint/2010/main" val="24602357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58860-F39D-E507-86ED-2FF778F78C4B}"/>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C03BDC34-7E87-6518-801F-9FE42355036F}"/>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4E3A6F06-8A68-44D6-8130-957671207394}"/>
              </a:ext>
            </a:extLst>
          </p:cNvPr>
          <p:cNvSpPr>
            <a:spLocks noGrp="1"/>
          </p:cNvSpPr>
          <p:nvPr>
            <p:ph type="title"/>
          </p:nvPr>
        </p:nvSpPr>
        <p:spPr>
          <a:xfrm>
            <a:off x="1295400" y="-20538"/>
            <a:ext cx="6781800" cy="889968"/>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Muon Collider Experiment Status</a:t>
            </a:r>
            <a:br>
              <a:rPr lang="en-US" sz="3200" spc="-1" dirty="0">
                <a:solidFill>
                  <a:srgbClr val="000000"/>
                </a:solidFill>
                <a:latin typeface="Calibri" panose="020F0502020204030204" pitchFamily="34" charset="0"/>
                <a:cs typeface="Calibri" panose="020F0502020204030204" pitchFamily="34" charset="0"/>
              </a:rPr>
            </a:br>
            <a:r>
              <a:rPr lang="en-US" sz="1600" spc="-1" dirty="0">
                <a:solidFill>
                  <a:srgbClr val="000000"/>
                </a:solidFill>
                <a:latin typeface="Calibri" panose="020F0502020204030204" pitchFamily="34" charset="0"/>
                <a:cs typeface="Calibri" panose="020F0502020204030204" pitchFamily="34" charset="0"/>
              </a:rPr>
              <a:t>D. Lucchesi, F. Meloni</a:t>
            </a:r>
            <a:endParaRPr lang="en-US" sz="16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C954F127-D04E-506D-1246-9EC36AD60E43}"/>
              </a:ext>
            </a:extLst>
          </p:cNvPr>
          <p:cNvSpPr>
            <a:spLocks noGrp="1"/>
          </p:cNvSpPr>
          <p:nvPr>
            <p:ph type="sldNum" sz="quarter" idx="4"/>
          </p:nvPr>
        </p:nvSpPr>
        <p:spPr/>
        <p:txBody>
          <a:bodyPr/>
          <a:lstStyle/>
          <a:p>
            <a:fld id="{974172A1-1CBF-0B40-9234-7D4D80EC19EA}" type="slidenum">
              <a:rPr lang="en-GB" smtClean="0"/>
              <a:pPr/>
              <a:t>34</a:t>
            </a:fld>
            <a:endParaRPr lang="en-GB" dirty="0"/>
          </a:p>
        </p:txBody>
      </p:sp>
    </p:spTree>
    <p:extLst>
      <p:ext uri="{BB962C8B-B14F-4D97-AF65-F5344CB8AC3E}">
        <p14:creationId xmlns:p14="http://schemas.microsoft.com/office/powerpoint/2010/main" val="28488829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EC92F7-6CAD-4DBA-307A-96EEB06D6251}"/>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C1BD330D-434F-7935-15A7-85E90B6CAF49}"/>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E78A7005-9E20-37D9-8FA7-76272C0316FF}"/>
              </a:ext>
            </a:extLst>
          </p:cNvPr>
          <p:cNvSpPr>
            <a:spLocks noGrp="1"/>
          </p:cNvSpPr>
          <p:nvPr>
            <p:ph type="sldNum" sz="quarter" idx="4"/>
          </p:nvPr>
        </p:nvSpPr>
        <p:spPr/>
        <p:txBody>
          <a:bodyPr/>
          <a:lstStyle/>
          <a:p>
            <a:fld id="{974172A1-1CBF-0B40-9234-7D4D80EC19EA}" type="slidenum">
              <a:rPr lang="en-GB" smtClean="0"/>
              <a:pPr/>
              <a:t>35</a:t>
            </a:fld>
            <a:endParaRPr lang="en-GB" dirty="0"/>
          </a:p>
        </p:txBody>
      </p:sp>
      <p:pic>
        <p:nvPicPr>
          <p:cNvPr id="7" name="Picture 6">
            <a:extLst>
              <a:ext uri="{FF2B5EF4-FFF2-40B4-BE49-F238E27FC236}">
                <a16:creationId xmlns:a16="http://schemas.microsoft.com/office/drawing/2014/main" id="{030737C1-93EE-E4CD-53FA-5B2BF2E3A2F9}"/>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4320166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DCC04-B4E5-A64A-1341-EB3BB5917A5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525B4B1-B8A8-51E5-CE48-B708E7E8382A}"/>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E84573AD-389C-309B-8CEF-DBDB52D0B468}"/>
              </a:ext>
            </a:extLst>
          </p:cNvPr>
          <p:cNvSpPr>
            <a:spLocks noGrp="1"/>
          </p:cNvSpPr>
          <p:nvPr>
            <p:ph type="sldNum" sz="quarter" idx="4"/>
          </p:nvPr>
        </p:nvSpPr>
        <p:spPr/>
        <p:txBody>
          <a:bodyPr/>
          <a:lstStyle/>
          <a:p>
            <a:fld id="{974172A1-1CBF-0B40-9234-7D4D80EC19EA}" type="slidenum">
              <a:rPr lang="en-GB" smtClean="0"/>
              <a:pPr/>
              <a:t>36</a:t>
            </a:fld>
            <a:endParaRPr lang="en-GB" dirty="0"/>
          </a:p>
        </p:txBody>
      </p:sp>
      <p:pic>
        <p:nvPicPr>
          <p:cNvPr id="5" name="Picture 4">
            <a:extLst>
              <a:ext uri="{FF2B5EF4-FFF2-40B4-BE49-F238E27FC236}">
                <a16:creationId xmlns:a16="http://schemas.microsoft.com/office/drawing/2014/main" id="{251A4BB2-384F-3280-FA68-C0F9E553C58A}"/>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11188551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82DCE-8CE6-E419-2347-C18B6F94716F}"/>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1F326A4D-D38B-EDCB-FBDD-735655DD953D}"/>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61EB9F9F-0C4B-E6B1-5E4C-59C5283ED07E}"/>
              </a:ext>
            </a:extLst>
          </p:cNvPr>
          <p:cNvSpPr>
            <a:spLocks noGrp="1"/>
          </p:cNvSpPr>
          <p:nvPr>
            <p:ph type="sldNum" sz="quarter" idx="4"/>
          </p:nvPr>
        </p:nvSpPr>
        <p:spPr/>
        <p:txBody>
          <a:bodyPr/>
          <a:lstStyle/>
          <a:p>
            <a:fld id="{974172A1-1CBF-0B40-9234-7D4D80EC19EA}" type="slidenum">
              <a:rPr lang="en-GB" smtClean="0"/>
              <a:pPr/>
              <a:t>37</a:t>
            </a:fld>
            <a:endParaRPr lang="en-GB" dirty="0"/>
          </a:p>
        </p:txBody>
      </p:sp>
      <p:pic>
        <p:nvPicPr>
          <p:cNvPr id="5" name="Picture 4">
            <a:extLst>
              <a:ext uri="{FF2B5EF4-FFF2-40B4-BE49-F238E27FC236}">
                <a16:creationId xmlns:a16="http://schemas.microsoft.com/office/drawing/2014/main" id="{50758340-5D01-1306-E98A-9C261B5447FA}"/>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4452198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5CEB5-CF7F-F380-733B-C49400885FA2}"/>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8CAD0B8-FD9E-38B1-9898-3D03ECA22878}"/>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2A6447B3-10D7-B496-25AD-DA1C1CA43954}"/>
              </a:ext>
            </a:extLst>
          </p:cNvPr>
          <p:cNvSpPr>
            <a:spLocks noGrp="1"/>
          </p:cNvSpPr>
          <p:nvPr>
            <p:ph type="sldNum" sz="quarter" idx="4"/>
          </p:nvPr>
        </p:nvSpPr>
        <p:spPr/>
        <p:txBody>
          <a:bodyPr/>
          <a:lstStyle/>
          <a:p>
            <a:fld id="{974172A1-1CBF-0B40-9234-7D4D80EC19EA}" type="slidenum">
              <a:rPr lang="en-GB" smtClean="0"/>
              <a:pPr/>
              <a:t>38</a:t>
            </a:fld>
            <a:endParaRPr lang="en-GB" dirty="0"/>
          </a:p>
        </p:txBody>
      </p:sp>
      <p:pic>
        <p:nvPicPr>
          <p:cNvPr id="5" name="Picture 4">
            <a:extLst>
              <a:ext uri="{FF2B5EF4-FFF2-40B4-BE49-F238E27FC236}">
                <a16:creationId xmlns:a16="http://schemas.microsoft.com/office/drawing/2014/main" id="{3512DA3A-4FF5-6F3F-FE50-AAF74588A6F3}"/>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16176053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12A366-B2AE-D4CC-E40B-CE3CE8DE738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A06B2AC-D38C-1424-0A76-822239D13BD8}"/>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34B6F916-763E-1946-B234-F3BD54CAA557}"/>
              </a:ext>
            </a:extLst>
          </p:cNvPr>
          <p:cNvSpPr>
            <a:spLocks noGrp="1"/>
          </p:cNvSpPr>
          <p:nvPr>
            <p:ph type="sldNum" sz="quarter" idx="4"/>
          </p:nvPr>
        </p:nvSpPr>
        <p:spPr/>
        <p:txBody>
          <a:bodyPr/>
          <a:lstStyle/>
          <a:p>
            <a:fld id="{974172A1-1CBF-0B40-9234-7D4D80EC19EA}" type="slidenum">
              <a:rPr lang="en-GB" smtClean="0"/>
              <a:pPr/>
              <a:t>39</a:t>
            </a:fld>
            <a:endParaRPr lang="en-GB" dirty="0"/>
          </a:p>
        </p:txBody>
      </p:sp>
      <p:pic>
        <p:nvPicPr>
          <p:cNvPr id="5" name="Picture 4">
            <a:extLst>
              <a:ext uri="{FF2B5EF4-FFF2-40B4-BE49-F238E27FC236}">
                <a16:creationId xmlns:a16="http://schemas.microsoft.com/office/drawing/2014/main" id="{9C705356-6559-3B00-461A-FEBB953189E1}"/>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691434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lstStyle/>
          <a:p>
            <a:pPr algn="ctr"/>
            <a:r>
              <a:rPr lang="en-GB" sz="3200" dirty="0">
                <a:latin typeface="Calibri"/>
                <a:cs typeface="Calibri"/>
              </a:rPr>
              <a:t>IMCC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983866462"/>
              </p:ext>
            </p:extLst>
          </p:nvPr>
        </p:nvGraphicFramePr>
        <p:xfrm>
          <a:off x="107504" y="326362"/>
          <a:ext cx="2160240" cy="4604446"/>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0149">
                <a:tc>
                  <a:txBody>
                    <a:bodyPr/>
                    <a:lstStyle/>
                    <a:p>
                      <a:r>
                        <a:rPr lang="en-US" sz="800" dirty="0">
                          <a:latin typeface="Calibri"/>
                          <a:cs typeface="Calibri"/>
                        </a:rPr>
                        <a:t>IEIO</a:t>
                      </a:r>
                    </a:p>
                  </a:txBody>
                  <a:tcPr marT="36576" marB="36576"/>
                </a:tc>
                <a:tc>
                  <a:txBody>
                    <a:bodyPr/>
                    <a:lstStyle/>
                    <a:p>
                      <a:r>
                        <a:rPr lang="en-US" sz="800" b="1" dirty="0">
                          <a:solidFill>
                            <a:schemeClr val="tx1"/>
                          </a:solidFill>
                          <a:latin typeface="Calibri"/>
                          <a:cs typeface="Calibri"/>
                        </a:rPr>
                        <a:t>CERN</a:t>
                      </a:r>
                    </a:p>
                  </a:txBody>
                  <a:tcPr marT="36576" marB="36576"/>
                </a:tc>
                <a:extLst>
                  <a:ext uri="{0D108BD9-81ED-4DB2-BD59-A6C34878D82A}">
                    <a16:rowId xmlns:a16="http://schemas.microsoft.com/office/drawing/2014/main" val="10000"/>
                  </a:ext>
                </a:extLst>
              </a:tr>
              <a:tr h="200149">
                <a:tc>
                  <a:txBody>
                    <a:bodyPr/>
                    <a:lstStyle/>
                    <a:p>
                      <a:r>
                        <a:rPr lang="en-US" sz="800" dirty="0">
                          <a:latin typeface="Calibri"/>
                          <a:cs typeface="Calibri"/>
                        </a:rPr>
                        <a:t>FR</a:t>
                      </a:r>
                    </a:p>
                  </a:txBody>
                  <a:tcPr marT="36576" marB="36576"/>
                </a:tc>
                <a:tc>
                  <a:txBody>
                    <a:bodyPr/>
                    <a:lstStyle/>
                    <a:p>
                      <a:r>
                        <a:rPr lang="en-US" sz="800" b="1" dirty="0">
                          <a:solidFill>
                            <a:schemeClr val="tx1"/>
                          </a:solidFill>
                          <a:latin typeface="Calibri"/>
                          <a:cs typeface="Calibri"/>
                        </a:rPr>
                        <a:t>CEA-IRFU</a:t>
                      </a:r>
                    </a:p>
                  </a:txBody>
                  <a:tcPr marT="36576" marB="36576"/>
                </a:tc>
                <a:extLst>
                  <a:ext uri="{0D108BD9-81ED-4DB2-BD59-A6C34878D82A}">
                    <a16:rowId xmlns:a16="http://schemas.microsoft.com/office/drawing/2014/main" val="10001"/>
                  </a:ext>
                </a:extLst>
              </a:tr>
              <a:tr h="200149">
                <a:tc>
                  <a:txBody>
                    <a:bodyPr/>
                    <a:lstStyle/>
                    <a:p>
                      <a:endParaRPr lang="en-US" sz="800" dirty="0">
                        <a:latin typeface="Calibri"/>
                        <a:cs typeface="Calibri"/>
                      </a:endParaRPr>
                    </a:p>
                  </a:txBody>
                  <a:tcPr marT="36576" marB="36576"/>
                </a:tc>
                <a:tc>
                  <a:txBody>
                    <a:bodyPr/>
                    <a:lstStyle/>
                    <a:p>
                      <a:r>
                        <a:rPr lang="en-US" sz="800" dirty="0">
                          <a:solidFill>
                            <a:schemeClr val="tx1"/>
                          </a:solidFill>
                          <a:latin typeface="Calibri"/>
                          <a:cs typeface="Calibri"/>
                        </a:rPr>
                        <a:t>CNRS-LNCMI</a:t>
                      </a:r>
                    </a:p>
                  </a:txBody>
                  <a:tcPr marT="36576" marB="36576"/>
                </a:tc>
                <a:extLst>
                  <a:ext uri="{0D108BD9-81ED-4DB2-BD59-A6C34878D82A}">
                    <a16:rowId xmlns:a16="http://schemas.microsoft.com/office/drawing/2014/main" val="10002"/>
                  </a:ext>
                </a:extLst>
              </a:tr>
              <a:tr h="200149">
                <a:tc>
                  <a:txBody>
                    <a:bodyPr/>
                    <a:lstStyle/>
                    <a:p>
                      <a:endParaRPr lang="en-US" sz="800" dirty="0">
                        <a:latin typeface="Calibri"/>
                        <a:cs typeface="Calibri"/>
                      </a:endParaRPr>
                    </a:p>
                  </a:txBody>
                  <a:tcPr marT="36576" marB="36576"/>
                </a:tc>
                <a:tc>
                  <a:txBody>
                    <a:bodyPr/>
                    <a:lstStyle/>
                    <a:p>
                      <a:r>
                        <a:rPr lang="en-US" sz="800" b="1" i="1" dirty="0" err="1">
                          <a:solidFill>
                            <a:schemeClr val="tx1"/>
                          </a:solidFill>
                          <a:latin typeface="Calibri"/>
                          <a:cs typeface="Calibri"/>
                        </a:rPr>
                        <a:t>Ecoles</a:t>
                      </a:r>
                      <a:r>
                        <a:rPr lang="en-US" sz="800" b="1" i="1" dirty="0">
                          <a:solidFill>
                            <a:schemeClr val="tx1"/>
                          </a:solidFill>
                          <a:latin typeface="Calibri"/>
                          <a:cs typeface="Calibri"/>
                        </a:rPr>
                        <a:t> des Mines St-Etienne</a:t>
                      </a:r>
                    </a:p>
                  </a:txBody>
                  <a:tcPr marT="36576" marB="36576"/>
                </a:tc>
                <a:extLst>
                  <a:ext uri="{0D108BD9-81ED-4DB2-BD59-A6C34878D82A}">
                    <a16:rowId xmlns:a16="http://schemas.microsoft.com/office/drawing/2014/main" val="2809196396"/>
                  </a:ext>
                </a:extLst>
              </a:tr>
              <a:tr h="200149">
                <a:tc>
                  <a:txBody>
                    <a:bodyPr/>
                    <a:lstStyle/>
                    <a:p>
                      <a:r>
                        <a:rPr lang="en-US" sz="800" dirty="0">
                          <a:latin typeface="Calibri"/>
                          <a:cs typeface="Calibri"/>
                        </a:rPr>
                        <a:t>DE</a:t>
                      </a:r>
                    </a:p>
                  </a:txBody>
                  <a:tcPr marT="36576" marB="36576"/>
                </a:tc>
                <a:tc>
                  <a:txBody>
                    <a:bodyPr/>
                    <a:lstStyle/>
                    <a:p>
                      <a:r>
                        <a:rPr lang="en-US" sz="800" dirty="0">
                          <a:solidFill>
                            <a:schemeClr val="tx1"/>
                          </a:solidFill>
                          <a:latin typeface="Calibri"/>
                          <a:cs typeface="Calibri"/>
                        </a:rPr>
                        <a:t>DESY</a:t>
                      </a:r>
                    </a:p>
                  </a:txBody>
                  <a:tcPr marT="36576" marB="36576"/>
                </a:tc>
                <a:extLst>
                  <a:ext uri="{0D108BD9-81ED-4DB2-BD59-A6C34878D82A}">
                    <a16:rowId xmlns:a16="http://schemas.microsoft.com/office/drawing/2014/main" val="1000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Technical University of Darmstadt</a:t>
                      </a:r>
                    </a:p>
                  </a:txBody>
                  <a:tcPr marT="36576" marB="36576"/>
                </a:tc>
                <a:extLst>
                  <a:ext uri="{0D108BD9-81ED-4DB2-BD59-A6C34878D82A}">
                    <a16:rowId xmlns:a16="http://schemas.microsoft.com/office/drawing/2014/main" val="10004"/>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Rostock</a:t>
                      </a:r>
                    </a:p>
                  </a:txBody>
                  <a:tcPr marT="36576" marB="36576"/>
                </a:tc>
                <a:extLst>
                  <a:ext uri="{0D108BD9-81ED-4DB2-BD59-A6C34878D82A}">
                    <a16:rowId xmlns:a16="http://schemas.microsoft.com/office/drawing/2014/main" val="10005"/>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KIT</a:t>
                      </a:r>
                    </a:p>
                  </a:txBody>
                  <a:tcPr marT="36576" marB="36576"/>
                </a:tc>
                <a:extLst>
                  <a:ext uri="{0D108BD9-81ED-4DB2-BD59-A6C34878D82A}">
                    <a16:rowId xmlns:a16="http://schemas.microsoft.com/office/drawing/2014/main" val="10006"/>
                  </a:ext>
                </a:extLst>
              </a:tr>
              <a:tr h="200149">
                <a:tc>
                  <a:txBody>
                    <a:bodyPr/>
                    <a:lstStyle/>
                    <a:p>
                      <a:r>
                        <a:rPr lang="en-US" sz="800" dirty="0">
                          <a:latin typeface="Calibri"/>
                          <a:cs typeface="Calibri"/>
                        </a:rPr>
                        <a:t>UK</a:t>
                      </a:r>
                    </a:p>
                  </a:txBody>
                  <a:tcPr marT="36576" marB="36576"/>
                </a:tc>
                <a:tc>
                  <a:txBody>
                    <a:bodyPr/>
                    <a:lstStyle/>
                    <a:p>
                      <a:r>
                        <a:rPr lang="en-US" sz="800" b="1" i="0" dirty="0">
                          <a:solidFill>
                            <a:schemeClr val="tx1"/>
                          </a:solidFill>
                          <a:latin typeface="Calibri"/>
                          <a:cs typeface="Calibri"/>
                        </a:rPr>
                        <a:t>RAL</a:t>
                      </a:r>
                    </a:p>
                  </a:txBody>
                  <a:tcPr marT="36576" marB="36576"/>
                </a:tc>
                <a:extLst>
                  <a:ext uri="{0D108BD9-81ED-4DB2-BD59-A6C34878D82A}">
                    <a16:rowId xmlns:a16="http://schemas.microsoft.com/office/drawing/2014/main" val="10007"/>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UK Research and Innovation</a:t>
                      </a:r>
                    </a:p>
                  </a:txBody>
                  <a:tcPr marT="36576" marB="36576"/>
                </a:tc>
                <a:extLst>
                  <a:ext uri="{0D108BD9-81ED-4DB2-BD59-A6C34878D82A}">
                    <a16:rowId xmlns:a16="http://schemas.microsoft.com/office/drawing/2014/main" val="4109021610"/>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Lancaster</a:t>
                      </a:r>
                    </a:p>
                  </a:txBody>
                  <a:tcPr marT="36576" marB="36576"/>
                </a:tc>
                <a:extLst>
                  <a:ext uri="{0D108BD9-81ED-4DB2-BD59-A6C34878D82A}">
                    <a16:rowId xmlns:a16="http://schemas.microsoft.com/office/drawing/2014/main" val="10008"/>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Southampton</a:t>
                      </a:r>
                    </a:p>
                  </a:txBody>
                  <a:tcPr marT="36576" marB="36576"/>
                </a:tc>
                <a:extLst>
                  <a:ext uri="{0D108BD9-81ED-4DB2-BD59-A6C34878D82A}">
                    <a16:rowId xmlns:a16="http://schemas.microsoft.com/office/drawing/2014/main" val="10009"/>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a:t>
                      </a:r>
                      <a:r>
                        <a:rPr lang="en-US" sz="800" b="1" i="0" baseline="0" dirty="0" err="1">
                          <a:solidFill>
                            <a:schemeClr val="tx1"/>
                          </a:solidFill>
                          <a:latin typeface="Calibri"/>
                          <a:cs typeface="Calibri"/>
                        </a:rPr>
                        <a:t>Strathclyde</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10010"/>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Sussex</a:t>
                      </a:r>
                    </a:p>
                  </a:txBody>
                  <a:tcPr marT="36576" marB="36576"/>
                </a:tc>
                <a:extLst>
                  <a:ext uri="{0D108BD9-81ED-4DB2-BD59-A6C34878D82A}">
                    <a16:rowId xmlns:a16="http://schemas.microsoft.com/office/drawing/2014/main" val="10011"/>
                  </a:ext>
                </a:extLst>
              </a:tr>
              <a:tr h="200149">
                <a:tc>
                  <a:txBody>
                    <a:bodyPr/>
                    <a:lstStyle/>
                    <a:p>
                      <a:endParaRPr lang="en-US" sz="800">
                        <a:latin typeface="Calibri"/>
                        <a:cs typeface="Calibri"/>
                      </a:endParaRPr>
                    </a:p>
                  </a:txBody>
                  <a:tcPr marT="36576" marB="36576"/>
                </a:tc>
                <a:tc>
                  <a:txBody>
                    <a:bodyPr/>
                    <a:lstStyle/>
                    <a:p>
                      <a:r>
                        <a:rPr lang="en-US" sz="800" b="1" baseline="0" dirty="0">
                          <a:solidFill>
                            <a:schemeClr val="tx1"/>
                          </a:solidFill>
                          <a:latin typeface="Calibri"/>
                          <a:cs typeface="Calibri"/>
                        </a:rPr>
                        <a:t>Imperial College London</a:t>
                      </a:r>
                    </a:p>
                  </a:txBody>
                  <a:tcPr marT="36576" marB="36576"/>
                </a:tc>
                <a:extLst>
                  <a:ext uri="{0D108BD9-81ED-4DB2-BD59-A6C34878D82A}">
                    <a16:rowId xmlns:a16="http://schemas.microsoft.com/office/drawing/2014/main" val="10012"/>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Royal Holloway</a:t>
                      </a:r>
                    </a:p>
                  </a:txBody>
                  <a:tcPr marT="36576" marB="36576"/>
                </a:tc>
                <a:extLst>
                  <a:ext uri="{0D108BD9-81ED-4DB2-BD59-A6C34878D82A}">
                    <a16:rowId xmlns:a16="http://schemas.microsoft.com/office/drawing/2014/main" val="10013"/>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University of </a:t>
                      </a:r>
                      <a:r>
                        <a:rPr lang="en-US" sz="800" b="1" dirty="0" err="1">
                          <a:solidFill>
                            <a:schemeClr val="tx1"/>
                          </a:solidFill>
                          <a:latin typeface="Calibri"/>
                          <a:cs typeface="Calibri"/>
                        </a:rPr>
                        <a:t>Huddersfield</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4"/>
                  </a:ext>
                </a:extLst>
              </a:tr>
              <a:tr h="200149">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University of Oxford</a:t>
                      </a:r>
                    </a:p>
                  </a:txBody>
                  <a:tcPr marT="36576" marB="36576"/>
                </a:tc>
                <a:extLst>
                  <a:ext uri="{0D108BD9-81ED-4DB2-BD59-A6C34878D82A}">
                    <a16:rowId xmlns:a16="http://schemas.microsoft.com/office/drawing/2014/main" val="10015"/>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 of</a:t>
                      </a:r>
                      <a:r>
                        <a:rPr lang="en-US" sz="800" b="1" baseline="0" dirty="0">
                          <a:solidFill>
                            <a:schemeClr val="tx1"/>
                          </a:solidFill>
                          <a:latin typeface="Calibri"/>
                          <a:cs typeface="Calibri"/>
                        </a:rPr>
                        <a:t> Warwick</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6"/>
                  </a:ext>
                </a:extLst>
              </a:tr>
              <a:tr h="200149">
                <a:tc>
                  <a:txBody>
                    <a:bodyPr/>
                    <a:lstStyle/>
                    <a:p>
                      <a:endParaRPr lang="en-US" sz="800">
                        <a:latin typeface="Calibri"/>
                        <a:cs typeface="Calibri"/>
                      </a:endParaRPr>
                    </a:p>
                  </a:txBody>
                  <a:tcPr marT="36576" marB="36576"/>
                </a:tc>
                <a:tc>
                  <a:txBody>
                    <a:bodyPr/>
                    <a:lstStyle/>
                    <a:p>
                      <a:r>
                        <a:rPr lang="en-US" sz="800" b="1" i="0" dirty="0">
                          <a:latin typeface="Calibri"/>
                          <a:cs typeface="Calibri"/>
                        </a:rPr>
                        <a:t>University of Durham</a:t>
                      </a:r>
                    </a:p>
                  </a:txBody>
                  <a:tcPr marT="36576" marB="36576"/>
                </a:tc>
                <a:extLst>
                  <a:ext uri="{0D108BD9-81ED-4DB2-BD59-A6C34878D82A}">
                    <a16:rowId xmlns:a16="http://schemas.microsoft.com/office/drawing/2014/main" val="1248444713"/>
                  </a:ext>
                </a:extLst>
              </a:tr>
              <a:tr h="200149">
                <a:tc>
                  <a:txBody>
                    <a:bodyPr/>
                    <a:lstStyle/>
                    <a:p>
                      <a:endParaRPr lang="en-US" sz="800">
                        <a:latin typeface="Calibri"/>
                        <a:cs typeface="Calibri"/>
                      </a:endParaRPr>
                    </a:p>
                  </a:txBody>
                  <a:tcPr marT="36576" marB="36576"/>
                </a:tc>
                <a:tc>
                  <a:txBody>
                    <a:bodyPr/>
                    <a:lstStyle/>
                    <a:p>
                      <a:r>
                        <a:rPr lang="en-US" sz="800" b="1" i="0" dirty="0">
                          <a:latin typeface="Calibri"/>
                          <a:cs typeface="Calibri"/>
                        </a:rPr>
                        <a:t>University of Birmingham</a:t>
                      </a:r>
                    </a:p>
                  </a:txBody>
                  <a:tcPr marT="36576" marB="36576"/>
                </a:tc>
                <a:extLst>
                  <a:ext uri="{0D108BD9-81ED-4DB2-BD59-A6C34878D82A}">
                    <a16:rowId xmlns:a16="http://schemas.microsoft.com/office/drawing/2014/main" val="2231115846"/>
                  </a:ext>
                </a:extLst>
              </a:tr>
              <a:tr h="200149">
                <a:tc>
                  <a:txBody>
                    <a:bodyPr/>
                    <a:lstStyle/>
                    <a:p>
                      <a:endParaRPr lang="en-US" sz="800">
                        <a:latin typeface="Calibri"/>
                        <a:cs typeface="Calibri"/>
                      </a:endParaRPr>
                    </a:p>
                  </a:txBody>
                  <a:tcPr marT="36576" marB="36576"/>
                </a:tc>
                <a:tc>
                  <a:txBody>
                    <a:bodyPr/>
                    <a:lstStyle/>
                    <a:p>
                      <a:r>
                        <a:rPr lang="en-US" sz="800" b="1" i="1" dirty="0">
                          <a:latin typeface="Calibri"/>
                          <a:cs typeface="Calibri"/>
                        </a:rPr>
                        <a:t>University of </a:t>
                      </a:r>
                      <a:r>
                        <a:rPr lang="en-US" sz="800" b="0" i="0" dirty="0">
                          <a:latin typeface="Calibri"/>
                          <a:cs typeface="Calibri"/>
                        </a:rPr>
                        <a:t>Cambridge</a:t>
                      </a:r>
                    </a:p>
                  </a:txBody>
                  <a:tcPr marT="36576" marB="36576"/>
                </a:tc>
                <a:extLst>
                  <a:ext uri="{0D108BD9-81ED-4DB2-BD59-A6C34878D82A}">
                    <a16:rowId xmlns:a16="http://schemas.microsoft.com/office/drawing/2014/main" val="2549259523"/>
                  </a:ext>
                </a:extLst>
              </a:tr>
              <a:tr h="200149">
                <a:tc>
                  <a:txBody>
                    <a:bodyPr/>
                    <a:lstStyle/>
                    <a:p>
                      <a:r>
                        <a:rPr lang="en-US" sz="800" dirty="0">
                          <a:latin typeface="Calibri"/>
                          <a:cs typeface="Calibri"/>
                        </a:rPr>
                        <a:t>NL</a:t>
                      </a:r>
                    </a:p>
                  </a:txBody>
                  <a:tcPr marT="36576" marB="36576"/>
                </a:tc>
                <a:tc>
                  <a:txBody>
                    <a:bodyPr/>
                    <a:lstStyle/>
                    <a:p>
                      <a:r>
                        <a:rPr lang="en-US" sz="800" b="1" dirty="0">
                          <a:solidFill>
                            <a:schemeClr val="tx1"/>
                          </a:solidFill>
                          <a:latin typeface="Calibri"/>
                          <a:cs typeface="Calibri"/>
                        </a:rPr>
                        <a:t>University of Twente</a:t>
                      </a:r>
                    </a:p>
                  </a:txBody>
                  <a:tcPr marT="36576" marB="36576"/>
                </a:tc>
                <a:extLst>
                  <a:ext uri="{0D108BD9-81ED-4DB2-BD59-A6C34878D82A}">
                    <a16:rowId xmlns:a16="http://schemas.microsoft.com/office/drawing/2014/main" val="241392356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580358505"/>
              </p:ext>
            </p:extLst>
          </p:nvPr>
        </p:nvGraphicFramePr>
        <p:xfrm>
          <a:off x="4572000" y="358391"/>
          <a:ext cx="2160240" cy="4425696"/>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201168">
                <a:tc>
                  <a:txBody>
                    <a:bodyPr/>
                    <a:lstStyle/>
                    <a:p>
                      <a:r>
                        <a:rPr lang="en-US" sz="800" dirty="0">
                          <a:latin typeface="Calibri"/>
                          <a:cs typeface="Calibri"/>
                        </a:rPr>
                        <a:t>FI</a:t>
                      </a:r>
                    </a:p>
                  </a:txBody>
                  <a:tcPr marT="36576" marB="36576"/>
                </a:tc>
                <a:tc>
                  <a:txBody>
                    <a:bodyPr/>
                    <a:lstStyle/>
                    <a:p>
                      <a:r>
                        <a:rPr lang="en-US" sz="800" b="1" dirty="0">
                          <a:solidFill>
                            <a:schemeClr val="tx1"/>
                          </a:solidFill>
                          <a:latin typeface="Calibri"/>
                          <a:cs typeface="Calibri"/>
                        </a:rPr>
                        <a:t>Tampere</a:t>
                      </a:r>
                      <a:r>
                        <a:rPr lang="en-US" sz="800" b="1" baseline="0" dirty="0">
                          <a:solidFill>
                            <a:schemeClr val="tx1"/>
                          </a:solidFill>
                          <a:latin typeface="Calibri"/>
                          <a:cs typeface="Calibri"/>
                        </a:rPr>
                        <a:t> University</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04"/>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HIP, University of Helsinki</a:t>
                      </a:r>
                    </a:p>
                  </a:txBody>
                  <a:tcPr marT="36576" marB="36576"/>
                </a:tc>
                <a:extLst>
                  <a:ext uri="{0D108BD9-81ED-4DB2-BD59-A6C34878D82A}">
                    <a16:rowId xmlns:a16="http://schemas.microsoft.com/office/drawing/2014/main" val="3469278095"/>
                  </a:ext>
                </a:extLst>
              </a:tr>
              <a:tr h="201168">
                <a:tc>
                  <a:txBody>
                    <a:bodyPr/>
                    <a:lstStyle/>
                    <a:p>
                      <a:r>
                        <a:rPr lang="en-US" sz="800" dirty="0">
                          <a:latin typeface="Calibri"/>
                          <a:cs typeface="Calibri"/>
                        </a:rPr>
                        <a:t>LAT</a:t>
                      </a:r>
                    </a:p>
                  </a:txBody>
                  <a:tcPr marT="36576" marB="36576"/>
                </a:tc>
                <a:tc>
                  <a:txBody>
                    <a:bodyPr/>
                    <a:lstStyle/>
                    <a:p>
                      <a:r>
                        <a:rPr lang="en-US" sz="800" b="1" i="0" dirty="0">
                          <a:solidFill>
                            <a:schemeClr val="tx1"/>
                          </a:solidFill>
                          <a:latin typeface="Calibri"/>
                          <a:cs typeface="Calibri"/>
                        </a:rPr>
                        <a:t>Riga Technical University</a:t>
                      </a:r>
                    </a:p>
                  </a:txBody>
                  <a:tcPr marT="36576" marB="36576"/>
                </a:tc>
                <a:extLst>
                  <a:ext uri="{0D108BD9-81ED-4DB2-BD59-A6C34878D82A}">
                    <a16:rowId xmlns:a16="http://schemas.microsoft.com/office/drawing/2014/main" val="10005"/>
                  </a:ext>
                </a:extLst>
              </a:tr>
              <a:tr h="201168">
                <a:tc>
                  <a:txBody>
                    <a:bodyPr/>
                    <a:lstStyle/>
                    <a:p>
                      <a:r>
                        <a:rPr lang="en-US" sz="800" dirty="0">
                          <a:latin typeface="Calibri"/>
                          <a:cs typeface="Calibri"/>
                        </a:rPr>
                        <a:t>CH</a:t>
                      </a:r>
                    </a:p>
                  </a:txBody>
                  <a:tcPr marT="36576" marB="36576"/>
                </a:tc>
                <a:tc>
                  <a:txBody>
                    <a:bodyPr/>
                    <a:lstStyle/>
                    <a:p>
                      <a:r>
                        <a:rPr lang="en-US" sz="800" b="1" i="0" dirty="0">
                          <a:solidFill>
                            <a:schemeClr val="tx1"/>
                          </a:solidFill>
                          <a:latin typeface="Calibri"/>
                          <a:cs typeface="Calibri"/>
                        </a:rPr>
                        <a:t>PSI</a:t>
                      </a:r>
                    </a:p>
                  </a:txBody>
                  <a:tcPr marT="36576" marB="36576"/>
                </a:tc>
                <a:extLst>
                  <a:ext uri="{0D108BD9-81ED-4DB2-BD59-A6C34878D82A}">
                    <a16:rowId xmlns:a16="http://schemas.microsoft.com/office/drawing/2014/main" val="10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Geneva</a:t>
                      </a:r>
                    </a:p>
                  </a:txBody>
                  <a:tcPr marT="36576" marB="36576"/>
                </a:tc>
                <a:extLst>
                  <a:ext uri="{0D108BD9-81ED-4DB2-BD59-A6C34878D82A}">
                    <a16:rowId xmlns:a16="http://schemas.microsoft.com/office/drawing/2014/main" val="10007"/>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EPFL</a:t>
                      </a:r>
                    </a:p>
                  </a:txBody>
                  <a:tcPr marT="36576" marB="36576"/>
                </a:tc>
                <a:extLst>
                  <a:ext uri="{0D108BD9-81ED-4DB2-BD59-A6C34878D82A}">
                    <a16:rowId xmlns:a16="http://schemas.microsoft.com/office/drawing/2014/main" val="10008"/>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HEIA-FR</a:t>
                      </a:r>
                    </a:p>
                  </a:txBody>
                  <a:tcPr marT="36576" marB="36576"/>
                </a:tc>
                <a:extLst>
                  <a:ext uri="{0D108BD9-81ED-4DB2-BD59-A6C34878D82A}">
                    <a16:rowId xmlns:a16="http://schemas.microsoft.com/office/drawing/2014/main" val="1943716482"/>
                  </a:ext>
                </a:extLst>
              </a:tr>
              <a:tr h="201168">
                <a:tc>
                  <a:txBody>
                    <a:bodyPr/>
                    <a:lstStyle/>
                    <a:p>
                      <a:r>
                        <a:rPr lang="en-US" sz="800" dirty="0">
                          <a:latin typeface="Calibri"/>
                          <a:cs typeface="Calibri"/>
                        </a:rPr>
                        <a:t>BE</a:t>
                      </a:r>
                    </a:p>
                  </a:txBody>
                  <a:tcPr marT="36576" marB="36576"/>
                </a:tc>
                <a:tc>
                  <a:txBody>
                    <a:bodyPr/>
                    <a:lstStyle/>
                    <a:p>
                      <a:r>
                        <a:rPr lang="en-US" sz="800" b="1" i="0" baseline="0" dirty="0">
                          <a:solidFill>
                            <a:schemeClr val="tx1"/>
                          </a:solidFill>
                          <a:latin typeface="Calibri"/>
                          <a:cs typeface="Calibri"/>
                        </a:rPr>
                        <a:t>Univ. Louvain</a:t>
                      </a:r>
                    </a:p>
                  </a:txBody>
                  <a:tcPr marT="36576" marB="36576"/>
                </a:tc>
                <a:extLst>
                  <a:ext uri="{0D108BD9-81ED-4DB2-BD59-A6C34878D82A}">
                    <a16:rowId xmlns:a16="http://schemas.microsoft.com/office/drawing/2014/main" val="10009"/>
                  </a:ext>
                </a:extLst>
              </a:tr>
              <a:tr h="201168">
                <a:tc>
                  <a:txBody>
                    <a:bodyPr/>
                    <a:lstStyle/>
                    <a:p>
                      <a:r>
                        <a:rPr lang="en-US" sz="800" dirty="0">
                          <a:latin typeface="Calibri"/>
                          <a:cs typeface="Calibri"/>
                        </a:rPr>
                        <a:t>AU</a:t>
                      </a:r>
                    </a:p>
                  </a:txBody>
                  <a:tcPr marT="36576" marB="36576"/>
                </a:tc>
                <a:tc>
                  <a:txBody>
                    <a:bodyPr/>
                    <a:lstStyle/>
                    <a:p>
                      <a:r>
                        <a:rPr lang="en-US" sz="800" b="1" i="0" dirty="0">
                          <a:solidFill>
                            <a:schemeClr val="tx1"/>
                          </a:solidFill>
                          <a:latin typeface="Calibri"/>
                          <a:cs typeface="Calibri"/>
                        </a:rPr>
                        <a:t>HEPHY</a:t>
                      </a:r>
                    </a:p>
                  </a:txBody>
                  <a:tcPr marT="36576" marB="36576"/>
                </a:tc>
                <a:extLst>
                  <a:ext uri="{0D108BD9-81ED-4DB2-BD59-A6C34878D82A}">
                    <a16:rowId xmlns:a16="http://schemas.microsoft.com/office/drawing/2014/main" val="1440785232"/>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TU Wien</a:t>
                      </a:r>
                    </a:p>
                  </a:txBody>
                  <a:tcPr marT="36576" marB="36576"/>
                </a:tc>
                <a:extLst>
                  <a:ext uri="{0D108BD9-81ED-4DB2-BD59-A6C34878D82A}">
                    <a16:rowId xmlns:a16="http://schemas.microsoft.com/office/drawing/2014/main" val="413738934"/>
                  </a:ext>
                </a:extLst>
              </a:tr>
              <a:tr h="201168">
                <a:tc>
                  <a:txBody>
                    <a:bodyPr/>
                    <a:lstStyle/>
                    <a:p>
                      <a:r>
                        <a:rPr lang="en-US" sz="800" dirty="0">
                          <a:latin typeface="Calibri"/>
                          <a:cs typeface="Calibri"/>
                        </a:rPr>
                        <a:t>ES</a:t>
                      </a:r>
                    </a:p>
                  </a:txBody>
                  <a:tcPr marT="36576" marB="36576"/>
                </a:tc>
                <a:tc>
                  <a:txBody>
                    <a:bodyPr/>
                    <a:lstStyle/>
                    <a:p>
                      <a:r>
                        <a:rPr lang="en-US" sz="800" b="1" i="0" dirty="0">
                          <a:solidFill>
                            <a:schemeClr val="tx1"/>
                          </a:solidFill>
                          <a:latin typeface="Calibri"/>
                          <a:cs typeface="Calibri"/>
                        </a:rPr>
                        <a:t>I3M</a:t>
                      </a:r>
                    </a:p>
                  </a:txBody>
                  <a:tcPr marT="36576" marB="36576"/>
                </a:tc>
                <a:extLst>
                  <a:ext uri="{0D108BD9-81ED-4DB2-BD59-A6C34878D82A}">
                    <a16:rowId xmlns:a16="http://schemas.microsoft.com/office/drawing/2014/main" val="2438587973"/>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CIEMAT</a:t>
                      </a:r>
                    </a:p>
                  </a:txBody>
                  <a:tcPr marT="36576" marB="36576"/>
                </a:tc>
                <a:extLst>
                  <a:ext uri="{0D108BD9-81ED-4DB2-BD59-A6C34878D82A}">
                    <a16:rowId xmlns:a16="http://schemas.microsoft.com/office/drawing/2014/main" val="245388034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ICMAB</a:t>
                      </a:r>
                    </a:p>
                  </a:txBody>
                  <a:tcPr marT="36576" marB="36576"/>
                </a:tc>
                <a:extLst>
                  <a:ext uri="{0D108BD9-81ED-4DB2-BD59-A6C34878D82A}">
                    <a16:rowId xmlns:a16="http://schemas.microsoft.com/office/drawing/2014/main" val="3862688765"/>
                  </a:ext>
                </a:extLst>
              </a:tr>
              <a:tr h="201168">
                <a:tc>
                  <a:txBody>
                    <a:bodyPr/>
                    <a:lstStyle/>
                    <a:p>
                      <a:r>
                        <a:rPr lang="en-US" sz="800" dirty="0">
                          <a:latin typeface="Calibri"/>
                          <a:cs typeface="Calibri"/>
                        </a:rPr>
                        <a:t>China</a:t>
                      </a:r>
                    </a:p>
                  </a:txBody>
                  <a:tcPr marT="36576" marB="36576"/>
                </a:tc>
                <a:tc>
                  <a:txBody>
                    <a:bodyPr/>
                    <a:lstStyle/>
                    <a:p>
                      <a:r>
                        <a:rPr lang="en-US" sz="800" b="1" i="1" dirty="0">
                          <a:solidFill>
                            <a:schemeClr val="tx1"/>
                          </a:solidFill>
                          <a:latin typeface="Calibri"/>
                          <a:cs typeface="Calibri"/>
                        </a:rPr>
                        <a:t>Sun </a:t>
                      </a:r>
                      <a:r>
                        <a:rPr lang="en-US" sz="800" b="1" i="1" dirty="0" err="1">
                          <a:solidFill>
                            <a:schemeClr val="tx1"/>
                          </a:solidFill>
                          <a:latin typeface="Calibri"/>
                          <a:cs typeface="Calibri"/>
                        </a:rPr>
                        <a:t>Yat-sen</a:t>
                      </a:r>
                      <a:r>
                        <a:rPr lang="en-US" sz="800" b="1" i="1" dirty="0">
                          <a:solidFill>
                            <a:schemeClr val="tx1"/>
                          </a:solidFill>
                          <a:latin typeface="Calibri"/>
                          <a:cs typeface="Calibri"/>
                        </a:rPr>
                        <a:t> University</a:t>
                      </a:r>
                    </a:p>
                  </a:txBody>
                  <a:tcPr marT="36576" marB="36576"/>
                </a:tc>
                <a:extLst>
                  <a:ext uri="{0D108BD9-81ED-4DB2-BD59-A6C34878D82A}">
                    <a16:rowId xmlns:a16="http://schemas.microsoft.com/office/drawing/2014/main" val="521554852"/>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IHEP</a:t>
                      </a:r>
                    </a:p>
                  </a:txBody>
                  <a:tcPr marT="36576" marB="36576"/>
                </a:tc>
                <a:extLst>
                  <a:ext uri="{0D108BD9-81ED-4DB2-BD59-A6C34878D82A}">
                    <a16:rowId xmlns:a16="http://schemas.microsoft.com/office/drawing/2014/main" val="10010"/>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Peking University</a:t>
                      </a:r>
                    </a:p>
                  </a:txBody>
                  <a:tcPr marT="36576" marB="36576"/>
                </a:tc>
                <a:extLst>
                  <a:ext uri="{0D108BD9-81ED-4DB2-BD59-A6C34878D82A}">
                    <a16:rowId xmlns:a16="http://schemas.microsoft.com/office/drawing/2014/main" val="10011"/>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Inst. Of Mod. Physics, CAS</a:t>
                      </a:r>
                    </a:p>
                  </a:txBody>
                  <a:tcPr marT="36576" marB="36576"/>
                </a:tc>
                <a:extLst>
                  <a:ext uri="{0D108BD9-81ED-4DB2-BD59-A6C34878D82A}">
                    <a16:rowId xmlns:a16="http://schemas.microsoft.com/office/drawing/2014/main" val="329098049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CAS</a:t>
                      </a:r>
                    </a:p>
                  </a:txBody>
                  <a:tcPr marT="36576" marB="36576"/>
                </a:tc>
                <a:extLst>
                  <a:ext uri="{0D108BD9-81ED-4DB2-BD59-A6C34878D82A}">
                    <a16:rowId xmlns:a16="http://schemas.microsoft.com/office/drawing/2014/main" val="648918800"/>
                  </a:ext>
                </a:extLst>
              </a:tr>
              <a:tr h="201168">
                <a:tc>
                  <a:txBody>
                    <a:bodyPr/>
                    <a:lstStyle/>
                    <a:p>
                      <a:r>
                        <a:rPr lang="en-US" sz="800" dirty="0">
                          <a:latin typeface="Calibri"/>
                          <a:cs typeface="Calibri"/>
                        </a:rPr>
                        <a:t>KO</a:t>
                      </a:r>
                    </a:p>
                  </a:txBody>
                  <a:tcPr marT="36576" marB="36576"/>
                </a:tc>
                <a:tc>
                  <a:txBody>
                    <a:bodyPr/>
                    <a:lstStyle/>
                    <a:p>
                      <a:r>
                        <a:rPr lang="en-US" sz="800" b="1" dirty="0">
                          <a:latin typeface="Calibri"/>
                          <a:cs typeface="Calibri"/>
                        </a:rPr>
                        <a:t>Kyungpook National University</a:t>
                      </a:r>
                    </a:p>
                  </a:txBody>
                  <a:tcPr marT="36576" marB="36576"/>
                </a:tc>
                <a:extLst>
                  <a:ext uri="{0D108BD9-81ED-4DB2-BD59-A6C34878D82A}">
                    <a16:rowId xmlns:a16="http://schemas.microsoft.com/office/drawing/2014/main" val="1076425111"/>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Yonsei University</a:t>
                      </a:r>
                    </a:p>
                  </a:txBody>
                  <a:tcPr marT="36576" marB="36576"/>
                </a:tc>
                <a:extLst>
                  <a:ext uri="{0D108BD9-81ED-4DB2-BD59-A6C34878D82A}">
                    <a16:rowId xmlns:a16="http://schemas.microsoft.com/office/drawing/2014/main" val="812576897"/>
                  </a:ext>
                </a:extLst>
              </a:tr>
              <a:tr h="201168">
                <a:tc>
                  <a:txBody>
                    <a:bodyPr/>
                    <a:lstStyle/>
                    <a:p>
                      <a:endParaRPr lang="en-US" sz="800" dirty="0">
                        <a:latin typeface="Calibri"/>
                        <a:cs typeface="Calibri"/>
                      </a:endParaRPr>
                    </a:p>
                  </a:txBody>
                  <a:tcPr marT="36576" marB="36576"/>
                </a:tc>
                <a:tc>
                  <a:txBody>
                    <a:bodyPr/>
                    <a:lstStyle/>
                    <a:p>
                      <a:r>
                        <a:rPr lang="en-US" sz="800" b="1" i="1" dirty="0"/>
                        <a:t>Seoul National University</a:t>
                      </a:r>
                      <a:endParaRPr lang="en-US" sz="800" b="1" i="1" dirty="0">
                        <a:latin typeface="Calibri"/>
                        <a:cs typeface="Calibri"/>
                      </a:endParaRPr>
                    </a:p>
                  </a:txBody>
                  <a:tcPr marT="36576" marB="36576"/>
                </a:tc>
                <a:extLst>
                  <a:ext uri="{0D108BD9-81ED-4DB2-BD59-A6C34878D82A}">
                    <a16:rowId xmlns:a16="http://schemas.microsoft.com/office/drawing/2014/main" val="20383230"/>
                  </a:ext>
                </a:extLst>
              </a:tr>
              <a:tr h="201168">
                <a:tc>
                  <a:txBody>
                    <a:bodyPr/>
                    <a:lstStyle/>
                    <a:p>
                      <a:r>
                        <a:rPr lang="en-US" sz="800" dirty="0">
                          <a:latin typeface="Calibri"/>
                          <a:cs typeface="Calibri"/>
                        </a:rPr>
                        <a:t>India</a:t>
                      </a:r>
                    </a:p>
                  </a:txBody>
                  <a:tcPr marT="36576" marB="36576"/>
                </a:tc>
                <a:tc>
                  <a:txBody>
                    <a:bodyPr/>
                    <a:lstStyle/>
                    <a:p>
                      <a:r>
                        <a:rPr lang="en-US" sz="800" b="1" i="1" dirty="0">
                          <a:latin typeface="Calibri"/>
                          <a:cs typeface="Calibri"/>
                        </a:rPr>
                        <a:t>CHEP</a:t>
                      </a:r>
                    </a:p>
                  </a:txBody>
                  <a:tcPr marT="36576" marB="36576"/>
                </a:tc>
                <a:extLst>
                  <a:ext uri="{0D108BD9-81ED-4DB2-BD59-A6C34878D82A}">
                    <a16:rowId xmlns:a16="http://schemas.microsoft.com/office/drawing/2014/main" val="721343937"/>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extLst>
              <p:ext uri="{D42A27DB-BD31-4B8C-83A1-F6EECF244321}">
                <p14:modId xmlns:p14="http://schemas.microsoft.com/office/powerpoint/2010/main" val="3581293977"/>
              </p:ext>
            </p:extLst>
          </p:nvPr>
        </p:nvGraphicFramePr>
        <p:xfrm>
          <a:off x="2339752" y="355244"/>
          <a:ext cx="2160240" cy="4626864"/>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IT</a:t>
                      </a:r>
                    </a:p>
                  </a:txBody>
                  <a:tcPr marT="36576" marB="36576"/>
                </a:tc>
                <a:tc>
                  <a:txBody>
                    <a:bodyPr/>
                    <a:lstStyle/>
                    <a:p>
                      <a:r>
                        <a:rPr lang="en-US" sz="800" b="1" baseline="0" dirty="0">
                          <a:solidFill>
                            <a:schemeClr val="tx1"/>
                          </a:solidFill>
                          <a:latin typeface="Calibri"/>
                          <a:cs typeface="Calibri"/>
                        </a:rPr>
                        <a:t>INFN</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Polit. Torino</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LASA,  Univ. Milano</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INFN, Univ. </a:t>
                      </a:r>
                      <a:r>
                        <a:rPr lang="en-US" sz="800" b="1" i="0" baseline="0" dirty="0" err="1">
                          <a:solidFill>
                            <a:schemeClr val="tx1"/>
                          </a:solidFill>
                          <a:latin typeface="Calibri"/>
                          <a:cs typeface="Calibri"/>
                        </a:rPr>
                        <a:t>Padova</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INFN,</a:t>
                      </a:r>
                      <a:r>
                        <a:rPr lang="en-US" sz="800" b="1" baseline="0" dirty="0">
                          <a:solidFill>
                            <a:schemeClr val="tx1"/>
                          </a:solidFill>
                          <a:latin typeface="Calibri"/>
                          <a:cs typeface="Calibri"/>
                        </a:rPr>
                        <a:t> </a:t>
                      </a:r>
                      <a:r>
                        <a:rPr lang="en-US" sz="800" b="1" dirty="0">
                          <a:solidFill>
                            <a:schemeClr val="tx1"/>
                          </a:solidFill>
                          <a:latin typeface="Calibri"/>
                          <a:cs typeface="Calibri"/>
                        </a:rPr>
                        <a:t>Univ. Pavia</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Bologna</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Trieste</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Bari</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Roma 1</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baseline="0" dirty="0">
                          <a:solidFill>
                            <a:schemeClr val="tx1"/>
                          </a:solidFill>
                          <a:latin typeface="Calibri"/>
                          <a:cs typeface="Calibri"/>
                        </a:rPr>
                        <a:t>ENEA</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Ferrara</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a:t>
                      </a:r>
                      <a:r>
                        <a:rPr lang="en-US" sz="800" baseline="0" dirty="0" err="1">
                          <a:latin typeface="Calibri"/>
                          <a:cs typeface="Calibri"/>
                        </a:rPr>
                        <a:t>Legnaro</a:t>
                      </a:r>
                      <a:endParaRPr lang="en-US" sz="800" b="0" baseline="0" dirty="0">
                        <a:latin typeface="Calibri"/>
                        <a:cs typeface="Calibri"/>
                      </a:endParaRP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08996339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Napoli</a:t>
                      </a:r>
                      <a:endParaRPr lang="en-US" sz="800" b="0" baseline="0" dirty="0">
                        <a:latin typeface="Calibri"/>
                        <a:cs typeface="Calibri"/>
                      </a:endParaRPr>
                    </a:p>
                  </a:txBody>
                  <a:tcPr marT="36576" marB="36576"/>
                </a:tc>
                <a:extLst>
                  <a:ext uri="{0D108BD9-81ED-4DB2-BD59-A6C34878D82A}">
                    <a16:rowId xmlns:a16="http://schemas.microsoft.com/office/drawing/2014/main" val="2313380880"/>
                  </a:ext>
                </a:extLst>
              </a:tr>
              <a:tr h="201168">
                <a:tc>
                  <a:txBody>
                    <a:bodyPr/>
                    <a:lstStyle/>
                    <a:p>
                      <a:r>
                        <a:rPr lang="en-US" sz="800" dirty="0">
                          <a:latin typeface="Calibri"/>
                          <a:cs typeface="Calibri"/>
                        </a:rPr>
                        <a:t>Mal</a:t>
                      </a:r>
                    </a:p>
                  </a:txBody>
                  <a:tcPr marT="36576" marB="36576"/>
                </a:tc>
                <a:tc>
                  <a:txBody>
                    <a:bodyPr/>
                    <a:lstStyle/>
                    <a:p>
                      <a:r>
                        <a:rPr lang="en-US" sz="800" b="1" i="0" baseline="0" dirty="0">
                          <a:latin typeface="Calibri"/>
                          <a:cs typeface="Calibri"/>
                        </a:rPr>
                        <a:t>Univ. of Malta</a:t>
                      </a:r>
                    </a:p>
                  </a:txBody>
                  <a:tcPr marT="36576" marB="36576"/>
                </a:tc>
                <a:extLst>
                  <a:ext uri="{0D108BD9-81ED-4DB2-BD59-A6C34878D82A}">
                    <a16:rowId xmlns:a16="http://schemas.microsoft.com/office/drawing/2014/main" val="993831096"/>
                  </a:ext>
                </a:extLst>
              </a:tr>
              <a:tr h="201168">
                <a:tc>
                  <a:txBody>
                    <a:bodyPr/>
                    <a:lstStyle/>
                    <a:p>
                      <a:r>
                        <a:rPr lang="en-US" sz="800" dirty="0">
                          <a:latin typeface="Calibri"/>
                          <a:cs typeface="Calibri"/>
                        </a:rPr>
                        <a:t>EST</a:t>
                      </a:r>
                    </a:p>
                  </a:txBody>
                  <a:tcPr marT="36576" marB="36576"/>
                </a:tc>
                <a:tc>
                  <a:txBody>
                    <a:bodyPr/>
                    <a:lstStyle/>
                    <a:p>
                      <a:r>
                        <a:rPr lang="en-US" sz="800" b="1" i="0" dirty="0">
                          <a:latin typeface="Calibri"/>
                          <a:cs typeface="Calibri"/>
                        </a:rPr>
                        <a:t>Tartu University</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PT</a:t>
                      </a:r>
                    </a:p>
                  </a:txBody>
                  <a:tcPr marT="36576" marB="36576"/>
                </a:tc>
                <a:tc>
                  <a:txBody>
                    <a:bodyPr/>
                    <a:lstStyle/>
                    <a:p>
                      <a:r>
                        <a:rPr lang="en-US" sz="800" b="1" i="0" dirty="0">
                          <a:solidFill>
                            <a:schemeClr val="tx1"/>
                          </a:solidFill>
                          <a:latin typeface="Calibri"/>
                          <a:cs typeface="Calibri"/>
                        </a:rPr>
                        <a:t>LIP</a:t>
                      </a:r>
                    </a:p>
                  </a:txBody>
                  <a:tcPr marT="36576" marB="36576"/>
                </a:tc>
                <a:extLst>
                  <a:ext uri="{0D108BD9-81ED-4DB2-BD59-A6C34878D82A}">
                    <a16:rowId xmlns:a16="http://schemas.microsoft.com/office/drawing/2014/main" val="4073365554"/>
                  </a:ext>
                </a:extLst>
              </a:tr>
              <a:tr h="201168">
                <a:tc>
                  <a:txBody>
                    <a:bodyPr/>
                    <a:lstStyle/>
                    <a:p>
                      <a:r>
                        <a:rPr lang="en-US" sz="800" dirty="0">
                          <a:latin typeface="Calibri"/>
                          <a:cs typeface="Calibri"/>
                        </a:rPr>
                        <a:t>SE</a:t>
                      </a:r>
                    </a:p>
                  </a:txBody>
                  <a:tcPr marT="36576" marB="36576"/>
                </a:tc>
                <a:tc>
                  <a:txBody>
                    <a:bodyPr/>
                    <a:lstStyle/>
                    <a:p>
                      <a:r>
                        <a:rPr lang="en-US" sz="800" b="1" i="0" dirty="0">
                          <a:solidFill>
                            <a:schemeClr val="tx1"/>
                          </a:solidFill>
                          <a:latin typeface="Calibri"/>
                          <a:cs typeface="Calibri"/>
                        </a:rPr>
                        <a:t>ESS</a:t>
                      </a:r>
                    </a:p>
                  </a:txBody>
                  <a:tcPr marT="36576" marB="36576"/>
                </a:tc>
                <a:extLst>
                  <a:ext uri="{0D108BD9-81ED-4DB2-BD59-A6C34878D82A}">
                    <a16:rowId xmlns:a16="http://schemas.microsoft.com/office/drawing/2014/main" val="201504838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Uppsala</a:t>
                      </a:r>
                    </a:p>
                  </a:txBody>
                  <a:tcPr marT="36576" marB="36576"/>
                </a:tc>
                <a:extLst>
                  <a:ext uri="{0D108BD9-81ED-4DB2-BD59-A6C34878D82A}">
                    <a16:rowId xmlns:a16="http://schemas.microsoft.com/office/drawing/2014/main" val="1785588805"/>
                  </a:ext>
                </a:extLst>
              </a:tr>
            </a:tbl>
          </a:graphicData>
        </a:graphic>
      </p:graphicFrame>
      <p:sp>
        <p:nvSpPr>
          <p:cNvPr id="3" name="Footer Placeholder 2">
            <a:extLst>
              <a:ext uri="{FF2B5EF4-FFF2-40B4-BE49-F238E27FC236}">
                <a16:creationId xmlns:a16="http://schemas.microsoft.com/office/drawing/2014/main" id="{F83D392E-11AE-0C14-6317-311966F2E743}"/>
              </a:ext>
            </a:extLst>
          </p:cNvPr>
          <p:cNvSpPr>
            <a:spLocks noGrp="1"/>
          </p:cNvSpPr>
          <p:nvPr>
            <p:ph type="ftr" sz="quarter" idx="3"/>
          </p:nvPr>
        </p:nvSpPr>
        <p:spPr/>
        <p:txBody>
          <a:bodyPr/>
          <a:lstStyle/>
          <a:p>
            <a:pPr algn="l"/>
            <a:r>
              <a:rPr lang="en-US"/>
              <a:t>D. Schulte      Muon Collider, HFM annual meeting, February 2025 </a:t>
            </a:r>
            <a:endParaRPr lang="en-GB" sz="1100" dirty="0"/>
          </a:p>
        </p:txBody>
      </p:sp>
      <p:graphicFrame>
        <p:nvGraphicFramePr>
          <p:cNvPr id="13" name="Table 12">
            <a:extLst>
              <a:ext uri="{FF2B5EF4-FFF2-40B4-BE49-F238E27FC236}">
                <a16:creationId xmlns:a16="http://schemas.microsoft.com/office/drawing/2014/main" id="{3DC9AF5F-0FEE-98DC-56F2-568DF22D8D01}"/>
              </a:ext>
            </a:extLst>
          </p:cNvPr>
          <p:cNvGraphicFramePr>
            <a:graphicFrameLocks noGrp="1"/>
          </p:cNvGraphicFramePr>
          <p:nvPr>
            <p:extLst>
              <p:ext uri="{D42A27DB-BD31-4B8C-83A1-F6EECF244321}">
                <p14:modId xmlns:p14="http://schemas.microsoft.com/office/powerpoint/2010/main" val="1144789289"/>
              </p:ext>
            </p:extLst>
          </p:nvPr>
        </p:nvGraphicFramePr>
        <p:xfrm>
          <a:off x="6804248" y="483518"/>
          <a:ext cx="2168235" cy="4626864"/>
        </p:xfrm>
        <a:graphic>
          <a:graphicData uri="http://schemas.openxmlformats.org/drawingml/2006/table">
            <a:tbl>
              <a:tblPr bandRow="1">
                <a:tableStyleId>{5C22544A-7EE6-4342-B048-85BDC9FD1C3A}</a:tableStyleId>
              </a:tblPr>
              <a:tblGrid>
                <a:gridCol w="559118">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Ty</a:t>
                      </a:r>
                    </a:p>
                  </a:txBody>
                  <a:tcPr marT="36576" marB="36576"/>
                </a:tc>
                <a:tc>
                  <a:txBody>
                    <a:bodyPr/>
                    <a:lstStyle/>
                    <a:p>
                      <a:endParaRPr lang="en-US" sz="800" b="0" dirty="0">
                        <a:solidFill>
                          <a:schemeClr val="tx1"/>
                        </a:solidFill>
                        <a:latin typeface="Calibri"/>
                        <a:cs typeface="Calibri"/>
                      </a:endParaRPr>
                    </a:p>
                  </a:txBody>
                  <a:tcPr marT="36576" marB="36576"/>
                </a:tc>
                <a:extLst>
                  <a:ext uri="{0D108BD9-81ED-4DB2-BD59-A6C34878D82A}">
                    <a16:rowId xmlns:a16="http://schemas.microsoft.com/office/drawing/2014/main" val="2289163894"/>
                  </a:ext>
                </a:extLst>
              </a:tr>
              <a:tr h="201168">
                <a:tc>
                  <a:txBody>
                    <a:bodyPr/>
                    <a:lstStyle/>
                    <a:p>
                      <a:r>
                        <a:rPr lang="en-US" sz="800" dirty="0">
                          <a:latin typeface="Calibri"/>
                          <a:cs typeface="Calibri"/>
                        </a:rPr>
                        <a:t>CA</a:t>
                      </a:r>
                    </a:p>
                  </a:txBody>
                  <a:tcPr marT="36576" marB="36576"/>
                </a:tc>
                <a:tc>
                  <a:txBody>
                    <a:bodyPr/>
                    <a:lstStyle/>
                    <a:p>
                      <a:r>
                        <a:rPr lang="en-US" sz="800" b="0" dirty="0">
                          <a:solidFill>
                            <a:schemeClr val="tx1"/>
                          </a:solidFill>
                          <a:latin typeface="Calibri"/>
                          <a:cs typeface="Calibri"/>
                        </a:rPr>
                        <a:t>Université Laval</a:t>
                      </a:r>
                    </a:p>
                  </a:txBody>
                  <a:tcPr marT="36576" marB="36576"/>
                </a:tc>
                <a:extLst>
                  <a:ext uri="{0D108BD9-81ED-4DB2-BD59-A6C34878D82A}">
                    <a16:rowId xmlns:a16="http://schemas.microsoft.com/office/drawing/2014/main" val="713011269"/>
                  </a:ext>
                </a:extLst>
              </a:tr>
              <a:tr h="201168">
                <a:tc>
                  <a:txBody>
                    <a:bodyPr/>
                    <a:lstStyle/>
                    <a:p>
                      <a:r>
                        <a:rPr lang="en-US" sz="800" dirty="0">
                          <a:latin typeface="Calibri"/>
                          <a:cs typeface="Calibri"/>
                        </a:rPr>
                        <a:t>US</a:t>
                      </a:r>
                    </a:p>
                  </a:txBody>
                  <a:tcPr marT="36576" marB="36576"/>
                </a:tc>
                <a:tc>
                  <a:txBody>
                    <a:bodyPr/>
                    <a:lstStyle/>
                    <a:p>
                      <a:r>
                        <a:rPr lang="en-US" sz="800" b="1" dirty="0">
                          <a:solidFill>
                            <a:schemeClr val="tx1"/>
                          </a:solidFill>
                          <a:latin typeface="Calibri"/>
                          <a:cs typeface="Calibri"/>
                        </a:rPr>
                        <a:t>Iowa State University</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University of Iowa</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Wisconsin-Madison</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Pittsburgh</a:t>
                      </a: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Old Dominion</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Chicago University</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Florida State University</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RICE University</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Tennessee University</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MIT Plasma science center</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Pittsburgh PAC</a:t>
                      </a: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Yale</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Princeton</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Stony Brook</a:t>
                      </a: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Stanford/SLAC</a:t>
                      </a: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a:t>
                      </a:r>
                    </a:p>
                  </a:txBody>
                  <a:tcPr marT="36576" marB="36576"/>
                </a:tc>
                <a:extLst>
                  <a:ext uri="{0D108BD9-81ED-4DB2-BD59-A6C34878D82A}">
                    <a16:rowId xmlns:a16="http://schemas.microsoft.com/office/drawing/2014/main" val="2089963396"/>
                  </a:ext>
                </a:extLst>
              </a:tr>
              <a:tr h="2011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dirty="0">
                          <a:latin typeface="Calibri"/>
                          <a:cs typeface="Calibri"/>
                        </a:rPr>
                        <a:t>DoE labs</a:t>
                      </a:r>
                    </a:p>
                  </a:txBody>
                  <a:tcPr marT="36576" marB="36576"/>
                </a:tc>
                <a:tc>
                  <a:txBody>
                    <a:bodyPr/>
                    <a:lstStyle/>
                    <a:p>
                      <a:r>
                        <a:rPr lang="en-US" sz="800" dirty="0">
                          <a:latin typeface="Calibri"/>
                          <a:cs typeface="Calibri"/>
                        </a:rPr>
                        <a:t>FNAL</a:t>
                      </a: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LBNL</a:t>
                      </a:r>
                    </a:p>
                  </a:txBody>
                  <a:tcPr marT="36576" marB="36576"/>
                </a:tc>
                <a:extLst>
                  <a:ext uri="{0D108BD9-81ED-4DB2-BD59-A6C34878D82A}">
                    <a16:rowId xmlns:a16="http://schemas.microsoft.com/office/drawing/2014/main" val="2313380880"/>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JLAB</a:t>
                      </a:r>
                    </a:p>
                  </a:txBody>
                  <a:tcPr marT="36576" marB="36576"/>
                </a:tc>
                <a:extLst>
                  <a:ext uri="{0D108BD9-81ED-4DB2-BD59-A6C34878D82A}">
                    <a16:rowId xmlns:a16="http://schemas.microsoft.com/office/drawing/2014/main" val="993831096"/>
                  </a:ext>
                </a:extLst>
              </a:tr>
              <a:tr h="201168">
                <a:tc>
                  <a:txBody>
                    <a:bodyPr/>
                    <a:lstStyle/>
                    <a:p>
                      <a:endParaRPr lang="en-US" sz="800" dirty="0">
                        <a:latin typeface="Calibri"/>
                        <a:cs typeface="Calibri"/>
                      </a:endParaRPr>
                    </a:p>
                  </a:txBody>
                  <a:tcPr marT="36576" marB="36576"/>
                </a:tc>
                <a:tc>
                  <a:txBody>
                    <a:bodyPr/>
                    <a:lstStyle/>
                    <a:p>
                      <a:r>
                        <a:rPr lang="en-US" sz="800" b="0" i="0" dirty="0">
                          <a:latin typeface="Calibri"/>
                          <a:cs typeface="Calibri"/>
                        </a:rPr>
                        <a:t>BNL</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Brazil</a:t>
                      </a:r>
                    </a:p>
                  </a:txBody>
                  <a:tcPr marT="36576" marB="36576"/>
                </a:tc>
                <a:tc>
                  <a:txBody>
                    <a:bodyPr/>
                    <a:lstStyle/>
                    <a:p>
                      <a:r>
                        <a:rPr lang="en-US" sz="800" b="1" i="1" dirty="0">
                          <a:latin typeface="Calibri"/>
                          <a:cs typeface="Calibri"/>
                        </a:rPr>
                        <a:t>CNPEM</a:t>
                      </a:r>
                    </a:p>
                  </a:txBody>
                  <a:tcPr marT="36576" marB="36576"/>
                </a:tc>
                <a:extLst>
                  <a:ext uri="{0D108BD9-81ED-4DB2-BD59-A6C34878D82A}">
                    <a16:rowId xmlns:a16="http://schemas.microsoft.com/office/drawing/2014/main" val="4073365554"/>
                  </a:ext>
                </a:extLst>
              </a:tr>
            </a:tbl>
          </a:graphicData>
        </a:graphic>
      </p:graphicFrame>
      <p:sp>
        <p:nvSpPr>
          <p:cNvPr id="14" name="TextBox 13">
            <a:extLst>
              <a:ext uri="{FF2B5EF4-FFF2-40B4-BE49-F238E27FC236}">
                <a16:creationId xmlns:a16="http://schemas.microsoft.com/office/drawing/2014/main" id="{7FBAB5F7-5138-4AD4-2999-B555850B2363}"/>
              </a:ext>
            </a:extLst>
          </p:cNvPr>
          <p:cNvSpPr txBox="1"/>
          <p:nvPr/>
        </p:nvSpPr>
        <p:spPr>
          <a:xfrm>
            <a:off x="4609300" y="4811714"/>
            <a:ext cx="2097049" cy="215444"/>
          </a:xfrm>
          <a:prstGeom prst="rect">
            <a:avLst/>
          </a:prstGeom>
          <a:solidFill>
            <a:schemeClr val="bg1"/>
          </a:solidFill>
        </p:spPr>
        <p:txBody>
          <a:bodyPr wrap="none" rtlCol="0">
            <a:spAutoFit/>
          </a:bodyPr>
          <a:lstStyle/>
          <a:p>
            <a:r>
              <a:rPr lang="en-US" sz="800" b="1" dirty="0">
                <a:latin typeface="Calibri" panose="020F0502020204030204" pitchFamily="34" charset="0"/>
                <a:cs typeface="Calibri" panose="020F0502020204030204" pitchFamily="34" charset="0"/>
              </a:rPr>
              <a:t>Signed </a:t>
            </a:r>
            <a:r>
              <a:rPr lang="en-US" sz="800" b="1" dirty="0" err="1">
                <a:latin typeface="Calibri" panose="020F0502020204030204" pitchFamily="34" charset="0"/>
                <a:cs typeface="Calibri" panose="020F0502020204030204" pitchFamily="34" charset="0"/>
              </a:rPr>
              <a:t>MoC</a:t>
            </a:r>
            <a:r>
              <a:rPr lang="en-US" sz="800" b="1" dirty="0">
                <a:latin typeface="Calibri" panose="020F0502020204030204" pitchFamily="34" charset="0"/>
                <a:cs typeface="Calibri" panose="020F0502020204030204" pitchFamily="34" charset="0"/>
              </a:rPr>
              <a:t> (58), </a:t>
            </a:r>
            <a:r>
              <a:rPr lang="en-US" sz="800" b="1" i="1" dirty="0">
                <a:latin typeface="Calibri" panose="020F0502020204030204" pitchFamily="34" charset="0"/>
                <a:cs typeface="Calibri" panose="020F0502020204030204" pitchFamily="34" charset="0"/>
              </a:rPr>
              <a:t>requested </a:t>
            </a:r>
            <a:r>
              <a:rPr lang="en-US" sz="800" b="1" i="1" dirty="0" err="1">
                <a:latin typeface="Calibri" panose="020F0502020204030204" pitchFamily="34" charset="0"/>
                <a:cs typeface="Calibri" panose="020F0502020204030204" pitchFamily="34" charset="0"/>
              </a:rPr>
              <a:t>MoC</a:t>
            </a:r>
            <a:r>
              <a:rPr lang="en-US" sz="800" dirty="0">
                <a:latin typeface="Calibri" panose="020F0502020204030204" pitchFamily="34" charset="0"/>
                <a:cs typeface="Calibri" panose="020F0502020204030204" pitchFamily="34" charset="0"/>
              </a:rPr>
              <a:t>, contributor</a:t>
            </a:r>
          </a:p>
        </p:txBody>
      </p:sp>
      <p:sp>
        <p:nvSpPr>
          <p:cNvPr id="2" name="Slide Number Placeholder 1">
            <a:extLst>
              <a:ext uri="{FF2B5EF4-FFF2-40B4-BE49-F238E27FC236}">
                <a16:creationId xmlns:a16="http://schemas.microsoft.com/office/drawing/2014/main" id="{17D864F7-D734-6710-0EBC-A939C091C8A5}"/>
              </a:ext>
            </a:extLst>
          </p:cNvPr>
          <p:cNvSpPr>
            <a:spLocks noGrp="1"/>
          </p:cNvSpPr>
          <p:nvPr>
            <p:ph type="sldNum" sz="quarter" idx="4"/>
          </p:nvPr>
        </p:nvSpPr>
        <p:spPr/>
        <p:txBody>
          <a:bodyPr/>
          <a:lstStyle/>
          <a:p>
            <a:fld id="{974172A1-1CBF-0B40-9234-7D4D80EC19EA}" type="slidenum">
              <a:rPr lang="en-GB" smtClean="0"/>
              <a:pPr/>
              <a:t>4</a:t>
            </a:fld>
            <a:endParaRPr lang="en-GB" dirty="0"/>
          </a:p>
        </p:txBody>
      </p:sp>
    </p:spTree>
    <p:extLst>
      <p:ext uri="{BB962C8B-B14F-4D97-AF65-F5344CB8AC3E}">
        <p14:creationId xmlns:p14="http://schemas.microsoft.com/office/powerpoint/2010/main" val="30345990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FE63C7-B61A-0886-8AA3-743F2D7DCAB3}"/>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7098A56-6010-F41B-80EB-B588845997B2}"/>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06BFA91B-98AE-0144-6B3C-67307802ECC0}"/>
              </a:ext>
            </a:extLst>
          </p:cNvPr>
          <p:cNvSpPr>
            <a:spLocks noGrp="1"/>
          </p:cNvSpPr>
          <p:nvPr>
            <p:ph type="sldNum" sz="quarter" idx="4"/>
          </p:nvPr>
        </p:nvSpPr>
        <p:spPr/>
        <p:txBody>
          <a:bodyPr/>
          <a:lstStyle/>
          <a:p>
            <a:fld id="{974172A1-1CBF-0B40-9234-7D4D80EC19EA}" type="slidenum">
              <a:rPr lang="en-GB" smtClean="0"/>
              <a:pPr/>
              <a:t>40</a:t>
            </a:fld>
            <a:endParaRPr lang="en-GB" dirty="0"/>
          </a:p>
        </p:txBody>
      </p:sp>
      <p:pic>
        <p:nvPicPr>
          <p:cNvPr id="5" name="Picture 4">
            <a:extLst>
              <a:ext uri="{FF2B5EF4-FFF2-40B4-BE49-F238E27FC236}">
                <a16:creationId xmlns:a16="http://schemas.microsoft.com/office/drawing/2014/main" id="{96DEF04D-4CE1-7A40-E993-754A3A0E411D}"/>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5143470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AE7CC-CC94-C8E3-F8B3-9A403CE49F3F}"/>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003C73D-4D5A-1748-CC9A-CED9410312CB}"/>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70134BCF-29D2-04EC-D37B-10D05111E076}"/>
              </a:ext>
            </a:extLst>
          </p:cNvPr>
          <p:cNvSpPr>
            <a:spLocks noGrp="1"/>
          </p:cNvSpPr>
          <p:nvPr>
            <p:ph type="sldNum" sz="quarter" idx="4"/>
          </p:nvPr>
        </p:nvSpPr>
        <p:spPr/>
        <p:txBody>
          <a:bodyPr/>
          <a:lstStyle/>
          <a:p>
            <a:fld id="{974172A1-1CBF-0B40-9234-7D4D80EC19EA}" type="slidenum">
              <a:rPr lang="en-GB" smtClean="0"/>
              <a:pPr/>
              <a:t>41</a:t>
            </a:fld>
            <a:endParaRPr lang="en-GB" dirty="0"/>
          </a:p>
        </p:txBody>
      </p:sp>
      <p:pic>
        <p:nvPicPr>
          <p:cNvPr id="5" name="Picture 4">
            <a:extLst>
              <a:ext uri="{FF2B5EF4-FFF2-40B4-BE49-F238E27FC236}">
                <a16:creationId xmlns:a16="http://schemas.microsoft.com/office/drawing/2014/main" id="{AF0937C3-2D36-61A8-E157-1013195FF3B7}"/>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20301732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0CAFB-A863-C7C3-1727-D66D5CDA573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3D8FDE0-5422-6571-910B-D73924C832F7}"/>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19F3EE42-3AB9-6AAF-4BB7-1E922A9BA43C}"/>
              </a:ext>
            </a:extLst>
          </p:cNvPr>
          <p:cNvSpPr>
            <a:spLocks noGrp="1"/>
          </p:cNvSpPr>
          <p:nvPr>
            <p:ph type="sldNum" sz="quarter" idx="4"/>
          </p:nvPr>
        </p:nvSpPr>
        <p:spPr/>
        <p:txBody>
          <a:bodyPr/>
          <a:lstStyle/>
          <a:p>
            <a:fld id="{974172A1-1CBF-0B40-9234-7D4D80EC19EA}" type="slidenum">
              <a:rPr lang="en-GB" smtClean="0"/>
              <a:pPr/>
              <a:t>42</a:t>
            </a:fld>
            <a:endParaRPr lang="en-GB" dirty="0"/>
          </a:p>
        </p:txBody>
      </p:sp>
      <p:pic>
        <p:nvPicPr>
          <p:cNvPr id="5" name="Picture 4">
            <a:extLst>
              <a:ext uri="{FF2B5EF4-FFF2-40B4-BE49-F238E27FC236}">
                <a16:creationId xmlns:a16="http://schemas.microsoft.com/office/drawing/2014/main" id="{36AE5689-5DD0-807E-1614-4BF9C00B41B9}"/>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24468626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E17F15-0F86-1EB5-DFF4-A0D817D36B1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6D660FC-50E5-8B31-B955-7CEB6032CBF5}"/>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32D2372C-2CDA-DA68-0179-7B2C5BA66ACA}"/>
              </a:ext>
            </a:extLst>
          </p:cNvPr>
          <p:cNvSpPr>
            <a:spLocks noGrp="1"/>
          </p:cNvSpPr>
          <p:nvPr>
            <p:ph type="sldNum" sz="quarter" idx="4"/>
          </p:nvPr>
        </p:nvSpPr>
        <p:spPr/>
        <p:txBody>
          <a:bodyPr/>
          <a:lstStyle/>
          <a:p>
            <a:fld id="{974172A1-1CBF-0B40-9234-7D4D80EC19EA}" type="slidenum">
              <a:rPr lang="en-GB" smtClean="0"/>
              <a:pPr/>
              <a:t>43</a:t>
            </a:fld>
            <a:endParaRPr lang="en-GB" dirty="0"/>
          </a:p>
        </p:txBody>
      </p:sp>
      <p:pic>
        <p:nvPicPr>
          <p:cNvPr id="5" name="Picture 4">
            <a:extLst>
              <a:ext uri="{FF2B5EF4-FFF2-40B4-BE49-F238E27FC236}">
                <a16:creationId xmlns:a16="http://schemas.microsoft.com/office/drawing/2014/main" id="{D9F9A7E5-F063-5A1C-7FFB-AA62B3FC63C4}"/>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37649963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EAC747-DB5D-B908-A3D6-7C5D7B0E1438}"/>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18BB0DED-7E09-BF55-3409-70D492CD8774}"/>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C0237F98-CC4A-982E-1D7F-876015F977CF}"/>
              </a:ext>
            </a:extLst>
          </p:cNvPr>
          <p:cNvSpPr>
            <a:spLocks noGrp="1"/>
          </p:cNvSpPr>
          <p:nvPr>
            <p:ph type="sldNum" sz="quarter" idx="4"/>
          </p:nvPr>
        </p:nvSpPr>
        <p:spPr/>
        <p:txBody>
          <a:bodyPr/>
          <a:lstStyle/>
          <a:p>
            <a:fld id="{974172A1-1CBF-0B40-9234-7D4D80EC19EA}" type="slidenum">
              <a:rPr lang="en-GB" smtClean="0"/>
              <a:pPr/>
              <a:t>44</a:t>
            </a:fld>
            <a:endParaRPr lang="en-GB" dirty="0"/>
          </a:p>
        </p:txBody>
      </p:sp>
      <p:pic>
        <p:nvPicPr>
          <p:cNvPr id="5" name="Picture 4">
            <a:extLst>
              <a:ext uri="{FF2B5EF4-FFF2-40B4-BE49-F238E27FC236}">
                <a16:creationId xmlns:a16="http://schemas.microsoft.com/office/drawing/2014/main" id="{41F9B32D-5EAA-B7F1-E154-BE11BE0F32FE}"/>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22627501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F19C62-86C9-059D-78B1-B64C6CFF7D6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C6DAEACC-4448-0D75-820C-D66BD8031936}"/>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2FA80C0C-E2DC-6A38-C694-7AEA5FD4F802}"/>
              </a:ext>
            </a:extLst>
          </p:cNvPr>
          <p:cNvSpPr>
            <a:spLocks noGrp="1"/>
          </p:cNvSpPr>
          <p:nvPr>
            <p:ph type="sldNum" sz="quarter" idx="4"/>
          </p:nvPr>
        </p:nvSpPr>
        <p:spPr/>
        <p:txBody>
          <a:bodyPr/>
          <a:lstStyle/>
          <a:p>
            <a:fld id="{974172A1-1CBF-0B40-9234-7D4D80EC19EA}" type="slidenum">
              <a:rPr lang="en-GB" smtClean="0"/>
              <a:pPr/>
              <a:t>45</a:t>
            </a:fld>
            <a:endParaRPr lang="en-GB" dirty="0"/>
          </a:p>
        </p:txBody>
      </p:sp>
      <p:pic>
        <p:nvPicPr>
          <p:cNvPr id="5" name="Picture 4">
            <a:extLst>
              <a:ext uri="{FF2B5EF4-FFF2-40B4-BE49-F238E27FC236}">
                <a16:creationId xmlns:a16="http://schemas.microsoft.com/office/drawing/2014/main" id="{9855CAED-87CB-66AF-75F4-26123EAA7E4C}"/>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19318158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2D315A-CB6C-F109-527F-1EFE7F7202D5}"/>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FA89168-7517-4AC2-CB68-213EC437DF82}"/>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8E46AA88-785C-D064-3703-684FD5F41B55}"/>
              </a:ext>
            </a:extLst>
          </p:cNvPr>
          <p:cNvSpPr>
            <a:spLocks noGrp="1"/>
          </p:cNvSpPr>
          <p:nvPr>
            <p:ph type="sldNum" sz="quarter" idx="4"/>
          </p:nvPr>
        </p:nvSpPr>
        <p:spPr/>
        <p:txBody>
          <a:bodyPr/>
          <a:lstStyle/>
          <a:p>
            <a:fld id="{974172A1-1CBF-0B40-9234-7D4D80EC19EA}" type="slidenum">
              <a:rPr lang="en-GB" smtClean="0"/>
              <a:pPr/>
              <a:t>46</a:t>
            </a:fld>
            <a:endParaRPr lang="en-GB" dirty="0"/>
          </a:p>
        </p:txBody>
      </p:sp>
      <p:pic>
        <p:nvPicPr>
          <p:cNvPr id="5" name="Picture 4">
            <a:extLst>
              <a:ext uri="{FF2B5EF4-FFF2-40B4-BE49-F238E27FC236}">
                <a16:creationId xmlns:a16="http://schemas.microsoft.com/office/drawing/2014/main" id="{58887190-0DFC-01C9-552A-9DB3C542076F}"/>
              </a:ext>
            </a:extLst>
          </p:cNvPr>
          <p:cNvPicPr>
            <a:picLocks noChangeAspect="1"/>
          </p:cNvPicPr>
          <p:nvPr/>
        </p:nvPicPr>
        <p:blipFill>
          <a:blip r:embed="rId2"/>
          <a:stretch>
            <a:fillRect/>
          </a:stretch>
        </p:blipFill>
        <p:spPr>
          <a:xfrm>
            <a:off x="1143000" y="0"/>
            <a:ext cx="6858000" cy="5143500"/>
          </a:xfrm>
          <a:prstGeom prst="rect">
            <a:avLst/>
          </a:prstGeom>
        </p:spPr>
      </p:pic>
    </p:spTree>
    <p:extLst>
      <p:ext uri="{BB962C8B-B14F-4D97-AF65-F5344CB8AC3E}">
        <p14:creationId xmlns:p14="http://schemas.microsoft.com/office/powerpoint/2010/main" val="26355278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60599E-3F64-3DBE-57B3-DA6CB891D0D1}"/>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C607CE5-5E65-5A0A-F97C-C2FE4F96F99F}"/>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2" name="Slide Number Placeholder 1">
            <a:extLst>
              <a:ext uri="{FF2B5EF4-FFF2-40B4-BE49-F238E27FC236}">
                <a16:creationId xmlns:a16="http://schemas.microsoft.com/office/drawing/2014/main" id="{A340573F-5C51-1B30-A11D-33DA3B806099}"/>
              </a:ext>
            </a:extLst>
          </p:cNvPr>
          <p:cNvSpPr>
            <a:spLocks noGrp="1"/>
          </p:cNvSpPr>
          <p:nvPr>
            <p:ph type="sldNum" sz="quarter" idx="4"/>
          </p:nvPr>
        </p:nvSpPr>
        <p:spPr/>
        <p:txBody>
          <a:bodyPr/>
          <a:lstStyle/>
          <a:p>
            <a:fld id="{974172A1-1CBF-0B40-9234-7D4D80EC19EA}" type="slidenum">
              <a:rPr lang="en-GB" smtClean="0"/>
              <a:pPr/>
              <a:t>47</a:t>
            </a:fld>
            <a:endParaRPr lang="en-GB" dirty="0"/>
          </a:p>
        </p:txBody>
      </p:sp>
      <p:pic>
        <p:nvPicPr>
          <p:cNvPr id="5" name="Picture 4">
            <a:extLst>
              <a:ext uri="{FF2B5EF4-FFF2-40B4-BE49-F238E27FC236}">
                <a16:creationId xmlns:a16="http://schemas.microsoft.com/office/drawing/2014/main" id="{78DC8EF9-B4EF-0080-69F7-6B539F7E4055}"/>
              </a:ext>
            </a:extLst>
          </p:cNvPr>
          <p:cNvPicPr>
            <a:picLocks noChangeAspect="1"/>
          </p:cNvPicPr>
          <p:nvPr/>
        </p:nvPicPr>
        <p:blipFill>
          <a:blip r:embed="rId2"/>
          <a:stretch>
            <a:fillRect/>
          </a:stretch>
        </p:blipFill>
        <p:spPr>
          <a:xfrm>
            <a:off x="1143000" y="0"/>
            <a:ext cx="6858000" cy="5143500"/>
          </a:xfrm>
          <a:prstGeom prst="rect">
            <a:avLst/>
          </a:prstGeom>
        </p:spPr>
      </p:pic>
      <p:sp>
        <p:nvSpPr>
          <p:cNvPr id="6" name="TextBox 5">
            <a:extLst>
              <a:ext uri="{FF2B5EF4-FFF2-40B4-BE49-F238E27FC236}">
                <a16:creationId xmlns:a16="http://schemas.microsoft.com/office/drawing/2014/main" id="{584B19A2-B967-BD23-307D-8E691521E5F6}"/>
              </a:ext>
            </a:extLst>
          </p:cNvPr>
          <p:cNvSpPr txBox="1"/>
          <p:nvPr/>
        </p:nvSpPr>
        <p:spPr>
          <a:xfrm>
            <a:off x="1689814" y="3103419"/>
            <a:ext cx="3457998" cy="292388"/>
          </a:xfrm>
          <a:prstGeom prst="rect">
            <a:avLst/>
          </a:prstGeom>
          <a:solidFill>
            <a:schemeClr val="bg1"/>
          </a:solidFill>
        </p:spPr>
        <p:txBody>
          <a:bodyPr wrap="none" rtlCol="0">
            <a:spAutoFit/>
          </a:bodyPr>
          <a:lstStyle/>
          <a:p>
            <a:r>
              <a:rPr lang="en-US" sz="1300" dirty="0"/>
              <a:t>Local pile-up </a:t>
            </a:r>
            <a:r>
              <a:rPr lang="en-US" sz="1300" dirty="0" err="1"/>
              <a:t>substraction</a:t>
            </a:r>
            <a:r>
              <a:rPr lang="en-US" sz="1300" dirty="0"/>
              <a:t> -&gt; BIB subtraction</a:t>
            </a:r>
          </a:p>
        </p:txBody>
      </p:sp>
    </p:spTree>
    <p:extLst>
      <p:ext uri="{BB962C8B-B14F-4D97-AF65-F5344CB8AC3E}">
        <p14:creationId xmlns:p14="http://schemas.microsoft.com/office/powerpoint/2010/main" val="2481175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9540A-AECB-9E87-CBF3-FB59223CE2D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87C7DCD-2F9C-3A6B-9798-8D33FD3A7430}"/>
              </a:ext>
            </a:extLst>
          </p:cNvPr>
          <p:cNvSpPr>
            <a:spLocks noGrp="1"/>
          </p:cNvSpPr>
          <p:nvPr>
            <p:ph type="title"/>
          </p:nvPr>
        </p:nvSpPr>
        <p:spPr>
          <a:xfrm>
            <a:off x="1115616" y="64526"/>
            <a:ext cx="7190184" cy="432048"/>
          </a:xfrm>
        </p:spPr>
        <p:txBody>
          <a:bodyPr/>
          <a:lstStyle/>
          <a:p>
            <a:pPr algn="ctr"/>
            <a:r>
              <a:rPr lang="en-GB" sz="3200" dirty="0">
                <a:latin typeface="Calibri"/>
                <a:cs typeface="Calibri"/>
              </a:rPr>
              <a:t>IMCC Goals</a:t>
            </a:r>
            <a:endParaRPr lang="en-GB" sz="1600" b="0" dirty="0">
              <a:latin typeface="Calibri"/>
              <a:cs typeface="Calibri"/>
            </a:endParaRPr>
          </a:p>
        </p:txBody>
      </p:sp>
      <p:sp>
        <p:nvSpPr>
          <p:cNvPr id="5" name="Espace réservé du numéro de diapositive 3">
            <a:extLst>
              <a:ext uri="{FF2B5EF4-FFF2-40B4-BE49-F238E27FC236}">
                <a16:creationId xmlns:a16="http://schemas.microsoft.com/office/drawing/2014/main" id="{84BCBFCF-29F6-81D1-DE10-731C2D60F39F}"/>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a:t>
            </a:fld>
            <a:endParaRPr lang="en-GB" dirty="0"/>
          </a:p>
        </p:txBody>
      </p:sp>
      <p:sp>
        <p:nvSpPr>
          <p:cNvPr id="52" name="Espace réservé du pied de page 4">
            <a:extLst>
              <a:ext uri="{FF2B5EF4-FFF2-40B4-BE49-F238E27FC236}">
                <a16:creationId xmlns:a16="http://schemas.microsoft.com/office/drawing/2014/main" id="{B9DF0096-FFE1-4334-6B7F-8C66625D3E6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HFM annual meeting, February 2025 </a:t>
            </a:r>
            <a:endParaRPr lang="en-GB" dirty="0">
              <a:latin typeface="Calibri"/>
              <a:cs typeface="Calibri"/>
            </a:endParaRPr>
          </a:p>
        </p:txBody>
      </p:sp>
      <p:pic>
        <p:nvPicPr>
          <p:cNvPr id="10" name="Picture 9" descr="p0.pdf">
            <a:extLst>
              <a:ext uri="{FF2B5EF4-FFF2-40B4-BE49-F238E27FC236}">
                <a16:creationId xmlns:a16="http://schemas.microsoft.com/office/drawing/2014/main" id="{C9EDDAB1-8D83-5483-5119-1C230CFF44CB}"/>
              </a:ext>
            </a:extLst>
          </p:cNvPr>
          <p:cNvPicPr>
            <a:picLocks noChangeAspect="1"/>
          </p:cNvPicPr>
          <p:nvPr/>
        </p:nvPicPr>
        <p:blipFill rotWithShape="1">
          <a:blip r:embed="rId2">
            <a:extLst>
              <a:ext uri="{28A0092B-C50C-407E-A947-70E740481C1C}">
                <a14:useLocalDpi xmlns:a14="http://schemas.microsoft.com/office/drawing/2010/main" val="0"/>
              </a:ext>
            </a:extLst>
          </a:blip>
          <a:srcRect l="14220" t="17551" r="8731" b="16902"/>
          <a:stretch/>
        </p:blipFill>
        <p:spPr>
          <a:xfrm>
            <a:off x="6766387" y="1277930"/>
            <a:ext cx="2236442" cy="2692397"/>
          </a:xfrm>
          <a:prstGeom prst="rect">
            <a:avLst/>
          </a:prstGeom>
        </p:spPr>
      </p:pic>
      <p:sp>
        <p:nvSpPr>
          <p:cNvPr id="13" name="Rectangle 12">
            <a:extLst>
              <a:ext uri="{FF2B5EF4-FFF2-40B4-BE49-F238E27FC236}">
                <a16:creationId xmlns:a16="http://schemas.microsoft.com/office/drawing/2014/main" id="{DDF8CC15-8429-DD1B-DC48-E3D880143BF6}"/>
              </a:ext>
            </a:extLst>
          </p:cNvPr>
          <p:cNvSpPr/>
          <p:nvPr/>
        </p:nvSpPr>
        <p:spPr>
          <a:xfrm>
            <a:off x="6762368" y="4194012"/>
            <a:ext cx="2236442" cy="276999"/>
          </a:xfrm>
          <a:prstGeom prst="rect">
            <a:avLst/>
          </a:prstGeom>
          <a:solidFill>
            <a:schemeClr val="bg1"/>
          </a:solidFill>
          <a:ln>
            <a:noFill/>
          </a:ln>
        </p:spPr>
        <p:txBody>
          <a:bodyPr wrap="square">
            <a:spAutoFit/>
          </a:bodyPr>
          <a:lstStyle/>
          <a:p>
            <a:r>
              <a:rPr lang="en-US" sz="1200" u="sng" dirty="0">
                <a:solidFill>
                  <a:srgbClr val="276FFF"/>
                </a:solidFill>
                <a:latin typeface="Calibri" panose="020F0502020204030204" pitchFamily="34" charset="0"/>
                <a:cs typeface="Calibri" panose="020F0502020204030204" pitchFamily="34" charset="0"/>
                <a:hlinkClick r:id="rId3"/>
              </a:rPr>
              <a:t>http://arxiv.org/abs/2201.07895</a:t>
            </a:r>
          </a:p>
        </p:txBody>
      </p:sp>
      <p:sp>
        <p:nvSpPr>
          <p:cNvPr id="4" name="TextBox 3">
            <a:extLst>
              <a:ext uri="{FF2B5EF4-FFF2-40B4-BE49-F238E27FC236}">
                <a16:creationId xmlns:a16="http://schemas.microsoft.com/office/drawing/2014/main" id="{B270E5BD-443F-B383-6C8A-73489C09B0DF}"/>
              </a:ext>
            </a:extLst>
          </p:cNvPr>
          <p:cNvSpPr txBox="1"/>
          <p:nvPr/>
        </p:nvSpPr>
        <p:spPr>
          <a:xfrm>
            <a:off x="107504" y="613010"/>
            <a:ext cx="6590744" cy="1323439"/>
          </a:xfrm>
          <a:prstGeom prst="rect">
            <a:avLst/>
          </a:prstGeom>
          <a:solidFill>
            <a:schemeClr val="accent6">
              <a:lumMod val="20000"/>
              <a:lumOff val="80000"/>
              <a:alpha val="49701"/>
            </a:schemeClr>
          </a:solidFill>
        </p:spPr>
        <p:txBody>
          <a:bodyPr wrap="square" rtlCol="0">
            <a:spAutoFit/>
          </a:bodyPr>
          <a:lstStyle/>
          <a:p>
            <a:r>
              <a:rPr lang="en-US" sz="1600" dirty="0">
                <a:latin typeface="Calibri"/>
                <a:cs typeface="Calibri"/>
              </a:rPr>
              <a:t>Develop high-energy muon collider as option for particle physics:</a:t>
            </a:r>
          </a:p>
          <a:p>
            <a:pPr marL="285750" indent="-285750">
              <a:buFont typeface="Arial" panose="020B0604020202020204" pitchFamily="34" charset="0"/>
              <a:buChar char="•"/>
            </a:pPr>
            <a:r>
              <a:rPr lang="en-US" sz="1600" dirty="0">
                <a:latin typeface="Calibri"/>
                <a:cs typeface="Calibri"/>
              </a:rPr>
              <a:t>Focus on </a:t>
            </a:r>
            <a:r>
              <a:rPr lang="en-US" sz="1600" b="1" dirty="0">
                <a:latin typeface="Calibri"/>
                <a:cs typeface="Calibri"/>
              </a:rPr>
              <a:t>10 TeV feasibility</a:t>
            </a:r>
          </a:p>
          <a:p>
            <a:pPr marL="285750" indent="-285750">
              <a:buFont typeface="Arial" panose="020B0604020202020204" pitchFamily="34" charset="0"/>
              <a:buChar char="•"/>
            </a:pPr>
            <a:r>
              <a:rPr lang="en-US" sz="1600" b="1" dirty="0">
                <a:latin typeface="Calibri"/>
                <a:cs typeface="Calibri"/>
              </a:rPr>
              <a:t>Initial stage as option by ~2050 </a:t>
            </a:r>
            <a:r>
              <a:rPr lang="en-US" sz="1600" dirty="0">
                <a:latin typeface="Calibri"/>
                <a:cs typeface="Calibri"/>
              </a:rPr>
              <a:t>as strongly recommended by Steering Board and Advisory Committee, with required compromises</a:t>
            </a:r>
          </a:p>
          <a:p>
            <a:pPr marL="285750" indent="-285750">
              <a:buFont typeface="Arial" panose="020B0604020202020204" pitchFamily="34" charset="0"/>
              <a:buChar char="•"/>
            </a:pPr>
            <a:r>
              <a:rPr lang="en-US" sz="1600" dirty="0">
                <a:latin typeface="Calibri"/>
                <a:cs typeface="Calibri"/>
              </a:rPr>
              <a:t>Could later consider other energies (above 10 TeV, 125 GeV, …)</a:t>
            </a:r>
          </a:p>
        </p:txBody>
      </p:sp>
      <p:sp>
        <p:nvSpPr>
          <p:cNvPr id="2" name="Slide Number Placeholder 1">
            <a:extLst>
              <a:ext uri="{FF2B5EF4-FFF2-40B4-BE49-F238E27FC236}">
                <a16:creationId xmlns:a16="http://schemas.microsoft.com/office/drawing/2014/main" id="{5EB60216-8489-87D8-442D-70B46430A8FC}"/>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3" name="TextBox 2">
            <a:extLst>
              <a:ext uri="{FF2B5EF4-FFF2-40B4-BE49-F238E27FC236}">
                <a16:creationId xmlns:a16="http://schemas.microsoft.com/office/drawing/2014/main" id="{AD331AE1-DF5E-3273-7CAD-C8806FB8D10F}"/>
              </a:ext>
            </a:extLst>
          </p:cNvPr>
          <p:cNvSpPr txBox="1"/>
          <p:nvPr/>
        </p:nvSpPr>
        <p:spPr>
          <a:xfrm>
            <a:off x="107504" y="3670269"/>
            <a:ext cx="6590744" cy="1077218"/>
          </a:xfrm>
          <a:prstGeom prst="rect">
            <a:avLst/>
          </a:prstGeom>
          <a:solidFill>
            <a:schemeClr val="accent3">
              <a:lumMod val="20000"/>
              <a:lumOff val="80000"/>
              <a:alpha val="49701"/>
            </a:schemeClr>
          </a:solidFill>
        </p:spPr>
        <p:txBody>
          <a:bodyPr wrap="square" rtlCol="0">
            <a:spAutoFit/>
          </a:bodyPr>
          <a:lstStyle/>
          <a:p>
            <a:r>
              <a:rPr lang="en-US" sz="1600" dirty="0">
                <a:latin typeface="Calibri"/>
                <a:cs typeface="Calibri"/>
              </a:rPr>
              <a:t>Goals for ESPPU is to provide document with</a:t>
            </a:r>
          </a:p>
          <a:p>
            <a:pPr marL="285750" indent="-285750">
              <a:buFont typeface="Arial" panose="020B0604020202020204" pitchFamily="34" charset="0"/>
              <a:buChar char="•"/>
            </a:pPr>
            <a:r>
              <a:rPr lang="en-US" sz="1600" b="1" dirty="0">
                <a:latin typeface="Calibri"/>
                <a:cs typeface="Calibri"/>
              </a:rPr>
              <a:t>Assessment of muon collider </a:t>
            </a:r>
            <a:r>
              <a:rPr lang="en-US" sz="1600" dirty="0">
                <a:latin typeface="Calibri"/>
                <a:cs typeface="Calibri"/>
              </a:rPr>
              <a:t>concept, technologies and work progress </a:t>
            </a:r>
          </a:p>
          <a:p>
            <a:pPr marL="285750" indent="-285750">
              <a:buFont typeface="Arial" panose="020B0604020202020204" pitchFamily="34" charset="0"/>
              <a:buChar char="•"/>
            </a:pPr>
            <a:r>
              <a:rPr lang="en-US" sz="1600" dirty="0">
                <a:latin typeface="Calibri"/>
                <a:cs typeface="Calibri"/>
              </a:rPr>
              <a:t>An </a:t>
            </a:r>
            <a:r>
              <a:rPr lang="en-US" sz="1600" b="1" dirty="0">
                <a:latin typeface="Calibri"/>
                <a:cs typeface="Calibri"/>
              </a:rPr>
              <a:t>R&amp;D plan</a:t>
            </a:r>
            <a:r>
              <a:rPr lang="en-US" sz="1600" dirty="0">
                <a:latin typeface="Calibri"/>
                <a:cs typeface="Calibri"/>
              </a:rPr>
              <a:t> for the next 5 and 10 years</a:t>
            </a:r>
          </a:p>
          <a:p>
            <a:pPr marL="285750" indent="-285750">
              <a:buFont typeface="Arial" panose="020B0604020202020204" pitchFamily="34" charset="0"/>
              <a:buChar char="•"/>
            </a:pPr>
            <a:r>
              <a:rPr lang="en-US" sz="1600" b="1" dirty="0">
                <a:latin typeface="Calibri"/>
                <a:cs typeface="Calibri"/>
              </a:rPr>
              <a:t>Implementation considerations </a:t>
            </a:r>
            <a:r>
              <a:rPr lang="en-US" sz="1600" dirty="0">
                <a:latin typeface="Calibri"/>
                <a:cs typeface="Calibri"/>
              </a:rPr>
              <a:t>(including site, timeline, …)</a:t>
            </a:r>
          </a:p>
        </p:txBody>
      </p:sp>
      <p:sp>
        <p:nvSpPr>
          <p:cNvPr id="7" name="TextBox 6">
            <a:extLst>
              <a:ext uri="{FF2B5EF4-FFF2-40B4-BE49-F238E27FC236}">
                <a16:creationId xmlns:a16="http://schemas.microsoft.com/office/drawing/2014/main" id="{10694D44-86D4-05C2-9C81-C7761615E965}"/>
              </a:ext>
            </a:extLst>
          </p:cNvPr>
          <p:cNvSpPr txBox="1"/>
          <p:nvPr/>
        </p:nvSpPr>
        <p:spPr>
          <a:xfrm>
            <a:off x="107504" y="2023370"/>
            <a:ext cx="6590744" cy="1569660"/>
          </a:xfrm>
          <a:prstGeom prst="rect">
            <a:avLst/>
          </a:prstGeom>
          <a:solidFill>
            <a:schemeClr val="accent1">
              <a:lumMod val="20000"/>
              <a:lumOff val="80000"/>
              <a:alpha val="49701"/>
            </a:schemeClr>
          </a:solidFill>
          <a:ln>
            <a:noFill/>
          </a:ln>
        </p:spPr>
        <p:txBody>
          <a:bodyPr wrap="square" rtlCol="0">
            <a:spAutoFit/>
          </a:bodyPr>
          <a:lstStyle/>
          <a:p>
            <a:r>
              <a:rPr lang="en-US" sz="1600" b="1" dirty="0">
                <a:latin typeface="Calibri"/>
                <a:cs typeface="Calibri"/>
              </a:rPr>
              <a:t>LDG Accelerator R&amp;D Roadmap</a:t>
            </a:r>
          </a:p>
          <a:p>
            <a:pPr marL="285750" indent="-285750">
              <a:buFont typeface="Arial" panose="020B0604020202020204" pitchFamily="34" charset="0"/>
              <a:buChar char="•"/>
            </a:pPr>
            <a:r>
              <a:rPr lang="en-US" sz="1600" dirty="0">
                <a:latin typeface="Calibri"/>
                <a:cs typeface="Calibri"/>
              </a:rPr>
              <a:t>Goal is to motivate investment into CDR</a:t>
            </a:r>
          </a:p>
          <a:p>
            <a:pPr marL="285750" indent="-285750">
              <a:buFont typeface="Arial" panose="020B0604020202020204" pitchFamily="34" charset="0"/>
              <a:buChar char="•"/>
            </a:pPr>
            <a:r>
              <a:rPr lang="en-US" sz="1600" dirty="0">
                <a:latin typeface="Calibri"/>
                <a:cs typeface="Calibri"/>
              </a:rPr>
              <a:t>Important resources ramp-up realized with EU co-funding (</a:t>
            </a:r>
            <a:r>
              <a:rPr lang="en-US" sz="1600" dirty="0" err="1">
                <a:latin typeface="Calibri"/>
                <a:cs typeface="Calibri"/>
              </a:rPr>
              <a:t>MuCol</a:t>
            </a:r>
            <a:r>
              <a:rPr lang="en-US" sz="1600" dirty="0">
                <a:latin typeface="Calibri"/>
                <a:cs typeface="Calibri"/>
              </a:rPr>
              <a:t>)</a:t>
            </a:r>
          </a:p>
          <a:p>
            <a:pPr marL="742950" lvl="1" indent="-285750">
              <a:buFont typeface="Arial" panose="020B0604020202020204" pitchFamily="34" charset="0"/>
              <a:buChar char="•"/>
            </a:pPr>
            <a:r>
              <a:rPr lang="en-US" sz="1600" dirty="0">
                <a:latin typeface="Calibri"/>
                <a:cs typeface="Calibri"/>
              </a:rPr>
              <a:t>Finish early 2027 (original plan for beginning of 2026)</a:t>
            </a:r>
          </a:p>
          <a:p>
            <a:pPr marL="285750" indent="-285750">
              <a:buFont typeface="Arial" panose="020B0604020202020204" pitchFamily="34" charset="0"/>
              <a:buChar char="•"/>
            </a:pPr>
            <a:r>
              <a:rPr lang="en-US" sz="1600" dirty="0">
                <a:latin typeface="Calibri"/>
                <a:cs typeface="Calibri"/>
              </a:rPr>
              <a:t>Currently in the middle of ”minimal </a:t>
            </a:r>
            <a:r>
              <a:rPr lang="en-US" sz="1600" dirty="0" err="1">
                <a:latin typeface="Calibri"/>
                <a:cs typeface="Calibri"/>
              </a:rPr>
              <a:t>programme</a:t>
            </a:r>
            <a:r>
              <a:rPr lang="en-US" sz="1600" dirty="0">
                <a:latin typeface="Calibri"/>
                <a:cs typeface="Calibri"/>
              </a:rPr>
              <a:t>”</a:t>
            </a:r>
          </a:p>
          <a:p>
            <a:pPr marL="742950" lvl="1" indent="-285750">
              <a:buFont typeface="Arial" panose="020B0604020202020204" pitchFamily="34" charset="0"/>
              <a:buChar char="•"/>
            </a:pPr>
            <a:r>
              <a:rPr lang="en-US" sz="1600" dirty="0">
                <a:latin typeface="Calibri"/>
                <a:cs typeface="Calibri"/>
              </a:rPr>
              <a:t>Most important studies, basically no hardware</a:t>
            </a:r>
          </a:p>
        </p:txBody>
      </p:sp>
    </p:spTree>
    <p:extLst>
      <p:ext uri="{BB962C8B-B14F-4D97-AF65-F5344CB8AC3E}">
        <p14:creationId xmlns:p14="http://schemas.microsoft.com/office/powerpoint/2010/main" val="2997817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A278E-70CF-D3BE-56B5-CBF80CFAF207}"/>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EA735A5-FAB2-E846-D050-560141BB8F57}"/>
              </a:ext>
            </a:extLst>
          </p:cNvPr>
          <p:cNvSpPr>
            <a:spLocks noGrp="1"/>
          </p:cNvSpPr>
          <p:nvPr>
            <p:ph type="ftr" sz="quarter" idx="3"/>
          </p:nvPr>
        </p:nvSpPr>
        <p:spPr/>
        <p:txBody>
          <a:bodyPr/>
          <a:lstStyle/>
          <a:p>
            <a:r>
              <a:rPr lang="en-US"/>
              <a:t>D. Schulte      Muon Collider, HFM annual meeting, February 2025 </a:t>
            </a:r>
            <a:endParaRPr lang="en-GB" dirty="0"/>
          </a:p>
        </p:txBody>
      </p:sp>
      <p:sp>
        <p:nvSpPr>
          <p:cNvPr id="5" name="Title 4">
            <a:extLst>
              <a:ext uri="{FF2B5EF4-FFF2-40B4-BE49-F238E27FC236}">
                <a16:creationId xmlns:a16="http://schemas.microsoft.com/office/drawing/2014/main" id="{C55B8080-9436-78FC-BD47-025ED86028E5}"/>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R&amp;D </a:t>
            </a:r>
            <a:r>
              <a:rPr lang="en-US" sz="3200" b="0" strike="noStrike" spc="-1" dirty="0" err="1">
                <a:solidFill>
                  <a:srgbClr val="000000"/>
                </a:solidFill>
                <a:latin typeface="Calibri" panose="020F0502020204030204" pitchFamily="34" charset="0"/>
                <a:cs typeface="Calibri" panose="020F0502020204030204" pitchFamily="34" charset="0"/>
              </a:rPr>
              <a:t>Programme</a:t>
            </a:r>
            <a:endParaRPr lang="en-US" sz="3200" dirty="0">
              <a:latin typeface="Calibri"/>
              <a:cs typeface="Calibri"/>
            </a:endParaRPr>
          </a:p>
        </p:txBody>
      </p:sp>
      <p:sp>
        <p:nvSpPr>
          <p:cNvPr id="8" name="TextBox 4">
            <a:extLst>
              <a:ext uri="{FF2B5EF4-FFF2-40B4-BE49-F238E27FC236}">
                <a16:creationId xmlns:a16="http://schemas.microsoft.com/office/drawing/2014/main" id="{9351F5F9-B903-9344-E291-A18855093F37}"/>
              </a:ext>
            </a:extLst>
          </p:cNvPr>
          <p:cNvSpPr/>
          <p:nvPr/>
        </p:nvSpPr>
        <p:spPr>
          <a:xfrm>
            <a:off x="216259" y="632544"/>
            <a:ext cx="4803032" cy="1367546"/>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Muon cooling technology</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RF model test stands </a:t>
            </a:r>
            <a:r>
              <a:rPr lang="en-US" sz="1400" spc="-1" dirty="0">
                <a:solidFill>
                  <a:srgbClr val="000000"/>
                </a:solidFill>
                <a:latin typeface="Calibri" panose="020F0502020204030204" pitchFamily="34" charset="0"/>
                <a:cs typeface="Calibri" panose="020F0502020204030204" pitchFamily="34" charset="0"/>
              </a:rPr>
              <a:t>to test cavity models in magnetic field</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Muon cooling cell </a:t>
            </a:r>
            <a:r>
              <a:rPr lang="en-US" sz="1400" spc="-1" dirty="0">
                <a:solidFill>
                  <a:srgbClr val="000000"/>
                </a:solidFill>
                <a:latin typeface="Calibri" panose="020F0502020204030204" pitchFamily="34" charset="0"/>
                <a:cs typeface="Calibri" panose="020F0502020204030204" pitchFamily="34" charset="0"/>
              </a:rPr>
              <a:t>test infrastructure (700 MHz)</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Demonstrator</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At CERN or FNAL, maybe ESS, JPARC, …</a:t>
            </a:r>
          </a:p>
          <a:p>
            <a:pPr marL="742950" lvl="1"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p:txBody>
      </p:sp>
      <p:pic>
        <p:nvPicPr>
          <p:cNvPr id="6" name="Picture 5" descr="A picture containing LEGO&#10;&#10;Description automatically generated">
            <a:extLst>
              <a:ext uri="{FF2B5EF4-FFF2-40B4-BE49-F238E27FC236}">
                <a16:creationId xmlns:a16="http://schemas.microsoft.com/office/drawing/2014/main" id="{7B38F884-C79E-7822-D33A-6143C3CA64EE}"/>
              </a:ext>
            </a:extLst>
          </p:cNvPr>
          <p:cNvPicPr>
            <a:picLocks noChangeAspect="1"/>
          </p:cNvPicPr>
          <p:nvPr/>
        </p:nvPicPr>
        <p:blipFill rotWithShape="1">
          <a:blip r:embed="rId2"/>
          <a:srcRect l="13299" t="12532" r="18337" b="13339"/>
          <a:stretch/>
        </p:blipFill>
        <p:spPr>
          <a:xfrm>
            <a:off x="5193589" y="843558"/>
            <a:ext cx="1106603" cy="959932"/>
          </a:xfrm>
          <a:prstGeom prst="rect">
            <a:avLst/>
          </a:prstGeom>
        </p:spPr>
      </p:pic>
      <p:pic>
        <p:nvPicPr>
          <p:cNvPr id="7" name="Picture 6" descr="p0.tiff">
            <a:extLst>
              <a:ext uri="{FF2B5EF4-FFF2-40B4-BE49-F238E27FC236}">
                <a16:creationId xmlns:a16="http://schemas.microsoft.com/office/drawing/2014/main" id="{F715E8F9-F33E-177A-A946-9C31FFAFB6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8215" y="1986897"/>
            <a:ext cx="3926273" cy="1304933"/>
          </a:xfrm>
          <a:prstGeom prst="rect">
            <a:avLst/>
          </a:prstGeom>
        </p:spPr>
      </p:pic>
      <p:sp>
        <p:nvSpPr>
          <p:cNvPr id="9" name="TextBox 4">
            <a:extLst>
              <a:ext uri="{FF2B5EF4-FFF2-40B4-BE49-F238E27FC236}">
                <a16:creationId xmlns:a16="http://schemas.microsoft.com/office/drawing/2014/main" id="{292B7846-F2DC-0FCB-30B4-465E5B24DA9E}"/>
              </a:ext>
            </a:extLst>
          </p:cNvPr>
          <p:cNvSpPr/>
          <p:nvPr/>
        </p:nvSpPr>
        <p:spPr>
          <a:xfrm>
            <a:off x="235182" y="1924166"/>
            <a:ext cx="8657297" cy="309109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Magnet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solenoids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Collider ring magnets with </a:t>
            </a:r>
            <a:r>
              <a:rPr lang="en-US" sz="1400" spc="-1" dirty="0" err="1">
                <a:solidFill>
                  <a:srgbClr val="000000"/>
                </a:solidFill>
                <a:latin typeface="Calibri" panose="020F0502020204030204" pitchFamily="34" charset="0"/>
                <a:cs typeface="Calibri" panose="020F0502020204030204" pitchFamily="34" charset="0"/>
              </a:rPr>
              <a:t>NbTi</a:t>
            </a:r>
            <a:r>
              <a:rPr lang="en-US" sz="1400" spc="-1" dirty="0">
                <a:solidFill>
                  <a:srgbClr val="000000"/>
                </a:solidFill>
                <a:latin typeface="Calibri" panose="020F0502020204030204" pitchFamily="34" charset="0"/>
                <a:cs typeface="Calibri" panose="020F0502020204030204" pitchFamily="34" charset="0"/>
              </a:rPr>
              <a:t>, Nb3Sn or HTS</a:t>
            </a:r>
          </a:p>
          <a:p>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Detector technology and design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Can do the important physics with near-term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But available time will allow to improve further and exploit AI, MI and new technologies</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Other technologies </a:t>
            </a:r>
            <a:r>
              <a:rPr lang="en-US" sz="1400" spc="-1" dirty="0">
                <a:solidFill>
                  <a:srgbClr val="000000"/>
                </a:solidFill>
                <a:latin typeface="Calibri" panose="020F0502020204030204" pitchFamily="34" charset="0"/>
                <a:cs typeface="Calibri" panose="020F0502020204030204" pitchFamily="34" charset="0"/>
              </a:rPr>
              <a:t>are also important to support that the muon collider can be done and perform</a:t>
            </a:r>
          </a:p>
          <a:p>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Integrated facility design</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Environmental impact, lattices, beam dynamics, cost/power optimization, neutrino flux</a:t>
            </a:r>
          </a:p>
          <a:p>
            <a:pPr marL="285750" indent="-285750">
              <a:buFont typeface="Arial" panose="020B0604020202020204" pitchFamily="34" charset="0"/>
              <a:buChar char="•"/>
            </a:pPr>
            <a:endParaRPr lang="en-US" sz="1400" b="1"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Site specific studies</a:t>
            </a:r>
          </a:p>
        </p:txBody>
      </p:sp>
      <p:pic>
        <p:nvPicPr>
          <p:cNvPr id="10" name="Picture 9" descr="p0.pdf">
            <a:extLst>
              <a:ext uri="{FF2B5EF4-FFF2-40B4-BE49-F238E27FC236}">
                <a16:creationId xmlns:a16="http://schemas.microsoft.com/office/drawing/2014/main" id="{9A2B1BF8-9A8A-340C-DC48-CDDE51D2E36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305" t="51848" r="54572" b="4036"/>
          <a:stretch/>
        </p:blipFill>
        <p:spPr>
          <a:xfrm rot="16200000">
            <a:off x="6657667" y="264929"/>
            <a:ext cx="1356123" cy="1961374"/>
          </a:xfrm>
          <a:prstGeom prst="rect">
            <a:avLst/>
          </a:prstGeom>
        </p:spPr>
      </p:pic>
      <p:sp>
        <p:nvSpPr>
          <p:cNvPr id="4" name="TextBox 3">
            <a:extLst>
              <a:ext uri="{FF2B5EF4-FFF2-40B4-BE49-F238E27FC236}">
                <a16:creationId xmlns:a16="http://schemas.microsoft.com/office/drawing/2014/main" id="{65A3A8AF-9560-C132-1522-8306F141EE3E}"/>
              </a:ext>
            </a:extLst>
          </p:cNvPr>
          <p:cNvSpPr txBox="1"/>
          <p:nvPr/>
        </p:nvSpPr>
        <p:spPr>
          <a:xfrm>
            <a:off x="6580076" y="4503822"/>
            <a:ext cx="2232248" cy="523220"/>
          </a:xfrm>
          <a:prstGeom prst="rect">
            <a:avLst/>
          </a:prstGeom>
          <a:solidFill>
            <a:schemeClr val="accent1">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Strong synergy with HFM Roadmap and RF efforts</a:t>
            </a:r>
          </a:p>
        </p:txBody>
      </p:sp>
      <p:sp>
        <p:nvSpPr>
          <p:cNvPr id="11" name="Slide Number Placeholder 10">
            <a:extLst>
              <a:ext uri="{FF2B5EF4-FFF2-40B4-BE49-F238E27FC236}">
                <a16:creationId xmlns:a16="http://schemas.microsoft.com/office/drawing/2014/main" id="{E58074D5-F8F6-7F4B-7707-611B911A64B0}"/>
              </a:ext>
            </a:extLst>
          </p:cNvPr>
          <p:cNvSpPr>
            <a:spLocks noGrp="1"/>
          </p:cNvSpPr>
          <p:nvPr>
            <p:ph type="sldNum" sz="quarter" idx="4"/>
          </p:nvPr>
        </p:nvSpPr>
        <p:spPr/>
        <p:txBody>
          <a:bodyPr/>
          <a:lstStyle/>
          <a:p>
            <a:fld id="{974172A1-1CBF-0B40-9234-7D4D80EC19EA}" type="slidenum">
              <a:rPr lang="en-GB" smtClean="0"/>
              <a:pPr/>
              <a:t>6</a:t>
            </a:fld>
            <a:endParaRPr lang="en-GB" dirty="0"/>
          </a:p>
        </p:txBody>
      </p:sp>
    </p:spTree>
    <p:extLst>
      <p:ext uri="{BB962C8B-B14F-4D97-AF65-F5344CB8AC3E}">
        <p14:creationId xmlns:p14="http://schemas.microsoft.com/office/powerpoint/2010/main" val="3536376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C0CA0-23A3-48DC-B7C3-89DEA88103DF}"/>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8CD16AA-EA2E-97A9-8769-331AF843AB1A}"/>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5" name="Title 4">
            <a:extLst>
              <a:ext uri="{FF2B5EF4-FFF2-40B4-BE49-F238E27FC236}">
                <a16:creationId xmlns:a16="http://schemas.microsoft.com/office/drawing/2014/main" id="{B8B5F970-26E8-294F-F22C-FF60AA5FAC47}"/>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Environmental Impact</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38CBFE15-264E-A5B6-6C7D-6E6BE97D11AF}"/>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8" name="TextBox 7">
            <a:extLst>
              <a:ext uri="{FF2B5EF4-FFF2-40B4-BE49-F238E27FC236}">
                <a16:creationId xmlns:a16="http://schemas.microsoft.com/office/drawing/2014/main" id="{BE3C433E-A9AC-B4C6-7239-13457DA0990A}"/>
              </a:ext>
            </a:extLst>
          </p:cNvPr>
          <p:cNvSpPr txBox="1"/>
          <p:nvPr/>
        </p:nvSpPr>
        <p:spPr>
          <a:xfrm>
            <a:off x="74972" y="478777"/>
            <a:ext cx="4012242" cy="1384995"/>
          </a:xfrm>
          <a:prstGeom prst="rect">
            <a:avLst/>
          </a:prstGeom>
          <a:solidFill>
            <a:schemeClr val="accent1">
              <a:lumMod val="20000"/>
              <a:lumOff val="80000"/>
              <a:alpha val="49502"/>
            </a:schemeClr>
          </a:solidFill>
        </p:spPr>
        <p:txBody>
          <a:bodyPr wrap="square" rtlCol="0">
            <a:spAutoFit/>
          </a:bodyPr>
          <a:lstStyle/>
          <a:p>
            <a:r>
              <a:rPr lang="en-US" sz="1400" dirty="0">
                <a:latin typeface="Calibri" panose="020F0502020204030204" pitchFamily="34" charset="0"/>
                <a:cs typeface="Calibri" panose="020F0502020204030204" pitchFamily="34" charset="0"/>
              </a:rPr>
              <a:t>Limited study on CO</a:t>
            </a:r>
            <a:r>
              <a:rPr lang="en-US" sz="1400" baseline="-25000" dirty="0">
                <a:latin typeface="Calibri" panose="020F0502020204030204" pitchFamily="34" charset="0"/>
                <a:cs typeface="Calibri" panose="020F0502020204030204" pitchFamily="34" charset="0"/>
              </a:rPr>
              <a:t>2</a:t>
            </a:r>
            <a:r>
              <a:rPr lang="en-US" sz="1400" dirty="0">
                <a:latin typeface="Calibri" panose="020F0502020204030204" pitchFamily="34" charset="0"/>
                <a:cs typeface="Calibri" panose="020F0502020204030204" pitchFamily="34" charset="0"/>
              </a:rPr>
              <a:t> etc. at this moment</a:t>
            </a:r>
          </a:p>
          <a:p>
            <a:r>
              <a:rPr lang="en-US" sz="1400" dirty="0">
                <a:latin typeface="Calibri" panose="020F0502020204030204" pitchFamily="34" charset="0"/>
                <a:cs typeface="Calibri" panose="020F0502020204030204" pitchFamily="34" charset="0"/>
              </a:rPr>
              <a:t>Inherent muon collider benefits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Compact size limits material use/CO</a:t>
            </a:r>
            <a:r>
              <a:rPr lang="en-US" sz="1400" baseline="-25000" dirty="0">
                <a:latin typeface="Calibri" panose="020F0502020204030204" pitchFamily="34" charset="0"/>
                <a:cs typeface="Calibri" panose="020F0502020204030204" pitchFamily="34" charset="0"/>
              </a:rPr>
              <a:t>2 </a:t>
            </a:r>
            <a:r>
              <a:rPr lang="en-US" sz="1400" dirty="0">
                <a:latin typeface="Calibri" panose="020F0502020204030204" pitchFamily="34" charset="0"/>
                <a:cs typeface="Calibri" panose="020F0502020204030204" pitchFamily="34" charset="0"/>
              </a:rPr>
              <a:t>footprint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Limited power consumption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Limited land use, in particular if existing tunnels are reused</a:t>
            </a:r>
          </a:p>
        </p:txBody>
      </p:sp>
      <p:pic>
        <p:nvPicPr>
          <p:cNvPr id="9" name="Picture 8" descr="efficiency.eps">
            <a:extLst>
              <a:ext uri="{FF2B5EF4-FFF2-40B4-BE49-F238E27FC236}">
                <a16:creationId xmlns:a16="http://schemas.microsoft.com/office/drawing/2014/main" id="{3B636D32-297B-1427-AB3A-EDFEDD087F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983851" y="1189486"/>
            <a:ext cx="2021752" cy="1268297"/>
          </a:xfrm>
          <a:prstGeom prst="rect">
            <a:avLst/>
          </a:prstGeom>
        </p:spPr>
      </p:pic>
      <p:pic>
        <p:nvPicPr>
          <p:cNvPr id="10" name="Picture 9" descr="layout.eps">
            <a:extLst>
              <a:ext uri="{FF2B5EF4-FFF2-40B4-BE49-F238E27FC236}">
                <a16:creationId xmlns:a16="http://schemas.microsoft.com/office/drawing/2014/main" id="{DFBC6FAF-A22B-B60F-06F1-2792043C3F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6089" y="590333"/>
            <a:ext cx="2573796" cy="1815968"/>
          </a:xfrm>
          <a:prstGeom prst="rect">
            <a:avLst/>
          </a:prstGeom>
        </p:spPr>
      </p:pic>
      <p:pic>
        <p:nvPicPr>
          <p:cNvPr id="11" name="Picture 10" descr="Graphical user interface, diagram, application&#10;&#10;Description automatically generated">
            <a:extLst>
              <a:ext uri="{FF2B5EF4-FFF2-40B4-BE49-F238E27FC236}">
                <a16:creationId xmlns:a16="http://schemas.microsoft.com/office/drawing/2014/main" id="{73DFB284-3348-E5BB-A5D7-834D010F22CF}"/>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393177" y="2610301"/>
            <a:ext cx="2912623" cy="984661"/>
          </a:xfrm>
          <a:prstGeom prst="rect">
            <a:avLst/>
          </a:prstGeom>
        </p:spPr>
      </p:pic>
      <p:pic>
        <p:nvPicPr>
          <p:cNvPr id="22" name="Picture 21" descr="A screen shot of a graph&#10;&#10;Description automatically generated">
            <a:extLst>
              <a:ext uri="{FF2B5EF4-FFF2-40B4-BE49-F238E27FC236}">
                <a16:creationId xmlns:a16="http://schemas.microsoft.com/office/drawing/2014/main" id="{7ECB34FA-8E19-F3F3-3C65-D14EC0629FE8}"/>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789285" y="3801546"/>
            <a:ext cx="1595924" cy="1006254"/>
          </a:xfrm>
          <a:prstGeom prst="rect">
            <a:avLst/>
          </a:prstGeom>
        </p:spPr>
      </p:pic>
      <p:pic>
        <p:nvPicPr>
          <p:cNvPr id="26" name="Picture 25" descr="A map with a red circle&#10;&#10;Description automatically generated">
            <a:extLst>
              <a:ext uri="{FF2B5EF4-FFF2-40B4-BE49-F238E27FC236}">
                <a16:creationId xmlns:a16="http://schemas.microsoft.com/office/drawing/2014/main" id="{31F600E3-7BEC-E019-909C-2CB17D65BC30}"/>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938586" y="3690671"/>
            <a:ext cx="2021752" cy="1130108"/>
          </a:xfrm>
          <a:prstGeom prst="rect">
            <a:avLst/>
          </a:prstGeom>
        </p:spPr>
      </p:pic>
      <p:sp>
        <p:nvSpPr>
          <p:cNvPr id="27" name="TextBox 26">
            <a:extLst>
              <a:ext uri="{FF2B5EF4-FFF2-40B4-BE49-F238E27FC236}">
                <a16:creationId xmlns:a16="http://schemas.microsoft.com/office/drawing/2014/main" id="{CC198C45-00B3-3BD9-F0B3-91060B683382}"/>
              </a:ext>
            </a:extLst>
          </p:cNvPr>
          <p:cNvSpPr txBox="1"/>
          <p:nvPr/>
        </p:nvSpPr>
        <p:spPr>
          <a:xfrm>
            <a:off x="84666" y="1981181"/>
            <a:ext cx="4487334" cy="2031325"/>
          </a:xfrm>
          <a:prstGeom prst="rect">
            <a:avLst/>
          </a:prstGeom>
          <a:solidFill>
            <a:schemeClr val="accent1">
              <a:lumMod val="20000"/>
              <a:lumOff val="80000"/>
              <a:alpha val="49502"/>
            </a:schemeClr>
          </a:solidFill>
        </p:spPr>
        <p:txBody>
          <a:bodyPr wrap="square" rtlCol="0">
            <a:spAutoFit/>
          </a:bodyPr>
          <a:lstStyle/>
          <a:p>
            <a:r>
              <a:rPr lang="en-US" sz="1400" dirty="0">
                <a:latin typeface="Calibri" panose="020F0502020204030204" pitchFamily="34" charset="0"/>
                <a:cs typeface="Calibri" panose="020F0502020204030204" pitchFamily="34" charset="0"/>
              </a:rPr>
              <a:t>Aim at </a:t>
            </a:r>
            <a:r>
              <a:rPr lang="en-US" sz="1400" dirty="0" err="1">
                <a:latin typeface="Calibri" panose="020F0502020204030204" pitchFamily="34" charset="0"/>
                <a:cs typeface="Calibri" panose="020F0502020204030204" pitchFamily="34" charset="0"/>
              </a:rPr>
              <a:t>minimising</a:t>
            </a:r>
            <a:r>
              <a:rPr lang="en-US" sz="1400" dirty="0">
                <a:latin typeface="Calibri" panose="020F0502020204030204" pitchFamily="34" charset="0"/>
                <a:cs typeface="Calibri" panose="020F0502020204030204" pitchFamily="34" charset="0"/>
              </a:rPr>
              <a:t> </a:t>
            </a:r>
            <a:r>
              <a:rPr lang="en-US" sz="1400" b="1" dirty="0">
                <a:latin typeface="Calibri" panose="020F0502020204030204" pitchFamily="34" charset="0"/>
                <a:cs typeface="Calibri" panose="020F0502020204030204" pitchFamily="34" charset="0"/>
              </a:rPr>
              <a:t>neutrino flux</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Focus on collider ring for now, need to expand later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Working with </a:t>
            </a:r>
            <a:r>
              <a:rPr lang="en-US" sz="1400" b="1" dirty="0">
                <a:latin typeface="Calibri" panose="020F0502020204030204" pitchFamily="34" charset="0"/>
                <a:cs typeface="Calibri" panose="020F0502020204030204" pitchFamily="34" charset="0"/>
              </a:rPr>
              <a:t>RP</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Improved </a:t>
            </a:r>
            <a:r>
              <a:rPr lang="en-US" sz="1400" b="1" dirty="0" err="1">
                <a:latin typeface="Calibri" panose="020F0502020204030204" pitchFamily="34" charset="0"/>
                <a:cs typeface="Calibri" panose="020F0502020204030204" pitchFamily="34" charset="0"/>
              </a:rPr>
              <a:t>geoprofiling</a:t>
            </a:r>
            <a:r>
              <a:rPr lang="en-US" sz="1400" b="1" dirty="0">
                <a:latin typeface="Calibri" panose="020F0502020204030204" pitchFamily="34" charset="0"/>
                <a:cs typeface="Calibri" panose="020F0502020204030204" pitchFamily="34" charset="0"/>
              </a:rPr>
              <a:t> tool </a:t>
            </a:r>
            <a:r>
              <a:rPr lang="en-US" sz="1400" dirty="0">
                <a:latin typeface="Calibri" panose="020F0502020204030204" pitchFamily="34" charset="0"/>
                <a:cs typeface="Calibri" panose="020F0502020204030204" pitchFamily="34" charset="0"/>
              </a:rPr>
              <a:t>to place collider ring</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Mechanical </a:t>
            </a:r>
            <a:r>
              <a:rPr lang="en-US" sz="1400" b="1" dirty="0">
                <a:latin typeface="Calibri" panose="020F0502020204030204" pitchFamily="34" charset="0"/>
                <a:cs typeface="Calibri" panose="020F0502020204030204" pitchFamily="34" charset="0"/>
              </a:rPr>
              <a:t>mover system </a:t>
            </a:r>
            <a:r>
              <a:rPr lang="en-US" sz="1400" dirty="0">
                <a:latin typeface="Calibri" panose="020F0502020204030204" pitchFamily="34" charset="0"/>
                <a:cs typeface="Calibri" panose="020F0502020204030204" pitchFamily="34" charset="0"/>
              </a:rPr>
              <a:t>against dense neutrino flux</a:t>
            </a:r>
          </a:p>
          <a:p>
            <a:r>
              <a:rPr lang="en-US" sz="1400" dirty="0">
                <a:latin typeface="Calibri" panose="020F0502020204030204" pitchFamily="34" charset="0"/>
                <a:cs typeface="Calibri" panose="020F0502020204030204" pitchFamily="34" charset="0"/>
              </a:rPr>
              <a:t>First </a:t>
            </a:r>
            <a:r>
              <a:rPr lang="en-US" sz="1400" b="1" dirty="0">
                <a:latin typeface="Calibri" panose="020F0502020204030204" pitchFamily="34" charset="0"/>
                <a:cs typeface="Calibri" panose="020F0502020204030204" pitchFamily="34" charset="0"/>
              </a:rPr>
              <a:t>promising site and orientation </a:t>
            </a:r>
            <a:r>
              <a:rPr lang="en-US" sz="1400" dirty="0">
                <a:latin typeface="Calibri" panose="020F0502020204030204" pitchFamily="34" charset="0"/>
                <a:cs typeface="Calibri" panose="020F0502020204030204" pitchFamily="34" charset="0"/>
              </a:rPr>
              <a:t>identified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Mitigates flux from experiments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Arc flux likely negligible for 3 TeV</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Acceptable/negligible for 10 TeV</a:t>
            </a:r>
          </a:p>
        </p:txBody>
      </p:sp>
      <p:sp>
        <p:nvSpPr>
          <p:cNvPr id="28" name="TextBox 27">
            <a:extLst>
              <a:ext uri="{FF2B5EF4-FFF2-40B4-BE49-F238E27FC236}">
                <a16:creationId xmlns:a16="http://schemas.microsoft.com/office/drawing/2014/main" id="{6D441838-D5D5-277A-49D2-D1557E678076}"/>
              </a:ext>
            </a:extLst>
          </p:cNvPr>
          <p:cNvSpPr txBox="1"/>
          <p:nvPr/>
        </p:nvSpPr>
        <p:spPr>
          <a:xfrm>
            <a:off x="84665" y="4103752"/>
            <a:ext cx="4552220" cy="738664"/>
          </a:xfrm>
          <a:prstGeom prst="rect">
            <a:avLst/>
          </a:prstGeom>
          <a:solidFill>
            <a:schemeClr val="accent3">
              <a:lumMod val="20000"/>
              <a:lumOff val="80000"/>
              <a:alpha val="49502"/>
            </a:schemeClr>
          </a:solidFill>
        </p:spPr>
        <p:txBody>
          <a:bodyPr wrap="square" rtlCol="0">
            <a:spAutoFit/>
          </a:bodyPr>
          <a:lstStyle/>
          <a:p>
            <a:r>
              <a:rPr lang="en-US" sz="1400" dirty="0">
                <a:latin typeface="Calibri" panose="020F0502020204030204" pitchFamily="34" charset="0"/>
                <a:cs typeface="Calibri" panose="020F0502020204030204" pitchFamily="34" charset="0"/>
              </a:rPr>
              <a:t>Further site optimization, detailed RP study, study of specific locations, development of technical systems and beam study needed, legal discussions</a:t>
            </a:r>
          </a:p>
        </p:txBody>
      </p:sp>
    </p:spTree>
    <p:extLst>
      <p:ext uri="{BB962C8B-B14F-4D97-AF65-F5344CB8AC3E}">
        <p14:creationId xmlns:p14="http://schemas.microsoft.com/office/powerpoint/2010/main" val="768472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pPr algn="ctr"/>
            <a:r>
              <a:rPr lang="en-GB" sz="3200" b="0" dirty="0">
                <a:latin typeface="Calibri"/>
                <a:cs typeface="Calibri"/>
              </a:rPr>
              <a:t>Physics and Detector Concepts</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HFM annual meeting, February 2025 </a:t>
            </a:r>
            <a:endParaRPr lang="en-GB" dirty="0">
              <a:latin typeface="Calibri"/>
              <a:cs typeface="Calibri"/>
            </a:endParaRPr>
          </a:p>
        </p:txBody>
      </p:sp>
      <p:sp>
        <p:nvSpPr>
          <p:cNvPr id="4" name="TextBox 3">
            <a:extLst>
              <a:ext uri="{FF2B5EF4-FFF2-40B4-BE49-F238E27FC236}">
                <a16:creationId xmlns:a16="http://schemas.microsoft.com/office/drawing/2014/main" id="{7A50E4BA-99AA-5125-6548-DEE89EBD4E5A}"/>
              </a:ext>
            </a:extLst>
          </p:cNvPr>
          <p:cNvSpPr txBox="1"/>
          <p:nvPr/>
        </p:nvSpPr>
        <p:spPr>
          <a:xfrm>
            <a:off x="125955" y="3095108"/>
            <a:ext cx="3600467" cy="954107"/>
          </a:xfrm>
          <a:prstGeom prst="rect">
            <a:avLst/>
          </a:prstGeom>
          <a:solidFill>
            <a:schemeClr val="accent1">
              <a:lumMod val="20000"/>
              <a:lumOff val="80000"/>
              <a:alpha val="49980"/>
            </a:schemeClr>
          </a:solidFill>
        </p:spPr>
        <p:txBody>
          <a:bodyPr wrap="square" rtlCol="0">
            <a:spAutoFit/>
          </a:bodyPr>
          <a:lstStyle/>
          <a:p>
            <a:r>
              <a:rPr lang="en-CH" sz="1400" dirty="0">
                <a:latin typeface="Calibri" panose="020F0502020204030204" pitchFamily="34" charset="0"/>
                <a:cs typeface="Calibri" panose="020F0502020204030204" pitchFamily="34" charset="0"/>
              </a:rPr>
              <a:t>Two detector concepts are </a:t>
            </a:r>
            <a:r>
              <a:rPr lang="en-CH" sz="1400">
                <a:latin typeface="Calibri" panose="020F0502020204030204" pitchFamily="34" charset="0"/>
                <a:cs typeface="Calibri" panose="020F0502020204030204" pitchFamily="34" charset="0"/>
              </a:rPr>
              <a:t>being developed</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Required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resolutions</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MDI and </a:t>
            </a:r>
            <a:r>
              <a:rPr lang="de-CH" sz="1400" dirty="0" err="1">
                <a:latin typeface="Calibri" panose="020F0502020204030204" pitchFamily="34" charset="0"/>
                <a:cs typeface="Calibri" panose="020F0502020204030204" pitchFamily="34" charset="0"/>
              </a:rPr>
              <a:t>background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suppression</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a:t>
            </a:r>
            <a:r>
              <a:rPr lang="en-CH" sz="1400">
                <a:latin typeface="Calibri" panose="020F0502020204030204" pitchFamily="34" charset="0"/>
                <a:cs typeface="Calibri" panose="020F0502020204030204" pitchFamily="34" charset="0"/>
              </a:rPr>
              <a:t> </a:t>
            </a:r>
            <a:endParaRPr lang="en-CH" sz="1400" dirty="0">
              <a:latin typeface="Calibri" panose="020F0502020204030204" pitchFamily="34" charset="0"/>
              <a:cs typeface="Calibri" panose="020F0502020204030204" pitchFamily="34" charset="0"/>
            </a:endParaRPr>
          </a:p>
        </p:txBody>
      </p:sp>
      <p:pic>
        <p:nvPicPr>
          <p:cNvPr id="8" name="Picture 7" descr="A diagram of a machine&#10;&#10;Description automatically generated">
            <a:extLst>
              <a:ext uri="{FF2B5EF4-FFF2-40B4-BE49-F238E27FC236}">
                <a16:creationId xmlns:a16="http://schemas.microsoft.com/office/drawing/2014/main" id="{AD80DA6C-B4D9-945E-298F-E927ADD0ABBF}"/>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513669" y="915579"/>
            <a:ext cx="2409344" cy="2082249"/>
          </a:xfrm>
          <a:prstGeom prst="rect">
            <a:avLst/>
          </a:prstGeom>
        </p:spPr>
      </p:pic>
      <p:sp>
        <p:nvSpPr>
          <p:cNvPr id="10" name="TextBox 9">
            <a:extLst>
              <a:ext uri="{FF2B5EF4-FFF2-40B4-BE49-F238E27FC236}">
                <a16:creationId xmlns:a16="http://schemas.microsoft.com/office/drawing/2014/main" id="{91560C7A-D3C1-5B6D-862F-60FEEBB1A0C1}"/>
              </a:ext>
            </a:extLst>
          </p:cNvPr>
          <p:cNvSpPr txBox="1"/>
          <p:nvPr/>
        </p:nvSpPr>
        <p:spPr>
          <a:xfrm>
            <a:off x="129293" y="401710"/>
            <a:ext cx="3384376" cy="523220"/>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MUSIC</a:t>
            </a:r>
          </a:p>
          <a:p>
            <a:r>
              <a:rPr lang="en-US" sz="1400" dirty="0">
                <a:latin typeface="Calibri" panose="020F0502020204030204" pitchFamily="34" charset="0"/>
                <a:cs typeface="Calibri" panose="020F0502020204030204" pitchFamily="34" charset="0"/>
              </a:rPr>
              <a:t>(</a:t>
            </a:r>
            <a:r>
              <a:rPr lang="en-US" sz="1400" dirty="0" err="1">
                <a:latin typeface="Calibri" panose="020F0502020204030204" pitchFamily="34" charset="0"/>
                <a:cs typeface="Calibri" panose="020F0502020204030204" pitchFamily="34" charset="0"/>
              </a:rPr>
              <a:t>MUon</a:t>
            </a:r>
            <a:r>
              <a:rPr lang="en-US" sz="1400" dirty="0">
                <a:latin typeface="Calibri" panose="020F0502020204030204" pitchFamily="34" charset="0"/>
                <a:cs typeface="Calibri" panose="020F0502020204030204" pitchFamily="34" charset="0"/>
              </a:rPr>
              <a:t> System for Interesting Collisions)</a:t>
            </a:r>
            <a:endParaRPr lang="en-CH" sz="1400"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FE42D240-06B8-21BC-D171-84129B105BB2}"/>
              </a:ext>
            </a:extLst>
          </p:cNvPr>
          <p:cNvSpPr txBox="1"/>
          <p:nvPr/>
        </p:nvSpPr>
        <p:spPr>
          <a:xfrm>
            <a:off x="3442243" y="431957"/>
            <a:ext cx="3384376" cy="523220"/>
          </a:xfrm>
          <a:prstGeom prst="rect">
            <a:avLst/>
          </a:prstGeom>
          <a:noFill/>
        </p:spPr>
        <p:txBody>
          <a:bodyPr wrap="square" rtlCol="0">
            <a:spAutoFit/>
          </a:bodyPr>
          <a:lstStyle/>
          <a:p>
            <a:r>
              <a:rPr lang="de-CH" sz="1400" b="1" dirty="0">
                <a:latin typeface="Calibri" panose="020F0502020204030204" pitchFamily="34" charset="0"/>
                <a:cs typeface="Calibri" panose="020F0502020204030204" pitchFamily="34" charset="0"/>
              </a:rPr>
              <a:t>MAIA</a:t>
            </a:r>
          </a:p>
          <a:p>
            <a:r>
              <a:rPr lang="de-CH" sz="1400" dirty="0">
                <a:latin typeface="Calibri" panose="020F0502020204030204" pitchFamily="34" charset="0"/>
                <a:cs typeface="Calibri" panose="020F0502020204030204" pitchFamily="34" charset="0"/>
              </a:rPr>
              <a:t>(</a:t>
            </a:r>
            <a:r>
              <a:rPr lang="de-CH" sz="1400" dirty="0" err="1">
                <a:latin typeface="Calibri" panose="020F0502020204030204" pitchFamily="34" charset="0"/>
                <a:cs typeface="Calibri" panose="020F0502020204030204" pitchFamily="34" charset="0"/>
              </a:rPr>
              <a:t>Muon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Accelerator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Instrumented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Aperatus</a:t>
            </a:r>
            <a:r>
              <a:rPr lang="de-CH" sz="1400" dirty="0">
                <a:latin typeface="Calibri" panose="020F0502020204030204" pitchFamily="34" charset="0"/>
                <a:cs typeface="Calibri" panose="020F0502020204030204" pitchFamily="34" charset="0"/>
              </a:rPr>
              <a:t>)</a:t>
            </a:r>
            <a:endParaRPr lang="en-CH" sz="14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36B8D88B-510D-DA26-D7E2-CC15B689D210}"/>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7" name="TextBox 6">
            <a:extLst>
              <a:ext uri="{FF2B5EF4-FFF2-40B4-BE49-F238E27FC236}">
                <a16:creationId xmlns:a16="http://schemas.microsoft.com/office/drawing/2014/main" id="{E521C51C-77A8-65AB-D535-B8C3058B95C1}"/>
              </a:ext>
            </a:extLst>
          </p:cNvPr>
          <p:cNvSpPr txBox="1"/>
          <p:nvPr/>
        </p:nvSpPr>
        <p:spPr>
          <a:xfrm>
            <a:off x="125955" y="4243332"/>
            <a:ext cx="5661366" cy="523220"/>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Can do the important physics with near-term technology also thanks to HL-LHC developments</a:t>
            </a:r>
          </a:p>
        </p:txBody>
      </p:sp>
      <p:sp>
        <p:nvSpPr>
          <p:cNvPr id="9" name="TextBox 8">
            <a:extLst>
              <a:ext uri="{FF2B5EF4-FFF2-40B4-BE49-F238E27FC236}">
                <a16:creationId xmlns:a16="http://schemas.microsoft.com/office/drawing/2014/main" id="{363263ED-9216-D0AF-1404-2251095CDFC8}"/>
              </a:ext>
            </a:extLst>
          </p:cNvPr>
          <p:cNvSpPr txBox="1"/>
          <p:nvPr/>
        </p:nvSpPr>
        <p:spPr>
          <a:xfrm>
            <a:off x="5897711" y="3437298"/>
            <a:ext cx="3207100" cy="1384995"/>
          </a:xfrm>
          <a:prstGeom prst="rect">
            <a:avLst/>
          </a:prstGeom>
          <a:solidFill>
            <a:schemeClr val="accent3">
              <a:lumMod val="20000"/>
              <a:lumOff val="80000"/>
              <a:alpha val="50000"/>
            </a:schemeClr>
          </a:solidFill>
          <a:ln>
            <a:solidFill>
              <a:schemeClr val="accent1">
                <a:lumMod val="20000"/>
                <a:lumOff val="80000"/>
              </a:schemeClr>
            </a:solid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Increasing</a:t>
            </a:r>
            <a:r>
              <a:rPr lang="en-US" sz="1400" spc="-1" dirty="0">
                <a:solidFill>
                  <a:srgbClr val="000000"/>
                </a:solidFill>
                <a:latin typeface="Calibri" panose="020F0502020204030204" pitchFamily="34" charset="0"/>
                <a:cs typeface="Calibri" panose="020F0502020204030204" pitchFamily="34" charset="0"/>
              </a:rPr>
              <a:t> effort to use available time for further improvements and exploiting </a:t>
            </a:r>
            <a:r>
              <a:rPr lang="en-US" sz="1400" b="1" spc="-1" dirty="0">
                <a:solidFill>
                  <a:srgbClr val="000000"/>
                </a:solidFill>
                <a:latin typeface="Calibri" panose="020F0502020204030204" pitchFamily="34" charset="0"/>
                <a:cs typeface="Calibri" panose="020F0502020204030204" pitchFamily="34" charset="0"/>
              </a:rPr>
              <a:t>AI, ML </a:t>
            </a:r>
            <a:r>
              <a:rPr lang="en-US" sz="1400" spc="-1" dirty="0">
                <a:solidFill>
                  <a:srgbClr val="000000"/>
                </a:solidFill>
                <a:latin typeface="Calibri" panose="020F0502020204030204" pitchFamily="34" charset="0"/>
                <a:cs typeface="Calibri" panose="020F0502020204030204" pitchFamily="34" charset="0"/>
              </a:rPr>
              <a:t>and </a:t>
            </a:r>
            <a:r>
              <a:rPr lang="en-US" sz="1400" b="1" spc="-1" dirty="0">
                <a:solidFill>
                  <a:srgbClr val="000000"/>
                </a:solidFill>
                <a:latin typeface="Calibri" panose="020F0502020204030204" pitchFamily="34" charset="0"/>
                <a:cs typeface="Calibri" panose="020F0502020204030204" pitchFamily="34" charset="0"/>
              </a:rPr>
              <a:t>new technologies</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Closer</a:t>
            </a:r>
            <a:r>
              <a:rPr lang="en-US" sz="1400" b="1" spc="-1" dirty="0">
                <a:solidFill>
                  <a:srgbClr val="000000"/>
                </a:solidFill>
                <a:latin typeface="Calibri" panose="020F0502020204030204" pitchFamily="34" charset="0"/>
                <a:cs typeface="Calibri" panose="020F0502020204030204" pitchFamily="34" charset="0"/>
              </a:rPr>
              <a:t> integration with ECFA detector R&amp;D </a:t>
            </a:r>
            <a:r>
              <a:rPr lang="en-US" sz="1400" spc="-1" dirty="0">
                <a:solidFill>
                  <a:srgbClr val="000000"/>
                </a:solidFill>
                <a:latin typeface="Calibri" panose="020F0502020204030204" pitchFamily="34" charset="0"/>
                <a:cs typeface="Calibri" panose="020F0502020204030204" pitchFamily="34" charset="0"/>
              </a:rPr>
              <a:t>highly welcome</a:t>
            </a:r>
          </a:p>
        </p:txBody>
      </p:sp>
      <p:pic>
        <p:nvPicPr>
          <p:cNvPr id="11" name="Picture 10" descr="A graph of a number of objects&#10;&#10;Description automatically generated with medium confidence">
            <a:extLst>
              <a:ext uri="{FF2B5EF4-FFF2-40B4-BE49-F238E27FC236}">
                <a16:creationId xmlns:a16="http://schemas.microsoft.com/office/drawing/2014/main" id="{187DAFD2-F501-6516-D301-3B3F52BE1D92}"/>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616802" y="1021172"/>
            <a:ext cx="1779528" cy="1281522"/>
          </a:xfrm>
          <a:prstGeom prst="rect">
            <a:avLst/>
          </a:prstGeom>
        </p:spPr>
      </p:pic>
      <p:pic>
        <p:nvPicPr>
          <p:cNvPr id="14" name="Picture 13" descr="A rainbow colored rectangular object&#10;&#10;Description automatically generated with medium confidence">
            <a:extLst>
              <a:ext uri="{FF2B5EF4-FFF2-40B4-BE49-F238E27FC236}">
                <a16:creationId xmlns:a16="http://schemas.microsoft.com/office/drawing/2014/main" id="{A287A61E-4011-2A5F-2A6B-084168BEFFFA}"/>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840029" y="3060689"/>
            <a:ext cx="1966275" cy="1207318"/>
          </a:xfrm>
          <a:prstGeom prst="rect">
            <a:avLst/>
          </a:prstGeom>
        </p:spPr>
      </p:pic>
      <p:pic>
        <p:nvPicPr>
          <p:cNvPr id="15" name="Picture 14" descr="A blue and green triangle with white lines&#10;&#10;Description automatically generated">
            <a:extLst>
              <a:ext uri="{FF2B5EF4-FFF2-40B4-BE49-F238E27FC236}">
                <a16:creationId xmlns:a16="http://schemas.microsoft.com/office/drawing/2014/main" id="{09510A05-29A7-8C88-9B9D-C5C51E4ABB74}"/>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545793" y="2309399"/>
            <a:ext cx="2085482" cy="1068594"/>
          </a:xfrm>
          <a:prstGeom prst="rect">
            <a:avLst/>
          </a:prstGeom>
        </p:spPr>
      </p:pic>
      <p:sp>
        <p:nvSpPr>
          <p:cNvPr id="35" name="AutoShape 2">
            <a:extLst>
              <a:ext uri="{FF2B5EF4-FFF2-40B4-BE49-F238E27FC236}">
                <a16:creationId xmlns:a16="http://schemas.microsoft.com/office/drawing/2014/main" id="{836A9DC3-A5DE-E191-69EA-FE7123DA23A1}"/>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7" name="Picture 36">
            <a:extLst>
              <a:ext uri="{FF2B5EF4-FFF2-40B4-BE49-F238E27FC236}">
                <a16:creationId xmlns:a16="http://schemas.microsoft.com/office/drawing/2014/main" id="{32F2C4AE-A237-0FBD-2699-402CE12A101A}"/>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35713" y="1050651"/>
            <a:ext cx="3442243" cy="1936261"/>
          </a:xfrm>
          <a:prstGeom prst="rect">
            <a:avLst/>
          </a:prstGeom>
        </p:spPr>
      </p:pic>
    </p:spTree>
    <p:extLst>
      <p:ext uri="{BB962C8B-B14F-4D97-AF65-F5344CB8AC3E}">
        <p14:creationId xmlns:p14="http://schemas.microsoft.com/office/powerpoint/2010/main" val="1633002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56807-2828-0905-ED73-AB8FD720813E}"/>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545386E-63D6-19EF-0C19-1F5F15E445F0}"/>
              </a:ext>
            </a:extLst>
          </p:cNvPr>
          <p:cNvSpPr>
            <a:spLocks noGrp="1"/>
          </p:cNvSpPr>
          <p:nvPr>
            <p:ph type="title"/>
          </p:nvPr>
        </p:nvSpPr>
        <p:spPr>
          <a:xfrm>
            <a:off x="502920" y="-7475"/>
            <a:ext cx="7574280" cy="432048"/>
          </a:xfrm>
        </p:spPr>
        <p:txBody>
          <a:bodyPr/>
          <a:lstStyle/>
          <a:p>
            <a:pPr algn="ctr"/>
            <a:r>
              <a:rPr lang="en-GB" sz="3200" b="0" dirty="0">
                <a:latin typeface="Calibri"/>
                <a:cs typeface="Calibri"/>
              </a:rPr>
              <a:t>Facility Design</a:t>
            </a:r>
          </a:p>
        </p:txBody>
      </p:sp>
      <p:sp>
        <p:nvSpPr>
          <p:cNvPr id="5" name="Espace réservé du numéro de diapositive 3">
            <a:extLst>
              <a:ext uri="{FF2B5EF4-FFF2-40B4-BE49-F238E27FC236}">
                <a16:creationId xmlns:a16="http://schemas.microsoft.com/office/drawing/2014/main" id="{C7E43F55-50BB-15E0-78D0-57C6F7AD7716}"/>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9</a:t>
            </a:fld>
            <a:endParaRPr lang="en-GB" dirty="0"/>
          </a:p>
        </p:txBody>
      </p:sp>
      <p:sp>
        <p:nvSpPr>
          <p:cNvPr id="6" name="Footer Placeholder 5">
            <a:extLst>
              <a:ext uri="{FF2B5EF4-FFF2-40B4-BE49-F238E27FC236}">
                <a16:creationId xmlns:a16="http://schemas.microsoft.com/office/drawing/2014/main" id="{75D959A8-DEDC-CCAD-FDDD-C2B7B5983D4B}"/>
              </a:ext>
            </a:extLst>
          </p:cNvPr>
          <p:cNvSpPr>
            <a:spLocks noGrp="1"/>
          </p:cNvSpPr>
          <p:nvPr>
            <p:ph type="ftr" sz="quarter" idx="3"/>
          </p:nvPr>
        </p:nvSpPr>
        <p:spPr/>
        <p:txBody>
          <a:bodyPr/>
          <a:lstStyle/>
          <a:p>
            <a:pPr algn="l"/>
            <a:r>
              <a:rPr lang="en-US"/>
              <a:t>D. Schulte      Muon Collider, HFM annual meeting, February 2025 </a:t>
            </a:r>
            <a:endParaRPr lang="en-GB" dirty="0"/>
          </a:p>
        </p:txBody>
      </p:sp>
      <p:sp>
        <p:nvSpPr>
          <p:cNvPr id="4" name="Slide Number Placeholder 3">
            <a:extLst>
              <a:ext uri="{FF2B5EF4-FFF2-40B4-BE49-F238E27FC236}">
                <a16:creationId xmlns:a16="http://schemas.microsoft.com/office/drawing/2014/main" id="{CB4F05B5-0F2F-0FA1-382C-E16061B47DC9}"/>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13" name="TextBox 12">
            <a:extLst>
              <a:ext uri="{FF2B5EF4-FFF2-40B4-BE49-F238E27FC236}">
                <a16:creationId xmlns:a16="http://schemas.microsoft.com/office/drawing/2014/main" id="{65DB9CFF-247F-3F36-F4E3-2130014970E5}"/>
              </a:ext>
            </a:extLst>
          </p:cNvPr>
          <p:cNvSpPr txBox="1"/>
          <p:nvPr/>
        </p:nvSpPr>
        <p:spPr>
          <a:xfrm>
            <a:off x="71087" y="2487090"/>
            <a:ext cx="3613945" cy="738664"/>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Collider ring lattice design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Achieve beta-function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Need to improve energy acceptance (2-3 x)</a:t>
            </a:r>
          </a:p>
        </p:txBody>
      </p:sp>
      <p:sp>
        <p:nvSpPr>
          <p:cNvPr id="2" name="TextBox 1">
            <a:extLst>
              <a:ext uri="{FF2B5EF4-FFF2-40B4-BE49-F238E27FC236}">
                <a16:creationId xmlns:a16="http://schemas.microsoft.com/office/drawing/2014/main" id="{B2F9D8A6-2E66-16DB-BAEA-8072B57B72CC}"/>
              </a:ext>
            </a:extLst>
          </p:cNvPr>
          <p:cNvSpPr txBox="1"/>
          <p:nvPr/>
        </p:nvSpPr>
        <p:spPr>
          <a:xfrm>
            <a:off x="71087" y="1656995"/>
            <a:ext cx="3613945" cy="738664"/>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Preliminary design of </a:t>
            </a:r>
            <a:r>
              <a:rPr lang="en-US" sz="1400" b="1" spc="-1" dirty="0">
                <a:solidFill>
                  <a:srgbClr val="000000"/>
                </a:solidFill>
                <a:latin typeface="Calibri" panose="020F0502020204030204" pitchFamily="34" charset="0"/>
                <a:cs typeface="Calibri" panose="020F0502020204030204" pitchFamily="34" charset="0"/>
              </a:rPr>
              <a:t>cooling chain </a:t>
            </a:r>
            <a:r>
              <a:rPr lang="en-US" sz="1400" spc="-1" dirty="0">
                <a:solidFill>
                  <a:srgbClr val="000000"/>
                </a:solidFill>
                <a:latin typeface="Calibri" panose="020F0502020204030204" pitchFamily="34" charset="0"/>
                <a:cs typeface="Calibri" panose="020F0502020204030204" pitchFamily="34" charset="0"/>
              </a:rPr>
              <a:t>advanced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24 to 30 um transverse emittance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Goal 22.5 um, MAP achieved 55 um</a:t>
            </a:r>
          </a:p>
        </p:txBody>
      </p:sp>
      <p:sp>
        <p:nvSpPr>
          <p:cNvPr id="7" name="TextBox 6">
            <a:extLst>
              <a:ext uri="{FF2B5EF4-FFF2-40B4-BE49-F238E27FC236}">
                <a16:creationId xmlns:a16="http://schemas.microsoft.com/office/drawing/2014/main" id="{E07EB8CF-B1D7-969F-0AEE-8483C4AA107E}"/>
              </a:ext>
            </a:extLst>
          </p:cNvPr>
          <p:cNvSpPr txBox="1"/>
          <p:nvPr/>
        </p:nvSpPr>
        <p:spPr>
          <a:xfrm>
            <a:off x="89375" y="3343682"/>
            <a:ext cx="4872770" cy="1384995"/>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Preliminary </a:t>
            </a:r>
            <a:r>
              <a:rPr lang="en-US" sz="1400" b="1" spc="-1" dirty="0">
                <a:solidFill>
                  <a:srgbClr val="000000"/>
                </a:solidFill>
                <a:latin typeface="Calibri" panose="020F0502020204030204" pitchFamily="34" charset="0"/>
                <a:cs typeface="Calibri" panose="020F0502020204030204" pitchFamily="34" charset="0"/>
              </a:rPr>
              <a:t>muon transmission </a:t>
            </a:r>
            <a:r>
              <a:rPr lang="en-US" sz="1400" spc="-1" dirty="0">
                <a:solidFill>
                  <a:srgbClr val="000000"/>
                </a:solidFill>
                <a:latin typeface="Calibri" panose="020F0502020204030204" pitchFamily="34" charset="0"/>
                <a:cs typeface="Calibri" panose="020F0502020204030204" pitchFamily="34" charset="0"/>
              </a:rPr>
              <a:t>estimate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1.5 x 10</a:t>
            </a:r>
            <a:r>
              <a:rPr lang="en-US" sz="1400" spc="-1" baseline="30000" dirty="0">
                <a:solidFill>
                  <a:srgbClr val="000000"/>
                </a:solidFill>
                <a:latin typeface="Calibri" panose="020F0502020204030204" pitchFamily="34" charset="0"/>
                <a:cs typeface="Calibri" panose="020F0502020204030204" pitchFamily="34" charset="0"/>
              </a:rPr>
              <a:t>12</a:t>
            </a:r>
            <a:r>
              <a:rPr lang="en-US" sz="1400" spc="-1" dirty="0">
                <a:solidFill>
                  <a:srgbClr val="000000"/>
                </a:solidFill>
                <a:latin typeface="Calibri" panose="020F0502020204030204" pitchFamily="34" charset="0"/>
                <a:cs typeface="Calibri" panose="020F0502020204030204" pitchFamily="34" charset="0"/>
              </a:rPr>
              <a:t> muons at IP (goal 1.8 x 10</a:t>
            </a:r>
            <a:r>
              <a:rPr lang="en-US" sz="1400" spc="-1" baseline="30000" dirty="0">
                <a:solidFill>
                  <a:srgbClr val="000000"/>
                </a:solidFill>
                <a:latin typeface="Calibri" panose="020F0502020204030204" pitchFamily="34" charset="0"/>
                <a:cs typeface="Calibri" panose="020F0502020204030204" pitchFamily="34" charset="0"/>
              </a:rPr>
              <a:t>12</a:t>
            </a:r>
            <a:r>
              <a:rPr lang="en-US" sz="14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Cooling transmission below target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High-energy complex is above (would like to reduce for cost)</a:t>
            </a:r>
          </a:p>
          <a:p>
            <a:r>
              <a:rPr lang="en-US" sz="1400" spc="-1" dirty="0">
                <a:solidFill>
                  <a:srgbClr val="000000"/>
                </a:solidFill>
                <a:latin typeface="Calibri" panose="020F0502020204030204" pitchFamily="34" charset="0"/>
                <a:cs typeface="Calibri" panose="020F0502020204030204" pitchFamily="34" charset="0"/>
              </a:rPr>
              <a:t>Need resources to improve system design</a:t>
            </a:r>
          </a:p>
          <a:p>
            <a:r>
              <a:rPr lang="en-US" sz="1400" spc="-1" dirty="0">
                <a:solidFill>
                  <a:srgbClr val="000000"/>
                </a:solidFill>
                <a:latin typeface="Calibri" panose="020F0502020204030204" pitchFamily="34" charset="0"/>
                <a:cs typeface="Calibri" panose="020F0502020204030204" pitchFamily="34" charset="0"/>
              </a:rPr>
              <a:t>Will study higher power target (graphite or liquid metal) </a:t>
            </a:r>
          </a:p>
        </p:txBody>
      </p:sp>
      <p:sp>
        <p:nvSpPr>
          <p:cNvPr id="8" name="TextBox 7">
            <a:extLst>
              <a:ext uri="{FF2B5EF4-FFF2-40B4-BE49-F238E27FC236}">
                <a16:creationId xmlns:a16="http://schemas.microsoft.com/office/drawing/2014/main" id="{D16456F6-ECD2-E201-F232-34F393F7B291}"/>
              </a:ext>
            </a:extLst>
          </p:cNvPr>
          <p:cNvSpPr txBox="1"/>
          <p:nvPr/>
        </p:nvSpPr>
        <p:spPr>
          <a:xfrm>
            <a:off x="71087" y="616588"/>
            <a:ext cx="3613945" cy="954107"/>
          </a:xfrm>
          <a:prstGeom prst="rect">
            <a:avLst/>
          </a:prstGeom>
          <a:solidFill>
            <a:schemeClr val="accent1">
              <a:lumMod val="20000"/>
              <a:lumOff val="80000"/>
              <a:alpha val="50000"/>
            </a:schemeClr>
          </a:solidFill>
          <a:ln>
            <a:solidFill>
              <a:schemeClr val="accent1">
                <a:lumMod val="20000"/>
                <a:lumOff val="80000"/>
              </a:schemeClr>
            </a:solid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Good progress </a:t>
            </a:r>
            <a:r>
              <a:rPr lang="en-US" sz="1400" spc="-1" dirty="0">
                <a:solidFill>
                  <a:srgbClr val="000000"/>
                </a:solidFill>
                <a:latin typeface="Calibri" panose="020F0502020204030204" pitchFamily="34" charset="0"/>
                <a:cs typeface="Calibri" panose="020F0502020204030204" pitchFamily="34" charset="0"/>
              </a:rPr>
              <a:t>in the different system designs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Proton complex, muon production and cooling, acceleration and collider ring, collective effects, …</a:t>
            </a:r>
          </a:p>
        </p:txBody>
      </p:sp>
      <p:sp>
        <p:nvSpPr>
          <p:cNvPr id="9" name="TextBox 8">
            <a:extLst>
              <a:ext uri="{FF2B5EF4-FFF2-40B4-BE49-F238E27FC236}">
                <a16:creationId xmlns:a16="http://schemas.microsoft.com/office/drawing/2014/main" id="{87D46639-0AE6-42AF-D741-231ECE5F3333}"/>
              </a:ext>
            </a:extLst>
          </p:cNvPr>
          <p:cNvSpPr txBox="1"/>
          <p:nvPr/>
        </p:nvSpPr>
        <p:spPr>
          <a:xfrm>
            <a:off x="5364949" y="3982335"/>
            <a:ext cx="3716544" cy="954107"/>
          </a:xfrm>
          <a:prstGeom prst="rect">
            <a:avLst/>
          </a:prstGeom>
          <a:solidFill>
            <a:schemeClr val="accent3">
              <a:lumMod val="20000"/>
              <a:lumOff val="80000"/>
              <a:alpha val="50000"/>
            </a:schemeClr>
          </a:solidFill>
          <a:ln>
            <a:solidFill>
              <a:schemeClr val="accent1">
                <a:lumMod val="20000"/>
                <a:lumOff val="80000"/>
              </a:schemeClr>
            </a:solidFill>
          </a:ln>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Time to </a:t>
            </a:r>
            <a:r>
              <a:rPr lang="en-US" sz="1400" b="1" spc="-1" dirty="0">
                <a:solidFill>
                  <a:srgbClr val="000000"/>
                </a:solidFill>
                <a:latin typeface="Calibri" panose="020F0502020204030204" pitchFamily="34" charset="0"/>
                <a:cs typeface="Calibri" panose="020F0502020204030204" pitchFamily="34" charset="0"/>
              </a:rPr>
              <a:t>increase design effort </a:t>
            </a:r>
            <a:r>
              <a:rPr lang="en-US" sz="1400" spc="-1" dirty="0">
                <a:solidFill>
                  <a:srgbClr val="000000"/>
                </a:solidFill>
                <a:latin typeface="Calibri" panose="020F0502020204030204" pitchFamily="34" charset="0"/>
                <a:cs typeface="Calibri" panose="020F0502020204030204" pitchFamily="34" charset="0"/>
              </a:rPr>
              <a:t>to cover and integrate all systems (“</a:t>
            </a:r>
            <a:r>
              <a:rPr lang="en-US" sz="1400" b="1" spc="-1" dirty="0">
                <a:solidFill>
                  <a:srgbClr val="000000"/>
                </a:solidFill>
                <a:latin typeface="Calibri" panose="020F0502020204030204" pitchFamily="34" charset="0"/>
                <a:cs typeface="Calibri" panose="020F0502020204030204" pitchFamily="34" charset="0"/>
              </a:rPr>
              <a:t>start-to-end simulation</a:t>
            </a:r>
            <a:r>
              <a:rPr lang="en-US" sz="1400" spc="-1" dirty="0">
                <a:solidFill>
                  <a:srgbClr val="000000"/>
                </a:solidFill>
                <a:latin typeface="Calibri" panose="020F0502020204030204" pitchFamily="34" charset="0"/>
                <a:cs typeface="Calibri" panose="020F0502020204030204" pitchFamily="34" charset="0"/>
              </a:rPr>
              <a:t>”), improve codes, performances and consider alternatives</a:t>
            </a:r>
          </a:p>
        </p:txBody>
      </p:sp>
      <p:pic>
        <p:nvPicPr>
          <p:cNvPr id="10" name="Picture 9" descr="A picture containing text, screenshot, colorfulness, circle&#10;&#10;Description automatically generated">
            <a:extLst>
              <a:ext uri="{FF2B5EF4-FFF2-40B4-BE49-F238E27FC236}">
                <a16:creationId xmlns:a16="http://schemas.microsoft.com/office/drawing/2014/main" id="{B3151A91-EE10-D003-5E7F-D4CC47EE1C77}"/>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t="7168"/>
          <a:stretch/>
        </p:blipFill>
        <p:spPr>
          <a:xfrm>
            <a:off x="3800857" y="705918"/>
            <a:ext cx="1161288" cy="771818"/>
          </a:xfrm>
          <a:prstGeom prst="rect">
            <a:avLst/>
          </a:prstGeom>
        </p:spPr>
      </p:pic>
      <p:pic>
        <p:nvPicPr>
          <p:cNvPr id="11" name="Figure_46.png" descr="Figure_46.png">
            <a:extLst>
              <a:ext uri="{FF2B5EF4-FFF2-40B4-BE49-F238E27FC236}">
                <a16:creationId xmlns:a16="http://schemas.microsoft.com/office/drawing/2014/main" id="{7DFA0D9E-9558-8379-ACF9-6CEFED0491D2}"/>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731236" y="2457748"/>
            <a:ext cx="1395357" cy="797347"/>
          </a:xfrm>
          <a:prstGeom prst="rect">
            <a:avLst/>
          </a:prstGeom>
          <a:ln w="12700">
            <a:miter lim="400000"/>
          </a:ln>
        </p:spPr>
      </p:pic>
      <p:pic>
        <p:nvPicPr>
          <p:cNvPr id="15" name="Picture 14" descr="A table of numbers and symbols&#10;&#10;Description automatically generated">
            <a:extLst>
              <a:ext uri="{FF2B5EF4-FFF2-40B4-BE49-F238E27FC236}">
                <a16:creationId xmlns:a16="http://schemas.microsoft.com/office/drawing/2014/main" id="{CBFA614E-A4C6-164F-755F-CAB8449AFA8A}"/>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301578" y="1037527"/>
            <a:ext cx="3780228" cy="2912411"/>
          </a:xfrm>
          <a:prstGeom prst="rect">
            <a:avLst/>
          </a:prstGeom>
        </p:spPr>
      </p:pic>
    </p:spTree>
    <p:extLst>
      <p:ext uri="{BB962C8B-B14F-4D97-AF65-F5344CB8AC3E}">
        <p14:creationId xmlns:p14="http://schemas.microsoft.com/office/powerpoint/2010/main" val="359912024"/>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204751</TotalTime>
  <Words>3467</Words>
  <Application>Microsoft Macintosh PowerPoint</Application>
  <PresentationFormat>On-screen Show (16:9)</PresentationFormat>
  <Paragraphs>680</Paragraphs>
  <Slides>47</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47</vt:i4>
      </vt:variant>
    </vt:vector>
  </HeadingPairs>
  <TitlesOfParts>
    <vt:vector size="56" baseType="lpstr">
      <vt:lpstr>Arial</vt:lpstr>
      <vt:lpstr>Arial Narrow</vt:lpstr>
      <vt:lpstr>Arimo</vt:lpstr>
      <vt:lpstr>Arimo Bold</vt:lpstr>
      <vt:lpstr>Calibri</vt:lpstr>
      <vt:lpstr>Montserrat</vt:lpstr>
      <vt:lpstr>Symbol</vt:lpstr>
      <vt:lpstr>Wingdings</vt:lpstr>
      <vt:lpstr>Office Theme</vt:lpstr>
      <vt:lpstr>PowerPoint Presentation</vt:lpstr>
      <vt:lpstr>PowerPoint Presentation</vt:lpstr>
      <vt:lpstr>IMCC International Muon Collider Collaboration</vt:lpstr>
      <vt:lpstr>IMCC Partners</vt:lpstr>
      <vt:lpstr>IMCC Goals</vt:lpstr>
      <vt:lpstr>R&amp;D Programme</vt:lpstr>
      <vt:lpstr>Environmental Impact</vt:lpstr>
      <vt:lpstr>Physics and Detector Concepts</vt:lpstr>
      <vt:lpstr>Facility Design</vt:lpstr>
      <vt:lpstr>Muon Production and Cooling</vt:lpstr>
      <vt:lpstr>Demonstrator</vt:lpstr>
      <vt:lpstr>Magnets</vt:lpstr>
      <vt:lpstr>Other R&amp;D Programme</vt:lpstr>
      <vt:lpstr>Exploratory Site Studies at CERN</vt:lpstr>
      <vt:lpstr>PowerPoint Presentation</vt:lpstr>
      <vt:lpstr>Technically Limited Timeline for Development Phase</vt:lpstr>
      <vt:lpstr>Potential Implementation Timeline</vt:lpstr>
      <vt:lpstr>Maturity, Cost, Power, Land Use</vt:lpstr>
      <vt:lpstr>Conclusion</vt:lpstr>
      <vt:lpstr>Reserve</vt:lpstr>
      <vt:lpstr>PowerPoint Presentation</vt:lpstr>
      <vt:lpstr>Benefits of R&amp;D on muon collider magnets</vt:lpstr>
      <vt:lpstr>Staging</vt:lpstr>
      <vt:lpstr>Key Challenges</vt:lpstr>
      <vt:lpstr>Technically Limited Timeline</vt:lpstr>
      <vt:lpstr>Muon Collider Physics Case A. Wulzer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Muon Collider Experiment Status D. Lucchesi, F. Meloni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MuCol_template</dc:title>
  <dc:subject/>
  <dc:creator/>
  <dc:description/>
  <cp:lastModifiedBy>Daniel Schulte</cp:lastModifiedBy>
  <cp:revision>167</cp:revision>
  <cp:lastPrinted>2025-01-28T08:13:42Z</cp:lastPrinted>
  <dcterms:created xsi:type="dcterms:W3CDTF">2023-06-08T13:19:21Z</dcterms:created>
  <dcterms:modified xsi:type="dcterms:W3CDTF">2025-02-10T13:21:09Z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On-screen Show (16:9)</vt:lpwstr>
  </property>
  <property fmtid="{D5CDD505-2E9C-101B-9397-08002B2CF9AE}" pid="3" name="Slides">
    <vt:r8>23</vt:r8>
  </property>
</Properties>
</file>