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38"/>
  </p:notesMasterIdLst>
  <p:sldIdLst>
    <p:sldId id="944" r:id="rId5"/>
    <p:sldId id="955" r:id="rId6"/>
    <p:sldId id="956" r:id="rId7"/>
    <p:sldId id="1144" r:id="rId8"/>
    <p:sldId id="1146" r:id="rId9"/>
    <p:sldId id="1145" r:id="rId10"/>
    <p:sldId id="1147" r:id="rId11"/>
    <p:sldId id="1143" r:id="rId12"/>
    <p:sldId id="1090" r:id="rId13"/>
    <p:sldId id="1141" r:id="rId14"/>
    <p:sldId id="1089" r:id="rId15"/>
    <p:sldId id="1140" r:id="rId16"/>
    <p:sldId id="1092" r:id="rId17"/>
    <p:sldId id="1152" r:id="rId18"/>
    <p:sldId id="1099" r:id="rId19"/>
    <p:sldId id="1137" r:id="rId20"/>
    <p:sldId id="1132" r:id="rId21"/>
    <p:sldId id="1080" r:id="rId22"/>
    <p:sldId id="1110" r:id="rId23"/>
    <p:sldId id="1138" r:id="rId24"/>
    <p:sldId id="1130" r:id="rId25"/>
    <p:sldId id="1093" r:id="rId26"/>
    <p:sldId id="1106" r:id="rId27"/>
    <p:sldId id="1107" r:id="rId28"/>
    <p:sldId id="1148" r:id="rId29"/>
    <p:sldId id="1149" r:id="rId30"/>
    <p:sldId id="1122" r:id="rId31"/>
    <p:sldId id="1116" r:id="rId32"/>
    <p:sldId id="1153" r:id="rId33"/>
    <p:sldId id="967" r:id="rId34"/>
    <p:sldId id="1123" r:id="rId35"/>
    <p:sldId id="958" r:id="rId36"/>
    <p:sldId id="1100" r:id="rId3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1011"/>
    <a:srgbClr val="6695E8"/>
    <a:srgbClr val="000000"/>
    <a:srgbClr val="F09E18"/>
    <a:srgbClr val="0016A0"/>
    <a:srgbClr val="8E04FF"/>
    <a:srgbClr val="006DD0"/>
    <a:srgbClr val="67B4FE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91" autoAdjust="0"/>
    <p:restoredTop sz="99798" autoAdjust="0"/>
  </p:normalViewPr>
  <p:slideViewPr>
    <p:cSldViewPr snapToGrid="0">
      <p:cViewPr varScale="1">
        <p:scale>
          <a:sx n="93" d="100"/>
          <a:sy n="93" d="100"/>
        </p:scale>
        <p:origin x="-1064" y="-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commentAuthors" Target="commentAuthors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11.02.25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xmlns="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xmlns="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-2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xmlns="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7D79BA2-5E65-D872-7CDC-D37D97C570AA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F51D134-DF53-628C-F4D1-829D8545F04F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D778C94-E3A8-B73B-61AA-086E1BF061B5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D566137-ABBB-BF54-B8EB-9CF62FB91DEE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Date: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Author: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857270" y="6306533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FD5746A-C00B-0332-AEB4-31587C5802D8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hyperlink" Target="https://www.facebook.com/zlazloj.zizek/videos/slavoj-%C5%BEi%C5%BEek-a-third-pill/1361007277273132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jpeg"/><Relationship Id="rId9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6.emf"/><Relationship Id="rId5" Type="http://schemas.openxmlformats.org/officeDocument/2006/relationships/image" Target="../media/image27.jpe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6.emf"/><Relationship Id="rId5" Type="http://schemas.openxmlformats.org/officeDocument/2006/relationships/image" Target="../media/image27.jpeg"/><Relationship Id="rId6" Type="http://schemas.openxmlformats.org/officeDocument/2006/relationships/image" Target="../media/image28.png"/><Relationship Id="rId7" Type="http://schemas.openxmlformats.org/officeDocument/2006/relationships/image" Target="../media/image30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jpeg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ndico.cern.ch/event/1425262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ndico.cern.ch/event/1510468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3BEB699-B4B8-22E5-2574-705AB9BF1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AC3829CE-22E9-E59A-C1C7-A0ABB8B1A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Options to the FCC baseline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42E00C2C-BD6D-8EA3-9296-E91B9AC7B933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HTS opens the path above 15 T and much more</a:t>
            </a:r>
          </a:p>
          <a:p>
            <a:pPr lvl="1"/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We have as a goal an HTS dipole for FCC-</a:t>
            </a:r>
            <a:r>
              <a:rPr lang="en-GB" sz="2000" dirty="0" err="1">
                <a:solidFill>
                  <a:srgbClr val="B81011"/>
                </a:solidFill>
                <a:latin typeface="Times"/>
                <a:cs typeface="Times"/>
              </a:rPr>
              <a:t>hh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 at 14-20 T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,</a:t>
            </a:r>
            <a:r>
              <a:rPr lang="en-GB" sz="2000" dirty="0">
                <a:latin typeface="Times"/>
                <a:cs typeface="Times"/>
              </a:rPr>
              <a:t> giving 85-120 TeV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Note that 20 T/120 TeV has twice synchrotron radiation than 100 TeV, and 4 times more than 85 TeV - but we keep it as a generic R&amp;D target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3C9C727-5C6A-41E4-2F9A-FE9552241B70}"/>
              </a:ext>
            </a:extLst>
          </p:cNvPr>
          <p:cNvSpPr txBox="1"/>
          <p:nvPr/>
        </p:nvSpPr>
        <p:spPr>
          <a:xfrm>
            <a:off x="5798583" y="5388344"/>
            <a:ext cx="2395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Inspired by </a:t>
            </a:r>
            <a:r>
              <a:rPr lang="en-US" sz="1400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Wachowski</a:t>
            </a:r>
            <a:r>
              <a:rPr lang="en-US" sz="14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lang="en-US" sz="1400" dirty="0">
                <a:solidFill>
                  <a:srgbClr val="008000"/>
                </a:solidFill>
                <a:latin typeface="Times New Roman"/>
                <a:cs typeface="Times New Roman"/>
              </a:rPr>
              <a:t>broth., </a:t>
            </a:r>
            <a:endParaRPr lang="en-US" sz="1400" dirty="0" smtClean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r>
              <a:rPr lang="en-US" sz="14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“</a:t>
            </a:r>
            <a:r>
              <a:rPr lang="en-US" sz="1400" dirty="0">
                <a:solidFill>
                  <a:srgbClr val="008000"/>
                </a:solidFill>
                <a:latin typeface="Times New Roman"/>
                <a:cs typeface="Times New Roman"/>
              </a:rPr>
              <a:t>Matrix” (1999, Warner Bros.) 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82455CF7-F941-E3C6-F7D2-033AD1209B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746964"/>
              </p:ext>
            </p:extLst>
          </p:nvPr>
        </p:nvGraphicFramePr>
        <p:xfrm>
          <a:off x="457200" y="2704018"/>
          <a:ext cx="4435983" cy="2956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64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25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1439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25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911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FCC-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hh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CDR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2024-Nb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Dipole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16.0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14.0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14-20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Temperature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4.5-20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Tunnel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f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illing factor (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adim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Energy </a:t>
                      </a:r>
                      <a:r>
                        <a:rPr lang="en-US" sz="140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c.o.m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 (</a:t>
                      </a:r>
                      <a:r>
                        <a:rPr lang="en-US" sz="1400" baseline="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TeV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85-120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Non Cu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jc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16 T 4.2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Loadline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margin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628482" y="2711522"/>
            <a:ext cx="439339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ctr"/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Nb</a:t>
            </a:r>
            <a:r>
              <a:rPr lang="en-GB" sz="1600" baseline="-25000" dirty="0">
                <a:solidFill>
                  <a:schemeClr val="tx2"/>
                </a:solidFill>
                <a:latin typeface="Times"/>
                <a:cs typeface="Times"/>
              </a:rPr>
              <a:t>3</a:t>
            </a:r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Sn and HTS are not in </a:t>
            </a:r>
            <a:r>
              <a:rPr lang="en-GB" sz="1600" dirty="0" smtClean="0">
                <a:solidFill>
                  <a:schemeClr val="tx2"/>
                </a:solidFill>
                <a:latin typeface="Times"/>
                <a:cs typeface="Times"/>
              </a:rPr>
              <a:t>competition - </a:t>
            </a:r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they are on different time </a:t>
            </a:r>
            <a:r>
              <a:rPr lang="en-GB" sz="1600" dirty="0" smtClean="0">
                <a:solidFill>
                  <a:schemeClr val="tx2"/>
                </a:solidFill>
                <a:latin typeface="Times"/>
                <a:cs typeface="Times"/>
              </a:rPr>
              <a:t>scale</a:t>
            </a:r>
            <a:endParaRPr lang="en-GB" sz="1600" dirty="0">
              <a:solidFill>
                <a:schemeClr val="tx2"/>
              </a:solidFill>
              <a:latin typeface="Times"/>
              <a:cs typeface="Times"/>
            </a:endParaRPr>
          </a:p>
          <a:p>
            <a:pPr lvl="2" algn="ctr"/>
            <a:r>
              <a:rPr lang="en-GB" sz="2000" dirty="0" smtClean="0">
                <a:solidFill>
                  <a:srgbClr val="B81011"/>
                </a:solidFill>
                <a:latin typeface="Times"/>
                <a:cs typeface="Times"/>
              </a:rPr>
              <a:t>We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want to eat both </a:t>
            </a:r>
            <a:r>
              <a:rPr lang="en-GB" sz="2000" dirty="0" smtClean="0">
                <a:solidFill>
                  <a:srgbClr val="B81011"/>
                </a:solidFill>
                <a:latin typeface="Times"/>
                <a:cs typeface="Times"/>
              </a:rPr>
              <a:t>pills !</a:t>
            </a:r>
            <a:r>
              <a:rPr lang="en-GB" sz="2000" baseline="30000" dirty="0" smtClean="0">
                <a:solidFill>
                  <a:srgbClr val="B81011"/>
                </a:solidFill>
                <a:latin typeface="ＭＳ ゴシック"/>
                <a:ea typeface="ＭＳ ゴシック"/>
                <a:cs typeface="ＭＳ ゴシック"/>
              </a:rPr>
              <a:t>♭</a:t>
            </a:r>
            <a:endParaRPr lang="en-GB" sz="2000" baseline="30000" dirty="0">
              <a:solidFill>
                <a:srgbClr val="B81011"/>
              </a:solidFill>
              <a:latin typeface="Times"/>
              <a:cs typeface="Times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10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652097" y="3708329"/>
            <a:ext cx="2842240" cy="1606482"/>
            <a:chOff x="5652097" y="3708329"/>
            <a:chExt cx="2842240" cy="160648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xmlns="" id="{9CB1C6D6-F961-0B77-504C-31DA3D43ED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52097" y="3708329"/>
              <a:ext cx="2842240" cy="1606482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6103965" y="424656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HTS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253211" y="4248765"/>
              <a:ext cx="8476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Nb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3</a:t>
              </a:r>
              <a:r>
                <a:rPr lang="en-US" dirty="0" smtClean="0">
                  <a:solidFill>
                    <a:srgbClr val="FF0000"/>
                  </a:solidFill>
                </a:rPr>
                <a:t>Sn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980034" y="5926079"/>
            <a:ext cx="75514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ctr"/>
            <a:r>
              <a:rPr lang="en-GB" sz="1400" baseline="30000" dirty="0" smtClean="0">
                <a:solidFill>
                  <a:srgbClr val="B81011"/>
                </a:solidFill>
                <a:latin typeface="ＭＳ ゴシック"/>
                <a:ea typeface="ＭＳ ゴシック"/>
                <a:cs typeface="ＭＳ ゴシック"/>
              </a:rPr>
              <a:t>♭</a:t>
            </a:r>
            <a:r>
              <a:rPr lang="en-GB" sz="1400" dirty="0" smtClean="0">
                <a:solidFill>
                  <a:srgbClr val="B81011"/>
                </a:solidFill>
                <a:latin typeface="Times"/>
                <a:ea typeface="ＭＳ ゴシック"/>
                <a:cs typeface="Times"/>
              </a:rPr>
              <a:t>This is a totally different thesis from </a:t>
            </a:r>
            <a:r>
              <a:rPr lang="en-GB" sz="1400" dirty="0" smtClean="0">
                <a:solidFill>
                  <a:srgbClr val="B81011"/>
                </a:solidFill>
                <a:latin typeface="Times"/>
                <a:ea typeface="ＭＳ ゴシック"/>
                <a:cs typeface="Times"/>
                <a:hlinkClick r:id="rId3"/>
              </a:rPr>
              <a:t>S. Zizek “I want a </a:t>
            </a:r>
            <a:r>
              <a:rPr lang="en-GB" sz="1400" dirty="0">
                <a:solidFill>
                  <a:srgbClr val="B81011"/>
                </a:solidFill>
                <a:latin typeface="Times"/>
                <a:ea typeface="ＭＳ ゴシック"/>
                <a:cs typeface="Times"/>
                <a:hlinkClick r:id="rId3"/>
              </a:rPr>
              <a:t>third pill!</a:t>
            </a:r>
            <a:r>
              <a:rPr lang="en-GB" sz="1400" dirty="0" smtClean="0">
                <a:solidFill>
                  <a:srgbClr val="B81011"/>
                </a:solidFill>
                <a:latin typeface="Times"/>
                <a:ea typeface="ＭＳ ゴシック"/>
                <a:cs typeface="Times"/>
                <a:hlinkClick r:id="rId3"/>
              </a:rPr>
              <a:t>”</a:t>
            </a:r>
            <a:r>
              <a:rPr lang="en-GB" sz="1400" dirty="0" smtClean="0">
                <a:solidFill>
                  <a:srgbClr val="B81011"/>
                </a:solidFill>
                <a:latin typeface="Times"/>
                <a:ea typeface="ＭＳ ゴシック"/>
                <a:cs typeface="Times"/>
              </a:rPr>
              <a:t>, see </a:t>
            </a:r>
            <a:r>
              <a:rPr lang="en-GB" sz="1400" dirty="0" smtClean="0">
                <a:solidFill>
                  <a:srgbClr val="B81011"/>
                </a:solidFill>
                <a:latin typeface="Times"/>
                <a:ea typeface="ＭＳ ゴシック"/>
                <a:cs typeface="Times"/>
                <a:hlinkClick r:id="rId3"/>
              </a:rPr>
              <a:t>link</a:t>
            </a:r>
            <a:endParaRPr lang="en-GB" sz="1400" dirty="0">
              <a:solidFill>
                <a:srgbClr val="B81011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494085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85" y="130498"/>
            <a:ext cx="8773568" cy="94044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 margin targets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24869" y="1006453"/>
            <a:ext cx="8891516" cy="4944233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14 T operational field </a:t>
            </a:r>
            <a:r>
              <a:rPr lang="en-GB" sz="2400" dirty="0">
                <a:latin typeface="Times"/>
                <a:cs typeface="Times"/>
                <a:sym typeface="Wingdings"/>
              </a:rPr>
              <a:t>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short models shall reach 15-15.5 T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Do not make </a:t>
            </a:r>
            <a:r>
              <a:rPr lang="en-GB" sz="1800" dirty="0">
                <a:solidFill>
                  <a:srgbClr val="C00000"/>
                </a:solidFill>
                <a:latin typeface="Times"/>
                <a:cs typeface="Times"/>
              </a:rPr>
              <a:t>confusion between operational and achieved field</a:t>
            </a:r>
            <a:r>
              <a:rPr lang="en-GB" sz="1800" dirty="0">
                <a:latin typeface="Times"/>
                <a:cs typeface="Times"/>
              </a:rPr>
              <a:t>: LHC dipoles reached 9.5 T, but they operate in the LHC slightly above 8.0 T</a:t>
            </a:r>
          </a:p>
          <a:p>
            <a:r>
              <a:rPr lang="en-GB" sz="2200" dirty="0">
                <a:latin typeface="Times"/>
                <a:cs typeface="Times"/>
              </a:rPr>
              <a:t>14 T shall be reached also at 4.5 K</a:t>
            </a:r>
          </a:p>
          <a:p>
            <a:pPr lvl="2"/>
            <a:r>
              <a:rPr lang="en-GB" sz="1800" dirty="0">
                <a:latin typeface="Times"/>
                <a:cs typeface="Times"/>
              </a:rPr>
              <a:t>In HL-LHC MQXF </a:t>
            </a:r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operational field is also achieved at 4.5 K, without retraining</a:t>
            </a:r>
          </a:p>
          <a:p>
            <a:pPr marL="749808" lvl="2" indent="0">
              <a:buNone/>
            </a:pP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		[See talk by S. Izquierdo Bermudez]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9F75AF3-411B-D799-366B-F2CF4A0BD4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839" y="3608356"/>
            <a:ext cx="4828866" cy="22275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FC89F6A-20F3-01D6-F324-2DF0557BAB0D}"/>
              </a:ext>
            </a:extLst>
          </p:cNvPr>
          <p:cNvSpPr txBox="1"/>
          <p:nvPr/>
        </p:nvSpPr>
        <p:spPr>
          <a:xfrm>
            <a:off x="1367997" y="5926926"/>
            <a:ext cx="681737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MQXFS4 and MQXFB03 test </a:t>
            </a:r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results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[S. Izquierdo Bermudez, J. C. Perez, P. Ferracin, F. Mangiarotti, et al.]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6" name="Picture 5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xmlns="" id="{A9865BAC-D07E-E418-5F62-090908E988C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705" y="3213274"/>
            <a:ext cx="3488672" cy="2622654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11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1956002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938965F-A010-44D3-20F3-DB982D0E29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7D084C1E-3907-EFF5-CE7A-AECB1F3A2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85" y="130498"/>
            <a:ext cx="8773568" cy="94044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Where we stand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34A55AA5-591C-7FDE-B1EB-B60DCE20055A}"/>
              </a:ext>
            </a:extLst>
          </p:cNvPr>
          <p:cNvSpPr txBox="1">
            <a:spLocks/>
          </p:cNvSpPr>
          <p:nvPr/>
        </p:nvSpPr>
        <p:spPr>
          <a:xfrm>
            <a:off x="124869" y="875801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Are we already at dipoles with 14 T operational field ? Not far, but not yet:</a:t>
            </a:r>
            <a:endParaRPr lang="en-GB" sz="1600" dirty="0">
              <a:solidFill>
                <a:srgbClr val="B81011"/>
              </a:solidFill>
              <a:latin typeface="Times"/>
              <a:cs typeface="Times"/>
            </a:endParaRPr>
          </a:p>
          <a:p>
            <a:pPr lvl="2"/>
            <a:r>
              <a:rPr lang="en-GB" sz="1600" dirty="0">
                <a:latin typeface="Times"/>
                <a:cs typeface="Times"/>
              </a:rPr>
              <a:t>HD2, 2005: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13.8 T at 4.5 K </a:t>
            </a:r>
            <a:r>
              <a:rPr lang="en-GB" sz="1600" dirty="0">
                <a:latin typeface="Times"/>
                <a:cs typeface="Times"/>
              </a:rPr>
              <a:t>(never tested at 1.9 K, we will at CERN) but in 35 mm aperture</a:t>
            </a:r>
          </a:p>
          <a:p>
            <a:pPr lvl="2"/>
            <a:r>
              <a:rPr lang="en-GB" sz="1600" dirty="0">
                <a:latin typeface="Times"/>
                <a:cs typeface="Times"/>
              </a:rPr>
              <a:t>Fresca2, 2019: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14.5 T at 1.9 K, 13.8 T at 4.5 K </a:t>
            </a:r>
            <a:r>
              <a:rPr lang="en-GB" sz="1600" dirty="0">
                <a:latin typeface="Times"/>
                <a:cs typeface="Times"/>
              </a:rPr>
              <a:t>in 100 mm aperture but very large coil</a:t>
            </a:r>
          </a:p>
          <a:p>
            <a:pPr lvl="2"/>
            <a:r>
              <a:rPr lang="en-GB" sz="1600" dirty="0">
                <a:latin typeface="Times"/>
                <a:cs typeface="Times"/>
              </a:rPr>
              <a:t>MDPCT1, 2020: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14.1 T at 4.5 K </a:t>
            </a:r>
            <a:r>
              <a:rPr lang="en-GB" sz="1600" dirty="0">
                <a:latin typeface="Times"/>
                <a:cs typeface="Times"/>
              </a:rPr>
              <a:t>in 60 mm aperture but followed by degradation</a:t>
            </a:r>
          </a:p>
          <a:p>
            <a:pPr lvl="2"/>
            <a:r>
              <a:rPr lang="en-GB" sz="1600" dirty="0">
                <a:latin typeface="Times"/>
                <a:cs typeface="Times"/>
              </a:rPr>
              <a:t>11 T, proving two-in-one aperture in short models but issues with scaling in length</a:t>
            </a:r>
          </a:p>
          <a:p>
            <a:pPr lvl="2"/>
            <a:r>
              <a:rPr lang="en-GB" sz="1600" dirty="0">
                <a:latin typeface="Times"/>
                <a:cs typeface="Times"/>
              </a:rPr>
              <a:t>Plus the RMM </a:t>
            </a:r>
            <a:r>
              <a:rPr lang="en-GB" sz="1600" dirty="0">
                <a:solidFill>
                  <a:srgbClr val="C00000"/>
                </a:solidFill>
                <a:latin typeface="Times"/>
                <a:cs typeface="Times"/>
              </a:rPr>
              <a:t>demonstrator, giving field well above 15 T</a:t>
            </a:r>
            <a:r>
              <a:rPr lang="en-GB" sz="1600" dirty="0">
                <a:latin typeface="Times"/>
                <a:cs typeface="Times"/>
              </a:rPr>
              <a:t> but very large coil and no flared ends: test of </a:t>
            </a:r>
            <a:r>
              <a:rPr lang="en-GB" sz="1600" dirty="0">
                <a:solidFill>
                  <a:srgbClr val="C00000"/>
                </a:solidFill>
                <a:latin typeface="Times"/>
                <a:cs typeface="Times"/>
              </a:rPr>
              <a:t>reproducibility of the assembly </a:t>
            </a:r>
            <a:r>
              <a:rPr lang="en-GB" sz="1600" dirty="0">
                <a:latin typeface="Times"/>
                <a:cs typeface="Times"/>
              </a:rPr>
              <a:t>in 2024: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16.9 T </a:t>
            </a:r>
            <a:r>
              <a:rPr lang="en-GB" sz="1600" dirty="0">
                <a:latin typeface="Times"/>
                <a:cs typeface="Times"/>
              </a:rPr>
              <a:t>achieved, and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15.7  T for long flattops 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[see talk by J. C. Perez]</a:t>
            </a:r>
            <a:endParaRPr lang="en-GB" sz="1600" dirty="0">
              <a:solidFill>
                <a:srgbClr val="B81011"/>
              </a:solidFill>
              <a:latin typeface="Times"/>
              <a:cs typeface="Times"/>
            </a:endParaRPr>
          </a:p>
          <a:p>
            <a:pPr lvl="2"/>
            <a:endParaRPr lang="en-GB" sz="1600" dirty="0">
              <a:latin typeface="Times"/>
              <a:cs typeface="Time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8835" y="3394657"/>
            <a:ext cx="3912773" cy="2403647"/>
          </a:xfrm>
          <a:prstGeom prst="rect">
            <a:avLst/>
          </a:prstGeom>
        </p:spPr>
      </p:pic>
      <p:pic>
        <p:nvPicPr>
          <p:cNvPr id="11" name="Picture 10" descr="RMM.png">
            <a:extLst>
              <a:ext uri="{FF2B5EF4-FFF2-40B4-BE49-F238E27FC236}">
                <a16:creationId xmlns:a16="http://schemas.microsoft.com/office/drawing/2014/main" xmlns="" id="{C9C9258C-2DC2-2AD2-62C1-C3912F985A5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02" y="3439672"/>
            <a:ext cx="4389770" cy="222117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88838" y="5775804"/>
            <a:ext cx="3211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/>
                <a:cs typeface="Times"/>
              </a:rPr>
              <a:t>Cross-section of RMM </a:t>
            </a:r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[J. C. Perez, et al.]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06703" y="5873492"/>
            <a:ext cx="3839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/>
                <a:cs typeface="Times"/>
              </a:rPr>
              <a:t>RMM power tests </a:t>
            </a:r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[G. </a:t>
            </a:r>
            <a:r>
              <a:rPr lang="en-US" sz="1400" dirty="0" err="1">
                <a:solidFill>
                  <a:srgbClr val="00B050"/>
                </a:solidFill>
                <a:latin typeface="Times"/>
                <a:cs typeface="Times"/>
              </a:rPr>
              <a:t>Willering</a:t>
            </a:r>
            <a:r>
              <a:rPr lang="en-US" sz="1400" dirty="0">
                <a:solidFill>
                  <a:srgbClr val="00B050"/>
                </a:solidFill>
                <a:latin typeface="Times"/>
                <a:cs typeface="Times"/>
              </a:rPr>
              <a:t>, J. C. Perez, et al.]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12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691198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Options to the FCC baseline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12 T magnet and 77 TeV 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Why ? 15-20% cheaper magnet (less conductor), for 10% less energy – INFN and CERN are working on a </a:t>
            </a:r>
            <a:r>
              <a:rPr lang="en-GB" sz="2000" dirty="0" err="1">
                <a:latin typeface="Times"/>
                <a:cs typeface="Times"/>
              </a:rPr>
              <a:t>cos</a:t>
            </a:r>
            <a:r>
              <a:rPr lang="en-GB" sz="2000" dirty="0" err="1">
                <a:latin typeface="Symbol" panose="05050102010706020507" pitchFamily="18" charset="2"/>
                <a:cs typeface="Times"/>
              </a:rPr>
              <a:t>q</a:t>
            </a:r>
            <a:r>
              <a:rPr lang="en-GB" sz="2000" dirty="0">
                <a:latin typeface="Times"/>
                <a:cs typeface="Times"/>
              </a:rPr>
              <a:t> 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[talk by S. Farinon, A. Foussat, M. Sorbi]</a:t>
            </a:r>
            <a:endParaRPr lang="en-GB" sz="2400" dirty="0">
              <a:solidFill>
                <a:srgbClr val="00B050"/>
              </a:solidFill>
              <a:latin typeface="Times"/>
              <a:cs typeface="Times"/>
            </a:endParaRPr>
          </a:p>
          <a:p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Operation at 4.5 K </a:t>
            </a:r>
            <a:r>
              <a:rPr lang="en-GB" sz="2400" dirty="0">
                <a:latin typeface="Times"/>
                <a:cs typeface="Times"/>
              </a:rPr>
              <a:t>reducing the margin 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[talk by P. Borges de Sousa]</a:t>
            </a:r>
            <a:endParaRPr lang="en-GB" sz="3600" dirty="0">
              <a:solidFill>
                <a:srgbClr val="00B050"/>
              </a:solidFill>
              <a:latin typeface="Times"/>
              <a:cs typeface="Times"/>
            </a:endParaRPr>
          </a:p>
          <a:p>
            <a:pPr lvl="1"/>
            <a:r>
              <a:rPr lang="en-GB" sz="1800" dirty="0">
                <a:latin typeface="Times"/>
                <a:cs typeface="Times"/>
              </a:rPr>
              <a:t>HL-LHC magnets can operate at 4.5 K … but with how much margin? It would be good to be able to measure 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[talk by F. Mangiarotti]</a:t>
            </a:r>
            <a:endParaRPr lang="en-GB" sz="1600" dirty="0">
              <a:latin typeface="Times"/>
              <a:cs typeface="Times"/>
            </a:endParaRPr>
          </a:p>
          <a:p>
            <a:pPr lvl="1"/>
            <a:r>
              <a:rPr lang="en-GB" sz="2000" dirty="0">
                <a:latin typeface="Times"/>
                <a:cs typeface="Times"/>
              </a:rPr>
              <a:t>Significant reduction of power consumption of cryogenics at 4.5 K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Within this option, dry magnets cooled with capillaries able to reduce He?</a:t>
            </a:r>
          </a:p>
          <a:p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Hybrid Nb</a:t>
            </a:r>
            <a:r>
              <a:rPr lang="en-GB" sz="2400" baseline="-25000" dirty="0">
                <a:solidFill>
                  <a:srgbClr val="B81011"/>
                </a:solidFill>
                <a:latin typeface="Times"/>
                <a:cs typeface="Times"/>
              </a:rPr>
              <a:t>3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Sn/Nb-Ti 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Initially considered and discarded, becomes interesting for 14 T and 12 T: large reduction in the mass of Nb</a:t>
            </a:r>
            <a:r>
              <a:rPr lang="en-GB" sz="2000" baseline="-25000" dirty="0">
                <a:latin typeface="Times"/>
                <a:cs typeface="Times"/>
              </a:rPr>
              <a:t>3</a:t>
            </a:r>
            <a:r>
              <a:rPr lang="en-GB" sz="2000" dirty="0">
                <a:latin typeface="Times"/>
                <a:cs typeface="Times"/>
              </a:rPr>
              <a:t>Sn conductor – but not trivial, see D19H experience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IHEP reached 12.5 T bore field with hybrid, CIEMAT is planning a 12 T hybrid 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[talk by F. </a:t>
            </a:r>
            <a:r>
              <a:rPr lang="en-GB" sz="1600" dirty="0" err="1">
                <a:solidFill>
                  <a:srgbClr val="00B050"/>
                </a:solidFill>
                <a:latin typeface="Times"/>
                <a:cs typeface="Times"/>
              </a:rPr>
              <a:t>Toral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, and Q. </a:t>
            </a:r>
            <a:r>
              <a:rPr lang="en-GB" sz="1600" dirty="0" err="1">
                <a:solidFill>
                  <a:srgbClr val="00B050"/>
                </a:solidFill>
                <a:latin typeface="Times"/>
                <a:cs typeface="Times"/>
              </a:rPr>
              <a:t>Xu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]</a:t>
            </a:r>
            <a:endParaRPr lang="en-GB" sz="2000" dirty="0">
              <a:latin typeface="Times"/>
              <a:cs typeface="Time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13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3683188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AB7079F-3700-6A7C-8F1B-7E485ADE1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18949E19-A4C6-A516-1857-693E58B84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/>
          <a:lstStyle/>
          <a:p>
            <a:pPr algn="ctr"/>
            <a:r>
              <a:rPr lang="en-US">
                <a:latin typeface="Times"/>
                <a:cs typeface="Times"/>
              </a:rPr>
              <a:t>MuCol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47072F0C-39B7-90FF-74F3-758F553B6BC9}"/>
              </a:ext>
            </a:extLst>
          </p:cNvPr>
          <p:cNvSpPr txBox="1">
            <a:spLocks/>
          </p:cNvSpPr>
          <p:nvPr/>
        </p:nvSpPr>
        <p:spPr>
          <a:xfrm>
            <a:off x="109183" y="1093902"/>
            <a:ext cx="8320341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We have a WP dedicated to Muon collider solenoids </a:t>
            </a:r>
            <a:r>
              <a:rPr lang="en-GB" sz="2000" dirty="0">
                <a:solidFill>
                  <a:srgbClr val="00B050"/>
                </a:solidFill>
                <a:latin typeface="Times"/>
                <a:cs typeface="Times"/>
              </a:rPr>
              <a:t>[talk by L. Bottura]</a:t>
            </a:r>
            <a:endParaRPr lang="en-GB" sz="2800" dirty="0">
              <a:latin typeface="Times"/>
              <a:cs typeface="Times"/>
            </a:endParaRPr>
          </a:p>
          <a:p>
            <a:pPr lvl="1"/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To develop this technology, several synergies with HTS dipoles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Conductor characterization, degradation, winding techniques, test, protection …</a:t>
            </a:r>
          </a:p>
          <a:p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Muon collider also needs large aperture dipoles </a:t>
            </a:r>
            <a:r>
              <a:rPr lang="en-GB" sz="2000" dirty="0">
                <a:solidFill>
                  <a:srgbClr val="00B050"/>
                </a:solidFill>
                <a:latin typeface="Times"/>
                <a:cs typeface="Times"/>
              </a:rPr>
              <a:t>[talk by D. Schulte]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We are presently not working on this, but WPs could be activated according to the management choices 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Lot of experience in HL-LHC with large aperture magnets </a:t>
            </a:r>
          </a:p>
          <a:p>
            <a:pPr lvl="1"/>
            <a:endParaRPr lang="en-GB" sz="1600" dirty="0">
              <a:latin typeface="Times"/>
              <a:cs typeface="Time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D56022F0-7D54-71C6-03CE-D8F6256245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14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385CF353-9A7A-A835-4BD9-DBECE32645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>
                <a:latin typeface="Times"/>
                <a:cs typeface="Times"/>
              </a:rPr>
              <a:t>February 2025</a:t>
            </a:r>
            <a:endParaRPr lang="en-US" sz="1400" dirty="0">
              <a:latin typeface="Times"/>
              <a:cs typeface="Times"/>
            </a:endParaRP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xmlns="" id="{4CF183BF-EFE7-08A5-6DD2-2288130640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>
                <a:latin typeface="Times"/>
                <a:cs typeface="Times"/>
              </a:rPr>
              <a:t>E. Todesco</a:t>
            </a:r>
            <a:endParaRPr lang="en-US" sz="1400" dirty="0">
              <a:latin typeface="Times"/>
              <a:cs typeface="Times"/>
            </a:endParaRPr>
          </a:p>
        </p:txBody>
      </p:sp>
      <p:pic>
        <p:nvPicPr>
          <p:cNvPr id="2" name="Picture 1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xmlns="" id="{C067D3E9-AD63-820E-2926-9D70E70FBD8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2781" y="218990"/>
            <a:ext cx="818593" cy="9404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085C722-F6F4-17F1-5038-C55023C9D4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584927" y="3594941"/>
            <a:ext cx="4294487" cy="6052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B067165-3461-230B-297E-EC86515639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8922" y="3469380"/>
            <a:ext cx="5232319" cy="272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544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Table of contents 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/>
                </a:solidFill>
                <a:latin typeface="Times"/>
                <a:cs typeface="Times"/>
              </a:rPr>
              <a:t>What’s new in 2024</a:t>
            </a:r>
          </a:p>
          <a:p>
            <a:endParaRPr lang="en-GB" dirty="0">
              <a:solidFill>
                <a:schemeClr val="accent3"/>
              </a:solidFill>
              <a:latin typeface="Times"/>
              <a:cs typeface="Times"/>
            </a:endParaRPr>
          </a:p>
          <a:p>
            <a:r>
              <a:rPr lang="en-GB" dirty="0">
                <a:solidFill>
                  <a:schemeClr val="accent3"/>
                </a:solidFill>
                <a:latin typeface="Times"/>
                <a:cs typeface="Times"/>
              </a:rPr>
              <a:t>Baseline for FCC and options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Nb</a:t>
            </a:r>
            <a:r>
              <a:rPr lang="en-GB" baseline="-25000" dirty="0">
                <a:latin typeface="Times"/>
                <a:cs typeface="Times"/>
              </a:rPr>
              <a:t>3</a:t>
            </a:r>
            <a:r>
              <a:rPr lang="en-GB" dirty="0">
                <a:latin typeface="Times"/>
                <a:cs typeface="Times"/>
              </a:rPr>
              <a:t>Sn activities</a:t>
            </a: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HTS activities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15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804982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Nb</a:t>
            </a:r>
            <a:r>
              <a:rPr lang="en-US" sz="3600" baseline="-25000" dirty="0">
                <a:latin typeface="Times"/>
                <a:cs typeface="Times"/>
              </a:rPr>
              <a:t>3</a:t>
            </a:r>
            <a:r>
              <a:rPr lang="en-US" sz="3600" dirty="0">
                <a:latin typeface="Times"/>
                <a:cs typeface="Times"/>
              </a:rPr>
              <a:t>Sn conductor guidelines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Conductor development for Nb</a:t>
            </a:r>
            <a:r>
              <a:rPr lang="fr-CH" sz="2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follows two main guidelines</a:t>
            </a:r>
          </a:p>
          <a:p>
            <a:pPr lvl="1"/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more providers 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(today there is only one fully qualifed industry)</a:t>
            </a:r>
          </a:p>
          <a:p>
            <a:pPr lvl="1"/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Decrease the cost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this is only possible with prolonged investements on a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mid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term plan as done in the US with CDP at the beginning of the 00’s</a:t>
            </a:r>
          </a:p>
          <a:p>
            <a:r>
              <a:rPr lang="fr-CH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Plus</a:t>
            </a:r>
          </a:p>
          <a:p>
            <a:pPr lvl="1"/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the performance: FCC targets fixed in 2015 (1500 A/mm</a:t>
            </a:r>
            <a:r>
              <a:rPr lang="fr-CH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16 T 4.22 K 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[</a:t>
            </a:r>
            <a:r>
              <a:rPr lang="fr-CH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Ballarino, et al. IEEE TAS 29, 2019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]</a:t>
            </a:r>
            <a:r>
              <a:rPr lang="fr-CH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 in laboratories, but not in industrial production  – this would allow to have 30% 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 of conductor 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[see talk of S. Hopkins]</a:t>
            </a:r>
            <a:endParaRPr lang="fr-CH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1800" dirty="0">
                <a:latin typeface="Times"/>
                <a:cs typeface="Times"/>
              </a:rPr>
              <a:t>Improve resilience to stress (efforts within HFM ongoing in KEK, JASTEC, NIMS)</a:t>
            </a:r>
            <a:r>
              <a:rPr lang="en-GB" sz="1800" dirty="0">
                <a:solidFill>
                  <a:srgbClr val="00B050"/>
                </a:solidFill>
                <a:latin typeface="Times"/>
                <a:cs typeface="Times"/>
              </a:rPr>
              <a:t> [see talk of M. Sugano]</a:t>
            </a:r>
            <a:endParaRPr lang="en-GB" sz="1800" dirty="0">
              <a:latin typeface="Times"/>
              <a:cs typeface="Times"/>
            </a:endParaRPr>
          </a:p>
          <a:p>
            <a:r>
              <a:rPr lang="en-GB" sz="2200" dirty="0">
                <a:latin typeface="Times"/>
                <a:cs typeface="Times"/>
              </a:rPr>
              <a:t>APC (artificial pinning </a:t>
            </a:r>
            <a:r>
              <a:rPr lang="en-GB" sz="2200" dirty="0" err="1">
                <a:latin typeface="Times"/>
                <a:cs typeface="Times"/>
              </a:rPr>
              <a:t>center</a:t>
            </a:r>
            <a:r>
              <a:rPr lang="en-GB" sz="2200" dirty="0">
                <a:latin typeface="Times"/>
                <a:cs typeface="Times"/>
              </a:rPr>
              <a:t>) opportunities: more </a:t>
            </a:r>
            <a:r>
              <a:rPr lang="en-GB" sz="2200" i="1" dirty="0" err="1">
                <a:latin typeface="Times"/>
                <a:cs typeface="Times"/>
              </a:rPr>
              <a:t>j</a:t>
            </a:r>
            <a:r>
              <a:rPr lang="en-GB" sz="2200" i="1" baseline="-25000" dirty="0" err="1">
                <a:latin typeface="Times"/>
                <a:cs typeface="Times"/>
              </a:rPr>
              <a:t>c</a:t>
            </a:r>
            <a:r>
              <a:rPr lang="en-GB" sz="2200" dirty="0">
                <a:latin typeface="Times"/>
                <a:cs typeface="Times"/>
              </a:rPr>
              <a:t>, less hysteresis losses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Works in HFM on going in University of Geneva, BAF 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[see talk of C. Senatore]</a:t>
            </a:r>
          </a:p>
          <a:p>
            <a:pPr lvl="1"/>
            <a:r>
              <a:rPr lang="en-GB" sz="1800" dirty="0">
                <a:latin typeface="Times"/>
                <a:cs typeface="Times"/>
              </a:rPr>
              <a:t>Synergies with activities in FNAL (</a:t>
            </a:r>
            <a:r>
              <a:rPr lang="en-GB" sz="1800" dirty="0">
                <a:solidFill>
                  <a:srgbClr val="008000"/>
                </a:solidFill>
                <a:latin typeface="Times"/>
                <a:cs typeface="Times"/>
              </a:rPr>
              <a:t>X. Xu et al, SUST </a:t>
            </a:r>
            <a:r>
              <a:rPr lang="en-GB" sz="1800" dirty="0">
                <a:latin typeface="Times"/>
                <a:cs typeface="Times"/>
              </a:rPr>
              <a:t>)</a:t>
            </a:r>
            <a:r>
              <a:rPr lang="en-GB" sz="1800" dirty="0">
                <a:solidFill>
                  <a:srgbClr val="00B050"/>
                </a:solidFill>
                <a:latin typeface="Times"/>
                <a:cs typeface="Times"/>
              </a:rPr>
              <a:t> 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[see talk of S. Prestemon]</a:t>
            </a:r>
          </a:p>
          <a:p>
            <a:r>
              <a:rPr lang="en-GB" sz="2200" dirty="0">
                <a:latin typeface="Times"/>
                <a:cs typeface="Times"/>
              </a:rPr>
              <a:t>In fall 2024 we made an order to have a strategic reserve of Nb</a:t>
            </a:r>
            <a:r>
              <a:rPr lang="en-GB" sz="2200" baseline="-25000" dirty="0">
                <a:latin typeface="Times"/>
                <a:cs typeface="Times"/>
              </a:rPr>
              <a:t>3</a:t>
            </a:r>
            <a:r>
              <a:rPr lang="en-GB" sz="2200" dirty="0">
                <a:latin typeface="Times"/>
                <a:cs typeface="Times"/>
              </a:rPr>
              <a:t>Sn</a:t>
            </a:r>
            <a:endParaRPr lang="en-GB" sz="1800" dirty="0">
              <a:latin typeface="Times"/>
              <a:cs typeface="Time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16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927699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78486"/>
            <a:ext cx="8801100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Nb</a:t>
            </a:r>
            <a:r>
              <a:rPr lang="en-US" baseline="-25000" dirty="0">
                <a:latin typeface="Times"/>
                <a:cs typeface="Times"/>
              </a:rPr>
              <a:t>3</a:t>
            </a:r>
            <a:r>
              <a:rPr lang="en-US" dirty="0">
                <a:latin typeface="Times"/>
                <a:cs typeface="Times"/>
              </a:rPr>
              <a:t>Sn magnet design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09550" y="884100"/>
            <a:ext cx="8724900" cy="523729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The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block option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: this design has the world record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HD2 </a:t>
            </a:r>
            <a:r>
              <a:rPr lang="en-GB" sz="1600" dirty="0">
                <a:solidFill>
                  <a:srgbClr val="0055A0"/>
                </a:solidFill>
                <a:latin typeface="Times"/>
                <a:cs typeface="Times"/>
              </a:rPr>
              <a:t>reached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 13.8 T at 4.2 K, </a:t>
            </a:r>
            <a:r>
              <a:rPr lang="en-GB" sz="1600" dirty="0">
                <a:latin typeface="Times"/>
                <a:cs typeface="Times"/>
              </a:rPr>
              <a:t>Fresca2 reached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14.6 T at 1.9 K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BOND (no grading) test in 2026,  F2D2 (grading) test in 2028 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[J. C. Perez and E. </a:t>
            </a:r>
            <a:r>
              <a:rPr lang="en-GB" sz="1400" dirty="0" err="1">
                <a:solidFill>
                  <a:srgbClr val="00B050"/>
                </a:solidFill>
                <a:latin typeface="Times"/>
                <a:cs typeface="Times"/>
              </a:rPr>
              <a:t>Rochepault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]</a:t>
            </a:r>
            <a:endParaRPr lang="en-GB" sz="2000" dirty="0">
              <a:latin typeface="Times"/>
              <a:cs typeface="Times"/>
            </a:endParaRPr>
          </a:p>
          <a:p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The common coil design: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a simpler path 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?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The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IHEP program reached 12.5 T at 4.5 K (LFP1) 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[see talk of Q. Xu]</a:t>
            </a:r>
            <a:endParaRPr lang="en-GB" sz="1600" dirty="0">
              <a:solidFill>
                <a:srgbClr val="B81011"/>
              </a:solidFill>
              <a:latin typeface="Times"/>
              <a:cs typeface="Times"/>
            </a:endParaRPr>
          </a:p>
          <a:p>
            <a:pPr lvl="1"/>
            <a:r>
              <a:rPr lang="en-GB" sz="1600" dirty="0">
                <a:latin typeface="Times"/>
                <a:cs typeface="Times"/>
              </a:rPr>
              <a:t>CIEMAT is planning to build a common coil, test in 2027/8 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[see talk of F. Toral]</a:t>
            </a:r>
            <a:endParaRPr lang="en-GB" sz="2000" dirty="0">
              <a:latin typeface="Times"/>
              <a:cs typeface="Times"/>
            </a:endParaRPr>
          </a:p>
          <a:p>
            <a:r>
              <a:rPr lang="en-GB" sz="1800" dirty="0" err="1">
                <a:latin typeface="Times"/>
                <a:cs typeface="Times"/>
              </a:rPr>
              <a:t>Cos</a:t>
            </a:r>
            <a:r>
              <a:rPr lang="en-GB" sz="1800" dirty="0" err="1">
                <a:latin typeface="Symbol" charset="2"/>
                <a:cs typeface="Symbol" charset="2"/>
              </a:rPr>
              <a:t>q</a:t>
            </a:r>
            <a:r>
              <a:rPr lang="en-GB" sz="1800" dirty="0">
                <a:latin typeface="Times"/>
                <a:cs typeface="Times"/>
              </a:rPr>
              <a:t> option: </a:t>
            </a:r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MDPCT1 reached 14 T at 4.5 K </a:t>
            </a:r>
            <a:r>
              <a:rPr lang="en-GB" sz="1800" dirty="0">
                <a:latin typeface="Times"/>
                <a:cs typeface="Times"/>
              </a:rPr>
              <a:t>in the US, </a:t>
            </a:r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11 T reached 12.5 T </a:t>
            </a:r>
            <a:r>
              <a:rPr lang="en-GB" sz="1800" dirty="0">
                <a:latin typeface="Times"/>
                <a:cs typeface="Times"/>
              </a:rPr>
              <a:t>at 1.9 K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2layer magnet in INFN and CERN, test in 2026/7 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[see talks of Farinon and Foussat]</a:t>
            </a:r>
            <a:endParaRPr lang="en-GB" sz="2000" dirty="0">
              <a:latin typeface="Times"/>
              <a:cs typeface="Times"/>
            </a:endParaRPr>
          </a:p>
          <a:p>
            <a:pPr lvl="1"/>
            <a:endParaRPr lang="en-GB" sz="1600" dirty="0">
              <a:latin typeface="Times"/>
              <a:cs typeface="Times"/>
            </a:endParaRPr>
          </a:p>
          <a:p>
            <a:pPr lvl="2"/>
            <a:endParaRPr lang="en-GB" sz="1600" dirty="0">
              <a:latin typeface="Times"/>
              <a:cs typeface="Time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4523" y="5771921"/>
            <a:ext cx="15705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/>
                <a:cs typeface="Times"/>
              </a:rPr>
              <a:t>14 T block dipole </a:t>
            </a:r>
          </a:p>
          <a:p>
            <a:pPr algn="ctr"/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[J. C. Perez, et al.]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22151" y="5769680"/>
            <a:ext cx="19037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/>
                <a:cs typeface="Times"/>
              </a:rPr>
              <a:t>14 T block dipole F2D2  </a:t>
            </a:r>
          </a:p>
          <a:p>
            <a:pPr algn="ctr"/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[E. Rochepault, et al.]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 descr="F2D2_2d_mecha_4p8p14_standard_colors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57"/>
          <a:stretch/>
        </p:blipFill>
        <p:spPr>
          <a:xfrm>
            <a:off x="2768534" y="3870098"/>
            <a:ext cx="1832690" cy="1821600"/>
          </a:xfrm>
          <a:prstGeom prst="rect">
            <a:avLst/>
          </a:prstGeom>
        </p:spPr>
      </p:pic>
      <p:pic>
        <p:nvPicPr>
          <p:cNvPr id="16" name="Picture 15" descr="Bond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78" y="3533868"/>
            <a:ext cx="2079609" cy="22959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3830" y="3598660"/>
            <a:ext cx="514808" cy="45332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0317" y="3579260"/>
            <a:ext cx="617735" cy="52291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2C6E24EE-720D-9E0B-DFE8-FF5F6273519E}"/>
              </a:ext>
            </a:extLst>
          </p:cNvPr>
          <p:cNvSpPr txBox="1"/>
          <p:nvPr/>
        </p:nvSpPr>
        <p:spPr>
          <a:xfrm>
            <a:off x="6511917" y="5591453"/>
            <a:ext cx="28794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FalconD cross-section  </a:t>
            </a:r>
          </a:p>
          <a:p>
            <a:pPr algn="ctr"/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[S. Farinon, M .Sorbi, </a:t>
            </a:r>
          </a:p>
          <a:p>
            <a:pPr algn="ctr"/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A. Foussat et al.]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8" name="Picture 17" descr="FalconD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300" y="3870290"/>
            <a:ext cx="1847677" cy="184767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3432" y="3501505"/>
            <a:ext cx="896514" cy="233486"/>
          </a:xfrm>
          <a:prstGeom prst="rect">
            <a:avLst/>
          </a:prstGeom>
        </p:spPr>
      </p:pic>
      <p:pic>
        <p:nvPicPr>
          <p:cNvPr id="20" name="Picture 19" descr="DAISY_ASC24_CrossSection_V2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796" y="3673372"/>
            <a:ext cx="2150441" cy="213693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81FBA79A-4EF8-D9B5-3F1B-B19AAAEF4700}"/>
              </a:ext>
            </a:extLst>
          </p:cNvPr>
          <p:cNvSpPr txBox="1"/>
          <p:nvPr/>
        </p:nvSpPr>
        <p:spPr>
          <a:xfrm>
            <a:off x="4943208" y="5755475"/>
            <a:ext cx="181790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DAISY cross-section </a:t>
            </a:r>
          </a:p>
          <a:p>
            <a:pPr algn="ctr"/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[F. Toral, et al.]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18845" y="3372648"/>
            <a:ext cx="588190" cy="588190"/>
          </a:xfrm>
          <a:prstGeom prst="rect">
            <a:avLst/>
          </a:prstGeom>
        </p:spPr>
      </p:pic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17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24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25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2199640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Nb</a:t>
            </a:r>
            <a:r>
              <a:rPr lang="en-US" sz="4000" baseline="-25000" dirty="0">
                <a:latin typeface="Times"/>
                <a:cs typeface="Times"/>
              </a:rPr>
              <a:t>3</a:t>
            </a:r>
            <a:r>
              <a:rPr lang="en-US" sz="4000" dirty="0">
                <a:latin typeface="Times"/>
                <a:cs typeface="Times"/>
              </a:rPr>
              <a:t>Sn program: stress management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Stress management consists in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mixing the structure and the coil</a:t>
            </a:r>
          </a:p>
          <a:p>
            <a:pPr lvl="1"/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Mandatory for 20 T</a:t>
            </a:r>
            <a:r>
              <a:rPr lang="en-GB" sz="2000" dirty="0">
                <a:latin typeface="Times"/>
                <a:cs typeface="Times"/>
              </a:rPr>
              <a:t>, and MDP is investing only in this direction</a:t>
            </a:r>
          </a:p>
          <a:p>
            <a:pPr lvl="2"/>
            <a:r>
              <a:rPr lang="en-GB" sz="1800" dirty="0">
                <a:latin typeface="Times"/>
                <a:cs typeface="Times"/>
              </a:rPr>
              <a:t>CCT5: 8 T reached (LBNL), CD1: </a:t>
            </a:r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10 T </a:t>
            </a:r>
            <a:r>
              <a:rPr lang="en-GB" sz="1800" dirty="0">
                <a:latin typeface="Times"/>
                <a:cs typeface="Times"/>
              </a:rPr>
              <a:t>(PSI) </a:t>
            </a:r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reached</a:t>
            </a:r>
            <a:r>
              <a:rPr lang="en-GB" sz="1800" dirty="0">
                <a:latin typeface="Times"/>
                <a:cs typeface="Times"/>
              </a:rPr>
              <a:t> </a:t>
            </a:r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with 17 mm width coil</a:t>
            </a:r>
          </a:p>
          <a:p>
            <a:r>
              <a:rPr lang="en-GB" sz="2400" dirty="0">
                <a:latin typeface="Times"/>
                <a:cs typeface="Times"/>
              </a:rPr>
              <a:t>PSI manufactured a subscale stress managed common coil, with CERN support for parts of coil manufacturing and test </a:t>
            </a:r>
            <a:r>
              <a:rPr lang="en-GB" sz="1200" dirty="0">
                <a:solidFill>
                  <a:srgbClr val="00B050"/>
                </a:solidFill>
                <a:latin typeface="Times"/>
                <a:cs typeface="Times"/>
              </a:rPr>
              <a:t>[D. Araujo et al.]</a:t>
            </a:r>
            <a:endParaRPr lang="en-GB" sz="3200" dirty="0">
              <a:latin typeface="Times"/>
              <a:cs typeface="Times"/>
            </a:endParaRPr>
          </a:p>
          <a:p>
            <a:pPr lvl="1"/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Peak field in the coil of 6.5 T </a:t>
            </a:r>
            <a:r>
              <a:rPr lang="en-GB" sz="2000" dirty="0">
                <a:latin typeface="Times"/>
                <a:cs typeface="Times"/>
              </a:rPr>
              <a:t>reached &gt;5 T in in the centre (June 2024)</a:t>
            </a:r>
          </a:p>
          <a:p>
            <a:r>
              <a:rPr lang="en-GB" sz="2200" dirty="0">
                <a:latin typeface="Times"/>
                <a:cs typeface="Times"/>
              </a:rPr>
              <a:t>SMACC1 is a common coil stress managed, 12 T target, test in 2026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74827" y="3647755"/>
            <a:ext cx="3448319" cy="2165553"/>
            <a:chOff x="1784194" y="1895665"/>
            <a:chExt cx="6671139" cy="416123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41240" y="1895665"/>
              <a:ext cx="6414093" cy="4161232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2434369" y="3144588"/>
              <a:ext cx="1330586" cy="0"/>
            </a:xfrm>
            <a:prstGeom prst="straightConnector1">
              <a:avLst/>
            </a:prstGeom>
            <a:ln>
              <a:solidFill>
                <a:srgbClr val="F09E18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784194" y="2736396"/>
              <a:ext cx="2435886" cy="4100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B81011"/>
                  </a:solidFill>
                </a:rPr>
                <a:t>Short sample 4.5 K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3871994" y="2600333"/>
              <a:ext cx="1873719" cy="1217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811511" y="2268951"/>
              <a:ext cx="2125449" cy="369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Short sample 1.9 K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627733" y="5694814"/>
            <a:ext cx="286308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Times"/>
                <a:cs typeface="Times"/>
              </a:rPr>
              <a:t>Design of 12 T SMACC1 </a:t>
            </a:r>
          </a:p>
          <a:p>
            <a:pPr algn="ctr"/>
            <a:r>
              <a:rPr lang="en-US" sz="1600" dirty="0">
                <a:solidFill>
                  <a:srgbClr val="008000"/>
                </a:solidFill>
                <a:latin typeface="Times"/>
                <a:cs typeface="Times"/>
              </a:rPr>
              <a:t>(D. </a:t>
            </a:r>
            <a:r>
              <a:rPr lang="en-US" sz="1600" dirty="0" err="1">
                <a:solidFill>
                  <a:srgbClr val="008000"/>
                </a:solidFill>
                <a:latin typeface="Times"/>
                <a:cs typeface="Times"/>
              </a:rPr>
              <a:t>Araujo</a:t>
            </a:r>
            <a:r>
              <a:rPr lang="en-US" sz="1600" dirty="0">
                <a:solidFill>
                  <a:srgbClr val="008000"/>
                </a:solidFill>
                <a:latin typeface="Times"/>
                <a:cs typeface="Times"/>
              </a:rPr>
              <a:t>, B. </a:t>
            </a:r>
            <a:r>
              <a:rPr lang="en-US" sz="1600" dirty="0" err="1">
                <a:solidFill>
                  <a:srgbClr val="008000"/>
                </a:solidFill>
                <a:latin typeface="Times"/>
                <a:cs typeface="Times"/>
              </a:rPr>
              <a:t>Auchmann</a:t>
            </a:r>
            <a:r>
              <a:rPr lang="en-US" sz="1600" dirty="0">
                <a:solidFill>
                  <a:srgbClr val="008000"/>
                </a:solidFill>
                <a:latin typeface="Times"/>
                <a:cs typeface="Times"/>
              </a:rPr>
              <a:t>, et al.)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5911665"/>
            <a:ext cx="4986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"/>
                <a:cs typeface="Times"/>
              </a:rPr>
              <a:t>Test of SSSMCC in SM18 </a:t>
            </a:r>
            <a:r>
              <a:rPr lang="en-US" sz="1600" dirty="0">
                <a:solidFill>
                  <a:srgbClr val="008000"/>
                </a:solidFill>
                <a:latin typeface="Times"/>
                <a:cs typeface="Times"/>
              </a:rPr>
              <a:t>(D. </a:t>
            </a:r>
            <a:r>
              <a:rPr lang="en-US" sz="1600" dirty="0" err="1">
                <a:solidFill>
                  <a:srgbClr val="008000"/>
                </a:solidFill>
                <a:latin typeface="Times"/>
                <a:cs typeface="Times"/>
              </a:rPr>
              <a:t>Araujo</a:t>
            </a:r>
            <a:r>
              <a:rPr lang="en-US" sz="1600" dirty="0">
                <a:solidFill>
                  <a:srgbClr val="008000"/>
                </a:solidFill>
                <a:latin typeface="Times"/>
                <a:cs typeface="Times"/>
              </a:rPr>
              <a:t>, G. </a:t>
            </a:r>
            <a:r>
              <a:rPr lang="en-US" sz="1600" dirty="0" err="1">
                <a:solidFill>
                  <a:srgbClr val="008000"/>
                </a:solidFill>
                <a:latin typeface="Times"/>
                <a:cs typeface="Times"/>
              </a:rPr>
              <a:t>Willering</a:t>
            </a:r>
            <a:r>
              <a:rPr lang="en-US" sz="1600" dirty="0">
                <a:solidFill>
                  <a:srgbClr val="008000"/>
                </a:solidFill>
                <a:latin typeface="Times"/>
                <a:cs typeface="Times"/>
              </a:rPr>
              <a:t>, et al.)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1932" y="5169948"/>
            <a:ext cx="1051900" cy="432782"/>
          </a:xfrm>
          <a:prstGeom prst="rect">
            <a:avLst/>
          </a:prstGeom>
        </p:spPr>
      </p:pic>
      <p:pic>
        <p:nvPicPr>
          <p:cNvPr id="18" name="Picture 17" descr="SMACC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149" y="3578525"/>
            <a:ext cx="2216741" cy="2216741"/>
          </a:xfrm>
          <a:prstGeom prst="rect">
            <a:avLst/>
          </a:prstGeom>
        </p:spPr>
      </p:pic>
      <p:pic>
        <p:nvPicPr>
          <p:cNvPr id="19" name="Picture 2" descr="US-MDP Collaboration Meeting 2021 (1-5 March 2021): Overview · (Indico)">
            <a:extLst>
              <a:ext uri="{FF2B5EF4-FFF2-40B4-BE49-F238E27FC236}">
                <a16:creationId xmlns:a16="http://schemas.microsoft.com/office/drawing/2014/main" xmlns="" id="{067448C1-D9DB-7357-A89C-ED54A6C02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445" y="1329142"/>
            <a:ext cx="1316555" cy="47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18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21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22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3220507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1880C58-3355-B8A4-A02F-7C5D75631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9028DA50-08E7-F794-A13E-C43554C3A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Times"/>
                <a:cs typeface="Times"/>
              </a:rPr>
              <a:t>What are we building</a:t>
            </a:r>
            <a:endParaRPr lang="en-GB" sz="32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A8374F29-9EE7-16F9-5FE5-9A5AB5F8935F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</p:txBody>
      </p:sp>
      <p:graphicFrame>
        <p:nvGraphicFramePr>
          <p:cNvPr id="9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2584689"/>
              </p:ext>
            </p:extLst>
          </p:nvPr>
        </p:nvGraphicFramePr>
        <p:xfrm>
          <a:off x="4773613" y="5549107"/>
          <a:ext cx="4370387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Equation" r:id="rId3" imgW="2120900" imgH="304800" progId="Equation.3">
                  <p:embed/>
                </p:oleObj>
              </mc:Choice>
              <mc:Fallback>
                <p:oleObj name="Equation" r:id="rId3" imgW="21209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3613" y="5549107"/>
                        <a:ext cx="4370387" cy="6254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 descr="dipole_sk_mnw3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097" y="1021073"/>
            <a:ext cx="1725657" cy="1358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2852" y="3436783"/>
            <a:ext cx="2301148" cy="1839142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6173192" y="5130270"/>
            <a:ext cx="824497" cy="56508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80456" y="5003632"/>
            <a:ext cx="574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A1100"/>
                </a:solidFill>
                <a:latin typeface="Symbol" charset="2"/>
                <a:cs typeface="Symbol" charset="2"/>
              </a:rPr>
              <a:t>m</a:t>
            </a:r>
            <a:r>
              <a:rPr lang="en-US" baseline="-25000" dirty="0">
                <a:solidFill>
                  <a:srgbClr val="CA1100"/>
                </a:solidFill>
                <a:latin typeface="Times"/>
                <a:cs typeface="Times"/>
              </a:rPr>
              <a:t>0</a:t>
            </a:r>
            <a:r>
              <a:rPr lang="en-US" dirty="0">
                <a:solidFill>
                  <a:srgbClr val="CA1100"/>
                </a:solidFill>
                <a:latin typeface="Times"/>
                <a:cs typeface="Times"/>
              </a:rPr>
              <a:t>/2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9906" y="1322535"/>
            <a:ext cx="6299200" cy="40386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19335512">
            <a:off x="3866111" y="1474797"/>
            <a:ext cx="16947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Times"/>
                <a:cs typeface="Times"/>
              </a:rPr>
              <a:t>Demonstrators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19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262127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2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467139" y="1333144"/>
            <a:ext cx="8219661" cy="316194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4000" dirty="0">
                <a:latin typeface="Book Antiqua"/>
                <a:cs typeface="Book Antiqua"/>
              </a:rPr>
              <a:t>High Field Magnet </a:t>
            </a:r>
          </a:p>
          <a:p>
            <a:pPr algn="ctr"/>
            <a:r>
              <a:rPr lang="en-GB" sz="4000" dirty="0">
                <a:latin typeface="Book Antiqua"/>
                <a:cs typeface="Book Antiqua"/>
              </a:rPr>
              <a:t>Programme Developments</a:t>
            </a:r>
            <a:br>
              <a:rPr lang="en-GB" sz="4000" dirty="0">
                <a:latin typeface="Book Antiqua"/>
                <a:cs typeface="Book Antiqua"/>
              </a:rPr>
            </a:br>
            <a:endParaRPr lang="en-GB" sz="4000" dirty="0">
              <a:latin typeface="Book Antiqua"/>
              <a:cs typeface="Book Antiqu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C2A23DD-A797-A786-5E31-AA19D3B7FFBC}"/>
              </a:ext>
            </a:extLst>
          </p:cNvPr>
          <p:cNvSpPr txBox="1"/>
          <p:nvPr/>
        </p:nvSpPr>
        <p:spPr>
          <a:xfrm>
            <a:off x="444182" y="3577654"/>
            <a:ext cx="8318303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u="sng" dirty="0">
                <a:latin typeface="Book Antiqua"/>
                <a:cs typeface="Book Antiqua"/>
              </a:rPr>
              <a:t>E. Todesco, </a:t>
            </a:r>
            <a:r>
              <a:rPr lang="fr-CH" sz="2400" dirty="0">
                <a:latin typeface="Book Antiqua"/>
                <a:cs typeface="Book Antiqua"/>
              </a:rPr>
              <a:t>HFM programme leader</a:t>
            </a:r>
          </a:p>
          <a:p>
            <a:r>
              <a:rPr lang="fr-CH" sz="2400" dirty="0">
                <a:latin typeface="Book Antiqua"/>
                <a:cs typeface="Book Antiqua"/>
              </a:rPr>
              <a:t>B. Auchmann, HFM programme co-leader</a:t>
            </a:r>
          </a:p>
          <a:p>
            <a:r>
              <a:rPr lang="fr-CH" sz="2400" dirty="0">
                <a:latin typeface="Book Antiqua"/>
                <a:cs typeface="Book Antiqua"/>
              </a:rPr>
              <a:t>On behalf of HFM collaboration</a:t>
            </a:r>
          </a:p>
          <a:p>
            <a:endParaRPr lang="fr-CH" sz="2400" dirty="0">
              <a:latin typeface="Book Antiqua"/>
              <a:cs typeface="Book Antiqua"/>
            </a:endParaRPr>
          </a:p>
          <a:p>
            <a:r>
              <a:rPr lang="fr-CH" sz="2000" dirty="0">
                <a:latin typeface="Book Antiqua"/>
                <a:cs typeface="Book Antiqua"/>
              </a:rPr>
              <a:t>With feedbacks from A. Milanese, A. Ballarino, S. Izquierdo Bermudez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B963441-C360-6CCC-AFA5-F15573172F17}"/>
              </a:ext>
            </a:extLst>
          </p:cNvPr>
          <p:cNvSpPr txBox="1"/>
          <p:nvPr/>
        </p:nvSpPr>
        <p:spPr>
          <a:xfrm>
            <a:off x="1281329" y="5787682"/>
            <a:ext cx="2691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latin typeface="Book Antiqua"/>
                <a:cs typeface="Book Antiqua"/>
              </a:rPr>
              <a:t>10 </a:t>
            </a:r>
            <a:r>
              <a:rPr lang="fr-CH" dirty="0" err="1">
                <a:latin typeface="Book Antiqua"/>
                <a:cs typeface="Book Antiqua"/>
              </a:rPr>
              <a:t>February</a:t>
            </a:r>
            <a:r>
              <a:rPr lang="fr-CH" dirty="0">
                <a:latin typeface="Book Antiqua"/>
                <a:cs typeface="Book Antiqua"/>
              </a:rPr>
              <a:t> 2025, CERN</a:t>
            </a: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1880C58-3355-B8A4-A02F-7C5D756319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9028DA50-08E7-F794-A13E-C43554C3A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Times"/>
                <a:cs typeface="Times"/>
              </a:rPr>
              <a:t>What are we building</a:t>
            </a:r>
            <a:endParaRPr lang="en-GB" sz="32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A8374F29-9EE7-16F9-5FE5-9A5AB5F8935F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sz="2000" dirty="0">
              <a:latin typeface="Times"/>
              <a:cs typeface="Times"/>
            </a:endParaRPr>
          </a:p>
          <a:p>
            <a:endParaRPr lang="en-GB" sz="2000" dirty="0">
              <a:latin typeface="Times"/>
              <a:cs typeface="Times"/>
            </a:endParaRPr>
          </a:p>
        </p:txBody>
      </p:sp>
      <p:graphicFrame>
        <p:nvGraphicFramePr>
          <p:cNvPr id="9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3898563"/>
              </p:ext>
            </p:extLst>
          </p:nvPr>
        </p:nvGraphicFramePr>
        <p:xfrm>
          <a:off x="4773613" y="5549107"/>
          <a:ext cx="4370387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Equation" r:id="rId3" imgW="2120900" imgH="304800" progId="Equation.3">
                  <p:embed/>
                </p:oleObj>
              </mc:Choice>
              <mc:Fallback>
                <p:oleObj name="Equation" r:id="rId3" imgW="21209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3613" y="5549107"/>
                        <a:ext cx="4370387" cy="6254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 descr="dipole_sk_mnw3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097" y="1021073"/>
            <a:ext cx="1725657" cy="1358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2852" y="3436783"/>
            <a:ext cx="2301148" cy="1839142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6173192" y="5130270"/>
            <a:ext cx="824497" cy="56508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980456" y="5003632"/>
            <a:ext cx="574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A1100"/>
                </a:solidFill>
                <a:latin typeface="Symbol" charset="2"/>
                <a:cs typeface="Symbol" charset="2"/>
              </a:rPr>
              <a:t>m</a:t>
            </a:r>
            <a:r>
              <a:rPr lang="en-US" baseline="-25000" dirty="0">
                <a:solidFill>
                  <a:srgbClr val="CA1100"/>
                </a:solidFill>
                <a:latin typeface="Times"/>
                <a:cs typeface="Times"/>
              </a:rPr>
              <a:t>0</a:t>
            </a:r>
            <a:r>
              <a:rPr lang="en-US" dirty="0">
                <a:solidFill>
                  <a:srgbClr val="CA1100"/>
                </a:solidFill>
                <a:latin typeface="Times"/>
                <a:cs typeface="Times"/>
              </a:rPr>
              <a:t>/2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1567" y="1306322"/>
            <a:ext cx="6299200" cy="4038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8816834">
            <a:off x="882927" y="2238461"/>
            <a:ext cx="17876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4D4D4D"/>
                </a:solidFill>
                <a:latin typeface="Times New Roman"/>
                <a:cs typeface="Times New Roman"/>
              </a:rPr>
              <a:t>Stress managed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20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33647281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Protection guidelines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Times"/>
                <a:cs typeface="Times"/>
              </a:rPr>
              <a:t>Once SC properties are not a bottleneck for performance, and stress is intercepted, the last obstacle to have more efficient coils is protection</a:t>
            </a:r>
          </a:p>
          <a:p>
            <a:r>
              <a:rPr lang="en-GB" sz="2000" dirty="0">
                <a:latin typeface="Times"/>
                <a:cs typeface="Times"/>
              </a:rPr>
              <a:t>Targets: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Getting rid of QH and have a fully redundant CLIQ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Studying alternative systems to allow larger current density </a:t>
            </a:r>
            <a:r>
              <a:rPr lang="en-GB" sz="1600" dirty="0">
                <a:latin typeface="Times"/>
                <a:cs typeface="Times"/>
                <a:sym typeface="Wingdings"/>
              </a:rPr>
              <a:t></a:t>
            </a:r>
            <a:r>
              <a:rPr lang="en-GB" sz="1600" dirty="0">
                <a:latin typeface="Times"/>
                <a:cs typeface="Times"/>
              </a:rPr>
              <a:t> more compact and cheaper magnets</a:t>
            </a:r>
          </a:p>
          <a:p>
            <a:pPr lvl="1"/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Novel method proposed 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[E. </a:t>
            </a:r>
            <a:r>
              <a:rPr lang="en-GB" sz="1400" dirty="0" err="1">
                <a:solidFill>
                  <a:srgbClr val="00B050"/>
                </a:solidFill>
                <a:latin typeface="Times"/>
                <a:cs typeface="Times"/>
              </a:rPr>
              <a:t>Ravaioli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 et al. ] </a:t>
            </a:r>
            <a:r>
              <a:rPr lang="en-GB" sz="1600" dirty="0">
                <a:latin typeface="Times"/>
                <a:cs typeface="Times"/>
              </a:rPr>
              <a:t>and has been tested at CERN on a SMC  to allow a part of energy extraction, and fast quenching</a:t>
            </a:r>
          </a:p>
          <a:p>
            <a:pPr lvl="1"/>
            <a:r>
              <a:rPr lang="en-GB" sz="1600" dirty="0">
                <a:latin typeface="Times"/>
                <a:cs typeface="Times"/>
              </a:rPr>
              <a:t>Second </a:t>
            </a:r>
            <a:r>
              <a:rPr lang="en-GB" sz="1600" dirty="0">
                <a:solidFill>
                  <a:srgbClr val="B81011"/>
                </a:solidFill>
                <a:latin typeface="Times"/>
                <a:cs typeface="Times"/>
              </a:rPr>
              <a:t>novel method </a:t>
            </a:r>
            <a:r>
              <a:rPr lang="en-GB" sz="1600" dirty="0">
                <a:latin typeface="Times"/>
                <a:cs typeface="Times"/>
              </a:rPr>
              <a:t>(</a:t>
            </a:r>
            <a:r>
              <a:rPr lang="en-GB" sz="1600" dirty="0" err="1">
                <a:latin typeface="Times"/>
                <a:cs typeface="Times"/>
              </a:rPr>
              <a:t>eCLIQ</a:t>
            </a:r>
            <a:r>
              <a:rPr lang="en-GB" sz="1600" dirty="0">
                <a:latin typeface="Times"/>
                <a:cs typeface="Times"/>
              </a:rPr>
              <a:t>) is under test, first promising results </a:t>
            </a:r>
          </a:p>
          <a:p>
            <a:pPr marL="448056" lvl="1" indent="0">
              <a:buNone/>
            </a:pPr>
            <a:r>
              <a:rPr lang="en-GB" sz="1200" dirty="0">
                <a:solidFill>
                  <a:srgbClr val="00B050"/>
                </a:solidFill>
                <a:latin typeface="Times"/>
                <a:cs typeface="Times"/>
              </a:rPr>
              <a:t>                                                                                                                                   [see talk by M. Wozniak]</a:t>
            </a:r>
          </a:p>
          <a:p>
            <a:pPr marL="448056" lvl="1" indent="0">
              <a:buNone/>
            </a:pPr>
            <a:endParaRPr lang="en-GB" sz="1600" dirty="0">
              <a:latin typeface="Times"/>
              <a:cs typeface="Time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2854" y="5651971"/>
            <a:ext cx="826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Times"/>
                <a:cs typeface="Times"/>
              </a:rPr>
              <a:t>Copper coil and SC coil in ESC, and quench protection  (E. </a:t>
            </a:r>
            <a:r>
              <a:rPr lang="en-US" dirty="0" err="1">
                <a:latin typeface="Times"/>
                <a:cs typeface="Times"/>
              </a:rPr>
              <a:t>Ravaioli</a:t>
            </a:r>
            <a:r>
              <a:rPr lang="en-US" dirty="0">
                <a:latin typeface="Times"/>
                <a:cs typeface="Times"/>
              </a:rPr>
              <a:t>, J. C. Perez, et al.)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47744C07-135F-0141-5FA9-5C179E5F87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653" y="4104587"/>
            <a:ext cx="3178313" cy="156165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201B579E-B6FD-ED91-1A3B-150AD64DF4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5066" y="3930178"/>
            <a:ext cx="2286597" cy="1714222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21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25335513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484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Table of contents </a:t>
            </a:r>
            <a:endParaRPr lang="en-GB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3228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/>
                </a:solidFill>
                <a:latin typeface="Times"/>
                <a:cs typeface="Times"/>
              </a:rPr>
              <a:t>Baseline for FCC and options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solidFill>
                  <a:schemeClr val="accent2"/>
                </a:solidFill>
                <a:latin typeface="Times"/>
                <a:cs typeface="Times"/>
              </a:rPr>
              <a:t>Nb</a:t>
            </a:r>
            <a:r>
              <a:rPr lang="en-GB" baseline="-25000" dirty="0">
                <a:solidFill>
                  <a:schemeClr val="accent2"/>
                </a:solidFill>
                <a:latin typeface="Times"/>
                <a:cs typeface="Times"/>
              </a:rPr>
              <a:t>3</a:t>
            </a:r>
            <a:r>
              <a:rPr lang="en-GB" dirty="0">
                <a:solidFill>
                  <a:schemeClr val="accent2"/>
                </a:solidFill>
                <a:latin typeface="Times"/>
                <a:cs typeface="Times"/>
              </a:rPr>
              <a:t>Sn activities</a:t>
            </a: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HTS activities</a:t>
            </a:r>
          </a:p>
          <a:p>
            <a:endParaRPr lang="en-GB" dirty="0">
              <a:latin typeface="Times"/>
              <a:cs typeface="Times"/>
            </a:endParaRPr>
          </a:p>
          <a:p>
            <a:endParaRPr lang="en-GB" dirty="0">
              <a:latin typeface="Times"/>
              <a:cs typeface="Times"/>
            </a:endParaRP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22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21923561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HTS: a brave new world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current weakly decreases with field:</a:t>
            </a:r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path is open well beyond 20 T … </a:t>
            </a:r>
            <a:endParaRPr lang="fr-CH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temperature margin</a:t>
            </a:r>
          </a:p>
        </p:txBody>
      </p:sp>
      <p:pic>
        <p:nvPicPr>
          <p:cNvPr id="11" name="Picture 10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29" y="2630688"/>
            <a:ext cx="5161629" cy="346259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099114" y="5849067"/>
            <a:ext cx="3660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Times"/>
                <a:cs typeface="Times"/>
              </a:rPr>
              <a:t>Jeng</a:t>
            </a:r>
            <a:r>
              <a:rPr lang="en-US" sz="1400" dirty="0">
                <a:latin typeface="Times"/>
                <a:cs typeface="Times"/>
              </a:rPr>
              <a:t> </a:t>
            </a:r>
            <a:r>
              <a:rPr lang="en-US" sz="1400" dirty="0" err="1">
                <a:latin typeface="Times"/>
                <a:cs typeface="Times"/>
              </a:rPr>
              <a:t>vs</a:t>
            </a:r>
            <a:r>
              <a:rPr lang="en-US" sz="1400" dirty="0">
                <a:latin typeface="Times"/>
                <a:cs typeface="Times"/>
              </a:rPr>
              <a:t> B, all at 4.2 K (courtesy of A. </a:t>
            </a:r>
            <a:r>
              <a:rPr lang="en-US" sz="1400" dirty="0" err="1">
                <a:latin typeface="Times"/>
                <a:cs typeface="Times"/>
              </a:rPr>
              <a:t>Ballarino</a:t>
            </a:r>
            <a:r>
              <a:rPr lang="en-US" sz="1400" dirty="0">
                <a:latin typeface="Times"/>
                <a:cs typeface="Times"/>
              </a:rPr>
              <a:t>)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23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322384"/>
              </p:ext>
            </p:extLst>
          </p:nvPr>
        </p:nvGraphicFramePr>
        <p:xfrm>
          <a:off x="5239099" y="2989845"/>
          <a:ext cx="3798042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13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766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33147"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Material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Temp margin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7366"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Times"/>
                          <a:cs typeface="Times"/>
                        </a:rPr>
                        <a:t>Nb</a:t>
                      </a:r>
                      <a:r>
                        <a:rPr lang="en-US" sz="1800" dirty="0">
                          <a:latin typeface="Times"/>
                          <a:cs typeface="Times"/>
                        </a:rPr>
                        <a:t>-Ti at 1.9 K, </a:t>
                      </a:r>
                    </a:p>
                    <a:p>
                      <a:r>
                        <a:rPr lang="en-US" sz="1800" dirty="0">
                          <a:latin typeface="Times"/>
                          <a:cs typeface="Times"/>
                        </a:rPr>
                        <a:t>80%</a:t>
                      </a:r>
                      <a:r>
                        <a:rPr lang="en-US" sz="1800" baseline="0" dirty="0">
                          <a:latin typeface="Times"/>
                          <a:cs typeface="Times"/>
                        </a:rPr>
                        <a:t> on the </a:t>
                      </a:r>
                      <a:r>
                        <a:rPr lang="en-US" sz="1800" baseline="0" dirty="0" err="1">
                          <a:latin typeface="Times"/>
                          <a:cs typeface="Times"/>
                        </a:rPr>
                        <a:t>loadline</a:t>
                      </a:r>
                      <a:endParaRPr lang="en-US" sz="18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Times"/>
                          <a:cs typeface="Times"/>
                        </a:rPr>
                        <a:t>2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48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Times"/>
                          <a:cs typeface="Times"/>
                        </a:rPr>
                        <a:t>Nb</a:t>
                      </a:r>
                      <a:r>
                        <a:rPr lang="en-US" sz="1800" baseline="-25000" dirty="0"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800" dirty="0">
                          <a:latin typeface="Times"/>
                          <a:cs typeface="Times"/>
                        </a:rPr>
                        <a:t>Sn at 1.9 K,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Times"/>
                          <a:cs typeface="Times"/>
                        </a:rPr>
                        <a:t>80%</a:t>
                      </a:r>
                      <a:r>
                        <a:rPr lang="en-US" sz="1800" baseline="0" dirty="0">
                          <a:latin typeface="Times"/>
                          <a:cs typeface="Times"/>
                        </a:rPr>
                        <a:t> on the </a:t>
                      </a:r>
                      <a:r>
                        <a:rPr lang="en-US" sz="1800" baseline="0" dirty="0" err="1">
                          <a:latin typeface="Times"/>
                          <a:cs typeface="Times"/>
                        </a:rPr>
                        <a:t>loadline</a:t>
                      </a:r>
                      <a:endParaRPr lang="en-US" sz="18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Times"/>
                          <a:cs typeface="Times"/>
                        </a:rPr>
                        <a:t>5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48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latin typeface="Times"/>
                          <a:cs typeface="Times"/>
                        </a:rPr>
                        <a:t>ReBCO</a:t>
                      </a:r>
                      <a:r>
                        <a:rPr lang="en-US" sz="1800" dirty="0">
                          <a:latin typeface="Times"/>
                          <a:cs typeface="Times"/>
                        </a:rPr>
                        <a:t> at 20 K,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Times"/>
                          <a:cs typeface="Times"/>
                        </a:rPr>
                        <a:t>80%</a:t>
                      </a:r>
                      <a:r>
                        <a:rPr lang="en-US" sz="1800" baseline="0" dirty="0">
                          <a:latin typeface="Times"/>
                          <a:cs typeface="Times"/>
                        </a:rPr>
                        <a:t> on the </a:t>
                      </a:r>
                      <a:r>
                        <a:rPr lang="en-US" sz="1800" baseline="0" dirty="0" err="1">
                          <a:latin typeface="Times"/>
                          <a:cs typeface="Times"/>
                        </a:rPr>
                        <a:t>loadline</a:t>
                      </a:r>
                      <a:endParaRPr lang="en-US" sz="18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Times"/>
                          <a:cs typeface="Times"/>
                        </a:rPr>
                        <a:t>10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25703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HTS conductors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BSSCO (commercially available, mainly used in the US)</a:t>
            </a:r>
          </a:p>
          <a:p>
            <a:pPr lvl="2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 in 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round strand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dipoles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reaching 1.5 T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been done 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LBNL)</a:t>
            </a:r>
          </a:p>
          <a:p>
            <a:pPr lvl="2"/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activities foreseen in HFM</a:t>
            </a:r>
          </a:p>
          <a:p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REBCO (commercially available, strong impluse from fusion)</a:t>
            </a:r>
          </a:p>
          <a:p>
            <a:pPr lvl="2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Recently, </a:t>
            </a:r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reduction of cost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thanks to large interest from fusion: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we use this tape for our needs ? It could be neccessary to renegotiate requirements</a:t>
            </a:r>
          </a:p>
          <a:p>
            <a:pPr lvl="2"/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Available in tape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cable geometries being considered (Roebel, Corc®, Star ®)</a:t>
            </a:r>
          </a:p>
          <a:p>
            <a:pPr lvl="2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Hysteresis losses can be a showstopper: the filament is the tape width</a:t>
            </a:r>
          </a:p>
          <a:p>
            <a:pPr lvl="2"/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Workhorse for HFM 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[see talks A. </a:t>
            </a:r>
            <a:r>
              <a:rPr lang="en-GB" sz="1400" dirty="0" err="1">
                <a:solidFill>
                  <a:srgbClr val="00B050"/>
                </a:solidFill>
                <a:latin typeface="Times"/>
                <a:cs typeface="Times"/>
              </a:rPr>
              <a:t>Ballarino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, B. </a:t>
            </a:r>
            <a:r>
              <a:rPr lang="en-GB" sz="1400" dirty="0" err="1">
                <a:solidFill>
                  <a:srgbClr val="00B050"/>
                </a:solidFill>
                <a:latin typeface="Times"/>
                <a:cs typeface="Times"/>
              </a:rPr>
              <a:t>Holzapfel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, C. </a:t>
            </a:r>
            <a:r>
              <a:rPr lang="en-GB" sz="1400" dirty="0" err="1">
                <a:solidFill>
                  <a:srgbClr val="00B050"/>
                </a:solidFill>
                <a:latin typeface="Times"/>
                <a:cs typeface="Times"/>
              </a:rPr>
              <a:t>Senatore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, L. </a:t>
            </a:r>
            <a:r>
              <a:rPr lang="en-GB" sz="1400" dirty="0" err="1">
                <a:solidFill>
                  <a:srgbClr val="00B050"/>
                </a:solidFill>
                <a:latin typeface="Times"/>
                <a:cs typeface="Times"/>
              </a:rPr>
              <a:t>Bottura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, T. </a:t>
            </a:r>
            <a:r>
              <a:rPr lang="en-GB" sz="1400" dirty="0" err="1">
                <a:solidFill>
                  <a:srgbClr val="00B050"/>
                </a:solidFill>
                <a:latin typeface="Times"/>
                <a:cs typeface="Times"/>
              </a:rPr>
              <a:t>Lecrevisse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, L. Rossi]</a:t>
            </a:r>
          </a:p>
          <a:p>
            <a:pPr lvl="2"/>
            <a:r>
              <a:rPr lang="fr-CH" sz="1800" dirty="0">
                <a:solidFill>
                  <a:schemeClr val="tx2"/>
                </a:solidFill>
                <a:latin typeface="Times"/>
                <a:cs typeface="Times"/>
              </a:rPr>
              <a:t>Procurement and characterization of order of 50 km of tapes</a:t>
            </a:r>
            <a:endParaRPr lang="fr-CH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0352" lvl="2"/>
            <a:r>
              <a:rPr lang="fr-CH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IBS (not comercially available, strong impulse from China)</a:t>
            </a:r>
          </a:p>
          <a:p>
            <a:pPr lvl="2"/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 current is improving, 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 not as expected </a:t>
            </a:r>
          </a:p>
          <a:p>
            <a:pPr lvl="2"/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Potentially cheaper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REBCO</a:t>
            </a:r>
          </a:p>
          <a:p>
            <a:pPr lvl="2"/>
            <a:r>
              <a:rPr lang="fr-CH" sz="18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WP in HFM </a:t>
            </a:r>
            <a:r>
              <a:rPr lang="en-GB" sz="1800" dirty="0">
                <a:solidFill>
                  <a:srgbClr val="00B050"/>
                </a:solidFill>
                <a:latin typeface="Times"/>
                <a:cs typeface="Times"/>
              </a:rPr>
              <a:t> 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[see talk by A. </a:t>
            </a:r>
            <a:r>
              <a:rPr lang="en-GB" sz="1400" dirty="0" err="1">
                <a:solidFill>
                  <a:srgbClr val="00B050"/>
                </a:solidFill>
                <a:latin typeface="Times"/>
                <a:cs typeface="Times"/>
              </a:rPr>
              <a:t>Malagoli</a:t>
            </a:r>
            <a:r>
              <a:rPr lang="en-GB" sz="1400" dirty="0">
                <a:solidFill>
                  <a:srgbClr val="00B050"/>
                </a:solidFill>
                <a:latin typeface="Times"/>
                <a:cs typeface="Times"/>
              </a:rPr>
              <a:t>]</a:t>
            </a:r>
            <a:endParaRPr lang="en-GB" dirty="0">
              <a:solidFill>
                <a:srgbClr val="00B050"/>
              </a:solidFill>
              <a:latin typeface="Times"/>
              <a:cs typeface="Times"/>
            </a:endParaRPr>
          </a:p>
          <a:p>
            <a:pPr lvl="2"/>
            <a:endParaRPr lang="fr-CH" sz="1800" dirty="0">
              <a:solidFill>
                <a:srgbClr val="B810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24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432576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Times"/>
                <a:cs typeface="Times"/>
              </a:rPr>
              <a:t>Where we stand</a:t>
            </a:r>
            <a:endParaRPr lang="en-GB" sz="36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8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EuroCirCol activities: HTS inserts to boost Nb</a:t>
            </a:r>
            <a:r>
              <a:rPr lang="fr-CH" sz="1800" baseline="-250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8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field by 5 T</a:t>
            </a:r>
          </a:p>
          <a:p>
            <a:pPr lvl="1"/>
            <a:r>
              <a:rPr lang="fr-CH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CEA </a:t>
            </a:r>
            <a:r>
              <a:rPr lang="fr-CH" sz="1600" dirty="0" err="1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racetrack</a:t>
            </a:r>
            <a:r>
              <a:rPr lang="fr-CH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ReBCO</a:t>
            </a:r>
            <a:r>
              <a:rPr lang="fr-CH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tapes: </a:t>
            </a:r>
            <a:r>
              <a:rPr lang="fr-CH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4.3 T </a:t>
            </a:r>
            <a:r>
              <a:rPr lang="fr-CH" sz="1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reached</a:t>
            </a:r>
            <a:r>
              <a:rPr lang="fr-CH" sz="1600" dirty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M. Durante, et al, IEEE 28 (2018) </a:t>
            </a:r>
            <a:endParaRPr lang="fr-CH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CEA cos</a:t>
            </a:r>
            <a:r>
              <a:rPr lang="fr-CH" sz="1600" dirty="0">
                <a:solidFill>
                  <a:srgbClr val="0055A0"/>
                </a:solidFill>
                <a:latin typeface="Symbol" charset="2"/>
                <a:cs typeface="Symbol" charset="2"/>
              </a:rPr>
              <a:t>q: </a:t>
            </a:r>
            <a:r>
              <a:rPr lang="fr-CH" sz="1600" dirty="0">
                <a:solidFill>
                  <a:srgbClr val="B81011"/>
                </a:solidFill>
                <a:latin typeface="Symbol" charset="2"/>
                <a:cs typeface="Symbol" charset="2"/>
              </a:rPr>
              <a:t>1.6 T </a:t>
            </a:r>
            <a:r>
              <a:rPr lang="fr-CH" sz="1600" dirty="0">
                <a:solidFill>
                  <a:srgbClr val="B81011"/>
                </a:solidFill>
                <a:latin typeface="Times"/>
                <a:cs typeface="Times"/>
              </a:rPr>
              <a:t>reached</a:t>
            </a:r>
            <a:r>
              <a:rPr lang="fr-CH" sz="1600" dirty="0">
                <a:solidFill>
                  <a:srgbClr val="0055A0"/>
                </a:solidFill>
                <a:latin typeface="Times"/>
                <a:cs typeface="Times"/>
              </a:rPr>
              <a:t>, to be retested </a:t>
            </a:r>
          </a:p>
          <a:p>
            <a:pPr lvl="1"/>
            <a:r>
              <a:rPr lang="fr-CH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 </a:t>
            </a:r>
            <a:r>
              <a:rPr lang="fr-CH" sz="1600" dirty="0" err="1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aligned</a:t>
            </a:r>
            <a:r>
              <a:rPr lang="fr-CH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block (</a:t>
            </a:r>
            <a:r>
              <a:rPr lang="fr-CH" sz="1600" dirty="0" err="1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Roebel</a:t>
            </a:r>
            <a:r>
              <a:rPr lang="fr-CH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®): </a:t>
            </a:r>
            <a:r>
              <a:rPr lang="fr-CH" sz="16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4.5 T reached </a:t>
            </a:r>
            <a:r>
              <a:rPr lang="fr-CH" sz="1400" dirty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L. Rossi, et al, Instruments 5 (2021) </a:t>
            </a:r>
            <a:endParaRPr lang="fr-CH" sz="1800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fr-CH" sz="18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 MDP:</a:t>
            </a:r>
          </a:p>
          <a:p>
            <a:pPr lvl="1"/>
            <a:r>
              <a:rPr lang="fr-CH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Bin5: CCT with BSCCO, </a:t>
            </a:r>
            <a:r>
              <a:rPr lang="fr-CH" sz="16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1.6 T reached </a:t>
            </a:r>
            <a:r>
              <a:rPr lang="fr-CH" sz="1600" dirty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T. Shen, et al, PRSTAB 25 (2022) </a:t>
            </a:r>
            <a:endParaRPr lang="fr-CH" sz="1600" dirty="0">
              <a:solidFill>
                <a:srgbClr val="B810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C2: CCT with CORC ® </a:t>
            </a:r>
            <a:r>
              <a:rPr lang="fr-CH" sz="16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2.9 T reached </a:t>
            </a:r>
            <a:r>
              <a:rPr lang="fr-CH" sz="1600" dirty="0">
                <a:solidFill>
                  <a:srgbClr val="008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W. Wang, et al, SUST 34 (2021) </a:t>
            </a:r>
            <a:endParaRPr lang="fr-CH" sz="2000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72825EFB-9527-7725-B876-07C62133F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2739" y="3553398"/>
            <a:ext cx="3247983" cy="2441435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25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  <p:pic>
        <p:nvPicPr>
          <p:cNvPr id="2" name="Picture 1" descr="wang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37" y="3638875"/>
            <a:ext cx="3418381" cy="23066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3791" y="5934543"/>
            <a:ext cx="36746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Power test of Feather2 (G. Kirby, J. van </a:t>
            </a:r>
            <a:r>
              <a:rPr lang="en-US" sz="1200" dirty="0" err="1">
                <a:latin typeface="Times"/>
                <a:cs typeface="Times"/>
              </a:rPr>
              <a:t>Nugteren</a:t>
            </a:r>
            <a:r>
              <a:rPr lang="en-US" sz="1200" dirty="0">
                <a:latin typeface="Times"/>
                <a:cs typeface="Times"/>
              </a:rPr>
              <a:t>, et al.)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5319" y="5940411"/>
            <a:ext cx="2742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TF and b3 in C2 magnet (X. Wang, et al.)</a:t>
            </a:r>
          </a:p>
        </p:txBody>
      </p:sp>
    </p:spTree>
    <p:extLst>
      <p:ext uri="{BB962C8B-B14F-4D97-AF65-F5344CB8AC3E}">
        <p14:creationId xmlns:p14="http://schemas.microsoft.com/office/powerpoint/2010/main" val="573550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3" y="120357"/>
            <a:ext cx="8760097" cy="94044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Times"/>
                <a:cs typeface="Times"/>
              </a:rPr>
              <a:t>The metal insulation path</a:t>
            </a:r>
            <a:endParaRPr lang="en-GB" sz="44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46216" y="1062927"/>
            <a:ext cx="8695304" cy="493586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research line of MI (Metal Insulated) is also active in HFM (CEA) – </a:t>
            </a:r>
            <a:r>
              <a:rPr lang="fr-CH" sz="22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2.7 T at 4.2 K  reached in fall 2024 </a:t>
            </a:r>
            <a:r>
              <a:rPr lang="fr-CH" sz="18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[see talk by T. Lecrevisse, et al. ]</a:t>
            </a:r>
            <a:endParaRPr lang="en-GB" sz="18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racetracks are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built</a:t>
            </a: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will be tested, scaling in length is also ongoing</a:t>
            </a:r>
          </a:p>
          <a:p>
            <a:pPr lvl="1"/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Efforts for modeling this complex</a:t>
            </a:r>
          </a:p>
          <a:p>
            <a:pPr marL="448056" lvl="1" indent="0">
              <a:buNone/>
            </a:pPr>
            <a:r>
              <a:rPr lang="fr-CH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physics are also ongoing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7E32B20E-A724-7DEF-A557-D5698A7C012E}"/>
              </a:ext>
            </a:extLst>
          </p:cNvPr>
          <p:cNvSpPr txBox="1"/>
          <p:nvPr/>
        </p:nvSpPr>
        <p:spPr>
          <a:xfrm>
            <a:off x="5105267" y="5889589"/>
            <a:ext cx="31571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MI racetrack coils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[T. Lecrevisse, et al. 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26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1793" y="2670753"/>
            <a:ext cx="4084375" cy="3118016"/>
          </a:xfrm>
          <a:prstGeom prst="rect">
            <a:avLst/>
          </a:prstGeom>
        </p:spPr>
      </p:pic>
      <p:pic>
        <p:nvPicPr>
          <p:cNvPr id="31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235" y="4655128"/>
            <a:ext cx="4163363" cy="1013709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7E32B20E-A724-7DEF-A557-D5698A7C012E}"/>
              </a:ext>
            </a:extLst>
          </p:cNvPr>
          <p:cNvSpPr txBox="1"/>
          <p:nvPr/>
        </p:nvSpPr>
        <p:spPr>
          <a:xfrm>
            <a:off x="652498" y="5773347"/>
            <a:ext cx="35013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MI long racetrack coils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[T. Lecrevisse, et al. 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6034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63" y="120357"/>
            <a:ext cx="8760097" cy="94044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Times"/>
                <a:cs typeface="Times"/>
              </a:rPr>
              <a:t>The dielectric insulation path</a:t>
            </a:r>
            <a:endParaRPr lang="en-GB" sz="44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46216" y="1062927"/>
            <a:ext cx="8695304" cy="493586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CERN, </a:t>
            </a:r>
            <a:r>
              <a:rPr lang="fr-CH" sz="24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racetrack wound with dielectric insulated 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(DI) REBCO are ongoing, and went through preliminary test at 77 K and one coil was tested at 4.5 K </a:t>
            </a:r>
            <a:r>
              <a:rPr lang="fr-CH" sz="24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reaching 2.7 T central </a:t>
            </a:r>
            <a:r>
              <a:rPr lang="fr-CH" sz="24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endParaRPr lang="fr-CH" sz="2400" dirty="0">
              <a:solidFill>
                <a:srgbClr val="B810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20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fr-CH" sz="20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double pancake </a:t>
            </a:r>
            <a:r>
              <a:rPr lang="fr-CH" sz="2000" dirty="0" err="1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coils</a:t>
            </a:r>
            <a:endParaRPr lang="fr-CH" sz="2000" dirty="0">
              <a:solidFill>
                <a:srgbClr val="B810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 able to test stacks of racetrack </a:t>
            </a:r>
            <a:r>
              <a:rPr lang="fr-CH" sz="24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 talk by </a:t>
            </a:r>
            <a:r>
              <a:rPr lang="fr-CH" sz="2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A. Ballarino</a:t>
            </a:r>
            <a:endParaRPr lang="fr-CH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E32B20E-A724-7DEF-A557-D5698A7C012E}"/>
              </a:ext>
            </a:extLst>
          </p:cNvPr>
          <p:cNvSpPr txBox="1"/>
          <p:nvPr/>
        </p:nvSpPr>
        <p:spPr>
          <a:xfrm>
            <a:off x="2203605" y="5856700"/>
            <a:ext cx="4897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[A. Ballarino, et al., HFM TE </a:t>
            </a:r>
            <a:r>
              <a:rPr lang="fr-CH" sz="14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day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  <a:hlinkClick r:id="rId2"/>
              </a:rPr>
              <a:t>https://indico.cern.ch/event/1425262/</a:t>
            </a:r>
            <a:r>
              <a:rPr lang="fr-CH" sz="11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4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]</a:t>
            </a:r>
            <a:endParaRPr lang="en-GB" sz="14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27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F42368EF-B3C6-B42B-AEE9-3553E79407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06"/>
          <a:stretch/>
        </p:blipFill>
        <p:spPr>
          <a:xfrm>
            <a:off x="5409480" y="3041694"/>
            <a:ext cx="3064134" cy="2811059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83EB94A1-5844-B7E5-5738-167699E22B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8" t="25520" r="19055" b="33210"/>
          <a:stretch/>
        </p:blipFill>
        <p:spPr bwMode="auto">
          <a:xfrm>
            <a:off x="585228" y="3822041"/>
            <a:ext cx="4038898" cy="1889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72075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Times"/>
                <a:cs typeface="Times"/>
              </a:rPr>
              <a:t>Never forget the specificity of accelerator magnets</a:t>
            </a:r>
            <a:endParaRPr lang="en-GB" sz="32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An </a:t>
            </a:r>
            <a:r>
              <a:rPr lang="en-GB" sz="24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 dipole is not a solenoid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!!</a:t>
            </a:r>
          </a:p>
          <a:p>
            <a:pPr lvl="1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Field is not parallel to the wire, forces are not perpendicular to the wire, stresses are about 50% larger than magnet pressure</a:t>
            </a:r>
          </a:p>
          <a:p>
            <a:r>
              <a:rPr lang="en-GB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Overall current densities of </a:t>
            </a:r>
            <a:r>
              <a:rPr lang="en-GB" sz="24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</a:t>
            </a:r>
            <a:r>
              <a:rPr lang="en-GB" sz="24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 A/mm</a:t>
            </a:r>
            <a:r>
              <a:rPr lang="en-GB" sz="2400" baseline="300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4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a peculiar feature/challenge</a:t>
            </a:r>
            <a:r>
              <a:rPr lang="en-GB" sz="2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accelerator magnets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order of magnitude above HEP detector magnets or fusion magnets</a:t>
            </a: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8056" lvl="1" indent="0">
              <a:buNone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Third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magnet operational range is not a single point, but </a:t>
            </a:r>
            <a:r>
              <a:rPr lang="en-GB" sz="2200" dirty="0">
                <a:solidFill>
                  <a:srgbClr val="B810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whole set of currents</a:t>
            </a:r>
            <a:r>
              <a:rPr lang="en-GB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(from injection to high field)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505450"/>
              </p:ext>
            </p:extLst>
          </p:nvPr>
        </p:nvGraphicFramePr>
        <p:xfrm>
          <a:off x="427640" y="3081198"/>
          <a:ext cx="8392396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84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784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221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347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7847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15188"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Overall current density (A/mm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Non-Cu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current density (A/mm</a:t>
                      </a:r>
                      <a:r>
                        <a:rPr lang="en-US" sz="1600" b="0" baseline="30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Ramp rate (mT/s)</a:t>
                      </a:r>
                      <a:endParaRPr lang="fr-CH" sz="2000" b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Field in conductor (T)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8267"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Times"/>
                          <a:cs typeface="Times"/>
                        </a:rPr>
                        <a:t>Tevatron</a:t>
                      </a:r>
                      <a:r>
                        <a:rPr lang="en-US" sz="1600" dirty="0">
                          <a:latin typeface="Times"/>
                          <a:cs typeface="Times"/>
                        </a:rPr>
                        <a:t> dipole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360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1550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</a:t>
                      </a: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fr-CH" sz="2000" b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4.7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826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LHC dipole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360/440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1260/1820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</a:t>
                      </a: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fr-CH" sz="2000" b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8.6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826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ATLAS BCT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950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</a:t>
                      </a: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0.8</a:t>
                      </a:r>
                      <a:endParaRPr lang="fr-CH" sz="2000" b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3.9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826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ITER (TF &amp; CS)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20 to 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</a:t>
                      </a:r>
                      <a:r>
                        <a:rPr lang="en-US" sz="1600" b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  <a:endParaRPr lang="fr-CH" sz="2000" b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5 to 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8267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HL</a:t>
                      </a:r>
                      <a:r>
                        <a:rPr lang="en-US" sz="1600" baseline="0" dirty="0">
                          <a:latin typeface="Times"/>
                          <a:cs typeface="Times"/>
                        </a:rPr>
                        <a:t>-LHC SC link</a:t>
                      </a:r>
                      <a:endParaRPr lang="en-US" sz="1600" dirty="0"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1450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</a:t>
                      </a:r>
                      <a:r>
                        <a:rPr lang="en-US" sz="1600" b="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fr-CH" sz="2000" b="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"/>
                          <a:cs typeface="Times"/>
                        </a:rPr>
                        <a:t>Self field (&lt;1 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28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3083274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6B65409C-FC6F-EB1A-3D48-FCB62BBBB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E4A71FC9-210A-B62F-A799-B49AE10E0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42" y="130498"/>
            <a:ext cx="8788764" cy="728886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latin typeface="Times"/>
                <a:cs typeface="Times"/>
              </a:rPr>
              <a:t>Some final personal remarks</a:t>
            </a:r>
            <a:endParaRPr lang="en-GB" sz="32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913D61CF-E506-A200-EBD3-7A6D61898D92}"/>
              </a:ext>
            </a:extLst>
          </p:cNvPr>
          <p:cNvSpPr txBox="1">
            <a:spLocks/>
          </p:cNvSpPr>
          <p:nvPr/>
        </p:nvSpPr>
        <p:spPr>
          <a:xfrm>
            <a:off x="263137" y="907525"/>
            <a:ext cx="8663775" cy="52432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 free lunch: </a:t>
            </a:r>
            <a:r>
              <a:rPr lang="fr-CH" sz="20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</a:t>
            </a:r>
            <a:r>
              <a:rPr lang="fr-CH" sz="2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tesla </a:t>
            </a:r>
            <a:r>
              <a:rPr lang="fr-CH" sz="20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gained</a:t>
            </a:r>
            <a:r>
              <a:rPr lang="fr-CH" sz="2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lot of </a:t>
            </a:r>
            <a:r>
              <a:rPr lang="fr-CH" sz="20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coherent</a:t>
            </a:r>
            <a:r>
              <a:rPr lang="fr-CH" sz="2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effort, time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advancements</a:t>
            </a:r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fr-CH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 in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place …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visits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exchanges are a must</a:t>
            </a:r>
          </a:p>
          <a:p>
            <a:endParaRPr lang="fr-CH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 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time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needed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build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the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previous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colleagues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times of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previous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generations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endParaRPr lang="fr-CH" sz="20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</a:t>
            </a:r>
            <a:r>
              <a:rPr lang="fr-CH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pragmatic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do not </a:t>
            </a:r>
            <a:r>
              <a:rPr lang="fr-CH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fall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religion </a:t>
            </a:r>
            <a:r>
              <a:rPr lang="fr-CH" sz="20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</a:t>
            </a:r>
            <a:r>
              <a:rPr lang="fr-CH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</a:p>
          <a:p>
            <a:endParaRPr lang="fr-CH" sz="20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takes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time to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sauce, </a:t>
            </a:r>
            <a:r>
              <a:rPr lang="fr-CH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patient</a:t>
            </a:r>
          </a:p>
          <a:p>
            <a:pPr marL="36576" indent="0">
              <a:buNone/>
            </a:pPr>
            <a:endParaRPr lang="fr-CH" sz="20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handle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information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generations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labs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journals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(and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conferences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are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fundamental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(i)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write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0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</a:t>
            </a:r>
            <a:r>
              <a:rPr lang="fr-CH" sz="2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about </a:t>
            </a:r>
            <a:r>
              <a:rPr lang="fr-CH" sz="20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setbacks</a:t>
            </a:r>
            <a:r>
              <a:rPr lang="fr-CH" sz="2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(ii)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travel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(iii) </a:t>
            </a:r>
            <a:r>
              <a:rPr lang="fr-CH" sz="20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</a:t>
            </a:r>
            <a:r>
              <a:rPr lang="fr-CH" sz="2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0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</a:t>
            </a:r>
            <a:r>
              <a:rPr lang="fr-CH" sz="2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0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</a:t>
            </a:r>
            <a:r>
              <a:rPr lang="fr-CH" sz="2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 and </a:t>
            </a:r>
            <a:r>
              <a:rPr lang="fr-CH" sz="20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forget</a:t>
            </a:r>
            <a:r>
              <a:rPr lang="fr-CH" sz="2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fr-CH" sz="20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fr-CH" sz="2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</a:t>
            </a:r>
            <a:r>
              <a:rPr lang="fr-CH" sz="20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again</a:t>
            </a:r>
            <a:endParaRPr lang="fr-CH" sz="20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0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AB8512D6-3F62-716B-B814-9241DB4091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29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E816DB91-78A2-58DB-E408-359AA87DA8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xmlns="" id="{19180B5D-84AA-458A-7EFA-60C9DFB3C5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  <p:pic>
        <p:nvPicPr>
          <p:cNvPr id="3074" name="Picture 2" descr="Abbracci e pop corn: Gatto nero, gatto bianco">
            <a:extLst>
              <a:ext uri="{FF2B5EF4-FFF2-40B4-BE49-F238E27FC236}">
                <a16:creationId xmlns:a16="http://schemas.microsoft.com/office/drawing/2014/main" xmlns="" id="{C5A51007-BFA7-E91C-F34D-1F8465C8A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021" y="3102187"/>
            <a:ext cx="2319728" cy="171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4A8D689-3CBF-D7BC-E8C5-5B51E858A5F8}"/>
              </a:ext>
            </a:extLst>
          </p:cNvPr>
          <p:cNvSpPr txBox="1"/>
          <p:nvPr/>
        </p:nvSpPr>
        <p:spPr>
          <a:xfrm>
            <a:off x="6076890" y="4865684"/>
            <a:ext cx="2803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E. Kusturica «Black cat, white cat», 1998  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202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753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Times"/>
                <a:cs typeface="Times"/>
              </a:rPr>
              <a:t>Contents </a:t>
            </a:r>
            <a:endParaRPr lang="en-GB" sz="44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2466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Times"/>
                <a:cs typeface="Times"/>
              </a:rPr>
              <a:t>What’s new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Baseline for FCC and options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Nb</a:t>
            </a:r>
            <a:r>
              <a:rPr lang="en-GB" baseline="-25000" dirty="0">
                <a:latin typeface="Times"/>
                <a:cs typeface="Times"/>
              </a:rPr>
              <a:t>3</a:t>
            </a:r>
            <a:r>
              <a:rPr lang="en-GB" dirty="0">
                <a:latin typeface="Times"/>
                <a:cs typeface="Times"/>
              </a:rPr>
              <a:t>Sn activities</a:t>
            </a: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HTS activities</a:t>
            </a:r>
          </a:p>
          <a:p>
            <a:endParaRPr lang="en-GB" dirty="0">
              <a:latin typeface="Times"/>
              <a:cs typeface="Time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3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3664310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/>
          <a:p>
            <a:pPr algn="ctr"/>
            <a:r>
              <a:rPr lang="en-US" dirty="0">
                <a:latin typeface="Times"/>
                <a:cs typeface="Times"/>
              </a:rPr>
              <a:t>A big thanks to our predecessors</a:t>
            </a:r>
            <a:endParaRPr lang="en-GB" dirty="0"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873" y="1704578"/>
            <a:ext cx="2633255" cy="3298441"/>
          </a:xfrm>
          <a:prstGeom prst="rect">
            <a:avLst/>
          </a:prstGeom>
        </p:spPr>
      </p:pic>
      <p:pic>
        <p:nvPicPr>
          <p:cNvPr id="6" name="Picture 5" descr="tomma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62" y="1702739"/>
            <a:ext cx="2682777" cy="32789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491" y="5097022"/>
            <a:ext cx="2759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Times"/>
                <a:cs typeface="Times"/>
              </a:rPr>
              <a:t>D. </a:t>
            </a:r>
            <a:r>
              <a:rPr lang="en-US" sz="1600" dirty="0" err="1">
                <a:latin typeface="Times"/>
                <a:cs typeface="Times"/>
              </a:rPr>
              <a:t>Tommasini</a:t>
            </a:r>
            <a:r>
              <a:rPr lang="en-US" sz="1600" dirty="0">
                <a:latin typeface="Times"/>
                <a:cs typeface="Times"/>
              </a:rPr>
              <a:t>, leading </a:t>
            </a:r>
          </a:p>
          <a:p>
            <a:pPr algn="ctr"/>
            <a:r>
              <a:rPr lang="en-US" sz="1600" dirty="0" err="1">
                <a:latin typeface="Times"/>
                <a:cs typeface="Times"/>
              </a:rPr>
              <a:t>EuroCirCol</a:t>
            </a:r>
            <a:r>
              <a:rPr lang="en-US" sz="1600" dirty="0">
                <a:latin typeface="Times"/>
                <a:cs typeface="Times"/>
              </a:rPr>
              <a:t> studies 2014-2020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10601" y="5115730"/>
            <a:ext cx="23161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Times"/>
                <a:cs typeface="Times"/>
              </a:rPr>
              <a:t>Luca </a:t>
            </a:r>
            <a:r>
              <a:rPr lang="en-US" sz="1600" dirty="0" err="1">
                <a:latin typeface="Times"/>
                <a:cs typeface="Times"/>
              </a:rPr>
              <a:t>Bottura</a:t>
            </a:r>
            <a:r>
              <a:rPr lang="en-US" sz="1600" dirty="0">
                <a:latin typeface="Times"/>
                <a:cs typeface="Times"/>
              </a:rPr>
              <a:t>, leading </a:t>
            </a:r>
          </a:p>
          <a:p>
            <a:pPr algn="ctr"/>
            <a:r>
              <a:rPr lang="en-US" sz="1600" dirty="0">
                <a:latin typeface="Times"/>
                <a:cs typeface="Times"/>
              </a:rPr>
              <a:t>HFM program 2020-2021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69859" y="5117726"/>
            <a:ext cx="23161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>
                <a:latin typeface="Times"/>
                <a:cs typeface="Times"/>
              </a:rPr>
              <a:t>Andrzej</a:t>
            </a:r>
            <a:r>
              <a:rPr lang="en-US" sz="1600" dirty="0">
                <a:latin typeface="Times"/>
                <a:cs typeface="Times"/>
              </a:rPr>
              <a:t> </a:t>
            </a:r>
            <a:r>
              <a:rPr lang="en-US" sz="1600" dirty="0" err="1">
                <a:latin typeface="Times"/>
                <a:cs typeface="Times"/>
              </a:rPr>
              <a:t>Siemko</a:t>
            </a:r>
            <a:r>
              <a:rPr lang="en-US" sz="1600" dirty="0">
                <a:latin typeface="Times"/>
                <a:cs typeface="Times"/>
              </a:rPr>
              <a:t>, leading </a:t>
            </a:r>
          </a:p>
          <a:p>
            <a:pPr algn="ctr"/>
            <a:r>
              <a:rPr lang="en-US" sz="1600" dirty="0">
                <a:latin typeface="Times"/>
                <a:cs typeface="Times"/>
              </a:rPr>
              <a:t>HFM program 2022-2023</a:t>
            </a:r>
          </a:p>
        </p:txBody>
      </p:sp>
      <p:pic>
        <p:nvPicPr>
          <p:cNvPr id="13" name="Picture 12" descr="siemko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051" y="1729169"/>
            <a:ext cx="2721375" cy="3272539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30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25678479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32626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98" y="140037"/>
            <a:ext cx="871962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Timeline for FCC-</a:t>
            </a:r>
            <a:r>
              <a:rPr lang="en-US" sz="4000" dirty="0" err="1">
                <a:latin typeface="Times"/>
                <a:cs typeface="Times"/>
              </a:rPr>
              <a:t>hh</a:t>
            </a:r>
            <a:r>
              <a:rPr lang="en-US" sz="4000" dirty="0">
                <a:latin typeface="Times"/>
                <a:cs typeface="Times"/>
              </a:rPr>
              <a:t> baseline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123412"/>
            <a:ext cx="8226854" cy="486961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Select the design by the end of LS3 </a:t>
            </a:r>
            <a:r>
              <a:rPr lang="en-GB" sz="2400" dirty="0">
                <a:latin typeface="Times"/>
                <a:cs typeface="Times"/>
              </a:rPr>
              <a:t>(we should start having some indications from tests in 2026-2027)</a:t>
            </a:r>
          </a:p>
          <a:p>
            <a:r>
              <a:rPr lang="en-GB" sz="2400" dirty="0">
                <a:latin typeface="Times"/>
                <a:cs typeface="Times"/>
              </a:rPr>
              <a:t>Have a full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short model program as MQXF during </a:t>
            </a:r>
            <a:r>
              <a:rPr lang="en-GB" sz="2400" dirty="0" err="1">
                <a:solidFill>
                  <a:srgbClr val="B81011"/>
                </a:solidFill>
                <a:latin typeface="Times"/>
                <a:cs typeface="Times"/>
              </a:rPr>
              <a:t>RunIV</a:t>
            </a:r>
            <a:endParaRPr lang="en-GB" sz="2400" dirty="0">
              <a:solidFill>
                <a:srgbClr val="B81011"/>
              </a:solidFill>
              <a:latin typeface="Times"/>
              <a:cs typeface="Times"/>
            </a:endParaRPr>
          </a:p>
          <a:p>
            <a:r>
              <a:rPr lang="en-GB" sz="2400" dirty="0">
                <a:latin typeface="Times"/>
                <a:cs typeface="Times"/>
              </a:rPr>
              <a:t>Scaling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in length in two steps</a:t>
            </a:r>
          </a:p>
          <a:p>
            <a:pPr marL="36576" indent="0">
              <a:buNone/>
            </a:pPr>
            <a:r>
              <a:rPr lang="en-GB" sz="2400" dirty="0">
                <a:latin typeface="Times"/>
                <a:cs typeface="Times"/>
              </a:rPr>
              <a:t>(but we are already anticipating)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B696FB0B-0E1F-D226-EDD2-14AC73DC3610}"/>
              </a:ext>
            </a:extLst>
          </p:cNvPr>
          <p:cNvGrpSpPr/>
          <p:nvPr/>
        </p:nvGrpSpPr>
        <p:grpSpPr>
          <a:xfrm>
            <a:off x="-16792" y="2613817"/>
            <a:ext cx="9160792" cy="3647915"/>
            <a:chOff x="0" y="2496911"/>
            <a:chExt cx="9160792" cy="364791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1572E527-0D57-9352-62EC-D80424C24B0E}"/>
                </a:ext>
              </a:extLst>
            </p:cNvPr>
            <p:cNvGrpSpPr/>
            <p:nvPr/>
          </p:nvGrpSpPr>
          <p:grpSpPr>
            <a:xfrm>
              <a:off x="0" y="3571273"/>
              <a:ext cx="9160792" cy="2573553"/>
              <a:chOff x="0" y="1275606"/>
              <a:chExt cx="9160792" cy="2573553"/>
            </a:xfrm>
          </p:grpSpPr>
          <p:sp>
            <p:nvSpPr>
              <p:cNvPr id="13" name="Chevron 10">
                <a:extLst>
                  <a:ext uri="{FF2B5EF4-FFF2-40B4-BE49-F238E27FC236}">
                    <a16:creationId xmlns:a16="http://schemas.microsoft.com/office/drawing/2014/main" xmlns="" id="{B194FB4E-DA53-436A-62D4-CE9476E5D632}"/>
                  </a:ext>
                </a:extLst>
              </p:cNvPr>
              <p:cNvSpPr/>
              <p:nvPr/>
            </p:nvSpPr>
            <p:spPr>
              <a:xfrm>
                <a:off x="0" y="2141698"/>
                <a:ext cx="2658169" cy="715634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  <a:latin typeface="Times"/>
                    <a:cs typeface="Times"/>
                  </a:rPr>
                  <a:t>Ongoing 12 T and 14 T short models (seven designs, 1 or 2 of each type)</a:t>
                </a:r>
              </a:p>
            </p:txBody>
          </p:sp>
          <p:sp>
            <p:nvSpPr>
              <p:cNvPr id="14" name="Chevron 11">
                <a:extLst>
                  <a:ext uri="{FF2B5EF4-FFF2-40B4-BE49-F238E27FC236}">
                    <a16:creationId xmlns:a16="http://schemas.microsoft.com/office/drawing/2014/main" xmlns="" id="{DD79C8A5-2069-AB34-8E12-804E1A4FEF4D}"/>
                  </a:ext>
                </a:extLst>
              </p:cNvPr>
              <p:cNvSpPr/>
              <p:nvPr/>
            </p:nvSpPr>
            <p:spPr>
              <a:xfrm>
                <a:off x="1966189" y="1275606"/>
                <a:ext cx="2356984" cy="936104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rgbClr val="4D4D4D"/>
                    </a:solidFill>
                    <a:latin typeface="Times"/>
                    <a:cs typeface="Times"/>
                  </a:rPr>
                  <a:t>Short model program on two selected designs</a:t>
                </a:r>
              </a:p>
              <a:p>
                <a:pPr algn="ctr"/>
                <a:r>
                  <a:rPr lang="en-US" sz="1400" dirty="0">
                    <a:solidFill>
                      <a:srgbClr val="4D4D4D"/>
                    </a:solidFill>
                    <a:latin typeface="Times"/>
                    <a:cs typeface="Times"/>
                  </a:rPr>
                  <a:t>(&gt;5 of each type)</a:t>
                </a: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xmlns="" id="{F51F3384-17B5-3260-98CB-BEDAD92C6435}"/>
                  </a:ext>
                </a:extLst>
              </p:cNvPr>
              <p:cNvCxnSpPr/>
              <p:nvPr/>
            </p:nvCxnSpPr>
            <p:spPr>
              <a:xfrm flipV="1">
                <a:off x="4114974" y="1758383"/>
                <a:ext cx="12802" cy="1603569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2076DFEF-20DC-BF77-BB38-D98751E52AA5}"/>
                  </a:ext>
                </a:extLst>
              </p:cNvPr>
              <p:cNvSpPr txBox="1"/>
              <p:nvPr/>
            </p:nvSpPr>
            <p:spPr>
              <a:xfrm>
                <a:off x="4127186" y="2596577"/>
                <a:ext cx="1928733" cy="52322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Selection of final design </a:t>
                </a:r>
              </a:p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to start long magnets</a:t>
                </a: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xmlns="" id="{2A60FD0D-B6D6-D709-7DA9-20BD75CFACB3}"/>
                  </a:ext>
                </a:extLst>
              </p:cNvPr>
              <p:cNvGrpSpPr/>
              <p:nvPr/>
            </p:nvGrpSpPr>
            <p:grpSpPr>
              <a:xfrm>
                <a:off x="71500" y="3363838"/>
                <a:ext cx="9089292" cy="485321"/>
                <a:chOff x="71500" y="3363838"/>
                <a:chExt cx="9089292" cy="485321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xmlns="" id="{C3CBD62D-4395-AF4B-18C7-408DD7F50853}"/>
                    </a:ext>
                  </a:extLst>
                </p:cNvPr>
                <p:cNvGrpSpPr/>
                <p:nvPr/>
              </p:nvGrpSpPr>
              <p:grpSpPr>
                <a:xfrm>
                  <a:off x="71500" y="3363838"/>
                  <a:ext cx="9072500" cy="216024"/>
                  <a:chOff x="71500" y="3435846"/>
                  <a:chExt cx="9072500" cy="216024"/>
                </a:xfrm>
              </p:grpSpPr>
              <p:sp>
                <p:nvSpPr>
                  <p:cNvPr id="49" name="Rectangle 48">
                    <a:extLst>
                      <a:ext uri="{FF2B5EF4-FFF2-40B4-BE49-F238E27FC236}">
                        <a16:creationId xmlns:a16="http://schemas.microsoft.com/office/drawing/2014/main" xmlns="" id="{B29F66E2-FF08-136E-998B-103D1276648A}"/>
                      </a:ext>
                    </a:extLst>
                  </p:cNvPr>
                  <p:cNvSpPr/>
                  <p:nvPr/>
                </p:nvSpPr>
                <p:spPr>
                  <a:xfrm>
                    <a:off x="7150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2024</a:t>
                    </a:r>
                  </a:p>
                </p:txBody>
              </p:sp>
              <p:sp>
                <p:nvSpPr>
                  <p:cNvPr id="50" name="Rectangle 49">
                    <a:extLst>
                      <a:ext uri="{FF2B5EF4-FFF2-40B4-BE49-F238E27FC236}">
                        <a16:creationId xmlns:a16="http://schemas.microsoft.com/office/drawing/2014/main" xmlns="" id="{62F80C46-CC52-63D5-DFC6-322C5BA95A3F}"/>
                      </a:ext>
                    </a:extLst>
                  </p:cNvPr>
                  <p:cNvSpPr/>
                  <p:nvPr/>
                </p:nvSpPr>
                <p:spPr>
                  <a:xfrm>
                    <a:off x="57555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2025</a:t>
                    </a:r>
                  </a:p>
                </p:txBody>
              </p:sp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xmlns="" id="{E5804D18-CA38-CBB6-FAFB-E5109352A340}"/>
                      </a:ext>
                    </a:extLst>
                  </p:cNvPr>
                  <p:cNvSpPr/>
                  <p:nvPr/>
                </p:nvSpPr>
                <p:spPr>
                  <a:xfrm>
                    <a:off x="107961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2026</a:t>
                    </a:r>
                  </a:p>
                </p:txBody>
              </p:sp>
              <p:sp>
                <p:nvSpPr>
                  <p:cNvPr id="52" name="Rectangle 51">
                    <a:extLst>
                      <a:ext uri="{FF2B5EF4-FFF2-40B4-BE49-F238E27FC236}">
                        <a16:creationId xmlns:a16="http://schemas.microsoft.com/office/drawing/2014/main" xmlns="" id="{E7787DD7-B394-B12E-2E4C-872685EBDB71}"/>
                      </a:ext>
                    </a:extLst>
                  </p:cNvPr>
                  <p:cNvSpPr/>
                  <p:nvPr/>
                </p:nvSpPr>
                <p:spPr>
                  <a:xfrm>
                    <a:off x="158366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2027</a:t>
                    </a:r>
                  </a:p>
                </p:txBody>
              </p:sp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xmlns="" id="{7590E359-DC00-4B21-4F55-7B78281CE127}"/>
                      </a:ext>
                    </a:extLst>
                  </p:cNvPr>
                  <p:cNvSpPr/>
                  <p:nvPr/>
                </p:nvSpPr>
                <p:spPr>
                  <a:xfrm>
                    <a:off x="208772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2028</a:t>
                    </a:r>
                  </a:p>
                </p:txBody>
              </p:sp>
              <p:sp>
                <p:nvSpPr>
                  <p:cNvPr id="54" name="Rectangle 53">
                    <a:extLst>
                      <a:ext uri="{FF2B5EF4-FFF2-40B4-BE49-F238E27FC236}">
                        <a16:creationId xmlns:a16="http://schemas.microsoft.com/office/drawing/2014/main" xmlns="" id="{79BB0BDC-757B-7BC8-591B-4B56EF3C3F54}"/>
                      </a:ext>
                    </a:extLst>
                  </p:cNvPr>
                  <p:cNvSpPr/>
                  <p:nvPr/>
                </p:nvSpPr>
                <p:spPr>
                  <a:xfrm>
                    <a:off x="259178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2029</a:t>
                    </a:r>
                  </a:p>
                </p:txBody>
              </p:sp>
              <p:sp>
                <p:nvSpPr>
                  <p:cNvPr id="55" name="Rectangle 54">
                    <a:extLst>
                      <a:ext uri="{FF2B5EF4-FFF2-40B4-BE49-F238E27FC236}">
                        <a16:creationId xmlns:a16="http://schemas.microsoft.com/office/drawing/2014/main" xmlns="" id="{E3FFD626-7CA9-BAE2-107A-C83470226183}"/>
                      </a:ext>
                    </a:extLst>
                  </p:cNvPr>
                  <p:cNvSpPr/>
                  <p:nvPr/>
                </p:nvSpPr>
                <p:spPr>
                  <a:xfrm>
                    <a:off x="309583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2030</a:t>
                    </a:r>
                  </a:p>
                </p:txBody>
              </p:sp>
              <p:sp>
                <p:nvSpPr>
                  <p:cNvPr id="56" name="Rectangle 55">
                    <a:extLst>
                      <a:ext uri="{FF2B5EF4-FFF2-40B4-BE49-F238E27FC236}">
                        <a16:creationId xmlns:a16="http://schemas.microsoft.com/office/drawing/2014/main" xmlns="" id="{E1689227-D041-C2DE-20D0-D0B187D5B96B}"/>
                      </a:ext>
                    </a:extLst>
                  </p:cNvPr>
                  <p:cNvSpPr/>
                  <p:nvPr/>
                </p:nvSpPr>
                <p:spPr>
                  <a:xfrm>
                    <a:off x="359989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2031</a:t>
                    </a:r>
                  </a:p>
                </p:txBody>
              </p:sp>
              <p:sp>
                <p:nvSpPr>
                  <p:cNvPr id="57" name="Rectangle 56">
                    <a:extLst>
                      <a:ext uri="{FF2B5EF4-FFF2-40B4-BE49-F238E27FC236}">
                        <a16:creationId xmlns:a16="http://schemas.microsoft.com/office/drawing/2014/main" xmlns="" id="{709A78AC-B580-642F-3DF6-60CB6CA1047D}"/>
                      </a:ext>
                    </a:extLst>
                  </p:cNvPr>
                  <p:cNvSpPr/>
                  <p:nvPr/>
                </p:nvSpPr>
                <p:spPr>
                  <a:xfrm>
                    <a:off x="410394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2032</a:t>
                    </a:r>
                  </a:p>
                </p:txBody>
              </p:sp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xmlns="" id="{53453274-9341-C32E-E6DF-2C4FF4A8680D}"/>
                      </a:ext>
                    </a:extLst>
                  </p:cNvPr>
                  <p:cNvSpPr/>
                  <p:nvPr/>
                </p:nvSpPr>
                <p:spPr>
                  <a:xfrm>
                    <a:off x="4608429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2033</a:t>
                    </a:r>
                  </a:p>
                </p:txBody>
              </p:sp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xmlns="" id="{28AB5C94-7D39-C329-3C66-35D80AC6F692}"/>
                      </a:ext>
                    </a:extLst>
                  </p:cNvPr>
                  <p:cNvSpPr/>
                  <p:nvPr/>
                </p:nvSpPr>
                <p:spPr>
                  <a:xfrm>
                    <a:off x="5112485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2034</a:t>
                    </a:r>
                  </a:p>
                </p:txBody>
              </p:sp>
              <p:sp>
                <p:nvSpPr>
                  <p:cNvPr id="60" name="Rectangle 59">
                    <a:extLst>
                      <a:ext uri="{FF2B5EF4-FFF2-40B4-BE49-F238E27FC236}">
                        <a16:creationId xmlns:a16="http://schemas.microsoft.com/office/drawing/2014/main" xmlns="" id="{2F45529C-F0EB-E446-41DE-1598516E5D29}"/>
                      </a:ext>
                    </a:extLst>
                  </p:cNvPr>
                  <p:cNvSpPr/>
                  <p:nvPr/>
                </p:nvSpPr>
                <p:spPr>
                  <a:xfrm>
                    <a:off x="5616541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2035</a:t>
                    </a:r>
                  </a:p>
                </p:txBody>
              </p:sp>
              <p:sp>
                <p:nvSpPr>
                  <p:cNvPr id="61" name="Rectangle 60">
                    <a:extLst>
                      <a:ext uri="{FF2B5EF4-FFF2-40B4-BE49-F238E27FC236}">
                        <a16:creationId xmlns:a16="http://schemas.microsoft.com/office/drawing/2014/main" xmlns="" id="{712EDD73-2657-2406-F86D-A159BFEF39DF}"/>
                      </a:ext>
                    </a:extLst>
                  </p:cNvPr>
                  <p:cNvSpPr/>
                  <p:nvPr/>
                </p:nvSpPr>
                <p:spPr>
                  <a:xfrm>
                    <a:off x="6120172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2036</a:t>
                    </a:r>
                  </a:p>
                </p:txBody>
              </p:sp>
              <p:sp>
                <p:nvSpPr>
                  <p:cNvPr id="62" name="Rectangle 61">
                    <a:extLst>
                      <a:ext uri="{FF2B5EF4-FFF2-40B4-BE49-F238E27FC236}">
                        <a16:creationId xmlns:a16="http://schemas.microsoft.com/office/drawing/2014/main" xmlns="" id="{C132009B-5638-4945-5AD3-8FD3A151138A}"/>
                      </a:ext>
                    </a:extLst>
                  </p:cNvPr>
                  <p:cNvSpPr/>
                  <p:nvPr/>
                </p:nvSpPr>
                <p:spPr>
                  <a:xfrm>
                    <a:off x="6624228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2037</a:t>
                    </a:r>
                  </a:p>
                </p:txBody>
              </p:sp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xmlns="" id="{467619A2-7F50-377B-D567-A3D39A950C11}"/>
                      </a:ext>
                    </a:extLst>
                  </p:cNvPr>
                  <p:cNvSpPr/>
                  <p:nvPr/>
                </p:nvSpPr>
                <p:spPr>
                  <a:xfrm>
                    <a:off x="712828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2038</a:t>
                    </a:r>
                  </a:p>
                </p:txBody>
              </p:sp>
              <p:sp>
                <p:nvSpPr>
                  <p:cNvPr id="64" name="Rectangle 63">
                    <a:extLst>
                      <a:ext uri="{FF2B5EF4-FFF2-40B4-BE49-F238E27FC236}">
                        <a16:creationId xmlns:a16="http://schemas.microsoft.com/office/drawing/2014/main" xmlns="" id="{DCE1384B-5BD2-EA5C-32A0-406639185219}"/>
                      </a:ext>
                    </a:extLst>
                  </p:cNvPr>
                  <p:cNvSpPr/>
                  <p:nvPr/>
                </p:nvSpPr>
                <p:spPr>
                  <a:xfrm>
                    <a:off x="7632340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2039</a:t>
                    </a:r>
                  </a:p>
                </p:txBody>
              </p:sp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xmlns="" id="{A0492992-BA8B-C26C-622E-ABBE417880DE}"/>
                      </a:ext>
                    </a:extLst>
                  </p:cNvPr>
                  <p:cNvSpPr/>
                  <p:nvPr/>
                </p:nvSpPr>
                <p:spPr>
                  <a:xfrm>
                    <a:off x="8136396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2040</a:t>
                    </a:r>
                  </a:p>
                </p:txBody>
              </p:sp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xmlns="" id="{B497A57F-A45A-71B6-52A0-A31AA7D200CC}"/>
                      </a:ext>
                    </a:extLst>
                  </p:cNvPr>
                  <p:cNvSpPr/>
                  <p:nvPr/>
                </p:nvSpPr>
                <p:spPr>
                  <a:xfrm>
                    <a:off x="8639944" y="3435846"/>
                    <a:ext cx="504056" cy="216024"/>
                  </a:xfrm>
                  <a:prstGeom prst="rect">
                    <a:avLst/>
                  </a:prstGeom>
                  <a:solidFill>
                    <a:schemeClr val="tx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>
                        <a:solidFill>
                          <a:srgbClr val="000000"/>
                        </a:solidFill>
                        <a:latin typeface="Times"/>
                        <a:cs typeface="Times"/>
                      </a:rPr>
                      <a:t>2041</a:t>
                    </a:r>
                  </a:p>
                </p:txBody>
              </p:sp>
            </p:grp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xmlns="" id="{715AC6C0-EE97-AADF-FEFB-6DE32166AE42}"/>
                    </a:ext>
                  </a:extLst>
                </p:cNvPr>
                <p:cNvSpPr/>
                <p:nvPr/>
              </p:nvSpPr>
              <p:spPr>
                <a:xfrm>
                  <a:off x="71500" y="3627635"/>
                  <a:ext cx="1274254" cy="191111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RunIII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xmlns="" id="{34B19E92-60D7-51DC-1FD6-2D1248628612}"/>
                    </a:ext>
                  </a:extLst>
                </p:cNvPr>
                <p:cNvSpPr/>
                <p:nvPr/>
              </p:nvSpPr>
              <p:spPr>
                <a:xfrm>
                  <a:off x="3056648" y="3602724"/>
                  <a:ext cx="2023868" cy="21206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RunIV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xmlns="" id="{BA05293E-7D42-63B5-85CB-122A83DD4CF1}"/>
                    </a:ext>
                  </a:extLst>
                </p:cNvPr>
                <p:cNvSpPr/>
                <p:nvPr/>
              </p:nvSpPr>
              <p:spPr>
                <a:xfrm>
                  <a:off x="6103818" y="3598766"/>
                  <a:ext cx="3056974" cy="250393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rgbClr val="000000"/>
                      </a:solidFill>
                      <a:latin typeface="Times"/>
                      <a:cs typeface="Times"/>
                    </a:rPr>
                    <a:t>HL-LHC </a:t>
                  </a:r>
                  <a:r>
                    <a:rPr lang="en-US" sz="1200" dirty="0" err="1">
                      <a:solidFill>
                        <a:srgbClr val="000000"/>
                      </a:solidFill>
                      <a:latin typeface="Times"/>
                      <a:cs typeface="Times"/>
                    </a:rPr>
                    <a:t>RunV</a:t>
                  </a:r>
                  <a:endParaRPr lang="en-US" sz="1200" dirty="0">
                    <a:solidFill>
                      <a:srgbClr val="000000"/>
                    </a:solidFill>
                    <a:latin typeface="Times"/>
                    <a:cs typeface="Times"/>
                  </a:endParaRPr>
                </a:p>
              </p:txBody>
            </p:sp>
          </p:grpSp>
        </p:grpSp>
        <p:sp>
          <p:nvSpPr>
            <p:cNvPr id="11" name="Chevron 7">
              <a:extLst>
                <a:ext uri="{FF2B5EF4-FFF2-40B4-BE49-F238E27FC236}">
                  <a16:creationId xmlns:a16="http://schemas.microsoft.com/office/drawing/2014/main" xmlns="" id="{610202E8-2DC4-C59E-0622-DA4276298A13}"/>
                </a:ext>
              </a:extLst>
            </p:cNvPr>
            <p:cNvSpPr/>
            <p:nvPr/>
          </p:nvSpPr>
          <p:spPr>
            <a:xfrm>
              <a:off x="4030078" y="3162648"/>
              <a:ext cx="2821053" cy="788891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4D4D4D"/>
                  </a:solidFill>
                  <a:latin typeface="Times"/>
                  <a:cs typeface="Times"/>
                </a:rPr>
                <a:t>5 m long prototypes of one selected design</a:t>
              </a:r>
            </a:p>
            <a:p>
              <a:pPr algn="ctr"/>
              <a:r>
                <a:rPr lang="en-US" sz="1600" dirty="0">
                  <a:solidFill>
                    <a:srgbClr val="4D4D4D"/>
                  </a:solidFill>
                  <a:latin typeface="Times"/>
                  <a:cs typeface="Times"/>
                </a:rPr>
                <a:t>(&gt;5 of each type)</a:t>
              </a:r>
            </a:p>
          </p:txBody>
        </p:sp>
        <p:sp>
          <p:nvSpPr>
            <p:cNvPr id="12" name="Chevron 8">
              <a:extLst>
                <a:ext uri="{FF2B5EF4-FFF2-40B4-BE49-F238E27FC236}">
                  <a16:creationId xmlns:a16="http://schemas.microsoft.com/office/drawing/2014/main" xmlns="" id="{4C53F22B-2B89-FC25-FA70-7EED31BBF0F8}"/>
                </a:ext>
              </a:extLst>
            </p:cNvPr>
            <p:cNvSpPr/>
            <p:nvPr/>
          </p:nvSpPr>
          <p:spPr>
            <a:xfrm>
              <a:off x="6045116" y="2496911"/>
              <a:ext cx="3098884" cy="788891"/>
            </a:xfrm>
            <a:prstGeom prst="chevron">
              <a:avLst/>
            </a:prstGeom>
            <a:gradFill flip="none" rotWithShape="1">
              <a:gsLst>
                <a:gs pos="0">
                  <a:srgbClr val="B81011"/>
                </a:gs>
                <a:gs pos="100000">
                  <a:srgbClr val="FFFFFF"/>
                </a:gs>
              </a:gsLst>
              <a:lin ang="108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4D4D4D"/>
                  </a:solidFill>
                  <a:latin typeface="Times"/>
                  <a:cs typeface="Times"/>
                </a:rPr>
                <a:t>15 m long prototypes (&gt;5 of each type)</a:t>
              </a:r>
            </a:p>
          </p:txBody>
        </p:sp>
      </p:grpSp>
      <p:sp>
        <p:nvSpPr>
          <p:cNvPr id="38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32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39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40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39489297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98" y="140037"/>
            <a:ext cx="871962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Times"/>
                <a:cs typeface="Times"/>
              </a:rPr>
              <a:t>Roadmap for Nb</a:t>
            </a:r>
            <a:r>
              <a:rPr lang="en-US" sz="4000" baseline="-25000" dirty="0">
                <a:latin typeface="Times"/>
                <a:cs typeface="Times"/>
              </a:rPr>
              <a:t>3</a:t>
            </a:r>
            <a:r>
              <a:rPr lang="en-US" sz="4000" dirty="0">
                <a:latin typeface="Times"/>
                <a:cs typeface="Times"/>
              </a:rPr>
              <a:t>Sn</a:t>
            </a:r>
            <a:endParaRPr lang="en-GB" sz="40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123412"/>
            <a:ext cx="8226854" cy="486961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This is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rather a conservative roadmap</a:t>
            </a:r>
            <a:r>
              <a:rPr lang="en-GB" sz="2400" dirty="0">
                <a:latin typeface="Times"/>
                <a:cs typeface="Times"/>
              </a:rPr>
              <a:t>, and could be shortened by 5-10 years (with more risk and cost) having less staggered phases and with earlier involvement of the industry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E8A6055B-11AB-937F-3160-CEAF3E096C40}"/>
              </a:ext>
            </a:extLst>
          </p:cNvPr>
          <p:cNvGrpSpPr/>
          <p:nvPr/>
        </p:nvGrpSpPr>
        <p:grpSpPr>
          <a:xfrm>
            <a:off x="-16792" y="2869696"/>
            <a:ext cx="9144000" cy="3377267"/>
            <a:chOff x="0" y="1317882"/>
            <a:chExt cx="9144000" cy="251171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F4E0344B-1668-C343-16B7-5666AB2355A6}"/>
                </a:ext>
              </a:extLst>
            </p:cNvPr>
            <p:cNvGrpSpPr/>
            <p:nvPr/>
          </p:nvGrpSpPr>
          <p:grpSpPr>
            <a:xfrm>
              <a:off x="71500" y="3363838"/>
              <a:ext cx="9072500" cy="216024"/>
              <a:chOff x="71500" y="3435846"/>
              <a:chExt cx="9072500" cy="216024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xmlns="" id="{AA23EB24-A5E2-6159-D9C0-6A8C575D983E}"/>
                  </a:ext>
                </a:extLst>
              </p:cNvPr>
              <p:cNvSpPr/>
              <p:nvPr/>
            </p:nvSpPr>
            <p:spPr>
              <a:xfrm>
                <a:off x="7150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2040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xmlns="" id="{3137303B-EBCB-FAFE-5DE5-26DF60A6CA41}"/>
                  </a:ext>
                </a:extLst>
              </p:cNvPr>
              <p:cNvSpPr/>
              <p:nvPr/>
            </p:nvSpPr>
            <p:spPr>
              <a:xfrm>
                <a:off x="57555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2041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xmlns="" id="{95218202-8B92-358B-DE4A-D6860FD15A25}"/>
                  </a:ext>
                </a:extLst>
              </p:cNvPr>
              <p:cNvSpPr/>
              <p:nvPr/>
            </p:nvSpPr>
            <p:spPr>
              <a:xfrm>
                <a:off x="107961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2042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xmlns="" id="{E5520795-8287-B81B-2CCF-A7518CF6234E}"/>
                  </a:ext>
                </a:extLst>
              </p:cNvPr>
              <p:cNvSpPr/>
              <p:nvPr/>
            </p:nvSpPr>
            <p:spPr>
              <a:xfrm>
                <a:off x="158366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2043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xmlns="" id="{22B5DDE1-5144-695A-AB12-BF3999DDB580}"/>
                  </a:ext>
                </a:extLst>
              </p:cNvPr>
              <p:cNvSpPr/>
              <p:nvPr/>
            </p:nvSpPr>
            <p:spPr>
              <a:xfrm>
                <a:off x="208772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2044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xmlns="" id="{7FDF9ABD-ADE8-A067-36B2-CD4E36808B62}"/>
                  </a:ext>
                </a:extLst>
              </p:cNvPr>
              <p:cNvSpPr/>
              <p:nvPr/>
            </p:nvSpPr>
            <p:spPr>
              <a:xfrm>
                <a:off x="259178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2045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xmlns="" id="{031D9688-0926-73A2-EA19-7F17CCEF6945}"/>
                  </a:ext>
                </a:extLst>
              </p:cNvPr>
              <p:cNvSpPr/>
              <p:nvPr/>
            </p:nvSpPr>
            <p:spPr>
              <a:xfrm>
                <a:off x="309583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2046</a:t>
                </a: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xmlns="" id="{964B58CD-03A9-CF9A-AFD8-C1A01CBCB164}"/>
                  </a:ext>
                </a:extLst>
              </p:cNvPr>
              <p:cNvSpPr/>
              <p:nvPr/>
            </p:nvSpPr>
            <p:spPr>
              <a:xfrm>
                <a:off x="359989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2047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xmlns="" id="{B4687959-1FDA-D90B-DC6D-CF718739F2AB}"/>
                  </a:ext>
                </a:extLst>
              </p:cNvPr>
              <p:cNvSpPr/>
              <p:nvPr/>
            </p:nvSpPr>
            <p:spPr>
              <a:xfrm>
                <a:off x="410394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2048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xmlns="" id="{F7E9C459-7A71-5EE4-94FD-5A5DEC789356}"/>
                  </a:ext>
                </a:extLst>
              </p:cNvPr>
              <p:cNvSpPr/>
              <p:nvPr/>
            </p:nvSpPr>
            <p:spPr>
              <a:xfrm>
                <a:off x="4608429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2049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xmlns="" id="{6B6955FB-454A-82FA-95A2-2E5A9D5600A6}"/>
                  </a:ext>
                </a:extLst>
              </p:cNvPr>
              <p:cNvSpPr/>
              <p:nvPr/>
            </p:nvSpPr>
            <p:spPr>
              <a:xfrm>
                <a:off x="5112485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2050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xmlns="" id="{B4372D2F-2655-558E-5438-3AF6E0F3DA73}"/>
                  </a:ext>
                </a:extLst>
              </p:cNvPr>
              <p:cNvSpPr/>
              <p:nvPr/>
            </p:nvSpPr>
            <p:spPr>
              <a:xfrm>
                <a:off x="5616541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2051</a:t>
                </a: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xmlns="" id="{79D4A26B-5925-FA02-79D1-43046E9D2024}"/>
                  </a:ext>
                </a:extLst>
              </p:cNvPr>
              <p:cNvSpPr/>
              <p:nvPr/>
            </p:nvSpPr>
            <p:spPr>
              <a:xfrm>
                <a:off x="6120172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2052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xmlns="" id="{7CEC9CAD-0C79-4EC2-288C-4C11581431D4}"/>
                  </a:ext>
                </a:extLst>
              </p:cNvPr>
              <p:cNvSpPr/>
              <p:nvPr/>
            </p:nvSpPr>
            <p:spPr>
              <a:xfrm>
                <a:off x="6624228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2053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xmlns="" id="{EB64151D-0FE8-928A-BBEB-37017949D886}"/>
                  </a:ext>
                </a:extLst>
              </p:cNvPr>
              <p:cNvSpPr/>
              <p:nvPr/>
            </p:nvSpPr>
            <p:spPr>
              <a:xfrm>
                <a:off x="712828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2054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xmlns="" id="{B563B8D5-0697-AAA2-B874-549517A6340C}"/>
                  </a:ext>
                </a:extLst>
              </p:cNvPr>
              <p:cNvSpPr/>
              <p:nvPr/>
            </p:nvSpPr>
            <p:spPr>
              <a:xfrm>
                <a:off x="7632340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2055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="" id="{2142C4EA-9F96-7679-8FCA-356FEDF5B6CA}"/>
                  </a:ext>
                </a:extLst>
              </p:cNvPr>
              <p:cNvSpPr/>
              <p:nvPr/>
            </p:nvSpPr>
            <p:spPr>
              <a:xfrm>
                <a:off x="8136396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2056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xmlns="" id="{0530BEC0-2AC3-05BB-927C-54A365A20840}"/>
                  </a:ext>
                </a:extLst>
              </p:cNvPr>
              <p:cNvSpPr/>
              <p:nvPr/>
            </p:nvSpPr>
            <p:spPr>
              <a:xfrm>
                <a:off x="8639944" y="3435846"/>
                <a:ext cx="504056" cy="2160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2057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DE2ABE2C-3D93-46C1-B230-9EEFB3DC32B9}"/>
                </a:ext>
              </a:extLst>
            </p:cNvPr>
            <p:cNvGrpSpPr/>
            <p:nvPr/>
          </p:nvGrpSpPr>
          <p:grpSpPr>
            <a:xfrm>
              <a:off x="0" y="1317882"/>
              <a:ext cx="8047497" cy="2511714"/>
              <a:chOff x="0" y="1317882"/>
              <a:chExt cx="8047497" cy="2511714"/>
            </a:xfrm>
          </p:grpSpPr>
          <p:sp>
            <p:nvSpPr>
              <p:cNvPr id="19" name="Chevron 41">
                <a:extLst>
                  <a:ext uri="{FF2B5EF4-FFF2-40B4-BE49-F238E27FC236}">
                    <a16:creationId xmlns:a16="http://schemas.microsoft.com/office/drawing/2014/main" xmlns="" id="{B3A34FCF-9B30-E850-B700-151C0F1D0B51}"/>
                  </a:ext>
                </a:extLst>
              </p:cNvPr>
              <p:cNvSpPr/>
              <p:nvPr/>
            </p:nvSpPr>
            <p:spPr>
              <a:xfrm>
                <a:off x="0" y="2161892"/>
                <a:ext cx="2771800" cy="71339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rgbClr val="000000"/>
                    </a:solidFill>
                    <a:latin typeface="Times"/>
                    <a:cs typeface="Times"/>
                  </a:rPr>
                  <a:t>Industrialization (pre-series magnets)</a:t>
                </a:r>
              </a:p>
            </p:txBody>
          </p:sp>
          <p:sp>
            <p:nvSpPr>
              <p:cNvPr id="20" name="Chevron 42">
                <a:extLst>
                  <a:ext uri="{FF2B5EF4-FFF2-40B4-BE49-F238E27FC236}">
                    <a16:creationId xmlns:a16="http://schemas.microsoft.com/office/drawing/2014/main" xmlns="" id="{441D34DA-ADE5-6F2D-F7B8-5572FA30B6D2}"/>
                  </a:ext>
                </a:extLst>
              </p:cNvPr>
              <p:cNvSpPr/>
              <p:nvPr/>
            </p:nvSpPr>
            <p:spPr>
              <a:xfrm>
                <a:off x="2407568" y="1687545"/>
                <a:ext cx="4536504" cy="59783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rgbClr val="4D4D4D"/>
                    </a:solidFill>
                    <a:latin typeface="Times"/>
                    <a:cs typeface="Times"/>
                  </a:rPr>
                  <a:t>Production and test</a:t>
                </a:r>
              </a:p>
            </p:txBody>
          </p:sp>
          <p:sp>
            <p:nvSpPr>
              <p:cNvPr id="21" name="Chevron 43">
                <a:extLst>
                  <a:ext uri="{FF2B5EF4-FFF2-40B4-BE49-F238E27FC236}">
                    <a16:creationId xmlns:a16="http://schemas.microsoft.com/office/drawing/2014/main" xmlns="" id="{7E8E8066-2E5C-7BEA-400A-19030C5C257E}"/>
                  </a:ext>
                </a:extLst>
              </p:cNvPr>
              <p:cNvSpPr/>
              <p:nvPr/>
            </p:nvSpPr>
            <p:spPr>
              <a:xfrm>
                <a:off x="3510993" y="1317882"/>
                <a:ext cx="4536504" cy="432048"/>
              </a:xfrm>
              <a:prstGeom prst="chevron">
                <a:avLst/>
              </a:prstGeom>
              <a:gradFill flip="none" rotWithShape="1">
                <a:gsLst>
                  <a:gs pos="0">
                    <a:srgbClr val="B81011"/>
                  </a:gs>
                  <a:gs pos="100000">
                    <a:srgbClr val="FFFFFF"/>
                  </a:gs>
                </a:gsLst>
                <a:lin ang="10800000" scaled="0"/>
                <a:tileRect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rgbClr val="4D4D4D"/>
                    </a:solidFill>
                    <a:latin typeface="Times"/>
                    <a:cs typeface="Times"/>
                  </a:rPr>
                  <a:t>Installation and commissioning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xmlns="" id="{DB35CF18-F262-DFA6-E123-8B79FA0311F5}"/>
                  </a:ext>
                </a:extLst>
              </p:cNvPr>
              <p:cNvCxnSpPr/>
              <p:nvPr/>
            </p:nvCxnSpPr>
            <p:spPr>
              <a:xfrm flipV="1">
                <a:off x="2082800" y="2879723"/>
                <a:ext cx="0" cy="450292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xmlns="" id="{4FB793A2-0871-79C0-A683-DD844C0B759C}"/>
                  </a:ext>
                </a:extLst>
              </p:cNvPr>
              <p:cNvSpPr txBox="1"/>
              <p:nvPr/>
            </p:nvSpPr>
            <p:spPr>
              <a:xfrm>
                <a:off x="426244" y="2992487"/>
                <a:ext cx="1652603" cy="3077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Times"/>
                    <a:cs typeface="Times"/>
                  </a:rPr>
                  <a:t>Tender for the series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xmlns="" id="{BEA0F593-1D85-C2C7-B9EF-906BCC0F2A76}"/>
                  </a:ext>
                </a:extLst>
              </p:cNvPr>
              <p:cNvSpPr/>
              <p:nvPr/>
            </p:nvSpPr>
            <p:spPr>
              <a:xfrm>
                <a:off x="71500" y="3598767"/>
                <a:ext cx="1037994" cy="23082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  <a:latin typeface="Times"/>
                    <a:cs typeface="Times"/>
                  </a:rPr>
                  <a:t>LHC </a:t>
                </a:r>
                <a:r>
                  <a:rPr lang="en-US" sz="1200" dirty="0" err="1">
                    <a:solidFill>
                      <a:srgbClr val="000000"/>
                    </a:solidFill>
                    <a:latin typeface="Times"/>
                    <a:cs typeface="Times"/>
                  </a:rPr>
                  <a:t>RunV</a:t>
                </a:r>
                <a:endParaRPr lang="en-US" sz="1200" dirty="0">
                  <a:solidFill>
                    <a:srgbClr val="000000"/>
                  </a:solidFill>
                  <a:latin typeface="Times"/>
                  <a:cs typeface="Times"/>
                </a:endParaRPr>
              </a:p>
            </p:txBody>
          </p:sp>
        </p:grp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33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44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45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1037633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GB" sz="3600" dirty="0">
                <a:latin typeface="Times"/>
                <a:cs typeface="Times"/>
              </a:rPr>
              <a:t>A brief summary of 2024 main actions</a:t>
            </a:r>
            <a:endParaRPr lang="en-GB" sz="3200" dirty="0">
              <a:solidFill>
                <a:srgbClr val="B81011"/>
              </a:solidFill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901918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tx2"/>
                </a:solidFill>
                <a:latin typeface="Times"/>
                <a:cs typeface="Times"/>
              </a:rPr>
              <a:t>Update of the mandate, with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14 T as baseline </a:t>
            </a:r>
            <a:r>
              <a:rPr lang="en-GB" sz="2400" dirty="0">
                <a:solidFill>
                  <a:schemeClr val="tx2"/>
                </a:solidFill>
                <a:latin typeface="Times"/>
                <a:cs typeface="Times"/>
              </a:rPr>
              <a:t>for FCC-</a:t>
            </a:r>
            <a:r>
              <a:rPr lang="en-GB" sz="2400" dirty="0" err="1">
                <a:solidFill>
                  <a:schemeClr val="tx2"/>
                </a:solidFill>
                <a:latin typeface="Times"/>
                <a:cs typeface="Times"/>
              </a:rPr>
              <a:t>hh</a:t>
            </a:r>
            <a:endParaRPr lang="en-GB" sz="2400" dirty="0">
              <a:solidFill>
                <a:schemeClr val="tx2"/>
              </a:solidFill>
              <a:latin typeface="Times"/>
              <a:cs typeface="Times"/>
            </a:endParaRP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Preparation of a revised chapter for FCC-</a:t>
            </a:r>
            <a:r>
              <a:rPr lang="en-GB" sz="2000" dirty="0" err="1">
                <a:solidFill>
                  <a:schemeClr val="tx2"/>
                </a:solidFill>
                <a:latin typeface="Times"/>
                <a:cs typeface="Times"/>
              </a:rPr>
              <a:t>hh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 feasibility study, with baseline and options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Update of the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timeline for the Nb</a:t>
            </a:r>
            <a:r>
              <a:rPr lang="en-GB" sz="2000" baseline="-25000" dirty="0">
                <a:solidFill>
                  <a:srgbClr val="B81011"/>
                </a:solidFill>
                <a:latin typeface="Times"/>
                <a:cs typeface="Times"/>
              </a:rPr>
              <a:t>3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Sn 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dipole magnets for FCC-</a:t>
            </a:r>
            <a:r>
              <a:rPr lang="en-GB" sz="2000" dirty="0" err="1">
                <a:solidFill>
                  <a:schemeClr val="tx2"/>
                </a:solidFill>
                <a:latin typeface="Times"/>
                <a:cs typeface="Times"/>
              </a:rPr>
              <a:t>hh</a:t>
            </a:r>
            <a:endParaRPr lang="en-GB" sz="2000" dirty="0">
              <a:solidFill>
                <a:schemeClr val="tx2"/>
              </a:solidFill>
              <a:latin typeface="Times"/>
              <a:cs typeface="Times"/>
            </a:endParaRPr>
          </a:p>
          <a:p>
            <a:pPr lvl="2"/>
            <a:r>
              <a:rPr lang="en-GB" sz="1800" dirty="0">
                <a:solidFill>
                  <a:schemeClr val="tx2"/>
                </a:solidFill>
                <a:latin typeface="Times"/>
                <a:cs typeface="Times"/>
              </a:rPr>
              <a:t>Main element: selection of one (max two) design during LS3 (by 2028), </a:t>
            </a:r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FCC-</a:t>
            </a:r>
            <a:r>
              <a:rPr lang="en-GB" sz="1800" dirty="0" err="1">
                <a:solidFill>
                  <a:srgbClr val="B81011"/>
                </a:solidFill>
                <a:latin typeface="Times"/>
                <a:cs typeface="Times"/>
              </a:rPr>
              <a:t>hh</a:t>
            </a:r>
            <a:r>
              <a:rPr lang="en-GB" sz="1800" dirty="0">
                <a:solidFill>
                  <a:srgbClr val="B81011"/>
                </a:solidFill>
                <a:latin typeface="Times"/>
                <a:cs typeface="Times"/>
              </a:rPr>
              <a:t> commissioning in 2050-55 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[see talk B. </a:t>
            </a:r>
            <a:r>
              <a:rPr lang="en-GB" sz="1600" dirty="0" err="1">
                <a:solidFill>
                  <a:srgbClr val="00B050"/>
                </a:solidFill>
                <a:latin typeface="Times"/>
                <a:cs typeface="Times"/>
              </a:rPr>
              <a:t>Auchmann</a:t>
            </a:r>
            <a:r>
              <a:rPr lang="en-GB" sz="1600" dirty="0">
                <a:solidFill>
                  <a:srgbClr val="00B050"/>
                </a:solidFill>
                <a:latin typeface="Times"/>
                <a:cs typeface="Times"/>
              </a:rPr>
              <a:t> and appendix]</a:t>
            </a:r>
            <a:endParaRPr lang="en-GB" sz="1800" dirty="0">
              <a:solidFill>
                <a:srgbClr val="00B050"/>
              </a:solidFill>
              <a:latin typeface="Times"/>
              <a:cs typeface="Times"/>
            </a:endParaRP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Update of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cost estimate 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for Nb</a:t>
            </a:r>
            <a:r>
              <a:rPr lang="en-GB" sz="2000" baseline="-25000" dirty="0">
                <a:solidFill>
                  <a:schemeClr val="tx2"/>
                </a:solidFill>
                <a:latin typeface="Times"/>
                <a:cs typeface="Times"/>
              </a:rPr>
              <a:t>3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Sn dipole, preparation of the ESPP-HFM</a:t>
            </a:r>
          </a:p>
          <a:p>
            <a:r>
              <a:rPr lang="en-GB" sz="2400" dirty="0">
                <a:solidFill>
                  <a:schemeClr val="tx2"/>
                </a:solidFill>
                <a:latin typeface="Times"/>
                <a:cs typeface="Times"/>
              </a:rPr>
              <a:t>Fine tuning of the structure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Reduction of WPs (from 38 to 33) and transformation of RDline4 (</a:t>
            </a:r>
            <a:r>
              <a:rPr lang="en-GB" sz="2000" dirty="0" err="1">
                <a:solidFill>
                  <a:schemeClr val="tx2"/>
                </a:solidFill>
                <a:latin typeface="Times"/>
                <a:cs typeface="Times"/>
              </a:rPr>
              <a:t>modeling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)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to integration and sustainability </a:t>
            </a:r>
          </a:p>
          <a:p>
            <a:r>
              <a:rPr lang="en-GB" sz="2400" dirty="0">
                <a:solidFill>
                  <a:schemeClr val="tx2"/>
                </a:solidFill>
                <a:latin typeface="Times"/>
                <a:cs typeface="Times"/>
              </a:rPr>
              <a:t>Enhancing communication and synergies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Merging the </a:t>
            </a:r>
            <a:r>
              <a:rPr lang="en-GB" sz="2000" dirty="0" err="1">
                <a:solidFill>
                  <a:schemeClr val="tx2"/>
                </a:solidFill>
                <a:latin typeface="Times"/>
                <a:cs typeface="Times"/>
              </a:rPr>
              <a:t>RDline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 </a:t>
            </a:r>
            <a:r>
              <a:rPr lang="en-GB" sz="2000" dirty="0" err="1">
                <a:solidFill>
                  <a:schemeClr val="tx2"/>
                </a:solidFill>
                <a:latin typeface="Times"/>
                <a:cs typeface="Times"/>
              </a:rPr>
              <a:t>fora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 in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one unique forum 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“a la carte”, where also US-MDP is invited, </a:t>
            </a:r>
            <a:r>
              <a:rPr lang="en-GB" sz="1600" dirty="0">
                <a:solidFill>
                  <a:schemeClr val="tx2"/>
                </a:solidFill>
                <a:latin typeface="Times"/>
                <a:cs typeface="Times"/>
                <a:hlinkClick r:id="rId2"/>
              </a:rPr>
              <a:t>https://indico.cern.ch/event/1510468/</a:t>
            </a:r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  13 meetings in 2024, plus 4 joint with US-MDP - attendance </a:t>
            </a:r>
            <a:r>
              <a:rPr lang="en-GB" sz="1600" dirty="0" err="1">
                <a:solidFill>
                  <a:schemeClr val="tx2"/>
                </a:solidFill>
                <a:latin typeface="Times"/>
                <a:cs typeface="Times"/>
              </a:rPr>
              <a:t>rised</a:t>
            </a:r>
            <a:r>
              <a:rPr lang="en-GB" sz="1600" dirty="0">
                <a:solidFill>
                  <a:schemeClr val="tx2"/>
                </a:solidFill>
                <a:latin typeface="Times"/>
                <a:cs typeface="Times"/>
              </a:rPr>
              <a:t> from initial 25-30 to 50-70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Activation of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working groups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4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2441871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330" y="66379"/>
            <a:ext cx="9097253" cy="6172088"/>
            <a:chOff x="12330" y="78708"/>
            <a:chExt cx="9097253" cy="6172088"/>
          </a:xfrm>
        </p:grpSpPr>
        <p:grpSp>
          <p:nvGrpSpPr>
            <p:cNvPr id="10" name="Group 9"/>
            <p:cNvGrpSpPr/>
            <p:nvPr/>
          </p:nvGrpSpPr>
          <p:grpSpPr>
            <a:xfrm>
              <a:off x="12330" y="78708"/>
              <a:ext cx="9097253" cy="6172088"/>
              <a:chOff x="12330" y="78708"/>
              <a:chExt cx="9097253" cy="6172088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340AB047-8F7A-DC61-4124-13CDBE8B4209}"/>
                  </a:ext>
                </a:extLst>
              </p:cNvPr>
              <p:cNvSpPr txBox="1"/>
              <p:nvPr/>
            </p:nvSpPr>
            <p:spPr>
              <a:xfrm>
                <a:off x="283582" y="5782708"/>
                <a:ext cx="12270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January 2025</a:t>
                </a:r>
                <a:endParaRPr lang="en-GB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12330" y="78708"/>
                <a:ext cx="9097253" cy="6172088"/>
                <a:chOff x="12330" y="78708"/>
                <a:chExt cx="9097253" cy="6172088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12330" y="329845"/>
                  <a:ext cx="9097253" cy="5920951"/>
                  <a:chOff x="0" y="-113999"/>
                  <a:chExt cx="9097253" cy="5920951"/>
                </a:xfrm>
              </p:grpSpPr>
              <p:grpSp>
                <p:nvGrpSpPr>
                  <p:cNvPr id="19" name="Group 18">
                    <a:extLst>
                      <a:ext uri="{FF2B5EF4-FFF2-40B4-BE49-F238E27FC236}">
                        <a16:creationId xmlns:a16="http://schemas.microsoft.com/office/drawing/2014/main" xmlns="" id="{648C83C5-5A8C-1E69-F316-50BCB75E602A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-113999"/>
                    <a:ext cx="9097253" cy="5920951"/>
                    <a:chOff x="0" y="-279102"/>
                    <a:chExt cx="9097253" cy="6435817"/>
                  </a:xfrm>
                </p:grpSpPr>
                <p:grpSp>
                  <p:nvGrpSpPr>
                    <p:cNvPr id="22" name="Group 21">
                      <a:extLst>
                        <a:ext uri="{FF2B5EF4-FFF2-40B4-BE49-F238E27FC236}">
                          <a16:creationId xmlns:a16="http://schemas.microsoft.com/office/drawing/2014/main" xmlns="" id="{D639E835-7C77-788D-13A2-237DAB30AC3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0" y="-279102"/>
                      <a:ext cx="9097253" cy="6435817"/>
                      <a:chOff x="0" y="-146750"/>
                      <a:chExt cx="9097253" cy="6435817"/>
                    </a:xfrm>
                  </p:grpSpPr>
                  <p:grpSp>
                    <p:nvGrpSpPr>
                      <p:cNvPr id="24" name="Group 23">
                        <a:extLst>
                          <a:ext uri="{FF2B5EF4-FFF2-40B4-BE49-F238E27FC236}">
                            <a16:creationId xmlns:a16="http://schemas.microsoft.com/office/drawing/2014/main" xmlns="" id="{CD6F8B54-4FE8-443A-4D11-04ACE09D8B1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0" y="-146750"/>
                        <a:ext cx="9097253" cy="6435817"/>
                        <a:chOff x="0" y="-146750"/>
                        <a:chExt cx="9097253" cy="6435817"/>
                      </a:xfrm>
                    </p:grpSpPr>
                    <p:grpSp>
                      <p:nvGrpSpPr>
                        <p:cNvPr id="26" name="Group 25"/>
                        <p:cNvGrpSpPr/>
                        <p:nvPr/>
                      </p:nvGrpSpPr>
                      <p:grpSpPr>
                        <a:xfrm>
                          <a:off x="0" y="-146750"/>
                          <a:ext cx="9097253" cy="6435817"/>
                          <a:chOff x="0" y="-138867"/>
                          <a:chExt cx="9097253" cy="6435817"/>
                        </a:xfrm>
                      </p:grpSpPr>
                      <p:grpSp>
                        <p:nvGrpSpPr>
                          <p:cNvPr id="28" name="Group 27">
                            <a:extLst>
                              <a:ext uri="{FF2B5EF4-FFF2-40B4-BE49-F238E27FC236}">
                                <a16:creationId xmlns:a16="http://schemas.microsoft.com/office/drawing/2014/main" xmlns="" id="{CC9123A3-325F-CFDC-A507-C006297ECBC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0" y="-138867"/>
                            <a:ext cx="9097253" cy="6435817"/>
                            <a:chOff x="0" y="-166275"/>
                            <a:chExt cx="9097253" cy="6435817"/>
                          </a:xfrm>
                        </p:grpSpPr>
                        <p:sp>
                          <p:nvSpPr>
                            <p:cNvPr id="30" name="ZoneTexte 1">
                              <a:extLst>
                                <a:ext uri="{FF2B5EF4-FFF2-40B4-BE49-F238E27FC236}">
                                  <a16:creationId xmlns:a16="http://schemas.microsoft.com/office/drawing/2014/main" xmlns="" id="{8EADF3AE-1B40-BCB2-C568-0DA30B860D17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2129732" y="-166275"/>
                              <a:ext cx="4587133" cy="654435"/>
                            </a:xfrm>
                            <a:prstGeom prst="rect">
                              <a:avLst/>
                            </a:prstGeom>
                            <a:ln>
                              <a:noFill/>
                            </a:ln>
                            <a:effectLst>
                              <a:glow rad="63500">
                                <a:srgbClr val="0070C0">
                                  <a:alpha val="40000"/>
                                </a:srgbClr>
                              </a:glow>
                            </a:effectLst>
                          </p:spPr>
                          <p:txBody>
                            <a:bodyPr wrap="none" lIns="91440" tIns="45720" rIns="91440" bIns="45720" rtlCol="0" anchor="t"/>
                            <a:lstStyle>
                              <a:lvl1pPr marL="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1pPr>
                              <a:lvl2pPr marL="4572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2pPr>
                              <a:lvl3pPr marL="9144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3pPr>
                              <a:lvl4pPr marL="13716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4pPr>
                              <a:lvl5pPr marL="18288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5pPr>
                              <a:lvl6pPr marL="22860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6pPr>
                              <a:lvl7pPr marL="27432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7pPr>
                              <a:lvl8pPr marL="32004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8pPr>
                              <a:lvl9pPr marL="36576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9pPr>
                            </a:lstStyle>
                            <a:p>
                              <a:pPr algn="ctr"/>
                              <a:r>
                                <a:rPr lang="en-GB" sz="2000" dirty="0">
                                  <a:solidFill>
                                    <a:schemeClr val="accent6"/>
                                  </a:solidFill>
                                  <a:latin typeface="Times New Roman"/>
                                  <a:cs typeface="Times New Roman"/>
                                </a:rPr>
                                <a:t>High Field Magnet Programme</a:t>
                              </a:r>
                              <a:endParaRPr lang="en-GB" sz="2000" baseline="0" dirty="0">
                                <a:solidFill>
                                  <a:schemeClr val="accent6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  <a:p>
                              <a:pPr algn="ctr"/>
                              <a:r>
                                <a:rPr lang="en-GB" sz="160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E. Todesco (Leader)</a:t>
                              </a:r>
                              <a:r>
                                <a:rPr lang="en-GB" sz="160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, </a:t>
                              </a:r>
                              <a:r>
                                <a:rPr lang="en-GB" sz="160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B. </a:t>
                              </a:r>
                              <a:r>
                                <a:rPr lang="en-GB" sz="1600" baseline="0" dirty="0" err="1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Auchmann</a:t>
                              </a:r>
                              <a:r>
                                <a:rPr lang="en-GB" sz="160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 (Co-leader)</a:t>
                              </a:r>
                            </a:p>
                          </p:txBody>
                        </p:sp>
                        <p:sp>
                          <p:nvSpPr>
                            <p:cNvPr id="31" name="ZoneTexte 1">
                              <a:extLst>
                                <a:ext uri="{FF2B5EF4-FFF2-40B4-BE49-F238E27FC236}">
                                  <a16:creationId xmlns:a16="http://schemas.microsoft.com/office/drawing/2014/main" xmlns="" id="{54309C2F-3FCF-8099-6519-FC3F1CCF1623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274268" y="648632"/>
                              <a:ext cx="1390238" cy="512695"/>
                            </a:xfrm>
                            <a:prstGeom prst="rect">
                              <a:avLst/>
                            </a:prstGeom>
                            <a:ln w="0" cmpd="sng">
                              <a:solidFill>
                                <a:schemeClr val="bg1"/>
                              </a:solidFill>
                              <a:prstDash val="solid"/>
                            </a:ln>
                            <a:effectLst>
                              <a:glow rad="63500">
                                <a:srgbClr val="002060">
                                  <a:alpha val="40000"/>
                                </a:srgbClr>
                              </a:glow>
                            </a:effectLst>
                          </p:spPr>
                          <p:txBody>
                            <a:bodyPr wrap="none" lIns="91440" tIns="45720" rIns="91440" bIns="45720" rtlCol="0" anchor="t"/>
                            <a:lstStyle>
                              <a:lvl1pPr marL="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1pPr>
                              <a:lvl2pPr marL="4572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2pPr>
                              <a:lvl3pPr marL="9144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3pPr>
                              <a:lvl4pPr marL="13716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4pPr>
                              <a:lvl5pPr marL="18288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5pPr>
                              <a:lvl6pPr marL="22860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6pPr>
                              <a:lvl7pPr marL="27432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7pPr>
                              <a:lvl8pPr marL="32004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8pPr>
                              <a:lvl9pPr marL="3657600" indent="0">
                                <a:defRPr sz="1100">
                                  <a:latin typeface="+mn-lt"/>
                                  <a:ea typeface="+mn-ea"/>
                                  <a:cs typeface="+mn-cs"/>
                                </a:defRPr>
                              </a:lvl9pPr>
                            </a:lstStyle>
                            <a:p>
                              <a:pPr algn="ctr"/>
                              <a:r>
                                <a:rPr lang="en-GB" sz="1200" b="1" dirty="0">
                                  <a:solidFill>
                                    <a:schemeClr val="accent6"/>
                                  </a:solidFill>
                                  <a:latin typeface="Times New Roman"/>
                                  <a:cs typeface="Times New Roman"/>
                                </a:rPr>
                                <a:t>Programme office </a:t>
                              </a:r>
                              <a:endParaRPr lang="en-US" dirty="0">
                                <a:solidFill>
                                  <a:schemeClr val="accent6"/>
                                </a:solidFill>
                              </a:endParaRPr>
                            </a:p>
                            <a:p>
                              <a:pPr algn="ctr"/>
                              <a:r>
                                <a:rPr lang="en-GB" sz="1200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G. Riddone</a:t>
                              </a:r>
                              <a:endParaRPr lang="en-GB" sz="120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  <p:grpSp>
                          <p:nvGrpSpPr>
                            <p:cNvPr id="32" name="Group 31">
                              <a:extLst>
                                <a:ext uri="{FF2B5EF4-FFF2-40B4-BE49-F238E27FC236}">
                                  <a16:creationId xmlns:a16="http://schemas.microsoft.com/office/drawing/2014/main" xmlns="" id="{925523A7-3486-3C6F-1DC8-DFF0CF957814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0" y="1528929"/>
                              <a:ext cx="1862143" cy="3882946"/>
                              <a:chOff x="58969" y="2301577"/>
                              <a:chExt cx="1841142" cy="3882946"/>
                            </a:xfrm>
                          </p:grpSpPr>
                          <p:sp>
                            <p:nvSpPr>
                              <p:cNvPr id="64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85A5FF39-8F4D-08BD-14D2-79132356FDC3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58969" y="2301577"/>
                                <a:ext cx="1841142" cy="3882946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RD1: Nb</a:t>
                                </a:r>
                                <a:r>
                                  <a:rPr lang="en-GB" b="1" baseline="-2500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conductor</a:t>
                                </a: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2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2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2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2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RD1 line coordinators:</a:t>
                                </a:r>
                              </a:p>
                              <a:p>
                                <a:pPr algn="ctr"/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T. 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Boutboul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  <a:p>
                                <a:pPr algn="ctr"/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C. 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Senatore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UniGe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b="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65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8A77DFA4-D02A-C305-66C4-26F09C526F68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44717" y="2577069"/>
                                <a:ext cx="1666424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Nb</a:t>
                                </a:r>
                                <a:r>
                                  <a:rPr lang="en-GB" sz="1050" b="1" baseline="-2500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wire and cable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T.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Boutboul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66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5C9A4420-8F4F-5873-9F98-32F1C8823FF0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44717" y="3161274"/>
                                <a:ext cx="1666424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Internal oxidation wires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Senatore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UniGe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</a:p>
                            </p:txBody>
                          </p:sp>
                          <p:sp>
                            <p:nvSpPr>
                              <p:cNvPr id="67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17401C0E-49AD-B067-82AB-D009EBB6017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44717" y="3744899"/>
                                <a:ext cx="1666425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1.15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Nb</a:t>
                                </a:r>
                                <a:r>
                                  <a:rPr lang="en-GB" sz="1050" b="1" baseline="-2500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M. Sugano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(KEK)</a:t>
                                </a:r>
                              </a:p>
                            </p:txBody>
                          </p:sp>
                          <p:sp>
                            <p:nvSpPr>
                              <p:cNvPr id="68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5D77E085-CCE0-B74A-655C-CA533E1BF9F6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31603" y="4319715"/>
                                <a:ext cx="1679539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1.18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Internal </a:t>
                                </a:r>
                                <a:r>
                                  <a:rPr lang="en-GB" sz="1050" b="1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oxid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. studies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Leineweber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(BAF)</a:t>
                                </a:r>
                              </a:p>
                            </p:txBody>
                          </p:sp>
                          <p:sp>
                            <p:nvSpPr>
                              <p:cNvPr id="69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F419953B-6BC2-998D-5DFC-0B52823E1A8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131603" y="4892879"/>
                                <a:ext cx="1679539" cy="47472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1.19 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Nb</a:t>
                                </a:r>
                                <a:r>
                                  <a:rPr lang="en-GB" sz="1050" b="1" baseline="-2500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characterization</a:t>
                                </a:r>
                              </a:p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C. Senatore (</a:t>
                                </a:r>
                                <a:r>
                                  <a:rPr lang="en-GB" sz="105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UniGe</a:t>
                                </a:r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33" name="Group 32">
                              <a:extLst>
                                <a:ext uri="{FF2B5EF4-FFF2-40B4-BE49-F238E27FC236}">
                                  <a16:creationId xmlns:a16="http://schemas.microsoft.com/office/drawing/2014/main" xmlns="" id="{CE0BEC13-53B5-2555-D3F9-749C649AA67A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3878140" y="612371"/>
                              <a:ext cx="1933122" cy="5429354"/>
                              <a:chOff x="4263473" y="1210628"/>
                              <a:chExt cx="1866344" cy="5373473"/>
                            </a:xfrm>
                          </p:grpSpPr>
                          <p:sp>
                            <p:nvSpPr>
                              <p:cNvPr id="55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6FEB93D5-78A7-CAB1-7598-3210E9C0885F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263473" y="1210628"/>
                                <a:ext cx="1866344" cy="5373473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RD3: Nb</a:t>
                                </a:r>
                                <a:r>
                                  <a:rPr lang="en-GB" b="1" baseline="-2500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</a:t>
                                </a:r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Sn magnets</a:t>
                                </a:r>
                              </a:p>
                              <a:p>
                                <a:pPr algn="ctr"/>
                                <a:endParaRPr lang="en-GB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RD3 line coordinators:</a:t>
                                </a:r>
                              </a:p>
                              <a:p>
                                <a:pPr algn="ctr"/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F. Toral (CIEMAT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)</a:t>
                                </a:r>
                              </a:p>
                              <a:p>
                                <a:pPr marL="228600" indent="-228600" algn="ctr">
                                  <a:buAutoNum type="alphaUcPeriod"/>
                                </a:pP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Haziot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, A. Foussat (CERN)</a:t>
                                </a:r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highlight>
                                    <a:srgbClr val="FF0000"/>
                                  </a:highlight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6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62ACD1CD-1D68-D877-ACF2-F9D0AEDF8424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1" y="1484434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12 T </a:t>
                                </a:r>
                                <a:r>
                                  <a:rPr lang="en-GB" sz="1050" b="1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cos</a:t>
                                </a:r>
                                <a:r>
                                  <a:rPr lang="en-GB" sz="1050" b="1" dirty="0" err="1">
                                    <a:latin typeface="Symbol" charset="2"/>
                                    <a:cs typeface="Symbol" charset="2"/>
                                  </a:rPr>
                                  <a:t>q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CERN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Foussat (CERN)</a:t>
                                </a:r>
                              </a:p>
                            </p:txBody>
                          </p:sp>
                          <p:sp>
                            <p:nvSpPr>
                              <p:cNvPr id="57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51CECD48-EC9C-CD08-539C-B89DB859F3B5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2000010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3.2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12 T </a:t>
                                </a:r>
                                <a:r>
                                  <a:rPr lang="en-GB" sz="1050" b="1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cos</a:t>
                                </a:r>
                                <a:r>
                                  <a:rPr lang="en-GB" sz="1050" b="1" dirty="0" err="1">
                                    <a:latin typeface="Symbol" charset="2"/>
                                    <a:cs typeface="Symbol" charset="2"/>
                                  </a:rPr>
                                  <a:t>q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INFN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S. Farinon (INFN)</a:t>
                                </a:r>
                              </a:p>
                            </p:txBody>
                          </p:sp>
                          <p:sp>
                            <p:nvSpPr>
                              <p:cNvPr id="58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8BAFE6A1-035A-3A70-3A52-538FDE70499A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5060346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3.11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14 T </a:t>
                                </a:r>
                                <a:r>
                                  <a:rPr lang="en-GB" sz="1050" b="1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Cos</a:t>
                                </a:r>
                                <a:r>
                                  <a:rPr lang="en-GB" sz="1050" b="1" dirty="0" err="1">
                                    <a:latin typeface="Symbol" panose="05050102010706020507" pitchFamily="18" charset="2"/>
                                    <a:cs typeface="Times New Roman" panose="02020603050405020304" pitchFamily="18" charset="0"/>
                                  </a:rPr>
                                  <a:t>q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Sorbi</a:t>
                                </a:r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(INFN) </a:t>
                                </a:r>
                              </a:p>
                            </p:txBody>
                          </p:sp>
                          <p:sp>
                            <p:nvSpPr>
                              <p:cNvPr id="59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D424D8E7-E4CA-543D-4631-2BEA79AAE62A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2513197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3.4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Technology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Haziot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60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B71AA304-43AC-8DBB-92F7-F8ADF0A76D1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3002246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3.5 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14 T Block dipole BOND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J. C. Perez (CERN)</a:t>
                                </a:r>
                              </a:p>
                            </p:txBody>
                          </p:sp>
                          <p:sp>
                            <p:nvSpPr>
                              <p:cNvPr id="61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97FB110F-FBB5-FB23-11C3-FDB68CC61E6D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4025322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3.6, 3.12 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Block dipole F2D2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E.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Rochepault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(CEA)</a:t>
                                </a:r>
                              </a:p>
                            </p:txBody>
                          </p:sp>
                          <p:sp>
                            <p:nvSpPr>
                              <p:cNvPr id="62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54BCC458-C700-46C2-0B2C-A02D0D805C9B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1" y="4544395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3.7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Common coil DAISY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F. Toral (CIEMAT)</a:t>
                                </a:r>
                              </a:p>
                            </p:txBody>
                          </p:sp>
                          <p:sp>
                            <p:nvSpPr>
                              <p:cNvPr id="63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CEFC75C7-B94D-C8FB-63E7-34C39E33ED13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1" y="5563972"/>
                                <a:ext cx="1668308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3.14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CC stress managed </a:t>
                                </a: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D. M. Araujo (PSI)</a:t>
                                </a:r>
                                <a:endParaRPr lang="en-GB" sz="1050" baseline="0" dirty="0">
                                  <a:highlight>
                                    <a:srgbClr val="FFFF00"/>
                                  </a:highlight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34" name="Group 33">
                              <a:extLst>
                                <a:ext uri="{FF2B5EF4-FFF2-40B4-BE49-F238E27FC236}">
                                  <a16:creationId xmlns:a16="http://schemas.microsoft.com/office/drawing/2014/main" xmlns="" id="{A5659949-4D64-1A3E-DE7A-2BB13398C33C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902065" y="603262"/>
                              <a:ext cx="7123263" cy="5666280"/>
                              <a:chOff x="4255947" y="1182294"/>
                              <a:chExt cx="6877196" cy="5607961"/>
                            </a:xfrm>
                          </p:grpSpPr>
                          <p:sp>
                            <p:nvSpPr>
                              <p:cNvPr id="47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201D06F7-731F-ACE6-B39A-78E9EECD36DF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255947" y="1182294"/>
                                <a:ext cx="1866344" cy="5607961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RD2:HTS 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conductor+magnets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RD2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</a:t>
                                </a:r>
                                <a:r>
                                  <a:rPr lang="en-GB" sz="1050" b="1" baseline="0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coord</a:t>
                                </a:r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: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A. </a:t>
                                </a:r>
                                <a:r>
                                  <a:rPr lang="en-GB" sz="1050" b="1" dirty="0" err="1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Ballarino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8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AED6B1DE-A295-6436-4F03-4822CEFA9A82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0" y="1481167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REBCO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B. Holzapfel (KIT)</a:t>
                                </a:r>
                              </a:p>
                            </p:txBody>
                          </p:sp>
                          <p:sp>
                            <p:nvSpPr>
                              <p:cNvPr id="49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88C4E3DA-E481-286F-86AD-DA4640592D6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3589" y="1981188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2.2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REBCO conductor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Ballarino (CERN)</a:t>
                                </a:r>
                              </a:p>
                            </p:txBody>
                          </p:sp>
                          <p:sp>
                            <p:nvSpPr>
                              <p:cNvPr id="50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946E6CAE-6C3C-7C58-C49C-A4F81AF08227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0575" y="2478530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Demonstrator DI coils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Baskys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51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A3C92369-95D7-BDE0-A309-300D6322F891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7" y="3483505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Demonstrator MI coil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T.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Lecrevisse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(CEA)</a:t>
                                </a:r>
                              </a:p>
                            </p:txBody>
                          </p:sp>
                          <p:sp>
                            <p:nvSpPr>
                              <p:cNvPr id="52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4F583EE7-9CA2-A615-6E6A-F130668E1DA6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0" y="4515174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2.17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REBCO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Y. Yang (SOTON)</a:t>
                                </a:r>
                              </a:p>
                            </p:txBody>
                          </p:sp>
                          <p:sp>
                            <p:nvSpPr>
                              <p:cNvPr id="53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0F1048F4-6582-CD7F-5CC8-9917FE35CBEB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7040" y="3997994"/>
                                <a:ext cx="1633551" cy="426005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8000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IBS development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Malagoli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(CNR-SPIN)</a:t>
                                </a:r>
                              </a:p>
                            </p:txBody>
                          </p:sp>
                          <p:sp>
                            <p:nvSpPr>
                              <p:cNvPr id="54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3F27BC2F-8E62-04DE-217B-9808828EEE9C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9835632" y="4341130"/>
                                <a:ext cx="1297511" cy="459653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2.16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HTS laboratory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C. Barth (CERN)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35" name="Group 34">
                              <a:extLst>
                                <a:ext uri="{FF2B5EF4-FFF2-40B4-BE49-F238E27FC236}">
                                  <a16:creationId xmlns:a16="http://schemas.microsoft.com/office/drawing/2014/main" xmlns="" id="{BCACF9E6-F0A1-B51C-5A6C-792F66278E3A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5831877" y="629270"/>
                              <a:ext cx="1723045" cy="2772442"/>
                              <a:chOff x="4263473" y="1209997"/>
                              <a:chExt cx="1663524" cy="2743907"/>
                            </a:xfrm>
                          </p:grpSpPr>
                          <p:sp>
                            <p:nvSpPr>
                              <p:cNvPr id="43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F5803242-7594-B9B0-8B1A-4454ED0B817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263473" y="1209997"/>
                                <a:ext cx="1663524" cy="2743907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RD4: Integration,</a:t>
                                </a:r>
                              </a:p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sustainability</a:t>
                                </a: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0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1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</a:t>
                                </a:r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4</a:t>
                                </a:r>
                                <a:r>
                                  <a:rPr lang="en-GB" sz="1050" b="1" baseline="0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line coordinator:</a:t>
                                </a:r>
                              </a:p>
                              <a:p>
                                <a:pPr algn="ctr"/>
                                <a:r>
                                  <a:rPr lang="en-GB" sz="1050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P. Borges de Sousa (CERN)</a:t>
                                </a:r>
                              </a:p>
                              <a:p>
                                <a:pPr algn="ctr"/>
                                <a:endParaRPr lang="en-GB" sz="1050" b="1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endParaRPr lang="en-GB" sz="1050" b="0" baseline="0" dirty="0">
                                  <a:solidFill>
                                    <a:schemeClr val="accent6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44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E8A1ECC2-FB2E-2552-0478-2CD72AA0F4C6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59398" y="1740163"/>
                                <a:ext cx="1491492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4.3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Insulation and HV</a:t>
                                </a: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Piccin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5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9E736763-F49D-B46F-5CB4-59F9D5141292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9967" y="2280586"/>
                                <a:ext cx="1491492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4.5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 Quench D+P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M. Wozniak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6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95749498-0EF5-1F83-60B2-E67CAA2267A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9966" y="2837332"/>
                                <a:ext cx="1491492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4.6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Cryogenics, thermal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P. Borges de Sousa (CERN)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36" name="Group 35">
                              <a:extLst>
                                <a:ext uri="{FF2B5EF4-FFF2-40B4-BE49-F238E27FC236}">
                                  <a16:creationId xmlns:a16="http://schemas.microsoft.com/office/drawing/2014/main" xmlns="" id="{E18F5BB0-DCF0-4C72-EB33-A46E4C1DB2E1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7575449" y="621219"/>
                              <a:ext cx="1521804" cy="3731972"/>
                              <a:chOff x="4263388" y="1275937"/>
                              <a:chExt cx="1469235" cy="3693563"/>
                            </a:xfrm>
                          </p:grpSpPr>
                          <p:sp>
                            <p:nvSpPr>
                              <p:cNvPr id="38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7115DDBF-4ADB-54EC-C3B2-B78E7F1B35F6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263388" y="1275937"/>
                                <a:ext cx="1469235" cy="3693563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23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b="1" dirty="0">
                                    <a:solidFill>
                                      <a:schemeClr val="accent6"/>
                                    </a:solidFill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RD5: Infrastructures</a:t>
                                </a:r>
                              </a:p>
                            </p:txBody>
                          </p:sp>
                          <p:sp>
                            <p:nvSpPr>
                              <p:cNvPr id="39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7C4DF757-1374-AAF5-DA76-312EEBFC0FEF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5138" y="1594509"/>
                                <a:ext cx="1320744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5.1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Test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F. Mangiarotti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0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694FDA32-405B-4D06-5F85-D96F65FF58DB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7495" y="2174278"/>
                                <a:ext cx="1320744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5.2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Conductors, cables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J.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Fleiter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1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46904098-333F-4C0C-2B74-E2CAFA7A7D55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7494" y="2741143"/>
                                <a:ext cx="1320744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5.4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Manufacturing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J. </a:t>
                                </a:r>
                                <a:r>
                                  <a:rPr lang="en-GB" sz="1050" baseline="0" dirty="0" err="1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Axensalva</a:t>
                                </a:r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(CERN)</a:t>
                                </a:r>
                              </a:p>
                            </p:txBody>
                          </p:sp>
                          <p:sp>
                            <p:nvSpPr>
                              <p:cNvPr id="42" name="ZoneTexte 1">
                                <a:extLst>
                                  <a:ext uri="{FF2B5EF4-FFF2-40B4-BE49-F238E27FC236}">
                                    <a16:creationId xmlns:a16="http://schemas.microsoft.com/office/drawing/2014/main" xmlns="" id="{D7E11F74-677C-8D80-B99B-560E1A1D5B49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347495" y="3320601"/>
                                <a:ext cx="1320744" cy="427554"/>
                              </a:xfrm>
                              <a:prstGeom prst="rect">
                                <a:avLst/>
                              </a:prstGeom>
                              <a:ln w="0" cmpd="sng">
                                <a:solidFill>
                                  <a:srgbClr val="0000FF"/>
                                </a:solidFill>
                                <a:prstDash val="solid"/>
                              </a:ln>
                              <a:effectLst>
                                <a:glow rad="63500">
                                  <a:srgbClr val="002060">
                                    <a:alpha val="40000"/>
                                  </a:srgbClr>
                                </a:glow>
                              </a:effectLst>
                            </p:spPr>
                            <p:txBody>
                              <a:bodyPr wrap="none" rtlCol="0"/>
                              <a:lstStyle>
                                <a:lvl1pPr marL="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1pPr>
                                <a:lvl2pPr marL="457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2pPr>
                                <a:lvl3pPr marL="914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3pPr>
                                <a:lvl4pPr marL="1371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4pPr>
                                <a:lvl5pPr marL="18288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5pPr>
                                <a:lvl6pPr marL="22860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6pPr>
                                <a:lvl7pPr marL="27432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7pPr>
                                <a:lvl8pPr marL="32004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8pPr>
                                <a:lvl9pPr marL="3657600" indent="0">
                                  <a:defRPr sz="1100">
                                    <a:latin typeface="+mn-lt"/>
                                    <a:ea typeface="+mn-ea"/>
                                    <a:cs typeface="+mn-cs"/>
                                  </a:defRPr>
                                </a:lvl9pPr>
                              </a:lstStyle>
                              <a:p>
                                <a:pPr algn="ctr"/>
                                <a:r>
                                  <a:rPr lang="en-GB" sz="105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5.5</a:t>
                                </a:r>
                                <a:r>
                                  <a:rPr lang="en-GB" sz="1050" b="1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  MM, modelling</a:t>
                                </a:r>
                                <a:endParaRPr lang="en-GB" sz="1050" b="1" baseline="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/>
                                <a:r>
                                  <a:rPr lang="en-GB" sz="1050" baseline="0" dirty="0">
                                    <a:latin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a:t>L. Fiscarelli (CERN)</a:t>
                                </a:r>
                              </a:p>
                            </p:txBody>
                          </p:sp>
                        </p:grpSp>
                        <p:sp>
                          <p:nvSpPr>
                            <p:cNvPr id="37" name="TextBox 36">
                              <a:extLst>
                                <a:ext uri="{FF2B5EF4-FFF2-40B4-BE49-F238E27FC236}">
                                  <a16:creationId xmlns:a16="http://schemas.microsoft.com/office/drawing/2014/main" xmlns="" id="{340AB047-8F7A-DC61-4124-13CDBE8B4209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5944355" y="5662105"/>
                              <a:ext cx="1479892" cy="501810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fr-CH" sz="120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Note: completed WP</a:t>
                              </a:r>
                            </a:p>
                            <a:p>
                              <a:pPr algn="ctr"/>
                              <a:r>
                                <a:rPr lang="fr-CH" sz="1200" dirty="0"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a:t> not shown</a:t>
                              </a:r>
                              <a:endParaRPr lang="en-GB" sz="120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9" name="ZoneTexte 1">
                            <a:extLst>
                              <a:ext uri="{FF2B5EF4-FFF2-40B4-BE49-F238E27FC236}">
                                <a16:creationId xmlns:a16="http://schemas.microsoft.com/office/drawing/2014/main" xmlns="" id="{946E6CAE-6C3C-7C58-C49C-A4F81AF08227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2006288" y="2453792"/>
                            <a:ext cx="1692000" cy="430435"/>
                          </a:xfrm>
                          <a:prstGeom prst="rect">
                            <a:avLst/>
                          </a:prstGeom>
                          <a:ln w="0" cmpd="sng">
                            <a:solidFill>
                              <a:srgbClr val="0000FF"/>
                            </a:solidFill>
                            <a:prstDash val="solid"/>
                          </a:ln>
                          <a:effectLst>
                            <a:glow rad="63500">
                              <a:srgbClr val="002060">
                                <a:alpha val="40000"/>
                              </a:srgbClr>
                            </a:glow>
                          </a:effectLst>
                        </p:spPr>
                        <p:txBody>
                          <a:bodyPr wrap="none" rtlCol="0"/>
                          <a:lstStyle>
                            <a:lvl1pPr marL="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>
                              <a:defRPr sz="1100"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pPr algn="ctr"/>
                            <a:r>
                              <a:rPr lang="en-GB" sz="105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2.6</a:t>
                            </a:r>
                            <a:r>
                              <a:rPr lang="en-GB" sz="1050" b="1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 Solenoids and </a:t>
                            </a:r>
                            <a:r>
                              <a:rPr lang="en-GB" sz="1050" b="1" dirty="0" err="1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MuC</a:t>
                            </a:r>
                            <a:endParaRPr lang="en-GB" sz="1050" b="1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endParaRPr>
                          </a:p>
                          <a:p>
                            <a:pPr algn="ctr"/>
                            <a:r>
                              <a:rPr lang="en-GB" sz="1050" baseline="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L. </a:t>
                            </a:r>
                            <a:r>
                              <a:rPr lang="en-GB" sz="1050" baseline="0" dirty="0" err="1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Bottura</a:t>
                            </a:r>
                            <a:r>
                              <a:rPr lang="en-GB" sz="1050" baseline="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 (CERN)</a:t>
                            </a:r>
                          </a:p>
                        </p:txBody>
                      </p:sp>
                    </p:grpSp>
                    <p:sp>
                      <p:nvSpPr>
                        <p:cNvPr id="27" name="ZoneTexte 1">
                          <a:extLst>
                            <a:ext uri="{FF2B5EF4-FFF2-40B4-BE49-F238E27FC236}">
                              <a16:creationId xmlns:a16="http://schemas.microsoft.com/office/drawing/2014/main" xmlns="" id="{E9B5789C-A256-02BF-3911-F8B6C227EDF1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2006288" y="5009763"/>
                          <a:ext cx="1692000" cy="430435"/>
                        </a:xfrm>
                        <a:prstGeom prst="rect">
                          <a:avLst/>
                        </a:prstGeom>
                        <a:ln w="0" cmpd="sng">
                          <a:solidFill>
                            <a:srgbClr val="008000"/>
                          </a:solidFill>
                          <a:prstDash val="solid"/>
                        </a:ln>
                        <a:effectLst>
                          <a:glow rad="63500">
                            <a:srgbClr val="002060">
                              <a:alpha val="40000"/>
                            </a:srgbClr>
                          </a:glow>
                        </a:effectLst>
                      </p:spPr>
                      <p:txBody>
                        <a:bodyPr wrap="none" rtlCol="0"/>
                        <a:lstStyle>
                          <a:lvl1pPr marL="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indent="0">
                            <a:defRPr sz="1100"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105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2.19</a:t>
                          </a:r>
                          <a:r>
                            <a:rPr lang="en-GB" sz="105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REBCO racetrack</a:t>
                          </a:r>
                          <a:endParaRPr lang="en-GB" sz="1050" b="1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GB" sz="105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D. M. Araujo (PSI)</a:t>
                          </a:r>
                        </a:p>
                      </p:txBody>
                    </p:sp>
                  </p:grpSp>
                  <p:sp>
                    <p:nvSpPr>
                      <p:cNvPr id="25" name="ZoneTexte 1">
                        <a:extLst>
                          <a:ext uri="{FF2B5EF4-FFF2-40B4-BE49-F238E27FC236}">
                            <a16:creationId xmlns:a16="http://schemas.microsoft.com/office/drawing/2014/main" xmlns="" id="{D2686EEB-C0C6-C1C4-0ABA-6A7675C4311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006776" y="4500366"/>
                        <a:ext cx="1692000" cy="430435"/>
                      </a:xfrm>
                      <a:prstGeom prst="rect">
                        <a:avLst/>
                      </a:prstGeom>
                      <a:ln w="0" cmpd="sng">
                        <a:solidFill>
                          <a:srgbClr val="008000"/>
                        </a:solidFill>
                        <a:prstDash val="solid"/>
                      </a:ln>
                      <a:effectLst>
                        <a:glow rad="63500">
                          <a:srgbClr val="002060">
                            <a:alpha val="40000"/>
                          </a:srgbClr>
                        </a:glow>
                      </a:effectLst>
                    </p:spPr>
                    <p:txBody>
                      <a:bodyPr wrap="none" rtlCol="0"/>
                      <a:lstStyle>
                        <a:lvl1pPr marL="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r>
                          <a:rPr lang="en-GB" sz="105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2.18</a:t>
                        </a:r>
                        <a:r>
                          <a:rPr lang="en-GB" sz="105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HTS 10 T dipole</a:t>
                        </a:r>
                        <a:endParaRPr lang="en-GB" sz="105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algn="ctr"/>
                        <a:r>
                          <a:rPr lang="en-GB" sz="105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M. </a:t>
                        </a:r>
                        <a:r>
                          <a:rPr lang="en-GB" sz="1050" baseline="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Statera</a:t>
                        </a:r>
                        <a:r>
                          <a:rPr lang="en-GB" sz="105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(INFN)</a:t>
                        </a:r>
                      </a:p>
                    </p:txBody>
                  </p:sp>
                </p:grpSp>
                <p:sp>
                  <p:nvSpPr>
                    <p:cNvPr id="23" name="ZoneTexte 1">
                      <a:extLst>
                        <a:ext uri="{FF2B5EF4-FFF2-40B4-BE49-F238E27FC236}">
                          <a16:creationId xmlns:a16="http://schemas.microsoft.com/office/drawing/2014/main" xmlns="" id="{832E350E-F1B5-F619-9202-BD9604401C7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673711" y="3126694"/>
                      <a:ext cx="1368000" cy="432000"/>
                    </a:xfrm>
                    <a:prstGeom prst="rect">
                      <a:avLst/>
                    </a:prstGeom>
                    <a:ln w="0" cmpd="sng">
                      <a:solidFill>
                        <a:srgbClr val="008000"/>
                      </a:solidFill>
                      <a:prstDash val="solid"/>
                    </a:ln>
                    <a:effectLst>
                      <a:glow rad="63500">
                        <a:srgbClr val="002060">
                          <a:alpha val="40000"/>
                        </a:srgbClr>
                      </a:glow>
                    </a:effectLst>
                  </p:spPr>
                  <p:txBody>
                    <a:bodyPr wrap="none" rtlCol="0"/>
                    <a:lstStyle>
                      <a:lvl1pPr marL="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105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</a:t>
                      </a:r>
                      <a:r>
                        <a:rPr lang="en-GB" sz="105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CIEMAT lab</a:t>
                      </a:r>
                      <a:endParaRPr lang="en-GB" sz="1050" b="1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GB" sz="105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 Martins (CIEMAT)</a:t>
                      </a:r>
                    </a:p>
                  </p:txBody>
                </p:sp>
              </p:grpSp>
              <p:sp>
                <p:nvSpPr>
                  <p:cNvPr id="20" name="ZoneTexte 1">
                    <a:extLst>
                      <a:ext uri="{FF2B5EF4-FFF2-40B4-BE49-F238E27FC236}">
                        <a16:creationId xmlns:a16="http://schemas.microsoft.com/office/drawing/2014/main" xmlns="" id="{CEFC75C7-B94D-C8FB-63E7-34C39E33ED13}"/>
                      </a:ext>
                    </a:extLst>
                  </p:cNvPr>
                  <p:cNvSpPr txBox="1"/>
                  <p:nvPr/>
                </p:nvSpPr>
                <p:spPr>
                  <a:xfrm>
                    <a:off x="7579761" y="5022686"/>
                    <a:ext cx="1440000" cy="288000"/>
                  </a:xfrm>
                  <a:prstGeom prst="rect">
                    <a:avLst/>
                  </a:prstGeom>
                  <a:ln w="0" cmpd="sng">
                    <a:solidFill>
                      <a:srgbClr val="008000"/>
                    </a:solidFill>
                    <a:prstDash val="solid"/>
                  </a:ln>
                  <a:effectLst>
                    <a:glow rad="63500">
                      <a:srgbClr val="002060">
                        <a:alpha val="40000"/>
                      </a:srgbClr>
                    </a:glow>
                  </a:effectLst>
                </p:spPr>
                <p:txBody>
                  <a:bodyPr wrap="none" rtlCol="0"/>
                  <a:lstStyle>
                    <a:lvl1pPr marL="0" indent="0">
                      <a:defRPr sz="1100"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GB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Collaboration WPs</a:t>
                    </a:r>
                    <a:endParaRPr lang="en-GB" sz="1050" baseline="0" dirty="0">
                      <a:highlight>
                        <a:srgbClr val="FFFF00"/>
                      </a:highlight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" name="ZoneTexte 1">
                    <a:extLst>
                      <a:ext uri="{FF2B5EF4-FFF2-40B4-BE49-F238E27FC236}">
                        <a16:creationId xmlns:a16="http://schemas.microsoft.com/office/drawing/2014/main" xmlns="" id="{95749498-0EF5-1F83-60B2-E67CAA2267A9}"/>
                      </a:ext>
                    </a:extLst>
                  </p:cNvPr>
                  <p:cNvSpPr txBox="1"/>
                  <p:nvPr/>
                </p:nvSpPr>
                <p:spPr>
                  <a:xfrm>
                    <a:off x="7570425" y="5422687"/>
                    <a:ext cx="1440000" cy="288000"/>
                  </a:xfrm>
                  <a:prstGeom prst="rect">
                    <a:avLst/>
                  </a:prstGeom>
                  <a:ln w="0" cmpd="sng">
                    <a:solidFill>
                      <a:srgbClr val="0000FF"/>
                    </a:solidFill>
                    <a:prstDash val="solid"/>
                  </a:ln>
                  <a:effectLst>
                    <a:glow rad="63500">
                      <a:srgbClr val="002060">
                        <a:alpha val="40000"/>
                      </a:srgbClr>
                    </a:glow>
                  </a:effectLst>
                </p:spPr>
                <p:txBody>
                  <a:bodyPr wrap="none" rtlCol="0"/>
                  <a:lstStyle>
                    <a:lvl1pPr marL="0" indent="0">
                      <a:defRPr sz="1100"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GB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CERN WPs</a:t>
                    </a:r>
                    <a:endParaRPr lang="en-GB" sz="1050" b="1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16" name="ZoneTexte 1">
                  <a:extLst>
                    <a:ext uri="{FF2B5EF4-FFF2-40B4-BE49-F238E27FC236}">
                      <a16:creationId xmlns:a16="http://schemas.microsoft.com/office/drawing/2014/main" xmlns="" id="{E479C671-1B2D-4244-ABE5-6578554A8C37}"/>
                    </a:ext>
                  </a:extLst>
                </p:cNvPr>
                <p:cNvSpPr txBox="1"/>
                <p:nvPr/>
              </p:nvSpPr>
              <p:spPr>
                <a:xfrm>
                  <a:off x="73980" y="78708"/>
                  <a:ext cx="2194681" cy="685689"/>
                </a:xfrm>
                <a:prstGeom prst="rect">
                  <a:avLst/>
                </a:prstGeom>
                <a:ln w="0" cmpd="sng">
                  <a:solidFill>
                    <a:schemeClr val="bg1"/>
                  </a:solidFill>
                  <a:prstDash val="solid"/>
                </a:ln>
                <a:effectLst>
                  <a:glow rad="63500">
                    <a:srgbClr val="002060">
                      <a:alpha val="40000"/>
                    </a:srgbClr>
                  </a:glow>
                </a:effectLst>
              </p:spPr>
              <p:txBody>
                <a:bodyPr wrap="none" lIns="91440" tIns="45720" rIns="91440" bIns="45720" rtlCol="0" anchor="t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400" b="1" dirty="0">
                      <a:latin typeface="Times New Roman"/>
                      <a:cs typeface="Times New Roman"/>
                    </a:rPr>
                    <a:t>HFM steering board</a:t>
                  </a:r>
                </a:p>
                <a:p>
                  <a:pPr algn="ctr"/>
                  <a:r>
                    <a:rPr lang="en-GB" sz="12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M. Lamont (chair)</a:t>
                  </a:r>
                </a:p>
                <a:p>
                  <a:pPr algn="ctr"/>
                  <a:r>
                    <a:rPr lang="en-GB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P. Vedrine (co-chair)</a:t>
                  </a:r>
                </a:p>
              </p:txBody>
            </p:sp>
            <p:sp>
              <p:nvSpPr>
                <p:cNvPr id="17" name="ZoneTexte 1">
                  <a:extLst>
                    <a:ext uri="{FF2B5EF4-FFF2-40B4-BE49-F238E27FC236}">
                      <a16:creationId xmlns:a16="http://schemas.microsoft.com/office/drawing/2014/main" xmlns="" id="{6E4FAEE8-DEBE-1C48-85C5-8370390D53D6}"/>
                    </a:ext>
                  </a:extLst>
                </p:cNvPr>
                <p:cNvSpPr txBox="1"/>
                <p:nvPr/>
              </p:nvSpPr>
              <p:spPr>
                <a:xfrm>
                  <a:off x="6497742" y="86302"/>
                  <a:ext cx="2584608" cy="715081"/>
                </a:xfrm>
                <a:prstGeom prst="rect">
                  <a:avLst/>
                </a:prstGeom>
                <a:ln w="0" cmpd="sng">
                  <a:solidFill>
                    <a:schemeClr val="bg1"/>
                  </a:solidFill>
                  <a:prstDash val="solid"/>
                </a:ln>
                <a:effectLst>
                  <a:glow rad="63500">
                    <a:srgbClr val="002060">
                      <a:alpha val="40000"/>
                    </a:srgbClr>
                  </a:glow>
                </a:effectLst>
              </p:spPr>
              <p:txBody>
                <a:bodyPr wrap="none" lIns="91440" tIns="45720" rIns="91440" bIns="45720" rtlCol="0" anchor="t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400" b="1" dirty="0">
                      <a:latin typeface="Times New Roman"/>
                      <a:cs typeface="Times New Roman"/>
                    </a:rPr>
                    <a:t>HFM collaboration board</a:t>
                  </a:r>
                </a:p>
                <a:p>
                  <a:pPr algn="ctr"/>
                  <a:r>
                    <a:rPr lang="en-GB" sz="1200" dirty="0">
                      <a:latin typeface="Times New Roman"/>
                      <a:cs typeface="Times New Roman"/>
                    </a:rPr>
                    <a:t>C. Senatore (chair)</a:t>
                  </a:r>
                </a:p>
                <a:p>
                  <a:pPr algn="ctr"/>
                  <a:r>
                    <a:rPr lang="en-GB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TBD (deputy)</a:t>
                  </a:r>
                </a:p>
              </p:txBody>
            </p:sp>
            <p:sp>
              <p:nvSpPr>
                <p:cNvPr id="18" name="ZoneTexte 1">
                  <a:extLst>
                    <a:ext uri="{FF2B5EF4-FFF2-40B4-BE49-F238E27FC236}">
                      <a16:creationId xmlns:a16="http://schemas.microsoft.com/office/drawing/2014/main" xmlns="" id="{B71AA304-43AC-8DBB-92F7-F8ADF0A76D1D}"/>
                    </a:ext>
                  </a:extLst>
                </p:cNvPr>
                <p:cNvSpPr txBox="1"/>
                <p:nvPr/>
              </p:nvSpPr>
              <p:spPr>
                <a:xfrm>
                  <a:off x="4006600" y="3184584"/>
                  <a:ext cx="1728000" cy="397440"/>
                </a:xfrm>
                <a:prstGeom prst="rect">
                  <a:avLst/>
                </a:prstGeom>
                <a:ln w="0" cmpd="sng">
                  <a:solidFill>
                    <a:srgbClr val="0000FF"/>
                  </a:solidFill>
                  <a:prstDash val="solid"/>
                </a:ln>
                <a:effectLst>
                  <a:glow rad="63500">
                    <a:srgbClr val="002060">
                      <a:alpha val="40000"/>
                    </a:srgbClr>
                  </a:glow>
                </a:effectLst>
              </p:spPr>
              <p:txBody>
                <a:bodyPr wrap="none" rtlCol="0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3.3 </a:t>
                  </a:r>
                  <a:r>
                    <a:rPr lang="en-GB" sz="105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5-m-long block </a:t>
                  </a:r>
                  <a:endParaRPr lang="en-GB" sz="1050" b="1" baseline="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GB" sz="105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J. </a:t>
                  </a:r>
                  <a:r>
                    <a:rPr lang="en-GB" sz="1050" baseline="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Ferradas</a:t>
                  </a:r>
                  <a:r>
                    <a:rPr lang="en-GB" sz="105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GB" sz="1050" baseline="0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Troitino</a:t>
                  </a:r>
                  <a:r>
                    <a:rPr lang="en-GB" sz="105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GB" sz="105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(CERN)</a:t>
                  </a:r>
                </a:p>
              </p:txBody>
            </p:sp>
          </p:grpSp>
        </p:grpSp>
        <p:sp>
          <p:nvSpPr>
            <p:cNvPr id="11" name="ZoneTexte 1">
              <a:extLst>
                <a:ext uri="{FF2B5EF4-FFF2-40B4-BE49-F238E27FC236}">
                  <a16:creationId xmlns:a16="http://schemas.microsoft.com/office/drawing/2014/main" xmlns="" id="{95749498-0EF5-1F83-60B2-E67CAA2267A9}"/>
                </a:ext>
              </a:extLst>
            </p:cNvPr>
            <p:cNvSpPr txBox="1"/>
            <p:nvPr/>
          </p:nvSpPr>
          <p:spPr>
            <a:xfrm>
              <a:off x="6554721" y="4736487"/>
              <a:ext cx="1632186" cy="515661"/>
            </a:xfrm>
            <a:prstGeom prst="rect">
              <a:avLst/>
            </a:prstGeom>
            <a:ln w="0" cmpd="sng">
              <a:solidFill>
                <a:schemeClr val="bg1">
                  <a:lumMod val="95000"/>
                </a:schemeClr>
              </a:solidFill>
              <a:prstDash val="solid"/>
            </a:ln>
            <a:effectLst>
              <a:glow rad="63500">
                <a:srgbClr val="002060">
                  <a:alpha val="40000"/>
                </a:srgbClr>
              </a:glow>
            </a:effectLst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6.1</a:t>
              </a:r>
              <a:r>
                <a:rPr lang="en-GB" sz="10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Societal impact</a:t>
              </a:r>
              <a:endParaRPr lang="en-GB" sz="105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sz="105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E. </a:t>
              </a:r>
              <a:r>
                <a:rPr lang="en-GB" sz="1050" baseline="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Chesta</a:t>
              </a:r>
              <a:r>
                <a:rPr lang="en-GB" sz="105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(CERN)</a:t>
              </a:r>
            </a:p>
          </p:txBody>
        </p:sp>
        <p:sp>
          <p:nvSpPr>
            <p:cNvPr id="12" name="ZoneTexte 1">
              <a:extLst>
                <a:ext uri="{FF2B5EF4-FFF2-40B4-BE49-F238E27FC236}">
                  <a16:creationId xmlns:a16="http://schemas.microsoft.com/office/drawing/2014/main" xmlns="" id="{E9B5789C-A256-02BF-3911-F8B6C227EDF1}"/>
                </a:ext>
              </a:extLst>
            </p:cNvPr>
            <p:cNvSpPr txBox="1"/>
            <p:nvPr/>
          </p:nvSpPr>
          <p:spPr>
            <a:xfrm>
              <a:off x="2023062" y="5546790"/>
              <a:ext cx="1692000" cy="396000"/>
            </a:xfrm>
            <a:prstGeom prst="rect">
              <a:avLst/>
            </a:prstGeom>
            <a:ln w="0" cmpd="sng">
              <a:solidFill>
                <a:srgbClr val="008000"/>
              </a:solidFill>
              <a:prstDash val="solid"/>
            </a:ln>
            <a:effectLst>
              <a:glow rad="63500">
                <a:srgbClr val="002060">
                  <a:alpha val="40000"/>
                </a:srgbClr>
              </a:glow>
            </a:effectLst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05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2.20</a:t>
              </a:r>
              <a:r>
                <a:rPr lang="en-GB" sz="10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REBCO </a:t>
              </a:r>
              <a:r>
                <a:rPr lang="en-GB" sz="105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characteriz</a:t>
              </a:r>
              <a:r>
                <a:rPr lang="en-GB" sz="105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GB" sz="1050" b="1" baseline="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sz="105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M. </a:t>
              </a:r>
              <a:r>
                <a:rPr lang="en-GB" sz="1050" baseline="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Eisterer</a:t>
              </a:r>
              <a:r>
                <a:rPr lang="en-GB" sz="105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en-GB" sz="1050" baseline="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TUWien</a:t>
              </a:r>
              <a:r>
                <a:rPr lang="en-GB" sz="1050" baseline="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</p:grpSp>
      <p:sp>
        <p:nvSpPr>
          <p:cNvPr id="70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5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71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72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40243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GB" sz="3200" dirty="0">
                <a:latin typeface="Times"/>
                <a:cs typeface="Times"/>
              </a:rPr>
              <a:t>A selection of some 2024 technical achievements</a:t>
            </a:r>
            <a:endParaRPr lang="en-GB" sz="2800" dirty="0">
              <a:solidFill>
                <a:srgbClr val="B81011"/>
              </a:solidFill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901918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tx2"/>
              </a:solidFill>
              <a:latin typeface="Times"/>
              <a:cs typeface="Times"/>
            </a:endParaRPr>
          </a:p>
          <a:p>
            <a:r>
              <a:rPr lang="en-GB" sz="2400" dirty="0">
                <a:solidFill>
                  <a:schemeClr val="tx2"/>
                </a:solidFill>
                <a:latin typeface="Times"/>
                <a:cs typeface="Times"/>
              </a:rPr>
              <a:t>Order of about 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1 ton of Nb</a:t>
            </a:r>
            <a:r>
              <a:rPr lang="en-GB" sz="2400" baseline="-25000" dirty="0">
                <a:solidFill>
                  <a:srgbClr val="C00000"/>
                </a:solidFill>
                <a:latin typeface="Times"/>
                <a:cs typeface="Times"/>
              </a:rPr>
              <a:t>3</a:t>
            </a:r>
            <a:r>
              <a:rPr lang="en-GB" sz="2400" dirty="0">
                <a:solidFill>
                  <a:srgbClr val="C00000"/>
                </a:solidFill>
                <a:latin typeface="Times"/>
                <a:cs typeface="Times"/>
              </a:rPr>
              <a:t>Sn conductor </a:t>
            </a:r>
            <a:r>
              <a:rPr lang="en-GB" sz="2400" dirty="0">
                <a:solidFill>
                  <a:schemeClr val="tx2"/>
                </a:solidFill>
                <a:latin typeface="Times"/>
                <a:cs typeface="Times"/>
              </a:rPr>
              <a:t>has been placed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Deliveries expected in 2026,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insulated cable for collaborations in 2027 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We are in a condition of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shortage of conductor for Nb</a:t>
            </a:r>
            <a:r>
              <a:rPr lang="en-GB" sz="2000" baseline="-25000" dirty="0">
                <a:solidFill>
                  <a:srgbClr val="C00000"/>
                </a:solidFill>
                <a:latin typeface="Times"/>
                <a:cs typeface="Times"/>
              </a:rPr>
              <a:t>3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Sn models in the next two years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 – make good use of conductor, and do not waste …</a:t>
            </a:r>
          </a:p>
          <a:p>
            <a:r>
              <a:rPr lang="en-GB" sz="2400" dirty="0">
                <a:solidFill>
                  <a:schemeClr val="tx2"/>
                </a:solidFill>
                <a:latin typeface="Times"/>
                <a:cs typeface="Times"/>
              </a:rPr>
              <a:t>Nb</a:t>
            </a:r>
            <a:r>
              <a:rPr lang="en-GB" sz="2400" baseline="-25000" dirty="0">
                <a:solidFill>
                  <a:schemeClr val="tx2"/>
                </a:solidFill>
                <a:latin typeface="Times"/>
                <a:cs typeface="Times"/>
              </a:rPr>
              <a:t>3</a:t>
            </a:r>
            <a:r>
              <a:rPr lang="en-GB" sz="2400" dirty="0">
                <a:solidFill>
                  <a:schemeClr val="tx2"/>
                </a:solidFill>
                <a:latin typeface="Times"/>
                <a:cs typeface="Times"/>
              </a:rPr>
              <a:t>Sn magnets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Second assembly of RMM, 16.9 T reached, 15.7 T stable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Winding tests in ASG and CERN for 12 T program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First winding of R2D2 coils in CEA (12 T demonstrator)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DAISY design in CIEMAT, with </a:t>
            </a:r>
            <a:r>
              <a:rPr lang="en-GB" sz="2000" dirty="0">
                <a:solidFill>
                  <a:srgbClr val="C00000"/>
                </a:solidFill>
                <a:latin typeface="Times"/>
                <a:cs typeface="Times"/>
              </a:rPr>
              <a:t>revamping of the hybrid option 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Nb</a:t>
            </a:r>
            <a:r>
              <a:rPr lang="en-GB" sz="2000" baseline="-25000" dirty="0">
                <a:solidFill>
                  <a:schemeClr val="tx2"/>
                </a:solidFill>
                <a:latin typeface="Times"/>
                <a:cs typeface="Times"/>
              </a:rPr>
              <a:t>3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Sn/</a:t>
            </a:r>
            <a:r>
              <a:rPr lang="en-GB" sz="2000" dirty="0" err="1">
                <a:solidFill>
                  <a:schemeClr val="tx2"/>
                </a:solidFill>
                <a:latin typeface="Times"/>
                <a:cs typeface="Times"/>
              </a:rPr>
              <a:t>Nb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-Ti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Successful test of the PSI small scale Stress Managed Common Coil, 6 T reached, CDR for 12 T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6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3807657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GB" sz="3200" dirty="0">
                <a:latin typeface="Times"/>
                <a:cs typeface="Times"/>
              </a:rPr>
              <a:t>A selection of some 2024 technical achievements</a:t>
            </a:r>
            <a:endParaRPr lang="en-GB" sz="2800" dirty="0">
              <a:solidFill>
                <a:srgbClr val="B81011"/>
              </a:solidFill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901918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tx2"/>
                </a:solidFill>
                <a:latin typeface="Times"/>
                <a:cs typeface="Times"/>
              </a:rPr>
              <a:t>Integration and sustainability</a:t>
            </a:r>
          </a:p>
          <a:p>
            <a:pPr lvl="1"/>
            <a:r>
              <a:rPr lang="en-GB" sz="2000" dirty="0" err="1">
                <a:solidFill>
                  <a:schemeClr val="tx2"/>
                </a:solidFill>
                <a:latin typeface="Times"/>
                <a:cs typeface="Times"/>
              </a:rPr>
              <a:t>Ongoing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 studies on 4.5 K cooling options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Revision of budget for hysteresis losses during ramp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Two novel protection schemes tested in small model coils: ESC and </a:t>
            </a:r>
            <a:r>
              <a:rPr lang="en-GB" sz="2000" dirty="0" err="1">
                <a:solidFill>
                  <a:schemeClr val="tx2"/>
                </a:solidFill>
                <a:latin typeface="Times"/>
                <a:cs typeface="Times"/>
              </a:rPr>
              <a:t>eCLIQ</a:t>
            </a:r>
            <a:endParaRPr lang="en-GB" sz="2000" dirty="0">
              <a:solidFill>
                <a:schemeClr val="tx2"/>
              </a:solidFill>
              <a:latin typeface="Times"/>
              <a:cs typeface="Times"/>
            </a:endParaRPr>
          </a:p>
          <a:p>
            <a:r>
              <a:rPr lang="en-GB" sz="2400" dirty="0">
                <a:solidFill>
                  <a:schemeClr val="tx2"/>
                </a:solidFill>
                <a:latin typeface="Times"/>
                <a:cs typeface="Times"/>
              </a:rPr>
              <a:t>HTS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31 km of conductor procured and being qualified, QA facilities …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Commissioning of </a:t>
            </a:r>
            <a:r>
              <a:rPr lang="en-GB" sz="2000" dirty="0" err="1">
                <a:solidFill>
                  <a:schemeClr val="tx2"/>
                </a:solidFill>
                <a:latin typeface="Times"/>
                <a:cs typeface="Times"/>
              </a:rPr>
              <a:t>ReBCO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 line in KIT and first deliveries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First winding and test of MI racetracks in CEA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First winding and test of DI racetracks at CERN</a:t>
            </a:r>
          </a:p>
          <a:p>
            <a:r>
              <a:rPr lang="en-GB" sz="2400" dirty="0">
                <a:solidFill>
                  <a:schemeClr val="tx2"/>
                </a:solidFill>
                <a:latin typeface="Times"/>
                <a:cs typeface="Times"/>
              </a:rPr>
              <a:t>Testing, testing and testing …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Proposal to retest HD2 from LBNL, the </a:t>
            </a:r>
            <a:r>
              <a:rPr lang="en-GB" sz="2000" dirty="0" err="1">
                <a:solidFill>
                  <a:schemeClr val="tx2"/>
                </a:solidFill>
                <a:latin typeface="Times"/>
                <a:cs typeface="Times"/>
              </a:rPr>
              <a:t>cos</a:t>
            </a:r>
            <a:r>
              <a:rPr lang="en-GB" sz="2000" dirty="0" err="1">
                <a:solidFill>
                  <a:schemeClr val="tx2"/>
                </a:solidFill>
                <a:latin typeface="Symbol" charset="2"/>
                <a:cs typeface="Symbol" charset="2"/>
              </a:rPr>
              <a:t>q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 eucard2 </a:t>
            </a:r>
            <a:r>
              <a:rPr lang="en-GB" sz="2000" dirty="0" err="1">
                <a:solidFill>
                  <a:schemeClr val="tx2"/>
                </a:solidFill>
                <a:latin typeface="Times"/>
                <a:cs typeface="Times"/>
              </a:rPr>
              <a:t>ReBCO</a:t>
            </a:r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 dipole from CEA, …</a:t>
            </a:r>
          </a:p>
          <a:p>
            <a:pPr lvl="1"/>
            <a:r>
              <a:rPr lang="en-GB" sz="2000" dirty="0">
                <a:solidFill>
                  <a:schemeClr val="tx2"/>
                </a:solidFill>
                <a:latin typeface="Times"/>
                <a:cs typeface="Times"/>
              </a:rPr>
              <a:t>Special emphasis on memory, hysteresis losses, reproducibility, temperature margin at 4.5 K, … 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7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1329001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753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Times"/>
                <a:cs typeface="Times"/>
              </a:rPr>
              <a:t>Contents </a:t>
            </a:r>
            <a:endParaRPr lang="en-GB" sz="44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457200" y="1246632"/>
            <a:ext cx="8226854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/>
                </a:solidFill>
                <a:latin typeface="Times"/>
                <a:cs typeface="Times"/>
              </a:rPr>
              <a:t>What’s new in 2024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Baseline for FCC and options</a:t>
            </a:r>
          </a:p>
          <a:p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Nb</a:t>
            </a:r>
            <a:r>
              <a:rPr lang="en-GB" baseline="-25000" dirty="0">
                <a:latin typeface="Times"/>
                <a:cs typeface="Times"/>
              </a:rPr>
              <a:t>3</a:t>
            </a:r>
            <a:r>
              <a:rPr lang="en-GB" dirty="0">
                <a:latin typeface="Times"/>
                <a:cs typeface="Times"/>
              </a:rPr>
              <a:t>Sn activities</a:t>
            </a:r>
          </a:p>
          <a:p>
            <a:pPr marL="36576" indent="0">
              <a:buNone/>
            </a:pPr>
            <a:endParaRPr lang="en-GB" dirty="0">
              <a:latin typeface="Times"/>
              <a:cs typeface="Times"/>
            </a:endParaRPr>
          </a:p>
          <a:p>
            <a:r>
              <a:rPr lang="en-GB" dirty="0">
                <a:latin typeface="Times"/>
                <a:cs typeface="Times"/>
              </a:rPr>
              <a:t>HTS activities</a:t>
            </a:r>
          </a:p>
          <a:p>
            <a:endParaRPr lang="en-GB" dirty="0">
              <a:latin typeface="Times"/>
              <a:cs typeface="Times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8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565283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43369F84-AA25-D514-77F9-3CA62036B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8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Times"/>
                <a:cs typeface="Times"/>
              </a:rPr>
              <a:t>FCC-</a:t>
            </a:r>
            <a:r>
              <a:rPr lang="en-US" sz="4400" dirty="0" err="1">
                <a:latin typeface="Times"/>
                <a:cs typeface="Times"/>
              </a:rPr>
              <a:t>hh</a:t>
            </a:r>
            <a:r>
              <a:rPr lang="en-US" sz="4400" dirty="0">
                <a:latin typeface="Times"/>
                <a:cs typeface="Times"/>
              </a:rPr>
              <a:t> baseline</a:t>
            </a:r>
            <a:endParaRPr lang="en-GB" sz="4400" dirty="0">
              <a:latin typeface="Times"/>
              <a:cs typeface="Time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03DCBA80-C3D9-3E0B-E3E6-961012F8A5B2}"/>
              </a:ext>
            </a:extLst>
          </p:cNvPr>
          <p:cNvSpPr txBox="1">
            <a:spLocks/>
          </p:cNvSpPr>
          <p:nvPr/>
        </p:nvSpPr>
        <p:spPr>
          <a:xfrm>
            <a:off x="109183" y="901918"/>
            <a:ext cx="8891516" cy="507488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Times"/>
                <a:cs typeface="Times"/>
              </a:rPr>
              <a:t>FCC-</a:t>
            </a:r>
            <a:r>
              <a:rPr lang="en-GB" sz="2400" dirty="0" err="1">
                <a:latin typeface="Times"/>
                <a:cs typeface="Times"/>
              </a:rPr>
              <a:t>hh</a:t>
            </a:r>
            <a:r>
              <a:rPr lang="en-GB" sz="2400" dirty="0">
                <a:latin typeface="Times"/>
                <a:cs typeface="Times"/>
              </a:rPr>
              <a:t> updated baseline : 14 T dipole operational field, </a:t>
            </a:r>
            <a:r>
              <a:rPr lang="en-GB" sz="2400" dirty="0">
                <a:solidFill>
                  <a:srgbClr val="B81011"/>
                </a:solidFill>
                <a:latin typeface="Times"/>
                <a:cs typeface="Times"/>
              </a:rPr>
              <a:t>85 TeV</a:t>
            </a:r>
            <a:endParaRPr lang="en-GB" sz="2000" dirty="0">
              <a:solidFill>
                <a:srgbClr val="B81011"/>
              </a:solidFill>
              <a:latin typeface="Times"/>
              <a:cs typeface="Times"/>
            </a:endParaRPr>
          </a:p>
          <a:p>
            <a:pPr lvl="1"/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14 T reached with 20% </a:t>
            </a:r>
            <a:r>
              <a:rPr lang="en-GB" sz="2000" dirty="0" err="1">
                <a:solidFill>
                  <a:srgbClr val="B81011"/>
                </a:solidFill>
                <a:latin typeface="Times"/>
                <a:cs typeface="Times"/>
              </a:rPr>
              <a:t>loadline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 margin, 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14 T reached with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improved HL-LHC conductor</a:t>
            </a:r>
            <a:r>
              <a:rPr lang="en-GB" sz="2000" dirty="0">
                <a:latin typeface="Times"/>
                <a:cs typeface="Times"/>
              </a:rPr>
              <a:t>, available today</a:t>
            </a:r>
          </a:p>
          <a:p>
            <a:pPr lvl="1"/>
            <a:r>
              <a:rPr lang="en-GB" sz="2000" dirty="0">
                <a:latin typeface="Times"/>
                <a:cs typeface="Times"/>
              </a:rPr>
              <a:t>14 T rather than 16 T allows stress limits set at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150 MPa </a:t>
            </a:r>
            <a:r>
              <a:rPr lang="en-GB" sz="2000" dirty="0">
                <a:latin typeface="Times"/>
                <a:cs typeface="Times"/>
              </a:rPr>
              <a:t>rather than 200 </a:t>
            </a:r>
            <a:r>
              <a:rPr lang="en-GB" sz="2000" dirty="0" err="1">
                <a:latin typeface="Times"/>
                <a:cs typeface="Times"/>
              </a:rPr>
              <a:t>MPa</a:t>
            </a:r>
            <a:r>
              <a:rPr lang="en-GB" sz="2000" dirty="0">
                <a:latin typeface="Times"/>
                <a:cs typeface="Times"/>
              </a:rPr>
              <a:t>, as proved by </a:t>
            </a:r>
            <a:r>
              <a:rPr lang="en-GB" sz="2000" dirty="0" err="1">
                <a:latin typeface="Times"/>
                <a:cs typeface="Times"/>
              </a:rPr>
              <a:t>EuroCirCol</a:t>
            </a:r>
            <a:endParaRPr lang="en-GB" sz="2000" dirty="0">
              <a:latin typeface="Times"/>
              <a:cs typeface="Times"/>
            </a:endParaRPr>
          </a:p>
          <a:p>
            <a:pPr lvl="1"/>
            <a:r>
              <a:rPr lang="en-GB" sz="2000" dirty="0">
                <a:solidFill>
                  <a:srgbClr val="0055A0"/>
                </a:solidFill>
                <a:latin typeface="Times"/>
                <a:cs typeface="Times"/>
              </a:rPr>
              <a:t>Operational temperature </a:t>
            </a:r>
            <a:r>
              <a:rPr lang="en-GB" sz="2000" dirty="0">
                <a:solidFill>
                  <a:srgbClr val="B81011"/>
                </a:solidFill>
                <a:latin typeface="Times"/>
                <a:cs typeface="Times"/>
              </a:rPr>
              <a:t>stays at 1.9 K</a:t>
            </a:r>
          </a:p>
          <a:p>
            <a:pPr lvl="1"/>
            <a:endParaRPr lang="en-GB" sz="2000" dirty="0">
              <a:latin typeface="Times"/>
              <a:cs typeface="Times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E94E4D84-9005-E810-5116-1ABA317EEA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36255"/>
              </p:ext>
            </p:extLst>
          </p:nvPr>
        </p:nvGraphicFramePr>
        <p:xfrm>
          <a:off x="104191" y="3198219"/>
          <a:ext cx="4435983" cy="2956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64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25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1439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25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911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FCC-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hh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CDR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2024-Nb</a:t>
                      </a:r>
                      <a:r>
                        <a:rPr lang="en-US" sz="1400" baseline="-250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2024-HTS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Dipole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16.0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14.0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90"/>
                          </a:solidFill>
                          <a:latin typeface="Times"/>
                          <a:cs typeface="Times"/>
                        </a:rPr>
                        <a:t>14-20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Temperature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4.5-20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Tunnel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90.7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 length (km)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76.9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Arc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f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illing factor (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adim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0.83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Energy </a:t>
                      </a:r>
                      <a:r>
                        <a:rPr lang="en-US" sz="140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c.o.m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 (</a:t>
                      </a:r>
                      <a:r>
                        <a:rPr lang="en-US" sz="1400" baseline="0" dirty="0" err="1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TeV</a:t>
                      </a:r>
                      <a:r>
                        <a:rPr lang="en-US" sz="1400" baseline="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)</a:t>
                      </a:r>
                      <a:endParaRPr lang="en-US" sz="1400" dirty="0">
                        <a:solidFill>
                          <a:srgbClr val="B8101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B81011"/>
                          </a:solidFill>
                          <a:latin typeface="Times"/>
                          <a:cs typeface="Times"/>
                        </a:rPr>
                        <a:t>85-120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Non Cu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jc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16 T 4.2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890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Loadline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 margin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"/>
                        <a:cs typeface="Time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Times"/>
                          <a:cs typeface="Times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10" name="Picture 9" descr="Picture 6">
            <a:extLst>
              <a:ext uri="{FF2B5EF4-FFF2-40B4-BE49-F238E27FC236}">
                <a16:creationId xmlns:a16="http://schemas.microsoft.com/office/drawing/2014/main" xmlns="" id="{059E186D-94CB-7D16-A931-D6C5C6422D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9348"/>
          <a:stretch>
            <a:fillRect/>
          </a:stretch>
        </p:blipFill>
        <p:spPr>
          <a:xfrm>
            <a:off x="4684436" y="3190802"/>
            <a:ext cx="4186768" cy="236105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4839606" y="5717570"/>
            <a:ext cx="3896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/>
                <a:cs typeface="Times"/>
              </a:rPr>
              <a:t>FCC layout and evolution of parameters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xmlns="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05198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z="1400" smtClean="0">
                <a:latin typeface="Times"/>
                <a:cs typeface="Times"/>
              </a:rPr>
              <a:pPr/>
              <a:t>9</a:t>
            </a:fld>
            <a:endParaRPr lang="en-US" sz="1400">
              <a:latin typeface="Times"/>
              <a:cs typeface="Times"/>
            </a:endParaRP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xmlns="" id="{40FCFE47-E017-DC70-4D8E-D18E8A539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44910" y="6386799"/>
            <a:ext cx="2133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February 2025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xmlns="" id="{77F60FC0-C8F8-CBBE-645D-A8EAC083B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07181" y="6368561"/>
            <a:ext cx="2895600" cy="365125"/>
          </a:xfrm>
        </p:spPr>
        <p:txBody>
          <a:bodyPr/>
          <a:lstStyle/>
          <a:p>
            <a:r>
              <a:rPr lang="en-US" sz="1400" dirty="0">
                <a:latin typeface="Times"/>
                <a:cs typeface="Times"/>
              </a:rPr>
              <a:t>E. Todesco</a:t>
            </a:r>
          </a:p>
        </p:txBody>
      </p:sp>
    </p:spTree>
    <p:extLst>
      <p:ext uri="{BB962C8B-B14F-4D97-AF65-F5344CB8AC3E}">
        <p14:creationId xmlns:p14="http://schemas.microsoft.com/office/powerpoint/2010/main" val="2879218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27176</TotalTime>
  <Words>4025</Words>
  <Application>Microsoft Macintosh PowerPoint</Application>
  <PresentationFormat>On-screen Show (4:3)</PresentationFormat>
  <Paragraphs>721</Paragraphs>
  <Slides>33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HFM(4-3)</vt:lpstr>
      <vt:lpstr>Equation</vt:lpstr>
      <vt:lpstr>PowerPoint Presentation</vt:lpstr>
      <vt:lpstr>PowerPoint Presentation</vt:lpstr>
      <vt:lpstr>Contents </vt:lpstr>
      <vt:lpstr>A brief summary of 2024 main actions</vt:lpstr>
      <vt:lpstr>PowerPoint Presentation</vt:lpstr>
      <vt:lpstr>A selection of some 2024 technical achievements</vt:lpstr>
      <vt:lpstr>A selection of some 2024 technical achievements</vt:lpstr>
      <vt:lpstr>Contents </vt:lpstr>
      <vt:lpstr>FCC-hh baseline</vt:lpstr>
      <vt:lpstr>Options to the FCC baseline</vt:lpstr>
      <vt:lpstr>Nb3Sn margin targets</vt:lpstr>
      <vt:lpstr>Where we stand</vt:lpstr>
      <vt:lpstr>Options to the FCC baseline</vt:lpstr>
      <vt:lpstr>MuCol</vt:lpstr>
      <vt:lpstr>Table of contents </vt:lpstr>
      <vt:lpstr>Nb3Sn conductor guidelines</vt:lpstr>
      <vt:lpstr>Nb3Sn magnet design</vt:lpstr>
      <vt:lpstr>Nb3Sn program: stress management</vt:lpstr>
      <vt:lpstr>What are we building</vt:lpstr>
      <vt:lpstr>What are we building</vt:lpstr>
      <vt:lpstr>Protection guidelines</vt:lpstr>
      <vt:lpstr>Table of contents </vt:lpstr>
      <vt:lpstr>HTS: a brave new world</vt:lpstr>
      <vt:lpstr>HTS conductors</vt:lpstr>
      <vt:lpstr>Where we stand</vt:lpstr>
      <vt:lpstr>The metal insulation path</vt:lpstr>
      <vt:lpstr>The dielectric insulation path</vt:lpstr>
      <vt:lpstr>Never forget the specificity of accelerator magnets</vt:lpstr>
      <vt:lpstr>Some final personal remarks</vt:lpstr>
      <vt:lpstr>A big thanks to our predecessors</vt:lpstr>
      <vt:lpstr>PowerPoint Presentation</vt:lpstr>
      <vt:lpstr>Timeline for FCC-hh baseline</vt:lpstr>
      <vt:lpstr>Roadmap for Nb3Sn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Ezio Todesco</cp:lastModifiedBy>
  <cp:revision>191</cp:revision>
  <cp:lastPrinted>2022-04-29T08:24:36Z</cp:lastPrinted>
  <dcterms:created xsi:type="dcterms:W3CDTF">2012-11-30T11:04:26Z</dcterms:created>
  <dcterms:modified xsi:type="dcterms:W3CDTF">2025-02-11T14:29:49Z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