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029" r:id="rId3"/>
    <p:sldId id="2055" r:id="rId4"/>
    <p:sldId id="2046" r:id="rId5"/>
    <p:sldId id="2024" r:id="rId6"/>
    <p:sldId id="2053" r:id="rId7"/>
    <p:sldId id="2052" r:id="rId8"/>
    <p:sldId id="2054" r:id="rId9"/>
    <p:sldId id="2045" r:id="rId10"/>
    <p:sldId id="2025" r:id="rId11"/>
    <p:sldId id="260" r:id="rId12"/>
    <p:sldId id="2061" r:id="rId13"/>
    <p:sldId id="2063" r:id="rId14"/>
    <p:sldId id="2064" r:id="rId15"/>
    <p:sldId id="2056" r:id="rId16"/>
    <p:sldId id="2057" r:id="rId17"/>
    <p:sldId id="2058" r:id="rId18"/>
    <p:sldId id="2059" r:id="rId19"/>
    <p:sldId id="2060" r:id="rId20"/>
    <p:sldId id="2062" r:id="rId21"/>
    <p:sldId id="2023" r:id="rId22"/>
    <p:sldId id="272" r:id="rId23"/>
    <p:sldId id="863" r:id="rId24"/>
    <p:sldId id="2043" r:id="rId25"/>
    <p:sldId id="2019" r:id="rId26"/>
    <p:sldId id="2050" r:id="rId27"/>
    <p:sldId id="2026" r:id="rId28"/>
    <p:sldId id="2022" r:id="rId29"/>
    <p:sldId id="2048" r:id="rId30"/>
    <p:sldId id="1344" r:id="rId31"/>
    <p:sldId id="2031" r:id="rId3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521415D9-36F7-43E2-AB2F-B90AF26B5E84}">
      <p14:sectionLst xmlns:p14="http://schemas.microsoft.com/office/powerpoint/2010/main">
        <p14:section name="Default Section" id="{E5DCE240-4DBF-E94F-8E7D-2507A74D9429}">
          <p14:sldIdLst>
            <p14:sldId id="256"/>
            <p14:sldId id="2029"/>
            <p14:sldId id="2055"/>
            <p14:sldId id="2046"/>
            <p14:sldId id="2024"/>
            <p14:sldId id="2053"/>
            <p14:sldId id="2052"/>
            <p14:sldId id="2054"/>
            <p14:sldId id="2045"/>
            <p14:sldId id="2025"/>
            <p14:sldId id="260"/>
            <p14:sldId id="2061"/>
            <p14:sldId id="2063"/>
            <p14:sldId id="2064"/>
            <p14:sldId id="2056"/>
            <p14:sldId id="2057"/>
            <p14:sldId id="2058"/>
            <p14:sldId id="2059"/>
            <p14:sldId id="2060"/>
            <p14:sldId id="2062"/>
            <p14:sldId id="2023"/>
            <p14:sldId id="272"/>
            <p14:sldId id="863"/>
          </p14:sldIdLst>
        </p14:section>
        <p14:section name="Backup" id="{4ED7AE90-8841-7B4A-BB0A-2E341D9E2243}">
          <p14:sldIdLst>
            <p14:sldId id="2043"/>
            <p14:sldId id="2019"/>
            <p14:sldId id="2050"/>
            <p14:sldId id="2026"/>
            <p14:sldId id="2022"/>
            <p14:sldId id="2048"/>
            <p14:sldId id="1344"/>
            <p14:sldId id="203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8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1"/>
    <p:restoredTop sz="94366"/>
  </p:normalViewPr>
  <p:slideViewPr>
    <p:cSldViewPr snapToGrid="0" snapToObjects="1">
      <p:cViewPr>
        <p:scale>
          <a:sx n="51" d="100"/>
          <a:sy n="51" d="100"/>
        </p:scale>
        <p:origin x="848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F4A44D-F9FB-F341-B4CB-D8DF2408A8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EE71D3-F16E-C74A-B850-2EBECCB97E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8E4D7-26F9-5244-A705-35723188DE87}" type="datetimeFigureOut">
              <a:rPr lang="en-US" smtClean="0"/>
              <a:t>2/7/25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B42848-1C1B-3C47-B06A-D6323FB4D1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15902C-9A6D-9449-A842-0E9EEAB4E0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A1B12-0D4C-8748-A5BF-F4746E4F2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524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Shape 100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09" name="Shape 100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2400">
        <a:latin typeface="+mn-lt"/>
        <a:ea typeface="+mn-ea"/>
        <a:cs typeface="+mn-cs"/>
        <a:sym typeface="Calibri"/>
      </a:defRPr>
    </a:lvl1pPr>
    <a:lvl2pPr indent="228600" latinLnBrk="0">
      <a:defRPr sz="2400">
        <a:latin typeface="+mn-lt"/>
        <a:ea typeface="+mn-ea"/>
        <a:cs typeface="+mn-cs"/>
        <a:sym typeface="Calibri"/>
      </a:defRPr>
    </a:lvl2pPr>
    <a:lvl3pPr indent="457200" latinLnBrk="0">
      <a:defRPr sz="2400">
        <a:latin typeface="+mn-lt"/>
        <a:ea typeface="+mn-ea"/>
        <a:cs typeface="+mn-cs"/>
        <a:sym typeface="Calibri"/>
      </a:defRPr>
    </a:lvl3pPr>
    <a:lvl4pPr indent="685800" latinLnBrk="0">
      <a:defRPr sz="2400">
        <a:latin typeface="+mn-lt"/>
        <a:ea typeface="+mn-ea"/>
        <a:cs typeface="+mn-cs"/>
        <a:sym typeface="Calibri"/>
      </a:defRPr>
    </a:lvl4pPr>
    <a:lvl5pPr indent="914400" latinLnBrk="0">
      <a:defRPr sz="2400">
        <a:latin typeface="+mn-lt"/>
        <a:ea typeface="+mn-ea"/>
        <a:cs typeface="+mn-cs"/>
        <a:sym typeface="Calibri"/>
      </a:defRPr>
    </a:lvl5pPr>
    <a:lvl6pPr indent="1143000" latinLnBrk="0">
      <a:defRPr sz="2400">
        <a:latin typeface="+mn-lt"/>
        <a:ea typeface="+mn-ea"/>
        <a:cs typeface="+mn-cs"/>
        <a:sym typeface="Calibri"/>
      </a:defRPr>
    </a:lvl6pPr>
    <a:lvl7pPr indent="1371600" latinLnBrk="0">
      <a:defRPr sz="2400">
        <a:latin typeface="+mn-lt"/>
        <a:ea typeface="+mn-ea"/>
        <a:cs typeface="+mn-cs"/>
        <a:sym typeface="Calibri"/>
      </a:defRPr>
    </a:lvl7pPr>
    <a:lvl8pPr indent="1600200" latinLnBrk="0">
      <a:defRPr sz="2400">
        <a:latin typeface="+mn-lt"/>
        <a:ea typeface="+mn-ea"/>
        <a:cs typeface="+mn-cs"/>
        <a:sym typeface="Calibri"/>
      </a:defRPr>
    </a:lvl8pPr>
    <a:lvl9pPr indent="1828800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813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3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120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540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177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0641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310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608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491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"/>
          <p:cNvGrpSpPr/>
          <p:nvPr/>
        </p:nvGrpSpPr>
        <p:grpSpPr>
          <a:xfrm>
            <a:off x="2730559" y="-285258"/>
            <a:ext cx="18896263" cy="14275987"/>
            <a:chOff x="0" y="0"/>
            <a:chExt cx="18896262" cy="14275986"/>
          </a:xfrm>
        </p:grpSpPr>
        <p:grpSp>
          <p:nvGrpSpPr>
            <p:cNvPr id="67" name="Group"/>
            <p:cNvGrpSpPr/>
            <p:nvPr/>
          </p:nvGrpSpPr>
          <p:grpSpPr>
            <a:xfrm>
              <a:off x="1253052" y="14031754"/>
              <a:ext cx="16435735" cy="244233"/>
              <a:chOff x="0" y="0"/>
              <a:chExt cx="16435735" cy="244231"/>
            </a:xfrm>
          </p:grpSpPr>
          <p:sp>
            <p:nvSpPr>
              <p:cNvPr id="59" name="Line"/>
              <p:cNvSpPr/>
              <p:nvPr/>
            </p:nvSpPr>
            <p:spPr>
              <a:xfrm flipH="1">
                <a:off x="-1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0" name="Line"/>
              <p:cNvSpPr/>
              <p:nvPr/>
            </p:nvSpPr>
            <p:spPr>
              <a:xfrm>
                <a:off x="16435733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63" name="Group"/>
              <p:cNvGrpSpPr/>
              <p:nvPr/>
            </p:nvGrpSpPr>
            <p:grpSpPr>
              <a:xfrm>
                <a:off x="10494388" y="0"/>
                <a:ext cx="914404" cy="244232"/>
                <a:chOff x="0" y="0"/>
                <a:chExt cx="914403" cy="244231"/>
              </a:xfrm>
            </p:grpSpPr>
            <p:sp>
              <p:nvSpPr>
                <p:cNvPr id="61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2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66" name="Group"/>
              <p:cNvGrpSpPr/>
              <p:nvPr/>
            </p:nvGrpSpPr>
            <p:grpSpPr>
              <a:xfrm>
                <a:off x="5007986" y="0"/>
                <a:ext cx="914404" cy="244232"/>
                <a:chOff x="0" y="0"/>
                <a:chExt cx="914403" cy="244231"/>
              </a:xfrm>
            </p:grpSpPr>
            <p:sp>
              <p:nvSpPr>
                <p:cNvPr id="64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5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6" name="Group"/>
            <p:cNvGrpSpPr/>
            <p:nvPr/>
          </p:nvGrpSpPr>
          <p:grpSpPr>
            <a:xfrm>
              <a:off x="1253052" y="0"/>
              <a:ext cx="16435735" cy="244233"/>
              <a:chOff x="0" y="0"/>
              <a:chExt cx="16435735" cy="244231"/>
            </a:xfrm>
          </p:grpSpPr>
          <p:sp>
            <p:nvSpPr>
              <p:cNvPr id="68" name="Line"/>
              <p:cNvSpPr/>
              <p:nvPr/>
            </p:nvSpPr>
            <p:spPr>
              <a:xfrm flipH="1">
                <a:off x="-1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Line"/>
              <p:cNvSpPr/>
              <p:nvPr/>
            </p:nvSpPr>
            <p:spPr>
              <a:xfrm>
                <a:off x="16435733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72" name="Group"/>
              <p:cNvGrpSpPr/>
              <p:nvPr/>
            </p:nvGrpSpPr>
            <p:grpSpPr>
              <a:xfrm>
                <a:off x="10494388" y="0"/>
                <a:ext cx="914404" cy="244232"/>
                <a:chOff x="0" y="0"/>
                <a:chExt cx="914403" cy="244231"/>
              </a:xfrm>
            </p:grpSpPr>
            <p:sp>
              <p:nvSpPr>
                <p:cNvPr id="70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1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75" name="Group"/>
              <p:cNvGrpSpPr/>
              <p:nvPr/>
            </p:nvGrpSpPr>
            <p:grpSpPr>
              <a:xfrm>
                <a:off x="5007986" y="0"/>
                <a:ext cx="914404" cy="244232"/>
                <a:chOff x="0" y="0"/>
                <a:chExt cx="914403" cy="244231"/>
              </a:xfrm>
            </p:grpSpPr>
            <p:sp>
              <p:nvSpPr>
                <p:cNvPr id="73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4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83" name="Group"/>
            <p:cNvGrpSpPr/>
            <p:nvPr/>
          </p:nvGrpSpPr>
          <p:grpSpPr>
            <a:xfrm>
              <a:off x="0" y="2570118"/>
              <a:ext cx="245504" cy="10058272"/>
              <a:chOff x="0" y="-1"/>
              <a:chExt cx="245503" cy="10058271"/>
            </a:xfrm>
          </p:grpSpPr>
          <p:sp>
            <p:nvSpPr>
              <p:cNvPr id="77" name="Line"/>
              <p:cNvSpPr/>
              <p:nvPr/>
            </p:nvSpPr>
            <p:spPr>
              <a:xfrm flipH="1" flipV="1">
                <a:off x="1270" y="-2"/>
                <a:ext cx="244234" cy="3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8" name="Line"/>
              <p:cNvSpPr/>
              <p:nvPr/>
            </p:nvSpPr>
            <p:spPr>
              <a:xfrm flipH="1">
                <a:off x="1270" y="914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9" name="Line"/>
              <p:cNvSpPr/>
              <p:nvPr/>
            </p:nvSpPr>
            <p:spPr>
              <a:xfrm flipH="1">
                <a:off x="1270" y="10058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0" name="Line"/>
              <p:cNvSpPr/>
              <p:nvPr/>
            </p:nvSpPr>
            <p:spPr>
              <a:xfrm flipH="1">
                <a:off x="0" y="5866433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1" name="Line"/>
              <p:cNvSpPr/>
              <p:nvPr/>
            </p:nvSpPr>
            <p:spPr>
              <a:xfrm flipH="1">
                <a:off x="0" y="5074030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2" name="Line"/>
              <p:cNvSpPr/>
              <p:nvPr/>
            </p:nvSpPr>
            <p:spPr>
              <a:xfrm flipH="1">
                <a:off x="0" y="9262899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90" name="Group"/>
            <p:cNvGrpSpPr/>
            <p:nvPr/>
          </p:nvGrpSpPr>
          <p:grpSpPr>
            <a:xfrm>
              <a:off x="18650759" y="2570118"/>
              <a:ext cx="245504" cy="10058272"/>
              <a:chOff x="0" y="-1"/>
              <a:chExt cx="245503" cy="10058271"/>
            </a:xfrm>
          </p:grpSpPr>
          <p:sp>
            <p:nvSpPr>
              <p:cNvPr id="84" name="Line"/>
              <p:cNvSpPr/>
              <p:nvPr/>
            </p:nvSpPr>
            <p:spPr>
              <a:xfrm flipH="1" flipV="1">
                <a:off x="1270" y="-2"/>
                <a:ext cx="244234" cy="3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5" name="Line"/>
              <p:cNvSpPr/>
              <p:nvPr/>
            </p:nvSpPr>
            <p:spPr>
              <a:xfrm flipH="1">
                <a:off x="1270" y="914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6" name="Line"/>
              <p:cNvSpPr/>
              <p:nvPr/>
            </p:nvSpPr>
            <p:spPr>
              <a:xfrm flipH="1">
                <a:off x="1270" y="10058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7" name="Line"/>
              <p:cNvSpPr/>
              <p:nvPr/>
            </p:nvSpPr>
            <p:spPr>
              <a:xfrm flipH="1">
                <a:off x="0" y="5866433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8" name="Line"/>
              <p:cNvSpPr/>
              <p:nvPr/>
            </p:nvSpPr>
            <p:spPr>
              <a:xfrm flipH="1">
                <a:off x="0" y="5074030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9" name="Line"/>
              <p:cNvSpPr/>
              <p:nvPr/>
            </p:nvSpPr>
            <p:spPr>
              <a:xfrm flipH="1">
                <a:off x="0" y="9262899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92" name="Rectangle"/>
          <p:cNvSpPr/>
          <p:nvPr/>
        </p:nvSpPr>
        <p:spPr>
          <a:xfrm>
            <a:off x="3048919" y="12647548"/>
            <a:ext cx="21387918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93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285" y="12915720"/>
            <a:ext cx="3140938" cy="527230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20160714_001-2-Edit_blueppt.jpg" descr="20160714_001-2-Edit_blue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0625" y="-1"/>
            <a:ext cx="24518542" cy="16929506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"/>
          <p:cNvSpPr/>
          <p:nvPr/>
        </p:nvSpPr>
        <p:spPr>
          <a:xfrm>
            <a:off x="-53758" y="9783877"/>
            <a:ext cx="24491516" cy="3937828"/>
          </a:xfrm>
          <a:prstGeom prst="rect">
            <a:avLst/>
          </a:prstGeom>
          <a:gradFill>
            <a:gsLst>
              <a:gs pos="0">
                <a:srgbClr val="1F497D">
                  <a:alpha val="61000"/>
                </a:srgbClr>
              </a:gs>
              <a:gs pos="100000">
                <a:schemeClr val="accent3">
                  <a:alpha val="0"/>
                </a:schemeClr>
              </a:gs>
            </a:gsLst>
            <a:lin ang="16200000"/>
          </a:gra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965578" y="9783877"/>
            <a:ext cx="16452852" cy="1610107"/>
          </a:xfrm>
          <a:prstGeom prst="rect">
            <a:avLst/>
          </a:prstGeom>
        </p:spPr>
        <p:txBody>
          <a:bodyPr anchor="b"/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2pPr>
            <a:lvl3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3pPr>
            <a:lvl4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4pPr>
            <a:lvl5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Rectangle"/>
          <p:cNvSpPr/>
          <p:nvPr/>
        </p:nvSpPr>
        <p:spPr>
          <a:xfrm>
            <a:off x="-53758" y="4367615"/>
            <a:ext cx="24491516" cy="4367618"/>
          </a:xfrm>
          <a:prstGeom prst="rect">
            <a:avLst/>
          </a:prstGeom>
          <a:solidFill>
            <a:srgbClr val="00395A">
              <a:alpha val="90000"/>
            </a:srgbClr>
          </a:solidFill>
          <a:ln w="12700">
            <a:solidFill>
              <a:srgbClr val="4A7EBB"/>
            </a:solidFill>
          </a:ln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98" name="Rectangle"/>
          <p:cNvSpPr>
            <a:spLocks noGrp="1"/>
          </p:cNvSpPr>
          <p:nvPr>
            <p:ph type="body" sz="half" idx="13"/>
          </p:nvPr>
        </p:nvSpPr>
        <p:spPr>
          <a:xfrm>
            <a:off x="4725" y="5077962"/>
            <a:ext cx="24374552" cy="3149602"/>
          </a:xfrm>
          <a:prstGeom prst="rect">
            <a:avLst/>
          </a:prstGeom>
        </p:spPr>
        <p:txBody>
          <a:bodyPr anchor="ctr"/>
          <a:lstStyle/>
          <a:p>
            <a:pPr marL="124324" indent="-124324">
              <a:defRPr sz="4800"/>
            </a:pPr>
            <a:endParaRPr/>
          </a:p>
        </p:txBody>
      </p:sp>
      <p:pic>
        <p:nvPicPr>
          <p:cNvPr id="99" name="image3.png" descr="image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308" y="143041"/>
            <a:ext cx="5684676" cy="2040801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670591" y="12481561"/>
            <a:ext cx="483809" cy="4622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592A2-ECC3-0E4A-B463-89504456CB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90166" y="12798154"/>
            <a:ext cx="2976746" cy="73025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48729-6195-DD44-A2D3-291CAFCD7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2" y="12798154"/>
            <a:ext cx="10832918" cy="730250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52858-B553-9448-B8BF-6E8AE7847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17647919" y="12834690"/>
            <a:ext cx="3207865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370320" y="12804210"/>
            <a:ext cx="10119359" cy="8813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2764733" y="13015149"/>
            <a:ext cx="418704" cy="369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22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pic>
        <p:nvPicPr>
          <p:cNvPr id="3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474" y="12883246"/>
            <a:ext cx="3140937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67861" y="0"/>
            <a:ext cx="24493100" cy="2286000"/>
          </a:xfrm>
          <a:prstGeom prst="rect">
            <a:avLst/>
          </a:prstGeom>
          <a:solidFill>
            <a:srgbClr val="1F497D"/>
          </a:solidFill>
          <a:ln w="12700">
            <a:solidFill>
              <a:srgbClr val="4A7EBB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pic>
        <p:nvPicPr>
          <p:cNvPr id="5" name="image3.png" descr="image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437" y="451313"/>
            <a:ext cx="3577429" cy="128429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Line"/>
          <p:cNvSpPr/>
          <p:nvPr/>
        </p:nvSpPr>
        <p:spPr>
          <a:xfrm flipV="1">
            <a:off x="3882952" y="187140"/>
            <a:ext cx="2" cy="1939646"/>
          </a:xfrm>
          <a:prstGeom prst="line">
            <a:avLst/>
          </a:prstGeom>
          <a:ln w="50800">
            <a:solidFill>
              <a:schemeClr val="accent2">
                <a:satOff val="-4966"/>
                <a:lumOff val="-10549"/>
              </a:schemeClr>
            </a:solidFill>
          </a:ln>
          <a:effectLst>
            <a:outerShdw blurRad="76200" dist="381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5021309" y="-25400"/>
            <a:ext cx="19396623" cy="221307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lvl1pPr algn="r">
              <a:defRPr sz="20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703555" y="2612015"/>
            <a:ext cx="22270530" cy="9051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>
            <a:normAutofit/>
          </a:bodyPr>
          <a:lstStyle>
            <a:lvl2pPr marL="977648" indent="-520448"/>
            <a:lvl3pPr marL="1388423" indent="-474023"/>
            <a:lvl4pPr marL="1754777" indent="-383177"/>
            <a:lvl5pPr marL="2281428" indent="-452628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B474A73-0449-0095-D147-0F55450412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2/10/2025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FDF06CE-6FF2-5A52-DDD9-9B7FE616F0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US MDP LTS and HTS magnets - Prestemon -  HFM Annual Meeting 2025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transition spd="med"/>
  <p:hf hdr="0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titleStyle>
    <p:bodyStyle>
      <a:lvl1pPr marL="103603" marR="0" indent="-10360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955962" marR="0" indent="-49876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o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1348921" marR="0" indent="-434521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1706880" marR="0" indent="-33528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2205990" marR="0" indent="-37719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2788919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32461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37033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4160520" marR="0" indent="-50292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1pPr>
      <a:lvl2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2pPr>
      <a:lvl3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3pPr>
      <a:lvl4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4pPr>
      <a:lvl5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tif"/><Relationship Id="rId13" Type="http://schemas.openxmlformats.org/officeDocument/2006/relationships/hyperlink" Target="https://iopscience.iop.org/article/10.1088/1361-6668/aada2f/meta" TargetMode="External"/><Relationship Id="rId3" Type="http://schemas.openxmlformats.org/officeDocument/2006/relationships/oleObject" Target="../embeddings/oleObject1.bin"/><Relationship Id="rId7" Type="http://schemas.openxmlformats.org/officeDocument/2006/relationships/image" Target="../media/image36.jpeg"/><Relationship Id="rId12" Type="http://schemas.openxmlformats.org/officeDocument/2006/relationships/hyperlink" Target="https://www.nature.com/articles/s41598-019-46629-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11" Type="http://schemas.openxmlformats.org/officeDocument/2006/relationships/image" Target="../media/image40.tif"/><Relationship Id="rId5" Type="http://schemas.openxmlformats.org/officeDocument/2006/relationships/image" Target="../media/image34.jpg"/><Relationship Id="rId10" Type="http://schemas.openxmlformats.org/officeDocument/2006/relationships/image" Target="../media/image39.png"/><Relationship Id="rId4" Type="http://schemas.openxmlformats.org/officeDocument/2006/relationships/image" Target="../media/image33.wmf"/><Relationship Id="rId9" Type="http://schemas.openxmlformats.org/officeDocument/2006/relationships/image" Target="../media/image38.t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wmf"/><Relationship Id="rId7" Type="http://schemas.openxmlformats.org/officeDocument/2006/relationships/image" Target="../media/image45.jp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g"/><Relationship Id="rId9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34.jpg"/><Relationship Id="rId7" Type="http://schemas.openxmlformats.org/officeDocument/2006/relationships/image" Target="../media/image5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35.jpg"/><Relationship Id="rId9" Type="http://schemas.openxmlformats.org/officeDocument/2006/relationships/image" Target="../media/image5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emf"/><Relationship Id="rId3" Type="http://schemas.openxmlformats.org/officeDocument/2006/relationships/image" Target="../media/image73.png"/><Relationship Id="rId7" Type="http://schemas.openxmlformats.org/officeDocument/2006/relationships/image" Target="../media/image7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microsoft.com/office/2007/relationships/hdphoto" Target="../media/hdphoto1.wdp"/><Relationship Id="rId4" Type="http://schemas.openxmlformats.org/officeDocument/2006/relationships/image" Target="../media/image7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g"/><Relationship Id="rId3" Type="http://schemas.openxmlformats.org/officeDocument/2006/relationships/image" Target="../media/image58.jpeg"/><Relationship Id="rId7" Type="http://schemas.openxmlformats.org/officeDocument/2006/relationships/image" Target="../media/image73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jpg"/><Relationship Id="rId4" Type="http://schemas.openxmlformats.org/officeDocument/2006/relationships/image" Target="../media/image85.png"/><Relationship Id="rId9" Type="http://schemas.openxmlformats.org/officeDocument/2006/relationships/image" Target="../media/image8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Soren Prestemon…"/>
          <p:cNvSpPr txBox="1">
            <a:spLocks noGrp="1"/>
          </p:cNvSpPr>
          <p:nvPr>
            <p:ph type="body" sz="half" idx="1"/>
          </p:nvPr>
        </p:nvSpPr>
        <p:spPr>
          <a:xfrm>
            <a:off x="3962400" y="10546080"/>
            <a:ext cx="16456025" cy="362712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sz="4000" dirty="0"/>
              <a:t>Soren Prestemon</a:t>
            </a:r>
            <a:r>
              <a:rPr lang="en-US" sz="4000" dirty="0"/>
              <a:t> </a:t>
            </a:r>
          </a:p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sz="4000" dirty="0"/>
              <a:t>US Magnet Development Program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r>
              <a:rPr sz="4000" dirty="0"/>
              <a:t>Lawrence Berkeley National Laboratory</a:t>
            </a:r>
            <a:endParaRPr lang="en-US" sz="4000" dirty="0"/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lang="en-US" sz="4000" dirty="0"/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r>
              <a:rPr lang="en-US" sz="4000" dirty="0"/>
              <a:t>On behalf of the US MDP Collaboration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lang="en-US" sz="4000" dirty="0"/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sz="4000" dirty="0"/>
          </a:p>
        </p:txBody>
      </p:sp>
      <p:sp>
        <p:nvSpPr>
          <p:cNvPr id="1012" name="High Field Magnet Technology…"/>
          <p:cNvSpPr txBox="1"/>
          <p:nvPr/>
        </p:nvSpPr>
        <p:spPr>
          <a:xfrm>
            <a:off x="-1" y="5657675"/>
            <a:ext cx="24384000" cy="1415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>
            <a:spAutoFit/>
          </a:bodyPr>
          <a:lstStyle>
            <a:lvl1pPr algn="ctr">
              <a:defRPr sz="67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rPr lang="en-US" sz="8000" b="1" dirty="0"/>
              <a:t>US-MDP LTS and HTS Magnets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379F541-DE15-5F94-9D81-8812FB99DA57}"/>
              </a:ext>
            </a:extLst>
          </p:cNvPr>
          <p:cNvSpPr/>
          <p:nvPr/>
        </p:nvSpPr>
        <p:spPr>
          <a:xfrm>
            <a:off x="670560" y="7903470"/>
            <a:ext cx="11186160" cy="466223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D88C31-591F-8046-C5BC-EF21D4EF7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to demonstrate technology at relevant stress levels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F82D3-8169-9CB6-55F9-5E12465DB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765A0-3CED-9AFF-26B1-7A75DADA0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CC899-917A-7BD2-CE87-45D407E7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10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41C8B25-89CC-9635-6900-18E3A97D56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1394" y="7795917"/>
            <a:ext cx="6359726" cy="47697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E1DD3E2-DD59-FACB-5B0F-130AB42E791D}"/>
              </a:ext>
            </a:extLst>
          </p:cNvPr>
          <p:cNvSpPr txBox="1"/>
          <p:nvPr/>
        </p:nvSpPr>
        <p:spPr>
          <a:xfrm>
            <a:off x="18739099" y="11545179"/>
            <a:ext cx="4968355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Practice winding of CCT6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90EB935-401F-C1A8-F323-267F16BFC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" y="2616132"/>
            <a:ext cx="110871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E3A557-8A42-2901-98D7-C42AED0A64FD}"/>
              </a:ext>
            </a:extLst>
          </p:cNvPr>
          <p:cNvSpPr txBox="1"/>
          <p:nvPr/>
        </p:nvSpPr>
        <p:spPr>
          <a:xfrm>
            <a:off x="4087723" y="2580504"/>
            <a:ext cx="1867171" cy="800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✔️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6B8564-CD30-25B7-526B-7FD8A138274D}"/>
              </a:ext>
            </a:extLst>
          </p:cNvPr>
          <p:cNvSpPr txBox="1"/>
          <p:nvPr/>
        </p:nvSpPr>
        <p:spPr>
          <a:xfrm>
            <a:off x="4087723" y="4697927"/>
            <a:ext cx="1867171" cy="800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✔️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27DA77-7292-85CC-6CC2-9355DD46955D}"/>
              </a:ext>
            </a:extLst>
          </p:cNvPr>
          <p:cNvSpPr txBox="1"/>
          <p:nvPr/>
        </p:nvSpPr>
        <p:spPr>
          <a:xfrm>
            <a:off x="1084647" y="5679171"/>
            <a:ext cx="6720840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3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Under fabrication at LBNL; test planned at FNAL in late March</a:t>
            </a:r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C13B0C-5DD7-4977-65DC-778A8D2B4F33}"/>
              </a:ext>
            </a:extLst>
          </p:cNvPr>
          <p:cNvCxnSpPr/>
          <p:nvPr/>
        </p:nvCxnSpPr>
        <p:spPr>
          <a:xfrm flipV="1">
            <a:off x="5582875" y="4553833"/>
            <a:ext cx="744038" cy="906873"/>
          </a:xfrm>
          <a:prstGeom prst="straightConnector1">
            <a:avLst/>
          </a:prstGeom>
          <a:noFill/>
          <a:ln w="44450" cap="flat">
            <a:solidFill>
              <a:schemeClr val="accent1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6F9FD03-EE85-C091-594A-A2C6C9011F5F}"/>
              </a:ext>
            </a:extLst>
          </p:cNvPr>
          <p:cNvSpPr txBox="1"/>
          <p:nvPr/>
        </p:nvSpPr>
        <p:spPr>
          <a:xfrm>
            <a:off x="7800452" y="5669010"/>
            <a:ext cx="8251634" cy="3416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 rtl="0"/>
            <a:r>
              <a:rPr lang="en-US" sz="3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“Flagship” ~14T large bore dipole construction beginning; highly relevant to muon collider storage ring and FCC-</a:t>
            </a:r>
            <a:r>
              <a:rPr lang="en-US" sz="36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hh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AE15FE2-2710-86D0-D3DE-544DAE80207C}"/>
              </a:ext>
            </a:extLst>
          </p:cNvPr>
          <p:cNvCxnSpPr/>
          <p:nvPr/>
        </p:nvCxnSpPr>
        <p:spPr>
          <a:xfrm flipV="1">
            <a:off x="8625881" y="4553833"/>
            <a:ext cx="744038" cy="906873"/>
          </a:xfrm>
          <a:prstGeom prst="straightConnector1">
            <a:avLst/>
          </a:prstGeom>
          <a:noFill/>
          <a:ln w="44450" cap="flat">
            <a:solidFill>
              <a:schemeClr val="accent1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E04EB49-B5ED-9417-75AB-E1ADA3049297}"/>
              </a:ext>
            </a:extLst>
          </p:cNvPr>
          <p:cNvGrpSpPr/>
          <p:nvPr/>
        </p:nvGrpSpPr>
        <p:grpSpPr>
          <a:xfrm>
            <a:off x="1589600" y="7903470"/>
            <a:ext cx="9433468" cy="4662232"/>
            <a:chOff x="5578504" y="3158588"/>
            <a:chExt cx="3405839" cy="1564555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93A8AA1-27AA-7696-E864-D760D5E42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78504" y="3328660"/>
              <a:ext cx="3405839" cy="139448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6212245-6AA5-8140-CF81-C04955C49506}"/>
                </a:ext>
              </a:extLst>
            </p:cNvPr>
            <p:cNvSpPr txBox="1"/>
            <p:nvPr/>
          </p:nvSpPr>
          <p:spPr>
            <a:xfrm>
              <a:off x="5917058" y="3158588"/>
              <a:ext cx="2109062" cy="1962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Stress on Turn from Lorentz Force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44DB54CB-3B29-5231-C663-EB661E49ADCC}"/>
              </a:ext>
            </a:extLst>
          </p:cNvPr>
          <p:cNvSpPr txBox="1"/>
          <p:nvPr/>
        </p:nvSpPr>
        <p:spPr>
          <a:xfrm>
            <a:off x="19842480" y="3992880"/>
            <a:ext cx="288858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 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E6B0FD23-CCF7-3E95-9732-BE7FD4825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9335" y="7552639"/>
            <a:ext cx="4771815" cy="504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 descr="A group of people working on a machine&#10;&#10;AI-generated content may be incorrect.">
            <a:extLst>
              <a:ext uri="{FF2B5EF4-FFF2-40B4-BE49-F238E27FC236}">
                <a16:creationId xmlns:a16="http://schemas.microsoft.com/office/drawing/2014/main" id="{F70F19D0-ED05-0D5D-9243-780D1EC849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5920" y="2092619"/>
            <a:ext cx="7449660" cy="558724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215E42B-81F6-0D03-ED72-E1CF5FCE9AB7}"/>
              </a:ext>
            </a:extLst>
          </p:cNvPr>
          <p:cNvSpPr txBox="1"/>
          <p:nvPr/>
        </p:nvSpPr>
        <p:spPr>
          <a:xfrm>
            <a:off x="14153148" y="2519940"/>
            <a:ext cx="2732772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CCT5w coils completed</a:t>
            </a:r>
          </a:p>
        </p:txBody>
      </p:sp>
    </p:spTree>
    <p:extLst>
      <p:ext uri="{BB962C8B-B14F-4D97-AF65-F5344CB8AC3E}">
        <p14:creationId xmlns:p14="http://schemas.microsoft.com/office/powerpoint/2010/main" val="135583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43515-4EE9-9A1F-3F8A-F5EE382BF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9492" y="5200"/>
            <a:ext cx="20264508" cy="2213071"/>
          </a:xfrm>
        </p:spPr>
        <p:txBody>
          <a:bodyPr>
            <a:normAutofit fontScale="90000"/>
          </a:bodyPr>
          <a:lstStyle/>
          <a:p>
            <a:r>
              <a:rPr lang="en-US" dirty="0"/>
              <a:t>Bi-2212 wires =&gt; Rutherford cables =&gt; racetrack coils to verify heat treatment, materials compatibility, insulation, cable parameters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5EDF74-FA12-3B9D-DF45-25FB1F2FD9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1939078" y="6558919"/>
            <a:ext cx="3930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/>
              <a:t> 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94252" y="2203850"/>
          <a:ext cx="7467600" cy="5714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4252" y="2203850"/>
                        <a:ext cx="7467600" cy="57140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4"/>
          <p:cNvSpPr txBox="1">
            <a:spLocks/>
          </p:cNvSpPr>
          <p:nvPr/>
        </p:nvSpPr>
        <p:spPr>
          <a:xfrm>
            <a:off x="5952853" y="10640603"/>
            <a:ext cx="1033350" cy="730250"/>
          </a:xfrm>
          <a:prstGeom prst="rect">
            <a:avLst/>
          </a:prstGeom>
        </p:spPr>
        <p:txBody>
          <a:bodyPr vert="horz" wrap="square" lIns="182880" tIns="91440" rIns="182880" bIns="9144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00" kern="1200">
                <a:solidFill>
                  <a:srgbClr val="898989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fld id="{D260E43B-7F43-FA45-AAB7-E054FD6CC4E3}" type="slidenum">
              <a:rPr lang="en-US" sz="1200"/>
              <a:pPr/>
              <a:t>11</a:t>
            </a:fld>
            <a:endParaRPr lang="en-US" sz="1200" dirty="0"/>
          </a:p>
        </p:txBody>
      </p:sp>
      <p:pic>
        <p:nvPicPr>
          <p:cNvPr id="10" name="Content Placeholder 5" descr="DSC_0289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0" t="25075" r="-472" b="26950"/>
          <a:stretch/>
        </p:blipFill>
        <p:spPr>
          <a:xfrm>
            <a:off x="609698" y="7693117"/>
            <a:ext cx="6217231" cy="19583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9698" y="7747935"/>
            <a:ext cx="6895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LBNL 17-strand Rutherford cable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1813" y="9235891"/>
            <a:ext cx="5613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Mullite braided insulation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429583" y="8960746"/>
            <a:ext cx="337286" cy="400048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295574" y="8846121"/>
            <a:ext cx="218616" cy="48406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Content Placeholder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10" y="9701857"/>
            <a:ext cx="6862980" cy="141076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223748" y="9261593"/>
            <a:ext cx="1458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Bi-2212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23" b="29252"/>
          <a:stretch/>
        </p:blipFill>
        <p:spPr>
          <a:xfrm>
            <a:off x="743730" y="10948410"/>
            <a:ext cx="6253020" cy="248206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64810" y="11479073"/>
            <a:ext cx="670376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RC3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984794" y="8534400"/>
            <a:ext cx="22480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+mj-lt"/>
              </a:rPr>
              <a:t>PMM130411, 19x36, </a:t>
            </a:r>
          </a:p>
          <a:p>
            <a:r>
              <a:rPr lang="en-US" sz="2400" b="1" dirty="0">
                <a:solidFill>
                  <a:schemeClr val="tx1"/>
                </a:solidFill>
                <a:latin typeface="+mj-lt"/>
              </a:rPr>
              <a:t>Nexans powder</a:t>
            </a:r>
          </a:p>
          <a:p>
            <a:r>
              <a:rPr lang="en-US" sz="2400" b="1" dirty="0">
                <a:solidFill>
                  <a:schemeClr val="tx1"/>
                </a:solidFill>
                <a:latin typeface="+mj-lt"/>
              </a:rPr>
              <a:t>77</a:t>
            </a:r>
          </a:p>
        </p:txBody>
      </p:sp>
      <p:pic>
        <p:nvPicPr>
          <p:cNvPr id="25" name="Content Placeholder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8534401"/>
            <a:ext cx="3006172" cy="2973370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 bwMode="auto">
          <a:xfrm>
            <a:off x="6309889" y="5060888"/>
            <a:ext cx="3394758" cy="430450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12943559" y="5251850"/>
            <a:ext cx="30478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+mj-lt"/>
              </a:rPr>
              <a:t>PMM101111, 36x18, </a:t>
            </a:r>
          </a:p>
          <a:p>
            <a:r>
              <a:rPr lang="en-US" sz="2400" b="1" dirty="0">
                <a:solidFill>
                  <a:schemeClr val="tx1"/>
                </a:solidFill>
                <a:latin typeface="+mj-lt"/>
              </a:rPr>
              <a:t>Nexans powder</a:t>
            </a:r>
          </a:p>
          <a:p>
            <a:r>
              <a:rPr lang="en-US" sz="2400" b="1" dirty="0">
                <a:solidFill>
                  <a:schemeClr val="tx1"/>
                </a:solidFill>
                <a:latin typeface="+mj-lt"/>
              </a:rPr>
              <a:t>77</a:t>
            </a:r>
          </a:p>
        </p:txBody>
      </p:sp>
      <p:pic>
        <p:nvPicPr>
          <p:cNvPr id="29" name="Content Placeholder 3" descr="Bi-2212 wire_transverse.ti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" b="77"/>
          <a:stretch/>
        </p:blipFill>
        <p:spPr>
          <a:xfrm>
            <a:off x="9898943" y="5266822"/>
            <a:ext cx="3013230" cy="3025704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 bwMode="auto">
          <a:xfrm>
            <a:off x="6695208" y="4420390"/>
            <a:ext cx="3120408" cy="84643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2" name="Picture 3" descr="C:\Jianyi-data\Jianyi-Data-2016\Results-Bi2212\OP-HTs\Powder densification and green wire FF\160727-MTI-50bar-PD-pmm111017_160524\M160729-puck info and data\pmm160524 after densification_S4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8943" y="1983532"/>
            <a:ext cx="3085850" cy="304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Straight Connector 32"/>
          <p:cNvCxnSpPr/>
          <p:nvPr/>
        </p:nvCxnSpPr>
        <p:spPr bwMode="auto">
          <a:xfrm flipV="1">
            <a:off x="6826929" y="3540364"/>
            <a:ext cx="2877718" cy="10280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3015273" y="2338657"/>
            <a:ext cx="31293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+mj-lt"/>
              </a:rPr>
              <a:t>PMM170123, 55x18, </a:t>
            </a:r>
          </a:p>
          <a:p>
            <a:r>
              <a:rPr lang="en-US" sz="2400" b="1" dirty="0">
                <a:solidFill>
                  <a:schemeClr val="tx1"/>
                </a:solidFill>
                <a:latin typeface="+mj-lt"/>
              </a:rPr>
              <a:t>nGimat power</a:t>
            </a:r>
          </a:p>
          <a:p>
            <a:r>
              <a:rPr lang="en-US" sz="2400" b="1" dirty="0">
                <a:solidFill>
                  <a:schemeClr val="tx1"/>
                </a:solidFill>
                <a:latin typeface="+mj-lt"/>
              </a:rPr>
              <a:t>LXB-52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5002" y="3712463"/>
            <a:ext cx="8164100" cy="6308622"/>
          </a:xfrm>
          <a:prstGeom prst="rect">
            <a:avLst/>
          </a:prstGeom>
        </p:spPr>
      </p:pic>
      <p:cxnSp>
        <p:nvCxnSpPr>
          <p:cNvPr id="39" name="Straight Connector 38"/>
          <p:cNvCxnSpPr/>
          <p:nvPr/>
        </p:nvCxnSpPr>
        <p:spPr bwMode="auto">
          <a:xfrm flipV="1">
            <a:off x="14628784" y="8534400"/>
            <a:ext cx="6707216" cy="150273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flipV="1">
            <a:off x="14952308" y="5615747"/>
            <a:ext cx="2573692" cy="1381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>
            <a:cxnSpLocks/>
          </p:cNvCxnSpPr>
          <p:nvPr/>
        </p:nvCxnSpPr>
        <p:spPr bwMode="auto">
          <a:xfrm>
            <a:off x="15894912" y="2690643"/>
            <a:ext cx="1935888" cy="15765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11949626" y="6488669"/>
            <a:ext cx="4154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Times New Roman" panose="02020603050405020304" pitchFamily="18" charset="0"/>
              </a:rPr>
              <a:t> </a:t>
            </a:r>
            <a:endParaRPr lang="en-US" sz="7200" dirty="0"/>
          </a:p>
        </p:txBody>
      </p:sp>
      <p:sp>
        <p:nvSpPr>
          <p:cNvPr id="48" name="TextBox 47"/>
          <p:cNvSpPr txBox="1"/>
          <p:nvPr/>
        </p:nvSpPr>
        <p:spPr>
          <a:xfrm>
            <a:off x="15161916" y="10948410"/>
            <a:ext cx="884248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>
                <a:solidFill>
                  <a:schemeClr val="tx1"/>
                </a:solidFill>
                <a:hlinkClick r:id="rId12"/>
              </a:rPr>
              <a:t>Jiang et al.,</a:t>
            </a:r>
            <a:r>
              <a:rPr lang="en-US" sz="2800" u="sng" dirty="0">
                <a:solidFill>
                  <a:schemeClr val="tx1"/>
                </a:solidFill>
                <a:hlinkClick r:id="rId12"/>
              </a:rPr>
              <a:t> </a:t>
            </a:r>
            <a:r>
              <a:rPr lang="en-US" sz="2800" u="sng" dirty="0">
                <a:solidFill>
                  <a:schemeClr val="tx1"/>
                </a:solidFill>
                <a:hlinkClick r:id="rId12"/>
              </a:rPr>
              <a:t>TAS, Vol. 33, No. 5, August 2023</a:t>
            </a:r>
          </a:p>
          <a:p>
            <a:r>
              <a:rPr lang="en-US" sz="2800" u="sng" dirty="0">
                <a:solidFill>
                  <a:schemeClr val="tx1"/>
                </a:solidFill>
                <a:hlinkClick r:id="rId12"/>
              </a:rPr>
              <a:t>Shen et al., Scientific Reports Vol. 9, Art. No.: 10170 (2019)</a:t>
            </a:r>
            <a:r>
              <a:rPr lang="en-US" sz="2800" dirty="0">
                <a:solidFill>
                  <a:schemeClr val="tx1"/>
                </a:solidFill>
              </a:rPr>
              <a:t> ​</a:t>
            </a:r>
          </a:p>
          <a:p>
            <a:r>
              <a:rPr lang="en-US" sz="2800" u="sng" dirty="0">
                <a:solidFill>
                  <a:schemeClr val="tx1"/>
                </a:solidFill>
                <a:hlinkClick r:id="rId13"/>
              </a:rPr>
              <a:t>Zhang et al </a:t>
            </a:r>
            <a:r>
              <a:rPr lang="en-US" sz="2800" u="sng" dirty="0" err="1">
                <a:solidFill>
                  <a:schemeClr val="tx1"/>
                </a:solidFill>
                <a:hlinkClick r:id="rId13"/>
              </a:rPr>
              <a:t>Supercond</a:t>
            </a:r>
            <a:r>
              <a:rPr lang="en-US" sz="2800" u="sng" dirty="0">
                <a:solidFill>
                  <a:schemeClr val="tx1"/>
                </a:solidFill>
                <a:hlinkClick r:id="rId13"/>
              </a:rPr>
              <a:t>. Sci. Technol. 31 105009 (2018)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8FD170-6667-3DC7-7EBE-461B8F6AD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453BB91-1059-478F-26A9-428AC3FCD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140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2DDBE-79F1-AEDD-4927-B5C1D7F05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641" y="187596"/>
            <a:ext cx="20028812" cy="2030555"/>
          </a:xfrm>
        </p:spPr>
        <p:txBody>
          <a:bodyPr/>
          <a:lstStyle/>
          <a:p>
            <a:r>
              <a:rPr lang="en-US" dirty="0"/>
              <a:t>Recent progress on Bi2212 focused on conductor development, effects of cabling, and insulation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533DC-271A-D964-F397-FBB1A2F41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21600-24E1-3A57-2192-95C2065C0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B70C2-E63D-763B-D27B-615CA2579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B0D8D48-FD4C-A8E1-0AB7-AD8594C7EC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931908"/>
              </p:ext>
            </p:extLst>
          </p:nvPr>
        </p:nvGraphicFramePr>
        <p:xfrm>
          <a:off x="170927" y="5588000"/>
          <a:ext cx="8962803" cy="6925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023360" imgH="3108960" progId="Origin50.Graph">
                  <p:embed/>
                </p:oleObj>
              </mc:Choice>
              <mc:Fallback>
                <p:oleObj name="Graph" r:id="rId2" imgW="4023360" imgH="3108960" progId="Origin50.Graph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0927" y="5588000"/>
                        <a:ext cx="8962803" cy="69254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Google Shape;1368;p41">
            <a:extLst>
              <a:ext uri="{FF2B5EF4-FFF2-40B4-BE49-F238E27FC236}">
                <a16:creationId xmlns:a16="http://schemas.microsoft.com/office/drawing/2014/main" id="{8626E02A-F1CD-24D8-6FD7-08BB9FAF09C5}"/>
              </a:ext>
            </a:extLst>
          </p:cNvPr>
          <p:cNvSpPr txBox="1">
            <a:spLocks/>
          </p:cNvSpPr>
          <p:nvPr/>
        </p:nvSpPr>
        <p:spPr>
          <a:xfrm>
            <a:off x="-6873" y="3352799"/>
            <a:ext cx="11533393" cy="2509713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Font typeface="Courier New"/>
              <a:buChar char="o"/>
              <a:defRPr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Font typeface="Arial"/>
              <a:buChar char="–"/>
              <a:defRPr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355600">
              <a:lnSpc>
                <a:spcPct val="110000"/>
              </a:lnSpc>
              <a:spcBef>
                <a:spcPts val="800"/>
              </a:spcBef>
              <a:buClr>
                <a:schemeClr val="accent2"/>
              </a:buClr>
              <a:buSzPts val="2000"/>
            </a:pPr>
            <a:r>
              <a:rPr lang="en-US" sz="2800" dirty="0">
                <a:solidFill>
                  <a:schemeClr val="tx1"/>
                </a:solidFill>
              </a:rPr>
              <a:t>Series produced 2-kg billets yield regressed performance.</a:t>
            </a:r>
          </a:p>
          <a:p>
            <a:pPr indent="-355600">
              <a:lnSpc>
                <a:spcPct val="110000"/>
              </a:lnSpc>
              <a:spcBef>
                <a:spcPts val="800"/>
              </a:spcBef>
              <a:buClr>
                <a:schemeClr val="accent2"/>
              </a:buClr>
              <a:buSzPts val="2000"/>
            </a:pPr>
            <a:r>
              <a:rPr lang="en-US" sz="2800" dirty="0">
                <a:solidFill>
                  <a:schemeClr val="tx1"/>
                </a:solidFill>
              </a:rPr>
              <a:t>Scaled up 10-kg billets have lower performance than 2-kg billets. </a:t>
            </a:r>
          </a:p>
          <a:p>
            <a:pPr indent="-355600">
              <a:lnSpc>
                <a:spcPct val="110000"/>
              </a:lnSpc>
              <a:spcBef>
                <a:spcPts val="800"/>
              </a:spcBef>
              <a:buClr>
                <a:schemeClr val="accent2"/>
              </a:buClr>
              <a:buSzPts val="2000"/>
            </a:pPr>
            <a:r>
              <a:rPr lang="en-US" sz="2800" dirty="0">
                <a:solidFill>
                  <a:schemeClr val="tx1"/>
                </a:solidFill>
              </a:rPr>
              <a:t>Lack of understanding why and how.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D3208B-5872-F9B5-C753-D2EF72197BCB}"/>
              </a:ext>
            </a:extLst>
          </p:cNvPr>
          <p:cNvSpPr txBox="1"/>
          <p:nvPr/>
        </p:nvSpPr>
        <p:spPr>
          <a:xfrm>
            <a:off x="11896181" y="2502823"/>
            <a:ext cx="12344400" cy="17543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3600" dirty="0"/>
              <a:t>Dedicated project: </a:t>
            </a:r>
          </a:p>
          <a:p>
            <a:pPr algn="ctr"/>
            <a:r>
              <a:rPr lang="en-US" sz="3600" i="1" dirty="0"/>
              <a:t>“Enhancing Domestic Production of High Temperature Superconducting Bi</a:t>
            </a:r>
            <a:r>
              <a:rPr lang="en-US" sz="3600" i="1" baseline="-25000" dirty="0"/>
              <a:t>2</a:t>
            </a:r>
            <a:r>
              <a:rPr lang="en-US" sz="3600" i="1" dirty="0"/>
              <a:t>Sr</a:t>
            </a:r>
            <a:r>
              <a:rPr lang="en-US" sz="3600" i="1" baseline="-25000" dirty="0"/>
              <a:t>2</a:t>
            </a:r>
            <a:r>
              <a:rPr lang="en-US" sz="3600" i="1" dirty="0"/>
              <a:t>CaCu</a:t>
            </a:r>
            <a:r>
              <a:rPr lang="en-US" sz="3600" i="1" baseline="-25000" dirty="0"/>
              <a:t>2</a:t>
            </a:r>
            <a:r>
              <a:rPr lang="en-US" sz="3600" i="1" dirty="0"/>
              <a:t>O</a:t>
            </a:r>
            <a:r>
              <a:rPr lang="en-US" sz="3600" i="1" baseline="-25000" dirty="0"/>
              <a:t>x</a:t>
            </a:r>
            <a:r>
              <a:rPr lang="en-US" sz="3600" i="1" dirty="0"/>
              <a:t>/Ag wires for High Field Magnets“</a:t>
            </a:r>
            <a:endParaRPr lang="en-US" i="1" dirty="0"/>
          </a:p>
        </p:txBody>
      </p:sp>
      <p:pic>
        <p:nvPicPr>
          <p:cNvPr id="11" name="Google Shape;1350;p2">
            <a:extLst>
              <a:ext uri="{FF2B5EF4-FFF2-40B4-BE49-F238E27FC236}">
                <a16:creationId xmlns:a16="http://schemas.microsoft.com/office/drawing/2014/main" id="{E65C3BE1-3801-0D2E-BB57-77CC4035888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128342" y="4257149"/>
            <a:ext cx="2243393" cy="163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351;p2">
            <a:extLst>
              <a:ext uri="{FF2B5EF4-FFF2-40B4-BE49-F238E27FC236}">
                <a16:creationId xmlns:a16="http://schemas.microsoft.com/office/drawing/2014/main" id="{9B9DD245-DF6B-0F1F-93D6-86147C656C7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044817" y="4372580"/>
            <a:ext cx="5339183" cy="913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52;p2" descr="Bruker-logo_rgb_300dpi">
            <a:extLst>
              <a:ext uri="{FF2B5EF4-FFF2-40B4-BE49-F238E27FC236}">
                <a16:creationId xmlns:a16="http://schemas.microsoft.com/office/drawing/2014/main" id="{55A05B3D-86CA-DA35-1879-5EAB180CEFC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941250" y="4257149"/>
            <a:ext cx="3127131" cy="163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353;p2" descr="Engi-Mat">
            <a:extLst>
              <a:ext uri="{FF2B5EF4-FFF2-40B4-BE49-F238E27FC236}">
                <a16:creationId xmlns:a16="http://schemas.microsoft.com/office/drawing/2014/main" id="{3FFC56ED-1D80-3037-EC98-AC5DDC855E4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784551" y="5562775"/>
            <a:ext cx="3624909" cy="108445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1526DEC-D830-8540-84B7-DF30E24E3E63}"/>
              </a:ext>
            </a:extLst>
          </p:cNvPr>
          <p:cNvSpPr txBox="1"/>
          <p:nvPr/>
        </p:nvSpPr>
        <p:spPr>
          <a:xfrm>
            <a:off x="0" y="2404914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Tengming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Shen</a:t>
            </a:r>
          </a:p>
        </p:txBody>
      </p:sp>
      <p:pic>
        <p:nvPicPr>
          <p:cNvPr id="20" name="Google Shape;1396;p43">
            <a:extLst>
              <a:ext uri="{FF2B5EF4-FFF2-40B4-BE49-F238E27FC236}">
                <a16:creationId xmlns:a16="http://schemas.microsoft.com/office/drawing/2014/main" id="{03142D9C-FD8E-E2B5-7FE2-40601BA2A06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929455" y="7853489"/>
            <a:ext cx="6326545" cy="4659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2A2B9F8-6AC9-910B-8791-EAE39D3BDB3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3099" r="13242" b="12366"/>
          <a:stretch/>
        </p:blipFill>
        <p:spPr>
          <a:xfrm>
            <a:off x="16842713" y="7539173"/>
            <a:ext cx="7197409" cy="358454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81C0CDC-F6EF-226D-21DF-6A951D16DAE1}"/>
              </a:ext>
            </a:extLst>
          </p:cNvPr>
          <p:cNvSpPr txBox="1"/>
          <p:nvPr/>
        </p:nvSpPr>
        <p:spPr>
          <a:xfrm>
            <a:off x="16887281" y="10898914"/>
            <a:ext cx="236220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FillTx/>
                <a:latin typeface="+mn-lt"/>
                <a:ea typeface="+mn-ea"/>
                <a:cs typeface="+mn-cs"/>
                <a:sym typeface="Calibri"/>
              </a:rPr>
              <a:t>Champion</a:t>
            </a:r>
          </a:p>
        </p:txBody>
      </p:sp>
      <p:sp>
        <p:nvSpPr>
          <p:cNvPr id="31" name="Left Arrow 30">
            <a:extLst>
              <a:ext uri="{FF2B5EF4-FFF2-40B4-BE49-F238E27FC236}">
                <a16:creationId xmlns:a16="http://schemas.microsoft.com/office/drawing/2014/main" id="{9C0A285A-7473-B356-2BC7-A9441F3453E3}"/>
              </a:ext>
            </a:extLst>
          </p:cNvPr>
          <p:cNvSpPr/>
          <p:nvPr/>
        </p:nvSpPr>
        <p:spPr>
          <a:xfrm>
            <a:off x="19797813" y="11789973"/>
            <a:ext cx="3232262" cy="327067"/>
          </a:xfrm>
          <a:prstGeom prst="lef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758C940-84C3-3284-65F8-9A99B21C08A2}"/>
              </a:ext>
            </a:extLst>
          </p:cNvPr>
          <p:cNvSpPr/>
          <p:nvPr/>
        </p:nvSpPr>
        <p:spPr>
          <a:xfrm>
            <a:off x="19249481" y="8382000"/>
            <a:ext cx="2365919" cy="3331773"/>
          </a:xfrm>
          <a:prstGeom prst="rect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6E0AAB0-82FA-EC3C-1752-F79B205F7082}"/>
              </a:ext>
            </a:extLst>
          </p:cNvPr>
          <p:cNvSpPr txBox="1"/>
          <p:nvPr/>
        </p:nvSpPr>
        <p:spPr>
          <a:xfrm>
            <a:off x="19414842" y="10873513"/>
            <a:ext cx="1921158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Now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133D80C-5BB2-26BC-A215-FE263AD08E20}"/>
              </a:ext>
            </a:extLst>
          </p:cNvPr>
          <p:cNvSpPr txBox="1"/>
          <p:nvPr/>
        </p:nvSpPr>
        <p:spPr>
          <a:xfrm>
            <a:off x="17578749" y="12097648"/>
            <a:ext cx="26228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(Data by Jianyi Jiang, NHMFL)</a:t>
            </a:r>
          </a:p>
        </p:txBody>
      </p:sp>
    </p:spTree>
    <p:extLst>
      <p:ext uri="{BB962C8B-B14F-4D97-AF65-F5344CB8AC3E}">
        <p14:creationId xmlns:p14="http://schemas.microsoft.com/office/powerpoint/2010/main" val="389733252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1B406-CBB0-CAA4-12FF-6244A499C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1" y="0"/>
            <a:ext cx="19617332" cy="2187671"/>
          </a:xfrm>
        </p:spPr>
        <p:txBody>
          <a:bodyPr/>
          <a:lstStyle/>
          <a:p>
            <a:r>
              <a:rPr lang="en-US" dirty="0"/>
              <a:t>Effects of Rutherford cabling under investigation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F82E3-B97B-41C2-4D13-84733947C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E483A-87D7-8170-7D37-C16E89E30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E0378-C5B0-65D4-6936-69F26D905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13</a:t>
            </a:fld>
            <a:endParaRPr lang="en-US"/>
          </a:p>
        </p:txBody>
      </p:sp>
      <p:pic>
        <p:nvPicPr>
          <p:cNvPr id="7" name="Google Shape;1407;p6">
            <a:extLst>
              <a:ext uri="{FF2B5EF4-FFF2-40B4-BE49-F238E27FC236}">
                <a16:creationId xmlns:a16="http://schemas.microsoft.com/office/drawing/2014/main" id="{32EA49E4-5CD5-484C-AF3A-BE464D70A92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414474" y="3950987"/>
            <a:ext cx="6637474" cy="4911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409;p6" descr="DSC_0289.jpg">
            <a:extLst>
              <a:ext uri="{FF2B5EF4-FFF2-40B4-BE49-F238E27FC236}">
                <a16:creationId xmlns:a16="http://schemas.microsoft.com/office/drawing/2014/main" id="{BE00A754-698E-BA9E-1686-ED365BDA45A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-820" t="25074" r="-472" b="26948"/>
          <a:stretch/>
        </p:blipFill>
        <p:spPr>
          <a:xfrm>
            <a:off x="0" y="2436811"/>
            <a:ext cx="5797046" cy="1618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414;p6">
            <a:extLst>
              <a:ext uri="{FF2B5EF4-FFF2-40B4-BE49-F238E27FC236}">
                <a16:creationId xmlns:a16="http://schemas.microsoft.com/office/drawing/2014/main" id="{128FEF8E-FCCB-506C-E027-C7C95C247EE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97046" y="2426157"/>
            <a:ext cx="7904775" cy="1618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434;p7">
            <a:extLst>
              <a:ext uri="{FF2B5EF4-FFF2-40B4-BE49-F238E27FC236}">
                <a16:creationId xmlns:a16="http://schemas.microsoft.com/office/drawing/2014/main" id="{9B8300B3-6B38-CA7D-9AF2-4830BDAE013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9231" y="8806484"/>
            <a:ext cx="7033310" cy="3822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440;p7">
            <a:extLst>
              <a:ext uri="{FF2B5EF4-FFF2-40B4-BE49-F238E27FC236}">
                <a16:creationId xmlns:a16="http://schemas.microsoft.com/office/drawing/2014/main" id="{37E4FDB2-5476-5059-96DF-3D7F682E29A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053282" y="4547594"/>
            <a:ext cx="5666338" cy="4620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441;p7">
            <a:extLst>
              <a:ext uri="{FF2B5EF4-FFF2-40B4-BE49-F238E27FC236}">
                <a16:creationId xmlns:a16="http://schemas.microsoft.com/office/drawing/2014/main" id="{C40658D9-F202-8625-9222-EEAF5D19D39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53282" y="9270006"/>
            <a:ext cx="5666338" cy="28966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7CB9EEC-50AA-91E6-8918-EC7C3BCA4D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40100" y="2372233"/>
            <a:ext cx="8318500" cy="432807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9A04F16-C98B-2487-E3AA-7078292F72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010765" y="6910787"/>
            <a:ext cx="6124004" cy="579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52896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D8A23-0A7E-A9B2-A1C2-E05992EEC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1401" y="187596"/>
            <a:ext cx="19566532" cy="2000075"/>
          </a:xfrm>
        </p:spPr>
        <p:txBody>
          <a:bodyPr/>
          <a:lstStyle/>
          <a:p>
            <a:r>
              <a:rPr lang="en-US" dirty="0"/>
              <a:t>Insulation of Bi2212 cables being tackled on multiple fronts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BD65EF-177B-47F2-0879-07F509F1F0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Dedicated pure alumina braid insulation system (ASC)</a:t>
            </a:r>
          </a:p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slurry process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42471-04A7-16C1-5ACE-AAC513EB5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B26B9-0487-604F-CD4B-8BF4C6E29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6C977-4BC7-4D49-76A7-2C7918675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B36F9E-62A5-191F-EFDA-82809D9A5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658" y="6122349"/>
            <a:ext cx="10702442" cy="6108700"/>
          </a:xfrm>
          <a:prstGeom prst="rect">
            <a:avLst/>
          </a:prstGeom>
        </p:spPr>
      </p:pic>
      <p:pic>
        <p:nvPicPr>
          <p:cNvPr id="13" name="Google Shape;1633;p19">
            <a:extLst>
              <a:ext uri="{FF2B5EF4-FFF2-40B4-BE49-F238E27FC236}">
                <a16:creationId xmlns:a16="http://schemas.microsoft.com/office/drawing/2014/main" id="{615DDCB9-17BB-D331-C0ED-C3579C8EB0D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7205" b="41613"/>
          <a:stretch/>
        </p:blipFill>
        <p:spPr>
          <a:xfrm>
            <a:off x="14706600" y="2540806"/>
            <a:ext cx="9644531" cy="2544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7228D9-CD06-3032-48E7-3BF626C314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6" t="30000" r="502" b="38380"/>
          <a:stretch/>
        </p:blipFill>
        <p:spPr>
          <a:xfrm>
            <a:off x="14706601" y="5427604"/>
            <a:ext cx="9677400" cy="2039995"/>
          </a:xfrm>
          <a:prstGeom prst="rect">
            <a:avLst/>
          </a:prstGeom>
        </p:spPr>
      </p:pic>
      <p:sp>
        <p:nvSpPr>
          <p:cNvPr id="15" name="Google Shape;1634;p19">
            <a:extLst>
              <a:ext uri="{FF2B5EF4-FFF2-40B4-BE49-F238E27FC236}">
                <a16:creationId xmlns:a16="http://schemas.microsoft.com/office/drawing/2014/main" id="{6E7890F7-ADBB-18FB-7129-DAFF77FEF71E}"/>
              </a:ext>
            </a:extLst>
          </p:cNvPr>
          <p:cNvSpPr txBox="1"/>
          <p:nvPr/>
        </p:nvSpPr>
        <p:spPr>
          <a:xfrm>
            <a:off x="14150767" y="7491947"/>
            <a:ext cx="10200364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CCT ARDAP coil BIN5E: 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Inner and outer layer coils wound. No electrical shorts.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NEW: Use 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</a:t>
            </a:r>
            <a:r>
              <a:rPr lang="en-US" sz="2800" b="1" i="0" u="none" strike="noStrike" cap="none" baseline="-25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2800" b="1" baseline="-25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slurry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“repair, reinforce and lubricate” alumina fibers. (courtesy of Dr. Jun Lu, NHMFL)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696B1B1-2DB9-8A84-6FEC-5991372A30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952" y="9383988"/>
            <a:ext cx="3486988" cy="314758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D8A0BB3-D583-3AEC-F54A-422F6D0C57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5582" y="9383988"/>
            <a:ext cx="3762490" cy="316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29910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5948D-EA26-B6CE-B318-5BEC96F02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C3 is a 6-layer CCT magnet using CORC conductor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83B54-FBEB-373F-362D-6D2A09595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6A6C1-E1A8-F9FF-FE2E-9A8CD4743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433FB-1312-3FC3-972D-88B2D0E87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B7E218-72FC-F92D-4EB8-35664BCC1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1" y="3261998"/>
            <a:ext cx="21579839" cy="93567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C8BB77-A23C-1512-E066-32B8E1467FAB}"/>
              </a:ext>
            </a:extLst>
          </p:cNvPr>
          <p:cNvSpPr txBox="1"/>
          <p:nvPr/>
        </p:nvSpPr>
        <p:spPr>
          <a:xfrm>
            <a:off x="0" y="2404914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Xiaorong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Wang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3B193F-A3D2-0E0D-1377-7A19F74BB4B2}"/>
              </a:ext>
            </a:extLst>
          </p:cNvPr>
          <p:cNvSpPr txBox="1"/>
          <p:nvPr/>
        </p:nvSpPr>
        <p:spPr>
          <a:xfrm>
            <a:off x="18097993" y="2357691"/>
            <a:ext cx="6037700" cy="2862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145 m of CORC® wires in six pieces, maximum piece length 35 m</a:t>
            </a:r>
            <a:endParaRPr lang="en-US" dirty="0">
              <a:solidFill>
                <a:srgbClr val="19376A"/>
              </a:solidFill>
              <a:latin typeface="Courier New" panose="02070309020205020404" pitchFamily="49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Specified the minimum tape </a:t>
            </a:r>
            <a:r>
              <a:rPr lang="en-US" i="1" dirty="0" err="1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I</a:t>
            </a:r>
            <a:r>
              <a:rPr lang="en-US" dirty="0" err="1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c</a:t>
            </a:r>
            <a:r>
              <a:rPr lang="en-US" dirty="0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 for HM tapes</a:t>
            </a:r>
          </a:p>
        </p:txBody>
      </p:sp>
    </p:spTree>
    <p:extLst>
      <p:ext uri="{BB962C8B-B14F-4D97-AF65-F5344CB8AC3E}">
        <p14:creationId xmlns:p14="http://schemas.microsoft.com/office/powerpoint/2010/main" val="35136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2E5E0-B6ED-B008-B7F9-FE5A2D75A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0081" y="-25400"/>
            <a:ext cx="19967852" cy="2213071"/>
          </a:xfrm>
        </p:spPr>
        <p:txBody>
          <a:bodyPr/>
          <a:lstStyle/>
          <a:p>
            <a:r>
              <a:rPr lang="en-US" dirty="0"/>
              <a:t>C3 should achieve 4-5T=&gt; major goal of the 2020 MDP roadmap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75B062-F0E2-B096-74E6-28AB88DE9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2640" y="2199196"/>
            <a:ext cx="6978442" cy="528801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98A45-2999-F843-443D-391E0FCB20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3555" y="2612016"/>
            <a:ext cx="22270530" cy="5889644"/>
          </a:xfrm>
        </p:spPr>
        <p:txBody>
          <a:bodyPr/>
          <a:lstStyle/>
          <a:p>
            <a:r>
              <a:rPr lang="en-US" dirty="0"/>
              <a:t>Assembly complete, being put on header now</a:t>
            </a:r>
          </a:p>
          <a:p>
            <a:r>
              <a:rPr lang="en-US" dirty="0"/>
              <a:t>Test anticipated in the next few weeks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0BDEF-8A8D-9547-2910-9C6FDF083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7D3D1-9085-D25F-2E33-8C874F252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A1F95-7B9D-DC7D-1030-3291A9786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4710BA-2241-D1EE-A9D4-F17BE62F2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2640" y="7539959"/>
            <a:ext cx="6978442" cy="50765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992C2B-27C6-AAC9-84A3-644EAED12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1475" y="5724487"/>
            <a:ext cx="13944600" cy="68919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C35993-FE44-2F3A-80D8-FB221D937440}"/>
              </a:ext>
            </a:extLst>
          </p:cNvPr>
          <p:cNvSpPr txBox="1"/>
          <p:nvPr/>
        </p:nvSpPr>
        <p:spPr>
          <a:xfrm>
            <a:off x="3111474" y="4663440"/>
            <a:ext cx="13515365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Strain measured via distributed optical fiber – test at 77K already showing interesting results (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Linqing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Luo, LBNL)</a:t>
            </a:r>
          </a:p>
        </p:txBody>
      </p:sp>
    </p:spTree>
    <p:extLst>
      <p:ext uri="{BB962C8B-B14F-4D97-AF65-F5344CB8AC3E}">
        <p14:creationId xmlns:p14="http://schemas.microsoft.com/office/powerpoint/2010/main" val="2074695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C752F-6551-4249-153B-DDB3DFBA3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 concept yielding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D9A7C-4748-7FEA-DFAF-F3FA28F4C9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COMB-STAR-1 magnet (2023-24) Achieved 1.5 T bore field @ 3.3 kA in </a:t>
            </a:r>
            <a:r>
              <a:rPr lang="en-US" dirty="0" err="1"/>
              <a:t>LHe</a:t>
            </a:r>
            <a:endParaRPr lang="en-US" dirty="0"/>
          </a:p>
          <a:p>
            <a:pPr lvl="1"/>
            <a:r>
              <a:rPr lang="en-US" dirty="0"/>
              <a:t>Degradation in one coil explored vi micro-CT scan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6278F-7179-4801-E302-EE3F99B04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DAABD-38AA-5C35-E1A4-B83107CE3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02AAE-0D3A-77BA-844E-CEC436B5B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4925AB-E691-5207-CFC7-A79899F74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72542"/>
            <a:ext cx="12192000" cy="63585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CE657D-F1A1-4318-2865-E63BD19493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1822" y="4224916"/>
            <a:ext cx="10832918" cy="83992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EA7E08-2ED6-8059-7EB4-0262D6C52005}"/>
              </a:ext>
            </a:extLst>
          </p:cNvPr>
          <p:cNvSpPr txBox="1"/>
          <p:nvPr/>
        </p:nvSpPr>
        <p:spPr>
          <a:xfrm>
            <a:off x="20360640" y="2398655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Vadim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Kashikhin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3038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566A6-E73F-3D9E-B03E-5771F4363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0081" y="-25400"/>
            <a:ext cx="19967852" cy="2213071"/>
          </a:xfrm>
        </p:spPr>
        <p:txBody>
          <a:bodyPr/>
          <a:lstStyle/>
          <a:p>
            <a:r>
              <a:rPr lang="en-US" dirty="0"/>
              <a:t>Disassembly/autopsy/micro-CT scan performed on the half-coil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0B7D74-6C80-BB70-DBD8-7C40B872E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2880" y="2232333"/>
            <a:ext cx="8961120" cy="509368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22BA45-49F1-7734-165A-0A60B128C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68774-0349-D591-7EEF-757634298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9CEB6-D6F6-C9A0-D576-670E1F95A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EFDDD2-7EF2-BCD1-1CAE-9AF70FB08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412" y="2316422"/>
            <a:ext cx="10527468" cy="103529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B991F8-D28D-C9B5-76B3-69193E6668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22880" y="7220457"/>
            <a:ext cx="8738048" cy="54489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340228-6955-211A-CAB4-DE291B8D7C36}"/>
              </a:ext>
            </a:extLst>
          </p:cNvPr>
          <p:cNvSpPr txBox="1"/>
          <p:nvPr/>
        </p:nvSpPr>
        <p:spPr>
          <a:xfrm>
            <a:off x="223072" y="3688080"/>
            <a:ext cx="4449268" cy="51090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The technique shows promise, but resolution cannot distinguish fine details in the wire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4000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 evidence of wire damage apparent</a:t>
            </a:r>
          </a:p>
        </p:txBody>
      </p:sp>
    </p:spTree>
    <p:extLst>
      <p:ext uri="{BB962C8B-B14F-4D97-AF65-F5344CB8AC3E}">
        <p14:creationId xmlns:p14="http://schemas.microsoft.com/office/powerpoint/2010/main" val="1153963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B3206-C634-8119-68B7-1BE9A256E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Designs for the next STAR and CORC COMB magnets are progressing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8FCA1B-2CC1-ADF3-0C84-57606C2C44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STAR™ allows for smaller bend radius =&gt; 60mm bore, 6 layers, may consider grading</a:t>
            </a:r>
          </a:p>
          <a:p>
            <a:r>
              <a:rPr lang="en-US" dirty="0"/>
              <a:t>CORC™ allows higher current but limited bending =&gt; ~97mm bore, 2 layers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E7E43-2C0E-E472-36FF-C6D4C6FF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02BBE-0FA0-3FDA-5BCA-5C1F2DA5D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30E1F-EFD5-6B52-1D05-379A3C7F4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96C113-AA33-C729-B078-B6A76395A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680" y="4397216"/>
            <a:ext cx="16916400" cy="82107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9BA362-479B-3A53-E467-D0D6DD6F0A03}"/>
              </a:ext>
            </a:extLst>
          </p:cNvPr>
          <p:cNvSpPr txBox="1"/>
          <p:nvPr/>
        </p:nvSpPr>
        <p:spPr>
          <a:xfrm>
            <a:off x="-30480" y="6187440"/>
            <a:ext cx="7376160" cy="35086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STAR wire: 12 layers of AMPEER tape, 1 tape/layer; wire OD 2.6mm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CORC: 24 Superpower HM tapes, 2 tapes/layer; wire OD 3.8mm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4.8T bore field with 120mm OD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2720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EF5AA-59C9-1092-A627-9C213161E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47FFB-92D0-7441-0861-0B34D2806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760" y="2612015"/>
            <a:ext cx="23163313" cy="988478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 The US Magnet Development Program – status of updated roadmap following P5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effectLst/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 The MDP Nb</a:t>
            </a:r>
            <a:r>
              <a:rPr lang="en-US" baseline="-25000" dirty="0">
                <a:effectLst/>
                <a:latin typeface="Helvetica Neue" panose="02000503000000020004" pitchFamily="2" charset="0"/>
              </a:rPr>
              <a:t>3</a:t>
            </a:r>
            <a:r>
              <a:rPr lang="en-US" dirty="0">
                <a:effectLst/>
                <a:latin typeface="Helvetica Neue" panose="02000503000000020004" pitchFamily="2" charset="0"/>
              </a:rPr>
              <a:t>Sn magnet program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The MDP HTS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Bi2212 magnet developments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REBCO magnet developments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Next major milestones for the program	</a:t>
            </a:r>
          </a:p>
          <a:p>
            <a:pPr>
              <a:buFont typeface="Wingdings" pitchFamily="2" charset="2"/>
              <a:buChar char="Ø"/>
            </a:pPr>
            <a:endParaRPr lang="en-US" dirty="0">
              <a:effectLst/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 Opportunities to join forces: initiatives in HEP, FES, and High-Field Magnets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66FCB-35B7-5C8D-453B-40554B8AF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72A6F-3744-6D5E-A213-12B2F8BFE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61495-CCF2-2829-ACAC-7BF50DAD9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C13D0A-C2BB-C921-FA1B-75E6AA3C8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19620" y="4627018"/>
            <a:ext cx="2770551" cy="18468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F86B30-CD21-118B-EA9A-AA0D4C1B0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64939" y="7671876"/>
            <a:ext cx="5242515" cy="12575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8AC9B2-3CD0-CB3A-24E5-E893DFB836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82286" y="7671876"/>
            <a:ext cx="5484768" cy="14260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B6943C-C124-13DA-B165-41031DB0DC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53408" y="4675947"/>
            <a:ext cx="3712427" cy="179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504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066B-0F96-9B50-EFEE-448103131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5841" y="0"/>
            <a:ext cx="19602092" cy="2187671"/>
          </a:xfrm>
        </p:spPr>
        <p:txBody>
          <a:bodyPr/>
          <a:lstStyle/>
          <a:p>
            <a:r>
              <a:rPr lang="en-US" dirty="0"/>
              <a:t>Major push now is to integrate HTS and LTS in hybrid magnets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82882-DD8A-2902-68BC-ADE5D75BA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6CE1B-31D4-5B41-A742-92748175C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76A14-E18E-CB3A-7B7A-944CCEE54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987ED2-4CE8-C64A-F96E-A9185C770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58" t="10806" r="26510" b="18895"/>
          <a:stretch/>
        </p:blipFill>
        <p:spPr>
          <a:xfrm>
            <a:off x="2743200" y="3123933"/>
            <a:ext cx="21610320" cy="94870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3A4107-169E-BBFF-8DF6-3A5456DC8537}"/>
              </a:ext>
            </a:extLst>
          </p:cNvPr>
          <p:cNvSpPr txBox="1"/>
          <p:nvPr/>
        </p:nvSpPr>
        <p:spPr>
          <a:xfrm>
            <a:off x="0" y="2404914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Paolo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Ferracin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BB95AA-ECEC-A84F-D023-FF5ECB469674}"/>
              </a:ext>
            </a:extLst>
          </p:cNvPr>
          <p:cNvSpPr txBox="1"/>
          <p:nvPr/>
        </p:nvSpPr>
        <p:spPr>
          <a:xfrm rot="21064356">
            <a:off x="7723654" y="7313460"/>
            <a:ext cx="11649411" cy="1107992"/>
          </a:xfrm>
          <a:prstGeom prst="rect">
            <a:avLst/>
          </a:prstGeom>
          <a:solidFill>
            <a:srgbClr val="FFFFFF">
              <a:alpha val="34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Tentative – dates still being revised</a:t>
            </a:r>
          </a:p>
        </p:txBody>
      </p:sp>
    </p:spTree>
    <p:extLst>
      <p:ext uri="{BB962C8B-B14F-4D97-AF65-F5344CB8AC3E}">
        <p14:creationId xmlns:p14="http://schemas.microsoft.com/office/powerpoint/2010/main" val="55471510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FE4BD-46AB-4757-32E7-6AC3B316D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0081" y="-25400"/>
            <a:ext cx="19967852" cy="2213071"/>
          </a:xfrm>
        </p:spPr>
        <p:txBody>
          <a:bodyPr>
            <a:normAutofit/>
          </a:bodyPr>
          <a:lstStyle/>
          <a:p>
            <a:r>
              <a:rPr lang="en-US" dirty="0"/>
              <a:t>The US MDP currently pursues research addressing a– critical – subset of the magnet needs for a future FCC hadron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59574-879D-3ED8-90FE-686702E2E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F2BC9-C680-5886-F12C-F910D68B8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A7E11-BD2F-46E7-1179-0880ABEE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16C9ED-4A81-3167-69EE-377B81970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1111"/>
            <a:ext cx="20316138" cy="982452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F55D8C6-C10B-D839-B794-810C802DAC65}"/>
              </a:ext>
            </a:extLst>
          </p:cNvPr>
          <p:cNvSpPr/>
          <p:nvPr/>
        </p:nvSpPr>
        <p:spPr>
          <a:xfrm>
            <a:off x="12756995" y="6222380"/>
            <a:ext cx="7660258" cy="2341757"/>
          </a:xfrm>
          <a:prstGeom prst="roundRect">
            <a:avLst/>
          </a:prstGeom>
          <a:noFill/>
          <a:ln w="41275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3C57E25-6EF2-15DA-0DE6-24C8A8E411B1}"/>
              </a:ext>
            </a:extLst>
          </p:cNvPr>
          <p:cNvSpPr/>
          <p:nvPr/>
        </p:nvSpPr>
        <p:spPr>
          <a:xfrm>
            <a:off x="12756995" y="8564138"/>
            <a:ext cx="3763165" cy="633440"/>
          </a:xfrm>
          <a:prstGeom prst="roundRect">
            <a:avLst/>
          </a:prstGeom>
          <a:noFill/>
          <a:ln w="38100" cap="flat">
            <a:solidFill>
              <a:srgbClr val="FF0000"/>
            </a:solidFill>
            <a:prstDash val="sysDash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8FC707-E582-B77F-FD33-6B871E5E596A}"/>
              </a:ext>
            </a:extLst>
          </p:cNvPr>
          <p:cNvSpPr txBox="1"/>
          <p:nvPr/>
        </p:nvSpPr>
        <p:spPr>
          <a:xfrm>
            <a:off x="20417253" y="6282151"/>
            <a:ext cx="3722907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i="1" dirty="0">
                <a:solidFill>
                  <a:srgbClr val="FF0000"/>
                </a:solidFill>
              </a:rPr>
              <a:t>Current MDP is h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ighly relevant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261475D-4250-C9A4-940D-6395F9EE0928}"/>
              </a:ext>
            </a:extLst>
          </p:cNvPr>
          <p:cNvCxnSpPr/>
          <p:nvPr/>
        </p:nvCxnSpPr>
        <p:spPr>
          <a:xfrm>
            <a:off x="13258800" y="7289800"/>
            <a:ext cx="736600" cy="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7C4D89A-EDC7-88E7-95A7-F2CE7D5D9E12}"/>
              </a:ext>
            </a:extLst>
          </p:cNvPr>
          <p:cNvSpPr txBox="1"/>
          <p:nvPr/>
        </p:nvSpPr>
        <p:spPr>
          <a:xfrm>
            <a:off x="13131800" y="6578600"/>
            <a:ext cx="111760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x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x T</a:t>
            </a:r>
          </a:p>
        </p:txBody>
      </p:sp>
    </p:spTree>
    <p:extLst>
      <p:ext uri="{BB962C8B-B14F-4D97-AF65-F5344CB8AC3E}">
        <p14:creationId xmlns:p14="http://schemas.microsoft.com/office/powerpoint/2010/main" val="2653477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01838966-E66D-6042-B87F-DE67CF6E2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</p:spPr>
        <p:txBody>
          <a:bodyPr/>
          <a:lstStyle/>
          <a:p>
            <a:fld id="{86CB4B4D-7CA3-9044-876B-883B54F8677D}" type="slidenum">
              <a:rPr lang="en-US" smtClean="0"/>
              <a:t>22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CF9FE3-E9D8-B74F-A6DA-DB62D7DFC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muon collider will require critical advances in magnet technology – ripe for synergies with other applications</a:t>
            </a:r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828FBD0C-7EC3-C64D-9A8E-DA8D16146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37A249-3372-D087-BBD7-ACAF5087E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80665B-06D0-5CE9-9F90-969CFDC4B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4791" y="2364515"/>
            <a:ext cx="12124659" cy="10107618"/>
          </a:xfrm>
          <a:prstGeom prst="rect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417CC5FA-D8E6-6383-FC50-6B4380FA8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481943"/>
            <a:ext cx="12124659" cy="999019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Radiation is a major consideration:</a:t>
            </a:r>
          </a:p>
          <a:p>
            <a:pPr lvl="1"/>
            <a:r>
              <a:rPr lang="en-US" dirty="0"/>
              <a:t>Study tradeoff in aperture/</a:t>
            </a:r>
            <a:r>
              <a:rPr lang="en-US" dirty="0" err="1"/>
              <a:t>bore+shielding</a:t>
            </a:r>
            <a:r>
              <a:rPr lang="en-US" dirty="0"/>
              <a:t> vs magnet radiation hardness</a:t>
            </a:r>
          </a:p>
          <a:p>
            <a:pPr lvl="1"/>
            <a:r>
              <a:rPr lang="en-US" dirty="0"/>
              <a:t>Further advance understanding of radiation hardness of superconductors and magnet materials</a:t>
            </a:r>
          </a:p>
          <a:p>
            <a:pPr lvl="1"/>
            <a:endParaRPr lang="en-US" dirty="0"/>
          </a:p>
          <a:p>
            <a:r>
              <a:rPr lang="en-US" b="1" dirty="0"/>
              <a:t> Rapid acceleration is critical:</a:t>
            </a:r>
          </a:p>
          <a:p>
            <a:pPr lvl="1"/>
            <a:r>
              <a:rPr lang="en-US" dirty="0"/>
              <a:t>Study fixed-field booster options where applicable</a:t>
            </a:r>
          </a:p>
          <a:p>
            <a:pPr lvl="1"/>
            <a:r>
              <a:rPr lang="en-US" dirty="0"/>
              <a:t>Further investigate high dB/dt magnet concepts</a:t>
            </a:r>
          </a:p>
          <a:p>
            <a:pPr lvl="1"/>
            <a:r>
              <a:rPr lang="en-US" dirty="0"/>
              <a:t>Evaluate acceleration (particularly low-energy) schemes in an integrated approach</a:t>
            </a:r>
          </a:p>
          <a:p>
            <a:pPr lvl="1"/>
            <a:endParaRPr lang="en-US" dirty="0"/>
          </a:p>
          <a:p>
            <a:r>
              <a:rPr lang="en-US" dirty="0"/>
              <a:t> </a:t>
            </a:r>
            <a:r>
              <a:rPr lang="en-US" b="1" dirty="0"/>
              <a:t>Large thermal loads </a:t>
            </a:r>
            <a:r>
              <a:rPr lang="en-US" dirty="0"/>
              <a:t>suggest higher-temperature operation </a:t>
            </a:r>
          </a:p>
          <a:p>
            <a:pPr lvl="1"/>
            <a:r>
              <a:rPr lang="en-US" dirty="0"/>
              <a:t>Explore all-HTS option</a:t>
            </a:r>
          </a:p>
          <a:p>
            <a:pPr lvl="1"/>
            <a:r>
              <a:rPr lang="en-US" dirty="0"/>
              <a:t>Explore facility and operational cost models</a:t>
            </a:r>
          </a:p>
          <a:p>
            <a:pPr lvl="1"/>
            <a:endParaRPr lang="en-US" dirty="0"/>
          </a:p>
          <a:p>
            <a:r>
              <a:rPr lang="en-US" b="1" dirty="0"/>
              <a:t>Leverage strong synergies with fusion and High-Field magnets </a:t>
            </a:r>
            <a:r>
              <a:rPr lang="en-US" dirty="0"/>
              <a:t>(e.g. condensed matter):</a:t>
            </a:r>
          </a:p>
          <a:p>
            <a:pPr lvl="1"/>
            <a:r>
              <a:rPr lang="en-US" dirty="0"/>
              <a:t>Fastest development path for very challenging target and cooling magnets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B23734D-EB84-120A-A590-4C0A6D738601}"/>
              </a:ext>
            </a:extLst>
          </p:cNvPr>
          <p:cNvSpPr/>
          <p:nvPr/>
        </p:nvSpPr>
        <p:spPr>
          <a:xfrm>
            <a:off x="17983200" y="5105400"/>
            <a:ext cx="3883712" cy="2387600"/>
          </a:xfrm>
          <a:prstGeom prst="roundRect">
            <a:avLst/>
          </a:prstGeom>
          <a:noFill/>
          <a:ln w="38100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68640C-2F05-E047-B53E-0EB8F3F345BC}"/>
              </a:ext>
            </a:extLst>
          </p:cNvPr>
          <p:cNvSpPr txBox="1"/>
          <p:nvPr/>
        </p:nvSpPr>
        <p:spPr>
          <a:xfrm>
            <a:off x="20408139" y="9856952"/>
            <a:ext cx="3883711" cy="24006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New P5-aligned MDP roadmap focuses on these areas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9EAA397-2B83-9681-AEF1-5D2E9925A431}"/>
              </a:ext>
            </a:extLst>
          </p:cNvPr>
          <p:cNvCxnSpPr>
            <a:cxnSpLocks/>
          </p:cNvCxnSpPr>
          <p:nvPr/>
        </p:nvCxnSpPr>
        <p:spPr>
          <a:xfrm flipH="1" flipV="1">
            <a:off x="21488400" y="7669844"/>
            <a:ext cx="609600" cy="2187108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064055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3DCBEC4-AD35-B1A1-6206-9C87858AE6C7}"/>
              </a:ext>
            </a:extLst>
          </p:cNvPr>
          <p:cNvSpPr/>
          <p:nvPr/>
        </p:nvSpPr>
        <p:spPr>
          <a:xfrm>
            <a:off x="146140" y="10617450"/>
            <a:ext cx="24126350" cy="18013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5415F6-9D23-7446-A9BC-4E27BA11C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20B4C-7369-594E-A7DF-E515E974E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6400" y="10871199"/>
            <a:ext cx="23635629" cy="2419501"/>
          </a:xfrm>
          <a:effectLst>
            <a:softEdge rad="0"/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at a critical period, where innovation and progress in magnet technology is essential to enable the next generation of colliders – the opportunity and challenge is shared with Fusion and other applications!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363049-45BA-4B4C-881D-DDA2A0F28B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68248" y="12773722"/>
            <a:ext cx="8578301" cy="730250"/>
          </a:xfrm>
        </p:spPr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0B29F1B-547B-161D-A666-3F2340F24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B4ACC-D835-7825-DAD4-7374CEE9F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73B0CD-EAF7-B2C1-7ED0-8937E7E67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132" y="2216225"/>
            <a:ext cx="24415132" cy="8654974"/>
          </a:xfrm>
          <a:prstGeom prst="rect">
            <a:avLst/>
          </a:prstGeom>
          <a:effectLst>
            <a:softEdge rad="259234"/>
          </a:effectLst>
        </p:spPr>
      </p:pic>
    </p:spTree>
    <p:extLst>
      <p:ext uri="{BB962C8B-B14F-4D97-AF65-F5344CB8AC3E}">
        <p14:creationId xmlns:p14="http://schemas.microsoft.com/office/powerpoint/2010/main" val="54773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Arrow 15">
            <a:extLst>
              <a:ext uri="{FF2B5EF4-FFF2-40B4-BE49-F238E27FC236}">
                <a16:creationId xmlns:a16="http://schemas.microsoft.com/office/drawing/2014/main" id="{C0A94568-504D-90C5-3B1C-A5DCBC3914BE}"/>
              </a:ext>
            </a:extLst>
          </p:cNvPr>
          <p:cNvSpPr/>
          <p:nvPr/>
        </p:nvSpPr>
        <p:spPr>
          <a:xfrm>
            <a:off x="106229" y="10683283"/>
            <a:ext cx="15414507" cy="1519904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10425E47-CF22-7A81-A785-DCE6F879762B}"/>
              </a:ext>
            </a:extLst>
          </p:cNvPr>
          <p:cNvSpPr/>
          <p:nvPr/>
        </p:nvSpPr>
        <p:spPr>
          <a:xfrm>
            <a:off x="106229" y="8535127"/>
            <a:ext cx="15414507" cy="1519904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00CB3C1E-3BD2-BFA6-A33D-C862461CE9AB}"/>
              </a:ext>
            </a:extLst>
          </p:cNvPr>
          <p:cNvSpPr/>
          <p:nvPr/>
        </p:nvSpPr>
        <p:spPr>
          <a:xfrm>
            <a:off x="82167" y="6777475"/>
            <a:ext cx="15414507" cy="1519904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2A394CDA-40D2-A1C9-8BF4-720D41BEF25E}"/>
              </a:ext>
            </a:extLst>
          </p:cNvPr>
          <p:cNvSpPr/>
          <p:nvPr/>
        </p:nvSpPr>
        <p:spPr>
          <a:xfrm>
            <a:off x="58104" y="2274753"/>
            <a:ext cx="15438570" cy="4391160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B7FFCF-C632-C972-67CB-2F290EF24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themes of MDP magnet R&amp;D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8EA84-F0A4-0025-0D66-F43ADBFB0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2792304"/>
            <a:ext cx="15231978" cy="9852701"/>
          </a:xfrm>
        </p:spPr>
        <p:txBody>
          <a:bodyPr>
            <a:normAutofit/>
          </a:bodyPr>
          <a:lstStyle/>
          <a:p>
            <a:r>
              <a:rPr lang="en-US" sz="4000" dirty="0"/>
              <a:t> Understanding the disturbance spectrum and its control</a:t>
            </a:r>
          </a:p>
          <a:p>
            <a:pPr lvl="1"/>
            <a:r>
              <a:rPr lang="en-US" sz="4000" dirty="0"/>
              <a:t>Study training, operating margin, and means to mitigate/reduce</a:t>
            </a:r>
          </a:p>
          <a:p>
            <a:pPr lvl="1"/>
            <a:endParaRPr lang="en-US" sz="4000" dirty="0"/>
          </a:p>
          <a:p>
            <a:r>
              <a:rPr lang="en-US" sz="4000" dirty="0"/>
              <a:t> Develop stress-management concepts to enable high-field accelerator magnets with strain-sensitive materials (Nb3Sn, HTS)</a:t>
            </a:r>
          </a:p>
          <a:p>
            <a:endParaRPr lang="en-US" sz="4000" dirty="0"/>
          </a:p>
          <a:p>
            <a:r>
              <a:rPr lang="en-US" sz="4000" dirty="0"/>
              <a:t>Develop and demonstrate REBCO and Bi2212 magnet technologies</a:t>
            </a:r>
          </a:p>
          <a:p>
            <a:endParaRPr lang="en-US" sz="4000" dirty="0"/>
          </a:p>
          <a:p>
            <a:r>
              <a:rPr lang="en-US" sz="4000" dirty="0"/>
              <a:t> Explore the viability of hybrid HTS/LTS magnets for efficient high-field accelerator magnets</a:t>
            </a:r>
          </a:p>
          <a:p>
            <a:endParaRPr lang="en-US" sz="4000" dirty="0"/>
          </a:p>
          <a:p>
            <a:r>
              <a:rPr lang="en-US" sz="4000" dirty="0"/>
              <a:t> Work with industry to advance superconductors  tailored to HEP needs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88FD9-8578-6E1D-A335-1D63AAE49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B48A7-40CC-418F-8593-EFBE34C69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62BC3-9237-450E-4846-263F720C3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24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18B30B3-E2DC-A33F-5374-ED969F4783C5}"/>
              </a:ext>
            </a:extLst>
          </p:cNvPr>
          <p:cNvSpPr/>
          <p:nvPr/>
        </p:nvSpPr>
        <p:spPr>
          <a:xfrm>
            <a:off x="15785433" y="2396630"/>
            <a:ext cx="8598567" cy="3881909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Use fast turn-around platforms (subscale magnets, mirror magnets, </a:t>
            </a:r>
            <a:r>
              <a:rPr kumimoji="0" lang="en-US" sz="3600" b="0" i="1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etc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) 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Develop and apply advanced diagnostics, modeling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i="1" dirty="0"/>
              <a:t>Explore “Quench Current-boosting”, high-Cp concepts, etc.</a:t>
            </a:r>
            <a:endParaRPr kumimoji="0" lang="en-US" sz="36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3FA1B50-94CC-82F8-F8B9-3397CF0C0F44}"/>
              </a:ext>
            </a:extLst>
          </p:cNvPr>
          <p:cNvSpPr/>
          <p:nvPr/>
        </p:nvSpPr>
        <p:spPr>
          <a:xfrm>
            <a:off x="15785432" y="6359446"/>
            <a:ext cx="8598567" cy="2043108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Focus on developing conductor / cable / coil / magnet processes, identifying key issues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2E4A6A9-591D-B395-4516-5B547870DC89}"/>
              </a:ext>
            </a:extLst>
          </p:cNvPr>
          <p:cNvSpPr/>
          <p:nvPr/>
        </p:nvSpPr>
        <p:spPr>
          <a:xfrm>
            <a:off x="15785431" y="8513946"/>
            <a:ext cx="8598567" cy="1430174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Leverage elements above to design optimized high-field configurations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DAF8523-727C-3610-6333-59DF114FC3A9}"/>
              </a:ext>
            </a:extLst>
          </p:cNvPr>
          <p:cNvSpPr/>
          <p:nvPr/>
        </p:nvSpPr>
        <p:spPr>
          <a:xfrm>
            <a:off x="15785431" y="9986659"/>
            <a:ext cx="8598567" cy="2656042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Longstanding nexus between Labs, Universities, and industry in the US 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kumimoji="0" lang="en-US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Example: Annual Low Temperature  Superconductor  Workshop &gt;40+ years!</a:t>
            </a:r>
          </a:p>
        </p:txBody>
      </p:sp>
    </p:spTree>
    <p:extLst>
      <p:ext uri="{BB962C8B-B14F-4D97-AF65-F5344CB8AC3E}">
        <p14:creationId xmlns:p14="http://schemas.microsoft.com/office/powerpoint/2010/main" val="1074437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3A4EAF2B-D18A-084A-7F4A-83696F9E356D}"/>
              </a:ext>
            </a:extLst>
          </p:cNvPr>
          <p:cNvGrpSpPr/>
          <p:nvPr/>
        </p:nvGrpSpPr>
        <p:grpSpPr>
          <a:xfrm>
            <a:off x="127256" y="7590027"/>
            <a:ext cx="19901479" cy="5055106"/>
            <a:chOff x="3808040" y="8050596"/>
            <a:chExt cx="18244414" cy="440296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72D8657-1842-C5B3-2B4B-FF555182E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34758" y="8269562"/>
              <a:ext cx="5679187" cy="418399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415ED57-6FCF-EF89-0530-BDEA2AC5B4D5}"/>
                </a:ext>
              </a:extLst>
            </p:cNvPr>
            <p:cNvSpPr txBox="1"/>
            <p:nvPr/>
          </p:nvSpPr>
          <p:spPr>
            <a:xfrm>
              <a:off x="17991846" y="11492340"/>
              <a:ext cx="2549426" cy="68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HTS insert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694549-32A1-BF73-929D-17D51227FD37}"/>
                </a:ext>
              </a:extLst>
            </p:cNvPr>
            <p:cNvSpPr txBox="1"/>
            <p:nvPr/>
          </p:nvSpPr>
          <p:spPr>
            <a:xfrm>
              <a:off x="19030091" y="9986027"/>
              <a:ext cx="3022363" cy="68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Nb</a:t>
              </a:r>
              <a:r>
                <a:rPr kumimoji="0" lang="en-US" sz="3600" b="0" i="0" u="none" strike="noStrike" cap="none" spc="0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3</a:t>
              </a:r>
              <a:r>
                <a: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Sn </a:t>
              </a:r>
              <a:r>
                <a:rPr lang="en-US" dirty="0" err="1"/>
                <a:t>out</a:t>
              </a:r>
              <a:r>
                <a:rPr kumimoji="0" lang="en-US" sz="36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sert</a:t>
              </a:r>
              <a:endPara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5CF32753-F632-EB04-C2FF-2D71D084245F}"/>
                </a:ext>
              </a:extLst>
            </p:cNvPr>
            <p:cNvSpPr/>
            <p:nvPr/>
          </p:nvSpPr>
          <p:spPr>
            <a:xfrm flipH="1">
              <a:off x="17628346" y="9894980"/>
              <a:ext cx="1223481" cy="458130"/>
            </a:xfrm>
            <a:custGeom>
              <a:avLst/>
              <a:gdLst>
                <a:gd name="connsiteX0" fmla="*/ 0 w 1504973"/>
                <a:gd name="connsiteY0" fmla="*/ 1242223 h 1242223"/>
                <a:gd name="connsiteX1" fmla="*/ 863600 w 1504973"/>
                <a:gd name="connsiteY1" fmla="*/ 1039023 h 1242223"/>
                <a:gd name="connsiteX2" fmla="*/ 1143000 w 1504973"/>
                <a:gd name="connsiteY2" fmla="*/ 454823 h 1242223"/>
                <a:gd name="connsiteX3" fmla="*/ 1473200 w 1504973"/>
                <a:gd name="connsiteY3" fmla="*/ 48423 h 1242223"/>
                <a:gd name="connsiteX4" fmla="*/ 1473200 w 1504973"/>
                <a:gd name="connsiteY4" fmla="*/ 23023 h 124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4973" h="1242223">
                  <a:moveTo>
                    <a:pt x="0" y="1242223"/>
                  </a:moveTo>
                  <a:cubicBezTo>
                    <a:pt x="336550" y="1206239"/>
                    <a:pt x="673100" y="1170256"/>
                    <a:pt x="863600" y="1039023"/>
                  </a:cubicBezTo>
                  <a:cubicBezTo>
                    <a:pt x="1054100" y="907790"/>
                    <a:pt x="1041400" y="619923"/>
                    <a:pt x="1143000" y="454823"/>
                  </a:cubicBezTo>
                  <a:cubicBezTo>
                    <a:pt x="1244600" y="289723"/>
                    <a:pt x="1418167" y="120390"/>
                    <a:pt x="1473200" y="48423"/>
                  </a:cubicBezTo>
                  <a:cubicBezTo>
                    <a:pt x="1528233" y="-23544"/>
                    <a:pt x="1500716" y="-261"/>
                    <a:pt x="1473200" y="23023"/>
                  </a:cubicBezTo>
                </a:path>
              </a:pathLst>
            </a:custGeom>
            <a:noFill/>
            <a:ln w="50800" cap="sq">
              <a:solidFill>
                <a:srgbClr val="00B050"/>
              </a:solidFill>
              <a:prstDash val="solid"/>
              <a:round/>
              <a:tailEnd type="stealth" w="lg" len="lg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34D89BEF-76BE-F2B6-706F-692A1E0FA25E}"/>
                </a:ext>
              </a:extLst>
            </p:cNvPr>
            <p:cNvSpPr/>
            <p:nvPr/>
          </p:nvSpPr>
          <p:spPr>
            <a:xfrm flipH="1">
              <a:off x="16504322" y="10814357"/>
              <a:ext cx="2347506" cy="686131"/>
            </a:xfrm>
            <a:custGeom>
              <a:avLst/>
              <a:gdLst>
                <a:gd name="connsiteX0" fmla="*/ 0 w 1504973"/>
                <a:gd name="connsiteY0" fmla="*/ 1242223 h 1242223"/>
                <a:gd name="connsiteX1" fmla="*/ 863600 w 1504973"/>
                <a:gd name="connsiteY1" fmla="*/ 1039023 h 1242223"/>
                <a:gd name="connsiteX2" fmla="*/ 1143000 w 1504973"/>
                <a:gd name="connsiteY2" fmla="*/ 454823 h 1242223"/>
                <a:gd name="connsiteX3" fmla="*/ 1473200 w 1504973"/>
                <a:gd name="connsiteY3" fmla="*/ 48423 h 1242223"/>
                <a:gd name="connsiteX4" fmla="*/ 1473200 w 1504973"/>
                <a:gd name="connsiteY4" fmla="*/ 23023 h 124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4973" h="1242223">
                  <a:moveTo>
                    <a:pt x="0" y="1242223"/>
                  </a:moveTo>
                  <a:cubicBezTo>
                    <a:pt x="336550" y="1206239"/>
                    <a:pt x="673100" y="1170256"/>
                    <a:pt x="863600" y="1039023"/>
                  </a:cubicBezTo>
                  <a:cubicBezTo>
                    <a:pt x="1054100" y="907790"/>
                    <a:pt x="1041400" y="619923"/>
                    <a:pt x="1143000" y="454823"/>
                  </a:cubicBezTo>
                  <a:cubicBezTo>
                    <a:pt x="1244600" y="289723"/>
                    <a:pt x="1418167" y="120390"/>
                    <a:pt x="1473200" y="48423"/>
                  </a:cubicBezTo>
                  <a:cubicBezTo>
                    <a:pt x="1528233" y="-23544"/>
                    <a:pt x="1500716" y="-261"/>
                    <a:pt x="1473200" y="23023"/>
                  </a:cubicBezTo>
                </a:path>
              </a:pathLst>
            </a:custGeom>
            <a:noFill/>
            <a:ln w="50800" cap="sq">
              <a:solidFill>
                <a:srgbClr val="00B050"/>
              </a:solidFill>
              <a:prstDash val="solid"/>
              <a:round/>
              <a:tailEnd type="stealth" w="lg" len="lg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0422AD-F863-7BB2-A502-902CB20A8758}"/>
                </a:ext>
              </a:extLst>
            </p:cNvPr>
            <p:cNvSpPr txBox="1"/>
            <p:nvPr/>
          </p:nvSpPr>
          <p:spPr>
            <a:xfrm>
              <a:off x="3808040" y="8050596"/>
              <a:ext cx="12256384" cy="17692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MDP stress-managed hybrid magnets are under development</a:t>
              </a:r>
            </a:p>
            <a:p>
              <a:pPr marL="571500" marR="0" indent="-5715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US" sz="4000" dirty="0"/>
                <a:t>Critical for strain sensitive Nb</a:t>
              </a:r>
              <a:r>
                <a:rPr lang="en-US" sz="4000" baseline="-25000" dirty="0"/>
                <a:t>3</a:t>
              </a:r>
              <a:r>
                <a:rPr lang="en-US" sz="4000" dirty="0"/>
                <a:t>Sn &amp; HTS conductors</a:t>
              </a:r>
            </a:p>
            <a:p>
              <a:pPr marL="571500" marR="0" indent="-5715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US" sz="4000" dirty="0"/>
                <a:t>Characterized by significant interfaces</a:t>
              </a:r>
            </a:p>
          </p:txBody>
        </p:sp>
      </p:grp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D693518-3351-BB33-730E-390493E7DF33}"/>
              </a:ext>
            </a:extLst>
          </p:cNvPr>
          <p:cNvSpPr/>
          <p:nvPr/>
        </p:nvSpPr>
        <p:spPr>
          <a:xfrm>
            <a:off x="12192000" y="2449742"/>
            <a:ext cx="12022585" cy="4803708"/>
          </a:xfrm>
          <a:prstGeom prst="roundRect">
            <a:avLst>
              <a:gd name="adj" fmla="val 8176"/>
            </a:avLst>
          </a:prstGeom>
          <a:solidFill>
            <a:schemeClr val="accent5">
              <a:lumMod val="20000"/>
              <a:lumOff val="80000"/>
            </a:schemeClr>
          </a:solidFill>
          <a:ln w="38100" cap="flat">
            <a:solidFill>
              <a:srgbClr val="C0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55B62401-9349-24EA-8E4D-C8B315547355}"/>
              </a:ext>
            </a:extLst>
          </p:cNvPr>
          <p:cNvSpPr/>
          <p:nvPr/>
        </p:nvSpPr>
        <p:spPr>
          <a:xfrm>
            <a:off x="127256" y="2395765"/>
            <a:ext cx="11255710" cy="4857685"/>
          </a:xfrm>
          <a:prstGeom prst="roundRect">
            <a:avLst>
              <a:gd name="adj" fmla="val 8176"/>
            </a:avLst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A54249-AB3E-A8EB-FC7E-DD2FBA740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mechanical stresses is key to higher fields – exploring stress-managed structures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911127-87BC-136F-1B12-2EF9B27DC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DE1C35F-D5E2-517A-3A54-6F99D068B3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7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04782" y="2751843"/>
            <a:ext cx="4500769" cy="431865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9EB621B-0893-43E3-5938-9D2FEA723F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7496" y="2751843"/>
            <a:ext cx="4413029" cy="426725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389A92A-96D6-70EC-0697-8FDE43AAE558}"/>
              </a:ext>
            </a:extLst>
          </p:cNvPr>
          <p:cNvSpPr txBox="1"/>
          <p:nvPr/>
        </p:nvSpPr>
        <p:spPr>
          <a:xfrm>
            <a:off x="450691" y="4018929"/>
            <a:ext cx="5880287" cy="27699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400" dirty="0"/>
              <a:t>“Traditional” Cos-theta</a:t>
            </a:r>
          </a:p>
          <a:p>
            <a:r>
              <a:rPr lang="en-US" sz="4400" dirty="0"/>
              <a:t>- </a:t>
            </a:r>
            <a:r>
              <a:rPr lang="en-US" sz="4000" dirty="0"/>
              <a:t>Midplane stress due to azimuthal force accumulation</a:t>
            </a:r>
            <a:endParaRPr lang="en-US" sz="4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F7E1B6A-9C14-B946-47D1-DFF97534B198}"/>
              </a:ext>
            </a:extLst>
          </p:cNvPr>
          <p:cNvSpPr txBox="1"/>
          <p:nvPr/>
        </p:nvSpPr>
        <p:spPr>
          <a:xfrm>
            <a:off x="12483436" y="4198369"/>
            <a:ext cx="6406730" cy="28315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400" dirty="0"/>
              <a:t>“Stress-managed” Cos-theta</a:t>
            </a:r>
          </a:p>
          <a:p>
            <a:r>
              <a:rPr lang="en-US" sz="4400" dirty="0"/>
              <a:t>- </a:t>
            </a:r>
            <a:r>
              <a:rPr lang="en-US" sz="4000" dirty="0"/>
              <a:t>Groups of turns, azimuthal forces intercepted by support</a:t>
            </a:r>
            <a:endParaRPr lang="en-US" sz="44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11EB4AD-534A-91CB-E28D-28A1FF0C9E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716" y="3416247"/>
            <a:ext cx="5938291" cy="44899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82346E7-33CD-B3EA-8C0B-1DAF83A47D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48819" y="3291563"/>
            <a:ext cx="5442928" cy="654649"/>
          </a:xfrm>
          <a:prstGeom prst="rect">
            <a:avLst/>
          </a:prstGeom>
        </p:spPr>
      </p:pic>
      <p:cxnSp>
        <p:nvCxnSpPr>
          <p:cNvPr id="54" name="Curved Connector 53">
            <a:extLst>
              <a:ext uri="{FF2B5EF4-FFF2-40B4-BE49-F238E27FC236}">
                <a16:creationId xmlns:a16="http://schemas.microsoft.com/office/drawing/2014/main" id="{212FE60F-8C11-A121-D81C-F887FE54B4C7}"/>
              </a:ext>
            </a:extLst>
          </p:cNvPr>
          <p:cNvCxnSpPr>
            <a:cxnSpLocks/>
          </p:cNvCxnSpPr>
          <p:nvPr/>
        </p:nvCxnSpPr>
        <p:spPr>
          <a:xfrm>
            <a:off x="17590024" y="10641428"/>
            <a:ext cx="1588739" cy="1383062"/>
          </a:xfrm>
          <a:prstGeom prst="curvedConnector3">
            <a:avLst>
              <a:gd name="adj1" fmla="val 50000"/>
            </a:avLst>
          </a:prstGeom>
          <a:noFill/>
          <a:ln w="31750" cap="flat">
            <a:solidFill>
              <a:schemeClr val="accent1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90B3A17-AB1A-F867-B5FE-681837259D2B}"/>
              </a:ext>
            </a:extLst>
          </p:cNvPr>
          <p:cNvSpPr txBox="1"/>
          <p:nvPr/>
        </p:nvSpPr>
        <p:spPr>
          <a:xfrm>
            <a:off x="19341470" y="11324316"/>
            <a:ext cx="5042530" cy="11695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Serves as good candidate for muon collider ring dipole</a:t>
            </a:r>
          </a:p>
        </p:txBody>
      </p:sp>
      <p:sp>
        <p:nvSpPr>
          <p:cNvPr id="64" name="Date Placeholder 63">
            <a:extLst>
              <a:ext uri="{FF2B5EF4-FFF2-40B4-BE49-F238E27FC236}">
                <a16:creationId xmlns:a16="http://schemas.microsoft.com/office/drawing/2014/main" id="{64EC1532-B489-D5D7-350D-4FFD65A50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C7C69F-09BC-C740-0A0D-BDF963791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22D588-6967-9A59-4019-5A46116D6CA0}"/>
              </a:ext>
            </a:extLst>
          </p:cNvPr>
          <p:cNvSpPr txBox="1"/>
          <p:nvPr/>
        </p:nvSpPr>
        <p:spPr>
          <a:xfrm>
            <a:off x="169414" y="10462542"/>
            <a:ext cx="10931111" cy="203132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000" i="1" dirty="0"/>
              <a:t>These “stress-managed” structures may enable combined function high-field accelerator magnets, which are subject to complex force distributions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8535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01;p1">
            <a:extLst>
              <a:ext uri="{FF2B5EF4-FFF2-40B4-BE49-F238E27FC236}">
                <a16:creationId xmlns:a16="http://schemas.microsoft.com/office/drawing/2014/main" id="{FE076DBB-7269-06F9-746A-5EB915C4E04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42714" y="7239763"/>
            <a:ext cx="6218412" cy="528676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4A114D-9228-422E-9E74-DF24035D5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synergies with Fusion REBCO research are leveraged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57FDF-A868-5516-912B-60845689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BC078-A23D-DA31-77A7-26E827E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F37ED-C333-7B61-41EE-2093F5B60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26</a:t>
            </a:fld>
            <a:endParaRPr lang="en-US"/>
          </a:p>
        </p:txBody>
      </p:sp>
      <p:pic>
        <p:nvPicPr>
          <p:cNvPr id="7" name="Google Shape;96;p1">
            <a:extLst>
              <a:ext uri="{FF2B5EF4-FFF2-40B4-BE49-F238E27FC236}">
                <a16:creationId xmlns:a16="http://schemas.microsoft.com/office/drawing/2014/main" id="{F0695C4B-8B67-13EC-3E80-D4C3F94BFDD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551" y="2568649"/>
            <a:ext cx="3913990" cy="300919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7;p1">
            <a:extLst>
              <a:ext uri="{FF2B5EF4-FFF2-40B4-BE49-F238E27FC236}">
                <a16:creationId xmlns:a16="http://schemas.microsoft.com/office/drawing/2014/main" id="{AC65AB56-B802-6B55-C7C0-290743CC8ECE}"/>
              </a:ext>
            </a:extLst>
          </p:cNvPr>
          <p:cNvSpPr txBox="1"/>
          <p:nvPr/>
        </p:nvSpPr>
        <p:spPr>
          <a:xfrm>
            <a:off x="-28941" y="6063262"/>
            <a:ext cx="10994898" cy="572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91400" rIns="182850" bIns="91400" anchor="t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two layer Cable Model Coil to test for cyclic degradation</a:t>
            </a:r>
            <a:endParaRPr sz="2800" dirty="0"/>
          </a:p>
        </p:txBody>
      </p:sp>
      <p:pic>
        <p:nvPicPr>
          <p:cNvPr id="10" name="Google Shape;103;p1">
            <a:extLst>
              <a:ext uri="{FF2B5EF4-FFF2-40B4-BE49-F238E27FC236}">
                <a16:creationId xmlns:a16="http://schemas.microsoft.com/office/drawing/2014/main" id="{E76FE326-5490-A41D-9D1A-3EE32570CFA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1476" y="9239272"/>
            <a:ext cx="2217420" cy="1901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00;p1">
            <a:extLst>
              <a:ext uri="{FF2B5EF4-FFF2-40B4-BE49-F238E27FC236}">
                <a16:creationId xmlns:a16="http://schemas.microsoft.com/office/drawing/2014/main" id="{EDD253E4-4A4D-7F8A-7170-33907A8F1AD5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04273" y="7108629"/>
            <a:ext cx="4814491" cy="554903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585584A-D474-E907-C2FB-C43F9165F1F2}"/>
              </a:ext>
            </a:extLst>
          </p:cNvPr>
          <p:cNvSpPr txBox="1"/>
          <p:nvPr/>
        </p:nvSpPr>
        <p:spPr>
          <a:xfrm>
            <a:off x="4418260" y="2310467"/>
            <a:ext cx="6002104" cy="31393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 sign of degradation seen in high field &amp; low-cycle fatigue testing - IC&gt;80% sum of tapes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Demonstrate feasibility of direct dry wound (non-VPI) coil design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AE0792E-138B-B308-03F3-2450FAA66B1D}"/>
              </a:ext>
            </a:extLst>
          </p:cNvPr>
          <p:cNvCxnSpPr/>
          <p:nvPr/>
        </p:nvCxnSpPr>
        <p:spPr>
          <a:xfrm>
            <a:off x="10693161" y="3259581"/>
            <a:ext cx="0" cy="864108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Google Shape;882;p13" descr="Diagram&#10;&#10;Description automatically generated with low confidence">
            <a:extLst>
              <a:ext uri="{FF2B5EF4-FFF2-40B4-BE49-F238E27FC236}">
                <a16:creationId xmlns:a16="http://schemas.microsoft.com/office/drawing/2014/main" id="{3C576435-190C-5014-1CA9-DBFD18C1D582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8627879" y="4000576"/>
            <a:ext cx="5455145" cy="8641080"/>
          </a:xfrm>
          <a:prstGeom prst="rect">
            <a:avLst/>
          </a:prstGeom>
          <a:solidFill>
            <a:srgbClr val="DDEBEE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0" name="Google Shape;890;p13">
            <a:extLst>
              <a:ext uri="{FF2B5EF4-FFF2-40B4-BE49-F238E27FC236}">
                <a16:creationId xmlns:a16="http://schemas.microsoft.com/office/drawing/2014/main" id="{11EE6C5A-F978-774A-0D72-078134103C0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687438" y="4523021"/>
            <a:ext cx="6150173" cy="3782554"/>
          </a:xfrm>
          <a:prstGeom prst="rect">
            <a:avLst/>
          </a:prstGeom>
          <a:noFill/>
          <a:ln w="9525" cap="flat" cmpd="sng">
            <a:solidFill>
              <a:srgbClr val="1F2B48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1" name="Google Shape;891;p13">
            <a:extLst>
              <a:ext uri="{FF2B5EF4-FFF2-40B4-BE49-F238E27FC236}">
                <a16:creationId xmlns:a16="http://schemas.microsoft.com/office/drawing/2014/main" id="{C66BAF5E-6B37-03CC-64F3-3BC1FEA1BACF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2192001" y="8350179"/>
            <a:ext cx="5088686" cy="418664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6C2969B-B100-6122-1F68-CB9B47072BEE}"/>
              </a:ext>
            </a:extLst>
          </p:cNvPr>
          <p:cNvSpPr txBox="1"/>
          <p:nvPr/>
        </p:nvSpPr>
        <p:spPr>
          <a:xfrm>
            <a:off x="10965959" y="2310467"/>
            <a:ext cx="13011492" cy="21544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DOE Offices of HEP &amp; FES jointly funding a large-bore cable test facility</a:t>
            </a:r>
          </a:p>
          <a:p>
            <a:pPr marL="457200" marR="0" indent="-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200" dirty="0"/>
              <a:t>Will provide 15T dipole field over 750mm good-field, 1.9-50K on-sample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Cryostat will enable testing of high-field hybrid magnets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Being located at FNAL</a:t>
            </a:r>
          </a:p>
        </p:txBody>
      </p:sp>
    </p:spTree>
    <p:extLst>
      <p:ext uri="{BB962C8B-B14F-4D97-AF65-F5344CB8AC3E}">
        <p14:creationId xmlns:p14="http://schemas.microsoft.com/office/powerpoint/2010/main" val="1561112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F6BE5-8294-9B4C-22D7-289F97920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Bi2212 shows strong promise – being readied for hybrids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8256E-313A-5938-3EFD-3B9E2B5C7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9C3BC-2B48-F1CF-E6B0-50D36CC3F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F7AE2-9B6D-79DF-4E08-A2E59260C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CE6A7F-7514-3302-5C87-EBF2A50B1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340897"/>
            <a:ext cx="4031256" cy="36388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4C6859-B63A-F1BA-CB00-E4D1342BEE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6" y="6019323"/>
            <a:ext cx="4003761" cy="33720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4578A3-5F70-061D-65C1-2B074C152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1042" y="9313818"/>
            <a:ext cx="7955280" cy="3174868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943853-3FCF-5381-BF13-8300E5F883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389" y="2350926"/>
            <a:ext cx="9164532" cy="70781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7E9B2BC-05B6-718A-2E3C-5CE281B38A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24320" y="2620481"/>
            <a:ext cx="4836028" cy="46674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5E44EA-DAAF-EABF-5511-2082034C052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776" r="12854"/>
          <a:stretch/>
        </p:blipFill>
        <p:spPr>
          <a:xfrm>
            <a:off x="19404204" y="7458724"/>
            <a:ext cx="4873717" cy="492165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7489DA7-F4C1-C24F-CD05-EF3E97F03F3C}"/>
              </a:ext>
            </a:extLst>
          </p:cNvPr>
          <p:cNvSpPr txBox="1"/>
          <p:nvPr/>
        </p:nvSpPr>
        <p:spPr>
          <a:xfrm>
            <a:off x="14736360" y="3013378"/>
            <a:ext cx="7270200" cy="50783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Calibi"/>
              </a:rPr>
              <a:t>CCT6-Bi-CCT1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ID 40mm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OD 95mm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SSL 5T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17-strand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0.8mm diameter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1"/>
              </a:solidFill>
              <a:latin typeface="Calibi"/>
            </a:endParaRPr>
          </a:p>
          <a:p>
            <a:r>
              <a:rPr lang="en-US" b="1" i="1" dirty="0">
                <a:solidFill>
                  <a:schemeClr val="tx1"/>
                </a:solidFill>
                <a:latin typeface="Calibi"/>
              </a:rPr>
              <a:t>3 coils at FSU, ready for reaction</a:t>
            </a:r>
          </a:p>
          <a:p>
            <a:endParaRPr lang="en-US" sz="3600" b="1" dirty="0">
              <a:solidFill>
                <a:schemeClr val="tx1"/>
              </a:solidFill>
              <a:latin typeface="Calib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8BDC8A-C47F-A7F1-0562-7AA413024F9A}"/>
              </a:ext>
            </a:extLst>
          </p:cNvPr>
          <p:cNvSpPr txBox="1"/>
          <p:nvPr/>
        </p:nvSpPr>
        <p:spPr>
          <a:xfrm>
            <a:off x="14599921" y="8139623"/>
            <a:ext cx="4348690" cy="39703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Calibi"/>
              </a:rPr>
              <a:t>CCT6-Bi-CCT2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ID 40mm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OD 115mm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SSL 6.8T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23</a:t>
            </a:r>
            <a:r>
              <a:rPr lang="en-US" sz="3600" b="1" dirty="0">
                <a:solidFill>
                  <a:schemeClr val="tx1"/>
                </a:solidFill>
                <a:latin typeface="Calibi"/>
              </a:rPr>
              <a:t>-strand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1.0mm diameter</a:t>
            </a:r>
            <a:endParaRPr lang="en-US" b="1" dirty="0">
              <a:solidFill>
                <a:schemeClr val="tx1"/>
              </a:solidFill>
              <a:latin typeface="Calibi"/>
            </a:endParaRPr>
          </a:p>
          <a:p>
            <a:endParaRPr lang="en-US" sz="3600" b="1" dirty="0">
              <a:solidFill>
                <a:schemeClr val="tx1"/>
              </a:solidFill>
              <a:latin typeface="Calibi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3380E1F-F288-7FE6-603D-4DCF8FB57042}"/>
              </a:ext>
            </a:extLst>
          </p:cNvPr>
          <p:cNvSpPr/>
          <p:nvPr/>
        </p:nvSpPr>
        <p:spPr>
          <a:xfrm>
            <a:off x="14367970" y="2541670"/>
            <a:ext cx="9914298" cy="4921659"/>
          </a:xfrm>
          <a:prstGeom prst="roundRect">
            <a:avLst/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8D2B4AF-2AE5-A81F-149B-FEAEBC261E3A}"/>
              </a:ext>
            </a:extLst>
          </p:cNvPr>
          <p:cNvSpPr/>
          <p:nvPr/>
        </p:nvSpPr>
        <p:spPr>
          <a:xfrm>
            <a:off x="14363623" y="7567027"/>
            <a:ext cx="9914298" cy="4921659"/>
          </a:xfrm>
          <a:prstGeom prst="roundRect">
            <a:avLst/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21" name="Picture 20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14E1A73D-EED6-5BAA-A110-B41E79F09A1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5" t="11863" r="12592" b="7349"/>
          <a:stretch/>
        </p:blipFill>
        <p:spPr>
          <a:xfrm rot="5400000">
            <a:off x="17780159" y="5024245"/>
            <a:ext cx="7030136" cy="5425439"/>
          </a:xfrm>
          <a:prstGeom prst="rect">
            <a:avLst/>
          </a:prstGeom>
          <a:effectLst>
            <a:glow rad="300997">
              <a:schemeClr val="accent1">
                <a:alpha val="40000"/>
              </a:schemeClr>
            </a:glow>
            <a:softEdge rad="226077"/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467FB37-C0C6-336D-3889-D236D1A9ECE0}"/>
              </a:ext>
            </a:extLst>
          </p:cNvPr>
          <p:cNvSpPr txBox="1"/>
          <p:nvPr/>
        </p:nvSpPr>
        <p:spPr>
          <a:xfrm>
            <a:off x="19003603" y="8989853"/>
            <a:ext cx="2863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Renegade furnace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F1B31A-0F1C-6E02-AE53-835493DFF5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7332" y="9485914"/>
            <a:ext cx="3382558" cy="3083364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751948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39B70-39C2-3137-3C52-71E329A41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New paradigms: quench-free HTS magnet designs?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A9E4BF-E3B4-AF48-71DE-B66C58710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B48BFCB-3913-8127-E0DB-20DCB4B7BF30}"/>
              </a:ext>
            </a:extLst>
          </p:cNvPr>
          <p:cNvGrpSpPr/>
          <p:nvPr/>
        </p:nvGrpSpPr>
        <p:grpSpPr>
          <a:xfrm>
            <a:off x="178420" y="2553128"/>
            <a:ext cx="11340610" cy="4767039"/>
            <a:chOff x="178420" y="2553128"/>
            <a:chExt cx="11340610" cy="4767039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E1CA8BF5-EF0F-4903-ED31-4CD2790CD27B}"/>
                </a:ext>
              </a:extLst>
            </p:cNvPr>
            <p:cNvSpPr/>
            <p:nvPr/>
          </p:nvSpPr>
          <p:spPr>
            <a:xfrm>
              <a:off x="178420" y="2553128"/>
              <a:ext cx="11122789" cy="4767039"/>
            </a:xfrm>
            <a:prstGeom prst="roundRect">
              <a:avLst>
                <a:gd name="adj" fmla="val 5439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499FC83-4599-201C-F3CE-1DA78A019B5A}"/>
                </a:ext>
              </a:extLst>
            </p:cNvPr>
            <p:cNvSpPr txBox="1"/>
            <p:nvPr/>
          </p:nvSpPr>
          <p:spPr>
            <a:xfrm>
              <a:off x="396241" y="2553128"/>
              <a:ext cx="11122789" cy="44012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4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Traditional superconducting magnet design ensures magnet can survive quenches</a:t>
              </a:r>
            </a:p>
            <a:p>
              <a:pPr lvl="1"/>
              <a:r>
                <a:rPr lang="en-US" sz="40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Motivation: </a:t>
              </a:r>
            </a:p>
            <a:p>
              <a:pPr marL="571500" lvl="2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spontaneous quenches =&gt; lack of reliable precursor, not controllable</a:t>
              </a:r>
            </a:p>
            <a:p>
              <a:pPr marL="571500" lvl="2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Training =&gt; potential for improved performance after quenching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4692A8E-CC12-6C4E-9740-B842D761FF46}"/>
              </a:ext>
            </a:extLst>
          </p:cNvPr>
          <p:cNvGrpSpPr/>
          <p:nvPr/>
        </p:nvGrpSpPr>
        <p:grpSpPr>
          <a:xfrm>
            <a:off x="11794271" y="2499077"/>
            <a:ext cx="11913183" cy="4767039"/>
            <a:chOff x="11794271" y="2499077"/>
            <a:chExt cx="11913183" cy="4767039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FEA76624-A8E3-9909-BCB9-35AD721C4806}"/>
                </a:ext>
              </a:extLst>
            </p:cNvPr>
            <p:cNvSpPr/>
            <p:nvPr/>
          </p:nvSpPr>
          <p:spPr>
            <a:xfrm>
              <a:off x="11794271" y="2499077"/>
              <a:ext cx="11913183" cy="4767039"/>
            </a:xfrm>
            <a:prstGeom prst="roundRect">
              <a:avLst>
                <a:gd name="adj" fmla="val 5439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F79C235-547E-C296-AA5F-A1B3A8E21CE1}"/>
                </a:ext>
              </a:extLst>
            </p:cNvPr>
            <p:cNvSpPr txBox="1"/>
            <p:nvPr/>
          </p:nvSpPr>
          <p:spPr>
            <a:xfrm>
              <a:off x="12782797" y="6359789"/>
              <a:ext cx="9660890" cy="738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1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Design to eliminate run-away quenching !? 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45A6F2-32E8-462E-E601-DA3553E06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05784" y="2553128"/>
            <a:ext cx="11801670" cy="38586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we contemplate a new paradigm for HTS?</a:t>
            </a:r>
          </a:p>
          <a:p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Higher MQE =&gt; not (?) susceptible to spontaneous quenches =&gt; no “random” behavior</a:t>
            </a:r>
          </a:p>
          <a:p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far no indication that HTS magnets exhibit training =&gt; no performance enhancement</a:t>
            </a:r>
          </a:p>
          <a:p>
            <a:pPr marL="0" indent="0">
              <a:buNone/>
            </a:pP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477991-C4C0-6D1A-1BCC-A24422620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1297" y="7981117"/>
            <a:ext cx="6012348" cy="456758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5374BE6-997E-9C8E-97CF-F7210130F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8163" y="7973068"/>
            <a:ext cx="5062233" cy="45319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AFE423-1A33-9BF2-8594-97D08B4C21FF}"/>
              </a:ext>
            </a:extLst>
          </p:cNvPr>
          <p:cNvSpPr txBox="1"/>
          <p:nvPr/>
        </p:nvSpPr>
        <p:spPr>
          <a:xfrm>
            <a:off x="14258925" y="7252931"/>
            <a:ext cx="10270317" cy="6771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T. Shen et al., PHYS. REV. ACCEL. BEAMS 25, 122401 (2022) </a:t>
            </a:r>
          </a:p>
        </p:txBody>
      </p: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CFDB7448-F473-879C-D6F2-43C125AE6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7AE1582-27E2-A56C-F84B-03D8EAA98127}"/>
              </a:ext>
            </a:extLst>
          </p:cNvPr>
          <p:cNvSpPr txBox="1"/>
          <p:nvPr/>
        </p:nvSpPr>
        <p:spPr>
          <a:xfrm>
            <a:off x="220537" y="7435409"/>
            <a:ext cx="8328003" cy="646331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“Typical” Nb</a:t>
            </a:r>
            <a:r>
              <a:rPr kumimoji="0" lang="en-US" sz="360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3</a:t>
            </a: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Sn CCT </a:t>
            </a:r>
            <a:r>
              <a:rPr lang="en-US" dirty="0"/>
              <a:t>magnet training</a:t>
            </a:r>
            <a:endParaRPr kumimoji="0" lang="en-US" sz="36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4666E-E19D-E5C4-9B36-ABB0D351E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28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BE9908-B6E2-AF69-C36C-0D265248DCC9}"/>
              </a:ext>
            </a:extLst>
          </p:cNvPr>
          <p:cNvGrpSpPr>
            <a:grpSpLocks noChangeAspect="1"/>
          </p:cNvGrpSpPr>
          <p:nvPr/>
        </p:nvGrpSpPr>
        <p:grpSpPr>
          <a:xfrm>
            <a:off x="288063" y="8000674"/>
            <a:ext cx="6191659" cy="4643745"/>
            <a:chOff x="1190225" y="1721577"/>
            <a:chExt cx="3645545" cy="273415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734C27B-704E-BCF3-0E6B-B60E26A79753}"/>
                </a:ext>
              </a:extLst>
            </p:cNvPr>
            <p:cNvGrpSpPr/>
            <p:nvPr/>
          </p:nvGrpSpPr>
          <p:grpSpPr>
            <a:xfrm>
              <a:off x="1190225" y="1721577"/>
              <a:ext cx="3645545" cy="2734159"/>
              <a:chOff x="1190225" y="1721577"/>
              <a:chExt cx="3645545" cy="2734159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71E7748-E7C6-9EDE-EA97-24CF7898A5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0225" y="1721577"/>
                <a:ext cx="3645545" cy="2734159"/>
              </a:xfrm>
              <a:prstGeom prst="rect">
                <a:avLst/>
              </a:prstGeom>
            </p:spPr>
          </p:pic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31C275F-6B63-39AF-239B-026499471ABA}"/>
                  </a:ext>
                </a:extLst>
              </p:cNvPr>
              <p:cNvCxnSpPr/>
              <p:nvPr/>
            </p:nvCxnSpPr>
            <p:spPr>
              <a:xfrm flipH="1">
                <a:off x="2790093" y="1922586"/>
                <a:ext cx="0" cy="1430215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380CB1-0567-11AE-3DE8-6A1535CA484C}"/>
                </a:ext>
              </a:extLst>
            </p:cNvPr>
            <p:cNvSpPr txBox="1"/>
            <p:nvPr/>
          </p:nvSpPr>
          <p:spPr>
            <a:xfrm>
              <a:off x="1694326" y="3566450"/>
              <a:ext cx="2035242" cy="335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Sub 2/3 thermal cycle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7476CAC-7B4C-EB52-F422-362610F42224}"/>
                </a:ext>
              </a:extLst>
            </p:cNvPr>
            <p:cNvCxnSpPr/>
            <p:nvPr/>
          </p:nvCxnSpPr>
          <p:spPr>
            <a:xfrm flipV="1">
              <a:off x="2605054" y="3333067"/>
              <a:ext cx="178461" cy="31137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14331C9-D40A-49E1-06EC-73E64F63CDE8}"/>
              </a:ext>
            </a:extLst>
          </p:cNvPr>
          <p:cNvSpPr txBox="1"/>
          <p:nvPr/>
        </p:nvSpPr>
        <p:spPr>
          <a:xfrm>
            <a:off x="5974083" y="8671391"/>
            <a:ext cx="5931701" cy="21544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457200" marR="0" indent="-4572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“Rapid” training to ~75% short-sample, then rate changes</a:t>
            </a:r>
          </a:p>
          <a:p>
            <a:pPr marL="457200" marR="0" indent="-4572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200" dirty="0"/>
              <a:t>“Fair” memory after thermal cycle</a:t>
            </a:r>
            <a:endParaRPr kumimoji="0" lang="en-US" sz="32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0378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1" grpId="0"/>
      <p:bldP spid="32" grpId="0" animBg="1"/>
      <p:bldP spid="2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9F9D1-A63A-BD38-B0BB-4F0D51929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New paradigms: Liquid hydrogen cooled collider?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014FBA-5DFE-5BD6-4E74-E65FBD532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240" y="2612015"/>
            <a:ext cx="23561039" cy="7111105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dirty="0"/>
              <a:t>Hydrogen has critical advantages:</a:t>
            </a:r>
          </a:p>
          <a:p>
            <a:pPr lvl="1"/>
            <a:r>
              <a:rPr lang="en-US" dirty="0"/>
              <a:t>Plentiful =&gt; not supply limited</a:t>
            </a:r>
          </a:p>
          <a:p>
            <a:pPr lvl="1"/>
            <a:r>
              <a:rPr lang="en-US" dirty="0"/>
              <a:t>Carnot + liquefaction efficiency =&gt; dramatic improvement in ”wall-plug efficiency”</a:t>
            </a:r>
          </a:p>
          <a:p>
            <a:pPr lvl="1"/>
            <a:r>
              <a:rPr lang="en-US" dirty="0"/>
              <a:t>Strong investments from other societal uses =&gt; cost, storage/shipping evolving rapidly</a:t>
            </a:r>
          </a:p>
          <a:p>
            <a:r>
              <a:rPr lang="en-US" b="1" dirty="0"/>
              <a:t> But there are concerns/issues:</a:t>
            </a:r>
          </a:p>
          <a:p>
            <a:pPr lvl="1"/>
            <a:r>
              <a:rPr lang="en-US" dirty="0"/>
              <a:t>Safety =&gt; highly combustible in presence of oxygen</a:t>
            </a:r>
          </a:p>
          <a:p>
            <a:pPr lvl="1"/>
            <a:r>
              <a:rPr lang="en-US" dirty="0"/>
              <a:t>Materials compatibility =&gt; some restrictions due to embrittlement/corrosion </a:t>
            </a:r>
          </a:p>
          <a:p>
            <a:pPr lvl="1"/>
            <a:r>
              <a:rPr lang="en-US" dirty="0"/>
              <a:t>Limits superconductor option =&gt; only REBCO maintains significant transport current at 20K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D34B1-062F-3BA2-7753-C775BB093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35DAC-8A1E-2307-F9E7-53C7777C0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75836-4218-6284-DA97-D25D93825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29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8DDCB72-AFCB-145E-F58E-23FC08BF5B81}"/>
              </a:ext>
            </a:extLst>
          </p:cNvPr>
          <p:cNvSpPr/>
          <p:nvPr/>
        </p:nvSpPr>
        <p:spPr>
          <a:xfrm>
            <a:off x="2975077" y="9723120"/>
            <a:ext cx="18403364" cy="26560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800" b="1" i="1" dirty="0"/>
              <a:t>Sustainability will be a driving consideration in any future international physics experiment - our community needs to make a strong, dedicated effort to explore liquid hydrogen for future colliders</a:t>
            </a:r>
            <a:endParaRPr kumimoji="0" lang="en-US" sz="48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0849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7CC16-1A7C-A9CF-6A60-A7D44EBF2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361" y="237071"/>
            <a:ext cx="19632572" cy="1950600"/>
          </a:xfrm>
        </p:spPr>
        <p:txBody>
          <a:bodyPr/>
          <a:lstStyle/>
          <a:p>
            <a:r>
              <a:rPr lang="en-US" dirty="0"/>
              <a:t>Our program has been reviewed and revised to align with P5 recommendations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C4DF6-7E89-2AEA-4BC2-A18781195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67057-CAC5-9DA1-9FC9-7605D84C9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A582A-6E3B-8414-9F16-FC4477F5C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B21AF8-E00E-1A05-3ACF-DC55A4E68C36}"/>
              </a:ext>
            </a:extLst>
          </p:cNvPr>
          <p:cNvSpPr txBox="1"/>
          <p:nvPr/>
        </p:nvSpPr>
        <p:spPr>
          <a:xfrm>
            <a:off x="354112" y="4023951"/>
            <a:ext cx="7317937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dirty="0">
                <a:latin typeface="+mn-lt"/>
                <a:ea typeface="+mn-ea"/>
                <a:cs typeface="+mn-cs"/>
                <a:sym typeface="Calibri"/>
              </a:rPr>
              <a:t>Improve integration for hybrid magnets</a:t>
            </a:r>
          </a:p>
          <a:p>
            <a:pPr defTabSz="342900"/>
            <a:r>
              <a:rPr lang="en-US" sz="2800" dirty="0"/>
              <a:t>Investigate HEP-motivated solenoid designs</a:t>
            </a:r>
            <a:endParaRPr lang="en-US" sz="2800" dirty="0"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D5C2F9-5E1E-F872-6E89-6B472B920BAC}"/>
              </a:ext>
            </a:extLst>
          </p:cNvPr>
          <p:cNvSpPr txBox="1"/>
          <p:nvPr/>
        </p:nvSpPr>
        <p:spPr>
          <a:xfrm>
            <a:off x="354111" y="7566172"/>
            <a:ext cx="6648860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dirty="0">
                <a:latin typeface="+mn-lt"/>
                <a:ea typeface="+mn-ea"/>
                <a:cs typeface="+mn-cs"/>
                <a:sym typeface="Calibri"/>
              </a:rPr>
              <a:t>Strengthen linkage between technologies and magnets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3F9D09-24CC-0ECC-EBB3-E06EDF675F4A}"/>
              </a:ext>
            </a:extLst>
          </p:cNvPr>
          <p:cNvSpPr txBox="1"/>
          <p:nvPr/>
        </p:nvSpPr>
        <p:spPr>
          <a:xfrm>
            <a:off x="354112" y="10989575"/>
            <a:ext cx="7317937" cy="5001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dirty="0">
                <a:latin typeface="+mn-lt"/>
                <a:ea typeface="+mn-ea"/>
                <a:cs typeface="+mn-cs"/>
                <a:sym typeface="Calibri"/>
              </a:rPr>
              <a:t>Align with, and support, collider design efforts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7C71A1-329F-BE2C-2D49-62E41DF88849}"/>
              </a:ext>
            </a:extLst>
          </p:cNvPr>
          <p:cNvSpPr txBox="1"/>
          <p:nvPr/>
        </p:nvSpPr>
        <p:spPr>
          <a:xfrm>
            <a:off x="354112" y="2883100"/>
            <a:ext cx="6470434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b="1" dirty="0">
                <a:latin typeface="+mn-lt"/>
                <a:ea typeface="+mn-ea"/>
                <a:cs typeface="+mn-cs"/>
                <a:sym typeface="Calibri"/>
              </a:rPr>
              <a:t>Central focus: develop and test high field magnets for HEP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A3D8CE-EE4C-0F2C-4FA3-2924AC36D146}"/>
              </a:ext>
            </a:extLst>
          </p:cNvPr>
          <p:cNvSpPr txBox="1"/>
          <p:nvPr/>
        </p:nvSpPr>
        <p:spPr>
          <a:xfrm>
            <a:off x="354111" y="5990774"/>
            <a:ext cx="6047109" cy="13619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b="1" dirty="0">
                <a:latin typeface="+mn-lt"/>
                <a:ea typeface="+mn-ea"/>
                <a:cs typeface="+mn-cs"/>
                <a:sym typeface="Calibri"/>
              </a:rPr>
              <a:t>Support magnets with critical materials, expertise &amp; dev. of new enabling technologies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7FDDCC-3A1C-7374-DF61-BDE1BF2D6BAD}"/>
              </a:ext>
            </a:extLst>
          </p:cNvPr>
          <p:cNvSpPr txBox="1"/>
          <p:nvPr/>
        </p:nvSpPr>
        <p:spPr>
          <a:xfrm>
            <a:off x="354112" y="9485829"/>
            <a:ext cx="6961042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b="1" dirty="0">
                <a:latin typeface="+mn-lt"/>
                <a:ea typeface="+mn-ea"/>
                <a:cs typeface="+mn-cs"/>
                <a:sym typeface="Calibri"/>
              </a:rPr>
              <a:t>Forward looking – what is enabled by our advances, and what is achievable for colliders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7859AB-E661-1052-612F-B9F6290C2B82}"/>
              </a:ext>
            </a:extLst>
          </p:cNvPr>
          <p:cNvCxnSpPr>
            <a:cxnSpLocks/>
          </p:cNvCxnSpPr>
          <p:nvPr/>
        </p:nvCxnSpPr>
        <p:spPr>
          <a:xfrm>
            <a:off x="354111" y="8884632"/>
            <a:ext cx="664886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D474C0-768F-9590-CF27-187A31C6795C}"/>
              </a:ext>
            </a:extLst>
          </p:cNvPr>
          <p:cNvCxnSpPr>
            <a:cxnSpLocks/>
          </p:cNvCxnSpPr>
          <p:nvPr/>
        </p:nvCxnSpPr>
        <p:spPr>
          <a:xfrm>
            <a:off x="354111" y="5291592"/>
            <a:ext cx="664886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AA6B19B-BC9B-1CE1-0BB3-1304BEAA8C22}"/>
              </a:ext>
            </a:extLst>
          </p:cNvPr>
          <p:cNvSpPr txBox="1"/>
          <p:nvPr/>
        </p:nvSpPr>
        <p:spPr>
          <a:xfrm>
            <a:off x="0" y="11911733"/>
            <a:ext cx="24417932" cy="80021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22000">
                <a:schemeClr val="accent1">
                  <a:lumMod val="50000"/>
                </a:schemeClr>
              </a:gs>
              <a:gs pos="79000">
                <a:srgbClr val="002060"/>
              </a:gs>
              <a:gs pos="100000">
                <a:schemeClr val="bg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>
            <a:noFill/>
            <a:miter lim="400000"/>
          </a:ln>
          <a:effectLst>
            <a:glow rad="409505">
              <a:schemeClr val="accent1"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Further build collaborations, leverage synergies with fusion and with the NHMFL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09602A0-C1A7-864A-E7C2-01DAE89AC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568" y="2511650"/>
            <a:ext cx="16357839" cy="908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11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pic>
        <p:nvPicPr>
          <p:cNvPr id="717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75" y="12883247"/>
            <a:ext cx="3140938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721" name="Nb3Sn accelerator magnet technology is finally being installed in a collider - in the interaction region quadrupoles of the LH-LHC"/>
          <p:cNvSpPr txBox="1">
            <a:spLocks noGrp="1"/>
          </p:cNvSpPr>
          <p:nvPr>
            <p:ph type="title"/>
          </p:nvPr>
        </p:nvSpPr>
        <p:spPr>
          <a:xfrm>
            <a:off x="4167963" y="-25400"/>
            <a:ext cx="20249969" cy="2213071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896112">
              <a:defRPr sz="5400"/>
            </a:pPr>
            <a:r>
              <a:rPr lang="en-US" sz="4800" dirty="0"/>
              <a:t>DOE-OHEP has an excellent record of developing advanced technology </a:t>
            </a:r>
            <a:endParaRPr sz="4800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5436F263-9977-9D48-BB38-A54B88708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554" y="2551055"/>
            <a:ext cx="23680445" cy="9051929"/>
          </a:xfrm>
        </p:spPr>
        <p:txBody>
          <a:bodyPr>
            <a:normAutofit/>
          </a:bodyPr>
          <a:lstStyle/>
          <a:p>
            <a:r>
              <a:rPr lang="en-US" dirty="0"/>
              <a:t> Long term investments in general accelerator R&amp;D set the stage for dedicated readiness programs, which in turn enable successful delivery of advanced technology for colliders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The programs strive to coordinate efforts to more rapidly advance technology development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78286D-6142-AF43-B7F1-20EC430AA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0E0331-2947-D744-B85B-5FC2C4D68714}"/>
              </a:ext>
            </a:extLst>
          </p:cNvPr>
          <p:cNvSpPr txBox="1"/>
          <p:nvPr/>
        </p:nvSpPr>
        <p:spPr>
          <a:xfrm>
            <a:off x="4360983" y="11840623"/>
            <a:ext cx="16960010" cy="800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000" b="1" i="1" dirty="0"/>
              <a:t>The US DOE approach balances long-range R&amp;D and project preparation</a:t>
            </a:r>
            <a:endParaRPr lang="en-US" sz="4000" b="1" i="1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CD6A326-E90D-A346-9619-B4CB39EA9E07}"/>
              </a:ext>
            </a:extLst>
          </p:cNvPr>
          <p:cNvSpPr/>
          <p:nvPr/>
        </p:nvSpPr>
        <p:spPr>
          <a:xfrm>
            <a:off x="1599523" y="6639450"/>
            <a:ext cx="21091378" cy="73866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0">
                <a:schemeClr val="accent5">
                  <a:lumMod val="60000"/>
                  <a:lumOff val="40000"/>
                </a:schemeClr>
              </a:gs>
              <a:gs pos="51000">
                <a:schemeClr val="accent5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  <a:softEdge rad="3665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endParaRPr lang="en-US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76" name="(ex: US MDP)">
            <a:extLst>
              <a:ext uri="{FF2B5EF4-FFF2-40B4-BE49-F238E27FC236}">
                <a16:creationId xmlns:a16="http://schemas.microsoft.com/office/drawing/2014/main" id="{8D9A6C3A-6C05-F145-9034-C9F2B6C1431B}"/>
              </a:ext>
            </a:extLst>
          </p:cNvPr>
          <p:cNvSpPr txBox="1"/>
          <p:nvPr/>
        </p:nvSpPr>
        <p:spPr>
          <a:xfrm>
            <a:off x="10360613" y="6652969"/>
            <a:ext cx="2997686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91438" tIns="91438" rIns="91438" bIns="91438" numCol="1" anchor="t">
            <a:spAutoFit/>
          </a:bodyPr>
          <a:lstStyle>
            <a:lvl1pPr>
              <a:defRPr sz="3000" b="1" i="1"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r>
              <a:rPr dirty="0"/>
              <a:t>(ex: US MDP)</a:t>
            </a:r>
          </a:p>
        </p:txBody>
      </p:sp>
      <p:sp>
        <p:nvSpPr>
          <p:cNvPr id="77" name="(ex: LARP)">
            <a:extLst>
              <a:ext uri="{FF2B5EF4-FFF2-40B4-BE49-F238E27FC236}">
                <a16:creationId xmlns:a16="http://schemas.microsoft.com/office/drawing/2014/main" id="{4E700C23-70E2-164B-8702-AF9667D88BB5}"/>
              </a:ext>
            </a:extLst>
          </p:cNvPr>
          <p:cNvSpPr txBox="1"/>
          <p:nvPr/>
        </p:nvSpPr>
        <p:spPr>
          <a:xfrm>
            <a:off x="9925637" y="8507214"/>
            <a:ext cx="1798886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91438" tIns="91438" rIns="91438" bIns="91438" numCol="1" anchor="t">
            <a:spAutoFit/>
          </a:bodyPr>
          <a:lstStyle>
            <a:lvl1pPr>
              <a:defRPr sz="3000" b="1" i="1"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r>
              <a:rPr dirty="0"/>
              <a:t>(ex: LARP)</a:t>
            </a:r>
          </a:p>
        </p:txBody>
      </p:sp>
      <p:sp>
        <p:nvSpPr>
          <p:cNvPr id="78" name="(ex: HL-LHC AUP)">
            <a:extLst>
              <a:ext uri="{FF2B5EF4-FFF2-40B4-BE49-F238E27FC236}">
                <a16:creationId xmlns:a16="http://schemas.microsoft.com/office/drawing/2014/main" id="{D6A359BE-56DE-214A-9E97-F820A89818C3}"/>
              </a:ext>
            </a:extLst>
          </p:cNvPr>
          <p:cNvSpPr txBox="1"/>
          <p:nvPr/>
        </p:nvSpPr>
        <p:spPr>
          <a:xfrm>
            <a:off x="13216679" y="10648706"/>
            <a:ext cx="2882516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91438" tIns="91438" rIns="91438" bIns="91438" numCol="1" anchor="t">
            <a:spAutoFit/>
          </a:bodyPr>
          <a:lstStyle>
            <a:lvl1pPr>
              <a:defRPr sz="3000" b="1" i="1"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r>
              <a:rPr dirty="0"/>
              <a:t>(ex: HL-LHC AUP)</a:t>
            </a:r>
          </a:p>
        </p:txBody>
      </p:sp>
      <p:sp>
        <p:nvSpPr>
          <p:cNvPr id="79" name="Rounded Rectangle">
            <a:extLst>
              <a:ext uri="{FF2B5EF4-FFF2-40B4-BE49-F238E27FC236}">
                <a16:creationId xmlns:a16="http://schemas.microsoft.com/office/drawing/2014/main" id="{02FDB9D6-15A0-394D-8AA4-B1CCDBEF2761}"/>
              </a:ext>
            </a:extLst>
          </p:cNvPr>
          <p:cNvSpPr/>
          <p:nvPr/>
        </p:nvSpPr>
        <p:spPr>
          <a:xfrm>
            <a:off x="851040" y="6062310"/>
            <a:ext cx="22483984" cy="5706368"/>
          </a:xfrm>
          <a:prstGeom prst="roundRect">
            <a:avLst>
              <a:gd name="adj" fmla="val 15000"/>
            </a:avLst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wrap="square" lIns="91438" tIns="91438" rIns="91438" bIns="91438" numCol="1" anchor="ctr">
            <a:noAutofit/>
          </a:bodyPr>
          <a:lstStyle/>
          <a:p>
            <a:endParaRPr sz="180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E320E7C-0676-7F45-A529-1540340E8B20}"/>
              </a:ext>
            </a:extLst>
          </p:cNvPr>
          <p:cNvSpPr txBox="1"/>
          <p:nvPr/>
        </p:nvSpPr>
        <p:spPr>
          <a:xfrm>
            <a:off x="4617916" y="6611813"/>
            <a:ext cx="6740988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General R&amp;D - programmatic </a:t>
            </a:r>
          </a:p>
        </p:txBody>
      </p:sp>
      <p:cxnSp>
        <p:nvCxnSpPr>
          <p:cNvPr id="81" name="Curved Connector 80">
            <a:extLst>
              <a:ext uri="{FF2B5EF4-FFF2-40B4-BE49-F238E27FC236}">
                <a16:creationId xmlns:a16="http://schemas.microsoft.com/office/drawing/2014/main" id="{C52369F9-1126-8947-9015-136F78B67192}"/>
              </a:ext>
            </a:extLst>
          </p:cNvPr>
          <p:cNvCxnSpPr/>
          <p:nvPr/>
        </p:nvCxnSpPr>
        <p:spPr>
          <a:xfrm>
            <a:off x="3648087" y="7543866"/>
            <a:ext cx="1630490" cy="1203440"/>
          </a:xfrm>
          <a:prstGeom prst="curvedConnector3">
            <a:avLst/>
          </a:prstGeom>
          <a:noFill/>
          <a:ln w="381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56DFD1DC-BF65-2F49-9A31-336A63F9C09C}"/>
              </a:ext>
            </a:extLst>
          </p:cNvPr>
          <p:cNvSpPr/>
          <p:nvPr/>
        </p:nvSpPr>
        <p:spPr>
          <a:xfrm>
            <a:off x="5278576" y="8310394"/>
            <a:ext cx="4514052" cy="1293967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6">
                  <a:lumMod val="20000"/>
                  <a:lumOff val="80000"/>
                </a:schemeClr>
              </a:gs>
              <a:gs pos="72000">
                <a:schemeClr val="accent6">
                  <a:lumMod val="75000"/>
                </a:schemeClr>
              </a:gs>
              <a:gs pos="3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0"/>
          </a:gra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r>
              <a:rPr lang="en-US" sz="3200" dirty="0"/>
              <a:t>Directed R&amp;D</a:t>
            </a:r>
          </a:p>
          <a:p>
            <a:r>
              <a:rPr lang="en-US" sz="3200" dirty="0"/>
              <a:t>(Technology readiness)</a:t>
            </a:r>
            <a:endParaRPr lang="en-US" sz="3200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F36949D5-2BB9-D646-A7F6-FA5A5A94CDA3}"/>
              </a:ext>
            </a:extLst>
          </p:cNvPr>
          <p:cNvSpPr/>
          <p:nvPr/>
        </p:nvSpPr>
        <p:spPr>
          <a:xfrm>
            <a:off x="10020893" y="10051540"/>
            <a:ext cx="3029326" cy="885344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3">
                  <a:lumMod val="40000"/>
                  <a:lumOff val="60000"/>
                </a:schemeClr>
              </a:gs>
              <a:gs pos="84000">
                <a:schemeClr val="accent3">
                  <a:lumMod val="50000"/>
                </a:schemeClr>
              </a:gs>
              <a:gs pos="39000">
                <a:schemeClr val="accent3">
                  <a:lumMod val="5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0"/>
          </a:gra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Project</a:t>
            </a:r>
          </a:p>
        </p:txBody>
      </p:sp>
      <p:cxnSp>
        <p:nvCxnSpPr>
          <p:cNvPr id="84" name="Curved Connector 83">
            <a:extLst>
              <a:ext uri="{FF2B5EF4-FFF2-40B4-BE49-F238E27FC236}">
                <a16:creationId xmlns:a16="http://schemas.microsoft.com/office/drawing/2014/main" id="{813D6792-11D6-0F4D-929D-ED51B987BFC5}"/>
              </a:ext>
            </a:extLst>
          </p:cNvPr>
          <p:cNvCxnSpPr>
            <a:cxnSpLocks/>
          </p:cNvCxnSpPr>
          <p:nvPr/>
        </p:nvCxnSpPr>
        <p:spPr>
          <a:xfrm>
            <a:off x="8741327" y="9765958"/>
            <a:ext cx="1177394" cy="586456"/>
          </a:xfrm>
          <a:prstGeom prst="curvedConnector3">
            <a:avLst>
              <a:gd name="adj1" fmla="val 50000"/>
            </a:avLst>
          </a:prstGeom>
          <a:noFill/>
          <a:ln w="381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5" name="Curved Connector 84">
            <a:extLst>
              <a:ext uri="{FF2B5EF4-FFF2-40B4-BE49-F238E27FC236}">
                <a16:creationId xmlns:a16="http://schemas.microsoft.com/office/drawing/2014/main" id="{277D8217-4C1A-6144-A5EE-0F4D29980329}"/>
              </a:ext>
            </a:extLst>
          </p:cNvPr>
          <p:cNvCxnSpPr/>
          <p:nvPr/>
        </p:nvCxnSpPr>
        <p:spPr>
          <a:xfrm>
            <a:off x="13288769" y="7481984"/>
            <a:ext cx="1630490" cy="1203440"/>
          </a:xfrm>
          <a:prstGeom prst="curvedConnector3">
            <a:avLst/>
          </a:prstGeom>
          <a:noFill/>
          <a:ln w="38100" cap="flat">
            <a:solidFill>
              <a:schemeClr val="accent1"/>
            </a:solidFill>
            <a:prstDash val="sysDot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ADE03D97-A1C2-F14F-80D7-B84CD885D988}"/>
              </a:ext>
            </a:extLst>
          </p:cNvPr>
          <p:cNvSpPr/>
          <p:nvPr/>
        </p:nvSpPr>
        <p:spPr>
          <a:xfrm>
            <a:off x="14919258" y="8248512"/>
            <a:ext cx="4514052" cy="1293967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6">
                  <a:lumMod val="20000"/>
                  <a:lumOff val="80000"/>
                </a:schemeClr>
              </a:gs>
              <a:gs pos="72000">
                <a:schemeClr val="accent6">
                  <a:lumMod val="75000"/>
                </a:schemeClr>
              </a:gs>
              <a:gs pos="3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0"/>
          </a:gradFill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r>
              <a:rPr lang="en-US" sz="3200" dirty="0"/>
              <a:t>Directed R&amp;D</a:t>
            </a:r>
          </a:p>
          <a:p>
            <a:r>
              <a:rPr lang="en-US" sz="3200" dirty="0"/>
              <a:t>(Technology readiness)</a:t>
            </a:r>
            <a:endParaRPr lang="en-US" sz="3200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75B9D35C-6147-F648-967E-3E0F45CFF898}"/>
              </a:ext>
            </a:extLst>
          </p:cNvPr>
          <p:cNvSpPr/>
          <p:nvPr/>
        </p:nvSpPr>
        <p:spPr>
          <a:xfrm>
            <a:off x="19661575" y="9989658"/>
            <a:ext cx="3029326" cy="885344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3">
                  <a:lumMod val="40000"/>
                  <a:lumOff val="60000"/>
                </a:schemeClr>
              </a:gs>
              <a:gs pos="84000">
                <a:schemeClr val="accent3">
                  <a:lumMod val="50000"/>
                </a:schemeClr>
              </a:gs>
              <a:gs pos="39000">
                <a:schemeClr val="accent3">
                  <a:lumMod val="5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0"/>
          </a:gradFill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Project</a:t>
            </a:r>
          </a:p>
        </p:txBody>
      </p:sp>
      <p:cxnSp>
        <p:nvCxnSpPr>
          <p:cNvPr id="88" name="Curved Connector 87">
            <a:extLst>
              <a:ext uri="{FF2B5EF4-FFF2-40B4-BE49-F238E27FC236}">
                <a16:creationId xmlns:a16="http://schemas.microsoft.com/office/drawing/2014/main" id="{E6DE7CB5-5721-4445-9C33-02969D51ADBD}"/>
              </a:ext>
            </a:extLst>
          </p:cNvPr>
          <p:cNvCxnSpPr>
            <a:cxnSpLocks/>
          </p:cNvCxnSpPr>
          <p:nvPr/>
        </p:nvCxnSpPr>
        <p:spPr>
          <a:xfrm>
            <a:off x="18382009" y="9704076"/>
            <a:ext cx="1177394" cy="586456"/>
          </a:xfrm>
          <a:prstGeom prst="curvedConnector3">
            <a:avLst>
              <a:gd name="adj1" fmla="val 50000"/>
            </a:avLst>
          </a:prstGeom>
          <a:noFill/>
          <a:ln w="38100" cap="flat">
            <a:solidFill>
              <a:schemeClr val="accent1"/>
            </a:solidFill>
            <a:prstDash val="sysDot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EAEB36C-9AFA-9B49-90FC-07CB202FD854}"/>
              </a:ext>
            </a:extLst>
          </p:cNvPr>
          <p:cNvCxnSpPr>
            <a:cxnSpLocks/>
          </p:cNvCxnSpPr>
          <p:nvPr/>
        </p:nvCxnSpPr>
        <p:spPr>
          <a:xfrm>
            <a:off x="379474" y="5710120"/>
            <a:ext cx="23447564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glow rad="67580">
              <a:schemeClr val="accent1">
                <a:alpha val="40000"/>
              </a:schemeClr>
            </a:glow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6BC60D-DE51-5F90-7062-83E0263438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07DFC5-D13D-F294-5AAF-4977E6558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61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Rectangle"/>
          <p:cNvSpPr/>
          <p:nvPr/>
        </p:nvSpPr>
        <p:spPr>
          <a:xfrm>
            <a:off x="-35245" y="12647548"/>
            <a:ext cx="185778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pic>
        <p:nvPicPr>
          <p:cNvPr id="717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75" y="12883247"/>
            <a:ext cx="3140938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721" name="Nb3Sn accelerator magnet technology is finally being installed in a collider - in the interaction region quadrupoles of the LH-LHC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defTabSz="896112">
              <a:defRPr sz="5400"/>
            </a:pPr>
            <a:r>
              <a:rPr sz="4800" dirty="0"/>
              <a:t>Nb</a:t>
            </a:r>
            <a:r>
              <a:rPr sz="4800" baseline="-5998" dirty="0"/>
              <a:t>3</a:t>
            </a:r>
            <a:r>
              <a:rPr sz="4800" dirty="0"/>
              <a:t>Sn accelerator magnet technology is </a:t>
            </a:r>
            <a:r>
              <a:rPr lang="en-US" sz="4800" dirty="0"/>
              <a:t>- </a:t>
            </a:r>
            <a:r>
              <a:rPr lang="en-US" sz="4800" b="1" i="1" dirty="0"/>
              <a:t>for the 1</a:t>
            </a:r>
            <a:r>
              <a:rPr lang="en-US" sz="4800" b="1" i="1" baseline="30000" dirty="0"/>
              <a:t>st</a:t>
            </a:r>
            <a:r>
              <a:rPr lang="en-US" sz="4800" b="1" i="1" dirty="0"/>
              <a:t> time</a:t>
            </a:r>
            <a:r>
              <a:rPr sz="4800" b="1" i="1" dirty="0"/>
              <a:t> </a:t>
            </a:r>
            <a:r>
              <a:rPr lang="en-US" sz="4800" dirty="0"/>
              <a:t>- </a:t>
            </a:r>
            <a:r>
              <a:rPr sz="4800" dirty="0"/>
              <a:t>being installed in a collider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8F3FC8-E2E5-A64A-9647-E75BE7B5E1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137452" y="12781737"/>
            <a:ext cx="9180293" cy="730250"/>
          </a:xfrm>
        </p:spPr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722" name="Footer Placeholder 5"/>
          <p:cNvSpPr txBox="1"/>
          <p:nvPr/>
        </p:nvSpPr>
        <p:spPr>
          <a:xfrm>
            <a:off x="1929861" y="6511678"/>
            <a:ext cx="6436430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20" rIns="45720">
            <a:spAutoFit/>
          </a:bodyPr>
          <a:lstStyle>
            <a:lvl1pPr defTabSz="457200">
              <a:defRPr sz="11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S. Prestemon, Workshop on Advanced Superconducting Materials and Magnets, KEK January 22 2019</a:t>
            </a:r>
          </a:p>
        </p:txBody>
      </p:sp>
      <p:sp>
        <p:nvSpPr>
          <p:cNvPr id="723" name="Footer Placeholder 5"/>
          <p:cNvSpPr txBox="1"/>
          <p:nvPr/>
        </p:nvSpPr>
        <p:spPr>
          <a:xfrm>
            <a:off x="2056861" y="6638678"/>
            <a:ext cx="6436430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20" rIns="45720">
            <a:spAutoFit/>
          </a:bodyPr>
          <a:lstStyle>
            <a:lvl1pPr defTabSz="457200">
              <a:defRPr sz="11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S. Prestemon, Workshop on Advanced Superconducting Materials and Magnets, KEK January 22 2019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6B99B5-4A15-2A4F-8794-784EDF780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6159" y="2352009"/>
            <a:ext cx="14431602" cy="6272826"/>
          </a:xfrm>
          <a:prstGeom prst="rect">
            <a:avLst/>
          </a:prstGeom>
        </p:spPr>
      </p:pic>
      <p:pic>
        <p:nvPicPr>
          <p:cNvPr id="64" name="Image" descr="Image">
            <a:extLst>
              <a:ext uri="{FF2B5EF4-FFF2-40B4-BE49-F238E27FC236}">
                <a16:creationId xmlns:a16="http://schemas.microsoft.com/office/drawing/2014/main" id="{FF9812ED-CA18-5841-B804-AAB9318A1F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45" y="2221307"/>
            <a:ext cx="9263290" cy="5452044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" descr="Image">
            <a:extLst>
              <a:ext uri="{FF2B5EF4-FFF2-40B4-BE49-F238E27FC236}">
                <a16:creationId xmlns:a16="http://schemas.microsoft.com/office/drawing/2014/main" id="{41EC611D-04C2-A248-AA69-E881D0A538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6032" y="8081521"/>
            <a:ext cx="7377259" cy="447246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EDDDD7-F74B-5942-A8A5-868A6E583CC8}"/>
              </a:ext>
            </a:extLst>
          </p:cNvPr>
          <p:cNvSpPr txBox="1"/>
          <p:nvPr/>
        </p:nvSpPr>
        <p:spPr>
          <a:xfrm>
            <a:off x="8974238" y="8718399"/>
            <a:ext cx="15402046" cy="36317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3200" b="1" i="1" dirty="0" err="1">
                <a:latin typeface="Franklin Gothic Book"/>
                <a:ea typeface="Franklin Gothic Book"/>
                <a:cs typeface="Franklin Gothic Book"/>
                <a:sym typeface="Franklin Gothic Book"/>
              </a:rPr>
              <a:t>HiLumi</a:t>
            </a:r>
            <a:r>
              <a:rPr lang="en-US" sz="3200" b="1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 magnet production is arguably “boutique production”</a:t>
            </a: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First implementation of Nb</a:t>
            </a:r>
            <a:r>
              <a:rPr lang="en-US" sz="3200" baseline="-250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3</a:t>
            </a: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Sn superconductor in a collider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What are the risks and benefits of full-scale industrial production of Nb</a:t>
            </a:r>
            <a:r>
              <a:rPr lang="en-US" sz="3200" baseline="-250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3</a:t>
            </a: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Sn magnets?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What elements of the design are “robust”, and what elements generate risk/performance limitations?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  <a:p>
            <a:pPr marL="571500" indent="-571500">
              <a:buFont typeface="Symbol" pitchFamily="2" charset="2"/>
              <a:buChar char="Þ"/>
            </a:pPr>
            <a:r>
              <a:rPr lang="en-US" sz="3200" b="1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There is significant value-engineering that can be performed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DE5D60-8C4F-8A11-3092-FDEDF3FC2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C5DD73-6630-A36E-2668-0DBE5C657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6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pic>
        <p:nvPicPr>
          <p:cNvPr id="717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75" y="12883247"/>
            <a:ext cx="3140938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721" name="Nb3Sn accelerator magnet technology is finally being installed in a collider - in the interaction region quadrupoles of the LH-LHC"/>
          <p:cNvSpPr txBox="1">
            <a:spLocks noGrp="1"/>
          </p:cNvSpPr>
          <p:nvPr>
            <p:ph type="title"/>
          </p:nvPr>
        </p:nvSpPr>
        <p:spPr>
          <a:xfrm>
            <a:off x="4486115" y="345034"/>
            <a:ext cx="18628618" cy="1637062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896112">
              <a:defRPr sz="5400"/>
            </a:pPr>
            <a:r>
              <a:rPr lang="en-US" sz="5400" dirty="0"/>
              <a:t>A key early MDP result was the 14.5T “MDPCT1” dipole</a:t>
            </a:r>
            <a:endParaRPr sz="5400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99ADB3B8-3B25-5B48-8CDC-DC2F2048F5DB}"/>
              </a:ext>
            </a:extLst>
          </p:cNvPr>
          <p:cNvSpPr/>
          <p:nvPr/>
        </p:nvSpPr>
        <p:spPr>
          <a:xfrm>
            <a:off x="7611486" y="2394110"/>
            <a:ext cx="16448050" cy="4981164"/>
          </a:xfrm>
          <a:prstGeom prst="roundRect">
            <a:avLst>
              <a:gd name="adj" fmla="val 7452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endParaRPr lang="en-US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pic>
        <p:nvPicPr>
          <p:cNvPr id="30" name="Picture 5" descr="C:\Users\sasha\Desktop\IMG_7779.JPG">
            <a:extLst>
              <a:ext uri="{FF2B5EF4-FFF2-40B4-BE49-F238E27FC236}">
                <a16:creationId xmlns:a16="http://schemas.microsoft.com/office/drawing/2014/main" id="{4F3CF746-8CB6-354D-A0B3-A676CDDE5F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8507" y="2527990"/>
            <a:ext cx="6797244" cy="490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D08B8E8-9DE0-FC46-B9EB-CE38339F9092}"/>
              </a:ext>
            </a:extLst>
          </p:cNvPr>
          <p:cNvSpPr txBox="1"/>
          <p:nvPr/>
        </p:nvSpPr>
        <p:spPr>
          <a:xfrm rot="21265144">
            <a:off x="18193" y="2442650"/>
            <a:ext cx="4778593" cy="738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rPr>
              <a:t>FNAL 14.5T “MDPCT1”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A75309-E208-D0A7-DEEC-8BBF6A4BC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B2292A-6E50-F4CA-3B55-89F798EC4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2957" y="2607954"/>
            <a:ext cx="8162963" cy="46319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C7C16-F712-AD85-5684-00E5A8B1E3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33851" y="2572950"/>
            <a:ext cx="5911283" cy="46238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F8FFD7-093C-2B24-5B23-5FF16422CEC0}"/>
              </a:ext>
            </a:extLst>
          </p:cNvPr>
          <p:cNvSpPr txBox="1"/>
          <p:nvPr/>
        </p:nvSpPr>
        <p:spPr>
          <a:xfrm>
            <a:off x="10404087" y="7375274"/>
            <a:ext cx="12467064" cy="6771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i="1" u="none" strike="noStrike" dirty="0" err="1">
                <a:solidFill>
                  <a:srgbClr val="282828"/>
                </a:solidFill>
                <a:effectLst/>
                <a:latin typeface="MuseoSans"/>
              </a:rPr>
              <a:t>Bottura</a:t>
            </a:r>
            <a:r>
              <a:rPr lang="en-US" sz="3200" b="0" i="1" u="none" strike="noStrike" dirty="0">
                <a:solidFill>
                  <a:srgbClr val="282828"/>
                </a:solidFill>
                <a:effectLst/>
                <a:latin typeface="MuseoSans"/>
              </a:rPr>
              <a:t>, </a:t>
            </a:r>
            <a:r>
              <a:rPr lang="en-US" sz="3200" b="0" i="1" u="none" strike="noStrike" dirty="0" err="1">
                <a:solidFill>
                  <a:srgbClr val="282828"/>
                </a:solidFill>
                <a:effectLst/>
                <a:latin typeface="MuseoSans"/>
              </a:rPr>
              <a:t>Prestemon</a:t>
            </a:r>
            <a:r>
              <a:rPr lang="en-US" sz="3200" b="0" i="1" u="none" strike="noStrike" dirty="0">
                <a:solidFill>
                  <a:srgbClr val="282828"/>
                </a:solidFill>
                <a:effectLst/>
                <a:latin typeface="MuseoSans"/>
              </a:rPr>
              <a:t>, Rossi, &amp; </a:t>
            </a:r>
            <a:r>
              <a:rPr lang="en-US" sz="3200" b="0" i="1" u="none" strike="noStrike" dirty="0" err="1">
                <a:solidFill>
                  <a:srgbClr val="282828"/>
                </a:solidFill>
                <a:effectLst/>
                <a:latin typeface="MuseoSans"/>
              </a:rPr>
              <a:t>Zlobin</a:t>
            </a:r>
            <a:r>
              <a:rPr lang="en-US" sz="3200" b="0" i="1" u="none" strike="noStrike" dirty="0">
                <a:solidFill>
                  <a:srgbClr val="282828"/>
                </a:solidFill>
                <a:effectLst/>
                <a:latin typeface="MuseoSans"/>
              </a:rPr>
              <a:t>, Front. Phys., 12 October 2022</a:t>
            </a:r>
            <a:endParaRPr kumimoji="0" lang="en-US" sz="32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22231F2-3FC6-E26A-EB1B-CAD02F94D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7EAC66-EFDB-1BF1-C090-FCC52A6B1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4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A988F29-0797-A1B9-0C79-E17E4F428805}"/>
              </a:ext>
            </a:extLst>
          </p:cNvPr>
          <p:cNvGrpSpPr/>
          <p:nvPr/>
        </p:nvGrpSpPr>
        <p:grpSpPr>
          <a:xfrm>
            <a:off x="55653" y="7375274"/>
            <a:ext cx="7787303" cy="5272273"/>
            <a:chOff x="12796415" y="2765502"/>
            <a:chExt cx="11074629" cy="7241143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7103A1D9-DAEE-80BC-3EB6-120A9F8441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96415" y="2765502"/>
              <a:ext cx="11074629" cy="7241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D146B7F-94BA-295F-9D7D-64F7EB649458}"/>
                </a:ext>
              </a:extLst>
            </p:cNvPr>
            <p:cNvSpPr/>
            <p:nvPr/>
          </p:nvSpPr>
          <p:spPr>
            <a:xfrm>
              <a:off x="21221626" y="3158148"/>
              <a:ext cx="2243922" cy="5523833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  <a:alpha val="33000"/>
              </a:schemeClr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defTabSz="457200" hangingPunct="0"/>
              <a:endParaRPr lang="en-US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975C99EB-E162-C52A-E3E4-53CC19524EDE}"/>
                </a:ext>
              </a:extLst>
            </p:cNvPr>
            <p:cNvSpPr/>
            <p:nvPr/>
          </p:nvSpPr>
          <p:spPr>
            <a:xfrm>
              <a:off x="14987241" y="3158148"/>
              <a:ext cx="6046817" cy="5523835"/>
            </a:xfrm>
            <a:prstGeom prst="roundRect">
              <a:avLst>
                <a:gd name="adj" fmla="val 11574"/>
              </a:avLst>
            </a:prstGeom>
            <a:solidFill>
              <a:schemeClr val="accent4">
                <a:lumMod val="20000"/>
                <a:lumOff val="80000"/>
                <a:alpha val="33000"/>
              </a:schemeClr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6BFD74E2-0DCE-757A-6EAD-B272BF99E151}"/>
                </a:ext>
              </a:extLst>
            </p:cNvPr>
            <p:cNvSpPr/>
            <p:nvPr/>
          </p:nvSpPr>
          <p:spPr>
            <a:xfrm>
              <a:off x="14347735" y="3158148"/>
              <a:ext cx="639506" cy="552383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33000"/>
              </a:schemeClr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6E449A0-E8F9-C225-E33D-D5932FB85BE2}"/>
                </a:ext>
              </a:extLst>
            </p:cNvPr>
            <p:cNvSpPr txBox="1"/>
            <p:nvPr/>
          </p:nvSpPr>
          <p:spPr>
            <a:xfrm>
              <a:off x="21634646" y="7820213"/>
              <a:ext cx="981976" cy="861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sz="2200" dirty="0">
                  <a:solidFill>
                    <a:srgbClr val="000000"/>
                  </a:solidFill>
                  <a:sym typeface="Calibri"/>
                </a:rPr>
                <a:t>I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FB4FA54-8059-25CC-3690-A1786497AB83}"/>
                </a:ext>
              </a:extLst>
            </p:cNvPr>
            <p:cNvSpPr txBox="1"/>
            <p:nvPr/>
          </p:nvSpPr>
          <p:spPr>
            <a:xfrm>
              <a:off x="14407043" y="7820213"/>
              <a:ext cx="981976" cy="861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sz="2200" dirty="0">
                  <a:solidFill>
                    <a:srgbClr val="000000"/>
                  </a:solidFill>
                  <a:sym typeface="Calibri"/>
                </a:rPr>
                <a:t>II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1FF2E1B-E61F-201D-D667-4CBA1E29299C}"/>
                </a:ext>
              </a:extLst>
            </p:cNvPr>
            <p:cNvSpPr txBox="1"/>
            <p:nvPr/>
          </p:nvSpPr>
          <p:spPr>
            <a:xfrm>
              <a:off x="17306883" y="7820213"/>
              <a:ext cx="981976" cy="861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sz="2200" dirty="0">
                  <a:solidFill>
                    <a:srgbClr val="000000"/>
                  </a:solidFill>
                  <a:sym typeface="Calibri"/>
                </a:rPr>
                <a:t>III</a:t>
              </a:r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B5D082D6-D773-679A-E2E1-DF2A94A292CF}"/>
              </a:ext>
            </a:extLst>
          </p:cNvPr>
          <p:cNvSpPr/>
          <p:nvPr/>
        </p:nvSpPr>
        <p:spPr>
          <a:xfrm>
            <a:off x="7933854" y="9031965"/>
            <a:ext cx="16394493" cy="29284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indent="0">
              <a:buNone/>
            </a:pPr>
            <a:r>
              <a:rPr lang="en-US" sz="4000" b="1" dirty="0"/>
              <a:t> MDP Perspective:</a:t>
            </a:r>
          </a:p>
          <a:p>
            <a:pPr indent="0">
              <a:buNone/>
            </a:pPr>
            <a:r>
              <a:rPr lang="en-US" sz="4000" dirty="0"/>
              <a:t>[I]: Highest priority issue: </a:t>
            </a:r>
            <a:r>
              <a:rPr lang="en-US" sz="4000" b="1" i="1" dirty="0"/>
              <a:t>degradation </a:t>
            </a:r>
            <a:r>
              <a:rPr lang="en-US" sz="4000" dirty="0"/>
              <a:t>mechanisms; design mitigation</a:t>
            </a:r>
          </a:p>
          <a:p>
            <a:pPr indent="0">
              <a:buNone/>
            </a:pPr>
            <a:r>
              <a:rPr lang="en-US" sz="4000" dirty="0"/>
              <a:t>[II]: Second priority: Initial quench current and </a:t>
            </a:r>
            <a:r>
              <a:rPr lang="en-US" sz="4000" b="1" i="1" dirty="0"/>
              <a:t>memory after thermal cycle</a:t>
            </a:r>
            <a:endParaRPr lang="en-US" sz="4000" dirty="0"/>
          </a:p>
          <a:p>
            <a:pPr indent="0">
              <a:buNone/>
            </a:pPr>
            <a:r>
              <a:rPr lang="en-US" sz="4000" dirty="0"/>
              <a:t>[III]: Third priority: </a:t>
            </a:r>
            <a:r>
              <a:rPr lang="en-US" sz="4000" b="1" i="1" dirty="0"/>
              <a:t>Training rate</a:t>
            </a:r>
          </a:p>
        </p:txBody>
      </p:sp>
    </p:spTree>
    <p:extLst>
      <p:ext uri="{BB962C8B-B14F-4D97-AF65-F5344CB8AC3E}">
        <p14:creationId xmlns:p14="http://schemas.microsoft.com/office/powerpoint/2010/main" val="37041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2A3FEBF-AB87-062B-85C4-C29558EBDA90}"/>
              </a:ext>
            </a:extLst>
          </p:cNvPr>
          <p:cNvSpPr/>
          <p:nvPr/>
        </p:nvSpPr>
        <p:spPr>
          <a:xfrm>
            <a:off x="16489952" y="3688080"/>
            <a:ext cx="7747462" cy="8905448"/>
          </a:xfrm>
          <a:prstGeom prst="roundRect">
            <a:avLst>
              <a:gd name="adj" fmla="val 3684"/>
            </a:avLst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8BE2B6-BB5E-4A0F-F721-29C2CE348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5959" y="3836661"/>
            <a:ext cx="4673362" cy="43086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2D3A74-BE8E-982C-A48F-5AAD8D9A7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priority now is to build the Nb</a:t>
            </a:r>
            <a:r>
              <a:rPr lang="en-US" baseline="-25000" dirty="0"/>
              <a:t>3</a:t>
            </a:r>
            <a:r>
              <a:rPr lang="en-US" dirty="0"/>
              <a:t>Sn </a:t>
            </a:r>
            <a:r>
              <a:rPr lang="en-US" dirty="0" err="1"/>
              <a:t>outserts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44C529-D07C-ABCF-C0B2-4AF7EDDDC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6587" y="2612015"/>
            <a:ext cx="10164648" cy="7568305"/>
          </a:xfrm>
        </p:spPr>
        <p:txBody>
          <a:bodyPr/>
          <a:lstStyle/>
          <a:p>
            <a:r>
              <a:rPr lang="en-US" dirty="0"/>
              <a:t>Canted Cosine theta:</a:t>
            </a:r>
          </a:p>
          <a:p>
            <a:pPr lvl="1"/>
            <a:r>
              <a:rPr lang="en-US" dirty="0"/>
              <a:t>4 layers</a:t>
            </a:r>
          </a:p>
          <a:p>
            <a:pPr lvl="2"/>
            <a:r>
              <a:rPr lang="en-US" dirty="0"/>
              <a:t>Bore field of ~12 T / 13 T for standalone operation </a:t>
            </a:r>
          </a:p>
          <a:p>
            <a:pPr lvl="2"/>
            <a:r>
              <a:rPr lang="en-US" dirty="0"/>
              <a:t>Bore diameter: 120 mm</a:t>
            </a:r>
          </a:p>
          <a:p>
            <a:r>
              <a:rPr lang="en-US" dirty="0"/>
              <a:t>Stress-managed Cosine Theta:</a:t>
            </a:r>
          </a:p>
          <a:p>
            <a:pPr lvl="1"/>
            <a:r>
              <a:rPr lang="en-US" dirty="0"/>
              <a:t>2 layers</a:t>
            </a:r>
          </a:p>
          <a:p>
            <a:pPr lvl="2"/>
            <a:r>
              <a:rPr lang="en-US" dirty="0"/>
              <a:t>Bore field of ~12 T</a:t>
            </a:r>
          </a:p>
          <a:p>
            <a:pPr lvl="2"/>
            <a:r>
              <a:rPr lang="en-US" dirty="0"/>
              <a:t>Bore diameter: 120mm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165E5-BD0E-A6CD-C61C-1317E9620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84357-C71C-B745-35EF-A33622D78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A781E-DD24-47E4-D834-39A4B6A57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13D751-5CBF-9305-6BFA-80331271D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9951" y="4114800"/>
            <a:ext cx="7747462" cy="84787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34E049-E6DE-2392-4017-70353A6FDB80}"/>
              </a:ext>
            </a:extLst>
          </p:cNvPr>
          <p:cNvSpPr txBox="1"/>
          <p:nvPr/>
        </p:nvSpPr>
        <p:spPr>
          <a:xfrm>
            <a:off x="17790356" y="3836661"/>
            <a:ext cx="6772373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i="1" dirty="0"/>
              <a:t>30+ % current margin at target fields of 12 T, 4.2 K and 13 T, 1.9 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072A53-FAA1-3DA1-DC3B-B8486E808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27890" y="8216680"/>
            <a:ext cx="4549500" cy="4407328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3E42AF0-887A-4158-2504-4F2A4ECAC169}"/>
              </a:ext>
            </a:extLst>
          </p:cNvPr>
          <p:cNvSpPr/>
          <p:nvPr/>
        </p:nvSpPr>
        <p:spPr>
          <a:xfrm>
            <a:off x="10698480" y="3727483"/>
            <a:ext cx="5466156" cy="8905448"/>
          </a:xfrm>
          <a:prstGeom prst="roundRect">
            <a:avLst>
              <a:gd name="adj" fmla="val 3684"/>
            </a:avLst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3A4A83-65B0-534D-E131-BC4481D182F8}"/>
              </a:ext>
            </a:extLst>
          </p:cNvPr>
          <p:cNvSpPr txBox="1"/>
          <p:nvPr/>
        </p:nvSpPr>
        <p:spPr>
          <a:xfrm>
            <a:off x="11826240" y="2906379"/>
            <a:ext cx="1521566" cy="8617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SMCT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2F53CF-4827-7C1D-4195-411D4B8F0F18}"/>
              </a:ext>
            </a:extLst>
          </p:cNvPr>
          <p:cNvSpPr txBox="1"/>
          <p:nvPr/>
        </p:nvSpPr>
        <p:spPr>
          <a:xfrm>
            <a:off x="19816793" y="2906379"/>
            <a:ext cx="1063108" cy="8617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92103A-F24A-0F17-B3D3-99D040C4342F}"/>
              </a:ext>
            </a:extLst>
          </p:cNvPr>
          <p:cNvSpPr txBox="1"/>
          <p:nvPr/>
        </p:nvSpPr>
        <p:spPr>
          <a:xfrm>
            <a:off x="396240" y="10393680"/>
            <a:ext cx="9914995" cy="20313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These are two variants on stress-management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CCT is a “limiting case” of maximal SM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SMCT is a more efficient design</a:t>
            </a:r>
          </a:p>
        </p:txBody>
      </p:sp>
    </p:spTree>
    <p:extLst>
      <p:ext uri="{BB962C8B-B14F-4D97-AF65-F5344CB8AC3E}">
        <p14:creationId xmlns:p14="http://schemas.microsoft.com/office/powerpoint/2010/main" val="1604972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677DC-90DC-0A0F-DB9B-CEC0D22F8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Assembly steps for the SMCT mirror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195CA-F70F-E20E-9AAB-A4919D63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5BC3C-8E55-681D-0E6A-880C6AA77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E6557-2CCE-E31C-04B1-7820C5857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DBADDA-243A-FD19-A0AA-0A8CAA034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230" y="3001838"/>
            <a:ext cx="22297539" cy="96093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E06E02-36FB-BC9F-7D19-8D3FB0BDB051}"/>
              </a:ext>
            </a:extLst>
          </p:cNvPr>
          <p:cNvSpPr txBox="1"/>
          <p:nvPr/>
        </p:nvSpPr>
        <p:spPr>
          <a:xfrm>
            <a:off x="0" y="2404914"/>
            <a:ext cx="576072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Sasha </a:t>
            </a:r>
            <a:r>
              <a:rPr lang="en-US" dirty="0" err="1"/>
              <a:t>Zlobin</a:t>
            </a:r>
            <a:r>
              <a:rPr lang="en-US" dirty="0"/>
              <a:t> =&gt; Igor </a:t>
            </a:r>
            <a:r>
              <a:rPr lang="en-US" dirty="0" err="1"/>
              <a:t>Novitski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8395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0C2C2-318C-3A5B-87DE-ABC47B35D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managed cos-theta development is progressing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DC77AE-762E-6FD9-D5AC-71541112D6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7990" y="2494444"/>
            <a:ext cx="22270530" cy="90519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First mirror test performed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8D7B1-8FAA-BC74-935D-18AC5A90B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4FDB-8D94-C4AB-98C9-CC81D0147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74C298-53E5-B272-21FD-F04CEF88F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9C41EA-5B0B-300A-7D91-DA288014A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0490" y="2210259"/>
            <a:ext cx="5974080" cy="66805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1F2ACB-B277-88E6-0E6A-833BC8FF6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15599" y="2336095"/>
            <a:ext cx="6268401" cy="102177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488819-601C-5B51-E02F-0B87E75B3C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79107" y="8729581"/>
            <a:ext cx="5974080" cy="38242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1BD3DF-613F-8B9F-BDF9-6301C2667F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589" y="3277742"/>
            <a:ext cx="10790417" cy="33282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B21EF43-C01E-F562-BD1C-77BAC27CA5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177" y="6561609"/>
            <a:ext cx="8214360" cy="59922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05BEFD5-B7E4-5789-AB80-4506555A45B1}"/>
              </a:ext>
            </a:extLst>
          </p:cNvPr>
          <p:cNvSpPr txBox="1"/>
          <p:nvPr/>
        </p:nvSpPr>
        <p:spPr>
          <a:xfrm>
            <a:off x="8849537" y="8138160"/>
            <a:ext cx="3342463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Zlobin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et al., IPAC’24</a:t>
            </a:r>
          </a:p>
        </p:txBody>
      </p:sp>
    </p:spTree>
    <p:extLst>
      <p:ext uri="{BB962C8B-B14F-4D97-AF65-F5344CB8AC3E}">
        <p14:creationId xmlns:p14="http://schemas.microsoft.com/office/powerpoint/2010/main" val="1314366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80CB8-0A89-4EE6-9FE8-030564F21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SMCT mirror test demonstrated concept</a:t>
            </a:r>
            <a:br>
              <a:rPr lang="en-US" dirty="0"/>
            </a:br>
            <a:r>
              <a:rPr lang="en-US" dirty="0"/>
              <a:t>Next: SMCTD1 - fabrication of coils and impregnation with </a:t>
            </a:r>
            <a:r>
              <a:rPr lang="en-US" dirty="0" err="1"/>
              <a:t>Telene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C9464E-EE90-F995-DDC4-C8213E425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0" y="5235038"/>
            <a:ext cx="11310739" cy="7196275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F1ED9-5F6F-1EF1-124E-9AC84D3E2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736" y="2579086"/>
            <a:ext cx="22976890" cy="4945064"/>
          </a:xfrm>
        </p:spPr>
        <p:txBody>
          <a:bodyPr/>
          <a:lstStyle/>
          <a:p>
            <a:r>
              <a:rPr lang="en-US" dirty="0"/>
              <a:t> Trained to &gt;90% I</a:t>
            </a:r>
            <a:r>
              <a:rPr lang="en-US" baseline="-25000" dirty="0"/>
              <a:t>SS </a:t>
            </a:r>
            <a:r>
              <a:rPr lang="en-US" dirty="0"/>
              <a:t> in 2-layer SMCT mode</a:t>
            </a:r>
          </a:p>
          <a:p>
            <a:r>
              <a:rPr lang="en-US" dirty="0"/>
              <a:t>Training limited by inner (CT) coils in 4-layer mode</a:t>
            </a:r>
          </a:p>
          <a:p>
            <a:r>
              <a:rPr lang="en-US" dirty="0"/>
              <a:t> No degradation apparent from test, but poor memory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2D62E-D72D-EE5D-B692-2A68F29BC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87FEB-1F83-0173-9EDC-CFE3BC399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US MDP LTS and HTS magnets - </a:t>
            </a:r>
            <a:r>
              <a:rPr lang="en-US" dirty="0" err="1"/>
              <a:t>Prestemon</a:t>
            </a:r>
            <a:r>
              <a:rPr lang="en-US" dirty="0"/>
              <a:t> -  HFM Annual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4C2CB-2759-F956-6B78-FDE02989F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1766B4-2BB8-28E2-0E67-5B1381A36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61" y="5202656"/>
            <a:ext cx="10832918" cy="7228657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28C6BA1-8645-7030-2986-225FE401F267}"/>
              </a:ext>
            </a:extLst>
          </p:cNvPr>
          <p:cNvSpPr txBox="1">
            <a:spLocks/>
          </p:cNvSpPr>
          <p:nvPr/>
        </p:nvSpPr>
        <p:spPr>
          <a:xfrm>
            <a:off x="13716000" y="2457166"/>
            <a:ext cx="10548739" cy="262357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accent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>
            <a:normAutofit/>
          </a:bodyPr>
          <a:lstStyle>
            <a:lvl1pPr marL="103603" marR="0" indent="-103603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1pPr>
            <a:lvl2pPr marL="977648" marR="0" indent="-520448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o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2pPr>
            <a:lvl3pPr marL="1388423" marR="0" indent="-474023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3pPr>
            <a:lvl4pPr marL="1754777" marR="0" indent="-383177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4pPr>
            <a:lvl5pPr marL="2281428" marR="0" indent="-452628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5pPr>
            <a:lvl6pPr marL="2788919" marR="0" indent="-502919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6pPr>
            <a:lvl7pPr marL="3246120" marR="0" indent="-502919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7pPr>
            <a:lvl8pPr marL="3703320" marR="0" indent="-502919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8pPr>
            <a:lvl9pPr marL="4160520" marR="0" indent="-502920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9pPr>
          </a:lstStyle>
          <a:p>
            <a:pPr marL="0" indent="0" hangingPunct="1">
              <a:buNone/>
            </a:pPr>
            <a:r>
              <a:rPr lang="en-US" dirty="0"/>
              <a:t>Plan: </a:t>
            </a:r>
          </a:p>
          <a:p>
            <a:pPr lvl="1" hangingPunct="1"/>
            <a:r>
              <a:rPr lang="en-US" dirty="0"/>
              <a:t>New SMCT coils, </a:t>
            </a:r>
            <a:r>
              <a:rPr lang="en-US" dirty="0" err="1"/>
              <a:t>impreg</a:t>
            </a:r>
            <a:r>
              <a:rPr lang="en-US" dirty="0"/>
              <a:t> with </a:t>
            </a:r>
            <a:r>
              <a:rPr lang="en-US" dirty="0" err="1"/>
              <a:t>Telene</a:t>
            </a:r>
            <a:endParaRPr lang="en-US" dirty="0"/>
          </a:p>
          <a:p>
            <a:pPr lvl="1" hangingPunct="1"/>
            <a:r>
              <a:rPr lang="en-US" dirty="0"/>
              <a:t>Test envisioned mid 2026</a:t>
            </a:r>
          </a:p>
        </p:txBody>
      </p:sp>
    </p:spTree>
    <p:extLst>
      <p:ext uri="{BB962C8B-B14F-4D97-AF65-F5344CB8AC3E}">
        <p14:creationId xmlns:p14="http://schemas.microsoft.com/office/powerpoint/2010/main" val="1420983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8A8DA-1E07-6B83-2951-F5E349326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Subscale magnets are used to evaluate impregnation materials – the return of Paraffin Wax!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3DAE5-A8BA-839D-315F-93D902FA5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2/10/2025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9DD9C-BA0A-9CD6-CEE4-DCAC1D7FE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MDP LTS and HTS magnets - Prestemon - 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E4F98-D5A3-499F-9676-145C73E23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9</a:t>
            </a:fld>
            <a:endParaRPr lang="en-US"/>
          </a:p>
        </p:txBody>
      </p:sp>
      <p:pic>
        <p:nvPicPr>
          <p:cNvPr id="1026" name="Picture 2" descr="A graph with numbers and colored squares&#10;&#10;Description automatically generated">
            <a:extLst>
              <a:ext uri="{FF2B5EF4-FFF2-40B4-BE49-F238E27FC236}">
                <a16:creationId xmlns:a16="http://schemas.microsoft.com/office/drawing/2014/main" id="{EF2501E4-FC93-EDC4-1837-339C20A78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262" y="4816398"/>
            <a:ext cx="17497788" cy="788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CB4FB2-1446-16B1-A8EB-9F7420005190}"/>
              </a:ext>
            </a:extLst>
          </p:cNvPr>
          <p:cNvSpPr txBox="1"/>
          <p:nvPr/>
        </p:nvSpPr>
        <p:spPr>
          <a:xfrm>
            <a:off x="12253025" y="2516676"/>
            <a:ext cx="12532348" cy="2862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914400" lvl="2" indent="0">
              <a:buNone/>
            </a:pPr>
            <a:r>
              <a:rPr lang="en-US" i="1" dirty="0"/>
              <a:t>Daly et al 2022 ,SUST 35 055014</a:t>
            </a:r>
          </a:p>
          <a:p>
            <a:pPr marL="914400" lvl="2" indent="0">
              <a:buNone/>
            </a:pPr>
            <a:r>
              <a:rPr lang="en-US" i="1" dirty="0"/>
              <a:t>D. Arbelaez, IEEE TAS, Vol. 32, No. 6, Sep. 2022, 4003207.</a:t>
            </a:r>
          </a:p>
          <a:p>
            <a:pPr marL="914400" lvl="2" indent="0">
              <a:buNone/>
            </a:pPr>
            <a:r>
              <a:rPr lang="en-US" i="1" dirty="0"/>
              <a:t>D Arbelaez et al., SUST, 37 065015, 2024</a:t>
            </a:r>
          </a:p>
          <a:p>
            <a:pPr marL="914400" lvl="2" indent="0">
              <a:buNone/>
            </a:pPr>
            <a:r>
              <a:rPr lang="en-US" i="1" dirty="0"/>
              <a:t>E. </a:t>
            </a:r>
            <a:r>
              <a:rPr lang="en-US" i="1" dirty="0" err="1"/>
              <a:t>Barzi</a:t>
            </a:r>
            <a:r>
              <a:rPr lang="en-US" i="1" dirty="0"/>
              <a:t> et al 2024 SUST. 37 045008</a:t>
            </a:r>
          </a:p>
          <a:p>
            <a:pPr marL="914400" lvl="2" indent="0">
              <a:buNone/>
            </a:pPr>
            <a:endParaRPr lang="en-US" i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21914A7-0E20-1E46-B4CB-39D26CCC3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983" y="5682850"/>
            <a:ext cx="4237898" cy="379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9D3762-838C-D58D-912F-FADB8DCE5D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883644"/>
            <a:ext cx="8354458" cy="268632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7CC98A29-090A-43A3-14BF-2EF884C32E7E}"/>
              </a:ext>
            </a:extLst>
          </p:cNvPr>
          <p:cNvSpPr/>
          <p:nvPr/>
        </p:nvSpPr>
        <p:spPr>
          <a:xfrm>
            <a:off x="9723120" y="5378050"/>
            <a:ext cx="5029200" cy="2241951"/>
          </a:xfrm>
          <a:prstGeom prst="ellipse">
            <a:avLst/>
          </a:prstGeom>
          <a:noFill/>
          <a:ln w="31750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9DA31A-7C44-BFD5-9B1B-CB13EF26A1FA}"/>
              </a:ext>
            </a:extLst>
          </p:cNvPr>
          <p:cNvSpPr txBox="1"/>
          <p:nvPr/>
        </p:nvSpPr>
        <p:spPr>
          <a:xfrm>
            <a:off x="14935200" y="5699760"/>
            <a:ext cx="890016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i="1" dirty="0">
                <a:solidFill>
                  <a:srgbClr val="FF0000"/>
                </a:solidFill>
              </a:rPr>
              <a:t>Very promising – is it a lasting breakthrough?</a:t>
            </a:r>
            <a:endParaRPr kumimoji="0" lang="en-US" sz="3600" b="1" i="1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DEE76E-FFA7-4815-6352-CDBC1BAAAA26}"/>
              </a:ext>
            </a:extLst>
          </p:cNvPr>
          <p:cNvSpPr txBox="1"/>
          <p:nvPr/>
        </p:nvSpPr>
        <p:spPr>
          <a:xfrm>
            <a:off x="0" y="2404914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Diego Arbelaez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033A19-F33B-18A8-2920-A2DBACFF6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923" y="3178809"/>
            <a:ext cx="12745895" cy="5203422"/>
          </a:xfrm>
        </p:spPr>
        <p:txBody>
          <a:bodyPr>
            <a:normAutofit/>
          </a:bodyPr>
          <a:lstStyle/>
          <a:p>
            <a:r>
              <a:rPr lang="en-US" sz="4000" dirty="0"/>
              <a:t> Subscale CCT’s built with Paraffin wax (sub-6), then filled-wax (sub-7)</a:t>
            </a:r>
          </a:p>
          <a:p>
            <a:r>
              <a:rPr lang="en-US" sz="4000" dirty="0"/>
              <a:t> Subscale with </a:t>
            </a:r>
            <a:r>
              <a:rPr lang="en-US" sz="4000" dirty="0" err="1"/>
              <a:t>Telene</a:t>
            </a:r>
            <a:r>
              <a:rPr lang="en-US" sz="4000" dirty="0"/>
              <a:t> is being fabricated</a:t>
            </a:r>
          </a:p>
        </p:txBody>
      </p:sp>
    </p:spTree>
    <p:extLst>
      <p:ext uri="{BB962C8B-B14F-4D97-AF65-F5344CB8AC3E}">
        <p14:creationId xmlns:p14="http://schemas.microsoft.com/office/powerpoint/2010/main" val="3037853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theme/theme1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138034</TotalTime>
  <Words>2528</Words>
  <Application>Microsoft Macintosh PowerPoint</Application>
  <PresentationFormat>Custom</PresentationFormat>
  <Paragraphs>360</Paragraphs>
  <Slides>31</Slides>
  <Notes>9</Notes>
  <HiddenSlides>1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5" baseType="lpstr">
      <vt:lpstr>Arial</vt:lpstr>
      <vt:lpstr>Calibi</vt:lpstr>
      <vt:lpstr>Calibri</vt:lpstr>
      <vt:lpstr>Century Gothic</vt:lpstr>
      <vt:lpstr>Courier New</vt:lpstr>
      <vt:lpstr>Franklin Gothic Book</vt:lpstr>
      <vt:lpstr>Franklin Gothic Medium</vt:lpstr>
      <vt:lpstr>Helvetica Neue</vt:lpstr>
      <vt:lpstr>MuseoSans</vt:lpstr>
      <vt:lpstr>Symbol</vt:lpstr>
      <vt:lpstr>Times New Roman</vt:lpstr>
      <vt:lpstr>Wingdings</vt:lpstr>
      <vt:lpstr>ATAP No Footer</vt:lpstr>
      <vt:lpstr>Graph</vt:lpstr>
      <vt:lpstr>PowerPoint Presentation</vt:lpstr>
      <vt:lpstr>Outline</vt:lpstr>
      <vt:lpstr>Our program has been reviewed and revised to align with P5 recommendations</vt:lpstr>
      <vt:lpstr>A key early MDP result was the 14.5T “MDPCT1” dipole</vt:lpstr>
      <vt:lpstr>A priority now is to build the Nb3Sn outserts</vt:lpstr>
      <vt:lpstr>Assembly steps for the SMCT mirror test</vt:lpstr>
      <vt:lpstr>Stress managed cos-theta development is progressing</vt:lpstr>
      <vt:lpstr>SMCT mirror test demonstrated concept Next: SMCTD1 - fabrication of coils and impregnation with Telene</vt:lpstr>
      <vt:lpstr>Subscale magnets are used to evaluate impregnation materials – the return of Paraffin Wax!</vt:lpstr>
      <vt:lpstr>Need to demonstrate technology at relevant stress levels</vt:lpstr>
      <vt:lpstr>Bi-2212 wires =&gt; Rutherford cables =&gt; racetrack coils to verify heat treatment, materials compatibility, insulation, cable parameters</vt:lpstr>
      <vt:lpstr>Recent progress on Bi2212 focused on conductor development, effects of cabling, and insulation </vt:lpstr>
      <vt:lpstr>Effects of Rutherford cabling under investigation</vt:lpstr>
      <vt:lpstr>Insulation of Bi2212 cables being tackled on multiple fronts</vt:lpstr>
      <vt:lpstr>C3 is a 6-layer CCT magnet using CORC conductor</vt:lpstr>
      <vt:lpstr>C3 should achieve 4-5T=&gt; major goal of the 2020 MDP roadmap</vt:lpstr>
      <vt:lpstr>COMB concept yielding results</vt:lpstr>
      <vt:lpstr>Disassembly/autopsy/micro-CT scan performed on the half-coil</vt:lpstr>
      <vt:lpstr>Designs for the next STAR and CORC COMB magnets are progressing</vt:lpstr>
      <vt:lpstr>Major push now is to integrate HTS and LTS in hybrid magnets</vt:lpstr>
      <vt:lpstr>The US MDP currently pursues research addressing a– critical – subset of the magnet needs for a future FCC hadron collider</vt:lpstr>
      <vt:lpstr>A muon collider will require critical advances in magnet technology – ripe for synergies with other applications</vt:lpstr>
      <vt:lpstr>Thank you!</vt:lpstr>
      <vt:lpstr>Central themes of MDP magnet R&amp;D</vt:lpstr>
      <vt:lpstr>Managing mechanical stresses is key to higher fields – exploring stress-managed structures </vt:lpstr>
      <vt:lpstr>Strong synergies with Fusion REBCO research are leveraged</vt:lpstr>
      <vt:lpstr>Bi2212 shows strong promise – being readied for hybrids</vt:lpstr>
      <vt:lpstr>New paradigms: quench-free HTS magnet designs?</vt:lpstr>
      <vt:lpstr>New paradigms: Liquid hydrogen cooled collider?</vt:lpstr>
      <vt:lpstr>DOE-OHEP has an excellent record of developing advanced technology </vt:lpstr>
      <vt:lpstr>Nb3Sn accelerator magnet technology is - for the 1st time - being installed in a collider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Zlobin x8192 11001N</dc:creator>
  <cp:lastModifiedBy>soprestemon</cp:lastModifiedBy>
  <cp:revision>607</cp:revision>
  <cp:lastPrinted>2023-04-29T12:33:36Z</cp:lastPrinted>
  <dcterms:modified xsi:type="dcterms:W3CDTF">2025-02-10T13:43:02Z</dcterms:modified>
</cp:coreProperties>
</file>