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2"/>
  </p:notesMasterIdLst>
  <p:sldIdLst>
    <p:sldId id="968" r:id="rId5"/>
    <p:sldId id="2409" r:id="rId6"/>
    <p:sldId id="2395" r:id="rId7"/>
    <p:sldId id="2420" r:id="rId8"/>
    <p:sldId id="2411" r:id="rId9"/>
    <p:sldId id="2422" r:id="rId10"/>
    <p:sldId id="2421" r:id="rId11"/>
    <p:sldId id="2423" r:id="rId12"/>
    <p:sldId id="2412" r:id="rId13"/>
    <p:sldId id="2413" r:id="rId14"/>
    <p:sldId id="2418" r:id="rId15"/>
    <p:sldId id="2414" r:id="rId16"/>
    <p:sldId id="2415" r:id="rId17"/>
    <p:sldId id="2416" r:id="rId18"/>
    <p:sldId id="2417" r:id="rId19"/>
    <p:sldId id="2419" r:id="rId20"/>
    <p:sldId id="945" r:id="rId2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188345"/>
    <a:srgbClr val="17B46C"/>
    <a:srgbClr val="FF9300"/>
    <a:srgbClr val="E2610E"/>
    <a:srgbClr val="19B46B"/>
    <a:srgbClr val="016DD0"/>
    <a:srgbClr val="1557B8"/>
    <a:srgbClr val="7FBC1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38"/>
    <p:restoredTop sz="94570"/>
  </p:normalViewPr>
  <p:slideViewPr>
    <p:cSldViewPr snapToGrid="0">
      <p:cViewPr>
        <p:scale>
          <a:sx n="106" d="100"/>
          <a:sy n="106" d="100"/>
        </p:scale>
        <p:origin x="920" y="3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8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4542023-2AFA-43C8-AEC4-A3156F77A3DB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2707D55-AE5C-4A54-B913-632126E8553C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2/9/25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9DB7082-3064-0EC5-3332-E91350143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HFM Input to ESPP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F708E4B-67ED-086E-714A-882A156AA0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9411" y="3461966"/>
            <a:ext cx="7412789" cy="168153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B. Auchmann, E. </a:t>
            </a:r>
            <a:r>
              <a:rPr lang="en-US" dirty="0" err="1"/>
              <a:t>Todesco</a:t>
            </a:r>
            <a:br>
              <a:rPr lang="en-US" u="sng" dirty="0"/>
            </a:br>
            <a:r>
              <a:rPr lang="en-US" dirty="0"/>
              <a:t>for the editorial team: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sz="2600" dirty="0"/>
              <a:t>B. Auchmann, A. Ballarino, N. </a:t>
            </a:r>
            <a:r>
              <a:rPr lang="en-US" sz="2600" dirty="0" err="1"/>
              <a:t>Bagrets</a:t>
            </a:r>
            <a:r>
              <a:rPr lang="en-US" sz="2600" dirty="0"/>
              <a:t>, A. Milanese, </a:t>
            </a:r>
            <a:br>
              <a:rPr lang="en-US" sz="2600" dirty="0"/>
            </a:br>
            <a:r>
              <a:rPr lang="en-US" sz="2600" dirty="0"/>
              <a:t>E. </a:t>
            </a:r>
            <a:r>
              <a:rPr lang="en-US" sz="2600" dirty="0" err="1"/>
              <a:t>Rochepault</a:t>
            </a:r>
            <a:r>
              <a:rPr lang="en-US" sz="2600" dirty="0"/>
              <a:t>, L. Rossi, C. Senatore, E. </a:t>
            </a:r>
            <a:r>
              <a:rPr lang="en-US" sz="2600" dirty="0" err="1"/>
              <a:t>Todesco</a:t>
            </a:r>
            <a:r>
              <a:rPr lang="en-US" sz="2600" dirty="0"/>
              <a:t>, F. Toral</a:t>
            </a:r>
            <a:br>
              <a:rPr lang="en-US" dirty="0"/>
            </a:br>
            <a:endParaRPr lang="en-US" dirty="0"/>
          </a:p>
          <a:p>
            <a:r>
              <a:rPr lang="en-US" dirty="0"/>
              <a:t>February 10,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5D0B5-D9AA-DD65-2DD7-D05CFEBE54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16/02/2024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F8A1E-92FA-629A-2DA4-A5AE5813B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Author: B. Auchmann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96A89-746D-8B61-38AF-08E3020BD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52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FA9CD-9AB1-2D3C-9C92-115137FB0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Sec. 3, HFM R&amp;D, 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E9A02-E221-7F87-C034-A70D018C7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1900" dirty="0"/>
              <a:t>3. HFM R&amp;D </a:t>
            </a:r>
          </a:p>
          <a:p>
            <a:pPr marL="36576" indent="0"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3.1 Nb</a:t>
            </a:r>
            <a:r>
              <a:rPr lang="en-US" sz="1900" i="1" baseline="-25000" dirty="0">
                <a:effectLst/>
                <a:ea typeface="Times New Roman" panose="02020603050405020304" pitchFamily="18" charset="0"/>
              </a:rPr>
              <a:t>3</a:t>
            </a:r>
            <a:r>
              <a:rPr lang="en-US" sz="1900" i="1" dirty="0">
                <a:effectLst/>
                <a:ea typeface="Times New Roman" panose="02020603050405020304" pitchFamily="18" charset="0"/>
              </a:rPr>
              <a:t>Sn Conductor </a:t>
            </a: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36576" indent="0">
              <a:buNone/>
            </a:pPr>
            <a:r>
              <a:rPr lang="da-DK" sz="1900" dirty="0">
                <a:effectLst/>
                <a:ea typeface="MS Mincho" panose="02020609040205080304" pitchFamily="49" charset="-128"/>
              </a:rPr>
              <a:t>3.2 </a:t>
            </a:r>
            <a:r>
              <a:rPr lang="da-DK" sz="1900" i="1" dirty="0">
                <a:effectLst/>
                <a:ea typeface="MS Mincho" panose="02020609040205080304" pitchFamily="49" charset="-128"/>
              </a:rPr>
              <a:t>Nb</a:t>
            </a:r>
            <a:r>
              <a:rPr lang="da-DK" sz="1900" i="1" baseline="-25000" dirty="0">
                <a:effectLst/>
                <a:ea typeface="MS Mincho" panose="02020609040205080304" pitchFamily="49" charset="-128"/>
              </a:rPr>
              <a:t>3</a:t>
            </a:r>
            <a:r>
              <a:rPr lang="da-DK" sz="1900" i="1" dirty="0">
                <a:effectLst/>
                <a:ea typeface="MS Mincho" panose="02020609040205080304" pitchFamily="49" charset="-128"/>
              </a:rPr>
              <a:t>Sn</a:t>
            </a:r>
            <a:r>
              <a:rPr lang="da-DK" sz="1900" dirty="0">
                <a:effectLst/>
                <a:ea typeface="MS Mincho" panose="02020609040205080304" pitchFamily="49" charset="-128"/>
              </a:rPr>
              <a:t> </a:t>
            </a:r>
            <a:r>
              <a:rPr lang="en-US" sz="1900" i="1" dirty="0">
                <a:effectLst/>
                <a:ea typeface="Times New Roman" panose="02020603050405020304" pitchFamily="18" charset="0"/>
              </a:rPr>
              <a:t>magnets: classical preloaded structures</a:t>
            </a: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36576" indent="0"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3.3 Nb</a:t>
            </a:r>
            <a:r>
              <a:rPr lang="en-US" sz="1900" i="1" baseline="-25000" dirty="0">
                <a:effectLst/>
                <a:ea typeface="Times New Roman" panose="02020603050405020304" pitchFamily="18" charset="0"/>
              </a:rPr>
              <a:t>3</a:t>
            </a:r>
            <a:r>
              <a:rPr lang="en-US" sz="1900" i="1" dirty="0">
                <a:effectLst/>
                <a:ea typeface="Times New Roman" panose="02020603050405020304" pitchFamily="18" charset="0"/>
              </a:rPr>
              <a:t>Sn magnets: stress managed structures</a:t>
            </a: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77607-7154-98BE-4244-04741F70B8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D9831-CE3F-EDED-5B80-D3F28DE0D3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AE890C-7B7D-BA8C-0F24-2E04E4397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F082213-61F3-C1A2-FA39-6524323D66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927726"/>
              </p:ext>
            </p:extLst>
          </p:nvPr>
        </p:nvGraphicFramePr>
        <p:xfrm>
          <a:off x="1151349" y="3032252"/>
          <a:ext cx="6927007" cy="2580133"/>
        </p:xfrm>
        <a:graphic>
          <a:graphicData uri="http://schemas.openxmlformats.org/drawingml/2006/table">
            <a:tbl>
              <a:tblPr firstRow="1" firstCol="1" bandRow="1"/>
              <a:tblGrid>
                <a:gridCol w="1656058">
                  <a:extLst>
                    <a:ext uri="{9D8B030D-6E8A-4147-A177-3AD203B41FA5}">
                      <a16:colId xmlns:a16="http://schemas.microsoft.com/office/drawing/2014/main" val="1810278455"/>
                    </a:ext>
                  </a:extLst>
                </a:gridCol>
                <a:gridCol w="858306">
                  <a:extLst>
                    <a:ext uri="{9D8B030D-6E8A-4147-A177-3AD203B41FA5}">
                      <a16:colId xmlns:a16="http://schemas.microsoft.com/office/drawing/2014/main" val="3151018161"/>
                    </a:ext>
                  </a:extLst>
                </a:gridCol>
                <a:gridCol w="740706">
                  <a:extLst>
                    <a:ext uri="{9D8B030D-6E8A-4147-A177-3AD203B41FA5}">
                      <a16:colId xmlns:a16="http://schemas.microsoft.com/office/drawing/2014/main" val="357450320"/>
                    </a:ext>
                  </a:extLst>
                </a:gridCol>
                <a:gridCol w="1081220">
                  <a:extLst>
                    <a:ext uri="{9D8B030D-6E8A-4147-A177-3AD203B41FA5}">
                      <a16:colId xmlns:a16="http://schemas.microsoft.com/office/drawing/2014/main" val="686072994"/>
                    </a:ext>
                  </a:extLst>
                </a:gridCol>
                <a:gridCol w="645924">
                  <a:extLst>
                    <a:ext uri="{9D8B030D-6E8A-4147-A177-3AD203B41FA5}">
                      <a16:colId xmlns:a16="http://schemas.microsoft.com/office/drawing/2014/main" val="727939943"/>
                    </a:ext>
                  </a:extLst>
                </a:gridCol>
                <a:gridCol w="869715">
                  <a:extLst>
                    <a:ext uri="{9D8B030D-6E8A-4147-A177-3AD203B41FA5}">
                      <a16:colId xmlns:a16="http://schemas.microsoft.com/office/drawing/2014/main" val="3751605927"/>
                    </a:ext>
                  </a:extLst>
                </a:gridCol>
                <a:gridCol w="1075078">
                  <a:extLst>
                    <a:ext uri="{9D8B030D-6E8A-4147-A177-3AD203B41FA5}">
                      <a16:colId xmlns:a16="http://schemas.microsoft.com/office/drawing/2014/main" val="2523780690"/>
                    </a:ext>
                  </a:extLst>
                </a:gridCol>
              </a:tblGrid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FalconD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SMACC1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BOND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F2D2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DAISY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7851252"/>
                  </a:ext>
                </a:extLst>
              </a:tr>
              <a:tr h="5350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type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Symbol" pitchFamily="2" charset="2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Stress-managed common coil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Block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Block graded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Common coil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7679562"/>
                  </a:ext>
                </a:extLst>
              </a:tr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Field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(T)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12.0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12.0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14.0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14.0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14.0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0751894"/>
                  </a:ext>
                </a:extLst>
              </a:tr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Current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(kA)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20.2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12.7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20.04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9.2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16.41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9395086"/>
                  </a:ext>
                </a:extLst>
              </a:tr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field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(T)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14.85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14.58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14.87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9795836"/>
                  </a:ext>
                </a:extLst>
              </a:tr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Loadline margin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19.4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2125203"/>
                  </a:ext>
                </a:extLst>
              </a:tr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Equivalent coil width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37.5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20.1+19.1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53.5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24.0+27.7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29.2+25.6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3537479"/>
                  </a:ext>
                </a:extLst>
              </a:tr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 overall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(A/mm</a:t>
                      </a:r>
                      <a:r>
                        <a:rPr lang="en-US" sz="1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441</a:t>
                      </a:r>
                      <a:endParaRPr lang="en-US" sz="17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411 / 603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299 / 438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298/402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6374912"/>
                  </a:ext>
                </a:extLst>
              </a:tr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 superconductor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(A/mm</a:t>
                      </a:r>
                      <a:r>
                        <a:rPr lang="en-US" sz="1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1270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1205 / 2129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1002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837/1870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864/1172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2161576"/>
                  </a:ext>
                </a:extLst>
              </a:tr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 copper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(A/mm</a:t>
                      </a:r>
                      <a:r>
                        <a:rPr lang="en-US" sz="1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1357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1339 / 1774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1113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930/1039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960/1302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1859347"/>
                  </a:ext>
                </a:extLst>
              </a:tr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(MJ)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13.1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22.9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29.6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31.8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32.9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866219"/>
                  </a:ext>
                </a:extLst>
              </a:tr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Inductance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(mH)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62.9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266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740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229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2049042"/>
                  </a:ext>
                </a:extLst>
              </a:tr>
              <a:tr h="17042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Coil energy density </a:t>
                      </a:r>
                      <a:endParaRPr lang="en-US" sz="17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(J/mm</a:t>
                      </a:r>
                      <a:r>
                        <a:rPr lang="en-US" sz="1100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0.133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0.151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0.089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0.130</a:t>
                      </a:r>
                      <a:endParaRPr lang="en-US" sz="17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0.096</a:t>
                      </a:r>
                      <a:endParaRPr lang="en-US" sz="17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94783" marR="94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301526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819D162A-1F59-A034-FFC4-7313779A5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6925" y="2822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038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F6D84C-B1D7-599E-1B8F-062652C1FA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31AB4-4E25-D519-B3A0-E686D1B1B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Sec. 3, HFM R&amp;D, 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BDD81-1521-CFAD-5311-ACC8E004A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3.4 HTS conductors </a:t>
            </a:r>
            <a:br>
              <a:rPr lang="en-US" sz="1900" i="1" dirty="0">
                <a:effectLst/>
                <a:ea typeface="Times New Roman" panose="02020603050405020304" pitchFamily="18" charset="0"/>
              </a:rPr>
            </a:b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36576" indent="0"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3.5 HTS Magnets: partially and fully transposed cables in </a:t>
            </a:r>
            <a:br>
              <a:rPr lang="en-US" sz="1900" i="1" dirty="0">
                <a:effectLst/>
                <a:ea typeface="Times New Roman" panose="02020603050405020304" pitchFamily="18" charset="0"/>
              </a:rPr>
            </a:br>
            <a:r>
              <a:rPr lang="en-US" sz="1900" i="1" dirty="0">
                <a:effectLst/>
                <a:ea typeface="Times New Roman" panose="02020603050405020304" pitchFamily="18" charset="0"/>
              </a:rPr>
              <a:t>EUCARD, EUCARD2, and US-MDP</a:t>
            </a:r>
            <a:br>
              <a:rPr lang="en-US" sz="1900" i="1" dirty="0">
                <a:effectLst/>
                <a:ea typeface="Times New Roman" panose="02020603050405020304" pitchFamily="18" charset="0"/>
              </a:rPr>
            </a:b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36576" indent="0"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3.6 HTS Magnets: metal- and no-insulation coils</a:t>
            </a:r>
            <a:br>
              <a:rPr lang="en-US" sz="1900" i="1" dirty="0">
                <a:effectLst/>
                <a:ea typeface="Times New Roman" panose="02020603050405020304" pitchFamily="18" charset="0"/>
              </a:rPr>
            </a:b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36576" indent="0"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3.7 HTS Magnets: dielectrically insulated, non-transposed cables</a:t>
            </a:r>
            <a:br>
              <a:rPr lang="en-US" sz="1900" i="1" dirty="0">
                <a:effectLst/>
                <a:ea typeface="Times New Roman" panose="02020603050405020304" pitchFamily="18" charset="0"/>
              </a:rPr>
            </a:b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36576" indent="0"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3.8 FCC integration and sustainability	</a:t>
            </a:r>
            <a:r>
              <a:rPr lang="en-US" sz="1900" dirty="0">
                <a:effectLst/>
              </a:rPr>
              <a:t> 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490D0-2B7C-F293-E666-D1799D9D5B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70E86-0F8D-A991-7824-0CE0E6D7A5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D90E0C-ADA6-0ED7-E0A2-158E379C98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10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705B-ED35-2E96-A5D5-B8A65E62E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Sec. 4, Synergies with Other Fields &amp; Societal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79BED-D582-E8F1-7605-D90DF5AD5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en-US" sz="1900" dirty="0">
                <a:effectLst/>
                <a:ea typeface="Times New Roman" panose="02020603050405020304" pitchFamily="18" charset="0"/>
              </a:rPr>
              <a:t>4. Synergies with Other Fields and Societal Impact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en-US" sz="2000" dirty="0">
                <a:solidFill>
                  <a:srgbClr val="00B050"/>
                </a:solidFill>
              </a:rPr>
              <a:t>Collection of concrete examples from CERN, national labs, and institutes.</a:t>
            </a:r>
            <a:r>
              <a:rPr lang="en-US" sz="1900" dirty="0">
                <a:solidFill>
                  <a:srgbClr val="00B050"/>
                </a:solidFill>
                <a:effectLst/>
                <a:ea typeface="Times New Roman" panose="02020603050405020304" pitchFamily="18" charset="0"/>
              </a:rPr>
              <a:t> </a:t>
            </a:r>
            <a:endParaRPr lang="en-US" sz="1900" dirty="0">
              <a:solidFill>
                <a:srgbClr val="00B050"/>
              </a:solidFill>
              <a:effectLst/>
              <a:ea typeface="MS Mincho" panose="02020609040205080304" pitchFamily="49" charset="-128"/>
            </a:endParaRPr>
          </a:p>
          <a:p>
            <a:pPr marL="0" marR="0" indent="0" algn="just">
              <a:spcAft>
                <a:spcPts val="1200"/>
              </a:spcAft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4.1 HEP (</a:t>
            </a:r>
            <a:r>
              <a:rPr lang="en-US" sz="1900" i="1" dirty="0" err="1">
                <a:effectLst/>
                <a:ea typeface="Times New Roman" panose="02020603050405020304" pitchFamily="18" charset="0"/>
              </a:rPr>
              <a:t>MuCol</a:t>
            </a:r>
            <a:r>
              <a:rPr lang="en-US" sz="1900" i="1" dirty="0">
                <a:effectLst/>
                <a:ea typeface="Times New Roman" panose="02020603050405020304" pitchFamily="18" charset="0"/>
              </a:rPr>
              <a:t>, FCC-</a:t>
            </a:r>
            <a:r>
              <a:rPr lang="en-US" sz="1900" i="1" dirty="0" err="1">
                <a:effectLst/>
                <a:ea typeface="Times New Roman" panose="02020603050405020304" pitchFamily="18" charset="0"/>
              </a:rPr>
              <a:t>ee</a:t>
            </a:r>
            <a:r>
              <a:rPr lang="en-US" sz="1900" i="1" dirty="0">
                <a:effectLst/>
                <a:ea typeface="Times New Roman" panose="02020603050405020304" pitchFamily="18" charset="0"/>
              </a:rPr>
              <a:t>)</a:t>
            </a: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0" marR="0" indent="0" algn="just">
              <a:spcAft>
                <a:spcPts val="1200"/>
              </a:spcAft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4.2 Light sources and accelerator-based physics</a:t>
            </a: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0" marR="0" indent="0" algn="just">
              <a:spcAft>
                <a:spcPts val="1200"/>
              </a:spcAft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4.3 Transportation</a:t>
            </a: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0" marR="0" indent="0" algn="just">
              <a:spcAft>
                <a:spcPts val="1200"/>
              </a:spcAft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4.4 Energy</a:t>
            </a: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0" marR="0" indent="0" algn="just">
              <a:spcAft>
                <a:spcPts val="1200"/>
              </a:spcAft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4.5 NMR spectroscopy</a:t>
            </a: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0" marR="0" indent="0" algn="just">
              <a:spcAft>
                <a:spcPts val="1200"/>
              </a:spcAft>
              <a:buNone/>
            </a:pPr>
            <a:r>
              <a:rPr lang="en-US" sz="1900" i="1" dirty="0">
                <a:effectLst/>
                <a:ea typeface="Times New Roman" panose="02020603050405020304" pitchFamily="18" charset="0"/>
              </a:rPr>
              <a:t>4.6 Medical applications</a:t>
            </a: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0" marR="0" indent="0" algn="just">
              <a:spcAft>
                <a:spcPts val="1200"/>
              </a:spcAft>
              <a:buNone/>
            </a:pPr>
            <a:r>
              <a:rPr lang="en-US" sz="1900" dirty="0">
                <a:effectLst/>
                <a:ea typeface="Times New Roman" panose="02020603050405020304" pitchFamily="18" charset="0"/>
              </a:rPr>
              <a:t>5. Conclusions </a:t>
            </a:r>
            <a:endParaRPr lang="en-US" sz="1900" dirty="0">
              <a:effectLst/>
              <a:ea typeface="MS Mincho" panose="02020609040205080304" pitchFamily="49" charset="-128"/>
            </a:endParaRPr>
          </a:p>
          <a:p>
            <a:endParaRPr lang="en-US" sz="1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7AF8A-A76C-3B8D-8AC4-32EE13DB9B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621CB-1870-45D0-9C9A-70E25AEC9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6BC62-FB7C-2521-0EA1-6D038D6761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19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73074-4F17-7315-E507-E0A2FBECC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Annexes: program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08279-EDDF-1FA5-F849-2E9A14FDED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CCE56-88F9-F090-70A8-33B8E84AB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68F91-868C-E01F-045E-8C2FA66AC1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0096CE1-A2AA-1D67-E11F-B4B909F09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188" y="1190379"/>
            <a:ext cx="7518314" cy="474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533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D38B-3243-94D3-B0DA-80D45F53B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Annexes: LTS timeline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F3233-B1BD-D402-AB5A-431E3A47359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1B62F-6B23-B954-6763-3360AF4ACE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584CD3-BB73-4835-8C22-5CEEB2CC0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FCD617-8C66-D9E3-D609-7E0B2C92692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563" y="1118316"/>
            <a:ext cx="6156626" cy="2516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8AF1BB-7ECE-EDF9-6B84-CF1CA1EAF6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746" y="3745024"/>
            <a:ext cx="6150443" cy="23364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3775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02302-F100-0E4F-DD30-2AF3A578E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Annexes: HTS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6D066-1271-A16C-5CDC-C9F0B8DA7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576" indent="0">
              <a:buNone/>
            </a:pPr>
            <a:endParaRPr lang="en-US" sz="1900" dirty="0">
              <a:effectLst/>
              <a:ea typeface="MS Mincho" panose="02020609040205080304" pitchFamily="49" charset="-128"/>
            </a:endParaRPr>
          </a:p>
          <a:p>
            <a:pPr marL="36576" indent="0">
              <a:buNone/>
            </a:pPr>
            <a:endParaRPr lang="en-US" sz="1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58D86-F184-16F8-BF98-67C3B3615F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FABEE-2611-907A-4319-C7E5EB6223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ADE18-5567-34B1-ADE0-4A34C2733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A diagram of a process&#10;&#10;Description automatically generated">
            <a:extLst>
              <a:ext uri="{FF2B5EF4-FFF2-40B4-BE49-F238E27FC236}">
                <a16:creationId xmlns:a16="http://schemas.microsoft.com/office/drawing/2014/main" id="{F9BB4411-3D61-B635-9E17-822B02C4ED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211" y="1643881"/>
            <a:ext cx="8182843" cy="38912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0EDCFA-D66C-1C27-A611-3DD4684CA646}"/>
              </a:ext>
            </a:extLst>
          </p:cNvPr>
          <p:cNvSpPr txBox="1"/>
          <p:nvPr/>
        </p:nvSpPr>
        <p:spPr>
          <a:xfrm>
            <a:off x="315295" y="5898490"/>
            <a:ext cx="8510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Published in FCC Feasibility Study Midterm Report under the assumption of the FCC integrated program.</a:t>
            </a:r>
          </a:p>
        </p:txBody>
      </p:sp>
    </p:spTree>
    <p:extLst>
      <p:ext uri="{BB962C8B-B14F-4D97-AF65-F5344CB8AC3E}">
        <p14:creationId xmlns:p14="http://schemas.microsoft.com/office/powerpoint/2010/main" val="2893356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A2BB3D-D168-CEBC-01EE-400FB10075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FD5D1-E182-7F42-6FFD-6A919F2EF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Annexes: TRL and resources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47F31-2C3C-A38E-9B25-01D155371D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23256-D313-CF08-31AE-BF5C9A65C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8CB08-B861-9F80-186E-71F177E981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8C9F475-7835-2CED-61BC-5DF34E0FD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Ongoing exercise with CERN WG and LDG.</a:t>
            </a:r>
          </a:p>
        </p:txBody>
      </p:sp>
    </p:spTree>
    <p:extLst>
      <p:ext uri="{BB962C8B-B14F-4D97-AF65-F5344CB8AC3E}">
        <p14:creationId xmlns:p14="http://schemas.microsoft.com/office/powerpoint/2010/main" val="628912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08927CC-494E-5BCF-58EB-575626785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Process towards final document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9AF48B-0092-B869-39AB-FA74350FC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 fontScale="77500" lnSpcReduction="20000"/>
          </a:bodyPr>
          <a:lstStyle/>
          <a:p>
            <a:pPr>
              <a:buFont typeface="+mj-lt"/>
              <a:buAutoNum type="arabicPeriod"/>
            </a:pPr>
            <a:r>
              <a:rPr lang="en-US" dirty="0">
                <a:effectLst/>
                <a:latin typeface="Helvetica Neue" panose="02000503000000020004" pitchFamily="2" charset="0"/>
              </a:rPr>
              <a:t>Formation of editorial team</a:t>
            </a:r>
          </a:p>
          <a:p>
            <a:pPr>
              <a:buFont typeface="+mj-lt"/>
              <a:buAutoNum type="arabicPeriod"/>
            </a:pPr>
            <a:r>
              <a:rPr lang="en-US" dirty="0">
                <a:effectLst/>
                <a:latin typeface="Helvetica Neue" panose="02000503000000020004" pitchFamily="2" charset="0"/>
              </a:rPr>
              <a:t>PLs prepare document structure</a:t>
            </a:r>
          </a:p>
          <a:p>
            <a:pPr>
              <a:buFont typeface="+mj-lt"/>
              <a:buAutoNum type="arabicPeriod"/>
            </a:pPr>
            <a:r>
              <a:rPr lang="en-US" dirty="0">
                <a:effectLst/>
                <a:latin typeface="Helvetica Neue" panose="02000503000000020004" pitchFamily="2" charset="0"/>
              </a:rPr>
              <a:t>1</a:t>
            </a:r>
            <a:r>
              <a:rPr lang="en-US" baseline="30000" dirty="0">
                <a:effectLst/>
                <a:latin typeface="Helvetica Neue" panose="02000503000000020004" pitchFamily="2" charset="0"/>
              </a:rPr>
              <a:t>st</a:t>
            </a:r>
            <a:r>
              <a:rPr lang="en-US" dirty="0">
                <a:effectLst/>
                <a:latin typeface="Helvetica Neue" panose="02000503000000020004" pitchFamily="2" charset="0"/>
              </a:rPr>
              <a:t> Editorial team discusses bullet-point style input</a:t>
            </a:r>
            <a:br>
              <a:rPr lang="en-US" dirty="0">
                <a:effectLst/>
                <a:latin typeface="Helvetica Neue" panose="02000503000000020004" pitchFamily="2" charset="0"/>
              </a:rPr>
            </a:br>
            <a:r>
              <a:rPr lang="en-US" dirty="0">
                <a:effectLst/>
                <a:latin typeface="Helvetica Neue" panose="02000503000000020004" pitchFamily="2" charset="0"/>
              </a:rPr>
              <a:t>(Discussion may continue offline via </a:t>
            </a:r>
            <a:r>
              <a:rPr lang="en-US" dirty="0" err="1">
                <a:effectLst/>
                <a:latin typeface="Helvetica Neue" panose="02000503000000020004" pitchFamily="2" charset="0"/>
              </a:rPr>
              <a:t>eMail</a:t>
            </a:r>
            <a:r>
              <a:rPr lang="en-US" dirty="0">
                <a:effectLst/>
                <a:latin typeface="Helvetica Neue" panose="02000503000000020004" pitchFamily="2" charset="0"/>
              </a:rPr>
              <a:t> or shared doc)</a:t>
            </a:r>
          </a:p>
          <a:p>
            <a:pPr>
              <a:buFont typeface="+mj-lt"/>
              <a:buAutoNum type="arabicPeriod"/>
            </a:pPr>
            <a:r>
              <a:rPr lang="en-US" dirty="0">
                <a:effectLst/>
                <a:latin typeface="Helvetica Neue" panose="02000503000000020004" pitchFamily="2" charset="0"/>
              </a:rPr>
              <a:t>Drafting by HFM PLs, sharing of draft</a:t>
            </a:r>
          </a:p>
          <a:p>
            <a:pPr marL="493395">
              <a:buFont typeface="+mj-lt"/>
              <a:buAutoNum type="arabicPeriod"/>
            </a:pPr>
            <a:r>
              <a:rPr lang="en-US" dirty="0">
                <a:effectLst/>
                <a:latin typeface="Helvetica Neue"/>
              </a:rPr>
              <a:t>2</a:t>
            </a:r>
            <a:r>
              <a:rPr lang="en-US" baseline="30000" dirty="0">
                <a:effectLst/>
                <a:latin typeface="Helvetica Neue"/>
              </a:rPr>
              <a:t>nd</a:t>
            </a:r>
            <a:r>
              <a:rPr lang="en-US" dirty="0">
                <a:effectLst/>
                <a:latin typeface="Helvetica Neue"/>
              </a:rPr>
              <a:t> editorial meeting to discuss draft</a:t>
            </a:r>
            <a:r>
              <a:rPr lang="en-US" dirty="0">
                <a:latin typeface="Helvetica Neue"/>
              </a:rPr>
              <a:t> end of January</a:t>
            </a:r>
            <a:endParaRPr lang="en-US" dirty="0">
              <a:effectLst/>
              <a:latin typeface="Helvetica Neue" panose="02000503000000020004" pitchFamily="2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effectLst/>
                <a:latin typeface="Helvetica Neue" panose="02000503000000020004" pitchFamily="2" charset="0"/>
              </a:rPr>
              <a:t>PLs revise document</a:t>
            </a:r>
            <a:endParaRPr lang="en-US" dirty="0">
              <a:solidFill>
                <a:srgbClr val="C00000"/>
              </a:solidFill>
              <a:effectLst/>
              <a:latin typeface="Helvetica Neue" panose="02000503000000020004" pitchFamily="2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effectLst/>
                <a:latin typeface="Helvetica Neue" panose="02000503000000020004" pitchFamily="2" charset="0"/>
              </a:rPr>
              <a:t>SB discusses draft in January SB on 5 February</a:t>
            </a:r>
          </a:p>
          <a:p>
            <a:pPr>
              <a:buFont typeface="+mj-lt"/>
              <a:buAutoNum type="arabicPeriod"/>
            </a:pPr>
            <a:r>
              <a:rPr lang="en-US" dirty="0">
                <a:effectLst/>
                <a:latin typeface="Helvetica Neue" panose="02000503000000020004" pitchFamily="2" charset="0"/>
              </a:rPr>
              <a:t>Community presentation and discussion at Annual Meeting, 10-12 February</a:t>
            </a:r>
          </a:p>
          <a:p>
            <a:pPr>
              <a:buFont typeface="+mj-lt"/>
              <a:buAutoNum type="arabicPeriod"/>
            </a:pPr>
            <a:r>
              <a:rPr lang="en-US" dirty="0">
                <a:latin typeface="Helvetica Neue" panose="02000503000000020004" pitchFamily="2" charset="0"/>
              </a:rPr>
              <a:t>3</a:t>
            </a:r>
            <a:r>
              <a:rPr lang="en-US" baseline="30000" dirty="0">
                <a:latin typeface="Helvetica Neue" panose="02000503000000020004" pitchFamily="2" charset="0"/>
              </a:rPr>
              <a:t>rd</a:t>
            </a:r>
            <a:r>
              <a:rPr lang="en-US" dirty="0">
                <a:latin typeface="Helvetica Neue" panose="02000503000000020004" pitchFamily="2" charset="0"/>
              </a:rPr>
              <a:t> editorial meeting, discuss final draft</a:t>
            </a:r>
            <a:endParaRPr lang="en-US" dirty="0">
              <a:effectLst/>
              <a:latin typeface="Helvetica Neue" panose="02000503000000020004" pitchFamily="2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effectLst/>
                <a:latin typeface="Helvetica Neue" panose="02000503000000020004" pitchFamily="2" charset="0"/>
              </a:rPr>
              <a:t>Possibly one additiona</a:t>
            </a:r>
            <a:r>
              <a:rPr lang="en-US" dirty="0">
                <a:latin typeface="Helvetica Neue" panose="02000503000000020004" pitchFamily="2" charset="0"/>
              </a:rPr>
              <a:t>l dedicated SB</a:t>
            </a:r>
            <a:endParaRPr lang="en-US" dirty="0">
              <a:effectLst/>
              <a:latin typeface="Helvetica Neue" panose="02000503000000020004" pitchFamily="2" charset="0"/>
            </a:endParaRPr>
          </a:p>
          <a:p>
            <a:pPr>
              <a:buFont typeface="+mj-lt"/>
              <a:buAutoNum type="arabicPeriod"/>
            </a:pPr>
            <a:r>
              <a:rPr lang="en-US" dirty="0">
                <a:effectLst/>
                <a:latin typeface="Helvetica Neue" panose="02000503000000020004" pitchFamily="2" charset="0"/>
              </a:rPr>
              <a:t>Submission before end of March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F1BC07-C03A-554E-2FDC-407630C22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DC0A0B-DCDE-B253-032B-0F0230116C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8514" r="27703"/>
          <a:stretch/>
        </p:blipFill>
        <p:spPr>
          <a:xfrm>
            <a:off x="148279" y="1322832"/>
            <a:ext cx="308919" cy="3968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59E47F9-66F3-FFE5-B7A2-C1294537BC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8514" r="27703"/>
          <a:stretch/>
        </p:blipFill>
        <p:spPr>
          <a:xfrm>
            <a:off x="148279" y="1653722"/>
            <a:ext cx="308919" cy="396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8996B3-5BAA-6A3F-9323-5BFBEE1FE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8514" r="27703"/>
          <a:stretch/>
        </p:blipFill>
        <p:spPr>
          <a:xfrm>
            <a:off x="148279" y="1984612"/>
            <a:ext cx="308919" cy="3968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83428D-82E8-E0B3-FD81-266F1A66C7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8514" r="27703"/>
          <a:stretch/>
        </p:blipFill>
        <p:spPr>
          <a:xfrm>
            <a:off x="148279" y="2653770"/>
            <a:ext cx="308919" cy="3968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FC0D9E-9328-92C1-F379-D9CB491787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8514" r="27703"/>
          <a:stretch/>
        </p:blipFill>
        <p:spPr>
          <a:xfrm>
            <a:off x="148279" y="2984660"/>
            <a:ext cx="308919" cy="3968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B555E8-344F-1EFC-F5AF-773C6D61D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8514" r="27703"/>
          <a:stretch/>
        </p:blipFill>
        <p:spPr>
          <a:xfrm>
            <a:off x="148279" y="3315550"/>
            <a:ext cx="308919" cy="3968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A5F652-CEFA-0117-9BEB-A9F7D45326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8514" r="27703"/>
          <a:stretch/>
        </p:blipFill>
        <p:spPr>
          <a:xfrm>
            <a:off x="148279" y="3646440"/>
            <a:ext cx="308919" cy="39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307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B5B4E-41A3-1C0C-CDBD-B4460B4F5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HFM Input to ESPP Update -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02CB61-C5A2-161A-DEFA-CC26CCA44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79476" indent="-342900">
              <a:buFont typeface="+mj-lt"/>
              <a:buAutoNum type="arabicPeriod"/>
            </a:pPr>
            <a:r>
              <a:rPr lang="en-US" sz="1800" dirty="0"/>
              <a:t>Introduction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379476" indent="-342900">
              <a:buFont typeface="+mj-lt"/>
              <a:buAutoNum type="arabicPeriod"/>
            </a:pPr>
            <a:r>
              <a:rPr lang="en-US" sz="1800" dirty="0"/>
              <a:t>Updated baseline and R&amp;D directions beyond the baseline	</a:t>
            </a:r>
            <a:endParaRPr lang="en-US" sz="1400" dirty="0"/>
          </a:p>
          <a:p>
            <a:pPr marL="379476" indent="-342900">
              <a:buFont typeface="+mj-lt"/>
              <a:buAutoNum type="arabicPeriod"/>
            </a:pPr>
            <a:r>
              <a:rPr lang="en-US" sz="1800" dirty="0"/>
              <a:t>HFM R&amp;D in context 				</a:t>
            </a:r>
            <a:r>
              <a:rPr lang="en-US" sz="1400" dirty="0"/>
              <a:t>	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379476" indent="-342900">
              <a:buFont typeface="+mj-lt"/>
              <a:buAutoNum type="arabicPeriod"/>
            </a:pPr>
            <a:r>
              <a:rPr lang="en-US" sz="1800" dirty="0"/>
              <a:t>Synergies with other fields and societal Impact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379476" indent="-342900">
              <a:buFont typeface="+mj-lt"/>
              <a:buAutoNum type="arabicPeriod"/>
            </a:pPr>
            <a:r>
              <a:rPr lang="en-US" sz="1800" dirty="0"/>
              <a:t>Conclusions 				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800" dirty="0"/>
              <a:t>Annex</a:t>
            </a:r>
          </a:p>
          <a:p>
            <a:pPr marL="790956" lvl="1" indent="-342900">
              <a:buFont typeface="+mj-lt"/>
              <a:buAutoNum type="alphaUcPeriod"/>
            </a:pPr>
            <a:r>
              <a:rPr lang="en-US" sz="1400" dirty="0"/>
              <a:t>Program Structure</a:t>
            </a:r>
          </a:p>
          <a:p>
            <a:pPr marL="790956" lvl="1" indent="-342900">
              <a:buFont typeface="+mj-lt"/>
              <a:buAutoNum type="alphaUcPeriod"/>
            </a:pPr>
            <a:r>
              <a:rPr lang="en-US" sz="1400" dirty="0"/>
              <a:t>LTS R&amp;D Timeline</a:t>
            </a:r>
          </a:p>
          <a:p>
            <a:pPr marL="790956" lvl="1" indent="-342900">
              <a:buFont typeface="+mj-lt"/>
              <a:buAutoNum type="alphaUcPeriod"/>
            </a:pPr>
            <a:r>
              <a:rPr lang="en-US" sz="1400" dirty="0"/>
              <a:t>HTS R&amp;D Timeline</a:t>
            </a:r>
          </a:p>
          <a:p>
            <a:pPr marL="790956" lvl="1" indent="-342900">
              <a:buFont typeface="+mj-lt"/>
              <a:buAutoNum type="alphaUcPeriod"/>
            </a:pPr>
            <a:r>
              <a:rPr lang="en-US" sz="1400" dirty="0"/>
              <a:t>TRL and resource estimates</a:t>
            </a:r>
          </a:p>
          <a:p>
            <a:pPr marL="790956" lvl="1" indent="-342900">
              <a:buFont typeface="+mj-lt"/>
              <a:buAutoNum type="alphaUcPeriod"/>
            </a:pPr>
            <a:endParaRPr lang="en-US" sz="1400" dirty="0"/>
          </a:p>
          <a:p>
            <a:pPr marL="550926" indent="-514350"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84EDE-4395-8F47-421A-F61DB9783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75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9BEF8-2AB3-0A7E-41D5-77B985D50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4EAC4-2474-B024-B673-9D87E05A53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HFM is a directed research program – see HFM PL mandate</a:t>
            </a:r>
          </a:p>
          <a:p>
            <a:r>
              <a:rPr lang="en-US" sz="2000" dirty="0"/>
              <a:t>Synergies and societal impact intended and welcomed – see Sec. 4.</a:t>
            </a:r>
          </a:p>
          <a:p>
            <a:r>
              <a:rPr lang="en-US" sz="2000" dirty="0"/>
              <a:t>HFM context: ESPP 2020, LDG Roadmap</a:t>
            </a:r>
          </a:p>
          <a:p>
            <a:r>
              <a:rPr lang="en-US" sz="2000" dirty="0"/>
              <a:t>Link with US-MDP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DC5E-ACB1-1957-7018-13F6286A33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6B890-11EC-1EA3-4104-070EC39E17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64437-4A02-5CB6-0AD7-0CB0E6751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Mandate_goals.png">
            <a:extLst>
              <a:ext uri="{FF2B5EF4-FFF2-40B4-BE49-F238E27FC236}">
                <a16:creationId xmlns:a16="http://schemas.microsoft.com/office/drawing/2014/main" id="{72ACDA15-79DB-F14F-35BC-A10FDA96DDB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6" y="3465356"/>
            <a:ext cx="8722007" cy="25447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E5AE88-98EF-CF59-C1F6-B48EF8EE49F6}"/>
              </a:ext>
            </a:extLst>
          </p:cNvPr>
          <p:cNvSpPr txBox="1"/>
          <p:nvPr/>
        </p:nvSpPr>
        <p:spPr>
          <a:xfrm>
            <a:off x="280420" y="3052998"/>
            <a:ext cx="2471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the PL mandate:</a:t>
            </a:r>
          </a:p>
        </p:txBody>
      </p:sp>
    </p:spTree>
    <p:extLst>
      <p:ext uri="{BB962C8B-B14F-4D97-AF65-F5344CB8AC3E}">
        <p14:creationId xmlns:p14="http://schemas.microsoft.com/office/powerpoint/2010/main" val="3708679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631F6-CAD8-A405-9776-AD7532382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Sec. 2, Baseline and R&amp;D Directions (LTS)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8985B-453E-C2AC-7704-2264F96DB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spcBef>
                <a:spcPts val="0"/>
              </a:spcBef>
              <a:buNone/>
            </a:pPr>
            <a:r>
              <a:rPr lang="en-US" sz="2000" dirty="0"/>
              <a:t>2. Updated Baseline Parameters and R&amp;D directions beyond the baseline</a:t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i="1" dirty="0"/>
              <a:t>RD</a:t>
            </a:r>
            <a:r>
              <a:rPr lang="en-US" sz="2000" dirty="0"/>
              <a:t>: R&amp;D directions for the next ESPP period (5-7 yr).</a:t>
            </a:r>
          </a:p>
          <a:p>
            <a:pPr marL="36576" indent="0">
              <a:spcBef>
                <a:spcPts val="0"/>
              </a:spcBef>
              <a:buNone/>
            </a:pPr>
            <a:r>
              <a:rPr lang="en-US" sz="2000" i="1" dirty="0"/>
              <a:t>2.1 Baseline parameters</a:t>
            </a:r>
            <a:br>
              <a:rPr lang="en-US" sz="2000" i="1" dirty="0"/>
            </a:br>
            <a:r>
              <a:rPr lang="en-US" sz="2000" dirty="0"/>
              <a:t>with an eye on cost, length scaling, and </a:t>
            </a:r>
            <a:r>
              <a:rPr lang="en-US" sz="2000" dirty="0" err="1"/>
              <a:t>industrializable</a:t>
            </a:r>
            <a:r>
              <a:rPr lang="en-US" sz="2000" dirty="0"/>
              <a:t> processes:</a:t>
            </a:r>
            <a:endParaRPr lang="en-US" sz="2000" i="1" dirty="0"/>
          </a:p>
          <a:p>
            <a:pPr lvl="1">
              <a:spcBef>
                <a:spcPts val="0"/>
              </a:spcBef>
            </a:pPr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Demonstrate the baseline parameters with short magnets reaching 15-15.5 T. </a:t>
            </a:r>
          </a:p>
          <a:p>
            <a:pPr lvl="1">
              <a:spcBef>
                <a:spcPts val="0"/>
              </a:spcBef>
            </a:pPr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Down-select to one or two designs for further optimization and demonstration of reproducibility.</a:t>
            </a:r>
          </a:p>
          <a:p>
            <a:endParaRPr lang="en-US" sz="2000" dirty="0"/>
          </a:p>
          <a:p>
            <a:endParaRPr lang="en-US" sz="1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54761-A0A0-CD3D-7389-D2E4D1B3FF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2CCB0-2053-15AC-F536-D64FFDA89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111F7-40BE-156B-2684-3B91B4ED43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 descr="A table with text and numbers&#10;&#10;AI-generated content may be incorrect.">
            <a:extLst>
              <a:ext uri="{FF2B5EF4-FFF2-40B4-BE49-F238E27FC236}">
                <a16:creationId xmlns:a16="http://schemas.microsoft.com/office/drawing/2014/main" id="{B0F92B73-37F3-96A7-FC29-8071D1F65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153" y="3898229"/>
            <a:ext cx="3312210" cy="222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312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93A86-46AE-E200-DA17-970F27D05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A99F2-4261-ED27-713D-EF7982E8E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Sec. 2, Baseline and R&amp;D Directions (LTS)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C3D89-C83A-CDDF-9628-84C2526F9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576" indent="0">
              <a:spcBef>
                <a:spcPts val="0"/>
              </a:spcBef>
              <a:buNone/>
            </a:pPr>
            <a:r>
              <a:rPr lang="en-US" sz="2000" i="1" dirty="0"/>
              <a:t> 2.2 LTS options and R&amp;D directions</a:t>
            </a:r>
            <a:br>
              <a:rPr lang="en-US" sz="2000" i="1" dirty="0"/>
            </a:br>
            <a:endParaRPr lang="en-US" sz="2000" i="1" dirty="0"/>
          </a:p>
          <a:p>
            <a:pPr marL="36576" indent="0">
              <a:spcBef>
                <a:spcPts val="0"/>
              </a:spcBef>
              <a:buNone/>
            </a:pPr>
            <a:r>
              <a:rPr lang="en-US" sz="2000" dirty="0"/>
              <a:t>A. Improved conductor performance: </a:t>
            </a:r>
          </a:p>
          <a:p>
            <a:pPr lvl="1">
              <a:spcBef>
                <a:spcPts val="0"/>
              </a:spcBef>
            </a:pPr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Demonstrate increased Nb</a:t>
            </a:r>
            <a:r>
              <a:rPr lang="en-US" sz="2000" baseline="-25000" dirty="0">
                <a:solidFill>
                  <a:srgbClr val="00B050"/>
                </a:solidFill>
              </a:rPr>
              <a:t>3</a:t>
            </a:r>
            <a:r>
              <a:rPr lang="en-US" sz="2000" dirty="0">
                <a:solidFill>
                  <a:srgbClr val="00B050"/>
                </a:solidFill>
              </a:rPr>
              <a:t>Sn non-copper </a:t>
            </a:r>
            <a:r>
              <a:rPr lang="en-US" sz="2000" i="1" dirty="0" err="1">
                <a:solidFill>
                  <a:srgbClr val="00B050"/>
                </a:solidFill>
              </a:rPr>
              <a:t>J</a:t>
            </a:r>
            <a:r>
              <a:rPr lang="en-US" sz="2000" baseline="-25000" dirty="0" err="1">
                <a:solidFill>
                  <a:srgbClr val="00B050"/>
                </a:solidFill>
              </a:rPr>
              <a:t>c</a:t>
            </a:r>
            <a:r>
              <a:rPr lang="en-US" sz="2000" dirty="0">
                <a:solidFill>
                  <a:srgbClr val="00B050"/>
                </a:solidFill>
              </a:rPr>
              <a:t> and steps </a:t>
            </a:r>
            <a:r>
              <a:rPr lang="en-US" sz="2000" dirty="0" err="1">
                <a:solidFill>
                  <a:srgbClr val="00B050"/>
                </a:solidFill>
              </a:rPr>
              <a:t>twoards</a:t>
            </a:r>
            <a:r>
              <a:rPr lang="en-US" sz="2000" dirty="0">
                <a:solidFill>
                  <a:srgbClr val="00B050"/>
                </a:solidFill>
              </a:rPr>
              <a:t> industrial production.</a:t>
            </a:r>
          </a:p>
          <a:p>
            <a:pPr lvl="1">
              <a:spcBef>
                <a:spcPts val="0"/>
              </a:spcBef>
            </a:pPr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Enlarge the supply base for high-performance Nb</a:t>
            </a:r>
            <a:r>
              <a:rPr lang="en-US" sz="2000" baseline="-25000" dirty="0">
                <a:solidFill>
                  <a:srgbClr val="00B050"/>
                </a:solidFill>
              </a:rPr>
              <a:t>3</a:t>
            </a:r>
            <a:r>
              <a:rPr lang="en-US" sz="2000" dirty="0">
                <a:solidFill>
                  <a:srgbClr val="00B050"/>
                </a:solidFill>
              </a:rPr>
              <a:t>Sn wire to reduce the reliance on a single supplier; demonstrate baseline performance or better.</a:t>
            </a:r>
          </a:p>
          <a:p>
            <a:pPr marL="36576" indent="0">
              <a:spcBef>
                <a:spcPts val="0"/>
              </a:spcBef>
              <a:buNone/>
            </a:pPr>
            <a:r>
              <a:rPr lang="en-US" sz="2000" dirty="0"/>
              <a:t>B. 4.5 K operation: </a:t>
            </a:r>
          </a:p>
          <a:p>
            <a:pPr lvl="1">
              <a:spcBef>
                <a:spcPts val="0"/>
              </a:spcBef>
            </a:pPr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Determine the appropriate operational margins for 4.5 K cooling; Quantify the increase in amount of SC required to meet the 4.5 K-operation requirements.</a:t>
            </a:r>
          </a:p>
          <a:p>
            <a:pPr lvl="1">
              <a:spcBef>
                <a:spcPts val="0"/>
              </a:spcBef>
            </a:pPr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Experimentally determine whether the option of a dry magnet cooled via capillaries is viable.</a:t>
            </a:r>
          </a:p>
          <a:p>
            <a:pPr marL="36576" indent="0">
              <a:buNone/>
            </a:pP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CE0A9-A05D-DDDB-989F-044D5F2F30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59A7D-23B1-BDC5-2A10-43ADD7A745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E1B5A-017A-72AD-C858-9A87941FD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3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1139E-10E8-E324-43C6-06F1BBCDF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40D19-490E-37DB-9320-988CB3008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Sec. 2, Baseline and R&amp;D Directions (LTS)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143E0-8C66-C31C-1DE3-12D0500AF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576" indent="0">
              <a:spcBef>
                <a:spcPts val="0"/>
              </a:spcBef>
              <a:buNone/>
            </a:pPr>
            <a:r>
              <a:rPr lang="en-US" sz="2000" i="1" dirty="0"/>
              <a:t> 2.2 LTS options and R&amp;D directions</a:t>
            </a:r>
            <a:br>
              <a:rPr lang="en-US" sz="2000" i="1" dirty="0"/>
            </a:br>
            <a:endParaRPr lang="en-US" sz="2000" i="1" dirty="0"/>
          </a:p>
          <a:p>
            <a:pPr marL="36576" indent="0">
              <a:spcBef>
                <a:spcPts val="0"/>
              </a:spcBef>
              <a:buNone/>
            </a:pPr>
            <a:r>
              <a:rPr lang="en-US" sz="2000" dirty="0"/>
              <a:t>C. 12 T magnets: </a:t>
            </a:r>
          </a:p>
          <a:p>
            <a:pPr lvl="1">
              <a:spcBef>
                <a:spcPts val="0"/>
              </a:spcBef>
            </a:pPr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Demonstrate 13-13.5 T in a short magnet, following the above baseline for all other parameters.</a:t>
            </a:r>
          </a:p>
          <a:p>
            <a:pPr marL="36576" indent="0">
              <a:spcBef>
                <a:spcPts val="0"/>
              </a:spcBef>
              <a:buNone/>
            </a:pPr>
            <a:r>
              <a:rPr lang="en-US" sz="2000" dirty="0"/>
              <a:t>D. Nb</a:t>
            </a:r>
            <a:r>
              <a:rPr lang="en-US" sz="2000" baseline="-25000" dirty="0"/>
              <a:t>3</a:t>
            </a:r>
            <a:r>
              <a:rPr lang="en-US" sz="2000" dirty="0"/>
              <a:t>Sn/Nb-Ti hybrid magnets at 1.9 K :</a:t>
            </a:r>
          </a:p>
          <a:p>
            <a:pPr lvl="1">
              <a:spcBef>
                <a:spcPts val="0"/>
              </a:spcBef>
            </a:pPr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Explore the challenges of a hybrid design using Nb-Ti in low field regions and aimed at 12 -14 T operational field.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DAB99-E552-E1DB-3ACB-D5F2B91846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3B53B-E0F1-64B1-57BA-23BE78EA55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5B954-5532-4E8E-51DC-C98B62F6C1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4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3A00E6-93F5-BDF3-9EA7-CFCE7948A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79384-A58E-846A-09D6-9CF4B38FE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Sec. 2, Baseline and R&amp;D Directions (HTS)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E6BE0-D5F7-FA54-956D-E422222F0E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0379"/>
            <a:ext cx="8033657" cy="489983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000" i="1" dirty="0"/>
              <a:t>2.3 HTS potential and R&amp;D directions</a:t>
            </a:r>
            <a:br>
              <a:rPr lang="en-US" sz="2000" i="1" dirty="0"/>
            </a:br>
            <a:r>
              <a:rPr lang="en-US" sz="2000" dirty="0"/>
              <a:t>A. Conductor Choice: </a:t>
            </a:r>
          </a:p>
          <a:p>
            <a:pPr lvl="1"/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Develop REBCO tape technology in view of accelerator needs.</a:t>
            </a:r>
          </a:p>
          <a:p>
            <a:pPr lvl="1"/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Monitor developments in BSCCO technology closely in cooperation with US-MDP.</a:t>
            </a:r>
          </a:p>
          <a:p>
            <a:pPr lvl="1"/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Study potential of IBS round wire conductor in view of competitive specifications and timeline. </a:t>
            </a:r>
          </a:p>
          <a:p>
            <a:pPr marL="36576" indent="0">
              <a:buNone/>
            </a:pPr>
            <a:r>
              <a:rPr lang="en-US" sz="2000" dirty="0"/>
              <a:t>B. HTS magnet specifications and requirements </a:t>
            </a:r>
            <a:br>
              <a:rPr lang="en-US" sz="2000" dirty="0"/>
            </a:br>
            <a:r>
              <a:rPr lang="en-US" sz="2000" dirty="0"/>
              <a:t>with </a:t>
            </a:r>
            <a:r>
              <a:rPr lang="en-US" sz="2000" dirty="0" err="1"/>
              <a:t>cryo</a:t>
            </a:r>
            <a:r>
              <a:rPr lang="en-US" sz="2000" dirty="0"/>
              <a:t>, powering/protection, beam dynamics, feedback systems, instrumentation, vacuum, beam-induced losses, etc.: </a:t>
            </a:r>
          </a:p>
          <a:p>
            <a:pPr lvl="1"/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In an iterative process that involves all relevant subsystems, determine HTS magnet specifications and requirements.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E1AC5-3690-EB6B-BBC3-717E24FEA1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7D555-0775-AC5C-D5F3-53787DC4F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6E22A-576A-A1B8-9223-C0C2BD3412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3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A5605-0E6E-B997-A023-FF4502F22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Sec. 2, Baseline and R&amp;D Directions (HTS)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A5782-796A-457B-F13E-C19AE8455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0379"/>
            <a:ext cx="8033657" cy="489983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000" i="1" dirty="0"/>
              <a:t>2.3 HTS potential and R&amp;D directions</a:t>
            </a:r>
            <a:br>
              <a:rPr lang="en-US" sz="2000" i="1" dirty="0"/>
            </a:br>
            <a:endParaRPr lang="en-US" sz="2000" i="1" dirty="0"/>
          </a:p>
          <a:p>
            <a:pPr marL="36576" indent="0">
              <a:buNone/>
            </a:pPr>
            <a:r>
              <a:rPr lang="en-US" sz="2000" dirty="0"/>
              <a:t>C. HTS technology stack: </a:t>
            </a:r>
          </a:p>
          <a:p>
            <a:pPr lvl="1"/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Develop and validate a cable for REBCO accelerator magnets.</a:t>
            </a:r>
          </a:p>
          <a:p>
            <a:pPr lvl="1"/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Determine how to wind and insulate, mechanically load, cool, and protect REBCO dipoles.</a:t>
            </a:r>
          </a:p>
          <a:p>
            <a:pPr lvl="1"/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Demonstrate accelerator quality at an intermediate field level and short length, before scaling up to nominal field.</a:t>
            </a:r>
          </a:p>
          <a:p>
            <a:pPr marL="36576" indent="0">
              <a:buNone/>
            </a:pPr>
            <a:r>
              <a:rPr lang="en-US" sz="2000" dirty="0"/>
              <a:t>D. HTS/LTS hybrid technology: </a:t>
            </a:r>
          </a:p>
          <a:p>
            <a:pPr lvl="1"/>
            <a:r>
              <a:rPr lang="en-US" sz="2000" i="1" dirty="0">
                <a:solidFill>
                  <a:srgbClr val="00B050"/>
                </a:solidFill>
              </a:rPr>
              <a:t>RD</a:t>
            </a:r>
            <a:r>
              <a:rPr lang="en-US" sz="2000" dirty="0">
                <a:solidFill>
                  <a:srgbClr val="00B050"/>
                </a:solidFill>
              </a:rPr>
              <a:t>: Quantify potential gains of hybrid HTS/LTS technology for accelerators and evaluate how they measure up against the drawbacks and risks.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53261-AE2F-5D92-7F68-A52EDA082D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B193A-1B5F-D909-D7F7-09A62BE58E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B9719-5CE3-7EEC-E33C-E2522EB64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4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4f52a24a8f412ad2ac9ad4d422ad757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4c4331a550448243f239d832ebeb7c59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52811E-733C-48F0-8254-2F3B57F89C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a6163950-ed7b-45ff-a88b-85d0d03db3bc"/>
    <ds:schemaRef ds:uri="e24f2763-0e71-4812-94ad-3b15b8174d77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34922</TotalTime>
  <Words>1164</Words>
  <Application>Microsoft Macintosh PowerPoint</Application>
  <PresentationFormat>On-screen Show (4:3)</PresentationFormat>
  <Paragraphs>235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MS Mincho</vt:lpstr>
      <vt:lpstr>Arial</vt:lpstr>
      <vt:lpstr>Calibri</vt:lpstr>
      <vt:lpstr>Cambria</vt:lpstr>
      <vt:lpstr>Helvetica Neue</vt:lpstr>
      <vt:lpstr>Rockwell Light</vt:lpstr>
      <vt:lpstr>Symbol</vt:lpstr>
      <vt:lpstr>Times New Roman</vt:lpstr>
      <vt:lpstr>HFM(4-3)</vt:lpstr>
      <vt:lpstr>HFM Input to ESPP</vt:lpstr>
      <vt:lpstr>Process towards final document</vt:lpstr>
      <vt:lpstr>HFM Input to ESPP Update - Outline</vt:lpstr>
      <vt:lpstr>Introduction</vt:lpstr>
      <vt:lpstr>Sec. 2, Baseline and R&amp;D Directions (LTS)</vt:lpstr>
      <vt:lpstr>Sec. 2, Baseline and R&amp;D Directions (LTS)</vt:lpstr>
      <vt:lpstr>Sec. 2, Baseline and R&amp;D Directions (LTS)</vt:lpstr>
      <vt:lpstr>Sec. 2, Baseline and R&amp;D Directions (HTS)</vt:lpstr>
      <vt:lpstr>Sec. 2, Baseline and R&amp;D Directions (HTS)</vt:lpstr>
      <vt:lpstr>Sec. 3, HFM R&amp;D, LTS</vt:lpstr>
      <vt:lpstr>Sec. 3, HFM R&amp;D, HTS</vt:lpstr>
      <vt:lpstr>Sec. 4, Synergies with Other Fields &amp; Societal Impact</vt:lpstr>
      <vt:lpstr>Annexes: program structure</vt:lpstr>
      <vt:lpstr>Annexes: LTS timeline</vt:lpstr>
      <vt:lpstr>Annexes: HTS timeline</vt:lpstr>
      <vt:lpstr>Annexes: TRL and resources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Auchmann Bernhard</cp:lastModifiedBy>
  <cp:revision>137</cp:revision>
  <cp:lastPrinted>2022-04-29T08:24:36Z</cp:lastPrinted>
  <dcterms:created xsi:type="dcterms:W3CDTF">2012-11-30T11:04:26Z</dcterms:created>
  <dcterms:modified xsi:type="dcterms:W3CDTF">2025-02-10T16:01:39Z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