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4"/>
  </p:notesMasterIdLst>
  <p:sldIdLst>
    <p:sldId id="1095" r:id="rId5"/>
    <p:sldId id="939" r:id="rId6"/>
    <p:sldId id="1096" r:id="rId7"/>
    <p:sldId id="1097" r:id="rId8"/>
    <p:sldId id="1098" r:id="rId9"/>
    <p:sldId id="1915" r:id="rId10"/>
    <p:sldId id="1916" r:id="rId11"/>
    <p:sldId id="1917" r:id="rId12"/>
    <p:sldId id="1918" r:id="rId13"/>
    <p:sldId id="1919" r:id="rId14"/>
    <p:sldId id="1933" r:id="rId15"/>
    <p:sldId id="1920" r:id="rId16"/>
    <p:sldId id="1931" r:id="rId17"/>
    <p:sldId id="1922" r:id="rId18"/>
    <p:sldId id="1924" r:id="rId19"/>
    <p:sldId id="1934" r:id="rId20"/>
    <p:sldId id="1923" r:id="rId21"/>
    <p:sldId id="1925" r:id="rId22"/>
    <p:sldId id="1926" r:id="rId23"/>
    <p:sldId id="1927" r:id="rId24"/>
    <p:sldId id="1938" r:id="rId25"/>
    <p:sldId id="1935" r:id="rId26"/>
    <p:sldId id="1932" r:id="rId27"/>
    <p:sldId id="1936" r:id="rId28"/>
    <p:sldId id="1928" r:id="rId29"/>
    <p:sldId id="1930" r:id="rId30"/>
    <p:sldId id="1906" r:id="rId31"/>
    <p:sldId id="1937" r:id="rId32"/>
    <p:sldId id="1921" r:id="rId33"/>
  </p:sldIdLst>
  <p:sldSz cx="9144000" cy="6858000" type="screen4x3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F0E"/>
    <a:srgbClr val="0016A0"/>
    <a:srgbClr val="F09E18"/>
    <a:srgbClr val="8E04FF"/>
    <a:srgbClr val="006DD0"/>
    <a:srgbClr val="B8CCE4"/>
    <a:srgbClr val="B9DEFF"/>
    <a:srgbClr val="67B4FE"/>
    <a:srgbClr val="6647AD"/>
    <a:srgbClr val="676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626" autoAdjust="0"/>
    <p:restoredTop sz="97156" autoAdjust="0"/>
  </p:normalViewPr>
  <p:slideViewPr>
    <p:cSldViewPr snapToGrid="0" snapToObjects="1">
      <p:cViewPr>
        <p:scale>
          <a:sx n="75" d="100"/>
          <a:sy n="75" d="100"/>
        </p:scale>
        <p:origin x="1085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3307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commentAuthors" Target="comment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8427" cy="511730"/>
          </a:xfrm>
          <a:prstGeom prst="rect">
            <a:avLst/>
          </a:prstGeom>
        </p:spPr>
        <p:txBody>
          <a:bodyPr vert="horz" lIns="95098" tIns="47549" rIns="95098" bIns="4754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1"/>
            <a:ext cx="3078427" cy="511730"/>
          </a:xfrm>
          <a:prstGeom prst="rect">
            <a:avLst/>
          </a:prstGeom>
        </p:spPr>
        <p:txBody>
          <a:bodyPr vert="horz" lIns="95098" tIns="47549" rIns="95098" bIns="47549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2/10/2025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40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98" tIns="47549" rIns="95098" bIns="4754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5"/>
          </a:xfrm>
          <a:prstGeom prst="rect">
            <a:avLst/>
          </a:prstGeom>
        </p:spPr>
        <p:txBody>
          <a:bodyPr vert="horz" lIns="95098" tIns="47549" rIns="95098" bIns="4754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8427" cy="511730"/>
          </a:xfrm>
          <a:prstGeom prst="rect">
            <a:avLst/>
          </a:prstGeom>
        </p:spPr>
        <p:txBody>
          <a:bodyPr vert="horz" lIns="95098" tIns="47549" rIns="95098" bIns="4754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6"/>
            <a:ext cx="3078427" cy="511730"/>
          </a:xfrm>
          <a:prstGeom prst="rect">
            <a:avLst/>
          </a:prstGeom>
        </p:spPr>
        <p:txBody>
          <a:bodyPr vert="horz" lIns="95098" tIns="47549" rIns="95098" bIns="47549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196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56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43808-C14D-6DB7-1320-82EBE0889E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F238DA3-0B39-C110-63A2-16BE9B4964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379FAE-C99C-FC6B-8D2E-1D568DB92F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27B25-B9FA-E916-6B7B-4C66F2DD3B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1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A. Haziot (TE-MSC-SMT) - 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A. Haziot (TE-MSC-SMT) - 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3469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57241" y="6356350"/>
            <a:ext cx="34211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A. Haziot (TE-MSC-SMT) - HFM Annual Meeting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A. Haziot (TE-MSC-SMT) - HFM Annual Meeting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A. Haziot (TE-MSC-SMT) - 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8816" y="2216426"/>
            <a:ext cx="2311789" cy="26988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3699887" y="4770554"/>
            <a:ext cx="1888661" cy="3847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</p:spTree>
    <p:extLst>
      <p:ext uri="{BB962C8B-B14F-4D97-AF65-F5344CB8AC3E}">
        <p14:creationId xmlns:p14="http://schemas.microsoft.com/office/powerpoint/2010/main" val="18710736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02935" y="6356350"/>
            <a:ext cx="29754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dirty="0"/>
              <a:t>A. Haziot (TE-MSC-SMT) - 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  <p:sldLayoutId id="2147483668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7" Type="http://schemas.openxmlformats.org/officeDocument/2006/relationships/image" Target="../media/image28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jpeg"/><Relationship Id="rId7" Type="http://schemas.openxmlformats.org/officeDocument/2006/relationships/image" Target="../media/image54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5344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A95400-5DD0-5EA9-D884-EC1E75DF180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460BC-F6DB-F5EF-2634-369DF25A2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0B0596-6FA0-0118-2B47-E2D5D4B649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4D7D980-C625-D223-4DF7-3FC265D6717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Overview of the results from SMC 11T 2G</a:t>
            </a:r>
            <a:endParaRPr lang="it-IT" sz="2000" dirty="0"/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486832F8-B989-4F8D-3E02-7957305474B4}"/>
              </a:ext>
            </a:extLst>
          </p:cNvPr>
          <p:cNvSpPr txBox="1">
            <a:spLocks/>
          </p:cNvSpPr>
          <p:nvPr/>
        </p:nvSpPr>
        <p:spPr>
          <a:xfrm>
            <a:off x="106031" y="1268153"/>
            <a:ext cx="4930935" cy="1059411"/>
          </a:xfrm>
          <a:prstGeom prst="rect">
            <a:avLst/>
          </a:prstGeom>
        </p:spPr>
        <p:txBody>
          <a:bodyPr numCol="1">
            <a:no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Effect of longitudinal loading on virgin training at 4.5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With </a:t>
            </a: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low loading, training quench are spread in the coil</a:t>
            </a:r>
            <a:r>
              <a:rPr lang="en-US" sz="1400" dirty="0"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At higher loading, they reduces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960F874-9EF1-05C8-9747-830BF145A6F4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944" y="2175058"/>
            <a:ext cx="4207107" cy="16286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83DD29-B587-ED7F-2D40-4D099B8F4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339" y="3969221"/>
            <a:ext cx="3539032" cy="21767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9AC49CC-C278-FBC9-9D25-5002347219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4225" y="3981000"/>
            <a:ext cx="3548558" cy="216724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E65946B-37F8-0778-65E5-86E9ED176204}"/>
              </a:ext>
            </a:extLst>
          </p:cNvPr>
          <p:cNvGrpSpPr/>
          <p:nvPr/>
        </p:nvGrpSpPr>
        <p:grpSpPr>
          <a:xfrm>
            <a:off x="4946782" y="1399710"/>
            <a:ext cx="4089439" cy="1927098"/>
            <a:chOff x="4946782" y="1399710"/>
            <a:chExt cx="4089439" cy="192709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6791543-F9C2-9943-81E5-358EEA905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46782" y="1607820"/>
              <a:ext cx="4089439" cy="1718988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D55CA06-9767-BBEF-A60B-7C99AAEAFDB0}"/>
                </a:ext>
              </a:extLst>
            </p:cNvPr>
            <p:cNvSpPr txBox="1"/>
            <p:nvPr/>
          </p:nvSpPr>
          <p:spPr>
            <a:xfrm>
              <a:off x="5173979" y="1399710"/>
              <a:ext cx="38622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>
                  <a:solidFill>
                    <a:schemeClr val="accent6"/>
                  </a:solidFill>
                </a:rPr>
                <a:t>Rods deformation for SMC11T 2G magnets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0230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1E49E4-A1EA-194F-6871-F7F0CCED9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31C67B-B4E6-CCAF-340F-C534EBC7C6E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D6FB4E-8F9F-39AF-BEE0-F95DD5EF9E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1429C2-B1D3-0CA1-B7E1-8A9AB478D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9EC73CF-2A6A-BEE6-9D1B-965560F941A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A test bench for new quench protection systems (in collaboration with WP 4.5)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DBDE246-6E59-88AD-DD2E-039D2D8829EA}"/>
              </a:ext>
            </a:extLst>
          </p:cNvPr>
          <p:cNvGrpSpPr/>
          <p:nvPr/>
        </p:nvGrpSpPr>
        <p:grpSpPr>
          <a:xfrm>
            <a:off x="4937128" y="1455948"/>
            <a:ext cx="4146296" cy="3948536"/>
            <a:chOff x="4935488" y="2005401"/>
            <a:chExt cx="4146296" cy="394853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BBBF90F-2EF0-0F76-CEEF-3882A28CDD9E}"/>
                </a:ext>
              </a:extLst>
            </p:cNvPr>
            <p:cNvSpPr txBox="1"/>
            <p:nvPr/>
          </p:nvSpPr>
          <p:spPr>
            <a:xfrm>
              <a:off x="4977292" y="2005401"/>
              <a:ext cx="398453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u="sng" dirty="0"/>
                <a:t>E-CLIQ</a:t>
              </a:r>
              <a:endParaRPr lang="en-GB" sz="1050" u="sng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F10C00C-E3BB-5B5F-20E5-94EF9178979B}"/>
                </a:ext>
              </a:extLst>
            </p:cNvPr>
            <p:cNvSpPr txBox="1"/>
            <p:nvPr/>
          </p:nvSpPr>
          <p:spPr>
            <a:xfrm>
              <a:off x="4935488" y="2499362"/>
              <a:ext cx="398453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/>
                <a:t>E-CLIQ coils are inductive quench heaters: AC current </a:t>
              </a:r>
              <a:r>
                <a:rPr lang="en-US" sz="1050" dirty="0">
                  <a:sym typeface="Wingdings" panose="05000000000000000000" pitchFamily="2" charset="2"/>
                </a:rPr>
                <a:t></a:t>
              </a:r>
              <a:r>
                <a:rPr lang="en-US" sz="1050" dirty="0"/>
                <a:t>  AC magnetic field </a:t>
              </a:r>
              <a:r>
                <a:rPr lang="en-US" sz="1050" dirty="0">
                  <a:sym typeface="Wingdings" panose="05000000000000000000" pitchFamily="2" charset="2"/>
                </a:rPr>
                <a:t></a:t>
              </a:r>
              <a:r>
                <a:rPr lang="en-US" sz="1050" dirty="0"/>
                <a:t> AC loss in the conductor.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/>
                <a:t>Potential to initiate a quench within some milliseconds.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/>
                <a:t>Acts also as a small Joule based quench heater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954C4FC-5FC5-633F-E5CA-967CA9DCB485}"/>
                </a:ext>
              </a:extLst>
            </p:cNvPr>
            <p:cNvSpPr txBox="1"/>
            <p:nvPr/>
          </p:nvSpPr>
          <p:spPr>
            <a:xfrm>
              <a:off x="5097250" y="5446106"/>
              <a:ext cx="3984534" cy="5078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/>
                <a:t>T. Mulder </a:t>
              </a:r>
              <a:r>
                <a:rPr lang="en-US" sz="900" i="1" dirty="0"/>
                <a:t>et al.</a:t>
              </a:r>
              <a:r>
                <a:rPr lang="en-US" sz="900" dirty="0"/>
                <a:t>, </a:t>
              </a:r>
              <a:r>
                <a:rPr lang="en-GB" sz="900" dirty="0"/>
                <a:t>External Coil Coupled Loss Induced Quench (E-CLIQ) System for the Protection of LTS Magnets, </a:t>
              </a:r>
              <a:r>
                <a:rPr lang="en-GB" sz="900" i="1" dirty="0"/>
                <a:t>IEEE Trans. Appl. </a:t>
              </a:r>
              <a:r>
                <a:rPr lang="en-GB" sz="900" i="1" dirty="0" err="1"/>
                <a:t>Supercond</a:t>
              </a:r>
              <a:r>
                <a:rPr lang="en-GB" sz="900" i="1" dirty="0"/>
                <a:t>. </a:t>
              </a:r>
              <a:r>
                <a:rPr lang="en-GB" sz="900" b="1" dirty="0"/>
                <a:t>33</a:t>
              </a:r>
              <a:r>
                <a:rPr lang="en-GB" sz="900" dirty="0"/>
                <a:t>, 3258912</a:t>
              </a:r>
              <a:r>
                <a:rPr lang="en-GB" sz="900" i="1" dirty="0"/>
                <a:t> </a:t>
              </a:r>
              <a:r>
                <a:rPr lang="en-GB" sz="900" dirty="0"/>
                <a:t>(2023) </a:t>
              </a:r>
            </a:p>
          </p:txBody>
        </p:sp>
        <p:pic>
          <p:nvPicPr>
            <p:cNvPr id="62" name="Picture 61" descr="A close up of a device&#10;&#10;Description automatically generated">
              <a:extLst>
                <a:ext uri="{FF2B5EF4-FFF2-40B4-BE49-F238E27FC236}">
                  <a16:creationId xmlns:a16="http://schemas.microsoft.com/office/drawing/2014/main" id="{9606B08B-0EF1-114A-9DFB-3A0F0827B2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1563"/>
            <a:stretch/>
          </p:blipFill>
          <p:spPr>
            <a:xfrm>
              <a:off x="6723866" y="4490859"/>
              <a:ext cx="2076250" cy="783280"/>
            </a:xfrm>
            <a:prstGeom prst="rect">
              <a:avLst/>
            </a:prstGeom>
          </p:spPr>
        </p:pic>
        <p:pic>
          <p:nvPicPr>
            <p:cNvPr id="64" name="Picture 63" descr="A diagram of a sample current&#10;&#10;Description automatically generated with medium confidence">
              <a:extLst>
                <a:ext uri="{FF2B5EF4-FFF2-40B4-BE49-F238E27FC236}">
                  <a16:creationId xmlns:a16="http://schemas.microsoft.com/office/drawing/2014/main" id="{0987CD85-B560-DA54-D06D-8792E9918A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0491" r="919"/>
            <a:stretch/>
          </p:blipFill>
          <p:spPr>
            <a:xfrm>
              <a:off x="6541076" y="3451112"/>
              <a:ext cx="1378251" cy="899380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6413709D-5EA5-DF29-63C6-7EF6B9B1BD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96542" y="4390420"/>
              <a:ext cx="1373915" cy="101784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1AEDEA9-AE42-1BA0-B29E-1A2DF8F24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25463" y="3362578"/>
              <a:ext cx="1415613" cy="1031533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DCCDAA0-5585-FF49-C7EA-6EF3B3E017D6}"/>
              </a:ext>
            </a:extLst>
          </p:cNvPr>
          <p:cNvGrpSpPr/>
          <p:nvPr/>
        </p:nvGrpSpPr>
        <p:grpSpPr>
          <a:xfrm>
            <a:off x="76453" y="1486932"/>
            <a:ext cx="4573077" cy="3884136"/>
            <a:chOff x="110904" y="2035099"/>
            <a:chExt cx="4573077" cy="388413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81C9C0D-4DBE-EE6E-0BDA-02A9897E09D2}"/>
                </a:ext>
              </a:extLst>
            </p:cNvPr>
            <p:cNvSpPr txBox="1"/>
            <p:nvPr/>
          </p:nvSpPr>
          <p:spPr>
            <a:xfrm>
              <a:off x="113145" y="2035099"/>
              <a:ext cx="457083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u="sng" dirty="0"/>
                <a:t>ESC</a:t>
              </a:r>
              <a:r>
                <a:rPr lang="en-US" sz="1050" dirty="0"/>
                <a:t> (Energy Shift with Coupling)</a:t>
              </a:r>
              <a:endParaRPr lang="en-GB" sz="1050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0C58432-7743-DAAC-7CF8-E875752D48DB}"/>
                </a:ext>
              </a:extLst>
            </p:cNvPr>
            <p:cNvSpPr txBox="1"/>
            <p:nvPr/>
          </p:nvSpPr>
          <p:spPr>
            <a:xfrm>
              <a:off x="462714" y="2458716"/>
              <a:ext cx="3034048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/>
                <a:t>As fast as CLIQ or faster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/>
                <a:t>Extracts part of the magnet energy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/>
                <a:t>Sudden current drop </a:t>
              </a:r>
              <a:r>
                <a:rPr lang="en-US" sz="1050" dirty="0">
                  <a:sym typeface="Wingdings" panose="05000000000000000000" pitchFamily="2" charset="2"/>
                </a:rPr>
                <a:t> lower ohmic loss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/>
                <a:t>Electrically insulated from coil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/>
                <a:t>Easier redundancy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F88A759-0A6B-9BA3-D74B-654DDDED01C3}"/>
                </a:ext>
              </a:extLst>
            </p:cNvPr>
            <p:cNvGrpSpPr/>
            <p:nvPr/>
          </p:nvGrpSpPr>
          <p:grpSpPr>
            <a:xfrm>
              <a:off x="110904" y="3498934"/>
              <a:ext cx="2424867" cy="1169162"/>
              <a:chOff x="-1611331" y="4482584"/>
              <a:chExt cx="16355310" cy="8537249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14266FB6-5575-17D0-39C1-0FA4254342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8165" y="5789911"/>
                <a:ext cx="11636050" cy="5502347"/>
              </a:xfrm>
              <a:prstGeom prst="rect">
                <a:avLst/>
              </a:prstGeom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7359034-D881-16E4-DBC1-39FBAC0A4BCC}"/>
                  </a:ext>
                </a:extLst>
              </p:cNvPr>
              <p:cNvSpPr txBox="1"/>
              <p:nvPr/>
            </p:nvSpPr>
            <p:spPr>
              <a:xfrm>
                <a:off x="-1611331" y="4482584"/>
                <a:ext cx="7239001" cy="1432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75" dirty="0">
                    <a:solidFill>
                      <a:srgbClr val="C00000"/>
                    </a:solidFill>
                  </a:rPr>
                  <a:t>Auxiliary coil 1</a:t>
                </a:r>
              </a:p>
            </p:txBody>
          </p: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D3C131CE-78C5-752F-4BA1-4DD472F189F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008169" y="5789910"/>
                <a:ext cx="1576577" cy="1966813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C0E1532-94A2-AF26-7D15-95F5D0008C83}"/>
                  </a:ext>
                </a:extLst>
              </p:cNvPr>
              <p:cNvSpPr txBox="1"/>
              <p:nvPr/>
            </p:nvSpPr>
            <p:spPr>
              <a:xfrm>
                <a:off x="7504978" y="9849119"/>
                <a:ext cx="7239001" cy="1854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75" dirty="0">
                    <a:solidFill>
                      <a:srgbClr val="00B050"/>
                    </a:solidFill>
                  </a:rPr>
                  <a:t>Magnet</a:t>
                </a:r>
                <a:r>
                  <a:rPr lang="en-US" sz="1050" dirty="0">
                    <a:solidFill>
                      <a:srgbClr val="00B050"/>
                    </a:solidFill>
                  </a:rPr>
                  <a:t> </a:t>
                </a:r>
                <a:r>
                  <a:rPr lang="en-US" sz="675" dirty="0">
                    <a:solidFill>
                      <a:srgbClr val="00B050"/>
                    </a:solidFill>
                  </a:rPr>
                  <a:t>coils</a:t>
                </a:r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F2DF5687-C81F-2A7F-F003-63D890A53EB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9564386" y="7983535"/>
                <a:ext cx="612418" cy="2032568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87E9F0D-66F1-E392-2380-F51D37F42C01}"/>
                  </a:ext>
                </a:extLst>
              </p:cNvPr>
              <p:cNvSpPr txBox="1"/>
              <p:nvPr/>
            </p:nvSpPr>
            <p:spPr>
              <a:xfrm>
                <a:off x="2216150" y="11587117"/>
                <a:ext cx="7239001" cy="1432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75" dirty="0">
                    <a:solidFill>
                      <a:srgbClr val="C00000"/>
                    </a:solidFill>
                  </a:rPr>
                  <a:t>auxiliary coil 2</a:t>
                </a:r>
              </a:p>
            </p:txBody>
          </p: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7CC5F991-63BC-4A9B-2F12-8E451B1607A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5996189" y="10016103"/>
                <a:ext cx="522794" cy="165482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cxn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C4D9B82-FDE7-FCD7-0280-FB8AC18C5AEC}"/>
                </a:ext>
              </a:extLst>
            </p:cNvPr>
            <p:cNvSpPr txBox="1"/>
            <p:nvPr/>
          </p:nvSpPr>
          <p:spPr>
            <a:xfrm>
              <a:off x="312420" y="5549903"/>
              <a:ext cx="433282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dirty="0"/>
                <a:t>E. </a:t>
              </a:r>
              <a:r>
                <a:rPr lang="en-US" sz="900" dirty="0" err="1"/>
                <a:t>Ravaioli</a:t>
              </a:r>
              <a:r>
                <a:rPr lang="en-US" sz="900" dirty="0"/>
                <a:t> </a:t>
              </a:r>
              <a:r>
                <a:rPr lang="en-US" sz="900" i="1" dirty="0"/>
                <a:t>et al.</a:t>
              </a:r>
              <a:r>
                <a:rPr lang="en-US" sz="900" dirty="0"/>
                <a:t>, </a:t>
              </a:r>
              <a:r>
                <a:rPr lang="en-GB" sz="900" dirty="0"/>
                <a:t>Energy shift with coupling (ESC): a new quench protection method, </a:t>
              </a:r>
              <a:r>
                <a:rPr lang="en-GB" sz="900" i="1" dirty="0" err="1"/>
                <a:t>Supercond</a:t>
              </a:r>
              <a:r>
                <a:rPr lang="en-GB" sz="900" i="1" dirty="0"/>
                <a:t>. Sci. Technol. </a:t>
              </a:r>
              <a:r>
                <a:rPr lang="en-GB" sz="900" dirty="0"/>
                <a:t>(2025)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A9C6282-4C38-25D2-F812-75D094E23D5E}"/>
                </a:ext>
              </a:extLst>
            </p:cNvPr>
            <p:cNvSpPr txBox="1"/>
            <p:nvPr/>
          </p:nvSpPr>
          <p:spPr>
            <a:xfrm>
              <a:off x="674246" y="4776752"/>
              <a:ext cx="1631412" cy="707886"/>
            </a:xfrm>
            <a:prstGeom prst="rect">
              <a:avLst/>
            </a:prstGeom>
            <a:solidFill>
              <a:srgbClr val="F9E5E5"/>
            </a:solidFill>
            <a:ln>
              <a:solidFill>
                <a:srgbClr val="C00000"/>
              </a:solidFill>
            </a:ln>
          </p:spPr>
          <p:txBody>
            <a:bodyPr wrap="square" numCol="1" rtlCol="0">
              <a:spAutoFit/>
            </a:bodyPr>
            <a:lstStyle/>
            <a:p>
              <a:r>
                <a:rPr lang="en-US" sz="1000" b="1" dirty="0">
                  <a:solidFill>
                    <a:srgbClr val="D62728"/>
                  </a:solidFill>
                </a:rPr>
                <a:t>0. </a:t>
              </a:r>
              <a:r>
                <a:rPr lang="en-US" sz="1000" dirty="0">
                  <a:solidFill>
                    <a:srgbClr val="D62728"/>
                  </a:solidFill>
                </a:rPr>
                <a:t>Powering</a:t>
              </a:r>
            </a:p>
            <a:p>
              <a:r>
                <a:rPr lang="en-US" sz="1000" b="1" dirty="0">
                  <a:solidFill>
                    <a:srgbClr val="D62728"/>
                  </a:solidFill>
                </a:rPr>
                <a:t>1. </a:t>
              </a:r>
              <a:r>
                <a:rPr lang="en-US" sz="1000" dirty="0">
                  <a:solidFill>
                    <a:srgbClr val="D62728"/>
                  </a:solidFill>
                </a:rPr>
                <a:t>Unit discharge</a:t>
              </a:r>
            </a:p>
            <a:p>
              <a:r>
                <a:rPr lang="en-US" sz="1000" b="1" dirty="0">
                  <a:solidFill>
                    <a:srgbClr val="D62728"/>
                  </a:solidFill>
                </a:rPr>
                <a:t>2. </a:t>
              </a:r>
              <a:r>
                <a:rPr lang="en-US" sz="1000" dirty="0">
                  <a:solidFill>
                    <a:srgbClr val="D62728"/>
                  </a:solidFill>
                </a:rPr>
                <a:t>Diode conduction</a:t>
              </a:r>
            </a:p>
            <a:p>
              <a:r>
                <a:rPr lang="en-US" sz="1000" b="1" dirty="0">
                  <a:solidFill>
                    <a:srgbClr val="D62728"/>
                  </a:solidFill>
                </a:rPr>
                <a:t>3. </a:t>
              </a:r>
              <a:r>
                <a:rPr lang="en-US" sz="1000" dirty="0">
                  <a:solidFill>
                    <a:srgbClr val="D62728"/>
                  </a:solidFill>
                </a:rPr>
                <a:t>Magnet discharge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4C74955-AD0A-6598-CD98-C25878377210}"/>
                </a:ext>
              </a:extLst>
            </p:cNvPr>
            <p:cNvGrpSpPr/>
            <p:nvPr/>
          </p:nvGrpSpPr>
          <p:grpSpPr>
            <a:xfrm>
              <a:off x="2323306" y="3255580"/>
              <a:ext cx="2162539" cy="1956583"/>
              <a:chOff x="2420509" y="3245679"/>
              <a:chExt cx="1938843" cy="1754191"/>
            </a:xfrm>
          </p:grpSpPr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C85CDA7E-23C8-5981-4197-74A5303C9FF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5650"/>
              <a:stretch/>
            </p:blipFill>
            <p:spPr>
              <a:xfrm>
                <a:off x="2420509" y="3397587"/>
                <a:ext cx="1938843" cy="1602283"/>
              </a:xfrm>
              <a:prstGeom prst="rect">
                <a:avLst/>
              </a:prstGeom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69055F89-8F4A-1A1C-1EDA-9962A840D10C}"/>
                  </a:ext>
                </a:extLst>
              </p:cNvPr>
              <p:cNvSpPr/>
              <p:nvPr/>
            </p:nvSpPr>
            <p:spPr>
              <a:xfrm>
                <a:off x="3010024" y="3246351"/>
                <a:ext cx="1306254" cy="121306"/>
              </a:xfrm>
              <a:prstGeom prst="rect">
                <a:avLst/>
              </a:prstGeom>
              <a:solidFill>
                <a:srgbClr val="C00000">
                  <a:alpha val="10000"/>
                </a:srgbClr>
              </a:solidFill>
              <a:ln>
                <a:solidFill>
                  <a:srgbClr val="B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800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8920BDC-2A8F-E64C-D9FB-82A7AD5E6BE6}"/>
                  </a:ext>
                </a:extLst>
              </p:cNvPr>
              <p:cNvSpPr/>
              <p:nvPr/>
            </p:nvSpPr>
            <p:spPr>
              <a:xfrm>
                <a:off x="2681806" y="3246351"/>
                <a:ext cx="120771" cy="121306"/>
              </a:xfrm>
              <a:prstGeom prst="rect">
                <a:avLst/>
              </a:prstGeom>
              <a:solidFill>
                <a:srgbClr val="C00000">
                  <a:alpha val="10000"/>
                </a:srgbClr>
              </a:solidFill>
              <a:ln>
                <a:solidFill>
                  <a:srgbClr val="B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it-IT" sz="800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  <a:endParaRPr lang="en-US" sz="8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B17744D-E72C-F26F-48FD-E4162D88F354}"/>
                  </a:ext>
                </a:extLst>
              </p:cNvPr>
              <p:cNvSpPr/>
              <p:nvPr/>
            </p:nvSpPr>
            <p:spPr>
              <a:xfrm>
                <a:off x="2805459" y="3246351"/>
                <a:ext cx="99426" cy="121306"/>
              </a:xfrm>
              <a:prstGeom prst="rect">
                <a:avLst/>
              </a:prstGeom>
              <a:solidFill>
                <a:srgbClr val="C00000">
                  <a:alpha val="10000"/>
                </a:srgbClr>
              </a:solidFill>
              <a:ln>
                <a:solidFill>
                  <a:srgbClr val="B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it-IT" sz="800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endParaRPr lang="en-US" sz="8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0C0BD656-5D1F-D915-68E9-56490853670C}"/>
                  </a:ext>
                </a:extLst>
              </p:cNvPr>
              <p:cNvSpPr/>
              <p:nvPr/>
            </p:nvSpPr>
            <p:spPr>
              <a:xfrm>
                <a:off x="2903660" y="3245679"/>
                <a:ext cx="106364" cy="122649"/>
              </a:xfrm>
              <a:prstGeom prst="rect">
                <a:avLst/>
              </a:prstGeom>
              <a:solidFill>
                <a:srgbClr val="C00000">
                  <a:alpha val="10000"/>
                </a:srgbClr>
              </a:solidFill>
              <a:ln>
                <a:solidFill>
                  <a:srgbClr val="B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it-IT" sz="800" b="1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endParaRPr lang="en-US" sz="800" b="1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3932D0E-E3B8-EDE7-C7D1-7E2D6FBC66B0}"/>
              </a:ext>
            </a:extLst>
          </p:cNvPr>
          <p:cNvSpPr txBox="1"/>
          <p:nvPr/>
        </p:nvSpPr>
        <p:spPr>
          <a:xfrm>
            <a:off x="0" y="6025249"/>
            <a:ext cx="9144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For more details, see talk by M. Wozniak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204328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9211185A-3FBE-EEA2-486C-27ADE4B3596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1800" y="1139698"/>
            <a:ext cx="2780859" cy="892883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FF6BB878-E06B-4102-00C8-0C2B40AFBD5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9466" y="1291375"/>
            <a:ext cx="2704534" cy="187903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8C0982-97F0-0328-213E-9C6A5D51C5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4AA98D-7160-F6CF-FE65-EA91718B1A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90CF55-5807-EDD6-B2DB-C69BC9CDEC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FAAA9D3-E7C9-0275-6D77-0CDE9CC8D1E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First demonstration of the Energy Shift with Coupling (ESC) in SMC</a:t>
            </a:r>
            <a:endParaRPr lang="it-IT" sz="2000" dirty="0"/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2097847C-09C6-3BB7-D008-D7E1FA1EE522}"/>
              </a:ext>
            </a:extLst>
          </p:cNvPr>
          <p:cNvSpPr txBox="1">
            <a:spLocks/>
          </p:cNvSpPr>
          <p:nvPr/>
        </p:nvSpPr>
        <p:spPr>
          <a:xfrm>
            <a:off x="52575" y="1499912"/>
            <a:ext cx="3893038" cy="2048933"/>
          </a:xfrm>
          <a:prstGeom prst="rect">
            <a:avLst/>
          </a:prstGeom>
        </p:spPr>
        <p:txBody>
          <a:bodyPr numCol="1">
            <a:no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2 ESC Cu coils (2x0.8 mm</a:t>
            </a:r>
            <a:r>
              <a:rPr lang="en-US" sz="1400" baseline="30000" dirty="0">
                <a:cs typeface="Times New Roman" panose="02020603050405020304" pitchFamily="18" charset="0"/>
              </a:rPr>
              <a:t>2</a:t>
            </a:r>
            <a:r>
              <a:rPr lang="en-US" sz="1400" dirty="0">
                <a:cs typeface="Times New Roman" panose="02020603050405020304" pitchFamily="18" charset="0"/>
              </a:rPr>
              <a:t>, 59 turns).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Assembled in the coil pack </a:t>
            </a:r>
            <a:r>
              <a:rPr lang="en-US" sz="1400" dirty="0">
                <a:cs typeface="Times New Roman" panose="02020603050405020304" pitchFamily="18" charset="0"/>
              </a:rPr>
              <a:t>around the SMC coil in epoxy casing.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Demonstrated </a:t>
            </a: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quench protection at all current levels at 1.9K and 4.5K</a:t>
            </a:r>
            <a:r>
              <a:rPr lang="en-US" sz="1400" dirty="0"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1 ESC coil is enough for protection.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Reproducible and transparent </a:t>
            </a:r>
            <a:r>
              <a:rPr lang="en-US" sz="1400" dirty="0">
                <a:cs typeface="Times New Roman" panose="02020603050405020304" pitchFamily="18" charset="0"/>
              </a:rPr>
              <a:t>on magnet.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cs typeface="Times New Roman" panose="02020603050405020304" pitchFamily="18" charset="0"/>
            </a:endParaRPr>
          </a:p>
        </p:txBody>
      </p:sp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D5D65BF9-2B82-3B60-5177-FA2C1ED502C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46384" y="1744953"/>
            <a:ext cx="966788" cy="1827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A9C6B0-C8F2-BAD3-4D11-F2EB408C960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2916" y="3294863"/>
            <a:ext cx="2063615" cy="27514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FA0DC34-5471-6280-D9D8-8681E0C378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50" y="3747497"/>
            <a:ext cx="3119438" cy="222408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56AF412-D6C3-7D0B-1EDC-39A291EC88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3602" y="3747497"/>
            <a:ext cx="3105150" cy="231457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4FF1B2B-AA52-D016-C93B-FA530BA20BE2}"/>
              </a:ext>
            </a:extLst>
          </p:cNvPr>
          <p:cNvSpPr txBox="1"/>
          <p:nvPr/>
        </p:nvSpPr>
        <p:spPr>
          <a:xfrm>
            <a:off x="4878609" y="3928532"/>
            <a:ext cx="891591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accent6"/>
                </a:solidFill>
              </a:rPr>
              <a:t>1.9K - 200 V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136B01-219B-AEDD-E333-55A57A1B7098}"/>
              </a:ext>
            </a:extLst>
          </p:cNvPr>
          <p:cNvSpPr txBox="1"/>
          <p:nvPr/>
        </p:nvSpPr>
        <p:spPr>
          <a:xfrm>
            <a:off x="4241800" y="3167552"/>
            <a:ext cx="2383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/>
              <a:t>Coil </a:t>
            </a:r>
            <a:r>
              <a:rPr lang="en-US" sz="900" b="1" dirty="0" err="1"/>
              <a:t>fabricaiton</a:t>
            </a:r>
            <a:r>
              <a:rPr lang="en-US" sz="900" b="1" dirty="0"/>
              <a:t>: </a:t>
            </a:r>
            <a:r>
              <a:rPr lang="en-US" sz="900" dirty="0"/>
              <a:t>J. </a:t>
            </a:r>
            <a:r>
              <a:rPr lang="en-US" sz="900" dirty="0" err="1"/>
              <a:t>Bauche</a:t>
            </a:r>
            <a:r>
              <a:rPr lang="en-US" sz="900" dirty="0"/>
              <a:t>, M. Dumas, 181 team</a:t>
            </a:r>
            <a:endParaRPr lang="en-GB" sz="9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577876-AF9C-9218-678E-B6A4A25639E9}"/>
              </a:ext>
            </a:extLst>
          </p:cNvPr>
          <p:cNvSpPr txBox="1"/>
          <p:nvPr/>
        </p:nvSpPr>
        <p:spPr>
          <a:xfrm>
            <a:off x="1420481" y="3863292"/>
            <a:ext cx="891591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accent6"/>
                </a:solidFill>
              </a:rPr>
              <a:t>1.9K - 200 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9A7DF3-F885-91EF-D761-27D1638D253A}"/>
              </a:ext>
            </a:extLst>
          </p:cNvPr>
          <p:cNvSpPr txBox="1"/>
          <p:nvPr/>
        </p:nvSpPr>
        <p:spPr>
          <a:xfrm>
            <a:off x="4316278" y="5948210"/>
            <a:ext cx="230916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Courtesy of E. </a:t>
            </a:r>
            <a:r>
              <a:rPr lang="en-US" sz="900" dirty="0" err="1"/>
              <a:t>Ravaioli</a:t>
            </a:r>
            <a:r>
              <a:rPr lang="en-US" sz="900" dirty="0"/>
              <a:t> and G. </a:t>
            </a:r>
            <a:r>
              <a:rPr lang="en-US" sz="900" dirty="0" err="1"/>
              <a:t>Willering</a:t>
            </a:r>
            <a:endParaRPr lang="en-GB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E58DCB-5CEC-8F92-856C-50B7BE354328}"/>
              </a:ext>
            </a:extLst>
          </p:cNvPr>
          <p:cNvSpPr txBox="1"/>
          <p:nvPr/>
        </p:nvSpPr>
        <p:spPr>
          <a:xfrm>
            <a:off x="0" y="6025249"/>
            <a:ext cx="9144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For more details, see talk by M. Wozniak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00247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3BFC95-AE94-FD5C-6447-11B36207DE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4B7D01-0BAD-8CB8-6BDF-0DE6FC2A810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BFFCA3-BE5D-AAF4-5F1B-11BF46FE6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D5A9CA-0364-4B21-3731-B9B074CF4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07304FF-E9EB-B692-8676-2057B84CD2F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First demonstration of E-CLIQ in SMC</a:t>
            </a:r>
            <a:endParaRPr lang="it-IT" sz="2000" dirty="0"/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4E9C829A-8B7D-BCD2-2515-92B2D1385D35}"/>
              </a:ext>
            </a:extLst>
          </p:cNvPr>
          <p:cNvSpPr txBox="1">
            <a:spLocks/>
          </p:cNvSpPr>
          <p:nvPr/>
        </p:nvSpPr>
        <p:spPr>
          <a:xfrm>
            <a:off x="106031" y="1339914"/>
            <a:ext cx="4667569" cy="4157399"/>
          </a:xfrm>
          <a:prstGeom prst="rect">
            <a:avLst/>
          </a:prstGeom>
        </p:spPr>
        <p:txBody>
          <a:bodyPr numCol="1">
            <a:no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New </a:t>
            </a:r>
            <a:r>
              <a:rPr lang="en-US" sz="1400" dirty="0">
                <a:solidFill>
                  <a:srgbClr val="FF7F0E"/>
                </a:solidFill>
              </a:rPr>
              <a:t>E-CLIQ coils designed and produced for SMC</a:t>
            </a:r>
            <a:r>
              <a:rPr lang="en-US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Two coils on 1 PCB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 1 for each layer of the SMC.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Each coil has 14 layers and an inductance of 3 </a:t>
            </a:r>
            <a:r>
              <a:rPr lang="en-US" sz="1400" dirty="0" err="1"/>
              <a:t>mH</a:t>
            </a:r>
            <a:r>
              <a:rPr lang="en-US" sz="1400" dirty="0"/>
              <a:t>. 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Coils were </a:t>
            </a: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inserted between the pole and the 1</a:t>
            </a:r>
            <a:r>
              <a:rPr lang="en-US" sz="1400" baseline="30000" dirty="0">
                <a:solidFill>
                  <a:srgbClr val="FF7F0E"/>
                </a:solidFill>
                <a:cs typeface="Times New Roman" panose="02020603050405020304" pitchFamily="18" charset="0"/>
              </a:rPr>
              <a:t>st</a:t>
            </a: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 turn </a:t>
            </a:r>
            <a:r>
              <a:rPr lang="en-US" sz="1400" dirty="0">
                <a:cs typeface="Times New Roman" panose="02020603050405020304" pitchFamily="18" charset="0"/>
              </a:rPr>
              <a:t>and </a:t>
            </a: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impregnated with the coil</a:t>
            </a:r>
            <a:r>
              <a:rPr lang="en-US" sz="1400" dirty="0"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Tests are on-going with </a:t>
            </a: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results better as expected</a:t>
            </a:r>
            <a:r>
              <a:rPr lang="en-US" sz="1400" dirty="0"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Tests with E-CLIQ coils in top plane to be foreseen.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E0AB879-811E-81B3-BD93-4948CC43E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31" y="3998838"/>
            <a:ext cx="2704931" cy="136806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0430A14-4876-3134-6AAF-9DE1DE880E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0"/>
          <a:stretch/>
        </p:blipFill>
        <p:spPr>
          <a:xfrm>
            <a:off x="3348707" y="4070136"/>
            <a:ext cx="2501677" cy="12967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C14093-E4A8-60DA-BE2E-3EE2F82CCD8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429" y="3640137"/>
            <a:ext cx="2570480" cy="19278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Picture 35" descr="A person holding a small chip&#10;&#10;Description automatically generated">
            <a:extLst>
              <a:ext uri="{FF2B5EF4-FFF2-40B4-BE49-F238E27FC236}">
                <a16:creationId xmlns:a16="http://schemas.microsoft.com/office/drawing/2014/main" id="{4BF5828B-6412-750A-7634-6010DA592EC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798" y="1200349"/>
            <a:ext cx="1934318" cy="19002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9C9C4E-7C97-A779-0EA7-D949931446A3}"/>
              </a:ext>
            </a:extLst>
          </p:cNvPr>
          <p:cNvSpPr txBox="1"/>
          <p:nvPr/>
        </p:nvSpPr>
        <p:spPr>
          <a:xfrm>
            <a:off x="0" y="6025249"/>
            <a:ext cx="9144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For more details, see talk by M. Wozniak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03648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4EF1EC-2111-30C2-9C65-7778DC406C9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1A971A-617B-BAC1-6F67-1977A31501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6B9168-3C5D-4086-4257-B1038F5B62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ED6429B-97EE-0333-EBF4-FA8E40E9A59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Coming in 2025 on SMC 11T 2</a:t>
            </a:r>
            <a:r>
              <a:rPr lang="en-US" sz="2000" baseline="30000" dirty="0"/>
              <a:t>nd</a:t>
            </a:r>
            <a:r>
              <a:rPr lang="en-US" sz="2000" dirty="0"/>
              <a:t> Generation</a:t>
            </a:r>
            <a:endParaRPr lang="it-IT" sz="2000" dirty="0"/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1E77EB3C-FB7C-3747-07B3-69F9F25BE88D}"/>
              </a:ext>
            </a:extLst>
          </p:cNvPr>
          <p:cNvSpPr txBox="1">
            <a:spLocks/>
          </p:cNvSpPr>
          <p:nvPr/>
        </p:nvSpPr>
        <p:spPr>
          <a:xfrm>
            <a:off x="189851" y="1051507"/>
            <a:ext cx="4252609" cy="4754986"/>
          </a:xfrm>
          <a:prstGeom prst="rect">
            <a:avLst/>
          </a:prstGeom>
        </p:spPr>
        <p:txBody>
          <a:bodyPr numCol="1">
            <a:no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Test of #108 and #109 (Q1 2025)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Modified layer jump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E-CLIQ</a:t>
            </a:r>
          </a:p>
          <a:p>
            <a:pPr lvl="1"/>
            <a:endParaRPr lang="en-US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Assembly of #110 (Q1 2025)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New layer jump geometry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Possibly impregnated with filled wax</a:t>
            </a:r>
            <a:br>
              <a:rPr lang="en-US" sz="1400" dirty="0">
                <a:cs typeface="Times New Roman" panose="02020603050405020304" pitchFamily="18" charset="0"/>
              </a:rPr>
            </a:br>
            <a:r>
              <a:rPr lang="en-US" sz="1400" dirty="0">
                <a:cs typeface="Times New Roman" panose="02020603050405020304" pitchFamily="18" charset="0"/>
              </a:rPr>
              <a:t>(collaboration with WP4.3)</a:t>
            </a:r>
          </a:p>
          <a:p>
            <a:pPr lvl="1"/>
            <a:endParaRPr lang="en-US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Assembly of #106 (Q2 2025)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Removable pole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Best impregnation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Assembly of #107c/108b (Q2 2025)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E-CLIQ on top of the coil</a:t>
            </a:r>
          </a:p>
          <a:p>
            <a:pPr lvl="1"/>
            <a:endParaRPr lang="en-US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Test of #110 and #106 (Q2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Test of #107c (Q3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cs typeface="Times New Roman" panose="02020603050405020304" pitchFamily="18" charset="0"/>
            </a:endParaRPr>
          </a:p>
          <a:p>
            <a:endParaRPr lang="en-US" sz="1600" dirty="0"/>
          </a:p>
          <a:p>
            <a:endParaRPr lang="en-US" sz="16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EC05D28-08FF-68BC-D9D8-73A15D0EFB46}"/>
              </a:ext>
            </a:extLst>
          </p:cNvPr>
          <p:cNvGrpSpPr/>
          <p:nvPr/>
        </p:nvGrpSpPr>
        <p:grpSpPr>
          <a:xfrm>
            <a:off x="4248634" y="1666291"/>
            <a:ext cx="4748064" cy="2623524"/>
            <a:chOff x="4248634" y="1666291"/>
            <a:chExt cx="4748064" cy="262352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9B3C5B5-CF78-CABA-E8CB-F44EE32CB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48634" y="1666291"/>
              <a:ext cx="4748064" cy="262352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6EA9B93-A459-AD2C-48FF-596CDAFD39DD}"/>
                </a:ext>
              </a:extLst>
            </p:cNvPr>
            <p:cNvSpPr/>
            <p:nvPr/>
          </p:nvSpPr>
          <p:spPr>
            <a:xfrm>
              <a:off x="4283259" y="3489649"/>
              <a:ext cx="4682537" cy="765434"/>
            </a:xfrm>
            <a:prstGeom prst="rect">
              <a:avLst/>
            </a:prstGeom>
            <a:solidFill>
              <a:srgbClr val="FF7F0E">
                <a:alpha val="3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lt1">
                    <a:alpha val="51000"/>
                  </a:schemeClr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B904DBA4-D8DC-0ADB-9710-6DB7B0AC96CB}"/>
              </a:ext>
            </a:extLst>
          </p:cNvPr>
          <p:cNvSpPr txBox="1"/>
          <p:nvPr/>
        </p:nvSpPr>
        <p:spPr>
          <a:xfrm>
            <a:off x="3835215" y="5589662"/>
            <a:ext cx="51058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257169"/>
            <a:r>
              <a:rPr lang="en-US" sz="1600" dirty="0">
                <a:solidFill>
                  <a:srgbClr val="FF7F0E"/>
                </a:solidFill>
                <a:cs typeface="Times New Roman" panose="02020603050405020304" pitchFamily="18" charset="0"/>
              </a:rPr>
              <a:t>No more 11T cable available for building SMC 11T 2G. </a:t>
            </a:r>
            <a:endParaRPr lang="en-US" sz="1600" dirty="0">
              <a:solidFill>
                <a:srgbClr val="FF7F0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ABC99EA-3C14-161E-E300-FE61AC254853}"/>
              </a:ext>
            </a:extLst>
          </p:cNvPr>
          <p:cNvSpPr/>
          <p:nvPr/>
        </p:nvSpPr>
        <p:spPr>
          <a:xfrm>
            <a:off x="4283259" y="2894812"/>
            <a:ext cx="4682537" cy="183502"/>
          </a:xfrm>
          <a:prstGeom prst="rect">
            <a:avLst/>
          </a:prstGeom>
          <a:solidFill>
            <a:srgbClr val="FF7F0E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lt1">
                  <a:alpha val="51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659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87BB07-AD44-F30E-4FDA-C22F06BA4F0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58A4F5-114B-FBDD-FA6B-A44D41C68E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6CD615-CD08-C94E-C33C-B1E2C06084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549425E-9394-7447-9BC6-F721E184B002}"/>
              </a:ext>
            </a:extLst>
          </p:cNvPr>
          <p:cNvGrpSpPr/>
          <p:nvPr/>
        </p:nvGrpSpPr>
        <p:grpSpPr>
          <a:xfrm>
            <a:off x="7076628" y="690465"/>
            <a:ext cx="1610172" cy="1583782"/>
            <a:chOff x="2469061" y="1360528"/>
            <a:chExt cx="4205879" cy="413694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9C20365-D958-D4EB-E64D-BFC6BD7BA5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83455" y="1436136"/>
              <a:ext cx="4191485" cy="406034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0C7B028-4C06-948D-7AF4-DF70AE2CCD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69061" y="1360528"/>
              <a:ext cx="2070710" cy="4136943"/>
            </a:xfrm>
            <a:prstGeom prst="rect">
              <a:avLst/>
            </a:prstGeom>
          </p:spPr>
        </p:pic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3C137687-5B47-168C-3F40-7E7C18F466E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SMC MQXF 3</a:t>
            </a:r>
            <a:r>
              <a:rPr lang="en-US" sz="2000" baseline="30000" dirty="0"/>
              <a:t>rd</a:t>
            </a:r>
            <a:r>
              <a:rPr lang="en-US" sz="2000" dirty="0"/>
              <a:t> Generation</a:t>
            </a:r>
            <a:endParaRPr lang="it-IT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BA2C21-A21B-B7F4-F206-D6F5765D76D4}"/>
              </a:ext>
            </a:extLst>
          </p:cNvPr>
          <p:cNvSpPr txBox="1"/>
          <p:nvPr/>
        </p:nvSpPr>
        <p:spPr>
          <a:xfrm>
            <a:off x="109471" y="1326227"/>
            <a:ext cx="86551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257169">
              <a:buClrTx/>
              <a:buSzTx/>
            </a:pPr>
            <a:r>
              <a:rPr lang="en-US" sz="1600" dirty="0"/>
              <a:t>A </a:t>
            </a:r>
            <a:r>
              <a:rPr lang="en-US" sz="1600" dirty="0">
                <a:solidFill>
                  <a:srgbClr val="FF7F0E"/>
                </a:solidFill>
              </a:rPr>
              <a:t>SMC coil using available MQXF strand </a:t>
            </a:r>
            <a:r>
              <a:rPr lang="en-US" sz="1600" dirty="0"/>
              <a:t>has been designed:</a:t>
            </a:r>
          </a:p>
          <a:p>
            <a:pPr algn="just" defTabSz="257169">
              <a:buClrTx/>
              <a:buSzTx/>
            </a:pPr>
            <a:r>
              <a:rPr lang="en-US" sz="1200" dirty="0"/>
              <a:t>(J. </a:t>
            </a:r>
            <a:r>
              <a:rPr lang="en-US" sz="1200" dirty="0" err="1"/>
              <a:t>Ferradas</a:t>
            </a:r>
            <a:r>
              <a:rPr lang="en-US" sz="1200" dirty="0"/>
              <a:t>, J.C. Perez)</a:t>
            </a:r>
          </a:p>
          <a:p>
            <a:pPr marL="733783" indent="-285750" algn="just" defTabSz="257169">
              <a:buFont typeface="Arial" panose="020B0604020202020204" pitchFamily="34" charset="0"/>
              <a:buChar char="•"/>
            </a:pPr>
            <a:r>
              <a:rPr lang="en-US" sz="1400" dirty="0"/>
              <a:t>It is compatible with the actual tooling (used for SMC 11T 2G).</a:t>
            </a:r>
          </a:p>
          <a:p>
            <a:pPr marL="733783" indent="-285750" algn="just" defTabSz="257169">
              <a:buFont typeface="Arial" panose="020B0604020202020204" pitchFamily="34" charset="0"/>
              <a:buChar char="•"/>
            </a:pPr>
            <a:r>
              <a:rPr lang="en-US" sz="1400" dirty="0"/>
              <a:t>It can be assembled in the existing 2 SMC structures.</a:t>
            </a:r>
          </a:p>
        </p:txBody>
      </p:sp>
      <p:graphicFrame>
        <p:nvGraphicFramePr>
          <p:cNvPr id="11" name="Table 9">
            <a:extLst>
              <a:ext uri="{FF2B5EF4-FFF2-40B4-BE49-F238E27FC236}">
                <a16:creationId xmlns:a16="http://schemas.microsoft.com/office/drawing/2014/main" id="{8D70621A-3328-898E-F88A-5D51AE1F40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36743"/>
              </p:ext>
            </p:extLst>
          </p:nvPr>
        </p:nvGraphicFramePr>
        <p:xfrm>
          <a:off x="410399" y="2615948"/>
          <a:ext cx="3884443" cy="880110"/>
        </p:xfrm>
        <a:graphic>
          <a:graphicData uri="http://schemas.openxmlformats.org/drawingml/2006/table">
            <a:tbl>
              <a:tblPr firstRow="1" bandRow="1"/>
              <a:tblGrid>
                <a:gridCol w="1245601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633600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07470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926661">
                  <a:extLst>
                    <a:ext uri="{9D8B030D-6E8A-4147-A177-3AD203B41FA5}">
                      <a16:colId xmlns:a16="http://schemas.microsoft.com/office/drawing/2014/main" val="1949837081"/>
                    </a:ext>
                  </a:extLst>
                </a:gridCol>
                <a:gridCol w="971111">
                  <a:extLst>
                    <a:ext uri="{9D8B030D-6E8A-4147-A177-3AD203B41FA5}">
                      <a16:colId xmlns:a16="http://schemas.microsoft.com/office/drawing/2014/main" val="3094361798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Cable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9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Gen.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US" sz="9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Gen.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strand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095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Strand diam.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0.850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003168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Cu/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NonCu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Bare cable thickness (R)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848370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Bare cable width (R)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[mm]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14.88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9957761"/>
                  </a:ext>
                </a:extLst>
              </a:tr>
            </a:tbl>
          </a:graphicData>
        </a:graphic>
      </p:graphicFrame>
      <p:graphicFrame>
        <p:nvGraphicFramePr>
          <p:cNvPr id="12" name="Table 9">
            <a:extLst>
              <a:ext uri="{FF2B5EF4-FFF2-40B4-BE49-F238E27FC236}">
                <a16:creationId xmlns:a16="http://schemas.microsoft.com/office/drawing/2014/main" id="{1C59875E-98E2-FAFD-79C5-99A20C608A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301383"/>
              </p:ext>
            </p:extLst>
          </p:nvPr>
        </p:nvGraphicFramePr>
        <p:xfrm>
          <a:off x="410399" y="3618096"/>
          <a:ext cx="3884442" cy="440055"/>
        </p:xfrm>
        <a:graphic>
          <a:graphicData uri="http://schemas.openxmlformats.org/drawingml/2006/table">
            <a:tbl>
              <a:tblPr firstRow="1" bandRow="1"/>
              <a:tblGrid>
                <a:gridCol w="1396800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452898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017372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58053">
                  <a:extLst>
                    <a:ext uri="{9D8B030D-6E8A-4147-A177-3AD203B41FA5}">
                      <a16:colId xmlns:a16="http://schemas.microsoft.com/office/drawing/2014/main" val="1537555998"/>
                    </a:ext>
                  </a:extLst>
                </a:gridCol>
                <a:gridCol w="959319">
                  <a:extLst>
                    <a:ext uri="{9D8B030D-6E8A-4147-A177-3AD203B41FA5}">
                      <a16:colId xmlns:a16="http://schemas.microsoft.com/office/drawing/2014/main" val="3007640128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9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Gen.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US" sz="9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Gen.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of turns per pole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 of layer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6580953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82D62965-EFDC-A83B-8AD9-FB7CF8ADCE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929388"/>
              </p:ext>
            </p:extLst>
          </p:nvPr>
        </p:nvGraphicFramePr>
        <p:xfrm>
          <a:off x="410399" y="4164855"/>
          <a:ext cx="3884443" cy="733425"/>
        </p:xfrm>
        <a:graphic>
          <a:graphicData uri="http://schemas.openxmlformats.org/drawingml/2006/table">
            <a:tbl>
              <a:tblPr firstRow="1" bandRow="1"/>
              <a:tblGrid>
                <a:gridCol w="1338921">
                  <a:extLst>
                    <a:ext uri="{9D8B030D-6E8A-4147-A177-3AD203B41FA5}">
                      <a16:colId xmlns:a16="http://schemas.microsoft.com/office/drawing/2014/main" val="3338364431"/>
                    </a:ext>
                  </a:extLst>
                </a:gridCol>
                <a:gridCol w="504280">
                  <a:extLst>
                    <a:ext uri="{9D8B030D-6E8A-4147-A177-3AD203B41FA5}">
                      <a16:colId xmlns:a16="http://schemas.microsoft.com/office/drawing/2014/main" val="3452222639"/>
                    </a:ext>
                  </a:extLst>
                </a:gridCol>
                <a:gridCol w="1070131">
                  <a:extLst>
                    <a:ext uri="{9D8B030D-6E8A-4147-A177-3AD203B41FA5}">
                      <a16:colId xmlns:a16="http://schemas.microsoft.com/office/drawing/2014/main" val="239426025"/>
                    </a:ext>
                  </a:extLst>
                </a:gridCol>
                <a:gridCol w="971111">
                  <a:extLst>
                    <a:ext uri="{9D8B030D-6E8A-4147-A177-3AD203B41FA5}">
                      <a16:colId xmlns:a16="http://schemas.microsoft.com/office/drawing/2014/main" val="718033377"/>
                    </a:ext>
                  </a:extLst>
                </a:gridCol>
              </a:tblGrid>
              <a:tr h="1339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9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nd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Gen.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US" sz="9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rd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Gen.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341970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current (4.3K)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[kA]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14.24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24049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current (1.9K)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[kA]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15.58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19.80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149386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Field (4.3K)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12.46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13.30</a:t>
                      </a:r>
                      <a:endParaRPr lang="en-GB" sz="9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344814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Field (1.9K)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[T]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13.64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14.53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7515095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2AFB1090-CBB2-3464-9834-99C4630036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6974" y="2528096"/>
            <a:ext cx="4174476" cy="25676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0EBE5B1-E3BD-7DD0-4D9D-BBF966F4BD3D}"/>
              </a:ext>
            </a:extLst>
          </p:cNvPr>
          <p:cNvSpPr txBox="1"/>
          <p:nvPr/>
        </p:nvSpPr>
        <p:spPr>
          <a:xfrm>
            <a:off x="185671" y="5126664"/>
            <a:ext cx="62553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defTabSz="257169">
              <a:buClrTx/>
              <a:buSzTx/>
              <a:buFont typeface="Arial" panose="020B0604020202020204" pitchFamily="34" charset="0"/>
              <a:buChar char="•"/>
            </a:pPr>
            <a:r>
              <a:rPr lang="en-US" sz="1600" dirty="0"/>
              <a:t>Design completed in September 2024</a:t>
            </a:r>
          </a:p>
          <a:p>
            <a:pPr marL="285750" indent="-285750" algn="just" defTabSz="257169">
              <a:buClrTx/>
              <a:buSzTx/>
              <a:buFont typeface="Arial" panose="020B0604020202020204" pitchFamily="34" charset="0"/>
              <a:buChar char="•"/>
            </a:pPr>
            <a:r>
              <a:rPr lang="en-US" sz="1600" dirty="0"/>
              <a:t>Parts procured for 3/10 for March 2025</a:t>
            </a:r>
          </a:p>
          <a:p>
            <a:pPr marL="285750" indent="-285750" algn="just" defTabSz="257169">
              <a:buClrTx/>
              <a:buSzTx/>
              <a:buFont typeface="Arial" panose="020B0604020202020204" pitchFamily="34" charset="0"/>
              <a:buChar char="•"/>
            </a:pPr>
            <a:r>
              <a:rPr lang="en-US" sz="1600" dirty="0"/>
              <a:t>1</a:t>
            </a:r>
            <a:r>
              <a:rPr lang="en-US" sz="1600" baseline="30000" dirty="0"/>
              <a:t>st</a:t>
            </a:r>
            <a:r>
              <a:rPr lang="en-US" sz="1600" dirty="0"/>
              <a:t> coil for Q2 2025</a:t>
            </a:r>
          </a:p>
        </p:txBody>
      </p:sp>
    </p:spTree>
    <p:extLst>
      <p:ext uri="{BB962C8B-B14F-4D97-AF65-F5344CB8AC3E}">
        <p14:creationId xmlns:p14="http://schemas.microsoft.com/office/powerpoint/2010/main" val="2183285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B45F9-74F1-2F99-95FA-B7475CC31C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8759C2-AC6D-4478-1EB3-BF7B5325E3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DF5C1-9B2B-BB91-F688-35C60BD119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A50F4-4DAE-0E3B-734A-5EB4FA0A0F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A1A8831-FCF7-107E-30EB-F169924207F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Test plan for SMC MQXF 3G under </a:t>
            </a:r>
            <a:r>
              <a:rPr lang="en-US" sz="2000" dirty="0" err="1"/>
              <a:t>discsussion</a:t>
            </a:r>
            <a:endParaRPr lang="it-IT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E4EE1C-C02A-4DEA-C956-3E9E884C84D1}"/>
              </a:ext>
            </a:extLst>
          </p:cNvPr>
          <p:cNvSpPr txBox="1"/>
          <p:nvPr/>
        </p:nvSpPr>
        <p:spPr>
          <a:xfrm>
            <a:off x="329684" y="1319242"/>
            <a:ext cx="8655113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defTabSz="257169">
              <a:buClrTx/>
              <a:buSzTx/>
              <a:buFont typeface="Arial" panose="020B0604020202020204" pitchFamily="34" charset="0"/>
              <a:buChar char="•"/>
            </a:pPr>
            <a:r>
              <a:rPr lang="en-US" sz="1600" dirty="0"/>
              <a:t>Exploration of </a:t>
            </a:r>
            <a:r>
              <a:rPr lang="en-US" sz="1600" dirty="0">
                <a:solidFill>
                  <a:srgbClr val="FF7F0E"/>
                </a:solidFill>
              </a:rPr>
              <a:t>new impregnation systems</a:t>
            </a:r>
            <a:r>
              <a:rPr lang="en-US" sz="1600" dirty="0"/>
              <a:t> (see WP 4.3 talk by R. </a:t>
            </a:r>
            <a:r>
              <a:rPr lang="en-US" sz="1600" dirty="0" err="1"/>
              <a:t>Piccin</a:t>
            </a:r>
            <a:r>
              <a:rPr lang="en-US" sz="1600" dirty="0"/>
              <a:t>)</a:t>
            </a:r>
          </a:p>
          <a:p>
            <a:pPr marL="742950" lvl="1" indent="-285750" algn="just" defTabSz="257169">
              <a:buFont typeface="Arial" panose="020B0604020202020204" pitchFamily="34" charset="0"/>
              <a:buChar char="•"/>
            </a:pPr>
            <a:r>
              <a:rPr lang="en-US" sz="1400" dirty="0" err="1"/>
              <a:t>Polab</a:t>
            </a:r>
            <a:r>
              <a:rPr lang="en-US" sz="1400" dirty="0"/>
              <a:t> Mix as baseline</a:t>
            </a:r>
          </a:p>
          <a:p>
            <a:pPr marL="742950" lvl="1" indent="-285750" algn="just" defTabSz="257169">
              <a:buFont typeface="Arial" panose="020B0604020202020204" pitchFamily="34" charset="0"/>
              <a:buChar char="•"/>
            </a:pPr>
            <a:r>
              <a:rPr lang="en-US" sz="1400" dirty="0"/>
              <a:t>Filled wax</a:t>
            </a:r>
          </a:p>
          <a:p>
            <a:pPr marL="742950" lvl="1" indent="-285750" algn="just" defTabSz="257169">
              <a:buFont typeface="Arial" panose="020B0604020202020204" pitchFamily="34" charset="0"/>
              <a:buChar char="•"/>
            </a:pPr>
            <a:r>
              <a:rPr lang="en-US" sz="1400" dirty="0"/>
              <a:t>Though epoxy</a:t>
            </a:r>
          </a:p>
          <a:p>
            <a:pPr marL="742950" lvl="1" indent="-285750" algn="just" defTabSz="257169">
              <a:buFont typeface="Arial" panose="020B0604020202020204" pitchFamily="34" charset="0"/>
              <a:buChar char="•"/>
            </a:pPr>
            <a:r>
              <a:rPr lang="en-US" sz="1400" dirty="0"/>
              <a:t>Low friction epoxies</a:t>
            </a:r>
          </a:p>
          <a:p>
            <a:pPr algn="just" defTabSz="257169">
              <a:buClrTx/>
              <a:buSzTx/>
            </a:pPr>
            <a:endParaRPr lang="en-US" sz="1600" dirty="0"/>
          </a:p>
          <a:p>
            <a:pPr marL="285750" indent="-285750" algn="just" defTabSz="257169">
              <a:buFont typeface="Arial" panose="020B0604020202020204" pitchFamily="34" charset="0"/>
              <a:buChar char="•"/>
            </a:pPr>
            <a:r>
              <a:rPr lang="en-US" sz="1600" dirty="0"/>
              <a:t>Validation of </a:t>
            </a:r>
            <a:r>
              <a:rPr lang="en-US" sz="1600" dirty="0">
                <a:solidFill>
                  <a:srgbClr val="FF7F0E"/>
                </a:solidFill>
              </a:rPr>
              <a:t>new electrical insulation strategies</a:t>
            </a:r>
            <a:r>
              <a:rPr lang="en-US" sz="1600" dirty="0"/>
              <a:t> (see WP 4.3 talk by R. </a:t>
            </a:r>
            <a:r>
              <a:rPr lang="en-US" sz="1600" dirty="0" err="1"/>
              <a:t>Piccin</a:t>
            </a:r>
            <a:r>
              <a:rPr lang="en-US" sz="1600" dirty="0"/>
              <a:t>)</a:t>
            </a:r>
          </a:p>
          <a:p>
            <a:pPr marL="742950" lvl="1" indent="-285750" algn="just" defTabSz="257169">
              <a:buFont typeface="Arial" panose="020B0604020202020204" pitchFamily="34" charset="0"/>
              <a:buChar char="•"/>
            </a:pPr>
            <a:r>
              <a:rPr lang="en-US" sz="1400" dirty="0"/>
              <a:t>De-sizing</a:t>
            </a:r>
          </a:p>
          <a:p>
            <a:pPr marL="742950" lvl="1" indent="-285750" algn="just" defTabSz="257169">
              <a:buFont typeface="Arial" panose="020B0604020202020204" pitchFamily="34" charset="0"/>
              <a:buChar char="•"/>
            </a:pPr>
            <a:r>
              <a:rPr lang="en-US" sz="1400" dirty="0"/>
              <a:t>Ceramic coating</a:t>
            </a:r>
          </a:p>
          <a:p>
            <a:pPr marL="285750" indent="-285750" algn="just" defTabSz="257169">
              <a:buClrTx/>
              <a:buSzTx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 defTabSz="257169">
              <a:buClrTx/>
              <a:buSzTx/>
              <a:buFont typeface="Arial" panose="020B0604020202020204" pitchFamily="34" charset="0"/>
              <a:buChar char="•"/>
            </a:pPr>
            <a:r>
              <a:rPr lang="en-US" sz="1600" dirty="0"/>
              <a:t>Test conduction cooling at </a:t>
            </a:r>
            <a:r>
              <a:rPr lang="en-US" sz="1600" dirty="0">
                <a:solidFill>
                  <a:srgbClr val="FF7F0E"/>
                </a:solidFill>
              </a:rPr>
              <a:t>4.5K with closed helium circuits</a:t>
            </a:r>
            <a:r>
              <a:rPr lang="en-US" sz="1600" dirty="0"/>
              <a:t>.</a:t>
            </a:r>
          </a:p>
          <a:p>
            <a:pPr marL="742950" lvl="1" indent="-285750" algn="just" defTabSz="257169">
              <a:buFont typeface="Arial" panose="020B0604020202020204" pitchFamily="34" charset="0"/>
              <a:buChar char="•"/>
            </a:pPr>
            <a:r>
              <a:rPr lang="en-US" sz="1600" dirty="0"/>
              <a:t>Modified yoke structure</a:t>
            </a:r>
          </a:p>
          <a:p>
            <a:pPr marL="742950" lvl="1" indent="-285750" algn="just" defTabSz="257169">
              <a:buFont typeface="Arial" panose="020B0604020202020204" pitchFamily="34" charset="0"/>
              <a:buChar char="•"/>
            </a:pPr>
            <a:r>
              <a:rPr lang="en-US" sz="1600" dirty="0"/>
              <a:t>Validation of thermal models</a:t>
            </a:r>
          </a:p>
          <a:p>
            <a:pPr marL="285750" indent="-285750" algn="just" defTabSz="257169">
              <a:buClrTx/>
              <a:buSzTx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 defTabSz="257169">
              <a:buClrTx/>
              <a:buSzTx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 defTabSz="257169">
              <a:buClrTx/>
              <a:buSzTx/>
              <a:buFont typeface="Arial" panose="020B0604020202020204" pitchFamily="34" charset="0"/>
              <a:buChar char="•"/>
            </a:pPr>
            <a:r>
              <a:rPr lang="en-US" sz="2000" dirty="0"/>
              <a:t>Test material grading in block coil design</a:t>
            </a:r>
          </a:p>
          <a:p>
            <a:pPr marL="742950" lvl="1" indent="-285750" algn="just" defTabSz="257169">
              <a:buFont typeface="Arial" panose="020B0604020202020204" pitchFamily="34" charset="0"/>
              <a:buChar char="•"/>
            </a:pPr>
            <a:r>
              <a:rPr lang="en-US" sz="2000" dirty="0"/>
              <a:t>Engineering design of a </a:t>
            </a:r>
            <a:r>
              <a:rPr lang="en-US" sz="2000" dirty="0">
                <a:solidFill>
                  <a:srgbClr val="FF7F0E"/>
                </a:solidFill>
              </a:rPr>
              <a:t>hybrid Nb</a:t>
            </a:r>
            <a:r>
              <a:rPr lang="en-US" sz="2000" baseline="-25000" dirty="0">
                <a:solidFill>
                  <a:srgbClr val="FF7F0E"/>
                </a:solidFill>
              </a:rPr>
              <a:t>3</a:t>
            </a:r>
            <a:r>
              <a:rPr lang="en-US" sz="2000" dirty="0">
                <a:solidFill>
                  <a:srgbClr val="FF7F0E"/>
                </a:solidFill>
              </a:rPr>
              <a:t>Sn/</a:t>
            </a:r>
            <a:r>
              <a:rPr lang="en-US" sz="2000" dirty="0" err="1">
                <a:solidFill>
                  <a:srgbClr val="FF7F0E"/>
                </a:solidFill>
              </a:rPr>
              <a:t>NbTi</a:t>
            </a:r>
            <a:r>
              <a:rPr lang="en-US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32174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3F7B90-BD28-FC54-479C-32F92550B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44351D-66CE-15C5-F80E-CC9FA67828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0E728-96CC-C858-97DE-7750C802C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A92EE3A-A1D3-F746-C294-CAD00BE409A5}"/>
              </a:ext>
            </a:extLst>
          </p:cNvPr>
          <p:cNvSpPr txBox="1">
            <a:spLocks/>
          </p:cNvSpPr>
          <p:nvPr/>
        </p:nvSpPr>
        <p:spPr>
          <a:xfrm>
            <a:off x="0" y="916688"/>
            <a:ext cx="9143999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dirty="0"/>
              <a:t>Quadrupole short model</a:t>
            </a:r>
          </a:p>
          <a:p>
            <a:pPr algn="ctr"/>
            <a:r>
              <a:rPr lang="en-GB" dirty="0"/>
              <a:t>program (MQXFS)</a:t>
            </a:r>
          </a:p>
        </p:txBody>
      </p:sp>
    </p:spTree>
    <p:extLst>
      <p:ext uri="{BB962C8B-B14F-4D97-AF65-F5344CB8AC3E}">
        <p14:creationId xmlns:p14="http://schemas.microsoft.com/office/powerpoint/2010/main" val="3410656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565802-671B-FDC2-FF19-B7F82DC9175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EFE6F4-ACCE-D1B6-40F3-03A8E2FFA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9BDCE-1171-E7AE-6A31-F2383274C9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361FF75-811A-6EBA-A44B-679847DDC3F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Quadrupole short model program (MQXFS)</a:t>
            </a:r>
            <a:br>
              <a:rPr lang="en-US" dirty="0"/>
            </a:br>
            <a:r>
              <a:rPr lang="en-US" sz="2000" dirty="0"/>
              <a:t>Description of the scope</a:t>
            </a:r>
            <a:endParaRPr lang="it-IT" sz="2000" dirty="0"/>
          </a:p>
        </p:txBody>
      </p:sp>
      <p:pic>
        <p:nvPicPr>
          <p:cNvPr id="7" name="Picture 6" descr="A large metal cylinder on a stand in a factory&#10;&#10;Description automatically generated">
            <a:extLst>
              <a:ext uri="{FF2B5EF4-FFF2-40B4-BE49-F238E27FC236}">
                <a16:creationId xmlns:a16="http://schemas.microsoft.com/office/drawing/2014/main" id="{FE1375AD-1657-45F5-0B3F-80A49100D9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813" y="2816496"/>
            <a:ext cx="3209334" cy="21602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107510A-7134-F4B7-86EE-1D2E0BD430A9}"/>
              </a:ext>
            </a:extLst>
          </p:cNvPr>
          <p:cNvSpPr txBox="1">
            <a:spLocks/>
          </p:cNvSpPr>
          <p:nvPr/>
        </p:nvSpPr>
        <p:spPr>
          <a:xfrm>
            <a:off x="555813" y="1042588"/>
            <a:ext cx="7954777" cy="1454438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  <a:defRPr/>
            </a:pPr>
            <a:r>
              <a:rPr lang="en-GB" sz="1900" b="1" dirty="0">
                <a:latin typeface="+mn-lt"/>
                <a:cs typeface="Consolas" panose="020B0609020204030204" pitchFamily="49" charset="0"/>
              </a:rPr>
              <a:t>The quadrupole short model </a:t>
            </a:r>
            <a:r>
              <a:rPr lang="en-GB" sz="1900" b="1" dirty="0">
                <a:latin typeface="+mn-lt"/>
              </a:rPr>
              <a:t>(MQXFS) is a 1.2 m long magnet with the </a:t>
            </a:r>
            <a:r>
              <a:rPr lang="en-GB" sz="1900" b="1" dirty="0">
                <a:solidFill>
                  <a:srgbClr val="FF7F0E"/>
                </a:solidFill>
                <a:latin typeface="+mn-lt"/>
              </a:rPr>
              <a:t>same design as MQXFA/MQXFB</a:t>
            </a:r>
            <a:r>
              <a:rPr lang="en-GB" sz="1900" b="1" dirty="0">
                <a:latin typeface="+mn-lt"/>
              </a:rPr>
              <a:t>, and </a:t>
            </a:r>
            <a:r>
              <a:rPr lang="en-GB" sz="1900" b="1" dirty="0">
                <a:latin typeface="+mn-lt"/>
                <a:cs typeface="Consolas" panose="020B0609020204030204" pitchFamily="49" charset="0"/>
              </a:rPr>
              <a:t>very similar manufacturing and assembly procedure.</a:t>
            </a:r>
          </a:p>
          <a:p>
            <a:pPr marL="36576" indent="0">
              <a:buNone/>
              <a:defRPr/>
            </a:pPr>
            <a:endParaRPr lang="en-GB" sz="1900" b="1" dirty="0">
              <a:latin typeface="+mn-lt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900" dirty="0">
                <a:latin typeface="+mn-lt"/>
                <a:cs typeface="Consolas" panose="020B0609020204030204" pitchFamily="49" charset="0"/>
              </a:rPr>
              <a:t>Initially, used for </a:t>
            </a:r>
            <a:r>
              <a:rPr lang="en-GB" sz="1900" dirty="0">
                <a:solidFill>
                  <a:srgbClr val="FF7F0E"/>
                </a:solidFill>
                <a:latin typeface="+mn-lt"/>
                <a:cs typeface="Consolas" panose="020B0609020204030204" pitchFamily="49" charset="0"/>
              </a:rPr>
              <a:t>design</a:t>
            </a:r>
            <a:r>
              <a:rPr lang="en-GB" sz="1900" dirty="0">
                <a:latin typeface="+mn-lt"/>
                <a:cs typeface="Consolas" panose="020B0609020204030204" pitchFamily="49" charset="0"/>
              </a:rPr>
              <a:t> and </a:t>
            </a:r>
            <a:r>
              <a:rPr lang="en-GB" sz="1900" dirty="0">
                <a:solidFill>
                  <a:srgbClr val="FF7F0E"/>
                </a:solidFill>
                <a:latin typeface="+mn-lt"/>
                <a:cs typeface="Consolas" panose="020B0609020204030204" pitchFamily="49" charset="0"/>
              </a:rPr>
              <a:t>parameter validation</a:t>
            </a:r>
          </a:p>
          <a:p>
            <a:pPr>
              <a:defRPr/>
            </a:pPr>
            <a:r>
              <a:rPr lang="en-GB" sz="1900" dirty="0">
                <a:latin typeface="+mn-lt"/>
                <a:cs typeface="Consolas" panose="020B0609020204030204" pitchFamily="49" charset="0"/>
              </a:rPr>
              <a:t>Then, used as a tool to validate </a:t>
            </a:r>
            <a:r>
              <a:rPr lang="en-GB" sz="1900" dirty="0">
                <a:solidFill>
                  <a:srgbClr val="FF7F0E"/>
                </a:solidFill>
                <a:latin typeface="+mn-lt"/>
                <a:cs typeface="Consolas" panose="020B0609020204030204" pitchFamily="49" charset="0"/>
              </a:rPr>
              <a:t>new measures implemented in full length magnets</a:t>
            </a:r>
          </a:p>
          <a:p>
            <a:pPr>
              <a:defRPr/>
            </a:pPr>
            <a:r>
              <a:rPr lang="en-GB" sz="1900" dirty="0">
                <a:latin typeface="+mn-lt"/>
                <a:cs typeface="Consolas" panose="020B0609020204030204" pitchFamily="49" charset="0"/>
              </a:rPr>
              <a:t>Now, used for </a:t>
            </a:r>
            <a:r>
              <a:rPr lang="en-GB" sz="1900" dirty="0">
                <a:solidFill>
                  <a:srgbClr val="FF7F0E"/>
                </a:solidFill>
                <a:latin typeface="+mn-lt"/>
                <a:cs typeface="Consolas" panose="020B0609020204030204" pitchFamily="49" charset="0"/>
              </a:rPr>
              <a:t>technological studies </a:t>
            </a:r>
          </a:p>
          <a:p>
            <a:endParaRPr lang="en-US" sz="13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D728630-480F-7949-28AB-E737B0A9B984}"/>
              </a:ext>
            </a:extLst>
          </p:cNvPr>
          <p:cNvGrpSpPr/>
          <p:nvPr/>
        </p:nvGrpSpPr>
        <p:grpSpPr>
          <a:xfrm>
            <a:off x="6730455" y="2424328"/>
            <a:ext cx="2253460" cy="3078479"/>
            <a:chOff x="6680589" y="2733928"/>
            <a:chExt cx="2253460" cy="3078479"/>
          </a:xfrm>
        </p:grpSpPr>
        <p:pic>
          <p:nvPicPr>
            <p:cNvPr id="10" name="Picture 9" descr="Slide2.jpg">
              <a:extLst>
                <a:ext uri="{FF2B5EF4-FFF2-40B4-BE49-F238E27FC236}">
                  <a16:creationId xmlns:a16="http://schemas.microsoft.com/office/drawing/2014/main" id="{81A454A4-45D9-1ACE-D736-4F2B83BD67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6830144" y="3933328"/>
              <a:ext cx="1698857" cy="21857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A062048-8642-BF62-7615-4F69639ACF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6689981" y="3372642"/>
              <a:ext cx="617208" cy="24596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1F6D0EA-13FB-78B7-54EA-D770488E13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7191640" y="4317247"/>
              <a:ext cx="2684797" cy="30552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C3FF3E3-21FF-2F34-F0F4-AFD4E084C298}"/>
                </a:ext>
              </a:extLst>
            </p:cNvPr>
            <p:cNvSpPr txBox="1"/>
            <p:nvPr/>
          </p:nvSpPr>
          <p:spPr>
            <a:xfrm>
              <a:off x="6680589" y="2739812"/>
              <a:ext cx="66236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/>
                <a:t>MQXFS</a:t>
              </a:r>
            </a:p>
            <a:p>
              <a:r>
                <a:rPr lang="en-US" sz="1050" i="1" dirty="0"/>
                <a:t> (1.2 m)</a:t>
              </a:r>
              <a:endParaRPr lang="en-GB" sz="1050" i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8825B6C-E707-30DE-F89F-194AAE506DB2}"/>
                </a:ext>
              </a:extLst>
            </p:cNvPr>
            <p:cNvSpPr txBox="1"/>
            <p:nvPr/>
          </p:nvSpPr>
          <p:spPr>
            <a:xfrm>
              <a:off x="7361341" y="2734624"/>
              <a:ext cx="66236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/>
                <a:t>MQXFA</a:t>
              </a:r>
            </a:p>
            <a:p>
              <a:r>
                <a:rPr lang="en-US" sz="1050" i="1" dirty="0"/>
                <a:t> (4.2 m)</a:t>
              </a:r>
              <a:endParaRPr lang="en-GB" sz="1050" i="1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BC5AF4C-C747-FAD4-337A-1FCA7FA90EE5}"/>
                </a:ext>
              </a:extLst>
            </p:cNvPr>
            <p:cNvSpPr txBox="1"/>
            <p:nvPr/>
          </p:nvSpPr>
          <p:spPr>
            <a:xfrm>
              <a:off x="8271688" y="2733928"/>
              <a:ext cx="662361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/>
                <a:t>MQXFB</a:t>
              </a:r>
            </a:p>
            <a:p>
              <a:r>
                <a:rPr lang="en-US" sz="1050" i="1" dirty="0"/>
                <a:t> (7.2 m)</a:t>
              </a:r>
              <a:endParaRPr lang="en-GB" sz="1050" i="1" dirty="0"/>
            </a:p>
          </p:txBody>
        </p:sp>
      </p:grpSp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3CDBB603-0B71-D988-6760-90DBB9F268A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0968" y="2767927"/>
            <a:ext cx="2100098" cy="220880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90A6C59-523C-3C1A-5B64-FEDD5EBDE488}"/>
              </a:ext>
            </a:extLst>
          </p:cNvPr>
          <p:cNvSpPr txBox="1"/>
          <p:nvPr/>
        </p:nvSpPr>
        <p:spPr>
          <a:xfrm>
            <a:off x="0" y="5700764"/>
            <a:ext cx="91440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Main persons involved:</a:t>
            </a:r>
          </a:p>
          <a:p>
            <a:r>
              <a:rPr lang="en-GB" sz="1000" dirty="0"/>
              <a:t>S. Izquierdo Bermudez, R. Diaz </a:t>
            </a:r>
            <a:r>
              <a:rPr lang="en-GB" sz="1000" dirty="0" err="1"/>
              <a:t>Vez</a:t>
            </a:r>
            <a:r>
              <a:rPr lang="en-GB" sz="1000" dirty="0"/>
              <a:t>, P. </a:t>
            </a:r>
            <a:r>
              <a:rPr lang="en-GB" sz="1000" dirty="0" err="1"/>
              <a:t>Ferracin</a:t>
            </a:r>
            <a:r>
              <a:rPr lang="en-GB" sz="1000" dirty="0"/>
              <a:t>, J. </a:t>
            </a:r>
            <a:r>
              <a:rPr lang="en-GB" sz="1000" dirty="0" err="1"/>
              <a:t>Ferradas</a:t>
            </a:r>
            <a:r>
              <a:rPr lang="en-GB" sz="1000" dirty="0"/>
              <a:t>, S. </a:t>
            </a:r>
            <a:r>
              <a:rPr lang="en-GB" sz="1000" dirty="0" err="1"/>
              <a:t>Ferradas</a:t>
            </a:r>
            <a:r>
              <a:rPr lang="en-GB" sz="1000" dirty="0"/>
              <a:t> </a:t>
            </a:r>
            <a:r>
              <a:rPr lang="en-GB" sz="1000" dirty="0" err="1"/>
              <a:t>Troitino</a:t>
            </a:r>
            <a:r>
              <a:rPr lang="en-GB" sz="1000" dirty="0"/>
              <a:t>, J. </a:t>
            </a:r>
            <a:r>
              <a:rPr lang="en-GB" sz="1000" dirty="0" err="1"/>
              <a:t>Feuvrier</a:t>
            </a:r>
            <a:r>
              <a:rPr lang="en-GB" sz="1000" dirty="0"/>
              <a:t>, L. </a:t>
            </a:r>
            <a:r>
              <a:rPr lang="en-GB" sz="1000" dirty="0" err="1"/>
              <a:t>Fiscarelli</a:t>
            </a:r>
            <a:r>
              <a:rPr lang="en-GB" sz="1000" dirty="0"/>
              <a:t>, M. </a:t>
            </a:r>
            <a:r>
              <a:rPr lang="en-GB" sz="1000" dirty="0" err="1"/>
              <a:t>Guinchard</a:t>
            </a:r>
            <a:r>
              <a:rPr lang="en-GB" sz="1000" dirty="0"/>
              <a:t>, F.J. </a:t>
            </a:r>
            <a:r>
              <a:rPr lang="en-GB" sz="1000" dirty="0" err="1"/>
              <a:t>Mangiarotti</a:t>
            </a:r>
            <a:r>
              <a:rPr lang="en-GB" sz="1000" dirty="0"/>
              <a:t>, J.C. Perez, P. </a:t>
            </a:r>
            <a:r>
              <a:rPr lang="en-GB" sz="1000" dirty="0" err="1"/>
              <a:t>Quassolo</a:t>
            </a:r>
            <a:r>
              <a:rPr lang="en-GB" sz="1000" dirty="0"/>
              <a:t>, E. </a:t>
            </a:r>
            <a:r>
              <a:rPr lang="en-GB" sz="1000" dirty="0" err="1"/>
              <a:t>Ravaioli</a:t>
            </a:r>
            <a:r>
              <a:rPr lang="en-GB" sz="1000" dirty="0"/>
              <a:t>, P. </a:t>
            </a:r>
            <a:r>
              <a:rPr lang="en-GB" sz="1000" dirty="0" err="1"/>
              <a:t>Rogacki</a:t>
            </a:r>
            <a:r>
              <a:rPr lang="en-GB" sz="1000" dirty="0"/>
              <a:t>, E. </a:t>
            </a:r>
            <a:r>
              <a:rPr lang="en-GB" sz="1000" dirty="0" err="1"/>
              <a:t>Todesco</a:t>
            </a:r>
            <a:r>
              <a:rPr lang="en-GB" sz="1000" dirty="0"/>
              <a:t>, G. </a:t>
            </a:r>
            <a:r>
              <a:rPr lang="en-GB" sz="1000" dirty="0" err="1"/>
              <a:t>Willering</a:t>
            </a:r>
            <a:r>
              <a:rPr lang="en-GB" sz="1000" dirty="0"/>
              <a:t>, M. Wozniak, 927 and SM18 teams</a:t>
            </a:r>
          </a:p>
        </p:txBody>
      </p:sp>
    </p:spTree>
    <p:extLst>
      <p:ext uri="{BB962C8B-B14F-4D97-AF65-F5344CB8AC3E}">
        <p14:creationId xmlns:p14="http://schemas.microsoft.com/office/powerpoint/2010/main" val="3605166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C9A5086D-151F-22EC-47DD-13D24C79CA3D}"/>
              </a:ext>
            </a:extLst>
          </p:cNvPr>
          <p:cNvCxnSpPr>
            <a:cxnSpLocks/>
            <a:endCxn id="75" idx="1"/>
          </p:cNvCxnSpPr>
          <p:nvPr/>
        </p:nvCxnSpPr>
        <p:spPr>
          <a:xfrm flipV="1">
            <a:off x="7095297" y="5035553"/>
            <a:ext cx="267" cy="651292"/>
          </a:xfrm>
          <a:prstGeom prst="straightConnector1">
            <a:avLst/>
          </a:prstGeom>
          <a:ln>
            <a:solidFill>
              <a:srgbClr val="FF7F0E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5FF72B-BB87-1016-AA93-F0FAAC6DEDC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37FA05-CFE3-45F0-9DDB-62F53314F8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258454-6455-4EF0-3592-4F4F05257C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48063A5-135D-A8FA-6DC2-E89948AFF6A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Quadrupole short model program (MQXFS)</a:t>
            </a:r>
            <a:br>
              <a:rPr lang="en-US" dirty="0"/>
            </a:br>
            <a:r>
              <a:rPr lang="en-US" sz="2000" dirty="0"/>
              <a:t>Overview of MQXFS</a:t>
            </a:r>
            <a:endParaRPr lang="it-IT" sz="2000" dirty="0"/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6618A1E7-0B28-C88D-236A-D022FD796C10}"/>
              </a:ext>
            </a:extLst>
          </p:cNvPr>
          <p:cNvSpPr txBox="1">
            <a:spLocks/>
          </p:cNvSpPr>
          <p:nvPr/>
        </p:nvSpPr>
        <p:spPr>
          <a:xfrm>
            <a:off x="243415" y="1250523"/>
            <a:ext cx="3891701" cy="980243"/>
          </a:xfrm>
          <a:prstGeom prst="rect">
            <a:avLst/>
          </a:prstGeom>
        </p:spPr>
        <p:txBody>
          <a:bodyPr numCol="1">
            <a:no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7 magnets fabricated and tested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27 coils tested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4 different conductors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11 pre-load configurations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B00E92-E170-9CA2-03D4-378A30E401C4}"/>
              </a:ext>
            </a:extLst>
          </p:cNvPr>
          <p:cNvSpPr txBox="1"/>
          <p:nvPr/>
        </p:nvSpPr>
        <p:spPr>
          <a:xfrm>
            <a:off x="171547" y="880669"/>
            <a:ext cx="54454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Since the first tests of MQXFS1 at Fermilab in 2016: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8A8AD50-607F-913D-4DB7-BBD529F0A204}"/>
              </a:ext>
            </a:extLst>
          </p:cNvPr>
          <p:cNvGrpSpPr/>
          <p:nvPr/>
        </p:nvGrpSpPr>
        <p:grpSpPr>
          <a:xfrm>
            <a:off x="86131" y="2630670"/>
            <a:ext cx="8971737" cy="3479950"/>
            <a:chOff x="86131" y="2394450"/>
            <a:chExt cx="8971737" cy="347995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66F9B92-8152-8E5D-1DF6-FB2184CFFF47}"/>
                </a:ext>
              </a:extLst>
            </p:cNvPr>
            <p:cNvCxnSpPr>
              <a:cxnSpLocks/>
              <a:endCxn id="32" idx="1"/>
            </p:cNvCxnSpPr>
            <p:nvPr/>
          </p:nvCxnSpPr>
          <p:spPr>
            <a:xfrm flipH="1" flipV="1">
              <a:off x="5574011" y="2581302"/>
              <a:ext cx="8426" cy="2810213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A8E0036-EEB4-AF0A-67EB-AC767DF53B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59540" y="3832361"/>
              <a:ext cx="8016" cy="1625493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99B6E09-D124-85A3-4490-1DF25118FF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991" y="2605115"/>
              <a:ext cx="0" cy="2786400"/>
            </a:xfrm>
            <a:prstGeom prst="straightConnector1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144D617-66D5-073E-FC4A-4202321F6364}"/>
                </a:ext>
              </a:extLst>
            </p:cNvPr>
            <p:cNvCxnSpPr>
              <a:cxnSpLocks/>
              <a:endCxn id="72" idx="1"/>
            </p:cNvCxnSpPr>
            <p:nvPr/>
          </p:nvCxnSpPr>
          <p:spPr>
            <a:xfrm flipV="1">
              <a:off x="716196" y="3581601"/>
              <a:ext cx="0" cy="1869024"/>
            </a:xfrm>
            <a:prstGeom prst="straightConnector1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F49F35C-3185-01C8-BD25-26AAF54ED4DB}"/>
                </a:ext>
              </a:extLst>
            </p:cNvPr>
            <p:cNvCxnSpPr>
              <a:cxnSpLocks/>
              <a:endCxn id="73" idx="1"/>
            </p:cNvCxnSpPr>
            <p:nvPr/>
          </p:nvCxnSpPr>
          <p:spPr>
            <a:xfrm flipH="1" flipV="1">
              <a:off x="1303117" y="4224885"/>
              <a:ext cx="3944" cy="1168412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59D4A5B-4414-9B50-7230-F1A887BF2341}"/>
                </a:ext>
              </a:extLst>
            </p:cNvPr>
            <p:cNvSpPr txBox="1"/>
            <p:nvPr/>
          </p:nvSpPr>
          <p:spPr>
            <a:xfrm>
              <a:off x="957131" y="5535846"/>
              <a:ext cx="755214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2017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9443082-F49E-0480-3F15-77C1A697190D}"/>
                </a:ext>
              </a:extLst>
            </p:cNvPr>
            <p:cNvSpPr txBox="1"/>
            <p:nvPr/>
          </p:nvSpPr>
          <p:spPr>
            <a:xfrm>
              <a:off x="1712345" y="5535846"/>
              <a:ext cx="755214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2018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82E0852-332C-3F2B-3E9A-35011EB79736}"/>
                </a:ext>
              </a:extLst>
            </p:cNvPr>
            <p:cNvSpPr txBox="1"/>
            <p:nvPr/>
          </p:nvSpPr>
          <p:spPr>
            <a:xfrm>
              <a:off x="2465286" y="5535846"/>
              <a:ext cx="755214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2019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80E904F-34D5-8D61-DE1B-D9A600E55808}"/>
                </a:ext>
              </a:extLst>
            </p:cNvPr>
            <p:cNvSpPr txBox="1"/>
            <p:nvPr/>
          </p:nvSpPr>
          <p:spPr>
            <a:xfrm>
              <a:off x="3220500" y="5535846"/>
              <a:ext cx="755214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2020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30281A3-E8D7-AB3D-7FB9-4404390C3269}"/>
                </a:ext>
              </a:extLst>
            </p:cNvPr>
            <p:cNvSpPr txBox="1"/>
            <p:nvPr/>
          </p:nvSpPr>
          <p:spPr>
            <a:xfrm>
              <a:off x="3975714" y="5535846"/>
              <a:ext cx="755214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2021</a:t>
              </a:r>
            </a:p>
          </p:txBody>
        </p:sp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E0DB23BB-73C2-B0DD-56C7-F17A634AB052}"/>
                </a:ext>
              </a:extLst>
            </p:cNvPr>
            <p:cNvSpPr txBox="1"/>
            <p:nvPr/>
          </p:nvSpPr>
          <p:spPr>
            <a:xfrm>
              <a:off x="4732922" y="5535846"/>
              <a:ext cx="755214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2022</a:t>
              </a:r>
            </a:p>
          </p:txBody>
        </p:sp>
        <p:sp>
          <p:nvSpPr>
            <p:cNvPr id="21" name="TextBox 21">
              <a:extLst>
                <a:ext uri="{FF2B5EF4-FFF2-40B4-BE49-F238E27FC236}">
                  <a16:creationId xmlns:a16="http://schemas.microsoft.com/office/drawing/2014/main" id="{12B7A51C-F7E9-7B69-61A9-12ED2A496967}"/>
                </a:ext>
              </a:extLst>
            </p:cNvPr>
            <p:cNvSpPr txBox="1"/>
            <p:nvPr/>
          </p:nvSpPr>
          <p:spPr>
            <a:xfrm>
              <a:off x="5494980" y="5535846"/>
              <a:ext cx="755214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2023</a:t>
              </a:r>
            </a:p>
          </p:txBody>
        </p:sp>
        <p:sp>
          <p:nvSpPr>
            <p:cNvPr id="22" name="TextBox 24">
              <a:extLst>
                <a:ext uri="{FF2B5EF4-FFF2-40B4-BE49-F238E27FC236}">
                  <a16:creationId xmlns:a16="http://schemas.microsoft.com/office/drawing/2014/main" id="{19909DE3-7B6A-53BE-6256-05901DA6FB8E}"/>
                </a:ext>
              </a:extLst>
            </p:cNvPr>
            <p:cNvSpPr txBox="1"/>
            <p:nvPr/>
          </p:nvSpPr>
          <p:spPr>
            <a:xfrm>
              <a:off x="6249729" y="5535846"/>
              <a:ext cx="755214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2024</a:t>
              </a:r>
            </a:p>
          </p:txBody>
        </p:sp>
        <p:sp>
          <p:nvSpPr>
            <p:cNvPr id="23" name="TextBox 26">
              <a:extLst>
                <a:ext uri="{FF2B5EF4-FFF2-40B4-BE49-F238E27FC236}">
                  <a16:creationId xmlns:a16="http://schemas.microsoft.com/office/drawing/2014/main" id="{AEE23112-3D18-4F14-56B3-414E209FF45E}"/>
                </a:ext>
              </a:extLst>
            </p:cNvPr>
            <p:cNvSpPr txBox="1"/>
            <p:nvPr/>
          </p:nvSpPr>
          <p:spPr>
            <a:xfrm>
              <a:off x="7004280" y="5535846"/>
              <a:ext cx="755214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2025</a:t>
              </a:r>
            </a:p>
          </p:txBody>
        </p:sp>
        <p:sp>
          <p:nvSpPr>
            <p:cNvPr id="24" name="TextBox 28">
              <a:extLst>
                <a:ext uri="{FF2B5EF4-FFF2-40B4-BE49-F238E27FC236}">
                  <a16:creationId xmlns:a16="http://schemas.microsoft.com/office/drawing/2014/main" id="{C04D4D51-D554-5939-D3BA-A885A373D7D9}"/>
                </a:ext>
              </a:extLst>
            </p:cNvPr>
            <p:cNvSpPr txBox="1"/>
            <p:nvPr/>
          </p:nvSpPr>
          <p:spPr>
            <a:xfrm>
              <a:off x="242882" y="2394450"/>
              <a:ext cx="843501" cy="261610"/>
            </a:xfrm>
            <a:prstGeom prst="rect">
              <a:avLst/>
            </a:prstGeom>
            <a:noFill/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20000"/>
                      <a:lumOff val="80000"/>
                    </a:schemeClr>
                  </a:solidFill>
                  <a:cs typeface="Times"/>
                </a:rPr>
                <a:t>MQXFS1a</a:t>
              </a:r>
            </a:p>
          </p:txBody>
        </p:sp>
        <p:sp>
          <p:nvSpPr>
            <p:cNvPr id="25" name="TextBox 31">
              <a:extLst>
                <a:ext uri="{FF2B5EF4-FFF2-40B4-BE49-F238E27FC236}">
                  <a16:creationId xmlns:a16="http://schemas.microsoft.com/office/drawing/2014/main" id="{113D51F9-1D59-3120-B391-A5C70F03B193}"/>
                </a:ext>
              </a:extLst>
            </p:cNvPr>
            <p:cNvSpPr txBox="1"/>
            <p:nvPr/>
          </p:nvSpPr>
          <p:spPr>
            <a:xfrm>
              <a:off x="4107027" y="2438748"/>
              <a:ext cx="843501" cy="26161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50000"/>
                    </a:schemeClr>
                  </a:solidFill>
                  <a:cs typeface="Times"/>
                </a:rPr>
                <a:t>MQXFS7a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7D87515-E824-5394-C81B-648AAEA08841}"/>
                </a:ext>
              </a:extLst>
            </p:cNvPr>
            <p:cNvCxnSpPr>
              <a:cxnSpLocks/>
              <a:endCxn id="36" idx="1"/>
            </p:cNvCxnSpPr>
            <p:nvPr/>
          </p:nvCxnSpPr>
          <p:spPr>
            <a:xfrm flipH="1" flipV="1">
              <a:off x="2154718" y="3886383"/>
              <a:ext cx="1622" cy="1393073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489E9EB-9EAA-7376-A4FF-BE0752EA7622}"/>
                </a:ext>
              </a:extLst>
            </p:cNvPr>
            <p:cNvCxnSpPr>
              <a:cxnSpLocks/>
              <a:endCxn id="25" idx="1"/>
            </p:cNvCxnSpPr>
            <p:nvPr/>
          </p:nvCxnSpPr>
          <p:spPr>
            <a:xfrm flipV="1">
              <a:off x="4100556" y="2569553"/>
              <a:ext cx="6471" cy="2697796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TextBox 38">
              <a:extLst>
                <a:ext uri="{FF2B5EF4-FFF2-40B4-BE49-F238E27FC236}">
                  <a16:creationId xmlns:a16="http://schemas.microsoft.com/office/drawing/2014/main" id="{78DE642C-058A-AF05-7F33-4DDA7D6E4EFD}"/>
                </a:ext>
              </a:extLst>
            </p:cNvPr>
            <p:cNvSpPr txBox="1"/>
            <p:nvPr/>
          </p:nvSpPr>
          <p:spPr>
            <a:xfrm>
              <a:off x="7746572" y="5535846"/>
              <a:ext cx="755214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2026</a:t>
              </a:r>
            </a:p>
          </p:txBody>
        </p:sp>
        <p:sp>
          <p:nvSpPr>
            <p:cNvPr id="29" name="TextBox 41">
              <a:extLst>
                <a:ext uri="{FF2B5EF4-FFF2-40B4-BE49-F238E27FC236}">
                  <a16:creationId xmlns:a16="http://schemas.microsoft.com/office/drawing/2014/main" id="{910FB90D-2F2B-43C6-0EF9-118477D64E13}"/>
                </a:ext>
              </a:extLst>
            </p:cNvPr>
            <p:cNvSpPr txBox="1"/>
            <p:nvPr/>
          </p:nvSpPr>
          <p:spPr>
            <a:xfrm>
              <a:off x="202385" y="5535846"/>
              <a:ext cx="755214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2016</a:t>
              </a:r>
            </a:p>
          </p:txBody>
        </p:sp>
        <p:sp>
          <p:nvSpPr>
            <p:cNvPr id="30" name="TextBox 25">
              <a:extLst>
                <a:ext uri="{FF2B5EF4-FFF2-40B4-BE49-F238E27FC236}">
                  <a16:creationId xmlns:a16="http://schemas.microsoft.com/office/drawing/2014/main" id="{97DF1E53-E3E0-6EEE-833A-3959224F4EFB}"/>
                </a:ext>
              </a:extLst>
            </p:cNvPr>
            <p:cNvSpPr txBox="1"/>
            <p:nvPr/>
          </p:nvSpPr>
          <p:spPr>
            <a:xfrm>
              <a:off x="2659428" y="3346573"/>
              <a:ext cx="843501" cy="261610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75000"/>
                    </a:schemeClr>
                  </a:solidFill>
                  <a:cs typeface="Times"/>
                </a:rPr>
                <a:t>MQXFS6a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FEF81BED-228E-8393-BA58-8F46C71C6FC3}"/>
                </a:ext>
              </a:extLst>
            </p:cNvPr>
            <p:cNvCxnSpPr>
              <a:cxnSpLocks/>
              <a:endCxn id="30" idx="1"/>
            </p:cNvCxnSpPr>
            <p:nvPr/>
          </p:nvCxnSpPr>
          <p:spPr>
            <a:xfrm flipH="1" flipV="1">
              <a:off x="2659428" y="3477378"/>
              <a:ext cx="1622" cy="1824651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TextBox 49">
              <a:extLst>
                <a:ext uri="{FF2B5EF4-FFF2-40B4-BE49-F238E27FC236}">
                  <a16:creationId xmlns:a16="http://schemas.microsoft.com/office/drawing/2014/main" id="{57FBDA3B-BF58-7DAA-5C28-72FACEF4CFA8}"/>
                </a:ext>
              </a:extLst>
            </p:cNvPr>
            <p:cNvSpPr txBox="1"/>
            <p:nvPr/>
          </p:nvSpPr>
          <p:spPr>
            <a:xfrm>
              <a:off x="5574011" y="2450497"/>
              <a:ext cx="843501" cy="261610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75000"/>
                    </a:schemeClr>
                  </a:solidFill>
                  <a:cs typeface="Times"/>
                </a:rPr>
                <a:t>MQXFS8a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218F5A8-46C0-A658-9C5D-FA88E2421E04}"/>
                </a:ext>
              </a:extLst>
            </p:cNvPr>
            <p:cNvCxnSpPr>
              <a:cxnSpLocks/>
              <a:endCxn id="70" idx="1"/>
            </p:cNvCxnSpPr>
            <p:nvPr/>
          </p:nvCxnSpPr>
          <p:spPr>
            <a:xfrm flipH="1" flipV="1">
              <a:off x="834731" y="3901973"/>
              <a:ext cx="3576" cy="1548652"/>
            </a:xfrm>
            <a:prstGeom prst="straightConnector1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CC8F7FB9-7122-FB7E-7B02-A6A3C634A9CC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 flipV="1">
              <a:off x="1656406" y="3568630"/>
              <a:ext cx="5819" cy="1889259"/>
            </a:xfrm>
            <a:prstGeom prst="straightConnector1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29">
              <a:extLst>
                <a:ext uri="{FF2B5EF4-FFF2-40B4-BE49-F238E27FC236}">
                  <a16:creationId xmlns:a16="http://schemas.microsoft.com/office/drawing/2014/main" id="{B6FB0CBA-2161-CBD3-E43A-D16A6F8B3403}"/>
                </a:ext>
              </a:extLst>
            </p:cNvPr>
            <p:cNvSpPr txBox="1"/>
            <p:nvPr/>
          </p:nvSpPr>
          <p:spPr>
            <a:xfrm>
              <a:off x="1662225" y="3437825"/>
              <a:ext cx="857927" cy="261610"/>
            </a:xfrm>
            <a:prstGeom prst="rect">
              <a:avLst/>
            </a:prstGeom>
            <a:noFill/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40000"/>
                      <a:lumOff val="60000"/>
                    </a:schemeClr>
                  </a:solidFill>
                  <a:cs typeface="Times"/>
                </a:rPr>
                <a:t>MQXFS3c</a:t>
              </a:r>
            </a:p>
          </p:txBody>
        </p:sp>
        <p:sp>
          <p:nvSpPr>
            <p:cNvPr id="36" name="TextBox 30">
              <a:extLst>
                <a:ext uri="{FF2B5EF4-FFF2-40B4-BE49-F238E27FC236}">
                  <a16:creationId xmlns:a16="http://schemas.microsoft.com/office/drawing/2014/main" id="{0FE26D6C-7FB1-8836-D94A-2B624DCDF8A4}"/>
                </a:ext>
              </a:extLst>
            </p:cNvPr>
            <p:cNvSpPr txBox="1"/>
            <p:nvPr/>
          </p:nvSpPr>
          <p:spPr>
            <a:xfrm>
              <a:off x="2154718" y="3755578"/>
              <a:ext cx="843501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60000"/>
                      <a:lumOff val="40000"/>
                    </a:schemeClr>
                  </a:solidFill>
                  <a:cs typeface="Times"/>
                </a:rPr>
                <a:t>MQXFS4a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9F4C7296-CB96-9287-FDE2-B2D8C76741B5}"/>
                </a:ext>
              </a:extLst>
            </p:cNvPr>
            <p:cNvCxnSpPr>
              <a:cxnSpLocks/>
              <a:endCxn id="38" idx="1"/>
            </p:cNvCxnSpPr>
            <p:nvPr/>
          </p:nvCxnSpPr>
          <p:spPr>
            <a:xfrm flipV="1">
              <a:off x="2394767" y="4224885"/>
              <a:ext cx="6844" cy="1232969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8" name="TextBox 30">
              <a:extLst>
                <a:ext uri="{FF2B5EF4-FFF2-40B4-BE49-F238E27FC236}">
                  <a16:creationId xmlns:a16="http://schemas.microsoft.com/office/drawing/2014/main" id="{7D57B886-96B3-BC2C-D0D3-2A302285844F}"/>
                </a:ext>
              </a:extLst>
            </p:cNvPr>
            <p:cNvSpPr txBox="1"/>
            <p:nvPr/>
          </p:nvSpPr>
          <p:spPr>
            <a:xfrm>
              <a:off x="2401611" y="4094080"/>
              <a:ext cx="843501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60000"/>
                      <a:lumOff val="40000"/>
                    </a:schemeClr>
                  </a:solidFill>
                  <a:cs typeface="Times"/>
                </a:rPr>
                <a:t>MQXFS4b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4165D13-86D0-5C61-6687-8FFA786CFA2C}"/>
                </a:ext>
              </a:extLst>
            </p:cNvPr>
            <p:cNvCxnSpPr>
              <a:cxnSpLocks/>
              <a:endCxn id="44" idx="1"/>
            </p:cNvCxnSpPr>
            <p:nvPr/>
          </p:nvCxnSpPr>
          <p:spPr>
            <a:xfrm flipV="1">
              <a:off x="2894272" y="4565209"/>
              <a:ext cx="16817" cy="892645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0" name="TextBox 25">
              <a:extLst>
                <a:ext uri="{FF2B5EF4-FFF2-40B4-BE49-F238E27FC236}">
                  <a16:creationId xmlns:a16="http://schemas.microsoft.com/office/drawing/2014/main" id="{4F4DDD7B-9A14-DD66-4B82-F10084CFE7C7}"/>
                </a:ext>
              </a:extLst>
            </p:cNvPr>
            <p:cNvSpPr txBox="1"/>
            <p:nvPr/>
          </p:nvSpPr>
          <p:spPr>
            <a:xfrm>
              <a:off x="3169144" y="3693861"/>
              <a:ext cx="843501" cy="261610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75000"/>
                    </a:schemeClr>
                  </a:solidFill>
                  <a:cs typeface="Times"/>
                </a:rPr>
                <a:t>MQXFS6b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BF51524-7FBC-0427-F92E-D0A8B4E43A96}"/>
                </a:ext>
              </a:extLst>
            </p:cNvPr>
            <p:cNvCxnSpPr>
              <a:cxnSpLocks/>
              <a:endCxn id="43" idx="1"/>
            </p:cNvCxnSpPr>
            <p:nvPr/>
          </p:nvCxnSpPr>
          <p:spPr>
            <a:xfrm flipV="1">
              <a:off x="3405442" y="4211576"/>
              <a:ext cx="1245" cy="1179939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D701F25-78D1-D26B-F2F7-AEB432AF387D}"/>
                </a:ext>
              </a:extLst>
            </p:cNvPr>
            <p:cNvCxnSpPr>
              <a:cxnSpLocks/>
              <a:endCxn id="48" idx="1"/>
            </p:cNvCxnSpPr>
            <p:nvPr/>
          </p:nvCxnSpPr>
          <p:spPr>
            <a:xfrm flipV="1">
              <a:off x="3792706" y="4529141"/>
              <a:ext cx="0" cy="928713"/>
            </a:xfrm>
            <a:prstGeom prst="straightConnector1">
              <a:avLst/>
            </a:prstGeom>
            <a:ln>
              <a:solidFill>
                <a:schemeClr val="tx1">
                  <a:lumMod val="75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5C6573E-03BC-9796-972A-F5A93AA86A48}"/>
                </a:ext>
              </a:extLst>
            </p:cNvPr>
            <p:cNvSpPr txBox="1"/>
            <p:nvPr/>
          </p:nvSpPr>
          <p:spPr>
            <a:xfrm>
              <a:off x="3406687" y="4080771"/>
              <a:ext cx="83548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75000"/>
                    </a:schemeClr>
                  </a:solidFill>
                  <a:cs typeface="Times"/>
                </a:rPr>
                <a:t>MQXFS6c</a:t>
              </a:r>
            </a:p>
          </p:txBody>
        </p:sp>
        <p:sp>
          <p:nvSpPr>
            <p:cNvPr id="44" name="TextBox 30">
              <a:extLst>
                <a:ext uri="{FF2B5EF4-FFF2-40B4-BE49-F238E27FC236}">
                  <a16:creationId xmlns:a16="http://schemas.microsoft.com/office/drawing/2014/main" id="{4EFECA38-D386-B7D2-511C-CAB44110F8D9}"/>
                </a:ext>
              </a:extLst>
            </p:cNvPr>
            <p:cNvSpPr txBox="1"/>
            <p:nvPr/>
          </p:nvSpPr>
          <p:spPr>
            <a:xfrm>
              <a:off x="2911089" y="4434404"/>
              <a:ext cx="83548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60000"/>
                      <a:lumOff val="40000"/>
                    </a:schemeClr>
                  </a:solidFill>
                  <a:cs typeface="Times"/>
                </a:rPr>
                <a:t>MQXFS4c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58C5A12-910D-73E6-AE8A-3119A03670E4}"/>
                </a:ext>
              </a:extLst>
            </p:cNvPr>
            <p:cNvSpPr txBox="1"/>
            <p:nvPr/>
          </p:nvSpPr>
          <p:spPr>
            <a:xfrm>
              <a:off x="4399897" y="2749029"/>
              <a:ext cx="843501" cy="26161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50000"/>
                    </a:schemeClr>
                  </a:solidFill>
                  <a:cs typeface="Times"/>
                </a:rPr>
                <a:t>MQXFS7b</a:t>
              </a: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DA6452B1-577B-C5AA-8E4A-64E127C82B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78786" y="2879834"/>
              <a:ext cx="21111" cy="2578020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6678460A-6965-BCF5-FE37-DE1FA81FA5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24277" y="4889873"/>
              <a:ext cx="2616" cy="567981"/>
            </a:xfrm>
            <a:prstGeom prst="straightConnector1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7976335-D347-021B-833F-0513142E9B3C}"/>
                </a:ext>
              </a:extLst>
            </p:cNvPr>
            <p:cNvSpPr txBox="1"/>
            <p:nvPr/>
          </p:nvSpPr>
          <p:spPr>
            <a:xfrm>
              <a:off x="3792706" y="4398336"/>
              <a:ext cx="843501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75000"/>
                    </a:schemeClr>
                  </a:solidFill>
                  <a:cs typeface="Times"/>
                </a:rPr>
                <a:t>MQXFS6d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9DBCD57-FC31-0DF3-F0B7-38FAC3A9D50F}"/>
                </a:ext>
              </a:extLst>
            </p:cNvPr>
            <p:cNvSpPr txBox="1"/>
            <p:nvPr/>
          </p:nvSpPr>
          <p:spPr>
            <a:xfrm>
              <a:off x="4809509" y="3051239"/>
              <a:ext cx="83548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50000"/>
                    </a:schemeClr>
                  </a:solidFill>
                  <a:cs typeface="Times"/>
                </a:rPr>
                <a:t>MQXFS7c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9A68A8DD-BBFD-9870-DC7B-A0FFF8EDE1F4}"/>
                </a:ext>
              </a:extLst>
            </p:cNvPr>
            <p:cNvCxnSpPr>
              <a:cxnSpLocks/>
              <a:endCxn id="49" idx="1"/>
            </p:cNvCxnSpPr>
            <p:nvPr/>
          </p:nvCxnSpPr>
          <p:spPr>
            <a:xfrm flipH="1" flipV="1">
              <a:off x="4809509" y="3182044"/>
              <a:ext cx="6654" cy="2275810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B486CE8-C2D2-9809-A0BC-378F8965FBC8}"/>
                </a:ext>
              </a:extLst>
            </p:cNvPr>
            <p:cNvSpPr txBox="1"/>
            <p:nvPr/>
          </p:nvSpPr>
          <p:spPr>
            <a:xfrm>
              <a:off x="4924923" y="3370743"/>
              <a:ext cx="843501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50000"/>
                    </a:schemeClr>
                  </a:solidFill>
                  <a:cs typeface="Times"/>
                </a:rPr>
                <a:t>MQXFS7d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46A1626-13D8-15CB-DB2E-7CC955C59B04}"/>
                </a:ext>
              </a:extLst>
            </p:cNvPr>
            <p:cNvCxnSpPr>
              <a:cxnSpLocks/>
              <a:endCxn id="51" idx="1"/>
            </p:cNvCxnSpPr>
            <p:nvPr/>
          </p:nvCxnSpPr>
          <p:spPr>
            <a:xfrm flipH="1" flipV="1">
              <a:off x="4924923" y="3501548"/>
              <a:ext cx="7484" cy="1956306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8B2F482-AC60-8167-AF99-6BCAE05914E6}"/>
                </a:ext>
              </a:extLst>
            </p:cNvPr>
            <p:cNvSpPr txBox="1"/>
            <p:nvPr/>
          </p:nvSpPr>
          <p:spPr>
            <a:xfrm>
              <a:off x="5096704" y="3693861"/>
              <a:ext cx="843501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50000"/>
                    </a:schemeClr>
                  </a:solidFill>
                  <a:cs typeface="Times"/>
                </a:rPr>
                <a:t>MQXFS7e</a:t>
              </a: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EAFE5011-1650-C975-265C-67E76CFDC486}"/>
                </a:ext>
              </a:extLst>
            </p:cNvPr>
            <p:cNvCxnSpPr>
              <a:cxnSpLocks/>
              <a:endCxn id="53" idx="1"/>
            </p:cNvCxnSpPr>
            <p:nvPr/>
          </p:nvCxnSpPr>
          <p:spPr>
            <a:xfrm flipH="1" flipV="1">
              <a:off x="5096704" y="3824666"/>
              <a:ext cx="7525" cy="1566849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4D5398B-DEF3-BB5A-9092-96F0186C60D2}"/>
                </a:ext>
              </a:extLst>
            </p:cNvPr>
            <p:cNvSpPr txBox="1"/>
            <p:nvPr/>
          </p:nvSpPr>
          <p:spPr>
            <a:xfrm>
              <a:off x="5218250" y="4000003"/>
              <a:ext cx="803425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50000"/>
                    </a:schemeClr>
                  </a:solidFill>
                  <a:cs typeface="Times"/>
                </a:rPr>
                <a:t>MQXFS7f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06EA6F38-5948-B2C8-AAF3-DF0F60CE33F8}"/>
                </a:ext>
              </a:extLst>
            </p:cNvPr>
            <p:cNvCxnSpPr>
              <a:cxnSpLocks/>
              <a:endCxn id="55" idx="1"/>
            </p:cNvCxnSpPr>
            <p:nvPr/>
          </p:nvCxnSpPr>
          <p:spPr>
            <a:xfrm flipV="1">
              <a:off x="5218250" y="4130808"/>
              <a:ext cx="0" cy="1327046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57" name="TextBox 30">
              <a:extLst>
                <a:ext uri="{FF2B5EF4-FFF2-40B4-BE49-F238E27FC236}">
                  <a16:creationId xmlns:a16="http://schemas.microsoft.com/office/drawing/2014/main" id="{E2B3BDB8-ACDF-ECC1-0521-552A9F228D34}"/>
                </a:ext>
              </a:extLst>
            </p:cNvPr>
            <p:cNvSpPr txBox="1"/>
            <p:nvPr/>
          </p:nvSpPr>
          <p:spPr>
            <a:xfrm>
              <a:off x="4622130" y="4751373"/>
              <a:ext cx="843501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60000"/>
                      <a:lumOff val="40000"/>
                    </a:schemeClr>
                  </a:solidFill>
                  <a:cs typeface="Times"/>
                </a:rPr>
                <a:t>MQXFS4d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8D16728-7543-334D-BD51-68B73C3E0A41}"/>
                </a:ext>
              </a:extLst>
            </p:cNvPr>
            <p:cNvSpPr txBox="1"/>
            <p:nvPr/>
          </p:nvSpPr>
          <p:spPr>
            <a:xfrm>
              <a:off x="5540699" y="4301631"/>
              <a:ext cx="843501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50000"/>
                    </a:schemeClr>
                  </a:solidFill>
                  <a:cs typeface="Times"/>
                </a:rPr>
                <a:t>MQXFS7g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77F2F0B8-5101-2EDE-0E9C-3749C3C8C07C}"/>
                </a:ext>
              </a:extLst>
            </p:cNvPr>
            <p:cNvCxnSpPr>
              <a:cxnSpLocks/>
              <a:endCxn id="58" idx="1"/>
            </p:cNvCxnSpPr>
            <p:nvPr/>
          </p:nvCxnSpPr>
          <p:spPr>
            <a:xfrm flipV="1">
              <a:off x="5540699" y="4432436"/>
              <a:ext cx="0" cy="963842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C6F39461-16E3-AAB2-51C6-0CBB9D0078DC}"/>
                </a:ext>
              </a:extLst>
            </p:cNvPr>
            <p:cNvCxnSpPr>
              <a:cxnSpLocks/>
              <a:endCxn id="63" idx="1"/>
            </p:cNvCxnSpPr>
            <p:nvPr/>
          </p:nvCxnSpPr>
          <p:spPr>
            <a:xfrm flipH="1" flipV="1">
              <a:off x="5705270" y="4732235"/>
              <a:ext cx="8016" cy="635775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08A7D56F-2176-0CFD-1D22-908C7ADED250}"/>
                </a:ext>
              </a:extLst>
            </p:cNvPr>
            <p:cNvCxnSpPr>
              <a:cxnSpLocks/>
              <a:endCxn id="65" idx="1"/>
            </p:cNvCxnSpPr>
            <p:nvPr/>
          </p:nvCxnSpPr>
          <p:spPr>
            <a:xfrm flipV="1">
              <a:off x="6106521" y="5060943"/>
              <a:ext cx="0" cy="396911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305C4635-6A9B-606E-4411-09A6BEB6DFBE}"/>
                </a:ext>
              </a:extLst>
            </p:cNvPr>
            <p:cNvCxnSpPr>
              <a:cxnSpLocks/>
              <a:endCxn id="64" idx="1"/>
            </p:cNvCxnSpPr>
            <p:nvPr/>
          </p:nvCxnSpPr>
          <p:spPr>
            <a:xfrm flipH="1" flipV="1">
              <a:off x="6529193" y="3997142"/>
              <a:ext cx="7525" cy="1453483"/>
            </a:xfrm>
            <a:prstGeom prst="straightConnector1">
              <a:avLst/>
            </a:prstGeom>
            <a:ln>
              <a:solidFill>
                <a:srgbClr val="FF7F0E"/>
              </a:solidFill>
              <a:tailEnd type="non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30E1666-5A4E-31AF-37BB-99E4371963B8}"/>
                </a:ext>
              </a:extLst>
            </p:cNvPr>
            <p:cNvSpPr txBox="1"/>
            <p:nvPr/>
          </p:nvSpPr>
          <p:spPr>
            <a:xfrm>
              <a:off x="5705270" y="4601430"/>
              <a:ext cx="865943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50000"/>
                    </a:schemeClr>
                  </a:solidFill>
                  <a:cs typeface="Times"/>
                </a:rPr>
                <a:t>MQXFS7h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4993898-F9DE-2680-D060-255949D9407D}"/>
                </a:ext>
              </a:extLst>
            </p:cNvPr>
            <p:cNvSpPr txBox="1"/>
            <p:nvPr/>
          </p:nvSpPr>
          <p:spPr>
            <a:xfrm>
              <a:off x="6529193" y="3866337"/>
              <a:ext cx="865943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7F0E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FF7F0E"/>
                  </a:solidFill>
                  <a:cs typeface="Times"/>
                </a:rPr>
                <a:t>MQXFS7j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590E683-B3B8-4F1A-2511-178E4E790727}"/>
                </a:ext>
              </a:extLst>
            </p:cNvPr>
            <p:cNvSpPr txBox="1"/>
            <p:nvPr/>
          </p:nvSpPr>
          <p:spPr>
            <a:xfrm>
              <a:off x="6106521" y="4930138"/>
              <a:ext cx="865943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50000"/>
                    </a:schemeClr>
                  </a:solidFill>
                  <a:cs typeface="Times"/>
                </a:rPr>
                <a:t>MQXFS7i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43DFB894-60F6-A19A-7946-82B5C44F3F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7050" y="2951840"/>
              <a:ext cx="1068" cy="2498785"/>
            </a:xfrm>
            <a:prstGeom prst="straightConnector1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TextBox 28">
              <a:extLst>
                <a:ext uri="{FF2B5EF4-FFF2-40B4-BE49-F238E27FC236}">
                  <a16:creationId xmlns:a16="http://schemas.microsoft.com/office/drawing/2014/main" id="{627B264F-77AB-3889-8170-DE030079D3E9}"/>
                </a:ext>
              </a:extLst>
            </p:cNvPr>
            <p:cNvSpPr txBox="1"/>
            <p:nvPr/>
          </p:nvSpPr>
          <p:spPr>
            <a:xfrm>
              <a:off x="769009" y="2741175"/>
              <a:ext cx="843501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20000"/>
                      <a:lumOff val="80000"/>
                    </a:schemeClr>
                  </a:solidFill>
                  <a:cs typeface="Times"/>
                </a:rPr>
                <a:t>MQXFS1b</a:t>
              </a: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2CFB6390-97DC-78B7-A38E-931B08D7115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67248" y="3261904"/>
              <a:ext cx="0" cy="2040125"/>
            </a:xfrm>
            <a:prstGeom prst="straightConnector1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28">
              <a:extLst>
                <a:ext uri="{FF2B5EF4-FFF2-40B4-BE49-F238E27FC236}">
                  <a16:creationId xmlns:a16="http://schemas.microsoft.com/office/drawing/2014/main" id="{E2B9BEDD-FBF9-1E85-C92E-92C8282E2DBC}"/>
                </a:ext>
              </a:extLst>
            </p:cNvPr>
            <p:cNvSpPr txBox="1"/>
            <p:nvPr/>
          </p:nvSpPr>
          <p:spPr>
            <a:xfrm>
              <a:off x="1368139" y="3051239"/>
              <a:ext cx="865943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20000"/>
                      <a:lumOff val="80000"/>
                    </a:schemeClr>
                  </a:solidFill>
                  <a:cs typeface="Times"/>
                </a:rPr>
                <a:t>MQXFS1c</a:t>
              </a:r>
            </a:p>
          </p:txBody>
        </p:sp>
        <p:sp>
          <p:nvSpPr>
            <p:cNvPr id="70" name="TextBox 29">
              <a:extLst>
                <a:ext uri="{FF2B5EF4-FFF2-40B4-BE49-F238E27FC236}">
                  <a16:creationId xmlns:a16="http://schemas.microsoft.com/office/drawing/2014/main" id="{8C76434B-95A4-0E8F-CB07-118A95F7FABB}"/>
                </a:ext>
              </a:extLst>
            </p:cNvPr>
            <p:cNvSpPr txBox="1"/>
            <p:nvPr/>
          </p:nvSpPr>
          <p:spPr>
            <a:xfrm>
              <a:off x="834731" y="3771168"/>
              <a:ext cx="857927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40000"/>
                      <a:lumOff val="60000"/>
                    </a:schemeClr>
                  </a:solidFill>
                  <a:cs typeface="Times"/>
                </a:rPr>
                <a:t>MQXFS3b</a:t>
              </a:r>
            </a:p>
          </p:txBody>
        </p:sp>
        <p:sp>
          <p:nvSpPr>
            <p:cNvPr id="71" name="Right Arrow 4">
              <a:extLst>
                <a:ext uri="{FF2B5EF4-FFF2-40B4-BE49-F238E27FC236}">
                  <a16:creationId xmlns:a16="http://schemas.microsoft.com/office/drawing/2014/main" id="{3632C774-8BDC-ED20-BFBD-712BB6B061B3}"/>
                </a:ext>
              </a:extLst>
            </p:cNvPr>
            <p:cNvSpPr/>
            <p:nvPr/>
          </p:nvSpPr>
          <p:spPr>
            <a:xfrm>
              <a:off x="86131" y="5189121"/>
              <a:ext cx="8971737" cy="373086"/>
            </a:xfrm>
            <a:prstGeom prst="rightArrow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bg1"/>
                </a:gs>
              </a:gsLst>
              <a:lin ang="10500000" scaled="0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2" name="TextBox 29">
              <a:extLst>
                <a:ext uri="{FF2B5EF4-FFF2-40B4-BE49-F238E27FC236}">
                  <a16:creationId xmlns:a16="http://schemas.microsoft.com/office/drawing/2014/main" id="{957BAA2F-7683-ACE2-1EDD-96D93FBE9ACD}"/>
                </a:ext>
              </a:extLst>
            </p:cNvPr>
            <p:cNvSpPr txBox="1"/>
            <p:nvPr/>
          </p:nvSpPr>
          <p:spPr>
            <a:xfrm>
              <a:off x="716196" y="3450796"/>
              <a:ext cx="843501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chemeClr val="tx1">
                      <a:lumMod val="40000"/>
                      <a:lumOff val="60000"/>
                    </a:schemeClr>
                  </a:solidFill>
                  <a:cs typeface="Times"/>
                </a:rPr>
                <a:t>MQXFS3a</a:t>
              </a:r>
            </a:p>
          </p:txBody>
        </p:sp>
        <p:sp>
          <p:nvSpPr>
            <p:cNvPr id="73" name="TextBox 22">
              <a:extLst>
                <a:ext uri="{FF2B5EF4-FFF2-40B4-BE49-F238E27FC236}">
                  <a16:creationId xmlns:a16="http://schemas.microsoft.com/office/drawing/2014/main" id="{CCCBD694-E3A2-919A-97A2-78531F318405}"/>
                </a:ext>
              </a:extLst>
            </p:cNvPr>
            <p:cNvSpPr txBox="1"/>
            <p:nvPr/>
          </p:nvSpPr>
          <p:spPr>
            <a:xfrm>
              <a:off x="1303117" y="4094080"/>
              <a:ext cx="881973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cs typeface="Times"/>
                </a:rPr>
                <a:t>MQXFS5a 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38BF5447-CA14-A2B2-3AB4-B85C144D77B1}"/>
              </a:ext>
            </a:extLst>
          </p:cNvPr>
          <p:cNvSpPr txBox="1"/>
          <p:nvPr/>
        </p:nvSpPr>
        <p:spPr>
          <a:xfrm>
            <a:off x="4606559" y="1249714"/>
            <a:ext cx="445130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 test stations commissioned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 beam screens tested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4 protection systems tested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75" name="TextBox 49">
            <a:extLst>
              <a:ext uri="{FF2B5EF4-FFF2-40B4-BE49-F238E27FC236}">
                <a16:creationId xmlns:a16="http://schemas.microsoft.com/office/drawing/2014/main" id="{44F862C9-F36E-0F08-DCB0-CD380A2D6D69}"/>
              </a:ext>
            </a:extLst>
          </p:cNvPr>
          <p:cNvSpPr txBox="1"/>
          <p:nvPr/>
        </p:nvSpPr>
        <p:spPr>
          <a:xfrm>
            <a:off x="7095564" y="4904748"/>
            <a:ext cx="843501" cy="261610"/>
          </a:xfrm>
          <a:prstGeom prst="rect">
            <a:avLst/>
          </a:prstGeom>
          <a:noFill/>
          <a:ln>
            <a:solidFill>
              <a:srgbClr val="FF7F0E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FF7F0E"/>
                </a:solidFill>
                <a:cs typeface="Times"/>
              </a:rPr>
              <a:t>MQXFS8b</a:t>
            </a:r>
          </a:p>
        </p:txBody>
      </p:sp>
    </p:spTree>
    <p:extLst>
      <p:ext uri="{BB962C8B-B14F-4D97-AF65-F5344CB8AC3E}">
        <p14:creationId xmlns:p14="http://schemas.microsoft.com/office/powerpoint/2010/main" val="1924296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086" y="1533390"/>
            <a:ext cx="8889925" cy="2776206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WP 3.4 </a:t>
            </a:r>
            <a:br>
              <a:rPr lang="en-GB" dirty="0"/>
            </a:b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Magnet Technology Development Program (TDP)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HFM Annual Meeting</a:t>
            </a:r>
            <a:br>
              <a:rPr lang="en-GB" dirty="0"/>
            </a:br>
            <a:r>
              <a:rPr lang="en-GB" dirty="0"/>
              <a:t>11-02-2025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5" y="6356350"/>
            <a:ext cx="3242153" cy="365125"/>
          </a:xfrm>
        </p:spPr>
        <p:txBody>
          <a:bodyPr/>
          <a:lstStyle/>
          <a:p>
            <a:r>
              <a:rPr lang="en-GB" dirty="0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9D6373-12DC-8C4A-5558-486A730D1429}"/>
              </a:ext>
            </a:extLst>
          </p:cNvPr>
          <p:cNvSpPr txBox="1"/>
          <p:nvPr/>
        </p:nvSpPr>
        <p:spPr>
          <a:xfrm>
            <a:off x="155086" y="5573202"/>
            <a:ext cx="3362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Ariel Haziot (TE-MSC-SMT)</a:t>
            </a:r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55B6A6-57F3-2656-62C4-294D6D8673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5C68D0-634E-5EAE-A041-8E78890E19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CF7A39-6071-AA22-BAFA-F40A3F45B4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BCE56DA-68E4-C655-9A01-CAFDCB95704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Quadrupole short model program (MQXFS)</a:t>
            </a:r>
            <a:br>
              <a:rPr lang="en-US" dirty="0"/>
            </a:br>
            <a:r>
              <a:rPr lang="en-US" sz="2000" dirty="0"/>
              <a:t>MQXFS 7: 2 RRP coils and 2 PIT coils tested up to 190 MPa</a:t>
            </a:r>
            <a:endParaRPr lang="it-IT" sz="20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4074673-DB4D-4A6A-1D20-538B5462A766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00" y="2337575"/>
            <a:ext cx="9050400" cy="3701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9CB4662-3D34-69A3-4135-A2EA1053A44D}"/>
              </a:ext>
            </a:extLst>
          </p:cNvPr>
          <p:cNvGrpSpPr/>
          <p:nvPr/>
        </p:nvGrpSpPr>
        <p:grpSpPr>
          <a:xfrm>
            <a:off x="572326" y="2557680"/>
            <a:ext cx="8491806" cy="3050143"/>
            <a:chOff x="619126" y="2760106"/>
            <a:chExt cx="8491806" cy="305014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522742F-BB2D-BC08-CA04-FDC3B41DAAFB}"/>
                </a:ext>
              </a:extLst>
            </p:cNvPr>
            <p:cNvSpPr/>
            <p:nvPr/>
          </p:nvSpPr>
          <p:spPr>
            <a:xfrm>
              <a:off x="619126" y="2760108"/>
              <a:ext cx="3905250" cy="3050141"/>
            </a:xfrm>
            <a:prstGeom prst="rect">
              <a:avLst/>
            </a:prstGeom>
            <a:solidFill>
              <a:srgbClr val="FFC000">
                <a:alpha val="3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CD6EA5-341D-5982-92EE-EC77BC8D8A2C}"/>
                </a:ext>
              </a:extLst>
            </p:cNvPr>
            <p:cNvSpPr/>
            <p:nvPr/>
          </p:nvSpPr>
          <p:spPr>
            <a:xfrm>
              <a:off x="4524375" y="2760107"/>
              <a:ext cx="3888581" cy="3050141"/>
            </a:xfrm>
            <a:prstGeom prst="rect">
              <a:avLst/>
            </a:prstGeom>
            <a:solidFill>
              <a:srgbClr val="92D050">
                <a:alpha val="3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B094EA7-A202-23B7-2627-32D2825240A1}"/>
                </a:ext>
              </a:extLst>
            </p:cNvPr>
            <p:cNvSpPr txBox="1"/>
            <p:nvPr/>
          </p:nvSpPr>
          <p:spPr>
            <a:xfrm>
              <a:off x="2051778" y="2876550"/>
              <a:ext cx="1186543" cy="246221"/>
            </a:xfrm>
            <a:prstGeom prst="rect">
              <a:avLst/>
            </a:prstGeom>
            <a:solidFill>
              <a:srgbClr val="FFE9A6"/>
            </a:soli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2">
                      <a:lumMod val="10000"/>
                    </a:schemeClr>
                  </a:solidFill>
                </a:rPr>
                <a:t>Nominal preload</a:t>
              </a:r>
              <a:endParaRPr lang="en-GB" sz="10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F41317-AF8E-6E38-1EF9-929C7B0FCA9D}"/>
                </a:ext>
              </a:extLst>
            </p:cNvPr>
            <p:cNvSpPr txBox="1"/>
            <p:nvPr/>
          </p:nvSpPr>
          <p:spPr>
            <a:xfrm>
              <a:off x="5733191" y="2876550"/>
              <a:ext cx="1715534" cy="246221"/>
            </a:xfrm>
            <a:prstGeom prst="rect">
              <a:avLst/>
            </a:prstGeom>
            <a:solidFill>
              <a:srgbClr val="D9EFC2"/>
            </a:soli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2">
                      <a:lumMod val="10000"/>
                    </a:schemeClr>
                  </a:solidFill>
                </a:rPr>
                <a:t>Gradual preload increase</a:t>
              </a:r>
              <a:endParaRPr lang="en-GB" sz="10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BF0FD70-451C-B9C2-4A03-022F5055F0D9}"/>
                </a:ext>
              </a:extLst>
            </p:cNvPr>
            <p:cNvSpPr/>
            <p:nvPr/>
          </p:nvSpPr>
          <p:spPr>
            <a:xfrm>
              <a:off x="8412956" y="2760106"/>
              <a:ext cx="642206" cy="3050141"/>
            </a:xfrm>
            <a:prstGeom prst="rect">
              <a:avLst/>
            </a:prstGeom>
            <a:solidFill>
              <a:srgbClr val="00B0F0">
                <a:alpha val="3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44CBCF8-766D-0ED3-3AA4-F84BA120BF88}"/>
                </a:ext>
              </a:extLst>
            </p:cNvPr>
            <p:cNvSpPr txBox="1"/>
            <p:nvPr/>
          </p:nvSpPr>
          <p:spPr>
            <a:xfrm>
              <a:off x="7938816" y="2876549"/>
              <a:ext cx="1172116" cy="246221"/>
            </a:xfrm>
            <a:prstGeom prst="rect">
              <a:avLst/>
            </a:prstGeom>
            <a:solidFill>
              <a:srgbClr val="A6E3FA"/>
            </a:soli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2">
                      <a:lumMod val="10000"/>
                    </a:schemeClr>
                  </a:solidFill>
                </a:rPr>
                <a:t>Back to nominal</a:t>
              </a:r>
              <a:endParaRPr lang="en-GB" sz="10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5" name="Espace réservé du contenu 8">
            <a:extLst>
              <a:ext uri="{FF2B5EF4-FFF2-40B4-BE49-F238E27FC236}">
                <a16:creationId xmlns:a16="http://schemas.microsoft.com/office/drawing/2014/main" id="{53B9EF04-F8D3-2BBE-E072-0F6F567D5534}"/>
              </a:ext>
            </a:extLst>
          </p:cNvPr>
          <p:cNvSpPr txBox="1">
            <a:spLocks/>
          </p:cNvSpPr>
          <p:nvPr/>
        </p:nvSpPr>
        <p:spPr>
          <a:xfrm>
            <a:off x="215529" y="1056529"/>
            <a:ext cx="8806541" cy="1018585"/>
          </a:xfrm>
          <a:prstGeom prst="rect">
            <a:avLst/>
          </a:prstGeom>
        </p:spPr>
        <p:txBody>
          <a:bodyPr numCol="1">
            <a:no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Gradual increase of the loading interference key to </a:t>
            </a:r>
            <a:r>
              <a:rPr lang="en-US" sz="1400" dirty="0">
                <a:solidFill>
                  <a:srgbClr val="FF7F0E"/>
                </a:solidFill>
              </a:rPr>
              <a:t>assess the stress limit that induces a reduction of the magnet performance </a:t>
            </a:r>
            <a:r>
              <a:rPr lang="en-US" sz="1400" dirty="0"/>
              <a:t>(∆</a:t>
            </a:r>
            <a:r>
              <a:rPr lang="el-GR" sz="1400" dirty="0"/>
              <a:t>σ</a:t>
            </a:r>
            <a:r>
              <a:rPr lang="el-GR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= 20 MPa/0.1mm)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13.7 mm (S7) </a:t>
            </a:r>
            <a:r>
              <a:rPr lang="en-US" sz="1200" dirty="0">
                <a:sym typeface="Wingdings" panose="05000000000000000000" pitchFamily="2" charset="2"/>
              </a:rPr>
              <a:t> </a:t>
            </a:r>
            <a:r>
              <a:rPr lang="en-US" sz="1200" dirty="0"/>
              <a:t>13.8 mm (S7c) </a:t>
            </a:r>
            <a:r>
              <a:rPr lang="en-US" sz="1200" dirty="0">
                <a:sym typeface="Wingdings" panose="05000000000000000000" pitchFamily="2" charset="2"/>
              </a:rPr>
              <a:t> </a:t>
            </a:r>
            <a:r>
              <a:rPr lang="en-US" sz="1200" dirty="0"/>
              <a:t>13.9 mm (S7f) </a:t>
            </a:r>
            <a:r>
              <a:rPr lang="en-US" sz="1200" dirty="0">
                <a:sym typeface="Wingdings" panose="05000000000000000000" pitchFamily="2" charset="2"/>
              </a:rPr>
              <a:t> </a:t>
            </a:r>
            <a:r>
              <a:rPr lang="en-US" sz="1200" dirty="0"/>
              <a:t>14.0 mm (S7g) </a:t>
            </a:r>
            <a:r>
              <a:rPr lang="en-US" sz="1200" dirty="0">
                <a:sym typeface="Wingdings" panose="05000000000000000000" pitchFamily="2" charset="2"/>
              </a:rPr>
              <a:t> </a:t>
            </a:r>
            <a:r>
              <a:rPr lang="en-US" sz="1200" dirty="0"/>
              <a:t>14.1 mm (S7h) </a:t>
            </a:r>
            <a:r>
              <a:rPr lang="en-US" sz="1200" dirty="0">
                <a:sym typeface="Wingdings" panose="05000000000000000000" pitchFamily="2" charset="2"/>
              </a:rPr>
              <a:t> </a:t>
            </a:r>
            <a:r>
              <a:rPr lang="en-US" sz="1200" dirty="0"/>
              <a:t>14.2 mm (S7i)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To verify if the change on performance is reversible or irreversible, last step with 13.8 mm (S7j)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7992F7-0BC8-BB78-AE79-655949D24972}"/>
              </a:ext>
            </a:extLst>
          </p:cNvPr>
          <p:cNvSpPr txBox="1"/>
          <p:nvPr/>
        </p:nvSpPr>
        <p:spPr>
          <a:xfrm>
            <a:off x="0" y="6038442"/>
            <a:ext cx="9144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F. </a:t>
            </a:r>
            <a:r>
              <a:rPr lang="en-US" sz="900" dirty="0" err="1"/>
              <a:t>Mangiarotti</a:t>
            </a:r>
            <a:r>
              <a:rPr lang="en-US" sz="900" dirty="0"/>
              <a:t> </a:t>
            </a:r>
            <a:r>
              <a:rPr lang="en-US" sz="900" i="1" dirty="0"/>
              <a:t>et al.</a:t>
            </a:r>
            <a:r>
              <a:rPr lang="en-US" sz="900" dirty="0"/>
              <a:t>, </a:t>
            </a:r>
            <a:r>
              <a:rPr lang="en-GB" sz="900" dirty="0"/>
              <a:t>Performance of a HL-LHC Nb3Sn Quadrupole Magnet in the 100–200 MPa Range of Azimuthal Stress, </a:t>
            </a:r>
            <a:r>
              <a:rPr lang="en-GB" sz="900" i="1" dirty="0"/>
              <a:t>IEEE Trans. Appl. </a:t>
            </a:r>
            <a:r>
              <a:rPr lang="en-GB" sz="900" i="1" dirty="0" err="1"/>
              <a:t>Supercond</a:t>
            </a:r>
            <a:r>
              <a:rPr lang="en-GB" sz="900" i="1" dirty="0"/>
              <a:t>. </a:t>
            </a:r>
            <a:r>
              <a:rPr lang="en-GB" sz="900" b="1" dirty="0"/>
              <a:t>35</a:t>
            </a:r>
            <a:r>
              <a:rPr lang="en-GB" sz="900" dirty="0"/>
              <a:t>, 4000307</a:t>
            </a:r>
            <a:r>
              <a:rPr lang="en-GB" sz="900" i="1" dirty="0"/>
              <a:t> </a:t>
            </a:r>
            <a:r>
              <a:rPr lang="en-GB" sz="900" dirty="0"/>
              <a:t>(2025) </a:t>
            </a:r>
          </a:p>
        </p:txBody>
      </p:sp>
    </p:spTree>
    <p:extLst>
      <p:ext uri="{BB962C8B-B14F-4D97-AF65-F5344CB8AC3E}">
        <p14:creationId xmlns:p14="http://schemas.microsoft.com/office/powerpoint/2010/main" val="3169535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6F2A4-8ABB-35B6-B438-53BAEC64D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BD4156-EBBA-243B-0992-F502DCEFB0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B7BA36-A53C-6E69-CBFA-5ABDE8753B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08598-D96D-F775-E8DB-2C5EF7883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693D513-951E-CB6B-6472-879A02DD9E3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Quadrupole short model program (MQXFS)</a:t>
            </a:r>
            <a:br>
              <a:rPr lang="en-US" dirty="0"/>
            </a:br>
            <a:r>
              <a:rPr lang="en-US" sz="2000" dirty="0"/>
              <a:t>MQXFS 7: 2 RRP coils and 2 PIT coils tested up to 190 MPa</a:t>
            </a:r>
            <a:endParaRPr lang="it-IT" sz="20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CDB5DA4-EE9B-97BB-204D-2B0F7A0051A6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00" y="2337575"/>
            <a:ext cx="9050400" cy="3701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F91B5C8-9DF6-20D7-6F4D-106B3F8FD41B}"/>
              </a:ext>
            </a:extLst>
          </p:cNvPr>
          <p:cNvGrpSpPr/>
          <p:nvPr/>
        </p:nvGrpSpPr>
        <p:grpSpPr>
          <a:xfrm>
            <a:off x="572326" y="2557680"/>
            <a:ext cx="8491806" cy="3050143"/>
            <a:chOff x="619126" y="2760106"/>
            <a:chExt cx="8491806" cy="305014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85AF29B-975E-FBD5-EB69-DAFE5FF1C0E4}"/>
                </a:ext>
              </a:extLst>
            </p:cNvPr>
            <p:cNvSpPr/>
            <p:nvPr/>
          </p:nvSpPr>
          <p:spPr>
            <a:xfrm>
              <a:off x="619126" y="2760108"/>
              <a:ext cx="3905250" cy="3050141"/>
            </a:xfrm>
            <a:prstGeom prst="rect">
              <a:avLst/>
            </a:prstGeom>
            <a:solidFill>
              <a:srgbClr val="FFC000">
                <a:alpha val="3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D7B5DBA-B35D-0C3E-4919-C9A5AEC9E636}"/>
                </a:ext>
              </a:extLst>
            </p:cNvPr>
            <p:cNvSpPr/>
            <p:nvPr/>
          </p:nvSpPr>
          <p:spPr>
            <a:xfrm>
              <a:off x="4524375" y="2760107"/>
              <a:ext cx="3888581" cy="3050141"/>
            </a:xfrm>
            <a:prstGeom prst="rect">
              <a:avLst/>
            </a:prstGeom>
            <a:solidFill>
              <a:srgbClr val="92D050">
                <a:alpha val="3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99F3BFF-8457-3E82-7CD0-B9C62713683C}"/>
                </a:ext>
              </a:extLst>
            </p:cNvPr>
            <p:cNvSpPr txBox="1"/>
            <p:nvPr/>
          </p:nvSpPr>
          <p:spPr>
            <a:xfrm>
              <a:off x="2051778" y="2876550"/>
              <a:ext cx="1186543" cy="246221"/>
            </a:xfrm>
            <a:prstGeom prst="rect">
              <a:avLst/>
            </a:prstGeom>
            <a:solidFill>
              <a:srgbClr val="FFE9A6"/>
            </a:soli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2">
                      <a:lumMod val="10000"/>
                    </a:schemeClr>
                  </a:solidFill>
                </a:rPr>
                <a:t>Nominal preload</a:t>
              </a:r>
              <a:endParaRPr lang="en-GB" sz="10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2506659-D770-B0D2-1E65-780190549990}"/>
                </a:ext>
              </a:extLst>
            </p:cNvPr>
            <p:cNvSpPr txBox="1"/>
            <p:nvPr/>
          </p:nvSpPr>
          <p:spPr>
            <a:xfrm>
              <a:off x="5733191" y="2876550"/>
              <a:ext cx="1715534" cy="246221"/>
            </a:xfrm>
            <a:prstGeom prst="rect">
              <a:avLst/>
            </a:prstGeom>
            <a:solidFill>
              <a:srgbClr val="D9EFC2"/>
            </a:soli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2">
                      <a:lumMod val="10000"/>
                    </a:schemeClr>
                  </a:solidFill>
                </a:rPr>
                <a:t>Gradual preload increase</a:t>
              </a:r>
              <a:endParaRPr lang="en-GB" sz="10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C6D4A81-D35F-7E55-7E86-6A17A7CFC2B5}"/>
                </a:ext>
              </a:extLst>
            </p:cNvPr>
            <p:cNvSpPr/>
            <p:nvPr/>
          </p:nvSpPr>
          <p:spPr>
            <a:xfrm>
              <a:off x="8412956" y="2760106"/>
              <a:ext cx="642206" cy="3050141"/>
            </a:xfrm>
            <a:prstGeom prst="rect">
              <a:avLst/>
            </a:prstGeom>
            <a:solidFill>
              <a:srgbClr val="00B0F0">
                <a:alpha val="3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2A7DA08-85EC-00B3-45DB-081BC8E008D6}"/>
                </a:ext>
              </a:extLst>
            </p:cNvPr>
            <p:cNvSpPr txBox="1"/>
            <p:nvPr/>
          </p:nvSpPr>
          <p:spPr>
            <a:xfrm>
              <a:off x="7938816" y="2876549"/>
              <a:ext cx="1172116" cy="246221"/>
            </a:xfrm>
            <a:prstGeom prst="rect">
              <a:avLst/>
            </a:prstGeom>
            <a:solidFill>
              <a:srgbClr val="A6E3FA"/>
            </a:soli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2">
                      <a:lumMod val="10000"/>
                    </a:schemeClr>
                  </a:solidFill>
                </a:rPr>
                <a:t>Back to nominal</a:t>
              </a:r>
              <a:endParaRPr lang="en-GB" sz="10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5" name="Espace réservé du contenu 8">
            <a:extLst>
              <a:ext uri="{FF2B5EF4-FFF2-40B4-BE49-F238E27FC236}">
                <a16:creationId xmlns:a16="http://schemas.microsoft.com/office/drawing/2014/main" id="{917645D2-C811-ED4F-D1A8-53D5AC3F0612}"/>
              </a:ext>
            </a:extLst>
          </p:cNvPr>
          <p:cNvSpPr txBox="1">
            <a:spLocks/>
          </p:cNvSpPr>
          <p:nvPr/>
        </p:nvSpPr>
        <p:spPr>
          <a:xfrm>
            <a:off x="215529" y="1056529"/>
            <a:ext cx="8806541" cy="1187943"/>
          </a:xfrm>
          <a:prstGeom prst="rect">
            <a:avLst/>
          </a:prstGeom>
        </p:spPr>
        <p:txBody>
          <a:bodyPr numCol="1">
            <a:no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No quench in the RRP coils </a:t>
            </a:r>
            <a:r>
              <a:rPr lang="en-US" sz="1400" dirty="0">
                <a:cs typeface="Times New Roman" panose="02020603050405020304" pitchFamily="18" charset="0"/>
              </a:rPr>
              <a:t>up to 190 MPa and up to 85% of </a:t>
            </a:r>
            <a:r>
              <a:rPr lang="en-US" sz="1400" dirty="0" err="1">
                <a:cs typeface="Times New Roman" panose="02020603050405020304" pitchFamily="18" charset="0"/>
              </a:rPr>
              <a:t>I</a:t>
            </a:r>
            <a:r>
              <a:rPr lang="en-US" sz="1400" baseline="-25000" dirty="0" err="1">
                <a:cs typeface="Times New Roman" panose="02020603050405020304" pitchFamily="18" charset="0"/>
              </a:rPr>
              <a:t>ss</a:t>
            </a:r>
            <a:r>
              <a:rPr lang="en-US" sz="1400" dirty="0"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/>
              <a:t>The </a:t>
            </a:r>
            <a:r>
              <a:rPr lang="en-GB" sz="1400" b="0" i="0" u="none" strike="noStrike" baseline="0" dirty="0">
                <a:solidFill>
                  <a:srgbClr val="FF7F0E"/>
                </a:solidFill>
              </a:rPr>
              <a:t>quench limitation </a:t>
            </a:r>
            <a:r>
              <a:rPr lang="en-GB" sz="1400" b="0" i="0" u="none" strike="noStrike" baseline="0" dirty="0"/>
              <a:t>was on the </a:t>
            </a:r>
            <a:r>
              <a:rPr lang="en-GB" sz="1400" b="0" i="0" u="none" strike="noStrike" baseline="0" dirty="0">
                <a:solidFill>
                  <a:srgbClr val="FF7F0E"/>
                </a:solidFill>
              </a:rPr>
              <a:t>PIT coil with bundle barrier </a:t>
            </a:r>
            <a:r>
              <a:rPr lang="en-GB" sz="1200" b="0" i="0" u="none" strike="noStrike" baseline="0" dirty="0"/>
              <a:t>(98</a:t>
            </a:r>
            <a:r>
              <a:rPr lang="en-US" sz="1200" dirty="0">
                <a:cs typeface="Times New Roman" panose="02020603050405020304" pitchFamily="18" charset="0"/>
              </a:rPr>
              <a:t>% and 84-88% of </a:t>
            </a:r>
            <a:r>
              <a:rPr lang="en-US" sz="1200" dirty="0" err="1">
                <a:cs typeface="Times New Roman" panose="02020603050405020304" pitchFamily="18" charset="0"/>
              </a:rPr>
              <a:t>I</a:t>
            </a:r>
            <a:r>
              <a:rPr lang="en-US" sz="1200" baseline="-25000" dirty="0" err="1">
                <a:cs typeface="Times New Roman" panose="02020603050405020304" pitchFamily="18" charset="0"/>
              </a:rPr>
              <a:t>ss</a:t>
            </a:r>
            <a:r>
              <a:rPr lang="en-US" sz="1200" baseline="-25000" dirty="0">
                <a:cs typeface="Times New Roman" panose="02020603050405020304" pitchFamily="18" charset="0"/>
              </a:rPr>
              <a:t>  </a:t>
            </a:r>
            <a:r>
              <a:rPr lang="en-US" sz="1200" dirty="0">
                <a:cs typeface="Times New Roman" panose="02020603050405020304" pitchFamily="18" charset="0"/>
              </a:rPr>
              <a:t>at 100 </a:t>
            </a:r>
            <a:r>
              <a:rPr lang="en-US" sz="1200" dirty="0" err="1">
                <a:cs typeface="Times New Roman" panose="02020603050405020304" pitchFamily="18" charset="0"/>
              </a:rPr>
              <a:t>Mpa</a:t>
            </a:r>
            <a:r>
              <a:rPr lang="en-US" sz="1200" dirty="0">
                <a:cs typeface="Times New Roman" panose="02020603050405020304" pitchFamily="18" charset="0"/>
              </a:rPr>
              <a:t> and 190 </a:t>
            </a:r>
            <a:r>
              <a:rPr lang="en-US" sz="1200" dirty="0" err="1">
                <a:cs typeface="Times New Roman" panose="02020603050405020304" pitchFamily="18" charset="0"/>
              </a:rPr>
              <a:t>Mpa</a:t>
            </a:r>
            <a:r>
              <a:rPr lang="en-US" sz="1200" dirty="0">
                <a:cs typeface="Times New Roman" panose="02020603050405020304" pitchFamily="18" charset="0"/>
              </a:rPr>
              <a:t>)</a:t>
            </a:r>
            <a:endParaRPr lang="en-GB" sz="1200" b="0" i="0" u="none" strike="noStrike" baseline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/>
              <a:t>Quenches were in the inner pole turn area (HF region).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baseline="0" dirty="0"/>
              <a:t>At high pre-stress levels (170-190 MPa), the performance of the magnet </a:t>
            </a:r>
            <a:r>
              <a:rPr lang="en-GB" sz="1400" b="0" i="0" u="none" strike="noStrike" baseline="0" dirty="0">
                <a:solidFill>
                  <a:srgbClr val="FF7F0E"/>
                </a:solidFill>
              </a:rPr>
              <a:t>reduces after thermal cycles</a:t>
            </a:r>
            <a:r>
              <a:rPr lang="en-GB" sz="1400" b="0" i="0" u="none" strike="noStrike" baseline="0" dirty="0"/>
              <a:t>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induced degradation at 190 MPa is </a:t>
            </a:r>
            <a:r>
              <a:rPr lang="en-US" sz="1400" dirty="0">
                <a:solidFill>
                  <a:srgbClr val="FF7F0E"/>
                </a:solidFill>
              </a:rPr>
              <a:t>permanent</a:t>
            </a:r>
            <a:r>
              <a:rPr lang="en-US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489375-4319-176B-532A-AD8F92D8B675}"/>
              </a:ext>
            </a:extLst>
          </p:cNvPr>
          <p:cNvSpPr txBox="1"/>
          <p:nvPr/>
        </p:nvSpPr>
        <p:spPr>
          <a:xfrm>
            <a:off x="0" y="6038442"/>
            <a:ext cx="9144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F. </a:t>
            </a:r>
            <a:r>
              <a:rPr lang="en-US" sz="900" dirty="0" err="1"/>
              <a:t>Mangiarotti</a:t>
            </a:r>
            <a:r>
              <a:rPr lang="en-US" sz="900" dirty="0"/>
              <a:t> </a:t>
            </a:r>
            <a:r>
              <a:rPr lang="en-US" sz="900" i="1" dirty="0"/>
              <a:t>et al.</a:t>
            </a:r>
            <a:r>
              <a:rPr lang="en-US" sz="900" dirty="0"/>
              <a:t>, </a:t>
            </a:r>
            <a:r>
              <a:rPr lang="en-GB" sz="900" dirty="0"/>
              <a:t>Performance of a HL-LHC Nb3Sn Quadrupole Magnet in the 100–200 MPa Range of Azimuthal Stress, </a:t>
            </a:r>
            <a:r>
              <a:rPr lang="en-GB" sz="900" i="1" dirty="0"/>
              <a:t>IEEE Trans. Appl. </a:t>
            </a:r>
            <a:r>
              <a:rPr lang="en-GB" sz="900" i="1" dirty="0" err="1"/>
              <a:t>Supercond</a:t>
            </a:r>
            <a:r>
              <a:rPr lang="en-GB" sz="900" i="1" dirty="0"/>
              <a:t>. </a:t>
            </a:r>
            <a:r>
              <a:rPr lang="en-GB" sz="900" b="1" dirty="0"/>
              <a:t>35</a:t>
            </a:r>
            <a:r>
              <a:rPr lang="en-GB" sz="900" dirty="0"/>
              <a:t>, 4000307</a:t>
            </a:r>
            <a:r>
              <a:rPr lang="en-GB" sz="900" i="1" dirty="0"/>
              <a:t> </a:t>
            </a:r>
            <a:r>
              <a:rPr lang="en-GB" sz="900" dirty="0"/>
              <a:t>(2025) </a:t>
            </a:r>
          </a:p>
        </p:txBody>
      </p:sp>
    </p:spTree>
    <p:extLst>
      <p:ext uri="{BB962C8B-B14F-4D97-AF65-F5344CB8AC3E}">
        <p14:creationId xmlns:p14="http://schemas.microsoft.com/office/powerpoint/2010/main" val="8471197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6F8E4E-28FA-2670-109F-10FAAE1B78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74E74E-FAC7-5C11-E7B7-E4C248EA0E5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AA0357-0DCB-38D9-4C4F-076C910E72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ECB1E9-4678-AA68-031E-63D5ABC863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C68BE32-9FAA-01AA-27C7-2CD4454B8C2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Quadrupole short model program (MQXFS)</a:t>
            </a:r>
            <a:br>
              <a:rPr lang="en-US" dirty="0"/>
            </a:br>
            <a:r>
              <a:rPr lang="en-US" sz="2000" dirty="0"/>
              <a:t>Coming next on MQXFS</a:t>
            </a:r>
            <a:endParaRPr lang="it-IT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7146C3-C82B-9156-F42B-C7D064F96C5E}"/>
              </a:ext>
            </a:extLst>
          </p:cNvPr>
          <p:cNvSpPr txBox="1"/>
          <p:nvPr/>
        </p:nvSpPr>
        <p:spPr>
          <a:xfrm>
            <a:off x="226266" y="1028463"/>
            <a:ext cx="8460534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Re-assembly of </a:t>
            </a:r>
            <a:r>
              <a:rPr lang="en-US" sz="1600" dirty="0">
                <a:solidFill>
                  <a:srgbClr val="FF7F0E"/>
                </a:solidFill>
              </a:rPr>
              <a:t>MQXFS4</a:t>
            </a:r>
            <a:r>
              <a:rPr lang="en-US" sz="1600" dirty="0"/>
              <a:t> to test the </a:t>
            </a:r>
            <a:r>
              <a:rPr lang="en-US" sz="1600" dirty="0">
                <a:solidFill>
                  <a:srgbClr val="FF7F0E"/>
                </a:solidFill>
              </a:rPr>
              <a:t>stress limit on 4 RRP Nb</a:t>
            </a:r>
            <a:r>
              <a:rPr lang="en-US" sz="1600" baseline="-25000" dirty="0">
                <a:solidFill>
                  <a:srgbClr val="FF7F0E"/>
                </a:solidFill>
              </a:rPr>
              <a:t>3</a:t>
            </a:r>
            <a:r>
              <a:rPr lang="en-US" sz="1600" dirty="0">
                <a:solidFill>
                  <a:srgbClr val="FF7F0E"/>
                </a:solidFill>
              </a:rPr>
              <a:t>Sn coils</a:t>
            </a:r>
            <a:r>
              <a:rPr lang="en-US" sz="1600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Gradual increase of azimuthal pre-load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Fast iteration using experience from MQXFS7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Iterations on </a:t>
            </a:r>
            <a:r>
              <a:rPr lang="en-GB" sz="1600" dirty="0">
                <a:solidFill>
                  <a:srgbClr val="FF7F0E"/>
                </a:solidFill>
              </a:rPr>
              <a:t>MQXFS8</a:t>
            </a:r>
            <a:r>
              <a:rPr lang="en-GB" sz="1600" dirty="0"/>
              <a:t>, exploring toward </a:t>
            </a:r>
            <a:r>
              <a:rPr lang="en-GB" sz="1600" dirty="0">
                <a:solidFill>
                  <a:srgbClr val="FF7F0E"/>
                </a:solidFill>
              </a:rPr>
              <a:t>lower axial pre-load </a:t>
            </a:r>
            <a:r>
              <a:rPr lang="en-GB" sz="1600" dirty="0"/>
              <a:t>and possibly azimuthal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Investigate the role of axial pre-load and the inter-play between axial and azimuthal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Test the robustness of the mini-swap heaters (baseline configuration for MQXFB)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Test of </a:t>
            </a:r>
            <a:r>
              <a:rPr lang="en-GB" sz="1600" dirty="0">
                <a:solidFill>
                  <a:srgbClr val="FF7F0E"/>
                </a:solidFill>
              </a:rPr>
              <a:t>ESC protection system in a Cos Theta configuration </a:t>
            </a:r>
            <a:r>
              <a:rPr lang="en-GB" sz="1600" dirty="0"/>
              <a:t>with key &amp; bladder 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Test to be carried on MQXFS 4 or 8 depending on planning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423485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F8ED20-9045-8446-E446-5860C7A866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A26102-195A-2DBB-01B4-E71EF2EA59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E0853-7395-2931-9128-EDAE140F0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6E2B1B-C60E-80BD-BDD2-E937A4FD5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F0AF734-0D9A-CA0E-4539-8934276F2D5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Quadrupole short model program (MQXFS)</a:t>
            </a:r>
            <a:br>
              <a:rPr lang="en-US" dirty="0"/>
            </a:br>
            <a:r>
              <a:rPr lang="en-US" sz="2000" dirty="0"/>
              <a:t>Conceptual and engineering design of ESC coils in MQXFS</a:t>
            </a:r>
            <a:endParaRPr lang="it-IT" sz="2000" dirty="0"/>
          </a:p>
        </p:txBody>
      </p:sp>
      <p:pic>
        <p:nvPicPr>
          <p:cNvPr id="17" name="Picture 16" descr="A diagram of a cross section of a machine&#10;&#10;Description automatically generated">
            <a:extLst>
              <a:ext uri="{FF2B5EF4-FFF2-40B4-BE49-F238E27FC236}">
                <a16:creationId xmlns:a16="http://schemas.microsoft.com/office/drawing/2014/main" id="{3A0AD00D-22D1-774F-792F-556644AECC3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8621" y="3491345"/>
            <a:ext cx="3925457" cy="2556637"/>
          </a:xfrm>
          <a:prstGeom prst="rect">
            <a:avLst/>
          </a:prstGeom>
        </p:spPr>
      </p:pic>
      <p:pic>
        <p:nvPicPr>
          <p:cNvPr id="19" name="Picture 18" descr="A close-up of a machine&#10;&#10;Description automatically generated">
            <a:extLst>
              <a:ext uri="{FF2B5EF4-FFF2-40B4-BE49-F238E27FC236}">
                <a16:creationId xmlns:a16="http://schemas.microsoft.com/office/drawing/2014/main" id="{99814F5C-B20D-BB11-EE86-C3C4BED3DCA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574218" y="2880278"/>
            <a:ext cx="1619358" cy="16237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BF6033-AF01-0A48-AA8E-6BE7C5D57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654387"/>
            <a:ext cx="1610263" cy="13705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48369C-6C6C-715E-811D-2B636357F0E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2867" y="4756710"/>
            <a:ext cx="1720819" cy="138233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0D00EDE-3E6E-B529-ECF3-57086FB6574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367" y="4756710"/>
            <a:ext cx="1723305" cy="138233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FB763A-5DDB-9B37-34A8-9F3A37C24ECF}"/>
              </a:ext>
            </a:extLst>
          </p:cNvPr>
          <p:cNvSpPr txBox="1"/>
          <p:nvPr/>
        </p:nvSpPr>
        <p:spPr>
          <a:xfrm>
            <a:off x="1742947" y="5919607"/>
            <a:ext cx="721672" cy="18466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ESC at nominal</a:t>
            </a:r>
            <a:endParaRPr lang="en-GB" sz="6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A7B2E4-5BDB-39FB-126D-775CDF708497}"/>
              </a:ext>
            </a:extLst>
          </p:cNvPr>
          <p:cNvSpPr txBox="1"/>
          <p:nvPr/>
        </p:nvSpPr>
        <p:spPr>
          <a:xfrm>
            <a:off x="3533591" y="5919607"/>
            <a:ext cx="704039" cy="18466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600" dirty="0">
                <a:solidFill>
                  <a:schemeClr val="accent1">
                    <a:lumMod val="10000"/>
                  </a:schemeClr>
                </a:solidFill>
              </a:rPr>
              <a:t>ESC at quench</a:t>
            </a:r>
            <a:endParaRPr lang="en-GB" sz="6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E730F3-5858-857F-15E1-5EDC80D6113C}"/>
              </a:ext>
            </a:extLst>
          </p:cNvPr>
          <p:cNvSpPr txBox="1"/>
          <p:nvPr/>
        </p:nvSpPr>
        <p:spPr>
          <a:xfrm>
            <a:off x="0" y="6024920"/>
            <a:ext cx="172330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P. </a:t>
            </a:r>
            <a:r>
              <a:rPr lang="en-US" sz="900" dirty="0" err="1"/>
              <a:t>Quassolo</a:t>
            </a:r>
            <a:r>
              <a:rPr lang="en-US" sz="900" dirty="0"/>
              <a:t>, EDMS </a:t>
            </a:r>
            <a:r>
              <a:rPr lang="en-US" sz="900" b="1" dirty="0"/>
              <a:t>3220427</a:t>
            </a:r>
            <a:endParaRPr lang="en-GB" sz="9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2EC59E-9553-FDC3-CF0E-3281BAC10CF5}"/>
              </a:ext>
            </a:extLst>
          </p:cNvPr>
          <p:cNvSpPr txBox="1"/>
          <p:nvPr/>
        </p:nvSpPr>
        <p:spPr>
          <a:xfrm>
            <a:off x="226266" y="1112442"/>
            <a:ext cx="419459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Transient simulations (Steam-Ledet) have shown that both</a:t>
            </a:r>
            <a:r>
              <a:rPr lang="en-US" sz="1400" dirty="0">
                <a:solidFill>
                  <a:srgbClr val="FF7F0E"/>
                </a:solidFill>
              </a:rPr>
              <a:t> MQXFS and MQXFB could be protected by 4 ESC coils</a:t>
            </a:r>
            <a:r>
              <a:rPr lang="en-US" sz="1400" dirty="0"/>
              <a:t> using 29 turns of </a:t>
            </a:r>
            <a:br>
              <a:rPr lang="en-US" sz="1400" dirty="0"/>
            </a:br>
            <a:r>
              <a:rPr lang="en-US" sz="1400" dirty="0"/>
              <a:t>2 mm diameter Cu wire.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ESC coils are wound and potted separately.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They are </a:t>
            </a:r>
            <a:r>
              <a:rPr lang="en-US" sz="1400" dirty="0">
                <a:solidFill>
                  <a:srgbClr val="FF7F0E"/>
                </a:solidFill>
              </a:rPr>
              <a:t>inserted between the SC coil and the collar</a:t>
            </a:r>
            <a:r>
              <a:rPr lang="en-US" sz="1400" dirty="0"/>
              <a:t>. FEA has shown: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minor disturbance during magnet loading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no damage on the coil at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b="1" dirty="0">
                <a:solidFill>
                  <a:srgbClr val="FF7F0E"/>
                </a:solidFill>
              </a:rPr>
              <a:t>Planning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Wind the 1</a:t>
            </a:r>
            <a:r>
              <a:rPr lang="en-US" sz="1400" baseline="30000" dirty="0"/>
              <a:t>st</a:t>
            </a:r>
            <a:r>
              <a:rPr lang="en-US" sz="1400" dirty="0"/>
              <a:t> coil in spring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Assemble them in MQXFS8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8654C1-E374-3894-E197-CB728C2D11C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2910" y="878752"/>
            <a:ext cx="2264498" cy="17488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2AC637-3C7B-5851-DA7C-10EEEA75E7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09459" y="871021"/>
            <a:ext cx="2163848" cy="17798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B060C81-F2FC-A753-A231-DA49E55692E4}"/>
              </a:ext>
            </a:extLst>
          </p:cNvPr>
          <p:cNvSpPr txBox="1"/>
          <p:nvPr/>
        </p:nvSpPr>
        <p:spPr>
          <a:xfrm>
            <a:off x="7348506" y="5896524"/>
            <a:ext cx="178557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Courtesy of M. </a:t>
            </a:r>
            <a:r>
              <a:rPr lang="en-US" sz="900" dirty="0" err="1"/>
              <a:t>Bottollier</a:t>
            </a:r>
            <a:r>
              <a:rPr lang="en-US" sz="900" dirty="0"/>
              <a:t> </a:t>
            </a:r>
            <a:r>
              <a:rPr lang="en-US" sz="900" dirty="0" err="1"/>
              <a:t>Curtet</a:t>
            </a:r>
            <a:endParaRPr lang="en-GB" sz="9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56EB4F-3763-F444-A6C8-5FD106069A8D}"/>
              </a:ext>
            </a:extLst>
          </p:cNvPr>
          <p:cNvSpPr txBox="1"/>
          <p:nvPr/>
        </p:nvSpPr>
        <p:spPr>
          <a:xfrm>
            <a:off x="7794466" y="2612221"/>
            <a:ext cx="142574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Courtesy of E. </a:t>
            </a:r>
            <a:r>
              <a:rPr lang="en-US" sz="900" dirty="0" err="1"/>
              <a:t>Ravaioli</a:t>
            </a:r>
            <a:endParaRPr lang="en-GB" sz="900" b="1" dirty="0"/>
          </a:p>
        </p:txBody>
      </p:sp>
    </p:spTree>
    <p:extLst>
      <p:ext uri="{BB962C8B-B14F-4D97-AF65-F5344CB8AC3E}">
        <p14:creationId xmlns:p14="http://schemas.microsoft.com/office/powerpoint/2010/main" val="32975941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91B6A6-7CCB-AC3A-DDC2-4686E1B0BD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80048-7758-95B3-3097-5BD6713D4BA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E2B3E1-BE02-5B98-28A3-FC47107D5C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569238-E5C4-98CD-0A29-FF28CEC2A9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CC9E8AE-3450-0BA0-5D18-F313417CFC3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Conclusion</a:t>
            </a:r>
            <a:endParaRPr lang="it-IT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7B8A0DF-F5C2-3CA6-1FC1-4955B9C92356}"/>
              </a:ext>
            </a:extLst>
          </p:cNvPr>
          <p:cNvSpPr txBox="1"/>
          <p:nvPr/>
        </p:nvSpPr>
        <p:spPr>
          <a:xfrm>
            <a:off x="113133" y="1260587"/>
            <a:ext cx="8917734" cy="455509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Technological Development Program provides </a:t>
            </a:r>
            <a:r>
              <a:rPr lang="en-US" sz="1600" dirty="0">
                <a:solidFill>
                  <a:srgbClr val="FF7F0E"/>
                </a:solidFill>
              </a:rPr>
              <a:t>2 platforms to test and to validate new technologies</a:t>
            </a:r>
            <a:r>
              <a:rPr lang="en-US" sz="1600" dirty="0"/>
              <a:t> toward future high field magnets: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Impregnation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Electrical insulation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Quench protection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Cooling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Hybrid concepts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lvl="1"/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SMC is a </a:t>
            </a:r>
            <a:r>
              <a:rPr lang="en-US" sz="1600" dirty="0">
                <a:solidFill>
                  <a:srgbClr val="FF7F0E"/>
                </a:solidFill>
              </a:rPr>
              <a:t>short racetrack working in the 13T range</a:t>
            </a:r>
            <a:r>
              <a:rPr lang="en-US" sz="1600" dirty="0"/>
              <a:t> with easy implementation of new features.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Gen.: 4 more magnets to be tested (E-CLIQ, Filled Wax, removable pole)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3</a:t>
            </a:r>
            <a:r>
              <a:rPr lang="en-US" sz="1400" baseline="30000" dirty="0"/>
              <a:t>rd</a:t>
            </a:r>
            <a:r>
              <a:rPr lang="en-US" sz="1400" dirty="0"/>
              <a:t> Gen.: 3 new coils and subsequent tests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Nb</a:t>
            </a:r>
            <a:r>
              <a:rPr lang="en-US" sz="1400" baseline="-25000" dirty="0"/>
              <a:t>3</a:t>
            </a:r>
            <a:r>
              <a:rPr lang="en-US" sz="1400" dirty="0"/>
              <a:t>Sn/ </a:t>
            </a:r>
            <a:r>
              <a:rPr lang="en-US" sz="1400" dirty="0" err="1"/>
              <a:t>NbTi</a:t>
            </a:r>
            <a:r>
              <a:rPr lang="en-US" sz="1400" dirty="0"/>
              <a:t> hybrid engineering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MQXFS is </a:t>
            </a:r>
            <a:r>
              <a:rPr lang="en-US" sz="1600" dirty="0">
                <a:solidFill>
                  <a:srgbClr val="FF7F0E"/>
                </a:solidFill>
              </a:rPr>
              <a:t>accelerator magnet representative</a:t>
            </a:r>
            <a:r>
              <a:rPr lang="en-US" sz="1600" dirty="0"/>
              <a:t>. It has a structure very well known with the series production of MQXFA/B.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Performance under stress of RRP coils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Test of ESC protection system</a:t>
            </a:r>
          </a:p>
          <a:p>
            <a:pPr lvl="1"/>
            <a:br>
              <a:rPr lang="en-US" sz="1400" dirty="0"/>
            </a:b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23153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78EFCF7-952A-A72A-55CF-B63F5EAA6836}"/>
              </a:ext>
            </a:extLst>
          </p:cNvPr>
          <p:cNvCxnSpPr>
            <a:cxnSpLocks/>
            <a:endCxn id="31" idx="1"/>
          </p:cNvCxnSpPr>
          <p:nvPr/>
        </p:nvCxnSpPr>
        <p:spPr>
          <a:xfrm flipV="1">
            <a:off x="4378163" y="2450672"/>
            <a:ext cx="766" cy="1281658"/>
          </a:xfrm>
          <a:prstGeom prst="straightConnector1">
            <a:avLst/>
          </a:prstGeom>
          <a:ln>
            <a:solidFill>
              <a:srgbClr val="F09E18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7B4CF26-A166-FB83-0AE4-98F9C0ED0729}"/>
              </a:ext>
            </a:extLst>
          </p:cNvPr>
          <p:cNvCxnSpPr>
            <a:cxnSpLocks/>
          </p:cNvCxnSpPr>
          <p:nvPr/>
        </p:nvCxnSpPr>
        <p:spPr>
          <a:xfrm flipV="1">
            <a:off x="2567330" y="2904188"/>
            <a:ext cx="0" cy="813380"/>
          </a:xfrm>
          <a:prstGeom prst="straightConnector1">
            <a:avLst/>
          </a:prstGeom>
          <a:ln>
            <a:solidFill>
              <a:srgbClr val="8E04FF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F67884C-AECE-19F2-61BD-329937EBB44D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3141853" y="2449450"/>
            <a:ext cx="766" cy="1281658"/>
          </a:xfrm>
          <a:prstGeom prst="straightConnector1">
            <a:avLst/>
          </a:prstGeom>
          <a:ln>
            <a:solidFill>
              <a:srgbClr val="F09E18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F760BC5-0830-E2E1-5770-048BEA729CE4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2152605" y="2040877"/>
            <a:ext cx="766" cy="1676691"/>
          </a:xfrm>
          <a:prstGeom prst="straightConnector1">
            <a:avLst/>
          </a:prstGeom>
          <a:ln>
            <a:solidFill>
              <a:srgbClr val="F09E18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6565EC16-3675-52E7-C503-4C21393E5967}"/>
              </a:ext>
            </a:extLst>
          </p:cNvPr>
          <p:cNvCxnSpPr>
            <a:cxnSpLocks/>
            <a:endCxn id="100" idx="1"/>
          </p:cNvCxnSpPr>
          <p:nvPr/>
        </p:nvCxnSpPr>
        <p:spPr>
          <a:xfrm flipH="1" flipV="1">
            <a:off x="5670106" y="2028899"/>
            <a:ext cx="11902" cy="1722515"/>
          </a:xfrm>
          <a:prstGeom prst="straightConnector1">
            <a:avLst/>
          </a:prstGeom>
          <a:ln>
            <a:solidFill>
              <a:srgbClr val="F09E18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CF5FE3B3-B5C5-9558-5B86-513DCDDFC2EA}"/>
              </a:ext>
            </a:extLst>
          </p:cNvPr>
          <p:cNvCxnSpPr>
            <a:cxnSpLocks/>
            <a:endCxn id="102" idx="1"/>
          </p:cNvCxnSpPr>
          <p:nvPr/>
        </p:nvCxnSpPr>
        <p:spPr>
          <a:xfrm flipH="1" flipV="1">
            <a:off x="7918102" y="2028899"/>
            <a:ext cx="11902" cy="1722515"/>
          </a:xfrm>
          <a:prstGeom prst="straightConnector1">
            <a:avLst/>
          </a:prstGeom>
          <a:ln>
            <a:solidFill>
              <a:srgbClr val="F09E18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A0849A5-D189-A026-E88B-B1F0FB451CBF}"/>
              </a:ext>
            </a:extLst>
          </p:cNvPr>
          <p:cNvCxnSpPr>
            <a:cxnSpLocks/>
            <a:endCxn id="98" idx="1"/>
          </p:cNvCxnSpPr>
          <p:nvPr/>
        </p:nvCxnSpPr>
        <p:spPr>
          <a:xfrm flipH="1" flipV="1">
            <a:off x="3764902" y="2028899"/>
            <a:ext cx="11902" cy="1722515"/>
          </a:xfrm>
          <a:prstGeom prst="straightConnector1">
            <a:avLst/>
          </a:prstGeom>
          <a:ln>
            <a:solidFill>
              <a:srgbClr val="F09E18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extBox 49">
            <a:extLst>
              <a:ext uri="{FF2B5EF4-FFF2-40B4-BE49-F238E27FC236}">
                <a16:creationId xmlns:a16="http://schemas.microsoft.com/office/drawing/2014/main" id="{B3E29BF9-D1C1-9753-FC36-F09D72A08C8F}"/>
              </a:ext>
            </a:extLst>
          </p:cNvPr>
          <p:cNvSpPr txBox="1"/>
          <p:nvPr/>
        </p:nvSpPr>
        <p:spPr>
          <a:xfrm>
            <a:off x="3764902" y="1898094"/>
            <a:ext cx="998991" cy="261610"/>
          </a:xfrm>
          <a:prstGeom prst="rect">
            <a:avLst/>
          </a:prstGeom>
          <a:solidFill>
            <a:schemeClr val="bg1"/>
          </a:solidFill>
          <a:ln>
            <a:solidFill>
              <a:srgbClr val="F09E18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F09E18"/>
                </a:solidFill>
                <a:cs typeface="Times"/>
              </a:rPr>
              <a:t>SMC 3G 201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F126EBA2-B909-12E1-E478-0F0EF1B17B70}"/>
              </a:ext>
            </a:extLst>
          </p:cNvPr>
          <p:cNvCxnSpPr>
            <a:cxnSpLocks/>
            <a:endCxn id="95" idx="1"/>
          </p:cNvCxnSpPr>
          <p:nvPr/>
        </p:nvCxnSpPr>
        <p:spPr>
          <a:xfrm flipH="1" flipV="1">
            <a:off x="1410572" y="1670821"/>
            <a:ext cx="23586" cy="2075641"/>
          </a:xfrm>
          <a:prstGeom prst="straightConnector1">
            <a:avLst/>
          </a:prstGeom>
          <a:ln>
            <a:solidFill>
              <a:srgbClr val="F09E18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TextBox 49">
            <a:extLst>
              <a:ext uri="{FF2B5EF4-FFF2-40B4-BE49-F238E27FC236}">
                <a16:creationId xmlns:a16="http://schemas.microsoft.com/office/drawing/2014/main" id="{546416F4-0EED-5278-7951-8AB97A2104FD}"/>
              </a:ext>
            </a:extLst>
          </p:cNvPr>
          <p:cNvSpPr txBox="1"/>
          <p:nvPr/>
        </p:nvSpPr>
        <p:spPr>
          <a:xfrm>
            <a:off x="1410572" y="1540016"/>
            <a:ext cx="998991" cy="261610"/>
          </a:xfrm>
          <a:prstGeom prst="rect">
            <a:avLst/>
          </a:prstGeom>
          <a:noFill/>
          <a:ln>
            <a:solidFill>
              <a:srgbClr val="F09E18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F09E18"/>
                </a:solidFill>
                <a:cs typeface="Times"/>
              </a:rPr>
              <a:t>SMC 2G 109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2390BB56-E6C2-6306-FC61-7543B0C0CE48}"/>
              </a:ext>
            </a:extLst>
          </p:cNvPr>
          <p:cNvCxnSpPr>
            <a:cxnSpLocks/>
          </p:cNvCxnSpPr>
          <p:nvPr/>
        </p:nvCxnSpPr>
        <p:spPr>
          <a:xfrm flipV="1">
            <a:off x="3550596" y="2803928"/>
            <a:ext cx="1994" cy="963284"/>
          </a:xfrm>
          <a:prstGeom prst="straightConnector1">
            <a:avLst/>
          </a:prstGeom>
          <a:ln>
            <a:solidFill>
              <a:srgbClr val="8E04FF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E2517E17-FDB8-7990-4BD6-F79BEBE9D06F}"/>
              </a:ext>
            </a:extLst>
          </p:cNvPr>
          <p:cNvCxnSpPr>
            <a:cxnSpLocks/>
          </p:cNvCxnSpPr>
          <p:nvPr/>
        </p:nvCxnSpPr>
        <p:spPr>
          <a:xfrm flipV="1">
            <a:off x="5880729" y="2808953"/>
            <a:ext cx="1994" cy="963284"/>
          </a:xfrm>
          <a:prstGeom prst="straightConnector1">
            <a:avLst/>
          </a:prstGeom>
          <a:ln>
            <a:solidFill>
              <a:srgbClr val="8E04FF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49">
            <a:extLst>
              <a:ext uri="{FF2B5EF4-FFF2-40B4-BE49-F238E27FC236}">
                <a16:creationId xmlns:a16="http://schemas.microsoft.com/office/drawing/2014/main" id="{C93614BD-570C-FC13-5155-56AAF4AB0646}"/>
              </a:ext>
            </a:extLst>
          </p:cNvPr>
          <p:cNvSpPr txBox="1"/>
          <p:nvPr/>
        </p:nvSpPr>
        <p:spPr>
          <a:xfrm>
            <a:off x="5882723" y="2678148"/>
            <a:ext cx="843501" cy="261610"/>
          </a:xfrm>
          <a:prstGeom prst="rect">
            <a:avLst/>
          </a:prstGeom>
          <a:solidFill>
            <a:schemeClr val="bg1"/>
          </a:solidFill>
          <a:ln>
            <a:solidFill>
              <a:srgbClr val="8E04FF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8E04FF"/>
                </a:solidFill>
                <a:cs typeface="Times"/>
              </a:rPr>
              <a:t>MQXFS4h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4E5DB625-8C89-EE44-754F-92A9E95FA95C}"/>
              </a:ext>
            </a:extLst>
          </p:cNvPr>
          <p:cNvCxnSpPr>
            <a:cxnSpLocks/>
          </p:cNvCxnSpPr>
          <p:nvPr/>
        </p:nvCxnSpPr>
        <p:spPr>
          <a:xfrm flipV="1">
            <a:off x="8086730" y="2803928"/>
            <a:ext cx="1994" cy="963284"/>
          </a:xfrm>
          <a:prstGeom prst="straightConnector1">
            <a:avLst/>
          </a:prstGeom>
          <a:ln>
            <a:solidFill>
              <a:srgbClr val="8E04FF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TextBox 49">
            <a:extLst>
              <a:ext uri="{FF2B5EF4-FFF2-40B4-BE49-F238E27FC236}">
                <a16:creationId xmlns:a16="http://schemas.microsoft.com/office/drawing/2014/main" id="{BA0769E1-A3D3-9164-3535-03FD347FD92B}"/>
              </a:ext>
            </a:extLst>
          </p:cNvPr>
          <p:cNvSpPr txBox="1"/>
          <p:nvPr/>
        </p:nvSpPr>
        <p:spPr>
          <a:xfrm>
            <a:off x="8082708" y="2685155"/>
            <a:ext cx="797013" cy="261610"/>
          </a:xfrm>
          <a:prstGeom prst="rect">
            <a:avLst/>
          </a:prstGeom>
          <a:solidFill>
            <a:schemeClr val="bg1"/>
          </a:solidFill>
          <a:ln>
            <a:solidFill>
              <a:srgbClr val="8E04FF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8E04FF"/>
                </a:solidFill>
                <a:cs typeface="Times"/>
              </a:rPr>
              <a:t>MQXFS4i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4E9AB35-84B3-A734-801F-477B00F34213}"/>
              </a:ext>
            </a:extLst>
          </p:cNvPr>
          <p:cNvCxnSpPr>
            <a:cxnSpLocks/>
          </p:cNvCxnSpPr>
          <p:nvPr/>
        </p:nvCxnSpPr>
        <p:spPr>
          <a:xfrm flipH="1" flipV="1">
            <a:off x="325271" y="2413955"/>
            <a:ext cx="15296" cy="1353257"/>
          </a:xfrm>
          <a:prstGeom prst="straightConnector1">
            <a:avLst/>
          </a:prstGeom>
          <a:ln>
            <a:solidFill>
              <a:srgbClr val="8E04FF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073571-A15F-18BF-79F2-2ED827A4FB0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260A77-69C2-C434-EA1B-72ED46CB4B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C7C41-D81A-6DFF-E21B-CDCAFE584D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705912D-5D52-26E7-6F09-A17466A6A74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Conclusion</a:t>
            </a:r>
            <a:br>
              <a:rPr lang="en-US" dirty="0"/>
            </a:br>
            <a:r>
              <a:rPr lang="en-US" sz="2000" dirty="0"/>
              <a:t>Planning for 2025</a:t>
            </a:r>
            <a:endParaRPr lang="it-IT" sz="2000" dirty="0"/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A6CAE706-4C8A-0890-924D-86523D777FFA}"/>
              </a:ext>
            </a:extLst>
          </p:cNvPr>
          <p:cNvSpPr txBox="1"/>
          <p:nvPr/>
        </p:nvSpPr>
        <p:spPr>
          <a:xfrm>
            <a:off x="976069" y="3831683"/>
            <a:ext cx="75521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"/>
              </a:rPr>
              <a:t>Mar.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8933ACC6-E9A2-F034-2CEB-1B9D60BF74E8}"/>
              </a:ext>
            </a:extLst>
          </p:cNvPr>
          <p:cNvSpPr txBox="1"/>
          <p:nvPr/>
        </p:nvSpPr>
        <p:spPr>
          <a:xfrm>
            <a:off x="1731283" y="3831683"/>
            <a:ext cx="75521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"/>
              </a:rPr>
              <a:t>Apr.</a:t>
            </a:r>
          </a:p>
        </p:txBody>
      </p:sp>
      <p:sp>
        <p:nvSpPr>
          <p:cNvPr id="16" name="TextBox 16">
            <a:extLst>
              <a:ext uri="{FF2B5EF4-FFF2-40B4-BE49-F238E27FC236}">
                <a16:creationId xmlns:a16="http://schemas.microsoft.com/office/drawing/2014/main" id="{9759B855-376F-6EAE-0327-DC73FC6C0E45}"/>
              </a:ext>
            </a:extLst>
          </p:cNvPr>
          <p:cNvSpPr txBox="1"/>
          <p:nvPr/>
        </p:nvSpPr>
        <p:spPr>
          <a:xfrm>
            <a:off x="2484224" y="3831683"/>
            <a:ext cx="75521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"/>
              </a:rPr>
              <a:t>May</a:t>
            </a:r>
          </a:p>
        </p:txBody>
      </p:sp>
      <p:sp>
        <p:nvSpPr>
          <p:cNvPr id="17" name="TextBox 17">
            <a:extLst>
              <a:ext uri="{FF2B5EF4-FFF2-40B4-BE49-F238E27FC236}">
                <a16:creationId xmlns:a16="http://schemas.microsoft.com/office/drawing/2014/main" id="{66386829-D590-A232-E4A3-768CF611283E}"/>
              </a:ext>
            </a:extLst>
          </p:cNvPr>
          <p:cNvSpPr txBox="1"/>
          <p:nvPr/>
        </p:nvSpPr>
        <p:spPr>
          <a:xfrm>
            <a:off x="3239438" y="3831683"/>
            <a:ext cx="75521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"/>
              </a:rPr>
              <a:t>Jun.</a:t>
            </a: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0C6B3F26-E6D6-9A74-4088-938B0F534BA0}"/>
              </a:ext>
            </a:extLst>
          </p:cNvPr>
          <p:cNvSpPr txBox="1"/>
          <p:nvPr/>
        </p:nvSpPr>
        <p:spPr>
          <a:xfrm>
            <a:off x="3994652" y="3831683"/>
            <a:ext cx="75521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"/>
              </a:rPr>
              <a:t>Jul.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8BAE9465-445E-810F-D319-06BB030E08F5}"/>
              </a:ext>
            </a:extLst>
          </p:cNvPr>
          <p:cNvSpPr txBox="1"/>
          <p:nvPr/>
        </p:nvSpPr>
        <p:spPr>
          <a:xfrm>
            <a:off x="4751860" y="3831683"/>
            <a:ext cx="75521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"/>
              </a:rPr>
              <a:t>Aug.</a:t>
            </a:r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1FCB993A-DF5C-7107-DA49-60F8CF7B02E9}"/>
              </a:ext>
            </a:extLst>
          </p:cNvPr>
          <p:cNvSpPr txBox="1"/>
          <p:nvPr/>
        </p:nvSpPr>
        <p:spPr>
          <a:xfrm>
            <a:off x="5501886" y="3831683"/>
            <a:ext cx="75521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"/>
              </a:rPr>
              <a:t>Sept.</a:t>
            </a:r>
          </a:p>
        </p:txBody>
      </p:sp>
      <p:sp>
        <p:nvSpPr>
          <p:cNvPr id="21" name="TextBox 24">
            <a:extLst>
              <a:ext uri="{FF2B5EF4-FFF2-40B4-BE49-F238E27FC236}">
                <a16:creationId xmlns:a16="http://schemas.microsoft.com/office/drawing/2014/main" id="{16C15BF6-ACD7-2ACC-BA70-9EEE85300D98}"/>
              </a:ext>
            </a:extLst>
          </p:cNvPr>
          <p:cNvSpPr txBox="1"/>
          <p:nvPr/>
        </p:nvSpPr>
        <p:spPr>
          <a:xfrm>
            <a:off x="6256635" y="3831683"/>
            <a:ext cx="75521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"/>
              </a:rPr>
              <a:t>Oct.</a:t>
            </a:r>
          </a:p>
        </p:txBody>
      </p:sp>
      <p:sp>
        <p:nvSpPr>
          <p:cNvPr id="22" name="TextBox 26">
            <a:extLst>
              <a:ext uri="{FF2B5EF4-FFF2-40B4-BE49-F238E27FC236}">
                <a16:creationId xmlns:a16="http://schemas.microsoft.com/office/drawing/2014/main" id="{EF4FC6B3-E1D6-D7F7-5C3D-7AF579A31AE3}"/>
              </a:ext>
            </a:extLst>
          </p:cNvPr>
          <p:cNvSpPr txBox="1"/>
          <p:nvPr/>
        </p:nvSpPr>
        <p:spPr>
          <a:xfrm>
            <a:off x="7011186" y="3831683"/>
            <a:ext cx="75521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"/>
              </a:rPr>
              <a:t>Nov.</a:t>
            </a:r>
          </a:p>
        </p:txBody>
      </p:sp>
      <p:sp>
        <p:nvSpPr>
          <p:cNvPr id="27" name="TextBox 38">
            <a:extLst>
              <a:ext uri="{FF2B5EF4-FFF2-40B4-BE49-F238E27FC236}">
                <a16:creationId xmlns:a16="http://schemas.microsoft.com/office/drawing/2014/main" id="{093DCD20-A41B-959A-A4A0-7287D3B0DF30}"/>
              </a:ext>
            </a:extLst>
          </p:cNvPr>
          <p:cNvSpPr txBox="1"/>
          <p:nvPr/>
        </p:nvSpPr>
        <p:spPr>
          <a:xfrm>
            <a:off x="7753478" y="3831683"/>
            <a:ext cx="755214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"/>
              </a:rPr>
              <a:t>Dec.</a:t>
            </a:r>
          </a:p>
        </p:txBody>
      </p:sp>
      <p:sp>
        <p:nvSpPr>
          <p:cNvPr id="28" name="TextBox 41">
            <a:extLst>
              <a:ext uri="{FF2B5EF4-FFF2-40B4-BE49-F238E27FC236}">
                <a16:creationId xmlns:a16="http://schemas.microsoft.com/office/drawing/2014/main" id="{EDB12B97-15E3-CF0E-24BC-4DE7FD072D02}"/>
              </a:ext>
            </a:extLst>
          </p:cNvPr>
          <p:cNvSpPr txBox="1"/>
          <p:nvPr/>
        </p:nvSpPr>
        <p:spPr>
          <a:xfrm>
            <a:off x="221323" y="3831683"/>
            <a:ext cx="75521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"/>
              </a:rPr>
              <a:t>Feb.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9B21629F-E00B-71DE-D18D-F8DAD2491250}"/>
              </a:ext>
            </a:extLst>
          </p:cNvPr>
          <p:cNvCxnSpPr>
            <a:cxnSpLocks/>
            <a:endCxn id="71" idx="1"/>
          </p:cNvCxnSpPr>
          <p:nvPr/>
        </p:nvCxnSpPr>
        <p:spPr>
          <a:xfrm flipH="1" flipV="1">
            <a:off x="588318" y="2023947"/>
            <a:ext cx="11902" cy="1722515"/>
          </a:xfrm>
          <a:prstGeom prst="straightConnector1">
            <a:avLst/>
          </a:prstGeom>
          <a:ln>
            <a:solidFill>
              <a:srgbClr val="F09E18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2D109134-7789-8DCA-D7D6-55493A838EC7}"/>
              </a:ext>
            </a:extLst>
          </p:cNvPr>
          <p:cNvCxnSpPr>
            <a:cxnSpLocks/>
          </p:cNvCxnSpPr>
          <p:nvPr/>
        </p:nvCxnSpPr>
        <p:spPr>
          <a:xfrm flipV="1">
            <a:off x="1265685" y="2803928"/>
            <a:ext cx="1994" cy="963284"/>
          </a:xfrm>
          <a:prstGeom prst="straightConnector1">
            <a:avLst/>
          </a:prstGeom>
          <a:ln>
            <a:solidFill>
              <a:srgbClr val="8E04FF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Box 49">
            <a:extLst>
              <a:ext uri="{FF2B5EF4-FFF2-40B4-BE49-F238E27FC236}">
                <a16:creationId xmlns:a16="http://schemas.microsoft.com/office/drawing/2014/main" id="{536FDC20-DEBE-3EE6-B8F9-7CBA0A99EFDB}"/>
              </a:ext>
            </a:extLst>
          </p:cNvPr>
          <p:cNvSpPr txBox="1"/>
          <p:nvPr/>
        </p:nvSpPr>
        <p:spPr>
          <a:xfrm>
            <a:off x="1264364" y="2685155"/>
            <a:ext cx="803425" cy="261610"/>
          </a:xfrm>
          <a:prstGeom prst="rect">
            <a:avLst/>
          </a:prstGeom>
          <a:solidFill>
            <a:schemeClr val="bg1"/>
          </a:solidFill>
          <a:ln>
            <a:solidFill>
              <a:srgbClr val="8E04FF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8E04FF"/>
                </a:solidFill>
                <a:cs typeface="Times"/>
              </a:rPr>
              <a:t>MQXFS4f</a:t>
            </a:r>
          </a:p>
        </p:txBody>
      </p:sp>
      <p:sp>
        <p:nvSpPr>
          <p:cNvPr id="81" name="Right Arrow 4">
            <a:extLst>
              <a:ext uri="{FF2B5EF4-FFF2-40B4-BE49-F238E27FC236}">
                <a16:creationId xmlns:a16="http://schemas.microsoft.com/office/drawing/2014/main" id="{6FF62DBE-3465-C856-06AF-A5733387FA2F}"/>
              </a:ext>
            </a:extLst>
          </p:cNvPr>
          <p:cNvSpPr/>
          <p:nvPr/>
        </p:nvSpPr>
        <p:spPr>
          <a:xfrm>
            <a:off x="99053" y="3484958"/>
            <a:ext cx="8971737" cy="373086"/>
          </a:xfrm>
          <a:prstGeom prst="rightArrow">
            <a:avLst/>
          </a:prstGeom>
          <a:gradFill flip="none" rotWithShape="1">
            <a:gsLst>
              <a:gs pos="0">
                <a:schemeClr val="tx1"/>
              </a:gs>
              <a:gs pos="100000">
                <a:schemeClr val="bg1"/>
              </a:gs>
            </a:gsLst>
            <a:lin ang="10500000" scaled="0"/>
            <a:tileRect/>
          </a:gradFill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600"/>
          </a:p>
        </p:txBody>
      </p:sp>
      <p:sp>
        <p:nvSpPr>
          <p:cNvPr id="83" name="TextBox 49">
            <a:extLst>
              <a:ext uri="{FF2B5EF4-FFF2-40B4-BE49-F238E27FC236}">
                <a16:creationId xmlns:a16="http://schemas.microsoft.com/office/drawing/2014/main" id="{E2113FB7-7A5E-5A14-02BF-D291AD82C364}"/>
              </a:ext>
            </a:extLst>
          </p:cNvPr>
          <p:cNvSpPr txBox="1"/>
          <p:nvPr/>
        </p:nvSpPr>
        <p:spPr>
          <a:xfrm>
            <a:off x="325271" y="2295182"/>
            <a:ext cx="843501" cy="261610"/>
          </a:xfrm>
          <a:prstGeom prst="rect">
            <a:avLst/>
          </a:prstGeom>
          <a:solidFill>
            <a:schemeClr val="bg1"/>
          </a:solidFill>
          <a:ln>
            <a:solidFill>
              <a:srgbClr val="8E04FF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8E04FF"/>
                </a:solidFill>
                <a:cs typeface="Times"/>
              </a:rPr>
              <a:t>MQXFS8b</a:t>
            </a:r>
          </a:p>
        </p:txBody>
      </p:sp>
      <p:sp>
        <p:nvSpPr>
          <p:cNvPr id="88" name="TextBox 49">
            <a:extLst>
              <a:ext uri="{FF2B5EF4-FFF2-40B4-BE49-F238E27FC236}">
                <a16:creationId xmlns:a16="http://schemas.microsoft.com/office/drawing/2014/main" id="{249E1E45-C18B-AFF2-9D3B-0D95CF57563E}"/>
              </a:ext>
            </a:extLst>
          </p:cNvPr>
          <p:cNvSpPr txBox="1"/>
          <p:nvPr/>
        </p:nvSpPr>
        <p:spPr>
          <a:xfrm>
            <a:off x="3559080" y="2685155"/>
            <a:ext cx="843501" cy="261610"/>
          </a:xfrm>
          <a:prstGeom prst="rect">
            <a:avLst/>
          </a:prstGeom>
          <a:solidFill>
            <a:schemeClr val="bg1"/>
          </a:solidFill>
          <a:ln>
            <a:solidFill>
              <a:srgbClr val="8E04FF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8E04FF"/>
                </a:solidFill>
                <a:cs typeface="Times"/>
              </a:rPr>
              <a:t>MQXFS4g</a:t>
            </a:r>
          </a:p>
        </p:txBody>
      </p:sp>
      <p:sp>
        <p:nvSpPr>
          <p:cNvPr id="71" name="TextBox 49">
            <a:extLst>
              <a:ext uri="{FF2B5EF4-FFF2-40B4-BE49-F238E27FC236}">
                <a16:creationId xmlns:a16="http://schemas.microsoft.com/office/drawing/2014/main" id="{58B1ACD6-0B3F-6F8A-A8B8-3CC68B25CA3E}"/>
              </a:ext>
            </a:extLst>
          </p:cNvPr>
          <p:cNvSpPr txBox="1"/>
          <p:nvPr/>
        </p:nvSpPr>
        <p:spPr>
          <a:xfrm>
            <a:off x="588318" y="1893142"/>
            <a:ext cx="998991" cy="261610"/>
          </a:xfrm>
          <a:prstGeom prst="rect">
            <a:avLst/>
          </a:prstGeom>
          <a:solidFill>
            <a:schemeClr val="bg1"/>
          </a:solidFill>
          <a:ln>
            <a:solidFill>
              <a:srgbClr val="F09E18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F09E18"/>
                </a:solidFill>
                <a:cs typeface="Times"/>
              </a:rPr>
              <a:t>SMC 2G 108</a:t>
            </a:r>
          </a:p>
        </p:txBody>
      </p:sp>
      <p:sp>
        <p:nvSpPr>
          <p:cNvPr id="100" name="TextBox 49">
            <a:extLst>
              <a:ext uri="{FF2B5EF4-FFF2-40B4-BE49-F238E27FC236}">
                <a16:creationId xmlns:a16="http://schemas.microsoft.com/office/drawing/2014/main" id="{A78F86E1-7590-0DBD-7EBA-803AB6F084BA}"/>
              </a:ext>
            </a:extLst>
          </p:cNvPr>
          <p:cNvSpPr txBox="1"/>
          <p:nvPr/>
        </p:nvSpPr>
        <p:spPr>
          <a:xfrm>
            <a:off x="5670106" y="1898094"/>
            <a:ext cx="998991" cy="261610"/>
          </a:xfrm>
          <a:prstGeom prst="rect">
            <a:avLst/>
          </a:prstGeom>
          <a:solidFill>
            <a:schemeClr val="bg1"/>
          </a:solidFill>
          <a:ln>
            <a:solidFill>
              <a:srgbClr val="F09E18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F09E18"/>
                </a:solidFill>
                <a:cs typeface="Times"/>
              </a:rPr>
              <a:t>SMC 3G 202</a:t>
            </a:r>
          </a:p>
        </p:txBody>
      </p:sp>
      <p:sp>
        <p:nvSpPr>
          <p:cNvPr id="102" name="TextBox 49">
            <a:extLst>
              <a:ext uri="{FF2B5EF4-FFF2-40B4-BE49-F238E27FC236}">
                <a16:creationId xmlns:a16="http://schemas.microsoft.com/office/drawing/2014/main" id="{3C7B4E9D-9654-8747-6547-B28A6D894AF9}"/>
              </a:ext>
            </a:extLst>
          </p:cNvPr>
          <p:cNvSpPr txBox="1"/>
          <p:nvPr/>
        </p:nvSpPr>
        <p:spPr>
          <a:xfrm>
            <a:off x="7918102" y="1898094"/>
            <a:ext cx="998991" cy="261610"/>
          </a:xfrm>
          <a:prstGeom prst="rect">
            <a:avLst/>
          </a:prstGeom>
          <a:solidFill>
            <a:schemeClr val="bg1"/>
          </a:solidFill>
          <a:ln>
            <a:solidFill>
              <a:srgbClr val="F09E18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F09E18"/>
                </a:solidFill>
                <a:cs typeface="Times"/>
              </a:rPr>
              <a:t>SMC 3G 203</a:t>
            </a:r>
          </a:p>
        </p:txBody>
      </p:sp>
      <p:sp>
        <p:nvSpPr>
          <p:cNvPr id="103" name="TextBox 49">
            <a:extLst>
              <a:ext uri="{FF2B5EF4-FFF2-40B4-BE49-F238E27FC236}">
                <a16:creationId xmlns:a16="http://schemas.microsoft.com/office/drawing/2014/main" id="{DD92F975-7307-0EE2-BA06-84C05052FEDE}"/>
              </a:ext>
            </a:extLst>
          </p:cNvPr>
          <p:cNvSpPr txBox="1"/>
          <p:nvPr/>
        </p:nvSpPr>
        <p:spPr>
          <a:xfrm>
            <a:off x="2596567" y="4254014"/>
            <a:ext cx="960519" cy="600164"/>
          </a:xfrm>
          <a:prstGeom prst="rect">
            <a:avLst/>
          </a:prstGeom>
          <a:noFill/>
          <a:ln>
            <a:solidFill>
              <a:srgbClr val="8E04FF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rgbClr val="8E04FF"/>
                </a:solidFill>
                <a:cs typeface="Times"/>
              </a:rPr>
              <a:t>Winding 1</a:t>
            </a:r>
            <a:r>
              <a:rPr lang="en-US" sz="1100" baseline="30000" dirty="0">
                <a:solidFill>
                  <a:srgbClr val="8E04FF"/>
                </a:solidFill>
                <a:cs typeface="Times"/>
              </a:rPr>
              <a:t>st</a:t>
            </a:r>
            <a:r>
              <a:rPr lang="en-US" sz="1100" dirty="0">
                <a:solidFill>
                  <a:srgbClr val="8E04FF"/>
                </a:solidFill>
                <a:cs typeface="Times"/>
              </a:rPr>
              <a:t> ESC coil for MQXFS</a:t>
            </a:r>
          </a:p>
        </p:txBody>
      </p:sp>
      <p:sp>
        <p:nvSpPr>
          <p:cNvPr id="104" name="TextBox 49">
            <a:extLst>
              <a:ext uri="{FF2B5EF4-FFF2-40B4-BE49-F238E27FC236}">
                <a16:creationId xmlns:a16="http://schemas.microsoft.com/office/drawing/2014/main" id="{90B0B146-22A1-2F8D-ABCC-9069A6DC0645}"/>
              </a:ext>
            </a:extLst>
          </p:cNvPr>
          <p:cNvSpPr txBox="1"/>
          <p:nvPr/>
        </p:nvSpPr>
        <p:spPr>
          <a:xfrm>
            <a:off x="5400469" y="4265012"/>
            <a:ext cx="960519" cy="600164"/>
          </a:xfrm>
          <a:prstGeom prst="rect">
            <a:avLst/>
          </a:prstGeom>
          <a:noFill/>
          <a:ln>
            <a:solidFill>
              <a:srgbClr val="8E04FF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rgbClr val="8E04FF"/>
                </a:solidFill>
                <a:cs typeface="Times"/>
              </a:rPr>
              <a:t>Assembling</a:t>
            </a:r>
          </a:p>
          <a:p>
            <a:pPr algn="ctr"/>
            <a:r>
              <a:rPr lang="en-US" sz="1100" dirty="0">
                <a:solidFill>
                  <a:srgbClr val="8E04FF"/>
                </a:solidFill>
                <a:cs typeface="Times"/>
              </a:rPr>
              <a:t>MQXFS </a:t>
            </a:r>
          </a:p>
          <a:p>
            <a:pPr algn="ctr"/>
            <a:r>
              <a:rPr lang="en-US" sz="1100" dirty="0">
                <a:solidFill>
                  <a:srgbClr val="8E04FF"/>
                </a:solidFill>
                <a:cs typeface="Times"/>
              </a:rPr>
              <a:t>with ESC </a:t>
            </a:r>
          </a:p>
        </p:txBody>
      </p:sp>
      <p:sp>
        <p:nvSpPr>
          <p:cNvPr id="105" name="TextBox 49">
            <a:extLst>
              <a:ext uri="{FF2B5EF4-FFF2-40B4-BE49-F238E27FC236}">
                <a16:creationId xmlns:a16="http://schemas.microsoft.com/office/drawing/2014/main" id="{C9759C42-BEBB-AE90-CB6A-7D70EC1A5F3C}"/>
              </a:ext>
            </a:extLst>
          </p:cNvPr>
          <p:cNvSpPr txBox="1"/>
          <p:nvPr/>
        </p:nvSpPr>
        <p:spPr>
          <a:xfrm>
            <a:off x="1488521" y="4969094"/>
            <a:ext cx="960519" cy="769441"/>
          </a:xfrm>
          <a:prstGeom prst="rect">
            <a:avLst/>
          </a:prstGeom>
          <a:noFill/>
          <a:ln>
            <a:solidFill>
              <a:srgbClr val="F09E18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rgbClr val="F09E18"/>
                </a:solidFill>
                <a:cs typeface="Times"/>
              </a:rPr>
              <a:t>Conceptual design of SMC </a:t>
            </a:r>
            <a:r>
              <a:rPr lang="en-US" sz="1100" dirty="0" err="1">
                <a:solidFill>
                  <a:srgbClr val="F09E18"/>
                </a:solidFill>
                <a:cs typeface="Times"/>
              </a:rPr>
              <a:t>NbTi</a:t>
            </a:r>
            <a:r>
              <a:rPr lang="en-US" sz="1100" dirty="0">
                <a:solidFill>
                  <a:srgbClr val="F09E18"/>
                </a:solidFill>
                <a:cs typeface="Times"/>
              </a:rPr>
              <a:t> hybrid</a:t>
            </a:r>
          </a:p>
        </p:txBody>
      </p:sp>
      <p:sp>
        <p:nvSpPr>
          <p:cNvPr id="106" name="TextBox 49">
            <a:extLst>
              <a:ext uri="{FF2B5EF4-FFF2-40B4-BE49-F238E27FC236}">
                <a16:creationId xmlns:a16="http://schemas.microsoft.com/office/drawing/2014/main" id="{86765EFF-24F2-78E9-9077-12B624BEA69B}"/>
              </a:ext>
            </a:extLst>
          </p:cNvPr>
          <p:cNvSpPr txBox="1"/>
          <p:nvPr/>
        </p:nvSpPr>
        <p:spPr>
          <a:xfrm>
            <a:off x="4743850" y="4968669"/>
            <a:ext cx="960519" cy="769441"/>
          </a:xfrm>
          <a:prstGeom prst="rect">
            <a:avLst/>
          </a:prstGeom>
          <a:noFill/>
          <a:ln>
            <a:solidFill>
              <a:srgbClr val="F09E18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rgbClr val="F09E18"/>
                </a:solidFill>
                <a:cs typeface="Times"/>
              </a:rPr>
              <a:t>Engineering design of SMC </a:t>
            </a:r>
            <a:r>
              <a:rPr lang="en-US" sz="1100" dirty="0" err="1">
                <a:solidFill>
                  <a:srgbClr val="F09E18"/>
                </a:solidFill>
                <a:cs typeface="Times"/>
              </a:rPr>
              <a:t>NbTi</a:t>
            </a:r>
            <a:r>
              <a:rPr lang="en-US" sz="1100" dirty="0">
                <a:solidFill>
                  <a:srgbClr val="F09E18"/>
                </a:solidFill>
                <a:cs typeface="Times"/>
              </a:rPr>
              <a:t> hybrid</a:t>
            </a:r>
          </a:p>
        </p:txBody>
      </p:sp>
      <p:sp>
        <p:nvSpPr>
          <p:cNvPr id="108" name="TextBox 49">
            <a:extLst>
              <a:ext uri="{FF2B5EF4-FFF2-40B4-BE49-F238E27FC236}">
                <a16:creationId xmlns:a16="http://schemas.microsoft.com/office/drawing/2014/main" id="{608B5E96-138C-71B6-F64B-75B839837CB6}"/>
              </a:ext>
            </a:extLst>
          </p:cNvPr>
          <p:cNvSpPr txBox="1"/>
          <p:nvPr/>
        </p:nvSpPr>
        <p:spPr>
          <a:xfrm>
            <a:off x="2511737" y="4968669"/>
            <a:ext cx="960519" cy="430887"/>
          </a:xfrm>
          <a:prstGeom prst="rect">
            <a:avLst/>
          </a:prstGeom>
          <a:noFill/>
          <a:ln>
            <a:solidFill>
              <a:srgbClr val="F09E18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rgbClr val="F09E18"/>
                </a:solidFill>
                <a:cs typeface="Times"/>
              </a:rPr>
              <a:t>Winding </a:t>
            </a:r>
          </a:p>
          <a:p>
            <a:pPr algn="ctr"/>
            <a:r>
              <a:rPr lang="en-US" sz="1100" dirty="0">
                <a:solidFill>
                  <a:srgbClr val="F09E18"/>
                </a:solidFill>
                <a:cs typeface="Times"/>
              </a:rPr>
              <a:t>1</a:t>
            </a:r>
            <a:r>
              <a:rPr lang="en-US" sz="1100" baseline="30000" dirty="0">
                <a:solidFill>
                  <a:srgbClr val="F09E18"/>
                </a:solidFill>
                <a:cs typeface="Times"/>
              </a:rPr>
              <a:t>st</a:t>
            </a:r>
            <a:r>
              <a:rPr lang="en-US" sz="1100" dirty="0">
                <a:solidFill>
                  <a:srgbClr val="F09E18"/>
                </a:solidFill>
                <a:cs typeface="Times"/>
              </a:rPr>
              <a:t> SMC 3G</a:t>
            </a:r>
          </a:p>
        </p:txBody>
      </p:sp>
      <p:sp>
        <p:nvSpPr>
          <p:cNvPr id="7" name="TextBox 49">
            <a:extLst>
              <a:ext uri="{FF2B5EF4-FFF2-40B4-BE49-F238E27FC236}">
                <a16:creationId xmlns:a16="http://schemas.microsoft.com/office/drawing/2014/main" id="{8276F726-4935-7F2C-73DB-DB47B3D73597}"/>
              </a:ext>
            </a:extLst>
          </p:cNvPr>
          <p:cNvSpPr txBox="1"/>
          <p:nvPr/>
        </p:nvSpPr>
        <p:spPr>
          <a:xfrm>
            <a:off x="3565096" y="4964799"/>
            <a:ext cx="1092145" cy="430887"/>
          </a:xfrm>
          <a:prstGeom prst="rect">
            <a:avLst/>
          </a:prstGeom>
          <a:noFill/>
          <a:ln>
            <a:solidFill>
              <a:srgbClr val="F09E18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rgbClr val="F09E18"/>
                </a:solidFill>
                <a:cs typeface="Times"/>
              </a:rPr>
              <a:t>Winding </a:t>
            </a:r>
          </a:p>
          <a:p>
            <a:pPr algn="ctr"/>
            <a:r>
              <a:rPr lang="en-US" sz="1100" dirty="0">
                <a:solidFill>
                  <a:srgbClr val="F09E18"/>
                </a:solidFill>
                <a:cs typeface="Times"/>
              </a:rPr>
              <a:t>2nd SMC 3G</a:t>
            </a:r>
          </a:p>
        </p:txBody>
      </p:sp>
      <p:sp>
        <p:nvSpPr>
          <p:cNvPr id="9" name="TextBox 49">
            <a:extLst>
              <a:ext uri="{FF2B5EF4-FFF2-40B4-BE49-F238E27FC236}">
                <a16:creationId xmlns:a16="http://schemas.microsoft.com/office/drawing/2014/main" id="{F86BB0C8-85A3-3836-B814-1E9A766BA35D}"/>
              </a:ext>
            </a:extLst>
          </p:cNvPr>
          <p:cNvSpPr txBox="1"/>
          <p:nvPr/>
        </p:nvSpPr>
        <p:spPr>
          <a:xfrm>
            <a:off x="2153371" y="1910072"/>
            <a:ext cx="998991" cy="261610"/>
          </a:xfrm>
          <a:prstGeom prst="rect">
            <a:avLst/>
          </a:prstGeom>
          <a:noFill/>
          <a:ln>
            <a:solidFill>
              <a:srgbClr val="F09E18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F09E18"/>
                </a:solidFill>
                <a:cs typeface="Times"/>
              </a:rPr>
              <a:t>SMC 2G 110</a:t>
            </a:r>
          </a:p>
        </p:txBody>
      </p:sp>
      <p:sp>
        <p:nvSpPr>
          <p:cNvPr id="13" name="TextBox 49">
            <a:extLst>
              <a:ext uri="{FF2B5EF4-FFF2-40B4-BE49-F238E27FC236}">
                <a16:creationId xmlns:a16="http://schemas.microsoft.com/office/drawing/2014/main" id="{9A857D89-2BBD-E9B8-781E-54B46B6EAE9E}"/>
              </a:ext>
            </a:extLst>
          </p:cNvPr>
          <p:cNvSpPr txBox="1"/>
          <p:nvPr/>
        </p:nvSpPr>
        <p:spPr>
          <a:xfrm>
            <a:off x="3142619" y="2318645"/>
            <a:ext cx="998991" cy="261610"/>
          </a:xfrm>
          <a:prstGeom prst="rect">
            <a:avLst/>
          </a:prstGeom>
          <a:solidFill>
            <a:schemeClr val="bg1"/>
          </a:solidFill>
          <a:ln>
            <a:solidFill>
              <a:srgbClr val="F09E18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F09E18"/>
                </a:solidFill>
                <a:cs typeface="Times"/>
              </a:rPr>
              <a:t>SMC 2G 106</a:t>
            </a:r>
          </a:p>
        </p:txBody>
      </p:sp>
      <p:sp>
        <p:nvSpPr>
          <p:cNvPr id="24" name="TextBox 49">
            <a:extLst>
              <a:ext uri="{FF2B5EF4-FFF2-40B4-BE49-F238E27FC236}">
                <a16:creationId xmlns:a16="http://schemas.microsoft.com/office/drawing/2014/main" id="{B574328F-33B8-BDC8-1DEB-8B674B827A51}"/>
              </a:ext>
            </a:extLst>
          </p:cNvPr>
          <p:cNvSpPr txBox="1"/>
          <p:nvPr/>
        </p:nvSpPr>
        <p:spPr>
          <a:xfrm>
            <a:off x="5821725" y="4979699"/>
            <a:ext cx="1092145" cy="430887"/>
          </a:xfrm>
          <a:prstGeom prst="rect">
            <a:avLst/>
          </a:prstGeom>
          <a:noFill/>
          <a:ln>
            <a:solidFill>
              <a:srgbClr val="F09E18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rgbClr val="F09E18"/>
                </a:solidFill>
                <a:cs typeface="Times"/>
              </a:rPr>
              <a:t>Winding </a:t>
            </a:r>
          </a:p>
          <a:p>
            <a:pPr algn="ctr"/>
            <a:r>
              <a:rPr lang="en-US" sz="1100" dirty="0">
                <a:solidFill>
                  <a:srgbClr val="F09E18"/>
                </a:solidFill>
                <a:cs typeface="Times"/>
              </a:rPr>
              <a:t>3rd SMC 3G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FEF2D7-CDC0-B85F-DE38-69EDE2BEF603}"/>
              </a:ext>
            </a:extLst>
          </p:cNvPr>
          <p:cNvSpPr txBox="1"/>
          <p:nvPr/>
        </p:nvSpPr>
        <p:spPr>
          <a:xfrm>
            <a:off x="99053" y="3113846"/>
            <a:ext cx="114236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Cold Test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6D79B79-ABAA-0F5C-9A64-28AB5C447882}"/>
              </a:ext>
            </a:extLst>
          </p:cNvPr>
          <p:cNvSpPr txBox="1"/>
          <p:nvPr/>
        </p:nvSpPr>
        <p:spPr>
          <a:xfrm>
            <a:off x="99053" y="4294199"/>
            <a:ext cx="11849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Design &amp;</a:t>
            </a:r>
          </a:p>
          <a:p>
            <a:pPr algn="ctr"/>
            <a:r>
              <a:rPr lang="en-GB" dirty="0"/>
              <a:t>Assembly</a:t>
            </a:r>
          </a:p>
        </p:txBody>
      </p:sp>
      <p:sp>
        <p:nvSpPr>
          <p:cNvPr id="11" name="TextBox 49">
            <a:extLst>
              <a:ext uri="{FF2B5EF4-FFF2-40B4-BE49-F238E27FC236}">
                <a16:creationId xmlns:a16="http://schemas.microsoft.com/office/drawing/2014/main" id="{CF551110-EE0E-645D-5A9F-F9C82D032006}"/>
              </a:ext>
            </a:extLst>
          </p:cNvPr>
          <p:cNvSpPr txBox="1"/>
          <p:nvPr/>
        </p:nvSpPr>
        <p:spPr>
          <a:xfrm>
            <a:off x="2566052" y="2904188"/>
            <a:ext cx="835485" cy="261610"/>
          </a:xfrm>
          <a:prstGeom prst="rect">
            <a:avLst/>
          </a:prstGeom>
          <a:solidFill>
            <a:schemeClr val="bg1"/>
          </a:solidFill>
          <a:ln>
            <a:solidFill>
              <a:srgbClr val="8E04FF"/>
            </a:solidFill>
          </a:ln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8E04FF"/>
                </a:solidFill>
                <a:cs typeface="Times"/>
              </a:rPr>
              <a:t>MQXFS8c</a:t>
            </a:r>
          </a:p>
        </p:txBody>
      </p:sp>
      <p:sp>
        <p:nvSpPr>
          <p:cNvPr id="31" name="TextBox 49">
            <a:extLst>
              <a:ext uri="{FF2B5EF4-FFF2-40B4-BE49-F238E27FC236}">
                <a16:creationId xmlns:a16="http://schemas.microsoft.com/office/drawing/2014/main" id="{80202241-BFF0-9BE4-F1C6-4793E022F410}"/>
              </a:ext>
            </a:extLst>
          </p:cNvPr>
          <p:cNvSpPr txBox="1"/>
          <p:nvPr/>
        </p:nvSpPr>
        <p:spPr>
          <a:xfrm>
            <a:off x="4378929" y="2319867"/>
            <a:ext cx="1090462" cy="261610"/>
          </a:xfrm>
          <a:prstGeom prst="rect">
            <a:avLst/>
          </a:prstGeom>
          <a:solidFill>
            <a:schemeClr val="bg1"/>
          </a:solidFill>
          <a:ln>
            <a:solidFill>
              <a:srgbClr val="F09E18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F09E18"/>
                </a:solidFill>
                <a:cs typeface="Times"/>
              </a:rPr>
              <a:t>SMC 2G 107c</a:t>
            </a:r>
          </a:p>
        </p:txBody>
      </p:sp>
      <p:sp>
        <p:nvSpPr>
          <p:cNvPr id="33" name="TextBox 49">
            <a:extLst>
              <a:ext uri="{FF2B5EF4-FFF2-40B4-BE49-F238E27FC236}">
                <a16:creationId xmlns:a16="http://schemas.microsoft.com/office/drawing/2014/main" id="{0B2F7CAC-EB8F-A157-43B4-C5E9B066D58F}"/>
              </a:ext>
            </a:extLst>
          </p:cNvPr>
          <p:cNvSpPr txBox="1"/>
          <p:nvPr/>
        </p:nvSpPr>
        <p:spPr>
          <a:xfrm>
            <a:off x="3275593" y="5548086"/>
            <a:ext cx="1092145" cy="600164"/>
          </a:xfrm>
          <a:prstGeom prst="rect">
            <a:avLst/>
          </a:prstGeom>
          <a:noFill/>
          <a:ln>
            <a:solidFill>
              <a:srgbClr val="F09E18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>
                <a:solidFill>
                  <a:srgbClr val="F09E18"/>
                </a:solidFill>
                <a:cs typeface="Times"/>
              </a:rPr>
              <a:t>Assembling SMC with plane E-CLIQ</a:t>
            </a:r>
          </a:p>
        </p:txBody>
      </p:sp>
    </p:spTree>
    <p:extLst>
      <p:ext uri="{BB962C8B-B14F-4D97-AF65-F5344CB8AC3E}">
        <p14:creationId xmlns:p14="http://schemas.microsoft.com/office/powerpoint/2010/main" val="19348351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39517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EBCEF5E8-A928-0D4A-6F6B-2AE36A0FC4F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Overview of the results from SMC 11T 2</a:t>
            </a:r>
            <a:r>
              <a:rPr lang="en-US" sz="2000" baseline="30000" dirty="0"/>
              <a:t>nd</a:t>
            </a:r>
            <a:r>
              <a:rPr lang="en-US" sz="2000" dirty="0"/>
              <a:t> Generation</a:t>
            </a:r>
            <a:endParaRPr lang="it-IT" sz="2000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57A0A4C-2FAE-DF43-F2C1-CD60A06841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669018"/>
              </p:ext>
            </p:extLst>
          </p:nvPr>
        </p:nvGraphicFramePr>
        <p:xfrm>
          <a:off x="1556906" y="1965960"/>
          <a:ext cx="5797549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4100">
                  <a:extLst>
                    <a:ext uri="{9D8B030D-6E8A-4147-A177-3AD203B41FA5}">
                      <a16:colId xmlns:a16="http://schemas.microsoft.com/office/drawing/2014/main" val="1422365635"/>
                    </a:ext>
                  </a:extLst>
                </a:gridCol>
                <a:gridCol w="1795094">
                  <a:extLst>
                    <a:ext uri="{9D8B030D-6E8A-4147-A177-3AD203B41FA5}">
                      <a16:colId xmlns:a16="http://schemas.microsoft.com/office/drawing/2014/main" val="1739006880"/>
                    </a:ext>
                  </a:extLst>
                </a:gridCol>
                <a:gridCol w="1562400">
                  <a:extLst>
                    <a:ext uri="{9D8B030D-6E8A-4147-A177-3AD203B41FA5}">
                      <a16:colId xmlns:a16="http://schemas.microsoft.com/office/drawing/2014/main" val="1267920684"/>
                    </a:ext>
                  </a:extLst>
                </a:gridCol>
                <a:gridCol w="1385955">
                  <a:extLst>
                    <a:ext uri="{9D8B030D-6E8A-4147-A177-3AD203B41FA5}">
                      <a16:colId xmlns:a16="http://schemas.microsoft.com/office/drawing/2014/main" val="2226210654"/>
                    </a:ext>
                  </a:extLst>
                </a:gridCol>
              </a:tblGrid>
              <a:tr h="170247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Impregnation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Comment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Status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652425"/>
                  </a:ext>
                </a:extLst>
              </a:tr>
              <a:tr h="170247">
                <a:tc>
                  <a:txBody>
                    <a:bodyPr/>
                    <a:lstStyle/>
                    <a:p>
                      <a:pPr indent="108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SMC2G-101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dirty="0">
                          <a:solidFill>
                            <a:sysClr val="windowText" lastClr="000000"/>
                          </a:solidFill>
                          <a:effectLst/>
                        </a:rPr>
                        <a:t>CTD-101K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Tested: 11.2022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245139"/>
                  </a:ext>
                </a:extLst>
              </a:tr>
              <a:tr h="170247">
                <a:tc>
                  <a:txBody>
                    <a:bodyPr/>
                    <a:lstStyle/>
                    <a:p>
                      <a:pPr indent="108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SMC2G-102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20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MY750</a:t>
                      </a:r>
                      <a:endParaRPr lang="en-GB" sz="1000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Tested: 02.2023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4552158"/>
                  </a:ext>
                </a:extLst>
              </a:tr>
              <a:tr h="170247">
                <a:tc>
                  <a:txBody>
                    <a:bodyPr/>
                    <a:lstStyle/>
                    <a:p>
                      <a:pPr indent="108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SMC2G-103b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20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Mix61 (NHMFL)</a:t>
                      </a:r>
                      <a:endParaRPr lang="en-GB" sz="1000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Tomography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Tested: 07.2023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630114"/>
                  </a:ext>
                </a:extLst>
              </a:tr>
              <a:tr h="170247">
                <a:tc>
                  <a:txBody>
                    <a:bodyPr/>
                    <a:lstStyle/>
                    <a:p>
                      <a:pPr indent="108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SMC2G-104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720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MY740 (MSU)</a:t>
                      </a:r>
                      <a:endParaRPr lang="en-GB" sz="1000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Tested: 10.2023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913640"/>
                  </a:ext>
                </a:extLst>
              </a:tr>
              <a:tr h="170247">
                <a:tc>
                  <a:txBody>
                    <a:bodyPr/>
                    <a:lstStyle/>
                    <a:p>
                      <a:pPr indent="108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SMC2G-105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dirty="0">
                          <a:solidFill>
                            <a:sysClr val="windowText" lastClr="000000"/>
                          </a:solidFill>
                          <a:effectLst/>
                        </a:rPr>
                        <a:t>CTD-101K 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Removable pole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Tested: 01.2024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986387"/>
                  </a:ext>
                </a:extLst>
              </a:tr>
              <a:tr h="170247">
                <a:tc>
                  <a:txBody>
                    <a:bodyPr/>
                    <a:lstStyle/>
                    <a:p>
                      <a:pPr indent="108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SMC2G-106</a:t>
                      </a:r>
                      <a:endParaRPr lang="en-GB" sz="10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dirty="0">
                          <a:solidFill>
                            <a:sysClr val="windowText" lastClr="000000"/>
                          </a:solidFill>
                          <a:effectLst/>
                        </a:rPr>
                        <a:t>(to be selected)</a:t>
                      </a:r>
                      <a:endParaRPr lang="en-GB" sz="1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Removable pole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 built yet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355306"/>
                  </a:ext>
                </a:extLst>
              </a:tr>
              <a:tr h="170247">
                <a:tc>
                  <a:txBody>
                    <a:bodyPr/>
                    <a:lstStyle/>
                    <a:p>
                      <a:pPr marL="0" marR="0" lvl="0" indent="108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SMC2G-107</a:t>
                      </a:r>
                      <a:endParaRPr lang="en-GB" sz="1000" b="1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1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CTD-101K + DY040 (Polab)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CIEMAT training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Tested: </a:t>
                      </a: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06.2024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986716"/>
                  </a:ext>
                </a:extLst>
              </a:tr>
              <a:tr h="170247">
                <a:tc>
                  <a:txBody>
                    <a:bodyPr/>
                    <a:lstStyle/>
                    <a:p>
                      <a:pPr marL="0" marR="0" lvl="0" indent="108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SMC2G-107b</a:t>
                      </a:r>
                      <a:endParaRPr lang="en-GB" sz="1000" b="1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1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CTD-101K + DY040 (Polab)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ESC coils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Tested: 10.2024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72242"/>
                  </a:ext>
                </a:extLst>
              </a:tr>
              <a:tr h="170247">
                <a:tc>
                  <a:txBody>
                    <a:bodyPr/>
                    <a:lstStyle/>
                    <a:p>
                      <a:pPr marL="0" marR="0" lvl="0" indent="108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SMC2G-107c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1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CTD-101K + DY040 (Polab)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E-CLIQ in plane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720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To be assembled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000449"/>
                  </a:ext>
                </a:extLst>
              </a:tr>
              <a:tr h="170247">
                <a:tc>
                  <a:txBody>
                    <a:bodyPr/>
                    <a:lstStyle/>
                    <a:p>
                      <a:pPr marL="0" marR="0" lvl="0" indent="108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SMC2G-108</a:t>
                      </a:r>
                      <a:endParaRPr lang="en-GB" sz="1000" b="1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1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CTD-101K + DY040 (Polab)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E-CLIQ &amp; Mod. layer Jump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Tested: 02.2025</a:t>
                      </a:r>
                      <a:endParaRPr lang="en-GB" sz="1000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982298"/>
                  </a:ext>
                </a:extLst>
              </a:tr>
              <a:tr h="170247">
                <a:tc>
                  <a:txBody>
                    <a:bodyPr/>
                    <a:lstStyle/>
                    <a:p>
                      <a:pPr marL="0" marR="0" lvl="0" indent="108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SMC2G-109</a:t>
                      </a:r>
                      <a:endParaRPr lang="en-GB" sz="1000" b="1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noProof="1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CTD-101K + DY040 (Polab)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E-CLIQ &amp; Mod. layer Jump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Ready: 12.2024</a:t>
                      </a:r>
                      <a:endParaRPr lang="en-GB" sz="1000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71477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108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SMC2G-110</a:t>
                      </a:r>
                      <a:endParaRPr lang="en-GB" sz="1000" b="1" kern="12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Possibly filled wax (WP4.3)</a:t>
                      </a:r>
                      <a:endParaRPr lang="en-GB" sz="1000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New layer Jump</a:t>
                      </a:r>
                      <a:endParaRPr lang="en-GB" sz="10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7200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Wound: 02.2025</a:t>
                      </a:r>
                      <a:endParaRPr lang="en-GB" sz="1000" kern="1200" dirty="0">
                        <a:solidFill>
                          <a:sysClr val="windowText" lastClr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670196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F7BB92-0D0A-3266-9811-8FFD107775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6DE12D-DAD6-F241-EAA2-2A1A17877A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30287C-A038-0046-600D-BC3EA45A98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7977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017AEE-A63A-0DBC-2A7E-3D011325D0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4B474A94-C36D-F9BE-B51F-218F9016FC5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Overview of the results from SMC 11T 2</a:t>
            </a:r>
            <a:r>
              <a:rPr lang="en-US" sz="2000" baseline="30000" dirty="0"/>
              <a:t>nd</a:t>
            </a:r>
            <a:r>
              <a:rPr lang="en-US" sz="2000" dirty="0"/>
              <a:t> Generation</a:t>
            </a:r>
            <a:endParaRPr lang="it-IT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E7E035-C7D2-CF26-996F-19E1EA843A8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426" y="2681504"/>
            <a:ext cx="3890486" cy="226917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C6C449B-879D-3782-1B6A-043416D3092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5454" y="2627195"/>
            <a:ext cx="3853815" cy="2300146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2B751-26E2-2E89-9ED1-2D46F75E032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DE5DB-DEA0-CFDB-A965-0F72F5FE2F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220D0-FF35-9BF8-2336-E799174F3E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2658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E72A11-07E7-B4F4-0E41-568902F1EF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1072AF-6C60-6333-D493-47CE08852F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6DDD62-340C-6441-DDC4-5950EFF4A2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0BCF5A0-312F-0598-E9AF-AB5E69FD009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First demonstration of the Energy Shift with Coupling (ESC) in SMC</a:t>
            </a:r>
            <a:endParaRPr lang="it-IT" sz="2000" dirty="0"/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3AB4D9EC-66F5-C572-FE9A-B0C996E5811C}"/>
              </a:ext>
            </a:extLst>
          </p:cNvPr>
          <p:cNvSpPr txBox="1">
            <a:spLocks/>
          </p:cNvSpPr>
          <p:nvPr/>
        </p:nvSpPr>
        <p:spPr>
          <a:xfrm>
            <a:off x="106031" y="1360751"/>
            <a:ext cx="4667569" cy="1628616"/>
          </a:xfrm>
          <a:prstGeom prst="rect">
            <a:avLst/>
          </a:prstGeom>
        </p:spPr>
        <p:txBody>
          <a:bodyPr numCol="1">
            <a:no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7A0B5B-F7AB-3109-0C17-3291AD155C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35435" y="3564437"/>
            <a:ext cx="2681133" cy="20099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DE9119-CA82-5D53-1218-47BE02A5A5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8769" y="1684355"/>
            <a:ext cx="2681132" cy="20099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3AD0D9-6C69-E05F-D27B-65127584D47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5745" y="3428153"/>
            <a:ext cx="2862922" cy="21462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3EE3EE-FB72-4C01-7C2C-D70743206F5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3234" y="1645409"/>
            <a:ext cx="2775433" cy="208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080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3EE6B0-F2F8-F8A5-7F89-A46AFC204F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CE03AF-E8A1-F9F5-75D7-28ADFA6A86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240948-6C94-1EBA-22D5-4C00DB171D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E027232-B6AF-2508-3328-3023D24C9E04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AED19C3-144A-D136-740F-73CFC6729630}"/>
              </a:ext>
            </a:extLst>
          </p:cNvPr>
          <p:cNvSpPr/>
          <p:nvPr/>
        </p:nvSpPr>
        <p:spPr>
          <a:xfrm>
            <a:off x="325924" y="1095982"/>
            <a:ext cx="4021112" cy="2262854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78B98AD-17A9-A5C8-103B-2522657EEB12}"/>
              </a:ext>
            </a:extLst>
          </p:cNvPr>
          <p:cNvSpPr/>
          <p:nvPr/>
        </p:nvSpPr>
        <p:spPr>
          <a:xfrm>
            <a:off x="4796964" y="1095982"/>
            <a:ext cx="4021112" cy="2262854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0CB2BBC-7BD6-2CE8-8618-D2B58836B4CE}"/>
              </a:ext>
            </a:extLst>
          </p:cNvPr>
          <p:cNvSpPr/>
          <p:nvPr/>
        </p:nvSpPr>
        <p:spPr>
          <a:xfrm>
            <a:off x="197335" y="3657451"/>
            <a:ext cx="2743200" cy="2262854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C6C1A4E-21E4-C633-B2E8-E7BD02500628}"/>
              </a:ext>
            </a:extLst>
          </p:cNvPr>
          <p:cNvSpPr/>
          <p:nvPr/>
        </p:nvSpPr>
        <p:spPr>
          <a:xfrm>
            <a:off x="3234773" y="3701252"/>
            <a:ext cx="2743200" cy="2262854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788F06-1311-2975-FB24-72081B05E2F4}"/>
              </a:ext>
            </a:extLst>
          </p:cNvPr>
          <p:cNvSpPr txBox="1"/>
          <p:nvPr/>
        </p:nvSpPr>
        <p:spPr>
          <a:xfrm>
            <a:off x="325924" y="1109218"/>
            <a:ext cx="40211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SMC racetrack magnets</a:t>
            </a:r>
          </a:p>
          <a:p>
            <a:pPr algn="ctr"/>
            <a:r>
              <a:rPr lang="en-GB" sz="1400" b="1" dirty="0"/>
              <a:t>development program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8D3337-70A7-1935-45FF-53C065AEAB7C}"/>
              </a:ext>
            </a:extLst>
          </p:cNvPr>
          <p:cNvSpPr txBox="1"/>
          <p:nvPr/>
        </p:nvSpPr>
        <p:spPr>
          <a:xfrm>
            <a:off x="4796963" y="1229940"/>
            <a:ext cx="40211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Quadrupole short model program (MQXFS)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48547F-8E22-6B1C-AAF8-84B3D661870C}"/>
              </a:ext>
            </a:extLst>
          </p:cNvPr>
          <p:cNvSpPr txBox="1"/>
          <p:nvPr/>
        </p:nvSpPr>
        <p:spPr>
          <a:xfrm>
            <a:off x="490065" y="3725867"/>
            <a:ext cx="223075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Thermomechanical properties of </a:t>
            </a:r>
          </a:p>
          <a:p>
            <a:pPr algn="ctr"/>
            <a:r>
              <a:rPr lang="en-GB" sz="1400" b="1" dirty="0"/>
              <a:t>coil composite material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D23CE4-6E5B-C5A3-F2AE-5305A0A68274}"/>
              </a:ext>
            </a:extLst>
          </p:cNvPr>
          <p:cNvSpPr txBox="1"/>
          <p:nvPr/>
        </p:nvSpPr>
        <p:spPr>
          <a:xfrm>
            <a:off x="3318856" y="3768027"/>
            <a:ext cx="25062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Nb</a:t>
            </a:r>
            <a:r>
              <a:rPr lang="en-GB" sz="1400" b="1" baseline="-25000" dirty="0"/>
              <a:t>3</a:t>
            </a:r>
            <a:r>
              <a:rPr lang="en-GB" sz="1400" b="1" dirty="0"/>
              <a:t>Sn/Nb</a:t>
            </a:r>
            <a:r>
              <a:rPr lang="en-GB" sz="1400" b="1" baseline="-25000" dirty="0"/>
              <a:t>3</a:t>
            </a:r>
            <a:r>
              <a:rPr lang="en-GB" sz="1400" b="1" dirty="0"/>
              <a:t>Sn-  Nb</a:t>
            </a:r>
            <a:r>
              <a:rPr lang="en-GB" sz="1400" b="1" baseline="-25000" dirty="0"/>
              <a:t>3</a:t>
            </a:r>
            <a:r>
              <a:rPr lang="en-GB" sz="1400" b="1" dirty="0"/>
              <a:t>Sn/</a:t>
            </a:r>
            <a:r>
              <a:rPr lang="en-GB" sz="1400" b="1" dirty="0" err="1"/>
              <a:t>NbTi</a:t>
            </a:r>
            <a:r>
              <a:rPr lang="en-GB" sz="1400" b="1" dirty="0"/>
              <a:t> internal splice</a:t>
            </a:r>
          </a:p>
        </p:txBody>
      </p:sp>
      <p:pic>
        <p:nvPicPr>
          <p:cNvPr id="15" name="Picture 14" descr="A group of metal strips on a white sheet of paper&#10;&#10;Description automatically generated">
            <a:extLst>
              <a:ext uri="{FF2B5EF4-FFF2-40B4-BE49-F238E27FC236}">
                <a16:creationId xmlns:a16="http://schemas.microsoft.com/office/drawing/2014/main" id="{2B5FF656-CCC0-821B-9783-C67DBCAB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0587" y="4304238"/>
            <a:ext cx="2251572" cy="14390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 descr="A large metal cylinder on a stand in a factory&#10;&#10;Description automatically generated">
            <a:extLst>
              <a:ext uri="{FF2B5EF4-FFF2-40B4-BE49-F238E27FC236}">
                <a16:creationId xmlns:a16="http://schemas.microsoft.com/office/drawing/2014/main" id="{64E899F2-D652-F244-DF6F-2E5B4F6477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4261" y="1613156"/>
            <a:ext cx="2406515" cy="16198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 descr="A row of brown rectangular objects&#10;&#10;Description automatically generated">
            <a:extLst>
              <a:ext uri="{FF2B5EF4-FFF2-40B4-BE49-F238E27FC236}">
                <a16:creationId xmlns:a16="http://schemas.microsoft.com/office/drawing/2014/main" id="{5E995F28-207B-CFBB-1584-54711CE6B1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357" y="4634129"/>
            <a:ext cx="906852" cy="9010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2CF2AC7-AD91-F103-0B0B-4A6E213F7E5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8231" y="4554347"/>
            <a:ext cx="1594800" cy="1102341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E5EA2E1B-6D52-2633-3F1E-E5732DD6805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Table of content</a:t>
            </a:r>
            <a:br>
              <a:rPr lang="en-US" dirty="0"/>
            </a:br>
            <a:r>
              <a:rPr lang="en-US" sz="2000" dirty="0"/>
              <a:t>TDP main axis</a:t>
            </a:r>
            <a:endParaRPr lang="it-IT" sz="2000" dirty="0"/>
          </a:p>
        </p:txBody>
      </p:sp>
      <p:pic>
        <p:nvPicPr>
          <p:cNvPr id="22" name="Picture 21" descr="A close-up of a circuit board&#10;&#10;Description automatically generated">
            <a:extLst>
              <a:ext uri="{FF2B5EF4-FFF2-40B4-BE49-F238E27FC236}">
                <a16:creationId xmlns:a16="http://schemas.microsoft.com/office/drawing/2014/main" id="{6EA09701-BAAB-8ECF-C1F9-9506E6DBB96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76732" y="1665639"/>
            <a:ext cx="3519494" cy="15343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F9B5352-0AE9-7ED5-7A93-296EBB54753B}"/>
              </a:ext>
            </a:extLst>
          </p:cNvPr>
          <p:cNvSpPr/>
          <p:nvPr/>
        </p:nvSpPr>
        <p:spPr>
          <a:xfrm>
            <a:off x="6272212" y="3701252"/>
            <a:ext cx="2743200" cy="2262854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D7C251A-6C29-C618-46B5-7835357E810A}"/>
              </a:ext>
            </a:extLst>
          </p:cNvPr>
          <p:cNvSpPr txBox="1"/>
          <p:nvPr/>
        </p:nvSpPr>
        <p:spPr>
          <a:xfrm>
            <a:off x="6272210" y="3755036"/>
            <a:ext cx="27432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Technology towards</a:t>
            </a:r>
          </a:p>
          <a:p>
            <a:pPr algn="ctr"/>
            <a:r>
              <a:rPr lang="en-GB" sz="1400" b="1" dirty="0"/>
              <a:t>4.5K channel/dry cooling</a:t>
            </a:r>
          </a:p>
        </p:txBody>
      </p:sp>
      <p:pic>
        <p:nvPicPr>
          <p:cNvPr id="25" name="Picture 24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CBE67C64-6E19-DDFC-CD7A-613E319C749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9550" y="4042611"/>
            <a:ext cx="2600553" cy="195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95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353D71-63B8-50AC-1176-D1641BBA16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BA8B89-8C01-216C-9B4F-992F39FCE5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1F9530-CE44-A5C2-C4B8-1E410FE93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38300C0-3597-A5BF-9D85-6BFA3C5B35C9}"/>
              </a:ext>
            </a:extLst>
          </p:cNvPr>
          <p:cNvSpPr/>
          <p:nvPr/>
        </p:nvSpPr>
        <p:spPr>
          <a:xfrm>
            <a:off x="325924" y="1095982"/>
            <a:ext cx="4021112" cy="2262854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9AFBE40-3210-CA69-581A-E43ABFCDDCFD}"/>
              </a:ext>
            </a:extLst>
          </p:cNvPr>
          <p:cNvSpPr/>
          <p:nvPr/>
        </p:nvSpPr>
        <p:spPr>
          <a:xfrm>
            <a:off x="4796964" y="1095982"/>
            <a:ext cx="4021112" cy="2262854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A8C564F-44B4-6E3F-F0DF-9CBF230B7A97}"/>
              </a:ext>
            </a:extLst>
          </p:cNvPr>
          <p:cNvSpPr/>
          <p:nvPr/>
        </p:nvSpPr>
        <p:spPr>
          <a:xfrm>
            <a:off x="197335" y="3657451"/>
            <a:ext cx="2743200" cy="2262854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F537123-0D56-1223-E326-86C37592B96A}"/>
              </a:ext>
            </a:extLst>
          </p:cNvPr>
          <p:cNvSpPr/>
          <p:nvPr/>
        </p:nvSpPr>
        <p:spPr>
          <a:xfrm>
            <a:off x="3234773" y="3701252"/>
            <a:ext cx="2743200" cy="2262854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F321FB-BB93-1DE1-4823-5C930330C7F3}"/>
              </a:ext>
            </a:extLst>
          </p:cNvPr>
          <p:cNvSpPr txBox="1"/>
          <p:nvPr/>
        </p:nvSpPr>
        <p:spPr>
          <a:xfrm>
            <a:off x="325924" y="1109218"/>
            <a:ext cx="40211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SMC racetrack magnets</a:t>
            </a:r>
          </a:p>
          <a:p>
            <a:pPr algn="ctr"/>
            <a:r>
              <a:rPr lang="en-GB" sz="1400" b="1" dirty="0"/>
              <a:t>development program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FAA135-612B-69BD-A27E-4F5A6DC0B736}"/>
              </a:ext>
            </a:extLst>
          </p:cNvPr>
          <p:cNvSpPr txBox="1"/>
          <p:nvPr/>
        </p:nvSpPr>
        <p:spPr>
          <a:xfrm>
            <a:off x="4796963" y="1229940"/>
            <a:ext cx="40211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Quadrupole short model program (MQXFS)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7759C7-84C1-F299-8193-6CCEB37EDC8E}"/>
              </a:ext>
            </a:extLst>
          </p:cNvPr>
          <p:cNvSpPr txBox="1"/>
          <p:nvPr/>
        </p:nvSpPr>
        <p:spPr>
          <a:xfrm>
            <a:off x="490065" y="3719891"/>
            <a:ext cx="2230757" cy="738664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Thermomechanical properties of </a:t>
            </a:r>
          </a:p>
          <a:p>
            <a:pPr algn="ctr"/>
            <a:r>
              <a:rPr lang="en-GB" sz="1400" b="1" dirty="0">
                <a:solidFill>
                  <a:schemeClr val="accent1"/>
                </a:solidFill>
              </a:rPr>
              <a:t>coil composite material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CB4F22-D7FA-373F-D856-28994C7FC0FF}"/>
              </a:ext>
            </a:extLst>
          </p:cNvPr>
          <p:cNvSpPr txBox="1"/>
          <p:nvPr/>
        </p:nvSpPr>
        <p:spPr>
          <a:xfrm>
            <a:off x="3318856" y="3762051"/>
            <a:ext cx="2506287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Nb</a:t>
            </a:r>
            <a:r>
              <a:rPr lang="en-GB" sz="1400" b="1" baseline="-25000" dirty="0">
                <a:solidFill>
                  <a:schemeClr val="accent1"/>
                </a:solidFill>
              </a:rPr>
              <a:t>3</a:t>
            </a:r>
            <a:r>
              <a:rPr lang="en-GB" sz="1400" b="1" dirty="0">
                <a:solidFill>
                  <a:schemeClr val="accent1"/>
                </a:solidFill>
              </a:rPr>
              <a:t>Sn/Nb</a:t>
            </a:r>
            <a:r>
              <a:rPr lang="en-GB" sz="1400" b="1" baseline="-25000" dirty="0">
                <a:solidFill>
                  <a:schemeClr val="accent1"/>
                </a:solidFill>
              </a:rPr>
              <a:t>3</a:t>
            </a:r>
            <a:r>
              <a:rPr lang="en-GB" sz="1400" b="1" dirty="0">
                <a:solidFill>
                  <a:schemeClr val="accent1"/>
                </a:solidFill>
              </a:rPr>
              <a:t>Sn-  Nb</a:t>
            </a:r>
            <a:r>
              <a:rPr lang="en-GB" sz="1400" b="1" baseline="-25000" dirty="0">
                <a:solidFill>
                  <a:schemeClr val="accent1"/>
                </a:solidFill>
              </a:rPr>
              <a:t>3</a:t>
            </a:r>
            <a:r>
              <a:rPr lang="en-GB" sz="1400" b="1" dirty="0">
                <a:solidFill>
                  <a:schemeClr val="accent1"/>
                </a:solidFill>
              </a:rPr>
              <a:t>Sn/</a:t>
            </a:r>
            <a:r>
              <a:rPr lang="en-GB" sz="1400" b="1" dirty="0" err="1">
                <a:solidFill>
                  <a:schemeClr val="accent1"/>
                </a:solidFill>
              </a:rPr>
              <a:t>NbTi</a:t>
            </a:r>
            <a:r>
              <a:rPr lang="en-GB" sz="1400" b="1" dirty="0">
                <a:solidFill>
                  <a:schemeClr val="accent1"/>
                </a:solidFill>
              </a:rPr>
              <a:t> internal splice</a:t>
            </a:r>
          </a:p>
        </p:txBody>
      </p:sp>
      <p:pic>
        <p:nvPicPr>
          <p:cNvPr id="14" name="Picture 13" descr="A group of metal strips on a white sheet of paper&#10;&#10;Description automatically generated">
            <a:extLst>
              <a:ext uri="{FF2B5EF4-FFF2-40B4-BE49-F238E27FC236}">
                <a16:creationId xmlns:a16="http://schemas.microsoft.com/office/drawing/2014/main" id="{514E1EA8-9C41-B3EB-E433-98C2E0E33A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0587" y="4298262"/>
            <a:ext cx="2251572" cy="1439006"/>
          </a:xfrm>
          <a:prstGeom prst="rect">
            <a:avLst/>
          </a:prstGeom>
          <a:ln>
            <a:solidFill>
              <a:schemeClr val="accent1"/>
            </a:solidFill>
          </a:ln>
          <a:effectLst/>
        </p:spPr>
      </p:pic>
      <p:pic>
        <p:nvPicPr>
          <p:cNvPr id="15" name="Picture 14" descr="A large metal cylinder on a stand in a factory&#10;&#10;Description automatically generated">
            <a:extLst>
              <a:ext uri="{FF2B5EF4-FFF2-40B4-BE49-F238E27FC236}">
                <a16:creationId xmlns:a16="http://schemas.microsoft.com/office/drawing/2014/main" id="{4C984449-0807-0097-5114-5D4A518BDC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4261" y="1613156"/>
            <a:ext cx="2406515" cy="16198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 descr="A row of brown rectangular objects&#10;&#10;Description automatically generated">
            <a:extLst>
              <a:ext uri="{FF2B5EF4-FFF2-40B4-BE49-F238E27FC236}">
                <a16:creationId xmlns:a16="http://schemas.microsoft.com/office/drawing/2014/main" id="{49CF1325-CABF-4DAE-CCE8-C6B5981457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357" y="4628153"/>
            <a:ext cx="906852" cy="901024"/>
          </a:xfrm>
          <a:prstGeom prst="rect">
            <a:avLst/>
          </a:prstGeom>
          <a:ln>
            <a:solidFill>
              <a:schemeClr val="accent1"/>
            </a:solidFill>
          </a:ln>
          <a:effectLst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49B518C-4EC1-2F9E-8CCE-1ED27ABFA39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8231" y="4548371"/>
            <a:ext cx="1594800" cy="1102341"/>
          </a:xfrm>
          <a:prstGeom prst="rect">
            <a:avLst/>
          </a:prstGeom>
          <a:effectLst/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5EBF4910-120F-B7B9-1E6E-6BE5B7D34BB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Table of content</a:t>
            </a:r>
            <a:br>
              <a:rPr lang="en-US" dirty="0"/>
            </a:br>
            <a:r>
              <a:rPr lang="en-US" sz="2000" dirty="0"/>
              <a:t>TDP main axis</a:t>
            </a:r>
            <a:endParaRPr lang="it-IT" sz="2000" dirty="0"/>
          </a:p>
        </p:txBody>
      </p:sp>
      <p:pic>
        <p:nvPicPr>
          <p:cNvPr id="19" name="Picture 18" descr="A close-up of a circuit board&#10;&#10;Description automatically generated">
            <a:extLst>
              <a:ext uri="{FF2B5EF4-FFF2-40B4-BE49-F238E27FC236}">
                <a16:creationId xmlns:a16="http://schemas.microsoft.com/office/drawing/2014/main" id="{1C26BF82-F4EB-DFB9-2765-FC4AAFF8B2F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76732" y="1665639"/>
            <a:ext cx="3519494" cy="15343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7322D43-E7DF-27D8-E53F-270A997CC810}"/>
              </a:ext>
            </a:extLst>
          </p:cNvPr>
          <p:cNvSpPr/>
          <p:nvPr/>
        </p:nvSpPr>
        <p:spPr>
          <a:xfrm>
            <a:off x="6272212" y="3701252"/>
            <a:ext cx="2743200" cy="2262854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2F30D70-F199-E0A6-E1D1-293CC1DE8DE7}"/>
              </a:ext>
            </a:extLst>
          </p:cNvPr>
          <p:cNvSpPr txBox="1"/>
          <p:nvPr/>
        </p:nvSpPr>
        <p:spPr>
          <a:xfrm>
            <a:off x="6390668" y="3749060"/>
            <a:ext cx="2506287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accent1"/>
                </a:solidFill>
              </a:rPr>
              <a:t>Technology towards</a:t>
            </a:r>
          </a:p>
          <a:p>
            <a:pPr algn="ctr"/>
            <a:r>
              <a:rPr lang="en-GB" sz="1400" b="1" dirty="0">
                <a:solidFill>
                  <a:schemeClr val="accent1"/>
                </a:solidFill>
              </a:rPr>
              <a:t>4.5K channel/dry cooling</a:t>
            </a:r>
          </a:p>
        </p:txBody>
      </p:sp>
      <p:pic>
        <p:nvPicPr>
          <p:cNvPr id="22" name="Picture 21" descr="A blue circular object with a red and yellow circle&#10;&#10;Description automatically generated">
            <a:extLst>
              <a:ext uri="{FF2B5EF4-FFF2-40B4-BE49-F238E27FC236}">
                <a16:creationId xmlns:a16="http://schemas.microsoft.com/office/drawing/2014/main" id="{F90C6FD0-CD11-D7B0-DF95-522B5B324E23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534" y="4036635"/>
            <a:ext cx="2600553" cy="1951809"/>
          </a:xfrm>
          <a:prstGeom prst="rect">
            <a:avLst/>
          </a:prstGeom>
          <a:ln>
            <a:noFill/>
          </a:ln>
          <a:effectLst/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51FAE17-5412-A8CE-55DD-A35BE1DF6D11}"/>
              </a:ext>
            </a:extLst>
          </p:cNvPr>
          <p:cNvSpPr txBox="1"/>
          <p:nvPr/>
        </p:nvSpPr>
        <p:spPr>
          <a:xfrm rot="20332465">
            <a:off x="226259" y="4441782"/>
            <a:ext cx="2685351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See Coil Composite WG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this afternoon</a:t>
            </a:r>
          </a:p>
        </p:txBody>
      </p:sp>
    </p:spTree>
    <p:extLst>
      <p:ext uri="{BB962C8B-B14F-4D97-AF65-F5344CB8AC3E}">
        <p14:creationId xmlns:p14="http://schemas.microsoft.com/office/powerpoint/2010/main" val="1947810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46A79D-E2DE-02E1-C1F4-5177C61972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FC37A1-675F-D3C1-C438-C05A2D984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37243-F27B-26D7-5E77-162D2EA683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81902E7-DC7D-FF49-1999-ECDBE4C1E25D}"/>
              </a:ext>
            </a:extLst>
          </p:cNvPr>
          <p:cNvSpPr txBox="1">
            <a:spLocks/>
          </p:cNvSpPr>
          <p:nvPr/>
        </p:nvSpPr>
        <p:spPr>
          <a:xfrm>
            <a:off x="0" y="916688"/>
            <a:ext cx="9143999" cy="316194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dirty="0"/>
              <a:t>SMC racetrack magnets</a:t>
            </a:r>
          </a:p>
          <a:p>
            <a:pPr algn="ctr"/>
            <a:r>
              <a:rPr lang="en-GB" dirty="0"/>
              <a:t>development program</a:t>
            </a:r>
          </a:p>
        </p:txBody>
      </p:sp>
    </p:spTree>
    <p:extLst>
      <p:ext uri="{BB962C8B-B14F-4D97-AF65-F5344CB8AC3E}">
        <p14:creationId xmlns:p14="http://schemas.microsoft.com/office/powerpoint/2010/main" val="3128489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6A1304-5E9D-FB27-F6D8-197A81BEB8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830A92-5FBD-27CA-7AF9-7F5188268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E1DD70-F9EC-9F6A-3DF8-AF65261A8B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7600908-6BB6-F4FE-D025-379FDB961B9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Description of the scope</a:t>
            </a:r>
            <a:endParaRPr lang="it-IT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818D33-C52E-03DD-461C-699B36052FEB}"/>
              </a:ext>
            </a:extLst>
          </p:cNvPr>
          <p:cNvSpPr txBox="1"/>
          <p:nvPr/>
        </p:nvSpPr>
        <p:spPr>
          <a:xfrm>
            <a:off x="226337" y="978778"/>
            <a:ext cx="8655113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The Short Model Coil (SMC) assembly has been designed as a </a:t>
            </a:r>
            <a:r>
              <a:rPr lang="en-US" sz="1600" b="1" dirty="0">
                <a:solidFill>
                  <a:srgbClr val="FF7F0E"/>
                </a:solidFill>
              </a:rPr>
              <a:t>test bench for short racetrack coils</a:t>
            </a:r>
            <a:r>
              <a:rPr lang="en-US" sz="1600" b="1" dirty="0"/>
              <a:t> wound with Nb</a:t>
            </a:r>
            <a:r>
              <a:rPr lang="en-US" sz="1600" b="1" baseline="-25000" dirty="0"/>
              <a:t>3</a:t>
            </a:r>
            <a:r>
              <a:rPr lang="en-US" sz="1600" b="1" dirty="0"/>
              <a:t>Sn cable.</a:t>
            </a:r>
          </a:p>
          <a:p>
            <a:pPr algn="ctr"/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double pancake racetrack coil.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An assembly relying on a </a:t>
            </a:r>
            <a:r>
              <a:rPr lang="en-US" sz="1600" dirty="0">
                <a:solidFill>
                  <a:srgbClr val="FF7F0E"/>
                </a:solidFill>
              </a:rPr>
              <a:t>key &amp; bladder structure </a:t>
            </a:r>
            <a:r>
              <a:rPr lang="en-US" sz="1600" dirty="0"/>
              <a:t>and hosting 1 coil.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 </a:t>
            </a:r>
            <a:r>
              <a:rPr lang="en-US" sz="1600" dirty="0">
                <a:solidFill>
                  <a:srgbClr val="FF7F0E"/>
                </a:solidFill>
              </a:rPr>
              <a:t>fast turnover time </a:t>
            </a:r>
            <a:r>
              <a:rPr lang="en-US" sz="1600" dirty="0"/>
              <a:t>compared to larger magnets.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/>
              <a:t>The SMC program led by J.C. Perez since 2009 is now in TDP.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dirty="0"/>
              <a:t>The most recent is the SMC 11T 2</a:t>
            </a:r>
            <a:r>
              <a:rPr lang="en-US" sz="1600" baseline="30000" dirty="0"/>
              <a:t>nd</a:t>
            </a:r>
            <a:r>
              <a:rPr lang="en-US" sz="1600" dirty="0"/>
              <a:t> Generation (2G) that features: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 conductor with 40x0.7 mm Nb</a:t>
            </a:r>
            <a:r>
              <a:rPr lang="en-US" sz="1600" baseline="-25000" dirty="0"/>
              <a:t>3</a:t>
            </a:r>
            <a:r>
              <a:rPr lang="en-US" sz="1600" dirty="0"/>
              <a:t>Sn strands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 layer jump in the straight section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/>
          </a:p>
        </p:txBody>
      </p:sp>
      <p:pic>
        <p:nvPicPr>
          <p:cNvPr id="8" name="Picture 7" descr="Chart, diagram, radar chart&#10;&#10;Description automatically generated">
            <a:extLst>
              <a:ext uri="{FF2B5EF4-FFF2-40B4-BE49-F238E27FC236}">
                <a16:creationId xmlns:a16="http://schemas.microsoft.com/office/drawing/2014/main" id="{97A11EF4-2AFE-7E8A-571C-5D76847A57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31" y="4177930"/>
            <a:ext cx="2689317" cy="19116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920BA09-4F20-BB9F-5C9B-5BED6EE1E8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6626" y="4114994"/>
            <a:ext cx="2838512" cy="20375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5666108-55EE-0167-684E-710CAB2B72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3515" y="4042273"/>
            <a:ext cx="2932107" cy="2183012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41E01BF-9AB8-DAE5-7F43-21A96F93F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988011"/>
              </p:ext>
            </p:extLst>
          </p:nvPr>
        </p:nvGraphicFramePr>
        <p:xfrm>
          <a:off x="6517916" y="3394965"/>
          <a:ext cx="2168884" cy="586740"/>
        </p:xfrm>
        <a:graphic>
          <a:graphicData uri="http://schemas.openxmlformats.org/drawingml/2006/table">
            <a:tbl>
              <a:tblPr firstRow="1" bandRow="1"/>
              <a:tblGrid>
                <a:gridCol w="1345380">
                  <a:extLst>
                    <a:ext uri="{9D8B030D-6E8A-4147-A177-3AD203B41FA5}">
                      <a16:colId xmlns:a16="http://schemas.microsoft.com/office/drawing/2014/main" val="657209272"/>
                    </a:ext>
                  </a:extLst>
                </a:gridCol>
                <a:gridCol w="823504">
                  <a:extLst>
                    <a:ext uri="{9D8B030D-6E8A-4147-A177-3AD203B41FA5}">
                      <a16:colId xmlns:a16="http://schemas.microsoft.com/office/drawing/2014/main" val="1142517791"/>
                    </a:ext>
                  </a:extLst>
                </a:gridCol>
              </a:tblGrid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current (4.3K)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14.24 kA 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430192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current (1.9K)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15.58 kA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307033"/>
                  </a:ext>
                </a:extLst>
              </a:tr>
              <a:tr h="77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Field (4.3K)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12.46 T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3223469"/>
                  </a:ext>
                </a:extLst>
              </a:tr>
              <a:tr h="7798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sample Field (1.9K)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13.64 T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8918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044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D67D52-7C28-6FF3-9DC5-B47705472E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939AA9-AA4B-1EC6-23CD-F4A7D17A2D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42404C-93CA-7012-716D-6D7EF235D8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339B28-656B-922F-2EA7-ED117F6FA92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Overview of the program</a:t>
            </a:r>
            <a:endParaRPr lang="it-IT" sz="2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4D4C39-68C9-7FE0-F4CE-43FCD45ED9F5}"/>
              </a:ext>
            </a:extLst>
          </p:cNvPr>
          <p:cNvSpPr txBox="1"/>
          <p:nvPr/>
        </p:nvSpPr>
        <p:spPr>
          <a:xfrm>
            <a:off x="299769" y="1008588"/>
            <a:ext cx="473238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7F0E"/>
                </a:solidFill>
              </a:rPr>
              <a:t>2021</a:t>
            </a:r>
            <a:r>
              <a:rPr lang="en-GB" sz="1400" dirty="0"/>
              <a:t>: 3 coil windings</a:t>
            </a:r>
          </a:p>
          <a:p>
            <a:r>
              <a:rPr lang="en-GB" sz="1400" dirty="0">
                <a:solidFill>
                  <a:srgbClr val="FF7F0E"/>
                </a:solidFill>
              </a:rPr>
              <a:t>2022</a:t>
            </a:r>
            <a:r>
              <a:rPr lang="en-GB" sz="1400" dirty="0"/>
              <a:t>: 3 coil windings, 3 magnets assemblies, 3 cold tests</a:t>
            </a:r>
          </a:p>
          <a:p>
            <a:r>
              <a:rPr lang="en-GB" sz="1400" dirty="0">
                <a:solidFill>
                  <a:srgbClr val="FF7F0E"/>
                </a:solidFill>
              </a:rPr>
              <a:t>2023</a:t>
            </a:r>
            <a:r>
              <a:rPr lang="en-GB" sz="1400" dirty="0"/>
              <a:t>: 1 coil winding,   8 magnet assemblies,  7 cold tests</a:t>
            </a:r>
          </a:p>
          <a:p>
            <a:r>
              <a:rPr lang="en-GB" sz="1400" dirty="0">
                <a:solidFill>
                  <a:srgbClr val="FF7F0E"/>
                </a:solidFill>
              </a:rPr>
              <a:t>2024</a:t>
            </a:r>
            <a:r>
              <a:rPr lang="en-GB" sz="1400" dirty="0"/>
              <a:t>: 2 coil windings, 4 magnet assemblies,  3 cold tests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4886A69-F32D-CDE8-363B-8F8E1130C096}"/>
              </a:ext>
            </a:extLst>
          </p:cNvPr>
          <p:cNvGrpSpPr/>
          <p:nvPr/>
        </p:nvGrpSpPr>
        <p:grpSpPr>
          <a:xfrm>
            <a:off x="63167" y="2225843"/>
            <a:ext cx="9025550" cy="2493681"/>
            <a:chOff x="59647" y="2573441"/>
            <a:chExt cx="9025550" cy="2493681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FE81595-C818-4C00-7DEE-159105C257E1}"/>
                </a:ext>
              </a:extLst>
            </p:cNvPr>
            <p:cNvCxnSpPr>
              <a:cxnSpLocks/>
              <a:endCxn id="15" idx="2"/>
            </p:cNvCxnSpPr>
            <p:nvPr/>
          </p:nvCxnSpPr>
          <p:spPr>
            <a:xfrm flipH="1" flipV="1">
              <a:off x="2311743" y="3545476"/>
              <a:ext cx="10246" cy="1086707"/>
            </a:xfrm>
            <a:prstGeom prst="straightConnector1">
              <a:avLst/>
            </a:prstGeom>
            <a:ln>
              <a:solidFill>
                <a:srgbClr val="0016A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4D85E40-D44F-6EA6-82B4-2B5ADB1FAA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13479" y="3418786"/>
              <a:ext cx="0" cy="1213397"/>
            </a:xfrm>
            <a:prstGeom prst="straightConnector1">
              <a:avLst/>
            </a:prstGeom>
            <a:ln>
              <a:solidFill>
                <a:srgbClr val="0016A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49">
              <a:extLst>
                <a:ext uri="{FF2B5EF4-FFF2-40B4-BE49-F238E27FC236}">
                  <a16:creationId xmlns:a16="http://schemas.microsoft.com/office/drawing/2014/main" id="{53AA60B5-8530-C0FE-7F31-B245AE01F574}"/>
                </a:ext>
              </a:extLst>
            </p:cNvPr>
            <p:cNvSpPr txBox="1"/>
            <p:nvPr/>
          </p:nvSpPr>
          <p:spPr>
            <a:xfrm>
              <a:off x="613529" y="2987899"/>
              <a:ext cx="1039067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16A0"/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0016A0"/>
                  </a:solidFill>
                  <a:cs typeface="Times"/>
                </a:rPr>
                <a:t>SMC1G 101g</a:t>
              </a:r>
            </a:p>
            <a:p>
              <a:r>
                <a:rPr lang="en-US" sz="1100" dirty="0">
                  <a:solidFill>
                    <a:srgbClr val="0016A0"/>
                  </a:solidFill>
                  <a:cs typeface="Times"/>
                </a:rPr>
                <a:t>Cold test</a:t>
              </a:r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99E17054-E609-B8D1-4F82-EEA0DC0C1FCE}"/>
                </a:ext>
              </a:extLst>
            </p:cNvPr>
            <p:cNvCxnSpPr>
              <a:cxnSpLocks/>
              <a:endCxn id="99" idx="1"/>
            </p:cNvCxnSpPr>
            <p:nvPr/>
          </p:nvCxnSpPr>
          <p:spPr>
            <a:xfrm flipH="1" flipV="1">
              <a:off x="303289" y="3709654"/>
              <a:ext cx="3556" cy="856639"/>
            </a:xfrm>
            <a:prstGeom prst="straightConnector1">
              <a:avLst/>
            </a:prstGeom>
            <a:ln>
              <a:solidFill>
                <a:srgbClr val="F09E18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A920EFCC-8A05-9BC3-6112-C573F65528C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01417" y="2801152"/>
              <a:ext cx="6922" cy="1831031"/>
            </a:xfrm>
            <a:prstGeom prst="straightConnector1">
              <a:avLst/>
            </a:prstGeom>
            <a:ln>
              <a:solidFill>
                <a:srgbClr val="C0000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99789530-B693-5E5B-AA17-DE98286FC4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99702" y="3957501"/>
              <a:ext cx="1" cy="680669"/>
            </a:xfrm>
            <a:prstGeom prst="straightConnector1">
              <a:avLst/>
            </a:prstGeom>
            <a:ln>
              <a:solidFill>
                <a:srgbClr val="7030A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49F3BC77-ACF8-B185-F127-FB88B738E47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38766" y="2832065"/>
              <a:ext cx="6922" cy="1831031"/>
            </a:xfrm>
            <a:prstGeom prst="straightConnector1">
              <a:avLst/>
            </a:prstGeom>
            <a:ln>
              <a:solidFill>
                <a:srgbClr val="C0000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A4CF0D0B-0C23-7A5F-9D86-4B8049DDBD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47796" y="3350800"/>
              <a:ext cx="1" cy="1136858"/>
            </a:xfrm>
            <a:prstGeom prst="straightConnector1">
              <a:avLst/>
            </a:prstGeom>
            <a:ln>
              <a:solidFill>
                <a:srgbClr val="7030A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54781F13-8AE4-9120-5148-AFE01FA4343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62300" y="4340421"/>
              <a:ext cx="3993" cy="297749"/>
            </a:xfrm>
            <a:prstGeom prst="straightConnector1">
              <a:avLst/>
            </a:prstGeom>
            <a:ln>
              <a:solidFill>
                <a:srgbClr val="00B0F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DBECFCCA-38FC-9134-E7C8-E28DCDF95F67}"/>
                </a:ext>
              </a:extLst>
            </p:cNvPr>
            <p:cNvCxnSpPr>
              <a:cxnSpLocks/>
              <a:endCxn id="71" idx="1"/>
            </p:cNvCxnSpPr>
            <p:nvPr/>
          </p:nvCxnSpPr>
          <p:spPr>
            <a:xfrm flipV="1">
              <a:off x="6831387" y="3511497"/>
              <a:ext cx="1" cy="1136858"/>
            </a:xfrm>
            <a:prstGeom prst="straightConnector1">
              <a:avLst/>
            </a:prstGeom>
            <a:ln>
              <a:solidFill>
                <a:srgbClr val="00B0F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TextBox 49">
              <a:extLst>
                <a:ext uri="{FF2B5EF4-FFF2-40B4-BE49-F238E27FC236}">
                  <a16:creationId xmlns:a16="http://schemas.microsoft.com/office/drawing/2014/main" id="{548DFDD4-1FDE-1641-9F10-79EB6B2EC628}"/>
                </a:ext>
              </a:extLst>
            </p:cNvPr>
            <p:cNvSpPr txBox="1"/>
            <p:nvPr/>
          </p:nvSpPr>
          <p:spPr>
            <a:xfrm>
              <a:off x="6831388" y="3296053"/>
              <a:ext cx="1037400" cy="430887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00B0F0"/>
                  </a:solidFill>
                  <a:cs typeface="Times"/>
                </a:rPr>
                <a:t>SMC2G 107b</a:t>
              </a:r>
            </a:p>
            <a:p>
              <a:r>
                <a:rPr lang="en-US" sz="1100" dirty="0">
                  <a:solidFill>
                    <a:srgbClr val="00B0F0"/>
                  </a:solidFill>
                  <a:cs typeface="Times"/>
                </a:rPr>
                <a:t>Cold test</a:t>
              </a: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12D0D944-8850-97B7-C0DD-31BE31C30AE3}"/>
                </a:ext>
              </a:extLst>
            </p:cNvPr>
            <p:cNvCxnSpPr>
              <a:cxnSpLocks/>
              <a:endCxn id="69" idx="1"/>
            </p:cNvCxnSpPr>
            <p:nvPr/>
          </p:nvCxnSpPr>
          <p:spPr>
            <a:xfrm flipV="1">
              <a:off x="6280594" y="3986034"/>
              <a:ext cx="1" cy="672375"/>
            </a:xfrm>
            <a:prstGeom prst="straightConnector1">
              <a:avLst/>
            </a:prstGeom>
            <a:ln>
              <a:solidFill>
                <a:srgbClr val="00B0F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TextBox 49">
              <a:extLst>
                <a:ext uri="{FF2B5EF4-FFF2-40B4-BE49-F238E27FC236}">
                  <a16:creationId xmlns:a16="http://schemas.microsoft.com/office/drawing/2014/main" id="{1E11EDE0-8D19-F589-F9BB-6BE46FC2B6D5}"/>
                </a:ext>
              </a:extLst>
            </p:cNvPr>
            <p:cNvSpPr txBox="1"/>
            <p:nvPr/>
          </p:nvSpPr>
          <p:spPr>
            <a:xfrm>
              <a:off x="6280595" y="3770590"/>
              <a:ext cx="1043578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00B0F0"/>
                  </a:solidFill>
                  <a:cs typeface="Times"/>
                </a:rPr>
                <a:t>SMC2G 107b</a:t>
              </a:r>
            </a:p>
            <a:p>
              <a:r>
                <a:rPr lang="en-US" sz="1100" dirty="0">
                  <a:solidFill>
                    <a:srgbClr val="00B0F0"/>
                  </a:solidFill>
                  <a:cs typeface="Times"/>
                </a:rPr>
                <a:t>Loading</a:t>
              </a:r>
            </a:p>
          </p:txBody>
        </p:sp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CE4FA23E-A031-C8F2-C410-E995E34D31AC}"/>
                </a:ext>
              </a:extLst>
            </p:cNvPr>
            <p:cNvCxnSpPr>
              <a:cxnSpLocks/>
              <a:endCxn id="66" idx="1"/>
            </p:cNvCxnSpPr>
            <p:nvPr/>
          </p:nvCxnSpPr>
          <p:spPr>
            <a:xfrm flipV="1">
              <a:off x="4687736" y="3989187"/>
              <a:ext cx="0" cy="672375"/>
            </a:xfrm>
            <a:prstGeom prst="straightConnector1">
              <a:avLst/>
            </a:prstGeom>
            <a:ln>
              <a:solidFill>
                <a:srgbClr val="92D05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F991C951-67DC-DD78-D611-F94A2515941E}"/>
                </a:ext>
              </a:extLst>
            </p:cNvPr>
            <p:cNvCxnSpPr>
              <a:cxnSpLocks/>
              <a:endCxn id="60" idx="1"/>
            </p:cNvCxnSpPr>
            <p:nvPr/>
          </p:nvCxnSpPr>
          <p:spPr>
            <a:xfrm flipV="1">
              <a:off x="3315381" y="3976432"/>
              <a:ext cx="0" cy="672375"/>
            </a:xfrm>
            <a:prstGeom prst="straightConnector1">
              <a:avLst/>
            </a:prstGeom>
            <a:ln>
              <a:solidFill>
                <a:srgbClr val="92D05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17354414-22A5-A7BE-F9C9-9982BD5982CB}"/>
                </a:ext>
              </a:extLst>
            </p:cNvPr>
            <p:cNvCxnSpPr>
              <a:cxnSpLocks/>
              <a:endCxn id="29" idx="1"/>
            </p:cNvCxnSpPr>
            <p:nvPr/>
          </p:nvCxnSpPr>
          <p:spPr>
            <a:xfrm flipV="1">
              <a:off x="2891147" y="3496104"/>
              <a:ext cx="0" cy="1147981"/>
            </a:xfrm>
            <a:prstGeom prst="straightConnector1">
              <a:avLst/>
            </a:prstGeom>
            <a:ln>
              <a:solidFill>
                <a:srgbClr val="92D050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49">
              <a:extLst>
                <a:ext uri="{FF2B5EF4-FFF2-40B4-BE49-F238E27FC236}">
                  <a16:creationId xmlns:a16="http://schemas.microsoft.com/office/drawing/2014/main" id="{4A748255-750A-B677-25AF-CCD42D7CB90D}"/>
                </a:ext>
              </a:extLst>
            </p:cNvPr>
            <p:cNvSpPr txBox="1"/>
            <p:nvPr/>
          </p:nvSpPr>
          <p:spPr>
            <a:xfrm>
              <a:off x="2891147" y="3280660"/>
              <a:ext cx="960519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92D050"/>
                  </a:solidFill>
                  <a:cs typeface="Times"/>
                </a:rPr>
                <a:t>SMC2G 107</a:t>
              </a:r>
            </a:p>
            <a:p>
              <a:r>
                <a:rPr lang="en-US" sz="1100" dirty="0">
                  <a:solidFill>
                    <a:srgbClr val="92D050"/>
                  </a:solidFill>
                  <a:cs typeface="Times"/>
                </a:rPr>
                <a:t>Loading</a:t>
              </a:r>
            </a:p>
          </p:txBody>
        </p:sp>
        <p:sp>
          <p:nvSpPr>
            <p:cNvPr id="36" name="TextBox 14">
              <a:extLst>
                <a:ext uri="{FF2B5EF4-FFF2-40B4-BE49-F238E27FC236}">
                  <a16:creationId xmlns:a16="http://schemas.microsoft.com/office/drawing/2014/main" id="{B65AB6B9-5132-B7D1-E754-D578C7E31948}"/>
                </a:ext>
              </a:extLst>
            </p:cNvPr>
            <p:cNvSpPr txBox="1"/>
            <p:nvPr/>
          </p:nvSpPr>
          <p:spPr>
            <a:xfrm>
              <a:off x="1610293" y="4728568"/>
              <a:ext cx="711696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Mar.</a:t>
              </a:r>
            </a:p>
          </p:txBody>
        </p:sp>
        <p:sp>
          <p:nvSpPr>
            <p:cNvPr id="37" name="TextBox 15">
              <a:extLst>
                <a:ext uri="{FF2B5EF4-FFF2-40B4-BE49-F238E27FC236}">
                  <a16:creationId xmlns:a16="http://schemas.microsoft.com/office/drawing/2014/main" id="{E816CE8D-72F4-C816-D6D3-677EFFC8F20E}"/>
                </a:ext>
              </a:extLst>
            </p:cNvPr>
            <p:cNvSpPr txBox="1"/>
            <p:nvPr/>
          </p:nvSpPr>
          <p:spPr>
            <a:xfrm>
              <a:off x="2317380" y="4728568"/>
              <a:ext cx="711696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Apr.</a:t>
              </a:r>
            </a:p>
          </p:txBody>
        </p:sp>
        <p:sp>
          <p:nvSpPr>
            <p:cNvPr id="38" name="TextBox 16">
              <a:extLst>
                <a:ext uri="{FF2B5EF4-FFF2-40B4-BE49-F238E27FC236}">
                  <a16:creationId xmlns:a16="http://schemas.microsoft.com/office/drawing/2014/main" id="{57F95334-A900-5B44-7FEE-2873915DDF5F}"/>
                </a:ext>
              </a:extLst>
            </p:cNvPr>
            <p:cNvSpPr txBox="1"/>
            <p:nvPr/>
          </p:nvSpPr>
          <p:spPr>
            <a:xfrm>
              <a:off x="3028212" y="4728568"/>
              <a:ext cx="711696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May</a:t>
              </a:r>
            </a:p>
          </p:txBody>
        </p:sp>
        <p:sp>
          <p:nvSpPr>
            <p:cNvPr id="39" name="TextBox 17">
              <a:extLst>
                <a:ext uri="{FF2B5EF4-FFF2-40B4-BE49-F238E27FC236}">
                  <a16:creationId xmlns:a16="http://schemas.microsoft.com/office/drawing/2014/main" id="{942C2B75-7345-EE9D-D731-070D1FCC6B39}"/>
                </a:ext>
              </a:extLst>
            </p:cNvPr>
            <p:cNvSpPr txBox="1"/>
            <p:nvPr/>
          </p:nvSpPr>
          <p:spPr>
            <a:xfrm>
              <a:off x="3741314" y="4728568"/>
              <a:ext cx="711696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Jun.</a:t>
              </a:r>
            </a:p>
          </p:txBody>
        </p:sp>
        <p:sp>
          <p:nvSpPr>
            <p:cNvPr id="40" name="TextBox 18">
              <a:extLst>
                <a:ext uri="{FF2B5EF4-FFF2-40B4-BE49-F238E27FC236}">
                  <a16:creationId xmlns:a16="http://schemas.microsoft.com/office/drawing/2014/main" id="{A6479B7D-8A98-E68B-0099-9FB3E760945C}"/>
                </a:ext>
              </a:extLst>
            </p:cNvPr>
            <p:cNvSpPr txBox="1"/>
            <p:nvPr/>
          </p:nvSpPr>
          <p:spPr>
            <a:xfrm>
              <a:off x="4454416" y="4728568"/>
              <a:ext cx="711696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Jul.</a:t>
              </a:r>
            </a:p>
          </p:txBody>
        </p:sp>
        <p:sp>
          <p:nvSpPr>
            <p:cNvPr id="41" name="TextBox 20">
              <a:extLst>
                <a:ext uri="{FF2B5EF4-FFF2-40B4-BE49-F238E27FC236}">
                  <a16:creationId xmlns:a16="http://schemas.microsoft.com/office/drawing/2014/main" id="{EECC04F0-2B70-C334-E758-311D4BB0EB58}"/>
                </a:ext>
              </a:extLst>
            </p:cNvPr>
            <p:cNvSpPr txBox="1"/>
            <p:nvPr/>
          </p:nvSpPr>
          <p:spPr>
            <a:xfrm>
              <a:off x="5163496" y="4728568"/>
              <a:ext cx="711696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Aug.</a:t>
              </a:r>
            </a:p>
          </p:txBody>
        </p:sp>
        <p:sp>
          <p:nvSpPr>
            <p:cNvPr id="42" name="TextBox 21">
              <a:extLst>
                <a:ext uri="{FF2B5EF4-FFF2-40B4-BE49-F238E27FC236}">
                  <a16:creationId xmlns:a16="http://schemas.microsoft.com/office/drawing/2014/main" id="{0BA0681F-F5A9-081B-9AB0-D607E6BDED0A}"/>
                </a:ext>
              </a:extLst>
            </p:cNvPr>
            <p:cNvSpPr txBox="1"/>
            <p:nvPr/>
          </p:nvSpPr>
          <p:spPr>
            <a:xfrm>
              <a:off x="5876756" y="4728568"/>
              <a:ext cx="711696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Sep.</a:t>
              </a:r>
            </a:p>
          </p:txBody>
        </p:sp>
        <p:sp>
          <p:nvSpPr>
            <p:cNvPr id="43" name="TextBox 24">
              <a:extLst>
                <a:ext uri="{FF2B5EF4-FFF2-40B4-BE49-F238E27FC236}">
                  <a16:creationId xmlns:a16="http://schemas.microsoft.com/office/drawing/2014/main" id="{A6073D84-0858-4B9E-8515-44D28E7EFD6D}"/>
                </a:ext>
              </a:extLst>
            </p:cNvPr>
            <p:cNvSpPr txBox="1"/>
            <p:nvPr/>
          </p:nvSpPr>
          <p:spPr>
            <a:xfrm>
              <a:off x="6529233" y="4728568"/>
              <a:ext cx="711696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Oct.</a:t>
              </a:r>
            </a:p>
          </p:txBody>
        </p:sp>
        <p:sp>
          <p:nvSpPr>
            <p:cNvPr id="44" name="TextBox 26">
              <a:extLst>
                <a:ext uri="{FF2B5EF4-FFF2-40B4-BE49-F238E27FC236}">
                  <a16:creationId xmlns:a16="http://schemas.microsoft.com/office/drawing/2014/main" id="{51364401-3125-3541-B1AA-C6F03DC90120}"/>
                </a:ext>
              </a:extLst>
            </p:cNvPr>
            <p:cNvSpPr txBox="1"/>
            <p:nvPr/>
          </p:nvSpPr>
          <p:spPr>
            <a:xfrm>
              <a:off x="7181512" y="4728568"/>
              <a:ext cx="711696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Nov.</a:t>
              </a:r>
            </a:p>
          </p:txBody>
        </p:sp>
        <p:sp>
          <p:nvSpPr>
            <p:cNvPr id="45" name="TextBox 38">
              <a:extLst>
                <a:ext uri="{FF2B5EF4-FFF2-40B4-BE49-F238E27FC236}">
                  <a16:creationId xmlns:a16="http://schemas.microsoft.com/office/drawing/2014/main" id="{05A880A0-A0C9-D352-6775-AE1C6570B3E2}"/>
                </a:ext>
              </a:extLst>
            </p:cNvPr>
            <p:cNvSpPr txBox="1"/>
            <p:nvPr/>
          </p:nvSpPr>
          <p:spPr>
            <a:xfrm>
              <a:off x="7834612" y="4728568"/>
              <a:ext cx="711696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Dec.</a:t>
              </a:r>
            </a:p>
          </p:txBody>
        </p:sp>
        <p:sp>
          <p:nvSpPr>
            <p:cNvPr id="46" name="TextBox 41">
              <a:extLst>
                <a:ext uri="{FF2B5EF4-FFF2-40B4-BE49-F238E27FC236}">
                  <a16:creationId xmlns:a16="http://schemas.microsoft.com/office/drawing/2014/main" id="{82F4BB35-4B2C-431D-1B02-3F7B209319DE}"/>
                </a:ext>
              </a:extLst>
            </p:cNvPr>
            <p:cNvSpPr txBox="1"/>
            <p:nvPr/>
          </p:nvSpPr>
          <p:spPr>
            <a:xfrm>
              <a:off x="897659" y="4728568"/>
              <a:ext cx="711696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Feb.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DDA6C8E-8A52-33A2-BBC1-0F76C11D45C1}"/>
                </a:ext>
              </a:extLst>
            </p:cNvPr>
            <p:cNvCxnSpPr>
              <a:cxnSpLocks/>
              <a:endCxn id="53" idx="1"/>
            </p:cNvCxnSpPr>
            <p:nvPr/>
          </p:nvCxnSpPr>
          <p:spPr>
            <a:xfrm flipH="1" flipV="1">
              <a:off x="1960607" y="2788885"/>
              <a:ext cx="7809" cy="1829463"/>
            </a:xfrm>
            <a:prstGeom prst="straightConnector1">
              <a:avLst/>
            </a:prstGeom>
            <a:ln>
              <a:solidFill>
                <a:srgbClr val="F09E18"/>
              </a:solidFill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Right Arrow 4">
              <a:extLst>
                <a:ext uri="{FF2B5EF4-FFF2-40B4-BE49-F238E27FC236}">
                  <a16:creationId xmlns:a16="http://schemas.microsoft.com/office/drawing/2014/main" id="{4ECBEE3A-A8EC-6820-F07E-59729AAEA453}"/>
                </a:ext>
              </a:extLst>
            </p:cNvPr>
            <p:cNvSpPr/>
            <p:nvPr/>
          </p:nvSpPr>
          <p:spPr>
            <a:xfrm>
              <a:off x="59647" y="4382351"/>
              <a:ext cx="8971737" cy="373086"/>
            </a:xfrm>
            <a:prstGeom prst="rightArrow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bg1"/>
                </a:gs>
              </a:gsLst>
              <a:lin ang="10500000" scaled="0"/>
              <a:tileRect/>
            </a:gra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/>
            </a:p>
          </p:txBody>
        </p:sp>
        <p:sp>
          <p:nvSpPr>
            <p:cNvPr id="53" name="TextBox 49">
              <a:extLst>
                <a:ext uri="{FF2B5EF4-FFF2-40B4-BE49-F238E27FC236}">
                  <a16:creationId xmlns:a16="http://schemas.microsoft.com/office/drawing/2014/main" id="{5B30E33D-7D34-57B9-B0AF-F6577456C616}"/>
                </a:ext>
              </a:extLst>
            </p:cNvPr>
            <p:cNvSpPr txBox="1"/>
            <p:nvPr/>
          </p:nvSpPr>
          <p:spPr>
            <a:xfrm>
              <a:off x="1960607" y="2573441"/>
              <a:ext cx="1104790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09E18"/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F09E18"/>
                  </a:solidFill>
                  <a:cs typeface="Times"/>
                </a:rPr>
                <a:t>SMC2G 105</a:t>
              </a:r>
            </a:p>
            <a:p>
              <a:r>
                <a:rPr lang="en-US" sz="1100" dirty="0">
                  <a:solidFill>
                    <a:srgbClr val="F09E18"/>
                  </a:solidFill>
                  <a:cs typeface="Times"/>
                </a:rPr>
                <a:t>Disassembling</a:t>
              </a:r>
            </a:p>
          </p:txBody>
        </p:sp>
        <p:sp>
          <p:nvSpPr>
            <p:cNvPr id="64" name="TextBox 41">
              <a:extLst>
                <a:ext uri="{FF2B5EF4-FFF2-40B4-BE49-F238E27FC236}">
                  <a16:creationId xmlns:a16="http://schemas.microsoft.com/office/drawing/2014/main" id="{FEC2143F-DF0E-37A0-C895-98DB3178BFFB}"/>
                </a:ext>
              </a:extLst>
            </p:cNvPr>
            <p:cNvSpPr txBox="1"/>
            <p:nvPr/>
          </p:nvSpPr>
          <p:spPr>
            <a:xfrm>
              <a:off x="63167" y="4078329"/>
              <a:ext cx="755214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2024</a:t>
              </a:r>
            </a:p>
          </p:txBody>
        </p:sp>
        <p:sp>
          <p:nvSpPr>
            <p:cNvPr id="66" name="TextBox 49">
              <a:extLst>
                <a:ext uri="{FF2B5EF4-FFF2-40B4-BE49-F238E27FC236}">
                  <a16:creationId xmlns:a16="http://schemas.microsoft.com/office/drawing/2014/main" id="{DE9A6E1A-845F-CDC5-FB0C-17FA9052F3AA}"/>
                </a:ext>
              </a:extLst>
            </p:cNvPr>
            <p:cNvSpPr txBox="1"/>
            <p:nvPr/>
          </p:nvSpPr>
          <p:spPr>
            <a:xfrm>
              <a:off x="4687736" y="3773743"/>
              <a:ext cx="1122723" cy="430887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92D050"/>
                  </a:solidFill>
                  <a:cs typeface="Times"/>
                </a:rPr>
                <a:t>SMC2G 107</a:t>
              </a:r>
            </a:p>
            <a:p>
              <a:r>
                <a:rPr lang="en-US" sz="1100" dirty="0">
                  <a:solidFill>
                    <a:srgbClr val="92D050"/>
                  </a:solidFill>
                  <a:cs typeface="Times"/>
                </a:rPr>
                <a:t>Disassembling</a:t>
              </a:r>
            </a:p>
          </p:txBody>
        </p:sp>
        <p:sp>
          <p:nvSpPr>
            <p:cNvPr id="74" name="TextBox 49">
              <a:extLst>
                <a:ext uri="{FF2B5EF4-FFF2-40B4-BE49-F238E27FC236}">
                  <a16:creationId xmlns:a16="http://schemas.microsoft.com/office/drawing/2014/main" id="{C7544A1A-FBCF-E260-BA22-FFB8A9D35E0F}"/>
                </a:ext>
              </a:extLst>
            </p:cNvPr>
            <p:cNvSpPr txBox="1"/>
            <p:nvPr/>
          </p:nvSpPr>
          <p:spPr>
            <a:xfrm>
              <a:off x="7718704" y="3913830"/>
              <a:ext cx="1124864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00B0F0"/>
                  </a:solidFill>
                  <a:cs typeface="Times"/>
                </a:rPr>
                <a:t>SMC2G 107b</a:t>
              </a:r>
            </a:p>
            <a:p>
              <a:r>
                <a:rPr lang="en-US" sz="1100" dirty="0">
                  <a:solidFill>
                    <a:srgbClr val="00B0F0"/>
                  </a:solidFill>
                  <a:cs typeface="Times"/>
                </a:rPr>
                <a:t>Disassembling</a:t>
              </a:r>
            </a:p>
          </p:txBody>
        </p:sp>
        <p:sp>
          <p:nvSpPr>
            <p:cNvPr id="90" name="TextBox 49">
              <a:extLst>
                <a:ext uri="{FF2B5EF4-FFF2-40B4-BE49-F238E27FC236}">
                  <a16:creationId xmlns:a16="http://schemas.microsoft.com/office/drawing/2014/main" id="{8E1F4913-5EA6-97FF-B885-504699EE4EC4}"/>
                </a:ext>
              </a:extLst>
            </p:cNvPr>
            <p:cNvSpPr txBox="1"/>
            <p:nvPr/>
          </p:nvSpPr>
          <p:spPr>
            <a:xfrm>
              <a:off x="7865784" y="2616621"/>
              <a:ext cx="1037400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C00000"/>
                  </a:solidFill>
                  <a:cs typeface="Times"/>
                </a:rPr>
                <a:t>SMC2G 109</a:t>
              </a:r>
            </a:p>
            <a:p>
              <a:r>
                <a:rPr lang="en-US" sz="1100" dirty="0">
                  <a:solidFill>
                    <a:srgbClr val="C00000"/>
                  </a:solidFill>
                  <a:cs typeface="Times"/>
                </a:rPr>
                <a:t>Loading</a:t>
              </a:r>
            </a:p>
          </p:txBody>
        </p:sp>
        <p:sp>
          <p:nvSpPr>
            <p:cNvPr id="83" name="TextBox 49">
              <a:extLst>
                <a:ext uri="{FF2B5EF4-FFF2-40B4-BE49-F238E27FC236}">
                  <a16:creationId xmlns:a16="http://schemas.microsoft.com/office/drawing/2014/main" id="{05016492-A80E-41FC-83CC-2B9A5238047C}"/>
                </a:ext>
              </a:extLst>
            </p:cNvPr>
            <p:cNvSpPr txBox="1"/>
            <p:nvPr/>
          </p:nvSpPr>
          <p:spPr>
            <a:xfrm>
              <a:off x="8047797" y="3135356"/>
              <a:ext cx="1037400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8E04FF"/>
                  </a:solidFill>
                  <a:cs typeface="Times"/>
                </a:rPr>
                <a:t>SMC2G 108</a:t>
              </a:r>
            </a:p>
            <a:p>
              <a:r>
                <a:rPr lang="en-US" sz="1100" dirty="0">
                  <a:solidFill>
                    <a:srgbClr val="8E04FF"/>
                  </a:solidFill>
                  <a:cs typeface="Times"/>
                </a:rPr>
                <a:t>Loading</a:t>
              </a:r>
            </a:p>
          </p:txBody>
        </p:sp>
        <p:sp>
          <p:nvSpPr>
            <p:cNvPr id="96" name="TextBox 49">
              <a:extLst>
                <a:ext uri="{FF2B5EF4-FFF2-40B4-BE49-F238E27FC236}">
                  <a16:creationId xmlns:a16="http://schemas.microsoft.com/office/drawing/2014/main" id="{64EF1459-941F-7441-9D7A-70E485920CBA}"/>
                </a:ext>
              </a:extLst>
            </p:cNvPr>
            <p:cNvSpPr txBox="1"/>
            <p:nvPr/>
          </p:nvSpPr>
          <p:spPr>
            <a:xfrm>
              <a:off x="3501417" y="2783207"/>
              <a:ext cx="1037400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C00000"/>
                  </a:solidFill>
                  <a:cs typeface="Times"/>
                </a:rPr>
                <a:t>SMC2G 109</a:t>
              </a:r>
            </a:p>
            <a:p>
              <a:r>
                <a:rPr lang="en-US" sz="1100" dirty="0">
                  <a:solidFill>
                    <a:srgbClr val="C00000"/>
                  </a:solidFill>
                  <a:cs typeface="Times"/>
                </a:rPr>
                <a:t>Winding</a:t>
              </a:r>
            </a:p>
          </p:txBody>
        </p:sp>
        <p:sp>
          <p:nvSpPr>
            <p:cNvPr id="60" name="TextBox 49">
              <a:extLst>
                <a:ext uri="{FF2B5EF4-FFF2-40B4-BE49-F238E27FC236}">
                  <a16:creationId xmlns:a16="http://schemas.microsoft.com/office/drawing/2014/main" id="{C01410DA-BDC7-DA07-C618-70FEEDF6A9C4}"/>
                </a:ext>
              </a:extLst>
            </p:cNvPr>
            <p:cNvSpPr txBox="1"/>
            <p:nvPr/>
          </p:nvSpPr>
          <p:spPr>
            <a:xfrm>
              <a:off x="3315381" y="3760988"/>
              <a:ext cx="960519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92D050"/>
                  </a:solidFill>
                  <a:cs typeface="Times"/>
                </a:rPr>
                <a:t>SMC2G 107</a:t>
              </a:r>
            </a:p>
            <a:p>
              <a:r>
                <a:rPr lang="en-US" sz="1100" dirty="0">
                  <a:solidFill>
                    <a:srgbClr val="92D050"/>
                  </a:solidFill>
                  <a:cs typeface="Times"/>
                </a:rPr>
                <a:t>Cold test</a:t>
              </a:r>
            </a:p>
          </p:txBody>
        </p:sp>
        <p:sp>
          <p:nvSpPr>
            <p:cNvPr id="97" name="TextBox 41">
              <a:extLst>
                <a:ext uri="{FF2B5EF4-FFF2-40B4-BE49-F238E27FC236}">
                  <a16:creationId xmlns:a16="http://schemas.microsoft.com/office/drawing/2014/main" id="{157439A9-5C5F-F8BA-240C-F66095725F24}"/>
                </a:ext>
              </a:extLst>
            </p:cNvPr>
            <p:cNvSpPr txBox="1"/>
            <p:nvPr/>
          </p:nvSpPr>
          <p:spPr>
            <a:xfrm>
              <a:off x="186308" y="4728568"/>
              <a:ext cx="711696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bg2">
                      <a:lumMod val="10000"/>
                    </a:schemeClr>
                  </a:solidFill>
                  <a:cs typeface="Times"/>
                </a:rPr>
                <a:t>Jan.</a:t>
              </a:r>
            </a:p>
          </p:txBody>
        </p:sp>
        <p:sp>
          <p:nvSpPr>
            <p:cNvPr id="99" name="TextBox 49">
              <a:extLst>
                <a:ext uri="{FF2B5EF4-FFF2-40B4-BE49-F238E27FC236}">
                  <a16:creationId xmlns:a16="http://schemas.microsoft.com/office/drawing/2014/main" id="{43B1FEE8-390D-23CB-76FA-513DE9F9D460}"/>
                </a:ext>
              </a:extLst>
            </p:cNvPr>
            <p:cNvSpPr txBox="1"/>
            <p:nvPr/>
          </p:nvSpPr>
          <p:spPr>
            <a:xfrm>
              <a:off x="303289" y="3494210"/>
              <a:ext cx="960519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09E18"/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F09E18"/>
                  </a:solidFill>
                  <a:cs typeface="Times"/>
                </a:rPr>
                <a:t>SMC2G 105</a:t>
              </a:r>
            </a:p>
            <a:p>
              <a:r>
                <a:rPr lang="en-US" sz="1100" dirty="0">
                  <a:solidFill>
                    <a:srgbClr val="F09E18"/>
                  </a:solidFill>
                  <a:cs typeface="Times"/>
                </a:rPr>
                <a:t>Cold test</a:t>
              </a:r>
            </a:p>
          </p:txBody>
        </p:sp>
        <p:sp>
          <p:nvSpPr>
            <p:cNvPr id="15" name="TextBox 49">
              <a:extLst>
                <a:ext uri="{FF2B5EF4-FFF2-40B4-BE49-F238E27FC236}">
                  <a16:creationId xmlns:a16="http://schemas.microsoft.com/office/drawing/2014/main" id="{E1EA6750-8DF7-B4A0-EED7-83B103777B60}"/>
                </a:ext>
              </a:extLst>
            </p:cNvPr>
            <p:cNvSpPr txBox="1"/>
            <p:nvPr/>
          </p:nvSpPr>
          <p:spPr>
            <a:xfrm>
              <a:off x="1792209" y="3114589"/>
              <a:ext cx="1039067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16A0"/>
              </a:solidFill>
            </a:ln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0016A0"/>
                  </a:solidFill>
                  <a:cs typeface="Times"/>
                </a:rPr>
                <a:t>SMC1G 101g</a:t>
              </a:r>
            </a:p>
            <a:p>
              <a:r>
                <a:rPr lang="en-US" sz="1100" dirty="0">
                  <a:solidFill>
                    <a:srgbClr val="0016A0"/>
                  </a:solidFill>
                  <a:cs typeface="Times"/>
                </a:rPr>
                <a:t>Disassembly</a:t>
              </a:r>
            </a:p>
          </p:txBody>
        </p:sp>
        <p:sp>
          <p:nvSpPr>
            <p:cNvPr id="93" name="TextBox 49">
              <a:extLst>
                <a:ext uri="{FF2B5EF4-FFF2-40B4-BE49-F238E27FC236}">
                  <a16:creationId xmlns:a16="http://schemas.microsoft.com/office/drawing/2014/main" id="{272C95FC-9578-9953-30F0-398168FD2DA5}"/>
                </a:ext>
              </a:extLst>
            </p:cNvPr>
            <p:cNvSpPr txBox="1"/>
            <p:nvPr/>
          </p:nvSpPr>
          <p:spPr>
            <a:xfrm>
              <a:off x="1677976" y="3758258"/>
              <a:ext cx="1037400" cy="4308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100" dirty="0">
                  <a:solidFill>
                    <a:srgbClr val="8E04FF"/>
                  </a:solidFill>
                  <a:cs typeface="Times"/>
                </a:rPr>
                <a:t>SMC2G 108</a:t>
              </a:r>
            </a:p>
            <a:p>
              <a:r>
                <a:rPr lang="en-US" sz="1100" dirty="0">
                  <a:solidFill>
                    <a:srgbClr val="8E04FF"/>
                  </a:solidFill>
                  <a:cs typeface="Times"/>
                </a:rPr>
                <a:t>Winding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AF230C6-B3CA-F8CA-8833-2D7217F186CD}"/>
              </a:ext>
            </a:extLst>
          </p:cNvPr>
          <p:cNvSpPr txBox="1"/>
          <p:nvPr/>
        </p:nvSpPr>
        <p:spPr>
          <a:xfrm>
            <a:off x="210017" y="4997051"/>
            <a:ext cx="8360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An important objective of the program for the SMC 11T 2G is </a:t>
            </a:r>
            <a:r>
              <a:rPr lang="en-US" sz="1400" b="1" dirty="0">
                <a:solidFill>
                  <a:srgbClr val="FF7F0E"/>
                </a:solidFill>
              </a:rPr>
              <a:t>training reduction by exploring different impregnation systems</a:t>
            </a:r>
            <a:r>
              <a:rPr lang="en-US" sz="1400" dirty="0"/>
              <a:t>. (in collaboration with WP 4.3)</a:t>
            </a:r>
          </a:p>
          <a:p>
            <a:endParaRPr lang="en-US" sz="1400" dirty="0"/>
          </a:p>
          <a:p>
            <a:r>
              <a:rPr lang="en-US" sz="1400" dirty="0"/>
              <a:t>The SMC assembly is also used as a </a:t>
            </a:r>
            <a:r>
              <a:rPr lang="en-US" sz="1400" b="1" dirty="0">
                <a:solidFill>
                  <a:srgbClr val="FF7F0E"/>
                </a:solidFill>
              </a:rPr>
              <a:t>test bench for new quench protection systems</a:t>
            </a:r>
            <a:r>
              <a:rPr lang="en-US" sz="1400" dirty="0"/>
              <a:t>. </a:t>
            </a:r>
          </a:p>
          <a:p>
            <a:r>
              <a:rPr lang="en-US" sz="1400" dirty="0"/>
              <a:t>(in collaboration with WP 4.5)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C2CC37-5617-DB58-DE5F-2773EE1655FC}"/>
              </a:ext>
            </a:extLst>
          </p:cNvPr>
          <p:cNvSpPr txBox="1"/>
          <p:nvPr/>
        </p:nvSpPr>
        <p:spPr>
          <a:xfrm>
            <a:off x="5585463" y="1006859"/>
            <a:ext cx="3400790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7F0E"/>
                </a:solidFill>
              </a:rPr>
              <a:t>Acknowledgment </a:t>
            </a:r>
            <a:r>
              <a:rPr lang="en-US" sz="1000" dirty="0"/>
              <a:t>(2024)</a:t>
            </a:r>
          </a:p>
          <a:p>
            <a:r>
              <a:rPr lang="en-US" sz="900" b="1" dirty="0"/>
              <a:t>Winding &amp; assembly: </a:t>
            </a:r>
            <a:r>
              <a:rPr lang="en-US" sz="900" dirty="0"/>
              <a:t>S. Clement</a:t>
            </a:r>
            <a:r>
              <a:rPr lang="en-US" sz="900" b="1" dirty="0"/>
              <a:t>, </a:t>
            </a:r>
            <a:r>
              <a:rPr lang="en-US" sz="900" dirty="0"/>
              <a:t>C. Fernandes, </a:t>
            </a:r>
          </a:p>
          <a:p>
            <a:r>
              <a:rPr lang="en-US" sz="900" dirty="0"/>
              <a:t>E. Fernandez Mora, B. </a:t>
            </a:r>
            <a:r>
              <a:rPr lang="en-US" sz="900" dirty="0" err="1"/>
              <a:t>Fornes</a:t>
            </a:r>
            <a:r>
              <a:rPr lang="en-US" sz="900" dirty="0"/>
              <a:t>, F. Garnier, G. Maury, S. Menu, N. </a:t>
            </a:r>
            <a:r>
              <a:rPr lang="en-US" sz="900" dirty="0" err="1"/>
              <a:t>Peray</a:t>
            </a:r>
            <a:r>
              <a:rPr lang="en-US" sz="900" dirty="0"/>
              <a:t>, J.C. Perez, F.O. </a:t>
            </a:r>
            <a:r>
              <a:rPr lang="en-US" sz="900" dirty="0" err="1"/>
              <a:t>Pincot</a:t>
            </a:r>
            <a:r>
              <a:rPr lang="en-US" sz="900" dirty="0"/>
              <a:t>, P. Rizzo, 927 team</a:t>
            </a:r>
          </a:p>
          <a:p>
            <a:r>
              <a:rPr lang="en-US" sz="900" b="1" dirty="0"/>
              <a:t>Mechanical measurement: </a:t>
            </a:r>
            <a:r>
              <a:rPr lang="en-US" sz="900" dirty="0"/>
              <a:t>M. </a:t>
            </a:r>
            <a:r>
              <a:rPr lang="en-US" sz="900" dirty="0" err="1"/>
              <a:t>Guinchard</a:t>
            </a:r>
            <a:r>
              <a:rPr lang="en-US" sz="900" dirty="0"/>
              <a:t>, S. </a:t>
            </a:r>
            <a:r>
              <a:rPr lang="en-US" sz="900" dirty="0" err="1"/>
              <a:t>Mugnier</a:t>
            </a:r>
            <a:endParaRPr lang="en-US" sz="900" dirty="0"/>
          </a:p>
          <a:p>
            <a:r>
              <a:rPr lang="en-US" sz="900" b="1" dirty="0"/>
              <a:t>Cold test: </a:t>
            </a:r>
            <a:r>
              <a:rPr lang="en-US" sz="900" dirty="0"/>
              <a:t>J. </a:t>
            </a:r>
            <a:r>
              <a:rPr lang="en-US" sz="900" dirty="0" err="1"/>
              <a:t>Feuvrier</a:t>
            </a:r>
            <a:r>
              <a:rPr lang="en-US" sz="900" dirty="0"/>
              <a:t>, G. </a:t>
            </a:r>
            <a:r>
              <a:rPr lang="en-US" sz="900" dirty="0" err="1"/>
              <a:t>Willering</a:t>
            </a:r>
            <a:r>
              <a:rPr lang="en-US" sz="900" dirty="0"/>
              <a:t>, SM18 team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669120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EB56B7-6306-6411-5944-DAD65390BD1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B4902D-46BF-C98F-C42C-E3BD572582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EF73C1-916D-4046-CB91-3458962F8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15AF7B7-32F2-F5BF-7826-482D6372DC8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Overview of the results from SMC 11T 2G</a:t>
            </a:r>
            <a:endParaRPr lang="it-IT" sz="2000" dirty="0"/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EB92F0A4-41D4-67C3-3303-5C6A4F77CAA2}"/>
              </a:ext>
            </a:extLst>
          </p:cNvPr>
          <p:cNvSpPr txBox="1">
            <a:spLocks/>
          </p:cNvSpPr>
          <p:nvPr/>
        </p:nvSpPr>
        <p:spPr>
          <a:xfrm>
            <a:off x="89972" y="1101238"/>
            <a:ext cx="4716093" cy="1905788"/>
          </a:xfrm>
          <a:prstGeom prst="rect">
            <a:avLst/>
          </a:prstGeom>
        </p:spPr>
        <p:txBody>
          <a:bodyPr numCol="1">
            <a:no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Coils exhibit </a:t>
            </a: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limitation around 90% I</a:t>
            </a:r>
            <a:r>
              <a:rPr lang="en-US" sz="1400" baseline="-25000" dirty="0">
                <a:solidFill>
                  <a:srgbClr val="FF7F0E"/>
                </a:solidFill>
                <a:cs typeface="Times New Roman" panose="02020603050405020304" pitchFamily="18" charset="0"/>
              </a:rPr>
              <a:t>SS</a:t>
            </a:r>
            <a:r>
              <a:rPr lang="en-US" sz="1400" dirty="0"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at 4.5K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Performances degrade permanently at 1.9K.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The </a:t>
            </a: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weak point is in the layer jump</a:t>
            </a:r>
            <a:r>
              <a:rPr lang="en-US" sz="1400" dirty="0">
                <a:cs typeface="Times New Roman" panose="02020603050405020304" pitchFamily="18" charset="0"/>
              </a:rPr>
              <a:t>.</a:t>
            </a: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Tomography studies confirmed a degradation of the cable in this area.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It is </a:t>
            </a: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difficult to state any strong conclusion</a:t>
            </a:r>
            <a:r>
              <a:rPr lang="en-US" sz="1400" dirty="0">
                <a:cs typeface="Times New Roman" panose="02020603050405020304" pitchFamily="18" charset="0"/>
              </a:rPr>
              <a:t> on the influence of the resin.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i="0" u="none" strike="noStrike" baseline="0" dirty="0"/>
              <a:t>The layer jump area has been modified since #108.</a:t>
            </a:r>
            <a:endParaRPr lang="en-US" sz="140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D50296A-9AC2-C048-8605-C242A0658953}"/>
              </a:ext>
            </a:extLst>
          </p:cNvPr>
          <p:cNvGrpSpPr/>
          <p:nvPr/>
        </p:nvGrpSpPr>
        <p:grpSpPr>
          <a:xfrm>
            <a:off x="4838262" y="996166"/>
            <a:ext cx="4227844" cy="2111077"/>
            <a:chOff x="4806065" y="1438992"/>
            <a:chExt cx="4227844" cy="211107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6480721-0173-4137-D499-43334A0A39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17309" y="1438992"/>
              <a:ext cx="4116600" cy="2111077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81C528C-2157-442E-F7B7-FA675666C8BD}"/>
                </a:ext>
              </a:extLst>
            </p:cNvPr>
            <p:cNvSpPr/>
            <p:nvPr/>
          </p:nvSpPr>
          <p:spPr>
            <a:xfrm>
              <a:off x="4806065" y="3184944"/>
              <a:ext cx="4227844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5440F17-4B2A-5162-EAD6-DD1EA60E4A6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85" y="3081265"/>
            <a:ext cx="5103057" cy="2829528"/>
          </a:xfrm>
          <a:prstGeom prst="rect">
            <a:avLst/>
          </a:prstGeom>
        </p:spPr>
      </p:pic>
      <p:pic>
        <p:nvPicPr>
          <p:cNvPr id="17" name="Content Placeholder 9">
            <a:extLst>
              <a:ext uri="{FF2B5EF4-FFF2-40B4-BE49-F238E27FC236}">
                <a16:creationId xmlns:a16="http://schemas.microsoft.com/office/drawing/2014/main" id="{EE6EAA54-9C35-4374-AE9A-F2C9A9508D7C}"/>
              </a:ext>
            </a:extLst>
          </p:cNvPr>
          <p:cNvPicPr>
            <a:picLocks noGrp="1"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6012" y="5177644"/>
            <a:ext cx="2252344" cy="10397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F84F0D4-553A-A828-05C8-E1F5EE817B41}"/>
              </a:ext>
            </a:extLst>
          </p:cNvPr>
          <p:cNvSpPr txBox="1"/>
          <p:nvPr/>
        </p:nvSpPr>
        <p:spPr>
          <a:xfrm>
            <a:off x="8059231" y="5868368"/>
            <a:ext cx="1039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M. </a:t>
            </a:r>
            <a:r>
              <a:rPr lang="en-US" sz="900" dirty="0" err="1"/>
              <a:t>Celuch</a:t>
            </a:r>
            <a:r>
              <a:rPr lang="en-US" sz="900" dirty="0"/>
              <a:t>, </a:t>
            </a:r>
          </a:p>
          <a:p>
            <a:r>
              <a:rPr lang="en-US" sz="900" dirty="0"/>
              <a:t>EDMS </a:t>
            </a:r>
            <a:r>
              <a:rPr lang="en-US" sz="900" b="1" dirty="0"/>
              <a:t>3063899</a:t>
            </a:r>
            <a:endParaRPr lang="en-GB" sz="9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CF01C8-491A-E87A-1C01-7DE4B9B57F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9512" y="2857189"/>
            <a:ext cx="3539991" cy="22604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612453-D08F-9394-9D21-C59FBEAD339B}"/>
              </a:ext>
            </a:extLst>
          </p:cNvPr>
          <p:cNvSpPr txBox="1"/>
          <p:nvPr/>
        </p:nvSpPr>
        <p:spPr>
          <a:xfrm>
            <a:off x="374995" y="6022765"/>
            <a:ext cx="373602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/>
              <a:t>Cold tests: </a:t>
            </a:r>
            <a:r>
              <a:rPr lang="en-US" sz="900" dirty="0"/>
              <a:t>G. </a:t>
            </a:r>
            <a:r>
              <a:rPr lang="en-US" sz="900" dirty="0" err="1"/>
              <a:t>Willering</a:t>
            </a:r>
            <a:r>
              <a:rPr lang="en-US" sz="900" dirty="0"/>
              <a:t> and collaborators at SM18</a:t>
            </a:r>
            <a:endParaRPr lang="en-GB" sz="900" b="1" dirty="0"/>
          </a:p>
        </p:txBody>
      </p:sp>
    </p:spTree>
    <p:extLst>
      <p:ext uri="{BB962C8B-B14F-4D97-AF65-F5344CB8AC3E}">
        <p14:creationId xmlns:p14="http://schemas.microsoft.com/office/powerpoint/2010/main" val="678718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80EC1B-1D50-BDC7-DBB4-7BA284C5D72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01FADA-4B7C-875E-1FA7-759EE7BAD5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A. Haziot (TE-MSC-SMT) - HFM Annual Meeting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6938B5-A445-EE9D-97A3-6BD564497C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67F91B3-67EA-3006-7168-F23C702506B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8226425" cy="941387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SMC racetrack magnets program</a:t>
            </a:r>
            <a:br>
              <a:rPr lang="en-US" dirty="0"/>
            </a:br>
            <a:r>
              <a:rPr lang="en-US" sz="2000" dirty="0"/>
              <a:t>Overview of the results from SMC 11T 2G</a:t>
            </a:r>
            <a:endParaRPr lang="it-IT" sz="2000" dirty="0"/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607E14E9-D866-A36C-85F3-D2AEC6E97232}"/>
              </a:ext>
            </a:extLst>
          </p:cNvPr>
          <p:cNvSpPr txBox="1">
            <a:spLocks/>
          </p:cNvSpPr>
          <p:nvPr/>
        </p:nvSpPr>
        <p:spPr>
          <a:xfrm>
            <a:off x="106031" y="1276774"/>
            <a:ext cx="4667569" cy="1628616"/>
          </a:xfrm>
          <a:prstGeom prst="rect">
            <a:avLst/>
          </a:prstGeom>
        </p:spPr>
        <p:txBody>
          <a:bodyPr numCol="1">
            <a:no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cs typeface="Times New Roman" panose="02020603050405020304" pitchFamily="18" charset="0"/>
              </a:rPr>
              <a:t>If we focus on </a:t>
            </a:r>
            <a:r>
              <a:rPr lang="en-US" sz="1600" dirty="0">
                <a:solidFill>
                  <a:srgbClr val="FF7F0E"/>
                </a:solidFill>
                <a:cs typeface="Times New Roman" panose="02020603050405020304" pitchFamily="18" charset="0"/>
              </a:rPr>
              <a:t>4.5K virgin training:</a:t>
            </a:r>
            <a:r>
              <a:rPr lang="en-US" sz="1400" dirty="0"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Times New Roman" panose="02020603050405020304" pitchFamily="18" charset="0"/>
              </a:rPr>
              <a:t>Training range, and length are reduced with Mix61, MY740 or </a:t>
            </a:r>
            <a:r>
              <a:rPr lang="en-US" sz="1400" dirty="0" err="1">
                <a:cs typeface="Times New Roman" panose="02020603050405020304" pitchFamily="18" charset="0"/>
              </a:rPr>
              <a:t>Polab</a:t>
            </a:r>
            <a:r>
              <a:rPr lang="en-US" sz="1400" dirty="0">
                <a:cs typeface="Times New Roman" panose="02020603050405020304" pitchFamily="18" charset="0"/>
              </a:rPr>
              <a:t> mix compared to CTD-101K.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FF7F0E"/>
              </a:solidFill>
              <a:cs typeface="Times New Roman" panose="02020603050405020304" pitchFamily="18" charset="0"/>
            </a:endParaRP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7F0E"/>
                </a:solidFill>
                <a:cs typeface="Times New Roman" panose="02020603050405020304" pitchFamily="18" charset="0"/>
              </a:rPr>
              <a:t>Low friction pole improves significantly </a:t>
            </a:r>
            <a:r>
              <a:rPr lang="en-US" sz="1400" dirty="0">
                <a:cs typeface="Times New Roman" panose="02020603050405020304" pitchFamily="18" charset="0"/>
              </a:rPr>
              <a:t>the training.</a:t>
            </a:r>
          </a:p>
          <a:p>
            <a:r>
              <a:rPr lang="en-US" sz="1200" dirty="0">
                <a:cs typeface="Times New Roman" panose="02020603050405020304" pitchFamily="18" charset="0"/>
              </a:rPr>
              <a:t>(removing training quenches in the coil, only limited at layer jump)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cs typeface="Times New Roman" panose="02020603050405020304" pitchFamily="18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9AF53E3-1C1C-E9A5-E114-C85047BB8D39}"/>
              </a:ext>
            </a:extLst>
          </p:cNvPr>
          <p:cNvGrpSpPr/>
          <p:nvPr/>
        </p:nvGrpSpPr>
        <p:grpSpPr>
          <a:xfrm>
            <a:off x="5364361" y="3346314"/>
            <a:ext cx="3594491" cy="2381722"/>
            <a:chOff x="5082089" y="3339910"/>
            <a:chExt cx="3970774" cy="266589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14366A2-5521-ED83-A0B4-51EC585550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82089" y="3339910"/>
              <a:ext cx="3883847" cy="266589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D89FAAB-11FC-F0D5-81AB-E61200EA2723}"/>
                </a:ext>
              </a:extLst>
            </p:cNvPr>
            <p:cNvSpPr txBox="1"/>
            <p:nvPr/>
          </p:nvSpPr>
          <p:spPr>
            <a:xfrm rot="18951398">
              <a:off x="5092310" y="5658495"/>
              <a:ext cx="671968" cy="22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2">
                      <a:lumMod val="10000"/>
                    </a:schemeClr>
                  </a:solidFill>
                </a:rPr>
                <a:t>CTD-101K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81E38DB-DA28-5C62-FF6A-E466F6C36B8A}"/>
                </a:ext>
              </a:extLst>
            </p:cNvPr>
            <p:cNvSpPr txBox="1"/>
            <p:nvPr/>
          </p:nvSpPr>
          <p:spPr>
            <a:xfrm rot="18951398">
              <a:off x="6907330" y="5658208"/>
              <a:ext cx="857317" cy="3272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2">
                      <a:lumMod val="10000"/>
                    </a:schemeClr>
                  </a:solidFill>
                </a:rPr>
                <a:t>CTD-101K</a:t>
              </a:r>
              <a:br>
                <a:rPr lang="en-GB" sz="700" dirty="0">
                  <a:solidFill>
                    <a:schemeClr val="bg2">
                      <a:lumMod val="10000"/>
                    </a:schemeClr>
                  </a:solidFill>
                </a:rPr>
              </a:br>
              <a:r>
                <a:rPr lang="en-GB" sz="600" dirty="0">
                  <a:solidFill>
                    <a:schemeClr val="bg2">
                      <a:lumMod val="10000"/>
                    </a:schemeClr>
                  </a:solidFill>
                </a:rPr>
                <a:t>Low friction pole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6D8266D-D108-0C10-0FC1-0193657643C7}"/>
                </a:ext>
              </a:extLst>
            </p:cNvPr>
            <p:cNvSpPr txBox="1"/>
            <p:nvPr/>
          </p:nvSpPr>
          <p:spPr>
            <a:xfrm rot="18951398">
              <a:off x="7894107" y="5658496"/>
              <a:ext cx="671968" cy="22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 err="1">
                  <a:solidFill>
                    <a:schemeClr val="bg2">
                      <a:lumMod val="10000"/>
                    </a:schemeClr>
                  </a:solidFill>
                </a:rPr>
                <a:t>Polab</a:t>
              </a:r>
              <a:r>
                <a:rPr lang="en-GB" sz="700" dirty="0">
                  <a:solidFill>
                    <a:schemeClr val="bg2">
                      <a:lumMod val="10000"/>
                    </a:schemeClr>
                  </a:solidFill>
                </a:rPr>
                <a:t> mix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EAC881B-7254-EDDB-BC73-8B03A1CF4F58}"/>
                </a:ext>
              </a:extLst>
            </p:cNvPr>
            <p:cNvSpPr txBox="1"/>
            <p:nvPr/>
          </p:nvSpPr>
          <p:spPr>
            <a:xfrm rot="18951398">
              <a:off x="8380895" y="5658495"/>
              <a:ext cx="671968" cy="22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 err="1">
                  <a:solidFill>
                    <a:schemeClr val="bg2">
                      <a:lumMod val="10000"/>
                    </a:schemeClr>
                  </a:solidFill>
                </a:rPr>
                <a:t>Polab</a:t>
              </a:r>
              <a:r>
                <a:rPr lang="en-GB" sz="700" dirty="0">
                  <a:solidFill>
                    <a:schemeClr val="bg2">
                      <a:lumMod val="10000"/>
                    </a:schemeClr>
                  </a:solidFill>
                </a:rPr>
                <a:t> mix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2076415-8FE8-3358-EF3F-B890DACAA325}"/>
                </a:ext>
              </a:extLst>
            </p:cNvPr>
            <p:cNvSpPr txBox="1"/>
            <p:nvPr/>
          </p:nvSpPr>
          <p:spPr>
            <a:xfrm rot="18951398">
              <a:off x="5546012" y="5680140"/>
              <a:ext cx="671968" cy="22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2">
                      <a:lumMod val="10000"/>
                    </a:schemeClr>
                  </a:solidFill>
                </a:rPr>
                <a:t>MY 750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50BED8F-C824-F877-A493-AF2F6B9266F2}"/>
                </a:ext>
              </a:extLst>
            </p:cNvPr>
            <p:cNvSpPr txBox="1"/>
            <p:nvPr/>
          </p:nvSpPr>
          <p:spPr>
            <a:xfrm rot="18951398">
              <a:off x="6509750" y="5680139"/>
              <a:ext cx="671968" cy="22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2">
                      <a:lumMod val="10000"/>
                    </a:schemeClr>
                  </a:solidFill>
                </a:rPr>
                <a:t>MY 740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C3F7F7E-C326-86B1-B15A-8ADBD6C15B7C}"/>
                </a:ext>
              </a:extLst>
            </p:cNvPr>
            <p:cNvSpPr txBox="1"/>
            <p:nvPr/>
          </p:nvSpPr>
          <p:spPr>
            <a:xfrm rot="18951398">
              <a:off x="6077557" y="5680139"/>
              <a:ext cx="671968" cy="223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2">
                      <a:lumMod val="10000"/>
                    </a:schemeClr>
                  </a:solidFill>
                </a:rPr>
                <a:t>Mix 61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D91F4E2-060F-668E-1D32-F852B319DB94}"/>
              </a:ext>
            </a:extLst>
          </p:cNvPr>
          <p:cNvGrpSpPr/>
          <p:nvPr/>
        </p:nvGrpSpPr>
        <p:grpSpPr>
          <a:xfrm>
            <a:off x="4838262" y="996166"/>
            <a:ext cx="4227844" cy="2111077"/>
            <a:chOff x="4806065" y="1438992"/>
            <a:chExt cx="4227844" cy="211107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C48D0D2-12DB-6699-2692-097918B532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17309" y="1438992"/>
              <a:ext cx="4116600" cy="2111077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D819FF-B6B2-D21F-2AE7-25472E2CCE6A}"/>
                </a:ext>
              </a:extLst>
            </p:cNvPr>
            <p:cNvSpPr/>
            <p:nvPr/>
          </p:nvSpPr>
          <p:spPr>
            <a:xfrm>
              <a:off x="4806065" y="3184944"/>
              <a:ext cx="4227844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A579ECD2-6EA2-4B7B-72E0-AB5E729500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72974"/>
            <a:ext cx="5068008" cy="26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515834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127330</TotalTime>
  <Words>3036</Words>
  <Application>Microsoft Office PowerPoint</Application>
  <PresentationFormat>On-screen Show (4:3)</PresentationFormat>
  <Paragraphs>607</Paragraphs>
  <Slides>29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Times</vt:lpstr>
      <vt:lpstr>Times New Roman</vt:lpstr>
      <vt:lpstr>Wingdings</vt:lpstr>
      <vt:lpstr>HFM(4-3)</vt:lpstr>
      <vt:lpstr>PowerPoint Presentation</vt:lpstr>
      <vt:lpstr>WP 3.4  Nb3Sn Magnet Technology Development Program (TDP)   HFM Annual Meeting 11-02-2025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Ariel Haziot</cp:lastModifiedBy>
  <cp:revision>1206</cp:revision>
  <cp:lastPrinted>2025-02-07T13:46:28Z</cp:lastPrinted>
  <dcterms:created xsi:type="dcterms:W3CDTF">2012-11-30T11:04:26Z</dcterms:created>
  <dcterms:modified xsi:type="dcterms:W3CDTF">2025-02-11T07:17:25Z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