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1"/>
  </p:notesMasterIdLst>
  <p:sldIdLst>
    <p:sldId id="938" r:id="rId5"/>
    <p:sldId id="939" r:id="rId6"/>
    <p:sldId id="937" r:id="rId7"/>
    <p:sldId id="1002" r:id="rId8"/>
    <p:sldId id="966" r:id="rId9"/>
    <p:sldId id="1001" r:id="rId10"/>
    <p:sldId id="989" r:id="rId11"/>
    <p:sldId id="987" r:id="rId12"/>
    <p:sldId id="988" r:id="rId13"/>
    <p:sldId id="992" r:id="rId14"/>
    <p:sldId id="993" r:id="rId15"/>
    <p:sldId id="995" r:id="rId16"/>
    <p:sldId id="996" r:id="rId17"/>
    <p:sldId id="997" r:id="rId18"/>
    <p:sldId id="1003" r:id="rId19"/>
    <p:sldId id="1014" r:id="rId20"/>
    <p:sldId id="1004" r:id="rId21"/>
    <p:sldId id="1013" r:id="rId22"/>
    <p:sldId id="1005" r:id="rId23"/>
    <p:sldId id="1011" r:id="rId24"/>
    <p:sldId id="1006" r:id="rId25"/>
    <p:sldId id="976" r:id="rId26"/>
    <p:sldId id="977" r:id="rId27"/>
    <p:sldId id="1007" r:id="rId28"/>
    <p:sldId id="979" r:id="rId29"/>
    <p:sldId id="1008" r:id="rId30"/>
    <p:sldId id="956" r:id="rId31"/>
    <p:sldId id="982" r:id="rId32"/>
    <p:sldId id="985" r:id="rId33"/>
    <p:sldId id="1012" r:id="rId34"/>
    <p:sldId id="990" r:id="rId35"/>
    <p:sldId id="983" r:id="rId36"/>
    <p:sldId id="991" r:id="rId37"/>
    <p:sldId id="999" r:id="rId38"/>
    <p:sldId id="1000" r:id="rId39"/>
    <p:sldId id="975" r:id="rId4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7AD"/>
    <a:srgbClr val="F09E18"/>
    <a:srgbClr val="0016A0"/>
    <a:srgbClr val="8E04FF"/>
    <a:srgbClr val="006DD0"/>
    <a:srgbClr val="67B4FE"/>
    <a:srgbClr val="676ECB"/>
    <a:srgbClr val="6695E8"/>
    <a:srgbClr val="4303C2"/>
    <a:srgbClr val="00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4" autoAdjust="0"/>
    <p:restoredTop sz="97156" autoAdjust="0"/>
  </p:normalViewPr>
  <p:slideViewPr>
    <p:cSldViewPr snapToGrid="0" snapToObjects="1">
      <p:cViewPr varScale="1">
        <p:scale>
          <a:sx n="88" d="100"/>
          <a:sy n="88" d="100"/>
        </p:scale>
        <p:origin x="168" y="6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20" d="100"/>
          <a:sy n="120" d="100"/>
        </p:scale>
        <p:origin x="60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042786172168543"/>
          <c:y val="3.0901138697007145E-2"/>
          <c:w val="0.75497308728793222"/>
          <c:h val="0.63761391891691632"/>
        </c:manualLayout>
      </c:layout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force'!$H$7:$H$9</c:f>
              <c:numCache>
                <c:formatCode>0.00%</c:formatCode>
                <c:ptCount val="3"/>
                <c:pt idx="0">
                  <c:v>0.49089926130644695</c:v>
                </c:pt>
                <c:pt idx="1">
                  <c:v>0.87390599996588014</c:v>
                </c:pt>
                <c:pt idx="2">
                  <c:v>0.19960625757032943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CCA-48AD-BD16-7F5156145E82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force'!$G$4:$G$6</c:f>
              <c:numCache>
                <c:formatCode>0.00%</c:formatCode>
                <c:ptCount val="3"/>
                <c:pt idx="0">
                  <c:v>0.47067101694047797</c:v>
                </c:pt>
                <c:pt idx="1">
                  <c:v>1.0443059010184759</c:v>
                </c:pt>
                <c:pt idx="2">
                  <c:v>1.0697880648958493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CCA-48AD-BD16-7F5156145E82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force'!$I$7:$I$9</c:f>
              <c:numCache>
                <c:formatCode>0.00%</c:formatCode>
                <c:ptCount val="3"/>
                <c:pt idx="0">
                  <c:v>-2.0228244365968914E-2</c:v>
                </c:pt>
                <c:pt idx="1">
                  <c:v>0.17027389665114215</c:v>
                </c:pt>
                <c:pt idx="2">
                  <c:v>-0.12981889213026937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CCA-48AD-BD16-7F5156145E82}"/>
            </c:ext>
          </c:extLst>
        </c:ser>
        <c:ser>
          <c:idx val="2"/>
          <c:order val="3"/>
          <c:tx>
            <c:v>Pole (frictionless)</c:v>
          </c:tx>
          <c:spPr>
            <a:ln w="19050" cap="rnd">
              <a:solidFill>
                <a:srgbClr val="00206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force'!$Q$7:$Q$9</c:f>
              <c:numCache>
                <c:formatCode>0.00%</c:formatCode>
                <c:ptCount val="3"/>
                <c:pt idx="0">
                  <c:v>0.4595071566269171</c:v>
                </c:pt>
                <c:pt idx="1">
                  <c:v>1.0286267976866779</c:v>
                </c:pt>
                <c:pt idx="2">
                  <c:v>0.16271146595697494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CCA-48AD-BD16-7F5156145E82}"/>
            </c:ext>
          </c:extLst>
        </c:ser>
        <c:ser>
          <c:idx val="4"/>
          <c:order val="4"/>
          <c:tx>
            <c:v>Shell (frictionless)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force'!$P$4:$P$6</c:f>
              <c:numCache>
                <c:formatCode>0.00%</c:formatCode>
                <c:ptCount val="3"/>
                <c:pt idx="0">
                  <c:v>0.4595071566269171</c:v>
                </c:pt>
                <c:pt idx="1">
                  <c:v>1.0288534896019925</c:v>
                </c:pt>
                <c:pt idx="2">
                  <c:v>1.1627121654127643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CCA-48AD-BD16-7F5156145E82}"/>
            </c:ext>
          </c:extLst>
        </c:ser>
        <c:ser>
          <c:idx val="5"/>
          <c:order val="5"/>
          <c:tx>
            <c:v>Vpad + Vfiller + Pocket (frictionless)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force'!$R$7:$R$9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CCA-48AD-BD16-7F5156145E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CH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CH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CH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28888795876248829"/>
          <c:y val="0.69378895960046616"/>
          <c:w val="0.61437760220403637"/>
          <c:h val="0.28625630130574325"/>
        </c:manualLayout>
      </c:layout>
      <c:overlay val="1"/>
      <c:spPr>
        <a:solidFill>
          <a:sysClr val="window" lastClr="FFFFFF"/>
        </a:solidFill>
        <a:ln>
          <a:solidFill>
            <a:srgbClr val="0055A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6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  <a:prstGeom prst="rect">
            <a:avLst/>
          </a:prstGeo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  <a:prstGeom prst="rect">
            <a:avLst/>
          </a:prstGeo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11" Type="http://schemas.openxmlformats.org/officeDocument/2006/relationships/image" Target="../media/image30.png"/><Relationship Id="rId5" Type="http://schemas.openxmlformats.org/officeDocument/2006/relationships/image" Target="../media/image25.jpeg"/><Relationship Id="rId10" Type="http://schemas.openxmlformats.org/officeDocument/2006/relationships/chart" Target="../charts/chart1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10" Type="http://schemas.openxmlformats.org/officeDocument/2006/relationships/image" Target="../media/image42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png"/><Relationship Id="rId7" Type="http://schemas.openxmlformats.org/officeDocument/2006/relationships/image" Target="../media/image6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2408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png"/><Relationship Id="rId7" Type="http://schemas.openxmlformats.org/officeDocument/2006/relationships/image" Target="../media/image80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C3526-13BF-B6D5-C613-F8EBF9459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6C84C-E6EA-06B6-3D53-24BD351D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40 strands cable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6DBFC-A87B-89BE-C541-0A2F7564D5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BA530-F952-3CBD-5156-AE9C5A6B8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38CC7E-2F8B-2DAD-6B21-1BBE8F3DEA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4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F6FAD-60BD-079D-EFC4-77874B147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186A2-E235-A842-CB9D-73564E651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Design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A4A86-B511-C8D2-2458-81CE8C023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93" y="1091088"/>
            <a:ext cx="10969139" cy="636597"/>
          </a:xfrm>
        </p:spPr>
        <p:txBody>
          <a:bodyPr/>
          <a:lstStyle/>
          <a:p>
            <a:r>
              <a:rPr lang="en-GB" sz="1800" dirty="0"/>
              <a:t>The 2D &amp; 3D electromagnetic design for the single aperture configuration was completed in January 2025.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39347-6A6C-4530-1845-70B9A4729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269B5-0CFF-1241-2FAF-EB49E04BE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22" name="Table 9">
            <a:extLst>
              <a:ext uri="{FF2B5EF4-FFF2-40B4-BE49-F238E27FC236}">
                <a16:creationId xmlns:a16="http://schemas.microsoft.com/office/drawing/2014/main" id="{C967C2A6-1B66-E684-E0A1-0B4ECB32A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439925"/>
              </p:ext>
            </p:extLst>
          </p:nvPr>
        </p:nvGraphicFramePr>
        <p:xfrm>
          <a:off x="3943978" y="1641055"/>
          <a:ext cx="4495878" cy="3055620"/>
        </p:xfrm>
        <a:graphic>
          <a:graphicData uri="http://schemas.openxmlformats.org/drawingml/2006/table">
            <a:tbl>
              <a:tblPr firstRow="1" bandRow="1"/>
              <a:tblGrid>
                <a:gridCol w="1457178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719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52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Intra-beam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distance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Yoke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Shell diameter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overall</a:t>
                      </a:r>
                      <a:endParaRPr lang="en-GB" sz="105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360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348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strand (</a:t>
                      </a:r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526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509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6239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658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@1.9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81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@4.2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91.2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37124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mH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</a:tbl>
          </a:graphicData>
        </a:graphic>
      </p:graphicFrame>
      <p:graphicFrame>
        <p:nvGraphicFramePr>
          <p:cNvPr id="38" name="Table 9">
            <a:extLst>
              <a:ext uri="{FF2B5EF4-FFF2-40B4-BE49-F238E27FC236}">
                <a16:creationId xmlns:a16="http://schemas.microsoft.com/office/drawing/2014/main" id="{FAEB07FA-C634-D18A-840D-E362E62EC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290033"/>
              </p:ext>
            </p:extLst>
          </p:nvPr>
        </p:nvGraphicFramePr>
        <p:xfrm>
          <a:off x="3630461" y="4808723"/>
          <a:ext cx="5089807" cy="962025"/>
        </p:xfrm>
        <a:graphic>
          <a:graphicData uri="http://schemas.openxmlformats.org/drawingml/2006/table">
            <a:tbl>
              <a:tblPr firstRow="1" bandRow="1"/>
              <a:tblGrid>
                <a:gridCol w="1661393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62277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409136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257001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 *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D11E058-00FB-A71B-1945-FBCFF0DB44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204" y="4260227"/>
            <a:ext cx="2691351" cy="16326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EEF9BC-77BF-208F-92DD-3F4A0B001C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570" y="4349514"/>
            <a:ext cx="2486371" cy="1454111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7621BA-A40A-B7DC-C0CE-8241D5F90C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BD7539-084C-8DA2-A840-0944C941B21F}"/>
              </a:ext>
            </a:extLst>
          </p:cNvPr>
          <p:cNvGrpSpPr/>
          <p:nvPr/>
        </p:nvGrpSpPr>
        <p:grpSpPr>
          <a:xfrm>
            <a:off x="212951" y="1488761"/>
            <a:ext cx="3233367" cy="2787435"/>
            <a:chOff x="212951" y="1488761"/>
            <a:chExt cx="3233367" cy="2787435"/>
          </a:xfrm>
        </p:grpSpPr>
        <p:pic>
          <p:nvPicPr>
            <p:cNvPr id="9" name="Picture 8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1B87B638-3056-3401-3522-C765958F5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951" y="1625519"/>
              <a:ext cx="3233367" cy="265067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6BA923-503B-C797-3CB6-6C62EBDFEE0B}"/>
                </a:ext>
              </a:extLst>
            </p:cNvPr>
            <p:cNvSpPr/>
            <p:nvPr/>
          </p:nvSpPr>
          <p:spPr>
            <a:xfrm>
              <a:off x="1865146" y="1488761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CF6EA04-2B1C-9EDD-62AE-3785FD805564}"/>
              </a:ext>
            </a:extLst>
          </p:cNvPr>
          <p:cNvGrpSpPr/>
          <p:nvPr/>
        </p:nvGrpSpPr>
        <p:grpSpPr>
          <a:xfrm>
            <a:off x="8779773" y="1536787"/>
            <a:ext cx="3180201" cy="2736932"/>
            <a:chOff x="8779773" y="1536787"/>
            <a:chExt cx="3180201" cy="2736932"/>
          </a:xfrm>
        </p:grpSpPr>
        <p:pic>
          <p:nvPicPr>
            <p:cNvPr id="15" name="Picture 14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14995550-F822-C184-5F6C-BDD57D948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79773" y="1625519"/>
              <a:ext cx="3180201" cy="26482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BD6DBC-F8F2-738D-E4F8-D1C82814C11E}"/>
                </a:ext>
              </a:extLst>
            </p:cNvPr>
            <p:cNvSpPr/>
            <p:nvPr/>
          </p:nvSpPr>
          <p:spPr>
            <a:xfrm>
              <a:off x="10369873" y="1536787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29288AB-86C6-B314-C76B-8402719AF593}"/>
              </a:ext>
            </a:extLst>
          </p:cNvPr>
          <p:cNvSpPr txBox="1"/>
          <p:nvPr/>
        </p:nvSpPr>
        <p:spPr>
          <a:xfrm>
            <a:off x="9983233" y="5879420"/>
            <a:ext cx="1798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</a:t>
            </a:r>
            <a:r>
              <a:rPr lang="en-GB" sz="1200" dirty="0" err="1"/>
              <a:t>Haziot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30384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32A45-6B39-FEA0-004E-4AD1DD0E7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6133F-6977-FB10-9BB7-FD17AFBAB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51" y="240866"/>
            <a:ext cx="11736055" cy="940443"/>
          </a:xfrm>
        </p:spPr>
        <p:txBody>
          <a:bodyPr/>
          <a:lstStyle/>
          <a:p>
            <a:r>
              <a:rPr lang="en-GB" dirty="0"/>
              <a:t>BOND  </a:t>
            </a:r>
            <a:r>
              <a:rPr lang="en-GB" dirty="0" err="1"/>
              <a:t>Loadline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7DE33-0BA5-668C-EBC8-F986198EB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93" y="1091088"/>
            <a:ext cx="10969139" cy="636597"/>
          </a:xfrm>
        </p:spPr>
        <p:txBody>
          <a:bodyPr/>
          <a:lstStyle/>
          <a:p>
            <a:r>
              <a:rPr lang="en-GB" sz="1800" dirty="0" err="1"/>
              <a:t>Loadline</a:t>
            </a:r>
            <a:r>
              <a:rPr lang="en-GB" sz="1800" dirty="0"/>
              <a:t> and critical surface margins for single aperture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C4F7D-E6A5-74A0-27EA-F79368EAF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E1993-13A8-14A2-C0D3-149A458813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D35795-387E-065C-91B5-831C86C27A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000" y="1409386"/>
            <a:ext cx="4605965" cy="461033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D46E5-BF72-53A6-3AB5-CA59D4A204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3AFD32-5B56-EFF2-8C5D-E163667E31EA}"/>
              </a:ext>
            </a:extLst>
          </p:cNvPr>
          <p:cNvGrpSpPr/>
          <p:nvPr/>
        </p:nvGrpSpPr>
        <p:grpSpPr>
          <a:xfrm>
            <a:off x="212951" y="1488761"/>
            <a:ext cx="3233367" cy="2787435"/>
            <a:chOff x="212951" y="1488761"/>
            <a:chExt cx="3233367" cy="2787435"/>
          </a:xfrm>
        </p:grpSpPr>
        <p:pic>
          <p:nvPicPr>
            <p:cNvPr id="11" name="Picture 10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1DB3FC1C-09CB-53A5-7B58-714A5BDFA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951" y="1625519"/>
              <a:ext cx="3233367" cy="2650677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FDA38DC-37CB-B7DB-F9C7-108C29DCC682}"/>
                </a:ext>
              </a:extLst>
            </p:cNvPr>
            <p:cNvSpPr/>
            <p:nvPr/>
          </p:nvSpPr>
          <p:spPr>
            <a:xfrm>
              <a:off x="1865146" y="1488761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99CA6C-E8A9-50EB-6E9B-AD747468A72A}"/>
              </a:ext>
            </a:extLst>
          </p:cNvPr>
          <p:cNvGrpSpPr/>
          <p:nvPr/>
        </p:nvGrpSpPr>
        <p:grpSpPr>
          <a:xfrm>
            <a:off x="3801161" y="3149628"/>
            <a:ext cx="3180201" cy="2736932"/>
            <a:chOff x="8779773" y="1536787"/>
            <a:chExt cx="3180201" cy="2736932"/>
          </a:xfrm>
        </p:grpSpPr>
        <p:pic>
          <p:nvPicPr>
            <p:cNvPr id="14" name="Picture 13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95105B34-9023-8BD0-376C-427D6ED09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79773" y="1625519"/>
              <a:ext cx="3180201" cy="264820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AD77877-E8AD-AE14-F758-04B74D840201}"/>
                </a:ext>
              </a:extLst>
            </p:cNvPr>
            <p:cNvSpPr/>
            <p:nvPr/>
          </p:nvSpPr>
          <p:spPr>
            <a:xfrm>
              <a:off x="10369873" y="1536787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25100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B9E70-F9E3-E1C8-AAB5-E461E4EF9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2E0FB-6348-F572-2DB2-1D00891C6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042" y="324940"/>
            <a:ext cx="11928958" cy="940443"/>
          </a:xfrm>
        </p:spPr>
        <p:txBody>
          <a:bodyPr/>
          <a:lstStyle/>
          <a:p>
            <a:r>
              <a:rPr lang="en-GB" dirty="0"/>
              <a:t>BOND Mechanical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5ADE7-1E73-3AF9-6C4B-58349F698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A283C-A01F-1121-6696-A5E783695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32763D-D02C-CF21-3778-BCE1C744E21B}"/>
              </a:ext>
            </a:extLst>
          </p:cNvPr>
          <p:cNvSpPr txBox="1"/>
          <p:nvPr/>
        </p:nvSpPr>
        <p:spPr>
          <a:xfrm>
            <a:off x="502750" y="4598129"/>
            <a:ext cx="1625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Coil to pole contact pressure at 14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71CA94-4A42-EC4E-1620-900D61FF353E}"/>
              </a:ext>
            </a:extLst>
          </p:cNvPr>
          <p:cNvSpPr txBox="1"/>
          <p:nvPr/>
        </p:nvSpPr>
        <p:spPr>
          <a:xfrm>
            <a:off x="3466446" y="2966483"/>
            <a:ext cx="37264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X-component of stress (MPa) during assembly (left), cool down (centre), and at 14 T (right).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EF93AE-675E-1C30-74FB-AE57B1429180}"/>
              </a:ext>
            </a:extLst>
          </p:cNvPr>
          <p:cNvSpPr txBox="1"/>
          <p:nvPr/>
        </p:nvSpPr>
        <p:spPr>
          <a:xfrm>
            <a:off x="3371294" y="5133122"/>
            <a:ext cx="3612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Von Mises stresses (MPa) during assembly (left), cool down (centre), and at 14 T (right).</a:t>
            </a:r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93B6DFA3-26E1-2172-DCDF-AE44D9422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5815" y="2700701"/>
            <a:ext cx="1536093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91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7" name="Rectangle 38">
            <a:extLst>
              <a:ext uri="{FF2B5EF4-FFF2-40B4-BE49-F238E27FC236}">
                <a16:creationId xmlns:a16="http://schemas.microsoft.com/office/drawing/2014/main" id="{F251938A-06B5-A97F-CE40-D171FA9E7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8192" y="2687731"/>
            <a:ext cx="1547184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177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F510D0A6-4147-CDBC-8B5B-270174F8F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943" y="2695482"/>
            <a:ext cx="1367165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150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1" name="Picture 10" descr="A diagram of a heat map&#10;&#10;Description automatically generated with medium confidence">
            <a:extLst>
              <a:ext uri="{FF2B5EF4-FFF2-40B4-BE49-F238E27FC236}">
                <a16:creationId xmlns:a16="http://schemas.microsoft.com/office/drawing/2014/main" id="{2F1792D7-49D2-672F-B749-5A0FE510DC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547" y="1433571"/>
            <a:ext cx="1661504" cy="1249599"/>
          </a:xfrm>
          <a:prstGeom prst="rect">
            <a:avLst/>
          </a:prstGeom>
        </p:spPr>
      </p:pic>
      <p:pic>
        <p:nvPicPr>
          <p:cNvPr id="13" name="Picture 12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5D1095B6-AD58-CB71-FAB3-79716971D4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051" y="1440217"/>
            <a:ext cx="1661504" cy="1249599"/>
          </a:xfrm>
          <a:prstGeom prst="rect">
            <a:avLst/>
          </a:prstGeom>
        </p:spPr>
      </p:pic>
      <p:pic>
        <p:nvPicPr>
          <p:cNvPr id="15" name="Picture 14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CC2B84D8-E532-5836-93B4-D8F58E1162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043" y="1422437"/>
            <a:ext cx="1661504" cy="1249599"/>
          </a:xfrm>
          <a:prstGeom prst="rect">
            <a:avLst/>
          </a:prstGeom>
        </p:spPr>
      </p:pic>
      <p:sp>
        <p:nvSpPr>
          <p:cNvPr id="17" name="Rectangle 38">
            <a:extLst>
              <a:ext uri="{FF2B5EF4-FFF2-40B4-BE49-F238E27FC236}">
                <a16:creationId xmlns:a16="http://schemas.microsoft.com/office/drawing/2014/main" id="{D9A1E1BD-C31D-D959-9FE1-201E5FA1F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860" y="4844350"/>
            <a:ext cx="1662472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86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8" name="Rectangle 38">
            <a:extLst>
              <a:ext uri="{FF2B5EF4-FFF2-40B4-BE49-F238E27FC236}">
                <a16:creationId xmlns:a16="http://schemas.microsoft.com/office/drawing/2014/main" id="{BB0F2E53-CBE9-8953-38C7-645056041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6248" y="4844350"/>
            <a:ext cx="1342872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175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B1A71272-AB80-B813-3F65-43880B51D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7587" y="4844350"/>
            <a:ext cx="1415407" cy="215444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140 MPa</a:t>
            </a:r>
            <a:endParaRPr lang="en-GB" altLang="fr-FR" sz="8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1" name="Picture 20" descr="A diagram of a green rectangle with a rainbow colored spectrum&#10;&#10;Description automatically generated with medium confidence">
            <a:extLst>
              <a:ext uri="{FF2B5EF4-FFF2-40B4-BE49-F238E27FC236}">
                <a16:creationId xmlns:a16="http://schemas.microsoft.com/office/drawing/2014/main" id="{A419AC63-2FE4-46BC-C3FB-0D56DBCBCB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078" y="3512582"/>
            <a:ext cx="1660973" cy="1249200"/>
          </a:xfrm>
          <a:prstGeom prst="rect">
            <a:avLst/>
          </a:prstGeom>
        </p:spPr>
      </p:pic>
      <p:pic>
        <p:nvPicPr>
          <p:cNvPr id="23" name="Picture 22" descr="A rainbow colored map with numbers and letters&#10;&#10;Description automatically generated">
            <a:extLst>
              <a:ext uri="{FF2B5EF4-FFF2-40B4-BE49-F238E27FC236}">
                <a16:creationId xmlns:a16="http://schemas.microsoft.com/office/drawing/2014/main" id="{A6DC9AB7-5A91-0087-623D-57237BED69C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633" y="3511968"/>
            <a:ext cx="1660973" cy="1249200"/>
          </a:xfrm>
          <a:prstGeom prst="rect">
            <a:avLst/>
          </a:prstGeom>
        </p:spPr>
      </p:pic>
      <p:pic>
        <p:nvPicPr>
          <p:cNvPr id="24" name="Picture 23" descr="A screen shot of a diagram&#10;&#10;Description automatically generated">
            <a:extLst>
              <a:ext uri="{FF2B5EF4-FFF2-40B4-BE49-F238E27FC236}">
                <a16:creationId xmlns:a16="http://schemas.microsoft.com/office/drawing/2014/main" id="{6E75B82F-90C2-99F2-716D-DAA514ED9BC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574" y="3512582"/>
            <a:ext cx="1660973" cy="1249200"/>
          </a:xfrm>
          <a:prstGeom prst="rect">
            <a:avLst/>
          </a:prstGeom>
        </p:spPr>
      </p:pic>
      <p:pic>
        <p:nvPicPr>
          <p:cNvPr id="41" name="Picture 40" descr="A blue and pink diagram&#10;&#10;Description automatically generated">
            <a:extLst>
              <a:ext uri="{FF2B5EF4-FFF2-40B4-BE49-F238E27FC236}">
                <a16:creationId xmlns:a16="http://schemas.microsoft.com/office/drawing/2014/main" id="{08B4D4D6-2EDF-EC8F-6F29-23BCD01311D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203" y="1398206"/>
            <a:ext cx="1519530" cy="1480840"/>
          </a:xfrm>
          <a:prstGeom prst="rect">
            <a:avLst/>
          </a:prstGeom>
        </p:spPr>
      </p:pic>
      <p:pic>
        <p:nvPicPr>
          <p:cNvPr id="42" name="Picture 41" descr="A diagram of a cylinder&#10;&#10;Description automatically generated with medium confidence">
            <a:extLst>
              <a:ext uri="{FF2B5EF4-FFF2-40B4-BE49-F238E27FC236}">
                <a16:creationId xmlns:a16="http://schemas.microsoft.com/office/drawing/2014/main" id="{FA85FD31-2065-4EF7-0FB9-E4B13B420B9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750" y="3034914"/>
            <a:ext cx="1968969" cy="1480840"/>
          </a:xfrm>
          <a:prstGeom prst="rect">
            <a:avLst/>
          </a:prstGeom>
        </p:spPr>
      </p:pic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FBAE9448-99F3-497A-AE19-BC72C4BF02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781639"/>
              </p:ext>
            </p:extLst>
          </p:nvPr>
        </p:nvGraphicFramePr>
        <p:xfrm>
          <a:off x="7891275" y="1127819"/>
          <a:ext cx="4037683" cy="4520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45" name="Picture 44">
            <a:extLst>
              <a:ext uri="{FF2B5EF4-FFF2-40B4-BE49-F238E27FC236}">
                <a16:creationId xmlns:a16="http://schemas.microsoft.com/office/drawing/2014/main" id="{87893D1C-EA1A-DE65-480B-B89F4D3F44A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498" y="1398206"/>
            <a:ext cx="844624" cy="830834"/>
          </a:xfrm>
          <a:prstGeom prst="rect">
            <a:avLst/>
          </a:prstGeom>
        </p:spPr>
      </p:pic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A1228BEE-2AB7-E50A-841F-A7801846A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550" y="5814970"/>
            <a:ext cx="10969139" cy="636597"/>
          </a:xfrm>
        </p:spPr>
        <p:txBody>
          <a:bodyPr/>
          <a:lstStyle/>
          <a:p>
            <a:pPr algn="ctr"/>
            <a:r>
              <a:rPr lang="en-GB" sz="1800" dirty="0"/>
              <a:t>Magnet structure designed with enough margin to operate at 15.5 T.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FBEC4C-9402-083D-FF0E-8A93D84B9B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B775E0-DEE3-5F55-10A0-953B911B3014}"/>
              </a:ext>
            </a:extLst>
          </p:cNvPr>
          <p:cNvSpPr txBox="1"/>
          <p:nvPr/>
        </p:nvSpPr>
        <p:spPr>
          <a:xfrm>
            <a:off x="9983233" y="5879420"/>
            <a:ext cx="1798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J. </a:t>
            </a:r>
            <a:r>
              <a:rPr lang="en-GB" sz="1200" dirty="0" err="1"/>
              <a:t>Ferradas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21307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412E3-83B1-9960-950D-077CDA893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87B17-265F-014C-7C6C-62B2C97CC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BOND Coils Configuration and Field Profile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3CA19-DA36-990A-504B-49A3AE844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D4068-057F-7692-9F2B-E106F7AF6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5CE7ECE9-B25D-99F3-3393-0A59D92AF2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207827"/>
              </p:ext>
            </p:extLst>
          </p:nvPr>
        </p:nvGraphicFramePr>
        <p:xfrm>
          <a:off x="1954490" y="4656297"/>
          <a:ext cx="396411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091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593964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</a:tblGrid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curvature radius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angle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º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straight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178.4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AE33FE4-C934-69EA-7776-CA0FE219ED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276" y="1561623"/>
            <a:ext cx="4778837" cy="25437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810CB6-48E0-B06A-F211-3A4289D2E4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5244" y="1402543"/>
            <a:ext cx="2791434" cy="22536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8E3380-D167-E847-A7F1-4F90AD7454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141" y="3793401"/>
            <a:ext cx="3207583" cy="206219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2FDEE7-3619-37AB-B717-3F16EA8E18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20271-4121-160E-685D-E1BF39809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1F7-C91A-AD35-07BA-CEAE8B94E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90C88-1A7B-3D25-4A1C-4A90EDA1A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/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E01F1-17EB-EDCE-AEC1-6B8585BA1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B154553-3E9E-D122-F36A-E09330946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87CC0-0DFF-E20B-6A07-51DFC4D53D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644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E338898-9854-CA38-B41C-76ABC3D7B6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45" t="25220" r="12091" b="17701"/>
          <a:stretch/>
        </p:blipFill>
        <p:spPr>
          <a:xfrm>
            <a:off x="4219940" y="4247504"/>
            <a:ext cx="3681641" cy="147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7BFB39-666B-1716-BCC3-5986D70E6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978" y="84508"/>
            <a:ext cx="10969139" cy="940443"/>
          </a:xfrm>
        </p:spPr>
        <p:txBody>
          <a:bodyPr/>
          <a:lstStyle/>
          <a:p>
            <a:r>
              <a:rPr lang="en-GB" dirty="0"/>
              <a:t>Tooling &amp; components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34019-7B6C-9224-E95C-C436ABF6C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78" y="914253"/>
            <a:ext cx="6967047" cy="1046107"/>
          </a:xfrm>
        </p:spPr>
        <p:txBody>
          <a:bodyPr/>
          <a:lstStyle/>
          <a:p>
            <a:pPr marL="36576" indent="0">
              <a:buNone/>
            </a:pPr>
            <a:r>
              <a:rPr lang="en-GB" sz="1600" dirty="0">
                <a:latin typeface="+mn-lt"/>
              </a:rPr>
              <a:t>Coil components and coil fabrication tooling design is well on track.</a:t>
            </a:r>
          </a:p>
          <a:p>
            <a:pPr marL="36576" indent="0">
              <a:buNone/>
            </a:pPr>
            <a:r>
              <a:rPr lang="en-GB" sz="1600" dirty="0">
                <a:latin typeface="+mn-lt"/>
              </a:rPr>
              <a:t>The 3D design will be completed by end of April.</a:t>
            </a:r>
          </a:p>
          <a:p>
            <a:pPr marL="36576" indent="0">
              <a:buNone/>
            </a:pPr>
            <a:r>
              <a:rPr lang="en-GB" sz="1600" dirty="0">
                <a:latin typeface="+mn-lt"/>
              </a:rPr>
              <a:t>First tooling delivered is expected by late summer 2025.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27BBC-ACF3-AB78-1B67-72CC97A542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EF2BC-D10B-C8DA-9023-A581F19AF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689D6-3F41-8B17-E638-67C8BB5D8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8CD6FB1-A3A8-7ACC-8BAB-9730A9E83604}"/>
              </a:ext>
            </a:extLst>
          </p:cNvPr>
          <p:cNvGrpSpPr/>
          <p:nvPr/>
        </p:nvGrpSpPr>
        <p:grpSpPr>
          <a:xfrm>
            <a:off x="365326" y="1945487"/>
            <a:ext cx="3197869" cy="3818175"/>
            <a:chOff x="149523" y="1557620"/>
            <a:chExt cx="3736826" cy="446167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2956A9E-447C-436F-CA35-055D7BE70468}"/>
                </a:ext>
              </a:extLst>
            </p:cNvPr>
            <p:cNvGrpSpPr/>
            <p:nvPr/>
          </p:nvGrpSpPr>
          <p:grpSpPr>
            <a:xfrm>
              <a:off x="149523" y="1557620"/>
              <a:ext cx="3736826" cy="3279308"/>
              <a:chOff x="125687" y="1520730"/>
              <a:chExt cx="3736826" cy="327930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DF91A45-DDBA-D9FC-8002-AEB1DDE35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1654" t="20536" r="6541" b="28082"/>
              <a:stretch/>
            </p:blipFill>
            <p:spPr>
              <a:xfrm>
                <a:off x="222287" y="1520730"/>
                <a:ext cx="3640226" cy="115640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870D8FD-5B50-5386-53BA-A3815CBE2E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" t="19426" r="1677" b="17577"/>
              <a:stretch/>
            </p:blipFill>
            <p:spPr>
              <a:xfrm>
                <a:off x="125687" y="3561699"/>
                <a:ext cx="3736826" cy="123833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05A262A-DC57-1339-73C2-7C886FFA5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4872" t="15974" r="12964" b="20289"/>
              <a:stretch/>
            </p:blipFill>
            <p:spPr>
              <a:xfrm>
                <a:off x="2042400" y="2775136"/>
                <a:ext cx="1620344" cy="840239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61C4838-783B-E6CD-AE79-3359245C1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975" t="15605" r="4421" b="14248"/>
            <a:stretch/>
          </p:blipFill>
          <p:spPr>
            <a:xfrm>
              <a:off x="459971" y="4800038"/>
              <a:ext cx="3010647" cy="1219259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A11BFFB-2951-1109-BCD2-4C7B381B41B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74" r="24935"/>
          <a:stretch/>
        </p:blipFill>
        <p:spPr>
          <a:xfrm>
            <a:off x="4864801" y="1775516"/>
            <a:ext cx="2269472" cy="2264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9F0A2D-2303-7F35-B9B2-D0DBF01BC2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1" t="13016" r="23313" b="15974"/>
          <a:stretch/>
        </p:blipFill>
        <p:spPr>
          <a:xfrm>
            <a:off x="8447763" y="492946"/>
            <a:ext cx="3308205" cy="206897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7F6C275-2566-9AF9-20D9-A6BC3355D998}"/>
              </a:ext>
            </a:extLst>
          </p:cNvPr>
          <p:cNvGrpSpPr/>
          <p:nvPr/>
        </p:nvGrpSpPr>
        <p:grpSpPr>
          <a:xfrm>
            <a:off x="7728782" y="2697767"/>
            <a:ext cx="4156932" cy="3021226"/>
            <a:chOff x="7592722" y="2745536"/>
            <a:chExt cx="4373330" cy="317850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3B9CC4-A18A-4208-C4D0-4EAC63672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086" t="30645" r="10469" b="16467"/>
            <a:stretch/>
          </p:blipFill>
          <p:spPr>
            <a:xfrm>
              <a:off x="7592722" y="2745536"/>
              <a:ext cx="4373330" cy="155054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B31542A-159C-5E54-6614-83547157E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21" t="22879" r="16205" b="15728"/>
            <a:stretch/>
          </p:blipFill>
          <p:spPr>
            <a:xfrm>
              <a:off x="8107678" y="4239561"/>
              <a:ext cx="3730880" cy="1684477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27CBB3E-6450-ECAF-FCD4-C9A4686D32E4}"/>
              </a:ext>
            </a:extLst>
          </p:cNvPr>
          <p:cNvSpPr txBox="1"/>
          <p:nvPr/>
        </p:nvSpPr>
        <p:spPr>
          <a:xfrm>
            <a:off x="4505251" y="4039101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Winding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23088C-E446-5AF3-C0DF-37DA449ED6DD}"/>
              </a:ext>
            </a:extLst>
          </p:cNvPr>
          <p:cNvSpPr txBox="1"/>
          <p:nvPr/>
        </p:nvSpPr>
        <p:spPr>
          <a:xfrm>
            <a:off x="506934" y="4288945"/>
            <a:ext cx="101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7AFF38-8E45-E089-0D7D-46A3EA82EAD0}"/>
              </a:ext>
            </a:extLst>
          </p:cNvPr>
          <p:cNvSpPr txBox="1"/>
          <p:nvPr/>
        </p:nvSpPr>
        <p:spPr>
          <a:xfrm>
            <a:off x="8322419" y="3629910"/>
            <a:ext cx="1556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Impregnation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2FFBF3-4713-3FD1-2252-788C48338506}"/>
              </a:ext>
            </a:extLst>
          </p:cNvPr>
          <p:cNvSpPr txBox="1"/>
          <p:nvPr/>
        </p:nvSpPr>
        <p:spPr>
          <a:xfrm>
            <a:off x="10715773" y="6019297"/>
            <a:ext cx="1733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N. </a:t>
            </a:r>
            <a:r>
              <a:rPr lang="en-GB" sz="1000" dirty="0" err="1"/>
              <a:t>Peray</a:t>
            </a:r>
            <a:endParaRPr lang="en-GB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F530C0-2F28-2C29-13E1-89C5FD55AC87}"/>
              </a:ext>
            </a:extLst>
          </p:cNvPr>
          <p:cNvSpPr txBox="1"/>
          <p:nvPr/>
        </p:nvSpPr>
        <p:spPr>
          <a:xfrm>
            <a:off x="162069" y="5896185"/>
            <a:ext cx="74827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cs typeface="Calibri" panose="020F0502020204030204" pitchFamily="34" charset="0"/>
              </a:rPr>
              <a:t>* Technical discussions organized in “Sharing experience on Nb</a:t>
            </a:r>
            <a:r>
              <a:rPr lang="en-GB" sz="1200" baseline="-25000" dirty="0">
                <a:cs typeface="Calibri" panose="020F0502020204030204" pitchFamily="34" charset="0"/>
              </a:rPr>
              <a:t>3</a:t>
            </a:r>
            <a:r>
              <a:rPr lang="en-GB" sz="1200" dirty="0">
                <a:cs typeface="Calibri" panose="020F0502020204030204" pitchFamily="34" charset="0"/>
              </a:rPr>
              <a:t>Sn Magnet &amp; Tooling engineering WG”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63578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A369E-5BD5-DDFF-3C67-0DB54E688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5A4CA-72D6-5F72-EF02-0D08257A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E4C1F-1BEB-7A14-647B-97F777B4E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/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A1268-3121-0BB8-A7F5-41C6EB4FB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C269FF7-8489-1223-E603-398F0AC76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EAFFF-6C3E-E721-E2A3-19C4348F18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269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E561792-8C8E-714B-918B-17F9B4E37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6424" y="3296754"/>
            <a:ext cx="2981217" cy="22934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05C65C-F39C-FB5B-646B-14DD16A99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design of sliding reaction tooling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02320-EBEA-AF72-B04C-C4E55846B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87873"/>
            <a:ext cx="10969139" cy="730934"/>
          </a:xfrm>
        </p:spPr>
        <p:txBody>
          <a:bodyPr/>
          <a:lstStyle/>
          <a:p>
            <a:pPr marL="36576" indent="0" algn="ctr">
              <a:buNone/>
            </a:pPr>
            <a:r>
              <a:rPr lang="en-GB" sz="1600" dirty="0"/>
              <a:t>Thanks to the experience gained during the construction of the Race-tracks, FRESCA2 and MQXF magnets, BOND tooling  designed to compensate for dimensional variations during heat treatments is currently in the design phase.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A84DE-845A-CB35-FA81-166826ECE4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3C247-BD80-F184-A850-47424E701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1394C-6184-33B7-7478-02F8432AC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0BA4A3A-75E7-044D-DA9E-647145F6B39F}"/>
              </a:ext>
            </a:extLst>
          </p:cNvPr>
          <p:cNvSpPr txBox="1">
            <a:spLocks/>
          </p:cNvSpPr>
          <p:nvPr/>
        </p:nvSpPr>
        <p:spPr>
          <a:xfrm>
            <a:off x="466989" y="5590207"/>
            <a:ext cx="8856210" cy="70861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600" dirty="0"/>
              <a:t>The basic concepts will be validated using simplified mock-ups that replicate conditions close as possible to those that will be used during coil manufacturing.</a:t>
            </a:r>
            <a:endParaRPr lang="en-GB" sz="2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30CD90-7407-6971-E874-D18917DEB8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9978" y="1743881"/>
            <a:ext cx="3638447" cy="19249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7F22CB-6844-DC2B-3160-E3C515F33F7D}"/>
              </a:ext>
            </a:extLst>
          </p:cNvPr>
          <p:cNvSpPr txBox="1"/>
          <p:nvPr/>
        </p:nvSpPr>
        <p:spPr>
          <a:xfrm>
            <a:off x="8575384" y="1792578"/>
            <a:ext cx="355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Racetrack coil mock-up with integrated sliding system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00B553-E733-BC07-D54A-AF7BFF00BFF9}"/>
              </a:ext>
            </a:extLst>
          </p:cNvPr>
          <p:cNvSpPr txBox="1"/>
          <p:nvPr/>
        </p:nvSpPr>
        <p:spPr>
          <a:xfrm>
            <a:off x="9417677" y="5944516"/>
            <a:ext cx="2710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N. </a:t>
            </a:r>
            <a:r>
              <a:rPr lang="en-GB" sz="1000" dirty="0" err="1"/>
              <a:t>Lusa</a:t>
            </a:r>
            <a:r>
              <a:rPr lang="en-GB" sz="1000" dirty="0"/>
              <a:t>, J. </a:t>
            </a:r>
            <a:r>
              <a:rPr lang="en-GB" sz="1000" dirty="0" err="1"/>
              <a:t>Ferradas</a:t>
            </a:r>
            <a:r>
              <a:rPr lang="en-GB" sz="1000" dirty="0"/>
              <a:t>  &amp; B. Pellet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BC97738-7CF4-2A79-DCA0-177A26732C02}"/>
              </a:ext>
            </a:extLst>
          </p:cNvPr>
          <p:cNvGrpSpPr/>
          <p:nvPr/>
        </p:nvGrpSpPr>
        <p:grpSpPr>
          <a:xfrm>
            <a:off x="3380272" y="1738885"/>
            <a:ext cx="3058014" cy="3748314"/>
            <a:chOff x="3380272" y="1738885"/>
            <a:chExt cx="3058014" cy="37483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43989F3-9470-A3D6-B527-7015F0008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1738885"/>
              <a:ext cx="2635624" cy="138100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8D582FA-FED0-428F-EF84-E648B58A7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0934" y="3114775"/>
              <a:ext cx="2697352" cy="237242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BF7D888-1857-EC71-2217-C5098B239875}"/>
                </a:ext>
              </a:extLst>
            </p:cNvPr>
            <p:cNvSpPr txBox="1"/>
            <p:nvPr/>
          </p:nvSpPr>
          <p:spPr>
            <a:xfrm>
              <a:off x="3380272" y="3164574"/>
              <a:ext cx="2117974" cy="314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Circular ceramic bearing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2E2653-98F7-A900-8DD1-3066C312F736}"/>
              </a:ext>
            </a:extLst>
          </p:cNvPr>
          <p:cNvGrpSpPr/>
          <p:nvPr/>
        </p:nvGrpSpPr>
        <p:grpSpPr>
          <a:xfrm>
            <a:off x="388091" y="1560037"/>
            <a:ext cx="2832303" cy="4045800"/>
            <a:chOff x="388091" y="1560037"/>
            <a:chExt cx="2832303" cy="40458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DC1F308-6352-7D8C-9164-DC738186F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42" y="1560037"/>
              <a:ext cx="2697352" cy="158800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6674249-4127-EEB6-B79A-F1D181E4E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600" y="3279263"/>
              <a:ext cx="2362200" cy="232657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515C766-E231-511F-4938-DA0BAFD7C2A8}"/>
                </a:ext>
              </a:extLst>
            </p:cNvPr>
            <p:cNvSpPr txBox="1"/>
            <p:nvPr/>
          </p:nvSpPr>
          <p:spPr>
            <a:xfrm>
              <a:off x="388091" y="3201601"/>
              <a:ext cx="2024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Linear ceramic bearing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8590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ED9AC-894D-5E17-848B-CF07857DE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34899-EEFF-9A00-338A-6BC76CAFB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4DCBA-7BF1-4502-72F5-D03F0C02C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/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352A9-CE4B-72B0-E2DF-E173D55AC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7AB94CD-D1F8-2354-4763-4E43727E7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A0FBD-23F5-552E-A5FA-E72B9F05FD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83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958" y="2227145"/>
            <a:ext cx="7661491" cy="3138057"/>
          </a:xfrm>
        </p:spPr>
        <p:txBody>
          <a:bodyPr>
            <a:normAutofit/>
          </a:bodyPr>
          <a:lstStyle/>
          <a:p>
            <a:pPr algn="ctr"/>
            <a:r>
              <a:rPr lang="it-IT" b="1" dirty="0"/>
              <a:t>WP3.5 </a:t>
            </a:r>
            <a:br>
              <a:rPr lang="it-IT" b="1" dirty="0"/>
            </a:br>
            <a:r>
              <a:rPr lang="it-IT" b="1" dirty="0"/>
              <a:t> Nb</a:t>
            </a:r>
            <a:r>
              <a:rPr lang="it-IT" b="1" baseline="-25000" dirty="0"/>
              <a:t>3</a:t>
            </a:r>
            <a:r>
              <a:rPr lang="it-IT" b="1" dirty="0"/>
              <a:t>Sn 14 T Block dipole BOND</a:t>
            </a:r>
            <a:br>
              <a:rPr lang="en-GB" sz="4800" dirty="0"/>
            </a:br>
            <a:r>
              <a:rPr lang="en-GB" sz="2700" dirty="0"/>
              <a:t>HFM Annual Meeting 2025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z="1200"/>
              <a:t>JC Perez / February 11th 2025</a:t>
            </a:r>
            <a:endParaRPr lang="en-US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28613" y="5087569"/>
            <a:ext cx="1153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J. C. Pérez, N. </a:t>
            </a:r>
            <a:r>
              <a:rPr lang="es-ES" dirty="0" err="1"/>
              <a:t>Bourcey</a:t>
            </a:r>
            <a:r>
              <a:rPr lang="es-ES" dirty="0"/>
              <a:t>, E. </a:t>
            </a:r>
            <a:r>
              <a:rPr lang="es-ES" dirty="0" err="1"/>
              <a:t>Fernandez</a:t>
            </a:r>
            <a:r>
              <a:rPr lang="es-ES" dirty="0"/>
              <a:t>, J. Ferradas, A. Haziot, N. Lusa, S. Izquierdo, N. Peray and E. </a:t>
            </a:r>
            <a:r>
              <a:rPr lang="es-ES" dirty="0" err="1"/>
              <a:t>Todesco</a:t>
            </a:r>
            <a:endParaRPr lang="en-FR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1FB406-F79C-EE1D-00FF-853C40BA3756}"/>
              </a:ext>
            </a:extLst>
          </p:cNvPr>
          <p:cNvSpPr txBox="1"/>
          <p:nvPr/>
        </p:nvSpPr>
        <p:spPr>
          <a:xfrm>
            <a:off x="7475622" y="5767889"/>
            <a:ext cx="456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https://indico.cern.ch/event/1471305/</a:t>
            </a:r>
          </a:p>
        </p:txBody>
      </p:sp>
      <p:pic>
        <p:nvPicPr>
          <p:cNvPr id="11" name="Picture 10" descr="A diagram of a circular object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81E81AEC-B426-6558-5B97-BBA7C7EF52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0213" y="237937"/>
            <a:ext cx="2844000" cy="2880000"/>
          </a:xfrm>
          <a:prstGeom prst="rect">
            <a:avLst/>
          </a:prstGeom>
        </p:spPr>
      </p:pic>
      <p:pic>
        <p:nvPicPr>
          <p:cNvPr id="12" name="Picture 11" descr="A diagram of a blue circle with a rainbow colored object&#10;&#10;Description automatically generated">
            <a:extLst>
              <a:ext uri="{FF2B5EF4-FFF2-40B4-BE49-F238E27FC236}">
                <a16:creationId xmlns:a16="http://schemas.microsoft.com/office/drawing/2014/main" id="{003C075E-FF4B-DC1A-6001-0F638B7E6C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7789" y="383102"/>
            <a:ext cx="2572596" cy="258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36C54-702B-0D88-425C-B1251FFF4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C57A3-3306-4818-6EC4-3EA54B306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315" y="1352838"/>
            <a:ext cx="5461978" cy="109973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0"/>
              </a:buClr>
              <a:buSzTx/>
              <a:buNone/>
              <a:tabLst/>
              <a:defRPr/>
            </a:pPr>
            <a:r>
              <a:rPr lang="en-GB" sz="1600" b="1" dirty="0"/>
              <a:t>BOND cross-section thermal modelling started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400" dirty="0"/>
              <a:t>Studies based on latest BOND coil configuration using 40 strands cable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400" dirty="0"/>
              <a:t>Helium thermal contact (He at 4.5 K)</a:t>
            </a: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64D82-61F5-0AF6-FEE3-2B344DB492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ABCA6-3A8C-5C7C-4630-F7400D9F6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DCBC5-9CE6-F50C-A9B1-293283EEE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A blue circle with red and white lines&#10;&#10;Description automatically generated">
            <a:extLst>
              <a:ext uri="{FF2B5EF4-FFF2-40B4-BE49-F238E27FC236}">
                <a16:creationId xmlns:a16="http://schemas.microsoft.com/office/drawing/2014/main" id="{144AA536-D8AF-78E0-6BB7-3C28E66B95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" y="2436025"/>
            <a:ext cx="3359176" cy="3712817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B9A25C6-3210-BC81-B2B8-1F4A33A223F0}"/>
              </a:ext>
            </a:extLst>
          </p:cNvPr>
          <p:cNvGrpSpPr/>
          <p:nvPr/>
        </p:nvGrpSpPr>
        <p:grpSpPr>
          <a:xfrm>
            <a:off x="1249810" y="3230557"/>
            <a:ext cx="5027317" cy="2918285"/>
            <a:chOff x="1178558" y="2836974"/>
            <a:chExt cx="5881983" cy="341440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D0DABA-973B-9BC9-B35E-938A2AD468DA}"/>
                </a:ext>
              </a:extLst>
            </p:cNvPr>
            <p:cNvSpPr/>
            <p:nvPr/>
          </p:nvSpPr>
          <p:spPr>
            <a:xfrm>
              <a:off x="3177503" y="2850328"/>
              <a:ext cx="3567069" cy="1619081"/>
            </a:xfrm>
            <a:prstGeom prst="rect">
              <a:avLst/>
            </a:prstGeom>
            <a:noFill/>
            <a:ln w="28575">
              <a:solidFill>
                <a:srgbClr val="00B7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4F0B559-DC47-54DB-0C62-7F07B4028C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95707" y="4469409"/>
              <a:ext cx="4848865" cy="1659948"/>
            </a:xfrm>
            <a:prstGeom prst="line">
              <a:avLst/>
            </a:prstGeom>
            <a:ln>
              <a:solidFill>
                <a:srgbClr val="00B7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92AA68C-EF74-6663-246E-D2E8BAE15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265822" y="2911773"/>
              <a:ext cx="2031765" cy="1417510"/>
            </a:xfrm>
            <a:custGeom>
              <a:avLst/>
              <a:gdLst>
                <a:gd name="connsiteX0" fmla="*/ 0 w 2457793"/>
                <a:gd name="connsiteY0" fmla="*/ 0 h 1714739"/>
                <a:gd name="connsiteX1" fmla="*/ 2457793 w 2457793"/>
                <a:gd name="connsiteY1" fmla="*/ 0 h 1714739"/>
                <a:gd name="connsiteX2" fmla="*/ 2457793 w 2457793"/>
                <a:gd name="connsiteY2" fmla="*/ 1714739 h 1714739"/>
                <a:gd name="connsiteX3" fmla="*/ 468808 w 2457793"/>
                <a:gd name="connsiteY3" fmla="*/ 1714739 h 1714739"/>
                <a:gd name="connsiteX4" fmla="*/ 468808 w 2457793"/>
                <a:gd name="connsiteY4" fmla="*/ 992975 h 1714739"/>
                <a:gd name="connsiteX5" fmla="*/ 0 w 2457793"/>
                <a:gd name="connsiteY5" fmla="*/ 992975 h 1714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7793" h="1714739">
                  <a:moveTo>
                    <a:pt x="0" y="0"/>
                  </a:moveTo>
                  <a:lnTo>
                    <a:pt x="2457793" y="0"/>
                  </a:lnTo>
                  <a:lnTo>
                    <a:pt x="2457793" y="1714739"/>
                  </a:lnTo>
                  <a:lnTo>
                    <a:pt x="468808" y="1714739"/>
                  </a:lnTo>
                  <a:lnTo>
                    <a:pt x="468808" y="992975"/>
                  </a:lnTo>
                  <a:lnTo>
                    <a:pt x="0" y="992975"/>
                  </a:lnTo>
                  <a:close/>
                </a:path>
              </a:pathLst>
            </a:cu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0560D4-AC1B-374D-79F1-83E06BE91F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01012" y="4321849"/>
              <a:ext cx="1680501" cy="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B7050C-4149-0E55-01CE-09BCA80A64D3}"/>
                </a:ext>
              </a:extLst>
            </p:cNvPr>
            <p:cNvSpPr txBox="1"/>
            <p:nvPr/>
          </p:nvSpPr>
          <p:spPr>
            <a:xfrm>
              <a:off x="5297587" y="3151724"/>
              <a:ext cx="16280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Interlayer: 2 mm</a:t>
              </a:r>
            </a:p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Cu: 1 mm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78EEB81-0375-3D47-4932-8FA65E7FA3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5545" y="3521056"/>
              <a:ext cx="260052" cy="10666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BC42CE1-11C9-7302-7B8C-7A1322776388}"/>
                </a:ext>
              </a:extLst>
            </p:cNvPr>
            <p:cNvSpPr txBox="1"/>
            <p:nvPr/>
          </p:nvSpPr>
          <p:spPr>
            <a:xfrm>
              <a:off x="5432477" y="4050175"/>
              <a:ext cx="16280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Midplane: 3 mm</a:t>
              </a:r>
            </a:p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Cu: 1.425 mm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DE6D954-90AE-7546-2EA6-801636E0AA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9716" y="4234841"/>
              <a:ext cx="315855" cy="3459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FE6C9F8-5DE6-029E-74E7-6474C7E9CC7E}"/>
                </a:ext>
              </a:extLst>
            </p:cNvPr>
            <p:cNvSpPr/>
            <p:nvPr/>
          </p:nvSpPr>
          <p:spPr>
            <a:xfrm>
              <a:off x="1178558" y="5632707"/>
              <a:ext cx="717150" cy="618673"/>
            </a:xfrm>
            <a:prstGeom prst="rect">
              <a:avLst/>
            </a:prstGeom>
            <a:noFill/>
            <a:ln w="28575">
              <a:solidFill>
                <a:srgbClr val="00B7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C14567A-F150-2BC8-E9D9-652D3B4952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8558" y="2836974"/>
              <a:ext cx="1998945" cy="2795734"/>
            </a:xfrm>
            <a:prstGeom prst="line">
              <a:avLst/>
            </a:prstGeom>
            <a:ln>
              <a:solidFill>
                <a:srgbClr val="00B7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BD6A2A6-8BD1-C46A-A1A7-1A437E6DDB0E}"/>
              </a:ext>
            </a:extLst>
          </p:cNvPr>
          <p:cNvSpPr txBox="1"/>
          <p:nvPr/>
        </p:nvSpPr>
        <p:spPr>
          <a:xfrm>
            <a:off x="7681330" y="987726"/>
            <a:ext cx="40032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 loads: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static + dynamic + magnetization </a:t>
            </a:r>
          </a:p>
        </p:txBody>
      </p:sp>
      <p:pic>
        <p:nvPicPr>
          <p:cNvPr id="24" name="Picture 23" descr="A blue and yellow object with holes&#10;&#10;Description automatically generated">
            <a:extLst>
              <a:ext uri="{FF2B5EF4-FFF2-40B4-BE49-F238E27FC236}">
                <a16:creationId xmlns:a16="http://schemas.microsoft.com/office/drawing/2014/main" id="{DE60FD35-EED9-545F-2767-FB8DEFF94F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846" y="1331079"/>
            <a:ext cx="4124304" cy="30954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7B0D9BA-D34E-EE77-80F9-817D4FA3DA60}"/>
                  </a:ext>
                </a:extLst>
              </p:cNvPr>
              <p:cNvSpPr txBox="1"/>
              <p:nvPr/>
            </p:nvSpPr>
            <p:spPr>
              <a:xfrm>
                <a:off x="8131764" y="1548813"/>
                <a:ext cx="1607939" cy="566822"/>
              </a:xfrm>
              <a:prstGeom prst="rect">
                <a:avLst/>
              </a:prstGeom>
              <a:noFill/>
              <a:ln w="19050">
                <a:solidFill>
                  <a:srgbClr val="0F124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727" rtl="0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CH" sz="12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CH" sz="12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kumimoji="0" lang="fr-CH" sz="12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𝑚𝑎𝑥</m:t>
                          </m:r>
                        </m:sub>
                      </m:sSub>
                      <m:r>
                        <a:rPr kumimoji="0" lang="fr-CH" sz="12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=4.83 </m:t>
                      </m:r>
                      <m:r>
                        <a:rPr kumimoji="0" lang="fr-CH" sz="12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𝐾</m:t>
                      </m:r>
                    </m:oMath>
                  </m:oMathPara>
                </a14:m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7B0D9BA-D34E-EE77-80F9-817D4FA3DA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1764" y="1548813"/>
                <a:ext cx="1607939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F124A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and orange object with black background&#10;&#10;Description automatically generated">
            <a:extLst>
              <a:ext uri="{FF2B5EF4-FFF2-40B4-BE49-F238E27FC236}">
                <a16:creationId xmlns:a16="http://schemas.microsoft.com/office/drawing/2014/main" id="{1122400B-E9A3-DB54-9EC8-381EE85BD0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114" y="3036184"/>
            <a:ext cx="3787484" cy="2842644"/>
          </a:xfrm>
          <a:prstGeom prst="rect">
            <a:avLst/>
          </a:prstGeom>
        </p:spPr>
      </p:pic>
      <p:sp>
        <p:nvSpPr>
          <p:cNvPr id="27" name="Star: 5 Points 46">
            <a:extLst>
              <a:ext uri="{FF2B5EF4-FFF2-40B4-BE49-F238E27FC236}">
                <a16:creationId xmlns:a16="http://schemas.microsoft.com/office/drawing/2014/main" id="{0DF0BFB2-55CC-83EC-3243-864721D5DF39}"/>
              </a:ext>
            </a:extLst>
          </p:cNvPr>
          <p:cNvSpPr/>
          <p:nvPr/>
        </p:nvSpPr>
        <p:spPr>
          <a:xfrm>
            <a:off x="8023752" y="1395764"/>
            <a:ext cx="216024" cy="216024"/>
          </a:xfrm>
          <a:prstGeom prst="star5">
            <a:avLst/>
          </a:prstGeom>
          <a:solidFill>
            <a:srgbClr val="FFFFFF"/>
          </a:solidFill>
          <a:ln w="12700" cap="flat" cmpd="sng" algn="ctr">
            <a:solidFill>
              <a:srgbClr val="0000FF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7B7A4C-1468-843D-956D-BC95F68C224A}"/>
                  </a:ext>
                </a:extLst>
              </p:cNvPr>
              <p:cNvSpPr txBox="1"/>
              <p:nvPr/>
            </p:nvSpPr>
            <p:spPr>
              <a:xfrm>
                <a:off x="10395027" y="3291028"/>
                <a:ext cx="1607939" cy="566822"/>
              </a:xfrm>
              <a:prstGeom prst="rect">
                <a:avLst/>
              </a:prstGeom>
              <a:noFill/>
              <a:ln w="19050">
                <a:solidFill>
                  <a:srgbClr val="0F124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727" rtl="0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CH" sz="12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CH" sz="12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kumimoji="0" lang="fr-CH" sz="12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𝑚𝑎𝑥</m:t>
                          </m:r>
                        </m:sub>
                      </m:sSub>
                      <m:r>
                        <a:rPr kumimoji="0" lang="fr-CH" sz="12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=5.13 </m:t>
                      </m:r>
                      <m:r>
                        <a:rPr kumimoji="0" lang="fr-CH" sz="12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𝐾</m:t>
                      </m:r>
                    </m:oMath>
                  </m:oMathPara>
                </a14:m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7B7A4C-1468-843D-956D-BC95F68C2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5027" y="3291028"/>
                <a:ext cx="1607939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F124A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Star: 5 Points 46">
            <a:extLst>
              <a:ext uri="{FF2B5EF4-FFF2-40B4-BE49-F238E27FC236}">
                <a16:creationId xmlns:a16="http://schemas.microsoft.com/office/drawing/2014/main" id="{EB9A5A37-78E4-320A-B4E5-C80A202F6BCA}"/>
              </a:ext>
            </a:extLst>
          </p:cNvPr>
          <p:cNvSpPr/>
          <p:nvPr/>
        </p:nvSpPr>
        <p:spPr>
          <a:xfrm>
            <a:off x="10287015" y="3131469"/>
            <a:ext cx="216024" cy="216024"/>
          </a:xfrm>
          <a:prstGeom prst="star5">
            <a:avLst/>
          </a:prstGeom>
          <a:solidFill>
            <a:srgbClr val="FFFFFF"/>
          </a:solidFill>
          <a:ln w="12700" cap="flat" cmpd="sng" algn="ctr">
            <a:solidFill>
              <a:srgbClr val="0000FF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1628D0-BB0F-28A1-BDE9-BEEF286F9D74}"/>
              </a:ext>
            </a:extLst>
          </p:cNvPr>
          <p:cNvSpPr txBox="1"/>
          <p:nvPr/>
        </p:nvSpPr>
        <p:spPr>
          <a:xfrm>
            <a:off x="8973903" y="5923517"/>
            <a:ext cx="2710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P. Borges de Sousa  &amp; X. </a:t>
            </a:r>
            <a:r>
              <a:rPr lang="en-GB" sz="1000" dirty="0" err="1"/>
              <a:t>Gallud</a:t>
            </a:r>
            <a:endParaRPr lang="en-GB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A6802FE-284D-1978-2DC7-9DA45F005F1F}"/>
              </a:ext>
            </a:extLst>
          </p:cNvPr>
          <p:cNvSpPr txBox="1"/>
          <p:nvPr/>
        </p:nvSpPr>
        <p:spPr>
          <a:xfrm>
            <a:off x="3182981" y="5478709"/>
            <a:ext cx="4609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See Patricia’s presentation on</a:t>
            </a:r>
          </a:p>
          <a:p>
            <a:pPr algn="ctr"/>
            <a:r>
              <a:rPr lang="en-GB" sz="1600" dirty="0"/>
              <a:t> </a:t>
            </a:r>
            <a:r>
              <a:rPr lang="en-GB" sz="1600" b="1" dirty="0"/>
              <a:t>“Progress on cryogenic studies at CERN”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0B939939-46DA-9C2F-4C8D-FF915A9E89D6}"/>
              </a:ext>
            </a:extLst>
          </p:cNvPr>
          <p:cNvSpPr txBox="1">
            <a:spLocks/>
          </p:cNvSpPr>
          <p:nvPr/>
        </p:nvSpPr>
        <p:spPr>
          <a:xfrm rot="19782678">
            <a:off x="7449042" y="3554113"/>
            <a:ext cx="3180998" cy="7595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j-ea"/>
                <a:cs typeface="Calibri" panose="020F0502020204030204" pitchFamily="34" charset="0"/>
              </a:rPr>
              <a:t>PRELIMINARY!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099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3060A-665A-D48F-EB9A-05E534162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BBB26-B0E1-599E-B2F1-40E9C75F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DC685-1EA9-DD6C-8D28-E371CB669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/>
              <a:t>eRMC</a:t>
            </a:r>
            <a:r>
              <a:rPr lang="en-GB" dirty="0"/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92539-A98D-1F94-30D9-52682F5D9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DBB98CB-EF59-0A80-6C1F-CAE5BA664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382D3-3B11-8A51-E645-4C0D0709F0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3926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A9AA2-172F-C07A-940C-6C26580E5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40" y="82667"/>
            <a:ext cx="10969139" cy="940443"/>
          </a:xfrm>
        </p:spPr>
        <p:txBody>
          <a:bodyPr/>
          <a:lstStyle/>
          <a:p>
            <a:r>
              <a:rPr lang="en-GB" dirty="0"/>
              <a:t>RMM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C0C2C-2FE2-350E-B9C5-9DC2A5B14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608" y="899909"/>
            <a:ext cx="8609133" cy="1661173"/>
          </a:xfrm>
        </p:spPr>
        <p:txBody>
          <a:bodyPr/>
          <a:lstStyle/>
          <a:p>
            <a:pPr algn="just"/>
            <a:r>
              <a:rPr lang="en-GB" sz="1600" dirty="0"/>
              <a:t>RMM is a Racetrack Model Magnet, with a 50 mm closed cavity made of 2 </a:t>
            </a:r>
            <a:r>
              <a:rPr lang="en-GB" sz="1600" dirty="0" err="1"/>
              <a:t>eRMC</a:t>
            </a:r>
            <a:r>
              <a:rPr lang="en-GB" sz="1600" dirty="0"/>
              <a:t> coils &amp; 1 RMM coil in the middle.</a:t>
            </a:r>
          </a:p>
          <a:p>
            <a:pPr algn="just"/>
            <a:r>
              <a:rPr lang="en-GB" sz="1600" dirty="0"/>
              <a:t>The objective is to explore high field straight section region of a 16+ T dipole, focusing on mechanical aspects.</a:t>
            </a:r>
          </a:p>
          <a:p>
            <a:pPr algn="just"/>
            <a:r>
              <a:rPr lang="en-GB" sz="1600" dirty="0"/>
              <a:t>4 RMM assemblies have already successfully been tested.</a:t>
            </a:r>
          </a:p>
          <a:p>
            <a:pPr algn="just"/>
            <a:r>
              <a:rPr lang="en-GB" sz="1600" dirty="0"/>
              <a:t>The last magnet reached </a:t>
            </a:r>
            <a:r>
              <a:rPr lang="en-GB" sz="1600" b="1" dirty="0"/>
              <a:t>16.94</a:t>
            </a:r>
            <a:r>
              <a:rPr lang="en-GB" sz="1600" dirty="0"/>
              <a:t> T corresponding to </a:t>
            </a:r>
            <a:r>
              <a:rPr lang="en-GB" sz="1600" b="1" dirty="0"/>
              <a:t>90% of </a:t>
            </a:r>
            <a:r>
              <a:rPr lang="en-GB" sz="1600" b="1" dirty="0" err="1"/>
              <a:t>Iss</a:t>
            </a:r>
            <a:r>
              <a:rPr lang="en-GB" sz="1600" b="1" dirty="0"/>
              <a:t> </a:t>
            </a:r>
            <a:r>
              <a:rPr lang="en-GB" sz="1600" dirty="0"/>
              <a:t>in the </a:t>
            </a:r>
            <a:r>
              <a:rPr lang="en-GB" sz="1600" b="1" dirty="0"/>
              <a:t>50 mm diameter and 431 mm long closed cavity.</a:t>
            </a:r>
          </a:p>
          <a:p>
            <a:pPr algn="just"/>
            <a:r>
              <a:rPr lang="en-GB" sz="1600" dirty="0"/>
              <a:t>The magnet was powered during </a:t>
            </a:r>
            <a:r>
              <a:rPr lang="en-GB" sz="1600" b="1" dirty="0"/>
              <a:t>4 h at 15.75 T </a:t>
            </a:r>
            <a:r>
              <a:rPr lang="en-GB" sz="1600" dirty="0"/>
              <a:t>without quenching.</a:t>
            </a:r>
          </a:p>
          <a:p>
            <a:pPr algn="just"/>
            <a:r>
              <a:rPr lang="en-GB" sz="1600" dirty="0"/>
              <a:t>RMM1d reached </a:t>
            </a:r>
            <a:r>
              <a:rPr lang="en-GB" sz="1600" b="1" dirty="0"/>
              <a:t>16.5T</a:t>
            </a:r>
            <a:r>
              <a:rPr lang="en-GB" sz="1600" dirty="0"/>
              <a:t> central cavity field at </a:t>
            </a:r>
            <a:r>
              <a:rPr lang="en-GB" sz="1600" b="1" dirty="0"/>
              <a:t>4.5 K </a:t>
            </a:r>
            <a:r>
              <a:rPr lang="en-GB" sz="1600" dirty="0"/>
              <a:t>corresponding to </a:t>
            </a:r>
            <a:r>
              <a:rPr lang="en-GB" sz="1600" b="1" dirty="0"/>
              <a:t>98% of </a:t>
            </a:r>
            <a:r>
              <a:rPr lang="en-GB" sz="1600" b="1" dirty="0" err="1"/>
              <a:t>Iss</a:t>
            </a:r>
            <a:endParaRPr lang="en-GB" sz="16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2BD18-85EA-77A2-1DDE-C1C0778CC2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90DD5-9A1D-9D93-B113-CBDB22544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875BB-49AE-4183-4B8C-EBC42E763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8" name="Group 23">
            <a:extLst>
              <a:ext uri="{FF2B5EF4-FFF2-40B4-BE49-F238E27FC236}">
                <a16:creationId xmlns:a16="http://schemas.microsoft.com/office/drawing/2014/main" id="{5CCAA9B8-C0FE-248D-8115-4511D4B935A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125758" y="295776"/>
            <a:ext cx="2752045" cy="2587677"/>
            <a:chOff x="-287730" y="2542306"/>
            <a:chExt cx="4962304" cy="4470470"/>
          </a:xfrm>
        </p:grpSpPr>
        <p:pic>
          <p:nvPicPr>
            <p:cNvPr id="12" name="Picture 8">
              <a:extLst>
                <a:ext uri="{FF2B5EF4-FFF2-40B4-BE49-F238E27FC236}">
                  <a16:creationId xmlns:a16="http://schemas.microsoft.com/office/drawing/2014/main" id="{19D965C6-2059-8FA6-7A13-13BA35EFF2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7730" y="2542306"/>
              <a:ext cx="4822416" cy="4095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973AE46-672B-9350-D930-8639DA1C510C}"/>
                </a:ext>
              </a:extLst>
            </p:cNvPr>
            <p:cNvSpPr txBox="1"/>
            <p:nvPr/>
          </p:nvSpPr>
          <p:spPr>
            <a:xfrm>
              <a:off x="2250460" y="6637918"/>
              <a:ext cx="2424114" cy="3748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810" dirty="0">
                  <a:solidFill>
                    <a:schemeClr val="bg1">
                      <a:lumMod val="50000"/>
                    </a:schemeClr>
                  </a:solidFill>
                </a:rPr>
                <a:t>(HFMMHRMM0080)</a:t>
              </a:r>
            </a:p>
          </p:txBody>
        </p:sp>
      </p:grp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B4F47DFC-AF85-0F30-2A3C-9ED85362C2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478128"/>
              </p:ext>
            </p:extLst>
          </p:nvPr>
        </p:nvGraphicFramePr>
        <p:xfrm>
          <a:off x="7982007" y="5331254"/>
          <a:ext cx="4019820" cy="783989"/>
        </p:xfrm>
        <a:graphic>
          <a:graphicData uri="http://schemas.openxmlformats.org/drawingml/2006/table">
            <a:tbl>
              <a:tblPr/>
              <a:tblGrid>
                <a:gridCol w="1890263">
                  <a:extLst>
                    <a:ext uri="{9D8B030D-6E8A-4147-A177-3AD203B41FA5}">
                      <a16:colId xmlns:a16="http://schemas.microsoft.com/office/drawing/2014/main" val="910333380"/>
                    </a:ext>
                  </a:extLst>
                </a:gridCol>
                <a:gridCol w="697703">
                  <a:extLst>
                    <a:ext uri="{9D8B030D-6E8A-4147-A177-3AD203B41FA5}">
                      <a16:colId xmlns:a16="http://schemas.microsoft.com/office/drawing/2014/main" val="892240901"/>
                    </a:ext>
                  </a:extLst>
                </a:gridCol>
                <a:gridCol w="715927">
                  <a:extLst>
                    <a:ext uri="{9D8B030D-6E8A-4147-A177-3AD203B41FA5}">
                      <a16:colId xmlns:a16="http://schemas.microsoft.com/office/drawing/2014/main" val="1365000068"/>
                    </a:ext>
                  </a:extLst>
                </a:gridCol>
                <a:gridCol w="715927">
                  <a:extLst>
                    <a:ext uri="{9D8B030D-6E8A-4147-A177-3AD203B41FA5}">
                      <a16:colId xmlns:a16="http://schemas.microsoft.com/office/drawing/2014/main" val="490692384"/>
                    </a:ext>
                  </a:extLst>
                </a:gridCol>
              </a:tblGrid>
              <a:tr h="2196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RMM1a</a:t>
                      </a:r>
                    </a:p>
                  </a:txBody>
                  <a:tcPr marL="7513" marR="7513" marT="7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(kA)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 (T)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 (T)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912394"/>
                  </a:ext>
                </a:extLst>
              </a:tr>
              <a:tr h="2613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@4.3 K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12.26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17.07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16.85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86545"/>
                  </a:ext>
                </a:extLst>
              </a:tr>
              <a:tr h="271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@1.9 K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13.64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18.77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18.51</a:t>
                      </a: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939716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CD367EBA-0DC3-5B2F-ECCA-F9A3E87791BC}"/>
              </a:ext>
            </a:extLst>
          </p:cNvPr>
          <p:cNvSpPr txBox="1"/>
          <p:nvPr/>
        </p:nvSpPr>
        <p:spPr>
          <a:xfrm>
            <a:off x="4263160" y="5374195"/>
            <a:ext cx="36121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RMM1d has been assembled with increased preload </a:t>
            </a:r>
            <a:r>
              <a:rPr lang="en-GB" sz="1400" dirty="0" err="1"/>
              <a:t>w.r.t.</a:t>
            </a:r>
            <a:r>
              <a:rPr lang="en-GB" sz="1400" dirty="0"/>
              <a:t> RMM1c and tested in September 2024.</a:t>
            </a:r>
          </a:p>
        </p:txBody>
      </p:sp>
      <p:pic>
        <p:nvPicPr>
          <p:cNvPr id="28" name="Picture 4">
            <a:extLst>
              <a:ext uri="{FF2B5EF4-FFF2-40B4-BE49-F238E27FC236}">
                <a16:creationId xmlns:a16="http://schemas.microsoft.com/office/drawing/2014/main" id="{8EA27D3A-1ADC-D456-354D-3D514F85D7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6"/>
          <a:stretch/>
        </p:blipFill>
        <p:spPr bwMode="auto">
          <a:xfrm>
            <a:off x="6096000" y="3771384"/>
            <a:ext cx="1647279" cy="120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ABF6275A-97A8-CFDB-90CC-1B0EED6E241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3870" y="2947899"/>
            <a:ext cx="4232726" cy="21069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D502A0-5F6C-318A-5F17-0C1283A78B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778" y="3664704"/>
            <a:ext cx="1608731" cy="120780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7544B36-22F3-0C3E-D7FC-3F6BE7ECD5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142" y="3549576"/>
            <a:ext cx="3972230" cy="244017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1A72225-6E79-8B78-AC6A-A5F5069C805F}"/>
              </a:ext>
            </a:extLst>
          </p:cNvPr>
          <p:cNvSpPr txBox="1"/>
          <p:nvPr/>
        </p:nvSpPr>
        <p:spPr>
          <a:xfrm>
            <a:off x="231608" y="5989748"/>
            <a:ext cx="16472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 G. </a:t>
            </a:r>
            <a:r>
              <a:rPr lang="en-GB" sz="1000" dirty="0" err="1"/>
              <a:t>Willering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7752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188FF-4C95-8CD4-B37C-AAC54E1FF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171356"/>
            <a:ext cx="10969139" cy="940443"/>
          </a:xfrm>
        </p:spPr>
        <p:txBody>
          <a:bodyPr/>
          <a:lstStyle/>
          <a:p>
            <a:r>
              <a:rPr lang="en-GB" dirty="0" err="1"/>
              <a:t>eRMC</a:t>
            </a:r>
            <a:r>
              <a:rPr lang="en-GB" dirty="0"/>
              <a:t>/RMM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6E130-D583-B6B1-E73A-33FDE0CB0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434" y="1392333"/>
            <a:ext cx="7350765" cy="2175336"/>
          </a:xfrm>
        </p:spPr>
        <p:txBody>
          <a:bodyPr/>
          <a:lstStyle/>
          <a:p>
            <a:pPr algn="just"/>
            <a:r>
              <a:rPr lang="en-GB" sz="2000" dirty="0"/>
              <a:t>The production of 3 </a:t>
            </a:r>
            <a:r>
              <a:rPr lang="en-GB" sz="2000" dirty="0" err="1"/>
              <a:t>eRMC</a:t>
            </a:r>
            <a:r>
              <a:rPr lang="en-GB" sz="2000" dirty="0"/>
              <a:t> coils has been completed to prove the repeatability of the results obtained with the first set of coils</a:t>
            </a:r>
          </a:p>
          <a:p>
            <a:pPr lvl="1" algn="just"/>
            <a:r>
              <a:rPr lang="en-GB" sz="1600" dirty="0" err="1"/>
              <a:t>eRMC</a:t>
            </a:r>
            <a:r>
              <a:rPr lang="en-GB" sz="1600" dirty="0"/>
              <a:t> coil </a:t>
            </a:r>
            <a:r>
              <a:rPr lang="en-GB" sz="1600" dirty="0">
                <a:solidFill>
                  <a:srgbClr val="FF0000"/>
                </a:solidFill>
              </a:rPr>
              <a:t>#104</a:t>
            </a:r>
            <a:endParaRPr lang="en-GB" sz="1600" dirty="0"/>
          </a:p>
          <a:p>
            <a:pPr lvl="1" algn="just"/>
            <a:r>
              <a:rPr lang="en-GB" sz="1600" dirty="0" err="1"/>
              <a:t>eRMC</a:t>
            </a:r>
            <a:r>
              <a:rPr lang="en-GB" sz="1600" dirty="0"/>
              <a:t> coil </a:t>
            </a:r>
            <a:r>
              <a:rPr lang="en-GB" sz="1600" dirty="0">
                <a:solidFill>
                  <a:srgbClr val="FF0000"/>
                </a:solidFill>
              </a:rPr>
              <a:t>#105</a:t>
            </a:r>
            <a:endParaRPr lang="en-GB" sz="1600" dirty="0"/>
          </a:p>
          <a:p>
            <a:pPr lvl="1" algn="just"/>
            <a:r>
              <a:rPr lang="en-GB" sz="1600" dirty="0" err="1"/>
              <a:t>eRMC</a:t>
            </a:r>
            <a:r>
              <a:rPr lang="en-GB" sz="1600" dirty="0"/>
              <a:t> coil </a:t>
            </a:r>
            <a:r>
              <a:rPr lang="en-GB" sz="1600" dirty="0">
                <a:solidFill>
                  <a:srgbClr val="FF0000"/>
                </a:solidFill>
              </a:rPr>
              <a:t>#106 </a:t>
            </a:r>
          </a:p>
          <a:p>
            <a:pPr algn="just"/>
            <a:r>
              <a:rPr lang="en-GB" sz="2000" dirty="0"/>
              <a:t>The assembly of RMM2 is scheduled Q3-2025.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3149A-52EB-FB71-40BA-0CD4D7BF5A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A7E47-6476-1E20-41A0-5DBBFBEB3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9A9EF-7267-9FA1-5A56-5A32B7DA6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A7CB0C-D140-EACD-B1B0-42E69B6DB89F}"/>
              </a:ext>
            </a:extLst>
          </p:cNvPr>
          <p:cNvGrpSpPr/>
          <p:nvPr/>
        </p:nvGrpSpPr>
        <p:grpSpPr>
          <a:xfrm>
            <a:off x="7591646" y="382772"/>
            <a:ext cx="4380757" cy="2691358"/>
            <a:chOff x="234859" y="1185754"/>
            <a:chExt cx="6539326" cy="367909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082B05D-E2CB-557F-6ADC-190AE245428A}"/>
                </a:ext>
              </a:extLst>
            </p:cNvPr>
            <p:cNvGrpSpPr/>
            <p:nvPr/>
          </p:nvGrpSpPr>
          <p:grpSpPr>
            <a:xfrm>
              <a:off x="234859" y="1185754"/>
              <a:ext cx="6539326" cy="3679092"/>
              <a:chOff x="248632" y="1160873"/>
              <a:chExt cx="6539326" cy="3679092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9EADA26-9B98-513D-FB69-3813CBBE06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8091" y="2320385"/>
                <a:ext cx="535175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Picture 1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F852F091-EABD-FCAB-D412-F8CB29D0B7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8632" y="1160873"/>
                <a:ext cx="6539326" cy="3679092"/>
              </a:xfrm>
              <a:prstGeom prst="rect">
                <a:avLst/>
              </a:prstGeom>
            </p:spPr>
          </p:pic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38F6C78-C470-E747-6F68-FDE5F0842E23}"/>
                </a:ext>
              </a:extLst>
            </p:cNvPr>
            <p:cNvCxnSpPr>
              <a:cxnSpLocks/>
            </p:cNvCxnSpPr>
            <p:nvPr/>
          </p:nvCxnSpPr>
          <p:spPr>
            <a:xfrm>
              <a:off x="1194318" y="2707219"/>
              <a:ext cx="53517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A69F3BB-05CE-CB0E-2C71-A93924503ED5}"/>
              </a:ext>
            </a:extLst>
          </p:cNvPr>
          <p:cNvGrpSpPr/>
          <p:nvPr/>
        </p:nvGrpSpPr>
        <p:grpSpPr>
          <a:xfrm>
            <a:off x="7423672" y="3192117"/>
            <a:ext cx="2549662" cy="2624266"/>
            <a:chOff x="7423672" y="3192117"/>
            <a:chExt cx="2549662" cy="262426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E178088-CD39-A43C-ABDB-E04506E94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3672" y="3700473"/>
              <a:ext cx="2549662" cy="2115910"/>
            </a:xfrm>
            <a:prstGeom prst="rect">
              <a:avLst/>
            </a:prstGeom>
          </p:spPr>
        </p:pic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1684BA41-3A06-3197-E8F2-F49231925C17}"/>
                </a:ext>
              </a:extLst>
            </p:cNvPr>
            <p:cNvSpPr txBox="1">
              <a:spLocks/>
            </p:cNvSpPr>
            <p:nvPr/>
          </p:nvSpPr>
          <p:spPr>
            <a:xfrm>
              <a:off x="7684845" y="3192117"/>
              <a:ext cx="2027315" cy="470636"/>
            </a:xfrm>
            <a:prstGeom prst="rect">
              <a:avLst/>
            </a:prstGeom>
          </p:spPr>
          <p:txBody>
            <a:bodyPr vert="horz">
              <a:normAutofit fontScale="700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 panose="020B0604020202020204" pitchFamily="34" charset="0"/>
                <a:buChar char="•"/>
                <a:defRPr kumimoji="0" sz="3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GB" sz="2000" b="1" dirty="0" err="1"/>
                <a:t>eRMC</a:t>
              </a:r>
              <a:endParaRPr lang="en-GB" sz="2000" b="1" dirty="0"/>
            </a:p>
            <a:p>
              <a:pPr marL="36576" indent="0" algn="ct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GB" sz="1400" dirty="0"/>
                <a:t> (enhanced Racetrack Model Coil)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8B6B87-3798-6ABB-1384-7019D1DBA206}"/>
              </a:ext>
            </a:extLst>
          </p:cNvPr>
          <p:cNvGrpSpPr/>
          <p:nvPr/>
        </p:nvGrpSpPr>
        <p:grpSpPr>
          <a:xfrm>
            <a:off x="9541878" y="3099629"/>
            <a:ext cx="2958895" cy="2814414"/>
            <a:chOff x="9541878" y="2852122"/>
            <a:chExt cx="2958895" cy="28144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CE9AE36-606C-8978-AE02-CF2E58326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41878" y="3265397"/>
              <a:ext cx="2958895" cy="2401139"/>
            </a:xfrm>
            <a:prstGeom prst="rect">
              <a:avLst/>
            </a:prstGeom>
          </p:spPr>
        </p:pic>
        <p:sp>
          <p:nvSpPr>
            <p:cNvPr id="15" name="Text Placeholder 4">
              <a:extLst>
                <a:ext uri="{FF2B5EF4-FFF2-40B4-BE49-F238E27FC236}">
                  <a16:creationId xmlns:a16="http://schemas.microsoft.com/office/drawing/2014/main" id="{0DA918E4-E67D-A931-C526-2418F0880A9D}"/>
                </a:ext>
              </a:extLst>
            </p:cNvPr>
            <p:cNvSpPr txBox="1">
              <a:spLocks/>
            </p:cNvSpPr>
            <p:nvPr/>
          </p:nvSpPr>
          <p:spPr>
            <a:xfrm>
              <a:off x="9870806" y="2852122"/>
              <a:ext cx="2278241" cy="65563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900" kern="1200">
                  <a:solidFill>
                    <a:schemeClr val="bg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chemeClr val="tx1"/>
                  </a:solidFill>
                </a:rPr>
                <a:t>RMM</a:t>
              </a:r>
              <a:r>
                <a:rPr lang="en-GB" sz="1400" dirty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GB" sz="1000" dirty="0">
                  <a:solidFill>
                    <a:schemeClr val="tx1"/>
                  </a:solidFill>
                </a:rPr>
                <a:t>(Racetrack Model Magnet)</a:t>
              </a:r>
            </a:p>
          </p:txBody>
        </p:sp>
      </p:grpSp>
      <p:pic>
        <p:nvPicPr>
          <p:cNvPr id="21" name="Picture 20" descr="A close-up of a machine&#10;&#10;Description automatically generated">
            <a:extLst>
              <a:ext uri="{FF2B5EF4-FFF2-40B4-BE49-F238E27FC236}">
                <a16:creationId xmlns:a16="http://schemas.microsoft.com/office/drawing/2014/main" id="{7D6C0369-B800-B85C-D015-740FB1FF41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02889" y="4010684"/>
            <a:ext cx="2449689" cy="1837562"/>
          </a:xfrm>
          <a:prstGeom prst="rect">
            <a:avLst/>
          </a:prstGeom>
        </p:spPr>
      </p:pic>
      <p:pic>
        <p:nvPicPr>
          <p:cNvPr id="25" name="Picture 24" descr="A room with a large machine&#10;&#10;Description automatically generated with medium confidence">
            <a:extLst>
              <a:ext uri="{FF2B5EF4-FFF2-40B4-BE49-F238E27FC236}">
                <a16:creationId xmlns:a16="http://schemas.microsoft.com/office/drawing/2014/main" id="{CE08DC2A-BB3F-185B-AED2-D32B9B4967A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89" y="3662753"/>
            <a:ext cx="1559379" cy="1169722"/>
          </a:xfrm>
          <a:prstGeom prst="rect">
            <a:avLst/>
          </a:prstGeom>
        </p:spPr>
      </p:pic>
      <p:pic>
        <p:nvPicPr>
          <p:cNvPr id="27" name="Picture 26" descr="A machine in a factory&#10;&#10;Description automatically generated">
            <a:extLst>
              <a:ext uri="{FF2B5EF4-FFF2-40B4-BE49-F238E27FC236}">
                <a16:creationId xmlns:a16="http://schemas.microsoft.com/office/drawing/2014/main" id="{03587C7F-5611-6A05-8DC3-8D6D4E6C37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715" y="4925321"/>
            <a:ext cx="1559379" cy="1164783"/>
          </a:xfrm>
          <a:prstGeom prst="rect">
            <a:avLst/>
          </a:prstGeom>
        </p:spPr>
      </p:pic>
      <p:pic>
        <p:nvPicPr>
          <p:cNvPr id="29" name="Picture 28" descr="A close-up of a machine&#10;&#10;Description automatically generated">
            <a:extLst>
              <a:ext uri="{FF2B5EF4-FFF2-40B4-BE49-F238E27FC236}">
                <a16:creationId xmlns:a16="http://schemas.microsoft.com/office/drawing/2014/main" id="{8DF0798A-09F8-6CB0-8557-1D9115845A0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56902" y="4144020"/>
            <a:ext cx="2449689" cy="156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31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03187-5D7A-1A40-7EA2-FB57AA083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CCC94-1643-5FB4-1811-57B8FBB7B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41421-D1CA-E7D0-B261-DEC95628F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/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FA449-5178-FE50-F11E-51F59EFF9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174DCB1-E3E9-329B-4F0B-E632B7D9E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2BBC7-5723-CCC3-1538-23691E3323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76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73B1C8AA-0D6D-806F-70ED-11A1A4AB32DC}"/>
              </a:ext>
            </a:extLst>
          </p:cNvPr>
          <p:cNvGrpSpPr/>
          <p:nvPr/>
        </p:nvGrpSpPr>
        <p:grpSpPr>
          <a:xfrm>
            <a:off x="101891" y="3688202"/>
            <a:ext cx="2383781" cy="1837178"/>
            <a:chOff x="101891" y="3688202"/>
            <a:chExt cx="2383781" cy="1837178"/>
          </a:xfrm>
        </p:grpSpPr>
        <p:cxnSp>
          <p:nvCxnSpPr>
            <p:cNvPr id="81" name="Elbow Connector 80">
              <a:extLst>
                <a:ext uri="{FF2B5EF4-FFF2-40B4-BE49-F238E27FC236}">
                  <a16:creationId xmlns:a16="http://schemas.microsoft.com/office/drawing/2014/main" id="{1068838A-CDA6-BA87-0624-3676DD95B5C4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982147" y="4365720"/>
              <a:ext cx="1498624" cy="14358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85F8E5-E4E2-B689-4550-3B31B036E949}"/>
                </a:ext>
              </a:extLst>
            </p:cNvPr>
            <p:cNvSpPr txBox="1"/>
            <p:nvPr/>
          </p:nvSpPr>
          <p:spPr>
            <a:xfrm>
              <a:off x="101891" y="5186826"/>
              <a:ext cx="2383781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Coil 3D CAD Design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52E2AB-4CDF-A559-1A4A-028D7EAE9B7D}"/>
              </a:ext>
            </a:extLst>
          </p:cNvPr>
          <p:cNvGrpSpPr/>
          <p:nvPr/>
        </p:nvGrpSpPr>
        <p:grpSpPr>
          <a:xfrm>
            <a:off x="278747" y="3697248"/>
            <a:ext cx="4707053" cy="2274641"/>
            <a:chOff x="134966" y="3811022"/>
            <a:chExt cx="4707053" cy="227464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727DC61-99F8-61E0-CF71-3C249A5CB4E8}"/>
                </a:ext>
              </a:extLst>
            </p:cNvPr>
            <p:cNvSpPr txBox="1"/>
            <p:nvPr/>
          </p:nvSpPr>
          <p:spPr>
            <a:xfrm>
              <a:off x="134966" y="5747109"/>
              <a:ext cx="4707053" cy="3385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3D CAD Winding, reaction &amp; splicing tooling </a:t>
              </a:r>
            </a:p>
          </p:txBody>
        </p:sp>
        <p:cxnSp>
          <p:nvCxnSpPr>
            <p:cNvPr id="54" name="Elbow Connector 53">
              <a:extLst>
                <a:ext uri="{FF2B5EF4-FFF2-40B4-BE49-F238E27FC236}">
                  <a16:creationId xmlns:a16="http://schemas.microsoft.com/office/drawing/2014/main" id="{FC2C7192-051C-DEF5-C124-FD838713A47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6770" y="4790083"/>
              <a:ext cx="1958123" cy="2"/>
            </a:xfrm>
            <a:prstGeom prst="bentConnector3">
              <a:avLst>
                <a:gd name="adj1" fmla="val 50001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EAD2387-00CD-8EF8-12A6-2BCCC4E04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67" y="150906"/>
            <a:ext cx="8338678" cy="940443"/>
          </a:xfrm>
        </p:spPr>
        <p:txBody>
          <a:bodyPr/>
          <a:lstStyle/>
          <a:p>
            <a:r>
              <a:rPr lang="en-GB" dirty="0"/>
              <a:t>BOND Magnet development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76C48-74EA-6843-E4AD-DBB3FCD57D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14206-8712-0B84-4684-6F5C57B30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100B5-E0E4-3991-5D70-642EC1422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B4A082-4CF7-1B9A-B20D-EFA8A308A1A4}"/>
              </a:ext>
            </a:extLst>
          </p:cNvPr>
          <p:cNvGrpSpPr/>
          <p:nvPr/>
        </p:nvGrpSpPr>
        <p:grpSpPr>
          <a:xfrm>
            <a:off x="270934" y="2896448"/>
            <a:ext cx="11650132" cy="1188549"/>
            <a:chOff x="827583" y="2283718"/>
            <a:chExt cx="7919989" cy="553750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E371D718-1FB8-EBCA-405F-14D5AAC4529C}"/>
                </a:ext>
              </a:extLst>
            </p:cNvPr>
            <p:cNvSpPr/>
            <p:nvPr/>
          </p:nvSpPr>
          <p:spPr>
            <a:xfrm>
              <a:off x="827583" y="2427734"/>
              <a:ext cx="7919989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chemeClr val="accent6">
                    <a:lumMod val="40000"/>
                    <a:lumOff val="60000"/>
                  </a:schemeClr>
                </a:gs>
                <a:gs pos="91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2AB684D-6556-66A3-2144-343B69FD75AC}"/>
                </a:ext>
              </a:extLst>
            </p:cNvPr>
            <p:cNvCxnSpPr/>
            <p:nvPr/>
          </p:nvCxnSpPr>
          <p:spPr>
            <a:xfrm>
              <a:off x="3851912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1DEA4A5-EF7E-B58E-BF71-2BBE3D72FBA9}"/>
                </a:ext>
              </a:extLst>
            </p:cNvPr>
            <p:cNvCxnSpPr/>
            <p:nvPr/>
          </p:nvCxnSpPr>
          <p:spPr>
            <a:xfrm>
              <a:off x="3059824" y="2297250"/>
              <a:ext cx="0" cy="50405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7AE2455-9850-32FF-05AD-00792952FDDF}"/>
                </a:ext>
              </a:extLst>
            </p:cNvPr>
            <p:cNvCxnSpPr/>
            <p:nvPr/>
          </p:nvCxnSpPr>
          <p:spPr>
            <a:xfrm>
              <a:off x="4644000" y="2283718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3E9EA0-7DBC-99A1-CB60-03610C13F774}"/>
                </a:ext>
              </a:extLst>
            </p:cNvPr>
            <p:cNvCxnSpPr/>
            <p:nvPr/>
          </p:nvCxnSpPr>
          <p:spPr>
            <a:xfrm>
              <a:off x="2267736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C90E27-5C78-A859-6DC6-6D8122D1A534}"/>
                </a:ext>
              </a:extLst>
            </p:cNvPr>
            <p:cNvCxnSpPr>
              <a:cxnSpLocks/>
            </p:cNvCxnSpPr>
            <p:nvPr/>
          </p:nvCxnSpPr>
          <p:spPr>
            <a:xfrm>
              <a:off x="5436088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F56F0D2-EB05-5A48-A507-26FA28235599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76" y="2292102"/>
              <a:ext cx="0" cy="504056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D2E196A-DF8F-87D9-5E24-F38A37867D75}"/>
                </a:ext>
              </a:extLst>
            </p:cNvPr>
            <p:cNvCxnSpPr>
              <a:cxnSpLocks/>
            </p:cNvCxnSpPr>
            <p:nvPr/>
          </p:nvCxnSpPr>
          <p:spPr>
            <a:xfrm>
              <a:off x="1475648" y="2289440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3BA0F4-C0ED-E76E-4E6E-29578086F177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64" y="2297824"/>
              <a:ext cx="0" cy="509204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2C7B63F-24C4-F280-2D3C-776927D7F76A}"/>
                </a:ext>
              </a:extLst>
            </p:cNvPr>
            <p:cNvCxnSpPr>
              <a:cxnSpLocks/>
            </p:cNvCxnSpPr>
            <p:nvPr/>
          </p:nvCxnSpPr>
          <p:spPr>
            <a:xfrm>
              <a:off x="7812352" y="2292102"/>
              <a:ext cx="0" cy="504056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38567F-D6C2-A495-A0F8-40C64BCBA558}"/>
                </a:ext>
              </a:extLst>
            </p:cNvPr>
            <p:cNvSpPr txBox="1"/>
            <p:nvPr/>
          </p:nvSpPr>
          <p:spPr>
            <a:xfrm>
              <a:off x="1646281" y="2729922"/>
              <a:ext cx="513869" cy="107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FF0000"/>
                  </a:solidFill>
                </a:rPr>
                <a:t>Q1_2025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545A8DE-9210-08CE-0122-89500FF53C9A}"/>
              </a:ext>
            </a:extLst>
          </p:cNvPr>
          <p:cNvSpPr txBox="1"/>
          <p:nvPr/>
        </p:nvSpPr>
        <p:spPr>
          <a:xfrm>
            <a:off x="2565864" y="3866330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Q2_2025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687740-5DD0-3895-A144-36AE4B2A618F}"/>
              </a:ext>
            </a:extLst>
          </p:cNvPr>
          <p:cNvSpPr txBox="1"/>
          <p:nvPr/>
        </p:nvSpPr>
        <p:spPr>
          <a:xfrm>
            <a:off x="3805508" y="383823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Q3_2025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AE72E5-3C10-3931-881B-114B98B3E2F2}"/>
              </a:ext>
            </a:extLst>
          </p:cNvPr>
          <p:cNvSpPr txBox="1"/>
          <p:nvPr/>
        </p:nvSpPr>
        <p:spPr>
          <a:xfrm>
            <a:off x="4949770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</a:rPr>
              <a:t>Q4_2025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834DB3-8092-8F01-683C-99F0EBD70198}"/>
              </a:ext>
            </a:extLst>
          </p:cNvPr>
          <p:cNvSpPr txBox="1"/>
          <p:nvPr/>
        </p:nvSpPr>
        <p:spPr>
          <a:xfrm>
            <a:off x="6120299" y="383256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Q1_2026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AF5BA9-14BA-9143-87B3-3B333BE73939}"/>
              </a:ext>
            </a:extLst>
          </p:cNvPr>
          <p:cNvSpPr txBox="1"/>
          <p:nvPr/>
        </p:nvSpPr>
        <p:spPr>
          <a:xfrm>
            <a:off x="7274595" y="3819754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Q2_2026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B13E7A-806E-AF0F-A0F8-2B539A112598}"/>
              </a:ext>
            </a:extLst>
          </p:cNvPr>
          <p:cNvSpPr txBox="1"/>
          <p:nvPr/>
        </p:nvSpPr>
        <p:spPr>
          <a:xfrm>
            <a:off x="8466084" y="3830185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Q3_2026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CCF5DE-3969-9A2F-5034-8DA822820191}"/>
              </a:ext>
            </a:extLst>
          </p:cNvPr>
          <p:cNvSpPr txBox="1"/>
          <p:nvPr/>
        </p:nvSpPr>
        <p:spPr>
          <a:xfrm>
            <a:off x="9608428" y="3820209"/>
            <a:ext cx="75589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7030A0"/>
                </a:solidFill>
              </a:rPr>
              <a:t>Q4_2026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B3E520D-7ADC-A6FF-E723-BFD52BF80EA7}"/>
              </a:ext>
            </a:extLst>
          </p:cNvPr>
          <p:cNvGrpSpPr/>
          <p:nvPr/>
        </p:nvGrpSpPr>
        <p:grpSpPr>
          <a:xfrm>
            <a:off x="2935370" y="1672702"/>
            <a:ext cx="3025747" cy="1583215"/>
            <a:chOff x="6001178" y="2117751"/>
            <a:chExt cx="3025747" cy="158321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C59CB04-47BE-2C0B-82C0-92CFDB3C4A15}"/>
                </a:ext>
              </a:extLst>
            </p:cNvPr>
            <p:cNvSpPr txBox="1"/>
            <p:nvPr/>
          </p:nvSpPr>
          <p:spPr>
            <a:xfrm>
              <a:off x="6001178" y="2117751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Trial Copper Coil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1F45CD1-64DF-7F81-DD84-3A4C3D72A124}"/>
                </a:ext>
              </a:extLst>
            </p:cNvPr>
            <p:cNvCxnSpPr>
              <a:cxnSpLocks/>
            </p:cNvCxnSpPr>
            <p:nvPr/>
          </p:nvCxnSpPr>
          <p:spPr>
            <a:xfrm>
              <a:off x="7590949" y="2456305"/>
              <a:ext cx="0" cy="124466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986387C-DC7D-9670-1CA4-67ADF40EFA78}"/>
              </a:ext>
            </a:extLst>
          </p:cNvPr>
          <p:cNvGrpSpPr/>
          <p:nvPr/>
        </p:nvGrpSpPr>
        <p:grpSpPr>
          <a:xfrm>
            <a:off x="3976658" y="2109262"/>
            <a:ext cx="3025747" cy="1202055"/>
            <a:chOff x="6590532" y="2517904"/>
            <a:chExt cx="3025747" cy="120205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B0C0870-816D-0D1A-B8BC-28FCF2B690DD}"/>
                </a:ext>
              </a:extLst>
            </p:cNvPr>
            <p:cNvSpPr txBox="1"/>
            <p:nvPr/>
          </p:nvSpPr>
          <p:spPr>
            <a:xfrm>
              <a:off x="6590532" y="2517904"/>
              <a:ext cx="3025747" cy="338554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1</a:t>
              </a:r>
              <a:r>
                <a:rPr lang="en-GB" sz="1600" baseline="30000" dirty="0"/>
                <a:t>st</a:t>
              </a:r>
              <a:r>
                <a:rPr lang="en-GB" sz="1600" dirty="0"/>
                <a:t>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Coil Winding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72AB3F9-B1C3-6971-87BE-C30EB9F8A065}"/>
                </a:ext>
              </a:extLst>
            </p:cNvPr>
            <p:cNvCxnSpPr>
              <a:cxnSpLocks/>
            </p:cNvCxnSpPr>
            <p:nvPr/>
          </p:nvCxnSpPr>
          <p:spPr>
            <a:xfrm>
              <a:off x="7995387" y="2890220"/>
              <a:ext cx="0" cy="82973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18750AD-A740-FCCA-9635-C1167B483768}"/>
              </a:ext>
            </a:extLst>
          </p:cNvPr>
          <p:cNvGrpSpPr/>
          <p:nvPr/>
        </p:nvGrpSpPr>
        <p:grpSpPr>
          <a:xfrm>
            <a:off x="379883" y="3786245"/>
            <a:ext cx="1167011" cy="800017"/>
            <a:chOff x="308160" y="3587731"/>
            <a:chExt cx="1421783" cy="800017"/>
          </a:xfrm>
        </p:grpSpPr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4831A93-6C2F-D2DD-509C-A600CC9276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9943" y="3587731"/>
              <a:ext cx="0" cy="7291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B94B2A5-196B-11C6-450C-AF1150B7FC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1332" y="4300229"/>
              <a:ext cx="48861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4071C20-1543-5E5F-30AF-BD834486C8D2}"/>
                </a:ext>
              </a:extLst>
            </p:cNvPr>
            <p:cNvSpPr txBox="1"/>
            <p:nvPr/>
          </p:nvSpPr>
          <p:spPr>
            <a:xfrm>
              <a:off x="308160" y="4110749"/>
              <a:ext cx="925992" cy="276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Today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037DED8-FA3F-B989-0E8E-187E05F8BFFF}"/>
              </a:ext>
            </a:extLst>
          </p:cNvPr>
          <p:cNvGrpSpPr/>
          <p:nvPr/>
        </p:nvGrpSpPr>
        <p:grpSpPr>
          <a:xfrm>
            <a:off x="138817" y="987257"/>
            <a:ext cx="3428697" cy="2312350"/>
            <a:chOff x="83860" y="1025883"/>
            <a:chExt cx="3428697" cy="231235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D47D109-D718-F8BE-93B3-ED0BC31B853B}"/>
                </a:ext>
              </a:extLst>
            </p:cNvPr>
            <p:cNvSpPr txBox="1"/>
            <p:nvPr/>
          </p:nvSpPr>
          <p:spPr>
            <a:xfrm>
              <a:off x="83860" y="1025883"/>
              <a:ext cx="3428697" cy="58477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Analysis</a:t>
              </a:r>
            </a:p>
            <a:p>
              <a:r>
                <a:rPr lang="en-GB" sz="1600" dirty="0"/>
                <a:t>Iterative engineering design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B6B20AF-77A6-9B66-8081-9818DFC183F3}"/>
                </a:ext>
              </a:extLst>
            </p:cNvPr>
            <p:cNvGrpSpPr/>
            <p:nvPr/>
          </p:nvGrpSpPr>
          <p:grpSpPr>
            <a:xfrm>
              <a:off x="2109121" y="1610658"/>
              <a:ext cx="771292" cy="1727575"/>
              <a:chOff x="2109121" y="1610658"/>
              <a:chExt cx="771292" cy="1727575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23474CB-464B-200A-A4D6-B2E20B0A9F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1316" y="2835004"/>
                <a:ext cx="9097" cy="503229"/>
              </a:xfrm>
              <a:prstGeom prst="straightConnector1">
                <a:avLst/>
              </a:prstGeom>
              <a:ln w="1905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C6493F3A-38F2-92A3-7FDC-47A09C726A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09121" y="2837665"/>
                <a:ext cx="75600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E1FF64E4-3FE5-7BA4-E56D-7580B64544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17200" y="1610658"/>
                <a:ext cx="0" cy="1224346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C9E55D-74F8-C7DF-C1AC-4CF5445261C4}"/>
              </a:ext>
            </a:extLst>
          </p:cNvPr>
          <p:cNvGrpSpPr/>
          <p:nvPr/>
        </p:nvGrpSpPr>
        <p:grpSpPr>
          <a:xfrm>
            <a:off x="3093614" y="3713099"/>
            <a:ext cx="3436123" cy="1070234"/>
            <a:chOff x="4173098" y="923440"/>
            <a:chExt cx="3436123" cy="1070234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2A8EAAE-21C7-E4B2-451E-29B5272FA8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2775" y="923440"/>
              <a:ext cx="2896" cy="724414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2C30151-D743-DA9F-452E-016B0DFBFF0E}"/>
                </a:ext>
              </a:extLst>
            </p:cNvPr>
            <p:cNvSpPr txBox="1"/>
            <p:nvPr/>
          </p:nvSpPr>
          <p:spPr>
            <a:xfrm>
              <a:off x="4173098" y="1655120"/>
              <a:ext cx="3436123" cy="33855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Insulated Nb</a:t>
              </a:r>
              <a:r>
                <a:rPr lang="en-GB" sz="1600" baseline="-25000" dirty="0"/>
                <a:t>3</a:t>
              </a:r>
              <a:r>
                <a:rPr lang="en-GB" sz="1600" dirty="0"/>
                <a:t>Sn Cable delivery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A3C8689-2A4C-C6E6-8C69-3ED6C23E6781}"/>
              </a:ext>
            </a:extLst>
          </p:cNvPr>
          <p:cNvGrpSpPr/>
          <p:nvPr/>
        </p:nvGrpSpPr>
        <p:grpSpPr>
          <a:xfrm>
            <a:off x="2613617" y="3710741"/>
            <a:ext cx="2383781" cy="1756994"/>
            <a:chOff x="2987942" y="3746204"/>
            <a:chExt cx="2383781" cy="1756994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EF8F802-6136-7606-E667-3154092494EF}"/>
                </a:ext>
              </a:extLst>
            </p:cNvPr>
            <p:cNvSpPr txBox="1"/>
            <p:nvPr/>
          </p:nvSpPr>
          <p:spPr>
            <a:xfrm>
              <a:off x="2987942" y="4918423"/>
              <a:ext cx="2383781" cy="58477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dummy copper cable at CERN</a:t>
              </a: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6AC62D71-2D65-EDB7-F784-28C9412B88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92566" y="3746204"/>
              <a:ext cx="17764" cy="117221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C530566-1E64-00DC-141C-85A89AAE489F}"/>
              </a:ext>
            </a:extLst>
          </p:cNvPr>
          <p:cNvGrpSpPr/>
          <p:nvPr/>
        </p:nvGrpSpPr>
        <p:grpSpPr>
          <a:xfrm>
            <a:off x="5666558" y="1007784"/>
            <a:ext cx="3278375" cy="2337219"/>
            <a:chOff x="6096329" y="719684"/>
            <a:chExt cx="3278375" cy="2337219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E8CF03B-4F0B-7497-CB17-77EB571A5118}"/>
                </a:ext>
              </a:extLst>
            </p:cNvPr>
            <p:cNvSpPr txBox="1"/>
            <p:nvPr/>
          </p:nvSpPr>
          <p:spPr>
            <a:xfrm>
              <a:off x="6096329" y="719684"/>
              <a:ext cx="3278375" cy="584775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First Single Aperture Magnet #1 assembly</a:t>
              </a:r>
            </a:p>
          </p:txBody>
        </p:sp>
        <p:cxnSp>
          <p:nvCxnSpPr>
            <p:cNvPr id="126" name="Elbow Connector 125">
              <a:extLst>
                <a:ext uri="{FF2B5EF4-FFF2-40B4-BE49-F238E27FC236}">
                  <a16:creationId xmlns:a16="http://schemas.microsoft.com/office/drawing/2014/main" id="{AA7E5DF3-4C2C-9582-4DBC-162F55A47D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97643" y="1858268"/>
              <a:ext cx="1693026" cy="704243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82F7E61B-0227-1C86-E66E-40A856EFA748}"/>
              </a:ext>
            </a:extLst>
          </p:cNvPr>
          <p:cNvGrpSpPr/>
          <p:nvPr/>
        </p:nvGrpSpPr>
        <p:grpSpPr>
          <a:xfrm>
            <a:off x="5381513" y="3688201"/>
            <a:ext cx="3389150" cy="2306050"/>
            <a:chOff x="5381513" y="3688201"/>
            <a:chExt cx="3389150" cy="2306050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6E1A87E-98FC-788B-046E-2A24DFFD8404}"/>
                </a:ext>
              </a:extLst>
            </p:cNvPr>
            <p:cNvSpPr txBox="1"/>
            <p:nvPr/>
          </p:nvSpPr>
          <p:spPr>
            <a:xfrm>
              <a:off x="5381513" y="5655697"/>
              <a:ext cx="3389150" cy="338554"/>
            </a:xfrm>
            <a:prstGeom prst="rect">
              <a:avLst/>
            </a:prstGeom>
            <a:gradFill flip="none" rotWithShape="1">
              <a:gsLst>
                <a:gs pos="35000">
                  <a:srgbClr val="FFC00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Cold Powering Tests Magnet #1</a:t>
              </a: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E5D0980D-84C9-5008-D254-17376EF4C6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5272" y="3688201"/>
              <a:ext cx="2896" cy="197948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22D0486-BA0C-AF71-109D-07A5A81C472E}"/>
              </a:ext>
            </a:extLst>
          </p:cNvPr>
          <p:cNvGrpSpPr/>
          <p:nvPr/>
        </p:nvGrpSpPr>
        <p:grpSpPr>
          <a:xfrm>
            <a:off x="7684623" y="3688201"/>
            <a:ext cx="2847712" cy="1861295"/>
            <a:chOff x="7031437" y="3559616"/>
            <a:chExt cx="2847712" cy="1861295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EFE795E-6E2C-7BBA-A735-B4D83C6E5C6A}"/>
                </a:ext>
              </a:extLst>
            </p:cNvPr>
            <p:cNvSpPr txBox="1"/>
            <p:nvPr/>
          </p:nvSpPr>
          <p:spPr>
            <a:xfrm>
              <a:off x="7031437" y="4589914"/>
              <a:ext cx="2847712" cy="830997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Single Aperture Magnet #2 assembly</a:t>
              </a:r>
            </a:p>
            <a:p>
              <a:endParaRPr lang="en-GB" sz="1600" dirty="0"/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0951DAF8-D2CF-E329-3C91-322442A8B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60848" y="3559616"/>
              <a:ext cx="0" cy="10212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7E3674EE-C4B0-C3C4-70A0-16CF50012D69}"/>
              </a:ext>
            </a:extLst>
          </p:cNvPr>
          <p:cNvGrpSpPr/>
          <p:nvPr/>
        </p:nvGrpSpPr>
        <p:grpSpPr>
          <a:xfrm>
            <a:off x="8734187" y="1702934"/>
            <a:ext cx="3177677" cy="1648611"/>
            <a:chOff x="5633176" y="647107"/>
            <a:chExt cx="3177677" cy="1648611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36864C3-B3EA-6015-8EAB-DBFDD22F0F6C}"/>
                </a:ext>
              </a:extLst>
            </p:cNvPr>
            <p:cNvSpPr txBox="1"/>
            <p:nvPr/>
          </p:nvSpPr>
          <p:spPr>
            <a:xfrm>
              <a:off x="5785106" y="647107"/>
              <a:ext cx="3025747" cy="338554"/>
            </a:xfrm>
            <a:prstGeom prst="rect">
              <a:avLst/>
            </a:prstGeom>
            <a:gradFill flip="none" rotWithShape="1">
              <a:gsLst>
                <a:gs pos="35000">
                  <a:srgbClr val="92D050"/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Powering tests Magnet #2 </a:t>
              </a:r>
            </a:p>
          </p:txBody>
        </p:sp>
        <p:cxnSp>
          <p:nvCxnSpPr>
            <p:cNvPr id="124" name="Elbow Connector 123">
              <a:extLst>
                <a:ext uri="{FF2B5EF4-FFF2-40B4-BE49-F238E27FC236}">
                  <a16:creationId xmlns:a16="http://schemas.microsoft.com/office/drawing/2014/main" id="{F20791B7-D233-081A-54E4-B0A52D7231E3}"/>
                </a:ext>
              </a:extLst>
            </p:cNvPr>
            <p:cNvCxnSpPr>
              <a:cxnSpLocks/>
              <a:stCxn id="123" idx="1"/>
            </p:cNvCxnSpPr>
            <p:nvPr/>
          </p:nvCxnSpPr>
          <p:spPr>
            <a:xfrm rot="10800000" flipV="1">
              <a:off x="5633176" y="816384"/>
              <a:ext cx="151931" cy="1479334"/>
            </a:xfrm>
            <a:prstGeom prst="bentConnector2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E2559B96-D2E6-C212-BB6E-C7B88F615A1F}"/>
              </a:ext>
            </a:extLst>
          </p:cNvPr>
          <p:cNvGrpSpPr/>
          <p:nvPr/>
        </p:nvGrpSpPr>
        <p:grpSpPr>
          <a:xfrm>
            <a:off x="8829849" y="2156536"/>
            <a:ext cx="3252465" cy="1152625"/>
            <a:chOff x="8829849" y="2156536"/>
            <a:chExt cx="3252465" cy="1152625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6428F5B5-866A-82B8-541E-6E37E50C01D5}"/>
                </a:ext>
              </a:extLst>
            </p:cNvPr>
            <p:cNvSpPr txBox="1"/>
            <p:nvPr/>
          </p:nvSpPr>
          <p:spPr>
            <a:xfrm>
              <a:off x="8829849" y="2156536"/>
              <a:ext cx="3252465" cy="830997"/>
            </a:xfrm>
            <a:prstGeom prst="rect">
              <a:avLst/>
            </a:prstGeom>
            <a:gradFill flip="none" rotWithShape="1">
              <a:gsLst>
                <a:gs pos="35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 Double Aperture Magnet #1 assembly</a:t>
              </a:r>
            </a:p>
            <a:p>
              <a:endParaRPr lang="en-GB" sz="1600" dirty="0"/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1ADE4C04-2BCE-0968-076A-575077B4C9B4}"/>
                </a:ext>
              </a:extLst>
            </p:cNvPr>
            <p:cNvCxnSpPr>
              <a:cxnSpLocks/>
            </p:cNvCxnSpPr>
            <p:nvPr/>
          </p:nvCxnSpPr>
          <p:spPr>
            <a:xfrm>
              <a:off x="9955936" y="3000058"/>
              <a:ext cx="0" cy="30910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EA52EBEF-DCA4-EB98-68FA-826D68C39DBE}"/>
              </a:ext>
            </a:extLst>
          </p:cNvPr>
          <p:cNvGrpSpPr/>
          <p:nvPr/>
        </p:nvGrpSpPr>
        <p:grpSpPr>
          <a:xfrm>
            <a:off x="8603589" y="3665636"/>
            <a:ext cx="3389150" cy="993446"/>
            <a:chOff x="8669743" y="3664883"/>
            <a:chExt cx="3389150" cy="993446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80FD165-B06A-3213-45EF-DB0C5DCFC2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64318" y="3664883"/>
              <a:ext cx="0" cy="38495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32EC89A-352C-7A19-A9E7-352F55605180}"/>
                </a:ext>
              </a:extLst>
            </p:cNvPr>
            <p:cNvSpPr txBox="1"/>
            <p:nvPr/>
          </p:nvSpPr>
          <p:spPr>
            <a:xfrm>
              <a:off x="8669743" y="4073554"/>
              <a:ext cx="3389150" cy="584775"/>
            </a:xfrm>
            <a:prstGeom prst="rect">
              <a:avLst/>
            </a:prstGeom>
            <a:gradFill flip="none" rotWithShape="1">
              <a:gsLst>
                <a:gs pos="56000">
                  <a:schemeClr val="tx1">
                    <a:lumMod val="40000"/>
                    <a:lumOff val="60000"/>
                  </a:schemeClr>
                </a:gs>
                <a:gs pos="95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cap="flat">
              <a:solidFill>
                <a:srgbClr val="002060"/>
              </a:solidFill>
              <a:round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sz="1600" dirty="0"/>
                <a:t>Double Aperture Magnet Magnet #1 powering tests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986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D5F0C-774C-D9A2-ADA1-F8D79D26C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11492-AB0F-E2FD-643D-4343ACC59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24B5A-EE11-E4AB-173D-C3950A372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C3167-AC8A-E32F-52BA-8B7CA993B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6324AC-9961-2804-5A28-E49C40A4A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509CF-AF9E-5458-8041-FDD01972BF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233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Summary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968" y="948329"/>
            <a:ext cx="11502189" cy="5106024"/>
          </a:xfrm>
        </p:spPr>
        <p:txBody>
          <a:bodyPr>
            <a:normAutofit/>
          </a:bodyPr>
          <a:lstStyle/>
          <a:p>
            <a:pPr algn="just"/>
            <a:r>
              <a:rPr lang="en-GB" sz="1800" dirty="0"/>
              <a:t>The electromagnetic and mechanical </a:t>
            </a:r>
            <a:r>
              <a:rPr lang="en-GB" sz="1800" b="1" dirty="0"/>
              <a:t>3D design of BOND single aperture </a:t>
            </a:r>
            <a:r>
              <a:rPr lang="en-GB" sz="1800" dirty="0"/>
              <a:t>magnet is well advanced </a:t>
            </a:r>
          </a:p>
          <a:p>
            <a:pPr algn="just"/>
            <a:r>
              <a:rPr lang="en-GB" sz="1800" dirty="0"/>
              <a:t>The </a:t>
            </a:r>
            <a:r>
              <a:rPr lang="en-GB" sz="1800" b="1" dirty="0"/>
              <a:t>3D design of the double aperture </a:t>
            </a:r>
            <a:r>
              <a:rPr lang="en-GB" sz="1800" dirty="0"/>
              <a:t>is progressing in parallel</a:t>
            </a:r>
          </a:p>
          <a:p>
            <a:pPr algn="just"/>
            <a:r>
              <a:rPr lang="en-GB" sz="1800" dirty="0"/>
              <a:t>The </a:t>
            </a:r>
            <a:r>
              <a:rPr lang="en-GB" sz="1800" b="1" dirty="0"/>
              <a:t>CAD design </a:t>
            </a:r>
            <a:r>
              <a:rPr lang="en-GB" sz="1800" dirty="0"/>
              <a:t>of components and tooling is underway, and the first components are expected in </a:t>
            </a:r>
            <a:r>
              <a:rPr lang="en-GB" sz="1800" b="1" dirty="0"/>
              <a:t>Q2-2025</a:t>
            </a:r>
            <a:endParaRPr lang="en-GB" sz="1800" dirty="0"/>
          </a:p>
          <a:p>
            <a:pPr algn="just"/>
            <a:r>
              <a:rPr lang="en-GB" sz="1800" dirty="0"/>
              <a:t>The chosen design incorporates lessons learned from the construction of magnets previously tested and validated</a:t>
            </a:r>
          </a:p>
          <a:p>
            <a:pPr algn="just"/>
            <a:r>
              <a:rPr lang="en-GB" sz="1800" dirty="0"/>
              <a:t>The design, using </a:t>
            </a:r>
            <a:r>
              <a:rPr lang="en-GB" sz="1800" b="1" dirty="0"/>
              <a:t>two coils </a:t>
            </a:r>
            <a:r>
              <a:rPr lang="en-GB" sz="1800" dirty="0"/>
              <a:t>capable of producing 14 T, </a:t>
            </a:r>
            <a:r>
              <a:rPr lang="en-GB" sz="1800" b="1" dirty="0"/>
              <a:t>simplifies construction </a:t>
            </a:r>
            <a:r>
              <a:rPr lang="en-GB" sz="1800" dirty="0"/>
              <a:t>and </a:t>
            </a:r>
            <a:r>
              <a:rPr lang="en-GB" sz="1800" b="1" dirty="0"/>
              <a:t>reduces costs </a:t>
            </a:r>
            <a:r>
              <a:rPr lang="en-GB" sz="1800" dirty="0"/>
              <a:t>associated with tooling and the amount of cable used</a:t>
            </a:r>
          </a:p>
          <a:p>
            <a:pPr algn="just"/>
            <a:r>
              <a:rPr lang="en-GB" sz="1800" dirty="0"/>
              <a:t>The </a:t>
            </a:r>
            <a:r>
              <a:rPr lang="en-GB" sz="1800" b="1" dirty="0"/>
              <a:t>reproducibility</a:t>
            </a:r>
            <a:r>
              <a:rPr lang="en-GB" sz="1800" dirty="0"/>
              <a:t> of the results obtained during the various assemblies carried out with the </a:t>
            </a:r>
            <a:r>
              <a:rPr lang="en-GB" sz="1800" b="1" dirty="0"/>
              <a:t>RMM magnet </a:t>
            </a:r>
            <a:r>
              <a:rPr lang="en-GB" sz="1800" dirty="0"/>
              <a:t>proves that the </a:t>
            </a:r>
            <a:r>
              <a:rPr lang="en-GB" sz="1800" b="1" dirty="0" err="1"/>
              <a:t>Nb₃Sn</a:t>
            </a:r>
            <a:r>
              <a:rPr lang="en-GB" sz="1800" b="1" dirty="0"/>
              <a:t> conductor technology </a:t>
            </a:r>
            <a:r>
              <a:rPr lang="en-GB" sz="1800" dirty="0"/>
              <a:t>allows for consistently achieving fields close to </a:t>
            </a:r>
            <a:r>
              <a:rPr lang="en-GB" sz="1800" b="1" dirty="0"/>
              <a:t>17 T</a:t>
            </a:r>
            <a:r>
              <a:rPr lang="en-GB" sz="1800" dirty="0"/>
              <a:t> without any apparent signs of </a:t>
            </a:r>
            <a:r>
              <a:rPr lang="en-GB" sz="1800" b="1" dirty="0"/>
              <a:t>conductor degradation</a:t>
            </a:r>
            <a:endParaRPr lang="en-GB" sz="1800" dirty="0"/>
          </a:p>
          <a:p>
            <a:pPr algn="just"/>
            <a:r>
              <a:rPr lang="en-GB" sz="1800" b="1" dirty="0"/>
              <a:t>RMM</a:t>
            </a:r>
            <a:r>
              <a:rPr lang="en-GB" sz="1800" dirty="0"/>
              <a:t> has also </a:t>
            </a:r>
            <a:r>
              <a:rPr lang="en-GB" sz="1800" b="1" dirty="0"/>
              <a:t>demonstrated</a:t>
            </a:r>
            <a:r>
              <a:rPr lang="en-GB" sz="1800" dirty="0"/>
              <a:t> the ability to be powered for four hours at a </a:t>
            </a:r>
            <a:r>
              <a:rPr lang="en-GB" sz="1800" b="1" dirty="0"/>
              <a:t>stable regime </a:t>
            </a:r>
            <a:r>
              <a:rPr lang="en-GB" sz="1800" dirty="0"/>
              <a:t>while producing a field of </a:t>
            </a:r>
            <a:r>
              <a:rPr lang="en-GB" sz="1800" b="1" dirty="0"/>
              <a:t>15.75 T</a:t>
            </a:r>
            <a:r>
              <a:rPr lang="en-GB" sz="1800" dirty="0"/>
              <a:t> in its 50 mm cavity</a:t>
            </a:r>
          </a:p>
          <a:p>
            <a:pPr algn="just"/>
            <a:r>
              <a:rPr lang="en-GB" sz="1800" dirty="0"/>
              <a:t>The </a:t>
            </a:r>
            <a:r>
              <a:rPr lang="en-GB" sz="1800" b="1" dirty="0"/>
              <a:t>winding operation of BOND </a:t>
            </a:r>
            <a:r>
              <a:rPr lang="en-GB" sz="1800" dirty="0"/>
              <a:t>coils is scheduled to start during </a:t>
            </a:r>
            <a:r>
              <a:rPr lang="en-GB" sz="1800" b="1" dirty="0"/>
              <a:t>Q3-2025</a:t>
            </a:r>
            <a:r>
              <a:rPr lang="en-GB" sz="1800" dirty="0"/>
              <a:t> and the first </a:t>
            </a:r>
            <a:r>
              <a:rPr lang="en-GB" sz="1800" b="1" dirty="0"/>
              <a:t>powering</a:t>
            </a:r>
            <a:r>
              <a:rPr lang="en-GB" sz="1800" dirty="0"/>
              <a:t> tests of a single aperture magnet are foreseen by </a:t>
            </a:r>
            <a:r>
              <a:rPr lang="en-GB" sz="1800" b="1" dirty="0"/>
              <a:t>early 2026</a:t>
            </a:r>
            <a:endParaRPr lang="en-GB" sz="1800" dirty="0"/>
          </a:p>
          <a:p>
            <a:pPr algn="just"/>
            <a:r>
              <a:rPr lang="en-GB" sz="1800" dirty="0"/>
              <a:t>The assembly of  the </a:t>
            </a:r>
            <a:r>
              <a:rPr lang="en-GB" sz="1800" b="1" dirty="0"/>
              <a:t>first double aperture </a:t>
            </a:r>
            <a:r>
              <a:rPr lang="en-GB" sz="1800" dirty="0"/>
              <a:t>configuration is foreseen in </a:t>
            </a:r>
            <a:r>
              <a:rPr lang="en-GB" sz="1800" b="1" dirty="0"/>
              <a:t>Q4_2026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247F0D-B3D4-41A2-BACE-75A931533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de-CH" sz="1200"/>
              <a:t>JC Perez / February 11th 2025</a:t>
            </a:r>
            <a:endParaRPr lang="en-US" sz="1200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2FB6E4F-6068-400B-9B5C-D7BDBBA96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776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32866-15A6-9307-6322-9499F89971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4E837-F49C-BEC0-EDCD-B6D5B7EA9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36121-5D54-8728-96C7-E75AAA449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97FC33-5B95-99D1-8982-DAA37A35EC9C}"/>
              </a:ext>
            </a:extLst>
          </p:cNvPr>
          <p:cNvSpPr/>
          <p:nvPr/>
        </p:nvSpPr>
        <p:spPr>
          <a:xfrm>
            <a:off x="1497457" y="2505670"/>
            <a:ext cx="9571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GB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1505545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AAFEE-37D9-2FAB-5522-A6D1FA40D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6DEB-9BA4-8220-32CD-FEB30053E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Glossary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2BD228-B2F6-5231-D83F-6147D2C3C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968" y="948329"/>
            <a:ext cx="11502189" cy="510602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GB" sz="1800" b="1" dirty="0"/>
          </a:p>
          <a:p>
            <a:pPr marL="36576" indent="0" algn="ctr">
              <a:buNone/>
            </a:pPr>
            <a:r>
              <a:rPr lang="en-GB" sz="1800" b="1" dirty="0"/>
              <a:t>*1 Defined as the time available to react and to quench all the coil before the magnet reaches </a:t>
            </a:r>
            <a:r>
              <a:rPr lang="en-GB" sz="1800" b="1" dirty="0" err="1"/>
              <a:t>Tmax</a:t>
            </a:r>
            <a:r>
              <a:rPr lang="en-GB" sz="1800" b="1" dirty="0"/>
              <a:t> </a:t>
            </a:r>
          </a:p>
          <a:p>
            <a:pPr marL="36576" indent="0" algn="ctr">
              <a:buNone/>
            </a:pPr>
            <a:r>
              <a:rPr lang="en-GB" sz="1800" b="1" dirty="0"/>
              <a:t>E. Todesco, “Quench limits in the next generation of magnets,” in </a:t>
            </a:r>
            <a:r>
              <a:rPr lang="en-GB" sz="1800" b="1" dirty="0" err="1"/>
              <a:t>Proc.Workshop</a:t>
            </a:r>
            <a:r>
              <a:rPr lang="en-GB" sz="1800" b="1" dirty="0"/>
              <a:t> Accel. </a:t>
            </a:r>
            <a:r>
              <a:rPr lang="en-GB" sz="1800" b="1" dirty="0" err="1"/>
              <a:t>Magn</a:t>
            </a:r>
            <a:r>
              <a:rPr lang="en-GB" sz="1800" b="1" dirty="0"/>
              <a:t>. </a:t>
            </a:r>
            <a:r>
              <a:rPr lang="en-GB" sz="1800" b="1" dirty="0" err="1"/>
              <a:t>Supercond</a:t>
            </a:r>
            <a:r>
              <a:rPr lang="en-GB" sz="1800" b="1" dirty="0"/>
              <a:t>. Des. </a:t>
            </a:r>
            <a:r>
              <a:rPr lang="en-GB" sz="1800" b="1" dirty="0" err="1"/>
              <a:t>Optim</a:t>
            </a:r>
            <a:r>
              <a:rPr lang="en-GB" sz="1800" b="1" dirty="0"/>
              <a:t>.</a:t>
            </a:r>
          </a:p>
          <a:p>
            <a:pPr algn="ctr"/>
            <a:endParaRPr lang="en-GB" sz="1800" b="1" dirty="0"/>
          </a:p>
          <a:p>
            <a:pPr marL="36576" indent="0" algn="ctr">
              <a:buNone/>
            </a:pPr>
            <a:r>
              <a:rPr lang="en-GB" sz="1800" b="1" dirty="0"/>
              <a:t>*2 Width of a 60° sector coil whose area is the same of the area of the layout that we are considering.</a:t>
            </a:r>
          </a:p>
          <a:p>
            <a:pPr marL="36576" indent="0" algn="ctr">
              <a:buNone/>
            </a:pPr>
            <a:r>
              <a:rPr lang="en-GB" sz="1800" b="1" dirty="0" err="1"/>
              <a:t>E.Todesco</a:t>
            </a:r>
            <a:r>
              <a:rPr lang="en-GB" sz="1800" b="1" dirty="0"/>
              <a:t>, ”Masterclass - Design of superconducting magnets for parti-</a:t>
            </a:r>
            <a:r>
              <a:rPr lang="en-GB" sz="1800" b="1" dirty="0" err="1"/>
              <a:t>cle</a:t>
            </a:r>
            <a:r>
              <a:rPr lang="en-GB" sz="1800" b="1" dirty="0"/>
              <a:t> accelerators. Chapter 4,” Available at </a:t>
            </a:r>
            <a:r>
              <a:rPr lang="en-GB" sz="1800" b="1" dirty="0">
                <a:hlinkClick r:id="rId2"/>
              </a:rPr>
              <a:t>https://indico.cern.ch/category/12408/</a:t>
            </a:r>
            <a:r>
              <a:rPr lang="en-GB" sz="1800" b="1" dirty="0"/>
              <a:t>.</a:t>
            </a:r>
          </a:p>
          <a:p>
            <a:pPr algn="ctr"/>
            <a:endParaRPr lang="en-GB" sz="1800" b="1" dirty="0"/>
          </a:p>
          <a:p>
            <a:pPr marL="36576" indent="0" algn="ctr">
              <a:buNone/>
            </a:pPr>
            <a:r>
              <a:rPr lang="en-GB" sz="1800" b="1" dirty="0"/>
              <a:t>*3 Coil efficiency: Ratio between the field and the current times the coil width, given in [T.mm/A].</a:t>
            </a:r>
          </a:p>
          <a:p>
            <a:pPr marL="36576" indent="0" algn="ctr">
              <a:buNone/>
            </a:pPr>
            <a:r>
              <a:rPr lang="en-GB" sz="1800" b="1" dirty="0" err="1"/>
              <a:t>E.Todesco</a:t>
            </a:r>
            <a:r>
              <a:rPr lang="en-GB" sz="1800" b="1" dirty="0"/>
              <a:t>, ”Masterclass - Design of superconducting magnets for parti-</a:t>
            </a:r>
            <a:r>
              <a:rPr lang="en-GB" sz="1800" b="1" dirty="0" err="1"/>
              <a:t>cle</a:t>
            </a:r>
            <a:r>
              <a:rPr lang="en-GB" sz="1800" b="1" dirty="0"/>
              <a:t> accelerators. Chapter 4,” Available at https://indico.cern.ch/category/12408/.</a:t>
            </a:r>
          </a:p>
          <a:p>
            <a:pPr algn="just"/>
            <a:endParaRPr lang="en-GB" sz="18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E39756-6E42-0CED-298C-57A2C4AF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0429B469-8415-6AA5-FED0-31967AA3A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de-CH" sz="1200"/>
              <a:t>JC Perez / February 11th 2025</a:t>
            </a:r>
            <a:endParaRPr lang="en-US" sz="1200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56F220C-5660-40F8-F924-79BA9D4C4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128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 3.5</a:t>
            </a:r>
          </a:p>
          <a:p>
            <a:r>
              <a:rPr lang="en-GB" dirty="0"/>
              <a:t>14 T BOND design</a:t>
            </a:r>
          </a:p>
          <a:p>
            <a:r>
              <a:rPr lang="en-GB" dirty="0"/>
              <a:t>Overview on tooling &amp; components design</a:t>
            </a:r>
          </a:p>
          <a:p>
            <a:r>
              <a:rPr lang="en-GB" dirty="0"/>
              <a:t>Overview on manufacturing mock-ups  </a:t>
            </a:r>
          </a:p>
          <a:p>
            <a:r>
              <a:rPr lang="en-GB" dirty="0"/>
              <a:t>Cooling strategies</a:t>
            </a:r>
          </a:p>
          <a:p>
            <a:r>
              <a:rPr lang="en-GB" dirty="0" err="1"/>
              <a:t>eRMC</a:t>
            </a:r>
            <a:r>
              <a:rPr lang="en-GB" dirty="0"/>
              <a:t> &amp; RMM activities update</a:t>
            </a:r>
          </a:p>
          <a:p>
            <a:r>
              <a:rPr lang="en-GB" dirty="0"/>
              <a:t>14 T BOND development plan &amp; schedule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9A2468B-480E-434A-BB65-BAA4391B6A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503FD-492F-E6BC-2DAA-63FBD3EE07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9682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2D72A-B88C-1C2D-A714-BD4FE784D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DCF69-3B35-05E5-9A8A-13F17C44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Backup slides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8721C-8F84-CE98-E51B-9F9E63868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3E961-DD08-3EA9-574E-99BF47CE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7C31EE-1852-A4AF-A455-18DD6A461B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8933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0148A-82C0-2436-BA34-3FDEB5F2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538A8-B783-3E7B-C08E-5645A147D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44 strands cable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2B7F8-F45D-8CD8-2CF9-CC097E8F0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25F7E-1547-559E-DD32-DD8B8BB51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DB61F-2FE3-DADC-09EE-E7866B6F17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64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3307D-02BB-67CD-F461-C39857927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D44A1-1A11-93A1-63B7-267587E66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 – 44 strands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696B7-1243-4AA4-6840-185C96B21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93" y="1091088"/>
            <a:ext cx="10969139" cy="636597"/>
          </a:xfrm>
        </p:spPr>
        <p:txBody>
          <a:bodyPr/>
          <a:lstStyle/>
          <a:p>
            <a:r>
              <a:rPr lang="en-GB" sz="1800" dirty="0"/>
              <a:t>The 2D &amp; 3D electromagnetic design for the single aperture configuration was completed in 2024.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F9D33-50EA-C035-2AF9-36EC5C108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53FFB-FD08-AD94-168E-232B4496D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22" name="Table 9">
            <a:extLst>
              <a:ext uri="{FF2B5EF4-FFF2-40B4-BE49-F238E27FC236}">
                <a16:creationId xmlns:a16="http://schemas.microsoft.com/office/drawing/2014/main" id="{0B3B6A1C-DBF8-0DCE-371A-A05738B92D07}"/>
              </a:ext>
            </a:extLst>
          </p:cNvPr>
          <p:cNvGraphicFramePr>
            <a:graphicFrameLocks noGrp="1"/>
          </p:cNvGraphicFramePr>
          <p:nvPr/>
        </p:nvGraphicFramePr>
        <p:xfrm>
          <a:off x="4075134" y="1641960"/>
          <a:ext cx="4495878" cy="3055620"/>
        </p:xfrm>
        <a:graphic>
          <a:graphicData uri="http://schemas.openxmlformats.org/drawingml/2006/table">
            <a:tbl>
              <a:tblPr firstRow="1" bandRow="1"/>
              <a:tblGrid>
                <a:gridCol w="1457178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7197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13336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52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Aperture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Intra-beam</a:t>
                      </a: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distance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Yoke diameter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Shell diameter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[mm]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640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780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current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[kA]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20.255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19.590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8444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overall</a:t>
                      </a:r>
                      <a:endParaRPr lang="en-GB" sz="105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fr-FR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331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320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71919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 strand (</a:t>
                      </a:r>
                      <a:r>
                        <a:rPr lang="en-US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eng.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[A/mm2]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484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468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56239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Nominal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Peak field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[T]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Ap. to peak field ratio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406580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@1.9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80.1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094051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Load line fraction @4.2 K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89.4</a:t>
                      </a:r>
                      <a:endParaRPr kumimoji="0" lang="en-GB" sz="12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615907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[K]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48339"/>
                  </a:ext>
                </a:extLst>
              </a:tr>
              <a:tr h="17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mH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81195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Stored energy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[MJ/m]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89388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DEC1BB1F-EA04-43F5-FE1B-EBDD5DF3B2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12" y="1701219"/>
            <a:ext cx="2548632" cy="21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257077-12FE-308A-AEA7-4652A0571A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475" y="1630186"/>
            <a:ext cx="2549286" cy="216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10A4993-37EB-8C9C-C278-A8CA902899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53" y="4055274"/>
            <a:ext cx="2653418" cy="191270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0C10438-5C02-A05B-9161-674D7105F6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5083" y="3929613"/>
            <a:ext cx="2521189" cy="1911600"/>
          </a:xfrm>
          <a:prstGeom prst="rect">
            <a:avLst/>
          </a:prstGeom>
        </p:spPr>
      </p:pic>
      <p:graphicFrame>
        <p:nvGraphicFramePr>
          <p:cNvPr id="38" name="Table 9">
            <a:extLst>
              <a:ext uri="{FF2B5EF4-FFF2-40B4-BE49-F238E27FC236}">
                <a16:creationId xmlns:a16="http://schemas.microsoft.com/office/drawing/2014/main" id="{38711874-C9B0-4CC4-2C1A-59E3DDF43A08}"/>
              </a:ext>
            </a:extLst>
          </p:cNvPr>
          <p:cNvGraphicFramePr>
            <a:graphicFrameLocks noGrp="1"/>
          </p:cNvGraphicFramePr>
          <p:nvPr/>
        </p:nvGraphicFramePr>
        <p:xfrm>
          <a:off x="3749679" y="4833011"/>
          <a:ext cx="5089807" cy="962025"/>
        </p:xfrm>
        <a:graphic>
          <a:graphicData uri="http://schemas.openxmlformats.org/drawingml/2006/table">
            <a:tbl>
              <a:tblPr firstRow="1" bandRow="1"/>
              <a:tblGrid>
                <a:gridCol w="1661393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762277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409136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1257001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Insulated cable surface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Equivalent coil width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efficiency *</a:t>
                      </a:r>
                      <a:r>
                        <a:rPr lang="en-GB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[T.mm/A]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0.00077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677D6-9FA1-C80B-D7EA-BBB3AAD8A1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4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C95CA-557B-FE0F-143D-24F80C67D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33CFF-5AAC-CB1B-1406-6D316149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24940"/>
            <a:ext cx="10969139" cy="940443"/>
          </a:xfrm>
        </p:spPr>
        <p:txBody>
          <a:bodyPr/>
          <a:lstStyle/>
          <a:p>
            <a:r>
              <a:rPr lang="en-GB" dirty="0"/>
              <a:t>14 T Block dipole BOND – 44 strands cable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3A882-0F9D-991A-5891-2E329001F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2C3A1-9B72-BA63-BC51-52C0E8463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FAFCC6B1-4BB3-9DFB-13D4-2B23A0A7A82F}"/>
              </a:ext>
            </a:extLst>
          </p:cNvPr>
          <p:cNvGraphicFramePr>
            <a:graphicFrameLocks noGrp="1"/>
          </p:cNvGraphicFramePr>
          <p:nvPr/>
        </p:nvGraphicFramePr>
        <p:xfrm>
          <a:off x="1034644" y="4595337"/>
          <a:ext cx="396411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091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593964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</a:tblGrid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curvature radius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angle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º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2443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Flared end straight section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891BC51-B438-2897-A7D1-7B805CCFBA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30" y="1768818"/>
            <a:ext cx="4875712" cy="26755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05492F-7011-39AB-1900-2316A7BA9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7642" y="1265383"/>
            <a:ext cx="5566197" cy="438509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1B967-B16E-D11B-B130-36CAE22680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885ED-CD8F-FC3D-5085-A54079A7C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F2933-798E-34FF-E38C-7E589276E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7525" y="2593087"/>
            <a:ext cx="6076950" cy="940443"/>
          </a:xfrm>
        </p:spPr>
        <p:txBody>
          <a:bodyPr/>
          <a:lstStyle/>
          <a:p>
            <a:pPr algn="ctr"/>
            <a:r>
              <a:rPr lang="en-GB" dirty="0"/>
              <a:t>44 vs 40 strands cable designs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E631A-BF4F-5A57-920C-F5494E89F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44A1A-5A14-03EC-04BB-C57A698F4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3C53E-F47C-E935-33DF-81A45CD504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8758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D455C-B81C-AA67-E4AA-644AD9053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9C306-082F-306D-CBDF-1D85FD79A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B6CA8-A269-B86C-DDB1-262421F59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093" y="1281820"/>
            <a:ext cx="5273127" cy="4623680"/>
          </a:xfrm>
        </p:spPr>
        <p:txBody>
          <a:bodyPr/>
          <a:lstStyle/>
          <a:p>
            <a:r>
              <a:rPr lang="en-GB" sz="1800" dirty="0"/>
              <a:t>The new 40 strand baseline allows for:</a:t>
            </a:r>
          </a:p>
          <a:p>
            <a:pPr lvl="1"/>
            <a:r>
              <a:rPr lang="en-GB" sz="1400" dirty="0"/>
              <a:t>Save in coil area of 9.2 %. </a:t>
            </a:r>
          </a:p>
          <a:p>
            <a:pPr lvl="1"/>
            <a:r>
              <a:rPr lang="en-GB" sz="1400" dirty="0"/>
              <a:t>Save in conductor volume of 20 % (shorter coil with the new flared end design). </a:t>
            </a:r>
          </a:p>
          <a:p>
            <a:pPr lvl="1"/>
            <a:r>
              <a:rPr lang="en-GB" sz="1400" dirty="0"/>
              <a:t>Increased midplane distance between coils (4 mm between insulated conductors) - potentially opening the possibility for improved cooling, see next slides.</a:t>
            </a:r>
          </a:p>
          <a:p>
            <a:pPr lvl="1"/>
            <a:r>
              <a:rPr lang="en-GB" sz="1400" dirty="0"/>
              <a:t>Internalization of the cable production at CERN.</a:t>
            </a:r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r>
              <a:rPr lang="en-GB" sz="1800" dirty="0"/>
              <a:t>At the expense of :</a:t>
            </a:r>
          </a:p>
          <a:p>
            <a:pPr lvl="1"/>
            <a:r>
              <a:rPr lang="en-GB" sz="1400" dirty="0"/>
              <a:t>9 % larger </a:t>
            </a:r>
            <a:r>
              <a:rPr lang="en-GB" sz="1400" dirty="0" err="1"/>
              <a:t>J</a:t>
            </a:r>
            <a:r>
              <a:rPr lang="en-GB" sz="1400" baseline="-25000" dirty="0" err="1"/>
              <a:t>overall</a:t>
            </a:r>
            <a:endParaRPr lang="en-GB" sz="1400" baseline="-25000" dirty="0"/>
          </a:p>
          <a:p>
            <a:pPr lvl="1"/>
            <a:r>
              <a:rPr lang="en-GB" sz="1400" dirty="0"/>
              <a:t>Decrease of </a:t>
            </a:r>
            <a:r>
              <a:rPr lang="en-GB" sz="1400" dirty="0" err="1"/>
              <a:t>loadline</a:t>
            </a:r>
            <a:r>
              <a:rPr lang="en-GB" sz="1400" dirty="0"/>
              <a:t> margin by 2.6 % in the single aperture and 2 % in the double aperture.</a:t>
            </a:r>
          </a:p>
          <a:p>
            <a:pPr lvl="1"/>
            <a:r>
              <a:rPr lang="en-GB" sz="1400" dirty="0"/>
              <a:t>Increased peak stresses in the homogenized coil block by 15 MPa</a:t>
            </a:r>
          </a:p>
          <a:p>
            <a:pPr lvl="1"/>
            <a:endParaRPr lang="en-GB" sz="1400" dirty="0"/>
          </a:p>
          <a:p>
            <a:endParaRPr lang="en-GB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59D-28B3-3091-F7B1-5E00398A6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5045C-6429-2654-8D1E-9C4E47EDA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4" name="Picture 3" descr="A rainbow colored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6F94600-9EE9-6351-7ED7-27F90DAA51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39" r="7500" b="11579"/>
          <a:stretch/>
        </p:blipFill>
        <p:spPr>
          <a:xfrm>
            <a:off x="7936629" y="3520189"/>
            <a:ext cx="3180874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4EC36E-0693-476C-AC1D-DB8D2355A5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719" y="643405"/>
            <a:ext cx="2979888" cy="2520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C830CB-E1F6-11EC-5DB3-B93EF6388167}"/>
              </a:ext>
            </a:extLst>
          </p:cNvPr>
          <p:cNvSpPr txBox="1">
            <a:spLocks/>
          </p:cNvSpPr>
          <p:nvPr/>
        </p:nvSpPr>
        <p:spPr>
          <a:xfrm>
            <a:off x="8463255" y="3175521"/>
            <a:ext cx="3371654" cy="63659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i="1" u="sng" dirty="0"/>
              <a:t>BOND – 40 strands cable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5F220E8-1001-C3CF-0AF2-9A87810A0884}"/>
              </a:ext>
            </a:extLst>
          </p:cNvPr>
          <p:cNvSpPr txBox="1">
            <a:spLocks/>
          </p:cNvSpPr>
          <p:nvPr/>
        </p:nvSpPr>
        <p:spPr>
          <a:xfrm>
            <a:off x="8531835" y="243529"/>
            <a:ext cx="3371654" cy="63659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i="1" u="sng" dirty="0"/>
              <a:t>BOND – 44 strands cable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4CF772-CA9D-5069-D71B-E6AD4085D5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77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6BF1-9226-9547-449E-209CE0C3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Winding tests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16F94-C346-BFDE-F997-57E862F016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54E6E-67E6-656A-0BD9-AC47E33FD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6A647-4F81-23BA-463A-6D75A842B2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3659DD-DC13-E000-DD95-A29840104247}"/>
              </a:ext>
            </a:extLst>
          </p:cNvPr>
          <p:cNvSpPr txBox="1"/>
          <p:nvPr/>
        </p:nvSpPr>
        <p:spPr>
          <a:xfrm>
            <a:off x="9773607" y="5986980"/>
            <a:ext cx="23509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Courtesy of E. Fernandez Mora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A28990EE-BA70-EA20-DFC0-9555B7601C2C}"/>
              </a:ext>
            </a:extLst>
          </p:cNvPr>
          <p:cNvSpPr txBox="1">
            <a:spLocks/>
          </p:cNvSpPr>
          <p:nvPr/>
        </p:nvSpPr>
        <p:spPr>
          <a:xfrm>
            <a:off x="144159" y="1192752"/>
            <a:ext cx="3375848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44 strands x 1.1 mm 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7940A0-6374-68FD-EBC7-2BD8A71C51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1" y="4177971"/>
            <a:ext cx="1990059" cy="1069436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860AA60-1A2F-6A32-672D-89EF301FE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7695" y="3977536"/>
            <a:ext cx="1379715" cy="149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itle 8">
            <a:extLst>
              <a:ext uri="{FF2B5EF4-FFF2-40B4-BE49-F238E27FC236}">
                <a16:creationId xmlns:a16="http://schemas.microsoft.com/office/drawing/2014/main" id="{C3D9A7C3-135C-EE27-ACE6-838C1E04DA24}"/>
              </a:ext>
            </a:extLst>
          </p:cNvPr>
          <p:cNvSpPr txBox="1">
            <a:spLocks/>
          </p:cNvSpPr>
          <p:nvPr/>
        </p:nvSpPr>
        <p:spPr>
          <a:xfrm>
            <a:off x="9708023" y="1253981"/>
            <a:ext cx="2317942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Final tests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EBF3FC-FF64-1F0A-7A47-1300899F582A}"/>
              </a:ext>
            </a:extLst>
          </p:cNvPr>
          <p:cNvCxnSpPr>
            <a:cxnSpLocks/>
          </p:cNvCxnSpPr>
          <p:nvPr/>
        </p:nvCxnSpPr>
        <p:spPr>
          <a:xfrm>
            <a:off x="3525044" y="1338031"/>
            <a:ext cx="0" cy="4640477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A5C969B-A7ED-B039-1DAC-6D0680B49E6C}"/>
              </a:ext>
            </a:extLst>
          </p:cNvPr>
          <p:cNvSpPr txBox="1"/>
          <p:nvPr/>
        </p:nvSpPr>
        <p:spPr>
          <a:xfrm>
            <a:off x="9181817" y="1749594"/>
            <a:ext cx="297220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 algn="just">
              <a:buFont typeface="Wingdings" panose="05000000000000000000" pitchFamily="2" charset="2"/>
              <a:buChar char="Ø"/>
            </a:pPr>
            <a:r>
              <a:rPr lang="en-GB" sz="1200" dirty="0">
                <a:latin typeface="Arial"/>
              </a:rPr>
              <a:t>Experimental validation and consolidation of the new baseline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</a:pPr>
            <a:endParaRPr lang="en-GB" sz="1200" dirty="0">
              <a:latin typeface="Arial"/>
            </a:endParaRPr>
          </a:p>
          <a:p>
            <a:pPr marL="628650" lvl="1" indent="-171450" algn="just">
              <a:buFont typeface="Wingdings" panose="05000000000000000000" pitchFamily="2" charset="2"/>
              <a:buChar char="Ø"/>
            </a:pPr>
            <a:r>
              <a:rPr lang="en-GB" sz="1100" dirty="0">
                <a:latin typeface="Arial"/>
              </a:rPr>
              <a:t>Additional winding test to explore the impact of the winding tension.</a:t>
            </a:r>
            <a:endParaRPr lang="en-GB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1"/>
            <a:endParaRPr lang="en-GB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4" name="Picture 43" descr="A close-up of a machine&#10;&#10;Description automatically generated">
            <a:extLst>
              <a:ext uri="{FF2B5EF4-FFF2-40B4-BE49-F238E27FC236}">
                <a16:creationId xmlns:a16="http://schemas.microsoft.com/office/drawing/2014/main" id="{70CB3480-EC0D-3CC9-DF7A-47C0C60F3D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3970" y="3183543"/>
            <a:ext cx="2161466" cy="1147529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8DABF97-953E-F6C5-5D16-BF5E5BDEA095}"/>
              </a:ext>
            </a:extLst>
          </p:cNvPr>
          <p:cNvCxnSpPr>
            <a:cxnSpLocks/>
          </p:cNvCxnSpPr>
          <p:nvPr/>
        </p:nvCxnSpPr>
        <p:spPr>
          <a:xfrm>
            <a:off x="9562609" y="1294020"/>
            <a:ext cx="0" cy="4640477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40F0B5EA-429F-4DE5-40EE-23D6601C8B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700" y="4427447"/>
            <a:ext cx="2161465" cy="12066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26877A-A4E5-E4C1-5B78-02CABC0A22F1}"/>
              </a:ext>
            </a:extLst>
          </p:cNvPr>
          <p:cNvSpPr txBox="1"/>
          <p:nvPr/>
        </p:nvSpPr>
        <p:spPr>
          <a:xfrm>
            <a:off x="0" y="5821347"/>
            <a:ext cx="342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Courtesy of D. Pulikowski, PhD. Thesis</a:t>
            </a:r>
          </a:p>
          <a:p>
            <a:pPr algn="ctr"/>
            <a:r>
              <a:rPr lang="en-GB" sz="800" dirty="0"/>
              <a:t>[https://cds.cern.ch/record/2641140/files/CERN-THESIS-2018-181.pdf]</a:t>
            </a:r>
          </a:p>
        </p:txBody>
      </p:sp>
      <p:sp>
        <p:nvSpPr>
          <p:cNvPr id="17" name="Title 8">
            <a:extLst>
              <a:ext uri="{FF2B5EF4-FFF2-40B4-BE49-F238E27FC236}">
                <a16:creationId xmlns:a16="http://schemas.microsoft.com/office/drawing/2014/main" id="{FF5275FF-4AA7-FC6F-2D15-B2EA1843B988}"/>
              </a:ext>
            </a:extLst>
          </p:cNvPr>
          <p:cNvSpPr txBox="1">
            <a:spLocks/>
          </p:cNvSpPr>
          <p:nvPr/>
        </p:nvSpPr>
        <p:spPr>
          <a:xfrm>
            <a:off x="3680065" y="1228746"/>
            <a:ext cx="3924031" cy="42210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Initial tests performed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F90CBF-9BFD-06AC-15FE-677FBA2E1F7F}"/>
              </a:ext>
            </a:extLst>
          </p:cNvPr>
          <p:cNvSpPr txBox="1"/>
          <p:nvPr/>
        </p:nvSpPr>
        <p:spPr>
          <a:xfrm>
            <a:off x="3335114" y="3307392"/>
            <a:ext cx="60820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GB" sz="1100" dirty="0">
                <a:latin typeface="Arial"/>
              </a:rPr>
              <a:t>Combined easy-way and hard-way bending tests → </a:t>
            </a:r>
            <a:r>
              <a:rPr lang="en-GB" sz="1100" b="1" u="sng" dirty="0">
                <a:latin typeface="Arial"/>
              </a:rPr>
              <a:t>Focus on 44 strands x 1.1 mm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005F9A9-D401-0616-ECAB-8E861482E6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983" y="1766160"/>
            <a:ext cx="3186191" cy="11771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B33AA78-E598-2CDC-6FE4-F6C4F99F3A28}"/>
              </a:ext>
            </a:extLst>
          </p:cNvPr>
          <p:cNvSpPr txBox="1"/>
          <p:nvPr/>
        </p:nvSpPr>
        <p:spPr>
          <a:xfrm>
            <a:off x="3561411" y="2196030"/>
            <a:ext cx="26505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>
                <a:latin typeface="Arial"/>
              </a:rPr>
              <a:t>R</a:t>
            </a:r>
            <a:r>
              <a:rPr lang="en-US" sz="1200" baseline="-25000" dirty="0" err="1">
                <a:latin typeface="Arial"/>
              </a:rPr>
              <a:t>easy</a:t>
            </a:r>
            <a:r>
              <a:rPr lang="en-US" sz="1200" baseline="-25000" dirty="0">
                <a:latin typeface="Arial"/>
              </a:rPr>
              <a:t>-way</a:t>
            </a:r>
            <a:r>
              <a:rPr lang="en-US" sz="1200" dirty="0">
                <a:latin typeface="Arial"/>
              </a:rPr>
              <a:t> = 12 mm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/>
              <a:t>R</a:t>
            </a:r>
            <a:r>
              <a:rPr lang="en-US" sz="1200" baseline="-25000" dirty="0" err="1"/>
              <a:t>easy</a:t>
            </a:r>
            <a:r>
              <a:rPr lang="en-US" sz="1200" baseline="-25000" dirty="0"/>
              <a:t>-way</a:t>
            </a:r>
            <a:r>
              <a:rPr lang="en-US" sz="1200" dirty="0">
                <a:solidFill>
                  <a:schemeClr val="tx2"/>
                </a:solidFill>
                <a:latin typeface="Arial"/>
              </a:rPr>
              <a:t> = 13 mm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/>
              <a:t>R</a:t>
            </a:r>
            <a:r>
              <a:rPr lang="en-US" sz="1200" baseline="-25000" dirty="0" err="1"/>
              <a:t>easy</a:t>
            </a:r>
            <a:r>
              <a:rPr lang="en-US" sz="1200" baseline="-25000" dirty="0"/>
              <a:t>-way</a:t>
            </a:r>
            <a:r>
              <a:rPr lang="en-US" sz="1200" dirty="0">
                <a:solidFill>
                  <a:schemeClr val="tx2"/>
                </a:solidFill>
                <a:latin typeface="Arial"/>
              </a:rPr>
              <a:t> = 14.8 mm</a:t>
            </a:r>
            <a:endParaRPr lang="en-GB" sz="1200" dirty="0">
              <a:solidFill>
                <a:schemeClr val="tx2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C87416-B3A5-2CCA-0AC1-DC52F4F051CB}"/>
              </a:ext>
            </a:extLst>
          </p:cNvPr>
          <p:cNvSpPr txBox="1"/>
          <p:nvPr/>
        </p:nvSpPr>
        <p:spPr>
          <a:xfrm>
            <a:off x="2402799" y="2912289"/>
            <a:ext cx="73989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ctr">
              <a:defRPr/>
            </a:pPr>
            <a:r>
              <a:rPr lang="en-US" sz="1100" dirty="0">
                <a:solidFill>
                  <a:srgbClr val="00B050"/>
                </a:solidFill>
                <a:latin typeface="Arial"/>
              </a:rPr>
              <a:t>For our baseline cable architecture (44 strands x 1.1 mm), all</a:t>
            </a:r>
            <a:r>
              <a:rPr lang="en-GB" sz="1100" dirty="0">
                <a:solidFill>
                  <a:srgbClr val="00B050"/>
                </a:solidFill>
                <a:latin typeface="Arial"/>
              </a:rPr>
              <a:t> tests were successfully completed.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070E30-43EE-7E2C-ACED-5622E0BA0D0C}"/>
              </a:ext>
            </a:extLst>
          </p:cNvPr>
          <p:cNvSpPr txBox="1"/>
          <p:nvPr/>
        </p:nvSpPr>
        <p:spPr>
          <a:xfrm>
            <a:off x="3797847" y="3694721"/>
            <a:ext cx="56871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>
                <a:latin typeface="+mj-lt"/>
              </a:rPr>
              <a:t>R</a:t>
            </a:r>
            <a:r>
              <a:rPr lang="en-US" sz="1200" baseline="-25000" dirty="0" err="1">
                <a:latin typeface="+mj-lt"/>
              </a:rPr>
              <a:t>easy</a:t>
            </a:r>
            <a:r>
              <a:rPr lang="en-US" sz="1200" baseline="-25000" dirty="0">
                <a:latin typeface="+mj-lt"/>
              </a:rPr>
              <a:t>-way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= 13 mm &amp; </a:t>
            </a:r>
            <a:r>
              <a:rPr lang="en-GB" sz="1200" dirty="0" err="1">
                <a:latin typeface="+mj-lt"/>
              </a:rPr>
              <a:t>R</a:t>
            </a:r>
            <a:r>
              <a:rPr lang="en-GB" sz="1200" baseline="-25000" dirty="0" err="1">
                <a:latin typeface="+mj-lt"/>
              </a:rPr>
              <a:t>hard</a:t>
            </a:r>
            <a:r>
              <a:rPr lang="en-GB" sz="1200" baseline="-25000" dirty="0">
                <a:latin typeface="+mj-lt"/>
              </a:rPr>
              <a:t>-way</a:t>
            </a:r>
            <a:r>
              <a:rPr lang="en-GB" sz="1200" dirty="0">
                <a:latin typeface="+mj-lt"/>
              </a:rPr>
              <a:t> from 275 to 450 mm</a:t>
            </a: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endParaRPr lang="en-GB" sz="1200" dirty="0">
              <a:latin typeface="+mj-lt"/>
            </a:endParaRP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latin typeface="+mj-lt"/>
              </a:rPr>
              <a:t>Strand instabilities and pop-outs identified. </a:t>
            </a: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endParaRPr lang="en-US" sz="1200" dirty="0">
              <a:latin typeface="+mj-lt"/>
            </a:endParaRPr>
          </a:p>
          <a:p>
            <a:pPr marL="1085850" lvl="2" indent="-171450" algn="just">
              <a:buFont typeface="Courier New" panose="02070309020205020404" pitchFamily="49" charset="0"/>
              <a:buChar char="o"/>
              <a:defRPr/>
            </a:pPr>
            <a:r>
              <a:rPr lang="en-US" sz="1200" dirty="0" err="1">
                <a:latin typeface="+mj-lt"/>
              </a:rPr>
              <a:t>R</a:t>
            </a:r>
            <a:r>
              <a:rPr lang="en-US" sz="1200" baseline="-25000" dirty="0" err="1">
                <a:latin typeface="+mj-lt"/>
              </a:rPr>
              <a:t>easy</a:t>
            </a:r>
            <a:r>
              <a:rPr lang="en-US" sz="1200" baseline="-25000" dirty="0">
                <a:latin typeface="+mj-lt"/>
              </a:rPr>
              <a:t>-way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= 15 mm &amp; </a:t>
            </a:r>
            <a:r>
              <a:rPr lang="en-GB" sz="1200" dirty="0" err="1">
                <a:latin typeface="+mj-lt"/>
              </a:rPr>
              <a:t>R</a:t>
            </a:r>
            <a:r>
              <a:rPr lang="en-GB" sz="1200" baseline="-25000" dirty="0" err="1">
                <a:latin typeface="+mj-lt"/>
              </a:rPr>
              <a:t>hard</a:t>
            </a:r>
            <a:r>
              <a:rPr lang="en-GB" sz="1200" baseline="-25000" dirty="0">
                <a:latin typeface="+mj-lt"/>
              </a:rPr>
              <a:t>-way</a:t>
            </a:r>
            <a:r>
              <a:rPr lang="en-GB" sz="1200" dirty="0">
                <a:latin typeface="+mj-lt"/>
              </a:rPr>
              <a:t>  350 and 450 mm</a:t>
            </a: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endParaRPr lang="en-GB" sz="1200" dirty="0">
              <a:latin typeface="+mj-lt"/>
            </a:endParaRPr>
          </a:p>
          <a:p>
            <a:pPr marL="1543050" lvl="3" indent="-171450" algn="just"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latin typeface="+mj-lt"/>
              </a:rPr>
              <a:t>For 450 mm → feasible. In general, cable stable.</a:t>
            </a:r>
          </a:p>
          <a:p>
            <a:pPr lvl="3" algn="just">
              <a:defRPr/>
            </a:pPr>
            <a:r>
              <a:rPr lang="en-GB" sz="1200" dirty="0">
                <a:latin typeface="+mj-lt"/>
              </a:rPr>
              <a:t>		No pop-outs identified.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7B4E3C-B9F4-CCB8-CEF1-A800AE0B7539}"/>
              </a:ext>
            </a:extLst>
          </p:cNvPr>
          <p:cNvSpPr txBox="1"/>
          <p:nvPr/>
        </p:nvSpPr>
        <p:spPr>
          <a:xfrm>
            <a:off x="2901473" y="5289790"/>
            <a:ext cx="66611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en-US" sz="1100" dirty="0">
                <a:solidFill>
                  <a:srgbClr val="00B050"/>
                </a:solidFill>
                <a:latin typeface="Arial"/>
              </a:rPr>
              <a:t>Decision made to take a safety margin and to align with previous experience (FRESCA2) → increase the </a:t>
            </a:r>
            <a:r>
              <a:rPr lang="en-US" sz="1100" dirty="0" err="1">
                <a:solidFill>
                  <a:srgbClr val="00B050"/>
                </a:solidFill>
                <a:latin typeface="Arial"/>
              </a:rPr>
              <a:t>R</a:t>
            </a:r>
            <a:r>
              <a:rPr lang="en-US" sz="1100" baseline="-25000" dirty="0" err="1">
                <a:solidFill>
                  <a:srgbClr val="00B050"/>
                </a:solidFill>
                <a:latin typeface="Arial"/>
              </a:rPr>
              <a:t>hard</a:t>
            </a:r>
            <a:r>
              <a:rPr lang="en-US" sz="1100" baseline="-25000" dirty="0">
                <a:solidFill>
                  <a:srgbClr val="00B050"/>
                </a:solidFill>
                <a:latin typeface="Arial"/>
              </a:rPr>
              <a:t>-way</a:t>
            </a:r>
            <a:r>
              <a:rPr lang="en-US" sz="1100" dirty="0">
                <a:solidFill>
                  <a:srgbClr val="00B050"/>
                </a:solidFill>
                <a:latin typeface="Arial"/>
              </a:rPr>
              <a:t> to 750 mm (small impact in coil length, ~52 mm</a:t>
            </a:r>
            <a:r>
              <a:rPr lang="en-US" sz="1100" b="1" dirty="0">
                <a:solidFill>
                  <a:srgbClr val="00B050"/>
                </a:solidFill>
                <a:latin typeface="Arial"/>
              </a:rPr>
              <a:t>)</a:t>
            </a:r>
            <a:endParaRPr lang="en-GB" sz="1100" b="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1E625B-3449-7763-E2E1-CBCADC0CBBF0}"/>
              </a:ext>
            </a:extLst>
          </p:cNvPr>
          <p:cNvSpPr txBox="1"/>
          <p:nvPr/>
        </p:nvSpPr>
        <p:spPr>
          <a:xfrm>
            <a:off x="3042293" y="5859584"/>
            <a:ext cx="6305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ctr">
              <a:defRPr/>
            </a:pPr>
            <a:r>
              <a:rPr lang="en-US" sz="1400" b="1" dirty="0">
                <a:solidFill>
                  <a:srgbClr val="002060"/>
                </a:solidFill>
                <a:latin typeface="Arial"/>
              </a:rPr>
              <a:t>New design baseline: </a:t>
            </a:r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easy</a:t>
            </a:r>
            <a:r>
              <a:rPr lang="en-US" sz="1400" baseline="-25000" dirty="0">
                <a:solidFill>
                  <a:srgbClr val="002060"/>
                </a:solidFill>
              </a:rPr>
              <a:t>-way</a:t>
            </a:r>
            <a:r>
              <a:rPr lang="en-US" sz="1400" dirty="0">
                <a:solidFill>
                  <a:srgbClr val="002060"/>
                </a:solidFill>
              </a:rPr>
              <a:t> = </a:t>
            </a:r>
            <a:r>
              <a:rPr lang="en-US" sz="1400" dirty="0">
                <a:solidFill>
                  <a:srgbClr val="FF0000"/>
                </a:solidFill>
              </a:rPr>
              <a:t>15 mm </a:t>
            </a:r>
            <a:r>
              <a:rPr lang="en-US" sz="1400" dirty="0">
                <a:solidFill>
                  <a:srgbClr val="002060"/>
                </a:solidFill>
              </a:rPr>
              <a:t>&amp; </a:t>
            </a:r>
            <a:r>
              <a:rPr lang="en-GB" sz="1400" dirty="0" err="1">
                <a:solidFill>
                  <a:srgbClr val="002060"/>
                </a:solidFill>
              </a:rPr>
              <a:t>R</a:t>
            </a:r>
            <a:r>
              <a:rPr lang="en-GB" sz="1400" baseline="-25000" dirty="0" err="1">
                <a:solidFill>
                  <a:srgbClr val="002060"/>
                </a:solidFill>
              </a:rPr>
              <a:t>hard</a:t>
            </a:r>
            <a:r>
              <a:rPr lang="en-GB" sz="1400" baseline="-25000" dirty="0">
                <a:solidFill>
                  <a:srgbClr val="002060"/>
                </a:solidFill>
              </a:rPr>
              <a:t>-way</a:t>
            </a:r>
            <a:r>
              <a:rPr lang="en-GB" sz="1400" dirty="0">
                <a:solidFill>
                  <a:srgbClr val="002060"/>
                </a:solidFill>
              </a:rPr>
              <a:t> = </a:t>
            </a:r>
            <a:r>
              <a:rPr lang="en-GB" sz="1400" dirty="0">
                <a:solidFill>
                  <a:srgbClr val="FF0000"/>
                </a:solidFill>
              </a:rPr>
              <a:t>750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0B768D-4575-42E3-2555-F47456FB7943}"/>
              </a:ext>
            </a:extLst>
          </p:cNvPr>
          <p:cNvSpPr txBox="1"/>
          <p:nvPr/>
        </p:nvSpPr>
        <p:spPr>
          <a:xfrm>
            <a:off x="3330773" y="1735079"/>
            <a:ext cx="26661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/>
              </a:rPr>
              <a:t>Easy-way bending tests</a:t>
            </a:r>
            <a:endParaRPr lang="en-GB" sz="11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6656C7-1FAA-2AF1-33D3-99315056866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326" y="2849924"/>
            <a:ext cx="1939573" cy="9887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A2911A-7017-A646-5DCB-F1BCE7EA20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79" y="1775840"/>
            <a:ext cx="2224038" cy="982828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72155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9" grpId="0"/>
      <p:bldP spid="43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E5478-C8CC-7532-5C84-252D68295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540E9-BB5F-4799-FE4C-070007636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A67C5-D199-BB49-9267-F254406C0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 3.5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36939-1678-4294-1CDF-4D1A931F29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734457B-6648-D8E1-A9F5-78569DF87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98E15-2BCC-44A4-C8E0-8732745A78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0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E0D7-6F48-07CD-9769-58BD69562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1F409-F062-70C9-D240-E87C72D6D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3817880"/>
          </a:xfrm>
        </p:spPr>
        <p:txBody>
          <a:bodyPr/>
          <a:lstStyle/>
          <a:p>
            <a:pPr marL="36576" indent="0">
              <a:buNone/>
            </a:pPr>
            <a:r>
              <a:rPr lang="en-GB" sz="2800" b="1" u="sng" dirty="0"/>
              <a:t>WP3.5: </a:t>
            </a:r>
            <a:r>
              <a:rPr lang="de-DE" sz="2800" b="1" u="sng" dirty="0"/>
              <a:t>Nb</a:t>
            </a:r>
            <a:r>
              <a:rPr lang="de-DE" sz="2800" b="1" u="sng" baseline="-25000" dirty="0"/>
              <a:t>3</a:t>
            </a:r>
            <a:r>
              <a:rPr lang="de-DE" sz="2800" b="1" u="sng" dirty="0"/>
              <a:t>Sn 14 T Block </a:t>
            </a:r>
            <a:r>
              <a:rPr lang="de-DE" sz="2800" b="1" u="sng" dirty="0" err="1"/>
              <a:t>dipole</a:t>
            </a:r>
            <a:r>
              <a:rPr lang="de-DE" sz="2800" b="1" u="sng" dirty="0"/>
              <a:t> BOND</a:t>
            </a:r>
            <a:endParaRPr lang="en-GB" sz="2800" b="1" u="sng" dirty="0"/>
          </a:p>
          <a:p>
            <a:r>
              <a:rPr lang="en-GB" sz="2800" dirty="0"/>
              <a:t>Demonstrate Nb</a:t>
            </a:r>
            <a:r>
              <a:rPr lang="en-GB" sz="2800" baseline="-25000" dirty="0"/>
              <a:t>3</a:t>
            </a:r>
            <a:r>
              <a:rPr lang="en-GB" sz="2800" dirty="0"/>
              <a:t>Sn performance in a 14 T block-type dipole at 1.9 K </a:t>
            </a:r>
          </a:p>
          <a:p>
            <a:r>
              <a:rPr lang="en-GB" sz="2800" dirty="0"/>
              <a:t>Design and construction of a 14 T accelerator quality dipole model magnet</a:t>
            </a:r>
          </a:p>
          <a:p>
            <a:pPr lvl="1"/>
            <a:r>
              <a:rPr lang="en-GB" sz="2400" dirty="0"/>
              <a:t>The short model magnet should reach 15-15.5 T field </a:t>
            </a:r>
          </a:p>
          <a:p>
            <a:r>
              <a:rPr lang="en-GB" sz="2800" dirty="0"/>
              <a:t>Explore alternatives and develop design and technology for Nb</a:t>
            </a:r>
            <a:r>
              <a:rPr lang="en-GB" sz="2800" baseline="-25000" dirty="0"/>
              <a:t>3</a:t>
            </a:r>
            <a:r>
              <a:rPr lang="en-GB" sz="2800" dirty="0"/>
              <a:t>Sn accelerator dipoles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37904-3E3A-7D20-FABB-37C2D9BCC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8A914-86E3-8298-B9BE-A2F032BC5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B8B55-B3BA-EB00-7BB3-CDA27EDE52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98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7397F-F155-5D79-FBC3-306CDBB71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33D9D-7FD5-CF11-5DB3-7BBF0A7E6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109EB-839A-6259-9245-030B28B60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Scope of the Work Package 3.5</a:t>
            </a:r>
          </a:p>
          <a:p>
            <a:r>
              <a:rPr lang="en-GB" dirty="0"/>
              <a:t>14 T BOND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tooling &amp; components design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Overview on manufacturing mock-ups  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Cooling strategies</a:t>
            </a:r>
          </a:p>
          <a:p>
            <a:r>
              <a:rPr lang="en-GB" dirty="0" err="1">
                <a:solidFill>
                  <a:schemeClr val="bg2">
                    <a:lumMod val="90000"/>
                  </a:schemeClr>
                </a:solidFill>
              </a:rPr>
              <a:t>eRMC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 &amp; RMM activities update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14 T BOND development plan &amp; schedule</a:t>
            </a:r>
          </a:p>
          <a:p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816AB-EDAA-3B8F-AF59-D8E719BFE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A51A502-5426-20AC-B2FD-032DE66B9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/>
              <a:t>HFM Annual Meeting 2025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47473-4EF1-BFB1-8BAE-78B7908852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82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3123B-1269-CA60-4C8D-8824C54D0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A337861-5ECD-001A-55FE-07EE5FD43F4B}"/>
              </a:ext>
            </a:extLst>
          </p:cNvPr>
          <p:cNvGrpSpPr/>
          <p:nvPr/>
        </p:nvGrpSpPr>
        <p:grpSpPr>
          <a:xfrm>
            <a:off x="1783877" y="1578188"/>
            <a:ext cx="8412607" cy="4158058"/>
            <a:chOff x="1723852" y="1371596"/>
            <a:chExt cx="8325103" cy="4114808"/>
          </a:xfrm>
        </p:grpSpPr>
        <p:pic>
          <p:nvPicPr>
            <p:cNvPr id="11" name="Picture 10" descr="A diagram of a blue circle with a rainbow colored pattern&#10;&#10;Description automatically generated with medium confidence">
              <a:extLst>
                <a:ext uri="{FF2B5EF4-FFF2-40B4-BE49-F238E27FC236}">
                  <a16:creationId xmlns:a16="http://schemas.microsoft.com/office/drawing/2014/main" id="{A14C6559-9B51-BDA5-9DF7-DA8938D68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4147" y="1371596"/>
              <a:ext cx="4114808" cy="4114808"/>
            </a:xfrm>
            <a:prstGeom prst="rect">
              <a:avLst/>
            </a:prstGeom>
          </p:spPr>
        </p:pic>
        <p:pic>
          <p:nvPicPr>
            <p:cNvPr id="12" name="Picture 11" descr="A diagram of a blue circle with a rainbow colored square&#10;&#10;Description automatically generated">
              <a:extLst>
                <a:ext uri="{FF2B5EF4-FFF2-40B4-BE49-F238E27FC236}">
                  <a16:creationId xmlns:a16="http://schemas.microsoft.com/office/drawing/2014/main" id="{0AF5CD2A-A71E-D289-994E-97741E8F3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3852" y="1371596"/>
              <a:ext cx="4114808" cy="4114808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0D7A811-FD30-5FC4-5EC1-0CC2A2BDFDA5}"/>
                </a:ext>
              </a:extLst>
            </p:cNvPr>
            <p:cNvSpPr/>
            <p:nvPr/>
          </p:nvSpPr>
          <p:spPr>
            <a:xfrm>
              <a:off x="7994741" y="1912133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787B5E7-8C97-6D35-FEC4-ABE481B9F6AE}"/>
                </a:ext>
              </a:extLst>
            </p:cNvPr>
            <p:cNvSpPr/>
            <p:nvPr/>
          </p:nvSpPr>
          <p:spPr>
            <a:xfrm>
              <a:off x="3879933" y="1897843"/>
              <a:ext cx="470517" cy="177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73BAA8-B1E7-D7E8-25FB-D0D2A2664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5BDFC-BE70-A39C-9B2D-2FBE127426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00B25-3DFB-AE9D-80F2-4C43C6010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7CCA2-1533-99D6-2F22-B2ADFEB1C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8EB37B-FC14-22EB-B954-AEFBBD423FE7}"/>
              </a:ext>
            </a:extLst>
          </p:cNvPr>
          <p:cNvSpPr txBox="1">
            <a:spLocks/>
          </p:cNvSpPr>
          <p:nvPr/>
        </p:nvSpPr>
        <p:spPr>
          <a:xfrm>
            <a:off x="449868" y="5463281"/>
            <a:ext cx="11177116" cy="928668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Tx/>
              <a:buSzTx/>
            </a:pPr>
            <a:r>
              <a:rPr lang="en-US" sz="3200" dirty="0"/>
              <a:t>BOND stands for </a:t>
            </a:r>
            <a:r>
              <a:rPr lang="en-US" sz="4000" b="1" dirty="0" err="1">
                <a:solidFill>
                  <a:srgbClr val="FF0000"/>
                </a:solidFill>
              </a:rPr>
              <a:t>B</a:t>
            </a:r>
            <a:r>
              <a:rPr lang="en-US" sz="3200" dirty="0" err="1"/>
              <a:t>l</a:t>
            </a:r>
            <a:r>
              <a:rPr lang="en-US" sz="4000" b="1" dirty="0" err="1">
                <a:solidFill>
                  <a:srgbClr val="FF0000"/>
                </a:solidFill>
              </a:rPr>
              <a:t>O</a:t>
            </a:r>
            <a:r>
              <a:rPr lang="en-US" sz="3200" dirty="0" err="1"/>
              <a:t>ck</a:t>
            </a:r>
            <a:r>
              <a:rPr lang="en-US" sz="3200" dirty="0"/>
              <a:t> coil </a:t>
            </a:r>
            <a:r>
              <a:rPr lang="en-US" sz="4000" b="1" dirty="0">
                <a:solidFill>
                  <a:srgbClr val="FF0000"/>
                </a:solidFill>
              </a:rPr>
              <a:t>N</a:t>
            </a:r>
            <a:r>
              <a:rPr lang="en-US" sz="3200" dirty="0"/>
              <a:t>b</a:t>
            </a:r>
            <a:r>
              <a:rPr lang="en-US" sz="3200" baseline="-25000" dirty="0"/>
              <a:t>3</a:t>
            </a:r>
            <a:r>
              <a:rPr lang="en-US" sz="3200" dirty="0"/>
              <a:t>Sn </a:t>
            </a:r>
            <a:r>
              <a:rPr lang="en-US" sz="4000" b="1" dirty="0">
                <a:solidFill>
                  <a:srgbClr val="FF0000"/>
                </a:solidFill>
              </a:rPr>
              <a:t>D</a:t>
            </a:r>
            <a:r>
              <a:rPr lang="en-US" sz="3200" dirty="0"/>
              <a:t>ipole</a:t>
            </a:r>
          </a:p>
          <a:p>
            <a:pPr algn="ctr" defTabSz="257169">
              <a:buClrTx/>
              <a:buSzTx/>
            </a:pP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DA9BF6-59D3-FAB7-19A9-02020D08348B}"/>
              </a:ext>
            </a:extLst>
          </p:cNvPr>
          <p:cNvGrpSpPr/>
          <p:nvPr/>
        </p:nvGrpSpPr>
        <p:grpSpPr>
          <a:xfrm>
            <a:off x="8120678" y="242543"/>
            <a:ext cx="3794558" cy="2134439"/>
            <a:chOff x="8120678" y="242543"/>
            <a:chExt cx="3794558" cy="2134439"/>
          </a:xfrm>
        </p:grpSpPr>
        <p:pic>
          <p:nvPicPr>
            <p:cNvPr id="7" name="Picture 4" descr="Blood Stone 007 - Gunbarrel (Fixed)">
              <a:extLst>
                <a:ext uri="{FF2B5EF4-FFF2-40B4-BE49-F238E27FC236}">
                  <a16:creationId xmlns:a16="http://schemas.microsoft.com/office/drawing/2014/main" id="{5DDDA997-09AB-E2D8-2EA4-495612FF3B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0678" y="242543"/>
              <a:ext cx="3794558" cy="2134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F8AD269-B893-38F6-2C43-728B049C9C1E}"/>
                </a:ext>
              </a:extLst>
            </p:cNvPr>
            <p:cNvSpPr txBox="1"/>
            <p:nvPr/>
          </p:nvSpPr>
          <p:spPr>
            <a:xfrm>
              <a:off x="8271052" y="1447039"/>
              <a:ext cx="1266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bg1"/>
                  </a:solidFill>
                </a:rPr>
                <a:t>BOND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084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EE260-5D84-8851-4E6A-52B6DCF03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8A167-6632-993E-B080-3513A00A9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76C40-6C7D-4C5A-A2BE-3A6FD28365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6B724-D58C-5065-F3C3-2287C3E7D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04FFB-21CF-D59B-D45E-C41FF9D560E8}"/>
              </a:ext>
            </a:extLst>
          </p:cNvPr>
          <p:cNvSpPr txBox="1">
            <a:spLocks/>
          </p:cNvSpPr>
          <p:nvPr/>
        </p:nvSpPr>
        <p:spPr>
          <a:xfrm>
            <a:off x="609600" y="1203483"/>
            <a:ext cx="5816972" cy="47651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b="1" u="sng" dirty="0">
                <a:latin typeface="+mn-lt"/>
              </a:rPr>
              <a:t>Design requirements:</a:t>
            </a:r>
          </a:p>
          <a:p>
            <a:pPr marL="36576" indent="0">
              <a:buNone/>
            </a:pPr>
            <a:endParaRPr lang="en-US" sz="1600" b="1" u="sng" dirty="0">
              <a:solidFill>
                <a:srgbClr val="FF0000"/>
              </a:solidFill>
              <a:latin typeface="+mn-lt"/>
            </a:endParaRPr>
          </a:p>
          <a:p>
            <a:r>
              <a:rPr lang="en-US" sz="1600" dirty="0">
                <a:solidFill>
                  <a:srgbClr val="FF0000"/>
                </a:solidFill>
                <a:latin typeface="+mn-lt"/>
              </a:rPr>
              <a:t>14 T </a:t>
            </a:r>
            <a:r>
              <a:rPr lang="en-US" sz="1600" dirty="0">
                <a:latin typeface="+mn-lt"/>
              </a:rPr>
              <a:t>bore field with ≈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20 % </a:t>
            </a:r>
            <a:r>
              <a:rPr lang="en-US" sz="1600" dirty="0">
                <a:latin typeface="+mn-lt"/>
              </a:rPr>
              <a:t>load line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margin </a:t>
            </a:r>
          </a:p>
          <a:p>
            <a:pPr marL="36576" indent="0">
              <a:buNone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	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(1.9 K </a:t>
            </a:r>
            <a:r>
              <a:rPr lang="en-US" sz="1600" u="sng" dirty="0">
                <a:solidFill>
                  <a:schemeClr val="tx2"/>
                </a:solidFill>
                <a:latin typeface="+mn-lt"/>
              </a:rPr>
              <a:t>using HFM specs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).</a:t>
            </a:r>
          </a:p>
          <a:p>
            <a:r>
              <a:rPr lang="en-US" sz="1600" dirty="0">
                <a:latin typeface="+mn-lt"/>
              </a:rPr>
              <a:t>Protection time margin*</a:t>
            </a:r>
            <a:r>
              <a:rPr lang="en-US" sz="1600" baseline="30000" dirty="0">
                <a:latin typeface="+mn-lt"/>
              </a:rPr>
              <a:t>1</a:t>
            </a:r>
            <a:r>
              <a:rPr lang="en-US" sz="1600" dirty="0">
                <a:latin typeface="+mn-lt"/>
              </a:rPr>
              <a:t> &gt; 40 </a:t>
            </a:r>
            <a:r>
              <a:rPr lang="en-US" sz="1600" dirty="0" err="1">
                <a:latin typeface="+mn-lt"/>
              </a:rPr>
              <a:t>ms.</a:t>
            </a: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Aperture = 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50 mm.</a:t>
            </a:r>
          </a:p>
          <a:p>
            <a:r>
              <a:rPr lang="en-US" sz="1600" dirty="0">
                <a:latin typeface="+mn-lt"/>
              </a:rPr>
              <a:t>Eq. coil width*</a:t>
            </a:r>
            <a:r>
              <a:rPr lang="en-US" sz="1600" baseline="30000" dirty="0">
                <a:latin typeface="+mn-lt"/>
              </a:rPr>
              <a:t>2</a:t>
            </a:r>
            <a:r>
              <a:rPr lang="en-US" sz="1600" dirty="0">
                <a:latin typeface="+mn-lt"/>
              </a:rPr>
              <a:t> &lt; 60 mm → “accelerator coil size”.</a:t>
            </a:r>
          </a:p>
          <a:p>
            <a:r>
              <a:rPr lang="en-US" sz="1600" dirty="0">
                <a:latin typeface="+mn-lt"/>
              </a:rPr>
              <a:t>Field quality within 10 units at all current levels (excluding PC effects).</a:t>
            </a:r>
          </a:p>
          <a:p>
            <a:r>
              <a:rPr lang="en-US" sz="1600" dirty="0">
                <a:latin typeface="+mn-lt"/>
              </a:rPr>
              <a:t>Magnet OD:</a:t>
            </a:r>
          </a:p>
          <a:p>
            <a:pPr lvl="1"/>
            <a:r>
              <a:rPr lang="en-US" sz="1600" dirty="0">
                <a:latin typeface="+mn-lt"/>
              </a:rPr>
              <a:t>Double aperture, inter-beam distance: 250 mm.</a:t>
            </a:r>
          </a:p>
          <a:p>
            <a:pPr lvl="1"/>
            <a:r>
              <a:rPr lang="en-US" sz="1600" dirty="0">
                <a:latin typeface="+mn-lt"/>
              </a:rPr>
              <a:t>Cold mass OD: 800 mm and Magnet OD: 760 mm.</a:t>
            </a:r>
            <a:endParaRPr lang="en-GB" sz="1600" dirty="0">
              <a:latin typeface="+mn-lt"/>
            </a:endParaRPr>
          </a:p>
          <a:p>
            <a:pPr lvl="1"/>
            <a:r>
              <a:rPr lang="en-US" sz="1600" dirty="0">
                <a:latin typeface="+mn-lt"/>
              </a:rPr>
              <a:t>For the 1 in 1, we will scale down.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F8C0EB6-3E77-2CF0-291F-9A9672E0E5B9}"/>
              </a:ext>
            </a:extLst>
          </p:cNvPr>
          <p:cNvGrpSpPr/>
          <p:nvPr/>
        </p:nvGrpSpPr>
        <p:grpSpPr>
          <a:xfrm>
            <a:off x="6482422" y="876064"/>
            <a:ext cx="5355900" cy="3666210"/>
            <a:chOff x="98750" y="1302085"/>
            <a:chExt cx="6214344" cy="4253830"/>
          </a:xfrm>
        </p:grpSpPr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A427E21B-DAA4-B588-FD98-E7CE52407C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4677" y="1302085"/>
              <a:ext cx="4362590" cy="42538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E03096F-B291-FC62-5BAC-21F9B17296CE}"/>
                </a:ext>
              </a:extLst>
            </p:cNvPr>
            <p:cNvGrpSpPr/>
            <p:nvPr/>
          </p:nvGrpSpPr>
          <p:grpSpPr>
            <a:xfrm>
              <a:off x="98750" y="1620811"/>
              <a:ext cx="6214344" cy="3059390"/>
              <a:chOff x="1466662" y="915961"/>
              <a:chExt cx="8636759" cy="425197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ACE9E91-4429-6167-D636-2BB50FDF80CB}"/>
                  </a:ext>
                </a:extLst>
              </p:cNvPr>
              <p:cNvSpPr txBox="1"/>
              <p:nvPr/>
            </p:nvSpPr>
            <p:spPr>
              <a:xfrm>
                <a:off x="1814737" y="4740181"/>
                <a:ext cx="99372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Ti post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8E6B85D-621C-75AA-9E98-484AC7505A3E}"/>
                  </a:ext>
                </a:extLst>
              </p:cNvPr>
              <p:cNvSpPr txBox="1"/>
              <p:nvPr/>
            </p:nvSpPr>
            <p:spPr>
              <a:xfrm>
                <a:off x="1466662" y="2025791"/>
                <a:ext cx="1060913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Al shell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7462B194-1F2F-98EF-BE58-DB937F346E68}"/>
                  </a:ext>
                </a:extLst>
              </p:cNvPr>
              <p:cNvCxnSpPr>
                <a:cxnSpLocks/>
                <a:stCxn id="30" idx="3"/>
              </p:cNvCxnSpPr>
              <p:nvPr/>
            </p:nvCxnSpPr>
            <p:spPr>
              <a:xfrm>
                <a:off x="2527575" y="2239668"/>
                <a:ext cx="563661" cy="5637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3C4806B-96EF-AAD6-886A-452282734D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3128" y="3771959"/>
                <a:ext cx="2622922" cy="113240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CE81D89-BB4B-28A4-EBD6-856615223D20}"/>
                  </a:ext>
                </a:extLst>
              </p:cNvPr>
              <p:cNvSpPr txBox="1"/>
              <p:nvPr/>
            </p:nvSpPr>
            <p:spPr>
              <a:xfrm>
                <a:off x="1809335" y="952365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Coil</a:t>
                </a: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87592D50-811C-C933-0EB9-EDACE20DC08F}"/>
                  </a:ext>
                </a:extLst>
              </p:cNvPr>
              <p:cNvCxnSpPr>
                <a:cxnSpLocks/>
                <a:stCxn id="33" idx="3"/>
              </p:cNvCxnSpPr>
              <p:nvPr/>
            </p:nvCxnSpPr>
            <p:spPr>
              <a:xfrm>
                <a:off x="2495965" y="1166241"/>
                <a:ext cx="2275643" cy="13907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0356291-9DF3-BA9C-FB71-63340B58AD63}"/>
                  </a:ext>
                </a:extLst>
              </p:cNvPr>
              <p:cNvSpPr txBox="1"/>
              <p:nvPr/>
            </p:nvSpPr>
            <p:spPr>
              <a:xfrm>
                <a:off x="8159028" y="915961"/>
                <a:ext cx="155737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Vertical pad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789075ED-C0D1-7AB3-EB57-95F7FBAE28F8}"/>
                  </a:ext>
                </a:extLst>
              </p:cNvPr>
              <p:cNvCxnSpPr>
                <a:cxnSpLocks/>
                <a:stCxn id="38" idx="1"/>
              </p:cNvCxnSpPr>
              <p:nvPr/>
            </p:nvCxnSpPr>
            <p:spPr>
              <a:xfrm flipH="1">
                <a:off x="5879071" y="1129838"/>
                <a:ext cx="2279957" cy="1424063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90ADBAB-E7B1-360D-9611-1D4646E4CB98}"/>
                  </a:ext>
                </a:extLst>
              </p:cNvPr>
              <p:cNvSpPr txBox="1"/>
              <p:nvPr/>
            </p:nvSpPr>
            <p:spPr>
              <a:xfrm>
                <a:off x="8242704" y="1818921"/>
                <a:ext cx="1860717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Horizontal pad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A18A7348-6F98-CAF3-F8CB-EB7F6AE4D72E}"/>
                  </a:ext>
                </a:extLst>
              </p:cNvPr>
              <p:cNvCxnSpPr>
                <a:cxnSpLocks/>
                <a:stCxn id="40" idx="1"/>
              </p:cNvCxnSpPr>
              <p:nvPr/>
            </p:nvCxnSpPr>
            <p:spPr>
              <a:xfrm flipH="1">
                <a:off x="6619876" y="2032797"/>
                <a:ext cx="1622829" cy="92566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8E09510-9687-0BA9-A431-D6BECF0AA826}"/>
                  </a:ext>
                </a:extLst>
              </p:cNvPr>
              <p:cNvSpPr txBox="1"/>
              <p:nvPr/>
            </p:nvSpPr>
            <p:spPr>
              <a:xfrm>
                <a:off x="8565364" y="3264168"/>
                <a:ext cx="686630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Key</a:t>
                </a: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67E836D1-3D93-27AE-17F1-84A0C75A097E}"/>
                  </a:ext>
                </a:extLst>
              </p:cNvPr>
              <p:cNvCxnSpPr>
                <a:cxnSpLocks/>
                <a:stCxn id="42" idx="1"/>
              </p:cNvCxnSpPr>
              <p:nvPr/>
            </p:nvCxnSpPr>
            <p:spPr>
              <a:xfrm flipH="1">
                <a:off x="6924675" y="3478044"/>
                <a:ext cx="1640689" cy="2162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9ED4310-3130-A0C2-06B2-D59408BA9134}"/>
                  </a:ext>
                </a:extLst>
              </p:cNvPr>
              <p:cNvSpPr txBox="1"/>
              <p:nvPr/>
            </p:nvSpPr>
            <p:spPr>
              <a:xfrm>
                <a:off x="8139505" y="4729881"/>
                <a:ext cx="1279244" cy="42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Iron yoke</a:t>
                </a:r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F02A566C-7AA7-E908-892D-63B69185D364}"/>
                  </a:ext>
                </a:extLst>
              </p:cNvPr>
              <p:cNvCxnSpPr>
                <a:cxnSpLocks/>
                <a:stCxn id="44" idx="1"/>
              </p:cNvCxnSpPr>
              <p:nvPr/>
            </p:nvCxnSpPr>
            <p:spPr>
              <a:xfrm flipH="1" flipV="1">
                <a:off x="7067550" y="4729881"/>
                <a:ext cx="1071955" cy="21387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C48F31AB-7B8E-6A19-3ACD-D6A73F81CC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917" y="4799525"/>
            <a:ext cx="2688160" cy="94659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722EA1A-D1C9-A811-D34E-303A20F500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798" y="4741805"/>
            <a:ext cx="1541864" cy="1004318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7197C24-6243-7364-748C-7CE44F5319F4}"/>
              </a:ext>
            </a:extLst>
          </p:cNvPr>
          <p:cNvSpPr txBox="1"/>
          <p:nvPr/>
        </p:nvSpPr>
        <p:spPr>
          <a:xfrm>
            <a:off x="7345292" y="5781372"/>
            <a:ext cx="3860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A. Haziot, J. Ferradas &amp; E. Fernandez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CE3DB-3721-1E73-DD7E-9E17064AC3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79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332E2-0CC6-B96D-E895-2D72308A7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5A41A-DAA4-65F1-5DFC-51387EAB3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T Block dipole BOND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460C7-702C-FA18-3A39-1D43443E4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C2107-9155-AB5A-F2B6-5BC6F57A8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9EA22-D9DD-57C7-67E2-7B31809230E6}"/>
              </a:ext>
            </a:extLst>
          </p:cNvPr>
          <p:cNvSpPr txBox="1"/>
          <p:nvPr/>
        </p:nvSpPr>
        <p:spPr>
          <a:xfrm>
            <a:off x="794198" y="1298756"/>
            <a:ext cx="495946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A first BOND conceptual design (2024) </a:t>
            </a:r>
            <a:r>
              <a:rPr lang="en-GB" sz="1600" dirty="0"/>
              <a:t>was investigated accounting for the use of a </a:t>
            </a:r>
            <a:r>
              <a:rPr lang="en-GB" sz="1600" dirty="0">
                <a:solidFill>
                  <a:srgbClr val="FF0000"/>
                </a:solidFill>
              </a:rPr>
              <a:t>large cable made of 44 strands of 1.1 mm diameter. </a:t>
            </a:r>
            <a:r>
              <a:rPr lang="en-GB" sz="1600" dirty="0"/>
              <a:t>The cable would be the same as the Test Facility Dipole (TFD), manufactured at LBNL since the strand number exceeds the current capability of CERN’s Rutherford cabling machine.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55AB632-462C-DFEE-78A3-9DA707683408}"/>
              </a:ext>
            </a:extLst>
          </p:cNvPr>
          <p:cNvGrpSpPr/>
          <p:nvPr/>
        </p:nvGrpSpPr>
        <p:grpSpPr>
          <a:xfrm>
            <a:off x="6837423" y="577830"/>
            <a:ext cx="4625156" cy="2802347"/>
            <a:chOff x="6837423" y="577830"/>
            <a:chExt cx="4625156" cy="280234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391A7F8-238E-BC23-99E4-0DFD7AB31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815"/>
            <a:stretch/>
          </p:blipFill>
          <p:spPr>
            <a:xfrm>
              <a:off x="6837423" y="1132708"/>
              <a:ext cx="4229100" cy="2247469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17A39CA-44F2-2FE3-5B93-4BAAD8B3008D}"/>
                </a:ext>
              </a:extLst>
            </p:cNvPr>
            <p:cNvGrpSpPr/>
            <p:nvPr/>
          </p:nvGrpSpPr>
          <p:grpSpPr>
            <a:xfrm>
              <a:off x="10742579" y="577830"/>
              <a:ext cx="720000" cy="720000"/>
              <a:chOff x="6613150" y="1933602"/>
              <a:chExt cx="720000" cy="720000"/>
            </a:xfrm>
            <a:solidFill>
              <a:schemeClr val="bg1"/>
            </a:solidFill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26E5339-D7F7-F217-0725-EF0A0FA9EA27}"/>
                  </a:ext>
                </a:extLst>
              </p:cNvPr>
              <p:cNvSpPr/>
              <p:nvPr/>
            </p:nvSpPr>
            <p:spPr>
              <a:xfrm>
                <a:off x="6613150" y="1933602"/>
                <a:ext cx="720000" cy="720000"/>
              </a:xfrm>
              <a:prstGeom prst="ellipse">
                <a:avLst/>
              </a:prstGeom>
              <a:grpFill/>
              <a:ln w="19050">
                <a:solidFill>
                  <a:srgbClr val="0D0D0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rgbClr val="0D0D0D"/>
                  </a:solidFill>
                  <a:latin typeface="LM Mono Prop Light 10" panose="00000500000000000000" pitchFamily="50" charset="0"/>
                </a:endParaRP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227FA1F-9AEE-AC5F-962A-D094E49C9A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69801" y="2154661"/>
                <a:ext cx="589280" cy="258849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A45BBB1-E606-378C-1619-7DB2470A3253}"/>
              </a:ext>
            </a:extLst>
          </p:cNvPr>
          <p:cNvSpPr txBox="1"/>
          <p:nvPr/>
        </p:nvSpPr>
        <p:spPr>
          <a:xfrm>
            <a:off x="1125477" y="3012780"/>
            <a:ext cx="46626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  <a:p>
            <a:pPr algn="just"/>
            <a:r>
              <a:rPr lang="en-GB" sz="1600" dirty="0"/>
              <a:t>In parallel, a second design based on a 40 strands cable (which can be manufactured at CERN) was also considered and initially kept as an alternative.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0E318F-23FA-BA54-E76C-8746F509AD74}"/>
              </a:ext>
            </a:extLst>
          </p:cNvPr>
          <p:cNvSpPr txBox="1"/>
          <p:nvPr/>
        </p:nvSpPr>
        <p:spPr>
          <a:xfrm>
            <a:off x="828691" y="4283120"/>
            <a:ext cx="49594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FF0000"/>
                </a:solidFill>
              </a:rPr>
              <a:t>In December 2024, a decision was made to change the baseline for BOND design and proceed with the 40 strands (1.1 mm diam.) option, allowing for the internalization of the cable production.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6BDB6AB-3697-7F73-CC60-ED40C48B5DD6}"/>
              </a:ext>
            </a:extLst>
          </p:cNvPr>
          <p:cNvGrpSpPr/>
          <p:nvPr/>
        </p:nvGrpSpPr>
        <p:grpSpPr>
          <a:xfrm>
            <a:off x="6836697" y="579258"/>
            <a:ext cx="4628130" cy="2805019"/>
            <a:chOff x="6834232" y="573093"/>
            <a:chExt cx="4628130" cy="2805019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B702985-2CB5-2663-34D0-67D1D2B5F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815"/>
            <a:stretch/>
          </p:blipFill>
          <p:spPr>
            <a:xfrm>
              <a:off x="6834232" y="1130643"/>
              <a:ext cx="4229100" cy="2247469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3BC521A-EC5E-D2F2-FB73-66AB79B3F0BE}"/>
                </a:ext>
              </a:extLst>
            </p:cNvPr>
            <p:cNvGrpSpPr/>
            <p:nvPr/>
          </p:nvGrpSpPr>
          <p:grpSpPr>
            <a:xfrm>
              <a:off x="10742362" y="573093"/>
              <a:ext cx="720000" cy="720000"/>
              <a:chOff x="6603625" y="1924077"/>
              <a:chExt cx="720000" cy="720000"/>
            </a:xfrm>
            <a:solidFill>
              <a:schemeClr val="bg1"/>
            </a:solidFill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6AF989C-81DC-4BE6-2563-C890A21A3947}"/>
                  </a:ext>
                </a:extLst>
              </p:cNvPr>
              <p:cNvSpPr/>
              <p:nvPr/>
            </p:nvSpPr>
            <p:spPr>
              <a:xfrm>
                <a:off x="6603625" y="1924077"/>
                <a:ext cx="720000" cy="720000"/>
              </a:xfrm>
              <a:prstGeom prst="ellipse">
                <a:avLst/>
              </a:prstGeom>
              <a:grpFill/>
              <a:ln w="19050">
                <a:solidFill>
                  <a:srgbClr val="0D0D0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solidFill>
                    <a:srgbClr val="0D0D0D"/>
                  </a:solidFill>
                  <a:latin typeface="LM Mono Prop Light 10" panose="00000500000000000000" pitchFamily="50" charset="0"/>
                </a:endParaRPr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167119F9-5933-30C6-B011-B8ADD59EF7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69801" y="2154661"/>
                <a:ext cx="589280" cy="258849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CF3ACA3-E795-CB59-22F1-ED4AD2AF9C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JC Perez / February 11th 2025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18A24C-EEEC-681F-0D9F-77B6FA0C425C}"/>
              </a:ext>
            </a:extLst>
          </p:cNvPr>
          <p:cNvGrpSpPr/>
          <p:nvPr/>
        </p:nvGrpSpPr>
        <p:grpSpPr>
          <a:xfrm>
            <a:off x="6476787" y="3525857"/>
            <a:ext cx="5125580" cy="2513890"/>
            <a:chOff x="6456820" y="3511183"/>
            <a:chExt cx="5125580" cy="2513890"/>
          </a:xfrm>
        </p:grpSpPr>
        <p:pic>
          <p:nvPicPr>
            <p:cNvPr id="21" name="Picture 20" descr="A rainbow colored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A0E126D8-5525-C419-AA89-157320FA8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92478" y="3865073"/>
              <a:ext cx="2726463" cy="2160000"/>
            </a:xfrm>
            <a:prstGeom prst="rect">
              <a:avLst/>
            </a:prstGeom>
          </p:spPr>
        </p:pic>
        <p:sp>
          <p:nvSpPr>
            <p:cNvPr id="25" name="Content Placeholder 2">
              <a:extLst>
                <a:ext uri="{FF2B5EF4-FFF2-40B4-BE49-F238E27FC236}">
                  <a16:creationId xmlns:a16="http://schemas.microsoft.com/office/drawing/2014/main" id="{85C71E52-7865-C532-5736-9B1F72F949CD}"/>
                </a:ext>
              </a:extLst>
            </p:cNvPr>
            <p:cNvSpPr txBox="1">
              <a:spLocks/>
            </p:cNvSpPr>
            <p:nvPr/>
          </p:nvSpPr>
          <p:spPr>
            <a:xfrm>
              <a:off x="6456820" y="3511183"/>
              <a:ext cx="3371654" cy="636597"/>
            </a:xfrm>
            <a:prstGeom prst="rect">
              <a:avLst/>
            </a:prstGeom>
          </p:spPr>
          <p:txBody>
            <a:bodyPr/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 panose="020B0604020202020204" pitchFamily="34" charset="0"/>
                <a:buChar char="•"/>
                <a:defRPr kumimoji="0" sz="3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Font typeface="Arial" panose="020B0604020202020204" pitchFamily="34" charset="0"/>
                <a:buNone/>
              </a:pPr>
              <a:r>
                <a:rPr lang="en-GB" sz="1800" i="1" u="sng" dirty="0"/>
                <a:t>BOND – 40 strands cable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07FEAB0-7F14-6307-3B01-280096F40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09543" y="4189947"/>
              <a:ext cx="2172857" cy="162000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196B07A-9895-69E6-BA2A-75B718519259}"/>
              </a:ext>
            </a:extLst>
          </p:cNvPr>
          <p:cNvSpPr txBox="1"/>
          <p:nvPr/>
        </p:nvSpPr>
        <p:spPr>
          <a:xfrm>
            <a:off x="9238908" y="3489720"/>
            <a:ext cx="2778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Courtesy of J. </a:t>
            </a:r>
            <a:r>
              <a:rPr lang="en-GB" sz="1200" dirty="0" err="1"/>
              <a:t>Fleiter</a:t>
            </a:r>
            <a:r>
              <a:rPr lang="en-GB" sz="1200" dirty="0"/>
              <a:t> &amp; A. </a:t>
            </a:r>
            <a:r>
              <a:rPr lang="en-GB" sz="1200" dirty="0" err="1"/>
              <a:t>Bonasia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4117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2" grpId="0"/>
      <p:bldP spid="24" grpId="0"/>
      <p:bldP spid="3" grpId="0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24f2763-0e71-4812-94ad-3b15b8174d77"/>
    <ds:schemaRef ds:uri="a6163950-ed7b-45ff-a88b-85d0d03db3bc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74790</TotalTime>
  <Words>2945</Words>
  <Application>Microsoft Macintosh PowerPoint</Application>
  <PresentationFormat>Widescreen</PresentationFormat>
  <Paragraphs>576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 Math</vt:lpstr>
      <vt:lpstr>Courier New</vt:lpstr>
      <vt:lpstr>LM Mono Prop Light 10</vt:lpstr>
      <vt:lpstr>Times New Roman</vt:lpstr>
      <vt:lpstr>Wingdings</vt:lpstr>
      <vt:lpstr>HFM(4-3)</vt:lpstr>
      <vt:lpstr>PowerPoint Presentation</vt:lpstr>
      <vt:lpstr>WP3.5   Nb3Sn 14 T Block dipole BOND HFM Annual Meeting 2025</vt:lpstr>
      <vt:lpstr>Table of contents </vt:lpstr>
      <vt:lpstr>Table of contents </vt:lpstr>
      <vt:lpstr>Scope of the Work Package</vt:lpstr>
      <vt:lpstr>Table of contents </vt:lpstr>
      <vt:lpstr>14 T Block dipole BOND</vt:lpstr>
      <vt:lpstr>14 T Block dipole BOND</vt:lpstr>
      <vt:lpstr>14 T Block dipole BOND</vt:lpstr>
      <vt:lpstr>40 strands cable design</vt:lpstr>
      <vt:lpstr>BOND Design Parameters</vt:lpstr>
      <vt:lpstr>BOND  Loadline</vt:lpstr>
      <vt:lpstr>BOND Mechanical Design</vt:lpstr>
      <vt:lpstr>BOND Coils Configuration and Field Profile</vt:lpstr>
      <vt:lpstr>Table of contents </vt:lpstr>
      <vt:lpstr>Tooling &amp; components design</vt:lpstr>
      <vt:lpstr>Table of contents </vt:lpstr>
      <vt:lpstr>Mock-up design of sliding reaction tooling</vt:lpstr>
      <vt:lpstr>Table of contents </vt:lpstr>
      <vt:lpstr>Cooling strategies</vt:lpstr>
      <vt:lpstr>Table of contents </vt:lpstr>
      <vt:lpstr>RMM activities</vt:lpstr>
      <vt:lpstr>eRMC/RMM</vt:lpstr>
      <vt:lpstr>Table of contents </vt:lpstr>
      <vt:lpstr>BOND Magnet development plan</vt:lpstr>
      <vt:lpstr>Table of contents </vt:lpstr>
      <vt:lpstr>Summary</vt:lpstr>
      <vt:lpstr>PowerPoint Presentation</vt:lpstr>
      <vt:lpstr>Glossary</vt:lpstr>
      <vt:lpstr>Backup slides</vt:lpstr>
      <vt:lpstr>44 strands cable design</vt:lpstr>
      <vt:lpstr>14 T Block dipole BOND – 44 strands cable</vt:lpstr>
      <vt:lpstr>14 T Block dipole BOND – 44 strands cable</vt:lpstr>
      <vt:lpstr>44 vs 40 strands cable designs</vt:lpstr>
      <vt:lpstr>14 T Block dipole BOND</vt:lpstr>
      <vt:lpstr>Winding tests at CERN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Juan Carlos Perez</cp:lastModifiedBy>
  <cp:revision>1062</cp:revision>
  <cp:lastPrinted>2022-04-29T08:24:36Z</cp:lastPrinted>
  <dcterms:created xsi:type="dcterms:W3CDTF">2012-11-30T11:04:26Z</dcterms:created>
  <dcterms:modified xsi:type="dcterms:W3CDTF">2025-02-11T07:47:56Z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