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8">
  <p:sldMasterIdLst>
    <p:sldMasterId id="2147483660" r:id="rId1"/>
  </p:sldMasterIdLst>
  <p:notesMasterIdLst>
    <p:notesMasterId r:id="rId54"/>
  </p:notesMasterIdLst>
  <p:sldIdLst>
    <p:sldId id="257" r:id="rId2"/>
    <p:sldId id="256" r:id="rId3"/>
    <p:sldId id="1500" r:id="rId4"/>
    <p:sldId id="4671" r:id="rId5"/>
    <p:sldId id="4672" r:id="rId6"/>
    <p:sldId id="1509" r:id="rId7"/>
    <p:sldId id="4677" r:id="rId8"/>
    <p:sldId id="4699" r:id="rId9"/>
    <p:sldId id="4695" r:id="rId10"/>
    <p:sldId id="4713" r:id="rId11"/>
    <p:sldId id="4710" r:id="rId12"/>
    <p:sldId id="4711" r:id="rId13"/>
    <p:sldId id="4702" r:id="rId14"/>
    <p:sldId id="1321" r:id="rId15"/>
    <p:sldId id="4681" r:id="rId16"/>
    <p:sldId id="4686" r:id="rId17"/>
    <p:sldId id="1310" r:id="rId18"/>
    <p:sldId id="1373" r:id="rId19"/>
    <p:sldId id="4708" r:id="rId20"/>
    <p:sldId id="4669" r:id="rId21"/>
    <p:sldId id="4685" r:id="rId22"/>
    <p:sldId id="4668" r:id="rId23"/>
    <p:sldId id="4718" r:id="rId24"/>
    <p:sldId id="4719" r:id="rId25"/>
    <p:sldId id="4720" r:id="rId26"/>
    <p:sldId id="4676" r:id="rId27"/>
    <p:sldId id="4721" r:id="rId28"/>
    <p:sldId id="4682" r:id="rId29"/>
    <p:sldId id="4680" r:id="rId30"/>
    <p:sldId id="4679" r:id="rId31"/>
    <p:sldId id="4683" r:id="rId32"/>
    <p:sldId id="4723" r:id="rId33"/>
    <p:sldId id="4722" r:id="rId34"/>
    <p:sldId id="4684" r:id="rId35"/>
    <p:sldId id="4688" r:id="rId36"/>
    <p:sldId id="4707" r:id="rId37"/>
    <p:sldId id="1065" r:id="rId38"/>
    <p:sldId id="4701" r:id="rId39"/>
    <p:sldId id="4660" r:id="rId40"/>
    <p:sldId id="4667" r:id="rId41"/>
    <p:sldId id="4659" r:id="rId42"/>
    <p:sldId id="4664" r:id="rId43"/>
    <p:sldId id="4700" r:id="rId44"/>
    <p:sldId id="1496" r:id="rId45"/>
    <p:sldId id="1547" r:id="rId46"/>
    <p:sldId id="1021" r:id="rId47"/>
    <p:sldId id="4657" r:id="rId48"/>
    <p:sldId id="4705" r:id="rId49"/>
    <p:sldId id="970" r:id="rId50"/>
    <p:sldId id="4712" r:id="rId51"/>
    <p:sldId id="969" r:id="rId52"/>
    <p:sldId id="1044" r:id="rId53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DDDDDD"/>
    <a:srgbClr val="E35F32"/>
    <a:srgbClr val="73BDFF"/>
    <a:srgbClr val="F09E18"/>
    <a:srgbClr val="92D150"/>
    <a:srgbClr val="82AAFF"/>
    <a:srgbClr val="FFFFCC"/>
    <a:srgbClr val="0000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0741" autoAdjust="0"/>
  </p:normalViewPr>
  <p:slideViewPr>
    <p:cSldViewPr snapToGrid="0">
      <p:cViewPr varScale="1">
        <p:scale>
          <a:sx n="57" d="100"/>
          <a:sy n="57" d="100"/>
        </p:scale>
        <p:origin x="1556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32116A-6989-4CB0-980D-6CA2012D8F0A}" type="doc">
      <dgm:prSet loTypeId="urn:microsoft.com/office/officeart/2005/8/layout/chevron1" loCatId="process" qsTypeId="urn:microsoft.com/office/officeart/2005/8/quickstyle/simple1" qsCatId="simple" csTypeId="urn:microsoft.com/office/officeart/2005/8/colors/accent1_3" csCatId="accent1" phldr="1"/>
      <dgm:spPr/>
    </dgm:pt>
    <dgm:pt modelId="{44D00AAC-85BF-4A47-9B4D-B379340CE0C3}" type="pres">
      <dgm:prSet presAssocID="{7C32116A-6989-4CB0-980D-6CA2012D8F0A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872FC6C8-DCA5-4CF4-8CE2-0B7EE4866AD7}" type="presOf" srcId="{7C32116A-6989-4CB0-980D-6CA2012D8F0A}" destId="{44D00AAC-85BF-4A47-9B4D-B379340CE0C3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DE3A9-4AB8-481F-8CEF-02B393435A3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47746-2A28-4EA8-8490-D2CA26452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49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 an outline, I will start with a brief introduction of the context of this work and give an update of the Wp3.1 technical scope related to the development of Cos theta 12T dipole . Then I will summarize the related achievements, agreements within the INFN – CERN collaboration with the updated deliverables of WP3.1. In the end I will present the deliverables and development plan focusing over 2024 2026 and summarise.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67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85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Shape factor as relation between useful field and both operating current density, size of the winding.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Watchword of design choice as function of long magnet assembly production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5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strand 162/160 with 1 m diameter and 0.9 cu </a:t>
            </a:r>
            <a:r>
              <a:rPr lang="en-US" dirty="0" err="1"/>
              <a:t>ncu</a:t>
            </a:r>
            <a:r>
              <a:rPr lang="en-US" dirty="0"/>
              <a:t> ratio offering a design at 76 %ISS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47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Series of mock up both at CERN and INFN during 2025 to validate concepts of 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11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Pictures of layer winding illustrate the protrusion gap, the pop outs instability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71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03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version 56 mm allows to fit more conductor in inner layer, and reduce in version v7 b to 35 turns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75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Proof of principle mock up to test the use of alu safety stopper at RT and reduced decrease of coil stress at cold.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60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0423C-6CCC-7D60-E75C-939CA553A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16FFFD-AF55-7DA4-870A-2FF592E7EE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59E4C3-0A81-D685-347A-2A058F6DE8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Coil tooling from Q3 25 to end 2026. start coil winding practice from q4 25. cold test model from mid 27.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562DD-0247-D08B-13D5-6BDB7B7F56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98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872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600">
                <a:solidFill>
                  <a:srgbClr val="0055A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055A0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EA8C4E59-58F5-96A5-F637-4C73F4DF9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A7A55C58-5324-708D-B212-FE7E6BA0E6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590EB1A-CE0D-8F77-0DE3-3902FCEDE2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68601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559722"/>
            <a:ext cx="8226854" cy="4567418"/>
          </a:xfrm>
        </p:spPr>
        <p:txBody>
          <a:bodyPr/>
          <a:lstStyle>
            <a:lvl1pPr>
              <a:defRPr sz="2400">
                <a:solidFill>
                  <a:srgbClr val="0055A0"/>
                </a:solidFill>
                <a:latin typeface="+mn-lt"/>
              </a:defRPr>
            </a:lvl1pPr>
            <a:lvl2pPr>
              <a:defRPr sz="2000">
                <a:solidFill>
                  <a:srgbClr val="0055A0"/>
                </a:solidFill>
                <a:latin typeface="+mn-lt"/>
              </a:defRPr>
            </a:lvl2pPr>
            <a:lvl3pPr>
              <a:defRPr sz="1800">
                <a:solidFill>
                  <a:srgbClr val="0055A0"/>
                </a:solidFill>
                <a:latin typeface="+mn-lt"/>
              </a:defRPr>
            </a:lvl3pPr>
            <a:lvl4pPr>
              <a:defRPr>
                <a:solidFill>
                  <a:srgbClr val="0055A0"/>
                </a:solidFill>
                <a:latin typeface="+mn-lt"/>
              </a:defRPr>
            </a:lvl4pPr>
            <a:lvl5pPr>
              <a:defRPr>
                <a:solidFill>
                  <a:srgbClr val="0055A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469C01-2A0C-980C-2E67-D53C32938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47"/>
            <a:ext cx="8229600" cy="1325563"/>
          </a:xfrm>
        </p:spPr>
        <p:txBody>
          <a:bodyPr>
            <a:normAutofit/>
          </a:bodyPr>
          <a:lstStyle>
            <a:lvl1pPr>
              <a:defRPr sz="4600">
                <a:solidFill>
                  <a:srgbClr val="0055A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55E10F6-72A9-29A4-5D7B-890962E75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7A2303-81EB-302A-AEEC-58DF5AB375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57F8C6D-BFAD-1B0A-098A-D2566A663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156728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E57B2C4-7806-B2A3-5EFF-E9F95E7F5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DBFD49B3-BB64-500F-EE10-ECC9D8CE3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1580430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B31B6669-0ADA-4481-709C-4260CD544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asellaDiTesto 31">
            <a:extLst>
              <a:ext uri="{FF2B5EF4-FFF2-40B4-BE49-F238E27FC236}">
                <a16:creationId xmlns:a16="http://schemas.microsoft.com/office/drawing/2014/main" id="{9F72A74C-615A-0A0F-18D8-538FC572A95E}"/>
              </a:ext>
            </a:extLst>
          </p:cNvPr>
          <p:cNvSpPr txBox="1"/>
          <p:nvPr userDrawn="1"/>
        </p:nvSpPr>
        <p:spPr>
          <a:xfrm>
            <a:off x="2511980" y="453613"/>
            <a:ext cx="412003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5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FalconD Coils detailed studies</a:t>
            </a:r>
            <a:endParaRPr lang="en-GB" sz="25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57DFD-D0EE-AE16-590E-3B4C3DF733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BF1A4B-B7BD-8976-41F8-7502D20D8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3265739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D7B683-136B-EE9D-F666-FEFEC22CFE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C904330-CA35-4B59-9C92-8C2B4576B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217824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E1AEB9-BA1C-59E9-C147-922D6D9DEFE0}"/>
              </a:ext>
            </a:extLst>
          </p:cNvPr>
          <p:cNvSpPr/>
          <p:nvPr userDrawn="1"/>
        </p:nvSpPr>
        <p:spPr>
          <a:xfrm>
            <a:off x="0" y="6281928"/>
            <a:ext cx="9144000" cy="576072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F3B1E43-C7C6-E568-24CB-9973443001C7}"/>
              </a:ext>
            </a:extLst>
          </p:cNvPr>
          <p:cNvSpPr txBox="1">
            <a:spLocks/>
          </p:cNvSpPr>
          <p:nvPr userDrawn="1"/>
        </p:nvSpPr>
        <p:spPr>
          <a:xfrm>
            <a:off x="0" y="5583936"/>
            <a:ext cx="9144000" cy="593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7812E66E-0AA2-2E00-4381-04AFDEC24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B06D0BD-3193-603A-23B4-A9C2E902A4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6332" y="6321352"/>
            <a:ext cx="743918" cy="542473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038FEB-BD95-D500-47DD-8840357CE8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780685" y="6399783"/>
            <a:ext cx="743918" cy="324713"/>
          </a:xfrm>
          <a:prstGeom prst="rect">
            <a:avLst/>
          </a:prstGeom>
          <a:noFill/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093344-0165-14B7-35E8-BFC6045EF950}"/>
              </a:ext>
            </a:extLst>
          </p:cNvPr>
          <p:cNvCxnSpPr/>
          <p:nvPr userDrawn="1"/>
        </p:nvCxnSpPr>
        <p:spPr>
          <a:xfrm>
            <a:off x="734831" y="626028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3E05A59E-AD6A-38CC-0359-0348CF95223A}"/>
              </a:ext>
            </a:extLst>
          </p:cNvPr>
          <p:cNvSpPr txBox="1">
            <a:spLocks/>
          </p:cNvSpPr>
          <p:nvPr userDrawn="1"/>
        </p:nvSpPr>
        <p:spPr>
          <a:xfrm>
            <a:off x="3804202" y="6396585"/>
            <a:ext cx="47111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559F2B5E-D9BB-1B13-1599-747591E106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11st October 2024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65B221F3-82A9-6EC4-CCE2-F368B95A72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FalconD</a:t>
            </a:r>
            <a:r>
              <a:rPr lang="en-US" dirty="0"/>
              <a:t> collaboration meeting        TE-MSC-SMT - </a:t>
            </a:r>
            <a:r>
              <a:rPr lang="en-US" dirty="0" err="1"/>
              <a:t>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05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76" r:id="rId4"/>
    <p:sldLayoutId id="2147483677" r:id="rId5"/>
    <p:sldLayoutId id="2147483678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microsoft.com/office/2007/relationships/hdphoto" Target="../media/hdphoto1.wdp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hyperlink" Target="https://edms.cern.ch/document/3230067/1" TargetMode="External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image" Target="../media/image550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microsoft.com/office/2007/relationships/hdphoto" Target="../media/hdphoto2.wdp"/><Relationship Id="rId7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3231780/1" TargetMode="External"/><Relationship Id="rId11" Type="http://schemas.openxmlformats.org/officeDocument/2006/relationships/image" Target="../media/image70.png"/><Relationship Id="rId5" Type="http://schemas.openxmlformats.org/officeDocument/2006/relationships/hyperlink" Target="http://ieeexplore.ieee.org/stamp/stamp.jsp?arnumber=233677" TargetMode="External"/><Relationship Id="rId10" Type="http://schemas.openxmlformats.org/officeDocument/2006/relationships/image" Target="../media/image69.png"/><Relationship Id="rId4" Type="http://schemas.openxmlformats.org/officeDocument/2006/relationships/image" Target="../media/image65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sv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2.png"/><Relationship Id="rId5" Type="http://schemas.openxmlformats.org/officeDocument/2006/relationships/image" Target="../media/image81.svg"/><Relationship Id="rId4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9.jpeg"/><Relationship Id="rId4" Type="http://schemas.openxmlformats.org/officeDocument/2006/relationships/image" Target="../media/image8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5.jpe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110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132.emf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31.emf"/><Relationship Id="rId4" Type="http://schemas.openxmlformats.org/officeDocument/2006/relationships/oleObject" Target="../embeddings/oleObject1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0998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eeexplore.ieee.org/document/8264699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0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86175/contributions/4566866/attachments/2327941/4021730/TDR_FALCOND_rev0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4920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3E1624-3519-061F-E7A0-2E118C6FA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474C21-39B6-B09B-8087-EC008AF648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</a:t>
            </a:r>
            <a:r>
              <a:rPr lang="en-US" baseline="30000"/>
              <a:t>st </a:t>
            </a:r>
            <a:r>
              <a:rPr lang="en-US"/>
              <a:t>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48F0CA-DFD2-89C0-B1C3-A28146F4FB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FF66816C-D2D1-5B05-27F8-4ED71CCD6E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130" y="138820"/>
            <a:ext cx="2085625" cy="3623283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E04A82AE-7298-F750-FF14-9C9C03B4ED3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6969535" y="136525"/>
            <a:ext cx="2167705" cy="2130428"/>
          </a:xfrm>
          <a:prstGeom prst="rect">
            <a:avLst/>
          </a:prstGeom>
          <a:noFill/>
        </p:spPr>
      </p:pic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E2CB5274-E20B-E09D-0F1A-B66CC85A767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4685627" y="3888203"/>
            <a:ext cx="2046100" cy="2523660"/>
          </a:xfrm>
          <a:prstGeom prst="rect">
            <a:avLst/>
          </a:prstGeom>
        </p:spPr>
      </p:pic>
      <p:pic>
        <p:nvPicPr>
          <p:cNvPr id="10" name="Content Placeholder 15" descr="A machine with several wires&#10;&#10;Description automatically generated with medium confidence">
            <a:extLst>
              <a:ext uri="{FF2B5EF4-FFF2-40B4-BE49-F238E27FC236}">
                <a16:creationId xmlns:a16="http://schemas.microsoft.com/office/drawing/2014/main" id="{63589345-3A94-F642-105D-718D8E9FA28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 b="-5"/>
          <a:stretch/>
        </p:blipFill>
        <p:spPr>
          <a:xfrm>
            <a:off x="6969535" y="2343256"/>
            <a:ext cx="2167704" cy="1969445"/>
          </a:xfrm>
          <a:prstGeom prst="rect">
            <a:avLst/>
          </a:prstGeom>
        </p:spPr>
      </p:pic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1DD836E2-B0C7-06A3-0BDF-F7E78699D71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9534" y="4358174"/>
            <a:ext cx="2167705" cy="2135637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8481F807-2385-C14A-C628-49BBC0122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70" y="-41221"/>
            <a:ext cx="4672149" cy="132556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/>
              <a:t>(</a:t>
            </a:r>
            <a:r>
              <a:rPr lang="en-US" sz="4000" b="1" dirty="0" err="1"/>
              <a:t>i</a:t>
            </a:r>
            <a:r>
              <a:rPr lang="en-US" sz="4000" b="1" dirty="0"/>
              <a:t>) Winding trials on inner layer coil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F69480D-45EE-B4CB-B44A-4B145CC40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255" y="1560513"/>
            <a:ext cx="4386669" cy="4567237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200" dirty="0"/>
              <a:t>Inner coil layer winding trials on 50 mm OD in 2024 using </a:t>
            </a:r>
            <a:r>
              <a:rPr lang="en-US" sz="2200" b="1" dirty="0"/>
              <a:t>copper dummy 40 strands, 21 mm-wide cable with ss core</a:t>
            </a:r>
          </a:p>
          <a:p>
            <a:r>
              <a:rPr lang="en-US" sz="2200" b="1" dirty="0"/>
              <a:t>Large protrusion gaps ( &gt; 4 mm), pop outs instabilities</a:t>
            </a:r>
            <a:r>
              <a:rPr lang="en-US" sz="2200" dirty="0"/>
              <a:t>.</a:t>
            </a:r>
          </a:p>
          <a:p>
            <a:r>
              <a:rPr lang="en-US" sz="2200" dirty="0"/>
              <a:t>Blocks deformation during winding from IL3,</a:t>
            </a:r>
          </a:p>
          <a:p>
            <a:r>
              <a:rPr lang="en-US" sz="2200" b="1" dirty="0"/>
              <a:t>Large dummy cable stiffness observed and low stability</a:t>
            </a:r>
          </a:p>
          <a:p>
            <a:endParaRPr lang="en-US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94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B6167B-DF00-07F1-1788-4D3F8499E7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B37133-AFFF-3226-153D-5683BD13E3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865" y="3648291"/>
            <a:ext cx="2676601" cy="2676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8CDAA4-DDF7-06F9-0AF7-53E39C5F6ED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0239" y="3693153"/>
            <a:ext cx="2284085" cy="17220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475F9D-76E4-0F24-2DF2-3E31032D22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9302" y="3693153"/>
            <a:ext cx="2072327" cy="177982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E6BF9F2-CCD7-D303-9B93-0049BB0E48CA}"/>
              </a:ext>
            </a:extLst>
          </p:cNvPr>
          <p:cNvSpPr txBox="1"/>
          <p:nvPr/>
        </p:nvSpPr>
        <p:spPr>
          <a:xfrm>
            <a:off x="6981925" y="5753700"/>
            <a:ext cx="4407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ym typeface="Wingdings" panose="05000000000000000000" pitchFamily="2" charset="2"/>
              </a:rPr>
              <a:t>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BA414E-DE48-AEE6-BDF3-458A95957C3E}"/>
              </a:ext>
            </a:extLst>
          </p:cNvPr>
          <p:cNvSpPr txBox="1"/>
          <p:nvPr/>
        </p:nvSpPr>
        <p:spPr>
          <a:xfrm>
            <a:off x="-73680" y="5771575"/>
            <a:ext cx="5273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Wingdings" panose="05000000000000000000" pitchFamily="2" charset="2"/>
              </a:rPr>
              <a:t></a:t>
            </a:r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60A6B2-EC91-E573-F1A2-275257829188}"/>
              </a:ext>
            </a:extLst>
          </p:cNvPr>
          <p:cNvSpPr txBox="1"/>
          <p:nvPr/>
        </p:nvSpPr>
        <p:spPr>
          <a:xfrm>
            <a:off x="3963011" y="5787141"/>
            <a:ext cx="451251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Wingdings" panose="05000000000000000000" pitchFamily="2" charset="2"/>
              </a:rPr>
              <a:t></a:t>
            </a:r>
            <a:endParaRPr lang="en-GB" sz="3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E0BE88-BE4E-B3E7-0BC3-C03A337A263A}"/>
              </a:ext>
            </a:extLst>
          </p:cNvPr>
          <p:cNvSpPr txBox="1"/>
          <p:nvPr/>
        </p:nvSpPr>
        <p:spPr>
          <a:xfrm>
            <a:off x="2010024" y="5739365"/>
            <a:ext cx="4698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Wingdings" panose="05000000000000000000" pitchFamily="2" charset="2"/>
              </a:rPr>
              <a:t></a:t>
            </a:r>
            <a:endParaRPr lang="en-GB" sz="32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63E2BE2-DB4B-94C6-6E2A-C48EA4BB8A2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978" y="5938398"/>
            <a:ext cx="286043" cy="28226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42D2D28-5B3F-0FF7-4290-8EA5146AEA5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21" y="5879675"/>
            <a:ext cx="314644" cy="34098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B2426CD-EFB2-4544-10BE-F7DFE63F941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304" y="5911714"/>
            <a:ext cx="313084" cy="308947"/>
          </a:xfrm>
          <a:prstGeom prst="rect">
            <a:avLst/>
          </a:prstGeom>
        </p:spPr>
      </p:pic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BD85AFF2-8FC0-3EE3-210F-BF507924B5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401347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FD3A05F-3C31-1FEA-D433-68C7E4E1F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84358" y="6329183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080FBB-1424-0EC5-5C68-276A0A404E7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5" y="3656028"/>
            <a:ext cx="1927539" cy="19275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B4FCDB-F3CD-0AAF-86F0-4DA81745B69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3521" y="5875604"/>
            <a:ext cx="336919" cy="365125"/>
          </a:xfrm>
          <a:prstGeom prst="rect">
            <a:avLst/>
          </a:prstGeom>
        </p:spPr>
      </p:pic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45C9297-F8D6-0DF8-E03F-35A58E8EAB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933563"/>
              </p:ext>
            </p:extLst>
          </p:nvPr>
        </p:nvGraphicFramePr>
        <p:xfrm>
          <a:off x="269285" y="851868"/>
          <a:ext cx="8483488" cy="2804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59521">
                  <a:extLst>
                    <a:ext uri="{9D8B030D-6E8A-4147-A177-3AD203B41FA5}">
                      <a16:colId xmlns:a16="http://schemas.microsoft.com/office/drawing/2014/main" val="1606898836"/>
                    </a:ext>
                  </a:extLst>
                </a:gridCol>
                <a:gridCol w="917770">
                  <a:extLst>
                    <a:ext uri="{9D8B030D-6E8A-4147-A177-3AD203B41FA5}">
                      <a16:colId xmlns:a16="http://schemas.microsoft.com/office/drawing/2014/main" val="78503184"/>
                    </a:ext>
                  </a:extLst>
                </a:gridCol>
                <a:gridCol w="615235">
                  <a:extLst>
                    <a:ext uri="{9D8B030D-6E8A-4147-A177-3AD203B41FA5}">
                      <a16:colId xmlns:a16="http://schemas.microsoft.com/office/drawing/2014/main" val="3574623301"/>
                    </a:ext>
                  </a:extLst>
                </a:gridCol>
                <a:gridCol w="587815">
                  <a:extLst>
                    <a:ext uri="{9D8B030D-6E8A-4147-A177-3AD203B41FA5}">
                      <a16:colId xmlns:a16="http://schemas.microsoft.com/office/drawing/2014/main" val="4146658087"/>
                    </a:ext>
                  </a:extLst>
                </a:gridCol>
                <a:gridCol w="697055">
                  <a:extLst>
                    <a:ext uri="{9D8B030D-6E8A-4147-A177-3AD203B41FA5}">
                      <a16:colId xmlns:a16="http://schemas.microsoft.com/office/drawing/2014/main" val="3781762877"/>
                    </a:ext>
                  </a:extLst>
                </a:gridCol>
                <a:gridCol w="660642">
                  <a:extLst>
                    <a:ext uri="{9D8B030D-6E8A-4147-A177-3AD203B41FA5}">
                      <a16:colId xmlns:a16="http://schemas.microsoft.com/office/drawing/2014/main" val="4027595109"/>
                    </a:ext>
                  </a:extLst>
                </a:gridCol>
                <a:gridCol w="4445450">
                  <a:extLst>
                    <a:ext uri="{9D8B030D-6E8A-4147-A177-3AD203B41FA5}">
                      <a16:colId xmlns:a16="http://schemas.microsoft.com/office/drawing/2014/main" val="865543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ID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AP OD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</a:t>
                      </a:r>
                    </a:p>
                    <a:p>
                      <a:r>
                        <a:rPr lang="en-US" sz="1400" dirty="0"/>
                        <a:t>=B/A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Z0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ym typeface="Symbol" panose="05050102010706020507" pitchFamily="18" charset="2"/>
                        </a:rPr>
                        <a:t> (</a:t>
                      </a:r>
                      <a:r>
                        <a:rPr lang="en-GB" sz="1400" dirty="0" err="1">
                          <a:sym typeface="Symbol" panose="05050102010706020507" pitchFamily="18" charset="2"/>
                        </a:rPr>
                        <a:t>deg</a:t>
                      </a:r>
                      <a:r>
                        <a:rPr lang="en-GB" sz="1400" dirty="0">
                          <a:sym typeface="Symbol" panose="05050102010706020507" pitchFamily="18" charset="2"/>
                        </a:rPr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Note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934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>
                          <a:sym typeface="Wingdings" panose="05000000000000000000" pitchFamily="2" charset="2"/>
                        </a:rPr>
                        <a:t>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Cu Falcon D bare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possible natural shape, </a:t>
                      </a:r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unstable, collapse</a:t>
                      </a:r>
                      <a:endParaRPr lang="en-GB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437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>
                          <a:sym typeface="Wingdings" panose="05000000000000000000" pitchFamily="2" charset="2"/>
                        </a:rPr>
                        <a:t>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SC Falcon D bare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Natural inclination ok but clamping not possible</a:t>
                      </a:r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unless collapse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26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>
                          <a:sym typeface="Wingdings" panose="05000000000000000000" pitchFamily="2" charset="2"/>
                        </a:rPr>
                        <a:t>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SC Falcon D insulated 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2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270</a:t>
                      </a:r>
                      <a:endParaRPr lang="en-GB" sz="12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Possible clamped fit </a:t>
                      </a:r>
                      <a:r>
                        <a:rPr lang="en-US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only with large hard bending force</a:t>
                      </a:r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Risk of deformation, block winding, curing, strand damage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923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>
                          <a:sym typeface="Wingdings" panose="05000000000000000000" pitchFamily="2" charset="2"/>
                        </a:rPr>
                        <a:t>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SC Falcon D insulated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3.5</a:t>
                      </a:r>
                      <a:endParaRPr lang="en-GB" sz="12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endParaRPr lang="en-GB" sz="12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lang="en-GB" sz="12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Clamped fit by hand, low </a:t>
                      </a:r>
                      <a:r>
                        <a:rPr lang="en-US" sz="1200" b="1" kern="1200" dirty="0" err="1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hardway</a:t>
                      </a:r>
                      <a:r>
                        <a:rPr lang="en-US" sz="12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bend ( per </a:t>
                      </a:r>
                      <a:r>
                        <a:rPr lang="en-US" sz="1200" b="1" kern="1200" dirty="0" err="1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roxie</a:t>
                      </a:r>
                      <a:r>
                        <a:rPr lang="en-US" sz="12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parameters), good fit</a:t>
                      </a:r>
                      <a:endParaRPr lang="en-GB" sz="12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050921"/>
                  </a:ext>
                </a:extLst>
              </a:tr>
              <a:tr h="299536">
                <a:tc>
                  <a:txBody>
                    <a:bodyPr/>
                    <a:lstStyle/>
                    <a:p>
                      <a:r>
                        <a:rPr lang="en-GB" sz="2400" dirty="0">
                          <a:sym typeface="Wingdings" panose="05000000000000000000" pitchFamily="2" charset="2"/>
                        </a:rPr>
                        <a:t>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 QXF insulated</a:t>
                      </a:r>
                      <a:endParaRPr lang="en-GB" sz="12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1.8</a:t>
                      </a:r>
                      <a:endParaRPr lang="en-GB" sz="12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endParaRPr lang="en-GB" sz="12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lang="en-GB" sz="12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Clamped fit by hand, low </a:t>
                      </a:r>
                      <a:r>
                        <a:rPr lang="en-US" sz="1200" b="1" kern="1200" dirty="0" err="1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hardway</a:t>
                      </a:r>
                      <a:r>
                        <a:rPr lang="en-US" sz="12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bend ( per </a:t>
                      </a:r>
                      <a:r>
                        <a:rPr lang="en-US" sz="1200" b="1" kern="1200" dirty="0" err="1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roxie</a:t>
                      </a:r>
                      <a:r>
                        <a:rPr lang="en-US" sz="12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parameters), good fit</a:t>
                      </a:r>
                      <a:endParaRPr lang="en-GB" sz="12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528036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82CC6D76-6CC3-9177-048B-1425FCFA90A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2292" y="439824"/>
            <a:ext cx="1993185" cy="101475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A0AF46C-A328-0938-7F3A-4EFCADEE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84" y="-200228"/>
            <a:ext cx="737495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(ii) Single turn natural inclination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83799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FA2926-54EC-3E65-5828-EE891608B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23" y="63795"/>
            <a:ext cx="8229600" cy="751826"/>
          </a:xfrm>
        </p:spPr>
        <p:txBody>
          <a:bodyPr/>
          <a:lstStyle/>
          <a:p>
            <a:r>
              <a:rPr lang="en-US" sz="4000" b="1" dirty="0"/>
              <a:t>Cable properties measurement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E1081-5EC8-2B7D-1A59-DC2EC3AD96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C369A3-AA7F-3344-DFDE-6D5971735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320" y="3764359"/>
            <a:ext cx="3748903" cy="23914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B993F3-F493-1661-A5AD-1CC7948D5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530" y="775349"/>
            <a:ext cx="4269440" cy="2835304"/>
          </a:xfrm>
          <a:prstGeom prst="rect">
            <a:avLst/>
          </a:prstGeom>
        </p:spPr>
      </p:pic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17FDCCA3-CE3B-473E-A100-B172FBD88F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941144AA-3CCC-7012-6637-B282F62C9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92E0A4-F178-4D0B-1D61-BF7027B11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553" y="3502800"/>
            <a:ext cx="3973128" cy="26540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BD71AD-0761-39F9-CCF8-BEF88D66E7E0}"/>
              </a:ext>
            </a:extLst>
          </p:cNvPr>
          <p:cNvSpPr txBox="1"/>
          <p:nvPr/>
        </p:nvSpPr>
        <p:spPr>
          <a:xfrm>
            <a:off x="6852754" y="5902560"/>
            <a:ext cx="1816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Courtesy EN </a:t>
            </a:r>
            <a:r>
              <a:rPr lang="en-US" sz="1200" dirty="0" err="1">
                <a:solidFill>
                  <a:schemeClr val="bg1"/>
                </a:solidFill>
              </a:rPr>
              <a:t>MMe</a:t>
            </a:r>
            <a:r>
              <a:rPr lang="en-US" sz="1200" dirty="0">
                <a:solidFill>
                  <a:schemeClr val="bg1"/>
                </a:solidFill>
              </a:rPr>
              <a:t> test lab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2C5E8F-14E3-0A9F-4126-0C7AA01EC1A0}"/>
              </a:ext>
            </a:extLst>
          </p:cNvPr>
          <p:cNvSpPr/>
          <p:nvPr/>
        </p:nvSpPr>
        <p:spPr>
          <a:xfrm rot="20967104">
            <a:off x="2745128" y="3821114"/>
            <a:ext cx="23406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Work in progress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C68852-9AA1-5DD8-C679-ACC5094CC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526" y="824934"/>
            <a:ext cx="4363004" cy="2654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000" b="1" dirty="0"/>
              <a:t>Mutualization of measurement of cable stack thermo mechanical properties (</a:t>
            </a:r>
            <a:r>
              <a:rPr lang="en-US" sz="2000" b="1" dirty="0" err="1"/>
              <a:t>CTEs</a:t>
            </a:r>
            <a:r>
              <a:rPr lang="en-US" sz="2000" b="1" baseline="-25000" dirty="0" err="1"/>
              <a:t>x,y,z</a:t>
            </a:r>
            <a:r>
              <a:rPr lang="en-US" sz="2000" b="1" dirty="0"/>
              <a:t>, </a:t>
            </a:r>
            <a:r>
              <a:rPr lang="en-US" sz="2000" b="1" dirty="0" err="1"/>
              <a:t>E</a:t>
            </a:r>
            <a:r>
              <a:rPr lang="en-US" sz="2000" b="1" baseline="-25000" dirty="0" err="1"/>
              <a:t>x,y,z</a:t>
            </a:r>
            <a:r>
              <a:rPr lang="en-US" sz="2000" b="1" dirty="0"/>
              <a:t>) </a:t>
            </a:r>
            <a:r>
              <a:rPr lang="en-US" sz="2000" dirty="0"/>
              <a:t>as model benchmarking inputs</a:t>
            </a:r>
            <a:r>
              <a:rPr lang="en-US" sz="2000" b="1" dirty="0"/>
              <a:t>.</a:t>
            </a:r>
          </a:p>
          <a:p>
            <a:r>
              <a:rPr lang="en-US" sz="2000" dirty="0"/>
              <a:t>Impacts of </a:t>
            </a:r>
            <a:r>
              <a:rPr lang="en-US" sz="2000" b="1" i="1" dirty="0"/>
              <a:t>separate layers, individual layers shimming </a:t>
            </a:r>
            <a:r>
              <a:rPr lang="en-US" sz="2000" dirty="0"/>
              <a:t>on coil stress.</a:t>
            </a:r>
          </a:p>
          <a:p>
            <a:r>
              <a:rPr lang="en-US" sz="2000" b="1" dirty="0"/>
              <a:t>Cable </a:t>
            </a:r>
            <a:r>
              <a:rPr lang="en-US" sz="2000" dirty="0"/>
              <a:t>flexural, torsion properties </a:t>
            </a:r>
            <a:r>
              <a:rPr lang="en-US" sz="2000" b="1" dirty="0"/>
              <a:t>for winding support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147857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1219AA-DCE9-FADB-149F-BBA393EF0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099D64-9249-9BEB-4C7D-486493488E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D0B38CC-B4C5-B2AA-AE73-7F22C0EFB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375" y="1560513"/>
            <a:ext cx="8226425" cy="4567237"/>
          </a:xfrm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FALCON-D scope, update, motivations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Cable and winding challenges, trials &amp; outcomes</a:t>
            </a:r>
          </a:p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WP3.1 CERN magnet development status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WP3.2 INFN magnet development status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2025-2027 Schedule 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</a:p>
          <a:p>
            <a:endParaRPr lang="en-GB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58916D-8B8F-9BE2-3D3D-9A41D0EFE7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DCE848E-697B-FB24-EFCE-1410796D0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D74BD3C-60A5-5424-101D-2FAC98C0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13"/>
            <a:ext cx="8229600" cy="1325562"/>
          </a:xfrm>
        </p:spPr>
        <p:txBody>
          <a:bodyPr>
            <a:normAutofit/>
          </a:bodyPr>
          <a:lstStyle/>
          <a:p>
            <a:r>
              <a:rPr lang="en-GB" sz="4000" b="1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150735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_0">
            <a:extLst>
              <a:ext uri="{FF2B5EF4-FFF2-40B4-BE49-F238E27FC236}">
                <a16:creationId xmlns:a16="http://schemas.microsoft.com/office/drawing/2014/main" id="{33668AC1-85BD-8418-4EA5-B11219FE3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41" y="2903006"/>
            <a:ext cx="1386919" cy="1296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9363B2C1-6951-925C-2AA8-2AE6BE379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379" y="2659998"/>
            <a:ext cx="2282233" cy="236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Arrow: Striped Right 37">
            <a:extLst>
              <a:ext uri="{FF2B5EF4-FFF2-40B4-BE49-F238E27FC236}">
                <a16:creationId xmlns:a16="http://schemas.microsoft.com/office/drawing/2014/main" id="{501FB526-FAF5-EB53-88D2-C4926C6BEB19}"/>
              </a:ext>
            </a:extLst>
          </p:cNvPr>
          <p:cNvSpPr/>
          <p:nvPr/>
        </p:nvSpPr>
        <p:spPr>
          <a:xfrm>
            <a:off x="368747" y="4269229"/>
            <a:ext cx="6848420" cy="495846"/>
          </a:xfrm>
          <a:prstGeom prst="stripedRightArrow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CCFFF-5AA7-1D64-49F8-2A3DC0BECA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1EA8D10-5233-05AF-3EDC-A4E5EC052443}"/>
              </a:ext>
            </a:extLst>
          </p:cNvPr>
          <p:cNvSpPr txBox="1">
            <a:spLocks/>
          </p:cNvSpPr>
          <p:nvPr/>
        </p:nvSpPr>
        <p:spPr>
          <a:xfrm>
            <a:off x="125279" y="831030"/>
            <a:ext cx="8919897" cy="456741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5A0"/>
              </a:buClr>
              <a:buFont typeface="+mj-lt"/>
              <a:buAutoNum type="alphaUcPeriod"/>
            </a:pPr>
            <a:r>
              <a:rPr lang="en-US" sz="2200" b="1" dirty="0">
                <a:solidFill>
                  <a:srgbClr val="0055A0"/>
                </a:solidFill>
              </a:rPr>
              <a:t>Structure dipole with novel </a:t>
            </a:r>
            <a:r>
              <a:rPr lang="en-US" sz="2200" b="1" dirty="0" err="1">
                <a:solidFill>
                  <a:srgbClr val="0055A0"/>
                </a:solidFill>
              </a:rPr>
              <a:t>b&amp;k</a:t>
            </a:r>
            <a:r>
              <a:rPr lang="en-US" sz="2200" b="1" dirty="0">
                <a:solidFill>
                  <a:srgbClr val="0055A0"/>
                </a:solidFill>
              </a:rPr>
              <a:t> structure and Alu ring  (per QXF, US-AUP experience)</a:t>
            </a:r>
          </a:p>
          <a:p>
            <a:pPr>
              <a:buClr>
                <a:srgbClr val="0055A0"/>
              </a:buClr>
              <a:buFont typeface="+mj-lt"/>
              <a:buAutoNum type="alphaUcPeriod"/>
            </a:pPr>
            <a:r>
              <a:rPr lang="en-US" sz="2200" b="1" dirty="0">
                <a:solidFill>
                  <a:srgbClr val="0055A0"/>
                </a:solidFill>
              </a:rPr>
              <a:t>Mechanical mock ups measurement platform ( structure, cable stacks)</a:t>
            </a:r>
          </a:p>
          <a:p>
            <a:pPr>
              <a:buClr>
                <a:srgbClr val="0055A0"/>
              </a:buClr>
              <a:buFont typeface="+mj-lt"/>
              <a:buAutoNum type="alphaUcPeriod"/>
            </a:pPr>
            <a:r>
              <a:rPr lang="en-US" sz="2200" b="1" dirty="0">
                <a:solidFill>
                  <a:srgbClr val="0055A0"/>
                </a:solidFill>
              </a:rPr>
              <a:t>1-in-1 magnet models design and construction towards 2-in-1 dipole.  </a:t>
            </a:r>
            <a:endParaRPr lang="en-GB" sz="2200" b="1" dirty="0">
              <a:solidFill>
                <a:srgbClr val="0055A0"/>
              </a:solidFill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B40AD14E-CA44-2CB1-5315-6871E69FE126}"/>
              </a:ext>
            </a:extLst>
          </p:cNvPr>
          <p:cNvSpPr txBox="1">
            <a:spLocks/>
          </p:cNvSpPr>
          <p:nvPr/>
        </p:nvSpPr>
        <p:spPr>
          <a:xfrm>
            <a:off x="212461" y="90652"/>
            <a:ext cx="8267060" cy="63726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914400">
              <a:lnSpc>
                <a:spcPct val="90000"/>
              </a:lnSpc>
            </a:pPr>
            <a:r>
              <a:rPr lang="en-US" sz="4000" b="1" dirty="0">
                <a:solidFill>
                  <a:srgbClr val="0055A0"/>
                </a:solidFill>
                <a:latin typeface="+mn-lt"/>
                <a:cs typeface="+mj-cs"/>
              </a:rPr>
              <a:t>WP3.1 </a:t>
            </a:r>
            <a:r>
              <a:rPr lang="en-US" sz="4000" b="1" dirty="0" err="1">
                <a:solidFill>
                  <a:srgbClr val="0055A0"/>
                </a:solidFill>
                <a:latin typeface="+mn-lt"/>
                <a:cs typeface="+mj-cs"/>
              </a:rPr>
              <a:t>FalconD</a:t>
            </a:r>
            <a:r>
              <a:rPr lang="en-US" sz="4000" b="1" dirty="0">
                <a:solidFill>
                  <a:srgbClr val="0055A0"/>
                </a:solidFill>
                <a:latin typeface="+mn-lt"/>
                <a:cs typeface="+mj-cs"/>
              </a:rPr>
              <a:t> 12T dipole roadmap </a:t>
            </a:r>
            <a:endParaRPr lang="en-GB" sz="4000" b="1" dirty="0">
              <a:solidFill>
                <a:srgbClr val="0055A0"/>
              </a:solidFill>
              <a:latin typeface="+mn-lt"/>
              <a:cs typeface="+mj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76FD29-D7A1-560A-9B5A-4A352F82512C}"/>
              </a:ext>
            </a:extLst>
          </p:cNvPr>
          <p:cNvSpPr/>
          <p:nvPr/>
        </p:nvSpPr>
        <p:spPr>
          <a:xfrm>
            <a:off x="5057738" y="2439200"/>
            <a:ext cx="348343" cy="316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607154-290D-19F6-B060-F2C7E46F4AEE}"/>
              </a:ext>
            </a:extLst>
          </p:cNvPr>
          <p:cNvSpPr txBox="1"/>
          <p:nvPr/>
        </p:nvSpPr>
        <p:spPr>
          <a:xfrm>
            <a:off x="196528" y="2395746"/>
            <a:ext cx="322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Long mechanical mock ups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2969BF-BD2D-B781-FC75-22CF3794FA85}"/>
              </a:ext>
            </a:extLst>
          </p:cNvPr>
          <p:cNvSpPr txBox="1"/>
          <p:nvPr/>
        </p:nvSpPr>
        <p:spPr>
          <a:xfrm>
            <a:off x="125280" y="4797419"/>
            <a:ext cx="2706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>
                <a:solidFill>
                  <a:srgbClr val="0055A0"/>
                </a:solidFill>
              </a:rPr>
              <a:t>Short mechanical mock up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28EEA69-943E-48AC-658C-044E4C7C83D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78" y="5147151"/>
            <a:ext cx="2326899" cy="11220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A740BB8-1DAF-A147-7443-48A3D997CADD}"/>
              </a:ext>
            </a:extLst>
          </p:cNvPr>
          <p:cNvSpPr txBox="1"/>
          <p:nvPr/>
        </p:nvSpPr>
        <p:spPr>
          <a:xfrm>
            <a:off x="1222849" y="3991001"/>
            <a:ext cx="1247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LMK1,2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5D4E28-1981-F0B0-E2C9-5EB98E79B53E}"/>
              </a:ext>
            </a:extLst>
          </p:cNvPr>
          <p:cNvSpPr txBox="1"/>
          <p:nvPr/>
        </p:nvSpPr>
        <p:spPr>
          <a:xfrm>
            <a:off x="1398538" y="4600458"/>
            <a:ext cx="946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SMKs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85F413-1E7E-87B5-B0B9-E6F931BA2CF5}"/>
              </a:ext>
            </a:extLst>
          </p:cNvPr>
          <p:cNvGrpSpPr/>
          <p:nvPr/>
        </p:nvGrpSpPr>
        <p:grpSpPr>
          <a:xfrm>
            <a:off x="3276085" y="2352953"/>
            <a:ext cx="2894011" cy="2084749"/>
            <a:chOff x="3170462" y="2371134"/>
            <a:chExt cx="2894011" cy="208474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3B9613F-5803-2642-20B5-19884B405835}"/>
                </a:ext>
              </a:extLst>
            </p:cNvPr>
            <p:cNvSpPr txBox="1"/>
            <p:nvPr/>
          </p:nvSpPr>
          <p:spPr>
            <a:xfrm>
              <a:off x="3170462" y="2371134"/>
              <a:ext cx="2574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Single Aperture </a:t>
              </a:r>
            </a:p>
            <a:p>
              <a:r>
                <a:rPr lang="en-US" b="1" dirty="0">
                  <a:solidFill>
                    <a:srgbClr val="00B050"/>
                  </a:solidFill>
                </a:rPr>
                <a:t>B&amp;K magnet models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3A979BC-62A3-83B6-34D8-0838909A1FAD}"/>
                </a:ext>
              </a:extLst>
            </p:cNvPr>
            <p:cNvSpPr txBox="1"/>
            <p:nvPr/>
          </p:nvSpPr>
          <p:spPr>
            <a:xfrm>
              <a:off x="5117751" y="4086551"/>
              <a:ext cx="9467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solidFill>
                    <a:srgbClr val="00B050"/>
                  </a:solidFill>
                </a:defRPr>
              </a:lvl1pPr>
            </a:lstStyle>
            <a:p>
              <a:r>
                <a:rPr lang="en-US" dirty="0"/>
                <a:t>M1,2</a:t>
              </a:r>
              <a:endParaRPr lang="en-GB" dirty="0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0510671-EE18-DA6A-8D9B-0C0235A111BC}"/>
              </a:ext>
            </a:extLst>
          </p:cNvPr>
          <p:cNvSpPr/>
          <p:nvPr/>
        </p:nvSpPr>
        <p:spPr>
          <a:xfrm>
            <a:off x="810217" y="4307304"/>
            <a:ext cx="75734" cy="4183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0CD70D9-9857-969A-581C-501B3573ED70}"/>
              </a:ext>
            </a:extLst>
          </p:cNvPr>
          <p:cNvGrpSpPr/>
          <p:nvPr/>
        </p:nvGrpSpPr>
        <p:grpSpPr>
          <a:xfrm>
            <a:off x="263687" y="2832768"/>
            <a:ext cx="1299905" cy="1297562"/>
            <a:chOff x="2660807" y="0"/>
            <a:chExt cx="6870385" cy="6858000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6D68DE7-CBAF-C1BC-345D-12D52DC699CF}"/>
                </a:ext>
              </a:extLst>
            </p:cNvPr>
            <p:cNvGrpSpPr/>
            <p:nvPr/>
          </p:nvGrpSpPr>
          <p:grpSpPr>
            <a:xfrm>
              <a:off x="2660807" y="0"/>
              <a:ext cx="6870385" cy="6858000"/>
              <a:chOff x="2660807" y="0"/>
              <a:chExt cx="6870385" cy="6858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126F8C75-E26C-257A-0C0F-AF52C03E9933}"/>
                  </a:ext>
                </a:extLst>
              </p:cNvPr>
              <p:cNvGrpSpPr/>
              <p:nvPr/>
            </p:nvGrpSpPr>
            <p:grpSpPr>
              <a:xfrm>
                <a:off x="2660807" y="0"/>
                <a:ext cx="6870385" cy="6858000"/>
                <a:chOff x="2660807" y="0"/>
                <a:chExt cx="6870385" cy="6858000"/>
              </a:xfrm>
            </p:grpSpPr>
            <p:grpSp>
              <p:nvGrpSpPr>
                <p:cNvPr id="100" name="Group 99">
                  <a:extLst>
                    <a:ext uri="{FF2B5EF4-FFF2-40B4-BE49-F238E27FC236}">
                      <a16:creationId xmlns:a16="http://schemas.microsoft.com/office/drawing/2014/main" id="{BFC275C9-0E87-38C6-90AF-E59CF567028A}"/>
                    </a:ext>
                  </a:extLst>
                </p:cNvPr>
                <p:cNvGrpSpPr/>
                <p:nvPr/>
              </p:nvGrpSpPr>
              <p:grpSpPr>
                <a:xfrm>
                  <a:off x="2660807" y="0"/>
                  <a:ext cx="6870385" cy="6858000"/>
                  <a:chOff x="2660807" y="0"/>
                  <a:chExt cx="6870385" cy="6858000"/>
                </a:xfrm>
              </p:grpSpPr>
              <p:grpSp>
                <p:nvGrpSpPr>
                  <p:cNvPr id="113" name="Group 112">
                    <a:extLst>
                      <a:ext uri="{FF2B5EF4-FFF2-40B4-BE49-F238E27FC236}">
                        <a16:creationId xmlns:a16="http://schemas.microsoft.com/office/drawing/2014/main" id="{96926971-3F91-8474-AFD6-AB8B76990168}"/>
                      </a:ext>
                    </a:extLst>
                  </p:cNvPr>
                  <p:cNvGrpSpPr/>
                  <p:nvPr/>
                </p:nvGrpSpPr>
                <p:grpSpPr>
                  <a:xfrm>
                    <a:off x="2660807" y="0"/>
                    <a:ext cx="6870385" cy="6858000"/>
                    <a:chOff x="2660807" y="0"/>
                    <a:chExt cx="6870385" cy="6858000"/>
                  </a:xfrm>
                </p:grpSpPr>
                <p:grpSp>
                  <p:nvGrpSpPr>
                    <p:cNvPr id="116" name="Group 115">
                      <a:extLst>
                        <a:ext uri="{FF2B5EF4-FFF2-40B4-BE49-F238E27FC236}">
                          <a16:creationId xmlns:a16="http://schemas.microsoft.com/office/drawing/2014/main" id="{9426D425-3DC1-5F8F-3877-D73F316B4DB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60807" y="0"/>
                      <a:ext cx="6870385" cy="6858000"/>
                      <a:chOff x="2660807" y="0"/>
                      <a:chExt cx="6870385" cy="6858000"/>
                    </a:xfrm>
                  </p:grpSpPr>
                  <p:grpSp>
                    <p:nvGrpSpPr>
                      <p:cNvPr id="119" name="Group 118">
                        <a:extLst>
                          <a:ext uri="{FF2B5EF4-FFF2-40B4-BE49-F238E27FC236}">
                            <a16:creationId xmlns:a16="http://schemas.microsoft.com/office/drawing/2014/main" id="{F04666FD-1CCA-C4B0-231D-482B8F23146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660807" y="0"/>
                        <a:ext cx="6870385" cy="6858000"/>
                        <a:chOff x="2660807" y="0"/>
                        <a:chExt cx="6870385" cy="6858000"/>
                      </a:xfrm>
                    </p:grpSpPr>
                    <p:grpSp>
                      <p:nvGrpSpPr>
                        <p:cNvPr id="122" name="Group 121">
                          <a:extLst>
                            <a:ext uri="{FF2B5EF4-FFF2-40B4-BE49-F238E27FC236}">
                              <a16:creationId xmlns:a16="http://schemas.microsoft.com/office/drawing/2014/main" id="{25E74A30-B956-B9A0-EFA5-FA171FA3C2A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660807" y="0"/>
                          <a:ext cx="6870385" cy="6858000"/>
                          <a:chOff x="2660807" y="0"/>
                          <a:chExt cx="6870385" cy="6858000"/>
                        </a:xfrm>
                      </p:grpSpPr>
                      <p:grpSp>
                        <p:nvGrpSpPr>
                          <p:cNvPr id="129" name="Group 128">
                            <a:extLst>
                              <a:ext uri="{FF2B5EF4-FFF2-40B4-BE49-F238E27FC236}">
                                <a16:creationId xmlns:a16="http://schemas.microsoft.com/office/drawing/2014/main" id="{8180967A-A3A8-2E2A-91FA-3D0BC5B7B38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660807" y="0"/>
                            <a:ext cx="6870385" cy="6858000"/>
                            <a:chOff x="2660807" y="0"/>
                            <a:chExt cx="6870385" cy="6858000"/>
                          </a:xfrm>
                        </p:grpSpPr>
                        <p:grpSp>
                          <p:nvGrpSpPr>
                            <p:cNvPr id="136" name="Group 135">
                              <a:extLst>
                                <a:ext uri="{FF2B5EF4-FFF2-40B4-BE49-F238E27FC236}">
                                  <a16:creationId xmlns:a16="http://schemas.microsoft.com/office/drawing/2014/main" id="{402A16BA-6117-7F8C-97C2-DE036933522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660807" y="0"/>
                              <a:ext cx="6870385" cy="6858000"/>
                              <a:chOff x="2660807" y="0"/>
                              <a:chExt cx="6870385" cy="6858000"/>
                            </a:xfrm>
                          </p:grpSpPr>
                          <p:grpSp>
                            <p:nvGrpSpPr>
                              <p:cNvPr id="139" name="Group 138">
                                <a:extLst>
                                  <a:ext uri="{FF2B5EF4-FFF2-40B4-BE49-F238E27FC236}">
                                    <a16:creationId xmlns:a16="http://schemas.microsoft.com/office/drawing/2014/main" id="{1632F2F5-1396-9733-EF4F-BBDD31BA87BC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2660807" y="0"/>
                                <a:ext cx="6870385" cy="6858000"/>
                                <a:chOff x="2660807" y="0"/>
                                <a:chExt cx="6870385" cy="6858000"/>
                              </a:xfrm>
                            </p:grpSpPr>
                            <p:pic>
                              <p:nvPicPr>
                                <p:cNvPr id="142" name="Picture 141" descr="A circular blue and white circular object with a red and orange center&#10;&#10;Description automatically generated">
                                  <a:extLst>
                                    <a:ext uri="{FF2B5EF4-FFF2-40B4-BE49-F238E27FC236}">
                                      <a16:creationId xmlns:a16="http://schemas.microsoft.com/office/drawing/2014/main" id="{B1629387-A143-6C81-857C-E4B267EE07E9}"/>
                                    </a:ext>
                                  </a:extLst>
                                </p:cNvPr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6" cstate="email">
                                  <a:clrChange>
                                    <a:clrFrom>
                                      <a:srgbClr val="FFFFFF"/>
                                    </a:clrFrom>
                                    <a:clrTo>
                                      <a:srgbClr val="FFFFFF">
                                        <a:alpha val="0"/>
                                      </a:srgbClr>
                                    </a:clrTo>
                                  </a:clrChange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2660807" y="0"/>
                                  <a:ext cx="6870385" cy="6858000"/>
                                </a:xfrm>
                                <a:prstGeom prst="rect">
                                  <a:avLst/>
                                </a:prstGeom>
                              </p:spPr>
                            </p:pic>
                            <p:sp>
                              <p:nvSpPr>
                                <p:cNvPr id="143" name="Rectangle 142">
                                  <a:extLst>
                                    <a:ext uri="{FF2B5EF4-FFF2-40B4-BE49-F238E27FC236}">
                                      <a16:creationId xmlns:a16="http://schemas.microsoft.com/office/drawing/2014/main" id="{51A93404-A823-4480-785C-84BDE0F31766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172074" y="3404236"/>
                                  <a:ext cx="158115" cy="49529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C6C6C6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144" name="Rectangle 143">
                                  <a:extLst>
                                    <a:ext uri="{FF2B5EF4-FFF2-40B4-BE49-F238E27FC236}">
                                      <a16:creationId xmlns:a16="http://schemas.microsoft.com/office/drawing/2014/main" id="{0F2D3029-DEB1-212E-501C-8CD362875F7F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816089" y="3404236"/>
                                  <a:ext cx="158115" cy="49529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C6C6C6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  <p:sp>
                            <p:nvSpPr>
                              <p:cNvPr id="140" name="Rectangle 139">
                                <a:extLst>
                                  <a:ext uri="{FF2B5EF4-FFF2-40B4-BE49-F238E27FC236}">
                                    <a16:creationId xmlns:a16="http://schemas.microsoft.com/office/drawing/2014/main" id="{2106CF1E-809F-4CB3-02FB-B014D92A577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855770" y="3402331"/>
                                <a:ext cx="300110" cy="49529"/>
                              </a:xfrm>
                              <a:prstGeom prst="rect">
                                <a:avLst/>
                              </a:prstGeom>
                              <a:solidFill>
                                <a:srgbClr val="0303FF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41" name="Rectangle 140">
                                <a:extLst>
                                  <a:ext uri="{FF2B5EF4-FFF2-40B4-BE49-F238E27FC236}">
                                    <a16:creationId xmlns:a16="http://schemas.microsoft.com/office/drawing/2014/main" id="{57A9CBD8-2CC7-2634-7FE1-E47DD6F8C23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990398" y="3402331"/>
                                <a:ext cx="300566" cy="49529"/>
                              </a:xfrm>
                              <a:prstGeom prst="rect">
                                <a:avLst/>
                              </a:prstGeom>
                              <a:solidFill>
                                <a:srgbClr val="0303FF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137" name="Rectangle 136">
                              <a:extLst>
                                <a:ext uri="{FF2B5EF4-FFF2-40B4-BE49-F238E27FC236}">
                                  <a16:creationId xmlns:a16="http://schemas.microsoft.com/office/drawing/2014/main" id="{9A61B725-E028-61C0-88D6-3BECBD9CCA7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5400000">
                              <a:off x="5920139" y="2336803"/>
                              <a:ext cx="306000" cy="45719"/>
                            </a:xfrm>
                            <a:prstGeom prst="rect">
                              <a:avLst/>
                            </a:prstGeom>
                            <a:solidFill>
                              <a:srgbClr val="0303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38" name="Rectangle 137">
                              <a:extLst>
                                <a:ext uri="{FF2B5EF4-FFF2-40B4-BE49-F238E27FC236}">
                                  <a16:creationId xmlns:a16="http://schemas.microsoft.com/office/drawing/2014/main" id="{28B5D9B8-0B15-5779-E243-43B900D7A53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5400000">
                              <a:off x="5921939" y="4473679"/>
                              <a:ext cx="302400" cy="45719"/>
                            </a:xfrm>
                            <a:prstGeom prst="rect">
                              <a:avLst/>
                            </a:prstGeom>
                            <a:solidFill>
                              <a:srgbClr val="0303FF"/>
                            </a:solidFill>
                            <a:ln>
                              <a:solidFill>
                                <a:srgbClr val="0303FF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grpSp>
                        <p:nvGrpSpPr>
                          <p:cNvPr id="130" name="Group 129">
                            <a:extLst>
                              <a:ext uri="{FF2B5EF4-FFF2-40B4-BE49-F238E27FC236}">
                                <a16:creationId xmlns:a16="http://schemas.microsoft.com/office/drawing/2014/main" id="{A626DFA0-0C60-7112-A3BF-C6F3F4D4A7C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516754" y="3283744"/>
                            <a:ext cx="322825" cy="287655"/>
                            <a:chOff x="4516754" y="3288030"/>
                            <a:chExt cx="322825" cy="287655"/>
                          </a:xfrm>
                        </p:grpSpPr>
                        <p:sp>
                          <p:nvSpPr>
                            <p:cNvPr id="134" name="Rectangle 133">
                              <a:extLst>
                                <a:ext uri="{FF2B5EF4-FFF2-40B4-BE49-F238E27FC236}">
                                  <a16:creationId xmlns:a16="http://schemas.microsoft.com/office/drawing/2014/main" id="{CF6F49B3-C741-444A-754C-72EF3712B85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516754" y="3288030"/>
                              <a:ext cx="322825" cy="270510"/>
                            </a:xfrm>
                            <a:prstGeom prst="rect">
                              <a:avLst/>
                            </a:prstGeom>
                            <a:solidFill>
                              <a:srgbClr val="A0A0A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35" name="Rectangle 134">
                              <a:extLst>
                                <a:ext uri="{FF2B5EF4-FFF2-40B4-BE49-F238E27FC236}">
                                  <a16:creationId xmlns:a16="http://schemas.microsoft.com/office/drawing/2014/main" id="{9389338C-9DA9-4D39-A92F-6B7DBF72BE7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672766" y="3288030"/>
                              <a:ext cx="10800" cy="287655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grpSp>
                        <p:nvGrpSpPr>
                          <p:cNvPr id="131" name="Group 130">
                            <a:extLst>
                              <a:ext uri="{FF2B5EF4-FFF2-40B4-BE49-F238E27FC236}">
                                <a16:creationId xmlns:a16="http://schemas.microsoft.com/office/drawing/2014/main" id="{51598E21-A1A7-F4F8-A977-53A37D0A01F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305324" y="3283744"/>
                            <a:ext cx="322825" cy="287655"/>
                            <a:chOff x="4516754" y="3288030"/>
                            <a:chExt cx="322825" cy="287655"/>
                          </a:xfrm>
                        </p:grpSpPr>
                        <p:sp>
                          <p:nvSpPr>
                            <p:cNvPr id="132" name="Rectangle 131">
                              <a:extLst>
                                <a:ext uri="{FF2B5EF4-FFF2-40B4-BE49-F238E27FC236}">
                                  <a16:creationId xmlns:a16="http://schemas.microsoft.com/office/drawing/2014/main" id="{E080D3DA-0DA1-E995-75F3-1FA0C635E40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516754" y="3288030"/>
                              <a:ext cx="322825" cy="270510"/>
                            </a:xfrm>
                            <a:prstGeom prst="rect">
                              <a:avLst/>
                            </a:prstGeom>
                            <a:solidFill>
                              <a:srgbClr val="A0A0A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33" name="Rectangle 132">
                              <a:extLst>
                                <a:ext uri="{FF2B5EF4-FFF2-40B4-BE49-F238E27FC236}">
                                  <a16:creationId xmlns:a16="http://schemas.microsoft.com/office/drawing/2014/main" id="{FACCA854-6059-EB88-8F61-ABA411AEF70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672766" y="3288030"/>
                              <a:ext cx="10800" cy="287655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</p:grpSp>
                    <p:grpSp>
                      <p:nvGrpSpPr>
                        <p:cNvPr id="123" name="Group 122">
                          <a:extLst>
                            <a:ext uri="{FF2B5EF4-FFF2-40B4-BE49-F238E27FC236}">
                              <a16:creationId xmlns:a16="http://schemas.microsoft.com/office/drawing/2014/main" id="{53024400-7A2B-9BE7-F51A-32B97730F55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5400000">
                          <a:off x="5911727" y="1785511"/>
                          <a:ext cx="322825" cy="487680"/>
                          <a:chOff x="4516754" y="3288030"/>
                          <a:chExt cx="322825" cy="287655"/>
                        </a:xfrm>
                      </p:grpSpPr>
                      <p:sp>
                        <p:nvSpPr>
                          <p:cNvPr id="127" name="Rectangle 126">
                            <a:extLst>
                              <a:ext uri="{FF2B5EF4-FFF2-40B4-BE49-F238E27FC236}">
                                <a16:creationId xmlns:a16="http://schemas.microsoft.com/office/drawing/2014/main" id="{72D9D6A4-7246-CD52-5E84-417E3CD797B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16754" y="3288030"/>
                            <a:ext cx="322825" cy="270510"/>
                          </a:xfrm>
                          <a:prstGeom prst="rect">
                            <a:avLst/>
                          </a:prstGeom>
                          <a:solidFill>
                            <a:srgbClr val="A0A0A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28" name="Rectangle 127">
                            <a:extLst>
                              <a:ext uri="{FF2B5EF4-FFF2-40B4-BE49-F238E27FC236}">
                                <a16:creationId xmlns:a16="http://schemas.microsoft.com/office/drawing/2014/main" id="{3B4E839D-93EE-3A9A-0660-EFC19DD792B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672766" y="3288030"/>
                            <a:ext cx="10800" cy="28765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24" name="Group 123">
                          <a:extLst>
                            <a:ext uri="{FF2B5EF4-FFF2-40B4-BE49-F238E27FC236}">
                              <a16:creationId xmlns:a16="http://schemas.microsoft.com/office/drawing/2014/main" id="{748168F4-542C-A7EC-26D2-EB9D8A58CBE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6200000">
                          <a:off x="5907539" y="4575222"/>
                          <a:ext cx="331200" cy="487680"/>
                          <a:chOff x="4516754" y="3288030"/>
                          <a:chExt cx="322825" cy="287655"/>
                        </a:xfrm>
                      </p:grpSpPr>
                      <p:sp>
                        <p:nvSpPr>
                          <p:cNvPr id="125" name="Rectangle 124">
                            <a:extLst>
                              <a:ext uri="{FF2B5EF4-FFF2-40B4-BE49-F238E27FC236}">
                                <a16:creationId xmlns:a16="http://schemas.microsoft.com/office/drawing/2014/main" id="{C18D3EA6-57E3-6EE9-5529-E2A24B35EC8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16754" y="3288030"/>
                            <a:ext cx="322825" cy="270510"/>
                          </a:xfrm>
                          <a:prstGeom prst="rect">
                            <a:avLst/>
                          </a:prstGeom>
                          <a:solidFill>
                            <a:srgbClr val="A0A0A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26" name="Rectangle 125">
                            <a:extLst>
                              <a:ext uri="{FF2B5EF4-FFF2-40B4-BE49-F238E27FC236}">
                                <a16:creationId xmlns:a16="http://schemas.microsoft.com/office/drawing/2014/main" id="{C4CF49BB-DBD4-F4B4-AB59-41B5CF6D8C8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672766" y="3288030"/>
                            <a:ext cx="10800" cy="28765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  <p:sp>
                    <p:nvSpPr>
                      <p:cNvPr id="120" name="Rectangle 119">
                        <a:extLst>
                          <a:ext uri="{FF2B5EF4-FFF2-40B4-BE49-F238E27FC236}">
                            <a16:creationId xmlns:a16="http://schemas.microsoft.com/office/drawing/2014/main" id="{D1DD47ED-4D26-639A-982F-1AD980858C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69269" y="3385185"/>
                        <a:ext cx="1437249" cy="87630"/>
                      </a:xfrm>
                      <a:prstGeom prst="rect">
                        <a:avLst/>
                      </a:prstGeom>
                      <a:solidFill>
                        <a:srgbClr val="0303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1" name="Rectangle 120">
                        <a:extLst>
                          <a:ext uri="{FF2B5EF4-FFF2-40B4-BE49-F238E27FC236}">
                            <a16:creationId xmlns:a16="http://schemas.microsoft.com/office/drawing/2014/main" id="{E3B59A85-8DA0-CE77-B469-DC18BE82E8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44343" y="3385185"/>
                        <a:ext cx="1437249" cy="87630"/>
                      </a:xfrm>
                      <a:prstGeom prst="rect">
                        <a:avLst/>
                      </a:prstGeom>
                      <a:solidFill>
                        <a:srgbClr val="0303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17" name="Rectangle 116">
                      <a:extLst>
                        <a:ext uri="{FF2B5EF4-FFF2-40B4-BE49-F238E27FC236}">
                          <a16:creationId xmlns:a16="http://schemas.microsoft.com/office/drawing/2014/main" id="{F0917DA5-ED5E-D83D-3DA6-D7F70B07DB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0020" y="3404236"/>
                      <a:ext cx="369249" cy="47624"/>
                    </a:xfrm>
                    <a:prstGeom prst="rect">
                      <a:avLst/>
                    </a:prstGeom>
                    <a:solidFill>
                      <a:srgbClr val="C6C6C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8" name="Rectangle 117">
                      <a:extLst>
                        <a:ext uri="{FF2B5EF4-FFF2-40B4-BE49-F238E27FC236}">
                          <a16:creationId xmlns:a16="http://schemas.microsoft.com/office/drawing/2014/main" id="{8741FA5C-7796-ADD1-CE42-01020F8A4B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81474" y="3391237"/>
                      <a:ext cx="369249" cy="47624"/>
                    </a:xfrm>
                    <a:prstGeom prst="rect">
                      <a:avLst/>
                    </a:prstGeom>
                    <a:solidFill>
                      <a:srgbClr val="C6C6C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394FC45B-6ACD-3E27-46F5-F26FD4CEF94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88514" y="212253"/>
                    <a:ext cx="369249" cy="47624"/>
                  </a:xfrm>
                  <a:prstGeom prst="rect">
                    <a:avLst/>
                  </a:prstGeom>
                  <a:solidFill>
                    <a:srgbClr val="C6C6C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0149B1F4-F6C5-5A8C-9862-52821A85D2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88513" y="6589915"/>
                    <a:ext cx="369249" cy="47624"/>
                  </a:xfrm>
                  <a:prstGeom prst="rect">
                    <a:avLst/>
                  </a:prstGeom>
                  <a:solidFill>
                    <a:srgbClr val="C6C6C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1" name="Group 100">
                  <a:extLst>
                    <a:ext uri="{FF2B5EF4-FFF2-40B4-BE49-F238E27FC236}">
                      <a16:creationId xmlns:a16="http://schemas.microsoft.com/office/drawing/2014/main" id="{9CEACAD9-7D28-4F6B-3910-4F187A687C9C}"/>
                    </a:ext>
                  </a:extLst>
                </p:cNvPr>
                <p:cNvGrpSpPr/>
                <p:nvPr/>
              </p:nvGrpSpPr>
              <p:grpSpPr>
                <a:xfrm rot="5400000">
                  <a:off x="4603229" y="3368915"/>
                  <a:ext cx="139074" cy="120170"/>
                  <a:chOff x="3335813" y="2747533"/>
                  <a:chExt cx="179070" cy="154729"/>
                </a:xfrm>
              </p:grpSpPr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246C7B92-D4E5-8DD3-F5B2-A3F2FEBE1B22}"/>
                      </a:ext>
                    </a:extLst>
                  </p:cNvPr>
                  <p:cNvSpPr/>
                  <p:nvPr/>
                </p:nvSpPr>
                <p:spPr>
                  <a:xfrm>
                    <a:off x="3335813" y="2747533"/>
                    <a:ext cx="179070" cy="1547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93B328A2-F670-B2C7-458D-06F406C69B57}"/>
                      </a:ext>
                    </a:extLst>
                  </p:cNvPr>
                  <p:cNvSpPr/>
                  <p:nvPr/>
                </p:nvSpPr>
                <p:spPr>
                  <a:xfrm>
                    <a:off x="3352006" y="2747533"/>
                    <a:ext cx="146685" cy="154729"/>
                  </a:xfrm>
                  <a:prstGeom prst="rect">
                    <a:avLst/>
                  </a:prstGeom>
                  <a:solidFill>
                    <a:srgbClr val="C04F1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9BCB279D-2066-FE2F-521E-3ABC2962734F}"/>
                    </a:ext>
                  </a:extLst>
                </p:cNvPr>
                <p:cNvGrpSpPr/>
                <p:nvPr/>
              </p:nvGrpSpPr>
              <p:grpSpPr>
                <a:xfrm rot="5400000">
                  <a:off x="7397199" y="3369387"/>
                  <a:ext cx="139074" cy="120170"/>
                  <a:chOff x="3335813" y="2747533"/>
                  <a:chExt cx="179070" cy="154729"/>
                </a:xfrm>
              </p:grpSpPr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A095BD95-AA0B-6C0C-699C-956283032CD2}"/>
                      </a:ext>
                    </a:extLst>
                  </p:cNvPr>
                  <p:cNvSpPr/>
                  <p:nvPr/>
                </p:nvSpPr>
                <p:spPr>
                  <a:xfrm>
                    <a:off x="3335813" y="2747533"/>
                    <a:ext cx="179070" cy="1547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10D76137-AAD3-21AA-0D94-4211503298FF}"/>
                      </a:ext>
                    </a:extLst>
                  </p:cNvPr>
                  <p:cNvSpPr/>
                  <p:nvPr/>
                </p:nvSpPr>
                <p:spPr>
                  <a:xfrm>
                    <a:off x="3352006" y="2747533"/>
                    <a:ext cx="146685" cy="154729"/>
                  </a:xfrm>
                  <a:prstGeom prst="rect">
                    <a:avLst/>
                  </a:prstGeom>
                  <a:solidFill>
                    <a:srgbClr val="C04F1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8B2C8D63-84D6-77CF-AC76-4FEE96BD8F35}"/>
                    </a:ext>
                  </a:extLst>
                </p:cNvPr>
                <p:cNvGrpSpPr/>
                <p:nvPr/>
              </p:nvGrpSpPr>
              <p:grpSpPr>
                <a:xfrm rot="10800000">
                  <a:off x="6003600" y="1965078"/>
                  <a:ext cx="139074" cy="120170"/>
                  <a:chOff x="3335813" y="2747533"/>
                  <a:chExt cx="179070" cy="154729"/>
                </a:xfrm>
              </p:grpSpPr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A74DF047-DEEA-E233-81C8-A493058AE6C2}"/>
                      </a:ext>
                    </a:extLst>
                  </p:cNvPr>
                  <p:cNvSpPr/>
                  <p:nvPr/>
                </p:nvSpPr>
                <p:spPr>
                  <a:xfrm>
                    <a:off x="3335813" y="2747533"/>
                    <a:ext cx="179070" cy="1547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AABBF481-6C92-D5F4-2B48-915E1992E220}"/>
                      </a:ext>
                    </a:extLst>
                  </p:cNvPr>
                  <p:cNvSpPr/>
                  <p:nvPr/>
                </p:nvSpPr>
                <p:spPr>
                  <a:xfrm>
                    <a:off x="3352006" y="2747533"/>
                    <a:ext cx="146685" cy="154729"/>
                  </a:xfrm>
                  <a:prstGeom prst="rect">
                    <a:avLst/>
                  </a:prstGeom>
                  <a:solidFill>
                    <a:srgbClr val="C04F1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BD38A6C9-B3E7-E753-F2CF-762C543F7A90}"/>
                    </a:ext>
                  </a:extLst>
                </p:cNvPr>
                <p:cNvGrpSpPr/>
                <p:nvPr/>
              </p:nvGrpSpPr>
              <p:grpSpPr>
                <a:xfrm rot="10800000">
                  <a:off x="6008487" y="4749390"/>
                  <a:ext cx="139074" cy="120170"/>
                  <a:chOff x="3335813" y="2747533"/>
                  <a:chExt cx="179070" cy="154729"/>
                </a:xfrm>
              </p:grpSpPr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EF949138-4367-9EF3-5728-5AB36CFFF05F}"/>
                      </a:ext>
                    </a:extLst>
                  </p:cNvPr>
                  <p:cNvSpPr/>
                  <p:nvPr/>
                </p:nvSpPr>
                <p:spPr>
                  <a:xfrm>
                    <a:off x="3335813" y="2747533"/>
                    <a:ext cx="179070" cy="1547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6596A00F-7664-8400-4D30-E2DF99F6C6B8}"/>
                      </a:ext>
                    </a:extLst>
                  </p:cNvPr>
                  <p:cNvSpPr/>
                  <p:nvPr/>
                </p:nvSpPr>
                <p:spPr>
                  <a:xfrm>
                    <a:off x="3352006" y="2747533"/>
                    <a:ext cx="146685" cy="154729"/>
                  </a:xfrm>
                  <a:prstGeom prst="rect">
                    <a:avLst/>
                  </a:prstGeom>
                  <a:solidFill>
                    <a:srgbClr val="C04F1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FA4E9B5-9048-8C05-A8FB-E55F0D2E8824}"/>
                  </a:ext>
                </a:extLst>
              </p:cNvPr>
              <p:cNvSpPr/>
              <p:nvPr/>
            </p:nvSpPr>
            <p:spPr>
              <a:xfrm>
                <a:off x="6049325" y="2680335"/>
                <a:ext cx="45720" cy="382905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7057CAAC-BD07-0920-030D-145F9762A057}"/>
                  </a:ext>
                </a:extLst>
              </p:cNvPr>
              <p:cNvSpPr/>
              <p:nvPr/>
            </p:nvSpPr>
            <p:spPr>
              <a:xfrm>
                <a:off x="6049325" y="3784348"/>
                <a:ext cx="45720" cy="382905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F9892A6-F7A2-ECC1-9F90-CC6E5E3280B2}"/>
                </a:ext>
              </a:extLst>
            </p:cNvPr>
            <p:cNvSpPr/>
            <p:nvPr/>
          </p:nvSpPr>
          <p:spPr>
            <a:xfrm rot="5400000">
              <a:off x="6014139" y="2642370"/>
              <a:ext cx="113922" cy="7592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ADB8AF97-03C2-4E46-E9C3-1C221519641B}"/>
                </a:ext>
              </a:extLst>
            </p:cNvPr>
            <p:cNvSpPr/>
            <p:nvPr/>
          </p:nvSpPr>
          <p:spPr>
            <a:xfrm rot="5400000">
              <a:off x="6014139" y="4129289"/>
              <a:ext cx="113922" cy="7592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2" name="Oval 171">
            <a:extLst>
              <a:ext uri="{FF2B5EF4-FFF2-40B4-BE49-F238E27FC236}">
                <a16:creationId xmlns:a16="http://schemas.microsoft.com/office/drawing/2014/main" id="{F8A3FEDF-A336-BB89-878C-E8DE0AB1F0A3}"/>
              </a:ext>
            </a:extLst>
          </p:cNvPr>
          <p:cNvSpPr/>
          <p:nvPr/>
        </p:nvSpPr>
        <p:spPr>
          <a:xfrm>
            <a:off x="7716676" y="2542695"/>
            <a:ext cx="114193" cy="87874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BAF8D4FB-0D78-C01F-09E5-FAFF73A2D2F1}"/>
              </a:ext>
            </a:extLst>
          </p:cNvPr>
          <p:cNvSpPr/>
          <p:nvPr/>
        </p:nvSpPr>
        <p:spPr>
          <a:xfrm>
            <a:off x="7758797" y="2659998"/>
            <a:ext cx="29949" cy="29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AE54ED-A57F-8859-E86D-59AD6C148505}"/>
              </a:ext>
            </a:extLst>
          </p:cNvPr>
          <p:cNvSpPr txBox="1"/>
          <p:nvPr/>
        </p:nvSpPr>
        <p:spPr>
          <a:xfrm>
            <a:off x="871353" y="431624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2025</a:t>
            </a:r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25129F-1768-F137-0CDE-166448FF4395}"/>
              </a:ext>
            </a:extLst>
          </p:cNvPr>
          <p:cNvSpPr txBox="1"/>
          <p:nvPr/>
        </p:nvSpPr>
        <p:spPr>
          <a:xfrm>
            <a:off x="3790348" y="432809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2026</a:t>
            </a:r>
            <a:endParaRPr lang="en-GB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179F68-621E-9A2A-7032-37834888B46C}"/>
              </a:ext>
            </a:extLst>
          </p:cNvPr>
          <p:cNvSpPr txBox="1"/>
          <p:nvPr/>
        </p:nvSpPr>
        <p:spPr>
          <a:xfrm>
            <a:off x="5819414" y="4316242"/>
            <a:ext cx="1397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2027-2028</a:t>
            </a:r>
            <a:endParaRPr lang="en-GB" b="1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5CB53E5E-A791-C08A-2AA3-CAE62AA07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8CCA6EAA-E772-39F1-4A44-F99E8ACFC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6034055B-E6B4-3041-48A0-65E905B6F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8346" y="2929206"/>
            <a:ext cx="1487434" cy="145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476FAD91-7EB2-1810-083B-86BD2533A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1318" y="4765075"/>
            <a:ext cx="1487434" cy="145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DE6B0A4-C54E-F949-A78C-FA711D397897}"/>
              </a:ext>
            </a:extLst>
          </p:cNvPr>
          <p:cNvSpPr txBox="1"/>
          <p:nvPr/>
        </p:nvSpPr>
        <p:spPr>
          <a:xfrm>
            <a:off x="5865388" y="2327965"/>
            <a:ext cx="1801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Double aperture B&amp;K 12T cos theta dipole magnet 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A6632F-0713-837A-C968-E94226E966B9}"/>
              </a:ext>
            </a:extLst>
          </p:cNvPr>
          <p:cNvSpPr txBox="1"/>
          <p:nvPr/>
        </p:nvSpPr>
        <p:spPr>
          <a:xfrm>
            <a:off x="6478674" y="4031147"/>
            <a:ext cx="946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M3</a:t>
            </a:r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507CFFF-7550-E615-4698-6C0C77517D7E}"/>
              </a:ext>
            </a:extLst>
          </p:cNvPr>
          <p:cNvSpPr/>
          <p:nvPr/>
        </p:nvSpPr>
        <p:spPr>
          <a:xfrm>
            <a:off x="3761318" y="4308051"/>
            <a:ext cx="75734" cy="4183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104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9">
            <a:extLst>
              <a:ext uri="{FF2B5EF4-FFF2-40B4-BE49-F238E27FC236}">
                <a16:creationId xmlns:a16="http://schemas.microsoft.com/office/drawing/2014/main" id="{DF66570E-A6F7-0DBC-DC3C-BF2E22E8B3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707030"/>
              </p:ext>
            </p:extLst>
          </p:nvPr>
        </p:nvGraphicFramePr>
        <p:xfrm>
          <a:off x="76992" y="988343"/>
          <a:ext cx="4016271" cy="2217487"/>
        </p:xfrm>
        <a:graphic>
          <a:graphicData uri="http://schemas.openxmlformats.org/drawingml/2006/table">
            <a:tbl>
              <a:tblPr firstRow="1" bandRow="1"/>
              <a:tblGrid>
                <a:gridCol w="1266186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50378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990331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009376">
                  <a:extLst>
                    <a:ext uri="{9D8B030D-6E8A-4147-A177-3AD203B41FA5}">
                      <a16:colId xmlns:a16="http://schemas.microsoft.com/office/drawing/2014/main" val="127987868"/>
                    </a:ext>
                  </a:extLst>
                </a:gridCol>
              </a:tblGrid>
              <a:tr h="2109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D 1-in-1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D 1-in-1 (v6)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2109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94428"/>
                  </a:ext>
                </a:extLst>
              </a:tr>
              <a:tr h="4441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of turns per pole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12+24 = 36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15+22 = 37 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937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Blocks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096232"/>
                  </a:ext>
                </a:extLst>
              </a:tr>
              <a:tr h="9373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Insulated cable surface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</a:t>
                      </a:r>
                      <a:r>
                        <a:rPr lang="en-GB" sz="11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  <a:tr h="2109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 coil width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287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Filling factor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0.385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541047"/>
                  </a:ext>
                </a:extLst>
              </a:tr>
              <a:tr h="287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Physical length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687233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efficiency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[T.mm/A]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</a:tbl>
          </a:graphicData>
        </a:graphic>
      </p:graphicFrame>
      <p:graphicFrame>
        <p:nvGraphicFramePr>
          <p:cNvPr id="13" name="Table 9">
            <a:extLst>
              <a:ext uri="{FF2B5EF4-FFF2-40B4-BE49-F238E27FC236}">
                <a16:creationId xmlns:a16="http://schemas.microsoft.com/office/drawing/2014/main" id="{45E98520-3E0B-D4E7-CFDB-7CBB3DC25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762695"/>
              </p:ext>
            </p:extLst>
          </p:nvPr>
        </p:nvGraphicFramePr>
        <p:xfrm>
          <a:off x="4407712" y="988342"/>
          <a:ext cx="4659296" cy="5009256"/>
        </p:xfrm>
        <a:graphic>
          <a:graphicData uri="http://schemas.openxmlformats.org/drawingml/2006/table">
            <a:tbl>
              <a:tblPr firstRow="1" bandRow="1"/>
              <a:tblGrid>
                <a:gridCol w="1354985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510254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920917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936570">
                  <a:extLst>
                    <a:ext uri="{9D8B030D-6E8A-4147-A177-3AD203B41FA5}">
                      <a16:colId xmlns:a16="http://schemas.microsoft.com/office/drawing/2014/main" val="2163659223"/>
                    </a:ext>
                  </a:extLst>
                </a:gridCol>
                <a:gridCol w="936570">
                  <a:extLst>
                    <a:ext uri="{9D8B030D-6E8A-4147-A177-3AD203B41FA5}">
                      <a16:colId xmlns:a16="http://schemas.microsoft.com/office/drawing/2014/main" val="1836081491"/>
                    </a:ext>
                  </a:extLst>
                </a:gridCol>
              </a:tblGrid>
              <a:tr h="443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12T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b&amp;k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(2024)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12T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b&amp;k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v6 (2025)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2-in1 Falcon D</a:t>
                      </a:r>
                    </a:p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17995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Aperture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298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 temperature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464810"/>
                  </a:ext>
                </a:extLst>
              </a:tr>
              <a:tr h="179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diameter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348315"/>
                  </a:ext>
                </a:extLst>
              </a:tr>
              <a:tr h="2597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Nominal current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[kA]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984445"/>
                  </a:ext>
                </a:extLst>
              </a:tr>
              <a:tr h="17995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Strand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eng.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Je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[A/mm</a:t>
                      </a:r>
                      <a:r>
                        <a:rPr lang="en-GB" sz="11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719192"/>
                  </a:ext>
                </a:extLst>
              </a:tr>
              <a:tr h="29347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Je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[A/mm</a:t>
                      </a:r>
                      <a:r>
                        <a:rPr lang="en-GB" sz="1100" b="0" i="0" u="none" strike="noStrike" kern="12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4895636"/>
                  </a:ext>
                </a:extLst>
              </a:tr>
              <a:tr h="179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Nominal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12.00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12.00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48370"/>
                  </a:ext>
                </a:extLst>
              </a:tr>
              <a:tr h="179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57761"/>
                  </a:ext>
                </a:extLst>
              </a:tr>
              <a:tr h="298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Ap. to peak field ratio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957600"/>
                  </a:ext>
                </a:extLst>
              </a:tr>
              <a:tr h="179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74.4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76.1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094051"/>
                  </a:ext>
                </a:extLst>
              </a:tr>
              <a:tr h="17995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5.14</a:t>
                      </a:r>
                      <a:endParaRPr lang="en-GB" sz="1100" b="1" i="0" u="none" strike="noStrike" kern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048339"/>
                  </a:ext>
                </a:extLst>
              </a:tr>
              <a:tr h="179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Inductance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811955"/>
                  </a:ext>
                </a:extLst>
              </a:tr>
              <a:tr h="17995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Stored energy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[MJ/m]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89388"/>
                  </a:ext>
                </a:extLst>
              </a:tr>
              <a:tr h="1799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Hot spot temp.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adia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150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150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150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388265"/>
                  </a:ext>
                </a:extLst>
              </a:tr>
              <a:tr h="34376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Horizontal force (per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quadr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[MN/m]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3.68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3.7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142252"/>
                  </a:ext>
                </a:extLst>
              </a:tr>
              <a:tr h="298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force (per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quadr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[MN/m]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-1.9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111709"/>
                  </a:ext>
                </a:extLst>
              </a:tr>
              <a:tr h="298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Axial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e.m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loads (@14T)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864</a:t>
                      </a:r>
                      <a:endParaRPr lang="en-GB" sz="105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526085"/>
                  </a:ext>
                </a:extLst>
              </a:tr>
              <a:tr h="298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Hot spot temperature (@ 105% I</a:t>
                      </a:r>
                      <a:r>
                        <a:rPr lang="en-GB" sz="105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991551"/>
                  </a:ext>
                </a:extLst>
              </a:tr>
              <a:tr h="298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 to ground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[kV]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625387"/>
                  </a:ext>
                </a:extLst>
              </a:tr>
            </a:tbl>
          </a:graphicData>
        </a:graphic>
      </p:graphicFrame>
      <p:sp>
        <p:nvSpPr>
          <p:cNvPr id="19" name="Title 3">
            <a:extLst>
              <a:ext uri="{FF2B5EF4-FFF2-40B4-BE49-F238E27FC236}">
                <a16:creationId xmlns:a16="http://schemas.microsoft.com/office/drawing/2014/main" id="{581F495A-5175-C678-9680-F371A5B2B20A}"/>
              </a:ext>
            </a:extLst>
          </p:cNvPr>
          <p:cNvSpPr txBox="1">
            <a:spLocks/>
          </p:cNvSpPr>
          <p:nvPr/>
        </p:nvSpPr>
        <p:spPr>
          <a:xfrm>
            <a:off x="113198" y="302059"/>
            <a:ext cx="8917603" cy="558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rgbClr val="0055A0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000" b="1" dirty="0"/>
              <a:t>FALCOND WP3.1 12T design parameters</a:t>
            </a:r>
            <a:endParaRPr lang="en-GB" sz="4000" b="1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087A40BB-4A93-62DC-2670-BDDC51B843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B5E94A7A-7A45-C9B4-C07C-33B2E871C8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9132A9-7785-D7D6-B5F6-B52474EC564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45" y="3331578"/>
            <a:ext cx="3786375" cy="303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93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A9F72A-4924-F6B3-DFDA-5F887C3DA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726" y="1144439"/>
            <a:ext cx="8520545" cy="456741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b="1" dirty="0"/>
              <a:t>CERN Falcon-D 1-in- 1 alternative model structure based on B&amp;K designed and under optimization:  </a:t>
            </a:r>
            <a:r>
              <a:rPr lang="en-US" i="1" dirty="0"/>
              <a:t>keys interference level &amp; position, fine tuning on part dimension</a:t>
            </a:r>
            <a:r>
              <a:rPr lang="en-US" dirty="0"/>
              <a:t>, </a:t>
            </a:r>
            <a:r>
              <a:rPr lang="en-US" i="1" dirty="0"/>
              <a:t>tolerance sensitivity, cable material properties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progress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/>
              <a:t>Take benefit from experimental coils section mock-ups as fast mechanical design validation </a:t>
            </a:r>
            <a:r>
              <a:rPr lang="en-US" dirty="0"/>
              <a:t>turn around: optimization of magnet models. (incl. variant of Alu stopper with collared coil.)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/>
              <a:t>Mechanical bladder &amp; keys mockup </a:t>
            </a:r>
            <a:r>
              <a:rPr lang="en-US" dirty="0"/>
              <a:t>under CAD parts design completion,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procurement start.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Objectives to </a:t>
            </a:r>
            <a:r>
              <a:rPr lang="en-US" b="1" dirty="0"/>
              <a:t>minimize pole peak stress at RT</a:t>
            </a:r>
            <a:r>
              <a:rPr lang="en-US" dirty="0"/>
              <a:t>, </a:t>
            </a:r>
            <a:r>
              <a:rPr lang="en-US" b="1" dirty="0"/>
              <a:t>eq coil stress &amp; mid plane stress at cold </a:t>
            </a:r>
            <a:r>
              <a:rPr lang="en-US" dirty="0"/>
              <a:t>within allowable. Keep min </a:t>
            </a:r>
            <a:r>
              <a:rPr lang="en-US" b="1" dirty="0"/>
              <a:t>contact in pole under power.</a:t>
            </a:r>
            <a:endParaRPr lang="en-GB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3ACB50-CCF4-65C3-F2FB-9707E26B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671" y="189430"/>
            <a:ext cx="8229600" cy="95500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000" b="1" dirty="0"/>
              <a:t>Mechanical CERN design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A6F90B-88B6-30EC-DA78-1E7C64B6A1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403AD23-4C4E-4FDE-AFBD-53858ED329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AE81200E-BFA8-72E7-088A-002C313E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8713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5E754CB-8234-C481-5EDB-4E7D22B7C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553" y="657871"/>
            <a:ext cx="4995175" cy="490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DD31A9A-6645-E0F4-CF62-D8224D17992D}"/>
              </a:ext>
            </a:extLst>
          </p:cNvPr>
          <p:cNvGrpSpPr/>
          <p:nvPr/>
        </p:nvGrpSpPr>
        <p:grpSpPr>
          <a:xfrm>
            <a:off x="151678" y="871290"/>
            <a:ext cx="9089526" cy="5374480"/>
            <a:chOff x="36210" y="915256"/>
            <a:chExt cx="9089526" cy="537448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832835C-E0B9-8F84-95AE-6328D42FAAA3}"/>
                </a:ext>
              </a:extLst>
            </p:cNvPr>
            <p:cNvSpPr txBox="1"/>
            <p:nvPr/>
          </p:nvSpPr>
          <p:spPr>
            <a:xfrm>
              <a:off x="4572000" y="5514355"/>
              <a:ext cx="39771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Tailored</a:t>
              </a:r>
              <a:r>
                <a:rPr lang="en-GB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 iron yoke stiffness</a:t>
              </a:r>
              <a:endParaRPr lang="en-GB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56EC4BA-D22A-9968-EEE1-D2B9BB75A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700" y="5545970"/>
              <a:ext cx="3869359" cy="530013"/>
            </a:xfrm>
            <a:prstGeom prst="rect">
              <a:avLst/>
            </a:prstGeom>
          </p:spPr>
        </p:pic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2E722543-07D4-C368-6775-ABBD7791818C}"/>
                </a:ext>
              </a:extLst>
            </p:cNvPr>
            <p:cNvGrpSpPr/>
            <p:nvPr/>
          </p:nvGrpSpPr>
          <p:grpSpPr>
            <a:xfrm>
              <a:off x="2792960" y="915256"/>
              <a:ext cx="6332776" cy="4740618"/>
              <a:chOff x="2822146" y="1023325"/>
              <a:chExt cx="6399822" cy="4740618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79CC27CC-32DA-EA39-9FE7-C6FAB6D9BC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89248" y="3010316"/>
                <a:ext cx="2067527" cy="357395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F11EF66-B255-BCDE-288C-88DA5CAB9F05}"/>
                  </a:ext>
                </a:extLst>
              </p:cNvPr>
              <p:cNvSpPr txBox="1"/>
              <p:nvPr/>
            </p:nvSpPr>
            <p:spPr>
              <a:xfrm>
                <a:off x="5232802" y="1023325"/>
                <a:ext cx="39388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Top </a:t>
                </a:r>
                <a:r>
                  <a:rPr lang="en-GB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vertical keys 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masters 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5CC4C64-DB12-08B6-963A-4DD18D52F1A5}"/>
                  </a:ext>
                </a:extLst>
              </p:cNvPr>
              <p:cNvSpPr txBox="1"/>
              <p:nvPr/>
            </p:nvSpPr>
            <p:spPr>
              <a:xfrm>
                <a:off x="5616482" y="3956718"/>
                <a:ext cx="310077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Midplane </a:t>
                </a:r>
                <a:r>
                  <a:rPr lang="en-GB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lateral interference keys</a:t>
                </a:r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B11A2A4-548C-DDAC-1CC5-A707CE52D9E5}"/>
                  </a:ext>
                </a:extLst>
              </p:cNvPr>
              <p:cNvSpPr txBox="1"/>
              <p:nvPr/>
            </p:nvSpPr>
            <p:spPr>
              <a:xfrm>
                <a:off x="5052607" y="3105895"/>
                <a:ext cx="40192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Collar pad 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made of Al-6082 material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CEBF484-3DF8-F1AC-066A-2D5583C38EF1}"/>
                  </a:ext>
                </a:extLst>
              </p:cNvPr>
              <p:cNvSpPr txBox="1"/>
              <p:nvPr/>
            </p:nvSpPr>
            <p:spPr>
              <a:xfrm>
                <a:off x="5064648" y="1789969"/>
                <a:ext cx="415732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Top pad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loading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on 45° inclined plane with </a:t>
                </a:r>
                <a:r>
                  <a:rPr lang="en-GB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vertical gap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CEA7366-45EF-304E-FDA6-87FCBC37CA86}"/>
                  </a:ext>
                </a:extLst>
              </p:cNvPr>
              <p:cNvSpPr txBox="1"/>
              <p:nvPr/>
            </p:nvSpPr>
            <p:spPr>
              <a:xfrm>
                <a:off x="4986680" y="4776629"/>
                <a:ext cx="40192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Al-6086 </a:t>
                </a:r>
                <a:r>
                  <a:rPr lang="en-GB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Alu structural ring 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OD630mm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E75BEDE1-E49A-86AC-1D88-91CE492B75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472386" y="4567223"/>
                <a:ext cx="785435" cy="412999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41287210-CFF3-2F91-2AA5-711EEE619A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31721" y="3358594"/>
                <a:ext cx="2296672" cy="973787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192F6023-E576-05D0-AE53-81C2596DDB64}"/>
                  </a:ext>
                </a:extLst>
              </p:cNvPr>
              <p:cNvCxnSpPr>
                <a:cxnSpLocks/>
                <a:stCxn id="78" idx="1"/>
              </p:cNvCxnSpPr>
              <p:nvPr/>
            </p:nvCxnSpPr>
            <p:spPr>
              <a:xfrm flipH="1">
                <a:off x="2966404" y="2205468"/>
                <a:ext cx="2098244" cy="530610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478400F3-42D1-3BB6-1DDB-5307A6D493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822146" y="5103869"/>
                <a:ext cx="1980014" cy="660074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D2CDA867-237E-BDE1-6622-69298ACB7266}"/>
                  </a:ext>
                </a:extLst>
              </p:cNvPr>
              <p:cNvCxnSpPr>
                <a:cxnSpLocks/>
                <a:stCxn id="55" idx="1"/>
              </p:cNvCxnSpPr>
              <p:nvPr/>
            </p:nvCxnSpPr>
            <p:spPr>
              <a:xfrm flipH="1">
                <a:off x="3253922" y="1254158"/>
                <a:ext cx="1978880" cy="801897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9CDBC8D-8154-6D36-7C8E-1E363CED6A12}"/>
                </a:ext>
              </a:extLst>
            </p:cNvPr>
            <p:cNvSpPr txBox="1"/>
            <p:nvPr/>
          </p:nvSpPr>
          <p:spPr>
            <a:xfrm>
              <a:off x="36210" y="5981959"/>
              <a:ext cx="21963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MSC-SMT N.Sala, A.Foussat</a:t>
              </a:r>
              <a:endParaRPr lang="en-GB" sz="1400" i="1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7347E-056A-9657-5C1C-1690BC1CEB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518AC62-A687-F010-AC4F-04FFBEB61A58}"/>
              </a:ext>
            </a:extLst>
          </p:cNvPr>
          <p:cNvSpPr txBox="1">
            <a:spLocks/>
          </p:cNvSpPr>
          <p:nvPr/>
        </p:nvSpPr>
        <p:spPr>
          <a:xfrm>
            <a:off x="386727" y="-258159"/>
            <a:ext cx="8370546" cy="119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3600" b="1">
                <a:solidFill>
                  <a:srgbClr val="0055A0"/>
                </a:solidFill>
                <a:ea typeface="+mj-ea"/>
                <a:cs typeface="+mj-cs"/>
              </a:defRPr>
            </a:lvl1pPr>
          </a:lstStyle>
          <a:p>
            <a:r>
              <a:rPr lang="en-GB" sz="4000" dirty="0" err="1"/>
              <a:t>FalconD</a:t>
            </a:r>
            <a:r>
              <a:rPr lang="en-GB" sz="4000" dirty="0"/>
              <a:t> Cos theta Dipole (CERN)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A48D9DB8-CC42-156E-4E2C-1A686455A2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17941C0-1FDA-4649-2EDA-E76E3CAE7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344B76C-B50F-CDE7-4B5C-28EE43E19474}"/>
              </a:ext>
            </a:extLst>
          </p:cNvPr>
          <p:cNvCxnSpPr>
            <a:cxnSpLocks/>
            <a:stCxn id="78" idx="1"/>
          </p:cNvCxnSpPr>
          <p:nvPr/>
        </p:nvCxnSpPr>
        <p:spPr>
          <a:xfrm flipH="1">
            <a:off x="2810245" y="2053433"/>
            <a:ext cx="2317192" cy="406219"/>
          </a:xfrm>
          <a:prstGeom prst="line">
            <a:avLst/>
          </a:prstGeom>
          <a:ln w="15875" cap="rnd">
            <a:solidFill>
              <a:srgbClr val="020202"/>
            </a:solidFill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5607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F11EC-6167-F87A-F2BD-77AB8D24D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6B61592-B995-54F6-5B82-C96FAF4CF02E}"/>
                  </a:ext>
                </a:extLst>
              </p:cNvPr>
              <p:cNvSpPr txBox="1"/>
              <p:nvPr/>
            </p:nvSpPr>
            <p:spPr>
              <a:xfrm>
                <a:off x="317697" y="957185"/>
                <a:ext cx="2829739" cy="15625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:r>
                  <a:rPr lang="en-GB" sz="2000" b="1" i="1" dirty="0">
                    <a:solidFill>
                      <a:srgbClr val="0055A0"/>
                    </a:solidFill>
                    <a:latin typeface="Cambria Math" panose="02040503050406030204" pitchFamily="18" charset="0"/>
                  </a:rPr>
                  <a:t> B&amp;K parameters</a:t>
                </a:r>
                <a:br>
                  <a:rPr lang="en-GB" sz="2000" b="0" i="1" dirty="0">
                    <a:solidFill>
                      <a:srgbClr val="0055A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𝑙𝑎𝑡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𝟑𝟓𝟎</m:t>
                      </m:r>
                      <m:r>
                        <a:rPr lang="en-US" sz="20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20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𝑡𝑜𝑝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50 </m:t>
                      </m:r>
                      <m:r>
                        <a:rPr lang="en-US" sz="20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20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sz="2000" dirty="0">
                  <a:solidFill>
                    <a:srgbClr val="0055A0"/>
                  </a:solidFill>
                </a:endParaRPr>
              </a:p>
              <a:p>
                <a:r>
                  <a:rPr lang="en-GB" sz="2000" i="1" dirty="0">
                    <a:solidFill>
                      <a:srgbClr val="0055A0"/>
                    </a:solidFill>
                    <a:latin typeface="Cambria Math" panose="02040503050406030204" pitchFamily="18" charset="0"/>
                  </a:rPr>
                  <a:t>Overshoot =</a:t>
                </a:r>
                <a:r>
                  <a:rPr lang="en-GB" sz="2000" dirty="0">
                    <a:solidFill>
                      <a:srgbClr val="0055A0"/>
                    </a:solidFill>
                  </a:rPr>
                  <a:t> </a:t>
                </a:r>
                <a:r>
                  <a:rPr lang="en-GB" sz="2000" i="1" dirty="0">
                    <a:solidFill>
                      <a:srgbClr val="0055A0"/>
                    </a:solidFill>
                    <a:latin typeface="Cambria Math" panose="02040503050406030204" pitchFamily="18" charset="0"/>
                  </a:rPr>
                  <a:t>200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00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sz="2000" dirty="0">
                  <a:solidFill>
                    <a:srgbClr val="0055A0"/>
                  </a:solidFill>
                </a:endParaRPr>
              </a:p>
              <a:p>
                <a:r>
                  <a:rPr lang="en-GB" sz="2000" dirty="0">
                    <a:solidFill>
                      <a:srgbClr val="0055A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6B61592-B995-54F6-5B82-C96FAF4CF0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97" y="957185"/>
                <a:ext cx="2829739" cy="1562544"/>
              </a:xfrm>
              <a:prstGeom prst="rect">
                <a:avLst/>
              </a:prstGeom>
              <a:blipFill>
                <a:blip r:embed="rId2"/>
                <a:stretch>
                  <a:fillRect l="-5388" t="-5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769CCC-5945-06B6-4A0D-E8C6CC0976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09408" y="5796391"/>
            <a:ext cx="1684600" cy="365125"/>
          </a:xfrm>
        </p:spPr>
        <p:txBody>
          <a:bodyPr/>
          <a:lstStyle/>
          <a:p>
            <a:r>
              <a:rPr lang="en-US" sz="1200" i="1" dirty="0">
                <a:solidFill>
                  <a:schemeClr val="tx1"/>
                </a:solidFill>
              </a:rPr>
              <a:t>Courtesy of Nicola Sala</a:t>
            </a:r>
          </a:p>
          <a:p>
            <a:r>
              <a:rPr lang="en-GB" sz="900" dirty="0">
                <a:solidFill>
                  <a:srgbClr val="0645AD"/>
                </a:solidFill>
                <a:latin typeface="Helvetica Neue"/>
                <a:hlinkClick r:id="rId3"/>
              </a:rPr>
              <a:t>E</a:t>
            </a:r>
            <a:r>
              <a:rPr lang="en-GB" sz="9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DMS</a:t>
            </a:r>
            <a:r>
              <a:rPr lang="en-GB" sz="900" dirty="0">
                <a:solidFill>
                  <a:srgbClr val="0645AD"/>
                </a:solidFill>
                <a:latin typeface="Helvetica Neue"/>
                <a:hlinkClick r:id="rId3"/>
              </a:rPr>
              <a:t> </a:t>
            </a:r>
            <a:r>
              <a:rPr lang="en-GB" sz="9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3230067/1</a:t>
            </a:r>
            <a:endParaRPr lang="en-US" sz="900" i="1" dirty="0">
              <a:solidFill>
                <a:schemeClr val="tx1"/>
              </a:solidFill>
            </a:endParaRPr>
          </a:p>
          <a:p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9E82D-3583-D433-DA97-C270DC5DD9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C153CC-DAB5-E94A-8B06-7E1AA3D79F73}"/>
              </a:ext>
            </a:extLst>
          </p:cNvPr>
          <p:cNvSpPr txBox="1">
            <a:spLocks/>
          </p:cNvSpPr>
          <p:nvPr/>
        </p:nvSpPr>
        <p:spPr>
          <a:xfrm>
            <a:off x="317697" y="-119830"/>
            <a:ext cx="9319260" cy="119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914400">
              <a:lnSpc>
                <a:spcPct val="80000"/>
              </a:lnSpc>
            </a:pPr>
            <a:r>
              <a:rPr lang="en-US" sz="4000" b="1" dirty="0">
                <a:solidFill>
                  <a:srgbClr val="0055A0"/>
                </a:solidFill>
                <a:latin typeface="+mn-lt"/>
                <a:cs typeface="+mj-cs"/>
              </a:rPr>
              <a:t>LMK1 mock up structural FEA (1/2)</a:t>
            </a:r>
            <a:endParaRPr lang="en-GB" sz="4000" b="1" dirty="0">
              <a:solidFill>
                <a:srgbClr val="0055A0"/>
              </a:solidFill>
              <a:latin typeface="+mn-lt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D24B5E-6FF4-7DC6-BB5F-1AE8A8CBC603}"/>
              </a:ext>
            </a:extLst>
          </p:cNvPr>
          <p:cNvSpPr txBox="1"/>
          <p:nvPr/>
        </p:nvSpPr>
        <p:spPr>
          <a:xfrm>
            <a:off x="4466278" y="828344"/>
            <a:ext cx="4695864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Increased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lateral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interference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(with fixed shell thickness),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</a:p>
          <a:p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repeatability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GB" sz="1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Azimuthal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stress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Shell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the end of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around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</a:t>
            </a:r>
            <a:r>
              <a:rPr lang="en-GB" sz="2200" b="1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Mpa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(similar target value of MQXF).</a:t>
            </a:r>
          </a:p>
          <a:p>
            <a:endParaRPr lang="en-GB" sz="9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VM peak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stress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en-GB" sz="22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coils below limits 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(120 MPa at RT, 150 </a:t>
            </a:r>
            <a:r>
              <a:rPr lang="en-GB" sz="22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Mpa</a:t>
            </a:r>
            <a:r>
              <a:rPr lang="en-GB" sz="2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4K).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9468C0-BDF4-E022-F51E-1C19C19D2CE8}"/>
              </a:ext>
            </a:extLst>
          </p:cNvPr>
          <p:cNvGrpSpPr/>
          <p:nvPr/>
        </p:nvGrpSpPr>
        <p:grpSpPr>
          <a:xfrm>
            <a:off x="68148" y="2457702"/>
            <a:ext cx="4015048" cy="3788799"/>
            <a:chOff x="1910972" y="1004837"/>
            <a:chExt cx="5311778" cy="539714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4A2209-728A-1C4E-EA39-5D255A45B0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10972" y="1611026"/>
              <a:ext cx="5311778" cy="3557429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FF2EFDC-D314-0887-36C5-F0F2C10F8617}"/>
                </a:ext>
              </a:extLst>
            </p:cNvPr>
            <p:cNvGrpSpPr/>
            <p:nvPr/>
          </p:nvGrpSpPr>
          <p:grpSpPr>
            <a:xfrm>
              <a:off x="1956174" y="1120738"/>
              <a:ext cx="5229351" cy="5281243"/>
              <a:chOff x="2077960" y="1120738"/>
              <a:chExt cx="5229351" cy="5281243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7EDD54A-3D33-76D7-610B-C77ED7A6E3A5}"/>
                  </a:ext>
                </a:extLst>
              </p:cNvPr>
              <p:cNvGrpSpPr/>
              <p:nvPr/>
            </p:nvGrpSpPr>
            <p:grpSpPr>
              <a:xfrm>
                <a:off x="2584463" y="1120738"/>
                <a:ext cx="4722848" cy="4504412"/>
                <a:chOff x="2587557" y="1313674"/>
                <a:chExt cx="4435813" cy="4230652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E70348F4-F20F-DB17-070C-291A800825DD}"/>
                    </a:ext>
                  </a:extLst>
                </p:cNvPr>
                <p:cNvGrpSpPr/>
                <p:nvPr/>
              </p:nvGrpSpPr>
              <p:grpSpPr>
                <a:xfrm>
                  <a:off x="2587557" y="1313674"/>
                  <a:ext cx="4435813" cy="4230652"/>
                  <a:chOff x="2587557" y="1313674"/>
                  <a:chExt cx="4435813" cy="4230652"/>
                </a:xfrm>
              </p:grpSpPr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6C5CE21E-CC0F-8765-46ED-90AA34BE64CE}"/>
                      </a:ext>
                    </a:extLst>
                  </p:cNvPr>
                  <p:cNvSpPr/>
                  <p:nvPr/>
                </p:nvSpPr>
                <p:spPr>
                  <a:xfrm>
                    <a:off x="2587557" y="5103779"/>
                    <a:ext cx="4435813" cy="44054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E22BC287-4B2C-1CA0-86CC-AA168002BF75}"/>
                      </a:ext>
                    </a:extLst>
                  </p:cNvPr>
                  <p:cNvSpPr/>
                  <p:nvPr/>
                </p:nvSpPr>
                <p:spPr>
                  <a:xfrm>
                    <a:off x="2587557" y="1313674"/>
                    <a:ext cx="4377447" cy="324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97249A83-00C0-392E-4288-2485C8146F4F}"/>
                    </a:ext>
                  </a:extLst>
                </p:cNvPr>
                <p:cNvGrpSpPr/>
                <p:nvPr/>
              </p:nvGrpSpPr>
              <p:grpSpPr>
                <a:xfrm>
                  <a:off x="2683132" y="5170149"/>
                  <a:ext cx="4327425" cy="336045"/>
                  <a:chOff x="2683132" y="5170149"/>
                  <a:chExt cx="4327425" cy="336045"/>
                </a:xfrm>
              </p:grpSpPr>
              <p:pic>
                <p:nvPicPr>
                  <p:cNvPr id="25" name="Immagine 23" descr="Immagine che contiene nero, oscurità&#10;&#10;Descrizione generata automaticamente">
                    <a:extLst>
                      <a:ext uri="{FF2B5EF4-FFF2-40B4-BE49-F238E27FC236}">
                        <a16:creationId xmlns:a16="http://schemas.microsoft.com/office/drawing/2014/main" id="{28AB1EAA-1E18-6AF7-E164-290171FAE3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683132" y="5178224"/>
                    <a:ext cx="324001" cy="324000"/>
                  </a:xfrm>
                  <a:prstGeom prst="rect">
                    <a:avLst/>
                  </a:prstGeom>
                </p:spPr>
              </p:pic>
              <p:pic>
                <p:nvPicPr>
                  <p:cNvPr id="26" name="Immagine 21" descr="Immagine che contiene nero, oscurità&#10;&#10;Descrizione generata automaticamente">
                    <a:extLst>
                      <a:ext uri="{FF2B5EF4-FFF2-40B4-BE49-F238E27FC236}">
                        <a16:creationId xmlns:a16="http://schemas.microsoft.com/office/drawing/2014/main" id="{2AC512EC-B2B7-DAD8-5602-1F8D1DFC86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81946" y="5170149"/>
                    <a:ext cx="324000" cy="324000"/>
                  </a:xfrm>
                  <a:prstGeom prst="rect">
                    <a:avLst/>
                  </a:prstGeom>
                </p:spPr>
              </p:pic>
              <p:pic>
                <p:nvPicPr>
                  <p:cNvPr id="27" name="Immagine 30">
                    <a:extLst>
                      <a:ext uri="{FF2B5EF4-FFF2-40B4-BE49-F238E27FC236}">
                        <a16:creationId xmlns:a16="http://schemas.microsoft.com/office/drawing/2014/main" id="{EF1C2FF8-3623-437A-A884-AB4AEA0B3B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6686557" y="5175315"/>
                    <a:ext cx="324000" cy="324000"/>
                  </a:xfrm>
                  <a:prstGeom prst="rect">
                    <a:avLst/>
                  </a:prstGeom>
                </p:spPr>
              </p:pic>
              <p:pic>
                <p:nvPicPr>
                  <p:cNvPr id="28" name="Immagine 23" descr="Immagine che contiene nero, oscurità&#10;&#10;Descrizione generata automaticamente">
                    <a:extLst>
                      <a:ext uri="{FF2B5EF4-FFF2-40B4-BE49-F238E27FC236}">
                        <a16:creationId xmlns:a16="http://schemas.microsoft.com/office/drawing/2014/main" id="{CE5BB2E9-D7FB-FEFF-276D-EF81452298A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492" y="5182194"/>
                    <a:ext cx="324001" cy="324000"/>
                  </a:xfrm>
                  <a:prstGeom prst="rect">
                    <a:avLst/>
                  </a:prstGeom>
                </p:spPr>
              </p:pic>
              <p:pic>
                <p:nvPicPr>
                  <p:cNvPr id="29" name="Immagine 23" descr="Immagine che contiene nero, oscurità&#10;&#10;Descrizione generata automaticamente">
                    <a:extLst>
                      <a:ext uri="{FF2B5EF4-FFF2-40B4-BE49-F238E27FC236}">
                        <a16:creationId xmlns:a16="http://schemas.microsoft.com/office/drawing/2014/main" id="{2D116A9A-4A7B-10A6-793D-F1BA4976CA1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85731" y="5170149"/>
                    <a:ext cx="324001" cy="324000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AB87EEE-22C1-F3C0-4CB3-8840848C4348}"/>
                  </a:ext>
                </a:extLst>
              </p:cNvPr>
              <p:cNvSpPr txBox="1"/>
              <p:nvPr/>
            </p:nvSpPr>
            <p:spPr>
              <a:xfrm>
                <a:off x="2077960" y="5512012"/>
                <a:ext cx="1556786" cy="8805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lateral</a:t>
                </a:r>
                <a:b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overshoot</a:t>
                </a:r>
                <a:endParaRPr lang="en-GB" sz="12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A935246-0933-724B-AD3B-D6A87E927E40}"/>
                  </a:ext>
                </a:extLst>
              </p:cNvPr>
              <p:cNvSpPr/>
              <p:nvPr/>
            </p:nvSpPr>
            <p:spPr>
              <a:xfrm>
                <a:off x="4422947" y="5655000"/>
                <a:ext cx="1050587" cy="2827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FE02570-B391-B6BD-6278-9765210F80CB}"/>
                  </a:ext>
                </a:extLst>
              </p:cNvPr>
              <p:cNvSpPr txBox="1"/>
              <p:nvPr/>
            </p:nvSpPr>
            <p:spPr>
              <a:xfrm>
                <a:off x="3126026" y="5521474"/>
                <a:ext cx="1556786" cy="8805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top</a:t>
                </a:r>
                <a:b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overshoot</a:t>
                </a:r>
                <a:endParaRPr lang="en-GB" sz="12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454CF0-D39B-48B9-A2C0-E402EDD94FD5}"/>
                  </a:ext>
                </a:extLst>
              </p:cNvPr>
              <p:cNvSpPr txBox="1"/>
              <p:nvPr/>
            </p:nvSpPr>
            <p:spPr>
              <a:xfrm>
                <a:off x="4234730" y="5508650"/>
                <a:ext cx="1458953" cy="8805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nominal</a:t>
                </a:r>
                <a:b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assembly</a:t>
                </a:r>
                <a:endParaRPr lang="en-GB" sz="12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DAAF287-BFC9-896B-F04D-92A69BEC7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64436" y="1004837"/>
              <a:ext cx="3307608" cy="930490"/>
            </a:xfrm>
            <a:prstGeom prst="rect">
              <a:avLst/>
            </a:prstGeom>
          </p:spPr>
        </p:pic>
      </p:grpSp>
      <p:pic>
        <p:nvPicPr>
          <p:cNvPr id="6" name="Picture 2">
            <a:extLst>
              <a:ext uri="{FF2B5EF4-FFF2-40B4-BE49-F238E27FC236}">
                <a16:creationId xmlns:a16="http://schemas.microsoft.com/office/drawing/2014/main" id="{B003250B-BBB0-7F16-463F-EE1A4C0ED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4493" y="4025445"/>
            <a:ext cx="1290565" cy="128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colorful rainbow colored squares&#10;&#10;Description automatically generated with low confidence">
            <a:extLst>
              <a:ext uri="{FF2B5EF4-FFF2-40B4-BE49-F238E27FC236}">
                <a16:creationId xmlns:a16="http://schemas.microsoft.com/office/drawing/2014/main" id="{CB59E3D7-443C-34E5-28E4-FD593871C9C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2373" y="3914224"/>
            <a:ext cx="2098834" cy="2102400"/>
          </a:xfrm>
          <a:prstGeom prst="rect">
            <a:avLst/>
          </a:prstGeom>
        </p:spPr>
      </p:pic>
      <p:pic>
        <p:nvPicPr>
          <p:cNvPr id="12" name="Picture 11" descr="A colorful rainbow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8CE64958-80A4-C4EA-2B84-34724238D001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1200" y="5148101"/>
            <a:ext cx="816933" cy="932293"/>
          </a:xfrm>
          <a:prstGeom prst="rect">
            <a:avLst/>
          </a:prstGeom>
        </p:spPr>
      </p:pic>
      <p:pic>
        <p:nvPicPr>
          <p:cNvPr id="32" name="Picture 31" descr="A colorful squares on a white background&#10;&#10;Description automatically generated">
            <a:extLst>
              <a:ext uri="{FF2B5EF4-FFF2-40B4-BE49-F238E27FC236}">
                <a16:creationId xmlns:a16="http://schemas.microsoft.com/office/drawing/2014/main" id="{378FA8D2-0C36-66DB-8DCC-21C97B36029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6948" y="5161918"/>
            <a:ext cx="787234" cy="89077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28A4240-2ECE-F881-4DBF-18FFFDA2438E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596" y="3971787"/>
            <a:ext cx="719095" cy="701662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F24C27C3-90FE-7E23-47B9-18B3008BBD85}"/>
              </a:ext>
            </a:extLst>
          </p:cNvPr>
          <p:cNvGrpSpPr/>
          <p:nvPr/>
        </p:nvGrpSpPr>
        <p:grpSpPr>
          <a:xfrm>
            <a:off x="8419408" y="3932415"/>
            <a:ext cx="375457" cy="390203"/>
            <a:chOff x="812135" y="4988595"/>
            <a:chExt cx="698948" cy="69894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BB70340-9CDF-0A7A-F921-BF8D1C607098}"/>
                </a:ext>
              </a:extLst>
            </p:cNvPr>
            <p:cNvSpPr/>
            <p:nvPr/>
          </p:nvSpPr>
          <p:spPr>
            <a:xfrm>
              <a:off x="906743" y="5132293"/>
              <a:ext cx="375468" cy="3839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Immagine 21" descr="Immagine che contiene nero, oscurità&#10;&#10;Descrizione generata automaticamente">
              <a:extLst>
                <a:ext uri="{FF2B5EF4-FFF2-40B4-BE49-F238E27FC236}">
                  <a16:creationId xmlns:a16="http://schemas.microsoft.com/office/drawing/2014/main" id="{EB20743F-8DB7-B0F2-2444-9D93FE972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135" y="4988595"/>
              <a:ext cx="698948" cy="698948"/>
            </a:xfrm>
            <a:prstGeom prst="rect">
              <a:avLst/>
            </a:prstGeom>
          </p:spPr>
        </p:pic>
      </p:grpSp>
      <p:pic>
        <p:nvPicPr>
          <p:cNvPr id="39" name="Picture 38" descr="A colorful rainbow colored geometric shapes&#10;&#10;Description automatically generated with medium confidence">
            <a:extLst>
              <a:ext uri="{FF2B5EF4-FFF2-40B4-BE49-F238E27FC236}">
                <a16:creationId xmlns:a16="http://schemas.microsoft.com/office/drawing/2014/main" id="{C47552AA-4943-C96F-45FF-D775EB5E06CD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5144" y="3949338"/>
            <a:ext cx="2106154" cy="2075519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CF2AF99-6852-B438-C067-BD47D2C400B7}"/>
              </a:ext>
            </a:extLst>
          </p:cNvPr>
          <p:cNvGrpSpPr/>
          <p:nvPr/>
        </p:nvGrpSpPr>
        <p:grpSpPr>
          <a:xfrm>
            <a:off x="3105872" y="1073635"/>
            <a:ext cx="1360406" cy="1746307"/>
            <a:chOff x="4556229" y="3655648"/>
            <a:chExt cx="2050315" cy="3106655"/>
          </a:xfrm>
        </p:grpSpPr>
        <p:pic>
          <p:nvPicPr>
            <p:cNvPr id="41" name="Picture 40" descr="A rainbow colored circle with white square&#10;&#10;Description automatically generated">
              <a:extLst>
                <a:ext uri="{FF2B5EF4-FFF2-40B4-BE49-F238E27FC236}">
                  <a16:creationId xmlns:a16="http://schemas.microsoft.com/office/drawing/2014/main" id="{52DB9D12-9DEC-89EA-94C6-E5EAACD27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56229" y="4536583"/>
              <a:ext cx="1035446" cy="1205238"/>
            </a:xfrm>
            <a:prstGeom prst="rect">
              <a:avLst/>
            </a:prstGeom>
          </p:spPr>
        </p:pic>
        <p:pic>
          <p:nvPicPr>
            <p:cNvPr id="42" name="Immagine 30">
              <a:extLst>
                <a:ext uri="{FF2B5EF4-FFF2-40B4-BE49-F238E27FC236}">
                  <a16:creationId xmlns:a16="http://schemas.microsoft.com/office/drawing/2014/main" id="{E66EBA41-9BD7-C65E-13B2-F31039048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19744" y="3655648"/>
              <a:ext cx="586800" cy="586800"/>
            </a:xfrm>
            <a:prstGeom prst="rect">
              <a:avLst/>
            </a:prstGeom>
          </p:spPr>
        </p:pic>
        <p:pic>
          <p:nvPicPr>
            <p:cNvPr id="43" name="Picture 42" descr="A circular object with a white square in center&#10;&#10;Description automatically generated">
              <a:extLst>
                <a:ext uri="{FF2B5EF4-FFF2-40B4-BE49-F238E27FC236}">
                  <a16:creationId xmlns:a16="http://schemas.microsoft.com/office/drawing/2014/main" id="{17B3A308-C91E-45FF-9A24-69BD2B550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07370" y="3698703"/>
              <a:ext cx="1559042" cy="3063600"/>
            </a:xfrm>
            <a:prstGeom prst="rect">
              <a:avLst/>
            </a:prstGeom>
          </p:spPr>
        </p:pic>
      </p:grp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E791EEB5-F642-BB6A-8DC8-1FDFD3C910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DBBB77EC-6E10-6A94-32B7-90FC750BB072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9605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F0E32-A8BB-8C40-4F77-FC21D0426C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1DD459EB-B3B4-00AF-A78B-51A9D39758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54" y="2324096"/>
            <a:ext cx="4140413" cy="373399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3BD6866-409E-699C-7E2B-15E909EE93C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542" y="738819"/>
            <a:ext cx="3027006" cy="1567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4D8647-3BDD-2E39-6976-FB43C823DD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411" y="598849"/>
            <a:ext cx="1882255" cy="19244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5B7B98-B336-55B9-CF00-BB7816F5AA0A}"/>
              </a:ext>
            </a:extLst>
          </p:cNvPr>
          <p:cNvSpPr txBox="1"/>
          <p:nvPr/>
        </p:nvSpPr>
        <p:spPr>
          <a:xfrm>
            <a:off x="7394499" y="2012273"/>
            <a:ext cx="1470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LMK1 CAD model view - R. Ferriere</a:t>
            </a:r>
            <a:endParaRPr lang="en-GB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DF5C33C9-8329-BA1D-BCB2-5AFE7107A7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83D3283E-3123-F772-55C2-3FA89738C247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B51FF34E-487E-F60C-7027-74CA806521E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102" y="2473938"/>
            <a:ext cx="3867244" cy="3647653"/>
          </a:xfrm>
          <a:prstGeom prst="rect">
            <a:avLst/>
          </a:prstGeom>
        </p:spPr>
      </p:pic>
      <p:sp>
        <p:nvSpPr>
          <p:cNvPr id="46" name="Title 1">
            <a:extLst>
              <a:ext uri="{FF2B5EF4-FFF2-40B4-BE49-F238E27FC236}">
                <a16:creationId xmlns:a16="http://schemas.microsoft.com/office/drawing/2014/main" id="{46016196-FC39-0237-1EB8-773023E7AEC2}"/>
              </a:ext>
            </a:extLst>
          </p:cNvPr>
          <p:cNvSpPr txBox="1">
            <a:spLocks/>
          </p:cNvSpPr>
          <p:nvPr/>
        </p:nvSpPr>
        <p:spPr>
          <a:xfrm>
            <a:off x="704430" y="-97310"/>
            <a:ext cx="9319260" cy="119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 defTabSz="914400">
              <a:lnSpc>
                <a:spcPct val="80000"/>
              </a:lnSpc>
              <a:spcBef>
                <a:spcPct val="0"/>
              </a:spcBef>
              <a:buNone/>
              <a:defRPr kumimoji="0" sz="4000" b="1">
                <a:solidFill>
                  <a:srgbClr val="0055A0"/>
                </a:solidFill>
                <a:ea typeface="+mj-ea"/>
                <a:cs typeface="+mj-cs"/>
              </a:defRPr>
            </a:lvl1pPr>
          </a:lstStyle>
          <a:p>
            <a:r>
              <a:rPr lang="en-US" dirty="0"/>
              <a:t>LMK1 mock up structural FEA (2/2)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2478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F41859-C8EB-8575-9020-462DD932B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5F8CD-EFFF-5325-76AE-61282BA25E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947" y="212121"/>
            <a:ext cx="2308853" cy="8299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D3150A-AAC5-86D7-1F8A-BC9876696F4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612" y="212121"/>
            <a:ext cx="2027131" cy="10006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0E6B92-ACFA-B5C3-0BC0-DD7E1E1A734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24" y="212121"/>
            <a:ext cx="1934887" cy="848749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2C9717C-C411-27C2-C0BB-0F4AD3855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1358" y="2527300"/>
            <a:ext cx="7772400" cy="23876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FALCON-D CERN – INFN </a:t>
            </a:r>
            <a:br>
              <a:rPr lang="en-US" sz="48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12T (cos </a:t>
            </a:r>
            <a:r>
              <a:rPr lang="en-US" sz="48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</a:t>
            </a:r>
            <a:r>
              <a:rPr lang="en-US" sz="48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dipole status</a:t>
            </a:r>
            <a:br>
              <a:rPr lang="en-US" sz="40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0055A0"/>
                </a:solidFill>
              </a:rPr>
              <a:t>HFM RD3 WP3.1, WP3.2 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>
                <a:solidFill>
                  <a:srgbClr val="0055A0"/>
                </a:solidFill>
              </a:rPr>
              <a:t>CERN, February 10-11</a:t>
            </a:r>
            <a:r>
              <a:rPr lang="en-US" sz="2800" baseline="30000" dirty="0"/>
              <a:t>st</a:t>
            </a:r>
            <a:r>
              <a:rPr lang="en-US" sz="2800" dirty="0">
                <a:solidFill>
                  <a:srgbClr val="0055A0"/>
                </a:solidFill>
              </a:rPr>
              <a:t>, 2025</a:t>
            </a:r>
            <a:br>
              <a:rPr lang="en-US" sz="3200" dirty="0">
                <a:solidFill>
                  <a:srgbClr val="0055A0"/>
                </a:solidFill>
              </a:rPr>
            </a:br>
            <a:br>
              <a:rPr lang="en-US" sz="4000" dirty="0">
                <a:solidFill>
                  <a:srgbClr val="0055A0"/>
                </a:solidFill>
              </a:rPr>
            </a:br>
            <a:endParaRPr lang="en-GB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D67C38-F2B8-B15E-97CD-19DF5AD9207A}"/>
              </a:ext>
            </a:extLst>
          </p:cNvPr>
          <p:cNvSpPr txBox="1"/>
          <p:nvPr/>
        </p:nvSpPr>
        <p:spPr>
          <a:xfrm>
            <a:off x="780242" y="4109581"/>
            <a:ext cx="801807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r>
              <a:rPr lang="en-US" sz="2000" dirty="0">
                <a:solidFill>
                  <a:srgbClr val="0055A0"/>
                </a:solidFill>
              </a:rPr>
              <a:t> - </a:t>
            </a:r>
            <a:r>
              <a:rPr lang="en-US" sz="2000" b="1" dirty="0">
                <a:solidFill>
                  <a:srgbClr val="0055A0"/>
                </a:solidFill>
              </a:rPr>
              <a:t>Arnaud Foussat</a:t>
            </a:r>
            <a:r>
              <a:rPr lang="en-US" sz="2000" dirty="0">
                <a:solidFill>
                  <a:srgbClr val="0055A0"/>
                </a:solidFill>
              </a:rPr>
              <a:t>, Nicola Sala, Sachin Gowrishankar, Carlos Fernandes, Ariel Haziot, Elena Fernandez Mora, Juan Carlos Perez, Thierry </a:t>
            </a:r>
            <a:r>
              <a:rPr lang="en-US" sz="2000">
                <a:solidFill>
                  <a:srgbClr val="0055A0"/>
                </a:solidFill>
              </a:rPr>
              <a:t>Boutboul, Matthias </a:t>
            </a:r>
            <a:r>
              <a:rPr lang="en-US" sz="2000" dirty="0">
                <a:solidFill>
                  <a:srgbClr val="0055A0"/>
                </a:solidFill>
              </a:rPr>
              <a:t>Bonora, Oussama Id’ Bahmane, Luca Gentini, </a:t>
            </a:r>
            <a:r>
              <a:rPr lang="es-ES" sz="2000" dirty="0">
                <a:solidFill>
                  <a:srgbClr val="0055A0"/>
                </a:solidFill>
              </a:rPr>
              <a:t>Oscar Sacristan De Frutos, </a:t>
            </a:r>
            <a:r>
              <a:rPr lang="en-US" sz="2000" dirty="0">
                <a:solidFill>
                  <a:srgbClr val="0055A0"/>
                </a:solidFill>
              </a:rPr>
              <a:t>Nikolina Vejnovic, Ezio Todesco</a:t>
            </a:r>
            <a:br>
              <a:rPr lang="en-US" sz="2000" dirty="0">
                <a:solidFill>
                  <a:srgbClr val="0055A0"/>
                </a:solidFill>
              </a:rPr>
            </a:br>
            <a:r>
              <a:rPr lang="en-US" sz="20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INFN </a:t>
            </a:r>
            <a:r>
              <a:rPr lang="en-US" sz="2000" dirty="0"/>
              <a:t>- </a:t>
            </a:r>
            <a:r>
              <a:rPr lang="en-US" sz="2000" b="1" dirty="0">
                <a:solidFill>
                  <a:srgbClr val="0055A0"/>
                </a:solidFill>
              </a:rPr>
              <a:t>Stefania Farinon</a:t>
            </a:r>
            <a:r>
              <a:rPr lang="en-US" sz="2000" dirty="0"/>
              <a:t>, </a:t>
            </a:r>
            <a:r>
              <a:rPr lang="en-GB" sz="2000" dirty="0">
                <a:solidFill>
                  <a:srgbClr val="0055A0"/>
                </a:solidFill>
              </a:rPr>
              <a:t>Massimo Sorbi, Andrea Bersani, Barbara Caiffi, Andrea Gagno, Alessandra Pampaloni, Riccardo Valente</a:t>
            </a:r>
            <a:br>
              <a:rPr lang="en-GB" sz="2000" dirty="0">
                <a:solidFill>
                  <a:srgbClr val="0055A0"/>
                </a:solidFill>
              </a:rPr>
            </a:b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449449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D6148C-F47D-38AF-9C27-2900B3471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748" y="4632263"/>
            <a:ext cx="4926273" cy="17832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dirty="0"/>
              <a:t>Fig.1 2D 6-blocks cross sections, </a:t>
            </a:r>
            <a:r>
              <a:rPr lang="en-US" sz="2000" dirty="0">
                <a:sym typeface="Symbol" panose="05050102010706020507" pitchFamily="18" charset="2"/>
              </a:rPr>
              <a:t></a:t>
            </a:r>
            <a:r>
              <a:rPr lang="en-US" sz="1800" dirty="0">
                <a:sym typeface="Symbol" panose="05050102010706020507" pitchFamily="18" charset="2"/>
              </a:rPr>
              <a:t> 56 mm with Falcon D cable (21 x 1.8 mm)</a:t>
            </a:r>
          </a:p>
          <a:p>
            <a:r>
              <a:rPr lang="en-US" sz="1800" dirty="0">
                <a:sym typeface="Symbol" panose="05050102010706020507" pitchFamily="18" charset="2"/>
              </a:rPr>
              <a:t>V7.a: UL:</a:t>
            </a:r>
            <a:r>
              <a:rPr lang="en-US" sz="1800" b="1" dirty="0">
                <a:sym typeface="Symbol" panose="05050102010706020507" pitchFamily="18" charset="2"/>
              </a:rPr>
              <a:t>105 m, 20200 A, 24.5 %I</a:t>
            </a:r>
            <a:r>
              <a:rPr lang="en-US" sz="1800" b="1" baseline="-25000" dirty="0">
                <a:sym typeface="Symbol" panose="05050102010706020507" pitchFamily="18" charset="2"/>
              </a:rPr>
              <a:t>SS </a:t>
            </a:r>
            <a:r>
              <a:rPr lang="en-US" sz="1600" b="1" dirty="0">
                <a:sym typeface="Symbol" panose="05050102010706020507" pitchFamily="18" charset="2"/>
              </a:rPr>
              <a:t>margin</a:t>
            </a:r>
          </a:p>
          <a:p>
            <a:r>
              <a:rPr lang="en-US" sz="1800" dirty="0">
                <a:sym typeface="Symbol" panose="05050102010706020507" pitchFamily="18" charset="2"/>
              </a:rPr>
              <a:t>V7.b:  UL:</a:t>
            </a:r>
            <a:r>
              <a:rPr lang="en-US" sz="1800" b="1" dirty="0">
                <a:sym typeface="Symbol" panose="05050102010706020507" pitchFamily="18" charset="2"/>
              </a:rPr>
              <a:t>100 m </a:t>
            </a:r>
            <a:r>
              <a:rPr lang="en-US" sz="1800" dirty="0">
                <a:sym typeface="Symbol" panose="05050102010706020507" pitchFamily="18" charset="2"/>
              </a:rPr>
              <a:t>/ </a:t>
            </a:r>
            <a:r>
              <a:rPr lang="en-US" sz="1800" b="1" dirty="0">
                <a:sym typeface="Symbol" panose="05050102010706020507" pitchFamily="18" charset="2"/>
              </a:rPr>
              <a:t>21900 A, 23.5 %I</a:t>
            </a:r>
            <a:r>
              <a:rPr lang="en-US" sz="1800" b="1" baseline="-25000" dirty="0">
                <a:sym typeface="Symbol" panose="05050102010706020507" pitchFamily="18" charset="2"/>
              </a:rPr>
              <a:t>SS</a:t>
            </a:r>
            <a:r>
              <a:rPr lang="en-US" sz="1800" dirty="0">
                <a:sym typeface="Symbol" panose="05050102010706020507" pitchFamily="18" charset="2"/>
              </a:rPr>
              <a:t> </a:t>
            </a:r>
            <a:endParaRPr lang="en-US" sz="1800" b="1" dirty="0">
              <a:sym typeface="Symbol" panose="05050102010706020507" pitchFamily="18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b="1" dirty="0">
                <a:sym typeface="Symbol" panose="05050102010706020507" pitchFamily="18" charset="2"/>
              </a:rPr>
              <a:t>Cu wedges size optimized, preferred option</a:t>
            </a:r>
          </a:p>
          <a:p>
            <a:r>
              <a:rPr lang="en-US" sz="1800" dirty="0">
                <a:sym typeface="Symbol" panose="05050102010706020507" pitchFamily="18" charset="2"/>
              </a:rPr>
              <a:t>|b</a:t>
            </a:r>
            <a:r>
              <a:rPr lang="en-US" sz="1800" baseline="-25000" dirty="0">
                <a:sym typeface="Symbol" panose="05050102010706020507" pitchFamily="18" charset="2"/>
              </a:rPr>
              <a:t>3</a:t>
            </a:r>
            <a:r>
              <a:rPr lang="en-US" sz="1800" dirty="0">
                <a:sym typeface="Symbol" panose="05050102010706020507" pitchFamily="18" charset="2"/>
              </a:rPr>
              <a:t>|,|b</a:t>
            </a:r>
            <a:r>
              <a:rPr lang="en-US" sz="1800" baseline="-25000" dirty="0">
                <a:sym typeface="Symbol" panose="05050102010706020507" pitchFamily="18" charset="2"/>
              </a:rPr>
              <a:t>5</a:t>
            </a:r>
            <a:r>
              <a:rPr lang="en-US" sz="1800" dirty="0">
                <a:sym typeface="Symbol" panose="05050102010706020507" pitchFamily="18" charset="2"/>
              </a:rPr>
              <a:t>|&lt; 2 units,  |b</a:t>
            </a:r>
            <a:r>
              <a:rPr lang="en-US" sz="1800" baseline="-25000" dirty="0">
                <a:sym typeface="Symbol" panose="05050102010706020507" pitchFamily="18" charset="2"/>
              </a:rPr>
              <a:t>7</a:t>
            </a:r>
            <a:r>
              <a:rPr lang="en-US" sz="1800" dirty="0">
                <a:sym typeface="Symbol" panose="05050102010706020507" pitchFamily="18" charset="2"/>
              </a:rPr>
              <a:t>|&lt; 7 units</a:t>
            </a:r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E6801E-5D5D-93DE-9A42-65273C94F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394" y="-149262"/>
            <a:ext cx="8229600" cy="1325563"/>
          </a:xfrm>
        </p:spPr>
        <p:txBody>
          <a:bodyPr vert="horz" lIns="45720" rIns="45720" anchor="ctr">
            <a:normAutofit/>
          </a:bodyPr>
          <a:lstStyle/>
          <a:p>
            <a:pPr defTabSz="457200"/>
            <a:r>
              <a:rPr lang="en-US" sz="4000" b="1" dirty="0"/>
              <a:t>Magnetic design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91F6F7-FD3C-194E-0921-75986F3DF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C436A01-F98C-9444-B71F-833C28CF4E2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6440" y="1606099"/>
            <a:ext cx="3423529" cy="27322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1FADA6-279E-D1A1-FB8B-1E1517731477}"/>
              </a:ext>
            </a:extLst>
          </p:cNvPr>
          <p:cNvSpPr txBox="1"/>
          <p:nvPr/>
        </p:nvSpPr>
        <p:spPr>
          <a:xfrm>
            <a:off x="-110396" y="942857"/>
            <a:ext cx="6403979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55A0"/>
                </a:solidFill>
              </a:rPr>
              <a:t>Development of</a:t>
            </a:r>
            <a:r>
              <a:rPr lang="en-US" sz="24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6-blocks CERN design</a:t>
            </a:r>
            <a:r>
              <a:rPr lang="en-US" sz="2400" dirty="0">
                <a:solidFill>
                  <a:srgbClr val="0055A0"/>
                </a:solidFill>
              </a:rPr>
              <a:t> reference section v.7 with a </a:t>
            </a:r>
            <a:r>
              <a:rPr lang="en-US" sz="24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 </a:t>
            </a:r>
            <a:r>
              <a:rPr lang="en-US" sz="2400" b="1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 mm aperture, 3D model optimization in progress.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AE88050-F329-191B-DFDC-9FA88440F1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194" y="4896171"/>
            <a:ext cx="4594793" cy="1498805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4FBF277-5011-B562-D978-E479F66F21A4}"/>
              </a:ext>
            </a:extLst>
          </p:cNvPr>
          <p:cNvSpPr txBox="1"/>
          <p:nvPr/>
        </p:nvSpPr>
        <p:spPr>
          <a:xfrm>
            <a:off x="6195057" y="4239401"/>
            <a:ext cx="29477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Fig. 2  6-blocks magnetic flux coil contour v7.a, Bp/Bo =3%</a:t>
            </a:r>
            <a:endParaRPr lang="en-GB" sz="110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12671997-FCE3-8373-26BE-71A65AB54E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BCC1FA5E-6BD4-EA84-2F8E-6A3690470D13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2AC26F6-C81F-0657-A371-447D43BD2F6F}"/>
              </a:ext>
            </a:extLst>
          </p:cNvPr>
          <p:cNvGrpSpPr/>
          <p:nvPr/>
        </p:nvGrpSpPr>
        <p:grpSpPr>
          <a:xfrm>
            <a:off x="397260" y="2458896"/>
            <a:ext cx="4926273" cy="2211392"/>
            <a:chOff x="426135" y="2108680"/>
            <a:chExt cx="4926273" cy="221139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CEABD90-E764-FEDE-A339-C0076D0E4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135" y="2108680"/>
              <a:ext cx="4926273" cy="2171325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9E4B816-AEA8-5376-56EC-FF7E48022082}"/>
                </a:ext>
              </a:extLst>
            </p:cNvPr>
            <p:cNvSpPr txBox="1"/>
            <p:nvPr/>
          </p:nvSpPr>
          <p:spPr>
            <a:xfrm>
              <a:off x="4302912" y="4058462"/>
              <a:ext cx="83231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"/>
              <a:r>
                <a:rPr lang="en-GB" sz="110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14+21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D0441B-6C91-BBEC-DDC7-AFCBD48A83B8}"/>
                </a:ext>
              </a:extLst>
            </p:cNvPr>
            <p:cNvSpPr txBox="1"/>
            <p:nvPr/>
          </p:nvSpPr>
          <p:spPr>
            <a:xfrm>
              <a:off x="1921637" y="3995267"/>
              <a:ext cx="83231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"/>
              <a:r>
                <a:rPr lang="en-GB" sz="110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15+22 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718742A-376F-F0ED-0630-C075635BD1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0958" y="226506"/>
            <a:ext cx="2555990" cy="196109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2DF9E0-4EF7-D0A6-E0CF-7882D1393F0C}"/>
              </a:ext>
            </a:extLst>
          </p:cNvPr>
          <p:cNvSpPr txBox="1"/>
          <p:nvPr/>
        </p:nvSpPr>
        <p:spPr>
          <a:xfrm>
            <a:off x="6196208" y="2110131"/>
            <a:ext cx="2947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Fig. 1  3D magnetic model v7.b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0046976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E67D01-927D-E3DE-9709-AB0DBA6EE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4003"/>
            <a:ext cx="8229600" cy="1325563"/>
          </a:xfrm>
        </p:spPr>
        <p:txBody>
          <a:bodyPr/>
          <a:lstStyle/>
          <a:p>
            <a:r>
              <a:rPr lang="en-US" sz="4000" b="1" dirty="0"/>
              <a:t>Components procurement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70B4A-2B2B-2517-1139-57C7B842C3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E6CE3E-BE32-5A38-283C-74CF11A6C6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6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9120">
            <a:off x="831379" y="3244544"/>
            <a:ext cx="3850148" cy="271581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35AE98-9CE3-427A-38A1-571F3E51BFD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alphaModFix amt="4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07616">
            <a:off x="2559654" y="2166889"/>
            <a:ext cx="3861432" cy="27461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04071E-9ADD-3342-A2E4-59A69816D3E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8886" y="1051602"/>
            <a:ext cx="2476496" cy="4043258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CB18C5-3979-BF2C-9460-5B65FC9C91B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9621" y="4676235"/>
            <a:ext cx="2845213" cy="1601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1E271005-0DA5-26EC-9AB6-E0D639B85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134" y="3483430"/>
            <a:ext cx="1250668" cy="124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3A3310-CC98-A2C6-98FC-1588399E611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466" y="3569529"/>
            <a:ext cx="1027969" cy="1068353"/>
          </a:xfrm>
          <a:prstGeom prst="rect">
            <a:avLst/>
          </a:prstGeom>
        </p:spPr>
      </p:pic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BF8E2FE9-5242-249E-511F-389CAC8E77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C8112D7E-FC6A-6646-E599-B0F06ED40A05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AEC115-7AAF-55A2-606D-77D37854C92C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859" y="4514876"/>
            <a:ext cx="1674097" cy="167409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AC08C0-7859-8C51-C506-5E4DA0B08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717" y="979276"/>
            <a:ext cx="6091819" cy="4567418"/>
          </a:xfrm>
        </p:spPr>
        <p:txBody>
          <a:bodyPr/>
          <a:lstStyle/>
          <a:p>
            <a:r>
              <a:rPr lang="en-US" dirty="0"/>
              <a:t>WP3.1 </a:t>
            </a:r>
            <a:r>
              <a:rPr lang="en-US" b="1" dirty="0"/>
              <a:t>mock up manufacture drawings released</a:t>
            </a:r>
            <a:r>
              <a:rPr lang="en-US" dirty="0"/>
              <a:t> for procurement </a:t>
            </a:r>
          </a:p>
          <a:p>
            <a:r>
              <a:rPr lang="en-US" dirty="0"/>
              <a:t>All coils </a:t>
            </a:r>
            <a:r>
              <a:rPr lang="en-US" b="1" dirty="0"/>
              <a:t>components fabricated by CERN for WP3.2 </a:t>
            </a:r>
            <a:r>
              <a:rPr lang="en-US" dirty="0"/>
              <a:t>( except spacers) </a:t>
            </a:r>
          </a:p>
          <a:p>
            <a:r>
              <a:rPr lang="en-US" dirty="0"/>
              <a:t>Recent prototyping of both </a:t>
            </a:r>
            <a:r>
              <a:rPr lang="en-US" b="1" dirty="0"/>
              <a:t>3D printed and machined SS </a:t>
            </a:r>
            <a:r>
              <a:rPr lang="en-US" b="1" dirty="0" err="1"/>
              <a:t>falconD</a:t>
            </a:r>
            <a:r>
              <a:rPr lang="en-US" b="1" dirty="0"/>
              <a:t> spacers</a:t>
            </a:r>
            <a:r>
              <a:rPr lang="en-US" dirty="0"/>
              <a:t> evaluated</a:t>
            </a:r>
          </a:p>
          <a:p>
            <a:r>
              <a:rPr lang="en-US" b="1" dirty="0"/>
              <a:t>Main SC coils parts and tooling under CAD design, procurement from Q2-2025 </a:t>
            </a:r>
            <a:r>
              <a:rPr lang="en-US" dirty="0"/>
              <a:t>over 7-8 months   </a:t>
            </a:r>
            <a:endParaRPr lang="en-GB" dirty="0"/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DFCE63E1-5C7A-49ED-5201-EB8C60077128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01119" y="4478799"/>
            <a:ext cx="3578502" cy="176828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0DF356-1452-E3A6-2F62-A86FE83B7480}"/>
              </a:ext>
            </a:extLst>
          </p:cNvPr>
          <p:cNvSpPr txBox="1"/>
          <p:nvPr/>
        </p:nvSpPr>
        <p:spPr>
          <a:xfrm>
            <a:off x="8224729" y="1051601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LMK1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38CFA4-7B23-CAB0-FD69-7B9FB7B6426F}"/>
              </a:ext>
            </a:extLst>
          </p:cNvPr>
          <p:cNvSpPr txBox="1"/>
          <p:nvPr/>
        </p:nvSpPr>
        <p:spPr>
          <a:xfrm>
            <a:off x="4598199" y="5982135"/>
            <a:ext cx="16814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WP3.1 winding mandrel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697CFA-ACF9-9854-F1BE-D801B18BFA33}"/>
              </a:ext>
            </a:extLst>
          </p:cNvPr>
          <p:cNvSpPr txBox="1"/>
          <p:nvPr/>
        </p:nvSpPr>
        <p:spPr>
          <a:xfrm>
            <a:off x="367067" y="5944361"/>
            <a:ext cx="1527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3D printed SS spacers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053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4E0B5A73-8EFE-0C1D-64FF-D4F7C4C3281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5" y="3986635"/>
            <a:ext cx="2921520" cy="209110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DA2BF2F-C1BD-E600-530E-A642728FE03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834" y="3932737"/>
            <a:ext cx="3032786" cy="213231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B0885E-264F-B969-C6C5-0D4AEF8FE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557" y="1223113"/>
            <a:ext cx="5419595" cy="1964667"/>
          </a:xfrm>
        </p:spPr>
        <p:txBody>
          <a:bodyPr>
            <a:noAutofit/>
          </a:bodyPr>
          <a:lstStyle/>
          <a:p>
            <a:r>
              <a:rPr lang="en-GB" dirty="0"/>
              <a:t>Second mechanical mock up as proof of principle to test structure </a:t>
            </a:r>
            <a:r>
              <a:rPr lang="en-GB" b="1" dirty="0"/>
              <a:t>concept of collared coils with aluminium stoppers in SS shell - Design in progress.</a:t>
            </a:r>
          </a:p>
          <a:p>
            <a:r>
              <a:rPr lang="en-GB" dirty="0"/>
              <a:t>Reference of last high-field record Nb3Sn cosine-theta magnet LBNL’s D20, which reached 13.5 T at 1.9 K in 1997.</a:t>
            </a:r>
            <a:r>
              <a:rPr lang="en-GB" b="0" i="0" baseline="30000" dirty="0">
                <a:effectLst/>
                <a:latin typeface="Open Sans" panose="020B0606030504020204" pitchFamily="34" charset="0"/>
              </a:rPr>
              <a:t>1</a:t>
            </a:r>
            <a:r>
              <a:rPr lang="en-GB" b="0" i="0" dirty="0">
                <a:effectLst/>
                <a:latin typeface="Open Sans" panose="020B0606030504020204" pitchFamily="34" charset="0"/>
              </a:rPr>
              <a:t> 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EB5E70-6FEA-CC79-494D-15DB3D935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65" y="-68707"/>
            <a:ext cx="8229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/>
              <a:t>LMK2 mock up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522AB5-B7E5-6BE6-3825-4888C38A0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43EA807B-B110-6FCF-19CB-B1B4911E14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D3B6C037-4CF4-DB05-6C5C-BC2B03143761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0C4C3C-0D1D-AD50-AEB8-C65A0B45CAC4}"/>
              </a:ext>
            </a:extLst>
          </p:cNvPr>
          <p:cNvSpPr txBox="1"/>
          <p:nvPr/>
        </p:nvSpPr>
        <p:spPr>
          <a:xfrm>
            <a:off x="6465836" y="5554486"/>
            <a:ext cx="28083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1E1E1E"/>
                </a:solidFill>
                <a:latin typeface="Open Sans" panose="020B0606030504020204" pitchFamily="34" charset="0"/>
              </a:rPr>
              <a:t>1  D. </a:t>
            </a:r>
            <a:r>
              <a:rPr lang="en-GB" sz="1000" dirty="0" err="1">
                <a:solidFill>
                  <a:srgbClr val="1E1E1E"/>
                </a:solidFill>
                <a:latin typeface="Open Sans" panose="020B0606030504020204" pitchFamily="34" charset="0"/>
              </a:rPr>
              <a:t>Dell’Orco</a:t>
            </a:r>
            <a:r>
              <a:rPr lang="en-GB" sz="1000" dirty="0">
                <a:solidFill>
                  <a:srgbClr val="1E1E1E"/>
                </a:solidFill>
                <a:latin typeface="Open Sans" panose="020B0606030504020204" pitchFamily="34" charset="0"/>
              </a:rPr>
              <a:t>, R. Scanlan, and C.E. Taylor, “Design of the Nb3Sn Dipole D20,” IEEE </a:t>
            </a:r>
            <a:r>
              <a:rPr lang="en-GB" sz="1000" b="0" i="0" dirty="0">
                <a:solidFill>
                  <a:srgbClr val="1E1E1E"/>
                </a:solidFill>
                <a:effectLst/>
                <a:latin typeface="Open Sans" panose="020B0606030504020204" pitchFamily="34" charset="0"/>
              </a:rPr>
              <a:t>Applied Superconductivity 3</a:t>
            </a:r>
            <a:r>
              <a:rPr lang="en-GB" sz="1000" b="1" i="0" dirty="0">
                <a:solidFill>
                  <a:srgbClr val="1E1E1E"/>
                </a:solidFill>
                <a:effectLst/>
                <a:latin typeface="Open Sans" panose="020B0606030504020204" pitchFamily="34" charset="0"/>
              </a:rPr>
              <a:t>,</a:t>
            </a:r>
            <a:r>
              <a:rPr lang="en-GB" sz="1000" b="0" i="0" dirty="0">
                <a:solidFill>
                  <a:srgbClr val="1E1E1E"/>
                </a:solidFill>
                <a:effectLst/>
                <a:latin typeface="Open Sans" panose="020B0606030504020204" pitchFamily="34" charset="0"/>
              </a:rPr>
              <a:t> 1 (February 1993), </a:t>
            </a:r>
            <a:r>
              <a:rPr lang="en-GB" sz="1000" b="0" i="0" u="none" strike="noStrike" dirty="0">
                <a:solidFill>
                  <a:srgbClr val="326CAC"/>
                </a:solidFill>
                <a:effectLst/>
                <a:latin typeface="Open Sans" panose="020B0606030504020204" pitchFamily="34" charset="0"/>
                <a:hlinkClick r:id="rId5"/>
              </a:rPr>
              <a:t>pp. 82-86</a:t>
            </a:r>
            <a:r>
              <a:rPr lang="en-GB" sz="1000" b="0" i="0" dirty="0">
                <a:solidFill>
                  <a:srgbClr val="1E1E1E"/>
                </a:solidFill>
                <a:effectLst/>
                <a:latin typeface="Open Sans" panose="020B0606030504020204" pitchFamily="34" charset="0"/>
              </a:rPr>
              <a:t>.</a:t>
            </a:r>
            <a:endParaRPr lang="en-GB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C54846-370F-EDDF-66D3-3C2B77F12739}"/>
              </a:ext>
            </a:extLst>
          </p:cNvPr>
          <p:cNvSpPr txBox="1"/>
          <p:nvPr/>
        </p:nvSpPr>
        <p:spPr>
          <a:xfrm>
            <a:off x="124557" y="5982392"/>
            <a:ext cx="295464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u="sng" dirty="0">
                <a:solidFill>
                  <a:srgbClr val="0645AD"/>
                </a:solidFill>
                <a:effectLst/>
                <a:latin typeface="Helvetica Neue"/>
                <a:hlinkClick r:id="rId6"/>
              </a:rPr>
              <a:t>//edms.cern.ch/document/3231780/1</a:t>
            </a:r>
            <a:endParaRPr lang="en-GB" sz="1100" b="0" u="sng" dirty="0">
              <a:solidFill>
                <a:srgbClr val="0645AD"/>
              </a:solidFill>
              <a:effectLst/>
              <a:latin typeface="Helvetica Neue"/>
            </a:endParaRPr>
          </a:p>
        </p:txBody>
      </p:sp>
      <p:pic>
        <p:nvPicPr>
          <p:cNvPr id="24" name="Picture 23" descr="cooling Icon 5554396">
            <a:extLst>
              <a:ext uri="{FF2B5EF4-FFF2-40B4-BE49-F238E27FC236}">
                <a16:creationId xmlns:a16="http://schemas.microsoft.com/office/drawing/2014/main" id="{B2FC30B8-1742-BC73-841C-1E3DF850C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85" y="3932737"/>
            <a:ext cx="403760" cy="45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power Icon 5630379">
            <a:extLst>
              <a:ext uri="{FF2B5EF4-FFF2-40B4-BE49-F238E27FC236}">
                <a16:creationId xmlns:a16="http://schemas.microsoft.com/office/drawing/2014/main" id="{2C8DE508-1DBB-900F-7059-EF91B3AD0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061" y="3988527"/>
            <a:ext cx="307444" cy="34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42EEFB35-2CBC-7820-28C1-EA0516A1F294}"/>
              </a:ext>
            </a:extLst>
          </p:cNvPr>
          <p:cNvGrpSpPr/>
          <p:nvPr/>
        </p:nvGrpSpPr>
        <p:grpSpPr>
          <a:xfrm>
            <a:off x="5381377" y="2330995"/>
            <a:ext cx="2028173" cy="1601742"/>
            <a:chOff x="6075870" y="4477631"/>
            <a:chExt cx="2270271" cy="209615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5B49A18-1CB8-064D-C879-2DDB17685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75870" y="4477631"/>
              <a:ext cx="2270271" cy="1737493"/>
            </a:xfrm>
            <a:prstGeom prst="rect">
              <a:avLst/>
            </a:prstGeom>
          </p:spPr>
        </p:pic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DBA3EF7-03C3-A512-1D28-75B649024292}"/>
                </a:ext>
              </a:extLst>
            </p:cNvPr>
            <p:cNvGrpSpPr/>
            <p:nvPr/>
          </p:nvGrpSpPr>
          <p:grpSpPr>
            <a:xfrm>
              <a:off x="6834556" y="5011271"/>
              <a:ext cx="1297310" cy="1562510"/>
              <a:chOff x="6813905" y="4752848"/>
              <a:chExt cx="1649316" cy="1562510"/>
            </a:xfrm>
          </p:grpSpPr>
          <p:pic>
            <p:nvPicPr>
              <p:cNvPr id="31" name="Picture 30" descr="welding Icon 4573186">
                <a:extLst>
                  <a:ext uri="{FF2B5EF4-FFF2-40B4-BE49-F238E27FC236}">
                    <a16:creationId xmlns:a16="http://schemas.microsoft.com/office/drawing/2014/main" id="{43A298B8-2DE7-71A2-64FB-BD017427B4E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13905" y="5940099"/>
                <a:ext cx="393295" cy="3342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31" descr="cooling Icon 5554396">
                <a:extLst>
                  <a:ext uri="{FF2B5EF4-FFF2-40B4-BE49-F238E27FC236}">
                    <a16:creationId xmlns:a16="http://schemas.microsoft.com/office/drawing/2014/main" id="{11F9FB1C-944E-182D-C0F2-51C021BABE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3049" y="5964312"/>
                <a:ext cx="312516" cy="3510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D09F071-5ABC-A296-627C-E5D3E21AE096}"/>
                  </a:ext>
                </a:extLst>
              </p:cNvPr>
              <p:cNvGrpSpPr/>
              <p:nvPr/>
            </p:nvGrpSpPr>
            <p:grpSpPr>
              <a:xfrm>
                <a:off x="6963423" y="4752848"/>
                <a:ext cx="1499798" cy="1491510"/>
                <a:chOff x="6952980" y="4749859"/>
                <a:chExt cx="1499798" cy="1491510"/>
              </a:xfrm>
            </p:grpSpPr>
            <p:pic>
              <p:nvPicPr>
                <p:cNvPr id="34" name="Picture 33" descr="power Icon 5630379">
                  <a:extLst>
                    <a:ext uri="{FF2B5EF4-FFF2-40B4-BE49-F238E27FC236}">
                      <a16:creationId xmlns:a16="http://schemas.microsoft.com/office/drawing/2014/main" id="{94292230-64E9-7A96-1790-FDF26BEE84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2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20284" y="5980193"/>
                  <a:ext cx="232494" cy="26117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3FFFE35C-925F-A87A-7E03-1C555D4F8365}"/>
                    </a:ext>
                  </a:extLst>
                </p:cNvPr>
                <p:cNvCxnSpPr>
                  <a:cxnSpLocks/>
                  <a:endCxn id="31" idx="0"/>
                </p:cNvCxnSpPr>
                <p:nvPr/>
              </p:nvCxnSpPr>
              <p:spPr>
                <a:xfrm>
                  <a:off x="6952980" y="4749859"/>
                  <a:ext cx="47130" cy="118725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737404E7-A304-BFE2-D2E3-E57F141F3D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2956" y="4844003"/>
                  <a:ext cx="5233" cy="1128214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F284E9E-E3A8-0141-AB5E-FE1EDD965F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29105" y="4749859"/>
                  <a:ext cx="0" cy="118961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C7F882B0-DB79-8714-0F6A-0F8F23FB4F71}"/>
              </a:ext>
            </a:extLst>
          </p:cNvPr>
          <p:cNvSpPr txBox="1"/>
          <p:nvPr/>
        </p:nvSpPr>
        <p:spPr>
          <a:xfrm>
            <a:off x="5429608" y="2069951"/>
            <a:ext cx="37203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LMK2 FE model - Courtesy Sachin Gowrishankar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ADAB6B80-B27A-24D2-7AE7-C0A40E26604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87862" y="160368"/>
            <a:ext cx="3660525" cy="19456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298A99-351D-36A0-0047-07B88A58ADC2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958" y="3003654"/>
            <a:ext cx="1866861" cy="239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362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C1BC9-7BEB-0580-28C0-CE8FE7F55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AA8B54-431B-FA77-3A2A-3685C07C3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F5830-8E3A-C710-4B81-653D6CFC9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C079B-73DB-7BD4-C6A9-0C951CFF79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11st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AA8E2F-3BCB-D0FF-714F-83EF12712D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FalconD collaboration meeting        TE-MSC-SMT - AFoussat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E24E27F-A732-CFBC-D365-254C4DC7C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375" y="1560513"/>
            <a:ext cx="8226425" cy="4567237"/>
          </a:xfrm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FALCON-D scope, update, motivations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Cable and winding challenges, trials &amp; outcomes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WP3.1 CERN magnet development status</a:t>
            </a:r>
          </a:p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WP3.2 INFN magnet development status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2025-2027 Schedule 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</a:p>
          <a:p>
            <a:endParaRPr lang="en-GB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96210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BC272E-71A2-ABCB-DAB0-D3AEF1284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420" y="1165450"/>
            <a:ext cx="5632244" cy="2921797"/>
          </a:xfrm>
        </p:spPr>
        <p:txBody>
          <a:bodyPr>
            <a:normAutofit fontScale="85000" lnSpcReduction="10000"/>
          </a:bodyPr>
          <a:lstStyle/>
          <a:p>
            <a:r>
              <a:rPr lang="en-US" noProof="0" dirty="0"/>
              <a:t>This program is being developed in accordance with the CERN/INFN KE 4102 agreement. </a:t>
            </a:r>
          </a:p>
          <a:p>
            <a:r>
              <a:rPr lang="en-US" dirty="0"/>
              <a:t>The </a:t>
            </a:r>
            <a:r>
              <a:rPr lang="en-US" dirty="0" err="1"/>
              <a:t>FalconD</a:t>
            </a:r>
            <a:r>
              <a:rPr lang="en-US" dirty="0"/>
              <a:t> project includes the following activities:</a:t>
            </a:r>
          </a:p>
          <a:p>
            <a:pPr lvl="1"/>
            <a:r>
              <a:rPr lang="en-US" dirty="0"/>
              <a:t>At </a:t>
            </a:r>
            <a:r>
              <a:rPr lang="en-US" u="sng" dirty="0"/>
              <a:t>ASG-Superconductors</a:t>
            </a:r>
            <a:r>
              <a:rPr lang="en-US" dirty="0"/>
              <a:t>, the manufacturing of:</a:t>
            </a:r>
          </a:p>
          <a:p>
            <a:pPr lvl="2"/>
            <a:r>
              <a:rPr lang="en-US" dirty="0"/>
              <a:t>1 dummy pole wound with copper cable</a:t>
            </a:r>
          </a:p>
          <a:p>
            <a:pPr lvl="2"/>
            <a:r>
              <a:rPr lang="en-US" dirty="0"/>
              <a:t>2 practice poles wound with Nb</a:t>
            </a:r>
            <a:r>
              <a:rPr lang="en-US" baseline="-25000" dirty="0"/>
              <a:t>3</a:t>
            </a:r>
            <a:r>
              <a:rPr lang="en-US" dirty="0"/>
              <a:t>Sn cable</a:t>
            </a:r>
          </a:p>
          <a:p>
            <a:pPr lvl="2"/>
            <a:r>
              <a:rPr lang="en-US" dirty="0"/>
              <a:t>3 + 2 poles wound with Nb</a:t>
            </a:r>
            <a:r>
              <a:rPr lang="en-US" baseline="-25000" dirty="0"/>
              <a:t>3</a:t>
            </a:r>
            <a:r>
              <a:rPr lang="en-US" dirty="0"/>
              <a:t>Sn cable </a:t>
            </a:r>
            <a:br>
              <a:rPr lang="en-US" dirty="0"/>
            </a:br>
            <a:r>
              <a:rPr lang="en-US" dirty="0"/>
              <a:t>for the single aperture dipole</a:t>
            </a:r>
          </a:p>
          <a:p>
            <a:pPr lvl="1"/>
            <a:r>
              <a:rPr lang="en-US" dirty="0"/>
              <a:t>At </a:t>
            </a:r>
            <a:r>
              <a:rPr lang="en-US" u="sng" dirty="0"/>
              <a:t>INFN-LASA Lab</a:t>
            </a:r>
            <a:r>
              <a:rPr lang="en-US" dirty="0"/>
              <a:t>, the assembly and testing      </a:t>
            </a:r>
            <a:br>
              <a:rPr lang="en-US" dirty="0"/>
            </a:br>
            <a:r>
              <a:rPr lang="en-US" dirty="0"/>
              <a:t>@ 4.2 K of the </a:t>
            </a:r>
            <a:r>
              <a:rPr lang="en-US" dirty="0" err="1"/>
              <a:t>FalconD</a:t>
            </a:r>
            <a:r>
              <a:rPr lang="en-US" dirty="0"/>
              <a:t> magnet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BB537D-196E-628A-E6AB-01A293A96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WP3.2 INFN organization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CFF0EC-A10F-CC92-5467-52E2D79B75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Segnaposto contenuto 4">
            <a:extLst>
              <a:ext uri="{FF2B5EF4-FFF2-40B4-BE49-F238E27FC236}">
                <a16:creationId xmlns:a16="http://schemas.microsoft.com/office/drawing/2014/main" id="{F4B9D995-EB04-965C-D697-57CD53105523}"/>
              </a:ext>
            </a:extLst>
          </p:cNvPr>
          <p:cNvSpPr txBox="1">
            <a:spLocks/>
          </p:cNvSpPr>
          <p:nvPr/>
        </p:nvSpPr>
        <p:spPr>
          <a:xfrm>
            <a:off x="3138576" y="5258781"/>
            <a:ext cx="2484985" cy="8132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350" dirty="0">
                <a:ea typeface="Calibri" panose="020F0502020204030204" pitchFamily="34" charset="0"/>
              </a:rPr>
              <a:t>ASG Superconductors is responsible for manufacturing the </a:t>
            </a:r>
            <a:r>
              <a:rPr lang="en-US" sz="1350" b="1" dirty="0">
                <a:ea typeface="Calibri" panose="020F0502020204030204" pitchFamily="34" charset="0"/>
              </a:rPr>
              <a:t>coils</a:t>
            </a:r>
            <a:r>
              <a:rPr lang="en-US" sz="1350" dirty="0">
                <a:ea typeface="Calibri" panose="020F0502020204030204" pitchFamily="34" charset="0"/>
              </a:rPr>
              <a:t>, which include 7 Nb</a:t>
            </a:r>
            <a:r>
              <a:rPr lang="en-US" sz="1350" baseline="-25000" dirty="0">
                <a:ea typeface="Calibri" panose="020F0502020204030204" pitchFamily="34" charset="0"/>
              </a:rPr>
              <a:t>3</a:t>
            </a:r>
            <a:r>
              <a:rPr lang="en-US" sz="1350" dirty="0">
                <a:ea typeface="Calibri" panose="020F0502020204030204" pitchFamily="34" charset="0"/>
              </a:rPr>
              <a:t>Sn coils and 1 dummy copper coil.</a:t>
            </a:r>
            <a:endParaRPr lang="it-IT" sz="1350" dirty="0">
              <a:ea typeface="Calibri" panose="020F0502020204030204" pitchFamily="34" charset="0"/>
            </a:endParaRPr>
          </a:p>
        </p:txBody>
      </p:sp>
      <p:pic>
        <p:nvPicPr>
          <p:cNvPr id="8" name="Immagine 3">
            <a:extLst>
              <a:ext uri="{FF2B5EF4-FFF2-40B4-BE49-F238E27FC236}">
                <a16:creationId xmlns:a16="http://schemas.microsoft.com/office/drawing/2014/main" id="{816442BB-B032-0DA4-0555-F39C8F12A3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05" y="4360619"/>
            <a:ext cx="1982892" cy="588331"/>
          </a:xfrm>
          <a:prstGeom prst="rect">
            <a:avLst/>
          </a:prstGeom>
        </p:spPr>
      </p:pic>
      <p:sp>
        <p:nvSpPr>
          <p:cNvPr id="9" name="CasellaDiTesto 11">
            <a:extLst>
              <a:ext uri="{FF2B5EF4-FFF2-40B4-BE49-F238E27FC236}">
                <a16:creationId xmlns:a16="http://schemas.microsoft.com/office/drawing/2014/main" id="{2B3B9845-9FCE-1872-2A44-2F64E05441C3}"/>
              </a:ext>
            </a:extLst>
          </p:cNvPr>
          <p:cNvSpPr txBox="1"/>
          <p:nvPr/>
        </p:nvSpPr>
        <p:spPr>
          <a:xfrm>
            <a:off x="628649" y="5307609"/>
            <a:ext cx="22336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supplies the magnet </a:t>
            </a:r>
            <a:r>
              <a:rPr lang="en-US" sz="13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components</a:t>
            </a:r>
            <a:r>
              <a:rPr lang="en-US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including the cable, spacers, and other necessary items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5">
            <a:extLst>
              <a:ext uri="{FF2B5EF4-FFF2-40B4-BE49-F238E27FC236}">
                <a16:creationId xmlns:a16="http://schemas.microsoft.com/office/drawing/2014/main" id="{07BEFB49-432D-44C6-90D5-DA10A847CACE}"/>
              </a:ext>
            </a:extLst>
          </p:cNvPr>
          <p:cNvSpPr txBox="1"/>
          <p:nvPr/>
        </p:nvSpPr>
        <p:spPr>
          <a:xfrm>
            <a:off x="6092190" y="5203734"/>
            <a:ext cx="24231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</a:t>
            </a:r>
            <a:r>
              <a:rPr lang="it-IT" sz="13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3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responsible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it-IT" sz="13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design,</a:t>
            </a:r>
            <a:r>
              <a:rPr lang="it-IT" sz="13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assembly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it-IT" sz="13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it-IT" sz="13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3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@ 4.2 K</a:t>
            </a:r>
          </a:p>
          <a:p>
            <a:r>
              <a:rPr lang="it-IT" sz="13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LASA </a:t>
            </a:r>
            <a:r>
              <a:rPr lang="it-IT" sz="13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laboratory</a:t>
            </a:r>
            <a:r>
              <a:rPr lang="it-IT" sz="13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Milan.</a:t>
            </a:r>
          </a:p>
        </p:txBody>
      </p:sp>
      <p:pic>
        <p:nvPicPr>
          <p:cNvPr id="12" name="Picture 2" descr="CERN-Logo - Electronic Engineering Service">
            <a:extLst>
              <a:ext uri="{FF2B5EF4-FFF2-40B4-BE49-F238E27FC236}">
                <a16:creationId xmlns:a16="http://schemas.microsoft.com/office/drawing/2014/main" id="{B5FD9AD2-CBD5-9F0A-A21A-E3F46E5C8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48" y="4225676"/>
            <a:ext cx="1873622" cy="104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C0B5A5-BEC1-DF92-E7FC-E6BB0CF8C2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811" y="4250266"/>
            <a:ext cx="1485684" cy="9323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256911-634B-05FA-B49D-02D74FF504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002" y="1016160"/>
            <a:ext cx="3183148" cy="3183148"/>
          </a:xfrm>
          <a:prstGeom prst="rect">
            <a:avLst/>
          </a:prstGeom>
        </p:spPr>
      </p:pic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5475706F-2539-1A6B-1249-591459807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444147BA-48B4-96D1-73AE-AEEA67F7FDDC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9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E178D6-E73B-F805-0EF1-A1090AFAC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286" y="1220234"/>
            <a:ext cx="5072318" cy="134885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coils were optimized using Roxie, and three promising test campaigns have been carried out at CERN in recent years, although none of them utilized the </a:t>
            </a:r>
            <a:r>
              <a:rPr lang="en-US" dirty="0" err="1"/>
              <a:t>FalconD</a:t>
            </a:r>
            <a:r>
              <a:rPr lang="en-US" dirty="0"/>
              <a:t> conductor.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CF100B-B28C-469A-A3F5-EA73C6C86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Electromagnetic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BA19A-8F03-889A-7CDC-98A4250ED0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30" name="Gruppo 4">
            <a:extLst>
              <a:ext uri="{FF2B5EF4-FFF2-40B4-BE49-F238E27FC236}">
                <a16:creationId xmlns:a16="http://schemas.microsoft.com/office/drawing/2014/main" id="{8EA22051-C983-72E4-70FC-01059883B97C}"/>
              </a:ext>
            </a:extLst>
          </p:cNvPr>
          <p:cNvGrpSpPr/>
          <p:nvPr/>
        </p:nvGrpSpPr>
        <p:grpSpPr>
          <a:xfrm>
            <a:off x="851524" y="3422672"/>
            <a:ext cx="3397346" cy="2781059"/>
            <a:chOff x="699137" y="938061"/>
            <a:chExt cx="4529794" cy="3708078"/>
          </a:xfrm>
        </p:grpSpPr>
        <p:grpSp>
          <p:nvGrpSpPr>
            <p:cNvPr id="31" name="Gruppo 5">
              <a:extLst>
                <a:ext uri="{FF2B5EF4-FFF2-40B4-BE49-F238E27FC236}">
                  <a16:creationId xmlns:a16="http://schemas.microsoft.com/office/drawing/2014/main" id="{5EE46209-CD51-041D-A804-A2206D7F453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9137" y="938061"/>
              <a:ext cx="4529794" cy="3708078"/>
              <a:chOff x="457200" y="1368725"/>
              <a:chExt cx="5061249" cy="4143126"/>
            </a:xfrm>
          </p:grpSpPr>
          <p:pic>
            <p:nvPicPr>
              <p:cNvPr id="40" name="Elemento grafico 14">
                <a:extLst>
                  <a:ext uri="{FF2B5EF4-FFF2-40B4-BE49-F238E27FC236}">
                    <a16:creationId xmlns:a16="http://schemas.microsoft.com/office/drawing/2014/main" id="{31BE7507-8F06-1EE6-DFEE-A5BEC91C91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57200" y="1368725"/>
                <a:ext cx="5061249" cy="4143126"/>
              </a:xfrm>
              <a:prstGeom prst="rect">
                <a:avLst/>
              </a:prstGeom>
            </p:spPr>
          </p:pic>
          <p:cxnSp>
            <p:nvCxnSpPr>
              <p:cNvPr id="41" name="Connettore diritto 15">
                <a:extLst>
                  <a:ext uri="{FF2B5EF4-FFF2-40B4-BE49-F238E27FC236}">
                    <a16:creationId xmlns:a16="http://schemas.microsoft.com/office/drawing/2014/main" id="{5B51B6C0-72B6-8226-1C56-5D827ED1633E}"/>
                  </a:ext>
                </a:extLst>
              </p:cNvPr>
              <p:cNvCxnSpPr/>
              <p:nvPr/>
            </p:nvCxnSpPr>
            <p:spPr>
              <a:xfrm flipV="1">
                <a:off x="1457146" y="1820080"/>
                <a:ext cx="0" cy="3452088"/>
              </a:xfrm>
              <a:prstGeom prst="line">
                <a:avLst/>
              </a:prstGeom>
              <a:noFill/>
              <a:ln w="6350" cap="flat" cmpd="sng" algn="ctr">
                <a:solidFill>
                  <a:srgbClr val="0000FF"/>
                </a:solidFill>
                <a:prstDash val="solid"/>
              </a:ln>
              <a:effectLst/>
            </p:spPr>
          </p:cxnSp>
        </p:grpSp>
        <p:sp>
          <p:nvSpPr>
            <p:cNvPr id="32" name="CasellaDiTesto 6">
              <a:extLst>
                <a:ext uri="{FF2B5EF4-FFF2-40B4-BE49-F238E27FC236}">
                  <a16:creationId xmlns:a16="http://schemas.microsoft.com/office/drawing/2014/main" id="{CCA3F2A6-C69A-D40E-1041-EC8432176C32}"/>
                </a:ext>
              </a:extLst>
            </p:cNvPr>
            <p:cNvSpPr txBox="1"/>
            <p:nvPr/>
          </p:nvSpPr>
          <p:spPr>
            <a:xfrm>
              <a:off x="3187245" y="3487165"/>
              <a:ext cx="921148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ea typeface="Calibri" panose="020F0502020204030204" pitchFamily="34" charset="0"/>
                  <a:cs typeface="Calibri" panose="020F0502020204030204" pitchFamily="34" charset="0"/>
                </a:rPr>
                <a:t>1.38 mm</a:t>
              </a:r>
            </a:p>
          </p:txBody>
        </p:sp>
        <p:sp>
          <p:nvSpPr>
            <p:cNvPr id="33" name="CasellaDiTesto 7">
              <a:extLst>
                <a:ext uri="{FF2B5EF4-FFF2-40B4-BE49-F238E27FC236}">
                  <a16:creationId xmlns:a16="http://schemas.microsoft.com/office/drawing/2014/main" id="{26698BE5-9152-C07B-C0A0-11D98980B0C0}"/>
                </a:ext>
              </a:extLst>
            </p:cNvPr>
            <p:cNvSpPr txBox="1"/>
            <p:nvPr/>
          </p:nvSpPr>
          <p:spPr>
            <a:xfrm>
              <a:off x="2459966" y="2522970"/>
              <a:ext cx="921148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ea typeface="Calibri" panose="020F0502020204030204" pitchFamily="34" charset="0"/>
                  <a:cs typeface="Calibri" panose="020F0502020204030204" pitchFamily="34" charset="0"/>
                </a:rPr>
                <a:t>1.98 mm</a:t>
              </a:r>
            </a:p>
          </p:txBody>
        </p:sp>
        <p:sp>
          <p:nvSpPr>
            <p:cNvPr id="34" name="CasellaDiTesto 8">
              <a:extLst>
                <a:ext uri="{FF2B5EF4-FFF2-40B4-BE49-F238E27FC236}">
                  <a16:creationId xmlns:a16="http://schemas.microsoft.com/office/drawing/2014/main" id="{7E7DA07E-4166-28A1-125F-467426108EC9}"/>
                </a:ext>
              </a:extLst>
            </p:cNvPr>
            <p:cNvSpPr txBox="1"/>
            <p:nvPr/>
          </p:nvSpPr>
          <p:spPr>
            <a:xfrm>
              <a:off x="4128247" y="2734491"/>
              <a:ext cx="91456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ea typeface="Calibri" panose="020F0502020204030204" pitchFamily="34" charset="0"/>
                  <a:cs typeface="Calibri" panose="020F0502020204030204" pitchFamily="34" charset="0"/>
                </a:rPr>
                <a:t>1.17 mm</a:t>
              </a:r>
            </a:p>
          </p:txBody>
        </p:sp>
        <p:sp>
          <p:nvSpPr>
            <p:cNvPr id="35" name="CasellaDiTesto 9">
              <a:extLst>
                <a:ext uri="{FF2B5EF4-FFF2-40B4-BE49-F238E27FC236}">
                  <a16:creationId xmlns:a16="http://schemas.microsoft.com/office/drawing/2014/main" id="{60BF2E1A-C1D1-2B45-03B9-5BC38F0C6B7F}"/>
                </a:ext>
              </a:extLst>
            </p:cNvPr>
            <p:cNvSpPr txBox="1"/>
            <p:nvPr/>
          </p:nvSpPr>
          <p:spPr>
            <a:xfrm>
              <a:off x="1541620" y="3340247"/>
              <a:ext cx="93387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ea typeface="Calibri" panose="020F0502020204030204" pitchFamily="34" charset="0"/>
                  <a:cs typeface="Calibri" panose="020F0502020204030204" pitchFamily="34" charset="0"/>
                </a:rPr>
                <a:t>9.85 mm</a:t>
              </a:r>
            </a:p>
          </p:txBody>
        </p:sp>
        <p:cxnSp>
          <p:nvCxnSpPr>
            <p:cNvPr id="36" name="Connettore 2 10">
              <a:extLst>
                <a:ext uri="{FF2B5EF4-FFF2-40B4-BE49-F238E27FC236}">
                  <a16:creationId xmlns:a16="http://schemas.microsoft.com/office/drawing/2014/main" id="{29423F23-5634-3A0B-7F20-5D001A62DB0F}"/>
                </a:ext>
              </a:extLst>
            </p:cNvPr>
            <p:cNvCxnSpPr/>
            <p:nvPr/>
          </p:nvCxnSpPr>
          <p:spPr>
            <a:xfrm>
              <a:off x="1633013" y="3244062"/>
              <a:ext cx="467527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headEnd type="triangle"/>
              <a:tailEnd type="triangle"/>
            </a:ln>
            <a:effectLst/>
          </p:spPr>
        </p:cxnSp>
        <p:cxnSp>
          <p:nvCxnSpPr>
            <p:cNvPr id="37" name="Connettore 2 11">
              <a:extLst>
                <a:ext uri="{FF2B5EF4-FFF2-40B4-BE49-F238E27FC236}">
                  <a16:creationId xmlns:a16="http://schemas.microsoft.com/office/drawing/2014/main" id="{A80B15ED-3237-80D5-F5D2-9191B2451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61583" y="3677435"/>
              <a:ext cx="418600" cy="125036"/>
            </a:xfrm>
            <a:prstGeom prst="straightConnector1">
              <a:avLst/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8" name="Connettore 2 12">
              <a:extLst>
                <a:ext uri="{FF2B5EF4-FFF2-40B4-BE49-F238E27FC236}">
                  <a16:creationId xmlns:a16="http://schemas.microsoft.com/office/drawing/2014/main" id="{3833A0DA-E306-8379-A6D1-D2ACC09F85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35944" y="2942422"/>
              <a:ext cx="380025" cy="144356"/>
            </a:xfrm>
            <a:prstGeom prst="straightConnector1">
              <a:avLst/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9" name="Connettore 2 13">
              <a:extLst>
                <a:ext uri="{FF2B5EF4-FFF2-40B4-BE49-F238E27FC236}">
                  <a16:creationId xmlns:a16="http://schemas.microsoft.com/office/drawing/2014/main" id="{FD34CF1F-E462-CE58-1612-464F306132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6880" y="2828949"/>
              <a:ext cx="378674" cy="485226"/>
            </a:xfrm>
            <a:prstGeom prst="straightConnector1">
              <a:avLst/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tailEnd type="triangle"/>
            </a:ln>
            <a:effectLst/>
          </p:spPr>
        </p:cxnSp>
      </p:grpSp>
      <p:sp>
        <p:nvSpPr>
          <p:cNvPr id="42" name="Rettangolo 17">
            <a:extLst>
              <a:ext uri="{FF2B5EF4-FFF2-40B4-BE49-F238E27FC236}">
                <a16:creationId xmlns:a16="http://schemas.microsoft.com/office/drawing/2014/main" id="{E34E5768-D4D4-D4F2-8A04-1CD320618840}"/>
              </a:ext>
            </a:extLst>
          </p:cNvPr>
          <p:cNvSpPr/>
          <p:nvPr/>
        </p:nvSpPr>
        <p:spPr>
          <a:xfrm rot="19206777">
            <a:off x="2872960" y="4650618"/>
            <a:ext cx="844644" cy="73007"/>
          </a:xfrm>
          <a:prstGeom prst="rect">
            <a:avLst/>
          </a:prstGeom>
          <a:noFill/>
          <a:ln w="9525" cap="flat" cmpd="sng" algn="ctr">
            <a:solidFill>
              <a:srgbClr val="0055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35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3" name="Connettore 2 18">
            <a:extLst>
              <a:ext uri="{FF2B5EF4-FFF2-40B4-BE49-F238E27FC236}">
                <a16:creationId xmlns:a16="http://schemas.microsoft.com/office/drawing/2014/main" id="{B3FBDBDD-423D-476F-4B97-5BFE3D50A7C5}"/>
              </a:ext>
            </a:extLst>
          </p:cNvPr>
          <p:cNvCxnSpPr>
            <a:cxnSpLocks/>
          </p:cNvCxnSpPr>
          <p:nvPr/>
        </p:nvCxnSpPr>
        <p:spPr>
          <a:xfrm flipH="1" flipV="1">
            <a:off x="3204130" y="3516615"/>
            <a:ext cx="94496" cy="1124957"/>
          </a:xfrm>
          <a:prstGeom prst="straightConnector1">
            <a:avLst/>
          </a:prstGeom>
          <a:noFill/>
          <a:ln w="9525" cap="flat" cmpd="sng" algn="ctr">
            <a:solidFill>
              <a:srgbClr val="0055A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4" name="CasellaDiTesto 19">
            <a:extLst>
              <a:ext uri="{FF2B5EF4-FFF2-40B4-BE49-F238E27FC236}">
                <a16:creationId xmlns:a16="http://schemas.microsoft.com/office/drawing/2014/main" id="{47A5F73E-B556-B994-85E9-B41DB3F3660E}"/>
              </a:ext>
            </a:extLst>
          </p:cNvPr>
          <p:cNvSpPr txBox="1"/>
          <p:nvPr/>
        </p:nvSpPr>
        <p:spPr>
          <a:xfrm>
            <a:off x="593002" y="2652404"/>
            <a:ext cx="222944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1350" b="1" dirty="0" err="1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Reacted</a:t>
            </a:r>
            <a:r>
              <a:rPr lang="it-IT" sz="1350" b="1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cable</a:t>
            </a:r>
          </a:p>
          <a:p>
            <a:pPr defTabSz="914400"/>
            <a:r>
              <a:rPr lang="it-IT" sz="1350" dirty="0" err="1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Width</a:t>
            </a:r>
            <a:r>
              <a:rPr lang="it-IT" sz="1350" dirty="0">
                <a:solidFill>
                  <a:srgbClr val="4D4D4D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35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+2%</a:t>
            </a:r>
          </a:p>
          <a:p>
            <a:pPr defTabSz="914400"/>
            <a:r>
              <a:rPr lang="it-IT" sz="1350" dirty="0" err="1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Mid-thick</a:t>
            </a:r>
            <a:r>
              <a:rPr lang="it-IT" sz="1350" dirty="0">
                <a:solidFill>
                  <a:srgbClr val="4D4D4D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35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+4.5%</a:t>
            </a:r>
          </a:p>
        </p:txBody>
      </p:sp>
      <p:pic>
        <p:nvPicPr>
          <p:cNvPr id="45" name="Elemento grafico 20">
            <a:extLst>
              <a:ext uri="{FF2B5EF4-FFF2-40B4-BE49-F238E27FC236}">
                <a16:creationId xmlns:a16="http://schemas.microsoft.com/office/drawing/2014/main" id="{611C992F-A4C9-8735-AB35-F6A71E99C1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87932" y="2702255"/>
            <a:ext cx="2555219" cy="644360"/>
          </a:xfrm>
          <a:prstGeom prst="rect">
            <a:avLst/>
          </a:prstGeom>
        </p:spPr>
      </p:pic>
      <p:sp>
        <p:nvSpPr>
          <p:cNvPr id="46" name="CasellaDiTesto 21">
            <a:extLst>
              <a:ext uri="{FF2B5EF4-FFF2-40B4-BE49-F238E27FC236}">
                <a16:creationId xmlns:a16="http://schemas.microsoft.com/office/drawing/2014/main" id="{12E54453-FDFD-C66F-57D6-7EC59C93A54B}"/>
              </a:ext>
            </a:extLst>
          </p:cNvPr>
          <p:cNvSpPr txBox="1"/>
          <p:nvPr/>
        </p:nvSpPr>
        <p:spPr>
          <a:xfrm>
            <a:off x="2969184" y="2514028"/>
            <a:ext cx="9309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1350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21.42 mm</a:t>
            </a:r>
          </a:p>
        </p:txBody>
      </p:sp>
      <p:sp>
        <p:nvSpPr>
          <p:cNvPr id="47" name="CasellaDiTesto 22">
            <a:extLst>
              <a:ext uri="{FF2B5EF4-FFF2-40B4-BE49-F238E27FC236}">
                <a16:creationId xmlns:a16="http://schemas.microsoft.com/office/drawing/2014/main" id="{6C812E53-7824-6A7C-317D-65CBA6344CD3}"/>
              </a:ext>
            </a:extLst>
          </p:cNvPr>
          <p:cNvSpPr txBox="1"/>
          <p:nvPr/>
        </p:nvSpPr>
        <p:spPr>
          <a:xfrm>
            <a:off x="2087931" y="3167790"/>
            <a:ext cx="9309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1350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1.89 mm</a:t>
            </a:r>
          </a:p>
        </p:txBody>
      </p:sp>
      <p:sp>
        <p:nvSpPr>
          <p:cNvPr id="48" name="CasellaDiTesto 23">
            <a:extLst>
              <a:ext uri="{FF2B5EF4-FFF2-40B4-BE49-F238E27FC236}">
                <a16:creationId xmlns:a16="http://schemas.microsoft.com/office/drawing/2014/main" id="{D3D0FD7C-5079-2CDE-8F6F-C5FD4DE43857}"/>
              </a:ext>
            </a:extLst>
          </p:cNvPr>
          <p:cNvSpPr txBox="1"/>
          <p:nvPr/>
        </p:nvSpPr>
        <p:spPr>
          <a:xfrm>
            <a:off x="3414390" y="3168938"/>
            <a:ext cx="15423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it-IT" sz="1350" dirty="0">
                <a:solidFill>
                  <a:srgbClr val="5D8EA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40 </a:t>
            </a:r>
            <a:r>
              <a:rPr lang="it-IT" sz="1350" dirty="0" err="1">
                <a:solidFill>
                  <a:srgbClr val="5D8EA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strand</a:t>
            </a:r>
            <a:r>
              <a:rPr lang="it-IT" sz="1350" dirty="0">
                <a:solidFill>
                  <a:srgbClr val="5D8EA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Ø 1 mm</a:t>
            </a:r>
          </a:p>
        </p:txBody>
      </p:sp>
      <p:pic>
        <p:nvPicPr>
          <p:cNvPr id="51" name="Immagine 2">
            <a:extLst>
              <a:ext uri="{FF2B5EF4-FFF2-40B4-BE49-F238E27FC236}">
                <a16:creationId xmlns:a16="http://schemas.microsoft.com/office/drawing/2014/main" id="{1BB67A19-914B-AEA8-1586-F0E8710D4DC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4604" y="1304239"/>
            <a:ext cx="3576119" cy="3357076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C5BEC015-DECA-291E-C3D5-4ABB2FFFEC3E}"/>
              </a:ext>
            </a:extLst>
          </p:cNvPr>
          <p:cNvSpPr txBox="1"/>
          <p:nvPr/>
        </p:nvSpPr>
        <p:spPr>
          <a:xfrm>
            <a:off x="3791066" y="3674093"/>
            <a:ext cx="2183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600" i="1" dirty="0">
                <a:solidFill>
                  <a:srgbClr val="0055A0"/>
                </a:solidFill>
                <a:latin typeface="Arial"/>
              </a:rPr>
              <a:t>Courtesy of </a:t>
            </a:r>
            <a:r>
              <a:rPr lang="en-US" sz="1600" i="1" dirty="0" err="1">
                <a:solidFill>
                  <a:srgbClr val="0055A0"/>
                </a:solidFill>
                <a:latin typeface="Arial"/>
              </a:rPr>
              <a:t>R.Valente</a:t>
            </a:r>
            <a:br>
              <a:rPr lang="en-US" sz="1600" i="1" dirty="0">
                <a:solidFill>
                  <a:srgbClr val="0055A0"/>
                </a:solidFill>
                <a:latin typeface="Arial"/>
              </a:rPr>
            </a:br>
            <a:r>
              <a:rPr lang="en-US" sz="1600" i="1" dirty="0">
                <a:solidFill>
                  <a:srgbClr val="0055A0"/>
                </a:solidFill>
                <a:latin typeface="Arial"/>
              </a:rPr>
              <a:t>INFN-LASA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A1289102-7555-5764-8D6D-79DB1BE43C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1902" y="4246245"/>
            <a:ext cx="3060008" cy="1917026"/>
          </a:xfrm>
          <a:prstGeom prst="rect">
            <a:avLst/>
          </a:prstGeom>
        </p:spPr>
      </p:pic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2000EF3-12CB-BC64-9AC5-D4C6D17377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A02869A2-3670-AF24-1987-CD723C94677A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3785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A33ACA-86CB-FAE5-9758-516FBF652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The tooling for winding and curing the coils has been already procured and installed by ASG</a:t>
            </a:r>
            <a:r>
              <a:rPr lang="en-US" dirty="0"/>
              <a:t>.  </a:t>
            </a:r>
          </a:p>
          <a:p>
            <a:r>
              <a:rPr lang="en-US" dirty="0"/>
              <a:t>Currently, the tooling for heat treatment and impregnation is on hold due to the outcomes of the latest winding tests.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E19B3F-8538-6F72-6CCF-262F52B11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Coil development status @ ASG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DEB2E-278D-E6BA-88F0-F361DB974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B52404-560C-FD08-3DB9-699D00FEE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06" y="3481487"/>
            <a:ext cx="3781335" cy="23909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2EF1C1-DC22-4401-8A6F-21568FA0D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060" y="3527643"/>
            <a:ext cx="3976994" cy="2339408"/>
          </a:xfrm>
          <a:prstGeom prst="rect">
            <a:avLst/>
          </a:prstGeom>
        </p:spPr>
      </p:pic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950FE309-C93B-758B-253A-32B2C6A6E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BBF581D-BAB6-429E-6A3A-0425E7839FD3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7368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09C591-354A-B0A1-3EBB-208823916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7" y="1283679"/>
            <a:ext cx="6427264" cy="300364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Winding tests have been performed using bare Cu cable, insulated Cu cable, and insulated </a:t>
            </a:r>
            <a:r>
              <a:rPr lang="en-US" dirty="0" err="1"/>
              <a:t>Nb₃Sn</a:t>
            </a:r>
            <a:r>
              <a:rPr lang="en-US" dirty="0"/>
              <a:t>, revealing significant differences in the results.</a:t>
            </a:r>
          </a:p>
          <a:p>
            <a:r>
              <a:rPr lang="en-US" dirty="0"/>
              <a:t>Key findings include:</a:t>
            </a:r>
          </a:p>
          <a:p>
            <a:pPr lvl="1"/>
            <a:r>
              <a:rPr lang="en-US" dirty="0"/>
              <a:t>Turns closer to the pole are less critical, as most of the bending occurs in the easy way.</a:t>
            </a:r>
          </a:p>
          <a:p>
            <a:pPr lvl="1"/>
            <a:r>
              <a:rPr lang="en-US" dirty="0"/>
              <a:t>The most critical turns are those near the midplane, where significant hard-way bending is combined with pronounced twisting.</a:t>
            </a:r>
          </a:p>
          <a:p>
            <a:pPr lvl="1"/>
            <a:r>
              <a:rPr lang="en-US" dirty="0"/>
              <a:t>The natural turn angles deviate from those anticipated by the end spacers.</a:t>
            </a:r>
          </a:p>
          <a:p>
            <a:pPr lvl="1"/>
            <a:r>
              <a:rPr lang="en-US" dirty="0"/>
              <a:t>A significant detachment (protrusion) of the accumulated </a:t>
            </a:r>
            <a:br>
              <a:rPr lang="en-US" dirty="0"/>
            </a:br>
            <a:r>
              <a:rPr lang="en-US" dirty="0"/>
              <a:t>turns from the mandrel has been observed.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707BA8-5BC9-479D-4FA4-926C0A6DF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Winding test outcomes (1/2)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19788A-E01C-EB67-2133-D5FE9C2462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Immagine 37" descr="Immagine che contiene interno, bottiglia, plastica&#10;&#10;Descrizione generata automaticamente">
            <a:extLst>
              <a:ext uri="{FF2B5EF4-FFF2-40B4-BE49-F238E27FC236}">
                <a16:creationId xmlns:a16="http://schemas.microsoft.com/office/drawing/2014/main" id="{4E2006BC-409F-4C16-1B8B-9FED299A59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8561" y="1167724"/>
            <a:ext cx="1799590" cy="2399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81CA28-D155-9F7D-B215-F0E3D68FB81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4606" y="3826969"/>
            <a:ext cx="2283545" cy="22222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C1D471-2ADE-4254-84F6-5AB1F3E33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240" y="4295347"/>
            <a:ext cx="3926173" cy="17618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A2DC1E-9617-C49F-2F0E-766417ECD28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14268" y="4070047"/>
            <a:ext cx="1777909" cy="2212471"/>
          </a:xfrm>
          <a:prstGeom prst="rect">
            <a:avLst/>
          </a:prstGeom>
        </p:spPr>
      </p:pic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0EE37EC6-B6B4-331F-92EB-AC7BAA14D2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8F5C5835-B9A7-A838-FB5E-B8718373929E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5053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A79BD8-9E04-BBE4-8252-CE7A33F8F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496" y="1236565"/>
            <a:ext cx="5673496" cy="493132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Free bending tests of the midplane turn </a:t>
            </a:r>
            <a:br>
              <a:rPr lang="en-US" dirty="0"/>
            </a:br>
            <a:r>
              <a:rPr lang="en-US" dirty="0"/>
              <a:t>have been performed using both 50 mm and </a:t>
            </a:r>
            <a:br>
              <a:rPr lang="en-US" dirty="0"/>
            </a:br>
            <a:r>
              <a:rPr lang="en-US" dirty="0"/>
              <a:t>56 mm mandrel diameters. </a:t>
            </a:r>
          </a:p>
          <a:p>
            <a:r>
              <a:rPr lang="en-US" dirty="0"/>
              <a:t>These tests confirmed the challenges, </a:t>
            </a:r>
            <a:br>
              <a:rPr lang="en-US" dirty="0"/>
            </a:br>
            <a:r>
              <a:rPr lang="en-US" dirty="0"/>
              <a:t>particularly for short coil ends (~100 mm). However, extending the coil end to ~200 mm appears to mitigate or resolve the issue.  </a:t>
            </a:r>
          </a:p>
          <a:p>
            <a:r>
              <a:rPr lang="en-US" dirty="0"/>
              <a:t>Our findings suggest that increasing the aperture from 50 mm to 56 mm provides some improvement but does not fully address the problems. </a:t>
            </a:r>
          </a:p>
          <a:p>
            <a:r>
              <a:rPr lang="en-US" dirty="0"/>
              <a:t>To further refine the design, we plan to extend the end spacers and align them with the natural conductor angles observed during the winding tests.  </a:t>
            </a:r>
          </a:p>
          <a:p>
            <a:r>
              <a:rPr lang="en-US" dirty="0"/>
              <a:t>Once the new spacers are implemented, we will conduct another winding test. If the results are satisfactory, we will proceed with the development of the dummy coil.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D0B535-F6F3-E865-8619-F666F2597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Winding test outcomes (2/2)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92358-192B-88AB-F008-57DB6DD1D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Immagine 7">
            <a:extLst>
              <a:ext uri="{FF2B5EF4-FFF2-40B4-BE49-F238E27FC236}">
                <a16:creationId xmlns:a16="http://schemas.microsoft.com/office/drawing/2014/main" id="{6019478B-BC20-279F-01BE-7857DC0E89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3106" y="1236566"/>
            <a:ext cx="3594784" cy="11170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D43988-5FE6-CBCF-DD1C-CAC9176A93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2006" y="2583365"/>
            <a:ext cx="1428523" cy="280416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6FBA44-01E9-4AF6-37ED-2B589280C8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4762" y="2583365"/>
            <a:ext cx="1428544" cy="2804160"/>
          </a:xfrm>
          <a:prstGeom prst="rect">
            <a:avLst/>
          </a:prstGeom>
          <a:noFill/>
        </p:spPr>
      </p:pic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CDA1C4B0-DF23-6581-8052-37D74DF7E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C758D52-A2DA-0D3A-03B5-FC12DC0A6A9D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146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07EE44-884B-8FFA-7790-A90AF139A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6" y="1147314"/>
            <a:ext cx="5120539" cy="228168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2D mechanical design has been finalized.  </a:t>
            </a:r>
          </a:p>
          <a:p>
            <a:r>
              <a:rPr lang="en-US" dirty="0"/>
              <a:t>The 3D mechanical design will be updated with the newly optimized coil ends as soon as they become available.</a:t>
            </a:r>
          </a:p>
          <a:p>
            <a:r>
              <a:rPr lang="en-US" dirty="0"/>
              <a:t>ASG is in charge of producing engineering drawings of mechanical components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6FF66B-E048-6639-F54E-001D6FEE1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Mechanics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592AD2-8257-FE4E-9938-2706C96C77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0485E2-3F16-FB02-527F-B5C213B748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485" y="245852"/>
            <a:ext cx="3183148" cy="31831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3F38DD-97CB-CEF1-1843-28A5A2F22C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796" y="3161055"/>
            <a:ext cx="3875423" cy="2229695"/>
          </a:xfrm>
          <a:prstGeom prst="rect">
            <a:avLst/>
          </a:prstGeom>
        </p:spPr>
      </p:pic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2DABE7B8-83B5-5139-7D1B-8D7898B024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0944" y="4182877"/>
            <a:ext cx="3210695" cy="24157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8797840-0BAC-B80E-EA12-E892DCEF24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777499"/>
            <a:ext cx="4635030" cy="23159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1FDBD6-F930-073D-4A82-5AE7C699E01F}"/>
              </a:ext>
            </a:extLst>
          </p:cNvPr>
          <p:cNvSpPr txBox="1"/>
          <p:nvPr/>
        </p:nvSpPr>
        <p:spPr>
          <a:xfrm>
            <a:off x="4627339" y="3499409"/>
            <a:ext cx="1906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i="1" dirty="0">
                <a:solidFill>
                  <a:srgbClr val="0055A0"/>
                </a:solidFill>
                <a:latin typeface="Arial"/>
              </a:rPr>
              <a:t>Courtesy of </a:t>
            </a:r>
            <a:r>
              <a:rPr lang="en-US" sz="1600" i="1" dirty="0" err="1">
                <a:solidFill>
                  <a:srgbClr val="0055A0"/>
                </a:solidFill>
                <a:latin typeface="Arial"/>
              </a:rPr>
              <a:t>N.Sala</a:t>
            </a:r>
            <a:endParaRPr lang="en-US" sz="1600" i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4092731B-BF8A-58DE-C999-8A2120AA6A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DF63C7BB-9BF7-F3C7-296A-0C4B8A2D2C01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45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821FE0-BEFF-8233-45D6-1321E523B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378" y="1456061"/>
            <a:ext cx="8644942" cy="4567418"/>
          </a:xfrm>
        </p:spPr>
        <p:txBody>
          <a:bodyPr>
            <a:normAutofit/>
          </a:bodyPr>
          <a:lstStyle/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FALCON-D scope update, motivations</a:t>
            </a:r>
          </a:p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Cable and winding challenges, trials &amp; outcomes</a:t>
            </a:r>
          </a:p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WP3.1 CERN magnet development status.</a:t>
            </a:r>
          </a:p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WP3.2 INFN magnet development status.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2025-2027 Schedule </a:t>
            </a:r>
          </a:p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</a:p>
          <a:p>
            <a:endParaRPr lang="en-GB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C72C0D-4899-C86B-6A86-BDE8C7BE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78" y="100047"/>
            <a:ext cx="8229600" cy="1325563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86FA0-7893-CEE3-4AFD-37D13F81E0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724D98F-6DC0-05C3-FE5F-0AC95CE9A978}"/>
              </a:ext>
            </a:extLst>
          </p:cNvPr>
          <p:cNvSpPr txBox="1">
            <a:spLocks/>
          </p:cNvSpPr>
          <p:nvPr/>
        </p:nvSpPr>
        <p:spPr>
          <a:xfrm>
            <a:off x="457200" y="130498"/>
            <a:ext cx="8229600" cy="7686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rgbClr val="0055A0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GB" sz="3600" b="1" dirty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595E4F4D-D1DE-F947-99A7-C9C0C24F39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A01002E2-E62B-86D2-4265-8E6B6B1ABE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3910822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4723B3-3960-4155-A505-23E3F4074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6" y="1147313"/>
            <a:ext cx="5044209" cy="497982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mock-up is designed according to the specifications presented in the TDR and is a 500 mm long model of the central part of the magnet (~1 tons of weight) </a:t>
            </a:r>
          </a:p>
          <a:p>
            <a:pPr lvl="1"/>
            <a:r>
              <a:rPr lang="en-US" dirty="0"/>
              <a:t>https://indico.cern.ch/event/1086175/</a:t>
            </a:r>
          </a:p>
          <a:p>
            <a:r>
              <a:rPr lang="en-US" dirty="0"/>
              <a:t>It will be beneficial for: </a:t>
            </a:r>
          </a:p>
          <a:p>
            <a:pPr lvl="1"/>
            <a:r>
              <a:rPr lang="en-US" dirty="0"/>
              <a:t>consolidating the mechanical finite element analysis to predict stress and strain conditions during the B&amp;K assembly and cooling (at 77 K). </a:t>
            </a:r>
          </a:p>
          <a:p>
            <a:pPr lvl="1"/>
            <a:r>
              <a:rPr lang="en-US" dirty="0"/>
              <a:t>studying the influence of mechanical tolerances on the mechanical system</a:t>
            </a:r>
          </a:p>
          <a:p>
            <a:pPr lvl="1"/>
            <a:r>
              <a:rPr lang="en-US" dirty="0"/>
              <a:t>determining the most efficient assembly sequence</a:t>
            </a:r>
          </a:p>
          <a:p>
            <a:pPr lvl="1"/>
            <a:r>
              <a:rPr lang="en-US" dirty="0"/>
              <a:t>providing training for personnel in B&amp;K assembly procedures. </a:t>
            </a:r>
          </a:p>
          <a:p>
            <a:r>
              <a:rPr lang="en-US" dirty="0"/>
              <a:t>The assembly activities are ongoing at our laboratory in Genoa.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034446-6E66-CE02-55AB-01F8D711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Mock-up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1FA4E1-0320-0CBA-A9BA-4E8D18F28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Content Placeholder 9" descr="A drawing of a cylinder&#10;&#10;Description automatically generated">
            <a:extLst>
              <a:ext uri="{FF2B5EF4-FFF2-40B4-BE49-F238E27FC236}">
                <a16:creationId xmlns:a16="http://schemas.microsoft.com/office/drawing/2014/main" id="{F44F585A-CCC6-7220-9979-F6C0F45F093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3035" y="3364638"/>
            <a:ext cx="3796678" cy="24844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77C419-7668-01DD-599F-85B8BBB23CD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4859" y="361152"/>
            <a:ext cx="4269141" cy="3181038"/>
          </a:xfrm>
          <a:prstGeom prst="rect">
            <a:avLst/>
          </a:prstGeom>
        </p:spPr>
      </p:pic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06C850E3-4765-B11D-BB71-8D4E0B9071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A75638D-7ACF-07D7-626D-19F1C888448E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4739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5BA901-05FD-F596-AF21-B4B134339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820" y="1232469"/>
            <a:ext cx="5574956" cy="512388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mock-up will be </a:t>
            </a:r>
            <a:br>
              <a:rPr lang="en-US" dirty="0"/>
            </a:br>
            <a:r>
              <a:rPr lang="en-US" dirty="0"/>
              <a:t>instrumented with several </a:t>
            </a:r>
            <a:br>
              <a:rPr lang="en-US" dirty="0"/>
            </a:br>
            <a:r>
              <a:rPr lang="en-US" dirty="0"/>
              <a:t>strain gauges located at the </a:t>
            </a:r>
            <a:br>
              <a:rPr lang="en-US" dirty="0"/>
            </a:br>
            <a:r>
              <a:rPr lang="en-US" dirty="0"/>
              <a:t>following positions:  </a:t>
            </a:r>
          </a:p>
          <a:p>
            <a:pPr lvl="1"/>
            <a:r>
              <a:rPr lang="en-US" dirty="0"/>
              <a:t>2 below the flat pole </a:t>
            </a:r>
          </a:p>
          <a:p>
            <a:pPr lvl="1"/>
            <a:r>
              <a:rPr lang="en-US" dirty="0"/>
              <a:t>1 on the pole cross-sectional </a:t>
            </a:r>
            <a:br>
              <a:rPr lang="en-US" dirty="0"/>
            </a:br>
            <a:r>
              <a:rPr lang="en-US" dirty="0"/>
              <a:t>face  </a:t>
            </a:r>
          </a:p>
          <a:p>
            <a:pPr lvl="1"/>
            <a:r>
              <a:rPr lang="en-US" dirty="0"/>
              <a:t> 2 on the pad cross-sectional </a:t>
            </a:r>
            <a:br>
              <a:rPr lang="en-US" dirty="0"/>
            </a:br>
            <a:r>
              <a:rPr lang="en-US" dirty="0"/>
              <a:t>face</a:t>
            </a:r>
          </a:p>
          <a:p>
            <a:pPr lvl="1"/>
            <a:r>
              <a:rPr lang="en-US" dirty="0"/>
              <a:t>3 on the outer shell </a:t>
            </a:r>
            <a:br>
              <a:rPr lang="en-US" dirty="0"/>
            </a:br>
            <a:r>
              <a:rPr lang="en-US" dirty="0"/>
              <a:t>(at 0°, 45°, and 90°)  </a:t>
            </a:r>
          </a:p>
          <a:p>
            <a:pPr lvl="1"/>
            <a:r>
              <a:rPr lang="en-US" dirty="0"/>
              <a:t>2 on the outer shell cross-sectional face </a:t>
            </a:r>
            <a:br>
              <a:rPr lang="en-US" dirty="0"/>
            </a:br>
            <a:r>
              <a:rPr lang="en-US" dirty="0"/>
              <a:t>(at 0° and 90°) </a:t>
            </a:r>
          </a:p>
          <a:p>
            <a:r>
              <a:rPr lang="en-US" dirty="0"/>
              <a:t>The warm assembly is expected to be completed by February 25.  </a:t>
            </a:r>
          </a:p>
          <a:p>
            <a:r>
              <a:rPr lang="en-US" dirty="0"/>
              <a:t>The feasibility of a cold test at 77 K is currently under evaluation.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C91E86-E7C7-B776-14EB-F77311CCE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Mock-up assembly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AAD810-A2A7-7A80-CCE2-5759B225A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3C1DF8-7F67-854B-C8DC-F51386D28D0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0425" y="3217441"/>
            <a:ext cx="2824981" cy="30005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64D1AB-638B-567D-7918-A860953D3A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2843" y="191670"/>
            <a:ext cx="2820837" cy="28398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3657A8-DD99-885D-49E0-270CF92EA39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1094" y="1232470"/>
            <a:ext cx="1557615" cy="2839806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E9D268-266D-33BE-623D-0A16C060D422}"/>
              </a:ext>
            </a:extLst>
          </p:cNvPr>
          <p:cNvSpPr txBox="1"/>
          <p:nvPr/>
        </p:nvSpPr>
        <p:spPr>
          <a:xfrm>
            <a:off x="6507675" y="2855266"/>
            <a:ext cx="2230482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1600" i="1" dirty="0">
                <a:solidFill>
                  <a:srgbClr val="0055A0"/>
                </a:solidFill>
                <a:latin typeface="Arial"/>
              </a:rPr>
              <a:t>Courtesy of </a:t>
            </a:r>
            <a:r>
              <a:rPr lang="en-US" sz="1600" i="1" dirty="0" err="1">
                <a:solidFill>
                  <a:srgbClr val="0055A0"/>
                </a:solidFill>
                <a:latin typeface="Arial"/>
              </a:rPr>
              <a:t>A.Bersani</a:t>
            </a:r>
            <a:r>
              <a:rPr lang="en-US" sz="1600" i="1" dirty="0">
                <a:solidFill>
                  <a:srgbClr val="0055A0"/>
                </a:solidFill>
                <a:latin typeface="Arial"/>
              </a:rPr>
              <a:t> </a:t>
            </a:r>
            <a:br>
              <a:rPr lang="en-US" sz="1600" i="1" dirty="0">
                <a:solidFill>
                  <a:srgbClr val="0055A0"/>
                </a:solidFill>
                <a:latin typeface="Arial"/>
              </a:rPr>
            </a:br>
            <a:r>
              <a:rPr lang="en-US" sz="1600" i="1" dirty="0">
                <a:solidFill>
                  <a:srgbClr val="0055A0"/>
                </a:solidFill>
                <a:latin typeface="Arial"/>
              </a:rPr>
              <a:t>and </a:t>
            </a:r>
            <a:r>
              <a:rPr lang="en-US" sz="1600" i="1" dirty="0" err="1">
                <a:solidFill>
                  <a:srgbClr val="0055A0"/>
                </a:solidFill>
                <a:latin typeface="Arial"/>
              </a:rPr>
              <a:t>A.Gagno</a:t>
            </a:r>
            <a:endParaRPr lang="en-US" sz="1600" i="1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6C76625-870B-CBA6-56CE-584E78309F5C}"/>
              </a:ext>
            </a:extLst>
          </p:cNvPr>
          <p:cNvCxnSpPr>
            <a:cxnSpLocks/>
          </p:cNvCxnSpPr>
          <p:nvPr/>
        </p:nvCxnSpPr>
        <p:spPr>
          <a:xfrm flipV="1">
            <a:off x="4300438" y="2178105"/>
            <a:ext cx="2824981" cy="7611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2E57175-F8C3-EC5F-D8B0-FDBCC7391372}"/>
              </a:ext>
            </a:extLst>
          </p:cNvPr>
          <p:cNvCxnSpPr>
            <a:cxnSpLocks/>
          </p:cNvCxnSpPr>
          <p:nvPr/>
        </p:nvCxnSpPr>
        <p:spPr>
          <a:xfrm flipV="1">
            <a:off x="3571336" y="2156874"/>
            <a:ext cx="1112935" cy="4655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00E4C9D-DAF8-1710-BB17-34B3C6EC2C29}"/>
              </a:ext>
            </a:extLst>
          </p:cNvPr>
          <p:cNvCxnSpPr>
            <a:cxnSpLocks/>
          </p:cNvCxnSpPr>
          <p:nvPr/>
        </p:nvCxnSpPr>
        <p:spPr>
          <a:xfrm flipV="1">
            <a:off x="4209691" y="1781954"/>
            <a:ext cx="4106173" cy="16580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46E35F94-51B6-9691-5DEB-44B1BC40FB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EF500F17-BBE3-AD97-8D34-C4E807F7D8CD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988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FE5FBF-4948-7F9D-1B53-9DF52BC27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6" y="1559722"/>
            <a:ext cx="8226854" cy="3003652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FalconD</a:t>
            </a:r>
            <a:r>
              <a:rPr lang="en-US" dirty="0"/>
              <a:t>-I project is making steady progress, with thorough testing and iterative design refinements. </a:t>
            </a:r>
          </a:p>
          <a:p>
            <a:r>
              <a:rPr lang="en-US" dirty="0"/>
              <a:t>Challenges in coil winding are being addressed, but potential design modifications could impact scheduling. </a:t>
            </a:r>
          </a:p>
          <a:p>
            <a:r>
              <a:rPr lang="en-US" dirty="0"/>
              <a:t>Further validation through mock-up testing will be crucial for ensuring reliability before full-scale assembly, with the mock-up expected to be tested by Feb. 25.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D1CDDA-A582-7860-4B0A-1E65EAAEC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WP3.2 concluding remarks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C2573-F2FC-AF05-DF0E-B170AFF58F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88D4EE4C-A988-CAB0-E1A0-8CB9409036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8DCAC0B9-439E-2110-0CB6-3506409F3B3A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5742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5BD27-6E70-E432-4CE0-0FDAEA66B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F9F5AF-85CE-EAC0-9EE3-09787C704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394601-CF76-2728-DA4B-AE2D50FC9A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832A15-78EF-6C65-B763-1D928B7CF9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11st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616A29-94C4-D03F-D52A-D8111A6E7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FalconD collaboration meeting        TE-MSC-SMT - AFoussat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C59B3FF-4B8C-F62E-D24A-38A8CE079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375" y="1560513"/>
            <a:ext cx="8226425" cy="4567237"/>
          </a:xfrm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FALCON-D scope, update, motivations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Cable and winding challenges, trials &amp; outcomes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WP3.1 CERN magnet development status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WP3.2 INFN magnet development status</a:t>
            </a:r>
          </a:p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2025-2027 Schedule 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</a:p>
          <a:p>
            <a:endParaRPr lang="en-GB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99730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E327DC-B6F3-19ED-03DB-A5FBB46C03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166" y="1221478"/>
            <a:ext cx="8226854" cy="112309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latest issue with the coil end winding could involve significant design changes (i.e. change to the mandrel diameter)  that will require a contingency in the planning, which is not currently accounted for.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04DB0B-99C8-60EF-AEF3-9D02B3B53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INFN WP3.2 </a:t>
            </a:r>
            <a:r>
              <a:rPr lang="en-US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FalconD</a:t>
            </a: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 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3D4035-9BD0-70B8-812D-83E8BCEE60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E775CC-F4CD-E4A5-9DA0-5CEB5C740910}"/>
              </a:ext>
            </a:extLst>
          </p:cNvPr>
          <p:cNvSpPr/>
          <p:nvPr/>
        </p:nvSpPr>
        <p:spPr>
          <a:xfrm>
            <a:off x="0" y="2770508"/>
            <a:ext cx="2478308" cy="16385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E8AA6C-6F6D-D6B2-BB20-46E0EBF19B37}"/>
              </a:ext>
            </a:extLst>
          </p:cNvPr>
          <p:cNvSpPr/>
          <p:nvPr/>
        </p:nvSpPr>
        <p:spPr>
          <a:xfrm>
            <a:off x="1629972" y="2760883"/>
            <a:ext cx="7514028" cy="16385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AAF4EA6-D920-0ABC-3795-A3810D2723B6}"/>
              </a:ext>
            </a:extLst>
          </p:cNvPr>
          <p:cNvSpPr/>
          <p:nvPr/>
        </p:nvSpPr>
        <p:spPr>
          <a:xfrm>
            <a:off x="23120" y="3071435"/>
            <a:ext cx="1595057" cy="469697"/>
          </a:xfrm>
          <a:custGeom>
            <a:avLst/>
            <a:gdLst>
              <a:gd name="connsiteX0" fmla="*/ 0 w 1293137"/>
              <a:gd name="connsiteY0" fmla="*/ 0 h 358515"/>
              <a:gd name="connsiteX1" fmla="*/ 1113880 w 1293137"/>
              <a:gd name="connsiteY1" fmla="*/ 0 h 358515"/>
              <a:gd name="connsiteX2" fmla="*/ 1293137 w 1293137"/>
              <a:gd name="connsiteY2" fmla="*/ 179258 h 358515"/>
              <a:gd name="connsiteX3" fmla="*/ 1113880 w 1293137"/>
              <a:gd name="connsiteY3" fmla="*/ 358515 h 358515"/>
              <a:gd name="connsiteX4" fmla="*/ 0 w 1293137"/>
              <a:gd name="connsiteY4" fmla="*/ 358515 h 358515"/>
              <a:gd name="connsiteX5" fmla="*/ 179258 w 1293137"/>
              <a:gd name="connsiteY5" fmla="*/ 179258 h 358515"/>
              <a:gd name="connsiteX6" fmla="*/ 0 w 1293137"/>
              <a:gd name="connsiteY6" fmla="*/ 0 h 35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3137" h="358515">
                <a:moveTo>
                  <a:pt x="0" y="0"/>
                </a:moveTo>
                <a:lnTo>
                  <a:pt x="1113880" y="0"/>
                </a:lnTo>
                <a:lnTo>
                  <a:pt x="1293137" y="179258"/>
                </a:lnTo>
                <a:lnTo>
                  <a:pt x="1113880" y="358515"/>
                </a:lnTo>
                <a:lnTo>
                  <a:pt x="0" y="358515"/>
                </a:lnTo>
                <a:lnTo>
                  <a:pt x="179258" y="17925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1262" tIns="10668" rIns="189925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50" kern="1200" dirty="0"/>
              <a:t>Coil end design</a:t>
            </a:r>
            <a:endParaRPr lang="en-GB" sz="1050" kern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B62B7-6966-EFA5-204E-31CE50BA0624}"/>
              </a:ext>
            </a:extLst>
          </p:cNvPr>
          <p:cNvSpPr txBox="1"/>
          <p:nvPr/>
        </p:nvSpPr>
        <p:spPr>
          <a:xfrm>
            <a:off x="2753130" y="2801422"/>
            <a:ext cx="12510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b="1" dirty="0" err="1"/>
              <a:t>Coil</a:t>
            </a:r>
            <a:r>
              <a:rPr lang="fr-CH" sz="1200" b="1" dirty="0"/>
              <a:t> </a:t>
            </a:r>
            <a:r>
              <a:rPr lang="fr-CH" sz="1200" b="1" dirty="0" err="1"/>
              <a:t>manufacturing</a:t>
            </a:r>
            <a:r>
              <a:rPr lang="fr-CH" sz="1200" b="1" dirty="0"/>
              <a:t> </a:t>
            </a:r>
            <a:endParaRPr lang="en-GB" sz="1200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E51329D-1150-84FC-2E37-D691837380AF}"/>
              </a:ext>
            </a:extLst>
          </p:cNvPr>
          <p:cNvCxnSpPr>
            <a:cxnSpLocks/>
          </p:cNvCxnSpPr>
          <p:nvPr/>
        </p:nvCxnSpPr>
        <p:spPr>
          <a:xfrm flipH="1" flipV="1">
            <a:off x="1622266" y="2680390"/>
            <a:ext cx="15455" cy="2133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FA6BEC6-3269-41AB-970B-C8EB9E4F520D}"/>
              </a:ext>
            </a:extLst>
          </p:cNvPr>
          <p:cNvSpPr txBox="1"/>
          <p:nvPr/>
        </p:nvSpPr>
        <p:spPr>
          <a:xfrm>
            <a:off x="1355062" y="2493878"/>
            <a:ext cx="50975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000" i="1" dirty="0" err="1"/>
              <a:t>Feb</a:t>
            </a:r>
            <a:r>
              <a:rPr lang="fr-CH" sz="1000" i="1" dirty="0"/>
              <a:t>. 2025</a:t>
            </a:r>
            <a:endParaRPr lang="en-GB" sz="1000" i="1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724DA9B-F45D-148E-F35E-0D5A9261C711}"/>
              </a:ext>
            </a:extLst>
          </p:cNvPr>
          <p:cNvCxnSpPr>
            <a:cxnSpLocks/>
          </p:cNvCxnSpPr>
          <p:nvPr/>
        </p:nvCxnSpPr>
        <p:spPr>
          <a:xfrm flipH="1" flipV="1">
            <a:off x="5810921" y="2674657"/>
            <a:ext cx="7625" cy="2138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A2BD36F-3AF3-F667-4379-2FC40247D521}"/>
              </a:ext>
            </a:extLst>
          </p:cNvPr>
          <p:cNvSpPr txBox="1"/>
          <p:nvPr/>
        </p:nvSpPr>
        <p:spPr>
          <a:xfrm>
            <a:off x="5450850" y="2469619"/>
            <a:ext cx="5738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i="1" dirty="0" err="1"/>
              <a:t>Dec</a:t>
            </a:r>
            <a:r>
              <a:rPr lang="fr-CH" sz="1000" i="1" dirty="0"/>
              <a:t>. 2026</a:t>
            </a:r>
            <a:endParaRPr lang="en-GB" sz="1000" i="1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F12BED-BFAA-500F-43EE-53D721C437E0}"/>
              </a:ext>
            </a:extLst>
          </p:cNvPr>
          <p:cNvCxnSpPr>
            <a:cxnSpLocks/>
          </p:cNvCxnSpPr>
          <p:nvPr/>
        </p:nvCxnSpPr>
        <p:spPr>
          <a:xfrm flipV="1">
            <a:off x="8686669" y="2635699"/>
            <a:ext cx="131" cy="525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8F20DF-70A3-7489-F5B6-ACB3CA3A5F8D}"/>
              </a:ext>
            </a:extLst>
          </p:cNvPr>
          <p:cNvCxnSpPr>
            <a:cxnSpLocks/>
          </p:cNvCxnSpPr>
          <p:nvPr/>
        </p:nvCxnSpPr>
        <p:spPr>
          <a:xfrm flipV="1">
            <a:off x="7210415" y="2642151"/>
            <a:ext cx="0" cy="524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820093D-4223-81E5-C289-05E65D2867E4}"/>
              </a:ext>
            </a:extLst>
          </p:cNvPr>
          <p:cNvCxnSpPr>
            <a:cxnSpLocks/>
          </p:cNvCxnSpPr>
          <p:nvPr/>
        </p:nvCxnSpPr>
        <p:spPr>
          <a:xfrm flipV="1">
            <a:off x="3247476" y="2678210"/>
            <a:ext cx="0" cy="2135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C1514F3-1E56-E073-4C66-AC527E1B82C0}"/>
              </a:ext>
            </a:extLst>
          </p:cNvPr>
          <p:cNvCxnSpPr>
            <a:cxnSpLocks/>
          </p:cNvCxnSpPr>
          <p:nvPr/>
        </p:nvCxnSpPr>
        <p:spPr>
          <a:xfrm flipV="1">
            <a:off x="3344241" y="3083085"/>
            <a:ext cx="131" cy="1283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3993CB-50CA-0791-95C4-404A4E90352D}"/>
              </a:ext>
            </a:extLst>
          </p:cNvPr>
          <p:cNvCxnSpPr>
            <a:cxnSpLocks/>
          </p:cNvCxnSpPr>
          <p:nvPr/>
        </p:nvCxnSpPr>
        <p:spPr>
          <a:xfrm flipV="1">
            <a:off x="9081826" y="3289469"/>
            <a:ext cx="65" cy="1959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B9B64B4-FE8C-ABE0-B6C6-BDFA131264F8}"/>
              </a:ext>
            </a:extLst>
          </p:cNvPr>
          <p:cNvSpPr txBox="1"/>
          <p:nvPr/>
        </p:nvSpPr>
        <p:spPr>
          <a:xfrm>
            <a:off x="8385061" y="2446188"/>
            <a:ext cx="64781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i="1" dirty="0" err="1"/>
              <a:t>Dec</a:t>
            </a:r>
            <a:r>
              <a:rPr lang="fr-CH" sz="1000" i="1" dirty="0"/>
              <a:t> 2027</a:t>
            </a:r>
            <a:endParaRPr lang="en-GB" sz="1000" i="1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1CF70BA-87CC-D12D-6392-8C62419CF58B}"/>
              </a:ext>
            </a:extLst>
          </p:cNvPr>
          <p:cNvCxnSpPr>
            <a:cxnSpLocks/>
          </p:cNvCxnSpPr>
          <p:nvPr/>
        </p:nvCxnSpPr>
        <p:spPr>
          <a:xfrm flipV="1">
            <a:off x="9082021" y="5248637"/>
            <a:ext cx="0" cy="941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716FC4F-1997-5CE3-836E-90DBD77F4704}"/>
              </a:ext>
            </a:extLst>
          </p:cNvPr>
          <p:cNvSpPr txBox="1"/>
          <p:nvPr/>
        </p:nvSpPr>
        <p:spPr>
          <a:xfrm>
            <a:off x="2906481" y="2482786"/>
            <a:ext cx="5738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i="1" dirty="0" err="1"/>
              <a:t>Dec</a:t>
            </a:r>
            <a:r>
              <a:rPr lang="fr-CH" sz="1000" i="1" dirty="0"/>
              <a:t>. 2025</a:t>
            </a:r>
            <a:endParaRPr lang="en-GB" sz="10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1E82809-0A57-3A83-BF9C-FE6ED18C561B}"/>
              </a:ext>
            </a:extLst>
          </p:cNvPr>
          <p:cNvSpPr txBox="1"/>
          <p:nvPr/>
        </p:nvSpPr>
        <p:spPr>
          <a:xfrm>
            <a:off x="2822146" y="3597841"/>
            <a:ext cx="11242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b="1" dirty="0"/>
              <a:t>Magnet </a:t>
            </a:r>
            <a:r>
              <a:rPr lang="fr-CH" sz="1200" b="1" dirty="0" err="1"/>
              <a:t>assembly</a:t>
            </a:r>
            <a:endParaRPr lang="en-GB" sz="1200" b="1" dirty="0"/>
          </a:p>
        </p:txBody>
      </p:sp>
      <p:sp>
        <p:nvSpPr>
          <p:cNvPr id="29" name="Arrow: Chevron 28">
            <a:extLst>
              <a:ext uri="{FF2B5EF4-FFF2-40B4-BE49-F238E27FC236}">
                <a16:creationId xmlns:a16="http://schemas.microsoft.com/office/drawing/2014/main" id="{CB477191-9E01-2FDB-61C3-5D9C3C1D9C47}"/>
              </a:ext>
            </a:extLst>
          </p:cNvPr>
          <p:cNvSpPr/>
          <p:nvPr/>
        </p:nvSpPr>
        <p:spPr>
          <a:xfrm>
            <a:off x="445111" y="3887113"/>
            <a:ext cx="2262643" cy="465827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050" kern="1200" dirty="0" err="1"/>
              <a:t>Mechanical</a:t>
            </a:r>
            <a:r>
              <a:rPr lang="fr-CH" sz="1050" kern="1200" dirty="0"/>
              <a:t> </a:t>
            </a:r>
            <a:r>
              <a:rPr lang="fr-CH" sz="1050" kern="1200" dirty="0" err="1"/>
              <a:t>eng</a:t>
            </a:r>
            <a:r>
              <a:rPr lang="fr-CH" sz="1050" kern="1200" dirty="0"/>
              <a:t>. design </a:t>
            </a:r>
            <a:endParaRPr lang="en-GB" sz="1050" kern="1200" dirty="0"/>
          </a:p>
        </p:txBody>
      </p:sp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DA8C7A87-BD23-A7C7-10DF-88F90D7BAB97}"/>
              </a:ext>
            </a:extLst>
          </p:cNvPr>
          <p:cNvSpPr/>
          <p:nvPr/>
        </p:nvSpPr>
        <p:spPr>
          <a:xfrm>
            <a:off x="1906272" y="3068761"/>
            <a:ext cx="893161" cy="465827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/>
              <a:t>Cu coil</a:t>
            </a:r>
            <a:endParaRPr lang="en-GB" sz="1050" kern="1200" dirty="0"/>
          </a:p>
        </p:txBody>
      </p:sp>
      <p:sp>
        <p:nvSpPr>
          <p:cNvPr id="35" name="Arrow: Chevron 34">
            <a:extLst>
              <a:ext uri="{FF2B5EF4-FFF2-40B4-BE49-F238E27FC236}">
                <a16:creationId xmlns:a16="http://schemas.microsoft.com/office/drawing/2014/main" id="{B15DFA29-921B-BED3-E198-A30FD671932D}"/>
              </a:ext>
            </a:extLst>
          </p:cNvPr>
          <p:cNvSpPr/>
          <p:nvPr/>
        </p:nvSpPr>
        <p:spPr>
          <a:xfrm>
            <a:off x="2536079" y="3887113"/>
            <a:ext cx="1844514" cy="465827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50" kern="1200" dirty="0"/>
              <a:t>Mech. comp. procurement</a:t>
            </a:r>
            <a:endParaRPr lang="en-GB" sz="1050" kern="1200" dirty="0"/>
          </a:p>
        </p:txBody>
      </p:sp>
      <p:sp>
        <p:nvSpPr>
          <p:cNvPr id="36" name="Arrow: Chevron 35">
            <a:extLst>
              <a:ext uri="{FF2B5EF4-FFF2-40B4-BE49-F238E27FC236}">
                <a16:creationId xmlns:a16="http://schemas.microsoft.com/office/drawing/2014/main" id="{FFF633F9-C9EB-F274-7ED9-099919396B63}"/>
              </a:ext>
            </a:extLst>
          </p:cNvPr>
          <p:cNvSpPr/>
          <p:nvPr/>
        </p:nvSpPr>
        <p:spPr>
          <a:xfrm>
            <a:off x="4214715" y="3894705"/>
            <a:ext cx="1638351" cy="465827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50" kern="1200" dirty="0"/>
              <a:t>1</a:t>
            </a:r>
            <a:r>
              <a:rPr lang="en-US" sz="1050" kern="1200" baseline="30000" dirty="0"/>
              <a:t>st</a:t>
            </a:r>
            <a:r>
              <a:rPr lang="en-US" sz="1050" kern="1200" dirty="0"/>
              <a:t> Magnet assembly</a:t>
            </a:r>
            <a:endParaRPr lang="en-GB" sz="1050" kern="1200" dirty="0"/>
          </a:p>
        </p:txBody>
      </p:sp>
      <p:sp>
        <p:nvSpPr>
          <p:cNvPr id="37" name="Arrow: Chevron 36">
            <a:extLst>
              <a:ext uri="{FF2B5EF4-FFF2-40B4-BE49-F238E27FC236}">
                <a16:creationId xmlns:a16="http://schemas.microsoft.com/office/drawing/2014/main" id="{E0A38EAB-21CA-307D-DDB1-5232F2CF75DE}"/>
              </a:ext>
            </a:extLst>
          </p:cNvPr>
          <p:cNvSpPr/>
          <p:nvPr/>
        </p:nvSpPr>
        <p:spPr>
          <a:xfrm>
            <a:off x="5818546" y="3910987"/>
            <a:ext cx="1487848" cy="465827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50" kern="1200" dirty="0"/>
              <a:t>2</a:t>
            </a:r>
            <a:r>
              <a:rPr lang="en-US" sz="1050" kern="1200" baseline="30000" dirty="0"/>
              <a:t>nd</a:t>
            </a:r>
            <a:r>
              <a:rPr lang="en-US" sz="1050" kern="1200" dirty="0"/>
              <a:t>  Magnet assembly</a:t>
            </a:r>
            <a:endParaRPr lang="en-GB" sz="1050" kern="1200" dirty="0"/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6586EB9A-2F00-C223-3BE1-754D6CE9BF25}"/>
              </a:ext>
            </a:extLst>
          </p:cNvPr>
          <p:cNvSpPr/>
          <p:nvPr/>
        </p:nvSpPr>
        <p:spPr>
          <a:xfrm>
            <a:off x="2652672" y="3069909"/>
            <a:ext cx="1835015" cy="465827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50" kern="1200" dirty="0"/>
              <a:t>2 Nb3Sn practice coil</a:t>
            </a:r>
            <a:endParaRPr lang="en-GB" sz="1050" kern="1200" dirty="0"/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AF74D516-0D55-8D0C-4647-4CEEC8767EF0}"/>
              </a:ext>
            </a:extLst>
          </p:cNvPr>
          <p:cNvSpPr/>
          <p:nvPr/>
        </p:nvSpPr>
        <p:spPr>
          <a:xfrm>
            <a:off x="4359323" y="3068761"/>
            <a:ext cx="2847002" cy="465827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50" kern="1200" dirty="0"/>
              <a:t>5 Nb3Sn series coils</a:t>
            </a:r>
            <a:endParaRPr lang="en-GB" sz="1050" kern="1200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7D03A5FD-B6B8-F086-59FB-047BDD2F1F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07E11EF-63DA-57EC-582A-94E6B5FB84A3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9518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87A35-E245-0A91-1E4D-586D6268C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18912A-16E7-1843-361D-1F1F4DA1A8E0}"/>
              </a:ext>
            </a:extLst>
          </p:cNvPr>
          <p:cNvSpPr/>
          <p:nvPr/>
        </p:nvSpPr>
        <p:spPr>
          <a:xfrm>
            <a:off x="52749" y="2872821"/>
            <a:ext cx="9140508" cy="24363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8A62EE-6DC0-D8F7-7FE9-4D84039FE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388" y="-75131"/>
            <a:ext cx="8594612" cy="1325563"/>
          </a:xfrm>
        </p:spPr>
        <p:txBody>
          <a:bodyPr/>
          <a:lstStyle/>
          <a:p>
            <a:r>
              <a:rPr lang="en-GB" sz="40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WP3.1 Falcon D timeline (2025 – 2027)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4657A0-4441-C6EB-769D-B545922C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72B4F17-0E75-5351-B571-25FBB20E70DB}"/>
              </a:ext>
            </a:extLst>
          </p:cNvPr>
          <p:cNvGrpSpPr/>
          <p:nvPr/>
        </p:nvGrpSpPr>
        <p:grpSpPr>
          <a:xfrm>
            <a:off x="55731" y="3301278"/>
            <a:ext cx="3093104" cy="378952"/>
            <a:chOff x="38281" y="3418627"/>
            <a:chExt cx="3093104" cy="378952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87AC191-DB2B-D59C-33AD-EB2C509E0B39}"/>
                </a:ext>
              </a:extLst>
            </p:cNvPr>
            <p:cNvSpPr/>
            <p:nvPr/>
          </p:nvSpPr>
          <p:spPr>
            <a:xfrm>
              <a:off x="38281" y="3418628"/>
              <a:ext cx="917687" cy="367075"/>
            </a:xfrm>
            <a:custGeom>
              <a:avLst/>
              <a:gdLst>
                <a:gd name="connsiteX0" fmla="*/ 0 w 917687"/>
                <a:gd name="connsiteY0" fmla="*/ 0 h 367075"/>
                <a:gd name="connsiteX1" fmla="*/ 734150 w 917687"/>
                <a:gd name="connsiteY1" fmla="*/ 0 h 367075"/>
                <a:gd name="connsiteX2" fmla="*/ 917687 w 917687"/>
                <a:gd name="connsiteY2" fmla="*/ 183538 h 367075"/>
                <a:gd name="connsiteX3" fmla="*/ 734150 w 917687"/>
                <a:gd name="connsiteY3" fmla="*/ 367075 h 367075"/>
                <a:gd name="connsiteX4" fmla="*/ 0 w 917687"/>
                <a:gd name="connsiteY4" fmla="*/ 367075 h 367075"/>
                <a:gd name="connsiteX5" fmla="*/ 183538 w 917687"/>
                <a:gd name="connsiteY5" fmla="*/ 183538 h 367075"/>
                <a:gd name="connsiteX6" fmla="*/ 0 w 917687"/>
                <a:gd name="connsiteY6" fmla="*/ 0 h 36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87" h="367075">
                  <a:moveTo>
                    <a:pt x="0" y="0"/>
                  </a:moveTo>
                  <a:lnTo>
                    <a:pt x="734150" y="0"/>
                  </a:lnTo>
                  <a:lnTo>
                    <a:pt x="917687" y="183538"/>
                  </a:lnTo>
                  <a:lnTo>
                    <a:pt x="734150" y="367075"/>
                  </a:lnTo>
                  <a:lnTo>
                    <a:pt x="0" y="367075"/>
                  </a:lnTo>
                  <a:lnTo>
                    <a:pt x="183538" y="1835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542" tIns="10668" rIns="194205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800" b="1" kern="1200" dirty="0"/>
                <a:t>CAD </a:t>
              </a:r>
              <a:r>
                <a:rPr lang="fr-CH" sz="800" b="1" kern="1200" dirty="0" err="1"/>
                <a:t>drawings</a:t>
              </a:r>
              <a:endParaRPr lang="en-GB" sz="800" b="1" kern="120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74F7936-9C16-AC9A-1C93-B8B0710E070A}"/>
                </a:ext>
              </a:extLst>
            </p:cNvPr>
            <p:cNvSpPr/>
            <p:nvPr/>
          </p:nvSpPr>
          <p:spPr>
            <a:xfrm>
              <a:off x="754588" y="3418628"/>
              <a:ext cx="1068872" cy="367075"/>
            </a:xfrm>
            <a:custGeom>
              <a:avLst/>
              <a:gdLst>
                <a:gd name="connsiteX0" fmla="*/ 0 w 917687"/>
                <a:gd name="connsiteY0" fmla="*/ 0 h 367075"/>
                <a:gd name="connsiteX1" fmla="*/ 734150 w 917687"/>
                <a:gd name="connsiteY1" fmla="*/ 0 h 367075"/>
                <a:gd name="connsiteX2" fmla="*/ 917687 w 917687"/>
                <a:gd name="connsiteY2" fmla="*/ 183538 h 367075"/>
                <a:gd name="connsiteX3" fmla="*/ 734150 w 917687"/>
                <a:gd name="connsiteY3" fmla="*/ 367075 h 367075"/>
                <a:gd name="connsiteX4" fmla="*/ 0 w 917687"/>
                <a:gd name="connsiteY4" fmla="*/ 367075 h 367075"/>
                <a:gd name="connsiteX5" fmla="*/ 183538 w 917687"/>
                <a:gd name="connsiteY5" fmla="*/ 183538 h 367075"/>
                <a:gd name="connsiteX6" fmla="*/ 0 w 917687"/>
                <a:gd name="connsiteY6" fmla="*/ 0 h 36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87" h="367075">
                  <a:moveTo>
                    <a:pt x="0" y="0"/>
                  </a:moveTo>
                  <a:lnTo>
                    <a:pt x="734150" y="0"/>
                  </a:lnTo>
                  <a:lnTo>
                    <a:pt x="917687" y="183538"/>
                  </a:lnTo>
                  <a:lnTo>
                    <a:pt x="734150" y="367075"/>
                  </a:lnTo>
                  <a:lnTo>
                    <a:pt x="0" y="367075"/>
                  </a:lnTo>
                  <a:lnTo>
                    <a:pt x="183538" y="1835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116428"/>
                <a:satOff val="-2085"/>
                <a:lumOff val="8862"/>
                <a:alphaOff val="0"/>
              </a:schemeClr>
            </a:fillRef>
            <a:effectRef idx="0">
              <a:schemeClr val="accent1">
                <a:shade val="80000"/>
                <a:hueOff val="116428"/>
                <a:satOff val="-2085"/>
                <a:lumOff val="886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7541" tIns="8001" rIns="191538" bIns="8001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600" b="1" kern="1200" dirty="0" err="1"/>
                <a:t>Manufacturing</a:t>
              </a:r>
              <a:r>
                <a:rPr lang="fr-CH" sz="600" b="1" kern="1200" dirty="0"/>
                <a:t>, Instrumentation</a:t>
              </a:r>
              <a:endParaRPr lang="en-GB" sz="600" b="1" kern="1200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6A2B0FA-EFE5-29CB-FE68-20F89A9BBA1A}"/>
                </a:ext>
              </a:extLst>
            </p:cNvPr>
            <p:cNvSpPr/>
            <p:nvPr/>
          </p:nvSpPr>
          <p:spPr>
            <a:xfrm>
              <a:off x="1620370" y="3430504"/>
              <a:ext cx="964223" cy="367075"/>
            </a:xfrm>
            <a:custGeom>
              <a:avLst/>
              <a:gdLst>
                <a:gd name="connsiteX0" fmla="*/ 0 w 964223"/>
                <a:gd name="connsiteY0" fmla="*/ 0 h 367075"/>
                <a:gd name="connsiteX1" fmla="*/ 780686 w 964223"/>
                <a:gd name="connsiteY1" fmla="*/ 0 h 367075"/>
                <a:gd name="connsiteX2" fmla="*/ 964223 w 964223"/>
                <a:gd name="connsiteY2" fmla="*/ 183538 h 367075"/>
                <a:gd name="connsiteX3" fmla="*/ 780686 w 964223"/>
                <a:gd name="connsiteY3" fmla="*/ 367075 h 367075"/>
                <a:gd name="connsiteX4" fmla="*/ 0 w 964223"/>
                <a:gd name="connsiteY4" fmla="*/ 367075 h 367075"/>
                <a:gd name="connsiteX5" fmla="*/ 183538 w 964223"/>
                <a:gd name="connsiteY5" fmla="*/ 183538 h 367075"/>
                <a:gd name="connsiteX6" fmla="*/ 0 w 964223"/>
                <a:gd name="connsiteY6" fmla="*/ 0 h 36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4223" h="367075">
                  <a:moveTo>
                    <a:pt x="0" y="0"/>
                  </a:moveTo>
                  <a:lnTo>
                    <a:pt x="780686" y="0"/>
                  </a:lnTo>
                  <a:lnTo>
                    <a:pt x="964223" y="183538"/>
                  </a:lnTo>
                  <a:lnTo>
                    <a:pt x="780686" y="367075"/>
                  </a:lnTo>
                  <a:lnTo>
                    <a:pt x="0" y="367075"/>
                  </a:lnTo>
                  <a:lnTo>
                    <a:pt x="183538" y="18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232855"/>
                <a:satOff val="-4171"/>
                <a:lumOff val="1772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3543" tIns="13335" rIns="196872" bIns="13335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00" b="1" kern="1200" dirty="0" err="1">
                  <a:solidFill>
                    <a:srgbClr val="0055A0"/>
                  </a:solidFill>
                </a:rPr>
                <a:t>Assembly</a:t>
              </a:r>
              <a:endParaRPr lang="en-GB" sz="1000" b="1" kern="1200" dirty="0">
                <a:solidFill>
                  <a:srgbClr val="0055A0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A1DBA8F-5040-CAE4-A22E-94542F33DB7F}"/>
                </a:ext>
              </a:extLst>
            </p:cNvPr>
            <p:cNvSpPr/>
            <p:nvPr/>
          </p:nvSpPr>
          <p:spPr>
            <a:xfrm>
              <a:off x="2479698" y="3418627"/>
              <a:ext cx="651687" cy="367075"/>
            </a:xfrm>
            <a:custGeom>
              <a:avLst/>
              <a:gdLst>
                <a:gd name="connsiteX0" fmla="*/ 0 w 917687"/>
                <a:gd name="connsiteY0" fmla="*/ 0 h 367075"/>
                <a:gd name="connsiteX1" fmla="*/ 734150 w 917687"/>
                <a:gd name="connsiteY1" fmla="*/ 0 h 367075"/>
                <a:gd name="connsiteX2" fmla="*/ 917687 w 917687"/>
                <a:gd name="connsiteY2" fmla="*/ 183538 h 367075"/>
                <a:gd name="connsiteX3" fmla="*/ 734150 w 917687"/>
                <a:gd name="connsiteY3" fmla="*/ 367075 h 367075"/>
                <a:gd name="connsiteX4" fmla="*/ 0 w 917687"/>
                <a:gd name="connsiteY4" fmla="*/ 367075 h 367075"/>
                <a:gd name="connsiteX5" fmla="*/ 183538 w 917687"/>
                <a:gd name="connsiteY5" fmla="*/ 183538 h 367075"/>
                <a:gd name="connsiteX6" fmla="*/ 0 w 917687"/>
                <a:gd name="connsiteY6" fmla="*/ 0 h 36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87" h="367075">
                  <a:moveTo>
                    <a:pt x="0" y="0"/>
                  </a:moveTo>
                  <a:lnTo>
                    <a:pt x="734150" y="0"/>
                  </a:lnTo>
                  <a:lnTo>
                    <a:pt x="917687" y="183538"/>
                  </a:lnTo>
                  <a:lnTo>
                    <a:pt x="734150" y="367075"/>
                  </a:lnTo>
                  <a:lnTo>
                    <a:pt x="0" y="367075"/>
                  </a:lnTo>
                  <a:lnTo>
                    <a:pt x="183538" y="1835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349283"/>
                <a:satOff val="-6256"/>
                <a:lumOff val="26585"/>
                <a:alphaOff val="0"/>
              </a:schemeClr>
            </a:fillRef>
            <a:effectRef idx="0">
              <a:schemeClr val="accent1">
                <a:shade val="80000"/>
                <a:hueOff val="349283"/>
                <a:satOff val="-6256"/>
                <a:lumOff val="2658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542" tIns="10668" rIns="194205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800" b="1" kern="1200" dirty="0"/>
                <a:t>Test LMK1</a:t>
              </a:r>
              <a:endParaRPr lang="en-GB" sz="800" b="1" kern="120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F796DD-2021-E3D4-74DD-E6E78825E59E}"/>
              </a:ext>
            </a:extLst>
          </p:cNvPr>
          <p:cNvGrpSpPr/>
          <p:nvPr/>
        </p:nvGrpSpPr>
        <p:grpSpPr>
          <a:xfrm>
            <a:off x="2581839" y="3900094"/>
            <a:ext cx="4716825" cy="536854"/>
            <a:chOff x="2751768" y="3995261"/>
            <a:chExt cx="4321975" cy="38016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F32E3A-CB46-3B9B-F6F0-A6C3CC5355BC}"/>
                </a:ext>
              </a:extLst>
            </p:cNvPr>
            <p:cNvSpPr/>
            <p:nvPr/>
          </p:nvSpPr>
          <p:spPr>
            <a:xfrm>
              <a:off x="2751768" y="4005286"/>
              <a:ext cx="1876682" cy="360000"/>
            </a:xfrm>
            <a:custGeom>
              <a:avLst/>
              <a:gdLst>
                <a:gd name="connsiteX0" fmla="*/ 0 w 1206633"/>
                <a:gd name="connsiteY0" fmla="*/ 0 h 360000"/>
                <a:gd name="connsiteX1" fmla="*/ 1026633 w 1206633"/>
                <a:gd name="connsiteY1" fmla="*/ 0 h 360000"/>
                <a:gd name="connsiteX2" fmla="*/ 1206633 w 1206633"/>
                <a:gd name="connsiteY2" fmla="*/ 180000 h 360000"/>
                <a:gd name="connsiteX3" fmla="*/ 1026633 w 1206633"/>
                <a:gd name="connsiteY3" fmla="*/ 360000 h 360000"/>
                <a:gd name="connsiteX4" fmla="*/ 0 w 1206633"/>
                <a:gd name="connsiteY4" fmla="*/ 360000 h 360000"/>
                <a:gd name="connsiteX5" fmla="*/ 180000 w 1206633"/>
                <a:gd name="connsiteY5" fmla="*/ 180000 h 360000"/>
                <a:gd name="connsiteX6" fmla="*/ 0 w 1206633"/>
                <a:gd name="connsiteY6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6633" h="360000">
                  <a:moveTo>
                    <a:pt x="0" y="0"/>
                  </a:moveTo>
                  <a:lnTo>
                    <a:pt x="1026633" y="0"/>
                  </a:lnTo>
                  <a:lnTo>
                    <a:pt x="1206633" y="180000"/>
                  </a:lnTo>
                  <a:lnTo>
                    <a:pt x="1026633" y="360000"/>
                  </a:lnTo>
                  <a:lnTo>
                    <a:pt x="0" y="360000"/>
                  </a:lnTo>
                  <a:lnTo>
                    <a:pt x="180000" y="18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004" tIns="10668" rIns="190668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50" b="1" dirty="0" err="1"/>
                <a:t>Coils</a:t>
              </a:r>
              <a:r>
                <a:rPr lang="fr-CH" sz="1050" b="1" dirty="0"/>
                <a:t> </a:t>
              </a:r>
              <a:r>
                <a:rPr lang="fr-CH" sz="1050" b="1" kern="1200" dirty="0" err="1"/>
                <a:t>Manufacturing</a:t>
              </a:r>
              <a:r>
                <a:rPr lang="fr-CH" sz="1050" b="1" kern="1200" dirty="0"/>
                <a:t> (3)</a:t>
              </a:r>
              <a:endParaRPr lang="en-GB" sz="1050" b="1" kern="120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EAA65FF-865A-F52B-0CFC-562F85BC8ED9}"/>
                </a:ext>
              </a:extLst>
            </p:cNvPr>
            <p:cNvSpPr/>
            <p:nvPr/>
          </p:nvSpPr>
          <p:spPr>
            <a:xfrm>
              <a:off x="4412481" y="3995261"/>
              <a:ext cx="692441" cy="360000"/>
            </a:xfrm>
            <a:custGeom>
              <a:avLst/>
              <a:gdLst>
                <a:gd name="connsiteX0" fmla="*/ 0 w 1057754"/>
                <a:gd name="connsiteY0" fmla="*/ 0 h 360000"/>
                <a:gd name="connsiteX1" fmla="*/ 877754 w 1057754"/>
                <a:gd name="connsiteY1" fmla="*/ 0 h 360000"/>
                <a:gd name="connsiteX2" fmla="*/ 1057754 w 1057754"/>
                <a:gd name="connsiteY2" fmla="*/ 180000 h 360000"/>
                <a:gd name="connsiteX3" fmla="*/ 877754 w 1057754"/>
                <a:gd name="connsiteY3" fmla="*/ 360000 h 360000"/>
                <a:gd name="connsiteX4" fmla="*/ 0 w 1057754"/>
                <a:gd name="connsiteY4" fmla="*/ 360000 h 360000"/>
                <a:gd name="connsiteX5" fmla="*/ 180000 w 1057754"/>
                <a:gd name="connsiteY5" fmla="*/ 180000 h 360000"/>
                <a:gd name="connsiteX6" fmla="*/ 0 w 1057754"/>
                <a:gd name="connsiteY6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754" h="360000">
                  <a:moveTo>
                    <a:pt x="0" y="0"/>
                  </a:moveTo>
                  <a:lnTo>
                    <a:pt x="877754" y="0"/>
                  </a:lnTo>
                  <a:lnTo>
                    <a:pt x="1057754" y="180000"/>
                  </a:lnTo>
                  <a:lnTo>
                    <a:pt x="877754" y="360000"/>
                  </a:lnTo>
                  <a:lnTo>
                    <a:pt x="0" y="360000"/>
                  </a:lnTo>
                  <a:lnTo>
                    <a:pt x="180000" y="18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87321"/>
                <a:satOff val="-1564"/>
                <a:lumOff val="6646"/>
                <a:alphaOff val="0"/>
              </a:schemeClr>
            </a:fillRef>
            <a:effectRef idx="0">
              <a:schemeClr val="accent1">
                <a:shade val="80000"/>
                <a:hueOff val="87321"/>
                <a:satOff val="-1564"/>
                <a:lumOff val="664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004" tIns="10668" rIns="190668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800" b="1" kern="1200"/>
                <a:t>CMM </a:t>
              </a:r>
              <a:endParaRPr lang="en-GB" sz="800" b="1" kern="120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895C84C-5FD6-E154-1B9E-0EAFB5C842F9}"/>
                </a:ext>
              </a:extLst>
            </p:cNvPr>
            <p:cNvSpPr/>
            <p:nvPr/>
          </p:nvSpPr>
          <p:spPr>
            <a:xfrm>
              <a:off x="4888953" y="4005286"/>
              <a:ext cx="989518" cy="360000"/>
            </a:xfrm>
            <a:custGeom>
              <a:avLst/>
              <a:gdLst>
                <a:gd name="connsiteX0" fmla="*/ 0 w 1221421"/>
                <a:gd name="connsiteY0" fmla="*/ 0 h 360000"/>
                <a:gd name="connsiteX1" fmla="*/ 1041421 w 1221421"/>
                <a:gd name="connsiteY1" fmla="*/ 0 h 360000"/>
                <a:gd name="connsiteX2" fmla="*/ 1221421 w 1221421"/>
                <a:gd name="connsiteY2" fmla="*/ 180000 h 360000"/>
                <a:gd name="connsiteX3" fmla="*/ 1041421 w 1221421"/>
                <a:gd name="connsiteY3" fmla="*/ 360000 h 360000"/>
                <a:gd name="connsiteX4" fmla="*/ 0 w 1221421"/>
                <a:gd name="connsiteY4" fmla="*/ 360000 h 360000"/>
                <a:gd name="connsiteX5" fmla="*/ 180000 w 1221421"/>
                <a:gd name="connsiteY5" fmla="*/ 180000 h 360000"/>
                <a:gd name="connsiteX6" fmla="*/ 0 w 1221421"/>
                <a:gd name="connsiteY6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21" h="360000">
                  <a:moveTo>
                    <a:pt x="0" y="0"/>
                  </a:moveTo>
                  <a:lnTo>
                    <a:pt x="1041421" y="0"/>
                  </a:lnTo>
                  <a:lnTo>
                    <a:pt x="1221421" y="180000"/>
                  </a:lnTo>
                  <a:lnTo>
                    <a:pt x="1041421" y="360000"/>
                  </a:lnTo>
                  <a:lnTo>
                    <a:pt x="0" y="360000"/>
                  </a:lnTo>
                  <a:lnTo>
                    <a:pt x="180000" y="18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174641"/>
                <a:satOff val="-3128"/>
                <a:lumOff val="13293"/>
                <a:alphaOff val="0"/>
              </a:schemeClr>
            </a:fillRef>
            <a:effectRef idx="0">
              <a:schemeClr val="accent1">
                <a:shade val="80000"/>
                <a:hueOff val="174641"/>
                <a:satOff val="-3128"/>
                <a:lumOff val="1329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004" tIns="10668" rIns="190668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50" b="1" kern="1200"/>
                <a:t>Instrumentation</a:t>
              </a:r>
              <a:endParaRPr lang="en-GB" sz="1050" b="1" kern="120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0452D6-FA9B-060C-E66B-A0F41840009B}"/>
                </a:ext>
              </a:extLst>
            </p:cNvPr>
            <p:cNvSpPr/>
            <p:nvPr/>
          </p:nvSpPr>
          <p:spPr>
            <a:xfrm>
              <a:off x="5621756" y="4012879"/>
              <a:ext cx="1057754" cy="360000"/>
            </a:xfrm>
            <a:custGeom>
              <a:avLst/>
              <a:gdLst>
                <a:gd name="connsiteX0" fmla="*/ 0 w 1057754"/>
                <a:gd name="connsiteY0" fmla="*/ 0 h 360000"/>
                <a:gd name="connsiteX1" fmla="*/ 877754 w 1057754"/>
                <a:gd name="connsiteY1" fmla="*/ 0 h 360000"/>
                <a:gd name="connsiteX2" fmla="*/ 1057754 w 1057754"/>
                <a:gd name="connsiteY2" fmla="*/ 180000 h 360000"/>
                <a:gd name="connsiteX3" fmla="*/ 877754 w 1057754"/>
                <a:gd name="connsiteY3" fmla="*/ 360000 h 360000"/>
                <a:gd name="connsiteX4" fmla="*/ 0 w 1057754"/>
                <a:gd name="connsiteY4" fmla="*/ 360000 h 360000"/>
                <a:gd name="connsiteX5" fmla="*/ 180000 w 1057754"/>
                <a:gd name="connsiteY5" fmla="*/ 180000 h 360000"/>
                <a:gd name="connsiteX6" fmla="*/ 0 w 1057754"/>
                <a:gd name="connsiteY6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754" h="360000">
                  <a:moveTo>
                    <a:pt x="0" y="0"/>
                  </a:moveTo>
                  <a:lnTo>
                    <a:pt x="877754" y="0"/>
                  </a:lnTo>
                  <a:lnTo>
                    <a:pt x="1057754" y="180000"/>
                  </a:lnTo>
                  <a:lnTo>
                    <a:pt x="877754" y="360000"/>
                  </a:lnTo>
                  <a:lnTo>
                    <a:pt x="0" y="360000"/>
                  </a:lnTo>
                  <a:lnTo>
                    <a:pt x="180000" y="18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261962"/>
                <a:satOff val="-4692"/>
                <a:lumOff val="19939"/>
                <a:alphaOff val="0"/>
              </a:schemeClr>
            </a:fillRef>
            <a:effectRef idx="0">
              <a:schemeClr val="accent1">
                <a:shade val="80000"/>
                <a:hueOff val="261962"/>
                <a:satOff val="-4692"/>
                <a:lumOff val="199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004" tIns="10668" rIns="190668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50" b="1" kern="1200" dirty="0" err="1">
                  <a:solidFill>
                    <a:srgbClr val="0055A0"/>
                  </a:solidFill>
                </a:rPr>
                <a:t>Assembly</a:t>
              </a:r>
              <a:endParaRPr lang="en-GB" sz="1050" b="1" kern="1200" dirty="0">
                <a:solidFill>
                  <a:srgbClr val="0055A0"/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6C197BD-F833-D3AF-BD2A-2AEC5E8233D5}"/>
                </a:ext>
              </a:extLst>
            </p:cNvPr>
            <p:cNvSpPr/>
            <p:nvPr/>
          </p:nvSpPr>
          <p:spPr>
            <a:xfrm>
              <a:off x="6358442" y="4015425"/>
              <a:ext cx="715301" cy="360000"/>
            </a:xfrm>
            <a:custGeom>
              <a:avLst/>
              <a:gdLst>
                <a:gd name="connsiteX0" fmla="*/ 0 w 1057754"/>
                <a:gd name="connsiteY0" fmla="*/ 0 h 360000"/>
                <a:gd name="connsiteX1" fmla="*/ 877754 w 1057754"/>
                <a:gd name="connsiteY1" fmla="*/ 0 h 360000"/>
                <a:gd name="connsiteX2" fmla="*/ 1057754 w 1057754"/>
                <a:gd name="connsiteY2" fmla="*/ 180000 h 360000"/>
                <a:gd name="connsiteX3" fmla="*/ 877754 w 1057754"/>
                <a:gd name="connsiteY3" fmla="*/ 360000 h 360000"/>
                <a:gd name="connsiteX4" fmla="*/ 0 w 1057754"/>
                <a:gd name="connsiteY4" fmla="*/ 360000 h 360000"/>
                <a:gd name="connsiteX5" fmla="*/ 180000 w 1057754"/>
                <a:gd name="connsiteY5" fmla="*/ 180000 h 360000"/>
                <a:gd name="connsiteX6" fmla="*/ 0 w 1057754"/>
                <a:gd name="connsiteY6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754" h="360000">
                  <a:moveTo>
                    <a:pt x="0" y="0"/>
                  </a:moveTo>
                  <a:lnTo>
                    <a:pt x="877754" y="0"/>
                  </a:lnTo>
                  <a:lnTo>
                    <a:pt x="1057754" y="180000"/>
                  </a:lnTo>
                  <a:lnTo>
                    <a:pt x="877754" y="360000"/>
                  </a:lnTo>
                  <a:lnTo>
                    <a:pt x="0" y="360000"/>
                  </a:lnTo>
                  <a:lnTo>
                    <a:pt x="180000" y="18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349283"/>
                <a:satOff val="-6256"/>
                <a:lumOff val="26585"/>
                <a:alphaOff val="0"/>
              </a:schemeClr>
            </a:fillRef>
            <a:effectRef idx="0">
              <a:schemeClr val="accent1">
                <a:shade val="80000"/>
                <a:hueOff val="349283"/>
                <a:satOff val="-6256"/>
                <a:lumOff val="2658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004" tIns="10668" rIns="190668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50" b="1" kern="1200" dirty="0"/>
                <a:t>Co</a:t>
              </a:r>
              <a:r>
                <a:rPr lang="fr-CH" sz="1050" b="1" dirty="0"/>
                <a:t>l</a:t>
              </a:r>
              <a:r>
                <a:rPr lang="fr-CH" sz="1050" b="1" kern="1200" dirty="0"/>
                <a:t>d Test M1</a:t>
              </a:r>
              <a:endParaRPr lang="en-GB" sz="1050" b="1" kern="1200" dirty="0"/>
            </a:p>
          </p:txBody>
        </p:sp>
      </p:grp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043E08A5-BA87-9DC9-1150-06050F5AF7A9}"/>
              </a:ext>
            </a:extLst>
          </p:cNvPr>
          <p:cNvGraphicFramePr/>
          <p:nvPr/>
        </p:nvGraphicFramePr>
        <p:xfrm>
          <a:off x="6948199" y="4950958"/>
          <a:ext cx="2133888" cy="3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D1D02D97-6506-E8FE-B5D7-0EFE4E9BF795}"/>
              </a:ext>
            </a:extLst>
          </p:cNvPr>
          <p:cNvSpPr/>
          <p:nvPr/>
        </p:nvSpPr>
        <p:spPr>
          <a:xfrm>
            <a:off x="0" y="1467922"/>
            <a:ext cx="2478308" cy="8808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07CA24-63EA-E985-7C06-4869C3EB1F35}"/>
              </a:ext>
            </a:extLst>
          </p:cNvPr>
          <p:cNvSpPr/>
          <p:nvPr/>
        </p:nvSpPr>
        <p:spPr>
          <a:xfrm>
            <a:off x="1629972" y="1458296"/>
            <a:ext cx="7514028" cy="13984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107A9A6-75A9-36B3-4E67-FCE45993871A}"/>
              </a:ext>
            </a:extLst>
          </p:cNvPr>
          <p:cNvGrpSpPr/>
          <p:nvPr/>
        </p:nvGrpSpPr>
        <p:grpSpPr>
          <a:xfrm>
            <a:off x="14786" y="1776195"/>
            <a:ext cx="2841862" cy="1077213"/>
            <a:chOff x="2163" y="1802003"/>
            <a:chExt cx="2588651" cy="914471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A23DB46-601F-94A6-C228-75FA159CB3AB}"/>
                </a:ext>
              </a:extLst>
            </p:cNvPr>
            <p:cNvSpPr/>
            <p:nvPr/>
          </p:nvSpPr>
          <p:spPr>
            <a:xfrm>
              <a:off x="2163" y="1802003"/>
              <a:ext cx="1293137" cy="415964"/>
            </a:xfrm>
            <a:custGeom>
              <a:avLst/>
              <a:gdLst>
                <a:gd name="connsiteX0" fmla="*/ 0 w 1293137"/>
                <a:gd name="connsiteY0" fmla="*/ 0 h 358515"/>
                <a:gd name="connsiteX1" fmla="*/ 1113880 w 1293137"/>
                <a:gd name="connsiteY1" fmla="*/ 0 h 358515"/>
                <a:gd name="connsiteX2" fmla="*/ 1293137 w 1293137"/>
                <a:gd name="connsiteY2" fmla="*/ 179258 h 358515"/>
                <a:gd name="connsiteX3" fmla="*/ 1113880 w 1293137"/>
                <a:gd name="connsiteY3" fmla="*/ 358515 h 358515"/>
                <a:gd name="connsiteX4" fmla="*/ 0 w 1293137"/>
                <a:gd name="connsiteY4" fmla="*/ 358515 h 358515"/>
                <a:gd name="connsiteX5" fmla="*/ 179258 w 1293137"/>
                <a:gd name="connsiteY5" fmla="*/ 179258 h 358515"/>
                <a:gd name="connsiteX6" fmla="*/ 0 w 1293137"/>
                <a:gd name="connsiteY6" fmla="*/ 0 h 35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3137" h="358515">
                  <a:moveTo>
                    <a:pt x="0" y="0"/>
                  </a:moveTo>
                  <a:lnTo>
                    <a:pt x="1113880" y="0"/>
                  </a:lnTo>
                  <a:lnTo>
                    <a:pt x="1293137" y="179258"/>
                  </a:lnTo>
                  <a:lnTo>
                    <a:pt x="1113880" y="358515"/>
                  </a:lnTo>
                  <a:lnTo>
                    <a:pt x="0" y="358515"/>
                  </a:lnTo>
                  <a:lnTo>
                    <a:pt x="179258" y="17925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1262" tIns="10668" rIns="189925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050" kern="1200" dirty="0"/>
                <a:t>Magnetic 2D design 3D ends</a:t>
              </a:r>
              <a:endParaRPr lang="en-GB" sz="1050" kern="120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2C09E02-F1A1-9F27-856E-B213708CF15B}"/>
                </a:ext>
              </a:extLst>
            </p:cNvPr>
            <p:cNvSpPr/>
            <p:nvPr/>
          </p:nvSpPr>
          <p:spPr>
            <a:xfrm>
              <a:off x="162784" y="2357959"/>
              <a:ext cx="2428030" cy="358515"/>
            </a:xfrm>
            <a:custGeom>
              <a:avLst/>
              <a:gdLst>
                <a:gd name="connsiteX0" fmla="*/ 0 w 1293137"/>
                <a:gd name="connsiteY0" fmla="*/ 0 h 358515"/>
                <a:gd name="connsiteX1" fmla="*/ 1113880 w 1293137"/>
                <a:gd name="connsiteY1" fmla="*/ 0 h 358515"/>
                <a:gd name="connsiteX2" fmla="*/ 1293137 w 1293137"/>
                <a:gd name="connsiteY2" fmla="*/ 179258 h 358515"/>
                <a:gd name="connsiteX3" fmla="*/ 1113880 w 1293137"/>
                <a:gd name="connsiteY3" fmla="*/ 358515 h 358515"/>
                <a:gd name="connsiteX4" fmla="*/ 0 w 1293137"/>
                <a:gd name="connsiteY4" fmla="*/ 358515 h 358515"/>
                <a:gd name="connsiteX5" fmla="*/ 179258 w 1293137"/>
                <a:gd name="connsiteY5" fmla="*/ 179258 h 358515"/>
                <a:gd name="connsiteX6" fmla="*/ 0 w 1293137"/>
                <a:gd name="connsiteY6" fmla="*/ 0 h 35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3137" h="358515">
                  <a:moveTo>
                    <a:pt x="0" y="0"/>
                  </a:moveTo>
                  <a:lnTo>
                    <a:pt x="1113880" y="0"/>
                  </a:lnTo>
                  <a:lnTo>
                    <a:pt x="1293137" y="179258"/>
                  </a:lnTo>
                  <a:lnTo>
                    <a:pt x="1113880" y="358515"/>
                  </a:lnTo>
                  <a:lnTo>
                    <a:pt x="0" y="358515"/>
                  </a:lnTo>
                  <a:lnTo>
                    <a:pt x="179258" y="17925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1262" tIns="10668" rIns="189925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50" kern="1200" dirty="0" err="1"/>
                <a:t>Mechanical</a:t>
              </a:r>
              <a:r>
                <a:rPr lang="fr-CH" sz="1050" kern="1200" dirty="0"/>
                <a:t> design </a:t>
              </a:r>
              <a:endParaRPr lang="en-GB" sz="1050" kern="120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E9AD5EA-454A-83A5-EC6C-8B304406175D}"/>
              </a:ext>
            </a:extLst>
          </p:cNvPr>
          <p:cNvGrpSpPr/>
          <p:nvPr/>
        </p:nvGrpSpPr>
        <p:grpSpPr>
          <a:xfrm>
            <a:off x="1587499" y="1796252"/>
            <a:ext cx="3467298" cy="438658"/>
            <a:chOff x="2399890" y="1889376"/>
            <a:chExt cx="3324277" cy="43865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8D79D8A-F354-9E47-6ECE-6CB3F4B80DCE}"/>
                </a:ext>
              </a:extLst>
            </p:cNvPr>
            <p:cNvSpPr/>
            <p:nvPr/>
          </p:nvSpPr>
          <p:spPr>
            <a:xfrm>
              <a:off x="2399890" y="1889376"/>
              <a:ext cx="1631748" cy="437851"/>
            </a:xfrm>
            <a:custGeom>
              <a:avLst/>
              <a:gdLst>
                <a:gd name="connsiteX0" fmla="*/ 0 w 2318668"/>
                <a:gd name="connsiteY0" fmla="*/ 0 h 437851"/>
                <a:gd name="connsiteX1" fmla="*/ 2099743 w 2318668"/>
                <a:gd name="connsiteY1" fmla="*/ 0 h 437851"/>
                <a:gd name="connsiteX2" fmla="*/ 2318668 w 2318668"/>
                <a:gd name="connsiteY2" fmla="*/ 218926 h 437851"/>
                <a:gd name="connsiteX3" fmla="*/ 2099743 w 2318668"/>
                <a:gd name="connsiteY3" fmla="*/ 437851 h 437851"/>
                <a:gd name="connsiteX4" fmla="*/ 0 w 2318668"/>
                <a:gd name="connsiteY4" fmla="*/ 437851 h 437851"/>
                <a:gd name="connsiteX5" fmla="*/ 218926 w 2318668"/>
                <a:gd name="connsiteY5" fmla="*/ 218926 h 437851"/>
                <a:gd name="connsiteX6" fmla="*/ 0 w 2318668"/>
                <a:gd name="connsiteY6" fmla="*/ 0 h 43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8668" h="437851">
                  <a:moveTo>
                    <a:pt x="0" y="0"/>
                  </a:moveTo>
                  <a:lnTo>
                    <a:pt x="2099743" y="0"/>
                  </a:lnTo>
                  <a:lnTo>
                    <a:pt x="2318668" y="218926"/>
                  </a:lnTo>
                  <a:lnTo>
                    <a:pt x="2099743" y="437851"/>
                  </a:lnTo>
                  <a:lnTo>
                    <a:pt x="0" y="437851"/>
                  </a:lnTo>
                  <a:lnTo>
                    <a:pt x="218926" y="21892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4933" tIns="18669" rIns="237594" bIns="18669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50" kern="1200" dirty="0" err="1"/>
                <a:t>Winding</a:t>
              </a:r>
              <a:r>
                <a:rPr lang="fr-CH" sz="1050" kern="1200" dirty="0"/>
                <a:t>  &amp; </a:t>
              </a:r>
              <a:r>
                <a:rPr lang="fr-CH" sz="1050" kern="1200" dirty="0" err="1"/>
                <a:t>curing</a:t>
              </a:r>
              <a:r>
                <a:rPr lang="fr-CH" sz="1050" kern="1200" dirty="0"/>
                <a:t> </a:t>
              </a:r>
              <a:r>
                <a:rPr lang="fr-CH" sz="1050" kern="1200" dirty="0" err="1"/>
                <a:t>tooling</a:t>
              </a:r>
              <a:r>
                <a:rPr lang="fr-CH" sz="1050" kern="1200" dirty="0"/>
                <a:t> </a:t>
              </a:r>
              <a:r>
                <a:rPr lang="fr-CH" sz="1050" kern="1200" dirty="0" err="1"/>
                <a:t>procurement</a:t>
              </a:r>
              <a:endParaRPr lang="en-GB" sz="1050" kern="120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041A8F0-D71D-14E2-6AB0-A7C56CF6239B}"/>
                </a:ext>
              </a:extLst>
            </p:cNvPr>
            <p:cNvSpPr/>
            <p:nvPr/>
          </p:nvSpPr>
          <p:spPr>
            <a:xfrm>
              <a:off x="3896823" y="1890183"/>
              <a:ext cx="1827344" cy="437851"/>
            </a:xfrm>
            <a:custGeom>
              <a:avLst/>
              <a:gdLst>
                <a:gd name="connsiteX0" fmla="*/ 0 w 2318668"/>
                <a:gd name="connsiteY0" fmla="*/ 0 h 437851"/>
                <a:gd name="connsiteX1" fmla="*/ 2099743 w 2318668"/>
                <a:gd name="connsiteY1" fmla="*/ 0 h 437851"/>
                <a:gd name="connsiteX2" fmla="*/ 2318668 w 2318668"/>
                <a:gd name="connsiteY2" fmla="*/ 218926 h 437851"/>
                <a:gd name="connsiteX3" fmla="*/ 2099743 w 2318668"/>
                <a:gd name="connsiteY3" fmla="*/ 437851 h 437851"/>
                <a:gd name="connsiteX4" fmla="*/ 0 w 2318668"/>
                <a:gd name="connsiteY4" fmla="*/ 437851 h 437851"/>
                <a:gd name="connsiteX5" fmla="*/ 218926 w 2318668"/>
                <a:gd name="connsiteY5" fmla="*/ 218926 h 437851"/>
                <a:gd name="connsiteX6" fmla="*/ 0 w 2318668"/>
                <a:gd name="connsiteY6" fmla="*/ 0 h 43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8668" h="437851">
                  <a:moveTo>
                    <a:pt x="0" y="0"/>
                  </a:moveTo>
                  <a:lnTo>
                    <a:pt x="2099743" y="0"/>
                  </a:lnTo>
                  <a:lnTo>
                    <a:pt x="2318668" y="218926"/>
                  </a:lnTo>
                  <a:lnTo>
                    <a:pt x="2099743" y="437851"/>
                  </a:lnTo>
                  <a:lnTo>
                    <a:pt x="0" y="437851"/>
                  </a:lnTo>
                  <a:lnTo>
                    <a:pt x="218926" y="21892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4933" tIns="18669" rIns="237594" bIns="18669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050" kern="1200" dirty="0"/>
                <a:t>HT &amp; impregnation </a:t>
              </a:r>
              <a:r>
                <a:rPr lang="en-US" sz="1050" kern="1200" dirty="0" err="1"/>
                <a:t>moulds</a:t>
              </a:r>
              <a:r>
                <a:rPr lang="en-US" sz="1050" kern="1200" dirty="0"/>
                <a:t> procurement </a:t>
              </a:r>
              <a:endParaRPr lang="en-GB" sz="1050" kern="120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0A4A4BA-59C0-4C58-433F-771BA3EFDA30}"/>
              </a:ext>
            </a:extLst>
          </p:cNvPr>
          <p:cNvSpPr txBox="1"/>
          <p:nvPr/>
        </p:nvSpPr>
        <p:spPr>
          <a:xfrm>
            <a:off x="217062" y="1570736"/>
            <a:ext cx="105958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b="1" dirty="0"/>
              <a:t>Phase 0 </a:t>
            </a:r>
            <a:r>
              <a:rPr lang="fr-CH" sz="1200" dirty="0"/>
              <a:t>–</a:t>
            </a:r>
            <a:r>
              <a:rPr lang="fr-CH" sz="1200" b="1" dirty="0"/>
              <a:t> </a:t>
            </a:r>
            <a:r>
              <a:rPr lang="fr-CH" sz="1200" i="1" dirty="0"/>
              <a:t>Design</a:t>
            </a:r>
            <a:endParaRPr lang="en-GB" sz="12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AA7F41-F180-B850-41CB-C9D441E6CB62}"/>
              </a:ext>
            </a:extLst>
          </p:cNvPr>
          <p:cNvSpPr txBox="1"/>
          <p:nvPr/>
        </p:nvSpPr>
        <p:spPr>
          <a:xfrm>
            <a:off x="188544" y="3074530"/>
            <a:ext cx="279790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50" b="1" dirty="0"/>
              <a:t>Phase 1</a:t>
            </a:r>
            <a:r>
              <a:rPr lang="fr-CH" sz="1050" dirty="0"/>
              <a:t> – </a:t>
            </a:r>
            <a:r>
              <a:rPr lang="fr-CH" sz="1050" i="1" dirty="0" err="1"/>
              <a:t>Mechanical</a:t>
            </a:r>
            <a:r>
              <a:rPr lang="fr-CH" sz="1050" i="1" dirty="0"/>
              <a:t> </a:t>
            </a:r>
            <a:r>
              <a:rPr lang="fr-CH" sz="1050" i="1" dirty="0" err="1"/>
              <a:t>mockups</a:t>
            </a:r>
            <a:r>
              <a:rPr lang="fr-CH" sz="1050" i="1" dirty="0"/>
              <a:t> LMK1, LMK2</a:t>
            </a:r>
            <a:endParaRPr lang="en-GB" sz="105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0D45A6-E0D4-4F0D-2891-204ECEBFB062}"/>
              </a:ext>
            </a:extLst>
          </p:cNvPr>
          <p:cNvSpPr txBox="1"/>
          <p:nvPr/>
        </p:nvSpPr>
        <p:spPr>
          <a:xfrm>
            <a:off x="2948319" y="3738988"/>
            <a:ext cx="2638543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050" b="1" dirty="0"/>
              <a:t>Phase 2</a:t>
            </a:r>
            <a:r>
              <a:rPr lang="fr-CH" sz="1050" dirty="0"/>
              <a:t> – N</a:t>
            </a:r>
            <a:r>
              <a:rPr lang="fr-CH" sz="1050" i="1" dirty="0"/>
              <a:t>b</a:t>
            </a:r>
            <a:r>
              <a:rPr lang="fr-CH" sz="1050" i="1" baseline="-25000" dirty="0"/>
              <a:t>3</a:t>
            </a:r>
            <a:r>
              <a:rPr lang="fr-CH" sz="1050" i="1" dirty="0"/>
              <a:t>Sn  </a:t>
            </a:r>
            <a:r>
              <a:rPr lang="fr-CH" sz="1050" i="1" dirty="0" err="1"/>
              <a:t>dipole</a:t>
            </a:r>
            <a:r>
              <a:rPr lang="fr-CH" sz="1050" i="1" dirty="0"/>
              <a:t> Magnet </a:t>
            </a:r>
            <a:r>
              <a:rPr lang="fr-CH" sz="1050" i="1" dirty="0" err="1"/>
              <a:t>Models</a:t>
            </a:r>
            <a:r>
              <a:rPr lang="fr-CH" sz="1050" i="1" dirty="0"/>
              <a:t> M1, M2</a:t>
            </a:r>
            <a:endParaRPr lang="en-GB" sz="105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423A7-E301-6363-154D-9FF4CC580C53}"/>
              </a:ext>
            </a:extLst>
          </p:cNvPr>
          <p:cNvSpPr txBox="1"/>
          <p:nvPr/>
        </p:nvSpPr>
        <p:spPr>
          <a:xfrm>
            <a:off x="4339643" y="4616588"/>
            <a:ext cx="94564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50" b="1" dirty="0"/>
              <a:t>Phase 3</a:t>
            </a:r>
            <a:r>
              <a:rPr lang="fr-CH" sz="1050" dirty="0"/>
              <a:t> – </a:t>
            </a:r>
            <a:r>
              <a:rPr lang="fr-CH" sz="1050" i="1" dirty="0"/>
              <a:t>Nb</a:t>
            </a:r>
            <a:r>
              <a:rPr lang="fr-CH" sz="1050" i="1" baseline="-25000" dirty="0"/>
              <a:t>3</a:t>
            </a:r>
            <a:r>
              <a:rPr lang="fr-CH" sz="1050" i="1" dirty="0"/>
              <a:t>Sn 2-in-1 model</a:t>
            </a:r>
            <a:endParaRPr lang="en-GB" sz="105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370B79-D63F-1A9B-BA3D-05DB6AEDA9D7}"/>
              </a:ext>
            </a:extLst>
          </p:cNvPr>
          <p:cNvSpPr txBox="1"/>
          <p:nvPr/>
        </p:nvSpPr>
        <p:spPr>
          <a:xfrm>
            <a:off x="2013619" y="1558492"/>
            <a:ext cx="16093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b="1" dirty="0"/>
              <a:t>Manufacture </a:t>
            </a:r>
            <a:r>
              <a:rPr lang="fr-CH" sz="1200" b="1" dirty="0" err="1"/>
              <a:t>coil</a:t>
            </a:r>
            <a:r>
              <a:rPr lang="fr-CH" sz="1200" b="1" dirty="0"/>
              <a:t> </a:t>
            </a:r>
            <a:r>
              <a:rPr lang="fr-CH" sz="1200" b="1" dirty="0" err="1"/>
              <a:t>tooling</a:t>
            </a:r>
            <a:r>
              <a:rPr lang="fr-CH" sz="1200" b="1" dirty="0"/>
              <a:t> </a:t>
            </a:r>
            <a:endParaRPr lang="en-GB" sz="1200" b="1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C49AB1-31E5-6B8A-76EE-F52A6D24DEDC}"/>
              </a:ext>
            </a:extLst>
          </p:cNvPr>
          <p:cNvCxnSpPr>
            <a:cxnSpLocks/>
          </p:cNvCxnSpPr>
          <p:nvPr/>
        </p:nvCxnSpPr>
        <p:spPr>
          <a:xfrm flipH="1" flipV="1">
            <a:off x="104011" y="1381652"/>
            <a:ext cx="132" cy="525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B1420AF-DC52-0932-1EB7-ADE4EDA8334E}"/>
              </a:ext>
            </a:extLst>
          </p:cNvPr>
          <p:cNvCxnSpPr>
            <a:cxnSpLocks/>
          </p:cNvCxnSpPr>
          <p:nvPr/>
        </p:nvCxnSpPr>
        <p:spPr>
          <a:xfrm flipV="1">
            <a:off x="107505" y="2765018"/>
            <a:ext cx="131" cy="1093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ED8858D-C488-6DD4-76F5-07F2C672828D}"/>
              </a:ext>
            </a:extLst>
          </p:cNvPr>
          <p:cNvSpPr txBox="1"/>
          <p:nvPr/>
        </p:nvSpPr>
        <p:spPr>
          <a:xfrm>
            <a:off x="104143" y="1209273"/>
            <a:ext cx="46487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000" i="1" dirty="0"/>
              <a:t>Jan 2025</a:t>
            </a:r>
            <a:endParaRPr lang="en-GB" sz="1000" i="1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8639E28-232A-66A1-D3F7-7DD878C521EA}"/>
              </a:ext>
            </a:extLst>
          </p:cNvPr>
          <p:cNvCxnSpPr>
            <a:cxnSpLocks/>
          </p:cNvCxnSpPr>
          <p:nvPr/>
        </p:nvCxnSpPr>
        <p:spPr>
          <a:xfrm flipV="1">
            <a:off x="5842671" y="1372070"/>
            <a:ext cx="0" cy="4027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A1D85E-5F9F-5187-B34E-6E623EF3DFD2}"/>
              </a:ext>
            </a:extLst>
          </p:cNvPr>
          <p:cNvCxnSpPr>
            <a:cxnSpLocks/>
          </p:cNvCxnSpPr>
          <p:nvPr/>
        </p:nvCxnSpPr>
        <p:spPr>
          <a:xfrm flipH="1">
            <a:off x="4990471" y="2760149"/>
            <a:ext cx="6840" cy="7936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FD76357-1664-465A-6719-BF72E9CA89CB}"/>
              </a:ext>
            </a:extLst>
          </p:cNvPr>
          <p:cNvSpPr txBox="1"/>
          <p:nvPr/>
        </p:nvSpPr>
        <p:spPr>
          <a:xfrm>
            <a:off x="5450850" y="1167032"/>
            <a:ext cx="5738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i="1" dirty="0" err="1"/>
              <a:t>Dec</a:t>
            </a:r>
            <a:r>
              <a:rPr lang="fr-CH" sz="1000" i="1" dirty="0"/>
              <a:t>. 2026</a:t>
            </a:r>
            <a:endParaRPr lang="en-GB" sz="1000" i="1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DB7BF0F-9485-BE3B-7E31-47C0B21E489E}"/>
              </a:ext>
            </a:extLst>
          </p:cNvPr>
          <p:cNvCxnSpPr>
            <a:cxnSpLocks/>
          </p:cNvCxnSpPr>
          <p:nvPr/>
        </p:nvCxnSpPr>
        <p:spPr>
          <a:xfrm flipV="1">
            <a:off x="8686800" y="1333112"/>
            <a:ext cx="0" cy="4066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5F8E031-F7E1-02F5-8700-E8C6C12C1E15}"/>
              </a:ext>
            </a:extLst>
          </p:cNvPr>
          <p:cNvCxnSpPr>
            <a:cxnSpLocks/>
          </p:cNvCxnSpPr>
          <p:nvPr/>
        </p:nvCxnSpPr>
        <p:spPr>
          <a:xfrm flipV="1">
            <a:off x="7320879" y="1333112"/>
            <a:ext cx="0" cy="524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0A907F3-FB8E-21CC-6CFE-2757F2AB0D97}"/>
              </a:ext>
            </a:extLst>
          </p:cNvPr>
          <p:cNvCxnSpPr>
            <a:cxnSpLocks/>
          </p:cNvCxnSpPr>
          <p:nvPr/>
        </p:nvCxnSpPr>
        <p:spPr>
          <a:xfrm flipV="1">
            <a:off x="6948264" y="4365286"/>
            <a:ext cx="0" cy="941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B112CB4-731E-5176-6C59-1411C6907A3B}"/>
              </a:ext>
            </a:extLst>
          </p:cNvPr>
          <p:cNvCxnSpPr>
            <a:cxnSpLocks/>
          </p:cNvCxnSpPr>
          <p:nvPr/>
        </p:nvCxnSpPr>
        <p:spPr>
          <a:xfrm flipH="1" flipV="1">
            <a:off x="3247476" y="1375623"/>
            <a:ext cx="41974" cy="4024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6D69047-A00B-3373-8EDE-D69C611B9248}"/>
              </a:ext>
            </a:extLst>
          </p:cNvPr>
          <p:cNvCxnSpPr>
            <a:cxnSpLocks/>
          </p:cNvCxnSpPr>
          <p:nvPr/>
        </p:nvCxnSpPr>
        <p:spPr>
          <a:xfrm flipV="1">
            <a:off x="3347864" y="2758989"/>
            <a:ext cx="0" cy="530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9EBE160-8F71-2601-8239-6AB4ED1FA69F}"/>
              </a:ext>
            </a:extLst>
          </p:cNvPr>
          <p:cNvCxnSpPr>
            <a:cxnSpLocks/>
          </p:cNvCxnSpPr>
          <p:nvPr/>
        </p:nvCxnSpPr>
        <p:spPr>
          <a:xfrm flipV="1">
            <a:off x="3344241" y="1780498"/>
            <a:ext cx="131" cy="1283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A06DB82A-BFC9-40A1-FD85-4A0F866382BF}"/>
              </a:ext>
            </a:extLst>
          </p:cNvPr>
          <p:cNvCxnSpPr>
            <a:cxnSpLocks/>
          </p:cNvCxnSpPr>
          <p:nvPr/>
        </p:nvCxnSpPr>
        <p:spPr>
          <a:xfrm flipV="1">
            <a:off x="9081826" y="2409575"/>
            <a:ext cx="65" cy="1959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525A4B17-27ED-7F5B-6368-980285C1DC6F}"/>
              </a:ext>
            </a:extLst>
          </p:cNvPr>
          <p:cNvSpPr txBox="1"/>
          <p:nvPr/>
        </p:nvSpPr>
        <p:spPr>
          <a:xfrm>
            <a:off x="8385061" y="1143601"/>
            <a:ext cx="64781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i="1" dirty="0" err="1"/>
              <a:t>Dec</a:t>
            </a:r>
            <a:r>
              <a:rPr lang="fr-CH" sz="1000" i="1" dirty="0"/>
              <a:t> 2027</a:t>
            </a:r>
            <a:endParaRPr lang="en-GB" sz="1000" i="1" dirty="0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6CA7EF8-E17F-8DFE-F7D9-43C0A6C08F08}"/>
              </a:ext>
            </a:extLst>
          </p:cNvPr>
          <p:cNvCxnSpPr>
            <a:cxnSpLocks/>
          </p:cNvCxnSpPr>
          <p:nvPr/>
        </p:nvCxnSpPr>
        <p:spPr>
          <a:xfrm flipV="1">
            <a:off x="9082021" y="4368743"/>
            <a:ext cx="0" cy="941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56B6593-4123-9969-644E-73C46BD0D1A9}"/>
              </a:ext>
            </a:extLst>
          </p:cNvPr>
          <p:cNvSpPr txBox="1"/>
          <p:nvPr/>
        </p:nvSpPr>
        <p:spPr>
          <a:xfrm>
            <a:off x="2906481" y="1180199"/>
            <a:ext cx="5738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i="1" dirty="0" err="1"/>
              <a:t>Dec</a:t>
            </a:r>
            <a:r>
              <a:rPr lang="fr-CH" sz="1000" i="1" dirty="0"/>
              <a:t>. 2025</a:t>
            </a:r>
            <a:endParaRPr lang="en-GB" sz="1000" i="1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A525672-5805-1929-B66E-D8F8EB427018}"/>
              </a:ext>
            </a:extLst>
          </p:cNvPr>
          <p:cNvSpPr/>
          <p:nvPr/>
        </p:nvSpPr>
        <p:spPr>
          <a:xfrm>
            <a:off x="3597436" y="2409053"/>
            <a:ext cx="2641464" cy="437851"/>
          </a:xfrm>
          <a:custGeom>
            <a:avLst/>
            <a:gdLst>
              <a:gd name="connsiteX0" fmla="*/ 0 w 2318668"/>
              <a:gd name="connsiteY0" fmla="*/ 0 h 437851"/>
              <a:gd name="connsiteX1" fmla="*/ 2099743 w 2318668"/>
              <a:gd name="connsiteY1" fmla="*/ 0 h 437851"/>
              <a:gd name="connsiteX2" fmla="*/ 2318668 w 2318668"/>
              <a:gd name="connsiteY2" fmla="*/ 218926 h 437851"/>
              <a:gd name="connsiteX3" fmla="*/ 2099743 w 2318668"/>
              <a:gd name="connsiteY3" fmla="*/ 437851 h 437851"/>
              <a:gd name="connsiteX4" fmla="*/ 0 w 2318668"/>
              <a:gd name="connsiteY4" fmla="*/ 437851 h 437851"/>
              <a:gd name="connsiteX5" fmla="*/ 218926 w 2318668"/>
              <a:gd name="connsiteY5" fmla="*/ 218926 h 437851"/>
              <a:gd name="connsiteX6" fmla="*/ 0 w 2318668"/>
              <a:gd name="connsiteY6" fmla="*/ 0 h 43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8668" h="437851">
                <a:moveTo>
                  <a:pt x="0" y="0"/>
                </a:moveTo>
                <a:lnTo>
                  <a:pt x="2099743" y="0"/>
                </a:lnTo>
                <a:lnTo>
                  <a:pt x="2318668" y="218926"/>
                </a:lnTo>
                <a:lnTo>
                  <a:pt x="2099743" y="437851"/>
                </a:lnTo>
                <a:lnTo>
                  <a:pt x="0" y="437851"/>
                </a:lnTo>
                <a:lnTo>
                  <a:pt x="218926" y="21892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4933" tIns="18669" rIns="237594" bIns="1866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50" kern="1200" dirty="0"/>
              <a:t>Assembly tooling procurement</a:t>
            </a:r>
            <a:endParaRPr lang="en-GB" sz="1050" kern="120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23C197D-3E3F-CB34-62A5-DB8704B135C9}"/>
              </a:ext>
            </a:extLst>
          </p:cNvPr>
          <p:cNvSpPr/>
          <p:nvPr/>
        </p:nvSpPr>
        <p:spPr>
          <a:xfrm>
            <a:off x="3590725" y="3308871"/>
            <a:ext cx="660632" cy="367075"/>
          </a:xfrm>
          <a:custGeom>
            <a:avLst/>
            <a:gdLst>
              <a:gd name="connsiteX0" fmla="*/ 0 w 917687"/>
              <a:gd name="connsiteY0" fmla="*/ 0 h 367075"/>
              <a:gd name="connsiteX1" fmla="*/ 734150 w 917687"/>
              <a:gd name="connsiteY1" fmla="*/ 0 h 367075"/>
              <a:gd name="connsiteX2" fmla="*/ 917687 w 917687"/>
              <a:gd name="connsiteY2" fmla="*/ 183538 h 367075"/>
              <a:gd name="connsiteX3" fmla="*/ 734150 w 917687"/>
              <a:gd name="connsiteY3" fmla="*/ 367075 h 367075"/>
              <a:gd name="connsiteX4" fmla="*/ 0 w 917687"/>
              <a:gd name="connsiteY4" fmla="*/ 367075 h 367075"/>
              <a:gd name="connsiteX5" fmla="*/ 183538 w 917687"/>
              <a:gd name="connsiteY5" fmla="*/ 183538 h 367075"/>
              <a:gd name="connsiteX6" fmla="*/ 0 w 917687"/>
              <a:gd name="connsiteY6" fmla="*/ 0 h 36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687" h="367075">
                <a:moveTo>
                  <a:pt x="0" y="0"/>
                </a:moveTo>
                <a:lnTo>
                  <a:pt x="734150" y="0"/>
                </a:lnTo>
                <a:lnTo>
                  <a:pt x="917687" y="183538"/>
                </a:lnTo>
                <a:lnTo>
                  <a:pt x="734150" y="367075"/>
                </a:lnTo>
                <a:lnTo>
                  <a:pt x="0" y="367075"/>
                </a:lnTo>
                <a:lnTo>
                  <a:pt x="183538" y="18353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49283"/>
              <a:satOff val="-6256"/>
              <a:lumOff val="26585"/>
              <a:alphaOff val="0"/>
            </a:schemeClr>
          </a:fillRef>
          <a:effectRef idx="0">
            <a:schemeClr val="accent1">
              <a:shade val="80000"/>
              <a:hueOff val="349283"/>
              <a:satOff val="-6256"/>
              <a:lumOff val="2658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542" tIns="10668" rIns="194205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800" b="1" kern="1200" dirty="0"/>
              <a:t>Test LMK2</a:t>
            </a:r>
            <a:endParaRPr lang="en-GB" sz="800" b="1" kern="1200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03B0AB6-C897-48F6-0782-7FEB3483F315}"/>
              </a:ext>
            </a:extLst>
          </p:cNvPr>
          <p:cNvGrpSpPr/>
          <p:nvPr/>
        </p:nvGrpSpPr>
        <p:grpSpPr>
          <a:xfrm>
            <a:off x="5200657" y="4582133"/>
            <a:ext cx="3938593" cy="571186"/>
            <a:chOff x="2505042" y="4005285"/>
            <a:chExt cx="3798981" cy="360001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AB799DA-AD8F-7323-30F0-C939C7F44460}"/>
                </a:ext>
              </a:extLst>
            </p:cNvPr>
            <p:cNvSpPr/>
            <p:nvPr/>
          </p:nvSpPr>
          <p:spPr>
            <a:xfrm>
              <a:off x="2505042" y="4005286"/>
              <a:ext cx="1798800" cy="360000"/>
            </a:xfrm>
            <a:custGeom>
              <a:avLst/>
              <a:gdLst>
                <a:gd name="connsiteX0" fmla="*/ 0 w 1206633"/>
                <a:gd name="connsiteY0" fmla="*/ 0 h 360000"/>
                <a:gd name="connsiteX1" fmla="*/ 1026633 w 1206633"/>
                <a:gd name="connsiteY1" fmla="*/ 0 h 360000"/>
                <a:gd name="connsiteX2" fmla="*/ 1206633 w 1206633"/>
                <a:gd name="connsiteY2" fmla="*/ 180000 h 360000"/>
                <a:gd name="connsiteX3" fmla="*/ 1026633 w 1206633"/>
                <a:gd name="connsiteY3" fmla="*/ 360000 h 360000"/>
                <a:gd name="connsiteX4" fmla="*/ 0 w 1206633"/>
                <a:gd name="connsiteY4" fmla="*/ 360000 h 360000"/>
                <a:gd name="connsiteX5" fmla="*/ 180000 w 1206633"/>
                <a:gd name="connsiteY5" fmla="*/ 180000 h 360000"/>
                <a:gd name="connsiteX6" fmla="*/ 0 w 1206633"/>
                <a:gd name="connsiteY6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6633" h="360000">
                  <a:moveTo>
                    <a:pt x="0" y="0"/>
                  </a:moveTo>
                  <a:lnTo>
                    <a:pt x="1026633" y="0"/>
                  </a:lnTo>
                  <a:lnTo>
                    <a:pt x="1206633" y="180000"/>
                  </a:lnTo>
                  <a:lnTo>
                    <a:pt x="1026633" y="360000"/>
                  </a:lnTo>
                  <a:lnTo>
                    <a:pt x="0" y="360000"/>
                  </a:lnTo>
                  <a:lnTo>
                    <a:pt x="180000" y="18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004" tIns="10668" rIns="190668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50" b="1" kern="1200" dirty="0" err="1"/>
                <a:t>Coils</a:t>
              </a:r>
              <a:r>
                <a:rPr lang="fr-CH" sz="1050" b="1" kern="1200" dirty="0"/>
                <a:t> </a:t>
              </a:r>
              <a:r>
                <a:rPr lang="fr-CH" sz="1050" b="1" kern="1200" dirty="0" err="1"/>
                <a:t>Manufacturing</a:t>
              </a:r>
              <a:r>
                <a:rPr lang="fr-CH" sz="1050" b="1" kern="1200" dirty="0"/>
                <a:t> (4)</a:t>
              </a:r>
              <a:endParaRPr lang="en-GB" sz="1050" b="1" kern="120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1042732-29F3-E8BD-BFA5-A17E32E22A03}"/>
                </a:ext>
              </a:extLst>
            </p:cNvPr>
            <p:cNvSpPr/>
            <p:nvPr/>
          </p:nvSpPr>
          <p:spPr>
            <a:xfrm>
              <a:off x="4057259" y="4009834"/>
              <a:ext cx="692441" cy="354357"/>
            </a:xfrm>
            <a:custGeom>
              <a:avLst/>
              <a:gdLst>
                <a:gd name="connsiteX0" fmla="*/ 0 w 1057754"/>
                <a:gd name="connsiteY0" fmla="*/ 0 h 360000"/>
                <a:gd name="connsiteX1" fmla="*/ 877754 w 1057754"/>
                <a:gd name="connsiteY1" fmla="*/ 0 h 360000"/>
                <a:gd name="connsiteX2" fmla="*/ 1057754 w 1057754"/>
                <a:gd name="connsiteY2" fmla="*/ 180000 h 360000"/>
                <a:gd name="connsiteX3" fmla="*/ 877754 w 1057754"/>
                <a:gd name="connsiteY3" fmla="*/ 360000 h 360000"/>
                <a:gd name="connsiteX4" fmla="*/ 0 w 1057754"/>
                <a:gd name="connsiteY4" fmla="*/ 360000 h 360000"/>
                <a:gd name="connsiteX5" fmla="*/ 180000 w 1057754"/>
                <a:gd name="connsiteY5" fmla="*/ 180000 h 360000"/>
                <a:gd name="connsiteX6" fmla="*/ 0 w 1057754"/>
                <a:gd name="connsiteY6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754" h="360000">
                  <a:moveTo>
                    <a:pt x="0" y="0"/>
                  </a:moveTo>
                  <a:lnTo>
                    <a:pt x="877754" y="0"/>
                  </a:lnTo>
                  <a:lnTo>
                    <a:pt x="1057754" y="180000"/>
                  </a:lnTo>
                  <a:lnTo>
                    <a:pt x="877754" y="360000"/>
                  </a:lnTo>
                  <a:lnTo>
                    <a:pt x="0" y="360000"/>
                  </a:lnTo>
                  <a:lnTo>
                    <a:pt x="180000" y="18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87321"/>
                <a:satOff val="-1564"/>
                <a:lumOff val="6646"/>
                <a:alphaOff val="0"/>
              </a:schemeClr>
            </a:fillRef>
            <a:effectRef idx="0">
              <a:schemeClr val="accent1">
                <a:shade val="80000"/>
                <a:hueOff val="87321"/>
                <a:satOff val="-1564"/>
                <a:lumOff val="664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004" tIns="10668" rIns="190668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800" b="1" kern="1200" dirty="0"/>
                <a:t>CMM </a:t>
              </a:r>
              <a:endParaRPr lang="en-GB" sz="800" b="1" kern="120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77312B1-227E-499E-64B4-DA5DC9EA5DFB}"/>
                </a:ext>
              </a:extLst>
            </p:cNvPr>
            <p:cNvSpPr/>
            <p:nvPr/>
          </p:nvSpPr>
          <p:spPr>
            <a:xfrm>
              <a:off x="4512884" y="4005285"/>
              <a:ext cx="989518" cy="357813"/>
            </a:xfrm>
            <a:custGeom>
              <a:avLst/>
              <a:gdLst>
                <a:gd name="connsiteX0" fmla="*/ 0 w 1221421"/>
                <a:gd name="connsiteY0" fmla="*/ 0 h 360000"/>
                <a:gd name="connsiteX1" fmla="*/ 1041421 w 1221421"/>
                <a:gd name="connsiteY1" fmla="*/ 0 h 360000"/>
                <a:gd name="connsiteX2" fmla="*/ 1221421 w 1221421"/>
                <a:gd name="connsiteY2" fmla="*/ 180000 h 360000"/>
                <a:gd name="connsiteX3" fmla="*/ 1041421 w 1221421"/>
                <a:gd name="connsiteY3" fmla="*/ 360000 h 360000"/>
                <a:gd name="connsiteX4" fmla="*/ 0 w 1221421"/>
                <a:gd name="connsiteY4" fmla="*/ 360000 h 360000"/>
                <a:gd name="connsiteX5" fmla="*/ 180000 w 1221421"/>
                <a:gd name="connsiteY5" fmla="*/ 180000 h 360000"/>
                <a:gd name="connsiteX6" fmla="*/ 0 w 1221421"/>
                <a:gd name="connsiteY6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1421" h="360000">
                  <a:moveTo>
                    <a:pt x="0" y="0"/>
                  </a:moveTo>
                  <a:lnTo>
                    <a:pt x="1041421" y="0"/>
                  </a:lnTo>
                  <a:lnTo>
                    <a:pt x="1221421" y="180000"/>
                  </a:lnTo>
                  <a:lnTo>
                    <a:pt x="1041421" y="360000"/>
                  </a:lnTo>
                  <a:lnTo>
                    <a:pt x="0" y="360000"/>
                  </a:lnTo>
                  <a:lnTo>
                    <a:pt x="180000" y="18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174641"/>
                <a:satOff val="-3128"/>
                <a:lumOff val="13293"/>
                <a:alphaOff val="0"/>
              </a:schemeClr>
            </a:fillRef>
            <a:effectRef idx="0">
              <a:schemeClr val="accent1">
                <a:shade val="80000"/>
                <a:hueOff val="174641"/>
                <a:satOff val="-3128"/>
                <a:lumOff val="1329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004" tIns="10668" rIns="190668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50" b="1" kern="1200" dirty="0"/>
                <a:t>Instrumentation</a:t>
              </a:r>
              <a:endParaRPr lang="en-GB" sz="1050" b="1" kern="120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89DFB66-60CC-4C71-7869-B5D77033A42E}"/>
                </a:ext>
              </a:extLst>
            </p:cNvPr>
            <p:cNvSpPr/>
            <p:nvPr/>
          </p:nvSpPr>
          <p:spPr>
            <a:xfrm>
              <a:off x="5246269" y="4013452"/>
              <a:ext cx="1057754" cy="349646"/>
            </a:xfrm>
            <a:custGeom>
              <a:avLst/>
              <a:gdLst>
                <a:gd name="connsiteX0" fmla="*/ 0 w 1057754"/>
                <a:gd name="connsiteY0" fmla="*/ 0 h 360000"/>
                <a:gd name="connsiteX1" fmla="*/ 877754 w 1057754"/>
                <a:gd name="connsiteY1" fmla="*/ 0 h 360000"/>
                <a:gd name="connsiteX2" fmla="*/ 1057754 w 1057754"/>
                <a:gd name="connsiteY2" fmla="*/ 180000 h 360000"/>
                <a:gd name="connsiteX3" fmla="*/ 877754 w 1057754"/>
                <a:gd name="connsiteY3" fmla="*/ 360000 h 360000"/>
                <a:gd name="connsiteX4" fmla="*/ 0 w 1057754"/>
                <a:gd name="connsiteY4" fmla="*/ 360000 h 360000"/>
                <a:gd name="connsiteX5" fmla="*/ 180000 w 1057754"/>
                <a:gd name="connsiteY5" fmla="*/ 180000 h 360000"/>
                <a:gd name="connsiteX6" fmla="*/ 0 w 1057754"/>
                <a:gd name="connsiteY6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754" h="360000">
                  <a:moveTo>
                    <a:pt x="0" y="0"/>
                  </a:moveTo>
                  <a:lnTo>
                    <a:pt x="877754" y="0"/>
                  </a:lnTo>
                  <a:lnTo>
                    <a:pt x="1057754" y="180000"/>
                  </a:lnTo>
                  <a:lnTo>
                    <a:pt x="877754" y="360000"/>
                  </a:lnTo>
                  <a:lnTo>
                    <a:pt x="0" y="360000"/>
                  </a:lnTo>
                  <a:lnTo>
                    <a:pt x="180000" y="18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261962"/>
                <a:satOff val="-4692"/>
                <a:lumOff val="19939"/>
                <a:alphaOff val="0"/>
              </a:schemeClr>
            </a:fillRef>
            <a:effectRef idx="0">
              <a:schemeClr val="accent1">
                <a:shade val="80000"/>
                <a:hueOff val="261962"/>
                <a:satOff val="-4692"/>
                <a:lumOff val="199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004" tIns="10668" rIns="190668" bIns="10668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050" b="1" kern="1200" dirty="0" err="1">
                  <a:solidFill>
                    <a:srgbClr val="0055A0"/>
                  </a:solidFill>
                </a:rPr>
                <a:t>Assembly</a:t>
              </a:r>
              <a:endParaRPr lang="en-GB" sz="1050" b="1" kern="1200" dirty="0">
                <a:solidFill>
                  <a:srgbClr val="0055A0"/>
                </a:solidFill>
              </a:endParaRPr>
            </a:p>
          </p:txBody>
        </p:sp>
      </p:grp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4658AB90-1ED5-642A-6858-3F2D895E7DD7}"/>
              </a:ext>
            </a:extLst>
          </p:cNvPr>
          <p:cNvSpPr/>
          <p:nvPr/>
        </p:nvSpPr>
        <p:spPr>
          <a:xfrm>
            <a:off x="8378117" y="3975165"/>
            <a:ext cx="715301" cy="508378"/>
          </a:xfrm>
          <a:custGeom>
            <a:avLst/>
            <a:gdLst>
              <a:gd name="connsiteX0" fmla="*/ 0 w 1057754"/>
              <a:gd name="connsiteY0" fmla="*/ 0 h 360000"/>
              <a:gd name="connsiteX1" fmla="*/ 877754 w 1057754"/>
              <a:gd name="connsiteY1" fmla="*/ 0 h 360000"/>
              <a:gd name="connsiteX2" fmla="*/ 1057754 w 1057754"/>
              <a:gd name="connsiteY2" fmla="*/ 180000 h 360000"/>
              <a:gd name="connsiteX3" fmla="*/ 877754 w 1057754"/>
              <a:gd name="connsiteY3" fmla="*/ 360000 h 360000"/>
              <a:gd name="connsiteX4" fmla="*/ 0 w 1057754"/>
              <a:gd name="connsiteY4" fmla="*/ 360000 h 360000"/>
              <a:gd name="connsiteX5" fmla="*/ 180000 w 1057754"/>
              <a:gd name="connsiteY5" fmla="*/ 180000 h 360000"/>
              <a:gd name="connsiteX6" fmla="*/ 0 w 1057754"/>
              <a:gd name="connsiteY6" fmla="*/ 0 h 3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7754" h="360000">
                <a:moveTo>
                  <a:pt x="0" y="0"/>
                </a:moveTo>
                <a:lnTo>
                  <a:pt x="877754" y="0"/>
                </a:lnTo>
                <a:lnTo>
                  <a:pt x="1057754" y="180000"/>
                </a:lnTo>
                <a:lnTo>
                  <a:pt x="877754" y="360000"/>
                </a:lnTo>
                <a:lnTo>
                  <a:pt x="0" y="360000"/>
                </a:lnTo>
                <a:lnTo>
                  <a:pt x="180000" y="180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49283"/>
              <a:satOff val="-6256"/>
              <a:lumOff val="26585"/>
              <a:alphaOff val="0"/>
            </a:schemeClr>
          </a:fillRef>
          <a:effectRef idx="0">
            <a:schemeClr val="accent1">
              <a:shade val="80000"/>
              <a:hueOff val="349283"/>
              <a:satOff val="-6256"/>
              <a:lumOff val="2658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2004" tIns="10668" rIns="190668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050" b="1" kern="1200" dirty="0"/>
              <a:t>Test M2</a:t>
            </a:r>
            <a:endParaRPr lang="en-GB" sz="1050" b="1" kern="12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BDEC2E9-0034-6218-00E4-22FC0B7E6A77}"/>
              </a:ext>
            </a:extLst>
          </p:cNvPr>
          <p:cNvCxnSpPr>
            <a:cxnSpLocks/>
            <a:stCxn id="41" idx="2"/>
            <a:endCxn id="58" idx="5"/>
          </p:cNvCxnSpPr>
          <p:nvPr/>
        </p:nvCxnSpPr>
        <p:spPr>
          <a:xfrm>
            <a:off x="7298664" y="4182759"/>
            <a:ext cx="1201177" cy="46595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8EFCBB-DAEA-DBD4-7270-3DABAD6CE6C0}"/>
              </a:ext>
            </a:extLst>
          </p:cNvPr>
          <p:cNvCxnSpPr>
            <a:cxnSpLocks/>
            <a:endCxn id="51" idx="5"/>
          </p:cNvCxnSpPr>
          <p:nvPr/>
        </p:nvCxnSpPr>
        <p:spPr>
          <a:xfrm>
            <a:off x="3171307" y="3484815"/>
            <a:ext cx="551545" cy="7594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E2FE1F6D-D92C-242F-8567-F4127C03C6A9}"/>
              </a:ext>
            </a:extLst>
          </p:cNvPr>
          <p:cNvSpPr txBox="1"/>
          <p:nvPr/>
        </p:nvSpPr>
        <p:spPr>
          <a:xfrm>
            <a:off x="3327230" y="2231593"/>
            <a:ext cx="11334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b="1" dirty="0" err="1"/>
              <a:t>Assembly</a:t>
            </a:r>
            <a:r>
              <a:rPr lang="fr-CH" sz="1200" b="1" dirty="0"/>
              <a:t> </a:t>
            </a:r>
            <a:r>
              <a:rPr lang="fr-CH" sz="1200" b="1" dirty="0" err="1"/>
              <a:t>tooling</a:t>
            </a:r>
            <a:r>
              <a:rPr lang="fr-CH" sz="1200" b="1" dirty="0"/>
              <a:t> </a:t>
            </a:r>
            <a:endParaRPr lang="en-GB" sz="1200" b="1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BF2E8CB-0295-C4F7-6235-B7F29BDAAC50}"/>
              </a:ext>
            </a:extLst>
          </p:cNvPr>
          <p:cNvSpPr/>
          <p:nvPr/>
        </p:nvSpPr>
        <p:spPr>
          <a:xfrm>
            <a:off x="62109" y="1414206"/>
            <a:ext cx="3308294" cy="3892554"/>
          </a:xfrm>
          <a:custGeom>
            <a:avLst/>
            <a:gdLst>
              <a:gd name="connsiteX0" fmla="*/ 0 w 3308294"/>
              <a:gd name="connsiteY0" fmla="*/ 0 h 3892554"/>
              <a:gd name="connsiteX1" fmla="*/ 595493 w 3308294"/>
              <a:gd name="connsiteY1" fmla="*/ 0 h 3892554"/>
              <a:gd name="connsiteX2" fmla="*/ 1224069 w 3308294"/>
              <a:gd name="connsiteY2" fmla="*/ 0 h 3892554"/>
              <a:gd name="connsiteX3" fmla="*/ 1918811 w 3308294"/>
              <a:gd name="connsiteY3" fmla="*/ 0 h 3892554"/>
              <a:gd name="connsiteX4" fmla="*/ 2613552 w 3308294"/>
              <a:gd name="connsiteY4" fmla="*/ 0 h 3892554"/>
              <a:gd name="connsiteX5" fmla="*/ 3308294 w 3308294"/>
              <a:gd name="connsiteY5" fmla="*/ 0 h 3892554"/>
              <a:gd name="connsiteX6" fmla="*/ 3308294 w 3308294"/>
              <a:gd name="connsiteY6" fmla="*/ 570908 h 3892554"/>
              <a:gd name="connsiteX7" fmla="*/ 3308294 w 3308294"/>
              <a:gd name="connsiteY7" fmla="*/ 1297518 h 3892554"/>
              <a:gd name="connsiteX8" fmla="*/ 3308294 w 3308294"/>
              <a:gd name="connsiteY8" fmla="*/ 1946277 h 3892554"/>
              <a:gd name="connsiteX9" fmla="*/ 3308294 w 3308294"/>
              <a:gd name="connsiteY9" fmla="*/ 2478259 h 3892554"/>
              <a:gd name="connsiteX10" fmla="*/ 3308294 w 3308294"/>
              <a:gd name="connsiteY10" fmla="*/ 3165944 h 3892554"/>
              <a:gd name="connsiteX11" fmla="*/ 3308294 w 3308294"/>
              <a:gd name="connsiteY11" fmla="*/ 3892554 h 3892554"/>
              <a:gd name="connsiteX12" fmla="*/ 2745884 w 3308294"/>
              <a:gd name="connsiteY12" fmla="*/ 3892554 h 3892554"/>
              <a:gd name="connsiteX13" fmla="*/ 2150391 w 3308294"/>
              <a:gd name="connsiteY13" fmla="*/ 3892554 h 3892554"/>
              <a:gd name="connsiteX14" fmla="*/ 1521815 w 3308294"/>
              <a:gd name="connsiteY14" fmla="*/ 3892554 h 3892554"/>
              <a:gd name="connsiteX15" fmla="*/ 926322 w 3308294"/>
              <a:gd name="connsiteY15" fmla="*/ 3892554 h 3892554"/>
              <a:gd name="connsiteX16" fmla="*/ 0 w 3308294"/>
              <a:gd name="connsiteY16" fmla="*/ 3892554 h 3892554"/>
              <a:gd name="connsiteX17" fmla="*/ 0 w 3308294"/>
              <a:gd name="connsiteY17" fmla="*/ 3360572 h 3892554"/>
              <a:gd name="connsiteX18" fmla="*/ 0 w 3308294"/>
              <a:gd name="connsiteY18" fmla="*/ 2633962 h 3892554"/>
              <a:gd name="connsiteX19" fmla="*/ 0 w 3308294"/>
              <a:gd name="connsiteY19" fmla="*/ 1985203 h 3892554"/>
              <a:gd name="connsiteX20" fmla="*/ 0 w 3308294"/>
              <a:gd name="connsiteY20" fmla="*/ 1258592 h 3892554"/>
              <a:gd name="connsiteX21" fmla="*/ 0 w 3308294"/>
              <a:gd name="connsiteY21" fmla="*/ 0 h 3892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308294" h="3892554" extrusionOk="0">
                <a:moveTo>
                  <a:pt x="0" y="0"/>
                </a:moveTo>
                <a:cubicBezTo>
                  <a:pt x="159761" y="-1136"/>
                  <a:pt x="350794" y="24787"/>
                  <a:pt x="595493" y="0"/>
                </a:cubicBezTo>
                <a:cubicBezTo>
                  <a:pt x="840192" y="-24787"/>
                  <a:pt x="988933" y="-874"/>
                  <a:pt x="1224069" y="0"/>
                </a:cubicBezTo>
                <a:cubicBezTo>
                  <a:pt x="1459205" y="874"/>
                  <a:pt x="1607629" y="-9161"/>
                  <a:pt x="1918811" y="0"/>
                </a:cubicBezTo>
                <a:cubicBezTo>
                  <a:pt x="2229993" y="9161"/>
                  <a:pt x="2323123" y="557"/>
                  <a:pt x="2613552" y="0"/>
                </a:cubicBezTo>
                <a:cubicBezTo>
                  <a:pt x="2903981" y="-557"/>
                  <a:pt x="3123326" y="-8255"/>
                  <a:pt x="3308294" y="0"/>
                </a:cubicBezTo>
                <a:cubicBezTo>
                  <a:pt x="3287296" y="281230"/>
                  <a:pt x="3313462" y="366738"/>
                  <a:pt x="3308294" y="570908"/>
                </a:cubicBezTo>
                <a:cubicBezTo>
                  <a:pt x="3303126" y="775078"/>
                  <a:pt x="3294432" y="942112"/>
                  <a:pt x="3308294" y="1297518"/>
                </a:cubicBezTo>
                <a:cubicBezTo>
                  <a:pt x="3322157" y="1652924"/>
                  <a:pt x="3276405" y="1810477"/>
                  <a:pt x="3308294" y="1946277"/>
                </a:cubicBezTo>
                <a:cubicBezTo>
                  <a:pt x="3340183" y="2082077"/>
                  <a:pt x="3292316" y="2364470"/>
                  <a:pt x="3308294" y="2478259"/>
                </a:cubicBezTo>
                <a:cubicBezTo>
                  <a:pt x="3324272" y="2592048"/>
                  <a:pt x="3276004" y="2854162"/>
                  <a:pt x="3308294" y="3165944"/>
                </a:cubicBezTo>
                <a:cubicBezTo>
                  <a:pt x="3340584" y="3477727"/>
                  <a:pt x="3320996" y="3724986"/>
                  <a:pt x="3308294" y="3892554"/>
                </a:cubicBezTo>
                <a:cubicBezTo>
                  <a:pt x="3091511" y="3882354"/>
                  <a:pt x="2992354" y="3878177"/>
                  <a:pt x="2745884" y="3892554"/>
                </a:cubicBezTo>
                <a:cubicBezTo>
                  <a:pt x="2499414" y="3906932"/>
                  <a:pt x="2392559" y="3872253"/>
                  <a:pt x="2150391" y="3892554"/>
                </a:cubicBezTo>
                <a:cubicBezTo>
                  <a:pt x="1908223" y="3912855"/>
                  <a:pt x="1676672" y="3894088"/>
                  <a:pt x="1521815" y="3892554"/>
                </a:cubicBezTo>
                <a:cubicBezTo>
                  <a:pt x="1366958" y="3891020"/>
                  <a:pt x="1119256" y="3903484"/>
                  <a:pt x="926322" y="3892554"/>
                </a:cubicBezTo>
                <a:cubicBezTo>
                  <a:pt x="733388" y="3881624"/>
                  <a:pt x="410834" y="3851609"/>
                  <a:pt x="0" y="3892554"/>
                </a:cubicBezTo>
                <a:cubicBezTo>
                  <a:pt x="-1389" y="3639245"/>
                  <a:pt x="-9389" y="3550331"/>
                  <a:pt x="0" y="3360572"/>
                </a:cubicBezTo>
                <a:cubicBezTo>
                  <a:pt x="9389" y="3170813"/>
                  <a:pt x="2545" y="2875821"/>
                  <a:pt x="0" y="2633962"/>
                </a:cubicBezTo>
                <a:cubicBezTo>
                  <a:pt x="-2545" y="2392103"/>
                  <a:pt x="-5616" y="2130037"/>
                  <a:pt x="0" y="1985203"/>
                </a:cubicBezTo>
                <a:cubicBezTo>
                  <a:pt x="5616" y="1840369"/>
                  <a:pt x="18193" y="1424949"/>
                  <a:pt x="0" y="1258592"/>
                </a:cubicBezTo>
                <a:cubicBezTo>
                  <a:pt x="-18193" y="1092235"/>
                  <a:pt x="-12775" y="564088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323261635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770F74B-53CE-FB7D-C761-7D900B326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90653FBA-F936-89FB-37E0-90476468628D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6A397C6-C869-9F3F-3CAC-EA8233C6BD18}"/>
              </a:ext>
            </a:extLst>
          </p:cNvPr>
          <p:cNvCxnSpPr>
            <a:cxnSpLocks/>
          </p:cNvCxnSpPr>
          <p:nvPr/>
        </p:nvCxnSpPr>
        <p:spPr>
          <a:xfrm flipV="1">
            <a:off x="1637820" y="1296084"/>
            <a:ext cx="0" cy="524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5929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BB14E0-3F2A-B74F-6C04-D78D4C435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920" y="1023371"/>
            <a:ext cx="8450446" cy="4567418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rgbClr val="0055A0"/>
                </a:solidFill>
              </a:rPr>
              <a:t>Good progress </a:t>
            </a:r>
            <a:r>
              <a:rPr lang="en-US" sz="2200" dirty="0"/>
              <a:t>in last 6 months </a:t>
            </a:r>
            <a:r>
              <a:rPr lang="en-US" sz="2200" dirty="0">
                <a:solidFill>
                  <a:srgbClr val="0055A0"/>
                </a:solidFill>
              </a:rPr>
              <a:t>in </a:t>
            </a:r>
            <a:r>
              <a:rPr lang="en-US" sz="2200" b="1" dirty="0">
                <a:solidFill>
                  <a:srgbClr val="0055A0"/>
                </a:solidFill>
              </a:rPr>
              <a:t>understanding hard limits on </a:t>
            </a:r>
            <a:r>
              <a:rPr lang="en-US" sz="2200" b="1" dirty="0"/>
              <a:t>use of </a:t>
            </a:r>
            <a:r>
              <a:rPr lang="en-US" sz="2200" b="1" dirty="0">
                <a:solidFill>
                  <a:srgbClr val="0055A0"/>
                </a:solidFill>
              </a:rPr>
              <a:t>large Falcon cable</a:t>
            </a:r>
            <a:r>
              <a:rPr lang="en-US" sz="2200" dirty="0">
                <a:solidFill>
                  <a:srgbClr val="0055A0"/>
                </a:solidFill>
              </a:rPr>
              <a:t>, setting </a:t>
            </a:r>
            <a:r>
              <a:rPr lang="en-US" sz="2200" b="1" dirty="0">
                <a:solidFill>
                  <a:srgbClr val="0055A0"/>
                </a:solidFill>
              </a:rPr>
              <a:t>consolidated INFN and CERN WPs</a:t>
            </a:r>
            <a:r>
              <a:rPr lang="en-US" sz="2200" b="1" dirty="0"/>
              <a:t> roadmap </a:t>
            </a:r>
            <a:endParaRPr lang="en-US" sz="2200" b="1" dirty="0">
              <a:solidFill>
                <a:srgbClr val="0055A0"/>
              </a:solidFill>
            </a:endParaRPr>
          </a:p>
          <a:p>
            <a:r>
              <a:rPr lang="en-US" sz="2200" b="1" dirty="0" err="1">
                <a:solidFill>
                  <a:srgbClr val="0055A0"/>
                </a:solidFill>
              </a:rPr>
              <a:t>Windability</a:t>
            </a:r>
            <a:r>
              <a:rPr lang="en-US" sz="2200" b="1" dirty="0">
                <a:solidFill>
                  <a:srgbClr val="0055A0"/>
                </a:solidFill>
              </a:rPr>
              <a:t> of Falcon D cable remains biggest challenge, further test on practice coils layouts in 2025 on both sites </a:t>
            </a:r>
          </a:p>
          <a:p>
            <a:pPr lvl="1"/>
            <a:r>
              <a:rPr lang="en-US" sz="2200" i="1" dirty="0"/>
              <a:t>INFN </a:t>
            </a:r>
            <a:r>
              <a:rPr lang="en-US" sz="2200" b="1" i="1" dirty="0"/>
              <a:t>investigates with ASG industrial partner up to curing the extended coil ends on 50 mm AP</a:t>
            </a:r>
          </a:p>
          <a:p>
            <a:pPr lvl="1"/>
            <a:r>
              <a:rPr lang="en-US" sz="2200" i="1" dirty="0">
                <a:solidFill>
                  <a:srgbClr val="0055A0"/>
                </a:solidFill>
              </a:rPr>
              <a:t>CERN proposes to </a:t>
            </a:r>
            <a:r>
              <a:rPr lang="en-US" sz="2200" b="1" i="1" dirty="0">
                <a:solidFill>
                  <a:srgbClr val="0055A0"/>
                </a:solidFill>
              </a:rPr>
              <a:t>complete tooling design, procure an 56 mm aperture </a:t>
            </a:r>
            <a:r>
              <a:rPr lang="en-US" sz="2200" i="1" dirty="0">
                <a:solidFill>
                  <a:srgbClr val="0055A0"/>
                </a:solidFill>
              </a:rPr>
              <a:t>to wind coils  and mitigate geometrical deviations risk in subsequent steps</a:t>
            </a:r>
            <a:endParaRPr lang="en-US" sz="2200" i="1" dirty="0"/>
          </a:p>
          <a:p>
            <a:r>
              <a:rPr lang="en-US" sz="2200" b="1" dirty="0"/>
              <a:t>2D-3D magnetic and </a:t>
            </a:r>
            <a:r>
              <a:rPr lang="en-US" sz="2200" b="1" dirty="0">
                <a:solidFill>
                  <a:srgbClr val="0055A0"/>
                </a:solidFill>
              </a:rPr>
              <a:t>mechanical design of 1-in-1 CERN </a:t>
            </a:r>
            <a:r>
              <a:rPr lang="en-US" sz="2200" b="1" dirty="0" err="1">
                <a:solidFill>
                  <a:srgbClr val="0055A0"/>
                </a:solidFill>
              </a:rPr>
              <a:t>FalconD</a:t>
            </a:r>
            <a:r>
              <a:rPr lang="en-US" sz="2200" b="1" dirty="0">
                <a:solidFill>
                  <a:srgbClr val="0055A0"/>
                </a:solidFill>
              </a:rPr>
              <a:t> magnet </a:t>
            </a:r>
            <a:r>
              <a:rPr lang="en-US" sz="2200" dirty="0">
                <a:solidFill>
                  <a:srgbClr val="0055A0"/>
                </a:solidFill>
              </a:rPr>
              <a:t>model under completion.</a:t>
            </a:r>
            <a:r>
              <a:rPr lang="en-US" sz="2200" dirty="0"/>
              <a:t> Protection test options on models to be selected.</a:t>
            </a:r>
          </a:p>
          <a:p>
            <a:r>
              <a:rPr lang="en-US" sz="2200" dirty="0"/>
              <a:t>Large scope of </a:t>
            </a:r>
            <a:r>
              <a:rPr lang="en-US" sz="2200" b="1" dirty="0"/>
              <a:t>magnet tooling CAD design and procurement, Q1-Q4 2025.</a:t>
            </a:r>
            <a:r>
              <a:rPr lang="en-US" sz="2200" dirty="0"/>
              <a:t>  </a:t>
            </a:r>
          </a:p>
          <a:p>
            <a:r>
              <a:rPr lang="en-US" sz="2200" b="1" dirty="0">
                <a:solidFill>
                  <a:srgbClr val="0055A0"/>
                </a:solidFill>
              </a:rPr>
              <a:t>Plan fo</a:t>
            </a:r>
            <a:r>
              <a:rPr lang="en-US" sz="2200" b="1" dirty="0"/>
              <a:t>r model magnets cold tests both at CERN and INFN in 2027. </a:t>
            </a:r>
            <a:endParaRPr lang="en-US" sz="2200" b="1" dirty="0">
              <a:solidFill>
                <a:srgbClr val="0055A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F36D3E-94C3-8382-82BF-5012E7216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54845"/>
            <a:ext cx="8229600" cy="1030644"/>
          </a:xfrm>
        </p:spPr>
        <p:txBody>
          <a:bodyPr>
            <a:normAutofit/>
          </a:bodyPr>
          <a:lstStyle/>
          <a:p>
            <a:r>
              <a:rPr lang="en-US" sz="4400" b="1" dirty="0"/>
              <a:t>Summary </a:t>
            </a:r>
            <a:endParaRPr lang="en-GB" sz="4400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59217-ED89-9D04-2E56-62FFAB2A9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ADB7036-14FC-EDF1-50A2-8410518BC7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D281B4C-C392-65A6-2300-A3A8ED64A896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1098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ighway with a large round structure&#10;&#10;Description automatically generated with medium confidence">
            <a:extLst>
              <a:ext uri="{FF2B5EF4-FFF2-40B4-BE49-F238E27FC236}">
                <a16:creationId xmlns:a16="http://schemas.microsoft.com/office/drawing/2014/main" id="{7B85E1AD-C327-235D-2A39-81138496AAA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0"/>
            <a:ext cx="9143980" cy="6857990"/>
          </a:xfrm>
          <a:prstGeom prst="rect">
            <a:avLst/>
          </a:prstGeom>
          <a:effectLst>
            <a:glow rad="127000">
              <a:schemeClr val="accent1">
                <a:alpha val="74000"/>
              </a:schemeClr>
            </a:glo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FA64645-384C-4D63-C109-0B6D0DB1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97" y="3849409"/>
            <a:ext cx="3544348" cy="136287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 for your attention</a:t>
            </a:r>
          </a:p>
        </p:txBody>
      </p:sp>
      <p:sp>
        <p:nvSpPr>
          <p:cNvPr id="2071" name="Freeform: Shape 2070">
            <a:extLst>
              <a:ext uri="{FF2B5EF4-FFF2-40B4-BE49-F238E27FC236}">
                <a16:creationId xmlns:a16="http://schemas.microsoft.com/office/drawing/2014/main" id="{08D97BCC-370B-4538-9D62-136AC6343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1278237"/>
            <a:ext cx="1322217" cy="2386584"/>
          </a:xfrm>
          <a:custGeom>
            <a:avLst/>
            <a:gdLst>
              <a:gd name="connsiteX0" fmla="*/ 171900 w 1762956"/>
              <a:gd name="connsiteY0" fmla="*/ 0 h 3182112"/>
              <a:gd name="connsiteX1" fmla="*/ 1762956 w 1762956"/>
              <a:gd name="connsiteY1" fmla="*/ 1591056 h 3182112"/>
              <a:gd name="connsiteX2" fmla="*/ 171900 w 1762956"/>
              <a:gd name="connsiteY2" fmla="*/ 3182112 h 3182112"/>
              <a:gd name="connsiteX3" fmla="*/ 9224 w 1762956"/>
              <a:gd name="connsiteY3" fmla="*/ 3173898 h 3182112"/>
              <a:gd name="connsiteX4" fmla="*/ 0 w 1762956"/>
              <a:gd name="connsiteY4" fmla="*/ 3172490 h 3182112"/>
              <a:gd name="connsiteX5" fmla="*/ 0 w 1762956"/>
              <a:gd name="connsiteY5" fmla="*/ 9622 h 3182112"/>
              <a:gd name="connsiteX6" fmla="*/ 9224 w 1762956"/>
              <a:gd name="connsiteY6" fmla="*/ 8215 h 3182112"/>
              <a:gd name="connsiteX7" fmla="*/ 171900 w 1762956"/>
              <a:gd name="connsiteY7" fmla="*/ 0 h 3182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956" h="3182112">
                <a:moveTo>
                  <a:pt x="171900" y="0"/>
                </a:moveTo>
                <a:cubicBezTo>
                  <a:pt x="1050616" y="0"/>
                  <a:pt x="1762956" y="712340"/>
                  <a:pt x="1762956" y="1591056"/>
                </a:cubicBezTo>
                <a:cubicBezTo>
                  <a:pt x="1762956" y="2469772"/>
                  <a:pt x="1050616" y="3182112"/>
                  <a:pt x="171900" y="3182112"/>
                </a:cubicBezTo>
                <a:cubicBezTo>
                  <a:pt x="116980" y="3182112"/>
                  <a:pt x="62710" y="3179330"/>
                  <a:pt x="9224" y="3173898"/>
                </a:cubicBezTo>
                <a:lnTo>
                  <a:pt x="0" y="3172490"/>
                </a:lnTo>
                <a:lnTo>
                  <a:pt x="0" y="9622"/>
                </a:lnTo>
                <a:lnTo>
                  <a:pt x="9224" y="8215"/>
                </a:lnTo>
                <a:cubicBezTo>
                  <a:pt x="62710" y="2783"/>
                  <a:pt x="116980" y="0"/>
                  <a:pt x="17190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3" name="Picture 12" descr="A light bulb with drawings on it&#10;&#10;Description automatically generated">
            <a:extLst>
              <a:ext uri="{FF2B5EF4-FFF2-40B4-BE49-F238E27FC236}">
                <a16:creationId xmlns:a16="http://schemas.microsoft.com/office/drawing/2014/main" id="{F627E217-E61D-9363-A83E-496CB2848A8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-5" y="1401681"/>
            <a:ext cx="1198773" cy="2139696"/>
          </a:xfrm>
          <a:custGeom>
            <a:avLst/>
            <a:gdLst/>
            <a:ahLst/>
            <a:cxnLst/>
            <a:rect l="l" t="t" r="r" b="b"/>
            <a:pathLst>
              <a:path w="1598364" h="2852928">
                <a:moveTo>
                  <a:pt x="171900" y="0"/>
                </a:moveTo>
                <a:cubicBezTo>
                  <a:pt x="959714" y="0"/>
                  <a:pt x="1598364" y="638650"/>
                  <a:pt x="1598364" y="1426464"/>
                </a:cubicBezTo>
                <a:cubicBezTo>
                  <a:pt x="1598364" y="2214278"/>
                  <a:pt x="959714" y="2852928"/>
                  <a:pt x="171900" y="2852928"/>
                </a:cubicBezTo>
                <a:cubicBezTo>
                  <a:pt x="122662" y="2852928"/>
                  <a:pt x="74006" y="2850433"/>
                  <a:pt x="26052" y="2845563"/>
                </a:cubicBezTo>
                <a:lnTo>
                  <a:pt x="0" y="2841587"/>
                </a:lnTo>
                <a:lnTo>
                  <a:pt x="0" y="11341"/>
                </a:lnTo>
                <a:lnTo>
                  <a:pt x="26052" y="7365"/>
                </a:lnTo>
                <a:cubicBezTo>
                  <a:pt x="74006" y="2495"/>
                  <a:pt x="122662" y="0"/>
                  <a:pt x="171900" y="0"/>
                </a:cubicBezTo>
                <a:close/>
              </a:path>
            </a:pathLst>
          </a:custGeom>
        </p:spPr>
      </p:pic>
      <p:sp>
        <p:nvSpPr>
          <p:cNvPr id="2073" name="Oval 2072">
            <a:extLst>
              <a:ext uri="{FF2B5EF4-FFF2-40B4-BE49-F238E27FC236}">
                <a16:creationId xmlns:a16="http://schemas.microsoft.com/office/drawing/2014/main" id="{AC1BA173-64A6-4ACF-A849-F0194E82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83730" y="1278237"/>
            <a:ext cx="2386584" cy="238658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1" name="Picture 10" descr="A blue circle with white text&#10;&#10;Description automatically generated">
            <a:extLst>
              <a:ext uri="{FF2B5EF4-FFF2-40B4-BE49-F238E27FC236}">
                <a16:creationId xmlns:a16="http://schemas.microsoft.com/office/drawing/2014/main" id="{A781196D-50F3-7428-838D-60967FC9706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7174" y="1410011"/>
            <a:ext cx="2139696" cy="2139696"/>
          </a:xfrm>
          <a:custGeom>
            <a:avLst/>
            <a:gdLst/>
            <a:ahLst/>
            <a:cxnLst/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</p:spPr>
      </p:pic>
      <p:sp>
        <p:nvSpPr>
          <p:cNvPr id="2089" name="Oval 2088">
            <a:extLst>
              <a:ext uri="{FF2B5EF4-FFF2-40B4-BE49-F238E27FC236}">
                <a16:creationId xmlns:a16="http://schemas.microsoft.com/office/drawing/2014/main" id="{5DA699A9-471A-451C-8D64-4BBFBB790D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1832" y="1278237"/>
            <a:ext cx="2386584" cy="238658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30" name="Picture 6" descr="CERN Logo and symbol, meaning, history, PNG, brand">
            <a:extLst>
              <a:ext uri="{FF2B5EF4-FFF2-40B4-BE49-F238E27FC236}">
                <a16:creationId xmlns:a16="http://schemas.microsoft.com/office/drawing/2014/main" id="{B252D7CB-BE8B-BFE1-CE37-1AEE507DB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44169" y="1401681"/>
            <a:ext cx="2139696" cy="2139696"/>
          </a:xfrm>
          <a:custGeom>
            <a:avLst/>
            <a:gdLst/>
            <a:ahLst/>
            <a:cxnLst/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0" name="Oval 2089">
            <a:extLst>
              <a:ext uri="{FF2B5EF4-FFF2-40B4-BE49-F238E27FC236}">
                <a16:creationId xmlns:a16="http://schemas.microsoft.com/office/drawing/2014/main" id="{4FF79B19-2390-46F4-BD3F-E2F55F6E14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9935" y="1278237"/>
            <a:ext cx="2386584" cy="238658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8" name="Picture 4" descr="INFN – International Year of Basic Sciences for Development">
            <a:extLst>
              <a:ext uri="{FF2B5EF4-FFF2-40B4-BE49-F238E27FC236}">
                <a16:creationId xmlns:a16="http://schemas.microsoft.com/office/drawing/2014/main" id="{3E1D1767-7CAE-FACA-B3B9-1B62EA274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" b="-4"/>
          <a:stretch/>
        </p:blipFill>
        <p:spPr bwMode="auto">
          <a:xfrm>
            <a:off x="6703379" y="1401681"/>
            <a:ext cx="2139696" cy="2139696"/>
          </a:xfrm>
          <a:custGeom>
            <a:avLst/>
            <a:gdLst/>
            <a:ahLst/>
            <a:cxnLst/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91" name="Straight Connector 2090">
            <a:extLst>
              <a:ext uri="{FF2B5EF4-FFF2-40B4-BE49-F238E27FC236}">
                <a16:creationId xmlns:a16="http://schemas.microsoft.com/office/drawing/2014/main" id="{92D7380E-05F8-4B98-9D58-B34C09FC6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35517" y="4084870"/>
            <a:ext cx="0" cy="123444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2089A3-4881-9FC2-97CE-E69C2FE1B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290" y="4020652"/>
            <a:ext cx="3882259" cy="1362878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1350" dirty="0">
              <a:solidFill>
                <a:schemeClr val="tx1"/>
              </a:solidFill>
            </a:endParaRPr>
          </a:p>
          <a:p>
            <a:endParaRPr lang="en-US" sz="1350" dirty="0">
              <a:solidFill>
                <a:schemeClr val="tx1"/>
              </a:solidFill>
            </a:endParaRPr>
          </a:p>
          <a:p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2115E761-44C5-F55A-2DD7-429B19ADC8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6195" y="5482960"/>
            <a:ext cx="3754752" cy="273844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r>
              <a:rPr lang="en-US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HFM 12T </a:t>
            </a:r>
            <a:r>
              <a:rPr lang="en-US" sz="11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FalconD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00" dirty="0">
                <a:solidFill>
                  <a:schemeClr val="tx1"/>
                </a:solidFill>
              </a:rPr>
              <a:t>dipole, HFM annual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meeting, CERN, 10-12nd Feb 2025        </a:t>
            </a:r>
          </a:p>
          <a:p>
            <a:pPr defTabSz="914400">
              <a:spcAft>
                <a:spcPts val="600"/>
              </a:spcAft>
            </a:pPr>
            <a:r>
              <a:rPr lang="en-US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TE-MSC-SMT </a:t>
            </a:r>
            <a:r>
              <a:rPr lang="en-US" sz="1100" dirty="0">
                <a:solidFill>
                  <a:schemeClr val="tx1"/>
                </a:solidFill>
              </a:rPr>
              <a:t>-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en-US" sz="1100" dirty="0" err="1">
                <a:solidFill>
                  <a:schemeClr val="tx1"/>
                </a:solidFill>
              </a:rPr>
              <a:t>.F</a:t>
            </a:r>
            <a:r>
              <a:rPr lang="en-US" sz="11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oussat</a:t>
            </a:r>
            <a:endParaRPr lang="en-US" sz="1100" dirty="0">
              <a:solidFill>
                <a:schemeClr val="tx1"/>
              </a:solidFill>
            </a:endParaRPr>
          </a:p>
          <a:p>
            <a:pPr defTabSz="914400">
              <a:spcAft>
                <a:spcPts val="600"/>
              </a:spcAft>
            </a:pPr>
            <a:r>
              <a:rPr lang="en-US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INFN-Ge - </a:t>
            </a:r>
            <a:r>
              <a:rPr lang="en-US" sz="11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S.Farinon</a:t>
            </a:r>
            <a:endParaRPr lang="en-US" sz="11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18D36-A345-A43A-4C64-ED776F685C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5039" y="6302502"/>
            <a:ext cx="411480" cy="411480"/>
          </a:xfrm>
          <a:prstGeom prst="ellipse">
            <a:avLst/>
          </a:prstGeom>
          <a:solidFill>
            <a:srgbClr val="2A4664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algn="ctr" defTabSz="914400">
              <a:spcAft>
                <a:spcPts val="600"/>
              </a:spcAft>
            </a:pPr>
            <a:fld id="{17918391-D411-FE40-AAD7-861AE5233E0E}" type="slidenum">
              <a:rPr lang="en-US" sz="1125">
                <a:solidFill>
                  <a:srgbClr val="FFFFFF"/>
                </a:solidFill>
                <a:latin typeface="+mn-lt"/>
                <a:cs typeface="+mn-cs"/>
              </a:rPr>
              <a:pPr algn="ctr" defTabSz="914400">
                <a:spcAft>
                  <a:spcPts val="600"/>
                </a:spcAft>
              </a:pPr>
              <a:t>37</a:t>
            </a:fld>
            <a:endParaRPr lang="en-US" sz="1125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6C7E4AC-5336-5669-A0B4-E8A38F6371A3}"/>
              </a:ext>
            </a:extLst>
          </p:cNvPr>
          <p:cNvSpPr txBox="1">
            <a:spLocks/>
          </p:cNvSpPr>
          <p:nvPr/>
        </p:nvSpPr>
        <p:spPr>
          <a:xfrm>
            <a:off x="4771808" y="4579966"/>
            <a:ext cx="4041640" cy="1362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rgbClr val="0055A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/>
            <a:r>
              <a:rPr lang="en-US" sz="4400" b="1" dirty="0">
                <a:solidFill>
                  <a:schemeClr val="tx1"/>
                </a:solidFill>
                <a:latin typeface="+mj-lt"/>
              </a:rPr>
              <a:t>Any Questions ?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6DEE7395-EB95-D267-5F10-2CD46FC61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11</a:t>
            </a:r>
            <a:r>
              <a:rPr lang="en-US" baseline="30000" dirty="0">
                <a:solidFill>
                  <a:schemeClr val="tx1"/>
                </a:solidFill>
              </a:rPr>
              <a:t>st </a:t>
            </a:r>
            <a:r>
              <a:rPr lang="en-US" dirty="0">
                <a:solidFill>
                  <a:schemeClr val="tx1"/>
                </a:solidFill>
              </a:rPr>
              <a:t>February 2025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20C10D5-A876-97F4-FB66-A406DB74F256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Annual HFM meeting, FALCOND project, CERN</a:t>
            </a:r>
          </a:p>
          <a:p>
            <a:r>
              <a:rPr lang="en-US">
                <a:solidFill>
                  <a:schemeClr val="tx1"/>
                </a:solidFill>
              </a:rPr>
              <a:t>TE-MSC-SMT – Arnaud Foussat/ INFN-Ge Stefania Farinon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1065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C76DA8-92AD-3475-CE41-A1FCC653E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921A89-DF9A-4C6C-AB38-6E0B53323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APPENDIX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266AA-93E1-AE62-902C-92A53D9E85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A901F226-E58F-0CC3-E543-BDFC389998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8830BF73-6FAC-9464-A889-0016FD018E56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027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AA60DC-1168-7654-573C-C97A586C4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Rutherford Cable Parameters</a:t>
            </a:r>
            <a:endParaRPr lang="en-GB" sz="4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3164F-604C-6080-3055-ABB95FADBA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7D11D6-4CEC-20D4-0A02-5C7A69BA2E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/>
              <a:t>11st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B84374-EDD9-0544-BE1B-3984FDABCC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 err="1"/>
              <a:t>FalconD</a:t>
            </a:r>
            <a:r>
              <a:rPr lang="en-US" dirty="0"/>
              <a:t> collaboration meeting 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B80114E-7C40-A6FB-0881-83CFF0E1C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" y="0"/>
            <a:ext cx="88741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sz="3600" b="1" dirty="0">
              <a:solidFill>
                <a:schemeClr val="tx2"/>
              </a:solidFill>
              <a:cs typeface="Tahoma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8A91E61-FE3B-7655-4668-B468EA893B5E}"/>
              </a:ext>
            </a:extLst>
          </p:cNvPr>
          <p:cNvSpPr txBox="1">
            <a:spLocks/>
          </p:cNvSpPr>
          <p:nvPr/>
        </p:nvSpPr>
        <p:spPr>
          <a:xfrm>
            <a:off x="705387" y="2484982"/>
            <a:ext cx="4038600" cy="3921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ahoma"/>
                <a:cs typeface="Tahoma"/>
              </a:rPr>
              <a:t>Cable geometry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Width </a:t>
            </a:r>
            <a:r>
              <a:rPr lang="en-US" sz="2800" i="1" dirty="0">
                <a:latin typeface="Times"/>
                <a:cs typeface="Times"/>
              </a:rPr>
              <a:t>w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Thickness </a:t>
            </a:r>
            <a:r>
              <a:rPr lang="en-US" sz="2800" i="1" dirty="0">
                <a:latin typeface="Times"/>
                <a:cs typeface="Times"/>
              </a:rPr>
              <a:t>t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Twist pitch </a:t>
            </a:r>
            <a:r>
              <a:rPr lang="en-US" i="1" dirty="0" err="1">
                <a:latin typeface="Times"/>
                <a:cs typeface="Times"/>
              </a:rPr>
              <a:t>L</a:t>
            </a:r>
            <a:r>
              <a:rPr lang="en-US" i="1" baseline="-25000" dirty="0" err="1">
                <a:latin typeface="Times"/>
                <a:cs typeface="Times"/>
              </a:rPr>
              <a:t>p</a:t>
            </a:r>
            <a:endParaRPr lang="en-US" i="1" baseline="-25000" dirty="0">
              <a:latin typeface="Times"/>
              <a:cs typeface="Times"/>
            </a:endParaRPr>
          </a:p>
          <a:p>
            <a:pPr lvl="1"/>
            <a:r>
              <a:rPr lang="en-US" dirty="0">
                <a:latin typeface="Tahoma"/>
                <a:cs typeface="Tahoma"/>
              </a:rPr>
              <a:t>Keystone angle </a:t>
            </a:r>
            <a:r>
              <a:rPr lang="en-US" dirty="0">
                <a:latin typeface="Symbol" charset="2"/>
                <a:cs typeface="Symbol" charset="2"/>
              </a:rPr>
              <a:t>a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“Lay” angle </a:t>
            </a:r>
            <a:r>
              <a:rPr lang="en-US" dirty="0">
                <a:latin typeface="Symbol" charset="2"/>
                <a:cs typeface="Symbol" charset="2"/>
              </a:rPr>
              <a:t>q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1F9F9FD6-6FA1-0AB0-4AC8-2621659948D8}"/>
              </a:ext>
            </a:extLst>
          </p:cNvPr>
          <p:cNvSpPr txBox="1">
            <a:spLocks/>
          </p:cNvSpPr>
          <p:nvPr/>
        </p:nvSpPr>
        <p:spPr>
          <a:xfrm>
            <a:off x="4003977" y="2512631"/>
            <a:ext cx="4038600" cy="3921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ahoma"/>
                <a:cs typeface="Tahoma"/>
              </a:rPr>
              <a:t>Compaction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Width compaction</a:t>
            </a:r>
          </a:p>
          <a:p>
            <a:pPr lvl="1"/>
            <a:endParaRPr lang="en-US" dirty="0">
              <a:latin typeface="Tahoma"/>
              <a:cs typeface="Tahoma"/>
            </a:endParaRPr>
          </a:p>
          <a:p>
            <a:pPr lvl="1"/>
            <a:endParaRPr lang="en-US" dirty="0">
              <a:latin typeface="Tahoma"/>
              <a:cs typeface="Tahoma"/>
            </a:endParaRPr>
          </a:p>
          <a:p>
            <a:pPr lvl="1"/>
            <a:endParaRPr lang="en-US" dirty="0">
              <a:latin typeface="Tahoma"/>
              <a:cs typeface="Tahoma"/>
            </a:endParaRPr>
          </a:p>
          <a:p>
            <a:pPr lvl="1"/>
            <a:r>
              <a:rPr lang="en-US" dirty="0">
                <a:latin typeface="Tahoma"/>
                <a:cs typeface="Tahoma"/>
              </a:rPr>
              <a:t>Thickness compaction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latin typeface="Tahoma"/>
              <a:cs typeface="Tahoma"/>
            </a:endParaRPr>
          </a:p>
          <a:p>
            <a:pPr lvl="1"/>
            <a:r>
              <a:rPr lang="en-US" dirty="0">
                <a:latin typeface="Tahoma"/>
                <a:cs typeface="Tahoma"/>
              </a:rPr>
              <a:t>Total compaction</a:t>
            </a:r>
          </a:p>
          <a:p>
            <a:endParaRPr lang="en-US" dirty="0">
              <a:latin typeface="Tahoma"/>
              <a:cs typeface="Tahoma"/>
            </a:endParaRP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F74E5A90-DC94-7044-669B-EAAD0134B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29" b="89286" l="925" r="98943">
                        <a14:foregroundMark x1="9379" y1="77679" x2="9379" y2="77679"/>
                        <a14:foregroundMark x1="7662" y1="77679" x2="7662" y2="77679"/>
                        <a14:foregroundMark x1="8322" y1="78571" x2="8322" y2="78571"/>
                        <a14:foregroundMark x1="9908" y1="77679" x2="9908" y2="77679"/>
                        <a14:foregroundMark x1="10304" y1="75000" x2="10304" y2="75000"/>
                        <a14:foregroundMark x1="3170" y1="74107" x2="3170" y2="74107"/>
                        <a14:foregroundMark x1="3567" y1="75000" x2="3567" y2="75000"/>
                        <a14:foregroundMark x1="12417" y1="76786" x2="12417" y2="76786"/>
                        <a14:foregroundMark x1="13210" y1="77679" x2="13210" y2="77679"/>
                        <a14:foregroundMark x1="14135" y1="77679" x2="14135" y2="77679"/>
                        <a14:foregroundMark x1="18230" y1="75893" x2="18230" y2="75893"/>
                        <a14:foregroundMark x1="19419" y1="76786" x2="19419" y2="76786"/>
                        <a14:foregroundMark x1="6737" y1="76786" x2="6737" y2="767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067" y="1115719"/>
            <a:ext cx="7804739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EF9258F-37C4-A80A-4FD4-BBCD4910DDC8}"/>
              </a:ext>
            </a:extLst>
          </p:cNvPr>
          <p:cNvSpPr txBox="1"/>
          <p:nvPr/>
        </p:nvSpPr>
        <p:spPr>
          <a:xfrm>
            <a:off x="4093373" y="205576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rgbClr val="000000"/>
                </a:solidFill>
                <a:latin typeface="Times"/>
                <a:cs typeface="Times"/>
              </a:rPr>
              <a:t>w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91B93C3-A1F7-A43B-987F-1F3B047061C6}"/>
              </a:ext>
            </a:extLst>
          </p:cNvPr>
          <p:cNvCxnSpPr>
            <a:cxnSpLocks/>
          </p:cNvCxnSpPr>
          <p:nvPr/>
        </p:nvCxnSpPr>
        <p:spPr bwMode="auto">
          <a:xfrm>
            <a:off x="997000" y="1772816"/>
            <a:ext cx="0" cy="5250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98E97B-63D5-7B5F-C7A6-CD19FA6AA0F5}"/>
              </a:ext>
            </a:extLst>
          </p:cNvPr>
          <p:cNvCxnSpPr>
            <a:cxnSpLocks/>
          </p:cNvCxnSpPr>
          <p:nvPr/>
        </p:nvCxnSpPr>
        <p:spPr bwMode="auto">
          <a:xfrm>
            <a:off x="8604448" y="1844824"/>
            <a:ext cx="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F1A9215-0079-BD67-CD7A-5EE149D60A71}"/>
              </a:ext>
            </a:extLst>
          </p:cNvPr>
          <p:cNvCxnSpPr/>
          <p:nvPr/>
        </p:nvCxnSpPr>
        <p:spPr bwMode="auto">
          <a:xfrm>
            <a:off x="553894" y="1340768"/>
            <a:ext cx="45365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38D08D1-A31F-31AB-C966-D5EBB2A4171E}"/>
              </a:ext>
            </a:extLst>
          </p:cNvPr>
          <p:cNvSpPr txBox="1"/>
          <p:nvPr/>
        </p:nvSpPr>
        <p:spPr>
          <a:xfrm>
            <a:off x="518477" y="1366562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latin typeface="Times"/>
                <a:cs typeface="Times"/>
              </a:rPr>
              <a:t>t </a:t>
            </a:r>
          </a:p>
        </p:txBody>
      </p:sp>
      <p:pic>
        <p:nvPicPr>
          <p:cNvPr id="19" name="Picture 18" descr="Screen shot 2013-03-11 at 3.51.28 PM.png">
            <a:extLst>
              <a:ext uri="{FF2B5EF4-FFF2-40B4-BE49-F238E27FC236}">
                <a16:creationId xmlns:a16="http://schemas.microsoft.com/office/drawing/2014/main" id="{CA7F64A6-9291-0189-2E45-827CB81A911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364" y="3326666"/>
            <a:ext cx="2998972" cy="1238239"/>
          </a:xfrm>
          <a:prstGeom prst="rect">
            <a:avLst/>
          </a:prstGeom>
        </p:spPr>
      </p:pic>
      <p:pic>
        <p:nvPicPr>
          <p:cNvPr id="20" name="Picture 19" descr="Screen shot 2013-03-11 at 3.51.42 PM.png">
            <a:extLst>
              <a:ext uri="{FF2B5EF4-FFF2-40B4-BE49-F238E27FC236}">
                <a16:creationId xmlns:a16="http://schemas.microsoft.com/office/drawing/2014/main" id="{C98078F6-BC92-DE32-EF92-775374E5F6F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0957" y="5767551"/>
            <a:ext cx="1644650" cy="419100"/>
          </a:xfrm>
          <a:prstGeom prst="rect">
            <a:avLst/>
          </a:prstGeom>
        </p:spPr>
      </p:pic>
      <p:pic>
        <p:nvPicPr>
          <p:cNvPr id="21" name="Picture 20" descr="Screen shot 2013-03-11 at 3.51.47 PM.png">
            <a:extLst>
              <a:ext uri="{FF2B5EF4-FFF2-40B4-BE49-F238E27FC236}">
                <a16:creationId xmlns:a16="http://schemas.microsoft.com/office/drawing/2014/main" id="{1819ED87-319B-A5A7-95CC-32BDD318AB5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200" y="5036550"/>
            <a:ext cx="1862348" cy="1055064"/>
          </a:xfrm>
          <a:prstGeom prst="rect">
            <a:avLst/>
          </a:prstGeom>
        </p:spPr>
      </p:pic>
      <p:pic>
        <p:nvPicPr>
          <p:cNvPr id="22" name="Picture 21" descr="Screen shot 2013-03-11 at 3.51.34 PM.png">
            <a:extLst>
              <a:ext uri="{FF2B5EF4-FFF2-40B4-BE49-F238E27FC236}">
                <a16:creationId xmlns:a16="http://schemas.microsoft.com/office/drawing/2014/main" id="{F3191F6A-CD3C-9EAF-F870-3F4EEA641F2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800" y="4868280"/>
            <a:ext cx="1054100" cy="571500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2332ABA-6B5A-4213-011F-988351FA08CE}"/>
              </a:ext>
            </a:extLst>
          </p:cNvPr>
          <p:cNvCxnSpPr/>
          <p:nvPr/>
        </p:nvCxnSpPr>
        <p:spPr bwMode="auto">
          <a:xfrm>
            <a:off x="553894" y="1995622"/>
            <a:ext cx="45365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A986467-1C16-CA70-2115-C1B1DA759AA3}"/>
              </a:ext>
            </a:extLst>
          </p:cNvPr>
          <p:cNvCxnSpPr/>
          <p:nvPr/>
        </p:nvCxnSpPr>
        <p:spPr>
          <a:xfrm flipV="1">
            <a:off x="907067" y="1340768"/>
            <a:ext cx="0" cy="6548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D38F321-E60A-4E46-8154-64F8FC8244CA}"/>
              </a:ext>
            </a:extLst>
          </p:cNvPr>
          <p:cNvCxnSpPr>
            <a:cxnSpLocks/>
          </p:cNvCxnSpPr>
          <p:nvPr/>
        </p:nvCxnSpPr>
        <p:spPr>
          <a:xfrm>
            <a:off x="1059467" y="2148022"/>
            <a:ext cx="7544981" cy="144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067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488C4-E94B-C30B-2D85-84B1DC86D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B2E8526-6CC5-028A-62E7-54481404F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375" y="1560513"/>
            <a:ext cx="8226425" cy="4567237"/>
          </a:xfrm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FALCON-D scope, update, motivations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Cable and winding challenges, trials &amp; outcomes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WP3.1 CERN magnet development status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WP3.2 INFN magnet development status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2025-2027 Schedule 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</a:p>
          <a:p>
            <a:endParaRPr lang="en-GB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4781B1-95DF-B7D6-066F-FCF8545654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BE800E6-2ADF-5DB4-CF6F-D02D400606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B6F90D94-185A-EDAF-1E34-13A222D3E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13"/>
            <a:ext cx="8229600" cy="1325562"/>
          </a:xfrm>
        </p:spPr>
        <p:txBody>
          <a:bodyPr>
            <a:normAutofit/>
          </a:bodyPr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6678523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91895B-6C5D-8993-9BB6-5D99AA22B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chemeClr val="tx2"/>
                </a:solidFill>
                <a:cs typeface="Tahoma" pitchFamily="34" charset="0"/>
              </a:rPr>
              <a:t>Compaction vs. Degradation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7FD6DF-D5D8-90F9-C666-E8D23B623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A09D54-1AC5-6840-A6D3-5DEC33C915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/>
              <a:t>11st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10F7F-90ED-EAA3-EB57-D2C63E21B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/>
              <a:t>FalconD collaboration meeting        TE-MSC-SMT - AFoussat</a:t>
            </a:r>
            <a:endParaRPr lang="en-US" dirty="0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53CE09EC-D301-EF57-5617-954C49BDCEC8}"/>
              </a:ext>
            </a:extLst>
          </p:cNvPr>
          <p:cNvSpPr/>
          <p:nvPr/>
        </p:nvSpPr>
        <p:spPr>
          <a:xfrm>
            <a:off x="4517172" y="1793882"/>
            <a:ext cx="4195073" cy="2811749"/>
          </a:xfrm>
          <a:custGeom>
            <a:avLst/>
            <a:gdLst>
              <a:gd name="connsiteX0" fmla="*/ 0 w 3901789"/>
              <a:gd name="connsiteY0" fmla="*/ 327351 h 2592618"/>
              <a:gd name="connsiteX1" fmla="*/ 641569 w 3901789"/>
              <a:gd name="connsiteY1" fmla="*/ 1414155 h 2592618"/>
              <a:gd name="connsiteX2" fmla="*/ 2042547 w 3901789"/>
              <a:gd name="connsiteY2" fmla="*/ 2435490 h 2592618"/>
              <a:gd name="connsiteX3" fmla="*/ 2540090 w 3901789"/>
              <a:gd name="connsiteY3" fmla="*/ 2592618 h 2592618"/>
              <a:gd name="connsiteX4" fmla="*/ 3037634 w 3901789"/>
              <a:gd name="connsiteY4" fmla="*/ 2095045 h 2592618"/>
              <a:gd name="connsiteX5" fmla="*/ 3351872 w 3901789"/>
              <a:gd name="connsiteY5" fmla="*/ 1728412 h 2592618"/>
              <a:gd name="connsiteX6" fmla="*/ 3744670 w 3901789"/>
              <a:gd name="connsiteY6" fmla="*/ 353539 h 2592618"/>
              <a:gd name="connsiteX7" fmla="*/ 3901789 w 3901789"/>
              <a:gd name="connsiteY7" fmla="*/ 26188 h 2592618"/>
              <a:gd name="connsiteX8" fmla="*/ 26186 w 3901789"/>
              <a:gd name="connsiteY8" fmla="*/ 0 h 2592618"/>
              <a:gd name="connsiteX0" fmla="*/ 0 w 4045815"/>
              <a:gd name="connsiteY0" fmla="*/ 445197 h 2710464"/>
              <a:gd name="connsiteX1" fmla="*/ 641569 w 4045815"/>
              <a:gd name="connsiteY1" fmla="*/ 1532001 h 2710464"/>
              <a:gd name="connsiteX2" fmla="*/ 2042547 w 4045815"/>
              <a:gd name="connsiteY2" fmla="*/ 2553336 h 2710464"/>
              <a:gd name="connsiteX3" fmla="*/ 2540090 w 4045815"/>
              <a:gd name="connsiteY3" fmla="*/ 2710464 h 2710464"/>
              <a:gd name="connsiteX4" fmla="*/ 3037634 w 4045815"/>
              <a:gd name="connsiteY4" fmla="*/ 2212891 h 2710464"/>
              <a:gd name="connsiteX5" fmla="*/ 3351872 w 4045815"/>
              <a:gd name="connsiteY5" fmla="*/ 1846258 h 2710464"/>
              <a:gd name="connsiteX6" fmla="*/ 3744670 w 4045815"/>
              <a:gd name="connsiteY6" fmla="*/ 471385 h 2710464"/>
              <a:gd name="connsiteX7" fmla="*/ 4045815 w 4045815"/>
              <a:gd name="connsiteY7" fmla="*/ 0 h 2710464"/>
              <a:gd name="connsiteX8" fmla="*/ 26186 w 4045815"/>
              <a:gd name="connsiteY8" fmla="*/ 117846 h 2710464"/>
              <a:gd name="connsiteX0" fmla="*/ 78560 w 4124375"/>
              <a:gd name="connsiteY0" fmla="*/ 445197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3823230 w 4124375"/>
              <a:gd name="connsiteY6" fmla="*/ 471385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  <a:gd name="connsiteX0" fmla="*/ 26187 w 4124375"/>
              <a:gd name="connsiteY0" fmla="*/ 432103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3823230 w 4124375"/>
              <a:gd name="connsiteY6" fmla="*/ 471385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  <a:gd name="connsiteX0" fmla="*/ 26187 w 4124375"/>
              <a:gd name="connsiteY0" fmla="*/ 432103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4006536 w 4124375"/>
              <a:gd name="connsiteY6" fmla="*/ 432103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  <a:gd name="connsiteX0" fmla="*/ 26187 w 4124375"/>
              <a:gd name="connsiteY0" fmla="*/ 432103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4098189 w 4124375"/>
              <a:gd name="connsiteY6" fmla="*/ 445197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4375" h="2710464">
                <a:moveTo>
                  <a:pt x="26187" y="432103"/>
                </a:moveTo>
                <a:lnTo>
                  <a:pt x="720129" y="1532001"/>
                </a:lnTo>
                <a:lnTo>
                  <a:pt x="2121107" y="2553336"/>
                </a:lnTo>
                <a:lnTo>
                  <a:pt x="2618650" y="2710464"/>
                </a:lnTo>
                <a:lnTo>
                  <a:pt x="3116194" y="2212891"/>
                </a:lnTo>
                <a:lnTo>
                  <a:pt x="3430432" y="1846258"/>
                </a:lnTo>
                <a:lnTo>
                  <a:pt x="4098189" y="445197"/>
                </a:lnTo>
                <a:lnTo>
                  <a:pt x="4124375" y="0"/>
                </a:lnTo>
                <a:lnTo>
                  <a:pt x="0" y="0"/>
                </a:lnTo>
              </a:path>
            </a:pathLst>
          </a:custGeom>
          <a:gradFill flip="none" rotWithShape="1">
            <a:gsLst>
              <a:gs pos="100000">
                <a:schemeClr val="tx1">
                  <a:alpha val="25000"/>
                </a:schemeClr>
              </a:gs>
              <a:gs pos="0">
                <a:schemeClr val="accent1">
                  <a:lumMod val="90000"/>
                  <a:alpha val="50000"/>
                </a:schemeClr>
              </a:gs>
            </a:gsLst>
            <a:lin ang="16200000" scaled="0"/>
            <a:tileRect/>
          </a:gradFill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7B461254-FB7B-A099-253A-7776FAF17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889" y="5699824"/>
            <a:ext cx="88591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00CC"/>
                </a:solidFill>
                <a:cs typeface="Tahoma" pitchFamily="34" charset="0"/>
              </a:rPr>
              <a:t>Data by courtesy L. </a:t>
            </a:r>
            <a:r>
              <a:rPr lang="en-US" sz="1800" dirty="0" err="1">
                <a:solidFill>
                  <a:srgbClr val="0000CC"/>
                </a:solidFill>
                <a:cs typeface="Tahoma" pitchFamily="34" charset="0"/>
              </a:rPr>
              <a:t>Oberli</a:t>
            </a:r>
            <a:r>
              <a:rPr lang="en-US" sz="1800" dirty="0">
                <a:solidFill>
                  <a:srgbClr val="0000CC"/>
                </a:solidFill>
                <a:cs typeface="Tahoma" pitchFamily="34" charset="0"/>
              </a:rPr>
              <a:t> (CERN) and E. </a:t>
            </a:r>
            <a:r>
              <a:rPr lang="en-US" sz="1800" dirty="0" err="1">
                <a:solidFill>
                  <a:srgbClr val="0000CC"/>
                </a:solidFill>
                <a:cs typeface="Tahoma" pitchFamily="34" charset="0"/>
              </a:rPr>
              <a:t>Barzi</a:t>
            </a:r>
            <a:r>
              <a:rPr lang="en-US" sz="1800" dirty="0">
                <a:solidFill>
                  <a:srgbClr val="0000CC"/>
                </a:solidFill>
                <a:cs typeface="Tahoma" pitchFamily="34" charset="0"/>
              </a:rPr>
              <a:t> (FNAL)</a:t>
            </a:r>
          </a:p>
          <a:p>
            <a:pPr>
              <a:lnSpc>
                <a:spcPct val="120000"/>
              </a:lnSpc>
            </a:pP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L. </a:t>
            </a:r>
            <a:r>
              <a:rPr lang="en-US" sz="1200" dirty="0" err="1">
                <a:solidFill>
                  <a:srgbClr val="0000CC"/>
                </a:solidFill>
                <a:cs typeface="Tahoma" pitchFamily="34" charset="0"/>
              </a:rPr>
              <a:t>Oberli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, </a:t>
            </a:r>
            <a:r>
              <a:rPr lang="en-US" sz="1200" i="1" dirty="0">
                <a:solidFill>
                  <a:srgbClr val="0000CC"/>
                </a:solidFill>
                <a:cs typeface="Tahoma" pitchFamily="34" charset="0"/>
              </a:rPr>
              <a:t>Development of the Nb3Sn Rutherford Cable for the </a:t>
            </a:r>
            <a:r>
              <a:rPr lang="en-US" sz="1200" i="1" dirty="0" err="1">
                <a:solidFill>
                  <a:srgbClr val="0000CC"/>
                </a:solidFill>
                <a:cs typeface="Tahoma" pitchFamily="34" charset="0"/>
              </a:rPr>
              <a:t>EucCard</a:t>
            </a:r>
            <a:r>
              <a:rPr lang="en-US" sz="1200" i="1" dirty="0">
                <a:solidFill>
                  <a:srgbClr val="0000CC"/>
                </a:solidFill>
                <a:cs typeface="Tahoma" pitchFamily="34" charset="0"/>
              </a:rPr>
              <a:t> High Field Dipole Magnet FRESCA2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, IEEE-TAS, 23, 2013</a:t>
            </a:r>
          </a:p>
          <a:p>
            <a:pPr>
              <a:lnSpc>
                <a:spcPct val="120000"/>
              </a:lnSpc>
            </a:pP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E. </a:t>
            </a:r>
            <a:r>
              <a:rPr lang="en-US" sz="1200" dirty="0" err="1">
                <a:solidFill>
                  <a:srgbClr val="0000CC"/>
                </a:solidFill>
                <a:cs typeface="Tahoma" pitchFamily="34" charset="0"/>
              </a:rPr>
              <a:t>Barzi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, et al., Strand Critical Current Degradation in Nb3Sn Rutherford Cables, IEEE-TAS, 11, 2001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68C1730-9E52-A599-DE45-615A3DB9DC52}"/>
              </a:ext>
            </a:extLst>
          </p:cNvPr>
          <p:cNvSpPr txBox="1">
            <a:spLocks/>
          </p:cNvSpPr>
          <p:nvPr/>
        </p:nvSpPr>
        <p:spPr>
          <a:xfrm>
            <a:off x="163880" y="1202916"/>
            <a:ext cx="3696150" cy="4680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55A0"/>
                </a:solidFill>
                <a:latin typeface="Tahoma"/>
                <a:cs typeface="Tahoma"/>
              </a:rPr>
              <a:t>A clearer picture can be obtained compiling data from</a:t>
            </a:r>
          </a:p>
          <a:p>
            <a:pPr lvl="1"/>
            <a:r>
              <a:rPr lang="en-US" dirty="0">
                <a:solidFill>
                  <a:srgbClr val="0055A0"/>
                </a:solidFill>
                <a:latin typeface="Tahoma"/>
                <a:cs typeface="Tahoma"/>
              </a:rPr>
              <a:t>FRESCA2 cable R&amp;D</a:t>
            </a:r>
            <a:r>
              <a:rPr lang="en-US" dirty="0">
                <a:latin typeface="Tahoma"/>
                <a:cs typeface="Tahoma"/>
              </a:rPr>
              <a:t> (</a:t>
            </a:r>
            <a:r>
              <a:rPr lang="en-US" dirty="0">
                <a:solidFill>
                  <a:srgbClr val="FF3300"/>
                </a:solidFill>
                <a:latin typeface="Tahoma"/>
                <a:cs typeface="Tahoma"/>
              </a:rPr>
              <a:t>width compaction</a:t>
            </a:r>
            <a:r>
              <a:rPr lang="en-US" dirty="0">
                <a:latin typeface="Tahoma"/>
                <a:cs typeface="Tahoma"/>
              </a:rPr>
              <a:t>)</a:t>
            </a:r>
          </a:p>
          <a:p>
            <a:pPr lvl="1"/>
            <a:r>
              <a:rPr lang="en-US" dirty="0">
                <a:solidFill>
                  <a:srgbClr val="0055A0"/>
                </a:solidFill>
                <a:latin typeface="Tahoma"/>
                <a:cs typeface="Tahoma"/>
              </a:rPr>
              <a:t>VLHC cable R&amp;D at FNAL </a:t>
            </a:r>
            <a:r>
              <a:rPr lang="en-US" dirty="0">
                <a:latin typeface="Tahoma"/>
                <a:cs typeface="Tahoma"/>
              </a:rPr>
              <a:t>(</a:t>
            </a:r>
            <a:r>
              <a:rPr lang="en-US" dirty="0">
                <a:solidFill>
                  <a:srgbClr val="FF3300"/>
                </a:solidFill>
                <a:latin typeface="Tahoma"/>
                <a:cs typeface="Tahoma"/>
              </a:rPr>
              <a:t>thickness compaction</a:t>
            </a:r>
            <a:r>
              <a:rPr lang="en-US" dirty="0">
                <a:latin typeface="Tahoma"/>
                <a:cs typeface="Tahoma"/>
              </a:rPr>
              <a:t>)</a:t>
            </a:r>
          </a:p>
          <a:p>
            <a:r>
              <a:rPr lang="en-US" dirty="0">
                <a:solidFill>
                  <a:srgbClr val="0055A0"/>
                </a:solidFill>
                <a:latin typeface="Tahoma"/>
                <a:cs typeface="Tahoma"/>
              </a:rPr>
              <a:t>Lowest degradation is obtained when the total compaction is in </a:t>
            </a:r>
            <a:r>
              <a:rPr lang="en-US" dirty="0">
                <a:solidFill>
                  <a:srgbClr val="FF0000"/>
                </a:solidFill>
                <a:latin typeface="Tahoma"/>
                <a:cs typeface="Tahoma"/>
              </a:rPr>
              <a:t>the range 85%...86%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8A18D0-F9F9-460F-BEFB-708D0A107314}"/>
              </a:ext>
            </a:extLst>
          </p:cNvPr>
          <p:cNvSpPr txBox="1"/>
          <p:nvPr/>
        </p:nvSpPr>
        <p:spPr>
          <a:xfrm>
            <a:off x="6732240" y="1844824"/>
            <a:ext cx="1495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FRESCA2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138CD8-239E-7833-4DD4-4A050036DF31}"/>
              </a:ext>
            </a:extLst>
          </p:cNvPr>
          <p:cNvSpPr txBox="1"/>
          <p:nvPr/>
        </p:nvSpPr>
        <p:spPr>
          <a:xfrm>
            <a:off x="4716016" y="3501008"/>
            <a:ext cx="919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VLHC</a:t>
            </a:r>
          </a:p>
        </p:txBody>
      </p:sp>
      <p:pic>
        <p:nvPicPr>
          <p:cNvPr id="12" name="Picture 11" descr="Screen shot 2013-03-11 at 3.51.42 PM.png">
            <a:extLst>
              <a:ext uri="{FF2B5EF4-FFF2-40B4-BE49-F238E27FC236}">
                <a16:creationId xmlns:a16="http://schemas.microsoft.com/office/drawing/2014/main" id="{067E1FC0-18A3-6F7D-7DA5-9630C49FBA0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595" y="5508789"/>
            <a:ext cx="1644650" cy="419100"/>
          </a:xfrm>
          <a:prstGeom prst="rect">
            <a:avLst/>
          </a:prstGeom>
        </p:spPr>
      </p:pic>
      <p:pic>
        <p:nvPicPr>
          <p:cNvPr id="13" name="Picture 12" descr="Screen shot 2013-03-12 at 8.32.50 AM.png">
            <a:extLst>
              <a:ext uri="{FF2B5EF4-FFF2-40B4-BE49-F238E27FC236}">
                <a16:creationId xmlns:a16="http://schemas.microsoft.com/office/drawing/2014/main" id="{D5BCA723-79C7-0C06-5428-CE8302B182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4802" y="1261950"/>
            <a:ext cx="5410598" cy="431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4930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A3C191-48DB-318F-F9DA-28782F7E5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6480"/>
            <a:ext cx="4659295" cy="456741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ym typeface="Symbol" pitchFamily="18" charset="2"/>
              </a:rPr>
              <a:t>Compaction rate in </a:t>
            </a:r>
            <a:r>
              <a:rPr lang="en-US" dirty="0">
                <a:solidFill>
                  <a:srgbClr val="FF0000"/>
                </a:solidFill>
                <a:sym typeface="Symbol" pitchFamily="18" charset="2"/>
              </a:rPr>
              <a:t>Rutherford-type </a:t>
            </a:r>
            <a:r>
              <a:rPr lang="en-US" dirty="0">
                <a:sym typeface="Symbol" pitchFamily="18" charset="2"/>
              </a:rPr>
              <a:t>Nb</a:t>
            </a:r>
            <a:r>
              <a:rPr lang="en-US" baseline="-25000" dirty="0">
                <a:sym typeface="Symbol" pitchFamily="18" charset="2"/>
              </a:rPr>
              <a:t>3</a:t>
            </a:r>
            <a:r>
              <a:rPr lang="en-US" dirty="0">
                <a:sym typeface="Symbol" pitchFamily="18" charset="2"/>
              </a:rPr>
              <a:t>Sn Falcon D </a:t>
            </a:r>
            <a:r>
              <a:rPr lang="en-US" dirty="0">
                <a:solidFill>
                  <a:srgbClr val="FF0000"/>
                </a:solidFill>
                <a:sym typeface="Symbol" pitchFamily="18" charset="2"/>
              </a:rPr>
              <a:t>cables with SS core</a:t>
            </a:r>
          </a:p>
          <a:p>
            <a:endParaRPr lang="en-US" dirty="0">
              <a:solidFill>
                <a:srgbClr val="FF0000"/>
              </a:solidFill>
              <a:sym typeface="Symbol" pitchFamily="18" charset="2"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Symbol" pitchFamily="18" charset="2"/>
            </a:endParaRPr>
          </a:p>
          <a:p>
            <a:r>
              <a:rPr lang="en-GB" dirty="0"/>
              <a:t>With high </a:t>
            </a:r>
            <a:r>
              <a:rPr lang="en-GB" dirty="0" err="1"/>
              <a:t>keystoning</a:t>
            </a:r>
            <a:r>
              <a:rPr lang="en-GB" dirty="0"/>
              <a:t> angle over-compact the width of the cable, concentrates the deformation at the thin edge and could produce strand damage. </a:t>
            </a:r>
            <a:r>
              <a:rPr lang="en-GB" dirty="0">
                <a:solidFill>
                  <a:srgbClr val="FF0000"/>
                </a:solidFill>
              </a:rPr>
              <a:t>90.3 % compaction in thin edge</a:t>
            </a:r>
            <a:endParaRPr lang="en-US" sz="2400" dirty="0">
              <a:solidFill>
                <a:srgbClr val="FF0000"/>
              </a:solidFill>
              <a:sym typeface="Symbol" pitchFamily="18" charset="2"/>
            </a:endParaRPr>
          </a:p>
          <a:p>
            <a:r>
              <a:rPr lang="en-US" dirty="0">
                <a:latin typeface="Tahoma"/>
                <a:cs typeface="Tahoma"/>
              </a:rPr>
              <a:t>The degradation of I</a:t>
            </a:r>
            <a:r>
              <a:rPr lang="en-US" baseline="-25000" dirty="0">
                <a:latin typeface="Tahoma"/>
                <a:cs typeface="Tahoma"/>
              </a:rPr>
              <a:t>C</a:t>
            </a:r>
            <a:r>
              <a:rPr lang="en-US" dirty="0">
                <a:latin typeface="Tahoma"/>
                <a:cs typeface="Tahoma"/>
              </a:rPr>
              <a:t> (as well as RRR and </a:t>
            </a:r>
            <a:r>
              <a:rPr lang="en-US" dirty="0" err="1">
                <a:latin typeface="Tahoma"/>
                <a:cs typeface="Tahoma"/>
              </a:rPr>
              <a:t>D</a:t>
            </a:r>
            <a:r>
              <a:rPr lang="en-US" baseline="-25000" dirty="0" err="1">
                <a:latin typeface="Tahoma"/>
                <a:cs typeface="Tahoma"/>
              </a:rPr>
              <a:t>eff</a:t>
            </a:r>
            <a:r>
              <a:rPr lang="en-US" dirty="0">
                <a:latin typeface="Tahoma"/>
                <a:cs typeface="Tahoma"/>
              </a:rPr>
              <a:t>) induced by cabling deformation can be limited by using </a:t>
            </a:r>
            <a:r>
              <a:rPr lang="en-US" dirty="0">
                <a:solidFill>
                  <a:srgbClr val="FF3300"/>
                </a:solidFill>
                <a:latin typeface="Tahoma"/>
                <a:cs typeface="Tahoma"/>
              </a:rPr>
              <a:t>small width compaction (3%...4%) </a:t>
            </a:r>
            <a:r>
              <a:rPr lang="en-US" dirty="0">
                <a:latin typeface="Tahoma"/>
                <a:cs typeface="Tahoma"/>
              </a:rPr>
              <a:t>and </a:t>
            </a:r>
            <a:r>
              <a:rPr lang="en-US" dirty="0">
                <a:solidFill>
                  <a:srgbClr val="FF3300"/>
                </a:solidFill>
                <a:latin typeface="Tahoma"/>
                <a:cs typeface="Tahoma"/>
              </a:rPr>
              <a:t>moderate total compaction (85%...86%)</a:t>
            </a:r>
          </a:p>
          <a:p>
            <a:endParaRPr lang="en-US" sz="2400" dirty="0">
              <a:sym typeface="Symbol" pitchFamily="18" charset="2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5F7466-61D0-8DE9-2B43-C270D6380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Falcon D cable compaction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55A222-65D7-BFD7-0AAC-7294FECD5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3E232-A927-DC63-7DC4-F4002A5D69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/>
              <a:t>11st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0C465-4F9B-3D7C-5ADE-C01BC3EAA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/>
              <a:t>FalconD collaboration meeting        TE-MSC-SMT - AFoussat</a:t>
            </a:r>
            <a:endParaRPr lang="en-US" dirty="0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A079F0A7-D334-B1B4-90E0-2BC7D6150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3322" y="3970015"/>
            <a:ext cx="2700338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800">
                <a:solidFill>
                  <a:srgbClr val="0000FF"/>
                </a:solidFill>
              </a:rPr>
              <a:t>   </a:t>
            </a:r>
            <a:endParaRPr lang="en-GB" sz="1800">
              <a:solidFill>
                <a:srgbClr val="0000FF"/>
              </a:solidFill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67DBB12D-C11D-78C6-75E7-221672C7C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3603" y="3927126"/>
            <a:ext cx="1974979" cy="13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00CC"/>
                </a:solidFill>
              </a:rPr>
              <a:t>Selected strands in a small-scale  RRP Nb</a:t>
            </a:r>
            <a:r>
              <a:rPr lang="en-US" sz="1800" baseline="-25000" dirty="0">
                <a:solidFill>
                  <a:srgbClr val="0000CC"/>
                </a:solidFill>
              </a:rPr>
              <a:t>3</a:t>
            </a:r>
            <a:r>
              <a:rPr lang="en-US" sz="1800" dirty="0">
                <a:solidFill>
                  <a:srgbClr val="0000CC"/>
                </a:solidFill>
              </a:rPr>
              <a:t>Sn Rutherford cable</a:t>
            </a:r>
            <a:endParaRPr lang="en-GB" sz="1800" dirty="0">
              <a:solidFill>
                <a:srgbClr val="0000CC"/>
              </a:solidFill>
              <a:cs typeface="Tahoma" pitchFamily="34" charset="0"/>
            </a:endParaRPr>
          </a:p>
        </p:txBody>
      </p:sp>
      <p:pic>
        <p:nvPicPr>
          <p:cNvPr id="15" name="Picture 14" descr="facesup.jpg">
            <a:extLst>
              <a:ext uri="{FF2B5EF4-FFF2-40B4-BE49-F238E27FC236}">
                <a16:creationId xmlns:a16="http://schemas.microsoft.com/office/drawing/2014/main" id="{845E89FF-2B0F-BB27-DB89-E1E4523AE0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5630" y="3670410"/>
            <a:ext cx="2045065" cy="1160313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6E390EE-E61D-530C-6FFC-1AD86A2915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76218"/>
              </p:ext>
            </p:extLst>
          </p:nvPr>
        </p:nvGraphicFramePr>
        <p:xfrm>
          <a:off x="808617" y="1749508"/>
          <a:ext cx="3763383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61">
                  <a:extLst>
                    <a:ext uri="{9D8B030D-6E8A-4147-A177-3AD203B41FA5}">
                      <a16:colId xmlns:a16="http://schemas.microsoft.com/office/drawing/2014/main" val="3557238303"/>
                    </a:ext>
                  </a:extLst>
                </a:gridCol>
                <a:gridCol w="1254461">
                  <a:extLst>
                    <a:ext uri="{9D8B030D-6E8A-4147-A177-3AD203B41FA5}">
                      <a16:colId xmlns:a16="http://schemas.microsoft.com/office/drawing/2014/main" val="3110373779"/>
                    </a:ext>
                  </a:extLst>
                </a:gridCol>
                <a:gridCol w="1254461">
                  <a:extLst>
                    <a:ext uri="{9D8B030D-6E8A-4147-A177-3AD203B41FA5}">
                      <a16:colId xmlns:a16="http://schemas.microsoft.com/office/drawing/2014/main" val="3573697429"/>
                    </a:ext>
                  </a:extLst>
                </a:gridCol>
              </a:tblGrid>
              <a:tr h="328571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Cw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Ctotal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2593002"/>
                  </a:ext>
                </a:extLst>
              </a:tr>
              <a:tr h="328571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-9%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-5%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86 %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67832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FF17BD4D-C3E2-C48F-6B86-79320E4170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2680" y="1195897"/>
            <a:ext cx="1823408" cy="22815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E10D1D-6E4F-CEF3-A52B-626C857D62F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668" y="5202988"/>
            <a:ext cx="3060027" cy="82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3731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921CE1-9473-B4AF-818B-48E99CA76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42" y="-128947"/>
            <a:ext cx="8229600" cy="1325563"/>
          </a:xfrm>
        </p:spPr>
        <p:txBody>
          <a:bodyPr/>
          <a:lstStyle/>
          <a:p>
            <a:r>
              <a:rPr lang="en-US" dirty="0"/>
              <a:t>Width compaction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915E9-719D-5C71-B743-DF2337A54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6F83D-BDB3-F429-4015-D8D71C0137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/>
              <a:t>11st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C0ACFC-AF99-F1E7-99D4-471BE47C53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/>
              <a:t>FalconD collaboration meeting        TE-MSC-SMT - AFoussat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1FC23E0-032E-1044-F267-52CF18FFCF62}"/>
              </a:ext>
            </a:extLst>
          </p:cNvPr>
          <p:cNvSpPr txBox="1">
            <a:spLocks/>
          </p:cNvSpPr>
          <p:nvPr/>
        </p:nvSpPr>
        <p:spPr>
          <a:xfrm>
            <a:off x="5340346" y="1220453"/>
            <a:ext cx="3696150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ahoma"/>
                <a:cs typeface="Tahoma"/>
              </a:rPr>
              <a:t>Best results are obtained by a </a:t>
            </a:r>
            <a:r>
              <a:rPr lang="en-US" dirty="0">
                <a:solidFill>
                  <a:srgbClr val="FF3300"/>
                </a:solidFill>
                <a:latin typeface="Tahoma"/>
                <a:cs typeface="Tahoma"/>
              </a:rPr>
              <a:t>width compaction of 3%…4%</a:t>
            </a:r>
          </a:p>
          <a:p>
            <a:r>
              <a:rPr lang="en-US" dirty="0">
                <a:latin typeface="Tahoma"/>
                <a:cs typeface="Tahoma"/>
              </a:rPr>
              <a:t>As a </a:t>
            </a:r>
            <a:r>
              <a:rPr lang="en-US" i="1" dirty="0">
                <a:latin typeface="Tahoma"/>
                <a:cs typeface="Tahoma"/>
              </a:rPr>
              <a:t>general rule</a:t>
            </a:r>
            <a:r>
              <a:rPr lang="en-US" dirty="0">
                <a:latin typeface="Tahoma"/>
                <a:cs typeface="Tahoma"/>
              </a:rPr>
              <a:t>: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More width compaction causes degradation at the cable edge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Less width compaction results in degradation for lack of lateral support, and a cable that is not mechanically stable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AE4AC9-A20F-0EB2-C576-EE524A644E77}"/>
              </a:ext>
            </a:extLst>
          </p:cNvPr>
          <p:cNvGrpSpPr/>
          <p:nvPr/>
        </p:nvGrpSpPr>
        <p:grpSpPr>
          <a:xfrm>
            <a:off x="378923" y="808403"/>
            <a:ext cx="5158273" cy="4092818"/>
            <a:chOff x="182073" y="1172780"/>
            <a:chExt cx="5158273" cy="4092818"/>
          </a:xfrm>
        </p:grpSpPr>
        <p:pic>
          <p:nvPicPr>
            <p:cNvPr id="7" name="Picture 6" descr="Screen shot 2013-03-12 at 8.32.39 AM.png">
              <a:extLst>
                <a:ext uri="{FF2B5EF4-FFF2-40B4-BE49-F238E27FC236}">
                  <a16:creationId xmlns:a16="http://schemas.microsoft.com/office/drawing/2014/main" id="{046437F9-D179-0F39-B39F-2478DDCA0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2073" y="1172780"/>
              <a:ext cx="5158273" cy="40928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ECCD538-7114-0AE0-B4BA-90CBA5126513}"/>
                </a:ext>
              </a:extLst>
            </p:cNvPr>
            <p:cNvCxnSpPr/>
            <p:nvPr/>
          </p:nvCxnSpPr>
          <p:spPr>
            <a:xfrm>
              <a:off x="1704020" y="3801555"/>
              <a:ext cx="1368152" cy="576064"/>
            </a:xfrm>
            <a:prstGeom prst="line">
              <a:avLst/>
            </a:prstGeom>
            <a:ln w="28575"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43B55D1-D5BD-3130-BADD-13877409BB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73450" y="2168466"/>
              <a:ext cx="1687272" cy="2209153"/>
            </a:xfrm>
            <a:prstGeom prst="line">
              <a:avLst/>
            </a:prstGeom>
            <a:ln w="28575"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 descr="Screen shot 2013-03-11 at 3.51.28 PM.png">
            <a:extLst>
              <a:ext uri="{FF2B5EF4-FFF2-40B4-BE49-F238E27FC236}">
                <a16:creationId xmlns:a16="http://schemas.microsoft.com/office/drawing/2014/main" id="{D915A8D6-E553-492C-CCAB-7FA85F219B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355" y="5152695"/>
            <a:ext cx="2447798" cy="1010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BF73AADA-9E89-3A0B-4CE8-755B7F529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191" y="5123098"/>
            <a:ext cx="2133600" cy="118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L. </a:t>
            </a:r>
            <a:r>
              <a:rPr lang="en-US" sz="1200" dirty="0" err="1">
                <a:solidFill>
                  <a:srgbClr val="0000CC"/>
                </a:solidFill>
                <a:cs typeface="Tahoma" pitchFamily="34" charset="0"/>
              </a:rPr>
              <a:t>Oberli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, </a:t>
            </a:r>
            <a:r>
              <a:rPr lang="en-US" sz="1200" i="1" dirty="0">
                <a:solidFill>
                  <a:srgbClr val="0000CC"/>
                </a:solidFill>
                <a:cs typeface="Tahoma" pitchFamily="34" charset="0"/>
              </a:rPr>
              <a:t>Development of the Nb3Sn Rutherford Cable for the </a:t>
            </a:r>
            <a:r>
              <a:rPr lang="en-US" sz="1200" i="1" dirty="0" err="1">
                <a:solidFill>
                  <a:srgbClr val="0000CC"/>
                </a:solidFill>
                <a:cs typeface="Tahoma" pitchFamily="34" charset="0"/>
              </a:rPr>
              <a:t>EuCard</a:t>
            </a:r>
            <a:r>
              <a:rPr lang="en-US" sz="1200" i="1" dirty="0">
                <a:solidFill>
                  <a:srgbClr val="0000CC"/>
                </a:solidFill>
                <a:cs typeface="Tahoma" pitchFamily="34" charset="0"/>
              </a:rPr>
              <a:t> High Field Dipole Magnet FRESCA2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, IEEE TAS, 23, 2013</a:t>
            </a:r>
          </a:p>
        </p:txBody>
      </p:sp>
      <p:sp>
        <p:nvSpPr>
          <p:cNvPr id="2" name="Right Triangle 1">
            <a:extLst>
              <a:ext uri="{FF2B5EF4-FFF2-40B4-BE49-F238E27FC236}">
                <a16:creationId xmlns:a16="http://schemas.microsoft.com/office/drawing/2014/main" id="{2F4998BD-FD5D-D6CF-C108-C5A0289F9BCA}"/>
              </a:ext>
            </a:extLst>
          </p:cNvPr>
          <p:cNvSpPr/>
          <p:nvPr/>
        </p:nvSpPr>
        <p:spPr>
          <a:xfrm rot="16200000" flipH="1">
            <a:off x="2885759" y="3381698"/>
            <a:ext cx="426084" cy="1015999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82238D35-77D0-798D-3D2E-92E4CBA26632}"/>
              </a:ext>
            </a:extLst>
          </p:cNvPr>
          <p:cNvSpPr/>
          <p:nvPr/>
        </p:nvSpPr>
        <p:spPr>
          <a:xfrm rot="16200000" flipH="1" flipV="1">
            <a:off x="3586026" y="3697426"/>
            <a:ext cx="393697" cy="352151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2931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A83AC9-1228-6FA1-51BB-390A3F602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67C0102-B0B9-7630-21EB-1534551A14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04" y="121340"/>
            <a:ext cx="88741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en-US" sz="3600" b="1" dirty="0">
                <a:solidFill>
                  <a:srgbClr val="0055A0"/>
                </a:solidFill>
                <a:ea typeface="+mj-ea"/>
                <a:cs typeface="+mj-cs"/>
              </a:rPr>
              <a:t>Falcon D Cable compaction parameters 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E3004E6E-4F3B-CB0E-0615-13B2DB3C0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1089" y="4900468"/>
            <a:ext cx="3682540" cy="52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Data by courtesy of R. Scanlan, D. </a:t>
            </a:r>
            <a:r>
              <a:rPr lang="en-US" sz="1200" dirty="0" err="1">
                <a:solidFill>
                  <a:srgbClr val="0000CC"/>
                </a:solidFill>
                <a:cs typeface="Tahoma" pitchFamily="34" charset="0"/>
              </a:rPr>
              <a:t>Dietderich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, H, </a:t>
            </a:r>
            <a:r>
              <a:rPr lang="en-US" sz="1200" dirty="0" err="1">
                <a:solidFill>
                  <a:srgbClr val="0000CC"/>
                </a:solidFill>
                <a:cs typeface="Tahoma" pitchFamily="34" charset="0"/>
              </a:rPr>
              <a:t>Highley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 (LBNL, Berkeley) and L. </a:t>
            </a:r>
            <a:r>
              <a:rPr lang="en-US" sz="1200" dirty="0" err="1">
                <a:solidFill>
                  <a:srgbClr val="0000CC"/>
                </a:solidFill>
                <a:cs typeface="Tahoma" pitchFamily="34" charset="0"/>
              </a:rPr>
              <a:t>Oberli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 (CERN)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DF0EF3-807C-CC16-A962-73343494737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196" y="1015928"/>
            <a:ext cx="5463433" cy="3828152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600E7E75-1686-DE8C-384E-C7CBCC585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45291"/>
            <a:ext cx="3993606" cy="456741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ahoma"/>
                <a:cs typeface="Tahoma"/>
              </a:rPr>
              <a:t>Compaction rate has influence on cable stiffness  and </a:t>
            </a:r>
            <a:r>
              <a:rPr lang="en-US" sz="2000" dirty="0" err="1">
                <a:latin typeface="Tahoma"/>
                <a:cs typeface="Tahoma"/>
              </a:rPr>
              <a:t>windability</a:t>
            </a:r>
            <a:endParaRPr lang="en-US" sz="2000" dirty="0">
              <a:latin typeface="Tahoma"/>
              <a:cs typeface="Tahoma"/>
            </a:endParaRPr>
          </a:p>
          <a:p>
            <a:r>
              <a:rPr lang="en-US" sz="2000" dirty="0">
                <a:latin typeface="Tahoma"/>
                <a:cs typeface="Tahoma"/>
              </a:rPr>
              <a:t>Falcon D cable parameters are limiting degradation of I</a:t>
            </a:r>
            <a:r>
              <a:rPr lang="en-US" sz="2000" baseline="-25000" dirty="0">
                <a:latin typeface="Tahoma"/>
                <a:cs typeface="Tahoma"/>
              </a:rPr>
              <a:t>C</a:t>
            </a:r>
            <a:r>
              <a:rPr lang="en-US" sz="2000" dirty="0">
                <a:latin typeface="Tahoma"/>
                <a:cs typeface="Tahoma"/>
              </a:rPr>
              <a:t> (as well as RRR and </a:t>
            </a:r>
            <a:r>
              <a:rPr lang="en-US" sz="2000" dirty="0" err="1">
                <a:latin typeface="Tahoma"/>
                <a:cs typeface="Tahoma"/>
              </a:rPr>
              <a:t>D</a:t>
            </a:r>
            <a:r>
              <a:rPr lang="en-US" sz="2000" baseline="-25000" dirty="0" err="1">
                <a:latin typeface="Tahoma"/>
                <a:cs typeface="Tahoma"/>
              </a:rPr>
              <a:t>eff</a:t>
            </a:r>
            <a:r>
              <a:rPr lang="en-US" sz="2000" dirty="0">
                <a:latin typeface="Tahoma"/>
                <a:cs typeface="Tahoma"/>
              </a:rPr>
              <a:t>) induced by cabling deformation by using </a:t>
            </a:r>
            <a:r>
              <a:rPr lang="en-US" sz="2000" dirty="0">
                <a:solidFill>
                  <a:srgbClr val="FF3300"/>
                </a:solidFill>
                <a:latin typeface="Tahoma"/>
                <a:cs typeface="Tahoma"/>
              </a:rPr>
              <a:t>small width compaction (3%...4%) </a:t>
            </a:r>
            <a:r>
              <a:rPr lang="en-US" sz="2000" dirty="0">
                <a:latin typeface="Tahoma"/>
                <a:cs typeface="Tahoma"/>
              </a:rPr>
              <a:t>and </a:t>
            </a:r>
            <a:r>
              <a:rPr lang="en-US" sz="2000" dirty="0">
                <a:solidFill>
                  <a:srgbClr val="FF3300"/>
                </a:solidFill>
                <a:latin typeface="Tahoma"/>
                <a:cs typeface="Tahoma"/>
              </a:rPr>
              <a:t>moderate total compaction (85%...86%)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7F56022-A3AF-CC0B-DCE7-C6FB79E179D3}"/>
              </a:ext>
            </a:extLst>
          </p:cNvPr>
          <p:cNvGrpSpPr/>
          <p:nvPr/>
        </p:nvGrpSpPr>
        <p:grpSpPr>
          <a:xfrm>
            <a:off x="265056" y="4217930"/>
            <a:ext cx="3780804" cy="755513"/>
            <a:chOff x="212802" y="4737217"/>
            <a:chExt cx="3780804" cy="75551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3DB7047-7122-F480-8D74-7CD3863BE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077" y="5031329"/>
              <a:ext cx="3698529" cy="461401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088806A-C6AF-6414-8931-397FF53EB168}"/>
                </a:ext>
              </a:extLst>
            </p:cNvPr>
            <p:cNvSpPr txBox="1"/>
            <p:nvPr/>
          </p:nvSpPr>
          <p:spPr>
            <a:xfrm>
              <a:off x="212802" y="4737217"/>
              <a:ext cx="245643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Tahoma"/>
                  <a:cs typeface="Tahoma"/>
                </a:rPr>
                <a:t>Falcon D cable compaction </a:t>
              </a:r>
              <a:endParaRPr lang="en-GB" sz="1200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D2483DC0-6E72-A7AA-E3B0-7367011BE6E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09" y="4545185"/>
            <a:ext cx="1239741" cy="155125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060D54-2F93-90C4-B42C-6590A6B163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04EE33-2D7F-217B-E92E-3D0A1AE65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9197212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31566BF-7DBD-85EE-CB90-E07B98002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67" y="-78859"/>
            <a:ext cx="8229600" cy="1325563"/>
          </a:xfrm>
        </p:spPr>
        <p:txBody>
          <a:bodyPr/>
          <a:lstStyle/>
          <a:p>
            <a:r>
              <a:rPr lang="en-US" b="1" dirty="0" err="1"/>
              <a:t>FalconD</a:t>
            </a:r>
            <a:r>
              <a:rPr lang="en-US" b="1" dirty="0"/>
              <a:t> cable features</a:t>
            </a:r>
            <a:endParaRPr lang="en-GB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29873-BB3E-5482-D682-9A24F6A56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782D7B-55F5-0B22-5C65-6EB4C1EA20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05" y="1227953"/>
            <a:ext cx="4179701" cy="11512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5B6BD6-E07E-4802-D2FB-807D8CA383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69" y="2675600"/>
            <a:ext cx="3728096" cy="14912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CF5955-DAE2-C0AD-E49A-AB8CFFA0CB6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85" y="4038815"/>
            <a:ext cx="2075170" cy="9757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A3060F-2465-5673-7411-B4CF729020C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442" y="898942"/>
            <a:ext cx="4832558" cy="40680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0E1884-0A51-0D0B-C546-E19C0F5BDD21}"/>
              </a:ext>
            </a:extLst>
          </p:cNvPr>
          <p:cNvSpPr txBox="1"/>
          <p:nvPr/>
        </p:nvSpPr>
        <p:spPr>
          <a:xfrm>
            <a:off x="4310706" y="5014600"/>
            <a:ext cx="4723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Table 1: </a:t>
            </a:r>
            <a:r>
              <a:rPr lang="en-US" sz="1600" b="1" dirty="0" err="1"/>
              <a:t>FalconD</a:t>
            </a:r>
            <a:r>
              <a:rPr lang="en-US" sz="1600" b="1" dirty="0"/>
              <a:t> DEM-1 conductor parameters</a:t>
            </a:r>
            <a:endParaRPr lang="en-GB" sz="16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124062-DBBB-D23D-7C3E-0E9B2D0A6045}"/>
              </a:ext>
            </a:extLst>
          </p:cNvPr>
          <p:cNvSpPr txBox="1"/>
          <p:nvPr/>
        </p:nvSpPr>
        <p:spPr>
          <a:xfrm>
            <a:off x="130269" y="2297472"/>
            <a:ext cx="347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 reacted conductor dimensions</a:t>
            </a:r>
            <a:endParaRPr lang="en-GB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20F209CC-052D-48E3-305E-0B44AFC964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69E6C91A-8A9A-CAE2-904B-A200ADF1CDC3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09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2F883E6-4472-206B-BD14-4160E38ECAB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478" y="2662801"/>
            <a:ext cx="3667465" cy="361716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C694E8-C156-870F-0591-ECC0C45E7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721" y="1180013"/>
            <a:ext cx="5512921" cy="296557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  <a:latin typeface="Tahoma"/>
                <a:cs typeface="Tahoma"/>
              </a:rPr>
              <a:t>Comparative stiffness of bare cable vs </a:t>
            </a:r>
            <a:r>
              <a:rPr lang="en-US" sz="1600" dirty="0" err="1">
                <a:solidFill>
                  <a:srgbClr val="0055A0"/>
                </a:solidFill>
                <a:latin typeface="Tahoma"/>
                <a:cs typeface="Tahoma"/>
              </a:rPr>
              <a:t>windability</a:t>
            </a:r>
            <a:endParaRPr lang="en-US" sz="1600" dirty="0">
              <a:solidFill>
                <a:srgbClr val="0055A0"/>
              </a:solidFill>
              <a:latin typeface="Tahoma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  <a:latin typeface="Tahoma"/>
                <a:cs typeface="Tahoma"/>
              </a:rPr>
              <a:t>Cable tested in pseudo-monolithic regime in flexion and torsion acc. to ASTM D3410, ASTM A938 standards test equipment ( small displacement range).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  <a:latin typeface="Tahoma"/>
                <a:cs typeface="Tahoma"/>
              </a:rPr>
              <a:t>Below instability point in linear stress-strain domain</a:t>
            </a:r>
          </a:p>
          <a:p>
            <a:pPr marL="514350" indent="-514350">
              <a:buFont typeface="+mj-lt"/>
              <a:buAutoNum type="romanUcPeriod"/>
            </a:pPr>
            <a:r>
              <a:rPr lang="en-GB" sz="1600" dirty="0">
                <a:solidFill>
                  <a:srgbClr val="0055A0"/>
                </a:solidFill>
                <a:latin typeface="Tahoma"/>
                <a:cs typeface="Tahoma"/>
              </a:rPr>
              <a:t>Four-points test limit stress concentration over a larger region, avoiding premature failure provides flexural stiffness K</a:t>
            </a:r>
            <a:endParaRPr lang="en-US" sz="1600" dirty="0">
              <a:solidFill>
                <a:srgbClr val="0055A0"/>
              </a:solidFill>
              <a:latin typeface="Tahoma"/>
              <a:cs typeface="Tahoma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1600" dirty="0">
                <a:solidFill>
                  <a:srgbClr val="0055A0"/>
                </a:solidFill>
                <a:latin typeface="Tahoma"/>
                <a:cs typeface="Tahoma"/>
              </a:rPr>
              <a:t>Torsional test provides shear modulus ( in progress) </a:t>
            </a:r>
            <a:endParaRPr lang="en-GB" sz="1600" dirty="0">
              <a:solidFill>
                <a:srgbClr val="0055A0"/>
              </a:solidFill>
              <a:latin typeface="Tahoma"/>
              <a:cs typeface="Tahoma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0795C8-A696-239E-A599-E864550AA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9" y="99642"/>
            <a:ext cx="7886700" cy="1325563"/>
          </a:xfrm>
        </p:spPr>
        <p:txBody>
          <a:bodyPr/>
          <a:lstStyle/>
          <a:p>
            <a:r>
              <a:rPr lang="en-US" sz="3600" b="1" dirty="0">
                <a:solidFill>
                  <a:srgbClr val="0055A0"/>
                </a:solidFill>
                <a:latin typeface="+mn-lt"/>
              </a:rPr>
              <a:t>Cable flexural stiffness</a:t>
            </a:r>
            <a:endParaRPr lang="en-GB" sz="3600" b="1" dirty="0">
              <a:solidFill>
                <a:srgbClr val="0055A0"/>
              </a:solidFill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FDB85-778C-871C-71D8-9155FF110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5C51D94-CF9D-4C98-04F8-11B50F145B2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998" y="3775365"/>
            <a:ext cx="977390" cy="566886"/>
          </a:xfrm>
          <a:prstGeom prst="rect">
            <a:avLst/>
          </a:prstGeom>
        </p:spPr>
      </p:pic>
      <p:pic>
        <p:nvPicPr>
          <p:cNvPr id="9" name="Image 2">
            <a:extLst>
              <a:ext uri="{FF2B5EF4-FFF2-40B4-BE49-F238E27FC236}">
                <a16:creationId xmlns:a16="http://schemas.microsoft.com/office/drawing/2014/main" id="{C2277A31-E654-6683-2512-2107736D1DD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77904" y="547681"/>
            <a:ext cx="2658477" cy="19911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" descr="undefined">
            <a:extLst>
              <a:ext uri="{FF2B5EF4-FFF2-40B4-BE49-F238E27FC236}">
                <a16:creationId xmlns:a16="http://schemas.microsoft.com/office/drawing/2014/main" id="{A4811316-5F78-4D4F-9244-10ACD1695A9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9957" y="4998315"/>
            <a:ext cx="1394043" cy="771081"/>
          </a:xfrm>
          <a:prstGeom prst="rect">
            <a:avLst/>
          </a:prstGeom>
          <a:noFill/>
          <a:ln cap="flat">
            <a:noFill/>
          </a:ln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6B713BD-F778-2BD2-3008-907A231A81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981682"/>
              </p:ext>
            </p:extLst>
          </p:nvPr>
        </p:nvGraphicFramePr>
        <p:xfrm>
          <a:off x="631767" y="4998315"/>
          <a:ext cx="4380807" cy="1136560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405262">
                  <a:extLst>
                    <a:ext uri="{9D8B030D-6E8A-4147-A177-3AD203B41FA5}">
                      <a16:colId xmlns:a16="http://schemas.microsoft.com/office/drawing/2014/main" val="1283844114"/>
                    </a:ext>
                  </a:extLst>
                </a:gridCol>
                <a:gridCol w="1645713">
                  <a:extLst>
                    <a:ext uri="{9D8B030D-6E8A-4147-A177-3AD203B41FA5}">
                      <a16:colId xmlns:a16="http://schemas.microsoft.com/office/drawing/2014/main" val="1072001879"/>
                    </a:ext>
                  </a:extLst>
                </a:gridCol>
                <a:gridCol w="779794">
                  <a:extLst>
                    <a:ext uri="{9D8B030D-6E8A-4147-A177-3AD203B41FA5}">
                      <a16:colId xmlns:a16="http://schemas.microsoft.com/office/drawing/2014/main" val="1418763796"/>
                    </a:ext>
                  </a:extLst>
                </a:gridCol>
                <a:gridCol w="575144">
                  <a:extLst>
                    <a:ext uri="{9D8B030D-6E8A-4147-A177-3AD203B41FA5}">
                      <a16:colId xmlns:a16="http://schemas.microsoft.com/office/drawing/2014/main" val="3852420894"/>
                    </a:ext>
                  </a:extLst>
                </a:gridCol>
                <a:gridCol w="974894">
                  <a:extLst>
                    <a:ext uri="{9D8B030D-6E8A-4147-A177-3AD203B41FA5}">
                      <a16:colId xmlns:a16="http://schemas.microsoft.com/office/drawing/2014/main" val="193119924"/>
                    </a:ext>
                  </a:extLst>
                </a:gridCol>
              </a:tblGrid>
              <a:tr h="4390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1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Cable type 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Ref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E</a:t>
                      </a:r>
                      <a:r>
                        <a:rPr lang="es-ES" sz="1400" u="none" strike="noStrike" dirty="0">
                          <a:effectLst/>
                          <a:sym typeface="Symbol" panose="05050102010706020507" pitchFamily="18" charset="2"/>
                        </a:rPr>
                        <a:t> </a:t>
                      </a:r>
                    </a:p>
                    <a:p>
                      <a:pPr algn="ctr" fontAlgn="b"/>
                      <a:r>
                        <a:rPr lang="es-ES" sz="1400" u="none" strike="noStrike" dirty="0">
                          <a:effectLst/>
                          <a:sym typeface="Symbol" panose="05050102010706020507" pitchFamily="18" charset="2"/>
                        </a:rPr>
                        <a:t>[</a:t>
                      </a:r>
                      <a:r>
                        <a:rPr lang="es-ES" sz="1400" u="none" strike="noStrike" dirty="0" err="1">
                          <a:effectLst/>
                        </a:rPr>
                        <a:t>Gpa</a:t>
                      </a:r>
                      <a:r>
                        <a:rPr lang="es-ES" sz="1400" u="none" strike="noStrike" dirty="0">
                          <a:effectLst/>
                        </a:rPr>
                        <a:t>]</a:t>
                      </a:r>
                      <a:endParaRPr lang="es-ES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Ks </a:t>
                      </a:r>
                      <a:r>
                        <a:rPr lang="en-GB" sz="1400" u="none" strike="noStrike" dirty="0">
                          <a:effectLst/>
                        </a:rPr>
                        <a:t>[N.mm-1]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2133828"/>
                  </a:ext>
                </a:extLst>
              </a:tr>
              <a:tr h="250886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Cable 1 Falcon D Copper</a:t>
                      </a:r>
                      <a:endParaRPr lang="fr-FR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0487A</a:t>
                      </a:r>
                      <a:endParaRPr lang="en-GB" sz="1400" b="1" i="0" u="none" strike="noStrike" dirty="0">
                        <a:solidFill>
                          <a:srgbClr val="0070C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30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44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77496861"/>
                  </a:ext>
                </a:extLst>
              </a:tr>
              <a:tr h="223292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Cable 2 Falcon D SC Nb3Sn</a:t>
                      </a:r>
                      <a:endParaRPr lang="fr-FR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0488A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38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5339395"/>
                  </a:ext>
                </a:extLst>
              </a:tr>
              <a:tr h="22329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Cable 3 QXF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r>
                        <a:rPr lang="en-GB" sz="14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QXF</a:t>
                      </a:r>
                      <a:endParaRPr lang="en-GB" sz="1400" b="1" i="0" u="none" strike="noStrike" dirty="0">
                        <a:solidFill>
                          <a:srgbClr val="00B05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26.6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6456445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991FD9D-A1ED-7849-04CB-2A2FED451D04}"/>
              </a:ext>
            </a:extLst>
          </p:cNvPr>
          <p:cNvSpPr txBox="1"/>
          <p:nvPr/>
        </p:nvSpPr>
        <p:spPr>
          <a:xfrm>
            <a:off x="735321" y="4636206"/>
            <a:ext cx="364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Flexural stiffness K [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E.I/L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endParaRPr lang="en-GB" baseline="-25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5BF71F-D414-B32A-7F62-27560A27C164}"/>
              </a:ext>
            </a:extLst>
          </p:cNvPr>
          <p:cNvSpPr txBox="1"/>
          <p:nvPr/>
        </p:nvSpPr>
        <p:spPr>
          <a:xfrm>
            <a:off x="2670052" y="3721920"/>
            <a:ext cx="11444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 torque (N), L sample length,</a:t>
            </a:r>
          </a:p>
          <a:p>
            <a:r>
              <a:rPr lang="en-US" sz="1050" dirty="0"/>
              <a:t>J polar moment, theta twist angle</a:t>
            </a:r>
            <a:endParaRPr lang="en-GB" sz="10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809CC9-EF44-264F-3A93-BAEC5A34F45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1589" y="5685554"/>
            <a:ext cx="1282861" cy="2728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4668D8-1DAE-991E-836D-C75915E20CC8}"/>
              </a:ext>
            </a:extLst>
          </p:cNvPr>
          <p:cNvSpPr txBox="1"/>
          <p:nvPr/>
        </p:nvSpPr>
        <p:spPr>
          <a:xfrm>
            <a:off x="7995275" y="2499529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EN MME test lab</a:t>
            </a:r>
            <a:endParaRPr lang="en-GB" sz="110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C94BF30-6430-57CC-9C6F-345E2A002D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7238BFF-A2D7-D2B0-AA67-54A0E3AFDDBA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7676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27159-6B7C-9E01-6E14-F538680C4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3494A1-E166-B18D-DF51-0051E0AB56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26C651B-2EEF-995A-996A-2AF298D7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Equivalent coil width, equations for </a:t>
            </a:r>
            <a:r>
              <a:rPr lang="en-US" sz="3200" dirty="0" err="1">
                <a:latin typeface="Times"/>
                <a:cs typeface="Times"/>
              </a:rPr>
              <a:t>electrodipoles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B8613B1-AD47-7361-A44C-C7983E0BEE2B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Equivalent coil width: width of a 60° sector coil with the same surface</a:t>
            </a:r>
          </a:p>
          <a:p>
            <a:pPr lvl="1"/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This concept allow to compare different designs (block, </a:t>
            </a:r>
            <a:r>
              <a:rPr lang="en-GB" sz="1600" dirty="0" err="1">
                <a:solidFill>
                  <a:srgbClr val="00B050"/>
                </a:solidFill>
                <a:latin typeface="Times"/>
                <a:cs typeface="Times"/>
              </a:rPr>
              <a:t>cos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 theta, common coil …)</a:t>
            </a: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Equations for a dipole, without iron:</a:t>
            </a:r>
          </a:p>
          <a:p>
            <a:r>
              <a:rPr lang="en-GB" sz="2000" dirty="0" err="1">
                <a:latin typeface="Symbol" charset="2"/>
                <a:cs typeface="Symbol" charset="2"/>
              </a:rPr>
              <a:t>g</a:t>
            </a:r>
            <a:r>
              <a:rPr lang="en-GB" sz="2000" baseline="-25000" dirty="0" err="1">
                <a:latin typeface="Times"/>
                <a:cs typeface="Times"/>
              </a:rPr>
              <a:t>c</a:t>
            </a:r>
            <a:r>
              <a:rPr lang="en-GB" sz="2000" dirty="0">
                <a:latin typeface="Times"/>
                <a:cs typeface="Times"/>
              </a:rPr>
              <a:t> order of </a:t>
            </a:r>
            <a:r>
              <a:rPr lang="en-GB" sz="2000" dirty="0">
                <a:latin typeface="Symbol" charset="2"/>
                <a:cs typeface="Symbol" charset="2"/>
              </a:rPr>
              <a:t>m</a:t>
            </a:r>
            <a:r>
              <a:rPr lang="en-GB" sz="2000" baseline="-25000" dirty="0">
                <a:latin typeface="Times"/>
                <a:cs typeface="Times"/>
              </a:rPr>
              <a:t>0</a:t>
            </a:r>
            <a:r>
              <a:rPr lang="en-GB" sz="2000" dirty="0">
                <a:latin typeface="Times"/>
                <a:cs typeface="Times"/>
              </a:rPr>
              <a:t>/2, ranging from 0.007 (most effective layouts) to 0.006 – for sector or block coils one has</a:t>
            </a:r>
          </a:p>
        </p:txBody>
      </p:sp>
      <p:pic>
        <p:nvPicPr>
          <p:cNvPr id="15" name="Picture 1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850" y="1583849"/>
            <a:ext cx="2825613" cy="25826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308" y="1569581"/>
            <a:ext cx="2994469" cy="2562752"/>
          </a:xfrm>
          <a:prstGeom prst="rect">
            <a:avLst/>
          </a:prstGeom>
        </p:spPr>
      </p:pic>
      <p:graphicFrame>
        <p:nvGraphicFramePr>
          <p:cNvPr id="9" name="Object 28"/>
          <p:cNvGraphicFramePr>
            <a:graphicFrameLocks noChangeAspect="1"/>
          </p:cNvGraphicFramePr>
          <p:nvPr/>
        </p:nvGraphicFramePr>
        <p:xfrm>
          <a:off x="2256356" y="5479104"/>
          <a:ext cx="5810250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40000" imgH="292100" progId="Equation.3">
                  <p:embed/>
                </p:oleObj>
              </mc:Choice>
              <mc:Fallback>
                <p:oleObj name="Equation" r:id="rId4" imgW="2540000" imgH="292100" progId="Equation.3">
                  <p:embed/>
                  <p:pic>
                    <p:nvPicPr>
                      <p:cNvPr id="9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6356" y="5479104"/>
                        <a:ext cx="5810250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8"/>
          <p:cNvGraphicFramePr>
            <a:graphicFrameLocks noChangeAspect="1"/>
          </p:cNvGraphicFramePr>
          <p:nvPr/>
        </p:nvGraphicFramePr>
        <p:xfrm>
          <a:off x="4957680" y="4505455"/>
          <a:ext cx="1511300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60400" imgH="241300" progId="Equation.3">
                  <p:embed/>
                </p:oleObj>
              </mc:Choice>
              <mc:Fallback>
                <p:oleObj name="Equation" r:id="rId6" imgW="660400" imgH="241300" progId="Equation.3">
                  <p:embed/>
                  <p:pic>
                    <p:nvPicPr>
                      <p:cNvPr id="1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7680" y="4505455"/>
                        <a:ext cx="1511300" cy="554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028555" y="4047504"/>
            <a:ext cx="5292352" cy="347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Times"/>
                <a:cs typeface="Times"/>
              </a:rPr>
              <a:t>Equivalent coil width for MDPCT1 (left) and HD2 (right)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494249" y="2268758"/>
            <a:ext cx="556560" cy="87040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94354" y="2197414"/>
            <a:ext cx="570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>
                <a:solidFill>
                  <a:srgbClr val="FF0000"/>
                </a:solidFill>
                <a:latin typeface="Times"/>
                <a:cs typeface="Times"/>
              </a:rPr>
              <a:t>w</a:t>
            </a:r>
            <a:r>
              <a:rPr lang="en-US" sz="2000" i="1" baseline="-25000" dirty="0" err="1">
                <a:solidFill>
                  <a:srgbClr val="FF0000"/>
                </a:solidFill>
                <a:latin typeface="Times"/>
                <a:cs typeface="Times"/>
              </a:rPr>
              <a:t>eq</a:t>
            </a:r>
            <a:endParaRPr lang="en-US" sz="2000" i="1" baseline="-25000" dirty="0">
              <a:solidFill>
                <a:srgbClr val="FF0000"/>
              </a:solidFill>
              <a:latin typeface="Times"/>
              <a:cs typeface="Times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D437BD97-9E19-6C9C-C8D7-06861AFBC3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51982937-4355-FABF-9FCB-FD017E1F8025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3061F1-97D9-0CAC-FAD5-7258A1EBE567}"/>
              </a:ext>
            </a:extLst>
          </p:cNvPr>
          <p:cNvSpPr txBox="1"/>
          <p:nvPr/>
        </p:nvSpPr>
        <p:spPr>
          <a:xfrm>
            <a:off x="7401203" y="5939446"/>
            <a:ext cx="1095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E.Todesco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0624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DFE972-8CA4-B836-8463-F78988142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1105"/>
            <a:ext cx="8226854" cy="4567418"/>
          </a:xfrm>
        </p:spPr>
        <p:txBody>
          <a:bodyPr/>
          <a:lstStyle/>
          <a:p>
            <a:r>
              <a:rPr lang="en-US" dirty="0"/>
              <a:t>Unified Falcon D material properties based on measurement campaign used for FE inputs and 3D smeared calculation</a:t>
            </a:r>
          </a:p>
          <a:p>
            <a:r>
              <a:rPr lang="en-US" dirty="0"/>
              <a:t>Coming Falcon D cable ten stack measurement ( E, CTE)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6D064F-9F9C-10D2-1502-D131667F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454" y="-161132"/>
            <a:ext cx="8229600" cy="1325563"/>
          </a:xfrm>
        </p:spPr>
        <p:txBody>
          <a:bodyPr>
            <a:normAutofit/>
          </a:bodyPr>
          <a:lstStyle/>
          <a:p>
            <a:r>
              <a:rPr lang="en-US" dirty="0"/>
              <a:t>Cable material properties update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2B01E4-3F8A-B71D-1C63-BEF71E938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D4AAC5-AB46-3AB4-13F8-4F48181BBA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October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60FBF-565B-C24B-6CF2-EAB58E3A9E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/>
              <a:t>FalconD collaboration meeting        TE-MSC-SMT - AFoussat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002D01-7040-384C-2CE9-E6FCD6F3186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56" y="2139988"/>
            <a:ext cx="7188569" cy="403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6542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8B2372D3-75CD-62B3-0987-1BE54B534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822" y="3723168"/>
            <a:ext cx="4678178" cy="23368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283F5C-BCA5-2BBF-493E-59D2F59B8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163" y="633984"/>
            <a:ext cx="4578837" cy="273030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F160F1-8C88-9FC2-A6DE-D9E9A4050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63" y="-52583"/>
            <a:ext cx="8229600" cy="1325563"/>
          </a:xfrm>
        </p:spPr>
        <p:txBody>
          <a:bodyPr/>
          <a:lstStyle/>
          <a:p>
            <a:r>
              <a:rPr lang="en-US" sz="3600" b="1" dirty="0"/>
              <a:t>Strain energy</a:t>
            </a:r>
            <a:endParaRPr lang="en-GB" sz="3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A8561-6FE1-1D88-FA5C-9098B1E17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41656E-AE59-2BBA-C429-760DF80C6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590" y="2981786"/>
            <a:ext cx="4659294" cy="319753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Quantification of energy density in configurations with AP 50mm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i="1" dirty="0"/>
              <a:t>Extended head</a:t>
            </a:r>
            <a:r>
              <a:rPr lang="en-US" dirty="0"/>
              <a:t>, B &gt; 250 mm, </a:t>
            </a:r>
            <a:r>
              <a:rPr lang="en-US" b="1" dirty="0"/>
              <a:t>Low torsion</a:t>
            </a:r>
            <a:r>
              <a:rPr lang="en-US" dirty="0"/>
              <a:t>, </a:t>
            </a:r>
            <a:r>
              <a:rPr lang="en-US" b="1" dirty="0"/>
              <a:t>maximized Hard bending (x 5,</a:t>
            </a:r>
            <a:r>
              <a:rPr lang="en-GB" b="1" dirty="0"/>
              <a:t> fig.2</a:t>
            </a:r>
            <a:r>
              <a:rPr lang="en-US" b="1" dirty="0"/>
              <a:t>)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/>
              <a:t>Roxie </a:t>
            </a:r>
            <a:r>
              <a:rPr lang="en-GB" i="1" dirty="0"/>
              <a:t>standard differential geometry head</a:t>
            </a:r>
            <a:r>
              <a:rPr lang="en-GB" dirty="0"/>
              <a:t>, B:160 mm, </a:t>
            </a:r>
            <a:r>
              <a:rPr lang="en-GB" b="1" dirty="0"/>
              <a:t>maximised torsion (instability risk, x 8, fig.1), low</a:t>
            </a:r>
            <a:r>
              <a:rPr lang="en-GB" dirty="0"/>
              <a:t> hard way bending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/>
              <a:t>QXF cable in </a:t>
            </a:r>
            <a:r>
              <a:rPr lang="en-GB" i="1" dirty="0"/>
              <a:t>standard head</a:t>
            </a:r>
            <a:r>
              <a:rPr lang="en-GB" dirty="0"/>
              <a:t>, </a:t>
            </a:r>
            <a:r>
              <a:rPr lang="en-GB" b="1" dirty="0"/>
              <a:t>low</a:t>
            </a:r>
            <a:r>
              <a:rPr lang="en-GB" dirty="0"/>
              <a:t> </a:t>
            </a:r>
            <a:r>
              <a:rPr lang="en-GB" b="1" dirty="0"/>
              <a:t>torsion</a:t>
            </a:r>
            <a:r>
              <a:rPr lang="en-GB" dirty="0"/>
              <a:t>, </a:t>
            </a:r>
            <a:r>
              <a:rPr lang="en-GB" b="1" dirty="0"/>
              <a:t>low </a:t>
            </a:r>
            <a:r>
              <a:rPr lang="en-GB" dirty="0"/>
              <a:t>geodesic bending, optimum beta 65 </a:t>
            </a:r>
            <a:r>
              <a:rPr lang="en-GB" dirty="0" err="1"/>
              <a:t>deg</a:t>
            </a:r>
            <a:endParaRPr lang="en-GB" dirty="0"/>
          </a:p>
          <a:p>
            <a:pPr lvl="1">
              <a:buFontTx/>
              <a:buChar char="-"/>
            </a:pP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C0048B-73CD-8FDD-1993-0D304755AA29}"/>
              </a:ext>
            </a:extLst>
          </p:cNvPr>
          <p:cNvSpPr txBox="1"/>
          <p:nvPr/>
        </p:nvSpPr>
        <p:spPr>
          <a:xfrm>
            <a:off x="368350" y="1136787"/>
            <a:ext cx="4869735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55A0"/>
                </a:solidFill>
              </a:rPr>
              <a:t>Strain energy in a block is defined as</a:t>
            </a:r>
            <a:br>
              <a:rPr lang="en-US" sz="2200" dirty="0">
                <a:solidFill>
                  <a:srgbClr val="0055A0"/>
                </a:solidFill>
              </a:rPr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r>
              <a:rPr lang="en-US" sz="1600" dirty="0">
                <a:solidFill>
                  <a:srgbClr val="0055A0"/>
                </a:solidFill>
              </a:rPr>
              <a:t>where </a:t>
            </a:r>
            <a:r>
              <a:rPr lang="en-US" sz="1600" dirty="0" err="1">
                <a:solidFill>
                  <a:srgbClr val="0055A0"/>
                </a:solidFill>
              </a:rPr>
              <a:t>f</a:t>
            </a:r>
            <a:r>
              <a:rPr lang="en-US" sz="1600" baseline="-6000" dirty="0" err="1">
                <a:solidFill>
                  <a:srgbClr val="0055A0"/>
                </a:solidFill>
              </a:rPr>
              <a:t>τ</a:t>
            </a:r>
            <a:r>
              <a:rPr lang="en-US" sz="1600" dirty="0" err="1">
                <a:solidFill>
                  <a:srgbClr val="0055A0"/>
                </a:solidFill>
              </a:rPr>
              <a:t>,f</a:t>
            </a:r>
            <a:r>
              <a:rPr lang="en-US" sz="1600" baseline="-6000" dirty="0" err="1">
                <a:solidFill>
                  <a:srgbClr val="0055A0"/>
                </a:solidFill>
              </a:rPr>
              <a:t>n</a:t>
            </a:r>
            <a:r>
              <a:rPr lang="en-US" sz="1600" dirty="0" err="1">
                <a:solidFill>
                  <a:srgbClr val="0055A0"/>
                </a:solidFill>
              </a:rPr>
              <a:t>,f</a:t>
            </a:r>
            <a:r>
              <a:rPr lang="en-US" sz="1600" baseline="-6000" dirty="0" err="1">
                <a:solidFill>
                  <a:srgbClr val="0055A0"/>
                </a:solidFill>
              </a:rPr>
              <a:t>g</a:t>
            </a:r>
            <a:r>
              <a:rPr lang="en-US" sz="1600" dirty="0">
                <a:solidFill>
                  <a:srgbClr val="0055A0"/>
                </a:solidFill>
              </a:rPr>
              <a:t>, are the flexural rigidities, and τ, </a:t>
            </a:r>
            <a:r>
              <a:rPr lang="en-US" sz="1600" dirty="0" err="1">
                <a:solidFill>
                  <a:srgbClr val="0055A0"/>
                </a:solidFill>
              </a:rPr>
              <a:t>κ</a:t>
            </a:r>
            <a:r>
              <a:rPr lang="en-US" sz="1600" baseline="-6000" dirty="0" err="1">
                <a:solidFill>
                  <a:srgbClr val="0055A0"/>
                </a:solidFill>
              </a:rPr>
              <a:t>n</a:t>
            </a:r>
            <a:r>
              <a:rPr lang="en-US" sz="1600" dirty="0">
                <a:solidFill>
                  <a:srgbClr val="0055A0"/>
                </a:solidFill>
              </a:rPr>
              <a:t>, </a:t>
            </a:r>
            <a:r>
              <a:rPr lang="en-US" sz="1600" dirty="0" err="1">
                <a:solidFill>
                  <a:srgbClr val="0055A0"/>
                </a:solidFill>
              </a:rPr>
              <a:t>κ</a:t>
            </a:r>
            <a:r>
              <a:rPr lang="en-US" sz="1600" baseline="-6000" dirty="0" err="1">
                <a:solidFill>
                  <a:srgbClr val="0055A0"/>
                </a:solidFill>
              </a:rPr>
              <a:t>g</a:t>
            </a:r>
            <a:r>
              <a:rPr lang="en-US" sz="1600" dirty="0">
                <a:solidFill>
                  <a:srgbClr val="0055A0"/>
                </a:solidFill>
              </a:rPr>
              <a:t> are the torsion, normal curvature and geodesic curvature</a:t>
            </a:r>
            <a:r>
              <a:rPr lang="en-US" sz="1600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A3D44B-D867-19ED-397C-8CD592D00E1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9907" y="2651913"/>
            <a:ext cx="1636802" cy="100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C96CFE-E018-E1BC-01A8-EADECEE6EE58}"/>
              </a:ext>
            </a:extLst>
          </p:cNvPr>
          <p:cNvSpPr txBox="1"/>
          <p:nvPr/>
        </p:nvSpPr>
        <p:spPr>
          <a:xfrm>
            <a:off x="4998478" y="3158584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Fig.1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AE67D9-6D60-F6BE-EC4E-F78FE2B519C5}"/>
              </a:ext>
            </a:extLst>
          </p:cNvPr>
          <p:cNvSpPr txBox="1"/>
          <p:nvPr/>
        </p:nvSpPr>
        <p:spPr>
          <a:xfrm>
            <a:off x="4924538" y="5383317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Fig.2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F8BFAB4-935D-87C4-620F-EE463D991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362" y="1631860"/>
            <a:ext cx="4199176" cy="52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2" name="Date Placeholder 1">
            <a:extLst>
              <a:ext uri="{FF2B5EF4-FFF2-40B4-BE49-F238E27FC236}">
                <a16:creationId xmlns:a16="http://schemas.microsoft.com/office/drawing/2014/main" id="{2FA9C065-6FB6-80E1-6EA4-76330C6B8D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9EA73B26-81A3-C0D1-C6B8-1FEDB3C83B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28155152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CE038-E307-77EC-5487-A4208B57F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7A32B3-2F58-74C0-BDE5-12DF4EF48B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E556E75-E50F-782B-C64A-EB5BACD5E98C}"/>
              </a:ext>
            </a:extLst>
          </p:cNvPr>
          <p:cNvSpPr txBox="1">
            <a:spLocks/>
          </p:cNvSpPr>
          <p:nvPr/>
        </p:nvSpPr>
        <p:spPr>
          <a:xfrm>
            <a:off x="592668" y="296783"/>
            <a:ext cx="8525934" cy="941387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700" dirty="0">
                <a:solidFill>
                  <a:srgbClr val="0055A0"/>
                </a:solidFill>
                <a:latin typeface="+mn-lt"/>
                <a:cs typeface="+mj-cs"/>
              </a:rPr>
              <a:t>HFM Nb3Sn magnets critical current density</a:t>
            </a:r>
          </a:p>
          <a:p>
            <a:endParaRPr lang="it-IT" sz="2000" dirty="0"/>
          </a:p>
        </p:txBody>
      </p:sp>
      <p:graphicFrame>
        <p:nvGraphicFramePr>
          <p:cNvPr id="28" name="Table 9">
            <a:extLst>
              <a:ext uri="{FF2B5EF4-FFF2-40B4-BE49-F238E27FC236}">
                <a16:creationId xmlns:a16="http://schemas.microsoft.com/office/drawing/2014/main" id="{C08985C4-8F6E-01AE-1A82-62B342EFB55A}"/>
              </a:ext>
            </a:extLst>
          </p:cNvPr>
          <p:cNvGraphicFramePr>
            <a:graphicFrameLocks noGrp="1"/>
          </p:cNvGraphicFramePr>
          <p:nvPr/>
        </p:nvGraphicFramePr>
        <p:xfrm>
          <a:off x="444115" y="1680822"/>
          <a:ext cx="3383280" cy="733425"/>
        </p:xfrm>
        <a:graphic>
          <a:graphicData uri="http://schemas.openxmlformats.org/drawingml/2006/table">
            <a:tbl>
              <a:tblPr firstRow="1" bandRow="1"/>
              <a:tblGrid>
                <a:gridCol w="1828800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GB" sz="9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 (RRP)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strand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Strand diam.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Cu/NonCu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</a:tbl>
          </a:graphicData>
        </a:graphic>
      </p:graphicFrame>
      <p:graphicFrame>
        <p:nvGraphicFramePr>
          <p:cNvPr id="30" name="Table 9">
            <a:extLst>
              <a:ext uri="{FF2B5EF4-FFF2-40B4-BE49-F238E27FC236}">
                <a16:creationId xmlns:a16="http://schemas.microsoft.com/office/drawing/2014/main" id="{0B685CB3-94B2-149B-B969-2D15EE86424F}"/>
              </a:ext>
            </a:extLst>
          </p:cNvPr>
          <p:cNvGraphicFramePr>
            <a:graphicFrameLocks noGrp="1"/>
          </p:cNvGraphicFramePr>
          <p:nvPr/>
        </p:nvGraphicFramePr>
        <p:xfrm>
          <a:off x="444115" y="2618145"/>
          <a:ext cx="3383280" cy="2346960"/>
        </p:xfrm>
        <a:graphic>
          <a:graphicData uri="http://schemas.openxmlformats.org/drawingml/2006/table">
            <a:tbl>
              <a:tblPr firstRow="1" bandRow="1"/>
              <a:tblGrid>
                <a:gridCol w="1828800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 temperature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Aperture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3209872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Intra-beam distance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diameter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Nominal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48370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&lt; 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094051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current density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[A/mm</a:t>
                      </a:r>
                      <a:r>
                        <a:rPr lang="en-GB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0953578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04833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Stress on cond. - warm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[MPa]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142252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Stress on cond. - power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[MPa]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11170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Harmonic b3 (@ I</a:t>
                      </a:r>
                      <a:r>
                        <a:rPr lang="en-GB" sz="9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[10</a:t>
                      </a:r>
                      <a:r>
                        <a:rPr lang="en-GB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926823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Harmonic b5 (@ I</a:t>
                      </a:r>
                      <a:r>
                        <a:rPr lang="en-GB" sz="9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[10</a:t>
                      </a:r>
                      <a:r>
                        <a:rPr lang="en-GB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6171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Harmonic b7 (@ I</a:t>
                      </a:r>
                      <a:r>
                        <a:rPr lang="en-GB" sz="9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[10</a:t>
                      </a:r>
                      <a:r>
                        <a:rPr lang="en-GB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878004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Harmonic b2 (@ I</a:t>
                      </a:r>
                      <a:r>
                        <a:rPr lang="en-GB" sz="9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[10</a:t>
                      </a:r>
                      <a:r>
                        <a:rPr lang="en-GB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92285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Harmonic b3 (@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9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[10</a:t>
                      </a:r>
                      <a:r>
                        <a:rPr lang="en-GB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884278"/>
                  </a:ext>
                </a:extLst>
              </a:tr>
            </a:tbl>
          </a:graphicData>
        </a:graphic>
      </p:graphicFrame>
      <p:graphicFrame>
        <p:nvGraphicFramePr>
          <p:cNvPr id="38" name="Table 9">
            <a:extLst>
              <a:ext uri="{FF2B5EF4-FFF2-40B4-BE49-F238E27FC236}">
                <a16:creationId xmlns:a16="http://schemas.microsoft.com/office/drawing/2014/main" id="{C8E3124B-8E5D-78C3-00B1-4DEF4DC811D4}"/>
              </a:ext>
            </a:extLst>
          </p:cNvPr>
          <p:cNvGraphicFramePr>
            <a:graphicFrameLocks noGrp="1"/>
          </p:cNvGraphicFramePr>
          <p:nvPr/>
        </p:nvGraphicFramePr>
        <p:xfrm>
          <a:off x="444115" y="5182887"/>
          <a:ext cx="3383280" cy="440055"/>
        </p:xfrm>
        <a:graphic>
          <a:graphicData uri="http://schemas.openxmlformats.org/drawingml/2006/table">
            <a:tbl>
              <a:tblPr firstRow="1" bandRow="1"/>
              <a:tblGrid>
                <a:gridCol w="1828800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Protection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Hot spot temperature (@ 105% I</a:t>
                      </a:r>
                      <a:r>
                        <a:rPr lang="en-GB" sz="9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350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 to ground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[kV]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71E27AA-0C82-2858-40B4-F7382E485E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289014"/>
              </p:ext>
            </p:extLst>
          </p:nvPr>
        </p:nvGraphicFramePr>
        <p:xfrm>
          <a:off x="4114801" y="1690122"/>
          <a:ext cx="4758267" cy="1104900"/>
        </p:xfrm>
        <a:graphic>
          <a:graphicData uri="http://schemas.openxmlformats.org/drawingml/2006/table">
            <a:tbl>
              <a:tblPr firstRow="1" bandRow="1"/>
              <a:tblGrid>
                <a:gridCol w="575733">
                  <a:extLst>
                    <a:ext uri="{9D8B030D-6E8A-4147-A177-3AD203B41FA5}">
                      <a16:colId xmlns:a16="http://schemas.microsoft.com/office/drawing/2014/main" val="207359557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1787906484"/>
                    </a:ext>
                  </a:extLst>
                </a:gridCol>
                <a:gridCol w="643466">
                  <a:extLst>
                    <a:ext uri="{9D8B030D-6E8A-4147-A177-3AD203B41FA5}">
                      <a16:colId xmlns:a16="http://schemas.microsoft.com/office/drawing/2014/main" val="620288088"/>
                    </a:ext>
                  </a:extLst>
                </a:gridCol>
                <a:gridCol w="381649">
                  <a:extLst>
                    <a:ext uri="{9D8B030D-6E8A-4147-A177-3AD203B41FA5}">
                      <a16:colId xmlns:a16="http://schemas.microsoft.com/office/drawing/2014/main" val="411615924"/>
                    </a:ext>
                  </a:extLst>
                </a:gridCol>
                <a:gridCol w="986073">
                  <a:extLst>
                    <a:ext uri="{9D8B030D-6E8A-4147-A177-3AD203B41FA5}">
                      <a16:colId xmlns:a16="http://schemas.microsoft.com/office/drawing/2014/main" val="3249875128"/>
                    </a:ext>
                  </a:extLst>
                </a:gridCol>
                <a:gridCol w="818973">
                  <a:extLst>
                    <a:ext uri="{9D8B030D-6E8A-4147-A177-3AD203B41FA5}">
                      <a16:colId xmlns:a16="http://schemas.microsoft.com/office/drawing/2014/main" val="1699876742"/>
                    </a:ext>
                  </a:extLst>
                </a:gridCol>
                <a:gridCol w="818973">
                  <a:extLst>
                    <a:ext uri="{9D8B030D-6E8A-4147-A177-3AD203B41FA5}">
                      <a16:colId xmlns:a16="http://schemas.microsoft.com/office/drawing/2014/main" val="3497386424"/>
                    </a:ext>
                  </a:extLst>
                </a:gridCol>
              </a:tblGrid>
              <a:tr h="11738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r>
                        <a:rPr lang="en-US" sz="140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c0</a:t>
                      </a:r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(K)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r>
                        <a:rPr lang="en-US" sz="140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c20</a:t>
                      </a:r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(T)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l-GR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r>
                        <a:rPr lang="en-US" sz="140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r>
                        <a:rPr lang="en-US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[A/mm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T]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Jc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at 4.22K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Cambria Math" panose="020405030504060302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449820"/>
                  </a:ext>
                </a:extLst>
              </a:tr>
              <a:tr h="1173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12 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16 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656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Hi-Lumi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29.38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188870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161402"/>
                  </a:ext>
                </a:extLst>
              </a:tr>
              <a:tr h="18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HFM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29.38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214462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9407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E132FA-C3CC-DAC6-7DD6-50C47E5B1FF4}"/>
                  </a:ext>
                </a:extLst>
              </p:cNvPr>
              <p:cNvSpPr txBox="1"/>
              <p:nvPr/>
            </p:nvSpPr>
            <p:spPr>
              <a:xfrm>
                <a:off x="4131734" y="3698925"/>
                <a:ext cx="4995334" cy="2068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2">
                        <a:lumMod val="10000"/>
                      </a:schemeClr>
                    </a:solidFill>
                  </a:rPr>
                  <a:t>t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>
                    <a:solidFill>
                      <a:schemeClr val="bg2">
                        <a:lumMod val="10000"/>
                      </a:schemeClr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200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sub>
                    </m:sSub>
                    <m:d>
                      <m:dPr>
                        <m:ctrlPr>
                          <a:rPr lang="en-US" sz="20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1.52</m:t>
                            </m:r>
                          </m:sup>
                        </m:sSup>
                      </m:e>
                    </m:d>
                  </m:oMath>
                </a14:m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sz="20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200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1.52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E132FA-C3CC-DAC6-7DD6-50C47E5B1F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1734" y="3698925"/>
                <a:ext cx="4995334" cy="2068580"/>
              </a:xfrm>
              <a:prstGeom prst="rect">
                <a:avLst/>
              </a:prstGeom>
              <a:blipFill>
                <a:blip r:embed="rId3"/>
                <a:stretch>
                  <a:fillRect l="-1099" b="-32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60B8EB6-8070-A6CC-32D0-CD1650BE40B9}"/>
              </a:ext>
            </a:extLst>
          </p:cNvPr>
          <p:cNvSpPr txBox="1"/>
          <p:nvPr/>
        </p:nvSpPr>
        <p:spPr>
          <a:xfrm>
            <a:off x="404130" y="1235058"/>
            <a:ext cx="363200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rgbClr val="000000"/>
                </a:solidFill>
              </a:rPr>
              <a:t>Magnet main specifications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C81950-2ED7-BF1E-AD04-9D38B18285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403797-5177-523E-C08E-C67A310F1C86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9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7ECCB1-2677-AB94-89C3-A26937119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61132"/>
            <a:ext cx="8229600" cy="1325563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Scope, motivations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FF52B-3CF1-1589-1253-A6CADFEAA2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49E509F-A224-8769-1753-522F16E67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616" y="913674"/>
            <a:ext cx="8511002" cy="5030652"/>
          </a:xfrm>
        </p:spPr>
        <p:txBody>
          <a:bodyPr>
            <a:noAutofit/>
          </a:bodyPr>
          <a:lstStyle/>
          <a:p>
            <a:r>
              <a:rPr lang="en-US" sz="2200" dirty="0"/>
              <a:t>HFM program entrusted </a:t>
            </a:r>
            <a:r>
              <a:rPr lang="en-US" sz="2200" b="1" dirty="0"/>
              <a:t>CERN WP3.1 &amp; INFN WP3.2 </a:t>
            </a:r>
            <a:r>
              <a:rPr lang="en-US" sz="2200" dirty="0"/>
              <a:t>to develop </a:t>
            </a:r>
            <a:r>
              <a:rPr lang="en-US" sz="2200" b="1" dirty="0"/>
              <a:t>12 T Nb</a:t>
            </a:r>
            <a:r>
              <a:rPr lang="en-US" sz="2200" b="1" baseline="-25000" dirty="0"/>
              <a:t>3</a:t>
            </a:r>
            <a:r>
              <a:rPr lang="en-US" sz="2200" b="1" dirty="0"/>
              <a:t>Sn Cos-theta dipole models (&lt; 2m) </a:t>
            </a:r>
            <a:r>
              <a:rPr lang="en-US" sz="2200" dirty="0"/>
              <a:t>by 2028. (</a:t>
            </a:r>
            <a:r>
              <a:rPr lang="en-GB" sz="2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indico/1430998/)</a:t>
            </a:r>
            <a:endParaRPr lang="en-US" sz="2200" dirty="0"/>
          </a:p>
          <a:p>
            <a:r>
              <a:rPr lang="en-GB" sz="2200" b="1" dirty="0"/>
              <a:t>Strategic cos </a:t>
            </a:r>
            <a:r>
              <a:rPr lang="el-GR" sz="2200" b="1" dirty="0"/>
              <a:t>ϴ</a:t>
            </a:r>
            <a:r>
              <a:rPr lang="en-GB" sz="2200" b="1" dirty="0"/>
              <a:t> </a:t>
            </a:r>
            <a:r>
              <a:rPr lang="en-GB" sz="2200" dirty="0"/>
              <a:t>dipoles accelerator </a:t>
            </a:r>
            <a:r>
              <a:rPr lang="en-GB" sz="2200" b="1" dirty="0"/>
              <a:t>technology </a:t>
            </a:r>
            <a:r>
              <a:rPr lang="en-GB" sz="2200" dirty="0"/>
              <a:t>in 10-13T range </a:t>
            </a:r>
            <a:r>
              <a:rPr lang="en-GB" sz="2200" b="1" dirty="0"/>
              <a:t>with optimised minimal superconductor amount </a:t>
            </a:r>
            <a:r>
              <a:rPr lang="en-GB" sz="2200" dirty="0"/>
              <a:t>versus shape factor </a:t>
            </a:r>
            <a:r>
              <a:rPr lang="en-GB" sz="2200" dirty="0">
                <a:sym typeface="Symbol" panose="05050102010706020507" pitchFamily="18" charset="2"/>
              </a:rPr>
              <a:t> ( </a:t>
            </a:r>
            <a:r>
              <a:rPr lang="en-GB" sz="2200" dirty="0"/>
              <a:t>J. v. Nugteren IEEE </a:t>
            </a:r>
            <a:r>
              <a:rPr lang="en-GB" sz="22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TAS 28 (2017) 4000205</a:t>
            </a:r>
            <a:r>
              <a:rPr lang="en-GB" sz="2200" dirty="0"/>
              <a:t>,)</a:t>
            </a:r>
            <a:endParaRPr lang="en-US" sz="22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200" b="1" dirty="0"/>
              <a:t>Re-alignment </a:t>
            </a:r>
            <a:r>
              <a:rPr lang="en-US" sz="2200" dirty="0"/>
              <a:t>since mid 2024 of </a:t>
            </a:r>
            <a:r>
              <a:rPr lang="en-US" sz="2200" b="1" dirty="0"/>
              <a:t>Falcon D coils design between CERN (WP3.1) with INFN (WP3.2) one using </a:t>
            </a:r>
            <a:r>
              <a:rPr lang="en-US" sz="2200" b="1" dirty="0" err="1"/>
              <a:t>FalconD</a:t>
            </a:r>
            <a:r>
              <a:rPr lang="en-US" sz="2200" b="1" dirty="0"/>
              <a:t> cable: </a:t>
            </a:r>
            <a:r>
              <a:rPr lang="en-US" sz="2200" dirty="0"/>
              <a:t>gain in I</a:t>
            </a:r>
            <a:r>
              <a:rPr lang="en-US" sz="2200" baseline="-25000" dirty="0"/>
              <a:t>SS </a:t>
            </a:r>
            <a:r>
              <a:rPr lang="en-US" sz="2200" dirty="0"/>
              <a:t>margin, enhanced technical development synergy;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200" dirty="0"/>
              <a:t>Focus on key </a:t>
            </a:r>
            <a:r>
              <a:rPr lang="en-US" sz="2200" b="1" dirty="0"/>
              <a:t>winding findings at CERN and ASG for INFN </a:t>
            </a:r>
            <a:r>
              <a:rPr lang="en-US" sz="2200" dirty="0"/>
              <a:t>using Falcon cable and the baseline </a:t>
            </a:r>
            <a:r>
              <a:rPr lang="en-US" sz="2200" b="1" dirty="0"/>
              <a:t>design impacts</a:t>
            </a:r>
            <a:r>
              <a:rPr lang="en-US" sz="2200" dirty="0"/>
              <a:t>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200" dirty="0"/>
              <a:t>Develop integrated design for manufacturability features from lessons learnt from HL and</a:t>
            </a:r>
            <a:r>
              <a:rPr lang="en-US" sz="2200" b="1" dirty="0"/>
              <a:t> fit-to-purpose Nb</a:t>
            </a:r>
            <a:r>
              <a:rPr lang="en-US" sz="2200" b="1" baseline="-25000" dirty="0"/>
              <a:t>3</a:t>
            </a:r>
            <a:r>
              <a:rPr lang="en-US" sz="2200" b="1" dirty="0"/>
              <a:t>Sn cos </a:t>
            </a:r>
            <a:r>
              <a:rPr lang="en-US" sz="2200" b="1" dirty="0">
                <a:sym typeface="Symbol" panose="05050102010706020507" pitchFamily="18" charset="2"/>
              </a:rPr>
              <a:t> </a:t>
            </a:r>
            <a:r>
              <a:rPr lang="en-US" sz="2200" b="1" dirty="0"/>
              <a:t>coil tooling production </a:t>
            </a:r>
            <a:endParaRPr lang="en-US" sz="22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2200" dirty="0"/>
              <a:t>Based on past and </a:t>
            </a:r>
            <a:r>
              <a:rPr lang="en-GB" sz="2200" b="1" dirty="0"/>
              <a:t>recent HL magnet’s ROE</a:t>
            </a:r>
            <a:r>
              <a:rPr lang="en-GB" sz="2200" dirty="0"/>
              <a:t>, to keep </a:t>
            </a:r>
            <a:r>
              <a:rPr lang="en-GB" sz="2200" b="1" dirty="0"/>
              <a:t>design in view of long magnet production.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9C9732-389A-A7A7-F50B-63D062EAA3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9A28B67-9D2D-4C87-D2D6-EBE1371F81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 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7479276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9107EF-E2F1-85E0-77F4-20515895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70978"/>
            <a:ext cx="9099690" cy="4567418"/>
          </a:xfrm>
        </p:spPr>
        <p:txBody>
          <a:bodyPr/>
          <a:lstStyle/>
          <a:p>
            <a:r>
              <a:rPr lang="en-GB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Cost minimization constraining the </a:t>
            </a:r>
            <a:r>
              <a:rPr lang="en-GB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|</a:t>
            </a:r>
            <a:r>
              <a:rPr lang="en-GB" i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b</a:t>
            </a:r>
            <a:r>
              <a:rPr lang="en-GB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3</a:t>
            </a:r>
            <a:r>
              <a:rPr lang="en-GB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|</a:t>
            </a:r>
            <a:r>
              <a:rPr lang="en-GB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, </a:t>
            </a:r>
            <a:r>
              <a:rPr lang="en-GB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|</a:t>
            </a:r>
            <a:r>
              <a:rPr lang="en-GB" i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b</a:t>
            </a:r>
            <a:r>
              <a:rPr lang="en-GB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5</a:t>
            </a:r>
            <a:r>
              <a:rPr lang="en-GB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|</a:t>
            </a:r>
            <a:r>
              <a:rPr lang="en-GB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, </a:t>
            </a:r>
            <a:r>
              <a:rPr lang="en-GB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|</a:t>
            </a:r>
            <a:r>
              <a:rPr lang="en-GB" i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b</a:t>
            </a:r>
            <a:r>
              <a:rPr lang="en-GB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7</a:t>
            </a:r>
            <a:r>
              <a:rPr lang="en-GB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| </a:t>
            </a:r>
            <a:r>
              <a:rPr lang="en-GB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and </a:t>
            </a:r>
            <a:r>
              <a:rPr lang="en-GB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|</a:t>
            </a:r>
            <a:r>
              <a:rPr lang="en-GB" i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b</a:t>
            </a:r>
            <a:r>
              <a:rPr lang="en-GB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9</a:t>
            </a:r>
            <a:r>
              <a:rPr lang="en-GB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| </a:t>
            </a:r>
          </a:p>
          <a:p>
            <a:pPr marL="0" indent="0">
              <a:buNone/>
            </a:pPr>
            <a:r>
              <a:rPr lang="en-GB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below 2 units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BB8611-2401-9FCF-A74B-CA6F4D945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Comaprison</a:t>
            </a:r>
            <a:r>
              <a:rPr lang="en-US" sz="3200" dirty="0"/>
              <a:t> of effectiveness for coil layouts versus idealized coil 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F52F5D-ECE8-5128-D316-B0F5C88FC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9A2FC862-B527-1E12-A49E-657535F392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C8ED131C-F025-2869-3A85-8556A82EF0D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FF9AE840-B18B-98A1-5901-4542A6BB789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DFD200-CB61-A86A-15FC-77531AAEA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5" y="2123741"/>
            <a:ext cx="5303071" cy="36107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6AC366-3715-439C-5AE7-692FED9CD5AF}"/>
              </a:ext>
            </a:extLst>
          </p:cNvPr>
          <p:cNvSpPr txBox="1"/>
          <p:nvPr/>
        </p:nvSpPr>
        <p:spPr>
          <a:xfrm>
            <a:off x="4876800" y="1890972"/>
            <a:ext cx="408374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 Fig.1 effectiveness for all layouts as a function of magnetic field, current density and aperture size into</a:t>
            </a:r>
          </a:p>
          <a:p>
            <a:pPr algn="l"/>
            <a:r>
              <a:rPr lang="en-GB" sz="1400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a single shape factor </a:t>
            </a:r>
            <a:r>
              <a:rPr lang="en-GB" sz="1400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γ= </a:t>
            </a:r>
            <a:r>
              <a:rPr lang="en-GB" sz="1400" b="1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π </a:t>
            </a:r>
            <a:r>
              <a:rPr lang="en-GB" sz="1400" b="1" i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B</a:t>
            </a:r>
            <a:r>
              <a:rPr lang="en-GB" sz="1400" b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1</a:t>
            </a:r>
            <a:r>
              <a:rPr lang="en-GB" sz="1400" b="1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/</a:t>
            </a:r>
            <a:r>
              <a:rPr lang="en-GB" sz="1400" b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(2</a:t>
            </a:r>
            <a:r>
              <a:rPr lang="en-GB" sz="1400" b="1" dirty="0">
                <a:solidFill>
                  <a:srgbClr val="141413"/>
                </a:solidFill>
                <a:effectLst/>
                <a:latin typeface="Helvetica" panose="020B0604020202020204" pitchFamily="34" charset="0"/>
              </a:rPr>
              <a:t>μ</a:t>
            </a:r>
            <a:r>
              <a:rPr lang="en-GB" sz="1400" b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0 </a:t>
            </a:r>
            <a:r>
              <a:rPr lang="en-GB" sz="1400" b="1" i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J</a:t>
            </a:r>
            <a:r>
              <a:rPr lang="en-GB" sz="1400" b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o </a:t>
            </a:r>
            <a:r>
              <a:rPr lang="en-GB" sz="1400" b="1" i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R</a:t>
            </a:r>
            <a:r>
              <a:rPr lang="en-GB" sz="1400" b="1" dirty="0">
                <a:solidFill>
                  <a:srgbClr val="141413"/>
                </a:solidFill>
                <a:effectLst/>
                <a:latin typeface="Times" panose="02020603050405020304" pitchFamily="18" charset="0"/>
              </a:rPr>
              <a:t>a)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31F90C-E0C2-D48C-C05E-F0781ABFFCFB}"/>
              </a:ext>
            </a:extLst>
          </p:cNvPr>
          <p:cNvSpPr txBox="1"/>
          <p:nvPr/>
        </p:nvSpPr>
        <p:spPr>
          <a:xfrm>
            <a:off x="50888" y="5607563"/>
            <a:ext cx="4905355" cy="461665"/>
          </a:xfrm>
          <a:prstGeom prst="rect">
            <a:avLst/>
          </a:prstGeom>
          <a:solidFill>
            <a:srgbClr val="FFFF00">
              <a:alpha val="65000"/>
            </a:srgbClr>
          </a:solidFill>
        </p:spPr>
        <p:txBody>
          <a:bodyPr wrap="square">
            <a:spAutoFit/>
          </a:bodyPr>
          <a:lstStyle/>
          <a:p>
            <a:r>
              <a:rPr lang="en-GB" sz="1200" b="1" dirty="0"/>
              <a:t>J. van Nugteren et al., "Idealized Coil Cross Sections With Minimized Conductor Area for High Field Dipoles," </a:t>
            </a:r>
            <a:r>
              <a:rPr lang="en-GB" sz="1200" b="1" dirty="0" err="1"/>
              <a:t>doi</a:t>
            </a:r>
            <a:r>
              <a:rPr lang="en-GB" sz="1200" b="1" dirty="0"/>
              <a:t>: 10.1109/TASC.2018.2795536.</a:t>
            </a:r>
          </a:p>
        </p:txBody>
      </p:sp>
      <p:sp>
        <p:nvSpPr>
          <p:cNvPr id="19" name="AutoShape 2">
            <a:extLst>
              <a:ext uri="{FF2B5EF4-FFF2-40B4-BE49-F238E27FC236}">
                <a16:creationId xmlns:a16="http://schemas.microsoft.com/office/drawing/2014/main" id="{8ECF6349-8028-8FC9-55B0-4C090A7EC8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76800" y="3733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AutoShape 4">
            <a:extLst>
              <a:ext uri="{FF2B5EF4-FFF2-40B4-BE49-F238E27FC236}">
                <a16:creationId xmlns:a16="http://schemas.microsoft.com/office/drawing/2014/main" id="{EDF72E43-6122-E802-24CC-2FC9ADD6E8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29200" y="3886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5E5F029-7750-E4F5-71A1-93A12583D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968" y="3509926"/>
            <a:ext cx="3885282" cy="205161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EDF47CC-C0DE-B366-6821-0264401E7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6243" y="2548710"/>
            <a:ext cx="3856050" cy="928829"/>
          </a:xfrm>
          <a:prstGeom prst="rect">
            <a:avLst/>
          </a:prstGeom>
        </p:spPr>
      </p:pic>
      <p:sp>
        <p:nvSpPr>
          <p:cNvPr id="28" name="Rectangle 11">
            <a:extLst>
              <a:ext uri="{FF2B5EF4-FFF2-40B4-BE49-F238E27FC236}">
                <a16:creationId xmlns:a16="http://schemas.microsoft.com/office/drawing/2014/main" id="{75D7AA4D-445B-D5ED-7695-61835A0DD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9968" y="5576713"/>
            <a:ext cx="4083744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141413"/>
                </a:solidFill>
                <a:latin typeface="Times" panose="02020603050405020304" pitchFamily="18" charset="0"/>
              </a:rPr>
              <a:t>Fig.2 Conductor cost optimized cross-sectional coil as a function of the unitless shape factor </a:t>
            </a:r>
            <a:r>
              <a:rPr kumimoji="0" lang="en-US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athJax_Math-italic"/>
              </a:rPr>
              <a:t>γ</a:t>
            </a:r>
            <a:br>
              <a:rPr kumimoji="0" lang="en-US" altLang="en-US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64C23F7-5BE8-ABA1-5BCA-929742442F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55D0349E-BFEE-BB42-4D3D-F93E07F94F0D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9013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1B749-69DD-4ED4-018B-F52527900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2CB52-66C4-AF43-FF61-A4406C0FA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940443"/>
          </a:xfrm>
        </p:spPr>
        <p:txBody>
          <a:bodyPr/>
          <a:lstStyle/>
          <a:p>
            <a:r>
              <a:rPr lang="en-US" dirty="0"/>
              <a:t>Equivalent sector coil width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42806F6-A310-8ADC-5842-9AAA840FAED6}"/>
                  </a:ext>
                </a:extLst>
              </p:cNvPr>
              <p:cNvSpPr txBox="1"/>
              <p:nvPr/>
            </p:nvSpPr>
            <p:spPr>
              <a:xfrm>
                <a:off x="206477" y="895285"/>
                <a:ext cx="8731045" cy="4931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/>
                    </a:solidFill>
                  </a:rPr>
                  <a:t>Equivalent coil width</a:t>
                </a:r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: width of a 60° sector coil whose area is the same of the area of the layout that we are considering. </a:t>
                </a:r>
                <a:r>
                  <a:rPr lang="en-GB" sz="1600" b="1" dirty="0">
                    <a:solidFill>
                      <a:schemeClr val="bg2">
                        <a:lumMod val="10000"/>
                      </a:schemeClr>
                    </a:solidFill>
                    <a:sym typeface="Symbol" panose="05050102010706020507" pitchFamily="18" charset="2"/>
                  </a:rPr>
                  <a:t></a:t>
                </a:r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ability of a given  quantity of conductor to produce field given an overall current density; the equivalent coil width concept also allows to compute coil efficiencies for other coil layouts</a:t>
                </a:r>
              </a:p>
              <a:p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 </a:t>
                </a:r>
              </a:p>
              <a:p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where </a:t>
                </a:r>
                <a:r>
                  <a:rPr lang="en-GB" sz="1600" i="1" dirty="0">
                    <a:solidFill>
                      <a:schemeClr val="bg2">
                        <a:lumMod val="1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</a:t>
                </a:r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 is the aperture radius and </a:t>
                </a:r>
                <a:r>
                  <a:rPr lang="en-GB" sz="1600" i="1" dirty="0">
                    <a:solidFill>
                      <a:schemeClr val="bg2">
                        <a:lumMod val="1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 the area of the insulated cable.</a:t>
                </a:r>
                <a:endParaRPr lang="en-GB" sz="1600" b="1" dirty="0">
                  <a:solidFill>
                    <a:schemeClr val="tx2"/>
                  </a:solidFill>
                </a:endParaRPr>
              </a:p>
              <a:p>
                <a:r>
                  <a:rPr lang="en-GB" sz="1600" b="1" dirty="0">
                    <a:solidFill>
                      <a:schemeClr val="tx2"/>
                    </a:solidFill>
                  </a:rPr>
                  <a:t>Coil efficiency</a:t>
                </a:r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: Ratio between the field and the current times the coil width, given in [T.mm/A].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0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Can be compared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=6.625</m:t>
                    </m:r>
                    <m:r>
                      <a:rPr lang="en-US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 T.mm/A (found for a 60° 2-sector coil cancelling b3 and b5 [0 °,48 °], [60 °,72 °] case.</a:t>
                </a:r>
              </a:p>
              <a:p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r>
                  <a:rPr lang="en-GB" sz="1600" b="1" dirty="0"/>
                  <a:t>Peak field ratio</a:t>
                </a:r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: The ratio </a:t>
                </a:r>
                <a:r>
                  <a:rPr lang="el-GR" sz="1600" i="1" dirty="0">
                    <a:solidFill>
                      <a:schemeClr val="bg2">
                        <a:lumMod val="1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λ</a:t>
                </a:r>
                <a:r>
                  <a:rPr lang="en-US" sz="1600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chemeClr val="bg2">
                        <a:lumMod val="10000"/>
                      </a:schemeClr>
                    </a:solidFill>
                    <a:cs typeface="Times New Roman" panose="02020603050405020304" pitchFamily="18" charset="0"/>
                  </a:rPr>
                  <a:t>between peak field and central field can be used as a marker for good optimization. It is a function of the coil shape and can fit with the function: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0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=1+</m:t>
                      </m:r>
                      <m:r>
                        <a:rPr lang="en-US" sz="20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42806F6-A310-8ADC-5842-9AAA840FAE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77" y="895285"/>
                <a:ext cx="8731045" cy="4931350"/>
              </a:xfrm>
              <a:prstGeom prst="rect">
                <a:avLst/>
              </a:prstGeom>
              <a:blipFill>
                <a:blip r:embed="rId2"/>
                <a:stretch>
                  <a:fillRect l="-419" t="-3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8485F02-3957-7990-05A6-919195251AD5}"/>
              </a:ext>
            </a:extLst>
          </p:cNvPr>
          <p:cNvSpPr txBox="1"/>
          <p:nvPr/>
        </p:nvSpPr>
        <p:spPr>
          <a:xfrm>
            <a:off x="-36625" y="5928065"/>
            <a:ext cx="6833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E. </a:t>
            </a:r>
            <a:r>
              <a:rPr lang="en-US" sz="1000" dirty="0" err="1"/>
              <a:t>Todesco</a:t>
            </a:r>
            <a:r>
              <a:rPr lang="en-US" sz="1000" dirty="0"/>
              <a:t>, </a:t>
            </a:r>
            <a:r>
              <a:rPr lang="en-GB" sz="1000" dirty="0">
                <a:effectLst/>
              </a:rPr>
              <a:t>Masterclass – Design of superconducting magnet for particle accelerator – Unit 4</a:t>
            </a:r>
          </a:p>
          <a:p>
            <a:r>
              <a:rPr lang="en-US" sz="1000" dirty="0"/>
              <a:t>L. Rossi and E. </a:t>
            </a:r>
            <a:r>
              <a:rPr lang="en-US" sz="1000" dirty="0" err="1"/>
              <a:t>Todesco</a:t>
            </a:r>
            <a:r>
              <a:rPr lang="en-US" sz="1000" dirty="0"/>
              <a:t>, </a:t>
            </a:r>
            <a:r>
              <a:rPr lang="en-GB" sz="1000" dirty="0">
                <a:effectLst/>
              </a:rPr>
              <a:t>Electromagnetic design of superconducting dipoles based on sector coils, Phys</a:t>
            </a:r>
            <a:r>
              <a:rPr lang="en-GB" sz="1000" dirty="0"/>
              <a:t>. Rev. STAB</a:t>
            </a:r>
            <a:r>
              <a:rPr lang="en-GB" sz="1000" dirty="0">
                <a:effectLst/>
              </a:rPr>
              <a:t>, 10 (11), </a:t>
            </a:r>
            <a:r>
              <a:rPr lang="en-GB" sz="1000" dirty="0"/>
              <a:t>2007</a:t>
            </a:r>
            <a:endParaRPr lang="en-GB" sz="1000" dirty="0">
              <a:effectLst/>
            </a:endParaRP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0722D28C-2BBA-F1EF-B026-CC8D565BCF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B66F4137-FD9B-1B93-D288-62258693FF3B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5469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CA257F9-F462-8391-F490-1C3F598518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1114330"/>
            <a:ext cx="8554599" cy="4629339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sz="1900" dirty="0"/>
              <a:t>2023 TE-MSC Strategy &amp; Implementation Update for High Field Magnet (HFM) Part 1: LTS, EDMS 2816918  3-0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sz="1900" dirty="0"/>
              <a:t>12 T VE Preliminary Design Review report , July 5, 2023, CERN : https://indico.cern.ch/event/1294868/ 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sz="1900" dirty="0"/>
              <a:t>12-14T cos theta HFM WP3.1 Working indico directory: //indico.cern.ch/category/15243/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GB" sz="1900" dirty="0"/>
              <a:t>Technical Design Report of the </a:t>
            </a:r>
            <a:r>
              <a:rPr lang="en-GB" sz="1900" dirty="0" err="1"/>
              <a:t>FalconD</a:t>
            </a:r>
            <a:r>
              <a:rPr lang="en-GB" sz="1900" dirty="0"/>
              <a:t> Nb3Sn Cos-Theta Dipole Model for the FCC-</a:t>
            </a:r>
            <a:r>
              <a:rPr lang="en-GB" sz="1900" dirty="0" err="1"/>
              <a:t>hh</a:t>
            </a:r>
            <a:r>
              <a:rPr lang="en-GB" sz="1900" dirty="0"/>
              <a:t> at CERN, INFN/Code-19/001, </a:t>
            </a:r>
            <a:r>
              <a:rPr lang="en-GB" sz="19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Indico1086175</a:t>
            </a:r>
            <a:r>
              <a:rPr lang="en-GB" sz="1900" dirty="0"/>
              <a:t> </a:t>
            </a:r>
            <a:endParaRPr lang="en-US" sz="1900" dirty="0"/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sz="1900" dirty="0"/>
              <a:t>2024 update HFM program structure. https://hfm.web.cern.ch/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900" dirty="0"/>
              <a:t>INFN CERN </a:t>
            </a:r>
            <a:r>
              <a:rPr lang="en-US" sz="1900" dirty="0">
                <a:latin typeface="Aptos" panose="020B0004020202020204" pitchFamily="34" charset="0"/>
              </a:rPr>
              <a:t>collaboration </a:t>
            </a:r>
            <a:r>
              <a:rPr lang="pt-PT" sz="1900" dirty="0">
                <a:latin typeface="Aptos" panose="020B0004020202020204" pitchFamily="34" charset="0"/>
              </a:rPr>
              <a:t>ADDENDUM FCC-GOV-CC-CC-0004/17.10.2014 (KE4102/FCC) : </a:t>
            </a:r>
            <a:r>
              <a:rPr lang="en-US" sz="1900" dirty="0">
                <a:latin typeface="Aptos" panose="020B0004020202020204" pitchFamily="34" charset="0"/>
              </a:rPr>
              <a:t>D</a:t>
            </a:r>
            <a:r>
              <a:rPr lang="pl-PL" sz="1900" dirty="0">
                <a:latin typeface="Aptos" panose="020B0004020202020204" pitchFamily="34" charset="0"/>
              </a:rPr>
              <a:t>esign and manufacturing of a single-aperture, 12 T short model superconducting Nb3Sn dipole magnet, designed and assembled according to the bladder-and-key technology</a:t>
            </a:r>
            <a:endParaRPr lang="en-US" sz="1900" dirty="0">
              <a:latin typeface="Aptos" panose="020B0004020202020204" pitchFamily="34" charset="0"/>
            </a:endParaRPr>
          </a:p>
          <a:p>
            <a:pPr algn="l"/>
            <a:r>
              <a:rPr lang="en-US" sz="2400" b="1" dirty="0">
                <a:latin typeface="Aptos" panose="020B0004020202020204" pitchFamily="34" charset="0"/>
              </a:rPr>
              <a:t>Publications</a:t>
            </a:r>
            <a:r>
              <a:rPr lang="en-US" sz="1600" dirty="0">
                <a:latin typeface="Aptos" panose="020B0004020202020204" pitchFamily="34" charset="0"/>
              </a:rPr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/>
              <a:t>R. Valente et al., </a:t>
            </a:r>
            <a:r>
              <a:rPr lang="en-GB" sz="2100" dirty="0"/>
              <a:t>Status on the Development of the </a:t>
            </a:r>
            <a:r>
              <a:rPr lang="en-GB" sz="2100" dirty="0" err="1"/>
              <a:t>NbSn</a:t>
            </a:r>
            <a:r>
              <a:rPr lang="en-GB" sz="2100" dirty="0"/>
              <a:t> 12 T Falcon Dipole for the FCC-</a:t>
            </a:r>
            <a:r>
              <a:rPr lang="en-GB" sz="2100" dirty="0" err="1"/>
              <a:t>hh</a:t>
            </a:r>
            <a:r>
              <a:rPr lang="en-GB" sz="2100" dirty="0"/>
              <a:t>, IEEE trans. Appl. </a:t>
            </a:r>
            <a:r>
              <a:rPr lang="en-GB" sz="2100" dirty="0" err="1"/>
              <a:t>Supercond</a:t>
            </a:r>
            <a:r>
              <a:rPr lang="en-GB" sz="2100" dirty="0"/>
              <a:t>., 34 (3), 2024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/>
              <a:t>R. Valente et al., </a:t>
            </a:r>
            <a:r>
              <a:rPr lang="en-GB" sz="2100" dirty="0"/>
              <a:t>Optimization of Electromagnetic Design After Winding Tests for the Nb3Sn Cos-Theta Dipole Model for FCC-</a:t>
            </a:r>
            <a:r>
              <a:rPr lang="en-GB" sz="2100" dirty="0" err="1"/>
              <a:t>hh</a:t>
            </a:r>
            <a:r>
              <a:rPr lang="en-GB" sz="2100" dirty="0"/>
              <a:t>, IEEE trans. Appl. </a:t>
            </a:r>
            <a:r>
              <a:rPr lang="en-GB" sz="2100" dirty="0" err="1"/>
              <a:t>Supercond</a:t>
            </a:r>
            <a:r>
              <a:rPr lang="en-GB" sz="2100" dirty="0"/>
              <a:t>., 33 (5), 2023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/>
              <a:t>F. Levi et al., </a:t>
            </a:r>
            <a:r>
              <a:rPr lang="en-GB" sz="2100" dirty="0"/>
              <a:t>Updates on the Mechanical Design of </a:t>
            </a:r>
            <a:r>
              <a:rPr lang="en-GB" sz="2100" dirty="0" err="1"/>
              <a:t>FalconD</a:t>
            </a:r>
            <a:r>
              <a:rPr lang="en-GB" sz="2100" dirty="0"/>
              <a:t>, a Nb3Sn </a:t>
            </a:r>
            <a:r>
              <a:rPr lang="en-GB" sz="2100" dirty="0" err="1"/>
              <a:t>Cosθ</a:t>
            </a:r>
            <a:r>
              <a:rPr lang="en-GB" sz="2100" dirty="0"/>
              <a:t> Short Model Dipole for FCC-</a:t>
            </a:r>
            <a:r>
              <a:rPr lang="en-GB" sz="2100" dirty="0" err="1"/>
              <a:t>hh</a:t>
            </a:r>
            <a:r>
              <a:rPr lang="en-GB" sz="2100" dirty="0"/>
              <a:t>, IEEE trans. Appl. </a:t>
            </a:r>
            <a:r>
              <a:rPr lang="en-GB" sz="2100" dirty="0" err="1"/>
              <a:t>Supercond</a:t>
            </a:r>
            <a:r>
              <a:rPr lang="en-GB" sz="2100" dirty="0"/>
              <a:t>., 33 (5), 2023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/>
              <a:t>A. Pampaloni et al., </a:t>
            </a:r>
            <a:r>
              <a:rPr lang="en-GB" sz="2100" dirty="0"/>
              <a:t>Mechanical Design of </a:t>
            </a:r>
            <a:r>
              <a:rPr lang="en-GB" sz="2100" dirty="0" err="1"/>
              <a:t>FalconD</a:t>
            </a:r>
            <a:r>
              <a:rPr lang="en-GB" sz="2100" dirty="0"/>
              <a:t>, a Nb3Sn </a:t>
            </a:r>
            <a:r>
              <a:rPr lang="en-GB" sz="2100" dirty="0" err="1"/>
              <a:t>Cosθ</a:t>
            </a:r>
            <a:r>
              <a:rPr lang="en-GB" sz="2100" dirty="0"/>
              <a:t> Short Model Dipole for the FCC, IEEE trans. Appl. </a:t>
            </a:r>
            <a:r>
              <a:rPr lang="en-GB" sz="2100" dirty="0" err="1"/>
              <a:t>Supercond</a:t>
            </a:r>
            <a:r>
              <a:rPr lang="en-GB" sz="2100" dirty="0"/>
              <a:t>., 32 (6), 2022</a:t>
            </a:r>
            <a:endParaRPr lang="en-US" sz="21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/>
              <a:t>A. Pampaloni et al., </a:t>
            </a:r>
            <a:r>
              <a:rPr lang="en-GB" sz="2100" dirty="0"/>
              <a:t>Preliminary Design of the Nb3Sn </a:t>
            </a:r>
            <a:r>
              <a:rPr lang="en-GB" sz="2100" dirty="0" err="1"/>
              <a:t>cosθ</a:t>
            </a:r>
            <a:r>
              <a:rPr lang="en-GB" sz="2100" dirty="0"/>
              <a:t> Short Model for the FCC, IEEE trans. Appl. </a:t>
            </a:r>
            <a:r>
              <a:rPr lang="en-GB" sz="2100" dirty="0" err="1"/>
              <a:t>Supercond</a:t>
            </a:r>
            <a:r>
              <a:rPr lang="en-GB" sz="2100" dirty="0"/>
              <a:t>., 31 (5), 2021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800" dirty="0">
              <a:latin typeface="Aptos" panose="020B00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800" dirty="0">
              <a:latin typeface="Aptos" panose="020B0004020202020204" pitchFamily="34" charset="0"/>
            </a:endParaRPr>
          </a:p>
          <a:p>
            <a:pPr algn="l"/>
            <a:endParaRPr lang="en-US" sz="8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F41859-C8EB-8575-9020-462DD932B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6381C1AD-E0DB-88AC-02E7-3B0DD8EDE97F}"/>
              </a:ext>
            </a:extLst>
          </p:cNvPr>
          <p:cNvSpPr txBox="1">
            <a:spLocks/>
          </p:cNvSpPr>
          <p:nvPr/>
        </p:nvSpPr>
        <p:spPr>
          <a:xfrm>
            <a:off x="457200" y="-347213"/>
            <a:ext cx="8229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rgbClr val="0055A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References</a:t>
            </a:r>
            <a:endParaRPr lang="en-GB" sz="4400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7D3EC9-3575-4F24-CE97-3CF37BBBA1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F4B886F-ED4E-368E-3A08-CAC79CABF4F6}"/>
              </a:ext>
            </a:extLst>
          </p:cNvPr>
          <p:cNvSpPr txBox="1">
            <a:spLocks/>
          </p:cNvSpPr>
          <p:nvPr/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HFM meeting, FALCOND project, CERN</a:t>
            </a:r>
          </a:p>
          <a:p>
            <a:r>
              <a:rPr lang="en-US"/>
              <a:t>TE-MSC-SMT – Arnaud Foussat/ INFN-Ge Stefania Farinon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179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AC201-F172-F1EB-5EF5-619C24F899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11678B3-64D9-4B14-B7F3-052E8DDCCEC1}"/>
              </a:ext>
            </a:extLst>
          </p:cNvPr>
          <p:cNvSpPr txBox="1">
            <a:spLocks/>
          </p:cNvSpPr>
          <p:nvPr/>
        </p:nvSpPr>
        <p:spPr>
          <a:xfrm>
            <a:off x="457200" y="55777"/>
            <a:ext cx="8229600" cy="712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rgbClr val="0055A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Nb</a:t>
            </a:r>
            <a:r>
              <a:rPr lang="en-US" sz="4000" b="1" baseline="-25000" dirty="0"/>
              <a:t>3</a:t>
            </a:r>
            <a:r>
              <a:rPr lang="en-US" sz="4000" b="1" dirty="0"/>
              <a:t>Sn RRP wire for FALCON D dipole</a:t>
            </a:r>
            <a:endParaRPr lang="en-GB" sz="4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4AA561-672F-F0BB-8223-1CECD9FCDFCD}"/>
              </a:ext>
            </a:extLst>
          </p:cNvPr>
          <p:cNvSpPr txBox="1"/>
          <p:nvPr/>
        </p:nvSpPr>
        <p:spPr>
          <a:xfrm>
            <a:off x="7499891" y="4281729"/>
            <a:ext cx="168293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1400" i="1" dirty="0"/>
              <a:t>Reference S Hopkins et al. : </a:t>
            </a:r>
            <a:r>
              <a:rPr lang="en-GB" sz="1400" i="1" dirty="0" err="1"/>
              <a:t>doi</a:t>
            </a:r>
            <a:r>
              <a:rPr lang="en-GB" sz="1400" i="1" dirty="0"/>
              <a:t>: 10.1109/TASC.2023.3254497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2A0763D4-8046-587B-BDDB-4D52BCEF7D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4D15B69-AF76-C906-191E-49D1D7245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 / INFN-Ge Stefania Farinon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FE223C-00EC-9350-D2C1-7414AA93C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261" y="667365"/>
            <a:ext cx="6224460" cy="46683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F288B-169B-9C1E-0B11-39C4B04DAE9E}"/>
              </a:ext>
            </a:extLst>
          </p:cNvPr>
          <p:cNvSpPr txBox="1"/>
          <p:nvPr/>
        </p:nvSpPr>
        <p:spPr>
          <a:xfrm>
            <a:off x="163614" y="5320627"/>
            <a:ext cx="89803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55A0"/>
                </a:solidFill>
              </a:rPr>
              <a:t>Past QXF cable with 40 x 0.85 mm strands </a:t>
            </a:r>
            <a:r>
              <a:rPr lang="en-US" sz="2200" dirty="0">
                <a:solidFill>
                  <a:srgbClr val="0055A0"/>
                </a:solidFill>
              </a:rPr>
              <a:t>allowed </a:t>
            </a:r>
            <a:r>
              <a:rPr lang="en-US" sz="2200" b="1" dirty="0">
                <a:solidFill>
                  <a:srgbClr val="0055A0"/>
                </a:solidFill>
              </a:rPr>
              <a:t>17% </a:t>
            </a:r>
            <a:r>
              <a:rPr lang="en-US" sz="2200" b="1" dirty="0" err="1">
                <a:solidFill>
                  <a:srgbClr val="0055A0"/>
                </a:solidFill>
              </a:rPr>
              <a:t>Iss</a:t>
            </a:r>
            <a:r>
              <a:rPr lang="en-US" sz="2200" b="1" dirty="0">
                <a:solidFill>
                  <a:srgbClr val="0055A0"/>
                </a:solidFill>
              </a:rPr>
              <a:t> margin @ 1.9K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55A0"/>
                </a:solidFill>
              </a:rPr>
              <a:t>Falcon D cable baseline, 40 x 1.0 mm strands </a:t>
            </a:r>
            <a:r>
              <a:rPr lang="en-US" sz="2200" dirty="0">
                <a:solidFill>
                  <a:srgbClr val="0055A0"/>
                </a:solidFill>
              </a:rPr>
              <a:t>allows </a:t>
            </a:r>
            <a:r>
              <a:rPr lang="en-US" sz="2200" b="1" dirty="0">
                <a:solidFill>
                  <a:srgbClr val="0055A0"/>
                </a:solidFill>
              </a:rPr>
              <a:t>25% </a:t>
            </a:r>
            <a:r>
              <a:rPr lang="en-US" sz="2200" b="1" dirty="0" err="1">
                <a:solidFill>
                  <a:srgbClr val="0055A0"/>
                </a:solidFill>
              </a:rPr>
              <a:t>Iss</a:t>
            </a:r>
            <a:r>
              <a:rPr lang="en-US" sz="2200" b="1" dirty="0">
                <a:solidFill>
                  <a:srgbClr val="0055A0"/>
                </a:solidFill>
              </a:rPr>
              <a:t> @ 1.9K </a:t>
            </a:r>
            <a:endParaRPr lang="en-GB" sz="2200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198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CBFCF-49DF-14D2-0877-F91AC6CCDD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5" y="6254750"/>
            <a:ext cx="501424" cy="362361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DAB47954-CACC-0E85-C26B-4E3A37B2E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48" y="204604"/>
            <a:ext cx="8229600" cy="630847"/>
          </a:xfrm>
        </p:spPr>
        <p:txBody>
          <a:bodyPr>
            <a:noAutofit/>
          </a:bodyPr>
          <a:lstStyle/>
          <a:p>
            <a:r>
              <a:rPr lang="en-US" sz="4000" b="1" dirty="0"/>
              <a:t>Cos-</a:t>
            </a:r>
            <a:r>
              <a:rPr lang="el-GR" sz="4000" b="1" dirty="0"/>
              <a:t>ϴ</a:t>
            </a:r>
            <a:r>
              <a:rPr lang="en-US" sz="4000" b="1" dirty="0"/>
              <a:t> dipole development plan </a:t>
            </a:r>
            <a:endParaRPr lang="en-GB" sz="4000" b="1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5C1D04E-CAE3-3CF8-697C-279570466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65" y="941355"/>
            <a:ext cx="8579034" cy="4596887"/>
          </a:xfrm>
        </p:spPr>
        <p:txBody>
          <a:bodyPr>
            <a:normAutofit/>
          </a:bodyPr>
          <a:lstStyle/>
          <a:p>
            <a:r>
              <a:rPr lang="en-GB" sz="2000" dirty="0"/>
              <a:t>CERN-MSC and INFN-Ge, LASA proposed from 2024 the synergetic plan below towards a twin-aperture 12 T, 1.5 m long Nb</a:t>
            </a:r>
            <a:r>
              <a:rPr lang="en-GB" sz="2000" baseline="-25000" dirty="0"/>
              <a:t>3</a:t>
            </a:r>
            <a:r>
              <a:rPr lang="en-GB" sz="2000" dirty="0"/>
              <a:t>Sn dipole design by 2028. 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79B804B-E993-40B7-E225-207EA91477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654547"/>
              </p:ext>
            </p:extLst>
          </p:nvPr>
        </p:nvGraphicFramePr>
        <p:xfrm>
          <a:off x="125265" y="1585433"/>
          <a:ext cx="8893470" cy="5112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204">
                  <a:extLst>
                    <a:ext uri="{9D8B030D-6E8A-4147-A177-3AD203B41FA5}">
                      <a16:colId xmlns:a16="http://schemas.microsoft.com/office/drawing/2014/main" val="1881205526"/>
                    </a:ext>
                  </a:extLst>
                </a:gridCol>
                <a:gridCol w="1527576">
                  <a:extLst>
                    <a:ext uri="{9D8B030D-6E8A-4147-A177-3AD203B41FA5}">
                      <a16:colId xmlns:a16="http://schemas.microsoft.com/office/drawing/2014/main" val="3192954261"/>
                    </a:ext>
                  </a:extLst>
                </a:gridCol>
                <a:gridCol w="862837">
                  <a:extLst>
                    <a:ext uri="{9D8B030D-6E8A-4147-A177-3AD203B41FA5}">
                      <a16:colId xmlns:a16="http://schemas.microsoft.com/office/drawing/2014/main" val="869486386"/>
                    </a:ext>
                  </a:extLst>
                </a:gridCol>
                <a:gridCol w="1819118">
                  <a:extLst>
                    <a:ext uri="{9D8B030D-6E8A-4147-A177-3AD203B41FA5}">
                      <a16:colId xmlns:a16="http://schemas.microsoft.com/office/drawing/2014/main" val="459240360"/>
                    </a:ext>
                  </a:extLst>
                </a:gridCol>
                <a:gridCol w="2860423">
                  <a:extLst>
                    <a:ext uri="{9D8B030D-6E8A-4147-A177-3AD203B41FA5}">
                      <a16:colId xmlns:a16="http://schemas.microsoft.com/office/drawing/2014/main" val="3594162682"/>
                    </a:ext>
                  </a:extLst>
                </a:gridCol>
                <a:gridCol w="925312">
                  <a:extLst>
                    <a:ext uri="{9D8B030D-6E8A-4147-A177-3AD203B41FA5}">
                      <a16:colId xmlns:a16="http://schemas.microsoft.com/office/drawing/2014/main" val="917791223"/>
                    </a:ext>
                  </a:extLst>
                </a:gridCol>
              </a:tblGrid>
              <a:tr h="357803">
                <a:tc>
                  <a:txBody>
                    <a:bodyPr/>
                    <a:lstStyle/>
                    <a:p>
                      <a:r>
                        <a:rPr lang="en-US" sz="1600" dirty="0"/>
                        <a:t>Date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Scope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Goals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Institute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894828"/>
                  </a:ext>
                </a:extLst>
              </a:tr>
              <a:tr h="12881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accent5"/>
                          </a:solidFill>
                        </a:rPr>
                        <a:t>Q2-2025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r>
                        <a:rPr lang="en-US" sz="1400" dirty="0"/>
                        <a:t>Q3 2026</a:t>
                      </a:r>
                    </a:p>
                    <a:p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mechanical Mock-up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1-in-1 demonstrator Magnet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&lt; 0.5 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1.5 m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INFN B&amp;K magnet model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Novel dipole </a:t>
                      </a:r>
                      <a:r>
                        <a:rPr lang="en-US" sz="1400" dirty="0" err="1"/>
                        <a:t>b&amp;k</a:t>
                      </a:r>
                      <a:r>
                        <a:rPr lang="en-US" sz="1400" dirty="0"/>
                        <a:t> 45deg quadrant structure design validation</a:t>
                      </a:r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INFN WP3.2</a:t>
                      </a:r>
                      <a:endParaRPr lang="en-GB" sz="14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959202"/>
                  </a:ext>
                </a:extLst>
              </a:tr>
              <a:tr h="1001927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5"/>
                          </a:solidFill>
                        </a:rPr>
                        <a:t>Q3-Q4 2025</a:t>
                      </a:r>
                      <a:endParaRPr lang="en-GB" sz="14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Mechanical mock ups LMK1/2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&lt; 0.5 m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CERN B&amp;K &amp; collars coils section mock up assembly ( use 11T coils)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Benchmarked concepts of mechanical cross section structures at RT and cold. Measurement of residual stress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CERN WP3.1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5714390"/>
                  </a:ext>
                </a:extLst>
              </a:tr>
              <a:tr h="1259968">
                <a:tc>
                  <a:txBody>
                    <a:bodyPr/>
                    <a:lstStyle/>
                    <a:p>
                      <a:r>
                        <a:rPr lang="en-US" sz="1400" dirty="0"/>
                        <a:t>Q3- 2026</a:t>
                      </a:r>
                    </a:p>
                    <a:p>
                      <a:r>
                        <a:rPr lang="en-GB" sz="1400" dirty="0"/>
                        <a:t>Q4 - 2027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Two 1-in-1 demonstrator magnets M1, M2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1.5 m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CERN B&amp;K magnet models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M1: </a:t>
                      </a:r>
                      <a:r>
                        <a:rPr lang="en-US" sz="1400" dirty="0"/>
                        <a:t>Novel dipole </a:t>
                      </a:r>
                      <a:r>
                        <a:rPr lang="en-US" sz="1400" dirty="0" err="1"/>
                        <a:t>b&amp;k</a:t>
                      </a:r>
                      <a:r>
                        <a:rPr lang="en-US" sz="1400" dirty="0"/>
                        <a:t> structure design validation</a:t>
                      </a:r>
                      <a:endParaRPr lang="en-GB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M2 Optimization </a:t>
                      </a:r>
                      <a:r>
                        <a:rPr lang="en-US" sz="1400" b="0" dirty="0"/>
                        <a:t>of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dirty="0" err="1"/>
                        <a:t>b&amp;k</a:t>
                      </a:r>
                      <a:r>
                        <a:rPr lang="en-US" sz="1400" dirty="0"/>
                        <a:t> structure design. </a:t>
                      </a:r>
                      <a:r>
                        <a:rPr lang="en-US" sz="1400" b="1" dirty="0"/>
                        <a:t>ESC coil protection test Reproducibility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Structure pro’s &amp; con’s assessment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CERN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WP3.1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055706"/>
                  </a:ext>
                </a:extLst>
              </a:tr>
              <a:tr h="855017">
                <a:tc>
                  <a:txBody>
                    <a:bodyPr/>
                    <a:lstStyle/>
                    <a:p>
                      <a:r>
                        <a:rPr lang="en-US" sz="1400" dirty="0"/>
                        <a:t>Q2-2028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2-in-1 demonstrator magnet M3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1.5 m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CERN B&amp;K  2-in-1 magnet assembly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New 2-in-1 structure, Field optimization, fabrication process, scale-up design inputs for 14T design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CERN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WP3.1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051402"/>
                  </a:ext>
                </a:extLst>
              </a:tr>
            </a:tbl>
          </a:graphicData>
        </a:graphic>
      </p:graphicFrame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08A8284-DE3A-D2BA-2147-0D9805B39A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096C090-8128-9E42-5899-F1BE75B2E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 / INFN-Ge Stefania Farinon</a:t>
            </a:r>
          </a:p>
        </p:txBody>
      </p:sp>
    </p:spTree>
    <p:extLst>
      <p:ext uri="{BB962C8B-B14F-4D97-AF65-F5344CB8AC3E}">
        <p14:creationId xmlns:p14="http://schemas.microsoft.com/office/powerpoint/2010/main" val="3753878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95D9E-C4E3-CC33-8879-FE378D583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64867-0A94-F5FE-68E9-D4D945BA5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24ABB93-BF1F-A586-9F91-1BDC55940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375" y="1560513"/>
            <a:ext cx="8226425" cy="4567237"/>
          </a:xfrm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FALCON-D scope, update, motivations</a:t>
            </a:r>
          </a:p>
          <a:p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Cable and winding challenges, trials &amp; outcomes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WP3.1 CERN magnet development status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WP3.2 INFN magnet development status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2025-2027 Schedule </a:t>
            </a:r>
          </a:p>
          <a:p>
            <a:r>
              <a:rPr lang="en-US" sz="3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</a:p>
          <a:p>
            <a:endParaRPr lang="en-GB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15629E-ADC4-8F1D-8C23-07D1AD87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C5A0613-D55B-7F65-F454-74307250CB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7A9326C-A137-2E77-9EFF-8A7325554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13"/>
            <a:ext cx="8229600" cy="1325562"/>
          </a:xfrm>
        </p:spPr>
        <p:txBody>
          <a:bodyPr>
            <a:normAutofit/>
          </a:bodyPr>
          <a:lstStyle/>
          <a:p>
            <a:r>
              <a:rPr lang="en-GB" sz="4000" b="1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518810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174C601-5752-8AD8-8DBB-A8AC8B454E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255" y="4624784"/>
            <a:ext cx="2845745" cy="133734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F92F7E-9098-8947-D371-A6A0D2DFD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507" y="1473182"/>
            <a:ext cx="8596986" cy="4567418"/>
          </a:xfrm>
        </p:spPr>
        <p:txBody>
          <a:bodyPr>
            <a:normAutofit/>
          </a:bodyPr>
          <a:lstStyle/>
          <a:p>
            <a:r>
              <a:rPr lang="en-US" dirty="0"/>
              <a:t>CERN performed in Q4-2024 </a:t>
            </a:r>
            <a:r>
              <a:rPr lang="en-US" b="1" dirty="0"/>
              <a:t>winding trials to </a:t>
            </a:r>
            <a:r>
              <a:rPr lang="en-US" b="1" i="1" dirty="0"/>
              <a:t>experience final SC Falcon D cable behavior in heads </a:t>
            </a:r>
            <a:r>
              <a:rPr lang="en-US" dirty="0"/>
              <a:t>on 50 mm OD mandrel.</a:t>
            </a:r>
          </a:p>
          <a:p>
            <a:pPr lvl="1"/>
            <a:r>
              <a:rPr lang="en-GB" b="1" dirty="0"/>
              <a:t>(</a:t>
            </a:r>
            <a:r>
              <a:rPr lang="en-GB" b="1" dirty="0" err="1"/>
              <a:t>i</a:t>
            </a:r>
            <a:r>
              <a:rPr lang="en-GB" b="1" dirty="0"/>
              <a:t>) </a:t>
            </a:r>
            <a:r>
              <a:rPr lang="en-GB" dirty="0"/>
              <a:t>to wind a </a:t>
            </a:r>
            <a:r>
              <a:rPr lang="en-GB" b="1" dirty="0"/>
              <a:t>complete inner layer </a:t>
            </a:r>
            <a:r>
              <a:rPr lang="en-GB" dirty="0"/>
              <a:t>with dummy large Falcon cable (multiple turns, stacking </a:t>
            </a:r>
            <a:r>
              <a:rPr lang="en-GB" dirty="0" err="1"/>
              <a:t>behavior</a:t>
            </a:r>
            <a:r>
              <a:rPr lang="en-GB" dirty="0"/>
              <a:t> on last INFN end spacers)</a:t>
            </a:r>
          </a:p>
          <a:p>
            <a:pPr lvl="1"/>
            <a:r>
              <a:rPr lang="en-GB" b="1" dirty="0"/>
              <a:t>(ii)</a:t>
            </a:r>
            <a:r>
              <a:rPr lang="en-GB" sz="2000" b="1" dirty="0"/>
              <a:t> </a:t>
            </a:r>
            <a:r>
              <a:rPr lang="en-GB" sz="2000" dirty="0"/>
              <a:t>Check</a:t>
            </a:r>
            <a:r>
              <a:rPr lang="en-GB" sz="1800" dirty="0"/>
              <a:t> SC </a:t>
            </a:r>
            <a:r>
              <a:rPr lang="en-GB" b="1" dirty="0"/>
              <a:t>cable natural inclination </a:t>
            </a:r>
            <a:r>
              <a:rPr lang="en-GB" b="1" dirty="0">
                <a:sym typeface="Symbol" panose="05050102010706020507" pitchFamily="18" charset="2"/>
              </a:rPr>
              <a:t> </a:t>
            </a:r>
            <a:r>
              <a:rPr lang="en-GB" b="1" dirty="0"/>
              <a:t>angle </a:t>
            </a:r>
            <a:r>
              <a:rPr lang="en-GB" dirty="0"/>
              <a:t>(fig1)</a:t>
            </a:r>
          </a:p>
          <a:p>
            <a:pPr lvl="1"/>
            <a:r>
              <a:rPr lang="en-GB" b="1" dirty="0"/>
              <a:t> </a:t>
            </a:r>
            <a:r>
              <a:rPr lang="en-GB" dirty="0"/>
              <a:t>in </a:t>
            </a:r>
            <a:r>
              <a:rPr lang="en-GB" sz="2000" dirty="0"/>
              <a:t>critical midplane block [</a:t>
            </a:r>
            <a:r>
              <a:rPr lang="en-GB" sz="2000" dirty="0">
                <a:sym typeface="Symbol" panose="05050102010706020507" pitchFamily="18" charset="2"/>
              </a:rPr>
              <a:t>: </a:t>
            </a:r>
            <a:r>
              <a:rPr lang="en-GB" sz="2000" dirty="0"/>
              <a:t>0-180deg] </a:t>
            </a:r>
            <a:r>
              <a:rPr lang="en-GB" dirty="0"/>
              <a:t>in </a:t>
            </a:r>
            <a:r>
              <a:rPr lang="en-GB" b="1" dirty="0"/>
              <a:t>free, </a:t>
            </a:r>
            <a:r>
              <a:rPr lang="en-GB" sz="2000" b="1" dirty="0"/>
              <a:t>then clamped </a:t>
            </a:r>
            <a:r>
              <a:rPr lang="en-GB" b="1" dirty="0"/>
              <a:t>state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C80EB6-564F-E91E-315C-9C9AE1F21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Cable and winding challenges &amp; outcomes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26961-0596-3117-AE48-0A27E909BA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BA8049-B875-EE93-D4AA-ACFD8BA4C1BB}"/>
              </a:ext>
            </a:extLst>
          </p:cNvPr>
          <p:cNvSpPr txBox="1"/>
          <p:nvPr/>
        </p:nvSpPr>
        <p:spPr>
          <a:xfrm>
            <a:off x="-338667" y="3429000"/>
            <a:ext cx="7293475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rgbClr val="0055A0"/>
                </a:solidFill>
              </a:rPr>
              <a:t>Findings 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CERN observed all</a:t>
            </a:r>
            <a:r>
              <a:rPr lang="en-GB" sz="2000" b="1" dirty="0">
                <a:solidFill>
                  <a:srgbClr val="0055A0"/>
                </a:solidFill>
              </a:rPr>
              <a:t> defects categories </a:t>
            </a:r>
            <a:r>
              <a:rPr lang="en-GB" sz="2000" dirty="0">
                <a:solidFill>
                  <a:srgbClr val="0055A0"/>
                </a:solidFill>
              </a:rPr>
              <a:t>(fig.2) </a:t>
            </a:r>
            <a:r>
              <a:rPr lang="en-GB" sz="2000" b="1" dirty="0">
                <a:solidFill>
                  <a:srgbClr val="0055A0"/>
                </a:solidFill>
              </a:rPr>
              <a:t>and issue with hard way bending</a:t>
            </a:r>
            <a:r>
              <a:rPr lang="en-GB" sz="2000" dirty="0">
                <a:solidFill>
                  <a:srgbClr val="0055A0"/>
                </a:solidFill>
              </a:rPr>
              <a:t> in natural inclination.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55A0"/>
                </a:solidFill>
              </a:rPr>
              <a:t>Only off-standard extended head geometry allows lay fitting of mid-plane block through high hard bending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Quantified </a:t>
            </a:r>
            <a:r>
              <a:rPr lang="en-GB" sz="2000" b="1" dirty="0">
                <a:solidFill>
                  <a:srgbClr val="0055A0"/>
                </a:solidFill>
              </a:rPr>
              <a:t>strain energy density enhancement factor </a:t>
            </a:r>
            <a:r>
              <a:rPr lang="en-GB" sz="2000" dirty="0">
                <a:solidFill>
                  <a:srgbClr val="0055A0"/>
                </a:solidFill>
              </a:rPr>
              <a:t>( see Appendix) in Roxie in both </a:t>
            </a:r>
            <a:r>
              <a:rPr lang="en-GB" sz="2000" i="1" dirty="0">
                <a:solidFill>
                  <a:srgbClr val="0055A0"/>
                </a:solidFill>
              </a:rPr>
              <a:t>extreme </a:t>
            </a:r>
            <a:r>
              <a:rPr lang="en-GB" sz="2000" dirty="0">
                <a:solidFill>
                  <a:srgbClr val="0055A0"/>
                </a:solidFill>
              </a:rPr>
              <a:t>cases:</a:t>
            </a:r>
            <a:r>
              <a:rPr lang="en-GB" sz="2000" i="1" dirty="0">
                <a:solidFill>
                  <a:srgbClr val="0055A0"/>
                </a:solidFill>
              </a:rPr>
              <a:t> torsion </a:t>
            </a:r>
            <a:r>
              <a:rPr lang="en-US" sz="2400" b="1" dirty="0"/>
              <a:t>τ</a:t>
            </a:r>
            <a:r>
              <a:rPr lang="en-GB" sz="2000" dirty="0">
                <a:solidFill>
                  <a:srgbClr val="0055A0"/>
                </a:solidFill>
              </a:rPr>
              <a:t> : </a:t>
            </a:r>
            <a:r>
              <a:rPr lang="en-GB" sz="2400" dirty="0">
                <a:solidFill>
                  <a:srgbClr val="0055A0"/>
                </a:solidFill>
              </a:rPr>
              <a:t>x</a:t>
            </a:r>
            <a:r>
              <a:rPr lang="en-GB" sz="2400" b="1" dirty="0">
                <a:solidFill>
                  <a:srgbClr val="0055A0"/>
                </a:solidFill>
              </a:rPr>
              <a:t> </a:t>
            </a:r>
            <a:r>
              <a:rPr lang="en-GB" sz="2000" b="1" dirty="0">
                <a:solidFill>
                  <a:srgbClr val="0055A0"/>
                </a:solidFill>
              </a:rPr>
              <a:t>5</a:t>
            </a:r>
            <a:r>
              <a:rPr lang="en-GB" sz="2000" dirty="0">
                <a:solidFill>
                  <a:srgbClr val="0055A0"/>
                </a:solidFill>
              </a:rPr>
              <a:t> or </a:t>
            </a:r>
            <a:r>
              <a:rPr lang="en-GB" sz="2000" i="1" dirty="0">
                <a:solidFill>
                  <a:srgbClr val="0055A0"/>
                </a:solidFill>
              </a:rPr>
              <a:t>hard way bending </a:t>
            </a:r>
            <a:r>
              <a:rPr lang="en-US" sz="2800" dirty="0">
                <a:sym typeface="Symbol" panose="05050102010706020507" pitchFamily="18" charset="2"/>
              </a:rPr>
              <a:t></a:t>
            </a:r>
            <a:r>
              <a:rPr lang="en-US" sz="2800" baseline="-6000" dirty="0"/>
              <a:t>g</a:t>
            </a:r>
            <a:r>
              <a:rPr lang="en-US" sz="2000" dirty="0"/>
              <a:t> </a:t>
            </a:r>
            <a:r>
              <a:rPr lang="en-GB" sz="2000" b="1" dirty="0">
                <a:solidFill>
                  <a:srgbClr val="0055A0"/>
                </a:solidFill>
              </a:rPr>
              <a:t>: </a:t>
            </a:r>
            <a:r>
              <a:rPr lang="en-GB" sz="2400" dirty="0">
                <a:solidFill>
                  <a:srgbClr val="0055A0"/>
                </a:solidFill>
              </a:rPr>
              <a:t>x</a:t>
            </a:r>
            <a:r>
              <a:rPr lang="en-GB" sz="2000" b="1" dirty="0">
                <a:solidFill>
                  <a:srgbClr val="0055A0"/>
                </a:solidFill>
              </a:rPr>
              <a:t> 8</a:t>
            </a:r>
            <a:endParaRPr lang="en-GB" sz="1600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93D1756A-DCD4-0A1D-7BDE-EB58C9FA5C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8BA262DD-A719-E403-3593-F15D7C6AD2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895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HFM meeting, FALCOND project, CERN</a:t>
            </a:r>
          </a:p>
          <a:p>
            <a:r>
              <a:rPr lang="en-US" dirty="0"/>
              <a:t>TE-MSC-SMT – Arnaud Foussat/ INFN-Ge Stefania Farinon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951DF5-96D9-D569-4D38-93CC63F0504B}"/>
              </a:ext>
            </a:extLst>
          </p:cNvPr>
          <p:cNvSpPr txBox="1"/>
          <p:nvPr/>
        </p:nvSpPr>
        <p:spPr>
          <a:xfrm>
            <a:off x="6941841" y="5906969"/>
            <a:ext cx="7792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55A0"/>
                </a:solidFill>
              </a:rPr>
              <a:t>(fig.2) </a:t>
            </a:r>
            <a:endParaRPr lang="en-GB" sz="1400" dirty="0"/>
          </a:p>
        </p:txBody>
      </p:sp>
      <p:pic>
        <p:nvPicPr>
          <p:cNvPr id="7" name="Picture 6" descr="A blue tube with a yellow circle&#10;&#10;Description automatically generated with medium confidence">
            <a:extLst>
              <a:ext uri="{FF2B5EF4-FFF2-40B4-BE49-F238E27FC236}">
                <a16:creationId xmlns:a16="http://schemas.microsoft.com/office/drawing/2014/main" id="{FEB7A362-8E97-B5DE-6949-1302FCFBC1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484" y="3429000"/>
            <a:ext cx="1732732" cy="12752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C991C9F-DF2B-3EAA-2182-E0DAF12A0FB7}"/>
              </a:ext>
            </a:extLst>
          </p:cNvPr>
          <p:cNvSpPr txBox="1"/>
          <p:nvPr/>
        </p:nvSpPr>
        <p:spPr>
          <a:xfrm>
            <a:off x="7133364" y="4222419"/>
            <a:ext cx="7792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55A0"/>
                </a:solidFill>
              </a:rPr>
              <a:t>(fig.1)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3985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39336</TotalTime>
  <Words>6080</Words>
  <Application>Microsoft Office PowerPoint</Application>
  <PresentationFormat>On-screen Show (4:3)</PresentationFormat>
  <Paragraphs>952</Paragraphs>
  <Slides>52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9" baseType="lpstr">
      <vt:lpstr>Aptos</vt:lpstr>
      <vt:lpstr>Aptos Narrow</vt:lpstr>
      <vt:lpstr>Arial</vt:lpstr>
      <vt:lpstr>Calibri</vt:lpstr>
      <vt:lpstr>Calibri Light</vt:lpstr>
      <vt:lpstr>Cambria Math</vt:lpstr>
      <vt:lpstr>Helvetica</vt:lpstr>
      <vt:lpstr>Helvetica Neue</vt:lpstr>
      <vt:lpstr>MathJax_Math-italic</vt:lpstr>
      <vt:lpstr>Open Sans</vt:lpstr>
      <vt:lpstr>Symbol</vt:lpstr>
      <vt:lpstr>Tahoma</vt:lpstr>
      <vt:lpstr>Times</vt:lpstr>
      <vt:lpstr>Times New Roman</vt:lpstr>
      <vt:lpstr>Wingdings</vt:lpstr>
      <vt:lpstr>Office Theme</vt:lpstr>
      <vt:lpstr>Equation</vt:lpstr>
      <vt:lpstr>PowerPoint Presentation</vt:lpstr>
      <vt:lpstr>FALCON-D CERN – INFN  12T (cos ) dipole status  HFM RD3 WP3.1, WP3.2    CERN, February 10-11st, 2025  </vt:lpstr>
      <vt:lpstr>Outline</vt:lpstr>
      <vt:lpstr>Outline</vt:lpstr>
      <vt:lpstr>Scope, motivations</vt:lpstr>
      <vt:lpstr>PowerPoint Presentation</vt:lpstr>
      <vt:lpstr>Cos-ϴ dipole development plan </vt:lpstr>
      <vt:lpstr>Outline</vt:lpstr>
      <vt:lpstr>Cable and winding challenges &amp; outcomes</vt:lpstr>
      <vt:lpstr>(i) Winding trials on inner layer coil</vt:lpstr>
      <vt:lpstr>(ii) Single turn natural inclination</vt:lpstr>
      <vt:lpstr>Cable properties measurement</vt:lpstr>
      <vt:lpstr>Outline</vt:lpstr>
      <vt:lpstr>PowerPoint Presentation</vt:lpstr>
      <vt:lpstr>PowerPoint Presentation</vt:lpstr>
      <vt:lpstr>Mechanical CERN design</vt:lpstr>
      <vt:lpstr>PowerPoint Presentation</vt:lpstr>
      <vt:lpstr>PowerPoint Presentation</vt:lpstr>
      <vt:lpstr>PowerPoint Presentation</vt:lpstr>
      <vt:lpstr>Magnetic design</vt:lpstr>
      <vt:lpstr>Components procurement</vt:lpstr>
      <vt:lpstr>LMK2 mock up</vt:lpstr>
      <vt:lpstr>Outline</vt:lpstr>
      <vt:lpstr>WP3.2 INFN organization</vt:lpstr>
      <vt:lpstr>Electromagnetic design</vt:lpstr>
      <vt:lpstr>Coil development status @ ASG</vt:lpstr>
      <vt:lpstr>Winding test outcomes (1/2)</vt:lpstr>
      <vt:lpstr>Winding test outcomes (2/2)</vt:lpstr>
      <vt:lpstr>Mechanics</vt:lpstr>
      <vt:lpstr>Mock-up</vt:lpstr>
      <vt:lpstr>Mock-up assembly</vt:lpstr>
      <vt:lpstr>WP3.2 concluding remarks</vt:lpstr>
      <vt:lpstr>Outline</vt:lpstr>
      <vt:lpstr>INFN WP3.2 FalconD timeline</vt:lpstr>
      <vt:lpstr>CERN WP3.1 Falcon D timeline (2025 – 2027)</vt:lpstr>
      <vt:lpstr>Summary </vt:lpstr>
      <vt:lpstr>Thank you for your attention</vt:lpstr>
      <vt:lpstr>APPENDIX</vt:lpstr>
      <vt:lpstr>Rutherford Cable Parameters</vt:lpstr>
      <vt:lpstr>Compaction vs. Degradation</vt:lpstr>
      <vt:lpstr>Falcon D cable compaction</vt:lpstr>
      <vt:lpstr>Width compaction</vt:lpstr>
      <vt:lpstr>PowerPoint Presentation</vt:lpstr>
      <vt:lpstr>FalconD cable features</vt:lpstr>
      <vt:lpstr>Cable flexural stiffness</vt:lpstr>
      <vt:lpstr>Equivalent coil width, equations for electrodipoles</vt:lpstr>
      <vt:lpstr>Cable material properties update</vt:lpstr>
      <vt:lpstr>Strain energy</vt:lpstr>
      <vt:lpstr>PowerPoint Presentation</vt:lpstr>
      <vt:lpstr>Comaprison of effectiveness for coil layouts versus idealized coil </vt:lpstr>
      <vt:lpstr>Equivalent sector coil width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Veronica Ilardi</dc:creator>
  <cp:lastModifiedBy>Arnaud Pascal Foussat</cp:lastModifiedBy>
  <cp:revision>1020</cp:revision>
  <cp:lastPrinted>2025-02-07T11:58:58Z</cp:lastPrinted>
  <dcterms:created xsi:type="dcterms:W3CDTF">2023-06-30T13:50:01Z</dcterms:created>
  <dcterms:modified xsi:type="dcterms:W3CDTF">2025-02-11T07:41:33Z</dcterms:modified>
</cp:coreProperties>
</file>