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7" r:id="rId5"/>
  </p:sldMasterIdLst>
  <p:notesMasterIdLst>
    <p:notesMasterId r:id="rId34"/>
  </p:notesMasterIdLst>
  <p:sldIdLst>
    <p:sldId id="938" r:id="rId6"/>
    <p:sldId id="939" r:id="rId7"/>
    <p:sldId id="983" r:id="rId8"/>
    <p:sldId id="975" r:id="rId9"/>
    <p:sldId id="994" r:id="rId10"/>
    <p:sldId id="1092" r:id="rId11"/>
    <p:sldId id="1053" r:id="rId12"/>
    <p:sldId id="1091" r:id="rId13"/>
    <p:sldId id="1022" r:id="rId14"/>
    <p:sldId id="1093" r:id="rId15"/>
    <p:sldId id="1094" r:id="rId16"/>
    <p:sldId id="1013" r:id="rId17"/>
    <p:sldId id="1018" r:id="rId18"/>
    <p:sldId id="1019" r:id="rId19"/>
    <p:sldId id="1031" r:id="rId20"/>
    <p:sldId id="1015" r:id="rId21"/>
    <p:sldId id="1032" r:id="rId22"/>
    <p:sldId id="1033" r:id="rId23"/>
    <p:sldId id="1034" r:id="rId24"/>
    <p:sldId id="1036" r:id="rId25"/>
    <p:sldId id="1037" r:id="rId26"/>
    <p:sldId id="1038" r:id="rId27"/>
    <p:sldId id="1035" r:id="rId28"/>
    <p:sldId id="1095" r:id="rId29"/>
    <p:sldId id="1030" r:id="rId30"/>
    <p:sldId id="1029" r:id="rId31"/>
    <p:sldId id="1028" r:id="rId32"/>
    <p:sldId id="1021" r:id="rId3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aud Devred" initials="AD" lastIdx="22" clrIdx="0">
    <p:extLst>
      <p:ext uri="{19B8F6BF-5375-455C-9EA6-DF929625EA0E}">
        <p15:presenceInfo xmlns:p15="http://schemas.microsoft.com/office/powerpoint/2012/main" userId="S::arnaud.devred@cern.ch::89679b2d-f959-4df6-ad80-948cf498df33" providerId="AD"/>
      </p:ext>
    </p:extLst>
  </p:cmAuthor>
  <p:cmAuthor id="2" name="Carla Martins" initials="CM" lastIdx="1" clrIdx="1">
    <p:extLst>
      <p:ext uri="{19B8F6BF-5375-455C-9EA6-DF929625EA0E}">
        <p15:presenceInfo xmlns:p15="http://schemas.microsoft.com/office/powerpoint/2012/main" userId="Carla Martin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09E18"/>
    <a:srgbClr val="8E04FF"/>
    <a:srgbClr val="C04D4A"/>
    <a:srgbClr val="1F497D"/>
    <a:srgbClr val="49739B"/>
    <a:srgbClr val="528BD4"/>
    <a:srgbClr val="DB9390"/>
    <a:srgbClr val="6695E8"/>
    <a:srgbClr val="0016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57" autoAdjust="0"/>
    <p:restoredTop sz="97156" autoAdjust="0"/>
  </p:normalViewPr>
  <p:slideViewPr>
    <p:cSldViewPr snapToGrid="0" snapToObjects="1">
      <p:cViewPr varScale="1">
        <p:scale>
          <a:sx n="114" d="100"/>
          <a:sy n="114" d="100"/>
        </p:scale>
        <p:origin x="258" y="9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tableStyles" Target="tableStyles.xml"/><Relationship Id="rId21" Type="http://schemas.openxmlformats.org/officeDocument/2006/relationships/slide" Target="slides/slide16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commentAuthors" Target="commentAuthor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2/13/2025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939C8A7C-D643-41D5-83FD-85BB4E2DBA9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62000"/>
            <a:ext cx="12192001" cy="7020000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1755" y="2216426"/>
            <a:ext cx="2928732" cy="25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6085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A76A2B72-61D3-4DD5-8514-A6095F7E9C14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57829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74542023-2AFA-43C8-AEC4-A3156F77A3DB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353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42707D55-AE5C-4A54-B913-632126E8553C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9903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317A68CD-A36D-445C-A70C-9B1A61DFC4F7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629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A9FFC1-2A8B-4A54-B80A-74226F7668EB}" type="datetime1">
              <a:rPr lang="en-US" smtClean="0"/>
              <a:t>2/13/2025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928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fld id="{EF2454A6-A51C-454D-8957-B55DF8AB894B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0873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lea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ogo, company name&#10;&#10;Description automatically generated">
            <a:extLst>
              <a:ext uri="{FF2B5EF4-FFF2-40B4-BE49-F238E27FC236}">
                <a16:creationId xmlns:a16="http://schemas.microsoft.com/office/drawing/2014/main" id="{6ADE924E-8D52-CD4C-B230-180DBB7964C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clrChange>
              <a:clrFrom>
                <a:srgbClr val="231F20"/>
              </a:clrFrom>
              <a:clrTo>
                <a:srgbClr val="231F2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>
          <a:xfrm>
            <a:off x="4000500" y="1946681"/>
            <a:ext cx="419100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9937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 noProof="0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09600" y="1322832"/>
            <a:ext cx="10969139" cy="4670196"/>
          </a:xfrm>
        </p:spPr>
        <p:txBody>
          <a:bodyPr/>
          <a:lstStyle>
            <a:lvl1pPr marL="493776" indent="-4572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>
              <a:buClr>
                <a:schemeClr val="tx1"/>
              </a:buClr>
              <a:defRPr/>
            </a:lvl2pPr>
            <a:lvl3pPr>
              <a:buClr>
                <a:schemeClr val="tx1"/>
              </a:buClr>
              <a:defRPr/>
            </a:lvl3pPr>
            <a:lvl4pPr>
              <a:buClr>
                <a:schemeClr val="tx1"/>
              </a:buClr>
              <a:defRPr/>
            </a:lvl4pPr>
            <a:lvl5pPr>
              <a:buClr>
                <a:schemeClr val="tx1"/>
              </a:buClr>
              <a:defRPr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Presenta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4955" y="744678"/>
            <a:ext cx="11021312" cy="2513191"/>
          </a:xfrm>
        </p:spPr>
        <p:txBody>
          <a:bodyPr tIns="0" bIns="0" anchor="t"/>
          <a:lstStyle>
            <a:lvl1pPr algn="r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777067" y="3461966"/>
            <a:ext cx="8839200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22853" y="130498"/>
            <a:ext cx="10959548" cy="936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46002"/>
            <a:ext cx="10972800" cy="936000"/>
          </a:xfrm>
        </p:spPr>
        <p:txBody>
          <a:bodyPr/>
          <a:lstStyle/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597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GB" noProof="0" dirty="0"/>
              <a:t>Click to edit Master text styles</a:t>
            </a:r>
          </a:p>
          <a:p>
            <a:pPr lvl="1" eaLnBrk="1" latinLnBrk="0" hangingPunct="1"/>
            <a:r>
              <a:rPr lang="en-GB" noProof="0" dirty="0"/>
              <a:t>Second level</a:t>
            </a:r>
          </a:p>
          <a:p>
            <a:pPr lvl="2" eaLnBrk="1" latinLnBrk="0" hangingPunct="1"/>
            <a:r>
              <a:rPr lang="en-GB" noProof="0" dirty="0"/>
              <a:t>Third level</a:t>
            </a:r>
          </a:p>
          <a:p>
            <a:pPr lvl="3" eaLnBrk="1" latinLnBrk="0" hangingPunct="1"/>
            <a:r>
              <a:rPr lang="en-GB" noProof="0" dirty="0"/>
              <a:t>Fourth level</a:t>
            </a:r>
          </a:p>
          <a:p>
            <a:pPr lvl="4" eaLnBrk="1" latinLnBrk="0" hangingPunct="1"/>
            <a:r>
              <a:rPr lang="en-GB" noProof="0" dirty="0"/>
              <a:t>Fifth level</a:t>
            </a:r>
            <a:endParaRPr kumimoji="0" lang="en-GB" noProof="0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28741" y="1172214"/>
            <a:ext cx="5424000" cy="4953951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Title and columns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6573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text</a:t>
            </a:r>
            <a:r>
              <a:rPr kumimoji="0" lang="fr-CH" dirty="0"/>
              <a:t>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114181"/>
            <a:ext cx="5386917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121688"/>
            <a:ext cx="5389033" cy="39192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slide bold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7561433E-798B-5F49-9757-E375052C7AD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88" r="2888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1842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42048" y="6263877"/>
            <a:ext cx="501172" cy="576000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6017"/>
          <a:stretch/>
        </p:blipFill>
        <p:spPr bwMode="auto">
          <a:xfrm>
            <a:off x="685914" y="6378616"/>
            <a:ext cx="921740" cy="360000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579725" y="6256904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62" r:id="rId3"/>
    <p:sldLayoutId id="2147483663" r:id="rId4"/>
    <p:sldLayoutId id="2147483666" r:id="rId5"/>
    <p:sldLayoutId id="2147483664" r:id="rId6"/>
    <p:sldLayoutId id="2147483665" r:id="rId7"/>
    <p:sldLayoutId id="2147483667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CCCA24CF-D850-46CC-9A23-2D11D001C93C}"/>
              </a:ext>
            </a:extLst>
          </p:cNvPr>
          <p:cNvSpPr/>
          <p:nvPr userDrawn="1"/>
        </p:nvSpPr>
        <p:spPr>
          <a:xfrm>
            <a:off x="0" y="6253535"/>
            <a:ext cx="12192000" cy="596685"/>
          </a:xfrm>
          <a:prstGeom prst="rect">
            <a:avLst/>
          </a:prstGeom>
          <a:solidFill>
            <a:schemeClr val="tx2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80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13261" y="226755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/>
              <a:t>Click to edit Master title style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13261" y="1335024"/>
            <a:ext cx="10969139" cy="465800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lang="en-US" noProof="0" dirty="0"/>
              <a:t>Click to edit Master text styles</a:t>
            </a:r>
          </a:p>
          <a:p>
            <a:pPr lvl="1" eaLnBrk="1" latinLnBrk="0" hangingPunct="1"/>
            <a:r>
              <a:rPr lang="en-US" noProof="0" dirty="0"/>
              <a:t>Second level</a:t>
            </a:r>
          </a:p>
          <a:p>
            <a:pPr lvl="2" eaLnBrk="1" latinLnBrk="0" hangingPunct="1"/>
            <a:r>
              <a:rPr lang="en-US" noProof="0" dirty="0"/>
              <a:t>Third level</a:t>
            </a:r>
          </a:p>
          <a:p>
            <a:pPr lvl="3" eaLnBrk="1" latinLnBrk="0" hangingPunct="1"/>
            <a:r>
              <a:rPr lang="en-US" noProof="0" dirty="0"/>
              <a:t>Fourth level</a:t>
            </a:r>
          </a:p>
          <a:p>
            <a:pPr lvl="4" eaLnBrk="1" latinLnBrk="0" hangingPunct="1"/>
            <a:r>
              <a:rPr lang="en-US" noProof="0" dirty="0"/>
              <a:t>Fifth level</a:t>
            </a:r>
          </a:p>
          <a:p>
            <a:pPr lvl="4" eaLnBrk="1" latinLnBrk="0" hangingPunct="1"/>
            <a:endParaRPr kumimoji="0" lang="en-US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AE98F79E-FBDA-48F7-81CB-C46BD64DE615}" type="datetime1">
              <a:rPr lang="en-US" smtClean="0"/>
              <a:pPr/>
              <a:t>2/13/2025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40CD024-1C9C-3044-88BC-36D90521D20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6557"/>
          <a:stretch/>
        </p:blipFill>
        <p:spPr bwMode="auto">
          <a:xfrm>
            <a:off x="8442" y="6272585"/>
            <a:ext cx="991891" cy="542473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2224A05-AB28-3F4B-90D2-D414F6B8D8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024"/>
          <a:stretch/>
        </p:blipFill>
        <p:spPr bwMode="auto">
          <a:xfrm>
            <a:off x="1040913" y="6375400"/>
            <a:ext cx="991891" cy="324713"/>
          </a:xfrm>
          <a:prstGeom prst="rect">
            <a:avLst/>
          </a:prstGeom>
          <a:noFill/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FAA3A0C1-633D-FE44-9809-278D94FF6BE9}"/>
              </a:ext>
            </a:extLst>
          </p:cNvPr>
          <p:cNvCxnSpPr/>
          <p:nvPr userDrawn="1"/>
        </p:nvCxnSpPr>
        <p:spPr>
          <a:xfrm>
            <a:off x="979775" y="6199323"/>
            <a:ext cx="0" cy="596685"/>
          </a:xfrm>
          <a:prstGeom prst="line">
            <a:avLst/>
          </a:prstGeom>
          <a:ln w="9525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0554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9.png"/><Relationship Id="rId7" Type="http://schemas.openxmlformats.org/officeDocument/2006/relationships/image" Target="../media/image43.pn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svg"/><Relationship Id="rId13" Type="http://schemas.openxmlformats.org/officeDocument/2006/relationships/image" Target="../media/image56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png"/><Relationship Id="rId2" Type="http://schemas.openxmlformats.org/officeDocument/2006/relationships/image" Target="../media/image45.png"/><Relationship Id="rId16" Type="http://schemas.openxmlformats.org/officeDocument/2006/relationships/image" Target="../media/image5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9.sv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5" Type="http://schemas.openxmlformats.org/officeDocument/2006/relationships/image" Target="../media/image58.png"/><Relationship Id="rId10" Type="http://schemas.openxmlformats.org/officeDocument/2006/relationships/image" Target="../media/image53.svg"/><Relationship Id="rId4" Type="http://schemas.openxmlformats.org/officeDocument/2006/relationships/image" Target="../media/image47.svg"/><Relationship Id="rId9" Type="http://schemas.openxmlformats.org/officeDocument/2006/relationships/image" Target="../media/image52.png"/><Relationship Id="rId14" Type="http://schemas.openxmlformats.org/officeDocument/2006/relationships/image" Target="../media/image5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image" Target="../media/image61.png"/><Relationship Id="rId7" Type="http://schemas.openxmlformats.org/officeDocument/2006/relationships/image" Target="../media/image65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Relationship Id="rId9" Type="http://schemas.openxmlformats.org/officeDocument/2006/relationships/image" Target="../media/image6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s://ieeexplore.ieee.org/document/10859159" TargetMode="Externa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ieeexplore.ieee.org/document/10859159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57115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9887426B-7B5D-43D0-BE1E-7142EB344A1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04983" y="1440401"/>
            <a:ext cx="5360252" cy="4781102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0031AD97-4E8C-47F5-B8DD-A830AFBBFE07}"/>
              </a:ext>
            </a:extLst>
          </p:cNvPr>
          <p:cNvSpPr/>
          <p:nvPr/>
        </p:nvSpPr>
        <p:spPr>
          <a:xfrm>
            <a:off x="314359" y="3781291"/>
            <a:ext cx="768442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B963C"/>
              </a:buClr>
              <a:defRPr/>
            </a:pPr>
            <a:endParaRPr lang="en-GB" sz="20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Clr>
                <a:srgbClr val="FB963C"/>
              </a:buClr>
              <a:defRPr/>
            </a:pPr>
            <a:r>
              <a:rPr lang="en-GB" sz="2000" b="1" i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Next steps:</a:t>
            </a:r>
          </a:p>
          <a:p>
            <a:pPr>
              <a:buClr>
                <a:srgbClr val="FB963C"/>
              </a:buClr>
              <a:defRPr/>
            </a:pP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 drawings: February 2025</a:t>
            </a:r>
          </a:p>
          <a:p>
            <a:pPr>
              <a:buClr>
                <a:srgbClr val="FB963C"/>
              </a:buClr>
              <a:defRPr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etailed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calculations: February 2025</a:t>
            </a:r>
          </a:p>
          <a:p>
            <a:pPr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May 2025</a:t>
            </a:r>
          </a:p>
          <a:p>
            <a:pPr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Assembly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June 2025</a:t>
            </a:r>
          </a:p>
          <a:p>
            <a:pPr>
              <a:buClr>
                <a:srgbClr val="FB963C"/>
              </a:buClr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test: Summer 2025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1EFF16FC-0515-4CEF-8660-6F3C1294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8243715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Engineering design</a:t>
            </a: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DAD7170-1B58-4668-A180-C2223C221431}"/>
              </a:ext>
            </a:extLst>
          </p:cNvPr>
          <p:cNvSpPr/>
          <p:nvPr/>
        </p:nvSpPr>
        <p:spPr>
          <a:xfrm>
            <a:off x="253400" y="994438"/>
            <a:ext cx="6413730" cy="30162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Off-centering EM forces on the spacer, which is made of iron and stainless steel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Sliced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stainless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steel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One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single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shell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Position of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strain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gauges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under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evaluation</a:t>
            </a:r>
            <a:endParaRPr lang="es-E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Connection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plate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design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adapted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leads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99557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Annual Meeting 2025</a:t>
            </a: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7CDC5CDE-9437-4A09-A614-B4286C887BDC}"/>
              </a:ext>
            </a:extLst>
          </p:cNvPr>
          <p:cNvSpPr/>
          <p:nvPr/>
        </p:nvSpPr>
        <p:spPr>
          <a:xfrm>
            <a:off x="253399" y="1154422"/>
            <a:ext cx="7487929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 preload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over the coil is difficult to apply, but a stiff support structure allows small coil displacement.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Glued titanium pole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induces large shear and horizontal stresses at pole turn. No simple way to reduce them.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</a:t>
            </a:r>
            <a:r>
              <a:rPr lang="en-U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intrabeam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distance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decreases superconductor efficiency and induces repulsive vertical forces, that is, tensile stress at pole turn.</a:t>
            </a: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Off-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centering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forces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central </a:t>
            </a:r>
            <a:r>
              <a:rPr lang="es-ES" sz="2000" b="1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spacer</a:t>
            </a:r>
            <a:r>
              <a:rPr lang="es-E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are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difficult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hold</a:t>
            </a:r>
            <a:r>
              <a:rPr lang="es-E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  <a:endParaRPr lang="en-US" sz="20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spcAft>
                <a:spcPts val="1200"/>
              </a:spcAft>
              <a:buClr>
                <a:srgbClr val="FB963C"/>
              </a:buClr>
              <a:buFont typeface="Arial" panose="020B0604020202020204" pitchFamily="34" charset="0"/>
              <a:buChar char="•"/>
              <a:defRPr/>
            </a:pP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Axial preload without contact at coil loading plate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induces large shear stresses at glued pole turn.</a:t>
            </a: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1EFF16FC-0515-4CEF-8660-6F3C1294B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8243715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Learned lessons (up to now)</a:t>
            </a:r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CFC974D9-7003-4963-AB45-D9640559812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9174" y="952926"/>
            <a:ext cx="3660207" cy="367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454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25813E5-F959-5F74-BD88-F217157937B3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11</a:t>
            </a:r>
            <a:r>
              <a:rPr kumimoji="0" lang="en-US" sz="900" b="0" i="0" u="none" strike="noStrike" kern="1200" cap="none" spc="0" normalizeH="0" baseline="30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th</a:t>
            </a: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February 2025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B53878-FDE6-77AE-941E-FB9A719799D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HFM Annual Meeting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9A46EA9-D1A4-27C9-0D82-48DA8FD96B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aphicFrame>
        <p:nvGraphicFramePr>
          <p:cNvPr id="14" name="Objeto 13">
            <a:extLst>
              <a:ext uri="{FF2B5EF4-FFF2-40B4-BE49-F238E27FC236}">
                <a16:creationId xmlns:a16="http://schemas.microsoft.com/office/drawing/2014/main" id="{CB580E6F-B9FA-DE9C-B263-D24E531AF7F8}"/>
              </a:ext>
            </a:extLst>
          </p:cNvPr>
          <p:cNvGraphicFramePr>
            <a:graphicFrameLocks noChangeAspect="1"/>
          </p:cNvGraphicFramePr>
          <p:nvPr>
            <p:extLst/>
          </p:nvPr>
        </p:nvGraphicFramePr>
        <p:xfrm>
          <a:off x="3823622" y="-2152"/>
          <a:ext cx="4630737" cy="5418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Acrobat Document" r:id="rId3" imgW="6838798" imgH="8000866" progId="Acrobat.Document.DC">
                  <p:embed/>
                </p:oleObj>
              </mc:Choice>
              <mc:Fallback>
                <p:oleObj name="Acrobat Document" r:id="rId3" imgW="6838798" imgH="8000866" progId="Acrobat.Document.DC">
                  <p:embed/>
                  <p:pic>
                    <p:nvPicPr>
                      <p:cNvPr id="14" name="Objeto 13">
                        <a:extLst>
                          <a:ext uri="{FF2B5EF4-FFF2-40B4-BE49-F238E27FC236}">
                            <a16:creationId xmlns:a16="http://schemas.microsoft.com/office/drawing/2014/main" id="{CB580E6F-B9FA-DE9C-B263-D24E531AF7F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23622" y="-2152"/>
                        <a:ext cx="4630737" cy="5418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AA7BB463-5F80-1566-A947-D88E8EC7AA90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2264" y="5614302"/>
            <a:ext cx="10970136" cy="64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7621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BB2650-58E5-4919-8429-FCE64AE900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780" y="1064828"/>
            <a:ext cx="4470399" cy="472834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s-ES" sz="2400" b="1" dirty="0"/>
              <a:t>Sept’24 (ASC24): </a:t>
            </a:r>
            <a:r>
              <a:rPr lang="en-GB" sz="2400" dirty="0"/>
              <a:t>Several common coil designs evaluated with a fixed iron at 1.9 K. The use of </a:t>
            </a:r>
            <a:r>
              <a:rPr lang="en-GB" sz="2400" dirty="0" err="1"/>
              <a:t>NbTi</a:t>
            </a:r>
            <a:r>
              <a:rPr lang="en-GB" sz="2400" dirty="0"/>
              <a:t> for the low field region showed promising results.</a:t>
            </a:r>
          </a:p>
          <a:p>
            <a:pPr marL="36576" indent="0">
              <a:buNone/>
            </a:pPr>
            <a:r>
              <a:rPr lang="en-GB" sz="2400" b="1" dirty="0"/>
              <a:t>Dec’24 (HFM Forum): </a:t>
            </a:r>
            <a:r>
              <a:rPr lang="en-GB" sz="2400" dirty="0"/>
              <a:t>The use of </a:t>
            </a:r>
            <a:r>
              <a:rPr lang="en-GB" sz="2400" dirty="0" err="1"/>
              <a:t>NbTi</a:t>
            </a:r>
            <a:r>
              <a:rPr lang="en-GB" sz="2400" dirty="0"/>
              <a:t> could be also an option at 4.5K assuming 1K temperature margin, saving </a:t>
            </a:r>
            <a:r>
              <a:rPr lang="en-GB" sz="2400" u="sng" dirty="0"/>
              <a:t>around 30%</a:t>
            </a:r>
            <a:r>
              <a:rPr lang="en-GB" sz="2400" dirty="0"/>
              <a:t> of Nb</a:t>
            </a:r>
            <a:r>
              <a:rPr lang="en-GB" sz="2400" baseline="-25000" dirty="0"/>
              <a:t>3</a:t>
            </a:r>
            <a:r>
              <a:rPr lang="en-GB" sz="2400" dirty="0"/>
              <a:t>Sn.</a:t>
            </a:r>
          </a:p>
          <a:p>
            <a:pPr marL="36576" indent="0">
              <a:buNone/>
            </a:pPr>
            <a:r>
              <a:rPr lang="en-GB" sz="2400" dirty="0"/>
              <a:t>…. But those designs had not good field quality.</a:t>
            </a:r>
          </a:p>
          <a:p>
            <a:pPr marL="36576" indent="0">
              <a:buNone/>
            </a:pPr>
            <a:endParaRPr lang="en-GB" sz="2400" dirty="0"/>
          </a:p>
          <a:p>
            <a:pPr marL="36576" indent="0">
              <a:buNone/>
            </a:pPr>
            <a:endParaRPr lang="en-GB" sz="2400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22D092B-02FC-4119-B7D6-17299E4AFF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HFM Annual Meeting 2025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F11A52D-C89C-4EBF-8FC7-CFA11A0A1A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grpSp>
        <p:nvGrpSpPr>
          <p:cNvPr id="8" name="Grupo 7">
            <a:extLst>
              <a:ext uri="{FF2B5EF4-FFF2-40B4-BE49-F238E27FC236}">
                <a16:creationId xmlns:a16="http://schemas.microsoft.com/office/drawing/2014/main" id="{F596DFB5-4213-6806-545A-4F5BBE1431C5}"/>
              </a:ext>
            </a:extLst>
          </p:cNvPr>
          <p:cNvGrpSpPr/>
          <p:nvPr/>
        </p:nvGrpSpPr>
        <p:grpSpPr>
          <a:xfrm>
            <a:off x="5156200" y="23411"/>
            <a:ext cx="6756400" cy="4242230"/>
            <a:chOff x="5156200" y="1314334"/>
            <a:chExt cx="6756400" cy="4242230"/>
          </a:xfrm>
        </p:grpSpPr>
        <p:grpSp>
          <p:nvGrpSpPr>
            <p:cNvPr id="158" name="Grupo 157">
              <a:extLst>
                <a:ext uri="{FF2B5EF4-FFF2-40B4-BE49-F238E27FC236}">
                  <a16:creationId xmlns:a16="http://schemas.microsoft.com/office/drawing/2014/main" id="{72FBCDDC-453E-44A9-ACB3-74FBF3EA06A6}"/>
                </a:ext>
              </a:extLst>
            </p:cNvPr>
            <p:cNvGrpSpPr/>
            <p:nvPr/>
          </p:nvGrpSpPr>
          <p:grpSpPr>
            <a:xfrm>
              <a:off x="5156200" y="1488679"/>
              <a:ext cx="6756400" cy="4067885"/>
              <a:chOff x="5435600" y="1395057"/>
              <a:chExt cx="6756400" cy="4067885"/>
            </a:xfrm>
          </p:grpSpPr>
          <p:pic>
            <p:nvPicPr>
              <p:cNvPr id="7" name="Imagen 6">
                <a:extLst>
                  <a:ext uri="{FF2B5EF4-FFF2-40B4-BE49-F238E27FC236}">
                    <a16:creationId xmlns:a16="http://schemas.microsoft.com/office/drawing/2014/main" id="{B5EAB4D3-206A-44D5-870F-D98B8D72D65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6096000" y="1395057"/>
                <a:ext cx="6096000" cy="4067885"/>
              </a:xfrm>
              <a:prstGeom prst="rect">
                <a:avLst/>
              </a:prstGeom>
            </p:spPr>
          </p:pic>
          <p:pic>
            <p:nvPicPr>
              <p:cNvPr id="157" name="Imagen 156">
                <a:extLst>
                  <a:ext uri="{FF2B5EF4-FFF2-40B4-BE49-F238E27FC236}">
                    <a16:creationId xmlns:a16="http://schemas.microsoft.com/office/drawing/2014/main" id="{1F8B1A9D-E8E6-42D1-977F-1723EECDF56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5435600" y="1395057"/>
                <a:ext cx="774700" cy="4067885"/>
              </a:xfrm>
              <a:prstGeom prst="rect">
                <a:avLst/>
              </a:prstGeom>
            </p:spPr>
          </p:pic>
        </p:grpSp>
        <p:sp>
          <p:nvSpPr>
            <p:cNvPr id="162" name="CuadroTexto 161">
              <a:extLst>
                <a:ext uri="{FF2B5EF4-FFF2-40B4-BE49-F238E27FC236}">
                  <a16:creationId xmlns:a16="http://schemas.microsoft.com/office/drawing/2014/main" id="{65B81539-9E58-4B90-9D6D-DBDF03F71336}"/>
                </a:ext>
              </a:extLst>
            </p:cNvPr>
            <p:cNvSpPr txBox="1"/>
            <p:nvPr/>
          </p:nvSpPr>
          <p:spPr>
            <a:xfrm>
              <a:off x="6285603" y="1519519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</a:t>
              </a:r>
              <a:r>
                <a:rPr kumimoji="0" lang="es-ES" sz="1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3" name="CuadroTexto 162">
              <a:extLst>
                <a:ext uri="{FF2B5EF4-FFF2-40B4-BE49-F238E27FC236}">
                  <a16:creationId xmlns:a16="http://schemas.microsoft.com/office/drawing/2014/main" id="{E6AD7B7B-9C67-44E8-972D-CF83F93F54C4}"/>
                </a:ext>
              </a:extLst>
            </p:cNvPr>
            <p:cNvSpPr txBox="1"/>
            <p:nvPr/>
          </p:nvSpPr>
          <p:spPr>
            <a:xfrm>
              <a:off x="6971416" y="1519519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</a:t>
              </a:r>
              <a:r>
                <a:rPr kumimoji="0" lang="es-ES" sz="1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4" name="CuadroTexto 163">
              <a:extLst>
                <a:ext uri="{FF2B5EF4-FFF2-40B4-BE49-F238E27FC236}">
                  <a16:creationId xmlns:a16="http://schemas.microsoft.com/office/drawing/2014/main" id="{76F4E6FD-5A73-471C-914D-88B5B11B9560}"/>
                </a:ext>
              </a:extLst>
            </p:cNvPr>
            <p:cNvSpPr txBox="1"/>
            <p:nvPr/>
          </p:nvSpPr>
          <p:spPr>
            <a:xfrm>
              <a:off x="8297761" y="1361960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</a:t>
              </a:r>
              <a:r>
                <a:rPr kumimoji="0" lang="es-ES" sz="1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5" name="CuadroTexto 164">
              <a:extLst>
                <a:ext uri="{FF2B5EF4-FFF2-40B4-BE49-F238E27FC236}">
                  <a16:creationId xmlns:a16="http://schemas.microsoft.com/office/drawing/2014/main" id="{B5B31BF3-7AA5-48E9-9A7A-3F5617C04D89}"/>
                </a:ext>
              </a:extLst>
            </p:cNvPr>
            <p:cNvSpPr txBox="1"/>
            <p:nvPr/>
          </p:nvSpPr>
          <p:spPr>
            <a:xfrm>
              <a:off x="10417163" y="1314334"/>
              <a:ext cx="6447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</a:t>
              </a:r>
              <a:r>
                <a:rPr kumimoji="0" lang="es-ES" sz="1200" b="1" i="0" u="none" strike="noStrike" kern="1200" cap="none" spc="0" normalizeH="0" baseline="-2500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3</a:t>
              </a: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Sn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6" name="CuadroTexto 165">
              <a:extLst>
                <a:ext uri="{FF2B5EF4-FFF2-40B4-BE49-F238E27FC236}">
                  <a16:creationId xmlns:a16="http://schemas.microsoft.com/office/drawing/2014/main" id="{A5A68790-82DB-46F4-95FB-B263E37E1D23}"/>
                </a:ext>
              </a:extLst>
            </p:cNvPr>
            <p:cNvSpPr txBox="1"/>
            <p:nvPr/>
          </p:nvSpPr>
          <p:spPr>
            <a:xfrm>
              <a:off x="11117676" y="1314334"/>
              <a:ext cx="524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NbTi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7" name="CuadroTexto 166">
              <a:extLst>
                <a:ext uri="{FF2B5EF4-FFF2-40B4-BE49-F238E27FC236}">
                  <a16:creationId xmlns:a16="http://schemas.microsoft.com/office/drawing/2014/main" id="{D623710D-D935-4AC5-B32D-3A5EABB5F95A}"/>
                </a:ext>
              </a:extLst>
            </p:cNvPr>
            <p:cNvSpPr txBox="1"/>
            <p:nvPr/>
          </p:nvSpPr>
          <p:spPr>
            <a:xfrm>
              <a:off x="9056843" y="1361960"/>
              <a:ext cx="52495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NbTi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076F39DC-C7F8-23EE-CA5B-871A8B57FC0F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5355526" y="4461641"/>
          <a:ext cx="4592383" cy="1524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2691511">
                  <a:extLst>
                    <a:ext uri="{9D8B030D-6E8A-4147-A177-3AD203B41FA5}">
                      <a16:colId xmlns:a16="http://schemas.microsoft.com/office/drawing/2014/main" val="4270072582"/>
                    </a:ext>
                  </a:extLst>
                </a:gridCol>
                <a:gridCol w="1017905">
                  <a:extLst>
                    <a:ext uri="{9D8B030D-6E8A-4147-A177-3AD203B41FA5}">
                      <a16:colId xmlns:a16="http://schemas.microsoft.com/office/drawing/2014/main" val="2841783268"/>
                    </a:ext>
                  </a:extLst>
                </a:gridCol>
                <a:gridCol w="882967">
                  <a:extLst>
                    <a:ext uri="{9D8B030D-6E8A-4147-A177-3AD203B41FA5}">
                      <a16:colId xmlns:a16="http://schemas.microsoft.com/office/drawing/2014/main" val="81654788"/>
                    </a:ext>
                  </a:extLst>
                </a:gridCol>
              </a:tblGrid>
              <a:tr h="253796">
                <a:tc>
                  <a:txBody>
                    <a:bodyPr/>
                    <a:lstStyle/>
                    <a:p>
                      <a:pPr algn="r"/>
                      <a:r>
                        <a:rPr lang="es-ES" sz="1400" dirty="0" err="1"/>
                        <a:t>Strands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ERMC-1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MBINL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1188186"/>
                  </a:ext>
                </a:extLst>
              </a:tr>
              <a:tr h="244831">
                <a:tc>
                  <a:txBody>
                    <a:bodyPr/>
                    <a:lstStyle/>
                    <a:p>
                      <a:pPr algn="r"/>
                      <a:r>
                        <a:rPr lang="es-ES" sz="1400" dirty="0"/>
                        <a:t>Material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NB</a:t>
                      </a:r>
                      <a:r>
                        <a:rPr lang="es-ES" sz="1400" baseline="-25000" dirty="0"/>
                        <a:t>3</a:t>
                      </a:r>
                      <a:r>
                        <a:rPr lang="es-ES" sz="1400" dirty="0"/>
                        <a:t>Sn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NbTi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547534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400" dirty="0" err="1"/>
                        <a:t>Diameter</a:t>
                      </a:r>
                      <a:r>
                        <a:rPr lang="es-ES" sz="1400" dirty="0"/>
                        <a:t> [mm]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274173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400" dirty="0"/>
                        <a:t>Cu / Non Cu ratio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0.9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036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s-ES" sz="1400" dirty="0"/>
                        <a:t>Cu </a:t>
                      </a:r>
                      <a:r>
                        <a:rPr lang="es-ES" sz="1400" dirty="0" err="1"/>
                        <a:t>Area</a:t>
                      </a:r>
                      <a:r>
                        <a:rPr lang="es-ES" sz="1400" dirty="0"/>
                        <a:t> per </a:t>
                      </a:r>
                      <a:r>
                        <a:rPr lang="es-ES" sz="1400" dirty="0" err="1"/>
                        <a:t>strand</a:t>
                      </a:r>
                      <a:r>
                        <a:rPr lang="es-ES" sz="1400" dirty="0"/>
                        <a:t> [mm</a:t>
                      </a:r>
                      <a:r>
                        <a:rPr lang="es-ES" sz="1400" baseline="30000" dirty="0"/>
                        <a:t>2</a:t>
                      </a:r>
                      <a:r>
                        <a:rPr lang="es-ES" sz="1400" dirty="0"/>
                        <a:t>]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0.37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400" dirty="0"/>
                        <a:t>0.57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7265641"/>
                  </a:ext>
                </a:extLst>
              </a:tr>
            </a:tbl>
          </a:graphicData>
        </a:graphic>
      </p:graphicFrame>
      <p:sp>
        <p:nvSpPr>
          <p:cNvPr id="10" name="CuadroTexto 9">
            <a:extLst>
              <a:ext uri="{FF2B5EF4-FFF2-40B4-BE49-F238E27FC236}">
                <a16:creationId xmlns:a16="http://schemas.microsoft.com/office/drawing/2014/main" id="{ED58BFF1-E022-737F-FAE5-3B3CEE1386B2}"/>
              </a:ext>
            </a:extLst>
          </p:cNvPr>
          <p:cNvSpPr txBox="1"/>
          <p:nvPr/>
        </p:nvSpPr>
        <p:spPr>
          <a:xfrm>
            <a:off x="10166098" y="4504423"/>
            <a:ext cx="1705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strand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hypothesis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Suppliers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consults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s-E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ongoing</a:t>
            </a: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)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Flecha: hacia abajo 10">
            <a:extLst>
              <a:ext uri="{FF2B5EF4-FFF2-40B4-BE49-F238E27FC236}">
                <a16:creationId xmlns:a16="http://schemas.microsoft.com/office/drawing/2014/main" id="{83558651-C29D-58E5-7AC9-301F7C97559E}"/>
              </a:ext>
            </a:extLst>
          </p:cNvPr>
          <p:cNvSpPr/>
          <p:nvPr/>
        </p:nvSpPr>
        <p:spPr>
          <a:xfrm rot="5400000">
            <a:off x="9906651" y="5155206"/>
            <a:ext cx="518895" cy="237927"/>
          </a:xfrm>
          <a:prstGeom prst="downArrow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95A5E78F-29E7-6001-C981-4B97C748F2E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Previously in DAISY…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20" name="Marcador de fecha 11">
            <a:extLst>
              <a:ext uri="{FF2B5EF4-FFF2-40B4-BE49-F238E27FC236}">
                <a16:creationId xmlns:a16="http://schemas.microsoft.com/office/drawing/2014/main" id="{ABE63828-0CA0-49C3-9FAA-C40F52E150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14581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s-ES" sz="4000" b="1" dirty="0" err="1"/>
              <a:t>The</a:t>
            </a:r>
            <a:r>
              <a:rPr lang="es-ES" sz="4000" b="1" dirty="0"/>
              <a:t> </a:t>
            </a:r>
            <a:r>
              <a:rPr lang="es-ES" sz="4000" b="1" dirty="0" err="1"/>
              <a:t>interest</a:t>
            </a:r>
            <a:r>
              <a:rPr lang="es-ES" sz="4000" b="1" dirty="0"/>
              <a:t> </a:t>
            </a:r>
            <a:r>
              <a:rPr lang="es-ES" sz="4000" b="1" dirty="0" err="1"/>
              <a:t>of</a:t>
            </a:r>
            <a:r>
              <a:rPr lang="es-ES" sz="4000" b="1" dirty="0"/>
              <a:t> a </a:t>
            </a:r>
            <a:r>
              <a:rPr lang="es-ES" sz="4000" b="1" dirty="0" err="1"/>
              <a:t>hybrid</a:t>
            </a:r>
            <a:r>
              <a:rPr lang="es-ES" sz="4000" b="1" dirty="0"/>
              <a:t> </a:t>
            </a:r>
            <a:r>
              <a:rPr lang="es-ES" sz="4000" b="1" dirty="0" err="1"/>
              <a:t>approach</a:t>
            </a:r>
            <a:endParaRPr lang="it-IT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22450"/>
            <a:ext cx="10800000" cy="167704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Decrease superconductor cost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Reduce coil fabrication complexity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Reduce AC losses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Reduce magnetic instabilities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Mechanically,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not so easy to be degraded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713B3E4-3192-55E9-2A65-79E735B51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pPr lvl="0">
              <a:defRPr/>
            </a:pPr>
            <a:r>
              <a:rPr lang="en-US" sz="1200" dirty="0"/>
              <a:t>HFM Annual Meeting 2025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6BCA129B-FEDD-4FC0-A7BF-05652644E9FB}"/>
              </a:ext>
            </a:extLst>
          </p:cNvPr>
          <p:cNvSpPr txBox="1">
            <a:spLocks/>
          </p:cNvSpPr>
          <p:nvPr/>
        </p:nvSpPr>
        <p:spPr>
          <a:xfrm>
            <a:off x="613261" y="2580464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Goals</a:t>
            </a: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pursued</a:t>
            </a: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40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since</a:t>
            </a:r>
            <a:r>
              <a:rPr kumimoji="0" lang="es-ES" sz="40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Dec’24</a:t>
            </a:r>
            <a:endParaRPr kumimoji="0" lang="it-IT" sz="40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CD7AA203-A8B9-4C06-AAB4-574B0E06C994}"/>
              </a:ext>
            </a:extLst>
          </p:cNvPr>
          <p:cNvSpPr txBox="1">
            <a:spLocks/>
          </p:cNvSpPr>
          <p:nvPr/>
        </p:nvSpPr>
        <p:spPr>
          <a:xfrm>
            <a:off x="609600" y="3496828"/>
            <a:ext cx="10712823" cy="23231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Obtain two accelerator-like designs: field quality, low multipole variation with the current and efficient:</a:t>
            </a:r>
          </a:p>
          <a:p>
            <a:pPr marL="8001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All Nb3Sn using ERMC-1 strand</a:t>
            </a:r>
          </a:p>
          <a:p>
            <a:pPr marL="800100" marR="0" lvl="3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+mj-lt"/>
              <a:buAutoNum type="arabicPeriod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Hybrid using ERMC-1 strand +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(hypothetic strand)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Working temperature 1.9 K (4.5 K will be studied later if required)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Compare both designs to assess the hybrid approach.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Easy to manufacture:</a:t>
            </a:r>
            <a:r>
              <a:rPr kumimoji="0" lang="en-US" sz="1800" b="0" i="0" u="none" strike="noStrike" kern="1200" cap="none" spc="0" normalizeH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ry to avoid pole coils if possible.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Marcador de fecha 11">
            <a:extLst>
              <a:ext uri="{FF2B5EF4-FFF2-40B4-BE49-F238E27FC236}">
                <a16:creationId xmlns:a16="http://schemas.microsoft.com/office/drawing/2014/main" id="{5BFE139D-BA81-4822-922D-19953352AF8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6375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E4C696-2697-5D83-2E31-19AC671E6B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7D6B744-FC0F-F1E4-14BD-7667945B54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E8230C7-A69B-99FC-7A52-C535C18B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489C79CE-C3C6-3C80-0300-9F66A565D479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Minimum</a:t>
            </a: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amount</a:t>
            </a:r>
            <a:r>
              <a:rPr kumimoji="0" lang="es-ES" sz="32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of superconductor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F223C308-148C-20CF-BBE7-829D1A211E9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563"/>
          <a:stretch/>
        </p:blipFill>
        <p:spPr>
          <a:xfrm>
            <a:off x="0" y="2871252"/>
            <a:ext cx="5295900" cy="326814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1BD3ACB-A4FF-BDF4-D321-4C52E79095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105" y="779611"/>
            <a:ext cx="6894016" cy="1980151"/>
          </a:xfrm>
          <a:prstGeom prst="rect">
            <a:avLst/>
          </a:prstGeom>
        </p:spPr>
      </p:pic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579111BC-032D-4B79-71E7-6578C1E7FF86}"/>
              </a:ext>
            </a:extLst>
          </p:cNvPr>
          <p:cNvSpPr txBox="1">
            <a:spLocks/>
          </p:cNvSpPr>
          <p:nvPr/>
        </p:nvSpPr>
        <p:spPr>
          <a:xfrm>
            <a:off x="7803100" y="908957"/>
            <a:ext cx="4255550" cy="1721458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REF01 will be our reference model: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No field quality: solid coil blocks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Large multipole variation with the current: iron is close to aperture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But… Maximum superconductor efficiency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E9565384-D152-29CF-4EA4-84E633C826CD}"/>
              </a:ext>
            </a:extLst>
          </p:cNvPr>
          <p:cNvSpPr/>
          <p:nvPr/>
        </p:nvSpPr>
        <p:spPr>
          <a:xfrm>
            <a:off x="3845720" y="4045315"/>
            <a:ext cx="1450180" cy="293814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ángulo 10">
            <a:extLst>
              <a:ext uri="{FF2B5EF4-FFF2-40B4-BE49-F238E27FC236}">
                <a16:creationId xmlns:a16="http://schemas.microsoft.com/office/drawing/2014/main" id="{E93DF8A4-FEA0-F1AC-A603-7B695331E2D8}"/>
              </a:ext>
            </a:extLst>
          </p:cNvPr>
          <p:cNvSpPr/>
          <p:nvPr/>
        </p:nvSpPr>
        <p:spPr>
          <a:xfrm>
            <a:off x="3845720" y="4562109"/>
            <a:ext cx="1450180" cy="514716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453A76-26D7-D859-59A2-E16A87D90707}"/>
              </a:ext>
            </a:extLst>
          </p:cNvPr>
          <p:cNvSpPr txBox="1"/>
          <p:nvPr/>
        </p:nvSpPr>
        <p:spPr>
          <a:xfrm>
            <a:off x="5295900" y="5510957"/>
            <a:ext cx="663332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aperture. Maximum hot spot temperature below 270 K.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6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BD2B047A-A42F-4719-B798-72F8DB2DE0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008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490D13-1426-A3EF-9852-955DE8636E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B8B29FCE-4FE7-FFF4-B351-6338A1F69B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03A3011-523F-2CDF-4751-9A70C6D939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F6F7C590-63A1-4E15-B978-53760D8A6954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sz="3200" b="1" dirty="0">
                <a:solidFill>
                  <a:srgbClr val="0055A0"/>
                </a:solidFill>
              </a:rPr>
              <a:t>Field </a:t>
            </a:r>
            <a:r>
              <a:rPr lang="es-ES" sz="3200" b="1" dirty="0" err="1">
                <a:solidFill>
                  <a:srgbClr val="0055A0"/>
                </a:solidFill>
              </a:rPr>
              <a:t>quality</a:t>
            </a:r>
            <a:r>
              <a:rPr lang="es-ES" sz="3200" b="1" dirty="0">
                <a:solidFill>
                  <a:srgbClr val="0055A0"/>
                </a:solidFill>
              </a:rPr>
              <a:t> </a:t>
            </a:r>
            <a:r>
              <a:rPr lang="es-ES" sz="3200" b="1" dirty="0" err="1">
                <a:solidFill>
                  <a:srgbClr val="0055A0"/>
                </a:solidFill>
              </a:rPr>
              <a:t>without</a:t>
            </a:r>
            <a:r>
              <a:rPr lang="es-ES" sz="3200" b="1" dirty="0">
                <a:solidFill>
                  <a:srgbClr val="0055A0"/>
                </a:solidFill>
              </a:rPr>
              <a:t> pole </a:t>
            </a:r>
            <a:r>
              <a:rPr lang="es-ES" sz="3200" b="1" dirty="0" err="1">
                <a:solidFill>
                  <a:srgbClr val="0055A0"/>
                </a:solidFill>
              </a:rPr>
              <a:t>coils</a:t>
            </a:r>
            <a:endParaRPr kumimoji="0" lang="it-IT" sz="32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1919B00-D8A4-197D-7847-9B4FA32C8C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3871"/>
          <a:stretch/>
        </p:blipFill>
        <p:spPr>
          <a:xfrm>
            <a:off x="0" y="2871252"/>
            <a:ext cx="6843232" cy="3268146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EEB19F3E-27E4-6C91-FA0C-F2020B1C8DA0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7497" y="779611"/>
            <a:ext cx="6843232" cy="1980151"/>
          </a:xfrm>
          <a:prstGeom prst="rect">
            <a:avLst/>
          </a:prstGeom>
        </p:spPr>
      </p:pic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E653EDE0-C704-84CF-9AB9-5B78379EABE2}"/>
              </a:ext>
            </a:extLst>
          </p:cNvPr>
          <p:cNvSpPr txBox="1">
            <a:spLocks/>
          </p:cNvSpPr>
          <p:nvPr/>
        </p:nvSpPr>
        <p:spPr>
          <a:xfrm>
            <a:off x="7803100" y="464778"/>
            <a:ext cx="4255550" cy="172145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REF02 is an intermediate step: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Better field quality, but not good enough: 10 mm gap at midplane of HF coil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Multipole variation with the current is decreased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55-mm coil equivalent width: 13% more Nb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Next step is to improve field quality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id="{D3A7C64F-92BD-F601-669A-705CD62048FA}"/>
              </a:ext>
            </a:extLst>
          </p:cNvPr>
          <p:cNvSpPr/>
          <p:nvPr/>
        </p:nvSpPr>
        <p:spPr>
          <a:xfrm>
            <a:off x="5295899" y="4063999"/>
            <a:ext cx="1508013" cy="268049"/>
          </a:xfrm>
          <a:prstGeom prst="rect">
            <a:avLst/>
          </a:prstGeom>
          <a:noFill/>
          <a:ln w="31750">
            <a:solidFill>
              <a:srgbClr val="FFC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3" name="Rectángulo 12">
            <a:extLst>
              <a:ext uri="{FF2B5EF4-FFF2-40B4-BE49-F238E27FC236}">
                <a16:creationId xmlns:a16="http://schemas.microsoft.com/office/drawing/2014/main" id="{1044F628-B2F8-7A07-D41D-52D7905F7DEE}"/>
              </a:ext>
            </a:extLst>
          </p:cNvPr>
          <p:cNvSpPr/>
          <p:nvPr/>
        </p:nvSpPr>
        <p:spPr>
          <a:xfrm>
            <a:off x="5295900" y="4574078"/>
            <a:ext cx="1508012" cy="206867"/>
          </a:xfrm>
          <a:prstGeom prst="rect">
            <a:avLst/>
          </a:prstGeom>
          <a:noFill/>
          <a:ln w="317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4" name="Rectángulo 13">
            <a:extLst>
              <a:ext uri="{FF2B5EF4-FFF2-40B4-BE49-F238E27FC236}">
                <a16:creationId xmlns:a16="http://schemas.microsoft.com/office/drawing/2014/main" id="{3A8EA4D9-66A2-958A-3530-A1274E935ADE}"/>
              </a:ext>
            </a:extLst>
          </p:cNvPr>
          <p:cNvSpPr/>
          <p:nvPr/>
        </p:nvSpPr>
        <p:spPr>
          <a:xfrm>
            <a:off x="5295900" y="4840285"/>
            <a:ext cx="1508014" cy="178292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47AFFC9-45F6-9771-91FC-9977293F85D2}"/>
              </a:ext>
            </a:extLst>
          </p:cNvPr>
          <p:cNvSpPr txBox="1"/>
          <p:nvPr/>
        </p:nvSpPr>
        <p:spPr>
          <a:xfrm>
            <a:off x="5949426" y="5783033"/>
            <a:ext cx="61769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aperture.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rgbClr val="000000"/>
                </a:solidFill>
                <a:latin typeface="Calibri" panose="020F0502020204030204" pitchFamily="34" charset="0"/>
              </a:rPr>
              <a:t>Maximum hot spot temperature below 270 K.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5" name="Marcador de fecha 11">
            <a:extLst>
              <a:ext uri="{FF2B5EF4-FFF2-40B4-BE49-F238E27FC236}">
                <a16:creationId xmlns:a16="http://schemas.microsoft.com/office/drawing/2014/main" id="{8AC16927-6FF8-4F58-92DA-B62149C57DB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1471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067E17-BF0B-4BA9-74A7-95A45C79D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42A66F1-086F-C2AE-F330-33CBDE6A72E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DE25993-8E3C-ED95-7B7A-A17919E529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A01D96E0-041A-5E26-8045-077B061FBD70}"/>
              </a:ext>
            </a:extLst>
          </p:cNvPr>
          <p:cNvSpPr txBox="1">
            <a:spLocks/>
          </p:cNvSpPr>
          <p:nvPr/>
        </p:nvSpPr>
        <p:spPr>
          <a:xfrm>
            <a:off x="4003437" y="1063196"/>
            <a:ext cx="4255550" cy="4762287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Midplane region is the cause of the large b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in the common coil</a:t>
            </a:r>
            <a:r>
              <a:rPr lang="en-US" sz="1800" dirty="0">
                <a:solidFill>
                  <a:srgbClr val="DDDDDD">
                    <a:lumMod val="10000"/>
                  </a:srgbClr>
                </a:solidFill>
                <a:latin typeface="Arial"/>
              </a:rPr>
              <a:t>, but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removing those cables has a strong impact on efficiency.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lang="es-ES" sz="1800" dirty="0">
              <a:solidFill>
                <a:srgbClr val="DDDDDD">
                  <a:lumMod val="10000"/>
                </a:srgbClr>
              </a:solidFill>
              <a:latin typeface="Arial"/>
            </a:endParaRPr>
          </a:p>
          <a:p>
            <a:pPr lvl="0">
              <a:buClr>
                <a:srgbClr val="FB963C"/>
              </a:buClr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ontribution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of cables </a:t>
            </a:r>
            <a:r>
              <a:rPr lang="en-US" sz="1800" dirty="0">
                <a:solidFill>
                  <a:srgbClr val="DDDDDD">
                    <a:lumMod val="10000"/>
                  </a:srgbClr>
                </a:solidFill>
              </a:rPr>
              <a:t>to b</a:t>
            </a:r>
            <a:r>
              <a:rPr lang="en-US" sz="1800" baseline="-25000" dirty="0">
                <a:solidFill>
                  <a:srgbClr val="DDDDDD">
                    <a:lumMod val="10000"/>
                  </a:srgbClr>
                </a:solidFill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decreases sharply with radial distance.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Another option is to place cables in the highlighted areas by means of ancillary coils.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 avoid non-planar ancillary coils the upper region should be discarded.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B7BEE7C-6B32-9D75-AB9D-AD0972CED5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pic>
        <p:nvPicPr>
          <p:cNvPr id="1029" name="Picture 5" descr="Image">
            <a:extLst>
              <a:ext uri="{FF2B5EF4-FFF2-40B4-BE49-F238E27FC236}">
                <a16:creationId xmlns:a16="http://schemas.microsoft.com/office/drawing/2014/main" id="{83A58D5B-A1F6-70EC-50D8-F947CC28711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374401" y="940443"/>
            <a:ext cx="3678968" cy="510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6">
            <a:extLst>
              <a:ext uri="{FF2B5EF4-FFF2-40B4-BE49-F238E27FC236}">
                <a16:creationId xmlns:a16="http://schemas.microsoft.com/office/drawing/2014/main" id="{865932F5-6A71-E180-2F5E-0C6D7236202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1475A1C5-D098-677F-F02F-D9DED5C83F0A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Field quality in a common coil magnet: dealing with a large 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sextupole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1028" name="Picture 4" descr="Image">
            <a:extLst>
              <a:ext uri="{FF2B5EF4-FFF2-40B4-BE49-F238E27FC236}">
                <a16:creationId xmlns:a16="http://schemas.microsoft.com/office/drawing/2014/main" id="{241348A5-0C63-F1C4-7AE1-F19B2A84D9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61" y="874520"/>
            <a:ext cx="3744000" cy="522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Elipse 14">
            <a:extLst>
              <a:ext uri="{FF2B5EF4-FFF2-40B4-BE49-F238E27FC236}">
                <a16:creationId xmlns:a16="http://schemas.microsoft.com/office/drawing/2014/main" id="{EE59B90B-E0FC-981D-4DFF-28E8F7143E03}"/>
              </a:ext>
            </a:extLst>
          </p:cNvPr>
          <p:cNvSpPr/>
          <p:nvPr/>
        </p:nvSpPr>
        <p:spPr>
          <a:xfrm rot="1800222">
            <a:off x="9100033" y="1380745"/>
            <a:ext cx="968977" cy="1209589"/>
          </a:xfrm>
          <a:prstGeom prst="ellipse">
            <a:avLst/>
          </a:prstGeom>
          <a:noFill/>
          <a:ln w="31750">
            <a:solidFill>
              <a:srgbClr val="00000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Elipse 16">
            <a:extLst>
              <a:ext uri="{FF2B5EF4-FFF2-40B4-BE49-F238E27FC236}">
                <a16:creationId xmlns:a16="http://schemas.microsoft.com/office/drawing/2014/main" id="{F6EED2DA-2300-83D3-EEF1-49A84AF25D41}"/>
              </a:ext>
            </a:extLst>
          </p:cNvPr>
          <p:cNvSpPr/>
          <p:nvPr/>
        </p:nvSpPr>
        <p:spPr>
          <a:xfrm rot="-1800000">
            <a:off x="9105504" y="4207358"/>
            <a:ext cx="968977" cy="1209600"/>
          </a:xfrm>
          <a:prstGeom prst="ellipse">
            <a:avLst/>
          </a:prstGeom>
          <a:noFill/>
          <a:ln w="31750">
            <a:solidFill>
              <a:srgbClr val="00B050"/>
            </a:solidFill>
            <a:prstDash val="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E7266CF9-2DB8-FC68-2031-860A3B06B8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86710" y="1514920"/>
            <a:ext cx="978372" cy="978372"/>
          </a:xfrm>
          <a:prstGeom prst="rect">
            <a:avLst/>
          </a:prstGeom>
        </p:spPr>
      </p:pic>
      <p:sp>
        <p:nvSpPr>
          <p:cNvPr id="14" name="Marcador de fecha 11">
            <a:extLst>
              <a:ext uri="{FF2B5EF4-FFF2-40B4-BE49-F238E27FC236}">
                <a16:creationId xmlns:a16="http://schemas.microsoft.com/office/drawing/2014/main" id="{5AD37842-8746-4959-A37A-EC27D5E468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251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AD080E-FDB2-305C-3FB4-0F69CA203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DD6EF40-7F7E-7372-FAB5-C2619CC31D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2B20F9C-9E96-B7B8-A587-168DA045FDC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BA6FDCD-8721-32D6-7CCA-193F3CD2520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58C7D624-BA42-DF09-F402-E7872C7468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31C2B2BA-EF25-DB53-D266-74489ACEF4F6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Field quality in a common coil: exploring the asymmetric field quality coil</a:t>
            </a:r>
          </a:p>
        </p:txBody>
      </p:sp>
      <p:pic>
        <p:nvPicPr>
          <p:cNvPr id="3076" name="Picture 4" descr="Image">
            <a:extLst>
              <a:ext uri="{FF2B5EF4-FFF2-40B4-BE49-F238E27FC236}">
                <a16:creationId xmlns:a16="http://schemas.microsoft.com/office/drawing/2014/main" id="{E8786D64-E13D-6E6F-52AF-84EFFAE530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3888" y="870915"/>
            <a:ext cx="2453525" cy="43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">
            <a:extLst>
              <a:ext uri="{FF2B5EF4-FFF2-40B4-BE49-F238E27FC236}">
                <a16:creationId xmlns:a16="http://schemas.microsoft.com/office/drawing/2014/main" id="{9196C52E-C435-0288-E813-465A56F103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80793" y="926652"/>
            <a:ext cx="2445773" cy="4265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3 Marcador de contenido">
            <a:extLst>
              <a:ext uri="{FF2B5EF4-FFF2-40B4-BE49-F238E27FC236}">
                <a16:creationId xmlns:a16="http://schemas.microsoft.com/office/drawing/2014/main" id="{4535FE5B-F91A-12E4-2296-2A8A5B697803}"/>
              </a:ext>
            </a:extLst>
          </p:cNvPr>
          <p:cNvSpPr txBox="1">
            <a:spLocks/>
          </p:cNvSpPr>
          <p:nvPr/>
        </p:nvSpPr>
        <p:spPr>
          <a:xfrm>
            <a:off x="5930061" y="1815139"/>
            <a:ext cx="3200400" cy="30979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Mechanics!!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This additional coil feels a force towards the aperture. Some support structure is required.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can be compensated with this coil but the midplane gap is still large, losing efficiency.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2" name="Conector recto de flecha 11">
            <a:extLst>
              <a:ext uri="{FF2B5EF4-FFF2-40B4-BE49-F238E27FC236}">
                <a16:creationId xmlns:a16="http://schemas.microsoft.com/office/drawing/2014/main" id="{C41945C8-1E4C-69A7-450E-4326C116D949}"/>
              </a:ext>
            </a:extLst>
          </p:cNvPr>
          <p:cNvCxnSpPr>
            <a:cxnSpLocks/>
          </p:cNvCxnSpPr>
          <p:nvPr/>
        </p:nvCxnSpPr>
        <p:spPr>
          <a:xfrm flipV="1">
            <a:off x="1352550" y="3362325"/>
            <a:ext cx="0" cy="638175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4" name="CuadroTexto 13">
            <a:extLst>
              <a:ext uri="{FF2B5EF4-FFF2-40B4-BE49-F238E27FC236}">
                <a16:creationId xmlns:a16="http://schemas.microsoft.com/office/drawing/2014/main" id="{0E164FDC-FD1A-5FAE-31A5-A8CCDCD330C7}"/>
              </a:ext>
            </a:extLst>
          </p:cNvPr>
          <p:cNvSpPr txBox="1"/>
          <p:nvPr/>
        </p:nvSpPr>
        <p:spPr>
          <a:xfrm>
            <a:off x="971550" y="3318411"/>
            <a:ext cx="406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Conector recto de flecha 15">
            <a:extLst>
              <a:ext uri="{FF2B5EF4-FFF2-40B4-BE49-F238E27FC236}">
                <a16:creationId xmlns:a16="http://schemas.microsoft.com/office/drawing/2014/main" id="{D1563BF6-962E-30E3-5116-FEF4030F50CA}"/>
              </a:ext>
            </a:extLst>
          </p:cNvPr>
          <p:cNvCxnSpPr>
            <a:cxnSpLocks/>
          </p:cNvCxnSpPr>
          <p:nvPr/>
        </p:nvCxnSpPr>
        <p:spPr>
          <a:xfrm flipV="1">
            <a:off x="3776786" y="3362325"/>
            <a:ext cx="0" cy="638175"/>
          </a:xfrm>
          <a:prstGeom prst="straightConnector1">
            <a:avLst/>
          </a:prstGeom>
          <a:noFill/>
          <a:ln w="444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38A7F93-B438-F698-1EAD-66550B9A7572}"/>
              </a:ext>
            </a:extLst>
          </p:cNvPr>
          <p:cNvSpPr txBox="1"/>
          <p:nvPr/>
        </p:nvSpPr>
        <p:spPr>
          <a:xfrm>
            <a:off x="3395786" y="3318411"/>
            <a:ext cx="40631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  <a:r>
              <a:rPr kumimoji="0" lang="en-GB" sz="1800" b="1" i="0" u="none" strike="noStrike" kern="0" cap="none" spc="0" normalizeH="0" baseline="-25000" noProof="0" dirty="0" err="1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</a:t>
            </a:r>
            <a:endParaRPr kumimoji="0" lang="en-GB" sz="1800" b="1" i="0" u="none" strike="noStrike" kern="0" cap="none" spc="0" normalizeH="0" baseline="-25000" noProof="0" dirty="0">
              <a:ln>
                <a:noFill/>
              </a:ln>
              <a:solidFill>
                <a:srgbClr val="4D4D4D">
                  <a:lumMod val="5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" name="Grupo 1">
            <a:extLst>
              <a:ext uri="{FF2B5EF4-FFF2-40B4-BE49-F238E27FC236}">
                <a16:creationId xmlns:a16="http://schemas.microsoft.com/office/drawing/2014/main" id="{4E8BE056-C7CC-4904-83FA-E95A3E9E20E1}"/>
              </a:ext>
            </a:extLst>
          </p:cNvPr>
          <p:cNvGrpSpPr/>
          <p:nvPr/>
        </p:nvGrpSpPr>
        <p:grpSpPr>
          <a:xfrm>
            <a:off x="9543575" y="1257206"/>
            <a:ext cx="2455132" cy="3585776"/>
            <a:chOff x="9543575" y="1148149"/>
            <a:chExt cx="2455132" cy="3585776"/>
          </a:xfrm>
        </p:grpSpPr>
        <p:pic>
          <p:nvPicPr>
            <p:cNvPr id="3074" name="Picture 2" descr="Image">
              <a:extLst>
                <a:ext uri="{FF2B5EF4-FFF2-40B4-BE49-F238E27FC236}">
                  <a16:creationId xmlns:a16="http://schemas.microsoft.com/office/drawing/2014/main" id="{F612E55D-1027-301D-9D02-E04EC6BCB0EB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9543575" y="1148149"/>
              <a:ext cx="2455132" cy="358577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0" name="Conector recto de flecha 19">
              <a:extLst>
                <a:ext uri="{FF2B5EF4-FFF2-40B4-BE49-F238E27FC236}">
                  <a16:creationId xmlns:a16="http://schemas.microsoft.com/office/drawing/2014/main" id="{B83D4FE8-F246-35EF-451A-0A69C619E9A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53650" y="3201968"/>
              <a:ext cx="0" cy="638175"/>
            </a:xfrm>
            <a:prstGeom prst="straightConnector1">
              <a:avLst/>
            </a:prstGeom>
            <a:noFill/>
            <a:ln w="44450" cap="flat" cmpd="sng" algn="ctr">
              <a:solidFill>
                <a:sysClr val="windowText" lastClr="000000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1" name="CuadroTexto 20">
              <a:extLst>
                <a:ext uri="{FF2B5EF4-FFF2-40B4-BE49-F238E27FC236}">
                  <a16:creationId xmlns:a16="http://schemas.microsoft.com/office/drawing/2014/main" id="{FB792D2E-B428-45C8-9C52-5829C1306B76}"/>
                </a:ext>
              </a:extLst>
            </p:cNvPr>
            <p:cNvSpPr txBox="1"/>
            <p:nvPr/>
          </p:nvSpPr>
          <p:spPr>
            <a:xfrm>
              <a:off x="9772650" y="3158054"/>
              <a:ext cx="406310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0" cap="none" spc="0" normalizeH="0" baseline="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</a:t>
              </a:r>
              <a:r>
                <a:rPr kumimoji="0" lang="en-GB" sz="1800" b="1" i="0" u="none" strike="noStrike" kern="0" cap="none" spc="0" normalizeH="0" baseline="-2500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y</a:t>
              </a:r>
              <a:endParaRPr kumimoji="0" lang="en-GB" sz="1800" b="1" i="0" u="none" strike="noStrike" kern="0" cap="none" spc="0" normalizeH="0" baseline="-2500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2" name="3 Marcador de contenido">
            <a:extLst>
              <a:ext uri="{FF2B5EF4-FFF2-40B4-BE49-F238E27FC236}">
                <a16:creationId xmlns:a16="http://schemas.microsoft.com/office/drawing/2014/main" id="{2DD33E03-E052-C598-5828-D4D180D9AC57}"/>
              </a:ext>
            </a:extLst>
          </p:cNvPr>
          <p:cNvSpPr txBox="1">
            <a:spLocks/>
          </p:cNvSpPr>
          <p:nvPr/>
        </p:nvSpPr>
        <p:spPr>
          <a:xfrm>
            <a:off x="359217" y="5364886"/>
            <a:ext cx="6073138" cy="57473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Only few strands hit the maximum b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contribution region and the block has a low contribution to the main field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3 Marcador de contenido">
            <a:extLst>
              <a:ext uri="{FF2B5EF4-FFF2-40B4-BE49-F238E27FC236}">
                <a16:creationId xmlns:a16="http://schemas.microsoft.com/office/drawing/2014/main" id="{D81559E8-653D-EE3E-AC91-FD2579C2EB95}"/>
              </a:ext>
            </a:extLst>
          </p:cNvPr>
          <p:cNvSpPr txBox="1">
            <a:spLocks/>
          </p:cNvSpPr>
          <p:nvPr/>
        </p:nvSpPr>
        <p:spPr>
          <a:xfrm>
            <a:off x="7794594" y="5050687"/>
            <a:ext cx="4177353" cy="119246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If the cable needs to be wide, it is very near the vertical axis where all the magnetic flux is concentrated, leading to high peak field/load and low efficiency.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Marcador de fecha 11">
            <a:extLst>
              <a:ext uri="{FF2B5EF4-FFF2-40B4-BE49-F238E27FC236}">
                <a16:creationId xmlns:a16="http://schemas.microsoft.com/office/drawing/2014/main" id="{A98899A7-B11C-429D-B12C-5F12C3CA40B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CA3CE8B3-569C-4940-9400-B0BF5107D967}"/>
              </a:ext>
            </a:extLst>
          </p:cNvPr>
          <p:cNvSpPr txBox="1"/>
          <p:nvPr/>
        </p:nvSpPr>
        <p:spPr>
          <a:xfrm>
            <a:off x="6352102" y="668130"/>
            <a:ext cx="572295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D. Araujo, B. Auchmann, A. </a:t>
            </a:r>
            <a:r>
              <a:rPr lang="en-US" sz="1000" dirty="0" err="1"/>
              <a:t>Brem</a:t>
            </a:r>
            <a:r>
              <a:rPr lang="en-US" sz="1000" dirty="0"/>
              <a:t>, T. Michlmayr, A. Haziot and E. Ravaioli, "Electromechanical Design of Nb3Sn Stress Managed Asymmetric Common-Coils". Article DOI: 10.1109/TASC.2025.3532906.</a:t>
            </a:r>
          </a:p>
        </p:txBody>
      </p:sp>
    </p:spTree>
    <p:extLst>
      <p:ext uri="{BB962C8B-B14F-4D97-AF65-F5344CB8AC3E}">
        <p14:creationId xmlns:p14="http://schemas.microsoft.com/office/powerpoint/2010/main" val="22786521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7E11D-0F06-9B0C-E848-AE7126C29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0F603C7-256C-7BE0-D60D-FC1327DD70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D54416E-8B3A-5159-F2FC-87063A6BC9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7A468F9-7AE1-8AA0-8DDE-F158346ED6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2922B7F-747E-C5D4-C966-F44D022C25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3FB1E6F-6CA1-90C6-4F05-0D7BDAEFD155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Field quality in a common coil: What if…?</a:t>
            </a:r>
          </a:p>
        </p:txBody>
      </p:sp>
      <p:pic>
        <p:nvPicPr>
          <p:cNvPr id="2" name="Picture 5" descr="Image">
            <a:extLst>
              <a:ext uri="{FF2B5EF4-FFF2-40B4-BE49-F238E27FC236}">
                <a16:creationId xmlns:a16="http://schemas.microsoft.com/office/drawing/2014/main" id="{6C07BB35-F842-1466-E668-66BA3E3C0EA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7251" y="940443"/>
            <a:ext cx="3678968" cy="5104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7C73DDA8-73A6-626B-51CB-261A2A075DB8}"/>
              </a:ext>
            </a:extLst>
          </p:cNvPr>
          <p:cNvSpPr/>
          <p:nvPr/>
        </p:nvSpPr>
        <p:spPr>
          <a:xfrm>
            <a:off x="5934075" y="4381500"/>
            <a:ext cx="790575" cy="1170933"/>
          </a:xfrm>
          <a:prstGeom prst="rect">
            <a:avLst/>
          </a:prstGeom>
          <a:noFill/>
          <a:ln w="47625">
            <a:solidFill>
              <a:srgbClr val="00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ectángulo 9">
            <a:extLst>
              <a:ext uri="{FF2B5EF4-FFF2-40B4-BE49-F238E27FC236}">
                <a16:creationId xmlns:a16="http://schemas.microsoft.com/office/drawing/2014/main" id="{B27CD35C-3C3A-3C49-83B2-5C1F886CB503}"/>
              </a:ext>
            </a:extLst>
          </p:cNvPr>
          <p:cNvSpPr/>
          <p:nvPr/>
        </p:nvSpPr>
        <p:spPr>
          <a:xfrm>
            <a:off x="5452950" y="4381499"/>
            <a:ext cx="790575" cy="1170933"/>
          </a:xfrm>
          <a:prstGeom prst="rect">
            <a:avLst/>
          </a:prstGeom>
          <a:noFill/>
          <a:ln w="47625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5" name="Picture 4" descr="Image">
            <a:extLst>
              <a:ext uri="{FF2B5EF4-FFF2-40B4-BE49-F238E27FC236}">
                <a16:creationId xmlns:a16="http://schemas.microsoft.com/office/drawing/2014/main" id="{880854A5-5F01-8D91-A23E-F22BD1C204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3061" y="874520"/>
            <a:ext cx="3744000" cy="5222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Rectángulo 16">
            <a:extLst>
              <a:ext uri="{FF2B5EF4-FFF2-40B4-BE49-F238E27FC236}">
                <a16:creationId xmlns:a16="http://schemas.microsoft.com/office/drawing/2014/main" id="{88FCF9DF-1A16-BC36-6BF0-2CD3FA61704F}"/>
              </a:ext>
            </a:extLst>
          </p:cNvPr>
          <p:cNvSpPr/>
          <p:nvPr/>
        </p:nvSpPr>
        <p:spPr>
          <a:xfrm>
            <a:off x="1527710" y="4380857"/>
            <a:ext cx="790575" cy="1170933"/>
          </a:xfrm>
          <a:prstGeom prst="rect">
            <a:avLst/>
          </a:prstGeom>
          <a:noFill/>
          <a:ln w="47625">
            <a:solidFill>
              <a:srgbClr val="000000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D1AACCEB-EE35-6CC2-A265-4088C0BB0258}"/>
              </a:ext>
            </a:extLst>
          </p:cNvPr>
          <p:cNvSpPr/>
          <p:nvPr/>
        </p:nvSpPr>
        <p:spPr>
          <a:xfrm>
            <a:off x="1046585" y="4380856"/>
            <a:ext cx="790575" cy="1170933"/>
          </a:xfrm>
          <a:prstGeom prst="rect">
            <a:avLst/>
          </a:prstGeom>
          <a:noFill/>
          <a:ln w="47625">
            <a:solidFill>
              <a:srgbClr val="000000"/>
            </a:solidFill>
            <a:prstDash val="sysDash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3 Marcador de contenido">
            <a:extLst>
              <a:ext uri="{FF2B5EF4-FFF2-40B4-BE49-F238E27FC236}">
                <a16:creationId xmlns:a16="http://schemas.microsoft.com/office/drawing/2014/main" id="{3AE8BC39-6875-BAC8-C2C8-E8E4D7AB1055}"/>
              </a:ext>
            </a:extLst>
          </p:cNvPr>
          <p:cNvSpPr txBox="1">
            <a:spLocks/>
          </p:cNvSpPr>
          <p:nvPr/>
        </p:nvSpPr>
        <p:spPr>
          <a:xfrm>
            <a:off x="8515350" y="1658016"/>
            <a:ext cx="3494291" cy="33400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…we move the lower turns towards the aperture?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compensation should be more efficient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Marcador de fecha 11">
            <a:extLst>
              <a:ext uri="{FF2B5EF4-FFF2-40B4-BE49-F238E27FC236}">
                <a16:creationId xmlns:a16="http://schemas.microsoft.com/office/drawing/2014/main" id="{FB149DEB-7683-465A-A856-15AB61B353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1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10ABEC-A5AB-47E3-836E-713E975510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735" y="1333144"/>
            <a:ext cx="8554529" cy="3161944"/>
          </a:xfrm>
        </p:spPr>
        <p:txBody>
          <a:bodyPr>
            <a:normAutofit/>
          </a:bodyPr>
          <a:lstStyle/>
          <a:p>
            <a:pPr algn="ctr"/>
            <a:r>
              <a:rPr lang="es-ES" dirty="0"/>
              <a:t>CIEMAT </a:t>
            </a:r>
            <a:r>
              <a:rPr lang="es-ES" dirty="0" err="1"/>
              <a:t>Common</a:t>
            </a:r>
            <a:r>
              <a:rPr lang="es-ES" dirty="0"/>
              <a:t> </a:t>
            </a:r>
            <a:r>
              <a:rPr lang="es-ES" dirty="0" err="1"/>
              <a:t>Coil</a:t>
            </a:r>
            <a:r>
              <a:rPr lang="es-ES" dirty="0"/>
              <a:t> </a:t>
            </a:r>
            <a:r>
              <a:rPr lang="es-ES" dirty="0" err="1"/>
              <a:t>design</a:t>
            </a:r>
            <a:br>
              <a:rPr lang="en-GB" dirty="0"/>
            </a:b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B6CCBDE-2250-4D98-8841-07CBE320266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79CC10B-9637-4445-8682-1F86FB51F6C4}"/>
              </a:ext>
            </a:extLst>
          </p:cNvPr>
          <p:cNvSpPr txBox="1"/>
          <p:nvPr/>
        </p:nvSpPr>
        <p:spPr>
          <a:xfrm>
            <a:off x="3667449" y="4657591"/>
            <a:ext cx="49340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J. García Matos, C. Martins, </a:t>
            </a:r>
            <a:r>
              <a:rPr lang="es-ES" u="sng" dirty="0"/>
              <a:t>F. Toral </a:t>
            </a:r>
            <a:r>
              <a:rPr lang="es-ES" dirty="0"/>
              <a:t>(CIEMAT)</a:t>
            </a:r>
          </a:p>
          <a:p>
            <a:r>
              <a:rPr lang="es-ES" dirty="0"/>
              <a:t>J.C. Pérez, E. Todesco (CERN)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1A340C-B8CC-44C5-8578-FD9957B48F5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9BE6DE-F574-4E5D-93DD-76EAF722682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35047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FB0E73-0F55-10B0-7777-15722AF7BE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8" descr="Image">
            <a:extLst>
              <a:ext uri="{FF2B5EF4-FFF2-40B4-BE49-F238E27FC236}">
                <a16:creationId xmlns:a16="http://schemas.microsoft.com/office/drawing/2014/main" id="{B537F4BC-19AB-26A4-D522-11595D2DF6F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08118" y="420359"/>
            <a:ext cx="4156184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0" descr="Image">
            <a:extLst>
              <a:ext uri="{FF2B5EF4-FFF2-40B4-BE49-F238E27FC236}">
                <a16:creationId xmlns:a16="http://schemas.microsoft.com/office/drawing/2014/main" id="{0C473CB3-9A19-2E01-6A6B-CC99D07910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1716" y="417842"/>
            <a:ext cx="4293667" cy="57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EBC41F3-C7E6-5AF7-5B5C-D20F59D7B3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143EA25-833C-C1EA-82A1-ADCA035DDC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FA09F6D-9ED4-40C6-CEA3-8F595F9350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9BC1F782-27B3-02A9-B989-D467080C34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3 Marcador de contenido">
            <a:extLst>
              <a:ext uri="{FF2B5EF4-FFF2-40B4-BE49-F238E27FC236}">
                <a16:creationId xmlns:a16="http://schemas.microsoft.com/office/drawing/2014/main" id="{8454EF62-234B-FA1A-1367-B497B2E8646F}"/>
              </a:ext>
            </a:extLst>
          </p:cNvPr>
          <p:cNvSpPr txBox="1">
            <a:spLocks/>
          </p:cNvSpPr>
          <p:nvPr/>
        </p:nvSpPr>
        <p:spPr>
          <a:xfrm>
            <a:off x="8515350" y="1658016"/>
            <a:ext cx="3494291" cy="33400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…we move the lower turns towards the aperture?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compensation should be more efficient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Main field efficiency is lost in the gap around the pole coil, but it is further from the aperture.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406C3547-2FE9-4AC8-ED13-BCE8D4AAFF5E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Field quality in a common coil: What if…?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20397549-D618-4B1D-A315-DF5E2D0B6D5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2F0027F6-4691-4A13-ADF5-8A257DA04013}"/>
              </a:ext>
            </a:extLst>
          </p:cNvPr>
          <p:cNvSpPr txBox="1"/>
          <p:nvPr/>
        </p:nvSpPr>
        <p:spPr>
          <a:xfrm>
            <a:off x="1216240" y="314338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SN_1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BC7F0A9D-DDB9-4DB2-9AB6-84115E8EA20B}"/>
              </a:ext>
            </a:extLst>
          </p:cNvPr>
          <p:cNvSpPr txBox="1"/>
          <p:nvPr/>
        </p:nvSpPr>
        <p:spPr>
          <a:xfrm>
            <a:off x="5099838" y="324433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SN_2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0380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E54905-B133-78F1-B3D6-481A897E64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upo 12">
            <a:extLst>
              <a:ext uri="{FF2B5EF4-FFF2-40B4-BE49-F238E27FC236}">
                <a16:creationId xmlns:a16="http://schemas.microsoft.com/office/drawing/2014/main" id="{A3EAA439-B8E2-4305-A133-5F607145C3EA}"/>
              </a:ext>
            </a:extLst>
          </p:cNvPr>
          <p:cNvGrpSpPr/>
          <p:nvPr/>
        </p:nvGrpSpPr>
        <p:grpSpPr>
          <a:xfrm>
            <a:off x="808118" y="420359"/>
            <a:ext cx="4156184" cy="5760000"/>
            <a:chOff x="808118" y="420359"/>
            <a:chExt cx="4156184" cy="5760000"/>
          </a:xfrm>
        </p:grpSpPr>
        <p:grpSp>
          <p:nvGrpSpPr>
            <p:cNvPr id="8" name="Grupo 7">
              <a:extLst>
                <a:ext uri="{FF2B5EF4-FFF2-40B4-BE49-F238E27FC236}">
                  <a16:creationId xmlns:a16="http://schemas.microsoft.com/office/drawing/2014/main" id="{072C7FF7-DB99-61EB-996E-86F90E6C13EA}"/>
                </a:ext>
              </a:extLst>
            </p:cNvPr>
            <p:cNvGrpSpPr/>
            <p:nvPr/>
          </p:nvGrpSpPr>
          <p:grpSpPr>
            <a:xfrm>
              <a:off x="808118" y="420359"/>
              <a:ext cx="4156184" cy="5760000"/>
              <a:chOff x="417593" y="420359"/>
              <a:chExt cx="4156184" cy="5760000"/>
            </a:xfrm>
          </p:grpSpPr>
          <p:pic>
            <p:nvPicPr>
              <p:cNvPr id="4104" name="Picture 8" descr="Image">
                <a:extLst>
                  <a:ext uri="{FF2B5EF4-FFF2-40B4-BE49-F238E27FC236}">
                    <a16:creationId xmlns:a16="http://schemas.microsoft.com/office/drawing/2014/main" id="{E4468F4C-C1D4-3091-74AB-43E453B00F4C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17593" y="420359"/>
                <a:ext cx="4156184" cy="57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" name="Rectángulo 6">
                <a:extLst>
                  <a:ext uri="{FF2B5EF4-FFF2-40B4-BE49-F238E27FC236}">
                    <a16:creationId xmlns:a16="http://schemas.microsoft.com/office/drawing/2014/main" id="{DD6AD343-A06A-5F1B-0433-6E9DEC8A020A}"/>
                  </a:ext>
                </a:extLst>
              </p:cNvPr>
              <p:cNvSpPr/>
              <p:nvPr/>
            </p:nvSpPr>
            <p:spPr>
              <a:xfrm>
                <a:off x="1257300" y="3981450"/>
                <a:ext cx="952500" cy="85725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2" name="Rectángulo 11">
                <a:extLst>
                  <a:ext uri="{FF2B5EF4-FFF2-40B4-BE49-F238E27FC236}">
                    <a16:creationId xmlns:a16="http://schemas.microsoft.com/office/drawing/2014/main" id="{4DC340ED-9EAD-BA49-1B7C-74AB05C942CA}"/>
                  </a:ext>
                </a:extLst>
              </p:cNvPr>
              <p:cNvSpPr/>
              <p:nvPr/>
            </p:nvSpPr>
            <p:spPr>
              <a:xfrm>
                <a:off x="1924050" y="4058908"/>
                <a:ext cx="285750" cy="1732292"/>
              </a:xfrm>
              <a:prstGeom prst="rect">
                <a:avLst/>
              </a:prstGeom>
              <a:solidFill>
                <a:schemeClr val="accent1">
                  <a:lumMod val="50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s-E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21" name="Rectángulo 20">
              <a:extLst>
                <a:ext uri="{FF2B5EF4-FFF2-40B4-BE49-F238E27FC236}">
                  <a16:creationId xmlns:a16="http://schemas.microsoft.com/office/drawing/2014/main" id="{6930415F-533E-4EE3-A9BF-99296AF65B77}"/>
                </a:ext>
              </a:extLst>
            </p:cNvPr>
            <p:cNvSpPr/>
            <p:nvPr/>
          </p:nvSpPr>
          <p:spPr>
            <a:xfrm>
              <a:off x="1602105" y="3981450"/>
              <a:ext cx="45719" cy="197546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8F417831-5952-48B1-B532-DE00DC1B3A15}"/>
              </a:ext>
            </a:extLst>
          </p:cNvPr>
          <p:cNvGrpSpPr/>
          <p:nvPr/>
        </p:nvGrpSpPr>
        <p:grpSpPr>
          <a:xfrm>
            <a:off x="4691716" y="417842"/>
            <a:ext cx="4293667" cy="5760000"/>
            <a:chOff x="4691716" y="417842"/>
            <a:chExt cx="4293667" cy="5760000"/>
          </a:xfrm>
        </p:grpSpPr>
        <p:pic>
          <p:nvPicPr>
            <p:cNvPr id="4106" name="Picture 10" descr="Image">
              <a:extLst>
                <a:ext uri="{FF2B5EF4-FFF2-40B4-BE49-F238E27FC236}">
                  <a16:creationId xmlns:a16="http://schemas.microsoft.com/office/drawing/2014/main" id="{BAAF13EF-3B5B-DDA4-D269-C80B0B02C51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4691716" y="417842"/>
              <a:ext cx="4293667" cy="57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ángulo 18">
              <a:extLst>
                <a:ext uri="{FF2B5EF4-FFF2-40B4-BE49-F238E27FC236}">
                  <a16:creationId xmlns:a16="http://schemas.microsoft.com/office/drawing/2014/main" id="{A977ACC0-B0A5-0705-8900-B509C534AB8C}"/>
                </a:ext>
              </a:extLst>
            </p:cNvPr>
            <p:cNvSpPr/>
            <p:nvPr/>
          </p:nvSpPr>
          <p:spPr>
            <a:xfrm>
              <a:off x="5491092" y="4282766"/>
              <a:ext cx="1740926" cy="89209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Rectángulo 19">
              <a:extLst>
                <a:ext uri="{FF2B5EF4-FFF2-40B4-BE49-F238E27FC236}">
                  <a16:creationId xmlns:a16="http://schemas.microsoft.com/office/drawing/2014/main" id="{6F8F11CE-5CEB-EF53-9613-4F12BA8140B7}"/>
                </a:ext>
              </a:extLst>
            </p:cNvPr>
            <p:cNvSpPr/>
            <p:nvPr/>
          </p:nvSpPr>
          <p:spPr>
            <a:xfrm>
              <a:off x="7055692" y="4285283"/>
              <a:ext cx="196421" cy="1505917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7" name="Rectángulo 16">
              <a:extLst>
                <a:ext uri="{FF2B5EF4-FFF2-40B4-BE49-F238E27FC236}">
                  <a16:creationId xmlns:a16="http://schemas.microsoft.com/office/drawing/2014/main" id="{D35379AB-8A97-47B5-9280-9FD56B0301F0}"/>
                </a:ext>
              </a:extLst>
            </p:cNvPr>
            <p:cNvSpPr/>
            <p:nvPr/>
          </p:nvSpPr>
          <p:spPr>
            <a:xfrm>
              <a:off x="5470996" y="4285283"/>
              <a:ext cx="72000" cy="1427492"/>
            </a:xfrm>
            <a:prstGeom prst="rect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9CDF67E-37A4-FC66-F9D0-40206CA93CE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8B58D5D0-2A05-C0FF-2174-DF92CD6D7FC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A18BFC-7213-9685-D23E-E23A58B3D0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B96381CE-2980-00FE-EE08-BA54CF0002B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24" name="3 Marcador de contenido">
            <a:extLst>
              <a:ext uri="{FF2B5EF4-FFF2-40B4-BE49-F238E27FC236}">
                <a16:creationId xmlns:a16="http://schemas.microsoft.com/office/drawing/2014/main" id="{8E6086B6-F0E2-63B8-4BAB-08CB9E36AF44}"/>
              </a:ext>
            </a:extLst>
          </p:cNvPr>
          <p:cNvSpPr txBox="1">
            <a:spLocks/>
          </p:cNvSpPr>
          <p:nvPr/>
        </p:nvSpPr>
        <p:spPr>
          <a:xfrm>
            <a:off x="8515350" y="1658016"/>
            <a:ext cx="3494291" cy="334007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…we move the lower turns towards the aperture?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Sextupole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compensation should be more efficient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lvl="0">
              <a:buClr>
                <a:srgbClr val="FB963C"/>
              </a:buClr>
              <a:defRPr/>
            </a:pPr>
            <a:r>
              <a:rPr lang="en-US" sz="1800" dirty="0">
                <a:solidFill>
                  <a:srgbClr val="DDDDDD">
                    <a:lumMod val="10000"/>
                  </a:srgbClr>
                </a:solidFill>
              </a:rPr>
              <a:t>Main field efficiency is lost in the gap around the pole coil, but it is further from the aperture.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 casing could hold the EM forces.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80455ED-603A-3A4D-A1CA-D81C68DA108A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Field quality in a common coil: What if…?</a:t>
            </a:r>
          </a:p>
        </p:txBody>
      </p:sp>
      <p:sp>
        <p:nvSpPr>
          <p:cNvPr id="22" name="Marcador de fecha 11">
            <a:extLst>
              <a:ext uri="{FF2B5EF4-FFF2-40B4-BE49-F238E27FC236}">
                <a16:creationId xmlns:a16="http://schemas.microsoft.com/office/drawing/2014/main" id="{3E03A185-08D3-4CD4-85F5-64DF69099ED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48E2C19D-C557-4290-A898-C56C4B00850E}"/>
              </a:ext>
            </a:extLst>
          </p:cNvPr>
          <p:cNvSpPr txBox="1"/>
          <p:nvPr/>
        </p:nvSpPr>
        <p:spPr>
          <a:xfrm>
            <a:off x="1216240" y="3143389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SN_1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066CC772-78CD-43C3-B6AD-F170D2C8688F}"/>
              </a:ext>
            </a:extLst>
          </p:cNvPr>
          <p:cNvSpPr txBox="1"/>
          <p:nvPr/>
        </p:nvSpPr>
        <p:spPr>
          <a:xfrm>
            <a:off x="5079449" y="331777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solidFill>
                  <a:schemeClr val="tx2"/>
                </a:solidFill>
              </a:rPr>
              <a:t>SN_2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66242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5E6FAA-215B-B59D-5338-6AB1E42CBD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43489D3-230D-E008-12E4-EFAE1227E3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A0161C-469D-194A-0C43-033ED3C8BF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21324B15-B7AB-1080-BC21-F16AAB8A5D9F}"/>
              </a:ext>
            </a:extLst>
          </p:cNvPr>
          <p:cNvSpPr txBox="1">
            <a:spLocks/>
          </p:cNvSpPr>
          <p:nvPr/>
        </p:nvSpPr>
        <p:spPr>
          <a:xfrm>
            <a:off x="160306" y="0"/>
            <a:ext cx="4021170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Comparing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these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models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with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previous</a:t>
            </a: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D3E5DD8-71BC-11D3-BFE9-6E45BFBDD01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17"/>
          <a:stretch/>
        </p:blipFill>
        <p:spPr>
          <a:xfrm>
            <a:off x="-1" y="2871252"/>
            <a:ext cx="12206287" cy="3268146"/>
          </a:xfrm>
          <a:prstGeom prst="rect">
            <a:avLst/>
          </a:prstGeom>
        </p:spPr>
      </p:pic>
      <p:sp>
        <p:nvSpPr>
          <p:cNvPr id="8" name="3 Marcador de contenido">
            <a:extLst>
              <a:ext uri="{FF2B5EF4-FFF2-40B4-BE49-F238E27FC236}">
                <a16:creationId xmlns:a16="http://schemas.microsoft.com/office/drawing/2014/main" id="{B81D90EC-BA96-21E2-E628-79CBE35C6085}"/>
              </a:ext>
            </a:extLst>
          </p:cNvPr>
          <p:cNvSpPr txBox="1">
            <a:spLocks/>
          </p:cNvSpPr>
          <p:nvPr/>
        </p:nvSpPr>
        <p:spPr>
          <a:xfrm>
            <a:off x="160306" y="1035754"/>
            <a:ext cx="3221069" cy="160358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Good field quality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multipole variation with current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 hybrid options save a significant amount of Nb</a:t>
            </a:r>
            <a:r>
              <a:rPr kumimoji="0" lang="en-US" sz="14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Sn!!!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Temperature margin at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NbTi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is around 2K, more than current LHC main dipoles (1.3K)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6F1C95AD-15DC-8398-D959-C0D64B1B1D61}"/>
              </a:ext>
            </a:extLst>
          </p:cNvPr>
          <p:cNvSpPr txBox="1"/>
          <p:nvPr/>
        </p:nvSpPr>
        <p:spPr>
          <a:xfrm>
            <a:off x="6029325" y="6048523"/>
            <a:ext cx="61769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Rectángulo 2">
            <a:extLst>
              <a:ext uri="{FF2B5EF4-FFF2-40B4-BE49-F238E27FC236}">
                <a16:creationId xmlns:a16="http://schemas.microsoft.com/office/drawing/2014/main" id="{D5BE8380-10A9-3F80-6B66-9FF73CAF5B87}"/>
              </a:ext>
            </a:extLst>
          </p:cNvPr>
          <p:cNvSpPr/>
          <p:nvPr/>
        </p:nvSpPr>
        <p:spPr>
          <a:xfrm>
            <a:off x="9534524" y="5584691"/>
            <a:ext cx="2638425" cy="545182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8CB1AA44-0518-731B-6A08-7145F91F228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04545" y="-472"/>
            <a:ext cx="922667" cy="2880000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F4C15C23-A750-0C8C-72FC-BA9277D7D80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84707" y="0"/>
            <a:ext cx="912068" cy="2880000"/>
          </a:xfrm>
          <a:prstGeom prst="rect">
            <a:avLst/>
          </a:prstGeom>
        </p:spPr>
      </p:pic>
      <p:sp>
        <p:nvSpPr>
          <p:cNvPr id="26" name="Rectángulo 25">
            <a:extLst>
              <a:ext uri="{FF2B5EF4-FFF2-40B4-BE49-F238E27FC236}">
                <a16:creationId xmlns:a16="http://schemas.microsoft.com/office/drawing/2014/main" id="{803F0DB7-2255-3455-915D-EA504053F4F9}"/>
              </a:ext>
            </a:extLst>
          </p:cNvPr>
          <p:cNvSpPr/>
          <p:nvPr/>
        </p:nvSpPr>
        <p:spPr>
          <a:xfrm>
            <a:off x="9534523" y="3864151"/>
            <a:ext cx="2638425" cy="207400"/>
          </a:xfrm>
          <a:prstGeom prst="rect">
            <a:avLst/>
          </a:prstGeom>
          <a:noFill/>
          <a:ln w="3175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FFB85F21-342C-420E-883A-5476EE73BB90}"/>
              </a:ext>
            </a:extLst>
          </p:cNvPr>
          <p:cNvGrpSpPr/>
          <p:nvPr/>
        </p:nvGrpSpPr>
        <p:grpSpPr>
          <a:xfrm>
            <a:off x="11046079" y="0"/>
            <a:ext cx="965571" cy="2880000"/>
            <a:chOff x="11046079" y="0"/>
            <a:chExt cx="965571" cy="2880000"/>
          </a:xfrm>
        </p:grpSpPr>
        <p:pic>
          <p:nvPicPr>
            <p:cNvPr id="20" name="Imagen 19">
              <a:extLst>
                <a:ext uri="{FF2B5EF4-FFF2-40B4-BE49-F238E27FC236}">
                  <a16:creationId xmlns:a16="http://schemas.microsoft.com/office/drawing/2014/main" id="{625ED5DD-29AA-A872-9BDB-560F17C0366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1046079" y="0"/>
              <a:ext cx="965571" cy="2880000"/>
            </a:xfrm>
            <a:prstGeom prst="rect">
              <a:avLst/>
            </a:prstGeom>
          </p:spPr>
        </p:pic>
        <p:sp>
          <p:nvSpPr>
            <p:cNvPr id="24" name="CuadroTexto 23">
              <a:extLst>
                <a:ext uri="{FF2B5EF4-FFF2-40B4-BE49-F238E27FC236}">
                  <a16:creationId xmlns:a16="http://schemas.microsoft.com/office/drawing/2014/main" id="{559C8808-AA04-9DDE-16CD-F954B6D69BF4}"/>
                </a:ext>
              </a:extLst>
            </p:cNvPr>
            <p:cNvSpPr txBox="1"/>
            <p:nvPr/>
          </p:nvSpPr>
          <p:spPr>
            <a:xfrm>
              <a:off x="11480095" y="663215"/>
              <a:ext cx="5315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NbTi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Forma libre: forma 27">
              <a:extLst>
                <a:ext uri="{FF2B5EF4-FFF2-40B4-BE49-F238E27FC236}">
                  <a16:creationId xmlns:a16="http://schemas.microsoft.com/office/drawing/2014/main" id="{7D2E0BE6-A422-BECA-43AA-3643F7FD3BF9}"/>
                </a:ext>
              </a:extLst>
            </p:cNvPr>
            <p:cNvSpPr/>
            <p:nvPr/>
          </p:nvSpPr>
          <p:spPr>
            <a:xfrm>
              <a:off x="11489531" y="902494"/>
              <a:ext cx="285750" cy="1021556"/>
            </a:xfrm>
            <a:custGeom>
              <a:avLst/>
              <a:gdLst>
                <a:gd name="connsiteX0" fmla="*/ 0 w 285750"/>
                <a:gd name="connsiteY0" fmla="*/ 0 h 1021556"/>
                <a:gd name="connsiteX1" fmla="*/ 142875 w 285750"/>
                <a:gd name="connsiteY1" fmla="*/ 0 h 1021556"/>
                <a:gd name="connsiteX2" fmla="*/ 142875 w 285750"/>
                <a:gd name="connsiteY2" fmla="*/ 171450 h 1021556"/>
                <a:gd name="connsiteX3" fmla="*/ 280988 w 285750"/>
                <a:gd name="connsiteY3" fmla="*/ 169069 h 1021556"/>
                <a:gd name="connsiteX4" fmla="*/ 285750 w 285750"/>
                <a:gd name="connsiteY4" fmla="*/ 1021556 h 1021556"/>
                <a:gd name="connsiteX5" fmla="*/ 147638 w 285750"/>
                <a:gd name="connsiteY5" fmla="*/ 1016794 h 1021556"/>
                <a:gd name="connsiteX6" fmla="*/ 140494 w 285750"/>
                <a:gd name="connsiteY6" fmla="*/ 728662 h 1021556"/>
                <a:gd name="connsiteX7" fmla="*/ 4763 w 285750"/>
                <a:gd name="connsiteY7" fmla="*/ 721519 h 1021556"/>
                <a:gd name="connsiteX8" fmla="*/ 0 w 285750"/>
                <a:gd name="connsiteY8" fmla="*/ 0 h 10215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50" h="1021556">
                  <a:moveTo>
                    <a:pt x="0" y="0"/>
                  </a:moveTo>
                  <a:lnTo>
                    <a:pt x="142875" y="0"/>
                  </a:lnTo>
                  <a:lnTo>
                    <a:pt x="142875" y="171450"/>
                  </a:lnTo>
                  <a:lnTo>
                    <a:pt x="280988" y="169069"/>
                  </a:lnTo>
                  <a:cubicBezTo>
                    <a:pt x="282575" y="453231"/>
                    <a:pt x="284163" y="737394"/>
                    <a:pt x="285750" y="1021556"/>
                  </a:cubicBezTo>
                  <a:lnTo>
                    <a:pt x="147638" y="1016794"/>
                  </a:lnTo>
                  <a:lnTo>
                    <a:pt x="140494" y="728662"/>
                  </a:lnTo>
                  <a:lnTo>
                    <a:pt x="4763" y="721519"/>
                  </a:lnTo>
                  <a:cubicBezTo>
                    <a:pt x="3175" y="481013"/>
                    <a:pt x="1588" y="240506"/>
                    <a:pt x="0" y="0"/>
                  </a:cubicBez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xmlns="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4" name="Grupo 3">
            <a:extLst>
              <a:ext uri="{FF2B5EF4-FFF2-40B4-BE49-F238E27FC236}">
                <a16:creationId xmlns:a16="http://schemas.microsoft.com/office/drawing/2014/main" id="{DCB1BDEB-5283-4819-A5A5-4387F770AA72}"/>
              </a:ext>
            </a:extLst>
          </p:cNvPr>
          <p:cNvGrpSpPr/>
          <p:nvPr/>
        </p:nvGrpSpPr>
        <p:grpSpPr>
          <a:xfrm>
            <a:off x="9754270" y="0"/>
            <a:ext cx="938583" cy="2880000"/>
            <a:chOff x="9754270" y="0"/>
            <a:chExt cx="938583" cy="2880000"/>
          </a:xfrm>
        </p:grpSpPr>
        <p:pic>
          <p:nvPicPr>
            <p:cNvPr id="18" name="Imagen 17">
              <a:extLst>
                <a:ext uri="{FF2B5EF4-FFF2-40B4-BE49-F238E27FC236}">
                  <a16:creationId xmlns:a16="http://schemas.microsoft.com/office/drawing/2014/main" id="{446B7DCF-2C0B-DBA1-A057-E1AA05092CF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9754270" y="0"/>
              <a:ext cx="896693" cy="2880000"/>
            </a:xfrm>
            <a:prstGeom prst="rect">
              <a:avLst/>
            </a:prstGeom>
          </p:spPr>
        </p:pic>
        <p:sp>
          <p:nvSpPr>
            <p:cNvPr id="23" name="CuadroTexto 22">
              <a:extLst>
                <a:ext uri="{FF2B5EF4-FFF2-40B4-BE49-F238E27FC236}">
                  <a16:creationId xmlns:a16="http://schemas.microsoft.com/office/drawing/2014/main" id="{24109666-122D-2248-A924-32AA2BB9461B}"/>
                </a:ext>
              </a:extLst>
            </p:cNvPr>
            <p:cNvSpPr txBox="1"/>
            <p:nvPr/>
          </p:nvSpPr>
          <p:spPr>
            <a:xfrm>
              <a:off x="10161298" y="662986"/>
              <a:ext cx="53155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s-ES" sz="1200" b="1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NbTi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Forma libre: forma 28">
              <a:extLst>
                <a:ext uri="{FF2B5EF4-FFF2-40B4-BE49-F238E27FC236}">
                  <a16:creationId xmlns:a16="http://schemas.microsoft.com/office/drawing/2014/main" id="{AF49ED10-EFB2-3575-E144-29E24C6FD701}"/>
                </a:ext>
              </a:extLst>
            </p:cNvPr>
            <p:cNvSpPr/>
            <p:nvPr/>
          </p:nvSpPr>
          <p:spPr>
            <a:xfrm>
              <a:off x="10151269" y="969169"/>
              <a:ext cx="297656" cy="1064419"/>
            </a:xfrm>
            <a:custGeom>
              <a:avLst/>
              <a:gdLst>
                <a:gd name="connsiteX0" fmla="*/ 2381 w 297656"/>
                <a:gd name="connsiteY0" fmla="*/ 0 h 1064419"/>
                <a:gd name="connsiteX1" fmla="*/ 150019 w 297656"/>
                <a:gd name="connsiteY1" fmla="*/ 2381 h 1064419"/>
                <a:gd name="connsiteX2" fmla="*/ 152400 w 297656"/>
                <a:gd name="connsiteY2" fmla="*/ 52387 h 1064419"/>
                <a:gd name="connsiteX3" fmla="*/ 295275 w 297656"/>
                <a:gd name="connsiteY3" fmla="*/ 54769 h 1064419"/>
                <a:gd name="connsiteX4" fmla="*/ 297656 w 297656"/>
                <a:gd name="connsiteY4" fmla="*/ 852487 h 1064419"/>
                <a:gd name="connsiteX5" fmla="*/ 157162 w 297656"/>
                <a:gd name="connsiteY5" fmla="*/ 852487 h 1064419"/>
                <a:gd name="connsiteX6" fmla="*/ 152400 w 297656"/>
                <a:gd name="connsiteY6" fmla="*/ 1064419 h 1064419"/>
                <a:gd name="connsiteX7" fmla="*/ 0 w 297656"/>
                <a:gd name="connsiteY7" fmla="*/ 1064419 h 1064419"/>
                <a:gd name="connsiteX8" fmla="*/ 2381 w 297656"/>
                <a:gd name="connsiteY8" fmla="*/ 0 h 10644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7656" h="1064419">
                  <a:moveTo>
                    <a:pt x="2381" y="0"/>
                  </a:moveTo>
                  <a:lnTo>
                    <a:pt x="150019" y="2381"/>
                  </a:lnTo>
                  <a:lnTo>
                    <a:pt x="152400" y="52387"/>
                  </a:lnTo>
                  <a:lnTo>
                    <a:pt x="295275" y="54769"/>
                  </a:lnTo>
                  <a:cubicBezTo>
                    <a:pt x="296069" y="320675"/>
                    <a:pt x="296862" y="586581"/>
                    <a:pt x="297656" y="852487"/>
                  </a:cubicBezTo>
                  <a:lnTo>
                    <a:pt x="157162" y="852487"/>
                  </a:lnTo>
                  <a:lnTo>
                    <a:pt x="152400" y="1064419"/>
                  </a:lnTo>
                  <a:lnTo>
                    <a:pt x="0" y="1064419"/>
                  </a:lnTo>
                  <a:cubicBezTo>
                    <a:pt x="1587" y="710406"/>
                    <a:pt x="3175" y="356394"/>
                    <a:pt x="2381" y="0"/>
                  </a:cubicBezTo>
                  <a:close/>
                </a:path>
              </a:pathLst>
            </a:custGeom>
            <a:noFill/>
            <a:ln w="25400">
              <a:solidFill>
                <a:srgbClr val="000000"/>
              </a:solidFill>
              <a:prstDash val="solid"/>
              <a:extLst>
                <a:ext uri="{C807C97D-BFC1-408E-A445-0C87EB9F89A2}">
                  <ask:lineSketchStyleProps xmlns:ask="http://schemas.microsoft.com/office/drawing/2018/sketchyshapes" xmlns="">
                    <ask:type>
                      <ask:lineSketchNone/>
                    </ask:type>
                  </ask:lineSketchStyleProps>
                </a:ext>
              </a:extLst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6146" name="Picture 2" descr="No description has been provided for this image">
            <a:extLst>
              <a:ext uri="{FF2B5EF4-FFF2-40B4-BE49-F238E27FC236}">
                <a16:creationId xmlns:a16="http://schemas.microsoft.com/office/drawing/2014/main" id="{D753969E-3A35-A006-8C95-15CDDC9D61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26209" y="0"/>
            <a:ext cx="938866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No description has been provided for this image">
            <a:extLst>
              <a:ext uri="{FF2B5EF4-FFF2-40B4-BE49-F238E27FC236}">
                <a16:creationId xmlns:a16="http://schemas.microsoft.com/office/drawing/2014/main" id="{0CBDACB4-B1DA-5DF6-A388-590C76A5663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5985" y="0"/>
            <a:ext cx="97059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Marcador de fecha 11">
            <a:extLst>
              <a:ext uri="{FF2B5EF4-FFF2-40B4-BE49-F238E27FC236}">
                <a16:creationId xmlns:a16="http://schemas.microsoft.com/office/drawing/2014/main" id="{09624FF1-7FD3-45B9-A6CB-7E96A03264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9810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3" grpId="0" animBg="1"/>
      <p:bldP spid="2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1A647F-4CC6-0D26-06C8-DDB2C98C4E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DAISY: design guidelines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C06570EB-468C-4E5B-AD4E-9CA782262A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8262257" cy="4981955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featuring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addressing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magnet. 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It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single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layer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n-US" sz="1800" dirty="0">
                <a:solidFill>
                  <a:srgbClr val="DDDDDD">
                    <a:lumMod val="10000"/>
                  </a:srgbClr>
                </a:solidFill>
              </a:rPr>
              <a:t>Nb</a:t>
            </a:r>
            <a:r>
              <a:rPr lang="en-US" sz="1800" baseline="-25000" dirty="0">
                <a:solidFill>
                  <a:srgbClr val="DDDDDD">
                    <a:lumMod val="10000"/>
                  </a:srgbClr>
                </a:solidFill>
              </a:rPr>
              <a:t>3</a:t>
            </a:r>
            <a:r>
              <a:rPr lang="en-US" sz="1800" dirty="0">
                <a:solidFill>
                  <a:srgbClr val="DDDDDD">
                    <a:lumMod val="10000"/>
                  </a:srgbClr>
                </a:solidFill>
              </a:rPr>
              <a:t>Sn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cables and a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double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pancake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NbTi</a:t>
            </a:r>
            <a:r>
              <a:rPr lang="es-ES" sz="18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cables.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Schedule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June 2025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Cable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orders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May 2025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Manufacturing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drawings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October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2025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Tooling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March 2026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fabrication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2026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assembly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November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2026</a:t>
            </a:r>
          </a:p>
          <a:p>
            <a:pPr lvl="1">
              <a:spcBef>
                <a:spcPts val="0"/>
              </a:spcBef>
              <a:spcAft>
                <a:spcPts val="600"/>
              </a:spcAft>
              <a:buClr>
                <a:srgbClr val="FB963C"/>
              </a:buClr>
              <a:defRPr/>
            </a:pP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 test: </a:t>
            </a:r>
            <a:r>
              <a:rPr lang="es-ES" sz="17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January</a:t>
            </a:r>
            <a:r>
              <a:rPr lang="es-ES" sz="17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2027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2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s-ES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target a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performing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2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2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s-E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:a16="http://schemas.microsoft.com/office/drawing/2014/main" id="{C5D8595A-284B-47FF-A98E-132E03BBE23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7619" b="9596"/>
          <a:stretch/>
        </p:blipFill>
        <p:spPr>
          <a:xfrm>
            <a:off x="9151146" y="962344"/>
            <a:ext cx="2349773" cy="4377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40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730E6-D50E-5AA1-CDFC-6CD3B8E99F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A1A647F-4CC6-0D26-06C8-DDB2C98C4E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lvl="0">
              <a:defRPr/>
            </a:pPr>
            <a:r>
              <a:rPr lang="en-US" dirty="0"/>
              <a:t>HFM Annual Meeting 2025</a:t>
            </a: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D614F49-E9E8-E59E-DD04-DF1CCF487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D085B5-3F53-C6AC-9BF2-14C5FCE7A2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1780" y="4095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CE3AAB00-6411-3B34-4783-38174E90A1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0497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F6B43464-612A-970C-2960-0CA651D0BD43}"/>
              </a:ext>
            </a:extLst>
          </p:cNvPr>
          <p:cNvSpPr txBox="1">
            <a:spLocks/>
          </p:cNvSpPr>
          <p:nvPr/>
        </p:nvSpPr>
        <p:spPr>
          <a:xfrm>
            <a:off x="531780" y="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Conclusions</a:t>
            </a:r>
          </a:p>
        </p:txBody>
      </p:sp>
      <p:sp>
        <p:nvSpPr>
          <p:cNvPr id="13" name="Rectangle 5">
            <a:extLst>
              <a:ext uri="{FF2B5EF4-FFF2-40B4-BE49-F238E27FC236}">
                <a16:creationId xmlns:a16="http://schemas.microsoft.com/office/drawing/2014/main" id="{AB3F38A9-D94F-E498-DBF3-1CB1378979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3091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4" name="Rectangle 9">
            <a:extLst>
              <a:ext uri="{FF2B5EF4-FFF2-40B4-BE49-F238E27FC236}">
                <a16:creationId xmlns:a16="http://schemas.microsoft.com/office/drawing/2014/main" id="{0BAD2B86-19AD-BE14-A07D-09FCBE67F4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83310" y="15240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6" name="Rectangle 11">
            <a:extLst>
              <a:ext uri="{FF2B5EF4-FFF2-40B4-BE49-F238E27FC236}">
                <a16:creationId xmlns:a16="http://schemas.microsoft.com/office/drawing/2014/main" id="{93D81F5F-2018-AFB0-E2DB-D4090695AD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br>
              <a:rPr kumimoji="0" lang="es-ES" altLang="es-ES" sz="1800" b="0" i="0" u="none" strike="noStrike" kern="1200" cap="none" spc="0" normalizeH="0" baseline="0" noProof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</a:br>
            <a:endParaRPr kumimoji="0" lang="es-ES" altLang="es-ES" sz="1800" b="0" i="0" u="none" strike="noStrike" kern="1200" cap="none" spc="0" normalizeH="0" baseline="0" noProof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C06570EB-468C-4E5B-AD4E-9CA782262A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15" name="3 Marcador de contenido">
            <a:extLst>
              <a:ext uri="{FF2B5EF4-FFF2-40B4-BE49-F238E27FC236}">
                <a16:creationId xmlns:a16="http://schemas.microsoft.com/office/drawing/2014/main" id="{8DB84D8E-C113-4EA5-BF3E-59EAD8B3C761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49819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contributing to 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HFM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means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RMC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preload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concept. Magnet test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foreseen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next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summer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explored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space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of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providing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14 T in a 50 mm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aperture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1.9 K.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have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found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promising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for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rgbClr val="DDDDDD">
                    <a:lumMod val="10000"/>
                  </a:srgbClr>
                </a:solidFill>
              </a:rPr>
              <a:t>Nb</a:t>
            </a:r>
            <a:r>
              <a:rPr lang="en-US" sz="2000" baseline="-25000" dirty="0">
                <a:solidFill>
                  <a:srgbClr val="DDDDDD">
                    <a:lumMod val="10000"/>
                  </a:srgbClr>
                </a:solidFill>
              </a:rPr>
              <a:t>3</a:t>
            </a:r>
            <a:r>
              <a:rPr lang="en-US" sz="2000" dirty="0">
                <a:solidFill>
                  <a:srgbClr val="DDDDDD">
                    <a:lumMod val="10000"/>
                  </a:srgbClr>
                </a:solidFill>
              </a:rPr>
              <a:t>Sn and </a:t>
            </a:r>
            <a:r>
              <a:rPr lang="en-US" sz="2000" dirty="0" err="1">
                <a:solidFill>
                  <a:srgbClr val="DDDDDD">
                    <a:lumMod val="10000"/>
                  </a:srgbClr>
                </a:solidFill>
              </a:rPr>
              <a:t>NbTi</a:t>
            </a:r>
            <a:r>
              <a:rPr lang="en-US" sz="2000" dirty="0">
                <a:solidFill>
                  <a:srgbClr val="DDDDDD">
                    <a:lumMod val="10000"/>
                  </a:srgbClr>
                </a:solidFill>
              </a:rPr>
              <a:t> 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propose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featuring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magnet.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Calculations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finished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June.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would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target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accelerator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quality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16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endParaRPr lang="es-E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788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bldLvl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2B11C8-A37F-A4F2-0834-28D66C1FC8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7757C57-145F-E7A6-4E90-9690DF62409D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63DA99D-47B9-B364-ABB1-27D31BEDE5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C8E6A44-9076-0152-1756-18FC157EB69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id="{D067DC9C-5D52-C074-148B-AD816D6DAAB8}"/>
              </a:ext>
            </a:extLst>
          </p:cNvPr>
          <p:cNvSpPr txBox="1">
            <a:spLocks/>
          </p:cNvSpPr>
          <p:nvPr/>
        </p:nvSpPr>
        <p:spPr>
          <a:xfrm>
            <a:off x="531780" y="2819400"/>
            <a:ext cx="10969139" cy="94044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Extra </a:t>
            </a:r>
            <a:r>
              <a:rPr kumimoji="0" lang="es-ES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slides</a:t>
            </a:r>
            <a:endParaRPr kumimoji="0" lang="it-IT" sz="2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681620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0F42CE-F343-1BDB-FB83-29A5B9A45C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F6B801C-0F49-943B-5390-E15E549000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882913" y="5460678"/>
            <a:ext cx="2844800" cy="36512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A2B72-61D3-4DD5-8514-A6095F7E9C14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2/13/2025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AFD0EA9-5DFE-4C19-7985-61F48BDC02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98281" y="4678147"/>
            <a:ext cx="668565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77" name="CuadroTexto 76">
            <a:extLst>
              <a:ext uri="{FF2B5EF4-FFF2-40B4-BE49-F238E27FC236}">
                <a16:creationId xmlns:a16="http://schemas.microsoft.com/office/drawing/2014/main" id="{56B4F7C1-B4A4-0EF0-02AB-07ADA5CBB5A2}"/>
              </a:ext>
            </a:extLst>
          </p:cNvPr>
          <p:cNvSpPr txBox="1"/>
          <p:nvPr/>
        </p:nvSpPr>
        <p:spPr>
          <a:xfrm>
            <a:off x="2136187" y="6334504"/>
            <a:ext cx="586131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[1] M. </a:t>
            </a: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Bonora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 ‘Interfacing with ROXIE: Scripting, Python, and Model Based Design’, presented at the ROXIE Users Workshop: ROXIE 23 Launch Event, Accessed: Jan. 23, 2024. [Online]. Available: https://indico.cern.ch/event/1318061/contributions/5574693/attachments/2711597/4708647/interfacing_roxie.pdf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[2] T. Salmi et al., ‘Quench protection analysis integrated in the design of dipoles for the Future Circular Collider’, Phys. Rev. Accel. Beams, vol. 20, no. 3, p. 032401, Mar. 2017, </a:t>
            </a:r>
            <a:r>
              <a:rPr kumimoji="0" lang="en-US" sz="600" b="1" i="0" u="none" strike="noStrike" kern="1200" cap="none" spc="0" normalizeH="0" baseline="0" noProof="0" dirty="0" err="1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doi</a:t>
            </a:r>
            <a:r>
              <a: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10.1103/PhysRevAccelBeams.20.032401.</a:t>
            </a:r>
            <a:endParaRPr kumimoji="0" lang="es-ES" sz="6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9" name="Rectángulo: esquinas redondeadas 78">
            <a:extLst>
              <a:ext uri="{FF2B5EF4-FFF2-40B4-BE49-F238E27FC236}">
                <a16:creationId xmlns:a16="http://schemas.microsoft.com/office/drawing/2014/main" id="{3165B92B-E8FF-74F2-CB2F-A1577DC0A809}"/>
              </a:ext>
            </a:extLst>
          </p:cNvPr>
          <p:cNvSpPr/>
          <p:nvPr/>
        </p:nvSpPr>
        <p:spPr>
          <a:xfrm>
            <a:off x="220451" y="117797"/>
            <a:ext cx="6002549" cy="3998090"/>
          </a:xfrm>
          <a:prstGeom prst="roundRect">
            <a:avLst>
              <a:gd name="adj" fmla="val 4098"/>
            </a:avLst>
          </a:prstGeom>
          <a:solidFill>
            <a:srgbClr val="063AB5"/>
          </a:solidFill>
          <a:ln>
            <a:solidFill>
              <a:srgbClr val="00206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0" name="Rectángulo: esquinas redondeadas 79">
            <a:extLst>
              <a:ext uri="{FF2B5EF4-FFF2-40B4-BE49-F238E27FC236}">
                <a16:creationId xmlns:a16="http://schemas.microsoft.com/office/drawing/2014/main" id="{4578D8C4-3574-229E-44E7-FE2AD39F5072}"/>
              </a:ext>
            </a:extLst>
          </p:cNvPr>
          <p:cNvSpPr/>
          <p:nvPr/>
        </p:nvSpPr>
        <p:spPr>
          <a:xfrm>
            <a:off x="348242" y="270228"/>
            <a:ext cx="3162521" cy="3718658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rgbClr val="F5915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3" name="Datos 5">
            <a:extLst>
              <a:ext uri="{FF2B5EF4-FFF2-40B4-BE49-F238E27FC236}">
                <a16:creationId xmlns:a16="http://schemas.microsoft.com/office/drawing/2014/main" id="{15FFCA63-B46D-880F-B10A-D323650896ED}"/>
              </a:ext>
            </a:extLst>
          </p:cNvPr>
          <p:cNvSpPr/>
          <p:nvPr/>
        </p:nvSpPr>
        <p:spPr>
          <a:xfrm>
            <a:off x="980586" y="1036044"/>
            <a:ext cx="1944303" cy="299495"/>
          </a:xfrm>
          <a:prstGeom prst="flowChartInputOutput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Input data</a:t>
            </a:r>
          </a:p>
        </p:txBody>
      </p:sp>
      <p:cxnSp>
        <p:nvCxnSpPr>
          <p:cNvPr id="84" name="Conector recto de flecha 83">
            <a:extLst>
              <a:ext uri="{FF2B5EF4-FFF2-40B4-BE49-F238E27FC236}">
                <a16:creationId xmlns:a16="http://schemas.microsoft.com/office/drawing/2014/main" id="{AF9B8C25-7EA3-5D55-686F-B5597625DBA0}"/>
              </a:ext>
            </a:extLst>
          </p:cNvPr>
          <p:cNvCxnSpPr/>
          <p:nvPr/>
        </p:nvCxnSpPr>
        <p:spPr>
          <a:xfrm>
            <a:off x="1943111" y="774556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cxnSp>
        <p:nvCxnSpPr>
          <p:cNvPr id="85" name="Conector recto de flecha 84">
            <a:extLst>
              <a:ext uri="{FF2B5EF4-FFF2-40B4-BE49-F238E27FC236}">
                <a16:creationId xmlns:a16="http://schemas.microsoft.com/office/drawing/2014/main" id="{DA40B5EE-58B2-6534-7E7D-8EF403D2FC67}"/>
              </a:ext>
            </a:extLst>
          </p:cNvPr>
          <p:cNvCxnSpPr/>
          <p:nvPr/>
        </p:nvCxnSpPr>
        <p:spPr>
          <a:xfrm>
            <a:off x="1943111" y="1339687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91" name="Proceso 13">
            <a:extLst>
              <a:ext uri="{FF2B5EF4-FFF2-40B4-BE49-F238E27FC236}">
                <a16:creationId xmlns:a16="http://schemas.microsoft.com/office/drawing/2014/main" id="{2D108361-0F0B-11F7-77EE-6C6F1BBFDD2C}"/>
              </a:ext>
            </a:extLst>
          </p:cNvPr>
          <p:cNvSpPr/>
          <p:nvPr/>
        </p:nvSpPr>
        <p:spPr>
          <a:xfrm>
            <a:off x="490034" y="3255610"/>
            <a:ext cx="2878935" cy="584287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Manual tuning of the model</a:t>
            </a:r>
          </a:p>
        </p:txBody>
      </p:sp>
      <p:sp>
        <p:nvSpPr>
          <p:cNvPr id="94" name="CuadroTexto 93">
            <a:extLst>
              <a:ext uri="{FF2B5EF4-FFF2-40B4-BE49-F238E27FC236}">
                <a16:creationId xmlns:a16="http://schemas.microsoft.com/office/drawing/2014/main" id="{8042AF74-15C0-C15F-1807-46119F0E33F0}"/>
              </a:ext>
            </a:extLst>
          </p:cNvPr>
          <p:cNvSpPr txBox="1"/>
          <p:nvPr/>
        </p:nvSpPr>
        <p:spPr>
          <a:xfrm>
            <a:off x="405869" y="282377"/>
            <a:ext cx="1030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F5925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Script #1</a:t>
            </a:r>
          </a:p>
        </p:txBody>
      </p:sp>
      <p:pic>
        <p:nvPicPr>
          <p:cNvPr id="95" name="Imagen 94">
            <a:extLst>
              <a:ext uri="{FF2B5EF4-FFF2-40B4-BE49-F238E27FC236}">
                <a16:creationId xmlns:a16="http://schemas.microsoft.com/office/drawing/2014/main" id="{89FCFE2A-7B0F-1427-3837-B0037CE0782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88396" y="344069"/>
            <a:ext cx="584860" cy="609760"/>
          </a:xfrm>
          <a:prstGeom prst="rect">
            <a:avLst/>
          </a:prstGeom>
        </p:spPr>
      </p:pic>
      <p:sp>
        <p:nvSpPr>
          <p:cNvPr id="97" name="CuadroTexto 96">
            <a:extLst>
              <a:ext uri="{FF2B5EF4-FFF2-40B4-BE49-F238E27FC236}">
                <a16:creationId xmlns:a16="http://schemas.microsoft.com/office/drawing/2014/main" id="{F23265AD-7E53-13A7-D716-85569078D620}"/>
              </a:ext>
            </a:extLst>
          </p:cNvPr>
          <p:cNvSpPr txBox="1"/>
          <p:nvPr/>
        </p:nvSpPr>
        <p:spPr>
          <a:xfrm>
            <a:off x="3815940" y="257603"/>
            <a:ext cx="19108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Roxie23 environment</a:t>
            </a:r>
          </a:p>
        </p:txBody>
      </p:sp>
      <p:grpSp>
        <p:nvGrpSpPr>
          <p:cNvPr id="98" name="Grupo 97">
            <a:extLst>
              <a:ext uri="{FF2B5EF4-FFF2-40B4-BE49-F238E27FC236}">
                <a16:creationId xmlns:a16="http://schemas.microsoft.com/office/drawing/2014/main" id="{C27EDC55-B769-38CD-17A9-130372ECF0FC}"/>
              </a:ext>
            </a:extLst>
          </p:cNvPr>
          <p:cNvGrpSpPr/>
          <p:nvPr/>
        </p:nvGrpSpPr>
        <p:grpSpPr>
          <a:xfrm>
            <a:off x="969362" y="4133874"/>
            <a:ext cx="2330993" cy="445909"/>
            <a:chOff x="6807954" y="612499"/>
            <a:chExt cx="2843934" cy="654680"/>
          </a:xfrm>
        </p:grpSpPr>
        <p:sp>
          <p:nvSpPr>
            <p:cNvPr id="139" name="CuadroTexto 138">
              <a:extLst>
                <a:ext uri="{FF2B5EF4-FFF2-40B4-BE49-F238E27FC236}">
                  <a16:creationId xmlns:a16="http://schemas.microsoft.com/office/drawing/2014/main" id="{D821007D-1919-6E45-8B38-2BABA4D750CA}"/>
                </a:ext>
              </a:extLst>
            </p:cNvPr>
            <p:cNvSpPr txBox="1"/>
            <p:nvPr/>
          </p:nvSpPr>
          <p:spPr>
            <a:xfrm>
              <a:off x="7396194" y="612499"/>
              <a:ext cx="1910841" cy="406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kumimoji="0" lang="en-GB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odel.output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0" name="CuadroTexto 139">
              <a:extLst>
                <a:ext uri="{FF2B5EF4-FFF2-40B4-BE49-F238E27FC236}">
                  <a16:creationId xmlns:a16="http://schemas.microsoft.com/office/drawing/2014/main" id="{CF0847E2-030F-9C38-2ACC-C45D3F22870C}"/>
                </a:ext>
              </a:extLst>
            </p:cNvPr>
            <p:cNvSpPr txBox="1"/>
            <p:nvPr/>
          </p:nvSpPr>
          <p:spPr>
            <a:xfrm>
              <a:off x="7393031" y="855891"/>
              <a:ext cx="2258857" cy="40668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kumimoji="0" lang="en-GB" sz="1200" b="0" i="0" u="none" strike="noStrike" kern="0" cap="none" spc="0" normalizeH="0" baseline="0" noProof="0" dirty="0" err="1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odel_induc.output</a:t>
              </a:r>
              <a:endParaRPr kumimoji="0" lang="en-GB" sz="12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141" name="Grupo 140">
              <a:extLst>
                <a:ext uri="{FF2B5EF4-FFF2-40B4-BE49-F238E27FC236}">
                  <a16:creationId xmlns:a16="http://schemas.microsoft.com/office/drawing/2014/main" id="{B0C85A5A-9104-AB54-9338-BD0FEED809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6807954" y="629377"/>
              <a:ext cx="685668" cy="637802"/>
              <a:chOff x="6807955" y="629377"/>
              <a:chExt cx="1082718" cy="1007134"/>
            </a:xfrm>
          </p:grpSpPr>
          <p:pic>
            <p:nvPicPr>
              <p:cNvPr id="142" name="Gráfico 141" descr="Documento con relleno sólido">
                <a:extLst>
                  <a:ext uri="{FF2B5EF4-FFF2-40B4-BE49-F238E27FC236}">
                    <a16:creationId xmlns:a16="http://schemas.microsoft.com/office/drawing/2014/main" id="{CDFD757B-A1E8-8984-D682-F227275281D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p:blipFill>
            <p:spPr>
              <a:xfrm>
                <a:off x="6807955" y="722112"/>
                <a:ext cx="914400" cy="914399"/>
              </a:xfrm>
              <a:prstGeom prst="rect">
                <a:avLst/>
              </a:prstGeom>
            </p:spPr>
          </p:pic>
          <p:grpSp>
            <p:nvGrpSpPr>
              <p:cNvPr id="143" name="Grupo 142">
                <a:extLst>
                  <a:ext uri="{FF2B5EF4-FFF2-40B4-BE49-F238E27FC236}">
                    <a16:creationId xmlns:a16="http://schemas.microsoft.com/office/drawing/2014/main" id="{EC0AC473-AEEA-1261-8430-CE0FE0BB691C}"/>
                  </a:ext>
                </a:extLst>
              </p:cNvPr>
              <p:cNvGrpSpPr/>
              <p:nvPr/>
            </p:nvGrpSpPr>
            <p:grpSpPr>
              <a:xfrm>
                <a:off x="6976273" y="629377"/>
                <a:ext cx="914400" cy="914400"/>
                <a:chOff x="8973012" y="528312"/>
                <a:chExt cx="914400" cy="914400"/>
              </a:xfrm>
            </p:grpSpPr>
            <p:sp>
              <p:nvSpPr>
                <p:cNvPr id="144" name="Rectángulo 143">
                  <a:extLst>
                    <a:ext uri="{FF2B5EF4-FFF2-40B4-BE49-F238E27FC236}">
                      <a16:creationId xmlns:a16="http://schemas.microsoft.com/office/drawing/2014/main" id="{34CC7A17-3834-0BA4-8548-943513C9A180}"/>
                    </a:ext>
                  </a:extLst>
                </p:cNvPr>
                <p:cNvSpPr/>
                <p:nvPr/>
              </p:nvSpPr>
              <p:spPr>
                <a:xfrm>
                  <a:off x="9136047" y="596900"/>
                  <a:ext cx="587324" cy="7778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s-ES" sz="12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endParaRPr>
                </a:p>
              </p:txBody>
            </p:sp>
            <p:pic>
              <p:nvPicPr>
                <p:cNvPr id="145" name="Gráfico 144" descr="Documento con relleno sólido">
                  <a:extLst>
                    <a:ext uri="{FF2B5EF4-FFF2-40B4-BE49-F238E27FC236}">
                      <a16:creationId xmlns:a16="http://schemas.microsoft.com/office/drawing/2014/main" id="{C9DC0603-B7AE-A622-A718-42FC560B768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 cstate="email">
                  <a:alphaModFix/>
                  <a:extLst>
                    <a:ext uri="{28A0092B-C50C-407E-A947-70E740481C1C}">
                      <a14:useLocalDpi xmlns:a14="http://schemas.microsoft.com/office/drawing/2010/main"/>
                    </a:ext>
                    <a:ext uri="{96DAC541-7B7A-43D3-8B79-37D633B846F1}">
                      <asvg:svgBlip xmlns:asvg="http://schemas.microsoft.com/office/drawing/2016/SVG/main" r:embed="rId6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973012" y="528312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  <p:sp>
        <p:nvSpPr>
          <p:cNvPr id="99" name="Rectángulo: esquinas redondeadas 98">
            <a:extLst>
              <a:ext uri="{FF2B5EF4-FFF2-40B4-BE49-F238E27FC236}">
                <a16:creationId xmlns:a16="http://schemas.microsoft.com/office/drawing/2014/main" id="{1AA7DC92-C1F5-E282-36EE-AD282197CF8C}"/>
              </a:ext>
            </a:extLst>
          </p:cNvPr>
          <p:cNvSpPr/>
          <p:nvPr/>
        </p:nvSpPr>
        <p:spPr>
          <a:xfrm>
            <a:off x="572710" y="4601061"/>
            <a:ext cx="2765745" cy="1541102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01" name="Conector recto de flecha 100">
            <a:extLst>
              <a:ext uri="{FF2B5EF4-FFF2-40B4-BE49-F238E27FC236}">
                <a16:creationId xmlns:a16="http://schemas.microsoft.com/office/drawing/2014/main" id="{5B30E1B0-7CFA-21E5-0266-E549164F5CDD}"/>
              </a:ext>
            </a:extLst>
          </p:cNvPr>
          <p:cNvCxnSpPr/>
          <p:nvPr/>
        </p:nvCxnSpPr>
        <p:spPr>
          <a:xfrm>
            <a:off x="1972710" y="5442608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02" name="Proceso 13">
            <a:extLst>
              <a:ext uri="{FF2B5EF4-FFF2-40B4-BE49-F238E27FC236}">
                <a16:creationId xmlns:a16="http://schemas.microsoft.com/office/drawing/2014/main" id="{C21633E9-1809-C374-936C-73FC6BC782B4}"/>
              </a:ext>
            </a:extLst>
          </p:cNvPr>
          <p:cNvSpPr/>
          <p:nvPr/>
        </p:nvSpPr>
        <p:spPr>
          <a:xfrm>
            <a:off x="965150" y="4931200"/>
            <a:ext cx="2015280" cy="571102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Compute quench and retrieve results</a:t>
            </a:r>
          </a:p>
        </p:txBody>
      </p:sp>
      <p:cxnSp>
        <p:nvCxnSpPr>
          <p:cNvPr id="103" name="Conector recto de flecha 102">
            <a:extLst>
              <a:ext uri="{FF2B5EF4-FFF2-40B4-BE49-F238E27FC236}">
                <a16:creationId xmlns:a16="http://schemas.microsoft.com/office/drawing/2014/main" id="{54E426B4-930C-8A9E-DA8C-64B720513B75}"/>
              </a:ext>
            </a:extLst>
          </p:cNvPr>
          <p:cNvCxnSpPr/>
          <p:nvPr/>
        </p:nvCxnSpPr>
        <p:spPr>
          <a:xfrm>
            <a:off x="1970898" y="4551214"/>
            <a:ext cx="0" cy="396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grpSp>
        <p:nvGrpSpPr>
          <p:cNvPr id="104" name="Grupo 103">
            <a:extLst>
              <a:ext uri="{FF2B5EF4-FFF2-40B4-BE49-F238E27FC236}">
                <a16:creationId xmlns:a16="http://schemas.microsoft.com/office/drawing/2014/main" id="{64AC1DB0-1766-F4B5-7D69-2DE51081A7D8}"/>
              </a:ext>
            </a:extLst>
          </p:cNvPr>
          <p:cNvGrpSpPr/>
          <p:nvPr/>
        </p:nvGrpSpPr>
        <p:grpSpPr>
          <a:xfrm>
            <a:off x="2966868" y="4958515"/>
            <a:ext cx="720000" cy="482736"/>
            <a:chOff x="3726621" y="2362200"/>
            <a:chExt cx="976604" cy="482736"/>
          </a:xfrm>
          <a:solidFill>
            <a:schemeClr val="accent6">
              <a:lumMod val="50000"/>
            </a:schemeClr>
          </a:solidFill>
        </p:grpSpPr>
        <p:sp>
          <p:nvSpPr>
            <p:cNvPr id="137" name="Flecha: a la derecha con muesca 136">
              <a:extLst>
                <a:ext uri="{FF2B5EF4-FFF2-40B4-BE49-F238E27FC236}">
                  <a16:creationId xmlns:a16="http://schemas.microsoft.com/office/drawing/2014/main" id="{412B9C03-5C73-3B29-1FD0-F568A50D93C2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grpFill/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8" name="Flecha: a la derecha con muesca 137">
              <a:extLst>
                <a:ext uri="{FF2B5EF4-FFF2-40B4-BE49-F238E27FC236}">
                  <a16:creationId xmlns:a16="http://schemas.microsoft.com/office/drawing/2014/main" id="{1D11F20F-8878-2ED6-6817-4FC00C3D94A4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grpFill/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05" name="Gráfico 104" descr="Base de datos contorno">
            <a:extLst>
              <a:ext uri="{FF2B5EF4-FFF2-40B4-BE49-F238E27FC236}">
                <a16:creationId xmlns:a16="http://schemas.microsoft.com/office/drawing/2014/main" id="{86BF82B0-A53A-172D-E879-56107A88984D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086900" y="4212175"/>
            <a:ext cx="365125" cy="365125"/>
          </a:xfrm>
          <a:prstGeom prst="rect">
            <a:avLst/>
          </a:prstGeom>
        </p:spPr>
      </p:pic>
      <p:sp>
        <p:nvSpPr>
          <p:cNvPr id="106" name="CuadroTexto 105">
            <a:extLst>
              <a:ext uri="{FF2B5EF4-FFF2-40B4-BE49-F238E27FC236}">
                <a16:creationId xmlns:a16="http://schemas.microsoft.com/office/drawing/2014/main" id="{C0475477-AB64-C4C5-B649-7E46468D4DAE}"/>
              </a:ext>
            </a:extLst>
          </p:cNvPr>
          <p:cNvSpPr txBox="1"/>
          <p:nvPr/>
        </p:nvSpPr>
        <p:spPr>
          <a:xfrm>
            <a:off x="4369834" y="4111041"/>
            <a:ext cx="15185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Coherent</a:t>
            </a:r>
            <a:b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r>
              <a:rPr kumimoji="0" lang="en-GB" sz="1600" b="0" i="0" u="none" strike="noStrike" kern="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cable libraries</a:t>
            </a:r>
          </a:p>
        </p:txBody>
      </p:sp>
      <p:grpSp>
        <p:nvGrpSpPr>
          <p:cNvPr id="108" name="Grupo 107">
            <a:extLst>
              <a:ext uri="{FF2B5EF4-FFF2-40B4-BE49-F238E27FC236}">
                <a16:creationId xmlns:a16="http://schemas.microsoft.com/office/drawing/2014/main" id="{89625630-D732-0D3D-00A4-75A7ECF81146}"/>
              </a:ext>
            </a:extLst>
          </p:cNvPr>
          <p:cNvGrpSpPr/>
          <p:nvPr/>
        </p:nvGrpSpPr>
        <p:grpSpPr>
          <a:xfrm>
            <a:off x="3678023" y="4683453"/>
            <a:ext cx="2756844" cy="914400"/>
            <a:chOff x="3954911" y="8808611"/>
            <a:chExt cx="2756844" cy="914400"/>
          </a:xfrm>
        </p:grpSpPr>
        <p:sp>
          <p:nvSpPr>
            <p:cNvPr id="132" name="Rectángulo: esquinas redondeadas 131">
              <a:extLst>
                <a:ext uri="{FF2B5EF4-FFF2-40B4-BE49-F238E27FC236}">
                  <a16:creationId xmlns:a16="http://schemas.microsoft.com/office/drawing/2014/main" id="{B37E165A-202E-6C8B-41CE-654CD0D1B0D5}"/>
                </a:ext>
              </a:extLst>
            </p:cNvPr>
            <p:cNvSpPr/>
            <p:nvPr/>
          </p:nvSpPr>
          <p:spPr>
            <a:xfrm>
              <a:off x="3954911" y="8950382"/>
              <a:ext cx="2544977" cy="630324"/>
            </a:xfrm>
            <a:prstGeom prst="roundRect">
              <a:avLst>
                <a:gd name="adj" fmla="val 4098"/>
              </a:avLst>
            </a:prstGeom>
            <a:solidFill>
              <a:schemeClr val="bg1"/>
            </a:solidFill>
            <a:ln w="3810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133" name="Gráfico 132" descr="Tabla con relleno sólido">
              <a:extLst>
                <a:ext uri="{FF2B5EF4-FFF2-40B4-BE49-F238E27FC236}">
                  <a16:creationId xmlns:a16="http://schemas.microsoft.com/office/drawing/2014/main" id="{277D92D8-12E5-3E95-2F90-8DC30659ACDD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3974076" y="8808611"/>
              <a:ext cx="914400" cy="914400"/>
            </a:xfrm>
            <a:prstGeom prst="rect">
              <a:avLst/>
            </a:prstGeom>
          </p:spPr>
        </p:pic>
        <p:sp>
          <p:nvSpPr>
            <p:cNvPr id="134" name="CuadroTexto 133">
              <a:extLst>
                <a:ext uri="{FF2B5EF4-FFF2-40B4-BE49-F238E27FC236}">
                  <a16:creationId xmlns:a16="http://schemas.microsoft.com/office/drawing/2014/main" id="{BFE33C2F-D515-A3D9-55EA-C475066B1711}"/>
                </a:ext>
              </a:extLst>
            </p:cNvPr>
            <p:cNvSpPr txBox="1"/>
            <p:nvPr/>
          </p:nvSpPr>
          <p:spPr>
            <a:xfrm>
              <a:off x="4814887" y="8950382"/>
              <a:ext cx="1896868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4D4D4D">
                      <a:lumMod val="50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Quench computation [2]</a:t>
              </a:r>
            </a:p>
          </p:txBody>
        </p:sp>
      </p:grpSp>
      <p:sp>
        <p:nvSpPr>
          <p:cNvPr id="110" name="Pantalla 25">
            <a:extLst>
              <a:ext uri="{FF2B5EF4-FFF2-40B4-BE49-F238E27FC236}">
                <a16:creationId xmlns:a16="http://schemas.microsoft.com/office/drawing/2014/main" id="{73FBC533-5035-A9F5-28A5-474076D4A57E}"/>
              </a:ext>
            </a:extLst>
          </p:cNvPr>
          <p:cNvSpPr/>
          <p:nvPr/>
        </p:nvSpPr>
        <p:spPr>
          <a:xfrm>
            <a:off x="1330957" y="5683053"/>
            <a:ext cx="1283506" cy="365125"/>
          </a:xfrm>
          <a:prstGeom prst="flowChartDisplay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Results</a:t>
            </a:r>
          </a:p>
        </p:txBody>
      </p:sp>
      <p:cxnSp>
        <p:nvCxnSpPr>
          <p:cNvPr id="111" name="Conector recto de flecha 110">
            <a:extLst>
              <a:ext uri="{FF2B5EF4-FFF2-40B4-BE49-F238E27FC236}">
                <a16:creationId xmlns:a16="http://schemas.microsoft.com/office/drawing/2014/main" id="{EA28FCB0-1A50-533A-12EE-AE2032EC865D}"/>
              </a:ext>
            </a:extLst>
          </p:cNvPr>
          <p:cNvCxnSpPr>
            <a:cxnSpLocks/>
          </p:cNvCxnSpPr>
          <p:nvPr/>
        </p:nvCxnSpPr>
        <p:spPr>
          <a:xfrm>
            <a:off x="2601763" y="5864425"/>
            <a:ext cx="1088960" cy="3361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13" name="CuadroTexto 112">
            <a:extLst>
              <a:ext uri="{FF2B5EF4-FFF2-40B4-BE49-F238E27FC236}">
                <a16:creationId xmlns:a16="http://schemas.microsoft.com/office/drawing/2014/main" id="{077D58B2-0B54-201A-FF6F-C389F86BBE1A}"/>
              </a:ext>
            </a:extLst>
          </p:cNvPr>
          <p:cNvSpPr txBox="1"/>
          <p:nvPr/>
        </p:nvSpPr>
        <p:spPr>
          <a:xfrm>
            <a:off x="565240" y="4561424"/>
            <a:ext cx="10304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Script #2</a:t>
            </a:r>
          </a:p>
        </p:txBody>
      </p:sp>
      <p:pic>
        <p:nvPicPr>
          <p:cNvPr id="115" name="Picture 2">
            <a:extLst>
              <a:ext uri="{FF2B5EF4-FFF2-40B4-BE49-F238E27FC236}">
                <a16:creationId xmlns:a16="http://schemas.microsoft.com/office/drawing/2014/main" id="{25FE5E41-A247-6B3F-5C80-1409CF3AF3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204" y="4531551"/>
            <a:ext cx="954119" cy="477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50" name="Grupo 149">
            <a:extLst>
              <a:ext uri="{FF2B5EF4-FFF2-40B4-BE49-F238E27FC236}">
                <a16:creationId xmlns:a16="http://schemas.microsoft.com/office/drawing/2014/main" id="{AA97ACE5-5F52-749E-034E-21828B46DBF4}"/>
              </a:ext>
            </a:extLst>
          </p:cNvPr>
          <p:cNvGrpSpPr/>
          <p:nvPr/>
        </p:nvGrpSpPr>
        <p:grpSpPr>
          <a:xfrm>
            <a:off x="4164822" y="876626"/>
            <a:ext cx="1229631" cy="440920"/>
            <a:chOff x="11520049" y="-416208"/>
            <a:chExt cx="1229631" cy="440920"/>
          </a:xfrm>
        </p:grpSpPr>
        <p:pic>
          <p:nvPicPr>
            <p:cNvPr id="114" name="Imagen 113">
              <a:extLst>
                <a:ext uri="{FF2B5EF4-FFF2-40B4-BE49-F238E27FC236}">
                  <a16:creationId xmlns:a16="http://schemas.microsoft.com/office/drawing/2014/main" id="{518CA327-6023-CACC-AF7F-C02205A442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086DD7"/>
                </a:clrFrom>
                <a:clrTo>
                  <a:srgbClr val="086DD7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1525264" y="-366491"/>
              <a:ext cx="1224416" cy="391203"/>
            </a:xfrm>
            <a:prstGeom prst="rect">
              <a:avLst/>
            </a:prstGeom>
          </p:spPr>
        </p:pic>
        <p:pic>
          <p:nvPicPr>
            <p:cNvPr id="116" name="Imagen 115">
              <a:extLst>
                <a:ext uri="{FF2B5EF4-FFF2-40B4-BE49-F238E27FC236}">
                  <a16:creationId xmlns:a16="http://schemas.microsoft.com/office/drawing/2014/main" id="{15604381-18E6-E4B8-4546-E9B5F2B8C1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1520049" y="-416208"/>
              <a:ext cx="161948" cy="114316"/>
            </a:xfrm>
            <a:prstGeom prst="rect">
              <a:avLst/>
            </a:prstGeom>
          </p:spPr>
        </p:pic>
      </p:grpSp>
      <p:cxnSp>
        <p:nvCxnSpPr>
          <p:cNvPr id="123" name="Conector recto de flecha 122">
            <a:extLst>
              <a:ext uri="{FF2B5EF4-FFF2-40B4-BE49-F238E27FC236}">
                <a16:creationId xmlns:a16="http://schemas.microsoft.com/office/drawing/2014/main" id="{FCCE1F24-A3F7-A524-5257-6EA2AF6AE150}"/>
              </a:ext>
            </a:extLst>
          </p:cNvPr>
          <p:cNvCxnSpPr>
            <a:cxnSpLocks/>
          </p:cNvCxnSpPr>
          <p:nvPr/>
        </p:nvCxnSpPr>
        <p:spPr>
          <a:xfrm>
            <a:off x="1972710" y="3814715"/>
            <a:ext cx="0" cy="43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24" name="Rectángulo: esquinas redondeadas 123">
            <a:extLst>
              <a:ext uri="{FF2B5EF4-FFF2-40B4-BE49-F238E27FC236}">
                <a16:creationId xmlns:a16="http://schemas.microsoft.com/office/drawing/2014/main" id="{2920118F-72D0-C390-BF31-08A88623F730}"/>
              </a:ext>
            </a:extLst>
          </p:cNvPr>
          <p:cNvSpPr/>
          <p:nvPr/>
        </p:nvSpPr>
        <p:spPr>
          <a:xfrm>
            <a:off x="3678023" y="5552624"/>
            <a:ext cx="2544977" cy="630324"/>
          </a:xfrm>
          <a:prstGeom prst="roundRect">
            <a:avLst>
              <a:gd name="adj" fmla="val 4098"/>
            </a:avLst>
          </a:prstGeom>
          <a:solidFill>
            <a:schemeClr val="bg1"/>
          </a:solidFill>
          <a:ln w="38100"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25" name="Gráfico 124" descr="Tabla con relleno sólido">
            <a:extLst>
              <a:ext uri="{FF2B5EF4-FFF2-40B4-BE49-F238E27FC236}">
                <a16:creationId xmlns:a16="http://schemas.microsoft.com/office/drawing/2014/main" id="{9F131217-1B15-4EFB-B0A7-651B6F71FF1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697188" y="5423553"/>
            <a:ext cx="914400" cy="914400"/>
          </a:xfrm>
          <a:prstGeom prst="rect">
            <a:avLst/>
          </a:prstGeom>
        </p:spPr>
      </p:pic>
      <p:sp>
        <p:nvSpPr>
          <p:cNvPr id="126" name="CuadroTexto 125">
            <a:extLst>
              <a:ext uri="{FF2B5EF4-FFF2-40B4-BE49-F238E27FC236}">
                <a16:creationId xmlns:a16="http://schemas.microsoft.com/office/drawing/2014/main" id="{3B53053B-6AEB-B258-3AD3-3F3192B251BD}"/>
              </a:ext>
            </a:extLst>
          </p:cNvPr>
          <p:cNvSpPr txBox="1"/>
          <p:nvPr/>
        </p:nvSpPr>
        <p:spPr>
          <a:xfrm>
            <a:off x="4537999" y="5552624"/>
            <a:ext cx="138020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Model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4D4D4D">
                    <a:lumMod val="5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comparison</a:t>
            </a:r>
          </a:p>
        </p:txBody>
      </p:sp>
      <p:sp>
        <p:nvSpPr>
          <p:cNvPr id="127" name="Elipse 126">
            <a:extLst>
              <a:ext uri="{FF2B5EF4-FFF2-40B4-BE49-F238E27FC236}">
                <a16:creationId xmlns:a16="http://schemas.microsoft.com/office/drawing/2014/main" id="{8D81709D-5CCD-D9CB-177F-AB379274C045}"/>
              </a:ext>
            </a:extLst>
          </p:cNvPr>
          <p:cNvSpPr/>
          <p:nvPr/>
        </p:nvSpPr>
        <p:spPr>
          <a:xfrm>
            <a:off x="5330742" y="5652924"/>
            <a:ext cx="741279" cy="268248"/>
          </a:xfrm>
          <a:prstGeom prst="ellipse">
            <a:avLst/>
          </a:prstGeom>
          <a:solidFill>
            <a:srgbClr val="FF0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Stop</a:t>
            </a:r>
          </a:p>
        </p:txBody>
      </p:sp>
      <p:sp>
        <p:nvSpPr>
          <p:cNvPr id="148" name="Proceso 13">
            <a:extLst>
              <a:ext uri="{FF2B5EF4-FFF2-40B4-BE49-F238E27FC236}">
                <a16:creationId xmlns:a16="http://schemas.microsoft.com/office/drawing/2014/main" id="{6CAF0568-DAEA-562D-6745-5618099FC4D7}"/>
              </a:ext>
            </a:extLst>
          </p:cNvPr>
          <p:cNvSpPr/>
          <p:nvPr/>
        </p:nvSpPr>
        <p:spPr>
          <a:xfrm>
            <a:off x="3982315" y="1571032"/>
            <a:ext cx="1935885" cy="2417853"/>
          </a:xfrm>
          <a:prstGeom prst="flowChartProcess">
            <a:avLst/>
          </a:prstGeom>
          <a:solidFill>
            <a:srgbClr val="92D050"/>
          </a:solidFill>
          <a:ln w="508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Roxie23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</a:t>
            </a:r>
            <a:r>
              <a:rPr kumimoji="0" lang="en-GB" sz="1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RoxieAPI</a:t>
            </a:r>
            <a:r>
              <a:rPr kumimoji="0" lang="en-GB" sz="1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[1])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Proceso 13">
            <a:extLst>
              <a:ext uri="{FF2B5EF4-FFF2-40B4-BE49-F238E27FC236}">
                <a16:creationId xmlns:a16="http://schemas.microsoft.com/office/drawing/2014/main" id="{036EA8DB-0183-757D-AB67-9AB60B87DE4E}"/>
              </a:ext>
            </a:extLst>
          </p:cNvPr>
          <p:cNvSpPr/>
          <p:nvPr/>
        </p:nvSpPr>
        <p:spPr>
          <a:xfrm>
            <a:off x="620564" y="1592160"/>
            <a:ext cx="2645094" cy="569083"/>
          </a:xfrm>
          <a:prstGeom prst="flowChartProcess">
            <a:avLst/>
          </a:prstGeom>
          <a:solidFill>
            <a:srgbClr val="5B9BD5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Genetic Algorithm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(in-house development)</a:t>
            </a:r>
          </a:p>
        </p:txBody>
      </p:sp>
      <p:cxnSp>
        <p:nvCxnSpPr>
          <p:cNvPr id="152" name="Conector recto de flecha 151">
            <a:extLst>
              <a:ext uri="{FF2B5EF4-FFF2-40B4-BE49-F238E27FC236}">
                <a16:creationId xmlns:a16="http://schemas.microsoft.com/office/drawing/2014/main" id="{6EB26B0A-6BF3-656B-D3CA-7F98A7D02D91}"/>
              </a:ext>
            </a:extLst>
          </p:cNvPr>
          <p:cNvCxnSpPr/>
          <p:nvPr/>
        </p:nvCxnSpPr>
        <p:spPr>
          <a:xfrm>
            <a:off x="1947678" y="2133376"/>
            <a:ext cx="0" cy="25200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53" name="Pantalla 25">
            <a:extLst>
              <a:ext uri="{FF2B5EF4-FFF2-40B4-BE49-F238E27FC236}">
                <a16:creationId xmlns:a16="http://schemas.microsoft.com/office/drawing/2014/main" id="{03E6C098-9DEE-2A39-3BEB-6920DC471067}"/>
              </a:ext>
            </a:extLst>
          </p:cNvPr>
          <p:cNvSpPr/>
          <p:nvPr/>
        </p:nvSpPr>
        <p:spPr>
          <a:xfrm>
            <a:off x="476577" y="2390998"/>
            <a:ext cx="2957474" cy="595886"/>
          </a:xfrm>
          <a:prstGeom prst="flowChartDisplay">
            <a:avLst/>
          </a:prstGeom>
          <a:solidFill>
            <a:srgbClr val="FFC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Op</a:t>
            </a:r>
            <a:r>
              <a:rPr kumimoji="0" lang="en-GB" sz="1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timal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design results &amp; plots</a:t>
            </a:r>
          </a:p>
        </p:txBody>
      </p:sp>
      <p:grpSp>
        <p:nvGrpSpPr>
          <p:cNvPr id="154" name="Grupo 153">
            <a:extLst>
              <a:ext uri="{FF2B5EF4-FFF2-40B4-BE49-F238E27FC236}">
                <a16:creationId xmlns:a16="http://schemas.microsoft.com/office/drawing/2014/main" id="{666A8D36-238C-5EAF-6281-7E69784D3EE1}"/>
              </a:ext>
            </a:extLst>
          </p:cNvPr>
          <p:cNvGrpSpPr/>
          <p:nvPr/>
        </p:nvGrpSpPr>
        <p:grpSpPr>
          <a:xfrm>
            <a:off x="3313055" y="1625230"/>
            <a:ext cx="591195" cy="482736"/>
            <a:chOff x="3726621" y="2362200"/>
            <a:chExt cx="976604" cy="482736"/>
          </a:xfrm>
        </p:grpSpPr>
        <p:sp>
          <p:nvSpPr>
            <p:cNvPr id="155" name="Flecha: a la derecha con muesca 154">
              <a:extLst>
                <a:ext uri="{FF2B5EF4-FFF2-40B4-BE49-F238E27FC236}">
                  <a16:creationId xmlns:a16="http://schemas.microsoft.com/office/drawing/2014/main" id="{7CB25914-E103-62FE-C358-E9BDFCC24288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6" name="Flecha: a la derecha con muesca 155">
              <a:extLst>
                <a:ext uri="{FF2B5EF4-FFF2-40B4-BE49-F238E27FC236}">
                  <a16:creationId xmlns:a16="http://schemas.microsoft.com/office/drawing/2014/main" id="{30E38165-ED75-A6E6-A3D8-638979203B53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157" name="Conector recto de flecha 156">
            <a:extLst>
              <a:ext uri="{FF2B5EF4-FFF2-40B4-BE49-F238E27FC236}">
                <a16:creationId xmlns:a16="http://schemas.microsoft.com/office/drawing/2014/main" id="{F71464DA-4ECD-851A-D3DF-02D46C7B07C0}"/>
              </a:ext>
            </a:extLst>
          </p:cNvPr>
          <p:cNvCxnSpPr>
            <a:cxnSpLocks/>
          </p:cNvCxnSpPr>
          <p:nvPr/>
        </p:nvCxnSpPr>
        <p:spPr>
          <a:xfrm>
            <a:off x="1969452" y="2992440"/>
            <a:ext cx="0" cy="265688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2" name="Elipse 81">
            <a:extLst>
              <a:ext uri="{FF2B5EF4-FFF2-40B4-BE49-F238E27FC236}">
                <a16:creationId xmlns:a16="http://schemas.microsoft.com/office/drawing/2014/main" id="{E994E861-F2CE-55C1-7DF7-C14B7870C6B5}"/>
              </a:ext>
            </a:extLst>
          </p:cNvPr>
          <p:cNvSpPr/>
          <p:nvPr/>
        </p:nvSpPr>
        <p:spPr>
          <a:xfrm>
            <a:off x="1466662" y="523493"/>
            <a:ext cx="972852" cy="299495"/>
          </a:xfrm>
          <a:prstGeom prst="ellipse">
            <a:avLst/>
          </a:prstGeom>
          <a:solidFill>
            <a:srgbClr val="FF0000"/>
          </a:solidFill>
          <a:ln w="2222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Start</a:t>
            </a:r>
          </a:p>
        </p:txBody>
      </p:sp>
      <p:grpSp>
        <p:nvGrpSpPr>
          <p:cNvPr id="161" name="Grupo 160">
            <a:extLst>
              <a:ext uri="{FF2B5EF4-FFF2-40B4-BE49-F238E27FC236}">
                <a16:creationId xmlns:a16="http://schemas.microsoft.com/office/drawing/2014/main" id="{D1E6C41F-A42F-6FA2-D4B1-A18E854466B5}"/>
              </a:ext>
            </a:extLst>
          </p:cNvPr>
          <p:cNvGrpSpPr/>
          <p:nvPr/>
        </p:nvGrpSpPr>
        <p:grpSpPr>
          <a:xfrm>
            <a:off x="3344007" y="3332910"/>
            <a:ext cx="591195" cy="482736"/>
            <a:chOff x="3726621" y="2362200"/>
            <a:chExt cx="976604" cy="482736"/>
          </a:xfrm>
        </p:grpSpPr>
        <p:sp>
          <p:nvSpPr>
            <p:cNvPr id="162" name="Flecha: a la derecha con muesca 161">
              <a:extLst>
                <a:ext uri="{FF2B5EF4-FFF2-40B4-BE49-F238E27FC236}">
                  <a16:creationId xmlns:a16="http://schemas.microsoft.com/office/drawing/2014/main" id="{3D679F35-DEDE-DB72-465D-62979E5A5610}"/>
                </a:ext>
              </a:extLst>
            </p:cNvPr>
            <p:cNvSpPr/>
            <p:nvPr/>
          </p:nvSpPr>
          <p:spPr>
            <a:xfrm>
              <a:off x="3726621" y="236220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63" name="Flecha: a la derecha con muesca 162">
              <a:extLst>
                <a:ext uri="{FF2B5EF4-FFF2-40B4-BE49-F238E27FC236}">
                  <a16:creationId xmlns:a16="http://schemas.microsoft.com/office/drawing/2014/main" id="{9D526238-5900-B3B5-F1B8-5E5CE69DCF6E}"/>
                </a:ext>
              </a:extLst>
            </p:cNvPr>
            <p:cNvSpPr/>
            <p:nvPr/>
          </p:nvSpPr>
          <p:spPr>
            <a:xfrm rot="10800000">
              <a:off x="3828885" y="2595680"/>
              <a:ext cx="874340" cy="249256"/>
            </a:xfrm>
            <a:prstGeom prst="notchedRightArrow">
              <a:avLst>
                <a:gd name="adj1" fmla="val 50000"/>
                <a:gd name="adj2" fmla="val 86476"/>
              </a:avLst>
            </a:prstGeom>
            <a:solidFill>
              <a:srgbClr val="F59150"/>
            </a:solidFill>
            <a:ln w="12700"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07" name="Grupo 106">
            <a:extLst>
              <a:ext uri="{FF2B5EF4-FFF2-40B4-BE49-F238E27FC236}">
                <a16:creationId xmlns:a16="http://schemas.microsoft.com/office/drawing/2014/main" id="{E9B2694B-414F-8E9A-6510-68C391849945}"/>
              </a:ext>
            </a:extLst>
          </p:cNvPr>
          <p:cNvGrpSpPr/>
          <p:nvPr/>
        </p:nvGrpSpPr>
        <p:grpSpPr>
          <a:xfrm rot="5400000">
            <a:off x="3796021" y="4150348"/>
            <a:ext cx="941871" cy="517347"/>
            <a:chOff x="9914296" y="6422656"/>
            <a:chExt cx="1743099" cy="680170"/>
          </a:xfrm>
        </p:grpSpPr>
        <p:sp>
          <p:nvSpPr>
            <p:cNvPr id="135" name="Flecha: hacia la izquierda 134">
              <a:extLst>
                <a:ext uri="{FF2B5EF4-FFF2-40B4-BE49-F238E27FC236}">
                  <a16:creationId xmlns:a16="http://schemas.microsoft.com/office/drawing/2014/main" id="{0949230E-C882-8D5C-4E23-064B3879C28F}"/>
                </a:ext>
              </a:extLst>
            </p:cNvPr>
            <p:cNvSpPr/>
            <p:nvPr/>
          </p:nvSpPr>
          <p:spPr>
            <a:xfrm rot="10800000">
              <a:off x="11208771" y="6422871"/>
              <a:ext cx="448624" cy="679955"/>
            </a:xfrm>
            <a:prstGeom prst="leftArrow">
              <a:avLst>
                <a:gd name="adj1" fmla="val 37192"/>
                <a:gd name="adj2" fmla="val 52275"/>
              </a:avLst>
            </a:prstGeom>
            <a:solidFill>
              <a:srgbClr val="00B0F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6" name="Flecha: hacia la izquierda 135">
              <a:extLst>
                <a:ext uri="{FF2B5EF4-FFF2-40B4-BE49-F238E27FC236}">
                  <a16:creationId xmlns:a16="http://schemas.microsoft.com/office/drawing/2014/main" id="{86FCE5E4-EE53-7C40-8257-C1C5745E3BE7}"/>
                </a:ext>
              </a:extLst>
            </p:cNvPr>
            <p:cNvSpPr/>
            <p:nvPr/>
          </p:nvSpPr>
          <p:spPr>
            <a:xfrm>
              <a:off x="9914296" y="6422656"/>
              <a:ext cx="448624" cy="679955"/>
            </a:xfrm>
            <a:prstGeom prst="leftArrow">
              <a:avLst>
                <a:gd name="adj1" fmla="val 37192"/>
                <a:gd name="adj2" fmla="val 52275"/>
              </a:avLst>
            </a:prstGeom>
            <a:solidFill>
              <a:srgbClr val="00B0F0"/>
            </a:solidFill>
            <a:ln w="25400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s-E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67" name="Title 1">
            <a:extLst>
              <a:ext uri="{FF2B5EF4-FFF2-40B4-BE49-F238E27FC236}">
                <a16:creationId xmlns:a16="http://schemas.microsoft.com/office/drawing/2014/main" id="{B51D6372-027C-F3FB-D486-2936526ED039}"/>
              </a:ext>
            </a:extLst>
          </p:cNvPr>
          <p:cNvSpPr txBox="1">
            <a:spLocks/>
          </p:cNvSpPr>
          <p:nvPr/>
        </p:nvSpPr>
        <p:spPr>
          <a:xfrm>
            <a:off x="7135268" y="-3788"/>
            <a:ext cx="4441421" cy="441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Tuning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the</a:t>
            </a:r>
            <a:r>
              <a:rPr kumimoji="0" lang="es-ES" sz="2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GA fitness </a:t>
            </a:r>
            <a:r>
              <a:rPr kumimoji="0" lang="es-ES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function</a:t>
            </a:r>
            <a:endParaRPr kumimoji="0" lang="it-IT" sz="24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168" name="3 Marcador de contenido">
            <a:extLst>
              <a:ext uri="{FF2B5EF4-FFF2-40B4-BE49-F238E27FC236}">
                <a16:creationId xmlns:a16="http://schemas.microsoft.com/office/drawing/2014/main" id="{8C9B8EBC-8B03-4C64-805E-7E7BC300023F}"/>
              </a:ext>
            </a:extLst>
          </p:cNvPr>
          <p:cNvSpPr txBox="1">
            <a:spLocks/>
          </p:cNvSpPr>
          <p:nvPr/>
        </p:nvSpPr>
        <p:spPr>
          <a:xfrm>
            <a:off x="6617756" y="2339046"/>
            <a:ext cx="3211633" cy="3859909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Equivalent width (EQW):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Tends to adapt the coil shape for the better contribution of each strand to the main field, decreasing turns and strands per cable.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Field quality (FQ):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Tends to use a lot of superconductor and makes the coils tall (less strands, more turns).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Quench performance (QH):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Penalizing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J</a:t>
            </a:r>
            <a:r>
              <a:rPr kumimoji="0" lang="en-US" sz="1800" b="0" i="0" u="none" strike="noStrike" kern="1200" cap="none" spc="0" normalizeH="0" baseline="-25000" noProof="0" dirty="0" err="1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avoid using fewer strands than necessary, therefore, controlling hot spot temperature.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Load requirement (LOAD):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Usually tends to use more strands than necessary. It is the easier to manually tune later.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80" name="Grupo 179">
            <a:extLst>
              <a:ext uri="{FF2B5EF4-FFF2-40B4-BE49-F238E27FC236}">
                <a16:creationId xmlns:a16="http://schemas.microsoft.com/office/drawing/2014/main" id="{5FD497C6-08BD-6F93-2665-D8F3C0F641EE}"/>
              </a:ext>
            </a:extLst>
          </p:cNvPr>
          <p:cNvGrpSpPr/>
          <p:nvPr/>
        </p:nvGrpSpPr>
        <p:grpSpPr>
          <a:xfrm>
            <a:off x="6636805" y="484058"/>
            <a:ext cx="5334744" cy="1757033"/>
            <a:chOff x="6636805" y="731708"/>
            <a:chExt cx="5334744" cy="1757033"/>
          </a:xfrm>
        </p:grpSpPr>
        <p:grpSp>
          <p:nvGrpSpPr>
            <p:cNvPr id="174" name="Grupo 173">
              <a:extLst>
                <a:ext uri="{FF2B5EF4-FFF2-40B4-BE49-F238E27FC236}">
                  <a16:creationId xmlns:a16="http://schemas.microsoft.com/office/drawing/2014/main" id="{FC1D2680-5718-F348-BBE0-2BC146174F53}"/>
                </a:ext>
              </a:extLst>
            </p:cNvPr>
            <p:cNvGrpSpPr/>
            <p:nvPr/>
          </p:nvGrpSpPr>
          <p:grpSpPr>
            <a:xfrm>
              <a:off x="6636805" y="821633"/>
              <a:ext cx="5334744" cy="1667108"/>
              <a:chOff x="6636805" y="821633"/>
              <a:chExt cx="5334744" cy="1667108"/>
            </a:xfrm>
          </p:grpSpPr>
          <p:pic>
            <p:nvPicPr>
              <p:cNvPr id="166" name="Imagen 165">
                <a:extLst>
                  <a:ext uri="{FF2B5EF4-FFF2-40B4-BE49-F238E27FC236}">
                    <a16:creationId xmlns:a16="http://schemas.microsoft.com/office/drawing/2014/main" id="{72017F20-0EDC-5949-AAFF-2361908CDAB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6636805" y="821633"/>
                <a:ext cx="5334744" cy="1667108"/>
              </a:xfrm>
              <a:prstGeom prst="rect">
                <a:avLst/>
              </a:prstGeom>
            </p:spPr>
          </p:pic>
          <p:sp>
            <p:nvSpPr>
              <p:cNvPr id="170" name="CuadroTexto 169">
                <a:extLst>
                  <a:ext uri="{FF2B5EF4-FFF2-40B4-BE49-F238E27FC236}">
                    <a16:creationId xmlns:a16="http://schemas.microsoft.com/office/drawing/2014/main" id="{99B7F4C7-B8A1-772C-D27C-00AFCE7E378D}"/>
                  </a:ext>
                </a:extLst>
              </p:cNvPr>
              <p:cNvSpPr txBox="1"/>
              <p:nvPr/>
            </p:nvSpPr>
            <p:spPr>
              <a:xfrm>
                <a:off x="7817869" y="1211219"/>
                <a:ext cx="626494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EQW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1" name="CuadroTexto 170">
                <a:extLst>
                  <a:ext uri="{FF2B5EF4-FFF2-40B4-BE49-F238E27FC236}">
                    <a16:creationId xmlns:a16="http://schemas.microsoft.com/office/drawing/2014/main" id="{FB315476-197A-4221-F66E-E6177612DAED}"/>
                  </a:ext>
                </a:extLst>
              </p:cNvPr>
              <p:cNvSpPr txBox="1"/>
              <p:nvPr/>
            </p:nvSpPr>
            <p:spPr>
              <a:xfrm>
                <a:off x="10086975" y="1335539"/>
                <a:ext cx="541836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FQ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2" name="CuadroTexto 171">
                <a:extLst>
                  <a:ext uri="{FF2B5EF4-FFF2-40B4-BE49-F238E27FC236}">
                    <a16:creationId xmlns:a16="http://schemas.microsoft.com/office/drawing/2014/main" id="{6DA1A213-6CD2-528A-36FA-58D58E1FC3FE}"/>
                  </a:ext>
                </a:extLst>
              </p:cNvPr>
              <p:cNvSpPr txBox="1"/>
              <p:nvPr/>
            </p:nvSpPr>
            <p:spPr>
              <a:xfrm>
                <a:off x="10947755" y="1333258"/>
                <a:ext cx="704850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LOAD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3" name="CuadroTexto 172">
                <a:extLst>
                  <a:ext uri="{FF2B5EF4-FFF2-40B4-BE49-F238E27FC236}">
                    <a16:creationId xmlns:a16="http://schemas.microsoft.com/office/drawing/2014/main" id="{A4563433-E752-4F77-6F9A-3C4D0BCD4EAA}"/>
                  </a:ext>
                </a:extLst>
              </p:cNvPr>
              <p:cNvSpPr txBox="1"/>
              <p:nvPr/>
            </p:nvSpPr>
            <p:spPr>
              <a:xfrm>
                <a:off x="6917470" y="1211219"/>
                <a:ext cx="491070" cy="30777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DDDDDD">
                        <a:lumMod val="1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QH</a:t>
                </a:r>
                <a:endParaRPr kumimoji="0" lang="es-ES" sz="1400" b="1" i="0" u="none" strike="noStrike" kern="120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cxnSp>
          <p:nvCxnSpPr>
            <p:cNvPr id="176" name="Conector recto de flecha 175">
              <a:extLst>
                <a:ext uri="{FF2B5EF4-FFF2-40B4-BE49-F238E27FC236}">
                  <a16:creationId xmlns:a16="http://schemas.microsoft.com/office/drawing/2014/main" id="{EEE8DD5E-9282-B609-8372-6AAD15270F06}"/>
                </a:ext>
              </a:extLst>
            </p:cNvPr>
            <p:cNvCxnSpPr>
              <a:cxnSpLocks/>
            </p:cNvCxnSpPr>
            <p:nvPr/>
          </p:nvCxnSpPr>
          <p:spPr>
            <a:xfrm>
              <a:off x="9239250" y="1211219"/>
              <a:ext cx="0" cy="432097"/>
            </a:xfrm>
            <a:prstGeom prst="straightConnector1">
              <a:avLst/>
            </a:prstGeom>
            <a:ln>
              <a:solidFill>
                <a:schemeClr val="tx2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9" name="CuadroTexto 178">
              <a:extLst>
                <a:ext uri="{FF2B5EF4-FFF2-40B4-BE49-F238E27FC236}">
                  <a16:creationId xmlns:a16="http://schemas.microsoft.com/office/drawing/2014/main" id="{73958A8E-097B-816C-0C6C-F036D0CBC64A}"/>
                </a:ext>
              </a:extLst>
            </p:cNvPr>
            <p:cNvSpPr txBox="1"/>
            <p:nvPr/>
          </p:nvSpPr>
          <p:spPr>
            <a:xfrm>
              <a:off x="8630061" y="731708"/>
              <a:ext cx="121837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Op</a:t>
              </a:r>
              <a:r>
                <a:rPr kumimoji="0" lang="en-GB" sz="14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timal</a:t>
              </a:r>
              <a:r>
                <a:rPr kumimoji="0" lang="en-GB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design </a:t>
              </a:r>
              <a:endParaRPr kumimoji="0" lang="es-ES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82" name="Imagen 181">
            <a:extLst>
              <a:ext uri="{FF2B5EF4-FFF2-40B4-BE49-F238E27FC236}">
                <a16:creationId xmlns:a16="http://schemas.microsoft.com/office/drawing/2014/main" id="{4F71D5BD-2A42-493F-742B-604D57BD124C}"/>
              </a:ext>
            </a:extLst>
          </p:cNvPr>
          <p:cNvPicPr>
            <a:picLocks noChangeAspect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10274797" y="2350585"/>
            <a:ext cx="1301892" cy="1667108"/>
          </a:xfrm>
          <a:prstGeom prst="rect">
            <a:avLst/>
          </a:prstGeom>
        </p:spPr>
      </p:pic>
      <p:pic>
        <p:nvPicPr>
          <p:cNvPr id="183" name="Imagen 182">
            <a:extLst>
              <a:ext uri="{FF2B5EF4-FFF2-40B4-BE49-F238E27FC236}">
                <a16:creationId xmlns:a16="http://schemas.microsoft.com/office/drawing/2014/main" id="{3B0034EE-F625-ABAC-AB3B-9EBB8D005A69}"/>
              </a:ext>
            </a:extLst>
          </p:cNvPr>
          <p:cNvPicPr>
            <a:picLocks noChangeAspect="1"/>
          </p:cNvPicPr>
          <p:nvPr/>
        </p:nvPicPr>
        <p:blipFill rotWithShape="1">
          <a:blip r:embed="rId1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57893" y="4197794"/>
            <a:ext cx="1204234" cy="2019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605921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C1E6D-AF6D-13A3-5694-F8BE00F403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3378649-336D-EC4C-F8E2-16578FD0A01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A2B72-61D3-4DD5-8514-A6095F7E9C14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2/13/2025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FB5A26B-65B7-947A-9EBD-359721B3C1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D31756A-96EC-541E-1FDB-F36D939634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CA86BF48-468E-5980-8BD1-040F11CE25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5634" y="14543"/>
            <a:ext cx="1825200" cy="1825200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2C388641-6428-FB01-F897-B989538C54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133" y="22535"/>
            <a:ext cx="1839951" cy="1825463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8DBCFBD8-C852-AF51-F213-89BCA2BAD9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4851" y="-4810"/>
            <a:ext cx="1839952" cy="1830243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19D4F0EA-CFC4-3A91-F264-53CE841D37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63872" y="22535"/>
            <a:ext cx="1839952" cy="1830294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E7CFDC06-282C-C8D1-6E37-A5AC7EB90B9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15245" y="0"/>
            <a:ext cx="1839952" cy="1835123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0D551D8-9022-EFB7-57B3-E17F196B166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842816" y="-105"/>
            <a:ext cx="1839951" cy="1825538"/>
          </a:xfrm>
          <a:prstGeom prst="rect">
            <a:avLst/>
          </a:prstGeom>
        </p:spPr>
      </p:pic>
      <p:pic>
        <p:nvPicPr>
          <p:cNvPr id="21" name="Imagen 20">
            <a:extLst>
              <a:ext uri="{FF2B5EF4-FFF2-40B4-BE49-F238E27FC236}">
                <a16:creationId xmlns:a16="http://schemas.microsoft.com/office/drawing/2014/main" id="{A98886C0-03D9-F3BD-B150-C6C6F0EC311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1565"/>
          <a:stretch/>
        </p:blipFill>
        <p:spPr>
          <a:xfrm>
            <a:off x="11070386" y="-105"/>
            <a:ext cx="1075173" cy="1830294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2EF50CE9-5E8C-52EC-BA47-BC083DEE166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1830189"/>
            <a:ext cx="12192000" cy="4378721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9CE2F9F6-FA70-57F3-9762-E01CFF13E10E}"/>
              </a:ext>
            </a:extLst>
          </p:cNvPr>
          <p:cNvSpPr txBox="1"/>
          <p:nvPr/>
        </p:nvSpPr>
        <p:spPr>
          <a:xfrm>
            <a:off x="-14651" y="6288"/>
            <a:ext cx="336493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*All models for 320 mm of </a:t>
            </a:r>
            <a:r>
              <a:rPr kumimoji="0" lang="en-US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intrabeam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 distance and 14T in a 50 mm aperture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292773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9AD085-FEBB-C6B6-0DBF-5833247E2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err="1"/>
              <a:t>Reducing</a:t>
            </a:r>
            <a:r>
              <a:rPr lang="es-ES" sz="3600" dirty="0"/>
              <a:t> </a:t>
            </a:r>
            <a:r>
              <a:rPr lang="es-ES" sz="3600" dirty="0" err="1"/>
              <a:t>multipoles</a:t>
            </a:r>
            <a:r>
              <a:rPr lang="es-ES" sz="3600" dirty="0"/>
              <a:t> </a:t>
            </a:r>
            <a:r>
              <a:rPr lang="es-ES" sz="3600" dirty="0" err="1"/>
              <a:t>variation</a:t>
            </a:r>
            <a:r>
              <a:rPr lang="es-ES" sz="3600" dirty="0"/>
              <a:t> (GA + </a:t>
            </a:r>
            <a:r>
              <a:rPr lang="es-ES" sz="3600" dirty="0" err="1"/>
              <a:t>Sensitivity</a:t>
            </a:r>
            <a:r>
              <a:rPr lang="es-ES" sz="3600" dirty="0"/>
              <a:t> </a:t>
            </a:r>
            <a:r>
              <a:rPr lang="es-ES" sz="3600" dirty="0" err="1"/>
              <a:t>analisis</a:t>
            </a:r>
            <a:r>
              <a:rPr lang="es-ES" sz="3600" dirty="0"/>
              <a:t>)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63A0A3B-008B-9D93-7FB5-440151158EC4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76A2B72-61D3-4DD5-8514-A6095F7E9C14}" type="datetime1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2/13/2025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6C0FCED-D921-040C-26A4-4AB1A7D8C0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7B1118C-3CE0-C64B-A820-4D1E64AC47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9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9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8D347173-B005-BDDE-A748-1FA7F5EF6C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254" y="1471935"/>
            <a:ext cx="4518243" cy="3600000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C67FF21A-9879-91D7-11B6-54A8600F1A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972" y="1480209"/>
            <a:ext cx="4388797" cy="3600000"/>
          </a:xfrm>
          <a:prstGeom prst="rect">
            <a:avLst/>
          </a:prstGeom>
        </p:spPr>
      </p:pic>
      <p:sp>
        <p:nvSpPr>
          <p:cNvPr id="11" name="Flecha: a la derecha 10">
            <a:extLst>
              <a:ext uri="{FF2B5EF4-FFF2-40B4-BE49-F238E27FC236}">
                <a16:creationId xmlns:a16="http://schemas.microsoft.com/office/drawing/2014/main" id="{64B3E3A1-6CC9-60BA-2B8B-EA55C1316EFB}"/>
              </a:ext>
            </a:extLst>
          </p:cNvPr>
          <p:cNvSpPr/>
          <p:nvPr/>
        </p:nvSpPr>
        <p:spPr>
          <a:xfrm>
            <a:off x="5195143" y="3158530"/>
            <a:ext cx="587829" cy="46653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s-E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C07D83D3-AF5B-41F4-D0C6-CD79AC639A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1705" y="4122250"/>
            <a:ext cx="3311038" cy="2132466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9A635C4D-8133-365C-D13C-D3684195D5B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53375" y="1049672"/>
            <a:ext cx="3150968" cy="1985592"/>
          </a:xfrm>
          <a:prstGeom prst="rect">
            <a:avLst/>
          </a:prstGeom>
        </p:spPr>
      </p:pic>
      <p:sp>
        <p:nvSpPr>
          <p:cNvPr id="16" name="3 Marcador de contenido">
            <a:extLst>
              <a:ext uri="{FF2B5EF4-FFF2-40B4-BE49-F238E27FC236}">
                <a16:creationId xmlns:a16="http://schemas.microsoft.com/office/drawing/2014/main" id="{9F286363-4658-8B2A-6258-F1791CFBC04F}"/>
              </a:ext>
            </a:extLst>
          </p:cNvPr>
          <p:cNvSpPr txBox="1">
            <a:spLocks/>
          </p:cNvSpPr>
          <p:nvPr/>
        </p:nvSpPr>
        <p:spPr>
          <a:xfrm>
            <a:off x="6553201" y="5293109"/>
            <a:ext cx="5638800" cy="887191"/>
          </a:xfrm>
          <a:prstGeom prst="rect">
            <a:avLst/>
          </a:prstGeom>
        </p:spPr>
        <p:txBody>
          <a:bodyPr vert="horz" lIns="0" tIns="0" rIns="0" bIns="0" rtlCol="0"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Determined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by iron gaps: around 30 mm gap between coil and aperture is recommended.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These gaps modify also a</a:t>
            </a:r>
            <a:r>
              <a:rPr kumimoji="0" lang="en-US" sz="1800" b="0" i="0" u="none" strike="noStrike" kern="1200" cap="none" spc="0" normalizeH="0" baseline="-2500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DDDDDD">
                    <a:lumMod val="1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: They should be tuned together with the field quality as a final optimization step.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FB963C"/>
              </a:buClr>
              <a:buSzTx/>
              <a:buFont typeface="Wingdings" charset="2"/>
              <a:buChar char="§"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DDDDDD">
                  <a:lumMod val="1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8" name="Imagen 17">
            <a:extLst>
              <a:ext uri="{FF2B5EF4-FFF2-40B4-BE49-F238E27FC236}">
                <a16:creationId xmlns:a16="http://schemas.microsoft.com/office/drawing/2014/main" id="{807CFE34-6E0A-E5C3-4640-BEC82B4256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06603" y="1833471"/>
            <a:ext cx="3367094" cy="2102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316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Outline</a:t>
            </a:r>
            <a:endParaRPr lang="it-IT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F0ECB-2A39-4D01-8B01-8D247ECA4B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754144"/>
            <a:ext cx="10969139" cy="5354425"/>
          </a:xfrm>
        </p:spPr>
        <p:txBody>
          <a:bodyPr>
            <a:normAutofit/>
          </a:bodyPr>
          <a:lstStyle/>
          <a:p>
            <a:r>
              <a:rPr lang="en-GB" dirty="0"/>
              <a:t>Introduction</a:t>
            </a:r>
          </a:p>
          <a:p>
            <a:r>
              <a:rPr lang="en-GB" dirty="0"/>
              <a:t>ISAAC: a common coil model magnet with existing coils</a:t>
            </a:r>
          </a:p>
          <a:p>
            <a:r>
              <a:rPr lang="en-GB" dirty="0"/>
              <a:t>DAISY: a 14 T common coil magnet demonstrator</a:t>
            </a:r>
          </a:p>
          <a:p>
            <a:r>
              <a:rPr lang="en-GB" dirty="0"/>
              <a:t>Conclusions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FA34BE6-071B-4D0E-80C5-DACAED8C7F0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 dirty="0"/>
              <a:t>11th </a:t>
            </a:r>
            <a:r>
              <a:rPr lang="es-ES" dirty="0" err="1"/>
              <a:t>February</a:t>
            </a:r>
            <a:r>
              <a:rPr lang="es-ES" dirty="0"/>
              <a:t>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5C8E9D24-E34E-4733-93A5-72C1D91623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Annual Meeting 2025</a:t>
            </a:r>
          </a:p>
        </p:txBody>
      </p:sp>
    </p:spTree>
    <p:extLst>
      <p:ext uri="{BB962C8B-B14F-4D97-AF65-F5344CB8AC3E}">
        <p14:creationId xmlns:p14="http://schemas.microsoft.com/office/powerpoint/2010/main" val="1336696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58B12-998B-44CE-97F9-EA9A50A9D1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7885"/>
            <a:ext cx="10969139" cy="940443"/>
          </a:xfrm>
        </p:spPr>
        <p:txBody>
          <a:bodyPr vert="horz" lIns="45720" rIns="45720" anchor="ctr">
            <a:normAutofit/>
          </a:bodyPr>
          <a:lstStyle/>
          <a:p>
            <a:r>
              <a:rPr lang="en-US" sz="4000" b="1" dirty="0"/>
              <a:t>HFM plans at CIEMAT</a:t>
            </a:r>
            <a:endParaRPr lang="it-IT" sz="4000" b="1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CA6C95-5CA6-4463-B388-A447F9E7B4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2" name="3 Marcador de contenido">
            <a:extLst>
              <a:ext uri="{FF2B5EF4-FFF2-40B4-BE49-F238E27FC236}">
                <a16:creationId xmlns:a16="http://schemas.microsoft.com/office/drawing/2014/main" id="{007C1C45-E6EB-4E62-ADD5-8B6B65113FC5}"/>
              </a:ext>
            </a:extLst>
          </p:cNvPr>
          <p:cNvSpPr txBox="1">
            <a:spLocks/>
          </p:cNvSpPr>
          <p:nvPr/>
        </p:nvSpPr>
        <p:spPr>
          <a:xfrm>
            <a:off x="609600" y="948327"/>
            <a:ext cx="10800000" cy="4981955"/>
          </a:xfrm>
          <a:prstGeom prst="rect">
            <a:avLst/>
          </a:prstGeom>
        </p:spPr>
        <p:txBody>
          <a:bodyPr vert="horz" lIns="0" tIns="0" rIns="0" bIns="0" rtlCol="0"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contributing to the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 Field Magnet (HFM) 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 led by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CIEMAT is working on high field magnets based on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 coil 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topology, profiting from the lessons learned from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EuroCirCol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collaboration.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target is to develop a prototype magnet able to provide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 T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at the aperture. 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step, CIEMAT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working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magnet (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CERN.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about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mechanics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of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field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magnets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configuration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ISAAC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means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nvestigating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ssembly to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ddress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ommon coil mechanics.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a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second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step,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emonstrator for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ssembly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nnovations in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 common coil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technolog</a:t>
            </a:r>
            <a:r>
              <a:rPr lang="en-U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It </a:t>
            </a:r>
            <a:r>
              <a:rPr lang="en-U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honours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Margarita Salas, an outstanding Spanish biologist (</a:t>
            </a:r>
            <a:r>
              <a:rPr lang="en-US" sz="20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translated into Spanish as </a:t>
            </a:r>
            <a:r>
              <a:rPr lang="en-US" sz="2000" i="1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margarita</a:t>
            </a:r>
            <a:r>
              <a:rPr lang="en-U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spcAft>
                <a:spcPts val="1200"/>
              </a:spcAft>
              <a:buClr>
                <a:srgbClr val="FB963C"/>
              </a:buClr>
              <a:defRPr/>
            </a:pP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DAISY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will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be the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ones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made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Nb</a:t>
            </a:r>
            <a:r>
              <a:rPr lang="en-US" sz="2000" baseline="-25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 cable in the new CIEMAT magnet 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laboratory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SMART-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uperconducting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gnet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esearch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s-E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echnology </a:t>
            </a:r>
            <a:r>
              <a:rPr lang="es-ES" sz="20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Lab</a:t>
            </a:r>
            <a:r>
              <a:rPr lang="es-ES" sz="20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oratory</a:t>
            </a:r>
            <a:r>
              <a:rPr lang="es-ES" sz="2000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20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" name="Footer Placeholder 3">
            <a:extLst>
              <a:ext uri="{FF2B5EF4-FFF2-40B4-BE49-F238E27FC236}">
                <a16:creationId xmlns:a16="http://schemas.microsoft.com/office/drawing/2014/main" id="{C713B3E4-3192-55E9-2A65-79E735B51E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US" sz="1200" dirty="0"/>
              <a:t>HFM Annual Meeting 2025</a:t>
            </a:r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67A6D9EE-AC9C-C229-D9F2-C479D59CB2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r>
              <a:rPr lang="es-ES" sz="1200" dirty="0"/>
              <a:t>11th </a:t>
            </a:r>
            <a:r>
              <a:rPr lang="es-ES" sz="1200" dirty="0" err="1"/>
              <a:t>February</a:t>
            </a:r>
            <a:r>
              <a:rPr lang="es-ES" sz="1200" dirty="0"/>
              <a:t> 2025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754149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ADF9AAA1-A4B1-44FB-B4AF-A85893FB29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ISAAC design baselines</a:t>
            </a:r>
            <a:endParaRPr lang="it-IT" b="1" dirty="0"/>
          </a:p>
        </p:txBody>
      </p:sp>
      <p:sp>
        <p:nvSpPr>
          <p:cNvPr id="14" name="3 Marcador de contenido">
            <a:extLst>
              <a:ext uri="{FF2B5EF4-FFF2-40B4-BE49-F238E27FC236}">
                <a16:creationId xmlns:a16="http://schemas.microsoft.com/office/drawing/2014/main" id="{00AEA1A1-3034-480A-9BAA-51F5EA996800}"/>
              </a:ext>
            </a:extLst>
          </p:cNvPr>
          <p:cNvSpPr txBox="1">
            <a:spLocks/>
          </p:cNvSpPr>
          <p:nvPr/>
        </p:nvSpPr>
        <p:spPr>
          <a:xfrm>
            <a:off x="457200" y="823567"/>
            <a:ext cx="6346713" cy="519557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goal: learn for the 14 T demonstrator (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DAISY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)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 coils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mostly on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mechanics</a:t>
            </a:r>
          </a:p>
          <a:p>
            <a:pPr lvl="1">
              <a:buClr>
                <a:srgbClr val="FB963C"/>
              </a:buClr>
              <a:defRPr/>
            </a:pPr>
            <a:r>
              <a:rPr lang="es-E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Existing</a:t>
            </a:r>
            <a:r>
              <a:rPr lang="es-E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RMC </a:t>
            </a:r>
            <a:r>
              <a:rPr lang="es-E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coils</a:t>
            </a:r>
            <a:r>
              <a:rPr lang="es-E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made</a:t>
            </a:r>
            <a:r>
              <a:rPr lang="es-E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at CERN </a:t>
            </a:r>
            <a:r>
              <a:rPr lang="es-E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</a:t>
            </a:r>
            <a:r>
              <a:rPr lang="es-E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MQXF </a:t>
            </a:r>
            <a:r>
              <a:rPr lang="es-ES" sz="1800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strand</a:t>
            </a:r>
            <a:endParaRPr lang="en-US" sz="1800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Provide ≈14 T in the 34-mm aperture (100% load). 50-mm aperture is possible to test insert HTS coils.</a:t>
            </a:r>
          </a:p>
          <a:p>
            <a:pPr lvl="1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18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 horizontal preload</a:t>
            </a: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coils are close to the aperture</a:t>
            </a:r>
          </a:p>
          <a:p>
            <a:pPr indent="-214313">
              <a:spcAft>
                <a:spcPts val="1200"/>
              </a:spcAft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Horizontally-split iron to hold large horizontal EM forces. Assembly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bladder and keys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s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light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preload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just to keep contact between parts (@RT).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a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second step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we could not use any shell.</a:t>
            </a:r>
          </a:p>
          <a:p>
            <a:pPr indent="-214313">
              <a:buClr>
                <a:srgbClr val="FB963C"/>
              </a:buClr>
              <a:defRPr/>
            </a:pP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Goal: To have a horizontal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 displacement </a:t>
            </a:r>
            <a:r>
              <a:rPr lang="en-US" sz="2000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the EMF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below 0.5 mm </a:t>
            </a:r>
            <a:r>
              <a:rPr lang="en-US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 reduce: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impact on field quality and magnitude (0.5 mm -&gt; 1% less field in the aperture)</a:t>
            </a:r>
          </a:p>
          <a:p>
            <a:pPr lvl="1">
              <a:buClr>
                <a:srgbClr val="FB963C"/>
              </a:buClr>
              <a:defRPr/>
            </a:pPr>
            <a:r>
              <a:rPr lang="en-US" sz="18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possibility of sudden coil movements (quench)</a:t>
            </a:r>
          </a:p>
          <a:p>
            <a:pPr marL="457200" lvl="1" indent="0">
              <a:buClr>
                <a:srgbClr val="FB963C"/>
              </a:buClr>
              <a:buNone/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indent="-214313">
              <a:buClr>
                <a:srgbClr val="FB963C"/>
              </a:buClr>
              <a:defRPr/>
            </a:pPr>
            <a:endParaRPr lang="en-US" sz="1800" dirty="0">
              <a:solidFill>
                <a:sysClr val="windowText" lastClr="000000"/>
              </a:solidFill>
            </a:endParaRPr>
          </a:p>
          <a:p>
            <a:pPr marL="600075" lvl="1" indent="-257175">
              <a:buClr>
                <a:srgbClr val="FB963C"/>
              </a:buClr>
              <a:buFont typeface="+mj-lt"/>
              <a:buAutoNum type="arabicPeriod"/>
              <a:defRPr/>
            </a:pPr>
            <a:endParaRPr lang="en-US" sz="18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  <a:p>
            <a:pPr>
              <a:buClr>
                <a:srgbClr val="FB963C"/>
              </a:buClr>
              <a:defRPr/>
            </a:pPr>
            <a:endParaRPr lang="en-US" sz="1500" dirty="0">
              <a:solidFill>
                <a:sysClr val="windowText" lastClr="000000"/>
              </a:solidFill>
              <a:latin typeface="Arial"/>
            </a:endParaRP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1949BCB-DAAD-4BE9-8EB2-F9E68A369E97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692FE0FD-1658-4624-B2B7-2E7319C76C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21543A25-F7D1-4F56-9851-B0CD858AFF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913" y="1243387"/>
            <a:ext cx="5296165" cy="4355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860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1393732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Magnetic Design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132239" y="5060540"/>
            <a:ext cx="90871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Protection with </a:t>
            </a:r>
            <a:r>
              <a:rPr lang="en-US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dump resistor 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(30 </a:t>
            </a:r>
            <a:r>
              <a:rPr lang="en-US" sz="20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delay + Vmax 1000 V): hot spot temperature: </a:t>
            </a:r>
          </a:p>
          <a:p>
            <a:pPr marL="800100" lvl="1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201 K for 34 mm aperture</a:t>
            </a:r>
          </a:p>
          <a:p>
            <a:pPr marL="800100" lvl="1" indent="-285750" defTabSz="457200">
              <a:spcBef>
                <a:spcPct val="20000"/>
              </a:spcBef>
              <a:spcAft>
                <a:spcPts val="1200"/>
              </a:spcAft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291 K for 50 mm aperture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EB5727B-ED93-41A0-BC2C-70ACD2CC127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F790BEDC-9557-4745-9FE2-0417963CD0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graphicFrame>
        <p:nvGraphicFramePr>
          <p:cNvPr id="9" name="Tabla 8">
            <a:extLst>
              <a:ext uri="{FF2B5EF4-FFF2-40B4-BE49-F238E27FC236}">
                <a16:creationId xmlns:a16="http://schemas.microsoft.com/office/drawing/2014/main" id="{CAC3C16F-4235-45F0-BCE6-C632C9D709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295550"/>
              </p:ext>
            </p:extLst>
          </p:nvPr>
        </p:nvGraphicFramePr>
        <p:xfrm>
          <a:off x="231425" y="705314"/>
          <a:ext cx="5779800" cy="290040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2762">
                  <a:extLst>
                    <a:ext uri="{9D8B030D-6E8A-4147-A177-3AD203B41FA5}">
                      <a16:colId xmlns:a16="http://schemas.microsoft.com/office/drawing/2014/main" val="1169198993"/>
                    </a:ext>
                  </a:extLst>
                </a:gridCol>
                <a:gridCol w="685165">
                  <a:extLst>
                    <a:ext uri="{9D8B030D-6E8A-4147-A177-3AD203B41FA5}">
                      <a16:colId xmlns:a16="http://schemas.microsoft.com/office/drawing/2014/main" val="1804288956"/>
                    </a:ext>
                  </a:extLst>
                </a:gridCol>
                <a:gridCol w="811657">
                  <a:extLst>
                    <a:ext uri="{9D8B030D-6E8A-4147-A177-3AD203B41FA5}">
                      <a16:colId xmlns:a16="http://schemas.microsoft.com/office/drawing/2014/main" val="1802658005"/>
                    </a:ext>
                  </a:extLst>
                </a:gridCol>
                <a:gridCol w="685165">
                  <a:extLst>
                    <a:ext uri="{9D8B030D-6E8A-4147-A177-3AD203B41FA5}">
                      <a16:colId xmlns:a16="http://schemas.microsoft.com/office/drawing/2014/main" val="736818308"/>
                    </a:ext>
                  </a:extLst>
                </a:gridCol>
                <a:gridCol w="811657">
                  <a:extLst>
                    <a:ext uri="{9D8B030D-6E8A-4147-A177-3AD203B41FA5}">
                      <a16:colId xmlns:a16="http://schemas.microsoft.com/office/drawing/2014/main" val="681705561"/>
                    </a:ext>
                  </a:extLst>
                </a:gridCol>
                <a:gridCol w="753394">
                  <a:extLst>
                    <a:ext uri="{9D8B030D-6E8A-4147-A177-3AD203B41FA5}">
                      <a16:colId xmlns:a16="http://schemas.microsoft.com/office/drawing/2014/main" val="664101397"/>
                    </a:ext>
                  </a:extLst>
                </a:gridCol>
              </a:tblGrid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73114395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6885584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19340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20728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7849991"/>
                  </a:ext>
                </a:extLst>
              </a:tr>
              <a:tr h="24657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Roxie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Maxwell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Roxie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Maxwell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 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08285158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Magnetic length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0.55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713302594"/>
                  </a:ext>
                </a:extLst>
              </a:tr>
              <a:tr h="28178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WorkPoint on LoadLine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100.4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%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936538742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Stored energy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1049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1357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kJ/m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132398527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 Field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14.04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13.99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12.70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750090520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Peak Field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14.85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14.74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14.45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14.32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863097700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Field ratio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1.05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1.13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-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81281806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x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(Q1)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6.56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6.40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5.98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5.83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MN/m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751268791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</a:t>
                      </a:r>
                      <a:r>
                        <a:rPr lang="en-US" sz="1400" baseline="-250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y</a:t>
                      </a: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(Q1)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0.45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0.44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0.85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0.83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MN/m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946187328"/>
                  </a:ext>
                </a:extLst>
              </a:tr>
            </a:tbl>
          </a:graphicData>
        </a:graphic>
      </p:graphicFrame>
      <p:pic>
        <p:nvPicPr>
          <p:cNvPr id="10" name="Imagen 9">
            <a:extLst>
              <a:ext uri="{FF2B5EF4-FFF2-40B4-BE49-F238E27FC236}">
                <a16:creationId xmlns:a16="http://schemas.microsoft.com/office/drawing/2014/main" id="{55B2B211-62DA-4F48-8338-EF79DCF52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59052" y="172290"/>
            <a:ext cx="3580494" cy="2775357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id="{5DADB090-F795-456A-B9A9-5345DD0914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0390" y="3141078"/>
            <a:ext cx="2267701" cy="2907309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F47BD6C0-60AE-4DE3-B26D-1D8DF1111F29}"/>
              </a:ext>
            </a:extLst>
          </p:cNvPr>
          <p:cNvSpPr txBox="1"/>
          <p:nvPr/>
        </p:nvSpPr>
        <p:spPr>
          <a:xfrm>
            <a:off x="10039546" y="195586"/>
            <a:ext cx="166416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Field (B)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34mm </a:t>
            </a:r>
            <a:r>
              <a:rPr lang="es-E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A777DD0-DFEF-4C46-A83B-7715E9E2FA33}"/>
              </a:ext>
            </a:extLst>
          </p:cNvPr>
          <p:cNvSpPr txBox="1"/>
          <p:nvPr/>
        </p:nvSpPr>
        <p:spPr>
          <a:xfrm>
            <a:off x="7776223" y="3286520"/>
            <a:ext cx="1664167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Coil</a:t>
            </a:r>
            <a:r>
              <a:rPr lang="es-E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Cable EMF</a:t>
            </a:r>
          </a:p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34mm </a:t>
            </a:r>
            <a:r>
              <a:rPr lang="es-ES" sz="1600" dirty="0" err="1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aperture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4" name="Tabla 13">
            <a:extLst>
              <a:ext uri="{FF2B5EF4-FFF2-40B4-BE49-F238E27FC236}">
                <a16:creationId xmlns:a16="http://schemas.microsoft.com/office/drawing/2014/main" id="{696322A0-5C50-412B-B4AD-4FD0E92E106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92787"/>
              </p:ext>
            </p:extLst>
          </p:nvPr>
        </p:nvGraphicFramePr>
        <p:xfrm>
          <a:off x="231425" y="3768788"/>
          <a:ext cx="5779800" cy="118602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032762">
                  <a:extLst>
                    <a:ext uri="{9D8B030D-6E8A-4147-A177-3AD203B41FA5}">
                      <a16:colId xmlns:a16="http://schemas.microsoft.com/office/drawing/2014/main" val="1169198993"/>
                    </a:ext>
                  </a:extLst>
                </a:gridCol>
                <a:gridCol w="1496822">
                  <a:extLst>
                    <a:ext uri="{9D8B030D-6E8A-4147-A177-3AD203B41FA5}">
                      <a16:colId xmlns:a16="http://schemas.microsoft.com/office/drawing/2014/main" val="1804288956"/>
                    </a:ext>
                  </a:extLst>
                </a:gridCol>
                <a:gridCol w="1496822">
                  <a:extLst>
                    <a:ext uri="{9D8B030D-6E8A-4147-A177-3AD203B41FA5}">
                      <a16:colId xmlns:a16="http://schemas.microsoft.com/office/drawing/2014/main" val="736818308"/>
                    </a:ext>
                  </a:extLst>
                </a:gridCol>
                <a:gridCol w="753394">
                  <a:extLst>
                    <a:ext uri="{9D8B030D-6E8A-4147-A177-3AD203B41FA5}">
                      <a16:colId xmlns:a16="http://schemas.microsoft.com/office/drawing/2014/main" val="664101397"/>
                    </a:ext>
                  </a:extLst>
                </a:gridCol>
              </a:tblGrid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Parameter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Conf.#1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Conf.#2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Units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1273114395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Aperture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mm</a:t>
                      </a:r>
                      <a:endParaRPr lang="es-ES" sz="140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3966885584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Nominal current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16264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19410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97849991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Aperture</a:t>
                      </a: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Field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521078089"/>
                  </a:ext>
                </a:extLst>
              </a:tr>
              <a:tr h="237205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WorkPoint</a:t>
                      </a: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on</a:t>
                      </a: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s-ES" sz="1400" dirty="0" err="1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LoadLine</a:t>
                      </a:r>
                      <a:endParaRPr lang="es-ES" sz="1400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Calibri" panose="020F0502020204030204" pitchFamily="34" charset="0"/>
                      </a:endParaRP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85.5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94.3</a:t>
                      </a:r>
                    </a:p>
                  </a:txBody>
                  <a:tcPr marL="36195" marR="36195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s-E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%</a:t>
                      </a:r>
                    </a:p>
                  </a:txBody>
                  <a:tcPr marL="36195" marR="36195" marT="0" marB="0" anchor="ctr"/>
                </a:tc>
                <a:extLst>
                  <a:ext uri="{0D108BD9-81ED-4DB2-BD59-A6C34878D82A}">
                    <a16:rowId xmlns:a16="http://schemas.microsoft.com/office/drawing/2014/main" val="23716434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883694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4799913B-CE95-40F7-ADC5-CA6BA33CEF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10969139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2D Mechanical Design</a:t>
            </a:r>
          </a:p>
        </p:txBody>
      </p:sp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FC1352A4-8E89-43D7-A877-3427F79EEB50}"/>
              </a:ext>
            </a:extLst>
          </p:cNvPr>
          <p:cNvSpPr txBox="1"/>
          <p:nvPr/>
        </p:nvSpPr>
        <p:spPr>
          <a:xfrm>
            <a:off x="158253" y="4419000"/>
            <a:ext cx="4566917" cy="14219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Main concern: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Pole turn detaching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due to 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(Y) 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and</a:t>
            </a:r>
            <a:r>
              <a:rPr lang="en-GB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Shear Stress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endParaRPr lang="en-GB" sz="20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info @ </a:t>
            </a:r>
            <a:r>
              <a:rPr lang="en-US" sz="12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"Mechanical Design of a Common Coil Magnet with RMC Coils (ISAAC)" </a:t>
            </a:r>
            <a:r>
              <a:rPr lang="en-US" sz="1200" i="1" dirty="0" err="1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US" sz="1200" i="1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10.1109/TASC.2025.3537063</a:t>
            </a:r>
            <a:endParaRPr lang="en-GB" sz="1200" i="1" dirty="0">
              <a:solidFill>
                <a:srgbClr val="1F497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5" name="Imagen 14">
            <a:extLst>
              <a:ext uri="{FF2B5EF4-FFF2-40B4-BE49-F238E27FC236}">
                <a16:creationId xmlns:a16="http://schemas.microsoft.com/office/drawing/2014/main" id="{A7364C7E-1D8E-427A-9ACC-B44709F117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360" y="2487825"/>
            <a:ext cx="2085575" cy="1800000"/>
          </a:xfrm>
          <a:prstGeom prst="rect">
            <a:avLst/>
          </a:prstGeom>
        </p:spPr>
      </p:pic>
      <p:pic>
        <p:nvPicPr>
          <p:cNvPr id="17" name="Imagen 16">
            <a:extLst>
              <a:ext uri="{FF2B5EF4-FFF2-40B4-BE49-F238E27FC236}">
                <a16:creationId xmlns:a16="http://schemas.microsoft.com/office/drawing/2014/main" id="{D77AAD2D-15D3-43DC-BC6D-DBEA1F1313C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47959" y="2487825"/>
            <a:ext cx="2277211" cy="1800000"/>
          </a:xfrm>
          <a:prstGeom prst="rect">
            <a:avLst/>
          </a:prstGeom>
        </p:spPr>
      </p:pic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649BFE76-4BB6-4125-BCAA-44680BFF16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2B2320F-45C0-47E5-81EE-DA2675F10DA2}"/>
              </a:ext>
            </a:extLst>
          </p:cNvPr>
          <p:cNvSpPr txBox="1"/>
          <p:nvPr/>
        </p:nvSpPr>
        <p:spPr>
          <a:xfrm>
            <a:off x="158253" y="687167"/>
            <a:ext cx="40075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Components without preload @ RT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4EBA91E-7AAD-4471-8072-2F71825C1EDA}"/>
              </a:ext>
            </a:extLst>
          </p:cNvPr>
          <p:cNvSpPr txBox="1"/>
          <p:nvPr/>
        </p:nvSpPr>
        <p:spPr>
          <a:xfrm>
            <a:off x="5498796" y="1085517"/>
            <a:ext cx="26102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b="1" dirty="0">
                <a:latin typeface="Calibri" panose="020F0502020204030204" pitchFamily="34" charset="0"/>
                <a:cs typeface="Calibri" panose="020F0502020204030204" pitchFamily="34" charset="0"/>
              </a:rPr>
              <a:t>Vertical preload @ RT</a:t>
            </a:r>
          </a:p>
        </p:txBody>
      </p:sp>
      <p:sp>
        <p:nvSpPr>
          <p:cNvPr id="18" name="Rectángulo 17">
            <a:extLst>
              <a:ext uri="{FF2B5EF4-FFF2-40B4-BE49-F238E27FC236}">
                <a16:creationId xmlns:a16="http://schemas.microsoft.com/office/drawing/2014/main" id="{70F8FF25-8E91-4FB4-9E80-4EA7198E0BFC}"/>
              </a:ext>
            </a:extLst>
          </p:cNvPr>
          <p:cNvSpPr/>
          <p:nvPr/>
        </p:nvSpPr>
        <p:spPr>
          <a:xfrm>
            <a:off x="5498796" y="1594254"/>
            <a:ext cx="4019477" cy="9366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interference</a:t>
            </a:r>
            <a:r>
              <a:rPr lang="en-GB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@RT: 0.2mm</a:t>
            </a:r>
          </a:p>
          <a:p>
            <a:pPr marL="57150" defTabSz="457200">
              <a:spcBef>
                <a:spcPct val="20000"/>
              </a:spcBef>
              <a:spcAft>
                <a:spcPts val="200"/>
              </a:spcAft>
              <a:buClr>
                <a:srgbClr val="FB963C"/>
              </a:buClr>
              <a:defRPr/>
            </a:pPr>
            <a:r>
              <a:rPr lang="en-GB" sz="1600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(this is NOT our original target: free horizontal movement of the coil)</a:t>
            </a:r>
            <a:endParaRPr lang="es-ES" sz="1600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Rectángulo 18">
            <a:extLst>
              <a:ext uri="{FF2B5EF4-FFF2-40B4-BE49-F238E27FC236}">
                <a16:creationId xmlns:a16="http://schemas.microsoft.com/office/drawing/2014/main" id="{20A877A5-A1C9-46BB-AB2A-E000CB9E4FB6}"/>
              </a:ext>
            </a:extLst>
          </p:cNvPr>
          <p:cNvSpPr/>
          <p:nvPr/>
        </p:nvSpPr>
        <p:spPr>
          <a:xfrm>
            <a:off x="5540191" y="4547633"/>
            <a:ext cx="6355449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Only compressive vertical stress 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(no tension)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Maximum shear stress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is slightly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 reduced</a:t>
            </a:r>
            <a:endParaRPr lang="en-US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Horizontal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tension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stress</a:t>
            </a:r>
            <a:r>
              <a:rPr lang="en-US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kern="1400" dirty="0">
                <a:solidFill>
                  <a:schemeClr val="accent6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en-US" kern="1400" dirty="0">
                <a:solidFill>
                  <a:srgbClr val="FF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reduced</a:t>
            </a:r>
            <a:endParaRPr lang="en-US" kern="1400" dirty="0">
              <a:solidFill>
                <a:srgbClr val="000000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VM equivalent stress 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 133MPa (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below</a:t>
            </a:r>
            <a:r>
              <a:rPr lang="en-US" kern="1400" dirty="0">
                <a:solidFill>
                  <a:srgbClr val="000000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limit of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150MPa</a:t>
            </a: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)</a:t>
            </a:r>
            <a:endParaRPr lang="en-US" b="1" dirty="0">
              <a:latin typeface="Calibri" panose="020F0502020204030204" pitchFamily="34" charset="0"/>
              <a:ea typeface="+mj-ea"/>
              <a:cs typeface="Calibri" panose="020F0502020204030204" pitchFamily="34" charset="0"/>
            </a:endParaRPr>
          </a:p>
        </p:txBody>
      </p:sp>
      <p:sp>
        <p:nvSpPr>
          <p:cNvPr id="8" name="Flecha: a la derecha 7">
            <a:extLst>
              <a:ext uri="{FF2B5EF4-FFF2-40B4-BE49-F238E27FC236}">
                <a16:creationId xmlns:a16="http://schemas.microsoft.com/office/drawing/2014/main" id="{DD70E131-5EEB-4ABC-84CE-0887ABC580A1}"/>
              </a:ext>
            </a:extLst>
          </p:cNvPr>
          <p:cNvSpPr/>
          <p:nvPr/>
        </p:nvSpPr>
        <p:spPr>
          <a:xfrm>
            <a:off x="4496942" y="4565790"/>
            <a:ext cx="804672" cy="365125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22" name="Tabla 21">
            <a:extLst>
              <a:ext uri="{FF2B5EF4-FFF2-40B4-BE49-F238E27FC236}">
                <a16:creationId xmlns:a16="http://schemas.microsoft.com/office/drawing/2014/main" id="{EFEB3F19-09B4-4E1F-BD7E-88B42205E8F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9863522"/>
              </p:ext>
            </p:extLst>
          </p:nvPr>
        </p:nvGraphicFramePr>
        <p:xfrm>
          <a:off x="407771" y="1222401"/>
          <a:ext cx="3984327" cy="1130300"/>
        </p:xfrm>
        <a:graphic>
          <a:graphicData uri="http://schemas.openxmlformats.org/drawingml/2006/table">
            <a:tbl>
              <a:tblPr/>
              <a:tblGrid>
                <a:gridCol w="290513">
                  <a:extLst>
                    <a:ext uri="{9D8B030D-6E8A-4147-A177-3AD203B41FA5}">
                      <a16:colId xmlns:a16="http://schemas.microsoft.com/office/drawing/2014/main" val="4281214111"/>
                    </a:ext>
                  </a:extLst>
                </a:gridCol>
                <a:gridCol w="696913">
                  <a:extLst>
                    <a:ext uri="{9D8B030D-6E8A-4147-A177-3AD203B41FA5}">
                      <a16:colId xmlns:a16="http://schemas.microsoft.com/office/drawing/2014/main" val="191990334"/>
                    </a:ext>
                  </a:extLst>
                </a:gridCol>
                <a:gridCol w="612476">
                  <a:extLst>
                    <a:ext uri="{9D8B030D-6E8A-4147-A177-3AD203B41FA5}">
                      <a16:colId xmlns:a16="http://schemas.microsoft.com/office/drawing/2014/main" val="1078973801"/>
                    </a:ext>
                  </a:extLst>
                </a:gridCol>
                <a:gridCol w="740457">
                  <a:extLst>
                    <a:ext uri="{9D8B030D-6E8A-4147-A177-3AD203B41FA5}">
                      <a16:colId xmlns:a16="http://schemas.microsoft.com/office/drawing/2014/main" val="3183102961"/>
                    </a:ext>
                  </a:extLst>
                </a:gridCol>
                <a:gridCol w="720424">
                  <a:extLst>
                    <a:ext uri="{9D8B030D-6E8A-4147-A177-3AD203B41FA5}">
                      <a16:colId xmlns:a16="http://schemas.microsoft.com/office/drawing/2014/main" val="401219163"/>
                    </a:ext>
                  </a:extLst>
                </a:gridCol>
                <a:gridCol w="923544">
                  <a:extLst>
                    <a:ext uri="{9D8B030D-6E8A-4147-A177-3AD203B41FA5}">
                      <a16:colId xmlns:a16="http://schemas.microsoft.com/office/drawing/2014/main" val="323904415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Stress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2678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Shear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VM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4412900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14,1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14,0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36,8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822317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-24,9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-16,4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0,6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1396480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95,1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45,0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47,9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113,9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+ EMF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07240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-101,3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-90,8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-25,5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3017567"/>
                  </a:ext>
                </a:extLst>
              </a:tr>
            </a:tbl>
          </a:graphicData>
        </a:graphic>
      </p:graphicFrame>
      <p:graphicFrame>
        <p:nvGraphicFramePr>
          <p:cNvPr id="23" name="Tabla 22">
            <a:extLst>
              <a:ext uri="{FF2B5EF4-FFF2-40B4-BE49-F238E27FC236}">
                <a16:creationId xmlns:a16="http://schemas.microsoft.com/office/drawing/2014/main" id="{0B859739-3A4C-41B8-A910-723A40DC149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5614104"/>
              </p:ext>
            </p:extLst>
          </p:nvPr>
        </p:nvGraphicFramePr>
        <p:xfrm>
          <a:off x="5691263" y="2863983"/>
          <a:ext cx="4382078" cy="1354218"/>
        </p:xfrm>
        <a:graphic>
          <a:graphicData uri="http://schemas.openxmlformats.org/drawingml/2006/table">
            <a:tbl>
              <a:tblPr/>
              <a:tblGrid>
                <a:gridCol w="326308">
                  <a:extLst>
                    <a:ext uri="{9D8B030D-6E8A-4147-A177-3AD203B41FA5}">
                      <a16:colId xmlns:a16="http://schemas.microsoft.com/office/drawing/2014/main" val="2872239410"/>
                    </a:ext>
                  </a:extLst>
                </a:gridCol>
                <a:gridCol w="702542">
                  <a:extLst>
                    <a:ext uri="{9D8B030D-6E8A-4147-A177-3AD203B41FA5}">
                      <a16:colId xmlns:a16="http://schemas.microsoft.com/office/drawing/2014/main" val="2593515216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val="3911635687"/>
                    </a:ext>
                  </a:extLst>
                </a:gridCol>
                <a:gridCol w="843406">
                  <a:extLst>
                    <a:ext uri="{9D8B030D-6E8A-4147-A177-3AD203B41FA5}">
                      <a16:colId xmlns:a16="http://schemas.microsoft.com/office/drawing/2014/main" val="648949717"/>
                    </a:ext>
                  </a:extLst>
                </a:gridCol>
                <a:gridCol w="734638">
                  <a:extLst>
                    <a:ext uri="{9D8B030D-6E8A-4147-A177-3AD203B41FA5}">
                      <a16:colId xmlns:a16="http://schemas.microsoft.com/office/drawing/2014/main" val="3225084919"/>
                    </a:ext>
                  </a:extLst>
                </a:gridCol>
                <a:gridCol w="992402">
                  <a:extLst>
                    <a:ext uri="{9D8B030D-6E8A-4147-A177-3AD203B41FA5}">
                      <a16:colId xmlns:a16="http://schemas.microsoft.com/office/drawing/2014/main" val="2608905320"/>
                    </a:ext>
                  </a:extLst>
                </a:gridCol>
              </a:tblGrid>
              <a:tr h="228239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Stress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8536879"/>
                  </a:ext>
                </a:extLst>
              </a:tr>
              <a:tr h="228239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Shear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VM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47932388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29,7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-36,6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16,3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81,5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65489"/>
                  </a:ext>
                </a:extLst>
              </a:tr>
              <a:tr h="22823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-18,8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-82,2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-17,3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43,6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6614055"/>
                  </a:ext>
                </a:extLst>
              </a:tr>
              <a:tr h="220631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56,2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-1,8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43,3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132,7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+ EMF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0344108"/>
                  </a:ext>
                </a:extLst>
              </a:tr>
              <a:tr h="228239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-98,2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-136,3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-34,2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30,0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1896448"/>
                  </a:ext>
                </a:extLst>
              </a:tr>
            </a:tbl>
          </a:graphicData>
        </a:graphic>
      </p:graphicFrame>
      <p:grpSp>
        <p:nvGrpSpPr>
          <p:cNvPr id="26" name="Grupo 25">
            <a:extLst>
              <a:ext uri="{FF2B5EF4-FFF2-40B4-BE49-F238E27FC236}">
                <a16:creationId xmlns:a16="http://schemas.microsoft.com/office/drawing/2014/main" id="{2B3BAA4E-4A62-4743-A0ED-EB4E8DBE8FAA}"/>
              </a:ext>
            </a:extLst>
          </p:cNvPr>
          <p:cNvGrpSpPr/>
          <p:nvPr/>
        </p:nvGrpSpPr>
        <p:grpSpPr>
          <a:xfrm>
            <a:off x="9288618" y="148956"/>
            <a:ext cx="2755651" cy="2798429"/>
            <a:chOff x="9541839" y="148957"/>
            <a:chExt cx="2502430" cy="2486614"/>
          </a:xfrm>
        </p:grpSpPr>
        <p:pic>
          <p:nvPicPr>
            <p:cNvPr id="13" name="Imagen 12">
              <a:extLst>
                <a:ext uri="{FF2B5EF4-FFF2-40B4-BE49-F238E27FC236}">
                  <a16:creationId xmlns:a16="http://schemas.microsoft.com/office/drawing/2014/main" id="{D5F78DD5-4CDF-4406-8B35-4ED56675451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541839" y="148957"/>
              <a:ext cx="2502430" cy="2486614"/>
            </a:xfrm>
            <a:prstGeom prst="rect">
              <a:avLst/>
            </a:prstGeom>
          </p:spPr>
        </p:pic>
        <p:sp>
          <p:nvSpPr>
            <p:cNvPr id="3" name="Elipse 2">
              <a:extLst>
                <a:ext uri="{FF2B5EF4-FFF2-40B4-BE49-F238E27FC236}">
                  <a16:creationId xmlns:a16="http://schemas.microsoft.com/office/drawing/2014/main" id="{12126F35-BD26-434A-9227-A0A8F72D6E08}"/>
                </a:ext>
              </a:extLst>
            </p:cNvPr>
            <p:cNvSpPr/>
            <p:nvPr/>
          </p:nvSpPr>
          <p:spPr>
            <a:xfrm>
              <a:off x="9668719" y="1580420"/>
              <a:ext cx="404622" cy="247170"/>
            </a:xfrm>
            <a:prstGeom prst="ellipse">
              <a:avLst/>
            </a:prstGeom>
            <a:noFill/>
            <a:ln w="38100">
              <a:solidFill>
                <a:schemeClr val="tx1">
                  <a:lumMod val="60000"/>
                  <a:lumOff val="40000"/>
                </a:schemeClr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3410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0" grpId="0"/>
      <p:bldP spid="11" grpId="0"/>
      <p:bldP spid="19" grpId="0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67173" y="691486"/>
            <a:ext cx="6552437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spacer and the pad can be made of iron. </a:t>
            </a: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Which length?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If the spacer is made of iron, it should not be longer than the pad. When the peak field is at the straight section, the margin on the load-line increases.</a:t>
            </a:r>
            <a:r>
              <a:rPr lang="en-US" b="1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i="1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stored magnetic energy decreases with more iron volume.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full iron pad provides better support to the large outwards horizontal EMF.</a:t>
            </a:r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05EA6D0F-CDF7-479D-9CA6-9BB0EF802B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HFM Annual Meeting 2025</a:t>
            </a:r>
            <a:endParaRPr lang="en-US" dirty="0"/>
          </a:p>
        </p:txBody>
      </p:sp>
      <p:pic>
        <p:nvPicPr>
          <p:cNvPr id="9" name="Imagen 8">
            <a:extLst>
              <a:ext uri="{FF2B5EF4-FFF2-40B4-BE49-F238E27FC236}">
                <a16:creationId xmlns:a16="http://schemas.microsoft.com/office/drawing/2014/main" id="{E33DD123-625D-4011-A9CD-242CAF6ECFA5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886484"/>
            <a:ext cx="12192000" cy="1387272"/>
          </a:xfrm>
          <a:prstGeom prst="rect">
            <a:avLst/>
          </a:prstGeom>
        </p:spPr>
      </p:pic>
      <p:sp>
        <p:nvSpPr>
          <p:cNvPr id="392" name="Rectángulo: esquinas redondeadas 391">
            <a:extLst>
              <a:ext uri="{FF2B5EF4-FFF2-40B4-BE49-F238E27FC236}">
                <a16:creationId xmlns:a16="http://schemas.microsoft.com/office/drawing/2014/main" id="{32C34409-92FF-446A-BEC4-42BC79D2B7C8}"/>
              </a:ext>
            </a:extLst>
          </p:cNvPr>
          <p:cNvSpPr/>
          <p:nvPr/>
        </p:nvSpPr>
        <p:spPr>
          <a:xfrm>
            <a:off x="3605349" y="4838994"/>
            <a:ext cx="696685" cy="1389112"/>
          </a:xfrm>
          <a:prstGeom prst="roundRect">
            <a:avLst>
              <a:gd name="adj" fmla="val 11207"/>
            </a:avLst>
          </a:prstGeom>
          <a:noFill/>
          <a:ln w="762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4" name="Imagen 393">
            <a:extLst>
              <a:ext uri="{FF2B5EF4-FFF2-40B4-BE49-F238E27FC236}">
                <a16:creationId xmlns:a16="http://schemas.microsoft.com/office/drawing/2014/main" id="{97B03C15-444A-4194-A64B-A0B7218CB59B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556" y="2029093"/>
            <a:ext cx="4967300" cy="2783816"/>
          </a:xfrm>
          <a:prstGeom prst="rect">
            <a:avLst/>
          </a:prstGeom>
        </p:spPr>
      </p:pic>
      <p:pic>
        <p:nvPicPr>
          <p:cNvPr id="395" name="Imagen 394">
            <a:extLst>
              <a:ext uri="{FF2B5EF4-FFF2-40B4-BE49-F238E27FC236}">
                <a16:creationId xmlns:a16="http://schemas.microsoft.com/office/drawing/2014/main" id="{58D3082A-2DAA-4E35-8160-1A798641A38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1759" y="256874"/>
            <a:ext cx="5538785" cy="1714642"/>
          </a:xfrm>
          <a:prstGeom prst="rect">
            <a:avLst/>
          </a:prstGeom>
        </p:spPr>
      </p:pic>
      <p:sp>
        <p:nvSpPr>
          <p:cNvPr id="8" name="Rectángulo 7">
            <a:extLst>
              <a:ext uri="{FF2B5EF4-FFF2-40B4-BE49-F238E27FC236}">
                <a16:creationId xmlns:a16="http://schemas.microsoft.com/office/drawing/2014/main" id="{0B785A28-2CE6-49DA-B37A-A39C0D0AC1D5}"/>
              </a:ext>
            </a:extLst>
          </p:cNvPr>
          <p:cNvSpPr/>
          <p:nvPr/>
        </p:nvSpPr>
        <p:spPr>
          <a:xfrm>
            <a:off x="0" y="3474842"/>
            <a:ext cx="6686785" cy="10341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best-balanced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design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option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" dirty="0" err="1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Case #6.</a:t>
            </a:r>
            <a:endParaRPr lang="en-GB" dirty="0">
              <a:solidFill>
                <a:schemeClr val="accent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Pad entirely made of iron</a:t>
            </a:r>
          </a:p>
          <a:p>
            <a:pPr marL="342900" indent="-285750" defTabSz="457200">
              <a:spcBef>
                <a:spcPct val="20000"/>
              </a:spcBef>
              <a:buClr>
                <a:srgbClr val="FB963C"/>
              </a:buClr>
              <a:buFont typeface="Wingdings" charset="2"/>
              <a:buChar char="§"/>
              <a:defRPr/>
            </a:pPr>
            <a:r>
              <a:rPr lang="en-US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Short spacer made of iron </a:t>
            </a:r>
            <a:r>
              <a:rPr lang="en-US" dirty="0">
                <a:solidFill>
                  <a:schemeClr val="accent6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(SS+S1)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B4ACCD36-CF4B-41C6-9C8A-A7D4815162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359" y="-1417"/>
            <a:ext cx="5660313" cy="689061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ISAAC 3D Design: Iron</a:t>
            </a:r>
          </a:p>
        </p:txBody>
      </p:sp>
      <p:pic>
        <p:nvPicPr>
          <p:cNvPr id="16" name="Imagen 15">
            <a:extLst>
              <a:ext uri="{FF2B5EF4-FFF2-40B4-BE49-F238E27FC236}">
                <a16:creationId xmlns:a16="http://schemas.microsoft.com/office/drawing/2014/main" id="{F7190175-C8E0-49A5-A391-606AB8EC613E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1340" y="2655324"/>
            <a:ext cx="2258067" cy="1832724"/>
          </a:xfrm>
          <a:prstGeom prst="rect">
            <a:avLst/>
          </a:prstGeom>
        </p:spPr>
      </p:pic>
      <p:sp>
        <p:nvSpPr>
          <p:cNvPr id="10" name="Rectángulo 9">
            <a:extLst>
              <a:ext uri="{FF2B5EF4-FFF2-40B4-BE49-F238E27FC236}">
                <a16:creationId xmlns:a16="http://schemas.microsoft.com/office/drawing/2014/main" id="{0A14AF6E-2114-4CFE-8A8B-E76263B41FC0}"/>
              </a:ext>
            </a:extLst>
          </p:cNvPr>
          <p:cNvSpPr/>
          <p:nvPr/>
        </p:nvSpPr>
        <p:spPr>
          <a:xfrm>
            <a:off x="-10160" y="4556461"/>
            <a:ext cx="702056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More info @ </a:t>
            </a:r>
            <a:r>
              <a:rPr lang="en-US" sz="1100" i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"Mechanical Design of a Common Coil Magnet with RMC Coils (ISAAC)" </a:t>
            </a:r>
            <a:r>
              <a:rPr lang="en-US" sz="1100" i="1" dirty="0" err="1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doi</a:t>
            </a:r>
            <a:r>
              <a:rPr lang="en-US" sz="1100" i="1" dirty="0">
                <a:solidFill>
                  <a:srgbClr val="1F497D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: 10.1109/TASC.2025.3537063</a:t>
            </a:r>
            <a:endParaRPr lang="en-GB" sz="1100" i="1" dirty="0">
              <a:solidFill>
                <a:srgbClr val="1F497D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1714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392" grpId="0" animBg="1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arcador de fecha 11">
            <a:extLst>
              <a:ext uri="{FF2B5EF4-FFF2-40B4-BE49-F238E27FC236}">
                <a16:creationId xmlns:a16="http://schemas.microsoft.com/office/drawing/2014/main" id="{78E553B5-8A5A-4612-8538-4F6C1433BD0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s-ES"/>
              <a:t>11th February 2025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F94605-3156-4B6C-A9FF-D80699E35AB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308AB19-ABB7-4FBF-8456-AA877820275D}"/>
              </a:ext>
            </a:extLst>
          </p:cNvPr>
          <p:cNvSpPr txBox="1"/>
          <p:nvPr/>
        </p:nvSpPr>
        <p:spPr>
          <a:xfrm>
            <a:off x="253399" y="629893"/>
            <a:ext cx="564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Nominal current: 19340 A</a:t>
            </a:r>
          </a:p>
        </p:txBody>
      </p:sp>
      <p:grpSp>
        <p:nvGrpSpPr>
          <p:cNvPr id="14" name="Grupo 13">
            <a:extLst>
              <a:ext uri="{FF2B5EF4-FFF2-40B4-BE49-F238E27FC236}">
                <a16:creationId xmlns:a16="http://schemas.microsoft.com/office/drawing/2014/main" id="{FFC0828A-6BB8-4668-94E7-3400002F1E91}"/>
              </a:ext>
            </a:extLst>
          </p:cNvPr>
          <p:cNvGrpSpPr>
            <a:grpSpLocks noChangeAspect="1"/>
          </p:cNvGrpSpPr>
          <p:nvPr/>
        </p:nvGrpSpPr>
        <p:grpSpPr>
          <a:xfrm>
            <a:off x="6301423" y="7461"/>
            <a:ext cx="5685400" cy="2109011"/>
            <a:chOff x="945540" y="1643062"/>
            <a:chExt cx="10639801" cy="3946857"/>
          </a:xfrm>
        </p:grpSpPr>
        <p:grpSp>
          <p:nvGrpSpPr>
            <p:cNvPr id="21" name="Grupo 20">
              <a:extLst>
                <a:ext uri="{FF2B5EF4-FFF2-40B4-BE49-F238E27FC236}">
                  <a16:creationId xmlns:a16="http://schemas.microsoft.com/office/drawing/2014/main" id="{F8359C49-B487-4482-B9CB-EF764293244A}"/>
                </a:ext>
              </a:extLst>
            </p:cNvPr>
            <p:cNvGrpSpPr/>
            <p:nvPr/>
          </p:nvGrpSpPr>
          <p:grpSpPr>
            <a:xfrm>
              <a:off x="945540" y="1643062"/>
              <a:ext cx="10639801" cy="384542"/>
              <a:chOff x="-984530" y="1667695"/>
              <a:chExt cx="10639801" cy="384542"/>
            </a:xfrm>
          </p:grpSpPr>
          <p:sp>
            <p:nvSpPr>
              <p:cNvPr id="15" name="CuadroTexto 14">
                <a:extLst>
                  <a:ext uri="{FF2B5EF4-FFF2-40B4-BE49-F238E27FC236}">
                    <a16:creationId xmlns:a16="http://schemas.microsoft.com/office/drawing/2014/main" id="{55D96EF3-CB19-46F4-9C5D-C87771CE120F}"/>
                  </a:ext>
                </a:extLst>
              </p:cNvPr>
              <p:cNvSpPr txBox="1"/>
              <p:nvPr/>
            </p:nvSpPr>
            <p:spPr>
              <a:xfrm>
                <a:off x="-984530" y="1670366"/>
                <a:ext cx="3097235" cy="381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XZ</a:t>
                </a:r>
              </a:p>
            </p:txBody>
          </p:sp>
          <p:sp>
            <p:nvSpPr>
              <p:cNvPr id="16" name="CuadroTexto 15">
                <a:extLst>
                  <a:ext uri="{FF2B5EF4-FFF2-40B4-BE49-F238E27FC236}">
                    <a16:creationId xmlns:a16="http://schemas.microsoft.com/office/drawing/2014/main" id="{4921E9AA-C530-4BDF-8615-B083EB0979B9}"/>
                  </a:ext>
                </a:extLst>
              </p:cNvPr>
              <p:cNvSpPr txBox="1"/>
              <p:nvPr/>
            </p:nvSpPr>
            <p:spPr>
              <a:xfrm>
                <a:off x="2703499" y="1667695"/>
                <a:ext cx="3097236" cy="3818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XY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  <p:sp>
            <p:nvSpPr>
              <p:cNvPr id="17" name="CuadroTexto 16">
                <a:extLst>
                  <a:ext uri="{FF2B5EF4-FFF2-40B4-BE49-F238E27FC236}">
                    <a16:creationId xmlns:a16="http://schemas.microsoft.com/office/drawing/2014/main" id="{48F614B7-F977-445B-AE91-1CDC530C6520}"/>
                  </a:ext>
                </a:extLst>
              </p:cNvPr>
              <p:cNvSpPr txBox="1"/>
              <p:nvPr/>
            </p:nvSpPr>
            <p:spPr>
              <a:xfrm>
                <a:off x="6558035" y="1667695"/>
                <a:ext cx="3097236" cy="381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sz="1200" b="1" dirty="0">
                    <a:solidFill>
                      <a:schemeClr val="accent6">
                        <a:lumMod val="50000"/>
                      </a:schemeClr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YZ</a:t>
                </a:r>
                <a:endParaRPr lang="en-US" b="1" dirty="0">
                  <a:solidFill>
                    <a:schemeClr val="accent6">
                      <a:lumMod val="50000"/>
                    </a:schemeClr>
                  </a:solidFill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p:grpSp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9BD9C3C1-6B69-4522-895D-C8F5C3C9D22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23147" y="2019239"/>
              <a:ext cx="3401542" cy="3570680"/>
            </a:xfrm>
            <a:prstGeom prst="rect">
              <a:avLst/>
            </a:prstGeom>
          </p:spPr>
        </p:pic>
        <p:pic>
          <p:nvPicPr>
            <p:cNvPr id="9" name="Imagen 8">
              <a:extLst>
                <a:ext uri="{FF2B5EF4-FFF2-40B4-BE49-F238E27FC236}">
                  <a16:creationId xmlns:a16="http://schemas.microsoft.com/office/drawing/2014/main" id="{ECA8AE9D-6338-4F84-AC4D-675163E30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82078" y="2019239"/>
              <a:ext cx="3005538" cy="3570680"/>
            </a:xfrm>
            <a:prstGeom prst="rect">
              <a:avLst/>
            </a:prstGeom>
          </p:spPr>
        </p:pic>
        <p:pic>
          <p:nvPicPr>
            <p:cNvPr id="11" name="Imagen 10">
              <a:extLst>
                <a:ext uri="{FF2B5EF4-FFF2-40B4-BE49-F238E27FC236}">
                  <a16:creationId xmlns:a16="http://schemas.microsoft.com/office/drawing/2014/main" id="{4DA92ADC-9590-4859-8112-3AEB49BE3FF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854177" y="2019239"/>
              <a:ext cx="3633995" cy="3570680"/>
            </a:xfrm>
            <a:prstGeom prst="rect">
              <a:avLst/>
            </a:prstGeom>
          </p:spPr>
        </p:pic>
      </p:grpSp>
      <p:sp>
        <p:nvSpPr>
          <p:cNvPr id="2" name="Marcador de pie de página 1">
            <a:extLst>
              <a:ext uri="{FF2B5EF4-FFF2-40B4-BE49-F238E27FC236}">
                <a16:creationId xmlns:a16="http://schemas.microsoft.com/office/drawing/2014/main" id="{3B937806-02FB-469C-8BB8-32A1FDC1B4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HFM Annual Meeting 2025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1A6F44EA-1910-4310-AD67-68C8D092DEF9}"/>
              </a:ext>
            </a:extLst>
          </p:cNvPr>
          <p:cNvSpPr txBox="1">
            <a:spLocks/>
          </p:cNvSpPr>
          <p:nvPr/>
        </p:nvSpPr>
        <p:spPr>
          <a:xfrm>
            <a:off x="314359" y="-1417"/>
            <a:ext cx="5601164" cy="689061"/>
          </a:xfrm>
          <a:prstGeom prst="rect">
            <a:avLst/>
          </a:prstGeom>
        </p:spPr>
        <p:txBody>
          <a:bodyPr vert="horz" lIns="45720" rIns="45720" anchor="ctr">
            <a:normAutofit fontScale="82500" lnSpcReduction="1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Calibri" panose="020F0502020204030204" pitchFamily="34" charset="0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US" b="1" dirty="0"/>
              <a:t>ISAAC 3D Design: coil stress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FA9C8B0-A8DF-4B5C-A141-B8C11E76CDE1}"/>
              </a:ext>
            </a:extLst>
          </p:cNvPr>
          <p:cNvSpPr txBox="1"/>
          <p:nvPr/>
        </p:nvSpPr>
        <p:spPr>
          <a:xfrm>
            <a:off x="258667" y="995627"/>
            <a:ext cx="294630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Vertical preload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0.2 mm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interference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Aluminium rods </a:t>
            </a:r>
            <a:r>
              <a:rPr lang="en-GB" sz="2000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with </a:t>
            </a:r>
            <a:r>
              <a:rPr lang="en-GB" sz="20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25kN pretension </a:t>
            </a:r>
            <a:r>
              <a:rPr lang="en-GB" sz="2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each</a:t>
            </a:r>
          </a:p>
        </p:txBody>
      </p:sp>
      <p:graphicFrame>
        <p:nvGraphicFramePr>
          <p:cNvPr id="18" name="Tabla 17">
            <a:extLst>
              <a:ext uri="{FF2B5EF4-FFF2-40B4-BE49-F238E27FC236}">
                <a16:creationId xmlns:a16="http://schemas.microsoft.com/office/drawing/2014/main" id="{C4331290-E03F-4916-BDEB-BDBE2CD010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5905179"/>
              </p:ext>
            </p:extLst>
          </p:nvPr>
        </p:nvGraphicFramePr>
        <p:xfrm>
          <a:off x="3411156" y="837694"/>
          <a:ext cx="2730500" cy="9398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1321116689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939419666"/>
                    </a:ext>
                  </a:extLst>
                </a:gridCol>
                <a:gridCol w="711200">
                  <a:extLst>
                    <a:ext uri="{9D8B030D-6E8A-4147-A177-3AD203B41FA5}">
                      <a16:colId xmlns:a16="http://schemas.microsoft.com/office/drawing/2014/main" val="3396994183"/>
                    </a:ext>
                  </a:extLst>
                </a:gridCol>
                <a:gridCol w="774700">
                  <a:extLst>
                    <a:ext uri="{9D8B030D-6E8A-4147-A177-3AD203B41FA5}">
                      <a16:colId xmlns:a16="http://schemas.microsoft.com/office/drawing/2014/main" val="317299469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Spacer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Pad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0617994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Fx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2,02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-28,63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-36,99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640734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0,42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58,30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-13,26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69054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Fz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0,30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-24,15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-64,92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45159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2,08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29,32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39,83 MN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140734"/>
                  </a:ext>
                </a:extLst>
              </a:tr>
            </a:tbl>
          </a:graphicData>
        </a:graphic>
      </p:graphicFrame>
      <p:sp>
        <p:nvSpPr>
          <p:cNvPr id="30" name="CuadroTexto 29">
            <a:extLst>
              <a:ext uri="{FF2B5EF4-FFF2-40B4-BE49-F238E27FC236}">
                <a16:creationId xmlns:a16="http://schemas.microsoft.com/office/drawing/2014/main" id="{2189A98D-50ED-4DD8-AB25-E36244E5C685}"/>
              </a:ext>
            </a:extLst>
          </p:cNvPr>
          <p:cNvSpPr txBox="1"/>
          <p:nvPr/>
        </p:nvSpPr>
        <p:spPr>
          <a:xfrm>
            <a:off x="3868687" y="1749891"/>
            <a:ext cx="23338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algn="r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EMF per quadrant</a:t>
            </a:r>
            <a:endParaRPr lang="en-GB" sz="1100" b="1" i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20" name="Tabla 19">
            <a:extLst>
              <a:ext uri="{FF2B5EF4-FFF2-40B4-BE49-F238E27FC236}">
                <a16:creationId xmlns:a16="http://schemas.microsoft.com/office/drawing/2014/main" id="{9407D8C0-72EC-4A01-9188-243DEDFB6E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844435"/>
              </p:ext>
            </p:extLst>
          </p:nvPr>
        </p:nvGraphicFramePr>
        <p:xfrm>
          <a:off x="349037" y="2517997"/>
          <a:ext cx="4328564" cy="1511300"/>
        </p:xfrm>
        <a:graphic>
          <a:graphicData uri="http://schemas.openxmlformats.org/drawingml/2006/table">
            <a:tbl>
              <a:tblPr/>
              <a:tblGrid>
                <a:gridCol w="411857">
                  <a:extLst>
                    <a:ext uri="{9D8B030D-6E8A-4147-A177-3AD203B41FA5}">
                      <a16:colId xmlns:a16="http://schemas.microsoft.com/office/drawing/2014/main" val="1128722622"/>
                    </a:ext>
                  </a:extLst>
                </a:gridCol>
                <a:gridCol w="696913">
                  <a:extLst>
                    <a:ext uri="{9D8B030D-6E8A-4147-A177-3AD203B41FA5}">
                      <a16:colId xmlns:a16="http://schemas.microsoft.com/office/drawing/2014/main" val="711064262"/>
                    </a:ext>
                  </a:extLst>
                </a:gridCol>
                <a:gridCol w="706437">
                  <a:extLst>
                    <a:ext uri="{9D8B030D-6E8A-4147-A177-3AD203B41FA5}">
                      <a16:colId xmlns:a16="http://schemas.microsoft.com/office/drawing/2014/main" val="3166768713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3303674024"/>
                    </a:ext>
                  </a:extLst>
                </a:gridCol>
                <a:gridCol w="663575">
                  <a:extLst>
                    <a:ext uri="{9D8B030D-6E8A-4147-A177-3AD203B41FA5}">
                      <a16:colId xmlns:a16="http://schemas.microsoft.com/office/drawing/2014/main" val="3218258334"/>
                    </a:ext>
                  </a:extLst>
                </a:gridCol>
                <a:gridCol w="1186207">
                  <a:extLst>
                    <a:ext uri="{9D8B030D-6E8A-4147-A177-3AD203B41FA5}">
                      <a16:colId xmlns:a16="http://schemas.microsoft.com/office/drawing/2014/main" val="354267056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71596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VM stress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598312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-5,0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Pretension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52420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6806357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50,1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133,2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04745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-131,4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-75,6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22,1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580205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68,6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64,5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141,1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175,7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+ EMF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842118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-104,3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-167,3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-73,5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19,5 MPa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67929"/>
                  </a:ext>
                </a:extLst>
              </a:tr>
            </a:tbl>
          </a:graphicData>
        </a:graphic>
      </p:graphicFrame>
      <p:graphicFrame>
        <p:nvGraphicFramePr>
          <p:cNvPr id="32" name="Tabla 31">
            <a:extLst>
              <a:ext uri="{FF2B5EF4-FFF2-40B4-BE49-F238E27FC236}">
                <a16:creationId xmlns:a16="http://schemas.microsoft.com/office/drawing/2014/main" id="{5760FCDD-B938-427E-8F48-C0A0DF4C4F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5583965"/>
              </p:ext>
            </p:extLst>
          </p:nvPr>
        </p:nvGraphicFramePr>
        <p:xfrm>
          <a:off x="7043611" y="5433068"/>
          <a:ext cx="2800780" cy="762000"/>
        </p:xfrm>
        <a:graphic>
          <a:graphicData uri="http://schemas.openxmlformats.org/drawingml/2006/table">
            <a:tbl>
              <a:tblPr/>
              <a:tblGrid>
                <a:gridCol w="524192">
                  <a:extLst>
                    <a:ext uri="{9D8B030D-6E8A-4147-A177-3AD203B41FA5}">
                      <a16:colId xmlns:a16="http://schemas.microsoft.com/office/drawing/2014/main" val="1019153074"/>
                    </a:ext>
                  </a:extLst>
                </a:gridCol>
                <a:gridCol w="797560">
                  <a:extLst>
                    <a:ext uri="{9D8B030D-6E8A-4147-A177-3AD203B41FA5}">
                      <a16:colId xmlns:a16="http://schemas.microsoft.com/office/drawing/2014/main" val="2203080318"/>
                    </a:ext>
                  </a:extLst>
                </a:gridCol>
                <a:gridCol w="721360">
                  <a:extLst>
                    <a:ext uri="{9D8B030D-6E8A-4147-A177-3AD203B41FA5}">
                      <a16:colId xmlns:a16="http://schemas.microsoft.com/office/drawing/2014/main" val="578230044"/>
                    </a:ext>
                  </a:extLst>
                </a:gridCol>
                <a:gridCol w="757668">
                  <a:extLst>
                    <a:ext uri="{9D8B030D-6E8A-4147-A177-3AD203B41FA5}">
                      <a16:colId xmlns:a16="http://schemas.microsoft.com/office/drawing/2014/main" val="130270468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DISPLACEMENT DUE TO EMF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08053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851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0,27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0,03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0,21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40682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0,14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ED7D31"/>
                          </a:solidFill>
                          <a:effectLst/>
                          <a:latin typeface="Calibri" panose="020F0502020204030204" pitchFamily="34" charset="0"/>
                        </a:rPr>
                        <a:t>-0,05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0,00 mm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2938624"/>
                  </a:ext>
                </a:extLst>
              </a:tr>
            </a:tbl>
          </a:graphicData>
        </a:graphic>
      </p:graphicFrame>
      <p:graphicFrame>
        <p:nvGraphicFramePr>
          <p:cNvPr id="35" name="Tabla 34">
            <a:extLst>
              <a:ext uri="{FF2B5EF4-FFF2-40B4-BE49-F238E27FC236}">
                <a16:creationId xmlns:a16="http://schemas.microsoft.com/office/drawing/2014/main" id="{6D7D21D7-7525-4B88-A6B0-37B63E8F56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9381537"/>
              </p:ext>
            </p:extLst>
          </p:nvPr>
        </p:nvGraphicFramePr>
        <p:xfrm>
          <a:off x="349037" y="4291606"/>
          <a:ext cx="6568482" cy="1708150"/>
        </p:xfrm>
        <a:graphic>
          <a:graphicData uri="http://schemas.openxmlformats.org/drawingml/2006/table">
            <a:tbl>
              <a:tblPr/>
              <a:tblGrid>
                <a:gridCol w="430408">
                  <a:extLst>
                    <a:ext uri="{9D8B030D-6E8A-4147-A177-3AD203B41FA5}">
                      <a16:colId xmlns:a16="http://schemas.microsoft.com/office/drawing/2014/main" val="730292182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49218277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05875869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55803168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318270777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420759923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873210190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720985946"/>
                    </a:ext>
                  </a:extLst>
                </a:gridCol>
                <a:gridCol w="625475">
                  <a:extLst>
                    <a:ext uri="{9D8B030D-6E8A-4147-A177-3AD203B41FA5}">
                      <a16:colId xmlns:a16="http://schemas.microsoft.com/office/drawing/2014/main" val="167778332"/>
                    </a:ext>
                  </a:extLst>
                </a:gridCol>
                <a:gridCol w="1124749">
                  <a:extLst>
                    <a:ext uri="{9D8B030D-6E8A-4147-A177-3AD203B41FA5}">
                      <a16:colId xmlns:a16="http://schemas.microsoft.com/office/drawing/2014/main" val="951441357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COIL SHEAR STRESS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589127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Planar surfaces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1st Block surfaces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2nd Block surfaces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3rd Block surfaces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427588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XY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XZ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635361"/>
                  </a:ext>
                </a:extLst>
              </a:tr>
              <a:tr h="18415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RT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Assembly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with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Rod</a:t>
                      </a:r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s-E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Pretension</a:t>
                      </a:r>
                      <a:endParaRPr lang="es-ES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65488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-0,2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1026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475893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-43,2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-28,1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-15,5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-31,8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-13,2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-10,7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-14,5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-8,6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495483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44,2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54,9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52,5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Cooling + EMF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57086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-64,9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-32,3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-18,9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-22,8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-16,9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-29,3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-26,0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-36,6 MPa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4653374"/>
                  </a:ext>
                </a:extLst>
              </a:tr>
            </a:tbl>
          </a:graphicData>
        </a:graphic>
      </p:graphicFrame>
      <p:sp>
        <p:nvSpPr>
          <p:cNvPr id="43" name="Rectángulo 42">
            <a:extLst>
              <a:ext uri="{FF2B5EF4-FFF2-40B4-BE49-F238E27FC236}">
                <a16:creationId xmlns:a16="http://schemas.microsoft.com/office/drawing/2014/main" id="{01F84038-17BB-41AA-9D8C-98B86C19B317}"/>
              </a:ext>
            </a:extLst>
          </p:cNvPr>
          <p:cNvSpPr/>
          <p:nvPr/>
        </p:nvSpPr>
        <p:spPr>
          <a:xfrm rot="1412279">
            <a:off x="4705887" y="3476355"/>
            <a:ext cx="404394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Coil Stresses over limits </a:t>
            </a:r>
            <a:r>
              <a:rPr lang="en-US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only</a:t>
            </a:r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 in some located areas (bonded to coil parts)</a:t>
            </a:r>
          </a:p>
        </p:txBody>
      </p:sp>
      <p:grpSp>
        <p:nvGrpSpPr>
          <p:cNvPr id="45" name="Grupo 44">
            <a:extLst>
              <a:ext uri="{FF2B5EF4-FFF2-40B4-BE49-F238E27FC236}">
                <a16:creationId xmlns:a16="http://schemas.microsoft.com/office/drawing/2014/main" id="{A8128C84-EC42-43EE-B24A-FD2C54BF0AB4}"/>
              </a:ext>
            </a:extLst>
          </p:cNvPr>
          <p:cNvGrpSpPr/>
          <p:nvPr/>
        </p:nvGrpSpPr>
        <p:grpSpPr>
          <a:xfrm>
            <a:off x="8570092" y="2291285"/>
            <a:ext cx="3327984" cy="3061141"/>
            <a:chOff x="8570092" y="2291285"/>
            <a:chExt cx="3327984" cy="3061141"/>
          </a:xfrm>
        </p:grpSpPr>
        <p:grpSp>
          <p:nvGrpSpPr>
            <p:cNvPr id="42" name="Grupo 41">
              <a:extLst>
                <a:ext uri="{FF2B5EF4-FFF2-40B4-BE49-F238E27FC236}">
                  <a16:creationId xmlns:a16="http://schemas.microsoft.com/office/drawing/2014/main" id="{D8AEEC02-577C-4A8F-835C-04BC8DD7C0F5}"/>
                </a:ext>
              </a:extLst>
            </p:cNvPr>
            <p:cNvGrpSpPr/>
            <p:nvPr/>
          </p:nvGrpSpPr>
          <p:grpSpPr>
            <a:xfrm>
              <a:off x="8605153" y="2291285"/>
              <a:ext cx="3292923" cy="3061141"/>
              <a:chOff x="8605153" y="2291285"/>
              <a:chExt cx="3292923" cy="3061141"/>
            </a:xfrm>
          </p:grpSpPr>
          <p:pic>
            <p:nvPicPr>
              <p:cNvPr id="40" name="Imagen 39">
                <a:extLst>
                  <a:ext uri="{FF2B5EF4-FFF2-40B4-BE49-F238E27FC236}">
                    <a16:creationId xmlns:a16="http://schemas.microsoft.com/office/drawing/2014/main" id="{60519ACF-4D8A-4100-940B-D75F40CC2DE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605153" y="2291285"/>
                <a:ext cx="3292923" cy="3061141"/>
              </a:xfrm>
              <a:prstGeom prst="rect">
                <a:avLst/>
              </a:prstGeom>
            </p:spPr>
          </p:pic>
          <p:pic>
            <p:nvPicPr>
              <p:cNvPr id="39" name="Imagen 38">
                <a:extLst>
                  <a:ext uri="{FF2B5EF4-FFF2-40B4-BE49-F238E27FC236}">
                    <a16:creationId xmlns:a16="http://schemas.microsoft.com/office/drawing/2014/main" id="{113F4EF8-9B5B-4784-8C48-B5AC63386B3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11049348" y="2292462"/>
                <a:ext cx="848728" cy="1553722"/>
              </a:xfrm>
              <a:prstGeom prst="rect">
                <a:avLst/>
              </a:prstGeom>
            </p:spPr>
          </p:pic>
        </p:grpSp>
        <p:sp>
          <p:nvSpPr>
            <p:cNvPr id="44" name="CuadroTexto 43">
              <a:extLst>
                <a:ext uri="{FF2B5EF4-FFF2-40B4-BE49-F238E27FC236}">
                  <a16:creationId xmlns:a16="http://schemas.microsoft.com/office/drawing/2014/main" id="{B056F05E-6D92-4AF6-8E6E-E7085864C6B4}"/>
                </a:ext>
              </a:extLst>
            </p:cNvPr>
            <p:cNvSpPr txBox="1"/>
            <p:nvPr/>
          </p:nvSpPr>
          <p:spPr>
            <a:xfrm>
              <a:off x="8570092" y="4916767"/>
              <a:ext cx="206920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57150" defTabSz="457200">
                <a:spcBef>
                  <a:spcPct val="20000"/>
                </a:spcBef>
                <a:buClr>
                  <a:srgbClr val="FB963C"/>
                </a:buClr>
                <a:defRPr/>
              </a:pPr>
              <a:r>
                <a:rPr lang="en-GB" sz="1600" b="1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Equivalent VM </a:t>
              </a:r>
              <a:r>
                <a:rPr lang="en-GB" sz="1600" dirty="0">
                  <a:solidFill>
                    <a:sysClr val="windowText" lastClr="0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(MPa)</a:t>
              </a:r>
              <a:endParaRPr lang="en-GB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27" name="CuadroTexto 26">
            <a:extLst>
              <a:ext uri="{FF2B5EF4-FFF2-40B4-BE49-F238E27FC236}">
                <a16:creationId xmlns:a16="http://schemas.microsoft.com/office/drawing/2014/main" id="{73818DFA-4BB4-428F-836C-8CBC1973317A}"/>
              </a:ext>
            </a:extLst>
          </p:cNvPr>
          <p:cNvSpPr txBox="1"/>
          <p:nvPr/>
        </p:nvSpPr>
        <p:spPr>
          <a:xfrm>
            <a:off x="3492064" y="2362976"/>
            <a:ext cx="2087855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@RT: -120 MPa &lt;-&gt; 20 MPa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@Cold: -150 MPa &lt;-&gt; 20 MPa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342A43AB-9A0E-4FD8-9C78-E37E6CD44495}"/>
              </a:ext>
            </a:extLst>
          </p:cNvPr>
          <p:cNvSpPr txBox="1"/>
          <p:nvPr/>
        </p:nvSpPr>
        <p:spPr>
          <a:xfrm>
            <a:off x="5709402" y="4345808"/>
            <a:ext cx="1531802" cy="464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@RT &amp; Cold:</a:t>
            </a:r>
          </a:p>
          <a:p>
            <a:pPr marL="57150" defTabSz="457200">
              <a:spcBef>
                <a:spcPct val="20000"/>
              </a:spcBef>
              <a:buClr>
                <a:srgbClr val="FB963C"/>
              </a:buClr>
              <a:defRPr/>
            </a:pPr>
            <a:r>
              <a:rPr lang="en-GB" sz="1100" i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-45 MPa &lt;-&gt; 45 MPa</a:t>
            </a:r>
          </a:p>
        </p:txBody>
      </p:sp>
    </p:spTree>
    <p:extLst>
      <p:ext uri="{BB962C8B-B14F-4D97-AF65-F5344CB8AC3E}">
        <p14:creationId xmlns:p14="http://schemas.microsoft.com/office/powerpoint/2010/main" val="235422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43" grpId="0"/>
      <p:bldP spid="27" grpId="0"/>
      <p:bldP spid="28" grpId="0"/>
    </p:bldLst>
  </p:timing>
</p:sld>
</file>

<file path=ppt/theme/theme1.xml><?xml version="1.0" encoding="utf-8"?>
<a:theme xmlns:a="http://schemas.openxmlformats.org/drawingml/2006/main" name="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HFM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24f2763-0e71-4812-94ad-3b15b8174d77" xsi:nil="true"/>
    <lcf76f155ced4ddcb4097134ff3c332f xmlns="a6163950-ed7b-45ff-a88b-85d0d03db3b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40AC2F659110449B50831FBB0A72745" ma:contentTypeVersion="9" ma:contentTypeDescription="Create a new document." ma:contentTypeScope="" ma:versionID="1c448f8c160ef6a27deaa23b3da9cdbb">
  <xsd:schema xmlns:xsd="http://www.w3.org/2001/XMLSchema" xmlns:xs="http://www.w3.org/2001/XMLSchema" xmlns:p="http://schemas.microsoft.com/office/2006/metadata/properties" xmlns:ns2="a6163950-ed7b-45ff-a88b-85d0d03db3bc" xmlns:ns3="e24f2763-0e71-4812-94ad-3b15b8174d77" targetNamespace="http://schemas.microsoft.com/office/2006/metadata/properties" ma:root="true" ma:fieldsID="3b3876825c329fdc3e849de296cdb56a" ns2:_="" ns3:_="">
    <xsd:import namespace="a6163950-ed7b-45ff-a88b-85d0d03db3bc"/>
    <xsd:import namespace="e24f2763-0e71-4812-94ad-3b15b8174d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63950-ed7b-45ff-a88b-85d0d03db3b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56acfe07-7aa8-4914-8c16-70e22d57bec3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4f2763-0e71-4812-94ad-3b15b8174d77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e2783517-eec7-41e1-8554-8c5ca65260d1}" ma:internalName="TaxCatchAll" ma:showField="CatchAllData" ma:web="e24f2763-0e71-4812-94ad-3b15b8174d7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49F46D0-D22B-4A79-B6E1-793E4DA25814}">
  <ds:schemaRefs>
    <ds:schemaRef ds:uri="http://www.w3.org/XML/1998/namespace"/>
    <ds:schemaRef ds:uri="http://schemas.microsoft.com/office/2006/documentManagement/types"/>
    <ds:schemaRef ds:uri="a6163950-ed7b-45ff-a88b-85d0d03db3bc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e24f2763-0e71-4812-94ad-3b15b8174d77"/>
    <ds:schemaRef ds:uri="http://schemas.microsoft.com/office/2006/metadata/properties"/>
    <ds:schemaRef ds:uri="http://purl.org/dc/dcmitype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5CB2B8D9-FC84-47D7-9BA9-BBAFDB52F03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E9FEF36-01D7-482D-9C42-221685A781C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6163950-ed7b-45ff-a88b-85d0d03db3bc"/>
    <ds:schemaRef ds:uri="e24f2763-0e71-4812-94ad-3b15b8174d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70692</TotalTime>
  <Words>3013</Words>
  <Application>Microsoft Office PowerPoint</Application>
  <PresentationFormat>Panorámica</PresentationFormat>
  <Paragraphs>657</Paragraphs>
  <Slides>28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28</vt:i4>
      </vt:variant>
    </vt:vector>
  </HeadingPairs>
  <TitlesOfParts>
    <vt:vector size="35" baseType="lpstr">
      <vt:lpstr>Arial</vt:lpstr>
      <vt:lpstr>Calibri</vt:lpstr>
      <vt:lpstr>Times New Roman</vt:lpstr>
      <vt:lpstr>Wingdings</vt:lpstr>
      <vt:lpstr>HFM(4-3)</vt:lpstr>
      <vt:lpstr>1_HFM(4-3)</vt:lpstr>
      <vt:lpstr>Acrobat Document</vt:lpstr>
      <vt:lpstr>Presentación de PowerPoint</vt:lpstr>
      <vt:lpstr>CIEMAT Common Coil design </vt:lpstr>
      <vt:lpstr>Outline</vt:lpstr>
      <vt:lpstr>HFM plans at CIEMAT</vt:lpstr>
      <vt:lpstr>ISAAC design baselines</vt:lpstr>
      <vt:lpstr>ISAAC 2D Magnetic Design</vt:lpstr>
      <vt:lpstr>ISAAC 2D Mechanical Design</vt:lpstr>
      <vt:lpstr>ISAAC 3D Design: Iron</vt:lpstr>
      <vt:lpstr>Presentación de PowerPoint</vt:lpstr>
      <vt:lpstr>ISAAC Engineering design</vt:lpstr>
      <vt:lpstr>ISAAC Learned lessons (up to now)</vt:lpstr>
      <vt:lpstr>Presentación de PowerPoint</vt:lpstr>
      <vt:lpstr>Presentación de PowerPoint</vt:lpstr>
      <vt:lpstr>The interest of a hybrid approach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Reducing multipoles variation (GA + Sensitivity analisis)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HFM PowerPoint Template</dc:title>
  <dc:subject/>
  <dc:creator>Carla Martins Jardim</dc:creator>
  <cp:keywords/>
  <dc:description/>
  <cp:lastModifiedBy>Administrator</cp:lastModifiedBy>
  <cp:revision>1512</cp:revision>
  <cp:lastPrinted>2022-04-29T08:24:36Z</cp:lastPrinted>
  <dcterms:created xsi:type="dcterms:W3CDTF">2012-11-30T11:04:26Z</dcterms:created>
  <dcterms:modified xsi:type="dcterms:W3CDTF">2025-02-13T16:29:04Z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0x010100640AC2F659110449B50831FBB0A72745</vt:lpwstr>
  </property>
  <property fmtid="{D5CDD505-2E9C-101B-9397-08002B2CF9AE}" pid="3" name="Order">
    <vt:r8>15100</vt:r8>
  </property>
</Properties>
</file>