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32"/>
  </p:notesMasterIdLst>
  <p:handoutMasterIdLst>
    <p:handoutMasterId r:id="rId33"/>
  </p:handoutMasterIdLst>
  <p:sldIdLst>
    <p:sldId id="385" r:id="rId5"/>
    <p:sldId id="1702" r:id="rId6"/>
    <p:sldId id="1703" r:id="rId7"/>
    <p:sldId id="1704" r:id="rId8"/>
    <p:sldId id="1693" r:id="rId9"/>
    <p:sldId id="1697" r:id="rId10"/>
    <p:sldId id="1705" r:id="rId11"/>
    <p:sldId id="1706" r:id="rId12"/>
    <p:sldId id="1707" r:id="rId13"/>
    <p:sldId id="1708" r:id="rId14"/>
    <p:sldId id="1710" r:id="rId15"/>
    <p:sldId id="1709" r:id="rId16"/>
    <p:sldId id="1711" r:id="rId17"/>
    <p:sldId id="1712" r:id="rId18"/>
    <p:sldId id="1698" r:id="rId19"/>
    <p:sldId id="1714" r:id="rId20"/>
    <p:sldId id="1719" r:id="rId21"/>
    <p:sldId id="1717" r:id="rId22"/>
    <p:sldId id="1718" r:id="rId23"/>
    <p:sldId id="1713" r:id="rId24"/>
    <p:sldId id="1696" r:id="rId25"/>
    <p:sldId id="1699" r:id="rId26"/>
    <p:sldId id="1694" r:id="rId27"/>
    <p:sldId id="1715" r:id="rId28"/>
    <p:sldId id="1612" r:id="rId29"/>
    <p:sldId id="1615" r:id="rId30"/>
    <p:sldId id="1680" r:id="rId31"/>
  </p:sldIdLst>
  <p:sldSz cx="12192000" cy="6858000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2" autoAdjust="0"/>
    <p:restoredTop sz="94693" autoAdjust="0"/>
  </p:normalViewPr>
  <p:slideViewPr>
    <p:cSldViewPr showGuides="1">
      <p:cViewPr varScale="1">
        <p:scale>
          <a:sx n="93" d="100"/>
          <a:sy n="93" d="100"/>
        </p:scale>
        <p:origin x="232" y="800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08450" y="240865"/>
            <a:ext cx="4608512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300"/>
            </a:lvl1pPr>
          </a:lstStyle>
          <a:p>
            <a:r>
              <a:rPr lang="de-CH" sz="1000" dirty="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0235" y="240865"/>
            <a:ext cx="1326515" cy="32566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300"/>
            </a:lvl1pPr>
          </a:lstStyle>
          <a:p>
            <a:fld id="{EEC665CA-D682-48EC-95D2-126FD6449D65}" type="datetime1">
              <a:rPr lang="de-CH" sz="1000"/>
              <a:t>10.02.25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508450" y="8913602"/>
            <a:ext cx="4608512" cy="34789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00"/>
            </a:lvl1pPr>
          </a:lstStyle>
          <a:p>
            <a:r>
              <a:rPr lang="de-CH" sz="1000" dirty="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480235" y="8913604"/>
            <a:ext cx="1326515" cy="34789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300"/>
            </a:lvl1pPr>
          </a:lstStyle>
          <a:p>
            <a:fld id="{2CEDAA2C-602C-494B-9BFF-F0D7FF14E319}" type="slidenum">
              <a:rPr lang="de-CH" sz="1000"/>
              <a:t>‹#›</a:t>
            </a:fld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944563"/>
            <a:ext cx="5838825" cy="3284537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826927" y="9147600"/>
            <a:ext cx="2379123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0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826841" y="9147600"/>
            <a:ext cx="929251" cy="188488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0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824986" y="4498166"/>
            <a:ext cx="5931106" cy="4460896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511796" y="447130"/>
            <a:ext cx="2234995" cy="195008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fld id="{A17AAF7D-4283-4014-80F4-26E915FEACF8}" type="datetime1">
              <a:rPr lang="de-CH" smtClean="0"/>
              <a:t>10.02.25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815684" y="453600"/>
            <a:ext cx="3465685" cy="18853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000"/>
            </a:lvl1pPr>
          </a:lstStyle>
          <a:p>
            <a:r>
              <a:rPr lang="de-CH" dirty="0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7.png"/><Relationship Id="rId7" Type="http://schemas.openxmlformats.org/officeDocument/2006/relationships/image" Target="../media/image3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10" Type="http://schemas.openxmlformats.org/officeDocument/2006/relationships/image" Target="../media/image40.png"/><Relationship Id="rId4" Type="http://schemas.openxmlformats.org/officeDocument/2006/relationships/image" Target="../media/image35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7.png"/><Relationship Id="rId7" Type="http://schemas.openxmlformats.org/officeDocument/2006/relationships/image" Target="../media/image4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10" Type="http://schemas.openxmlformats.org/officeDocument/2006/relationships/hyperlink" Target="https://doi.org/10.1109/TASC.2024.3360220" TargetMode="External"/><Relationship Id="rId4" Type="http://schemas.openxmlformats.org/officeDocument/2006/relationships/image" Target="../media/image41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doi.org/10.1088/1361-6668/ada833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eg"/><Relationship Id="rId5" Type="http://schemas.openxmlformats.org/officeDocument/2006/relationships/image" Target="../media/image5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5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8.jpg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.png"/><Relationship Id="rId11" Type="http://schemas.openxmlformats.org/officeDocument/2006/relationships/image" Target="../media/image15.emf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.png"/><Relationship Id="rId11" Type="http://schemas.openxmlformats.org/officeDocument/2006/relationships/image" Target="../media/image15.emf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63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17" Type="http://schemas.openxmlformats.org/officeDocument/2006/relationships/image" Target="../media/image22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.png"/><Relationship Id="rId11" Type="http://schemas.openxmlformats.org/officeDocument/2006/relationships/image" Target="../media/image15.emf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0.png"/><Relationship Id="rId11" Type="http://schemas.openxmlformats.org/officeDocument/2006/relationships/image" Target="../media/image15.emf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3.png"/><Relationship Id="rId7" Type="http://schemas.openxmlformats.org/officeDocument/2006/relationships/image" Target="../media/image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14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7.png"/><Relationship Id="rId7" Type="http://schemas.openxmlformats.org/officeDocument/2006/relationships/hyperlink" Target="https://doi.org/10.1109/TASC.2024.3368995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10" Type="http://schemas.openxmlformats.org/officeDocument/2006/relationships/image" Target="../media/image7.png"/><Relationship Id="rId4" Type="http://schemas.openxmlformats.org/officeDocument/2006/relationships/image" Target="../media/image28.jpg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2.png"/><Relationship Id="rId7" Type="http://schemas.openxmlformats.org/officeDocument/2006/relationships/image" Target="../media/image3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2705BED-3134-B690-34C2-D5D92990F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11039475" cy="2008384"/>
          </a:xfrm>
        </p:spPr>
        <p:txBody>
          <a:bodyPr/>
          <a:lstStyle/>
          <a:p>
            <a:r>
              <a:rPr lang="en-US" dirty="0"/>
              <a:t>PSI Roadmap towards High-Field Magnets</a:t>
            </a:r>
            <a:br>
              <a:rPr lang="en-US" dirty="0"/>
            </a:b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B9B3D1-58DF-C15D-236A-D2586F309E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b="1" dirty="0"/>
              <a:t>HFM Annual Meeting 2025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62FCA91-D52A-F346-F2E0-C58868C402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655568"/>
            <a:ext cx="8905875" cy="288032"/>
          </a:xfrm>
        </p:spPr>
        <p:txBody>
          <a:bodyPr/>
          <a:lstStyle/>
          <a:p>
            <a:r>
              <a:rPr lang="en-US" dirty="0"/>
              <a:t>D. Araujo, B. Auchmann, A. Brem, T. Michlmayr, A. </a:t>
            </a:r>
            <a:r>
              <a:rPr lang="en-US" dirty="0" err="1"/>
              <a:t>Stampfli</a:t>
            </a:r>
            <a:r>
              <a:rPr lang="en-US" dirty="0"/>
              <a:t> and C. Müller</a:t>
            </a:r>
          </a:p>
          <a:p>
            <a:r>
              <a:rPr lang="en-US" dirty="0"/>
              <a:t>A. </a:t>
            </a:r>
            <a:r>
              <a:rPr lang="en-US" dirty="0" err="1"/>
              <a:t>Haziot</a:t>
            </a:r>
            <a:r>
              <a:rPr lang="en-US" dirty="0"/>
              <a:t> and E. </a:t>
            </a:r>
            <a:r>
              <a:rPr lang="en-US" dirty="0" err="1"/>
              <a:t>Ravaioli</a:t>
            </a:r>
            <a:r>
              <a:rPr lang="en-US" dirty="0"/>
              <a:t> (CERN)</a:t>
            </a:r>
          </a:p>
          <a:p>
            <a:endParaRPr lang="en-US" dirty="0"/>
          </a:p>
          <a:p>
            <a:r>
              <a:rPr lang="en-US" dirty="0"/>
              <a:t>This work was performed under the auspices of and with support from the Swiss Accelerator Research and Technology (CHART) program.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635DB3D-2973-A9D3-FFF7-2FC75A91D9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February 11, 2025</a:t>
            </a:r>
          </a:p>
        </p:txBody>
      </p:sp>
    </p:spTree>
    <p:extLst>
      <p:ext uri="{BB962C8B-B14F-4D97-AF65-F5344CB8AC3E}">
        <p14:creationId xmlns:p14="http://schemas.microsoft.com/office/powerpoint/2010/main" val="192413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00EE0EF-E27F-2AA1-EEB3-C5A1ECBD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US" sz="2800" dirty="0"/>
              <a:t>Subscale Stress-Managed Common Coil Magnet (subscale SMCC1)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r>
              <a:rPr lang="de-CH" sz="2800" dirty="0"/>
              <a:t> </a:t>
            </a:r>
            <a:br>
              <a:rPr lang="en-US" sz="2800" dirty="0"/>
            </a:b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CE73A58-44D8-A1A6-3BAC-60D29FDAB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749" y="1524000"/>
            <a:ext cx="7837651" cy="411121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Stress-managed common coil concept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Validating manufacturing processes and technologies: re-use of tooling from winding to the final assembly, layer to layer splicing, impregnation system, ceramic coating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 marL="0" lvl="1" indent="0">
              <a:lnSpc>
                <a:spcPct val="150000"/>
              </a:lnSpc>
              <a:buNone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1" indent="0">
              <a:lnSpc>
                <a:spcPct val="150000"/>
              </a:lnSpc>
              <a:buNone/>
            </a:pPr>
            <a:endParaRPr lang="en-US" dirty="0"/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1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A9611-A0ED-3ED7-464C-D00590C7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E7DA8-EF61-3565-03C2-B3AE4854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CD4BE-1CAF-960C-3577-C5081A2A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23" name="Picture 22" descr="A red and black logo&#10;&#10;Description automatically generated">
            <a:extLst>
              <a:ext uri="{FF2B5EF4-FFF2-40B4-BE49-F238E27FC236}">
                <a16:creationId xmlns:a16="http://schemas.microsoft.com/office/drawing/2014/main" id="{6E058E3D-3115-D836-77EB-7018F47FEB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24" name="Picture 2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C7DB5AD-A08A-6A24-EC39-4A68F3296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pic>
        <p:nvPicPr>
          <p:cNvPr id="13" name="Picture 12" descr="A blue and red rectangular object with circles and dots&#10;&#10;Description automatically generated with medium confidence">
            <a:extLst>
              <a:ext uri="{FF2B5EF4-FFF2-40B4-BE49-F238E27FC236}">
                <a16:creationId xmlns:a16="http://schemas.microsoft.com/office/drawing/2014/main" id="{B82049B2-E6D0-BE20-D990-C706736C10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27778"/>
          <a:stretch/>
        </p:blipFill>
        <p:spPr>
          <a:xfrm>
            <a:off x="312093" y="3046964"/>
            <a:ext cx="2200275" cy="278345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A3708F-70FC-530C-B5E5-B99738746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2101" y="1316887"/>
            <a:ext cx="3333650" cy="4869944"/>
          </a:xfrm>
          <a:prstGeom prst="rect">
            <a:avLst/>
          </a:prstGeom>
        </p:spPr>
      </p:pic>
      <p:grpSp>
        <p:nvGrpSpPr>
          <p:cNvPr id="19" name="Canvas 16">
            <a:extLst>
              <a:ext uri="{FF2B5EF4-FFF2-40B4-BE49-F238E27FC236}">
                <a16:creationId xmlns:a16="http://schemas.microsoft.com/office/drawing/2014/main" id="{9C686D30-BA6D-AF62-4856-43AB1389B64A}"/>
              </a:ext>
            </a:extLst>
          </p:cNvPr>
          <p:cNvGrpSpPr/>
          <p:nvPr/>
        </p:nvGrpSpPr>
        <p:grpSpPr>
          <a:xfrm>
            <a:off x="2571219" y="2878751"/>
            <a:ext cx="4141886" cy="3330622"/>
            <a:chOff x="0" y="0"/>
            <a:chExt cx="3166745" cy="251650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8735709-7764-B96A-08E1-7D9C556C0F89}"/>
                </a:ext>
              </a:extLst>
            </p:cNvPr>
            <p:cNvSpPr/>
            <p:nvPr/>
          </p:nvSpPr>
          <p:spPr>
            <a:xfrm>
              <a:off x="0" y="0"/>
              <a:ext cx="3166745" cy="2516505"/>
            </a:xfrm>
            <a:prstGeom prst="rect">
              <a:avLst/>
            </a:prstGeom>
            <a:solidFill>
              <a:prstClr val="white"/>
            </a:solidFill>
          </p:spPr>
          <p:txBody>
            <a:bodyPr/>
            <a:lstStyle/>
            <a:p>
              <a:endParaRPr lang="en-US"/>
            </a:p>
          </p:txBody>
        </p:sp>
        <p:pic>
          <p:nvPicPr>
            <p:cNvPr id="25" name="Picture 24" descr="A measuring device with a tape measure&#10;&#10;Description automatically generated">
              <a:extLst>
                <a:ext uri="{FF2B5EF4-FFF2-40B4-BE49-F238E27FC236}">
                  <a16:creationId xmlns:a16="http://schemas.microsoft.com/office/drawing/2014/main" id="{52EC7482-9354-2EE6-A4DA-2ABFC30EB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89" t="29564" b="8117"/>
            <a:stretch/>
          </p:blipFill>
          <p:spPr>
            <a:xfrm rot="5400000">
              <a:off x="-141850" y="266530"/>
              <a:ext cx="1256665" cy="723900"/>
            </a:xfrm>
            <a:prstGeom prst="rect">
              <a:avLst/>
            </a:prstGeom>
          </p:spPr>
        </p:pic>
        <p:pic>
          <p:nvPicPr>
            <p:cNvPr id="26" name="Picture 25" descr="A machine with wires around it&#10;&#10;Description automatically generated">
              <a:extLst>
                <a:ext uri="{FF2B5EF4-FFF2-40B4-BE49-F238E27FC236}">
                  <a16:creationId xmlns:a16="http://schemas.microsoft.com/office/drawing/2014/main" id="{AF49F5EA-192B-6474-85EF-C4230573DA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16" t="2222" r="15372" b="24444"/>
            <a:stretch/>
          </p:blipFill>
          <p:spPr>
            <a:xfrm>
              <a:off x="925298" y="72"/>
              <a:ext cx="1482090" cy="1254125"/>
            </a:xfrm>
            <a:prstGeom prst="rect">
              <a:avLst/>
            </a:prstGeom>
          </p:spPr>
        </p:pic>
        <p:pic>
          <p:nvPicPr>
            <p:cNvPr id="27" name="Picture 26" descr="A machine with wires and wires&#10;&#10;Description automatically generated">
              <a:extLst>
                <a:ext uri="{FF2B5EF4-FFF2-40B4-BE49-F238E27FC236}">
                  <a16:creationId xmlns:a16="http://schemas.microsoft.com/office/drawing/2014/main" id="{A7EAA941-DB37-BB39-828F-F3E94DA2D8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0" t="3058" r="24896" b="51486"/>
            <a:stretch/>
          </p:blipFill>
          <p:spPr>
            <a:xfrm>
              <a:off x="124596" y="1321094"/>
              <a:ext cx="2280873" cy="1160145"/>
            </a:xfrm>
            <a:prstGeom prst="rect">
              <a:avLst/>
            </a:prstGeom>
          </p:spPr>
        </p:pic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id="{2938399A-B812-9D34-59D0-D19B03703B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9856" y="2655"/>
              <a:ext cx="576600" cy="379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9540" algn="just"/>
              <a:r>
                <a:rPr lang="de-CH" sz="1200" dirty="0">
                  <a:effectLst/>
                  <a:ea typeface="Times New Roman" panose="02020603050405020304" pitchFamily="18" charset="0"/>
                </a:rPr>
                <a:t>Outer</a:t>
              </a:r>
            </a:p>
            <a:p>
              <a:pPr indent="129540" algn="just"/>
              <a:r>
                <a:rPr lang="de-CH" sz="1200" dirty="0" err="1">
                  <a:effectLst/>
                  <a:ea typeface="Times New Roman" panose="02020603050405020304" pitchFamily="18" charset="0"/>
                </a:rPr>
                <a:t>pad</a:t>
              </a:r>
              <a:endParaRPr lang="de-CH" sz="12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29" name="Text Box 2">
              <a:extLst>
                <a:ext uri="{FF2B5EF4-FFF2-40B4-BE49-F238E27FC236}">
                  <a16:creationId xmlns:a16="http://schemas.microsoft.com/office/drawing/2014/main" id="{753EFF66-9C1E-0A8A-627C-B04839F69D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9853" y="465991"/>
              <a:ext cx="575944" cy="379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9540" algn="just"/>
              <a:r>
                <a:rPr lang="en-US" sz="1200" dirty="0">
                  <a:effectLst/>
                  <a:ea typeface="Times New Roman" panose="02020603050405020304" pitchFamily="18" charset="0"/>
                </a:rPr>
                <a:t>Inner</a:t>
              </a:r>
              <a:endParaRPr lang="de-CH" sz="1200" dirty="0">
                <a:effectLst/>
                <a:ea typeface="Times New Roman" panose="02020603050405020304" pitchFamily="18" charset="0"/>
              </a:endParaRPr>
            </a:p>
            <a:p>
              <a:pPr indent="129540" algn="just"/>
              <a:r>
                <a:rPr lang="en-US" sz="1200" dirty="0">
                  <a:effectLst/>
                  <a:ea typeface="Times New Roman" panose="02020603050405020304" pitchFamily="18" charset="0"/>
                </a:rPr>
                <a:t>pad</a:t>
              </a:r>
              <a:endParaRPr lang="de-CH" sz="12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30" name="Text Box 2">
              <a:extLst>
                <a:ext uri="{FF2B5EF4-FFF2-40B4-BE49-F238E27FC236}">
                  <a16:creationId xmlns:a16="http://schemas.microsoft.com/office/drawing/2014/main" id="{7CAC1CF0-92B2-40B7-F0B3-3EC11596A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9493" y="1323319"/>
              <a:ext cx="575309" cy="379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9540" algn="just"/>
              <a:r>
                <a:rPr lang="de-CH" sz="1200" dirty="0">
                  <a:effectLst/>
                  <a:ea typeface="Times New Roman" panose="02020603050405020304" pitchFamily="18" charset="0"/>
                </a:rPr>
                <a:t>End</a:t>
              </a:r>
            </a:p>
            <a:p>
              <a:pPr indent="129540" algn="just"/>
              <a:r>
                <a:rPr lang="de-CH" sz="1200" dirty="0" err="1">
                  <a:effectLst/>
                  <a:ea typeface="Times New Roman" panose="02020603050405020304" pitchFamily="18" charset="0"/>
                </a:rPr>
                <a:t>plate</a:t>
              </a:r>
              <a:endParaRPr lang="de-CH" sz="12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31" name="Text Box 2">
              <a:extLst>
                <a:ext uri="{FF2B5EF4-FFF2-40B4-BE49-F238E27FC236}">
                  <a16:creationId xmlns:a16="http://schemas.microsoft.com/office/drawing/2014/main" id="{D9FF8A63-2CDC-C711-AD0C-D9D778FDA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9853" y="1935648"/>
              <a:ext cx="526133" cy="379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9540" algn="just"/>
              <a:r>
                <a:rPr lang="de-CH" sz="1200">
                  <a:effectLst/>
                  <a:ea typeface="Times New Roman" panose="02020603050405020304" pitchFamily="18" charset="0"/>
                </a:rPr>
                <a:t>Rods</a:t>
              </a:r>
            </a:p>
          </p:txBody>
        </p:sp>
        <p:sp>
          <p:nvSpPr>
            <p:cNvPr id="32" name="Text Box 2">
              <a:extLst>
                <a:ext uri="{FF2B5EF4-FFF2-40B4-BE49-F238E27FC236}">
                  <a16:creationId xmlns:a16="http://schemas.microsoft.com/office/drawing/2014/main" id="{61887649-D0A0-AB58-2189-89CE019B9A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1711" y="932734"/>
              <a:ext cx="575309" cy="227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9540" algn="just"/>
              <a:r>
                <a:rPr lang="de-CH" sz="1200">
                  <a:effectLst/>
                  <a:ea typeface="Times New Roman" panose="02020603050405020304" pitchFamily="18" charset="0"/>
                </a:rPr>
                <a:t>Coils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FC0D89C-6E1F-1FC6-9EC4-563ECBDE70FE}"/>
                </a:ext>
              </a:extLst>
            </p:cNvPr>
            <p:cNvCxnSpPr>
              <a:stCxn id="28" idx="1"/>
            </p:cNvCxnSpPr>
            <p:nvPr/>
          </p:nvCxnSpPr>
          <p:spPr>
            <a:xfrm flipH="1">
              <a:off x="1894544" y="192357"/>
              <a:ext cx="585312" cy="2033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6FEB7CB-35EA-FA19-A4E3-640EF7FCE816}"/>
                </a:ext>
              </a:extLst>
            </p:cNvPr>
            <p:cNvCxnSpPr>
              <a:stCxn id="29" idx="1"/>
            </p:cNvCxnSpPr>
            <p:nvPr/>
          </p:nvCxnSpPr>
          <p:spPr>
            <a:xfrm flipH="1" flipV="1">
              <a:off x="1828803" y="585216"/>
              <a:ext cx="651050" cy="7047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0672F110-C744-BCD8-810B-2E71DCADCD51}"/>
                </a:ext>
              </a:extLst>
            </p:cNvPr>
            <p:cNvCxnSpPr>
              <a:stCxn id="32" idx="1"/>
            </p:cNvCxnSpPr>
            <p:nvPr/>
          </p:nvCxnSpPr>
          <p:spPr>
            <a:xfrm flipH="1" flipV="1">
              <a:off x="1287478" y="548640"/>
              <a:ext cx="1194234" cy="49791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3039756-DDF5-AC41-3F41-E1DA61F47AED}"/>
                </a:ext>
              </a:extLst>
            </p:cNvPr>
            <p:cNvCxnSpPr>
              <a:stCxn id="32" idx="1"/>
            </p:cNvCxnSpPr>
            <p:nvPr/>
          </p:nvCxnSpPr>
          <p:spPr>
            <a:xfrm flipH="1" flipV="1">
              <a:off x="1057771" y="662523"/>
              <a:ext cx="1423940" cy="384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BDD7550-31E8-AA5D-D9A3-179475BCD328}"/>
                </a:ext>
              </a:extLst>
            </p:cNvPr>
            <p:cNvCxnSpPr>
              <a:stCxn id="30" idx="1"/>
            </p:cNvCxnSpPr>
            <p:nvPr/>
          </p:nvCxnSpPr>
          <p:spPr>
            <a:xfrm flipH="1">
              <a:off x="2099465" y="1513021"/>
              <a:ext cx="380028" cy="2033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8F170DC-D990-81F0-F9A8-15AA7F885B3D}"/>
                </a:ext>
              </a:extLst>
            </p:cNvPr>
            <p:cNvCxnSpPr/>
            <p:nvPr/>
          </p:nvCxnSpPr>
          <p:spPr>
            <a:xfrm flipH="1">
              <a:off x="1960476" y="2067322"/>
              <a:ext cx="55960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38F3889-B5C1-6298-5E59-435AB3FBB566}"/>
              </a:ext>
            </a:extLst>
          </p:cNvPr>
          <p:cNvSpPr txBox="1"/>
          <p:nvPr/>
        </p:nvSpPr>
        <p:spPr>
          <a:xfrm>
            <a:off x="6669578" y="2890935"/>
            <a:ext cx="2188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Magnet Concept, design and manufacturing by PSI</a:t>
            </a:r>
            <a:endParaRPr lang="de-CH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85F935-CBF5-985F-CD98-2CADC295CAF0}"/>
              </a:ext>
            </a:extLst>
          </p:cNvPr>
          <p:cNvSpPr txBox="1"/>
          <p:nvPr/>
        </p:nvSpPr>
        <p:spPr>
          <a:xfrm>
            <a:off x="7646399" y="4624891"/>
            <a:ext cx="1116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Heat Treatment of 2 of 4 coils and testing campaign</a:t>
            </a:r>
            <a:endParaRPr lang="de-CH" sz="1200" dirty="0"/>
          </a:p>
        </p:txBody>
      </p:sp>
      <p:pic>
        <p:nvPicPr>
          <p:cNvPr id="42" name="Picture 41" descr="A blue and white logo&#10;&#10;Description automatically generated">
            <a:extLst>
              <a:ext uri="{FF2B5EF4-FFF2-40B4-BE49-F238E27FC236}">
                <a16:creationId xmlns:a16="http://schemas.microsoft.com/office/drawing/2014/main" id="{52F19E82-1814-D6FD-A290-0DEED32A47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242" y="3682686"/>
            <a:ext cx="985416" cy="61797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FA751A45-8052-2369-6EE5-31351BFDE583}"/>
              </a:ext>
            </a:extLst>
          </p:cNvPr>
          <p:cNvSpPr txBox="1"/>
          <p:nvPr/>
        </p:nvSpPr>
        <p:spPr>
          <a:xfrm>
            <a:off x="7613728" y="3657600"/>
            <a:ext cx="114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Cable manufactured at LBNL</a:t>
            </a:r>
          </a:p>
        </p:txBody>
      </p:sp>
      <p:pic>
        <p:nvPicPr>
          <p:cNvPr id="45" name="Picture 44" descr="A logo with blue lines&#10;&#10;Description automatically generated">
            <a:extLst>
              <a:ext uri="{FF2B5EF4-FFF2-40B4-BE49-F238E27FC236}">
                <a16:creationId xmlns:a16="http://schemas.microsoft.com/office/drawing/2014/main" id="{F9F1A767-2831-7D9A-6F3F-1527F43E7EA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856937"/>
            <a:ext cx="698123" cy="65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8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00EE0EF-E27F-2AA1-EEB3-C5A1ECBD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r>
              <a:rPr lang="en-US" sz="2800" dirty="0"/>
              <a:t>Subscale Stress-Managed Common Coil Magnet (subscale SMCC1)</a:t>
            </a: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r>
              <a:rPr lang="de-CH" sz="2800" dirty="0"/>
              <a:t> </a:t>
            </a:r>
            <a:br>
              <a:rPr lang="en-US" sz="2800" dirty="0"/>
            </a:b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CE73A58-44D8-A1A6-3BAC-60D29FDAB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749" y="1524000"/>
            <a:ext cx="7837651" cy="411121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Stress-managed coil: Nb</a:t>
            </a:r>
            <a:r>
              <a:rPr lang="en-US" baseline="-25000" dirty="0"/>
              <a:t>3</a:t>
            </a:r>
            <a:r>
              <a:rPr lang="en-US" dirty="0"/>
              <a:t>Sn manufacturing steps</a:t>
            </a:r>
          </a:p>
          <a:p>
            <a:pPr marL="0" lvl="1" indent="0">
              <a:lnSpc>
                <a:spcPct val="150000"/>
              </a:lnSpc>
              <a:buNone/>
            </a:pPr>
            <a:endParaRPr kumimoji="0" lang="de-DE" altLang="de-D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lvl="1" indent="0">
              <a:lnSpc>
                <a:spcPct val="150000"/>
              </a:lnSpc>
              <a:buNone/>
            </a:pPr>
            <a:endParaRPr lang="en-US" dirty="0"/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1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A9611-A0ED-3ED7-464C-D00590C7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E7DA8-EF61-3565-03C2-B3AE4854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CD4BE-1CAF-960C-3577-C5081A2A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23" name="Picture 22" descr="A red and black logo&#10;&#10;Description automatically generated">
            <a:extLst>
              <a:ext uri="{FF2B5EF4-FFF2-40B4-BE49-F238E27FC236}">
                <a16:creationId xmlns:a16="http://schemas.microsoft.com/office/drawing/2014/main" id="{6E058E3D-3115-D836-77EB-7018F47FEB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24" name="Picture 2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C7DB5AD-A08A-6A24-EC39-4A68F3296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grpSp>
        <p:nvGrpSpPr>
          <p:cNvPr id="6" name="Canvas 3">
            <a:extLst>
              <a:ext uri="{FF2B5EF4-FFF2-40B4-BE49-F238E27FC236}">
                <a16:creationId xmlns:a16="http://schemas.microsoft.com/office/drawing/2014/main" id="{A9111452-5700-887A-1EAB-9DE860CF3BCF}"/>
              </a:ext>
            </a:extLst>
          </p:cNvPr>
          <p:cNvGrpSpPr/>
          <p:nvPr/>
        </p:nvGrpSpPr>
        <p:grpSpPr>
          <a:xfrm>
            <a:off x="695325" y="2286000"/>
            <a:ext cx="10916403" cy="3589949"/>
            <a:chOff x="0" y="0"/>
            <a:chExt cx="6555180" cy="2155725"/>
          </a:xfrm>
        </p:grpSpPr>
        <p:pic>
          <p:nvPicPr>
            <p:cNvPr id="8" name="Picture 7" descr="A close-up of a machine&#10;&#10;Description automatically generated">
              <a:extLst>
                <a:ext uri="{FF2B5EF4-FFF2-40B4-BE49-F238E27FC236}">
                  <a16:creationId xmlns:a16="http://schemas.microsoft.com/office/drawing/2014/main" id="{79D6ED4A-A8A7-26A2-3A5E-53C3CA9543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3"/>
            <a:stretch/>
          </p:blipFill>
          <p:spPr>
            <a:xfrm>
              <a:off x="2142646" y="0"/>
              <a:ext cx="2052683" cy="117993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A8387A6-97EE-0993-E94F-AFC121C94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167"/>
              <a:ext cx="2025308" cy="1179935"/>
            </a:xfrm>
            <a:prstGeom prst="rect">
              <a:avLst/>
            </a:prstGeom>
          </p:spPr>
        </p:pic>
        <p:pic>
          <p:nvPicPr>
            <p:cNvPr id="10" name="Picture 9" descr="A person standing in a hole in a concrete floor&#10;&#10;Description automatically generated">
              <a:extLst>
                <a:ext uri="{FF2B5EF4-FFF2-40B4-BE49-F238E27FC236}">
                  <a16:creationId xmlns:a16="http://schemas.microsoft.com/office/drawing/2014/main" id="{CA425F71-41A2-4EB9-9A9D-646D76AA1C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48" b="17783"/>
            <a:stretch/>
          </p:blipFill>
          <p:spPr>
            <a:xfrm>
              <a:off x="0" y="1205336"/>
              <a:ext cx="2018765" cy="950389"/>
            </a:xfrm>
            <a:prstGeom prst="rect">
              <a:avLst/>
            </a:prstGeom>
          </p:spPr>
        </p:pic>
        <p:pic>
          <p:nvPicPr>
            <p:cNvPr id="14" name="Picture 13" descr="A close-up of a computer&#10;&#10;Description automatically generated">
              <a:extLst>
                <a:ext uri="{FF2B5EF4-FFF2-40B4-BE49-F238E27FC236}">
                  <a16:creationId xmlns:a16="http://schemas.microsoft.com/office/drawing/2014/main" id="{83825F57-1D58-DA37-E98C-CBC454C116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57" t="6684" r="35697" b="10461"/>
            <a:stretch/>
          </p:blipFill>
          <p:spPr bwMode="auto">
            <a:xfrm rot="5400000">
              <a:off x="2696957" y="652810"/>
              <a:ext cx="945500" cy="205412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Picture 15" descr="A group of men working in a factory&#10;&#10;Description automatically generated">
              <a:extLst>
                <a:ext uri="{FF2B5EF4-FFF2-40B4-BE49-F238E27FC236}">
                  <a16:creationId xmlns:a16="http://schemas.microsoft.com/office/drawing/2014/main" id="{2070863D-7957-9F80-2F38-1F39BB204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4" t="38987" r="33724" b="37767"/>
            <a:stretch/>
          </p:blipFill>
          <p:spPr bwMode="auto">
            <a:xfrm>
              <a:off x="4324174" y="527"/>
              <a:ext cx="2229962" cy="117993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Picture 16" descr="A metal object with white lines on it&#10;&#10;Description automatically generated">
              <a:extLst>
                <a:ext uri="{FF2B5EF4-FFF2-40B4-BE49-F238E27FC236}">
                  <a16:creationId xmlns:a16="http://schemas.microsoft.com/office/drawing/2014/main" id="{FEB496EB-ED71-45E2-8415-D56F3818CD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35" b="21151"/>
            <a:stretch/>
          </p:blipFill>
          <p:spPr bwMode="auto">
            <a:xfrm>
              <a:off x="4321631" y="1213057"/>
              <a:ext cx="2233549" cy="93362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FC6D945B-1C8B-A633-C8C4-41C6A6AD2D58}"/>
              </a:ext>
            </a:extLst>
          </p:cNvPr>
          <p:cNvSpPr txBox="1"/>
          <p:nvPr/>
        </p:nvSpPr>
        <p:spPr>
          <a:xfrm>
            <a:off x="3360247" y="6317756"/>
            <a:ext cx="66110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200" dirty="0">
                <a:effectLst/>
              </a:rPr>
              <a:t>D. Araujo </a:t>
            </a:r>
            <a:r>
              <a:rPr lang="de-CH" sz="1200" i="1" dirty="0">
                <a:effectLst/>
              </a:rPr>
              <a:t>et al.</a:t>
            </a:r>
            <a:r>
              <a:rPr lang="de-CH" sz="1200" dirty="0">
                <a:effectLst/>
              </a:rPr>
              <a:t>, “</a:t>
            </a:r>
            <a:r>
              <a:rPr lang="de-CH" sz="1200" dirty="0" err="1">
                <a:effectLst/>
              </a:rPr>
              <a:t>Subscale</a:t>
            </a:r>
            <a:r>
              <a:rPr lang="de-CH" sz="1200" dirty="0">
                <a:effectLst/>
              </a:rPr>
              <a:t> Stress-</a:t>
            </a:r>
            <a:r>
              <a:rPr lang="de-CH" sz="1200" dirty="0" err="1">
                <a:effectLst/>
              </a:rPr>
              <a:t>Managed</a:t>
            </a:r>
            <a:r>
              <a:rPr lang="de-CH" sz="1200" dirty="0">
                <a:effectLst/>
              </a:rPr>
              <a:t> Common Coil Design,” </a:t>
            </a:r>
            <a:r>
              <a:rPr lang="de-CH" sz="1200" i="1" dirty="0">
                <a:effectLst/>
              </a:rPr>
              <a:t>IEEE Transactions on Applied </a:t>
            </a:r>
            <a:r>
              <a:rPr lang="de-CH" sz="1200" i="1" dirty="0" err="1">
                <a:effectLst/>
              </a:rPr>
              <a:t>Superconductivity</a:t>
            </a:r>
            <a:r>
              <a:rPr lang="de-CH" sz="1200" dirty="0">
                <a:effectLst/>
              </a:rPr>
              <a:t>, vol. 34, </a:t>
            </a:r>
            <a:r>
              <a:rPr lang="de-CH" sz="1200" dirty="0" err="1">
                <a:effectLst/>
              </a:rPr>
              <a:t>no</a:t>
            </a:r>
            <a:r>
              <a:rPr lang="de-CH" sz="1200" dirty="0">
                <a:effectLst/>
              </a:rPr>
              <a:t>. 5, pp. 1–5, Aug. 2024, </a:t>
            </a:r>
            <a:r>
              <a:rPr lang="de-CH" sz="1200" dirty="0" err="1">
                <a:effectLst/>
              </a:rPr>
              <a:t>doi</a:t>
            </a:r>
            <a:r>
              <a:rPr lang="de-CH" sz="1200" dirty="0">
                <a:effectLst/>
              </a:rPr>
              <a:t>: </a:t>
            </a:r>
            <a:r>
              <a:rPr lang="de-CH" sz="1200" dirty="0">
                <a:effectLst/>
                <a:hlinkClick r:id="rId10"/>
              </a:rPr>
              <a:t>10.1109/TASC.2024.3360220</a:t>
            </a:r>
            <a:r>
              <a:rPr lang="de-CH" sz="1200" dirty="0"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0630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313C2-A271-4E2D-5E11-7EE6698D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Subscale Stress-Managed Common Coil Magnet </a:t>
            </a:r>
            <a:br>
              <a:rPr lang="en-US" sz="2400" dirty="0"/>
            </a:br>
            <a:r>
              <a:rPr lang="en-US" sz="2400" dirty="0"/>
              <a:t>(subscale SMCC1)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DD284-AAEC-7317-4A02-5D6E4B2BC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50114-CF0E-602E-AF5A-FB60AE07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6274E-A609-B99D-E7A6-E2FD81974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12</a:t>
            </a:fld>
            <a:endParaRPr lang="en-GB" noProof="0" dirty="0"/>
          </a:p>
        </p:txBody>
      </p:sp>
      <p:pic>
        <p:nvPicPr>
          <p:cNvPr id="8" name="Graphic 2">
            <a:extLst>
              <a:ext uri="{FF2B5EF4-FFF2-40B4-BE49-F238E27FC236}">
                <a16:creationId xmlns:a16="http://schemas.microsoft.com/office/drawing/2014/main" id="{52DF18D0-1C05-C6FD-6283-E4E867CD6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3400" y="1257052"/>
            <a:ext cx="9733916" cy="4864608"/>
          </a:xfrm>
          <a:prstGeom prst="rect">
            <a:avLst/>
          </a:prstGeom>
        </p:spPr>
      </p:pic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6606F695-88EB-06C3-394D-43622BBF0F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10" name="Picture 9" descr="A logo for high field program&#10;&#10;Description automatically generated">
            <a:extLst>
              <a:ext uri="{FF2B5EF4-FFF2-40B4-BE49-F238E27FC236}">
                <a16:creationId xmlns:a16="http://schemas.microsoft.com/office/drawing/2014/main" id="{C1E74238-1411-757A-C79D-F329C3FA8B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68D741-0BDD-41D4-9E83-65DA06B7312B}"/>
              </a:ext>
            </a:extLst>
          </p:cNvPr>
          <p:cNvSpPr txBox="1"/>
          <p:nvPr/>
        </p:nvSpPr>
        <p:spPr>
          <a:xfrm>
            <a:off x="10963382" y="146068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Test Results courtesy G. </a:t>
            </a:r>
            <a:r>
              <a:rPr lang="en-US" sz="1200" dirty="0" err="1"/>
              <a:t>Willering</a:t>
            </a:r>
            <a:r>
              <a:rPr lang="en-US" sz="1200" dirty="0"/>
              <a:t>, et al.</a:t>
            </a:r>
            <a:endParaRPr lang="de-CH" sz="1200" dirty="0"/>
          </a:p>
        </p:txBody>
      </p:sp>
      <p:pic>
        <p:nvPicPr>
          <p:cNvPr id="14" name="Picture 13" descr="A logo with blue lines&#10;&#10;Description automatically generated">
            <a:extLst>
              <a:ext uri="{FF2B5EF4-FFF2-40B4-BE49-F238E27FC236}">
                <a16:creationId xmlns:a16="http://schemas.microsoft.com/office/drawing/2014/main" id="{39BF26FD-2B3B-6075-6C73-6BEDA397138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0800" y="1476543"/>
            <a:ext cx="698123" cy="6570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F755D69-BEDF-B070-C32B-340321E38B6E}"/>
              </a:ext>
            </a:extLst>
          </p:cNvPr>
          <p:cNvSpPr txBox="1"/>
          <p:nvPr/>
        </p:nvSpPr>
        <p:spPr>
          <a:xfrm>
            <a:off x="3155032" y="6317756"/>
            <a:ext cx="7460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200" dirty="0">
                <a:effectLst/>
              </a:rPr>
              <a:t>D. Araujo </a:t>
            </a:r>
            <a:r>
              <a:rPr lang="de-CH" sz="1200" i="1" dirty="0">
                <a:effectLst/>
              </a:rPr>
              <a:t>et al.</a:t>
            </a:r>
            <a:r>
              <a:rPr lang="de-CH" sz="1200" dirty="0">
                <a:effectLst/>
              </a:rPr>
              <a:t>, “Manufacturing and </a:t>
            </a:r>
            <a:r>
              <a:rPr lang="de-CH" sz="1200" dirty="0" err="1">
                <a:effectLst/>
              </a:rPr>
              <a:t>Testing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of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the</a:t>
            </a:r>
            <a:r>
              <a:rPr lang="de-CH" sz="1200" dirty="0">
                <a:effectLst/>
              </a:rPr>
              <a:t> First Nb3Sn </a:t>
            </a:r>
            <a:r>
              <a:rPr lang="de-CH" sz="1200" dirty="0" err="1">
                <a:effectLst/>
              </a:rPr>
              <a:t>Subscale</a:t>
            </a:r>
            <a:r>
              <a:rPr lang="de-CH" sz="1200" dirty="0">
                <a:effectLst/>
              </a:rPr>
              <a:t> Stress-</a:t>
            </a:r>
            <a:r>
              <a:rPr lang="de-CH" sz="1200" dirty="0" err="1">
                <a:effectLst/>
              </a:rPr>
              <a:t>Managed</a:t>
            </a:r>
            <a:r>
              <a:rPr lang="de-CH" sz="1200" dirty="0">
                <a:effectLst/>
              </a:rPr>
              <a:t> Common Coil: 2-in-1 Dipole Magnet </a:t>
            </a:r>
            <a:r>
              <a:rPr lang="de-CH" sz="1200" dirty="0" err="1">
                <a:effectLst/>
              </a:rPr>
              <a:t>Developed</a:t>
            </a:r>
            <a:r>
              <a:rPr lang="de-CH" sz="1200" dirty="0">
                <a:effectLst/>
              </a:rPr>
              <a:t> at </a:t>
            </a:r>
            <a:r>
              <a:rPr lang="de-CH" sz="1200" dirty="0" err="1">
                <a:effectLst/>
              </a:rPr>
              <a:t>the</a:t>
            </a:r>
            <a:r>
              <a:rPr lang="de-CH" sz="1200" dirty="0">
                <a:effectLst/>
              </a:rPr>
              <a:t> Paul Scherrer </a:t>
            </a:r>
            <a:r>
              <a:rPr lang="de-CH" sz="1200" dirty="0" err="1">
                <a:effectLst/>
              </a:rPr>
              <a:t>Intitute</a:t>
            </a:r>
            <a:r>
              <a:rPr lang="de-CH" sz="1200" dirty="0">
                <a:effectLst/>
              </a:rPr>
              <a:t>,” </a:t>
            </a:r>
            <a:r>
              <a:rPr lang="de-CH" sz="1200" i="1" dirty="0">
                <a:effectLst/>
              </a:rPr>
              <a:t>IEEE Transactions on Applied </a:t>
            </a:r>
            <a:r>
              <a:rPr lang="de-CH" sz="1200" i="1" dirty="0" err="1">
                <a:effectLst/>
              </a:rPr>
              <a:t>Superconductivity</a:t>
            </a:r>
            <a:r>
              <a:rPr lang="de-CH" sz="1200" dirty="0">
                <a:effectLst/>
              </a:rPr>
              <a:t>, 2025.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CEEC42-367B-1562-1537-B9CD68CD5F67}"/>
              </a:ext>
            </a:extLst>
          </p:cNvPr>
          <p:cNvSpPr txBox="1"/>
          <p:nvPr/>
        </p:nvSpPr>
        <p:spPr>
          <a:xfrm>
            <a:off x="10210800" y="2294971"/>
            <a:ext cx="1620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Test campaign started in May 2024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119513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1BCD3-1B53-7015-0358-EFBCF73264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15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71DE968-A383-97D8-AE28-74929A970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Validation of ESC protection system </a:t>
            </a:r>
            <a:br>
              <a:rPr lang="en-US" sz="2800" dirty="0"/>
            </a:br>
            <a:r>
              <a:rPr lang="en-US" sz="2800" dirty="0"/>
              <a:t>(subscale SMCC2)</a:t>
            </a:r>
            <a:br>
              <a:rPr lang="en-US" sz="2800" dirty="0"/>
            </a:b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0776F0-980C-618B-7A1E-1EF817271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505F92-A460-583D-2BC0-750EE4AB3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78E85-AA82-B9A3-0E1F-D88D09231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14</a:t>
            </a:fld>
            <a:endParaRPr lang="en-GB" noProof="0" dirty="0"/>
          </a:p>
        </p:txBody>
      </p:sp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EA124BD6-E204-26CD-08D4-F057FC850A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10" name="Picture 9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85A4552-5B81-0CB7-FF66-4846FE056D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AFB01B-BF3E-37E7-A436-F73DBAAA11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571" b="12089"/>
          <a:stretch/>
        </p:blipFill>
        <p:spPr>
          <a:xfrm>
            <a:off x="7721905" y="4191000"/>
            <a:ext cx="3774770" cy="1934746"/>
          </a:xfrm>
          <a:prstGeom prst="rect">
            <a:avLst/>
          </a:prstGeom>
        </p:spPr>
      </p:pic>
      <p:pic>
        <p:nvPicPr>
          <p:cNvPr id="12" name="Picture 11" descr="A blue and red rectangular object with circles and dots&#10;&#10;Description automatically generated with medium confidence">
            <a:extLst>
              <a:ext uri="{FF2B5EF4-FFF2-40B4-BE49-F238E27FC236}">
                <a16:creationId xmlns:a16="http://schemas.microsoft.com/office/drawing/2014/main" id="{584B128A-3B24-7740-E879-3B2833E402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27778"/>
          <a:stretch/>
        </p:blipFill>
        <p:spPr>
          <a:xfrm>
            <a:off x="381000" y="2362200"/>
            <a:ext cx="3120796" cy="3947956"/>
          </a:xfrm>
          <a:prstGeom prst="rect">
            <a:avLst/>
          </a:prstGeom>
        </p:spPr>
      </p:pic>
      <p:pic>
        <p:nvPicPr>
          <p:cNvPr id="15" name="Picture 14" descr="A blue and red rectangular object with circles and dots&#10;&#10;Description automatically generated with medium confidence">
            <a:extLst>
              <a:ext uri="{FF2B5EF4-FFF2-40B4-BE49-F238E27FC236}">
                <a16:creationId xmlns:a16="http://schemas.microsoft.com/office/drawing/2014/main" id="{6D211D55-0EC4-B07E-FC5B-D5E016F427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27778"/>
          <a:stretch/>
        </p:blipFill>
        <p:spPr>
          <a:xfrm>
            <a:off x="3455216" y="2362200"/>
            <a:ext cx="3120796" cy="3947956"/>
          </a:xfrm>
          <a:prstGeom prst="rect">
            <a:avLst/>
          </a:prstGeom>
        </p:spPr>
      </p:pic>
      <p:pic>
        <p:nvPicPr>
          <p:cNvPr id="14" name="Picture 13" descr="A blue and red rectangular object with circles and dots&#10;&#10;Description automatically generated with medium confidence">
            <a:extLst>
              <a:ext uri="{FF2B5EF4-FFF2-40B4-BE49-F238E27FC236}">
                <a16:creationId xmlns:a16="http://schemas.microsoft.com/office/drawing/2014/main" id="{A6E39E27-B9DA-AE2B-8809-3BA86BEB2D2D}"/>
              </a:ext>
            </a:extLst>
          </p:cNvPr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3" r="47628"/>
          <a:stretch/>
        </p:blipFill>
        <p:spPr>
          <a:xfrm>
            <a:off x="5459706" y="2363056"/>
            <a:ext cx="126000" cy="3947956"/>
          </a:xfrm>
          <a:prstGeom prst="rect">
            <a:avLst/>
          </a:prstGeom>
        </p:spPr>
      </p:pic>
      <p:pic>
        <p:nvPicPr>
          <p:cNvPr id="16" name="Picture 15" descr="A blue and red rectangular object with circles and dots&#10;&#10;Description automatically generated with medium confidence">
            <a:extLst>
              <a:ext uri="{FF2B5EF4-FFF2-40B4-BE49-F238E27FC236}">
                <a16:creationId xmlns:a16="http://schemas.microsoft.com/office/drawing/2014/main" id="{41E7662A-D15C-33CF-46EB-AD7FC6DDB1A5}"/>
              </a:ext>
            </a:extLst>
          </p:cNvPr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83" r="47628"/>
          <a:stretch/>
        </p:blipFill>
        <p:spPr>
          <a:xfrm rot="10800000">
            <a:off x="4403526" y="2408400"/>
            <a:ext cx="126000" cy="394795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A5B95F-5190-7B2E-5F98-741939A277A3}"/>
              </a:ext>
            </a:extLst>
          </p:cNvPr>
          <p:cNvSpPr txBox="1"/>
          <p:nvPr/>
        </p:nvSpPr>
        <p:spPr>
          <a:xfrm>
            <a:off x="6643332" y="4233416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Copper coils winding trials</a:t>
            </a:r>
            <a:endParaRPr lang="de-CH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690C81-3600-1042-3196-31346A7741DE}"/>
              </a:ext>
            </a:extLst>
          </p:cNvPr>
          <p:cNvSpPr txBox="1"/>
          <p:nvPr/>
        </p:nvSpPr>
        <p:spPr>
          <a:xfrm>
            <a:off x="6643332" y="2217247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Blank assembly of subscale SMCC2</a:t>
            </a:r>
            <a:endParaRPr lang="de-CH" sz="1200" dirty="0"/>
          </a:p>
        </p:txBody>
      </p:sp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C2ED9D02-2FDE-A176-546B-FFA04E68DCF8}"/>
              </a:ext>
            </a:extLst>
          </p:cNvPr>
          <p:cNvSpPr txBox="1">
            <a:spLocks/>
          </p:cNvSpPr>
          <p:nvPr/>
        </p:nvSpPr>
        <p:spPr>
          <a:xfrm>
            <a:off x="457200" y="1414138"/>
            <a:ext cx="3016145" cy="4644616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Subscale SMCC1</a:t>
            </a:r>
          </a:p>
          <a:p>
            <a:r>
              <a:rPr lang="en-US" dirty="0"/>
              <a:t>4 x stress-managed Nb</a:t>
            </a:r>
            <a:r>
              <a:rPr lang="en-US" baseline="-25000" dirty="0"/>
              <a:t>3</a:t>
            </a:r>
            <a:r>
              <a:rPr lang="en-US" dirty="0"/>
              <a:t>Sn coils</a:t>
            </a:r>
          </a:p>
          <a:p>
            <a:r>
              <a:rPr lang="en-US" dirty="0"/>
              <a:t>Energy Extraction</a:t>
            </a:r>
          </a:p>
        </p:txBody>
      </p:sp>
      <p:sp>
        <p:nvSpPr>
          <p:cNvPr id="21" name="Content Placeholder 9">
            <a:extLst>
              <a:ext uri="{FF2B5EF4-FFF2-40B4-BE49-F238E27FC236}">
                <a16:creationId xmlns:a16="http://schemas.microsoft.com/office/drawing/2014/main" id="{A1E52D75-1E24-A8B6-89D7-0F641A9367A0}"/>
              </a:ext>
            </a:extLst>
          </p:cNvPr>
          <p:cNvSpPr txBox="1">
            <a:spLocks/>
          </p:cNvSpPr>
          <p:nvPr/>
        </p:nvSpPr>
        <p:spPr>
          <a:xfrm>
            <a:off x="3703240" y="1424348"/>
            <a:ext cx="3016145" cy="4644616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Subscale SMCC2</a:t>
            </a:r>
          </a:p>
          <a:p>
            <a:r>
              <a:rPr lang="en-US" dirty="0"/>
              <a:t>+ 4 x stress-managed Cu coils</a:t>
            </a:r>
          </a:p>
          <a:p>
            <a:r>
              <a:rPr lang="en-US" dirty="0"/>
              <a:t>Energy Shift Coupling (ESC)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738709-5422-5C02-9C45-A3FDA77E9D7D}"/>
              </a:ext>
            </a:extLst>
          </p:cNvPr>
          <p:cNvSpPr txBox="1"/>
          <p:nvPr/>
        </p:nvSpPr>
        <p:spPr>
          <a:xfrm>
            <a:off x="3473345" y="6310156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200" dirty="0">
                <a:effectLst/>
              </a:rPr>
              <a:t>E. Ravaioli, A. Verweij, and M. Wozniak, “Energy shift </a:t>
            </a:r>
            <a:r>
              <a:rPr lang="de-CH" sz="1200" dirty="0" err="1">
                <a:effectLst/>
              </a:rPr>
              <a:t>with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coupling</a:t>
            </a:r>
            <a:r>
              <a:rPr lang="de-CH" sz="1200" dirty="0">
                <a:effectLst/>
              </a:rPr>
              <a:t> (ESC): a </a:t>
            </a:r>
            <a:r>
              <a:rPr lang="de-CH" sz="1200" dirty="0" err="1">
                <a:effectLst/>
              </a:rPr>
              <a:t>new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quench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protection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method</a:t>
            </a:r>
            <a:r>
              <a:rPr lang="de-CH" sz="1200" dirty="0">
                <a:effectLst/>
              </a:rPr>
              <a:t>,” </a:t>
            </a:r>
            <a:r>
              <a:rPr lang="de-CH" sz="1200" i="1" dirty="0" err="1">
                <a:effectLst/>
              </a:rPr>
              <a:t>Supercond</a:t>
            </a:r>
            <a:r>
              <a:rPr lang="de-CH" sz="1200" i="1" dirty="0">
                <a:effectLst/>
              </a:rPr>
              <a:t>. </a:t>
            </a:r>
            <a:r>
              <a:rPr lang="de-CH" sz="1200" i="1" dirty="0" err="1">
                <a:effectLst/>
              </a:rPr>
              <a:t>Sci</a:t>
            </a:r>
            <a:r>
              <a:rPr lang="de-CH" sz="1200" i="1" dirty="0">
                <a:effectLst/>
              </a:rPr>
              <a:t>. </a:t>
            </a:r>
            <a:r>
              <a:rPr lang="de-CH" sz="1200" i="1" dirty="0" err="1">
                <a:effectLst/>
              </a:rPr>
              <a:t>Technol</a:t>
            </a:r>
            <a:r>
              <a:rPr lang="de-CH" sz="1200" i="1" dirty="0">
                <a:effectLst/>
              </a:rPr>
              <a:t>.</a:t>
            </a:r>
            <a:r>
              <a:rPr lang="de-CH" sz="1200" dirty="0">
                <a:effectLst/>
              </a:rPr>
              <a:t>, Jan. 2025, </a:t>
            </a:r>
            <a:r>
              <a:rPr lang="de-CH" sz="1200" dirty="0" err="1">
                <a:effectLst/>
              </a:rPr>
              <a:t>doi</a:t>
            </a:r>
            <a:r>
              <a:rPr lang="de-CH" sz="1200" dirty="0">
                <a:effectLst/>
              </a:rPr>
              <a:t>: </a:t>
            </a:r>
            <a:r>
              <a:rPr lang="de-CH" sz="1200" dirty="0">
                <a:effectLst/>
                <a:hlinkClick r:id="rId6"/>
              </a:rPr>
              <a:t>10.1088/1361-6668/ada833</a:t>
            </a:r>
            <a:r>
              <a:rPr lang="de-CH" sz="1200" dirty="0">
                <a:effectLst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1D4351-5E45-043D-9EA9-130EF9BC67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67" b="22222"/>
          <a:stretch/>
        </p:blipFill>
        <p:spPr>
          <a:xfrm>
            <a:off x="7722456" y="1448138"/>
            <a:ext cx="3774770" cy="225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7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1BCD3-1B53-7015-0358-EFBCF73264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5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996D1D4-02E1-89EB-B467-6C32EE419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305675" cy="810444"/>
          </a:xfrm>
        </p:spPr>
        <p:txBody>
          <a:bodyPr/>
          <a:lstStyle/>
          <a:p>
            <a:r>
              <a:rPr lang="en-US" sz="2800" dirty="0"/>
              <a:t>Stress-Managed Asymmetric Common Coil Magnet (SMACC1)</a:t>
            </a:r>
            <a:br>
              <a:rPr lang="en-US" sz="2800" dirty="0"/>
            </a:b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B20F1E0-AAB2-202E-5B42-40404E74D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Asymmetric Common Coil concept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5C5AA-04D5-109C-C503-8C96F3D22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CDC618-90A2-529D-3320-30634B0E2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E46C7-466E-B302-C8D9-C9C074151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16</a:t>
            </a:fld>
            <a:endParaRPr lang="en-GB" noProof="0" dirty="0"/>
          </a:p>
        </p:txBody>
      </p:sp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1DA42BE9-7CA3-5B74-61B5-537745DE66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10" name="Picture 9" descr="A logo for high field program&#10;&#10;Description automatically generated">
            <a:extLst>
              <a:ext uri="{FF2B5EF4-FFF2-40B4-BE49-F238E27FC236}">
                <a16:creationId xmlns:a16="http://schemas.microsoft.com/office/drawing/2014/main" id="{21505097-6747-1E9D-C9D0-749C601556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pic>
        <p:nvPicPr>
          <p:cNvPr id="12" name="Content Placeholder 11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CA008926-3D34-AD04-DC03-53FA47923F5E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t="5626" r="34852" b="5486"/>
          <a:stretch/>
        </p:blipFill>
        <p:spPr>
          <a:xfrm>
            <a:off x="6614057" y="1318097"/>
            <a:ext cx="4827488" cy="48291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2BC3D9C-3956-72C7-45AE-DD547C82C542}"/>
              </a:ext>
            </a:extLst>
          </p:cNvPr>
          <p:cNvSpPr txBox="1"/>
          <p:nvPr/>
        </p:nvSpPr>
        <p:spPr>
          <a:xfrm>
            <a:off x="3155033" y="6317756"/>
            <a:ext cx="6827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200" dirty="0">
                <a:effectLst/>
              </a:rPr>
              <a:t>D. Araujo </a:t>
            </a:r>
            <a:r>
              <a:rPr lang="de-CH" sz="1200" i="1" dirty="0">
                <a:effectLst/>
              </a:rPr>
              <a:t>et al.</a:t>
            </a:r>
            <a:r>
              <a:rPr lang="de-CH" sz="1200" dirty="0">
                <a:effectLst/>
              </a:rPr>
              <a:t>, “</a:t>
            </a:r>
            <a:r>
              <a:rPr lang="de-CH" sz="1200" dirty="0" err="1">
                <a:effectLst/>
              </a:rPr>
              <a:t>Electromechanical</a:t>
            </a:r>
            <a:r>
              <a:rPr lang="de-CH" sz="1200" dirty="0">
                <a:effectLst/>
              </a:rPr>
              <a:t> Design </a:t>
            </a:r>
            <a:r>
              <a:rPr lang="de-CH" sz="1200" dirty="0" err="1">
                <a:effectLst/>
              </a:rPr>
              <a:t>of</a:t>
            </a:r>
            <a:r>
              <a:rPr lang="de-CH" sz="1200" dirty="0">
                <a:effectLst/>
              </a:rPr>
              <a:t> Nb</a:t>
            </a:r>
            <a:r>
              <a:rPr lang="de-CH" sz="1200" baseline="-25000" dirty="0">
                <a:effectLst/>
              </a:rPr>
              <a:t>3</a:t>
            </a:r>
            <a:r>
              <a:rPr lang="de-CH" sz="1200" dirty="0">
                <a:effectLst/>
              </a:rPr>
              <a:t>Sn Stress-</a:t>
            </a:r>
            <a:r>
              <a:rPr lang="de-CH" sz="1200" dirty="0" err="1">
                <a:effectLst/>
              </a:rPr>
              <a:t>Managed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Asymmetric</a:t>
            </a:r>
            <a:r>
              <a:rPr lang="de-CH" sz="1200" dirty="0">
                <a:effectLst/>
              </a:rPr>
              <a:t> Common-Coils,” </a:t>
            </a:r>
            <a:r>
              <a:rPr lang="de-CH" sz="1200" i="1" dirty="0">
                <a:effectLst/>
              </a:rPr>
              <a:t>IEEE Transactions on Applied </a:t>
            </a:r>
            <a:r>
              <a:rPr lang="de-CH" sz="1200" i="1" dirty="0" err="1">
                <a:effectLst/>
              </a:rPr>
              <a:t>Superconductivity</a:t>
            </a:r>
            <a:r>
              <a:rPr lang="de-CH" sz="1200" dirty="0">
                <a:effectLst/>
              </a:rPr>
              <a:t>, 2025.</a:t>
            </a:r>
          </a:p>
        </p:txBody>
      </p:sp>
      <p:grpSp>
        <p:nvGrpSpPr>
          <p:cNvPr id="15" name="Canvas 10">
            <a:extLst>
              <a:ext uri="{FF2B5EF4-FFF2-40B4-BE49-F238E27FC236}">
                <a16:creationId xmlns:a16="http://schemas.microsoft.com/office/drawing/2014/main" id="{49FCF47A-18D1-94D9-0AC4-0E7FD4D07A85}"/>
              </a:ext>
            </a:extLst>
          </p:cNvPr>
          <p:cNvGrpSpPr/>
          <p:nvPr/>
        </p:nvGrpSpPr>
        <p:grpSpPr>
          <a:xfrm>
            <a:off x="695325" y="1905000"/>
            <a:ext cx="4991252" cy="2614991"/>
            <a:chOff x="0" y="0"/>
            <a:chExt cx="3159760" cy="165544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666832B-BA7A-080D-FAAB-5F00885169BE}"/>
                </a:ext>
              </a:extLst>
            </p:cNvPr>
            <p:cNvSpPr/>
            <p:nvPr/>
          </p:nvSpPr>
          <p:spPr>
            <a:xfrm>
              <a:off x="0" y="0"/>
              <a:ext cx="3159760" cy="1655445"/>
            </a:xfrm>
            <a:prstGeom prst="rect">
              <a:avLst/>
            </a:prstGeom>
            <a:solidFill>
              <a:prstClr val="white"/>
            </a:solidFill>
          </p:spPr>
          <p:txBody>
            <a:bodyPr/>
            <a:lstStyle/>
            <a:p>
              <a:endParaRPr lang="en-US"/>
            </a:p>
          </p:txBody>
        </p:sp>
        <p:pic>
          <p:nvPicPr>
            <p:cNvPr id="17" name="Picture 16" descr="A white background with black dots&#10;&#10;Description automatically generated">
              <a:extLst>
                <a:ext uri="{FF2B5EF4-FFF2-40B4-BE49-F238E27FC236}">
                  <a16:creationId xmlns:a16="http://schemas.microsoft.com/office/drawing/2014/main" id="{624A1CED-674F-4FE0-CB1B-124CBE4797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52" t="9230" r="12149" b="5557"/>
            <a:stretch/>
          </p:blipFill>
          <p:spPr>
            <a:xfrm>
              <a:off x="0" y="0"/>
              <a:ext cx="890546" cy="1643510"/>
            </a:xfrm>
            <a:prstGeom prst="rect">
              <a:avLst/>
            </a:prstGeom>
          </p:spPr>
        </p:pic>
        <p:pic>
          <p:nvPicPr>
            <p:cNvPr id="18" name="Picture 17" descr="A white background with black dots&#10;&#10;Description automatically generated">
              <a:extLst>
                <a:ext uri="{FF2B5EF4-FFF2-40B4-BE49-F238E27FC236}">
                  <a16:creationId xmlns:a16="http://schemas.microsoft.com/office/drawing/2014/main" id="{047852F1-A53F-A582-F284-D7943B75C7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26" t="5276" r="68680" b="8584"/>
            <a:stretch/>
          </p:blipFill>
          <p:spPr>
            <a:xfrm flipH="1">
              <a:off x="2266120" y="29112"/>
              <a:ext cx="893637" cy="1620487"/>
            </a:xfrm>
            <a:prstGeom prst="rect">
              <a:avLst/>
            </a:prstGeom>
          </p:spPr>
        </p:pic>
        <p:sp>
          <p:nvSpPr>
            <p:cNvPr id="19" name="Text Box 2">
              <a:extLst>
                <a:ext uri="{FF2B5EF4-FFF2-40B4-BE49-F238E27FC236}">
                  <a16:creationId xmlns:a16="http://schemas.microsoft.com/office/drawing/2014/main" id="{4753CD46-15A1-A16D-7377-30942782F9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0862" y="1398259"/>
              <a:ext cx="1129664" cy="175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8270" algn="just"/>
              <a:r>
                <a:rPr lang="de-CH" sz="1200">
                  <a:effectLst/>
                  <a:ea typeface="Times New Roman" panose="02020603050405020304" pitchFamily="18" charset="0"/>
                </a:rPr>
                <a:t>Common-coils</a:t>
              </a:r>
            </a:p>
          </p:txBody>
        </p:sp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D39DE789-F7F6-D358-F243-D5CB4D9C60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6962" y="250638"/>
              <a:ext cx="1025524" cy="409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9540" algn="just"/>
              <a:r>
                <a:rPr lang="de-CH" sz="1200" dirty="0">
                  <a:effectLst/>
                  <a:ea typeface="Times New Roman" panose="02020603050405020304" pitchFamily="18" charset="0"/>
                </a:rPr>
                <a:t>Double </a:t>
              </a:r>
            </a:p>
            <a:p>
              <a:pPr indent="129540" algn="just"/>
              <a:r>
                <a:rPr lang="de-CH" sz="1200" dirty="0" err="1">
                  <a:effectLst/>
                  <a:ea typeface="Times New Roman" panose="02020603050405020304" pitchFamily="18" charset="0"/>
                </a:rPr>
                <a:t>pancake</a:t>
              </a:r>
              <a:r>
                <a:rPr lang="de-CH" sz="1200" dirty="0">
                  <a:effectLst/>
                  <a:ea typeface="Times New Roman" panose="02020603050405020304" pitchFamily="18" charset="0"/>
                </a:rPr>
                <a:t> </a:t>
              </a:r>
            </a:p>
            <a:p>
              <a:pPr indent="129540" algn="just"/>
              <a:r>
                <a:rPr lang="de-CH" sz="1200" dirty="0" err="1">
                  <a:effectLst/>
                  <a:ea typeface="Times New Roman" panose="02020603050405020304" pitchFamily="18" charset="0"/>
                </a:rPr>
                <a:t>racetracks</a:t>
              </a:r>
              <a:endParaRPr lang="de-CH" sz="1200" dirty="0">
                <a:effectLst/>
                <a:ea typeface="Times New Roman" panose="02020603050405020304" pitchFamily="18" charset="0"/>
              </a:endParaRPr>
            </a:p>
          </p:txBody>
        </p:sp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4FBECBD3-B7C9-919B-C721-337B0C27F0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0087" y="926068"/>
              <a:ext cx="1024889" cy="175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indent="128270" algn="just"/>
              <a:r>
                <a:rPr lang="de-CH" sz="1200">
                  <a:effectLst/>
                  <a:ea typeface="Times New Roman" panose="02020603050405020304" pitchFamily="18" charset="0"/>
                </a:rPr>
                <a:t>Apertures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D520AF0-8464-F743-1F7E-EC8788A55E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5216" y="302149"/>
              <a:ext cx="990519" cy="72470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B9BF54B-74C0-9454-07C5-E69A821237A2}"/>
                </a:ext>
              </a:extLst>
            </p:cNvPr>
            <p:cNvCxnSpPr>
              <a:stCxn id="21" idx="1"/>
            </p:cNvCxnSpPr>
            <p:nvPr/>
          </p:nvCxnSpPr>
          <p:spPr>
            <a:xfrm flipH="1">
              <a:off x="457200" y="1013747"/>
              <a:ext cx="592887" cy="46067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3F9736D-4852-1927-2972-FA14DEE03216}"/>
                </a:ext>
              </a:extLst>
            </p:cNvPr>
            <p:cNvCxnSpPr/>
            <p:nvPr/>
          </p:nvCxnSpPr>
          <p:spPr>
            <a:xfrm>
              <a:off x="2074976" y="1474437"/>
              <a:ext cx="245143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CD70EBB-5CBA-CB4D-7A63-2E0637273673}"/>
                </a:ext>
              </a:extLst>
            </p:cNvPr>
            <p:cNvCxnSpPr/>
            <p:nvPr/>
          </p:nvCxnSpPr>
          <p:spPr>
            <a:xfrm flipH="1">
              <a:off x="818984" y="1473820"/>
              <a:ext cx="300366" cy="21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EFEDC6C-E54F-F7BF-3259-94D38B31E89C}"/>
                </a:ext>
              </a:extLst>
            </p:cNvPr>
            <p:cNvCxnSpPr/>
            <p:nvPr/>
          </p:nvCxnSpPr>
          <p:spPr>
            <a:xfrm flipV="1">
              <a:off x="2074976" y="1172983"/>
              <a:ext cx="483979" cy="30156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D2CDB69-0D91-27A5-B9A6-7D4D03209EDA}"/>
                </a:ext>
              </a:extLst>
            </p:cNvPr>
            <p:cNvCxnSpPr/>
            <p:nvPr/>
          </p:nvCxnSpPr>
          <p:spPr>
            <a:xfrm flipH="1">
              <a:off x="593677" y="479678"/>
              <a:ext cx="477863" cy="8486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B74342B-AA8D-E31D-3083-135D13053C86}"/>
                </a:ext>
              </a:extLst>
            </p:cNvPr>
            <p:cNvCxnSpPr/>
            <p:nvPr/>
          </p:nvCxnSpPr>
          <p:spPr>
            <a:xfrm flipH="1" flipV="1">
              <a:off x="559558" y="179601"/>
              <a:ext cx="511982" cy="30063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 descr="A metal object with white lines on it&#10;&#10;Description automatically generated">
            <a:extLst>
              <a:ext uri="{FF2B5EF4-FFF2-40B4-BE49-F238E27FC236}">
                <a16:creationId xmlns:a16="http://schemas.microsoft.com/office/drawing/2014/main" id="{29DF2A0C-0C5D-1AC3-31F7-24343F6B70A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5" b="21151"/>
          <a:stretch/>
        </p:blipFill>
        <p:spPr bwMode="auto">
          <a:xfrm>
            <a:off x="2250338" y="4715005"/>
            <a:ext cx="3464662" cy="14482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579AA5A-DF17-74C6-DA00-CE865F009113}"/>
              </a:ext>
            </a:extLst>
          </p:cNvPr>
          <p:cNvSpPr txBox="1"/>
          <p:nvPr/>
        </p:nvSpPr>
        <p:spPr>
          <a:xfrm>
            <a:off x="384396" y="4915906"/>
            <a:ext cx="20495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Combined with stress-managed common coil concept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90691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1333-9523-9AA1-CB0F-80807CBBC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534275" cy="810444"/>
          </a:xfrm>
        </p:spPr>
        <p:txBody>
          <a:bodyPr/>
          <a:lstStyle/>
          <a:p>
            <a:r>
              <a:rPr lang="en-US" dirty="0"/>
              <a:t>Cable, Magnet Parameters and Cross-section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3A4F2-522D-4B4C-BFCC-0224BA74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ABBB3-071A-6DA0-4F6E-0781B34F4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77AEC-FF05-D0B7-F2A8-DD50D89E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26" name="Content Placeholder 11">
            <a:extLst>
              <a:ext uri="{FF2B5EF4-FFF2-40B4-BE49-F238E27FC236}">
                <a16:creationId xmlns:a16="http://schemas.microsoft.com/office/drawing/2014/main" id="{8809A325-218C-A8E5-582C-FF2A92ED5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8564" y="4162936"/>
            <a:ext cx="3724274" cy="2192489"/>
          </a:xfrm>
        </p:spPr>
        <p:txBody>
          <a:bodyPr/>
          <a:lstStyle/>
          <a:p>
            <a:r>
              <a:rPr lang="en-US" dirty="0" err="1"/>
              <a:t>Dext</a:t>
            </a:r>
            <a:r>
              <a:rPr lang="en-US" dirty="0"/>
              <a:t> shell = 740 mm</a:t>
            </a:r>
          </a:p>
          <a:p>
            <a:r>
              <a:rPr lang="en-US" dirty="0"/>
              <a:t>Shell thickness = 35 mm</a:t>
            </a:r>
          </a:p>
          <a:p>
            <a:r>
              <a:rPr lang="en-US" dirty="0"/>
              <a:t>Cooling channels and rod holes d = 40 mm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Horizontal pad and non-magnetic pole</a:t>
            </a:r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iron pole and yoke</a:t>
            </a:r>
            <a:endParaRPr lang="en-US" dirty="0"/>
          </a:p>
          <a:p>
            <a:r>
              <a:rPr lang="en-US" b="1" dirty="0">
                <a:solidFill>
                  <a:schemeClr val="accent4"/>
                </a:solidFill>
              </a:rPr>
              <a:t>Shell, keys and coil formers</a:t>
            </a:r>
          </a:p>
          <a:p>
            <a:r>
              <a:rPr lang="en-US" b="1" dirty="0">
                <a:solidFill>
                  <a:srgbClr val="FFC000"/>
                </a:solidFill>
              </a:rPr>
              <a:t>Outer vertical pad</a:t>
            </a:r>
          </a:p>
          <a:p>
            <a:endParaRPr lang="en-US" b="1" dirty="0">
              <a:solidFill>
                <a:schemeClr val="accent4"/>
              </a:solidFill>
            </a:endParaRPr>
          </a:p>
          <a:p>
            <a:endParaRPr lang="en-US" b="1" dirty="0">
              <a:solidFill>
                <a:schemeClr val="accent4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1FA36D-2D84-D2B5-CCED-76076734B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410200" y="4105996"/>
            <a:ext cx="2370584" cy="2370584"/>
          </a:xfrm>
          <a:prstGeom prst="rect">
            <a:avLst/>
          </a:prstGeom>
        </p:spPr>
      </p:pic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76DA4B76-AACF-1AE6-4E3B-A7498B19A6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64205761-1B25-B540-3E7F-A5183EFE07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DFE4DF4C-0758-79ED-2D36-DB4A2E4B6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252357"/>
              </p:ext>
            </p:extLst>
          </p:nvPr>
        </p:nvGraphicFramePr>
        <p:xfrm>
          <a:off x="695325" y="1309120"/>
          <a:ext cx="4419599" cy="473631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515667">
                  <a:extLst>
                    <a:ext uri="{9D8B030D-6E8A-4147-A177-3AD203B41FA5}">
                      <a16:colId xmlns:a16="http://schemas.microsoft.com/office/drawing/2014/main" val="3521703553"/>
                    </a:ext>
                  </a:extLst>
                </a:gridCol>
                <a:gridCol w="1253254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1650678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930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High-Field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Low-Field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6027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Wire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® 162/169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Nb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</a:rPr>
                        <a:t>Sn RRP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®</a:t>
                      </a:r>
                    </a:p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</a:rPr>
                        <a:t>78/91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6027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CERN Wire Denomination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DEM-1.1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ERMC-0.7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9727778"/>
                  </a:ext>
                </a:extLst>
              </a:tr>
              <a:tr h="4981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 wire x dia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 x 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 x 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093073"/>
                  </a:ext>
                </a:extLst>
              </a:tr>
              <a:tr h="2949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Cu/nCu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9295010"/>
                  </a:ext>
                </a:extLst>
              </a:tr>
              <a:tr h="70325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Bare Cable dimensions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12.74 x 2.06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12.74 x 1.31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2649040"/>
                  </a:ext>
                </a:extLst>
              </a:tr>
              <a:tr h="6027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Insulation thickness in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0.155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26457265"/>
                  </a:ext>
                </a:extLst>
              </a:tr>
              <a:tr h="5343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Length Availability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dirty="0"/>
                        <a:t>400 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8058168"/>
                  </a:ext>
                </a:extLst>
              </a:tr>
              <a:tr h="5343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Cable Originally Designed for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R2D2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184461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B34C162-5FA6-992C-AA1F-D1CD09699907}"/>
              </a:ext>
            </a:extLst>
          </p:cNvPr>
          <p:cNvSpPr txBox="1"/>
          <p:nvPr/>
        </p:nvSpPr>
        <p:spPr>
          <a:xfrm>
            <a:off x="3483609" y="6184193"/>
            <a:ext cx="2049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Design based on existent cable</a:t>
            </a:r>
            <a:endParaRPr lang="de-CH" sz="1400" dirty="0"/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D2C56B18-323D-F756-D313-08DAC7788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671565"/>
              </p:ext>
            </p:extLst>
          </p:nvPr>
        </p:nvGraphicFramePr>
        <p:xfrm>
          <a:off x="5486400" y="1309120"/>
          <a:ext cx="5019672" cy="199314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890756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1168391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1001477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  <a:gridCol w="1001477">
                  <a:extLst>
                    <a:ext uri="{9D8B030D-6E8A-4147-A177-3AD203B41FA5}">
                      <a16:colId xmlns:a16="http://schemas.microsoft.com/office/drawing/2014/main" val="2825542501"/>
                    </a:ext>
                  </a:extLst>
                </a:gridCol>
                <a:gridCol w="957571">
                  <a:extLst>
                    <a:ext uri="{9D8B030D-6E8A-4147-A177-3AD203B41FA5}">
                      <a16:colId xmlns:a16="http://schemas.microsoft.com/office/drawing/2014/main" val="1741871892"/>
                    </a:ext>
                  </a:extLst>
                </a:gridCol>
              </a:tblGrid>
              <a:tr h="3248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  <a:r>
                        <a:rPr lang="en-US" sz="1400" baseline="-25000" dirty="0"/>
                        <a:t>0 </a:t>
                      </a:r>
                      <a:r>
                        <a:rPr lang="en-US" sz="1400" baseline="0" dirty="0"/>
                        <a:t>in T</a:t>
                      </a:r>
                      <a:endParaRPr lang="en-US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</a:t>
                      </a:r>
                      <a:r>
                        <a:rPr lang="en-US" sz="1400" baseline="-25000" dirty="0"/>
                        <a:t>peak </a:t>
                      </a:r>
                      <a:r>
                        <a:rPr lang="en-US" sz="1400" baseline="0" dirty="0"/>
                        <a:t>in T</a:t>
                      </a:r>
                      <a:endParaRPr lang="en-US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</a:t>
                      </a:r>
                      <a:r>
                        <a:rPr lang="en-US" sz="1400" baseline="-25000" dirty="0"/>
                        <a:t>op</a:t>
                      </a:r>
                      <a:r>
                        <a:rPr lang="en-US" sz="1400" baseline="0" dirty="0"/>
                        <a:t> in K</a:t>
                      </a:r>
                      <a:endParaRPr lang="en-US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% Margin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</a:t>
                      </a:r>
                      <a:r>
                        <a:rPr lang="en-US" sz="1400" baseline="-25000" dirty="0"/>
                        <a:t>op</a:t>
                      </a:r>
                      <a:r>
                        <a:rPr lang="en-US" sz="1400" dirty="0"/>
                        <a:t> in kA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4170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12.0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12.6  (+5%)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24.1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12.9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4170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13.7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6916195"/>
                  </a:ext>
                </a:extLst>
              </a:tr>
              <a:tr h="4170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14.7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2420136"/>
                  </a:ext>
                </a:extLst>
              </a:tr>
              <a:tr h="4170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16.2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20048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C37BE1E-6433-8A1E-A278-97E3E863939D}"/>
              </a:ext>
            </a:extLst>
          </p:cNvPr>
          <p:cNvSpPr txBox="1"/>
          <p:nvPr/>
        </p:nvSpPr>
        <p:spPr>
          <a:xfrm>
            <a:off x="10648155" y="1266573"/>
            <a:ext cx="1349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List of parameters provided in the annex</a:t>
            </a:r>
            <a:endParaRPr lang="de-CH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121E56-E3F3-57C4-5220-A4D00DCFE1C6}"/>
              </a:ext>
            </a:extLst>
          </p:cNvPr>
          <p:cNvSpPr txBox="1"/>
          <p:nvPr/>
        </p:nvSpPr>
        <p:spPr>
          <a:xfrm>
            <a:off x="5486400" y="3387317"/>
            <a:ext cx="6236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Field quality:  -10 to + 15 units on the cross-section from 1 to 12 T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155863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A close-up of a machine&#10;&#10;Description automatically generated">
            <a:extLst>
              <a:ext uri="{FF2B5EF4-FFF2-40B4-BE49-F238E27FC236}">
                <a16:creationId xmlns:a16="http://schemas.microsoft.com/office/drawing/2014/main" id="{FA082F7A-635E-C025-8D5C-23600E7CC507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34" r="41584"/>
          <a:stretch/>
        </p:blipFill>
        <p:spPr>
          <a:xfrm>
            <a:off x="9736138" y="805827"/>
            <a:ext cx="2008523" cy="589585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224603-0585-2ADE-8B74-FE8B6D06D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229475" cy="810444"/>
          </a:xfrm>
        </p:spPr>
        <p:txBody>
          <a:bodyPr/>
          <a:lstStyle/>
          <a:p>
            <a:r>
              <a:rPr lang="en-US" sz="2400" dirty="0"/>
              <a:t>Stress-Managed Asymmetric Common Coil Magnet (SMACC1)</a:t>
            </a:r>
            <a:endParaRPr lang="en-US" dirty="0"/>
          </a:p>
        </p:txBody>
      </p:sp>
      <p:pic>
        <p:nvPicPr>
          <p:cNvPr id="12" name="Content Placeholder 11" descr="A white cylinder with wires and a red light&#10;&#10;Description automatically generated">
            <a:extLst>
              <a:ext uri="{FF2B5EF4-FFF2-40B4-BE49-F238E27FC236}">
                <a16:creationId xmlns:a16="http://schemas.microsoft.com/office/drawing/2014/main" id="{F3B55DEA-7965-FEDF-FC07-9D71F22E26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3" r="26732"/>
          <a:stretch/>
        </p:blipFill>
        <p:spPr>
          <a:xfrm>
            <a:off x="4376400" y="1295400"/>
            <a:ext cx="3929400" cy="512642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FE26A-B19A-85FA-7089-C6051A27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3ADA0-6F85-2C47-12A4-7B16A6098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2B4B1-2A1D-9857-B593-3CB02FFF5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FB43D630-687C-B00D-DFF1-8BBA2DDC92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10" name="Picture 9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ECABDA8-C114-39DB-26E8-9634BA4465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pic>
        <p:nvPicPr>
          <p:cNvPr id="16" name="Picture 15" descr="A close-up of a rectangular object&#10;&#10;Description automatically generated">
            <a:extLst>
              <a:ext uri="{FF2B5EF4-FFF2-40B4-BE49-F238E27FC236}">
                <a16:creationId xmlns:a16="http://schemas.microsoft.com/office/drawing/2014/main" id="{250C954C-486A-D1B0-C4EE-AA3781AEB9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5" t="4673" r="43125" b="5231"/>
          <a:stretch/>
        </p:blipFill>
        <p:spPr>
          <a:xfrm>
            <a:off x="612971" y="1521028"/>
            <a:ext cx="2130229" cy="45817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801A2B-5F7E-DBE3-5175-34E002EEB4D2}"/>
              </a:ext>
            </a:extLst>
          </p:cNvPr>
          <p:cNvSpPr txBox="1"/>
          <p:nvPr/>
        </p:nvSpPr>
        <p:spPr>
          <a:xfrm>
            <a:off x="4294526" y="6352401"/>
            <a:ext cx="4773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Progress on the engineering design, courtesy T. Michlmayr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615333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4603-0585-2ADE-8B74-FE8B6D06D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229475" cy="810444"/>
          </a:xfrm>
        </p:spPr>
        <p:txBody>
          <a:bodyPr/>
          <a:lstStyle/>
          <a:p>
            <a:r>
              <a:rPr lang="en-US" sz="2400" dirty="0"/>
              <a:t>Stress-Managed Asymmetric Common Coil Magnet (SMACC1)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FE26A-B19A-85FA-7089-C6051A277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3ADA0-6F85-2C47-12A4-7B16A6098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2B4B1-2A1D-9857-B593-3CB02FFF5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19</a:t>
            </a:fld>
            <a:endParaRPr lang="en-GB" noProof="0" dirty="0"/>
          </a:p>
        </p:txBody>
      </p:sp>
      <p:pic>
        <p:nvPicPr>
          <p:cNvPr id="9" name="Picture 8" descr="A red and black logo&#10;&#10;Description automatically generated">
            <a:extLst>
              <a:ext uri="{FF2B5EF4-FFF2-40B4-BE49-F238E27FC236}">
                <a16:creationId xmlns:a16="http://schemas.microsoft.com/office/drawing/2014/main" id="{FB43D630-687C-B00D-DFF1-8BBA2DDC92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10" name="Picture 9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ECABDA8-C114-39DB-26E8-9634BA446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pic>
        <p:nvPicPr>
          <p:cNvPr id="8" name="Grafik 17" descr="Ein Bild, das Maschine, Elektrische Leitungen, Bautechnik, Elektronik enthält.&#10;&#10;Automatisch generierte Beschreibung">
            <a:extLst>
              <a:ext uri="{FF2B5EF4-FFF2-40B4-BE49-F238E27FC236}">
                <a16:creationId xmlns:a16="http://schemas.microsoft.com/office/drawing/2014/main" id="{876C8EA4-9B60-D179-3BF6-3AE9D9C1E6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 t="18194" r="16454" b="18909"/>
          <a:stretch/>
        </p:blipFill>
        <p:spPr>
          <a:xfrm>
            <a:off x="4499036" y="1719599"/>
            <a:ext cx="2340683" cy="2700000"/>
          </a:xfrm>
          <a:prstGeom prst="rect">
            <a:avLst/>
          </a:prstGeom>
        </p:spPr>
      </p:pic>
      <p:grpSp>
        <p:nvGrpSpPr>
          <p:cNvPr id="15" name="Gruppieren 12">
            <a:extLst>
              <a:ext uri="{FF2B5EF4-FFF2-40B4-BE49-F238E27FC236}">
                <a16:creationId xmlns:a16="http://schemas.microsoft.com/office/drawing/2014/main" id="{F236BBE5-F8BD-7F23-DCFA-5E934AF69E98}"/>
              </a:ext>
            </a:extLst>
          </p:cNvPr>
          <p:cNvGrpSpPr/>
          <p:nvPr/>
        </p:nvGrpSpPr>
        <p:grpSpPr bwMode="auto">
          <a:xfrm>
            <a:off x="7010400" y="1719599"/>
            <a:ext cx="2617048" cy="2700000"/>
            <a:chOff x="7122697" y="962042"/>
            <a:chExt cx="4373978" cy="5071663"/>
          </a:xfrm>
        </p:grpSpPr>
        <p:pic>
          <p:nvPicPr>
            <p:cNvPr id="18" name="Grafik 13" descr="Ein Bild, das Maschine, Metall, Stahl, Im Haus enthält.&#10;&#10;Automatisch generierte Beschreibung">
              <a:extLst>
                <a:ext uri="{FF2B5EF4-FFF2-40B4-BE49-F238E27FC236}">
                  <a16:creationId xmlns:a16="http://schemas.microsoft.com/office/drawing/2014/main" id="{752FC2FC-F7B7-072F-90C7-BA8408EBE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0277" t="19293" r="16299" b="25801"/>
            <a:stretch/>
          </p:blipFill>
          <p:spPr bwMode="auto">
            <a:xfrm>
              <a:off x="7122697" y="962042"/>
              <a:ext cx="4373978" cy="5071663"/>
            </a:xfrm>
            <a:prstGeom prst="rect">
              <a:avLst/>
            </a:prstGeom>
          </p:spPr>
        </p:pic>
        <p:sp>
          <p:nvSpPr>
            <p:cNvPr id="19" name="Textfeld 16">
              <a:extLst>
                <a:ext uri="{FF2B5EF4-FFF2-40B4-BE49-F238E27FC236}">
                  <a16:creationId xmlns:a16="http://schemas.microsoft.com/office/drawing/2014/main" id="{62193EFA-AFDA-73C1-F412-D74F0B476747}"/>
                </a:ext>
              </a:extLst>
            </p:cNvPr>
            <p:cNvSpPr txBox="1"/>
            <p:nvPr/>
          </p:nvSpPr>
          <p:spPr bwMode="auto">
            <a:xfrm>
              <a:off x="7262812" y="1151831"/>
              <a:ext cx="557267" cy="317969"/>
            </a:xfrm>
            <a:prstGeom prst="rect">
              <a:avLst/>
            </a:prstGeom>
            <a:ln w="381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pPr algn="l">
                <a:defRPr/>
              </a:pPr>
              <a:r>
                <a:rPr lang="de-CH" sz="1100" dirty="0"/>
                <a:t> </a:t>
              </a:r>
              <a:r>
                <a:rPr lang="de-CH" sz="1100" dirty="0" err="1"/>
                <a:t>keys</a:t>
              </a:r>
              <a:r>
                <a:rPr lang="de-CH" sz="1100" dirty="0"/>
                <a:t> </a:t>
              </a:r>
              <a:endParaRPr sz="1100" dirty="0"/>
            </a:p>
          </p:txBody>
        </p:sp>
        <p:cxnSp>
          <p:nvCxnSpPr>
            <p:cNvPr id="20" name="Gerade Verbindung mit Pfeil 17">
              <a:extLst>
                <a:ext uri="{FF2B5EF4-FFF2-40B4-BE49-F238E27FC236}">
                  <a16:creationId xmlns:a16="http://schemas.microsoft.com/office/drawing/2014/main" id="{51F7DD2E-1951-0B2F-C1DF-ADA50FDD05F0}"/>
                </a:ext>
              </a:extLst>
            </p:cNvPr>
            <p:cNvCxnSpPr>
              <a:cxnSpLocks/>
              <a:stCxn id="19" idx="2"/>
            </p:cNvCxnSpPr>
            <p:nvPr/>
          </p:nvCxnSpPr>
          <p:spPr bwMode="auto">
            <a:xfrm>
              <a:off x="7541446" y="1469800"/>
              <a:ext cx="1025852" cy="222653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Gerade Verbindung mit Pfeil 18">
              <a:extLst>
                <a:ext uri="{FF2B5EF4-FFF2-40B4-BE49-F238E27FC236}">
                  <a16:creationId xmlns:a16="http://schemas.microsoft.com/office/drawing/2014/main" id="{F2D287EA-EE3F-8988-E4CD-F28996D9C55C}"/>
                </a:ext>
              </a:extLst>
            </p:cNvPr>
            <p:cNvCxnSpPr>
              <a:cxnSpLocks/>
              <a:stCxn id="19" idx="3"/>
            </p:cNvCxnSpPr>
            <p:nvPr/>
          </p:nvCxnSpPr>
          <p:spPr bwMode="auto">
            <a:xfrm>
              <a:off x="7820079" y="1310817"/>
              <a:ext cx="2492321" cy="258808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Textfeld 19">
              <a:extLst>
                <a:ext uri="{FF2B5EF4-FFF2-40B4-BE49-F238E27FC236}">
                  <a16:creationId xmlns:a16="http://schemas.microsoft.com/office/drawing/2014/main" id="{4BF69245-5330-9B76-942C-DA665E160BE4}"/>
                </a:ext>
              </a:extLst>
            </p:cNvPr>
            <p:cNvSpPr txBox="1"/>
            <p:nvPr/>
          </p:nvSpPr>
          <p:spPr bwMode="auto">
            <a:xfrm>
              <a:off x="7431287" y="5207730"/>
              <a:ext cx="1722702" cy="63593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pPr algn="l">
                <a:defRPr/>
              </a:pPr>
              <a:r>
                <a:rPr lang="de-CH" sz="1100" dirty="0"/>
                <a:t> </a:t>
              </a:r>
              <a:r>
                <a:rPr lang="de-CH" sz="1100" dirty="0" err="1"/>
                <a:t>bladder</a:t>
              </a:r>
              <a:endParaRPr lang="de-CH" sz="1100" dirty="0"/>
            </a:p>
            <a:p>
              <a:pPr algn="l">
                <a:defRPr/>
              </a:pPr>
              <a:r>
                <a:rPr lang="de-CH" sz="1100" dirty="0"/>
                <a:t>&amp; support </a:t>
              </a:r>
              <a:r>
                <a:rPr lang="de-CH" sz="1100" dirty="0" err="1"/>
                <a:t>plates</a:t>
              </a:r>
              <a:r>
                <a:rPr lang="de-CH" sz="1100" dirty="0"/>
                <a:t> </a:t>
              </a:r>
              <a:endParaRPr sz="1050" dirty="0"/>
            </a:p>
          </p:txBody>
        </p:sp>
        <p:cxnSp>
          <p:nvCxnSpPr>
            <p:cNvPr id="23" name="Gerade Verbindung mit Pfeil 20">
              <a:extLst>
                <a:ext uri="{FF2B5EF4-FFF2-40B4-BE49-F238E27FC236}">
                  <a16:creationId xmlns:a16="http://schemas.microsoft.com/office/drawing/2014/main" id="{AC699F96-F729-B799-3AED-006F6241B47D}"/>
                </a:ext>
              </a:extLst>
            </p:cNvPr>
            <p:cNvCxnSpPr>
              <a:cxnSpLocks/>
              <a:stCxn id="22" idx="0"/>
            </p:cNvCxnSpPr>
            <p:nvPr/>
          </p:nvCxnSpPr>
          <p:spPr bwMode="auto">
            <a:xfrm flipV="1">
              <a:off x="8292639" y="4115880"/>
              <a:ext cx="793990" cy="109185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24" name="Grafik 6" descr="Ein Bild, das Elektrische Leitungen, Bautechnik, Elektronik, Im Haus enthält.&#10;&#10;Automatisch generierte Beschreibung">
            <a:extLst>
              <a:ext uri="{FF2B5EF4-FFF2-40B4-BE49-F238E27FC236}">
                <a16:creationId xmlns:a16="http://schemas.microsoft.com/office/drawing/2014/main" id="{B8363D30-91D1-1C33-F980-582F37B8F5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098" t="16664" r="10525" b="19038"/>
          <a:stretch/>
        </p:blipFill>
        <p:spPr bwMode="auto">
          <a:xfrm rot="5400000">
            <a:off x="1202700" y="1278899"/>
            <a:ext cx="2700000" cy="35814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FDD8B5B-727E-455A-B13C-98EC943F4E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9387225" y="2110526"/>
            <a:ext cx="2700000" cy="191814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8F46413-350E-C829-8B38-5A45EAE304F0}"/>
              </a:ext>
            </a:extLst>
          </p:cNvPr>
          <p:cNvSpPr txBox="1"/>
          <p:nvPr/>
        </p:nvSpPr>
        <p:spPr>
          <a:xfrm>
            <a:off x="4495800" y="4675992"/>
            <a:ext cx="2340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Nb</a:t>
            </a:r>
            <a:r>
              <a:rPr lang="en-US" sz="1600" baseline="-25000" dirty="0"/>
              <a:t>3</a:t>
            </a:r>
            <a:r>
              <a:rPr lang="en-US" sz="1600" dirty="0"/>
              <a:t>Sn – </a:t>
            </a:r>
            <a:r>
              <a:rPr lang="en-US" sz="1600" dirty="0" err="1"/>
              <a:t>ReBCO</a:t>
            </a:r>
            <a:r>
              <a:rPr lang="en-US" sz="1600" dirty="0"/>
              <a:t> tapes Splices trials, cold measurements performed at PSI</a:t>
            </a:r>
            <a:endParaRPr lang="de-CH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7920DA-9C00-E7B3-5C58-10CF2D00DE1B}"/>
              </a:ext>
            </a:extLst>
          </p:cNvPr>
          <p:cNvSpPr txBox="1"/>
          <p:nvPr/>
        </p:nvSpPr>
        <p:spPr>
          <a:xfrm>
            <a:off x="7010400" y="4663211"/>
            <a:ext cx="2340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Design and Tests of SMACC1 bladders at PSI</a:t>
            </a:r>
            <a:endParaRPr lang="de-CH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6C6903-6058-4CDE-7426-FEC0160D4E18}"/>
              </a:ext>
            </a:extLst>
          </p:cNvPr>
          <p:cNvSpPr txBox="1"/>
          <p:nvPr/>
        </p:nvSpPr>
        <p:spPr>
          <a:xfrm>
            <a:off x="762000" y="4675992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Strain-gauges validation on the subscale SMCC1 magnet. Trials, validation through thermal cycles and measurements during the test campaign at CERN performed by PSI</a:t>
            </a:r>
            <a:endParaRPr lang="de-CH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CC5C920-AF32-1B07-52FB-82107772A4D2}"/>
              </a:ext>
            </a:extLst>
          </p:cNvPr>
          <p:cNvSpPr txBox="1"/>
          <p:nvPr/>
        </p:nvSpPr>
        <p:spPr>
          <a:xfrm>
            <a:off x="9778152" y="4675992"/>
            <a:ext cx="1918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SMACC1 Winding trials</a:t>
            </a:r>
            <a:endParaRPr lang="de-CH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E78F785-3DAD-3463-BBDF-BA4C82A3D8AA}"/>
              </a:ext>
            </a:extLst>
          </p:cNvPr>
          <p:cNvSpPr txBox="1"/>
          <p:nvPr/>
        </p:nvSpPr>
        <p:spPr>
          <a:xfrm>
            <a:off x="3279504" y="6327447"/>
            <a:ext cx="52548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Progress on R&amp;D: A. </a:t>
            </a:r>
            <a:r>
              <a:rPr lang="en-US" sz="1200" dirty="0" err="1"/>
              <a:t>Stampfli</a:t>
            </a:r>
            <a:r>
              <a:rPr lang="en-US" sz="1200" dirty="0"/>
              <a:t>, C. Müller, T. Michlmayr, A. Brem and D. Araujo</a:t>
            </a:r>
            <a:endParaRPr lang="de-CH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480F59-9200-AA61-67A4-616D49A20D9B}"/>
              </a:ext>
            </a:extLst>
          </p:cNvPr>
          <p:cNvSpPr txBox="1"/>
          <p:nvPr/>
        </p:nvSpPr>
        <p:spPr>
          <a:xfrm>
            <a:off x="8763353" y="5407730"/>
            <a:ext cx="2932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+ Impregnation Trials</a:t>
            </a:r>
          </a:p>
          <a:p>
            <a:r>
              <a:rPr lang="en-US" sz="1600" dirty="0"/>
              <a:t>+ Electrical Integrity Studies</a:t>
            </a:r>
          </a:p>
          <a:p>
            <a:r>
              <a:rPr lang="en-US" sz="1600" dirty="0"/>
              <a:t>+ …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73635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8D8BB2F-2998-A76D-D19B-FABE1C1F7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F9FC8AD-8D19-BBBE-83B4-1BE8ADFAD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186F6122-6A5A-EB97-9087-203153ADEA3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CHART2 Stress-Management R&amp;D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AAC92F-E8D6-3466-4D55-46008E1BFA5E}"/>
              </a:ext>
            </a:extLst>
          </p:cNvPr>
          <p:cNvSpPr txBox="1"/>
          <p:nvPr/>
        </p:nvSpPr>
        <p:spPr>
          <a:xfrm>
            <a:off x="228600" y="1216255"/>
            <a:ext cx="140076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Composite </a:t>
            </a:r>
          </a:p>
          <a:p>
            <a:pPr algn="l"/>
            <a:r>
              <a:rPr lang="en-US" sz="1400" b="1" dirty="0"/>
              <a:t>Characterization </a:t>
            </a:r>
          </a:p>
          <a:p>
            <a:pPr algn="l"/>
            <a:r>
              <a:rPr lang="en-US" sz="1400" b="1" dirty="0"/>
              <a:t>and Modeling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91D0C-58AA-8B02-88B8-6F3F61D8C449}"/>
              </a:ext>
            </a:extLst>
          </p:cNvPr>
          <p:cNvSpPr txBox="1"/>
          <p:nvPr/>
        </p:nvSpPr>
        <p:spPr>
          <a:xfrm>
            <a:off x="2241890" y="1437503"/>
            <a:ext cx="14618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Powered Samples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292B64-FD4C-06F7-9DEC-50B0AD0AF493}"/>
              </a:ext>
            </a:extLst>
          </p:cNvPr>
          <p:cNvSpPr txBox="1"/>
          <p:nvPr/>
        </p:nvSpPr>
        <p:spPr>
          <a:xfrm>
            <a:off x="4419600" y="1437503"/>
            <a:ext cx="15059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Coil Demonstrator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1AEA8-33D5-B53D-26AC-EB7961681032}"/>
              </a:ext>
            </a:extLst>
          </p:cNvPr>
          <p:cNvSpPr txBox="1"/>
          <p:nvPr/>
        </p:nvSpPr>
        <p:spPr>
          <a:xfrm>
            <a:off x="7162800" y="1437503"/>
            <a:ext cx="14938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Subscale Magnets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A0140-881B-1AA0-84A7-B324F085F40C}"/>
              </a:ext>
            </a:extLst>
          </p:cNvPr>
          <p:cNvSpPr txBox="1"/>
          <p:nvPr/>
        </p:nvSpPr>
        <p:spPr>
          <a:xfrm>
            <a:off x="10136170" y="1329781"/>
            <a:ext cx="15349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Intermediate Field </a:t>
            </a:r>
          </a:p>
          <a:p>
            <a:pPr algn="l"/>
            <a:r>
              <a:rPr lang="en-US" sz="1400" b="1" dirty="0"/>
              <a:t>Demonstrator</a:t>
            </a:r>
          </a:p>
        </p:txBody>
      </p:sp>
      <p:pic>
        <p:nvPicPr>
          <p:cNvPr id="15" name="Picture 14" descr="A metal object on a round metal surface&#10;&#10;Description automatically generated">
            <a:extLst>
              <a:ext uri="{FF2B5EF4-FFF2-40B4-BE49-F238E27FC236}">
                <a16:creationId xmlns:a16="http://schemas.microsoft.com/office/drawing/2014/main" id="{DC444E14-1053-3394-0766-C2EC99718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6" t="23333" r="25820" b="31138"/>
          <a:stretch/>
        </p:blipFill>
        <p:spPr>
          <a:xfrm>
            <a:off x="151913" y="2189500"/>
            <a:ext cx="1524487" cy="1239500"/>
          </a:xfrm>
          <a:prstGeom prst="rect">
            <a:avLst/>
          </a:prstGeom>
        </p:spPr>
      </p:pic>
      <p:pic>
        <p:nvPicPr>
          <p:cNvPr id="17" name="Picture 16" descr="A graph of a graph showing a graph of a stack&#10;&#10;Description automatically generated">
            <a:extLst>
              <a:ext uri="{FF2B5EF4-FFF2-40B4-BE49-F238E27FC236}">
                <a16:creationId xmlns:a16="http://schemas.microsoft.com/office/drawing/2014/main" id="{BA74A92F-0179-7A98-C515-86F8D583F2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8" y="4038600"/>
            <a:ext cx="1780680" cy="1336327"/>
          </a:xfrm>
          <a:prstGeom prst="rect">
            <a:avLst/>
          </a:prstGeom>
        </p:spPr>
      </p:pic>
      <p:pic>
        <p:nvPicPr>
          <p:cNvPr id="20" name="Afbeelding 21">
            <a:extLst>
              <a:ext uri="{FF2B5EF4-FFF2-40B4-BE49-F238E27FC236}">
                <a16:creationId xmlns:a16="http://schemas.microsoft.com/office/drawing/2014/main" id="{51481DDE-43E0-2829-C0CD-968DD5A96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508" y="2191382"/>
            <a:ext cx="786182" cy="3182543"/>
          </a:xfrm>
          <a:prstGeom prst="rect">
            <a:avLst/>
          </a:prstGeom>
        </p:spPr>
      </p:pic>
      <p:pic>
        <p:nvPicPr>
          <p:cNvPr id="22" name="Picture 21" descr="A black rectangular object with a red and blue spiral&#10;&#10;Description automatically generated">
            <a:extLst>
              <a:ext uri="{FF2B5EF4-FFF2-40B4-BE49-F238E27FC236}">
                <a16:creationId xmlns:a16="http://schemas.microsoft.com/office/drawing/2014/main" id="{7E85EB6F-1620-45B4-E3C8-D344044591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2" r="35147"/>
          <a:stretch/>
        </p:blipFill>
        <p:spPr>
          <a:xfrm rot="10800000">
            <a:off x="3144990" y="2155559"/>
            <a:ext cx="565567" cy="1772112"/>
          </a:xfrm>
          <a:prstGeom prst="rect">
            <a:avLst/>
          </a:prstGeom>
        </p:spPr>
      </p:pic>
      <p:pic>
        <p:nvPicPr>
          <p:cNvPr id="24" name="Picture 23" descr="A computer generated image of a rectangular object&#10;&#10;Description automatically generated">
            <a:extLst>
              <a:ext uri="{FF2B5EF4-FFF2-40B4-BE49-F238E27FC236}">
                <a16:creationId xmlns:a16="http://schemas.microsoft.com/office/drawing/2014/main" id="{569ED24C-2E57-6445-5F21-5AB263F9D4A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1217" r="17335"/>
          <a:stretch/>
        </p:blipFill>
        <p:spPr>
          <a:xfrm>
            <a:off x="3028662" y="4430284"/>
            <a:ext cx="937004" cy="9457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8C3BBDD-CCCF-E660-EA9A-6FE92CD84649}"/>
              </a:ext>
            </a:extLst>
          </p:cNvPr>
          <p:cNvSpPr txBox="1"/>
          <p:nvPr/>
        </p:nvSpPr>
        <p:spPr>
          <a:xfrm>
            <a:off x="156009" y="3594331"/>
            <a:ext cx="1596591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/>
              <a:t>Courtesy, X. Kong, </a:t>
            </a:r>
          </a:p>
          <a:p>
            <a:pPr algn="l"/>
            <a:r>
              <a:rPr lang="en-US" sz="1050" dirty="0"/>
              <a:t>Prof. </a:t>
            </a:r>
            <a:r>
              <a:rPr lang="en-US" sz="1050" dirty="0" err="1"/>
              <a:t>Tervoort</a:t>
            </a:r>
            <a:r>
              <a:rPr lang="en-US" sz="1050" dirty="0"/>
              <a:t> and 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4DF178-79F1-DDC0-9A05-E24919FBFAC1}"/>
              </a:ext>
            </a:extLst>
          </p:cNvPr>
          <p:cNvSpPr txBox="1"/>
          <p:nvPr/>
        </p:nvSpPr>
        <p:spPr>
          <a:xfrm>
            <a:off x="2057400" y="5672035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S. Otten and 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pic>
        <p:nvPicPr>
          <p:cNvPr id="27" name="Picture 2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E75E8E2-2364-C23C-C0FF-BAA4AE2E257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118" t="33426" r="7817" b="33458"/>
          <a:stretch/>
        </p:blipFill>
        <p:spPr>
          <a:xfrm>
            <a:off x="3106656" y="4024692"/>
            <a:ext cx="781015" cy="3040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1118B3-8F10-577F-55C8-826F2C9A7D8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5867400" y="4539133"/>
            <a:ext cx="499041" cy="5918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C4565BE-9FC4-7EA4-5AA2-379B1852E22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4078"/>
          <a:stretch/>
        </p:blipFill>
        <p:spPr>
          <a:xfrm>
            <a:off x="4314825" y="2146742"/>
            <a:ext cx="1592551" cy="1554127"/>
          </a:xfrm>
          <a:prstGeom prst="rect">
            <a:avLst/>
          </a:prstGeom>
        </p:spPr>
      </p:pic>
      <p:pic>
        <p:nvPicPr>
          <p:cNvPr id="30" name="Picture 29" descr="27dd302a-072d-4b26-b7ed-8fdd25e86a87@intern">
            <a:extLst>
              <a:ext uri="{FF2B5EF4-FFF2-40B4-BE49-F238E27FC236}">
                <a16:creationId xmlns:a16="http://schemas.microsoft.com/office/drawing/2014/main" id="{7C422A23-BE55-C71B-A492-AFA46542BD4D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07" y="3886200"/>
            <a:ext cx="1575342" cy="1181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27AE6C8-5358-0D66-2480-2160148DECF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7" y="5447047"/>
            <a:ext cx="1517883" cy="554272"/>
          </a:xfrm>
          <a:prstGeom prst="rect">
            <a:avLst/>
          </a:prstGeom>
        </p:spPr>
      </p:pic>
      <p:pic>
        <p:nvPicPr>
          <p:cNvPr id="33" name="Picture 3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7EAA941-DB37-BB39-828F-F3E94DA2D83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3058" r="24896" b="51486"/>
          <a:stretch/>
        </p:blipFill>
        <p:spPr>
          <a:xfrm>
            <a:off x="6633618" y="2155559"/>
            <a:ext cx="2544036" cy="1294334"/>
          </a:xfrm>
          <a:prstGeom prst="rect">
            <a:avLst/>
          </a:prstGeom>
        </p:spPr>
      </p:pic>
      <p:pic>
        <p:nvPicPr>
          <p:cNvPr id="34" name="Picture 33" descr="A metal object with white lines on it&#10;&#10;Description automatically generated">
            <a:extLst>
              <a:ext uri="{FF2B5EF4-FFF2-40B4-BE49-F238E27FC236}">
                <a16:creationId xmlns:a16="http://schemas.microsoft.com/office/drawing/2014/main" id="{FEB496EB-ED71-45E2-8415-D56F3818CDF0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5" b="21151"/>
          <a:stretch/>
        </p:blipFill>
        <p:spPr bwMode="auto">
          <a:xfrm>
            <a:off x="6633618" y="3743253"/>
            <a:ext cx="2529720" cy="10573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C0282C50-C9CD-3CE2-48B4-9E24B40F5A5A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t="5626" r="34852" b="5486"/>
          <a:stretch/>
        </p:blipFill>
        <p:spPr>
          <a:xfrm>
            <a:off x="9369426" y="2051814"/>
            <a:ext cx="2796156" cy="27961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FC88E3-A085-4739-024E-D6DEEEA497B9}"/>
              </a:ext>
            </a:extLst>
          </p:cNvPr>
          <p:cNvSpPr txBox="1"/>
          <p:nvPr/>
        </p:nvSpPr>
        <p:spPr>
          <a:xfrm>
            <a:off x="6666774" y="49530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E70B0D-D2C9-8B07-AFB8-B0BC477E09B1}"/>
              </a:ext>
            </a:extLst>
          </p:cNvPr>
          <p:cNvSpPr txBox="1"/>
          <p:nvPr/>
        </p:nvSpPr>
        <p:spPr>
          <a:xfrm>
            <a:off x="6666774" y="54102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2 - ESC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EB8C71-5E96-2113-8811-3014F20C6A32}"/>
              </a:ext>
            </a:extLst>
          </p:cNvPr>
          <p:cNvSpPr txBox="1"/>
          <p:nvPr/>
        </p:nvSpPr>
        <p:spPr>
          <a:xfrm>
            <a:off x="9635559" y="5383887"/>
            <a:ext cx="226388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Stress-managed asymmetric </a:t>
            </a:r>
          </a:p>
          <a:p>
            <a:pPr algn="l"/>
            <a:r>
              <a:rPr lang="en-US" sz="1400" dirty="0"/>
              <a:t>common coil 1 – SMACC1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B39ADB-F197-9529-7E00-79131873B2C9}"/>
              </a:ext>
            </a:extLst>
          </p:cNvPr>
          <p:cNvSpPr txBox="1"/>
          <p:nvPr/>
        </p:nvSpPr>
        <p:spPr>
          <a:xfrm>
            <a:off x="4606624" y="3714750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R. Gupta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EE4668-D2C3-49B3-1E09-D0D8FB46A6FF}"/>
              </a:ext>
            </a:extLst>
          </p:cNvPr>
          <p:cNvSpPr txBox="1"/>
          <p:nvPr/>
        </p:nvSpPr>
        <p:spPr>
          <a:xfrm>
            <a:off x="4305300" y="5194756"/>
            <a:ext cx="205389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BigBOX2: Stress-Managed </a:t>
            </a:r>
          </a:p>
          <a:p>
            <a:pPr algn="l"/>
            <a:r>
              <a:rPr lang="en-US" sz="1400" dirty="0"/>
              <a:t>Coil Demonstrator Under </a:t>
            </a:r>
          </a:p>
          <a:p>
            <a:pPr algn="l"/>
            <a:r>
              <a:rPr lang="en-US" sz="1400" dirty="0"/>
              <a:t>High-Magnet Field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307843-0520-86FF-D32B-0C3435AA34C4}"/>
              </a:ext>
            </a:extLst>
          </p:cNvPr>
          <p:cNvSpPr/>
          <p:nvPr/>
        </p:nvSpPr>
        <p:spPr>
          <a:xfrm>
            <a:off x="1807098" y="990600"/>
            <a:ext cx="10384902" cy="5486400"/>
          </a:xfrm>
          <a:prstGeom prst="rect">
            <a:avLst/>
          </a:prstGeom>
          <a:solidFill>
            <a:schemeClr val="lt1">
              <a:alpha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3" name="Picture 2" descr="A close up of a text&#10;&#10;Description automatically generated">
            <a:extLst>
              <a:ext uri="{FF2B5EF4-FFF2-40B4-BE49-F238E27FC236}">
                <a16:creationId xmlns:a16="http://schemas.microsoft.com/office/drawing/2014/main" id="{092A71D2-7B84-F623-2627-70B3A1FF7CD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8" y="5997274"/>
            <a:ext cx="3110372" cy="68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4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1BCD3-1B53-7015-0358-EFBCF73264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27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00EE0EF-E27F-2AA1-EEB3-C5A1ECBDC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Outlook for CHART2 2025 Developments </a:t>
            </a:r>
            <a:br>
              <a:rPr lang="en-US" sz="2800" dirty="0"/>
            </a:br>
            <a:r>
              <a:rPr lang="en-US" sz="2800" dirty="0"/>
              <a:t>and Tests</a:t>
            </a:r>
            <a:r>
              <a:rPr lang="de-CH" sz="2800" dirty="0"/>
              <a:t> </a:t>
            </a:r>
            <a:br>
              <a:rPr lang="en-US" sz="2800" dirty="0"/>
            </a:b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CE73A58-44D8-A1A6-3BAC-60D29FDAB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749" y="1832384"/>
            <a:ext cx="10352252" cy="411121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Test and analysis of BigBOX2 (in collaboration with BNL/US-MDP)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Complete the manufacturing of 4 subscale SMCC copper coils and assembly of subscale SMCC2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Subscale SMCC2 test at CERN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SMACC1 Engineering Design (conceptual design review took place in January 2025)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Manufacturing of SMACC1 Coils</a:t>
            </a:r>
          </a:p>
          <a:p>
            <a:pPr>
              <a:lnSpc>
                <a:spcPct val="150000"/>
              </a:lnSpc>
            </a:pPr>
            <a:endParaRPr lang="en-US" sz="1800" dirty="0"/>
          </a:p>
          <a:p>
            <a:pPr marL="0" lvl="1" indent="0">
              <a:lnSpc>
                <a:spcPct val="150000"/>
              </a:lnSpc>
              <a:buNone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Neue"/>
            </a:endParaRPr>
          </a:p>
          <a:p>
            <a:pPr marL="0" lvl="1" indent="0">
              <a:lnSpc>
                <a:spcPct val="150000"/>
              </a:lnSpc>
              <a:buNone/>
            </a:pPr>
            <a:endParaRPr lang="en-US" sz="1800" dirty="0"/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A9611-A0ED-3ED7-464C-D00590C7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E7DA8-EF61-3565-03C2-B3AE4854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CD4BE-1CAF-960C-3577-C5081A2A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21</a:t>
            </a:fld>
            <a:endParaRPr lang="en-GB" noProof="0" dirty="0"/>
          </a:p>
        </p:txBody>
      </p:sp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C54184DC-C0C6-CC6E-B895-F9132B62D2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6" name="Picture 5" descr="A logo for high field program&#10;&#10;Description automatically generated">
            <a:extLst>
              <a:ext uri="{FF2B5EF4-FFF2-40B4-BE49-F238E27FC236}">
                <a16:creationId xmlns:a16="http://schemas.microsoft.com/office/drawing/2014/main" id="{8DDC7AF0-7002-5813-8330-64A7D500C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74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31DA-4E72-F834-8A49-213F47B4A5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8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8D8BB2F-2998-A76D-D19B-FABE1C1F7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F9FC8AD-8D19-BBBE-83B4-1BE8ADFAD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186F6122-6A5A-EB97-9087-203153ADEA3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CHART2 Stress-Management R&amp;D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AAC92F-E8D6-3466-4D55-46008E1BFA5E}"/>
              </a:ext>
            </a:extLst>
          </p:cNvPr>
          <p:cNvSpPr txBox="1"/>
          <p:nvPr/>
        </p:nvSpPr>
        <p:spPr>
          <a:xfrm>
            <a:off x="228600" y="1216255"/>
            <a:ext cx="140076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Composite </a:t>
            </a:r>
          </a:p>
          <a:p>
            <a:pPr algn="l"/>
            <a:r>
              <a:rPr lang="en-US" sz="1400" b="1" dirty="0"/>
              <a:t>Characterization </a:t>
            </a:r>
          </a:p>
          <a:p>
            <a:pPr algn="l"/>
            <a:r>
              <a:rPr lang="en-US" sz="1400" b="1" dirty="0"/>
              <a:t>and Modeling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91D0C-58AA-8B02-88B8-6F3F61D8C449}"/>
              </a:ext>
            </a:extLst>
          </p:cNvPr>
          <p:cNvSpPr txBox="1"/>
          <p:nvPr/>
        </p:nvSpPr>
        <p:spPr>
          <a:xfrm>
            <a:off x="2241890" y="1437503"/>
            <a:ext cx="14618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Powered Samples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292B64-FD4C-06F7-9DEC-50B0AD0AF493}"/>
              </a:ext>
            </a:extLst>
          </p:cNvPr>
          <p:cNvSpPr txBox="1"/>
          <p:nvPr/>
        </p:nvSpPr>
        <p:spPr>
          <a:xfrm>
            <a:off x="4419600" y="1437503"/>
            <a:ext cx="15059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Coil Demonstrator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1AEA8-33D5-B53D-26AC-EB7961681032}"/>
              </a:ext>
            </a:extLst>
          </p:cNvPr>
          <p:cNvSpPr txBox="1"/>
          <p:nvPr/>
        </p:nvSpPr>
        <p:spPr>
          <a:xfrm>
            <a:off x="7162800" y="1437503"/>
            <a:ext cx="14938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Subscale Magnets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A0140-881B-1AA0-84A7-B324F085F40C}"/>
              </a:ext>
            </a:extLst>
          </p:cNvPr>
          <p:cNvSpPr txBox="1"/>
          <p:nvPr/>
        </p:nvSpPr>
        <p:spPr>
          <a:xfrm>
            <a:off x="10136170" y="1329781"/>
            <a:ext cx="15349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Intermediate Field </a:t>
            </a:r>
          </a:p>
          <a:p>
            <a:pPr algn="l"/>
            <a:r>
              <a:rPr lang="en-US" sz="1400" b="1" dirty="0"/>
              <a:t>Demonstrator</a:t>
            </a:r>
          </a:p>
        </p:txBody>
      </p:sp>
      <p:pic>
        <p:nvPicPr>
          <p:cNvPr id="15" name="Picture 14" descr="A metal object on a round metal surface&#10;&#10;Description automatically generated">
            <a:extLst>
              <a:ext uri="{FF2B5EF4-FFF2-40B4-BE49-F238E27FC236}">
                <a16:creationId xmlns:a16="http://schemas.microsoft.com/office/drawing/2014/main" id="{DC444E14-1053-3394-0766-C2EC99718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6" t="23333" r="25820" b="31138"/>
          <a:stretch/>
        </p:blipFill>
        <p:spPr>
          <a:xfrm>
            <a:off x="151913" y="2189500"/>
            <a:ext cx="1524487" cy="1239500"/>
          </a:xfrm>
          <a:prstGeom prst="rect">
            <a:avLst/>
          </a:prstGeom>
        </p:spPr>
      </p:pic>
      <p:pic>
        <p:nvPicPr>
          <p:cNvPr id="17" name="Picture 16" descr="A graph of a graph showing a graph of a stack&#10;&#10;Description automatically generated">
            <a:extLst>
              <a:ext uri="{FF2B5EF4-FFF2-40B4-BE49-F238E27FC236}">
                <a16:creationId xmlns:a16="http://schemas.microsoft.com/office/drawing/2014/main" id="{BA74A92F-0179-7A98-C515-86F8D583F2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8" y="4038600"/>
            <a:ext cx="1780680" cy="1336327"/>
          </a:xfrm>
          <a:prstGeom prst="rect">
            <a:avLst/>
          </a:prstGeom>
        </p:spPr>
      </p:pic>
      <p:pic>
        <p:nvPicPr>
          <p:cNvPr id="20" name="Afbeelding 21">
            <a:extLst>
              <a:ext uri="{FF2B5EF4-FFF2-40B4-BE49-F238E27FC236}">
                <a16:creationId xmlns:a16="http://schemas.microsoft.com/office/drawing/2014/main" id="{51481DDE-43E0-2829-C0CD-968DD5A96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508" y="2191382"/>
            <a:ext cx="786182" cy="3182543"/>
          </a:xfrm>
          <a:prstGeom prst="rect">
            <a:avLst/>
          </a:prstGeom>
        </p:spPr>
      </p:pic>
      <p:pic>
        <p:nvPicPr>
          <p:cNvPr id="22" name="Picture 21" descr="A black rectangular object with a red and blue spiral&#10;&#10;Description automatically generated">
            <a:extLst>
              <a:ext uri="{FF2B5EF4-FFF2-40B4-BE49-F238E27FC236}">
                <a16:creationId xmlns:a16="http://schemas.microsoft.com/office/drawing/2014/main" id="{7E85EB6F-1620-45B4-E3C8-D344044591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2" r="35147"/>
          <a:stretch/>
        </p:blipFill>
        <p:spPr>
          <a:xfrm rot="10800000">
            <a:off x="3144990" y="2155559"/>
            <a:ext cx="565567" cy="1772112"/>
          </a:xfrm>
          <a:prstGeom prst="rect">
            <a:avLst/>
          </a:prstGeom>
        </p:spPr>
      </p:pic>
      <p:pic>
        <p:nvPicPr>
          <p:cNvPr id="24" name="Picture 23" descr="A computer generated image of a rectangular object&#10;&#10;Description automatically generated">
            <a:extLst>
              <a:ext uri="{FF2B5EF4-FFF2-40B4-BE49-F238E27FC236}">
                <a16:creationId xmlns:a16="http://schemas.microsoft.com/office/drawing/2014/main" id="{569ED24C-2E57-6445-5F21-5AB263F9D4A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1217" r="17335"/>
          <a:stretch/>
        </p:blipFill>
        <p:spPr>
          <a:xfrm>
            <a:off x="3028662" y="4430284"/>
            <a:ext cx="937004" cy="9457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8C3BBDD-CCCF-E660-EA9A-6FE92CD84649}"/>
              </a:ext>
            </a:extLst>
          </p:cNvPr>
          <p:cNvSpPr txBox="1"/>
          <p:nvPr/>
        </p:nvSpPr>
        <p:spPr>
          <a:xfrm>
            <a:off x="264940" y="3594331"/>
            <a:ext cx="1298432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/>
              <a:t>Courtesy, X. Kong and </a:t>
            </a:r>
          </a:p>
          <a:p>
            <a:pPr algn="l"/>
            <a:r>
              <a:rPr lang="en-US" sz="1050" dirty="0"/>
              <a:t>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4DF178-79F1-DDC0-9A05-E24919FBFAC1}"/>
              </a:ext>
            </a:extLst>
          </p:cNvPr>
          <p:cNvSpPr txBox="1"/>
          <p:nvPr/>
        </p:nvSpPr>
        <p:spPr>
          <a:xfrm>
            <a:off x="2057400" y="5672035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S. Otten and 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pic>
        <p:nvPicPr>
          <p:cNvPr id="27" name="Picture 2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E75E8E2-2364-C23C-C0FF-BAA4AE2E257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118" t="33426" r="7817" b="33458"/>
          <a:stretch/>
        </p:blipFill>
        <p:spPr>
          <a:xfrm>
            <a:off x="3106656" y="4024692"/>
            <a:ext cx="781015" cy="3040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1118B3-8F10-577F-55C8-826F2C9A7D8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5867400" y="4539133"/>
            <a:ext cx="499041" cy="5918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C4565BE-9FC4-7EA4-5AA2-379B1852E22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4078"/>
          <a:stretch/>
        </p:blipFill>
        <p:spPr>
          <a:xfrm>
            <a:off x="4314825" y="2146742"/>
            <a:ext cx="1592551" cy="1554127"/>
          </a:xfrm>
          <a:prstGeom prst="rect">
            <a:avLst/>
          </a:prstGeom>
        </p:spPr>
      </p:pic>
      <p:pic>
        <p:nvPicPr>
          <p:cNvPr id="30" name="Picture 29" descr="27dd302a-072d-4b26-b7ed-8fdd25e86a87@intern">
            <a:extLst>
              <a:ext uri="{FF2B5EF4-FFF2-40B4-BE49-F238E27FC236}">
                <a16:creationId xmlns:a16="http://schemas.microsoft.com/office/drawing/2014/main" id="{7C422A23-BE55-C71B-A492-AFA46542BD4D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07" y="3886200"/>
            <a:ext cx="1575342" cy="1181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27AE6C8-5358-0D66-2480-2160148DECF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7" y="5447047"/>
            <a:ext cx="1517883" cy="554272"/>
          </a:xfrm>
          <a:prstGeom prst="rect">
            <a:avLst/>
          </a:prstGeom>
        </p:spPr>
      </p:pic>
      <p:pic>
        <p:nvPicPr>
          <p:cNvPr id="33" name="Picture 3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7EAA941-DB37-BB39-828F-F3E94DA2D83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3058" r="24896" b="51486"/>
          <a:stretch/>
        </p:blipFill>
        <p:spPr>
          <a:xfrm>
            <a:off x="6633618" y="2155559"/>
            <a:ext cx="2544036" cy="1294334"/>
          </a:xfrm>
          <a:prstGeom prst="rect">
            <a:avLst/>
          </a:prstGeom>
        </p:spPr>
      </p:pic>
      <p:pic>
        <p:nvPicPr>
          <p:cNvPr id="34" name="Picture 33" descr="A metal object with white lines on it&#10;&#10;Description automatically generated">
            <a:extLst>
              <a:ext uri="{FF2B5EF4-FFF2-40B4-BE49-F238E27FC236}">
                <a16:creationId xmlns:a16="http://schemas.microsoft.com/office/drawing/2014/main" id="{FEB496EB-ED71-45E2-8415-D56F3818CDF0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5" b="21151"/>
          <a:stretch/>
        </p:blipFill>
        <p:spPr bwMode="auto">
          <a:xfrm>
            <a:off x="6633618" y="3743253"/>
            <a:ext cx="2529720" cy="10573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C0282C50-C9CD-3CE2-48B4-9E24B40F5A5A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t="5626" r="34852" b="5486"/>
          <a:stretch/>
        </p:blipFill>
        <p:spPr>
          <a:xfrm>
            <a:off x="9369426" y="2051814"/>
            <a:ext cx="2796156" cy="27961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FC88E3-A085-4739-024E-D6DEEEA497B9}"/>
              </a:ext>
            </a:extLst>
          </p:cNvPr>
          <p:cNvSpPr txBox="1"/>
          <p:nvPr/>
        </p:nvSpPr>
        <p:spPr>
          <a:xfrm>
            <a:off x="6666774" y="49530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E70B0D-D2C9-8B07-AFB8-B0BC477E09B1}"/>
              </a:ext>
            </a:extLst>
          </p:cNvPr>
          <p:cNvSpPr txBox="1"/>
          <p:nvPr/>
        </p:nvSpPr>
        <p:spPr>
          <a:xfrm>
            <a:off x="6666774" y="54102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2 - ESC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EB8C71-5E96-2113-8811-3014F20C6A32}"/>
              </a:ext>
            </a:extLst>
          </p:cNvPr>
          <p:cNvSpPr txBox="1"/>
          <p:nvPr/>
        </p:nvSpPr>
        <p:spPr>
          <a:xfrm>
            <a:off x="9635559" y="5383887"/>
            <a:ext cx="226388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Stress-managed asymmetric </a:t>
            </a:r>
          </a:p>
          <a:p>
            <a:pPr algn="l"/>
            <a:r>
              <a:rPr lang="en-US" sz="1400" dirty="0"/>
              <a:t>common coil 1 – SMACC1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B39ADB-F197-9529-7E00-79131873B2C9}"/>
              </a:ext>
            </a:extLst>
          </p:cNvPr>
          <p:cNvSpPr txBox="1"/>
          <p:nvPr/>
        </p:nvSpPr>
        <p:spPr>
          <a:xfrm>
            <a:off x="4606624" y="3714750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R. Gupta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EE4668-D2C3-49B3-1E09-D0D8FB46A6FF}"/>
              </a:ext>
            </a:extLst>
          </p:cNvPr>
          <p:cNvSpPr txBox="1"/>
          <p:nvPr/>
        </p:nvSpPr>
        <p:spPr>
          <a:xfrm>
            <a:off x="4305300" y="5194756"/>
            <a:ext cx="205389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BigBOX2: Stress-Managed </a:t>
            </a:r>
          </a:p>
          <a:p>
            <a:pPr algn="l"/>
            <a:r>
              <a:rPr lang="en-US" sz="1400" dirty="0"/>
              <a:t>Coil Demonstrator Under </a:t>
            </a:r>
          </a:p>
          <a:p>
            <a:pPr algn="l"/>
            <a:r>
              <a:rPr lang="en-US" sz="1400" dirty="0"/>
              <a:t>High-Magnet Field</a:t>
            </a:r>
          </a:p>
        </p:txBody>
      </p:sp>
      <p:sp>
        <p:nvSpPr>
          <p:cNvPr id="23" name="Date Placeholder 1">
            <a:extLst>
              <a:ext uri="{FF2B5EF4-FFF2-40B4-BE49-F238E27FC236}">
                <a16:creationId xmlns:a16="http://schemas.microsoft.com/office/drawing/2014/main" id="{02B18B2E-BED8-0E0A-AAD8-FCBEFCD69E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CF46BE43-18CD-E43A-C74F-AF9070E7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35" name="Slide Number Placeholder 3">
            <a:extLst>
              <a:ext uri="{FF2B5EF4-FFF2-40B4-BE49-F238E27FC236}">
                <a16:creationId xmlns:a16="http://schemas.microsoft.com/office/drawing/2014/main" id="{DE5CF226-9FD5-BEC9-9561-16ACB537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23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011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F38A480-D152-EC67-ADC3-D5DA81326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SMACC1 2D Magnetic Parameters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BD2940-2E35-A06C-E93F-763CF869AB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0A3B26-CFC4-3B68-4E87-46CB25FAB6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DC4AD-4336-2CB2-8AF3-C0E34B7B4E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24</a:t>
            </a:fld>
            <a:endParaRPr lang="en-GB" noProof="0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A398E9C-B41B-2BBB-CC28-D03729670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417605"/>
              </p:ext>
            </p:extLst>
          </p:nvPr>
        </p:nvGraphicFramePr>
        <p:xfrm>
          <a:off x="695324" y="1066800"/>
          <a:ext cx="10801350" cy="524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6076">
                  <a:extLst>
                    <a:ext uri="{9D8B030D-6E8A-4147-A177-3AD203B41FA5}">
                      <a16:colId xmlns:a16="http://schemas.microsoft.com/office/drawing/2014/main" val="548132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3617176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93241301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61841356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419334018"/>
                    </a:ext>
                  </a:extLst>
                </a:gridCol>
                <a:gridCol w="1209674">
                  <a:extLst>
                    <a:ext uri="{9D8B030D-6E8A-4147-A177-3AD203B41FA5}">
                      <a16:colId xmlns:a16="http://schemas.microsoft.com/office/drawing/2014/main" val="3481738394"/>
                    </a:ext>
                  </a:extLst>
                </a:gridCol>
              </a:tblGrid>
              <a:tr h="632133">
                <a:tc>
                  <a:txBody>
                    <a:bodyPr/>
                    <a:lstStyle/>
                    <a:p>
                      <a:r>
                        <a:rPr lang="en-US" dirty="0"/>
                        <a:t>SMACC1 2D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Mag length of 1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Mag length of 14.3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 field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Low field layers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4311696"/>
                  </a:ext>
                </a:extLst>
              </a:tr>
              <a:tr h="833992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  <a:r>
                        <a:rPr lang="en-US" baseline="-25000" dirty="0"/>
                        <a:t>0</a:t>
                      </a:r>
                      <a:r>
                        <a:rPr lang="en-US" dirty="0"/>
                        <a:t> in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Insulated reacted conductor area in mm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694636"/>
                  </a:ext>
                </a:extLst>
              </a:tr>
              <a:tr h="833992">
                <a:tc>
                  <a:txBody>
                    <a:bodyPr/>
                    <a:lstStyle/>
                    <a:p>
                      <a:r>
                        <a:rPr lang="en-US" dirty="0" err="1"/>
                        <a:t>B</a:t>
                      </a:r>
                      <a:r>
                        <a:rPr lang="en-US" baseline="-25000" dirty="0" err="1"/>
                        <a:t>peak</a:t>
                      </a:r>
                      <a:r>
                        <a:rPr lang="en-US" baseline="-25000" dirty="0"/>
                        <a:t> 12 T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 in T* it includes the self-field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W</a:t>
                      </a:r>
                      <a:r>
                        <a:rPr lang="en-US" baseline="-25000" dirty="0" err="1"/>
                        <a:t>eq</a:t>
                      </a:r>
                      <a:r>
                        <a:rPr lang="en-US" dirty="0"/>
                        <a:t> in mm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900242"/>
                  </a:ext>
                </a:extLst>
              </a:tr>
              <a:tr h="361219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  <a:r>
                        <a:rPr lang="en-US" baseline="-25000" dirty="0"/>
                        <a:t>12 T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-25000" dirty="0"/>
                        <a:t> </a:t>
                      </a:r>
                      <a:r>
                        <a:rPr lang="en-US" baseline="0" dirty="0"/>
                        <a:t>in 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J</a:t>
                      </a:r>
                      <a:r>
                        <a:rPr lang="en-US" sz="1800" baseline="-25000" dirty="0"/>
                        <a:t>sc</a:t>
                      </a:r>
                      <a:r>
                        <a:rPr lang="en-US" baseline="-25000" dirty="0"/>
                        <a:t>12 T</a:t>
                      </a:r>
                      <a:r>
                        <a:rPr lang="en-US" sz="1800" dirty="0"/>
                        <a:t> in A/mm</a:t>
                      </a:r>
                      <a:r>
                        <a:rPr lang="en-US" sz="1800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791396"/>
                  </a:ext>
                </a:extLst>
              </a:tr>
              <a:tr h="361219">
                <a:tc>
                  <a:txBody>
                    <a:bodyPr/>
                    <a:lstStyle/>
                    <a:p>
                      <a:r>
                        <a:rPr lang="en-US" dirty="0" err="1"/>
                        <a:t>E</a:t>
                      </a:r>
                      <a:r>
                        <a:rPr lang="en-US" baseline="-25000" dirty="0" err="1"/>
                        <a:t>mag</a:t>
                      </a:r>
                      <a:r>
                        <a:rPr lang="en-US" baseline="-25000" dirty="0"/>
                        <a:t> 12 T</a:t>
                      </a:r>
                      <a:r>
                        <a:rPr lang="en-US" baseline="0" dirty="0"/>
                        <a:t> in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J</a:t>
                      </a:r>
                      <a:r>
                        <a:rPr lang="en-US" sz="1800" baseline="-25000" dirty="0" err="1"/>
                        <a:t>cu</a:t>
                      </a:r>
                      <a:r>
                        <a:rPr lang="en-US" sz="1800" baseline="-25000" dirty="0"/>
                        <a:t> </a:t>
                      </a:r>
                      <a:r>
                        <a:rPr lang="en-US" baseline="-25000" dirty="0"/>
                        <a:t>12 T</a:t>
                      </a:r>
                      <a:r>
                        <a:rPr lang="en-US" sz="1800" dirty="0"/>
                        <a:t> in A/mm</a:t>
                      </a:r>
                      <a:r>
                        <a:rPr lang="en-US" sz="1800" baseline="30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079685"/>
                  </a:ext>
                </a:extLst>
              </a:tr>
              <a:tr h="833992">
                <a:tc>
                  <a:txBody>
                    <a:bodyPr/>
                    <a:lstStyle/>
                    <a:p>
                      <a:r>
                        <a:rPr lang="en-US" dirty="0"/>
                        <a:t>L in </a:t>
                      </a:r>
                      <a:r>
                        <a:rPr lang="en-US" dirty="0" err="1"/>
                        <a:t>mH</a:t>
                      </a:r>
                      <a:endParaRPr lang="en-US" dirty="0"/>
                    </a:p>
                    <a:p>
                      <a:r>
                        <a:rPr lang="en-US" dirty="0"/>
                        <a:t>Differential self inductance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J</a:t>
                      </a:r>
                      <a:r>
                        <a:rPr lang="en-US" sz="1800" baseline="-25000" dirty="0" err="1"/>
                        <a:t>overall</a:t>
                      </a:r>
                      <a:r>
                        <a:rPr lang="en-US" sz="1800" baseline="-25000" dirty="0"/>
                        <a:t> </a:t>
                      </a:r>
                      <a:r>
                        <a:rPr lang="en-US" baseline="-25000" dirty="0"/>
                        <a:t>12 T</a:t>
                      </a:r>
                      <a:r>
                        <a:rPr lang="en-US" sz="1800" dirty="0"/>
                        <a:t> in A/mm</a:t>
                      </a:r>
                      <a:r>
                        <a:rPr lang="en-US" sz="1800" baseline="30000" dirty="0"/>
                        <a:t>2 </a:t>
                      </a:r>
                      <a:endParaRPr lang="en-US" sz="1800" baseline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/>
                        <a:t>includes insulation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511111"/>
                  </a:ext>
                </a:extLst>
              </a:tr>
              <a:tr h="632133">
                <a:tc>
                  <a:txBody>
                    <a:bodyPr/>
                    <a:lstStyle/>
                    <a:p>
                      <a:r>
                        <a:rPr lang="en-US" dirty="0" err="1"/>
                        <a:t>Loadline</a:t>
                      </a:r>
                      <a:r>
                        <a:rPr lang="en-US" dirty="0"/>
                        <a:t> margin in % </a:t>
                      </a:r>
                    </a:p>
                    <a:p>
                      <a:r>
                        <a:rPr lang="en-US" dirty="0"/>
                        <a:t>at 1.9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112249"/>
                  </a:ext>
                </a:extLst>
              </a:tr>
              <a:tr h="3612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/>
                        <a:t>Fx</a:t>
                      </a:r>
                      <a:r>
                        <a:rPr lang="en-US" baseline="-25000" dirty="0" err="1"/>
                        <a:t>mag</a:t>
                      </a:r>
                      <a:r>
                        <a:rPr lang="en-US" baseline="-25000" dirty="0"/>
                        <a:t> 12 T</a:t>
                      </a:r>
                      <a:r>
                        <a:rPr lang="en-US" baseline="0" dirty="0"/>
                        <a:t> in MN/m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788589"/>
                  </a:ext>
                </a:extLst>
              </a:tr>
              <a:tr h="3612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/>
                        <a:t>Fy</a:t>
                      </a:r>
                      <a:r>
                        <a:rPr lang="en-US" baseline="-25000" dirty="0" err="1"/>
                        <a:t>mag</a:t>
                      </a:r>
                      <a:r>
                        <a:rPr lang="en-US" baseline="-25000" dirty="0"/>
                        <a:t> 12 T</a:t>
                      </a:r>
                      <a:r>
                        <a:rPr lang="en-US" baseline="0" dirty="0"/>
                        <a:t> in MN/m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633653"/>
                  </a:ext>
                </a:extLst>
              </a:tr>
            </a:tbl>
          </a:graphicData>
        </a:graphic>
      </p:graphicFrame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5032ADA8-C830-507F-6D7D-10AF072E40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49E3A3C3-5258-BA06-5E6A-B5ACF73A6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92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1333-9523-9AA1-CB0F-80807CBBC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6467475" cy="810444"/>
          </a:xfrm>
        </p:spPr>
        <p:txBody>
          <a:bodyPr/>
          <a:lstStyle/>
          <a:p>
            <a:r>
              <a:rPr lang="en-US" dirty="0"/>
              <a:t>Magnet Parameters: number of turns and coil unit length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3A4F2-522D-4B4C-BFCC-0224BA74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ABBB3-071A-6DA0-4F6E-0781B34F4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77AEC-FF05-D0B7-F2A8-DD50D89E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25</a:t>
            </a:fld>
            <a:endParaRPr lang="en-GB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2700232-7D0A-C0EC-470A-E1BC732A2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94" y="5551050"/>
            <a:ext cx="3146606" cy="392550"/>
          </a:xfrm>
        </p:spPr>
        <p:txBody>
          <a:bodyPr/>
          <a:lstStyle/>
          <a:p>
            <a:r>
              <a:rPr lang="en-US" dirty="0">
                <a:cs typeface="Arial"/>
              </a:rPr>
              <a:t>SMACC1 cross-section</a:t>
            </a:r>
          </a:p>
        </p:txBody>
      </p:sp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FD0CFB16-0809-5622-FCE4-3B089CF7EA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442840"/>
              </p:ext>
            </p:extLst>
          </p:nvPr>
        </p:nvGraphicFramePr>
        <p:xfrm>
          <a:off x="6717292" y="2095811"/>
          <a:ext cx="4941308" cy="228715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05868">
                  <a:extLst>
                    <a:ext uri="{9D8B030D-6E8A-4147-A177-3AD203B41FA5}">
                      <a16:colId xmlns:a16="http://schemas.microsoft.com/office/drawing/2014/main" val="3521703553"/>
                    </a:ext>
                  </a:extLst>
                </a:gridCol>
                <a:gridCol w="1130368">
                  <a:extLst>
                    <a:ext uri="{9D8B030D-6E8A-4147-A177-3AD203B41FA5}">
                      <a16:colId xmlns:a16="http://schemas.microsoft.com/office/drawing/2014/main" val="343470678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507318975"/>
                    </a:ext>
                  </a:extLst>
                </a:gridCol>
                <a:gridCol w="1133472">
                  <a:extLst>
                    <a:ext uri="{9D8B030D-6E8A-4147-A177-3AD203B41FA5}">
                      <a16:colId xmlns:a16="http://schemas.microsoft.com/office/drawing/2014/main" val="3956789688"/>
                    </a:ext>
                  </a:extLst>
                </a:gridCol>
              </a:tblGrid>
              <a:tr h="2090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Layers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3/4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5210411"/>
                  </a:ext>
                </a:extLst>
              </a:tr>
              <a:tr h="7148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Cable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rgbClr val="000000"/>
                          </a:solidFill>
                        </a:rPr>
                        <a:t>High-</a:t>
                      </a:r>
                      <a:r>
                        <a:rPr lang="de-CH" sz="1400" dirty="0" err="1">
                          <a:solidFill>
                            <a:srgbClr val="000000"/>
                          </a:solidFill>
                        </a:rPr>
                        <a:t>field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rgbClr val="000000"/>
                          </a:solidFill>
                        </a:rPr>
                        <a:t>High-</a:t>
                      </a:r>
                      <a:r>
                        <a:rPr lang="de-CH" sz="1400" dirty="0" err="1">
                          <a:solidFill>
                            <a:srgbClr val="000000"/>
                          </a:solidFill>
                        </a:rPr>
                        <a:t>field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</a:rPr>
                        <a:t>Low-</a:t>
                      </a:r>
                      <a:r>
                        <a:rPr lang="de-CH" sz="1400" dirty="0" err="1">
                          <a:solidFill>
                            <a:srgbClr val="000000"/>
                          </a:solidFill>
                        </a:rPr>
                        <a:t>field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22384"/>
                  </a:ext>
                </a:extLst>
              </a:tr>
              <a:tr h="633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 of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52/52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8058168"/>
                  </a:ext>
                </a:extLst>
              </a:tr>
              <a:tr h="6337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*Coil unit length in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 </a:t>
                      </a:r>
                      <a:r>
                        <a:rPr lang="en-FR" sz="1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lang="en-US" sz="14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~75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~95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4246249"/>
                  </a:ext>
                </a:extLst>
              </a:tr>
            </a:tbl>
          </a:graphicData>
        </a:graphic>
      </p:graphicFrame>
      <p:sp>
        <p:nvSpPr>
          <p:cNvPr id="10" name="Content Placeholder 10">
            <a:extLst>
              <a:ext uri="{FF2B5EF4-FFF2-40B4-BE49-F238E27FC236}">
                <a16:creationId xmlns:a16="http://schemas.microsoft.com/office/drawing/2014/main" id="{2D9D72E1-E236-271A-7318-58C482C23294}"/>
              </a:ext>
            </a:extLst>
          </p:cNvPr>
          <p:cNvSpPr txBox="1">
            <a:spLocks/>
          </p:cNvSpPr>
          <p:nvPr/>
        </p:nvSpPr>
        <p:spPr>
          <a:xfrm>
            <a:off x="4648200" y="5551050"/>
            <a:ext cx="1905000" cy="392550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cs typeface="Arial"/>
              </a:rPr>
              <a:t>    1        2         3        4</a:t>
            </a:r>
          </a:p>
        </p:txBody>
      </p:sp>
      <p:pic>
        <p:nvPicPr>
          <p:cNvPr id="7" name="Picture 6" descr="A graph of a graph&#10;&#10;Description automatically generated">
            <a:extLst>
              <a:ext uri="{FF2B5EF4-FFF2-40B4-BE49-F238E27FC236}">
                <a16:creationId xmlns:a16="http://schemas.microsoft.com/office/drawing/2014/main" id="{DAA8FFFB-9FED-525C-256B-D084F2D38E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3" r="42000" b="3600"/>
          <a:stretch/>
        </p:blipFill>
        <p:spPr>
          <a:xfrm>
            <a:off x="3867150" y="1385950"/>
            <a:ext cx="2762250" cy="4086100"/>
          </a:xfrm>
          <a:prstGeom prst="rect">
            <a:avLst/>
          </a:prstGeom>
        </p:spPr>
      </p:pic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C9B0068B-5E25-EB1F-BED5-F39EE4246785}"/>
              </a:ext>
            </a:extLst>
          </p:cNvPr>
          <p:cNvSpPr txBox="1">
            <a:spLocks/>
          </p:cNvSpPr>
          <p:nvPr/>
        </p:nvSpPr>
        <p:spPr>
          <a:xfrm>
            <a:off x="6869692" y="4648200"/>
            <a:ext cx="4941308" cy="3799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*Computed with a straight section of **446.6 mm</a:t>
            </a:r>
          </a:p>
          <a:p>
            <a:r>
              <a:rPr lang="en-US" sz="1400" dirty="0"/>
              <a:t>**Max possible straight-section given the cable available.</a:t>
            </a:r>
          </a:p>
          <a:p>
            <a:endParaRPr lang="en-US" sz="1400" dirty="0"/>
          </a:p>
        </p:txBody>
      </p:sp>
      <p:pic>
        <p:nvPicPr>
          <p:cNvPr id="3" name="Content Placeholder 11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42DD337A-440E-6889-EA53-1207F4C273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9" t="5626" r="34852" b="49494"/>
          <a:stretch/>
        </p:blipFill>
        <p:spPr>
          <a:xfrm>
            <a:off x="481648" y="1793636"/>
            <a:ext cx="3480752" cy="3464164"/>
          </a:xfrm>
          <a:prstGeom prst="rect">
            <a:avLst/>
          </a:prstGeo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</p:pic>
      <p:pic>
        <p:nvPicPr>
          <p:cNvPr id="12" name="Picture 11" descr="A red and black logo&#10;&#10;Description automatically generated">
            <a:extLst>
              <a:ext uri="{FF2B5EF4-FFF2-40B4-BE49-F238E27FC236}">
                <a16:creationId xmlns:a16="http://schemas.microsoft.com/office/drawing/2014/main" id="{9AB794AC-EC96-C2F9-472A-CCEF6EDDA5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13" name="Picture 12" descr="A logo for high field program&#10;&#10;Description automatically generated">
            <a:extLst>
              <a:ext uri="{FF2B5EF4-FFF2-40B4-BE49-F238E27FC236}">
                <a16:creationId xmlns:a16="http://schemas.microsoft.com/office/drawing/2014/main" id="{ADCD16E3-5689-CC1B-745D-D0D3535461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84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3A4F2-522D-4B4C-BFCC-0224BA740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ABBB3-071A-6DA0-4F6E-0781B34F4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77AEC-FF05-D0B7-F2A8-DD50D89E8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26</a:t>
            </a:fld>
            <a:endParaRPr lang="en-GB" noProof="0" dirty="0"/>
          </a:p>
        </p:txBody>
      </p:sp>
      <p:pic>
        <p:nvPicPr>
          <p:cNvPr id="12" name="Picture 11" descr="A rainbow colored diagram of a building&#10;&#10;Description automatically generated with medium confidence">
            <a:extLst>
              <a:ext uri="{FF2B5EF4-FFF2-40B4-BE49-F238E27FC236}">
                <a16:creationId xmlns:a16="http://schemas.microsoft.com/office/drawing/2014/main" id="{654165E6-4EAB-B02B-489B-C891FABE26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43997"/>
            <a:ext cx="5149445" cy="44004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81333-9523-9AA1-CB0F-80807CBBC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465607" cy="810444"/>
          </a:xfrm>
        </p:spPr>
        <p:txBody>
          <a:bodyPr/>
          <a:lstStyle/>
          <a:p>
            <a:r>
              <a:rPr lang="en-US" dirty="0"/>
              <a:t>Magnet Parameters: Load line and yoke field </a:t>
            </a:r>
            <a:br>
              <a:rPr lang="en-US" dirty="0"/>
            </a:br>
            <a:r>
              <a:rPr lang="en-US" dirty="0"/>
              <a:t>map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7DFACF1-6776-8DA4-C98C-3403663CBA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4123" t="8671" r="7581" b="1315"/>
          <a:stretch/>
        </p:blipFill>
        <p:spPr>
          <a:xfrm>
            <a:off x="695325" y="1331875"/>
            <a:ext cx="5324475" cy="4523404"/>
          </a:xfrm>
          <a:prstGeom prst="rect">
            <a:avLst/>
          </a:prstGeom>
        </p:spPr>
      </p:pic>
      <p:pic>
        <p:nvPicPr>
          <p:cNvPr id="3" name="Picture 2" descr="A red and black logo&#10;&#10;Description automatically generated">
            <a:extLst>
              <a:ext uri="{FF2B5EF4-FFF2-40B4-BE49-F238E27FC236}">
                <a16:creationId xmlns:a16="http://schemas.microsoft.com/office/drawing/2014/main" id="{9BD0291C-1BA7-6E8F-6EC7-BE9ADDFCB0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D3E963C2-07D9-EB56-767C-88F077C5C0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63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51BC8442-7665-4F68-88E7-83B686D9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Magnetic Analysis Field Quality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A68552-774A-3D54-6E64-CCA45C84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Picture 4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19D8F802-E49E-CB00-A7A4-65226A99B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2" y="1157309"/>
            <a:ext cx="12060887" cy="503753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1EDF7CB-A32C-7FD7-3B1B-C724FF45C20A}"/>
              </a:ext>
            </a:extLst>
          </p:cNvPr>
          <p:cNvCxnSpPr>
            <a:cxnSpLocks/>
          </p:cNvCxnSpPr>
          <p:nvPr/>
        </p:nvCxnSpPr>
        <p:spPr>
          <a:xfrm flipV="1">
            <a:off x="8610600" y="1752600"/>
            <a:ext cx="0" cy="4343400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D4EA6A38-5AA5-A824-F4B3-0F70D4C6FAED}"/>
              </a:ext>
            </a:extLst>
          </p:cNvPr>
          <p:cNvSpPr txBox="1">
            <a:spLocks/>
          </p:cNvSpPr>
          <p:nvPr/>
        </p:nvSpPr>
        <p:spPr>
          <a:xfrm>
            <a:off x="8198615" y="6286605"/>
            <a:ext cx="823970" cy="3799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cs typeface="Arial"/>
              </a:rPr>
              <a:t>12-T</a:t>
            </a:r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A22ABFD9-28E2-1E76-AB0A-77EEB0C37CB3}"/>
              </a:ext>
            </a:extLst>
          </p:cNvPr>
          <p:cNvSpPr txBox="1">
            <a:spLocks/>
          </p:cNvSpPr>
          <p:nvPr/>
        </p:nvSpPr>
        <p:spPr>
          <a:xfrm>
            <a:off x="1676400" y="6358613"/>
            <a:ext cx="2057400" cy="3799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cs typeface="Arial"/>
              </a:rPr>
              <a:t>2D 	x 3D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A62446B-4CCA-6196-3E1A-A4641C9A0333}"/>
              </a:ext>
            </a:extLst>
          </p:cNvPr>
          <p:cNvSpPr/>
          <p:nvPr/>
        </p:nvSpPr>
        <p:spPr>
          <a:xfrm>
            <a:off x="1878077" y="6436450"/>
            <a:ext cx="103123" cy="103123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18DB8540-24B6-E71F-C814-5901D36F9E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8" name="Picture 7" descr="A logo for high field program&#10;&#10;Description automatically generated">
            <a:extLst>
              <a:ext uri="{FF2B5EF4-FFF2-40B4-BE49-F238E27FC236}">
                <a16:creationId xmlns:a16="http://schemas.microsoft.com/office/drawing/2014/main" id="{D06D1EB8-7C08-5F7A-2A81-F0EC894FB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8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8D8BB2F-2998-A76D-D19B-FABE1C1F7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F9FC8AD-8D19-BBBE-83B4-1BE8ADFAD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186F6122-6A5A-EB97-9087-203153ADEA3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CHART2 Stress-Management R&amp;D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AAC92F-E8D6-3466-4D55-46008E1BFA5E}"/>
              </a:ext>
            </a:extLst>
          </p:cNvPr>
          <p:cNvSpPr txBox="1"/>
          <p:nvPr/>
        </p:nvSpPr>
        <p:spPr>
          <a:xfrm>
            <a:off x="228600" y="1216255"/>
            <a:ext cx="140076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Composite </a:t>
            </a:r>
          </a:p>
          <a:p>
            <a:pPr algn="l"/>
            <a:r>
              <a:rPr lang="en-US" sz="1400" b="1" dirty="0"/>
              <a:t>Characterization </a:t>
            </a:r>
          </a:p>
          <a:p>
            <a:pPr algn="l"/>
            <a:r>
              <a:rPr lang="en-US" sz="1400" b="1" dirty="0"/>
              <a:t>and Modeling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91D0C-58AA-8B02-88B8-6F3F61D8C449}"/>
              </a:ext>
            </a:extLst>
          </p:cNvPr>
          <p:cNvSpPr txBox="1"/>
          <p:nvPr/>
        </p:nvSpPr>
        <p:spPr>
          <a:xfrm>
            <a:off x="2241890" y="1437503"/>
            <a:ext cx="14618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Powered Samples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292B64-FD4C-06F7-9DEC-50B0AD0AF493}"/>
              </a:ext>
            </a:extLst>
          </p:cNvPr>
          <p:cNvSpPr txBox="1"/>
          <p:nvPr/>
        </p:nvSpPr>
        <p:spPr>
          <a:xfrm>
            <a:off x="4419600" y="1437503"/>
            <a:ext cx="15059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Coil Demonstrator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1AEA8-33D5-B53D-26AC-EB7961681032}"/>
              </a:ext>
            </a:extLst>
          </p:cNvPr>
          <p:cNvSpPr txBox="1"/>
          <p:nvPr/>
        </p:nvSpPr>
        <p:spPr>
          <a:xfrm>
            <a:off x="7162800" y="1437503"/>
            <a:ext cx="14938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Subscale Magnets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A0140-881B-1AA0-84A7-B324F085F40C}"/>
              </a:ext>
            </a:extLst>
          </p:cNvPr>
          <p:cNvSpPr txBox="1"/>
          <p:nvPr/>
        </p:nvSpPr>
        <p:spPr>
          <a:xfrm>
            <a:off x="10136170" y="1329781"/>
            <a:ext cx="15349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Intermediate Field </a:t>
            </a:r>
          </a:p>
          <a:p>
            <a:pPr algn="l"/>
            <a:r>
              <a:rPr lang="en-US" sz="1400" b="1" dirty="0"/>
              <a:t>Demonstrator</a:t>
            </a:r>
          </a:p>
        </p:txBody>
      </p:sp>
      <p:pic>
        <p:nvPicPr>
          <p:cNvPr id="15" name="Picture 14" descr="A metal object on a round metal surface&#10;&#10;Description automatically generated">
            <a:extLst>
              <a:ext uri="{FF2B5EF4-FFF2-40B4-BE49-F238E27FC236}">
                <a16:creationId xmlns:a16="http://schemas.microsoft.com/office/drawing/2014/main" id="{DC444E14-1053-3394-0766-C2EC99718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6" t="23333" r="25820" b="31138"/>
          <a:stretch/>
        </p:blipFill>
        <p:spPr>
          <a:xfrm>
            <a:off x="151913" y="2189500"/>
            <a:ext cx="1524487" cy="1239500"/>
          </a:xfrm>
          <a:prstGeom prst="rect">
            <a:avLst/>
          </a:prstGeom>
        </p:spPr>
      </p:pic>
      <p:pic>
        <p:nvPicPr>
          <p:cNvPr id="17" name="Picture 16" descr="A graph of a graph showing a graph of a stack&#10;&#10;Description automatically generated">
            <a:extLst>
              <a:ext uri="{FF2B5EF4-FFF2-40B4-BE49-F238E27FC236}">
                <a16:creationId xmlns:a16="http://schemas.microsoft.com/office/drawing/2014/main" id="{BA74A92F-0179-7A98-C515-86F8D583F2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8" y="4038600"/>
            <a:ext cx="1780680" cy="1336327"/>
          </a:xfrm>
          <a:prstGeom prst="rect">
            <a:avLst/>
          </a:prstGeom>
        </p:spPr>
      </p:pic>
      <p:pic>
        <p:nvPicPr>
          <p:cNvPr id="20" name="Afbeelding 21">
            <a:extLst>
              <a:ext uri="{FF2B5EF4-FFF2-40B4-BE49-F238E27FC236}">
                <a16:creationId xmlns:a16="http://schemas.microsoft.com/office/drawing/2014/main" id="{51481DDE-43E0-2829-C0CD-968DD5A96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508" y="2191382"/>
            <a:ext cx="786182" cy="3182543"/>
          </a:xfrm>
          <a:prstGeom prst="rect">
            <a:avLst/>
          </a:prstGeom>
        </p:spPr>
      </p:pic>
      <p:pic>
        <p:nvPicPr>
          <p:cNvPr id="22" name="Picture 21" descr="A black rectangular object with a red and blue spiral&#10;&#10;Description automatically generated">
            <a:extLst>
              <a:ext uri="{FF2B5EF4-FFF2-40B4-BE49-F238E27FC236}">
                <a16:creationId xmlns:a16="http://schemas.microsoft.com/office/drawing/2014/main" id="{7E85EB6F-1620-45B4-E3C8-D344044591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2" r="35147"/>
          <a:stretch/>
        </p:blipFill>
        <p:spPr>
          <a:xfrm rot="10800000">
            <a:off x="3144990" y="2155559"/>
            <a:ext cx="565567" cy="1772112"/>
          </a:xfrm>
          <a:prstGeom prst="rect">
            <a:avLst/>
          </a:prstGeom>
        </p:spPr>
      </p:pic>
      <p:pic>
        <p:nvPicPr>
          <p:cNvPr id="24" name="Picture 23" descr="A computer generated image of a rectangular object&#10;&#10;Description automatically generated">
            <a:extLst>
              <a:ext uri="{FF2B5EF4-FFF2-40B4-BE49-F238E27FC236}">
                <a16:creationId xmlns:a16="http://schemas.microsoft.com/office/drawing/2014/main" id="{569ED24C-2E57-6445-5F21-5AB263F9D4A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1217" r="17335"/>
          <a:stretch/>
        </p:blipFill>
        <p:spPr>
          <a:xfrm>
            <a:off x="3028662" y="4430284"/>
            <a:ext cx="937004" cy="9457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8C3BBDD-CCCF-E660-EA9A-6FE92CD84649}"/>
              </a:ext>
            </a:extLst>
          </p:cNvPr>
          <p:cNvSpPr txBox="1"/>
          <p:nvPr/>
        </p:nvSpPr>
        <p:spPr>
          <a:xfrm>
            <a:off x="264940" y="3594331"/>
            <a:ext cx="1298432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/>
              <a:t>Courtesy, X. Kong and </a:t>
            </a:r>
          </a:p>
          <a:p>
            <a:pPr algn="l"/>
            <a:r>
              <a:rPr lang="en-US" sz="1050" dirty="0"/>
              <a:t>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4DF178-79F1-DDC0-9A05-E24919FBFAC1}"/>
              </a:ext>
            </a:extLst>
          </p:cNvPr>
          <p:cNvSpPr txBox="1"/>
          <p:nvPr/>
        </p:nvSpPr>
        <p:spPr>
          <a:xfrm>
            <a:off x="2057400" y="5672035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S. Otten and 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pic>
        <p:nvPicPr>
          <p:cNvPr id="27" name="Picture 2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E75E8E2-2364-C23C-C0FF-BAA4AE2E257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118" t="33426" r="7817" b="33458"/>
          <a:stretch/>
        </p:blipFill>
        <p:spPr>
          <a:xfrm>
            <a:off x="3106656" y="4024692"/>
            <a:ext cx="781015" cy="3040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1118B3-8F10-577F-55C8-826F2C9A7D8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5867400" y="4539133"/>
            <a:ext cx="499041" cy="5918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C4565BE-9FC4-7EA4-5AA2-379B1852E22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4078"/>
          <a:stretch/>
        </p:blipFill>
        <p:spPr>
          <a:xfrm>
            <a:off x="4314825" y="2146742"/>
            <a:ext cx="1592551" cy="1554127"/>
          </a:xfrm>
          <a:prstGeom prst="rect">
            <a:avLst/>
          </a:prstGeom>
        </p:spPr>
      </p:pic>
      <p:pic>
        <p:nvPicPr>
          <p:cNvPr id="30" name="Picture 29" descr="27dd302a-072d-4b26-b7ed-8fdd25e86a87@intern">
            <a:extLst>
              <a:ext uri="{FF2B5EF4-FFF2-40B4-BE49-F238E27FC236}">
                <a16:creationId xmlns:a16="http://schemas.microsoft.com/office/drawing/2014/main" id="{7C422A23-BE55-C71B-A492-AFA46542BD4D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07" y="3886200"/>
            <a:ext cx="1575342" cy="1181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27AE6C8-5358-0D66-2480-2160148DECF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7" y="5447047"/>
            <a:ext cx="1517883" cy="554272"/>
          </a:xfrm>
          <a:prstGeom prst="rect">
            <a:avLst/>
          </a:prstGeom>
        </p:spPr>
      </p:pic>
      <p:pic>
        <p:nvPicPr>
          <p:cNvPr id="33" name="Picture 3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7EAA941-DB37-BB39-828F-F3E94DA2D83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3058" r="24896" b="51486"/>
          <a:stretch/>
        </p:blipFill>
        <p:spPr>
          <a:xfrm>
            <a:off x="6633618" y="2155559"/>
            <a:ext cx="2544036" cy="1294334"/>
          </a:xfrm>
          <a:prstGeom prst="rect">
            <a:avLst/>
          </a:prstGeom>
        </p:spPr>
      </p:pic>
      <p:pic>
        <p:nvPicPr>
          <p:cNvPr id="34" name="Picture 33" descr="A metal object with white lines on it&#10;&#10;Description automatically generated">
            <a:extLst>
              <a:ext uri="{FF2B5EF4-FFF2-40B4-BE49-F238E27FC236}">
                <a16:creationId xmlns:a16="http://schemas.microsoft.com/office/drawing/2014/main" id="{FEB496EB-ED71-45E2-8415-D56F3818CDF0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5" b="21151"/>
          <a:stretch/>
        </p:blipFill>
        <p:spPr bwMode="auto">
          <a:xfrm>
            <a:off x="6633618" y="3743253"/>
            <a:ext cx="2529720" cy="10573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C0282C50-C9CD-3CE2-48B4-9E24B40F5A5A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t="5626" r="34852" b="5486"/>
          <a:stretch/>
        </p:blipFill>
        <p:spPr>
          <a:xfrm>
            <a:off x="9369426" y="2051814"/>
            <a:ext cx="2796156" cy="27961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FC88E3-A085-4739-024E-D6DEEEA497B9}"/>
              </a:ext>
            </a:extLst>
          </p:cNvPr>
          <p:cNvSpPr txBox="1"/>
          <p:nvPr/>
        </p:nvSpPr>
        <p:spPr>
          <a:xfrm>
            <a:off x="6666774" y="49530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E70B0D-D2C9-8B07-AFB8-B0BC477E09B1}"/>
              </a:ext>
            </a:extLst>
          </p:cNvPr>
          <p:cNvSpPr txBox="1"/>
          <p:nvPr/>
        </p:nvSpPr>
        <p:spPr>
          <a:xfrm>
            <a:off x="6666774" y="54102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2 - ESC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EB8C71-5E96-2113-8811-3014F20C6A32}"/>
              </a:ext>
            </a:extLst>
          </p:cNvPr>
          <p:cNvSpPr txBox="1"/>
          <p:nvPr/>
        </p:nvSpPr>
        <p:spPr>
          <a:xfrm>
            <a:off x="9635559" y="5383887"/>
            <a:ext cx="226388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Stress-managed asymmetric </a:t>
            </a:r>
          </a:p>
          <a:p>
            <a:pPr algn="l"/>
            <a:r>
              <a:rPr lang="en-US" sz="1400" dirty="0"/>
              <a:t>common coil 1 – SMACC1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B39ADB-F197-9529-7E00-79131873B2C9}"/>
              </a:ext>
            </a:extLst>
          </p:cNvPr>
          <p:cNvSpPr txBox="1"/>
          <p:nvPr/>
        </p:nvSpPr>
        <p:spPr>
          <a:xfrm>
            <a:off x="4606624" y="3714750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R. Gupta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EE4668-D2C3-49B3-1E09-D0D8FB46A6FF}"/>
              </a:ext>
            </a:extLst>
          </p:cNvPr>
          <p:cNvSpPr txBox="1"/>
          <p:nvPr/>
        </p:nvSpPr>
        <p:spPr>
          <a:xfrm>
            <a:off x="4305300" y="5194756"/>
            <a:ext cx="205389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BigBOX2: Stress-Managed </a:t>
            </a:r>
          </a:p>
          <a:p>
            <a:pPr algn="l"/>
            <a:r>
              <a:rPr lang="en-US" sz="1400" dirty="0"/>
              <a:t>Coil Demonstrator Under </a:t>
            </a:r>
          </a:p>
          <a:p>
            <a:pPr algn="l"/>
            <a:r>
              <a:rPr lang="en-US" sz="1400" dirty="0"/>
              <a:t>High-Magnet Field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447BA9-BF20-3DEE-E07C-34BA53DD237E}"/>
              </a:ext>
            </a:extLst>
          </p:cNvPr>
          <p:cNvSpPr/>
          <p:nvPr/>
        </p:nvSpPr>
        <p:spPr>
          <a:xfrm>
            <a:off x="76451" y="1184472"/>
            <a:ext cx="1774862" cy="5486400"/>
          </a:xfrm>
          <a:prstGeom prst="rect">
            <a:avLst/>
          </a:prstGeom>
          <a:solidFill>
            <a:schemeClr val="lt1">
              <a:alpha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F2B1A1-F78C-C843-A13E-883BA50E0608}"/>
              </a:ext>
            </a:extLst>
          </p:cNvPr>
          <p:cNvSpPr/>
          <p:nvPr/>
        </p:nvSpPr>
        <p:spPr>
          <a:xfrm>
            <a:off x="4184894" y="990600"/>
            <a:ext cx="8007105" cy="5486400"/>
          </a:xfrm>
          <a:prstGeom prst="rect">
            <a:avLst/>
          </a:prstGeom>
          <a:solidFill>
            <a:schemeClr val="lt1">
              <a:alpha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pic>
        <p:nvPicPr>
          <p:cNvPr id="31" name="Picture 30" descr="A white background with blue text&#10;&#10;Description automatically generated">
            <a:extLst>
              <a:ext uri="{FF2B5EF4-FFF2-40B4-BE49-F238E27FC236}">
                <a16:creationId xmlns:a16="http://schemas.microsoft.com/office/drawing/2014/main" id="{0EA3901C-F4C1-042D-C2FA-3FE148B99BF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869" y="5995817"/>
            <a:ext cx="2754531" cy="68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22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and black logo&#10;&#10;Description automatically generated">
            <a:extLst>
              <a:ext uri="{FF2B5EF4-FFF2-40B4-BE49-F238E27FC236}">
                <a16:creationId xmlns:a16="http://schemas.microsoft.com/office/drawing/2014/main" id="{A8D8BB2F-2998-A76D-D19B-FABE1C1F75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7" name="Picture 6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F9FC8AD-8D19-BBBE-83B4-1BE8ADFAD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186F6122-6A5A-EB97-9087-203153ADEA33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CHART2 Stress-Management R&amp;D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AAC92F-E8D6-3466-4D55-46008E1BFA5E}"/>
              </a:ext>
            </a:extLst>
          </p:cNvPr>
          <p:cNvSpPr txBox="1"/>
          <p:nvPr/>
        </p:nvSpPr>
        <p:spPr>
          <a:xfrm>
            <a:off x="228600" y="1216255"/>
            <a:ext cx="1400768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Composite </a:t>
            </a:r>
          </a:p>
          <a:p>
            <a:pPr algn="l"/>
            <a:r>
              <a:rPr lang="en-US" sz="1400" b="1" dirty="0"/>
              <a:t>Characterization </a:t>
            </a:r>
          </a:p>
          <a:p>
            <a:pPr algn="l"/>
            <a:r>
              <a:rPr lang="en-US" sz="1400" b="1" dirty="0"/>
              <a:t>and Modeling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91D0C-58AA-8B02-88B8-6F3F61D8C449}"/>
              </a:ext>
            </a:extLst>
          </p:cNvPr>
          <p:cNvSpPr txBox="1"/>
          <p:nvPr/>
        </p:nvSpPr>
        <p:spPr>
          <a:xfrm>
            <a:off x="2241890" y="1437503"/>
            <a:ext cx="14618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Powered Samples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292B64-FD4C-06F7-9DEC-50B0AD0AF493}"/>
              </a:ext>
            </a:extLst>
          </p:cNvPr>
          <p:cNvSpPr txBox="1"/>
          <p:nvPr/>
        </p:nvSpPr>
        <p:spPr>
          <a:xfrm>
            <a:off x="4419600" y="1437503"/>
            <a:ext cx="15059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Coil Demonstrator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1AEA8-33D5-B53D-26AC-EB7961681032}"/>
              </a:ext>
            </a:extLst>
          </p:cNvPr>
          <p:cNvSpPr txBox="1"/>
          <p:nvPr/>
        </p:nvSpPr>
        <p:spPr>
          <a:xfrm>
            <a:off x="7162800" y="1437503"/>
            <a:ext cx="149387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Subscale Magnets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A0140-881B-1AA0-84A7-B324F085F40C}"/>
              </a:ext>
            </a:extLst>
          </p:cNvPr>
          <p:cNvSpPr txBox="1"/>
          <p:nvPr/>
        </p:nvSpPr>
        <p:spPr>
          <a:xfrm>
            <a:off x="10136170" y="1329781"/>
            <a:ext cx="15349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b="1" dirty="0"/>
              <a:t>Intermediate Field </a:t>
            </a:r>
          </a:p>
          <a:p>
            <a:pPr algn="l"/>
            <a:r>
              <a:rPr lang="en-US" sz="1400" b="1" dirty="0"/>
              <a:t>Demonstrator</a:t>
            </a:r>
          </a:p>
        </p:txBody>
      </p:sp>
      <p:pic>
        <p:nvPicPr>
          <p:cNvPr id="15" name="Picture 14" descr="A metal object on a round metal surface&#10;&#10;Description automatically generated">
            <a:extLst>
              <a:ext uri="{FF2B5EF4-FFF2-40B4-BE49-F238E27FC236}">
                <a16:creationId xmlns:a16="http://schemas.microsoft.com/office/drawing/2014/main" id="{DC444E14-1053-3394-0766-C2EC99718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6" t="23333" r="25820" b="31138"/>
          <a:stretch/>
        </p:blipFill>
        <p:spPr>
          <a:xfrm>
            <a:off x="151913" y="2189500"/>
            <a:ext cx="1524487" cy="1239500"/>
          </a:xfrm>
          <a:prstGeom prst="rect">
            <a:avLst/>
          </a:prstGeom>
        </p:spPr>
      </p:pic>
      <p:pic>
        <p:nvPicPr>
          <p:cNvPr id="17" name="Picture 16" descr="A graph of a graph showing a graph of a stack&#10;&#10;Description automatically generated">
            <a:extLst>
              <a:ext uri="{FF2B5EF4-FFF2-40B4-BE49-F238E27FC236}">
                <a16:creationId xmlns:a16="http://schemas.microsoft.com/office/drawing/2014/main" id="{BA74A92F-0179-7A98-C515-86F8D583F2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8" y="4038600"/>
            <a:ext cx="1780680" cy="1336327"/>
          </a:xfrm>
          <a:prstGeom prst="rect">
            <a:avLst/>
          </a:prstGeom>
        </p:spPr>
      </p:pic>
      <p:pic>
        <p:nvPicPr>
          <p:cNvPr id="20" name="Afbeelding 21">
            <a:extLst>
              <a:ext uri="{FF2B5EF4-FFF2-40B4-BE49-F238E27FC236}">
                <a16:creationId xmlns:a16="http://schemas.microsoft.com/office/drawing/2014/main" id="{51481DDE-43E0-2829-C0CD-968DD5A96B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508" y="2191382"/>
            <a:ext cx="786182" cy="3182543"/>
          </a:xfrm>
          <a:prstGeom prst="rect">
            <a:avLst/>
          </a:prstGeom>
        </p:spPr>
      </p:pic>
      <p:pic>
        <p:nvPicPr>
          <p:cNvPr id="22" name="Picture 21" descr="A black rectangular object with a red and blue spiral&#10;&#10;Description automatically generated">
            <a:extLst>
              <a:ext uri="{FF2B5EF4-FFF2-40B4-BE49-F238E27FC236}">
                <a16:creationId xmlns:a16="http://schemas.microsoft.com/office/drawing/2014/main" id="{7E85EB6F-1620-45B4-E3C8-D3440445914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2" r="35147"/>
          <a:stretch/>
        </p:blipFill>
        <p:spPr>
          <a:xfrm rot="10800000">
            <a:off x="3144990" y="2155559"/>
            <a:ext cx="565567" cy="1772112"/>
          </a:xfrm>
          <a:prstGeom prst="rect">
            <a:avLst/>
          </a:prstGeom>
        </p:spPr>
      </p:pic>
      <p:pic>
        <p:nvPicPr>
          <p:cNvPr id="24" name="Picture 23" descr="A computer generated image of a rectangular object&#10;&#10;Description automatically generated">
            <a:extLst>
              <a:ext uri="{FF2B5EF4-FFF2-40B4-BE49-F238E27FC236}">
                <a16:creationId xmlns:a16="http://schemas.microsoft.com/office/drawing/2014/main" id="{569ED24C-2E57-6445-5F21-5AB263F9D4A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1217" r="17335"/>
          <a:stretch/>
        </p:blipFill>
        <p:spPr>
          <a:xfrm>
            <a:off x="3028662" y="4430284"/>
            <a:ext cx="937004" cy="9457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8C3BBDD-CCCF-E660-EA9A-6FE92CD84649}"/>
              </a:ext>
            </a:extLst>
          </p:cNvPr>
          <p:cNvSpPr txBox="1"/>
          <p:nvPr/>
        </p:nvSpPr>
        <p:spPr>
          <a:xfrm>
            <a:off x="264940" y="3594331"/>
            <a:ext cx="1298432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dirty="0"/>
              <a:t>Courtesy, X. Kong and </a:t>
            </a:r>
          </a:p>
          <a:p>
            <a:pPr algn="l"/>
            <a:r>
              <a:rPr lang="en-US" sz="1050" dirty="0"/>
              <a:t>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4DF178-79F1-DDC0-9A05-E24919FBFAC1}"/>
              </a:ext>
            </a:extLst>
          </p:cNvPr>
          <p:cNvSpPr txBox="1"/>
          <p:nvPr/>
        </p:nvSpPr>
        <p:spPr>
          <a:xfrm>
            <a:off x="2057400" y="5672035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S. Otten and J. </a:t>
            </a:r>
            <a:r>
              <a:rPr lang="en-US" sz="1050" dirty="0" err="1"/>
              <a:t>Eijnden</a:t>
            </a:r>
            <a:endParaRPr lang="en-US" sz="1050" dirty="0"/>
          </a:p>
        </p:txBody>
      </p:sp>
      <p:pic>
        <p:nvPicPr>
          <p:cNvPr id="27" name="Picture 26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E75E8E2-2364-C23C-C0FF-BAA4AE2E257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7118" t="33426" r="7817" b="33458"/>
          <a:stretch/>
        </p:blipFill>
        <p:spPr>
          <a:xfrm>
            <a:off x="3106656" y="4024692"/>
            <a:ext cx="781015" cy="3040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1118B3-8F10-577F-55C8-826F2C9A7D8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5867400" y="4539133"/>
            <a:ext cx="499041" cy="59188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C4565BE-9FC4-7EA4-5AA2-379B1852E22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54078"/>
          <a:stretch/>
        </p:blipFill>
        <p:spPr>
          <a:xfrm>
            <a:off x="4314825" y="2146742"/>
            <a:ext cx="1592551" cy="1554127"/>
          </a:xfrm>
          <a:prstGeom prst="rect">
            <a:avLst/>
          </a:prstGeom>
        </p:spPr>
      </p:pic>
      <p:pic>
        <p:nvPicPr>
          <p:cNvPr id="30" name="Picture 29" descr="27dd302a-072d-4b26-b7ed-8fdd25e86a87@intern">
            <a:extLst>
              <a:ext uri="{FF2B5EF4-FFF2-40B4-BE49-F238E27FC236}">
                <a16:creationId xmlns:a16="http://schemas.microsoft.com/office/drawing/2014/main" id="{7C422A23-BE55-C71B-A492-AFA46542BD4D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07" y="3886200"/>
            <a:ext cx="1575342" cy="1181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Picture 3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27AE6C8-5358-0D66-2480-2160148DECF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17" y="5447047"/>
            <a:ext cx="1517883" cy="554272"/>
          </a:xfrm>
          <a:prstGeom prst="rect">
            <a:avLst/>
          </a:prstGeom>
        </p:spPr>
      </p:pic>
      <p:pic>
        <p:nvPicPr>
          <p:cNvPr id="33" name="Picture 3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A7EAA941-DB37-BB39-828F-F3E94DA2D83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3058" r="24896" b="51486"/>
          <a:stretch/>
        </p:blipFill>
        <p:spPr>
          <a:xfrm>
            <a:off x="6633618" y="2155559"/>
            <a:ext cx="2544036" cy="1294334"/>
          </a:xfrm>
          <a:prstGeom prst="rect">
            <a:avLst/>
          </a:prstGeom>
        </p:spPr>
      </p:pic>
      <p:pic>
        <p:nvPicPr>
          <p:cNvPr id="34" name="Picture 33" descr="A metal object with white lines on it&#10;&#10;Description automatically generated">
            <a:extLst>
              <a:ext uri="{FF2B5EF4-FFF2-40B4-BE49-F238E27FC236}">
                <a16:creationId xmlns:a16="http://schemas.microsoft.com/office/drawing/2014/main" id="{FEB496EB-ED71-45E2-8415-D56F3818CDF0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5" b="21151"/>
          <a:stretch/>
        </p:blipFill>
        <p:spPr bwMode="auto">
          <a:xfrm>
            <a:off x="6633618" y="3743253"/>
            <a:ext cx="2529720" cy="10573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A blue circle with red and black circles&#10;&#10;Description automatically generated">
            <a:extLst>
              <a:ext uri="{FF2B5EF4-FFF2-40B4-BE49-F238E27FC236}">
                <a16:creationId xmlns:a16="http://schemas.microsoft.com/office/drawing/2014/main" id="{C0282C50-C9CD-3CE2-48B4-9E24B40F5A5A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t="5626" r="34852" b="5486"/>
          <a:stretch/>
        </p:blipFill>
        <p:spPr>
          <a:xfrm>
            <a:off x="9369426" y="2051814"/>
            <a:ext cx="2796156" cy="27961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FC88E3-A085-4739-024E-D6DEEEA497B9}"/>
              </a:ext>
            </a:extLst>
          </p:cNvPr>
          <p:cNvSpPr txBox="1"/>
          <p:nvPr/>
        </p:nvSpPr>
        <p:spPr>
          <a:xfrm>
            <a:off x="6666774" y="49530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E70B0D-D2C9-8B07-AFB8-B0BC477E09B1}"/>
              </a:ext>
            </a:extLst>
          </p:cNvPr>
          <p:cNvSpPr txBox="1"/>
          <p:nvPr/>
        </p:nvSpPr>
        <p:spPr>
          <a:xfrm>
            <a:off x="6666774" y="5410200"/>
            <a:ext cx="203478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subscale stress-managed </a:t>
            </a:r>
          </a:p>
          <a:p>
            <a:pPr algn="l"/>
            <a:r>
              <a:rPr lang="en-US" sz="1400" dirty="0"/>
              <a:t>common coil 2 - ESC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EB8C71-5E96-2113-8811-3014F20C6A32}"/>
              </a:ext>
            </a:extLst>
          </p:cNvPr>
          <p:cNvSpPr txBox="1"/>
          <p:nvPr/>
        </p:nvSpPr>
        <p:spPr>
          <a:xfrm>
            <a:off x="9635559" y="5383887"/>
            <a:ext cx="2263889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Stress-managed asymmetric </a:t>
            </a:r>
          </a:p>
          <a:p>
            <a:pPr algn="l"/>
            <a:r>
              <a:rPr lang="en-US" sz="1400" dirty="0"/>
              <a:t>common coil 1 – SMACC1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B39ADB-F197-9529-7E00-79131873B2C9}"/>
              </a:ext>
            </a:extLst>
          </p:cNvPr>
          <p:cNvSpPr txBox="1"/>
          <p:nvPr/>
        </p:nvSpPr>
        <p:spPr>
          <a:xfrm>
            <a:off x="4606624" y="3714750"/>
            <a:ext cx="194252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Courtesy, R. Gupta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EE4668-D2C3-49B3-1E09-D0D8FB46A6FF}"/>
              </a:ext>
            </a:extLst>
          </p:cNvPr>
          <p:cNvSpPr txBox="1"/>
          <p:nvPr/>
        </p:nvSpPr>
        <p:spPr>
          <a:xfrm>
            <a:off x="4305300" y="5194756"/>
            <a:ext cx="2053896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BigBOX2: Stress-Managed </a:t>
            </a:r>
          </a:p>
          <a:p>
            <a:pPr algn="l"/>
            <a:r>
              <a:rPr lang="en-US" sz="1400" dirty="0"/>
              <a:t>Coil Demonstrator Under </a:t>
            </a:r>
          </a:p>
          <a:p>
            <a:pPr algn="l"/>
            <a:r>
              <a:rPr lang="en-US" sz="1400" dirty="0"/>
              <a:t>High-Magnet Field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447BA9-BF20-3DEE-E07C-34BA53DD237E}"/>
              </a:ext>
            </a:extLst>
          </p:cNvPr>
          <p:cNvSpPr/>
          <p:nvPr/>
        </p:nvSpPr>
        <p:spPr>
          <a:xfrm>
            <a:off x="76451" y="1184472"/>
            <a:ext cx="4049984" cy="5486400"/>
          </a:xfrm>
          <a:prstGeom prst="rect">
            <a:avLst/>
          </a:prstGeom>
          <a:solidFill>
            <a:schemeClr val="lt1">
              <a:alpha val="9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41CF76-1C20-A11A-127A-C8502B83D90C}"/>
              </a:ext>
            </a:extLst>
          </p:cNvPr>
          <p:cNvSpPr txBox="1"/>
          <p:nvPr/>
        </p:nvSpPr>
        <p:spPr>
          <a:xfrm>
            <a:off x="4327695" y="5943600"/>
            <a:ext cx="7787853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>
            <a:defPPr>
              <a:defRPr lang="de-DE"/>
            </a:defPPr>
            <a:lvl1pPr>
              <a:defRPr sz="1400"/>
            </a:lvl1pPr>
          </a:lstStyle>
          <a:p>
            <a:pPr algn="ctr"/>
            <a:r>
              <a:rPr lang="en-US" dirty="0"/>
              <a:t>This Presentation</a:t>
            </a:r>
          </a:p>
        </p:txBody>
      </p:sp>
      <p:sp>
        <p:nvSpPr>
          <p:cNvPr id="35" name="Date Placeholder 1">
            <a:extLst>
              <a:ext uri="{FF2B5EF4-FFF2-40B4-BE49-F238E27FC236}">
                <a16:creationId xmlns:a16="http://schemas.microsoft.com/office/drawing/2014/main" id="{2627EF0B-DF34-56D8-C1C3-6492DA9400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6" name="Footer Placeholder 2">
            <a:extLst>
              <a:ext uri="{FF2B5EF4-FFF2-40B4-BE49-F238E27FC236}">
                <a16:creationId xmlns:a16="http://schemas.microsoft.com/office/drawing/2014/main" id="{B1D8FE19-3F68-95C1-065A-F81DFEE9C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37" name="Slide Number Placeholder 3">
            <a:extLst>
              <a:ext uri="{FF2B5EF4-FFF2-40B4-BE49-F238E27FC236}">
                <a16:creationId xmlns:a16="http://schemas.microsoft.com/office/drawing/2014/main" id="{9E9BD1A1-04F4-E6FC-66FD-D32F42964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7008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05B63CBB-EA07-572E-15DD-6FDB66FF66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10810875" cy="4729302"/>
          </a:xfrm>
        </p:spPr>
        <p:txBody>
          <a:bodyPr/>
          <a:lstStyle/>
          <a:p>
            <a:r>
              <a:rPr lang="en-US" dirty="0"/>
              <a:t>Agenda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Stress-managed coil demonstrator under high-magnet field (BigBOX2)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sz="2400" dirty="0"/>
              <a:t>Subscale Stress-Managed Common Coil Magnet (subscale SMCC1)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Validation of ESC protection system (subscale SMCC2)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Stress-Managed Asymmetric Common Coil Magnet (SMACC1)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Outlook for CHART2 2025 developments and tests</a:t>
            </a:r>
            <a:r>
              <a:rPr lang="de-CH" sz="2400" dirty="0"/>
              <a:t> </a:t>
            </a:r>
            <a:endParaRPr lang="en-US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534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00EE0EF-E27F-2AA1-EEB3-C5A1ECBD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pPr algn="l"/>
            <a:r>
              <a:rPr lang="en-US" sz="2800" dirty="0" err="1"/>
              <a:t>BigBOX</a:t>
            </a:r>
            <a:r>
              <a:rPr lang="en-US" sz="2800" dirty="0"/>
              <a:t>: Stress-Managed Coil </a:t>
            </a:r>
            <a:br>
              <a:rPr lang="en-US" sz="2800" dirty="0"/>
            </a:br>
            <a:r>
              <a:rPr lang="en-US" sz="2800" dirty="0"/>
              <a:t>Demonstrator Under High-Magnet Field</a:t>
            </a:r>
            <a:br>
              <a:rPr lang="en-US" sz="2800" dirty="0"/>
            </a:br>
            <a:br>
              <a:rPr lang="en-US" sz="2800" dirty="0"/>
            </a:br>
            <a:r>
              <a:rPr lang="de-CH" sz="2800" dirty="0"/>
              <a:t> </a:t>
            </a:r>
            <a:br>
              <a:rPr lang="en-US" sz="2800" dirty="0"/>
            </a:b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CE73A58-44D8-A1A6-3BAC-60D29FDAB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749" y="1832384"/>
            <a:ext cx="10352252" cy="4111216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Assessing coil performance: Nb</a:t>
            </a:r>
            <a:r>
              <a:rPr lang="en-US" sz="1800" baseline="-25000" dirty="0"/>
              <a:t>3</a:t>
            </a:r>
            <a:r>
              <a:rPr lang="en-US" sz="1800" dirty="0"/>
              <a:t>Sn degradation, load line fraction and coil training behavior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Validating technologies: pre-load free coil, interface conditions, impregnation systems, stress-managed structure and ceramic insulation coating</a:t>
            </a:r>
          </a:p>
          <a:p>
            <a:pPr>
              <a:lnSpc>
                <a:spcPct val="150000"/>
              </a:lnSpc>
            </a:pPr>
            <a:endParaRPr lang="en-US" sz="1800" dirty="0"/>
          </a:p>
          <a:p>
            <a:pPr marL="0" lvl="1" indent="0">
              <a:lnSpc>
                <a:spcPct val="150000"/>
              </a:lnSpc>
              <a:buNone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 Neue"/>
            </a:endParaRPr>
          </a:p>
          <a:p>
            <a:pPr marL="0" lvl="1" indent="0">
              <a:lnSpc>
                <a:spcPct val="150000"/>
              </a:lnSpc>
              <a:buNone/>
            </a:pPr>
            <a:endParaRPr lang="en-US" sz="1800" dirty="0"/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A9611-A0ED-3ED7-464C-D00590C7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E7DA8-EF61-3565-03C2-B3AE4854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CD4BE-1CAF-960C-3577-C5081A2A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38FD44-BE95-E2E8-BF9A-7DB69EFEBF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078"/>
          <a:stretch/>
        </p:blipFill>
        <p:spPr>
          <a:xfrm>
            <a:off x="914400" y="3582464"/>
            <a:ext cx="2574762" cy="25126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646D86-4155-EE97-A1ED-073B4B076B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46" r="4494"/>
          <a:stretch/>
        </p:blipFill>
        <p:spPr>
          <a:xfrm>
            <a:off x="3860605" y="3622273"/>
            <a:ext cx="2463995" cy="2453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7F7B1B-6660-277E-4FF4-F2D28D38D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276600"/>
            <a:ext cx="3215850" cy="2799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28B9C1-0B60-CFD3-4FFF-BA3C12AAB86D}"/>
              </a:ext>
            </a:extLst>
          </p:cNvPr>
          <p:cNvSpPr txBox="1"/>
          <p:nvPr/>
        </p:nvSpPr>
        <p:spPr>
          <a:xfrm>
            <a:off x="83370" y="3582464"/>
            <a:ext cx="1223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DCC17 Magnet</a:t>
            </a:r>
            <a:endParaRPr lang="de-CH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F669F7-BF36-1DF2-D441-D1C28D038A6A}"/>
              </a:ext>
            </a:extLst>
          </p:cNvPr>
          <p:cNvSpPr txBox="1"/>
          <p:nvPr/>
        </p:nvSpPr>
        <p:spPr>
          <a:xfrm>
            <a:off x="3429000" y="3582464"/>
            <a:ext cx="15256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BigBOX</a:t>
            </a:r>
            <a:r>
              <a:rPr lang="en-US" sz="1400" dirty="0"/>
              <a:t> and DCC17</a:t>
            </a:r>
            <a:endParaRPr lang="de-CH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900DE0-DA52-0CC5-76EB-2D62B8797FCA}"/>
              </a:ext>
            </a:extLst>
          </p:cNvPr>
          <p:cNvSpPr txBox="1"/>
          <p:nvPr/>
        </p:nvSpPr>
        <p:spPr>
          <a:xfrm>
            <a:off x="9601200" y="3352800"/>
            <a:ext cx="21881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Stress-Managed Coil and DCC Integration designed and manufactured at PSI</a:t>
            </a:r>
            <a:endParaRPr lang="de-CH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12242D-B45D-16F2-ED85-14EDC061F641}"/>
              </a:ext>
            </a:extLst>
          </p:cNvPr>
          <p:cNvSpPr txBox="1"/>
          <p:nvPr/>
        </p:nvSpPr>
        <p:spPr>
          <a:xfrm>
            <a:off x="10694399" y="4343400"/>
            <a:ext cx="1116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Testing campaign</a:t>
            </a:r>
            <a:endParaRPr lang="de-CH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EB3C134-7A85-CA34-2C73-91C90486091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9810545" y="4281509"/>
            <a:ext cx="651819" cy="773087"/>
          </a:xfrm>
          <a:prstGeom prst="rect">
            <a:avLst/>
          </a:prstGeom>
        </p:spPr>
      </p:pic>
      <p:pic>
        <p:nvPicPr>
          <p:cNvPr id="20" name="Picture 19" descr="A blue and white logo&#10;&#10;Description automatically generated">
            <a:extLst>
              <a:ext uri="{FF2B5EF4-FFF2-40B4-BE49-F238E27FC236}">
                <a16:creationId xmlns:a16="http://schemas.microsoft.com/office/drawing/2014/main" id="{C6B7615B-ECA9-52F0-1482-1663513516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346" y="5401827"/>
            <a:ext cx="985416" cy="61797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BC3DC9F-84B0-6204-FD52-F168EFD54954}"/>
              </a:ext>
            </a:extLst>
          </p:cNvPr>
          <p:cNvSpPr txBox="1"/>
          <p:nvPr/>
        </p:nvSpPr>
        <p:spPr>
          <a:xfrm>
            <a:off x="10734263" y="5357336"/>
            <a:ext cx="13053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Cable manufactured at LBNL</a:t>
            </a:r>
          </a:p>
        </p:txBody>
      </p:sp>
      <p:pic>
        <p:nvPicPr>
          <p:cNvPr id="23" name="Picture 22" descr="A red and black logo&#10;&#10;Description automatically generated">
            <a:extLst>
              <a:ext uri="{FF2B5EF4-FFF2-40B4-BE49-F238E27FC236}">
                <a16:creationId xmlns:a16="http://schemas.microsoft.com/office/drawing/2014/main" id="{6E058E3D-3115-D836-77EB-7018F47FEB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24" name="Picture 23" descr="A logo for high field program&#10;&#10;Description automatically generated">
            <a:extLst>
              <a:ext uri="{FF2B5EF4-FFF2-40B4-BE49-F238E27FC236}">
                <a16:creationId xmlns:a16="http://schemas.microsoft.com/office/drawing/2014/main" id="{EC7DB5AD-A08A-6A24-EC39-4A68F3296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2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00EE0EF-E27F-2AA1-EEB3-C5A1ECBD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pPr algn="l"/>
            <a:r>
              <a:rPr lang="en-US" sz="2800" dirty="0"/>
              <a:t>BigBOX1: Manufacturing Steps and Results</a:t>
            </a:r>
            <a:br>
              <a:rPr lang="en-US" sz="2800" dirty="0"/>
            </a:br>
            <a:br>
              <a:rPr lang="en-US" sz="2800" dirty="0"/>
            </a:br>
            <a:r>
              <a:rPr lang="de-CH" sz="2800" dirty="0"/>
              <a:t> </a:t>
            </a:r>
            <a:br>
              <a:rPr lang="en-US" sz="2800" dirty="0"/>
            </a:b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A9611-A0ED-3ED7-464C-D00590C7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E7DA8-EF61-3565-03C2-B3AE4854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CD4BE-1CAF-960C-3577-C5081A2A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9" name="Picture 18" descr="27dd302a-072d-4b26-b7ed-8fdd25e86a87@intern">
            <a:extLst>
              <a:ext uri="{FF2B5EF4-FFF2-40B4-BE49-F238E27FC236}">
                <a16:creationId xmlns:a16="http://schemas.microsoft.com/office/drawing/2014/main" id="{E7FD043C-1E4C-F48E-F47A-ADD50EB286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600200"/>
            <a:ext cx="2700000" cy="2024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08313D2-4168-886A-C091-ADE1CF44B7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41" r="12179"/>
          <a:stretch/>
        </p:blipFill>
        <p:spPr bwMode="auto">
          <a:xfrm rot="5400000">
            <a:off x="3596965" y="1749637"/>
            <a:ext cx="2023200" cy="17556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Content Placeholder 7">
            <a:extLst>
              <a:ext uri="{FF2B5EF4-FFF2-40B4-BE49-F238E27FC236}">
                <a16:creationId xmlns:a16="http://schemas.microsoft.com/office/drawing/2014/main" id="{2C81369E-7EDD-7116-225F-9395237A6F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4217144"/>
            <a:ext cx="2700000" cy="204233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ABDAACC-A7A2-9630-2828-BD641B9C4C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55" t="-1" r="6886" b="4797"/>
          <a:stretch/>
        </p:blipFill>
        <p:spPr>
          <a:xfrm>
            <a:off x="3730730" y="4217144"/>
            <a:ext cx="1755670" cy="20412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9216EE9-7B8E-BCF4-38E3-7DAE7E584DF8}"/>
              </a:ext>
            </a:extLst>
          </p:cNvPr>
          <p:cNvSpPr txBox="1"/>
          <p:nvPr/>
        </p:nvSpPr>
        <p:spPr>
          <a:xfrm>
            <a:off x="0" y="1238429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             Winding 			Impregnation (Wax)	</a:t>
            </a:r>
            <a:endParaRPr lang="de-CH" sz="14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100F7C1-7CC0-3415-2782-E2781A8987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577" r="7790" b="-1483"/>
          <a:stretch/>
        </p:blipFill>
        <p:spPr>
          <a:xfrm>
            <a:off x="5821805" y="1745962"/>
            <a:ext cx="5699018" cy="320703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25CE5DD-A603-40B2-9859-148CE0387FC4}"/>
              </a:ext>
            </a:extLst>
          </p:cNvPr>
          <p:cNvSpPr txBox="1"/>
          <p:nvPr/>
        </p:nvSpPr>
        <p:spPr>
          <a:xfrm>
            <a:off x="0" y="3758407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                 Electrical Tests		                  	Integration</a:t>
            </a:r>
            <a:endParaRPr lang="de-CH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6F0940-5EFF-2A5D-9FD6-59CA39DEEC22}"/>
              </a:ext>
            </a:extLst>
          </p:cNvPr>
          <p:cNvSpPr txBox="1"/>
          <p:nvPr/>
        </p:nvSpPr>
        <p:spPr>
          <a:xfrm>
            <a:off x="5863008" y="1233831"/>
            <a:ext cx="4679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 times power-up to short sample limit without training</a:t>
            </a:r>
            <a:endParaRPr lang="de-CH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969DB96-FDCB-92DC-DF1D-1F2830321569}"/>
              </a:ext>
            </a:extLst>
          </p:cNvPr>
          <p:cNvSpPr txBox="1"/>
          <p:nvPr/>
        </p:nvSpPr>
        <p:spPr>
          <a:xfrm>
            <a:off x="5863008" y="5624169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CH" sz="1200" dirty="0">
                <a:effectLst/>
              </a:rPr>
              <a:t>D. M. Araujo </a:t>
            </a:r>
            <a:r>
              <a:rPr lang="de-CH" sz="1200" i="1" dirty="0">
                <a:effectLst/>
              </a:rPr>
              <a:t>et al.</a:t>
            </a:r>
            <a:r>
              <a:rPr lang="de-CH" sz="1200" dirty="0">
                <a:effectLst/>
              </a:rPr>
              <a:t>, “Assessment </a:t>
            </a:r>
            <a:r>
              <a:rPr lang="de-CH" sz="1200" dirty="0" err="1">
                <a:effectLst/>
              </a:rPr>
              <a:t>of</a:t>
            </a:r>
            <a:r>
              <a:rPr lang="de-CH" sz="1200" dirty="0">
                <a:effectLst/>
              </a:rPr>
              <a:t> Training Performance, Degradation and </a:t>
            </a:r>
            <a:r>
              <a:rPr lang="de-CH" sz="1200" dirty="0" err="1">
                <a:effectLst/>
              </a:rPr>
              <a:t>Robustness</a:t>
            </a:r>
            <a:r>
              <a:rPr lang="de-CH" sz="1200" dirty="0">
                <a:effectLst/>
              </a:rPr>
              <a:t> </a:t>
            </a:r>
            <a:r>
              <a:rPr lang="de-CH" sz="1200" dirty="0" err="1">
                <a:effectLst/>
              </a:rPr>
              <a:t>of</a:t>
            </a:r>
            <a:r>
              <a:rPr lang="de-CH" sz="1200" dirty="0">
                <a:effectLst/>
              </a:rPr>
              <a:t> Paraffin-Wax </a:t>
            </a:r>
            <a:r>
              <a:rPr lang="de-CH" sz="1200" dirty="0" err="1">
                <a:effectLst/>
              </a:rPr>
              <a:t>Impregnated</a:t>
            </a:r>
            <a:r>
              <a:rPr lang="de-CH" sz="1200" dirty="0">
                <a:effectLst/>
              </a:rPr>
              <a:t> Nb</a:t>
            </a:r>
            <a:r>
              <a:rPr lang="de-CH" sz="1200" baseline="-25000" dirty="0">
                <a:effectLst/>
              </a:rPr>
              <a:t>3</a:t>
            </a:r>
            <a:r>
              <a:rPr lang="de-CH" sz="1200" dirty="0">
                <a:effectLst/>
              </a:rPr>
              <a:t>Sn Demonstrator </a:t>
            </a:r>
            <a:r>
              <a:rPr lang="de-CH" sz="1200" dirty="0" err="1">
                <a:effectLst/>
              </a:rPr>
              <a:t>Under</a:t>
            </a:r>
            <a:r>
              <a:rPr lang="de-CH" sz="1200" dirty="0">
                <a:effectLst/>
              </a:rPr>
              <a:t> High </a:t>
            </a:r>
            <a:r>
              <a:rPr lang="de-CH" sz="1200" dirty="0" err="1">
                <a:effectLst/>
              </a:rPr>
              <a:t>Magnetic</a:t>
            </a:r>
            <a:r>
              <a:rPr lang="de-CH" sz="1200" dirty="0">
                <a:effectLst/>
              </a:rPr>
              <a:t> Field,” </a:t>
            </a:r>
            <a:r>
              <a:rPr lang="de-CH" sz="1200" i="1" dirty="0">
                <a:effectLst/>
              </a:rPr>
              <a:t>IEEE Trans. </a:t>
            </a:r>
            <a:r>
              <a:rPr lang="de-CH" sz="1200" i="1" dirty="0" err="1">
                <a:effectLst/>
              </a:rPr>
              <a:t>Appl</a:t>
            </a:r>
            <a:r>
              <a:rPr lang="de-CH" sz="1200" i="1" dirty="0">
                <a:effectLst/>
              </a:rPr>
              <a:t>. </a:t>
            </a:r>
            <a:r>
              <a:rPr lang="de-CH" sz="1200" i="1" dirty="0" err="1">
                <a:effectLst/>
              </a:rPr>
              <a:t>Supercond</a:t>
            </a:r>
            <a:r>
              <a:rPr lang="de-CH" sz="1200" i="1" dirty="0">
                <a:effectLst/>
              </a:rPr>
              <a:t>.</a:t>
            </a:r>
            <a:r>
              <a:rPr lang="de-CH" sz="1200" dirty="0">
                <a:effectLst/>
              </a:rPr>
              <a:t>, vol. 34, </a:t>
            </a:r>
            <a:r>
              <a:rPr lang="de-CH" sz="1200" dirty="0" err="1">
                <a:effectLst/>
              </a:rPr>
              <a:t>no</a:t>
            </a:r>
            <a:r>
              <a:rPr lang="de-CH" sz="1200" dirty="0">
                <a:effectLst/>
              </a:rPr>
              <a:t>. 5, pp. 1–8, Aug. 2024, </a:t>
            </a:r>
            <a:r>
              <a:rPr lang="de-CH" sz="1200" dirty="0" err="1">
                <a:effectLst/>
              </a:rPr>
              <a:t>doi</a:t>
            </a:r>
            <a:r>
              <a:rPr lang="de-CH" sz="1200" dirty="0">
                <a:effectLst/>
              </a:rPr>
              <a:t>: </a:t>
            </a:r>
            <a:r>
              <a:rPr lang="de-CH" sz="1200" dirty="0">
                <a:effectLst/>
                <a:hlinkClick r:id="rId7"/>
              </a:rPr>
              <a:t>10.1109/TASC.2024.3368995</a:t>
            </a:r>
            <a:r>
              <a:rPr lang="de-CH" sz="1200" dirty="0">
                <a:effectLst/>
              </a:rPr>
              <a:t>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6DF81AD-6632-5DF8-4A9E-A3C4CEE0C282}"/>
              </a:ext>
            </a:extLst>
          </p:cNvPr>
          <p:cNvSpPr txBox="1"/>
          <p:nvPr/>
        </p:nvSpPr>
        <p:spPr>
          <a:xfrm>
            <a:off x="5898111" y="5150085"/>
            <a:ext cx="4679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Test Results: courtesy R. Gupta, P. Joshi and M. Kumar </a:t>
            </a:r>
            <a:endParaRPr lang="de-CH" sz="12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E1C124F3-BEDF-C655-767F-28AEDA42A82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9695041" y="4910801"/>
            <a:ext cx="544946" cy="646331"/>
          </a:xfrm>
          <a:prstGeom prst="rect">
            <a:avLst/>
          </a:prstGeom>
        </p:spPr>
      </p:pic>
      <p:pic>
        <p:nvPicPr>
          <p:cNvPr id="40" name="Picture 39" descr="A red and black logo&#10;&#10;Description automatically generated">
            <a:extLst>
              <a:ext uri="{FF2B5EF4-FFF2-40B4-BE49-F238E27FC236}">
                <a16:creationId xmlns:a16="http://schemas.microsoft.com/office/drawing/2014/main" id="{E7ED109D-5041-316E-5EDD-0FE96E50FBB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41" name="Picture 40" descr="A logo for high field program&#10;&#10;Description automatically generated">
            <a:extLst>
              <a:ext uri="{FF2B5EF4-FFF2-40B4-BE49-F238E27FC236}">
                <a16:creationId xmlns:a16="http://schemas.microsoft.com/office/drawing/2014/main" id="{762E7AB2-238D-D0C5-782A-94BBC61C67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0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00EE0EF-E27F-2AA1-EEB3-C5A1ECBDC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7153275" cy="810444"/>
          </a:xfrm>
        </p:spPr>
        <p:txBody>
          <a:bodyPr/>
          <a:lstStyle/>
          <a:p>
            <a:pPr algn="l"/>
            <a:r>
              <a:rPr lang="en-US" sz="2800" dirty="0"/>
              <a:t>From BigBOX1 to BigBOX2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A9611-A0ED-3ED7-464C-D00590C7F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A1C21-6E2E-43CB-A499-6F26BA3D2867}" type="datetime1">
              <a:rPr lang="de-CH" noProof="0" smtClean="0"/>
              <a:t>10.02.25</a:t>
            </a:fld>
            <a:endParaRPr lang="en-GB" noProof="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4E7DA8-EF61-3565-03C2-B3AE4854F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Institute 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4CD4BE-1CAF-960C-3577-C5081A2A1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2D8E90B-0A54-35C4-7AB0-EFDFA59E5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462" y="2191199"/>
            <a:ext cx="2398624" cy="360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69B448C-0360-01C2-BF6D-F49812B27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2191200"/>
            <a:ext cx="2398624" cy="3600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1C0477D-7EDC-D662-7F82-D0F393D85998}"/>
              </a:ext>
            </a:extLst>
          </p:cNvPr>
          <p:cNvSpPr txBox="1"/>
          <p:nvPr/>
        </p:nvSpPr>
        <p:spPr>
          <a:xfrm>
            <a:off x="887752" y="5872071"/>
            <a:ext cx="2196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Peak field of 12.3 T</a:t>
            </a:r>
          </a:p>
        </p:txBody>
      </p:sp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894AF9CE-1F8E-2901-FA0D-41CBBD937C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124469"/>
            <a:ext cx="810444" cy="810444"/>
          </a:xfrm>
          <a:prstGeom prst="rect">
            <a:avLst/>
          </a:prstGeom>
        </p:spPr>
      </p:pic>
      <p:pic>
        <p:nvPicPr>
          <p:cNvPr id="6" name="Picture 5" descr="A logo for high field program&#10;&#10;Description automatically generated">
            <a:extLst>
              <a:ext uri="{FF2B5EF4-FFF2-40B4-BE49-F238E27FC236}">
                <a16:creationId xmlns:a16="http://schemas.microsoft.com/office/drawing/2014/main" id="{9CF54A8E-8891-087C-8631-AD0E9BA34C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253554"/>
            <a:ext cx="1413819" cy="5522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5351EE-AA03-35C9-2A6C-EA34CBA9428C}"/>
              </a:ext>
            </a:extLst>
          </p:cNvPr>
          <p:cNvSpPr txBox="1"/>
          <p:nvPr/>
        </p:nvSpPr>
        <p:spPr>
          <a:xfrm>
            <a:off x="3319462" y="5867400"/>
            <a:ext cx="2196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Peak of Stress of 170 MPa</a:t>
            </a:r>
            <a:endParaRPr lang="de-CH" sz="1400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FA4BB84C-B52B-F126-250A-3DF5006A3C94}"/>
              </a:ext>
            </a:extLst>
          </p:cNvPr>
          <p:cNvSpPr txBox="1">
            <a:spLocks/>
          </p:cNvSpPr>
          <p:nvPr/>
        </p:nvSpPr>
        <p:spPr>
          <a:xfrm>
            <a:off x="6629400" y="1375025"/>
            <a:ext cx="5291476" cy="4644616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BigBOX2: powering  in two direction (assessment of degradation) and Impregnation System: filled paraffin Wax comparable to BOX 7 and 8.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06488B54-48BE-31FB-ADF5-AE31B247EEC3}"/>
              </a:ext>
            </a:extLst>
          </p:cNvPr>
          <p:cNvSpPr txBox="1">
            <a:spLocks/>
          </p:cNvSpPr>
          <p:nvPr/>
        </p:nvSpPr>
        <p:spPr>
          <a:xfrm>
            <a:off x="718442" y="1414138"/>
            <a:ext cx="5291476" cy="4644616"/>
          </a:xfrm>
          <a:prstGeom prst="rect">
            <a:avLst/>
          </a:prstGeom>
        </p:spPr>
        <p:txBody>
          <a:bodyPr vert="horz" lIns="0" tIns="1800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BigBOX1: powered in a single direction</a:t>
            </a:r>
          </a:p>
          <a:p>
            <a:r>
              <a:rPr lang="en-US" dirty="0"/>
              <a:t>Impregnation system: paraffin wax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0EB49B-207A-AA93-BA62-7146A8ADA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538" y="2191198"/>
            <a:ext cx="3120062" cy="234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171858-34B3-4A2A-DC6D-87E58CEDD565}"/>
              </a:ext>
            </a:extLst>
          </p:cNvPr>
          <p:cNvSpPr txBox="1"/>
          <p:nvPr/>
        </p:nvSpPr>
        <p:spPr>
          <a:xfrm>
            <a:off x="9891073" y="2884167"/>
            <a:ext cx="1605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BigBOX2 was manufactured and delivered to BNL in 2024</a:t>
            </a:r>
            <a:endParaRPr lang="de-CH" sz="1400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7A827BD-1B79-3F08-3369-DCFA5AAF6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47210"/>
            <a:ext cx="31242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406EEDF-EEAF-4E19-6479-BA31346CB6E1}"/>
              </a:ext>
            </a:extLst>
          </p:cNvPr>
          <p:cNvSpPr txBox="1"/>
          <p:nvPr/>
        </p:nvSpPr>
        <p:spPr>
          <a:xfrm>
            <a:off x="9944251" y="5005921"/>
            <a:ext cx="1605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BigBOX2 is scheduled to be tested in March 2025</a:t>
            </a:r>
            <a:endParaRPr lang="de-CH" sz="14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F0F22A5-A9F9-CB68-8A8F-DD150021694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5" t="51273" r="39964" b="17734"/>
          <a:stretch/>
        </p:blipFill>
        <p:spPr>
          <a:xfrm>
            <a:off x="7173040" y="200431"/>
            <a:ext cx="641579" cy="76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3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1BCD3-1B53-7015-0358-EFBCF73264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9269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bc24777f-78b6-4f3c-a73a-d5fa08e4d537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c9077d15-72ed-4fec-bcfe-3472729e9195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1110</TotalTime>
  <Words>1627</Words>
  <Application>Microsoft Macintosh PowerPoint</Application>
  <PresentationFormat>Widescreen</PresentationFormat>
  <Paragraphs>383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Aptos</vt:lpstr>
      <vt:lpstr>Arial</vt:lpstr>
      <vt:lpstr>Helvetica Neue</vt:lpstr>
      <vt:lpstr>Times New Roman</vt:lpstr>
      <vt:lpstr>Benutzerdefiniertes Design</vt:lpstr>
      <vt:lpstr>PSI Roadmap towards High-Field Magnets </vt:lpstr>
      <vt:lpstr>PowerPoint Presentation</vt:lpstr>
      <vt:lpstr>PowerPoint Presentation</vt:lpstr>
      <vt:lpstr>PowerPoint Presentation</vt:lpstr>
      <vt:lpstr>PowerPoint Presentation</vt:lpstr>
      <vt:lpstr>BigBOX: Stress-Managed Coil  Demonstrator Under High-Magnet Field    </vt:lpstr>
      <vt:lpstr>BigBOX1: Manufacturing Steps and Results    </vt:lpstr>
      <vt:lpstr>From BigBOX1 to BigBOX2</vt:lpstr>
      <vt:lpstr>PowerPoint Presentation</vt:lpstr>
      <vt:lpstr>Subscale Stress-Managed Common Coil Magnet (subscale SMCC1)     </vt:lpstr>
      <vt:lpstr>Subscale Stress-Managed Common Coil Magnet (subscale SMCC1)     </vt:lpstr>
      <vt:lpstr>Subscale Stress-Managed Common Coil Magnet  (subscale SMCC1)</vt:lpstr>
      <vt:lpstr>PowerPoint Presentation</vt:lpstr>
      <vt:lpstr>Validation of ESC protection system  (subscale SMCC2) </vt:lpstr>
      <vt:lpstr>PowerPoint Presentation</vt:lpstr>
      <vt:lpstr>Stress-Managed Asymmetric Common Coil Magnet (SMACC1) </vt:lpstr>
      <vt:lpstr>Cable, Magnet Parameters and Cross-section</vt:lpstr>
      <vt:lpstr>Stress-Managed Asymmetric Common Coil Magnet (SMACC1)</vt:lpstr>
      <vt:lpstr>Stress-Managed Asymmetric Common Coil Magnet (SMACC1)</vt:lpstr>
      <vt:lpstr>PowerPoint Presentation</vt:lpstr>
      <vt:lpstr>Outlook for CHART2 2025 Developments  and Tests  </vt:lpstr>
      <vt:lpstr>PowerPoint Presentation</vt:lpstr>
      <vt:lpstr>PowerPoint Presentation</vt:lpstr>
      <vt:lpstr>SMACC1 2D Magnetic Parameters</vt:lpstr>
      <vt:lpstr>Magnet Parameters: number of turns and coil unit length</vt:lpstr>
      <vt:lpstr>Magnet Parameters: Load line and yoke field  map</vt:lpstr>
      <vt:lpstr>3D Magnetic Analysis Field Quality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Brem André</dc:creator>
  <dc:description>erstellt durch Vorlagenbauer.ch</dc:description>
  <cp:lastModifiedBy>Douglas Martins Araujo (s)</cp:lastModifiedBy>
  <cp:revision>807</cp:revision>
  <cp:lastPrinted>2025-01-13T13:00:50Z</cp:lastPrinted>
  <dcterms:created xsi:type="dcterms:W3CDTF">2024-06-18T06:36:23Z</dcterms:created>
  <dcterms:modified xsi:type="dcterms:W3CDTF">2025-02-11T07:52:07Z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