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43"/>
  </p:notesMasterIdLst>
  <p:sldIdLst>
    <p:sldId id="939" r:id="rId5"/>
    <p:sldId id="1045" r:id="rId6"/>
    <p:sldId id="1048" r:id="rId7"/>
    <p:sldId id="1050" r:id="rId8"/>
    <p:sldId id="1071" r:id="rId9"/>
    <p:sldId id="1070" r:id="rId10"/>
    <p:sldId id="1081" r:id="rId11"/>
    <p:sldId id="1094" r:id="rId12"/>
    <p:sldId id="1084" r:id="rId13"/>
    <p:sldId id="1054" r:id="rId14"/>
    <p:sldId id="1086" r:id="rId15"/>
    <p:sldId id="1079" r:id="rId16"/>
    <p:sldId id="1087" r:id="rId17"/>
    <p:sldId id="1041" r:id="rId18"/>
    <p:sldId id="1069" r:id="rId19"/>
    <p:sldId id="1093" r:id="rId20"/>
    <p:sldId id="1062" r:id="rId21"/>
    <p:sldId id="1072" r:id="rId22"/>
    <p:sldId id="1085" r:id="rId23"/>
    <p:sldId id="1088" r:id="rId24"/>
    <p:sldId id="1089" r:id="rId25"/>
    <p:sldId id="1090" r:id="rId26"/>
    <p:sldId id="1091" r:id="rId27"/>
    <p:sldId id="1092" r:id="rId28"/>
    <p:sldId id="1080" r:id="rId29"/>
    <p:sldId id="1096" r:id="rId30"/>
    <p:sldId id="1075" r:id="rId31"/>
    <p:sldId id="1076" r:id="rId32"/>
    <p:sldId id="1077" r:id="rId33"/>
    <p:sldId id="1097" r:id="rId34"/>
    <p:sldId id="1074" r:id="rId35"/>
    <p:sldId id="1095" r:id="rId36"/>
    <p:sldId id="1067" r:id="rId37"/>
    <p:sldId id="1068" r:id="rId38"/>
    <p:sldId id="1082" r:id="rId39"/>
    <p:sldId id="1083" r:id="rId40"/>
    <p:sldId id="1099" r:id="rId41"/>
    <p:sldId id="1078" r:id="rId42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9E18"/>
    <a:srgbClr val="0016A0"/>
    <a:srgbClr val="006DD0"/>
    <a:srgbClr val="B8CCE4"/>
    <a:srgbClr val="B9DEFF"/>
    <a:srgbClr val="8E04FF"/>
    <a:srgbClr val="67B4FE"/>
    <a:srgbClr val="6647AD"/>
    <a:srgbClr val="676ECB"/>
    <a:srgbClr val="669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626" autoAdjust="0"/>
    <p:restoredTop sz="97156" autoAdjust="0"/>
  </p:normalViewPr>
  <p:slideViewPr>
    <p:cSldViewPr snapToGrid="0" snapToObjects="1">
      <p:cViewPr varScale="1">
        <p:scale>
          <a:sx n="82" d="100"/>
          <a:sy n="82" d="100"/>
        </p:scale>
        <p:origin x="893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60" d="100"/>
          <a:sy n="60" d="100"/>
        </p:scale>
        <p:origin x="3274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271D79-EC86-42D0-9204-97A250CFB3A3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243F79A-A3FD-4E99-9E27-F6B66DA4E810}">
      <dgm:prSet phldrT="[Text]" custT="1"/>
      <dgm:spPr>
        <a:xfrm rot="10800000">
          <a:off x="0" y="2815"/>
          <a:ext cx="2498113" cy="1276251"/>
        </a:xfrm>
        <a:prstGeom prst="upArrowCallout">
          <a:avLst/>
        </a:prstGeom>
        <a:solidFill>
          <a:srgbClr val="0033A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fr-CH" sz="16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1. Braiding</a:t>
          </a:r>
          <a:endParaRPr lang="en-GB" sz="1600" dirty="0">
            <a:solidFill>
              <a:srgbClr val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FFA3A2E5-3B8C-4DBF-9A68-0670603CF9B6}" type="parTrans" cxnId="{75926FB5-EC07-43BE-8EB3-45D8D38C0CB8}">
      <dgm:prSet/>
      <dgm:spPr/>
      <dgm:t>
        <a:bodyPr/>
        <a:lstStyle/>
        <a:p>
          <a:endParaRPr lang="en-GB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0C730E8-CBBE-4BC6-85BC-241B7E1185E7}" type="sibTrans" cxnId="{75926FB5-EC07-43BE-8EB3-45D8D38C0CB8}">
      <dgm:prSet/>
      <dgm:spPr/>
      <dgm:t>
        <a:bodyPr/>
        <a:lstStyle/>
        <a:p>
          <a:endParaRPr lang="en-GB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9A4923-6F73-47FA-BD56-F2E73A6B3D18}">
      <dgm:prSet phldrT="[Text]" custT="1"/>
      <dgm:spPr>
        <a:xfrm rot="10800000">
          <a:off x="0" y="1266620"/>
          <a:ext cx="2498113" cy="1276251"/>
        </a:xfrm>
        <a:prstGeom prst="upArrowCallout">
          <a:avLst/>
        </a:prstGeom>
        <a:solidFill>
          <a:srgbClr val="0033A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fr-CH" sz="16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2. Winding</a:t>
          </a:r>
          <a:endParaRPr lang="en-GB" sz="1600" dirty="0">
            <a:solidFill>
              <a:srgbClr val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8E9E1C0A-0A2A-429F-A4DA-E2E68B2B2329}" type="parTrans" cxnId="{9F31C1D1-1970-43BE-A8C6-992A1E061E35}">
      <dgm:prSet/>
      <dgm:spPr/>
      <dgm:t>
        <a:bodyPr/>
        <a:lstStyle/>
        <a:p>
          <a:endParaRPr lang="en-GB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C33633-22CB-48CB-B4FE-D239AB92E889}" type="sibTrans" cxnId="{9F31C1D1-1970-43BE-A8C6-992A1E061E35}">
      <dgm:prSet/>
      <dgm:spPr/>
      <dgm:t>
        <a:bodyPr/>
        <a:lstStyle/>
        <a:p>
          <a:endParaRPr lang="en-GB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7CCD63D-0138-43CD-B368-F6E5528558EF}">
      <dgm:prSet phldrT="[Text]" custT="1"/>
      <dgm:spPr>
        <a:xfrm rot="10800000">
          <a:off x="0" y="2530424"/>
          <a:ext cx="2498113" cy="1276251"/>
        </a:xfrm>
        <a:prstGeom prst="upArrowCallout">
          <a:avLst/>
        </a:prstGeom>
        <a:solidFill>
          <a:srgbClr val="0033A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fr-CH" sz="16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3. Reaction</a:t>
          </a:r>
          <a:endParaRPr lang="en-GB" sz="1600" dirty="0">
            <a:solidFill>
              <a:srgbClr val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09B53154-9601-482E-966F-FE381A4F0673}" type="parTrans" cxnId="{CC60409F-57BE-4A7F-A699-1BF779C6D83E}">
      <dgm:prSet/>
      <dgm:spPr/>
      <dgm:t>
        <a:bodyPr/>
        <a:lstStyle/>
        <a:p>
          <a:endParaRPr lang="en-GB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B7AA28F-4CF2-4C00-A3F5-CA222EBAF130}" type="sibTrans" cxnId="{CC60409F-57BE-4A7F-A699-1BF779C6D83E}">
      <dgm:prSet/>
      <dgm:spPr/>
      <dgm:t>
        <a:bodyPr/>
        <a:lstStyle/>
        <a:p>
          <a:endParaRPr lang="en-GB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3A0B350-212C-45EA-BC56-4C5EE658B713}">
      <dgm:prSet phldrT="[Text]" custT="1"/>
      <dgm:spPr>
        <a:xfrm>
          <a:off x="0" y="5058032"/>
          <a:ext cx="2498113" cy="829812"/>
        </a:xfrm>
        <a:prstGeom prst="rect">
          <a:avLst/>
        </a:prstGeom>
        <a:solidFill>
          <a:srgbClr val="0033A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fr-CH" sz="16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5. Impregnation</a:t>
          </a:r>
          <a:endParaRPr lang="en-GB" sz="1600" dirty="0">
            <a:solidFill>
              <a:srgbClr val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3A358B6E-F237-4088-88EE-66AAEB47DBCD}" type="parTrans" cxnId="{ABDC0001-8DC2-4BC7-B085-BE00A6EE0269}">
      <dgm:prSet/>
      <dgm:spPr/>
      <dgm:t>
        <a:bodyPr/>
        <a:lstStyle/>
        <a:p>
          <a:endParaRPr lang="en-GB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3F6C55-4ECB-4CD5-8147-CC08EEDEDCC0}" type="sibTrans" cxnId="{ABDC0001-8DC2-4BC7-B085-BE00A6EE0269}">
      <dgm:prSet/>
      <dgm:spPr/>
      <dgm:t>
        <a:bodyPr/>
        <a:lstStyle/>
        <a:p>
          <a:endParaRPr lang="en-GB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7C01E0E-3846-4D39-8227-390E44EB3FA1}">
      <dgm:prSet phldrT="[Text]" custT="1"/>
      <dgm:spPr>
        <a:xfrm rot="10800000">
          <a:off x="0" y="3794228"/>
          <a:ext cx="2498113" cy="1276251"/>
        </a:xfrm>
        <a:prstGeom prst="upArrowCallout">
          <a:avLst/>
        </a:prstGeom>
        <a:solidFill>
          <a:srgbClr val="0033A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fr-CH" sz="16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4. Instrumentation</a:t>
          </a:r>
          <a:endParaRPr lang="en-GB" sz="1600" dirty="0">
            <a:solidFill>
              <a:srgbClr val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A73A9B2A-7AFC-4755-BFB4-68B7692BA279}" type="parTrans" cxnId="{CE3B02EB-7A36-4AB6-A268-C9DBB2B8E95D}">
      <dgm:prSet/>
      <dgm:spPr/>
      <dgm:t>
        <a:bodyPr/>
        <a:lstStyle/>
        <a:p>
          <a:endParaRPr lang="en-GB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40299BF-9155-4702-9637-76F1A9A5304A}" type="sibTrans" cxnId="{CE3B02EB-7A36-4AB6-A268-C9DBB2B8E95D}">
      <dgm:prSet/>
      <dgm:spPr/>
      <dgm:t>
        <a:bodyPr/>
        <a:lstStyle/>
        <a:p>
          <a:endParaRPr lang="en-GB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A47504E-CD5C-444F-95B5-BBCA025349FD}" type="pres">
      <dgm:prSet presAssocID="{B0271D79-EC86-42D0-9204-97A250CFB3A3}" presName="Name0" presStyleCnt="0">
        <dgm:presLayoutVars>
          <dgm:dir/>
          <dgm:animLvl val="lvl"/>
          <dgm:resizeHandles val="exact"/>
        </dgm:presLayoutVars>
      </dgm:prSet>
      <dgm:spPr/>
    </dgm:pt>
    <dgm:pt modelId="{7CA293F7-BC5E-4D0E-B03C-FB5C7868812A}" type="pres">
      <dgm:prSet presAssocID="{C3A0B350-212C-45EA-BC56-4C5EE658B713}" presName="boxAndChildren" presStyleCnt="0"/>
      <dgm:spPr/>
    </dgm:pt>
    <dgm:pt modelId="{D360A930-E0C0-413C-9554-F97180B4B61D}" type="pres">
      <dgm:prSet presAssocID="{C3A0B350-212C-45EA-BC56-4C5EE658B713}" presName="parentTextBox" presStyleLbl="node1" presStyleIdx="0" presStyleCnt="5" custLinFactNeighborY="-4456"/>
      <dgm:spPr/>
    </dgm:pt>
    <dgm:pt modelId="{D06ABF18-0E18-4ECD-89CA-24ACCC9A228A}" type="pres">
      <dgm:prSet presAssocID="{C40299BF-9155-4702-9637-76F1A9A5304A}" presName="sp" presStyleCnt="0"/>
      <dgm:spPr/>
    </dgm:pt>
    <dgm:pt modelId="{4BCDB7B3-AEEE-4B74-8569-D5B42430FF48}" type="pres">
      <dgm:prSet presAssocID="{57C01E0E-3846-4D39-8227-390E44EB3FA1}" presName="arrowAndChildren" presStyleCnt="0"/>
      <dgm:spPr/>
    </dgm:pt>
    <dgm:pt modelId="{210BAD93-0265-4969-947D-24D9A5E18F15}" type="pres">
      <dgm:prSet presAssocID="{57C01E0E-3846-4D39-8227-390E44EB3FA1}" presName="parentTextArrow" presStyleLbl="node1" presStyleIdx="1" presStyleCnt="5"/>
      <dgm:spPr/>
    </dgm:pt>
    <dgm:pt modelId="{97989D6E-59E1-4162-BEDF-2A1A8E4D8A5A}" type="pres">
      <dgm:prSet presAssocID="{BB7AA28F-4CF2-4C00-A3F5-CA222EBAF130}" presName="sp" presStyleCnt="0"/>
      <dgm:spPr/>
    </dgm:pt>
    <dgm:pt modelId="{81D298DA-9D81-4792-8C7A-DB2E7BD2CAB4}" type="pres">
      <dgm:prSet presAssocID="{C7CCD63D-0138-43CD-B368-F6E5528558EF}" presName="arrowAndChildren" presStyleCnt="0"/>
      <dgm:spPr/>
    </dgm:pt>
    <dgm:pt modelId="{A11DC0BA-E90C-48A4-B62E-DEBD97A3755B}" type="pres">
      <dgm:prSet presAssocID="{C7CCD63D-0138-43CD-B368-F6E5528558EF}" presName="parentTextArrow" presStyleLbl="node1" presStyleIdx="2" presStyleCnt="5"/>
      <dgm:spPr/>
    </dgm:pt>
    <dgm:pt modelId="{A7A655BF-DFA6-4A68-8993-EE5109492AF1}" type="pres">
      <dgm:prSet presAssocID="{86C33633-22CB-48CB-B4FE-D239AB92E889}" presName="sp" presStyleCnt="0"/>
      <dgm:spPr/>
    </dgm:pt>
    <dgm:pt modelId="{2F562BC8-7462-44CD-973D-4030B4F8705B}" type="pres">
      <dgm:prSet presAssocID="{A49A4923-6F73-47FA-BD56-F2E73A6B3D18}" presName="arrowAndChildren" presStyleCnt="0"/>
      <dgm:spPr/>
    </dgm:pt>
    <dgm:pt modelId="{1FFF55CF-6F91-4B3F-86E8-A04DB17AE9A5}" type="pres">
      <dgm:prSet presAssocID="{A49A4923-6F73-47FA-BD56-F2E73A6B3D18}" presName="parentTextArrow" presStyleLbl="node1" presStyleIdx="3" presStyleCnt="5"/>
      <dgm:spPr/>
    </dgm:pt>
    <dgm:pt modelId="{F97BC913-9178-40DA-838F-2BAFAB370413}" type="pres">
      <dgm:prSet presAssocID="{F0C730E8-CBBE-4BC6-85BC-241B7E1185E7}" presName="sp" presStyleCnt="0"/>
      <dgm:spPr/>
    </dgm:pt>
    <dgm:pt modelId="{538815B0-08F1-4154-B02C-743614A00F31}" type="pres">
      <dgm:prSet presAssocID="{D243F79A-A3FD-4E99-9E27-F6B66DA4E810}" presName="arrowAndChildren" presStyleCnt="0"/>
      <dgm:spPr/>
    </dgm:pt>
    <dgm:pt modelId="{51E33D9E-7C26-4F5D-A698-A3862AFF2957}" type="pres">
      <dgm:prSet presAssocID="{D243F79A-A3FD-4E99-9E27-F6B66DA4E810}" presName="parentTextArrow" presStyleLbl="node1" presStyleIdx="4" presStyleCnt="5"/>
      <dgm:spPr/>
    </dgm:pt>
  </dgm:ptLst>
  <dgm:cxnLst>
    <dgm:cxn modelId="{ABDC0001-8DC2-4BC7-B085-BE00A6EE0269}" srcId="{B0271D79-EC86-42D0-9204-97A250CFB3A3}" destId="{C3A0B350-212C-45EA-BC56-4C5EE658B713}" srcOrd="4" destOrd="0" parTransId="{3A358B6E-F237-4088-88EE-66AAEB47DBCD}" sibTransId="{813F6C55-4ECB-4CD5-8147-CC08EEDEDCC0}"/>
    <dgm:cxn modelId="{3180C21D-93CE-474A-B695-1F8359FC0532}" type="presOf" srcId="{C3A0B350-212C-45EA-BC56-4C5EE658B713}" destId="{D360A930-E0C0-413C-9554-F97180B4B61D}" srcOrd="0" destOrd="0" presId="urn:microsoft.com/office/officeart/2005/8/layout/process4"/>
    <dgm:cxn modelId="{0C5D3539-FA8B-44EB-A30C-F7B0BE97D8F2}" type="presOf" srcId="{B0271D79-EC86-42D0-9204-97A250CFB3A3}" destId="{CA47504E-CD5C-444F-95B5-BBCA025349FD}" srcOrd="0" destOrd="0" presId="urn:microsoft.com/office/officeart/2005/8/layout/process4"/>
    <dgm:cxn modelId="{057A806D-D4C7-4BAB-87E3-6F7FB5052912}" type="presOf" srcId="{D243F79A-A3FD-4E99-9E27-F6B66DA4E810}" destId="{51E33D9E-7C26-4F5D-A698-A3862AFF2957}" srcOrd="0" destOrd="0" presId="urn:microsoft.com/office/officeart/2005/8/layout/process4"/>
    <dgm:cxn modelId="{D6E9E884-A904-4411-9FE4-0B3D5BD65164}" type="presOf" srcId="{A49A4923-6F73-47FA-BD56-F2E73A6B3D18}" destId="{1FFF55CF-6F91-4B3F-86E8-A04DB17AE9A5}" srcOrd="0" destOrd="0" presId="urn:microsoft.com/office/officeart/2005/8/layout/process4"/>
    <dgm:cxn modelId="{040EC09B-797F-4DC7-A587-FC846CC64034}" type="presOf" srcId="{C7CCD63D-0138-43CD-B368-F6E5528558EF}" destId="{A11DC0BA-E90C-48A4-B62E-DEBD97A3755B}" srcOrd="0" destOrd="0" presId="urn:microsoft.com/office/officeart/2005/8/layout/process4"/>
    <dgm:cxn modelId="{CC60409F-57BE-4A7F-A699-1BF779C6D83E}" srcId="{B0271D79-EC86-42D0-9204-97A250CFB3A3}" destId="{C7CCD63D-0138-43CD-B368-F6E5528558EF}" srcOrd="2" destOrd="0" parTransId="{09B53154-9601-482E-966F-FE381A4F0673}" sibTransId="{BB7AA28F-4CF2-4C00-A3F5-CA222EBAF130}"/>
    <dgm:cxn modelId="{75926FB5-EC07-43BE-8EB3-45D8D38C0CB8}" srcId="{B0271D79-EC86-42D0-9204-97A250CFB3A3}" destId="{D243F79A-A3FD-4E99-9E27-F6B66DA4E810}" srcOrd="0" destOrd="0" parTransId="{FFA3A2E5-3B8C-4DBF-9A68-0670603CF9B6}" sibTransId="{F0C730E8-CBBE-4BC6-85BC-241B7E1185E7}"/>
    <dgm:cxn modelId="{9F31C1D1-1970-43BE-A8C6-992A1E061E35}" srcId="{B0271D79-EC86-42D0-9204-97A250CFB3A3}" destId="{A49A4923-6F73-47FA-BD56-F2E73A6B3D18}" srcOrd="1" destOrd="0" parTransId="{8E9E1C0A-0A2A-429F-A4DA-E2E68B2B2329}" sibTransId="{86C33633-22CB-48CB-B4FE-D239AB92E889}"/>
    <dgm:cxn modelId="{AD20B5D4-25E3-437F-A649-98ACE11F4A37}" type="presOf" srcId="{57C01E0E-3846-4D39-8227-390E44EB3FA1}" destId="{210BAD93-0265-4969-947D-24D9A5E18F15}" srcOrd="0" destOrd="0" presId="urn:microsoft.com/office/officeart/2005/8/layout/process4"/>
    <dgm:cxn modelId="{CE3B02EB-7A36-4AB6-A268-C9DBB2B8E95D}" srcId="{B0271D79-EC86-42D0-9204-97A250CFB3A3}" destId="{57C01E0E-3846-4D39-8227-390E44EB3FA1}" srcOrd="3" destOrd="0" parTransId="{A73A9B2A-7AFC-4755-BFB4-68B7692BA279}" sibTransId="{C40299BF-9155-4702-9637-76F1A9A5304A}"/>
    <dgm:cxn modelId="{59CC42C2-7420-4F73-A895-24B908E38C51}" type="presParOf" srcId="{CA47504E-CD5C-444F-95B5-BBCA025349FD}" destId="{7CA293F7-BC5E-4D0E-B03C-FB5C7868812A}" srcOrd="0" destOrd="0" presId="urn:microsoft.com/office/officeart/2005/8/layout/process4"/>
    <dgm:cxn modelId="{AC099CCF-A3E4-45E7-BA8A-E731D2C8BF9E}" type="presParOf" srcId="{7CA293F7-BC5E-4D0E-B03C-FB5C7868812A}" destId="{D360A930-E0C0-413C-9554-F97180B4B61D}" srcOrd="0" destOrd="0" presId="urn:microsoft.com/office/officeart/2005/8/layout/process4"/>
    <dgm:cxn modelId="{EC86BDF6-9BD7-4678-A6DC-A867CC17F08F}" type="presParOf" srcId="{CA47504E-CD5C-444F-95B5-BBCA025349FD}" destId="{D06ABF18-0E18-4ECD-89CA-24ACCC9A228A}" srcOrd="1" destOrd="0" presId="urn:microsoft.com/office/officeart/2005/8/layout/process4"/>
    <dgm:cxn modelId="{0339D5C5-D078-4020-BE3C-DB9D1884AA10}" type="presParOf" srcId="{CA47504E-CD5C-444F-95B5-BBCA025349FD}" destId="{4BCDB7B3-AEEE-4B74-8569-D5B42430FF48}" srcOrd="2" destOrd="0" presId="urn:microsoft.com/office/officeart/2005/8/layout/process4"/>
    <dgm:cxn modelId="{FF132FDD-C135-4625-B0D0-98A4437C3EE9}" type="presParOf" srcId="{4BCDB7B3-AEEE-4B74-8569-D5B42430FF48}" destId="{210BAD93-0265-4969-947D-24D9A5E18F15}" srcOrd="0" destOrd="0" presId="urn:microsoft.com/office/officeart/2005/8/layout/process4"/>
    <dgm:cxn modelId="{3F7A9E6A-7BB2-4780-BEEB-759E89D53D13}" type="presParOf" srcId="{CA47504E-CD5C-444F-95B5-BBCA025349FD}" destId="{97989D6E-59E1-4162-BEDF-2A1A8E4D8A5A}" srcOrd="3" destOrd="0" presId="urn:microsoft.com/office/officeart/2005/8/layout/process4"/>
    <dgm:cxn modelId="{439A73A0-DF72-4131-91AE-876D25C1C361}" type="presParOf" srcId="{CA47504E-CD5C-444F-95B5-BBCA025349FD}" destId="{81D298DA-9D81-4792-8C7A-DB2E7BD2CAB4}" srcOrd="4" destOrd="0" presId="urn:microsoft.com/office/officeart/2005/8/layout/process4"/>
    <dgm:cxn modelId="{1D26E6C8-9835-4D53-8265-95C807C8420A}" type="presParOf" srcId="{81D298DA-9D81-4792-8C7A-DB2E7BD2CAB4}" destId="{A11DC0BA-E90C-48A4-B62E-DEBD97A3755B}" srcOrd="0" destOrd="0" presId="urn:microsoft.com/office/officeart/2005/8/layout/process4"/>
    <dgm:cxn modelId="{B2E891D9-DDE9-4A02-9621-603A6DBA9E9A}" type="presParOf" srcId="{CA47504E-CD5C-444F-95B5-BBCA025349FD}" destId="{A7A655BF-DFA6-4A68-8993-EE5109492AF1}" srcOrd="5" destOrd="0" presId="urn:microsoft.com/office/officeart/2005/8/layout/process4"/>
    <dgm:cxn modelId="{289C2B05-8023-4F19-B729-9A0C96F30773}" type="presParOf" srcId="{CA47504E-CD5C-444F-95B5-BBCA025349FD}" destId="{2F562BC8-7462-44CD-973D-4030B4F8705B}" srcOrd="6" destOrd="0" presId="urn:microsoft.com/office/officeart/2005/8/layout/process4"/>
    <dgm:cxn modelId="{0A932CE3-6D1F-497D-842C-FEA2067D93D5}" type="presParOf" srcId="{2F562BC8-7462-44CD-973D-4030B4F8705B}" destId="{1FFF55CF-6F91-4B3F-86E8-A04DB17AE9A5}" srcOrd="0" destOrd="0" presId="urn:microsoft.com/office/officeart/2005/8/layout/process4"/>
    <dgm:cxn modelId="{D3EA69B8-3632-4F57-834C-66E4C8D49CC3}" type="presParOf" srcId="{CA47504E-CD5C-444F-95B5-BBCA025349FD}" destId="{F97BC913-9178-40DA-838F-2BAFAB370413}" srcOrd="7" destOrd="0" presId="urn:microsoft.com/office/officeart/2005/8/layout/process4"/>
    <dgm:cxn modelId="{4D0F5D3F-3CFE-4220-B9CB-F5D56AD5C693}" type="presParOf" srcId="{CA47504E-CD5C-444F-95B5-BBCA025349FD}" destId="{538815B0-08F1-4154-B02C-743614A00F31}" srcOrd="8" destOrd="0" presId="urn:microsoft.com/office/officeart/2005/8/layout/process4"/>
    <dgm:cxn modelId="{9895C1D5-99B1-49A7-A585-D747D2387519}" type="presParOf" srcId="{538815B0-08F1-4154-B02C-743614A00F31}" destId="{51E33D9E-7C26-4F5D-A698-A3862AFF295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271D79-EC86-42D0-9204-97A250CFB3A3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243F79A-A3FD-4E99-9E27-F6B66DA4E810}">
      <dgm:prSet phldrT="[Text]" custT="1"/>
      <dgm:spPr>
        <a:xfrm rot="10800000">
          <a:off x="0" y="2815"/>
          <a:ext cx="2498113" cy="1276251"/>
        </a:xfrm>
        <a:prstGeom prst="upArrowCallout">
          <a:avLst/>
        </a:prstGeom>
        <a:solidFill>
          <a:srgbClr val="0033A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fr-CH" sz="16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1. Braiding</a:t>
          </a:r>
          <a:endParaRPr lang="en-GB" sz="1600" dirty="0">
            <a:solidFill>
              <a:srgbClr val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FFA3A2E5-3B8C-4DBF-9A68-0670603CF9B6}" type="parTrans" cxnId="{75926FB5-EC07-43BE-8EB3-45D8D38C0CB8}">
      <dgm:prSet/>
      <dgm:spPr/>
      <dgm:t>
        <a:bodyPr/>
        <a:lstStyle/>
        <a:p>
          <a:endParaRPr lang="en-GB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0C730E8-CBBE-4BC6-85BC-241B7E1185E7}" type="sibTrans" cxnId="{75926FB5-EC07-43BE-8EB3-45D8D38C0CB8}">
      <dgm:prSet/>
      <dgm:spPr/>
      <dgm:t>
        <a:bodyPr/>
        <a:lstStyle/>
        <a:p>
          <a:endParaRPr lang="en-GB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9A4923-6F73-47FA-BD56-F2E73A6B3D18}">
      <dgm:prSet phldrT="[Text]" custT="1"/>
      <dgm:spPr>
        <a:xfrm rot="10800000">
          <a:off x="0" y="1266620"/>
          <a:ext cx="2498113" cy="1276251"/>
        </a:xfrm>
        <a:prstGeom prst="upArrowCallout">
          <a:avLst/>
        </a:prstGeom>
        <a:solidFill>
          <a:srgbClr val="0033A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fr-CH" sz="16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2. Winding</a:t>
          </a:r>
          <a:endParaRPr lang="en-GB" sz="1600" dirty="0">
            <a:solidFill>
              <a:srgbClr val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8E9E1C0A-0A2A-429F-A4DA-E2E68B2B2329}" type="parTrans" cxnId="{9F31C1D1-1970-43BE-A8C6-992A1E061E35}">
      <dgm:prSet/>
      <dgm:spPr/>
      <dgm:t>
        <a:bodyPr/>
        <a:lstStyle/>
        <a:p>
          <a:endParaRPr lang="en-GB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C33633-22CB-48CB-B4FE-D239AB92E889}" type="sibTrans" cxnId="{9F31C1D1-1970-43BE-A8C6-992A1E061E35}">
      <dgm:prSet/>
      <dgm:spPr/>
      <dgm:t>
        <a:bodyPr/>
        <a:lstStyle/>
        <a:p>
          <a:endParaRPr lang="en-GB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7CCD63D-0138-43CD-B368-F6E5528558EF}">
      <dgm:prSet phldrT="[Text]" custT="1"/>
      <dgm:spPr>
        <a:xfrm rot="10800000">
          <a:off x="0" y="2530424"/>
          <a:ext cx="2498113" cy="1276251"/>
        </a:xfrm>
        <a:prstGeom prst="upArrowCallout">
          <a:avLst/>
        </a:prstGeom>
        <a:solidFill>
          <a:srgbClr val="0033A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fr-CH" sz="16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3. Reaction</a:t>
          </a:r>
          <a:endParaRPr lang="en-GB" sz="1600" dirty="0">
            <a:solidFill>
              <a:srgbClr val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09B53154-9601-482E-966F-FE381A4F0673}" type="parTrans" cxnId="{CC60409F-57BE-4A7F-A699-1BF779C6D83E}">
      <dgm:prSet/>
      <dgm:spPr/>
      <dgm:t>
        <a:bodyPr/>
        <a:lstStyle/>
        <a:p>
          <a:endParaRPr lang="en-GB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B7AA28F-4CF2-4C00-A3F5-CA222EBAF130}" type="sibTrans" cxnId="{CC60409F-57BE-4A7F-A699-1BF779C6D83E}">
      <dgm:prSet/>
      <dgm:spPr/>
      <dgm:t>
        <a:bodyPr/>
        <a:lstStyle/>
        <a:p>
          <a:endParaRPr lang="en-GB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3A0B350-212C-45EA-BC56-4C5EE658B713}">
      <dgm:prSet phldrT="[Text]" custT="1"/>
      <dgm:spPr>
        <a:xfrm>
          <a:off x="0" y="5058032"/>
          <a:ext cx="2498113" cy="829812"/>
        </a:xfrm>
        <a:prstGeom prst="rect">
          <a:avLst/>
        </a:prstGeom>
        <a:solidFill>
          <a:srgbClr val="0033A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fr-CH" sz="16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5. Impregnation</a:t>
          </a:r>
          <a:endParaRPr lang="en-GB" sz="1600" dirty="0">
            <a:solidFill>
              <a:srgbClr val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3A358B6E-F237-4088-88EE-66AAEB47DBCD}" type="parTrans" cxnId="{ABDC0001-8DC2-4BC7-B085-BE00A6EE0269}">
      <dgm:prSet/>
      <dgm:spPr/>
      <dgm:t>
        <a:bodyPr/>
        <a:lstStyle/>
        <a:p>
          <a:endParaRPr lang="en-GB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3F6C55-4ECB-4CD5-8147-CC08EEDEDCC0}" type="sibTrans" cxnId="{ABDC0001-8DC2-4BC7-B085-BE00A6EE0269}">
      <dgm:prSet/>
      <dgm:spPr/>
      <dgm:t>
        <a:bodyPr/>
        <a:lstStyle/>
        <a:p>
          <a:endParaRPr lang="en-GB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7C01E0E-3846-4D39-8227-390E44EB3FA1}">
      <dgm:prSet phldrT="[Text]" custT="1"/>
      <dgm:spPr>
        <a:xfrm rot="10800000">
          <a:off x="0" y="3794228"/>
          <a:ext cx="2498113" cy="1276251"/>
        </a:xfrm>
        <a:prstGeom prst="upArrowCallout">
          <a:avLst/>
        </a:prstGeom>
        <a:solidFill>
          <a:srgbClr val="0033A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fr-CH" sz="16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4. Instrumentation</a:t>
          </a:r>
          <a:endParaRPr lang="en-GB" sz="1600" dirty="0">
            <a:solidFill>
              <a:srgbClr val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A73A9B2A-7AFC-4755-BFB4-68B7692BA279}" type="parTrans" cxnId="{CE3B02EB-7A36-4AB6-A268-C9DBB2B8E95D}">
      <dgm:prSet/>
      <dgm:spPr/>
      <dgm:t>
        <a:bodyPr/>
        <a:lstStyle/>
        <a:p>
          <a:endParaRPr lang="en-GB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40299BF-9155-4702-9637-76F1A9A5304A}" type="sibTrans" cxnId="{CE3B02EB-7A36-4AB6-A268-C9DBB2B8E95D}">
      <dgm:prSet/>
      <dgm:spPr/>
      <dgm:t>
        <a:bodyPr/>
        <a:lstStyle/>
        <a:p>
          <a:endParaRPr lang="en-GB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A47504E-CD5C-444F-95B5-BBCA025349FD}" type="pres">
      <dgm:prSet presAssocID="{B0271D79-EC86-42D0-9204-97A250CFB3A3}" presName="Name0" presStyleCnt="0">
        <dgm:presLayoutVars>
          <dgm:dir/>
          <dgm:animLvl val="lvl"/>
          <dgm:resizeHandles val="exact"/>
        </dgm:presLayoutVars>
      </dgm:prSet>
      <dgm:spPr/>
    </dgm:pt>
    <dgm:pt modelId="{7CA293F7-BC5E-4D0E-B03C-FB5C7868812A}" type="pres">
      <dgm:prSet presAssocID="{C3A0B350-212C-45EA-BC56-4C5EE658B713}" presName="boxAndChildren" presStyleCnt="0"/>
      <dgm:spPr/>
    </dgm:pt>
    <dgm:pt modelId="{D360A930-E0C0-413C-9554-F97180B4B61D}" type="pres">
      <dgm:prSet presAssocID="{C3A0B350-212C-45EA-BC56-4C5EE658B713}" presName="parentTextBox" presStyleLbl="node1" presStyleIdx="0" presStyleCnt="5" custLinFactNeighborY="-4456"/>
      <dgm:spPr/>
    </dgm:pt>
    <dgm:pt modelId="{D06ABF18-0E18-4ECD-89CA-24ACCC9A228A}" type="pres">
      <dgm:prSet presAssocID="{C40299BF-9155-4702-9637-76F1A9A5304A}" presName="sp" presStyleCnt="0"/>
      <dgm:spPr/>
    </dgm:pt>
    <dgm:pt modelId="{4BCDB7B3-AEEE-4B74-8569-D5B42430FF48}" type="pres">
      <dgm:prSet presAssocID="{57C01E0E-3846-4D39-8227-390E44EB3FA1}" presName="arrowAndChildren" presStyleCnt="0"/>
      <dgm:spPr/>
    </dgm:pt>
    <dgm:pt modelId="{210BAD93-0265-4969-947D-24D9A5E18F15}" type="pres">
      <dgm:prSet presAssocID="{57C01E0E-3846-4D39-8227-390E44EB3FA1}" presName="parentTextArrow" presStyleLbl="node1" presStyleIdx="1" presStyleCnt="5"/>
      <dgm:spPr/>
    </dgm:pt>
    <dgm:pt modelId="{97989D6E-59E1-4162-BEDF-2A1A8E4D8A5A}" type="pres">
      <dgm:prSet presAssocID="{BB7AA28F-4CF2-4C00-A3F5-CA222EBAF130}" presName="sp" presStyleCnt="0"/>
      <dgm:spPr/>
    </dgm:pt>
    <dgm:pt modelId="{81D298DA-9D81-4792-8C7A-DB2E7BD2CAB4}" type="pres">
      <dgm:prSet presAssocID="{C7CCD63D-0138-43CD-B368-F6E5528558EF}" presName="arrowAndChildren" presStyleCnt="0"/>
      <dgm:spPr/>
    </dgm:pt>
    <dgm:pt modelId="{A11DC0BA-E90C-48A4-B62E-DEBD97A3755B}" type="pres">
      <dgm:prSet presAssocID="{C7CCD63D-0138-43CD-B368-F6E5528558EF}" presName="parentTextArrow" presStyleLbl="node1" presStyleIdx="2" presStyleCnt="5"/>
      <dgm:spPr/>
    </dgm:pt>
    <dgm:pt modelId="{A7A655BF-DFA6-4A68-8993-EE5109492AF1}" type="pres">
      <dgm:prSet presAssocID="{86C33633-22CB-48CB-B4FE-D239AB92E889}" presName="sp" presStyleCnt="0"/>
      <dgm:spPr/>
    </dgm:pt>
    <dgm:pt modelId="{2F562BC8-7462-44CD-973D-4030B4F8705B}" type="pres">
      <dgm:prSet presAssocID="{A49A4923-6F73-47FA-BD56-F2E73A6B3D18}" presName="arrowAndChildren" presStyleCnt="0"/>
      <dgm:spPr/>
    </dgm:pt>
    <dgm:pt modelId="{1FFF55CF-6F91-4B3F-86E8-A04DB17AE9A5}" type="pres">
      <dgm:prSet presAssocID="{A49A4923-6F73-47FA-BD56-F2E73A6B3D18}" presName="parentTextArrow" presStyleLbl="node1" presStyleIdx="3" presStyleCnt="5"/>
      <dgm:spPr/>
    </dgm:pt>
    <dgm:pt modelId="{F97BC913-9178-40DA-838F-2BAFAB370413}" type="pres">
      <dgm:prSet presAssocID="{F0C730E8-CBBE-4BC6-85BC-241B7E1185E7}" presName="sp" presStyleCnt="0"/>
      <dgm:spPr/>
    </dgm:pt>
    <dgm:pt modelId="{538815B0-08F1-4154-B02C-743614A00F31}" type="pres">
      <dgm:prSet presAssocID="{D243F79A-A3FD-4E99-9E27-F6B66DA4E810}" presName="arrowAndChildren" presStyleCnt="0"/>
      <dgm:spPr/>
    </dgm:pt>
    <dgm:pt modelId="{51E33D9E-7C26-4F5D-A698-A3862AFF2957}" type="pres">
      <dgm:prSet presAssocID="{D243F79A-A3FD-4E99-9E27-F6B66DA4E810}" presName="parentTextArrow" presStyleLbl="node1" presStyleIdx="4" presStyleCnt="5"/>
      <dgm:spPr/>
    </dgm:pt>
  </dgm:ptLst>
  <dgm:cxnLst>
    <dgm:cxn modelId="{ABDC0001-8DC2-4BC7-B085-BE00A6EE0269}" srcId="{B0271D79-EC86-42D0-9204-97A250CFB3A3}" destId="{C3A0B350-212C-45EA-BC56-4C5EE658B713}" srcOrd="4" destOrd="0" parTransId="{3A358B6E-F237-4088-88EE-66AAEB47DBCD}" sibTransId="{813F6C55-4ECB-4CD5-8147-CC08EEDEDCC0}"/>
    <dgm:cxn modelId="{3180C21D-93CE-474A-B695-1F8359FC0532}" type="presOf" srcId="{C3A0B350-212C-45EA-BC56-4C5EE658B713}" destId="{D360A930-E0C0-413C-9554-F97180B4B61D}" srcOrd="0" destOrd="0" presId="urn:microsoft.com/office/officeart/2005/8/layout/process4"/>
    <dgm:cxn modelId="{0C5D3539-FA8B-44EB-A30C-F7B0BE97D8F2}" type="presOf" srcId="{B0271D79-EC86-42D0-9204-97A250CFB3A3}" destId="{CA47504E-CD5C-444F-95B5-BBCA025349FD}" srcOrd="0" destOrd="0" presId="urn:microsoft.com/office/officeart/2005/8/layout/process4"/>
    <dgm:cxn modelId="{057A806D-D4C7-4BAB-87E3-6F7FB5052912}" type="presOf" srcId="{D243F79A-A3FD-4E99-9E27-F6B66DA4E810}" destId="{51E33D9E-7C26-4F5D-A698-A3862AFF2957}" srcOrd="0" destOrd="0" presId="urn:microsoft.com/office/officeart/2005/8/layout/process4"/>
    <dgm:cxn modelId="{D6E9E884-A904-4411-9FE4-0B3D5BD65164}" type="presOf" srcId="{A49A4923-6F73-47FA-BD56-F2E73A6B3D18}" destId="{1FFF55CF-6F91-4B3F-86E8-A04DB17AE9A5}" srcOrd="0" destOrd="0" presId="urn:microsoft.com/office/officeart/2005/8/layout/process4"/>
    <dgm:cxn modelId="{040EC09B-797F-4DC7-A587-FC846CC64034}" type="presOf" srcId="{C7CCD63D-0138-43CD-B368-F6E5528558EF}" destId="{A11DC0BA-E90C-48A4-B62E-DEBD97A3755B}" srcOrd="0" destOrd="0" presId="urn:microsoft.com/office/officeart/2005/8/layout/process4"/>
    <dgm:cxn modelId="{CC60409F-57BE-4A7F-A699-1BF779C6D83E}" srcId="{B0271D79-EC86-42D0-9204-97A250CFB3A3}" destId="{C7CCD63D-0138-43CD-B368-F6E5528558EF}" srcOrd="2" destOrd="0" parTransId="{09B53154-9601-482E-966F-FE381A4F0673}" sibTransId="{BB7AA28F-4CF2-4C00-A3F5-CA222EBAF130}"/>
    <dgm:cxn modelId="{75926FB5-EC07-43BE-8EB3-45D8D38C0CB8}" srcId="{B0271D79-EC86-42D0-9204-97A250CFB3A3}" destId="{D243F79A-A3FD-4E99-9E27-F6B66DA4E810}" srcOrd="0" destOrd="0" parTransId="{FFA3A2E5-3B8C-4DBF-9A68-0670603CF9B6}" sibTransId="{F0C730E8-CBBE-4BC6-85BC-241B7E1185E7}"/>
    <dgm:cxn modelId="{9F31C1D1-1970-43BE-A8C6-992A1E061E35}" srcId="{B0271D79-EC86-42D0-9204-97A250CFB3A3}" destId="{A49A4923-6F73-47FA-BD56-F2E73A6B3D18}" srcOrd="1" destOrd="0" parTransId="{8E9E1C0A-0A2A-429F-A4DA-E2E68B2B2329}" sibTransId="{86C33633-22CB-48CB-B4FE-D239AB92E889}"/>
    <dgm:cxn modelId="{AD20B5D4-25E3-437F-A649-98ACE11F4A37}" type="presOf" srcId="{57C01E0E-3846-4D39-8227-390E44EB3FA1}" destId="{210BAD93-0265-4969-947D-24D9A5E18F15}" srcOrd="0" destOrd="0" presId="urn:microsoft.com/office/officeart/2005/8/layout/process4"/>
    <dgm:cxn modelId="{CE3B02EB-7A36-4AB6-A268-C9DBB2B8E95D}" srcId="{B0271D79-EC86-42D0-9204-97A250CFB3A3}" destId="{57C01E0E-3846-4D39-8227-390E44EB3FA1}" srcOrd="3" destOrd="0" parTransId="{A73A9B2A-7AFC-4755-BFB4-68B7692BA279}" sibTransId="{C40299BF-9155-4702-9637-76F1A9A5304A}"/>
    <dgm:cxn modelId="{59CC42C2-7420-4F73-A895-24B908E38C51}" type="presParOf" srcId="{CA47504E-CD5C-444F-95B5-BBCA025349FD}" destId="{7CA293F7-BC5E-4D0E-B03C-FB5C7868812A}" srcOrd="0" destOrd="0" presId="urn:microsoft.com/office/officeart/2005/8/layout/process4"/>
    <dgm:cxn modelId="{AC099CCF-A3E4-45E7-BA8A-E731D2C8BF9E}" type="presParOf" srcId="{7CA293F7-BC5E-4D0E-B03C-FB5C7868812A}" destId="{D360A930-E0C0-413C-9554-F97180B4B61D}" srcOrd="0" destOrd="0" presId="urn:microsoft.com/office/officeart/2005/8/layout/process4"/>
    <dgm:cxn modelId="{EC86BDF6-9BD7-4678-A6DC-A867CC17F08F}" type="presParOf" srcId="{CA47504E-CD5C-444F-95B5-BBCA025349FD}" destId="{D06ABF18-0E18-4ECD-89CA-24ACCC9A228A}" srcOrd="1" destOrd="0" presId="urn:microsoft.com/office/officeart/2005/8/layout/process4"/>
    <dgm:cxn modelId="{0339D5C5-D078-4020-BE3C-DB9D1884AA10}" type="presParOf" srcId="{CA47504E-CD5C-444F-95B5-BBCA025349FD}" destId="{4BCDB7B3-AEEE-4B74-8569-D5B42430FF48}" srcOrd="2" destOrd="0" presId="urn:microsoft.com/office/officeart/2005/8/layout/process4"/>
    <dgm:cxn modelId="{FF132FDD-C135-4625-B0D0-98A4437C3EE9}" type="presParOf" srcId="{4BCDB7B3-AEEE-4B74-8569-D5B42430FF48}" destId="{210BAD93-0265-4969-947D-24D9A5E18F15}" srcOrd="0" destOrd="0" presId="urn:microsoft.com/office/officeart/2005/8/layout/process4"/>
    <dgm:cxn modelId="{3F7A9E6A-7BB2-4780-BEEB-759E89D53D13}" type="presParOf" srcId="{CA47504E-CD5C-444F-95B5-BBCA025349FD}" destId="{97989D6E-59E1-4162-BEDF-2A1A8E4D8A5A}" srcOrd="3" destOrd="0" presId="urn:microsoft.com/office/officeart/2005/8/layout/process4"/>
    <dgm:cxn modelId="{439A73A0-DF72-4131-91AE-876D25C1C361}" type="presParOf" srcId="{CA47504E-CD5C-444F-95B5-BBCA025349FD}" destId="{81D298DA-9D81-4792-8C7A-DB2E7BD2CAB4}" srcOrd="4" destOrd="0" presId="urn:microsoft.com/office/officeart/2005/8/layout/process4"/>
    <dgm:cxn modelId="{1D26E6C8-9835-4D53-8265-95C807C8420A}" type="presParOf" srcId="{81D298DA-9D81-4792-8C7A-DB2E7BD2CAB4}" destId="{A11DC0BA-E90C-48A4-B62E-DEBD97A3755B}" srcOrd="0" destOrd="0" presId="urn:microsoft.com/office/officeart/2005/8/layout/process4"/>
    <dgm:cxn modelId="{B2E891D9-DDE9-4A02-9621-603A6DBA9E9A}" type="presParOf" srcId="{CA47504E-CD5C-444F-95B5-BBCA025349FD}" destId="{A7A655BF-DFA6-4A68-8993-EE5109492AF1}" srcOrd="5" destOrd="0" presId="urn:microsoft.com/office/officeart/2005/8/layout/process4"/>
    <dgm:cxn modelId="{289C2B05-8023-4F19-B729-9A0C96F30773}" type="presParOf" srcId="{CA47504E-CD5C-444F-95B5-BBCA025349FD}" destId="{2F562BC8-7462-44CD-973D-4030B4F8705B}" srcOrd="6" destOrd="0" presId="urn:microsoft.com/office/officeart/2005/8/layout/process4"/>
    <dgm:cxn modelId="{0A932CE3-6D1F-497D-842C-FEA2067D93D5}" type="presParOf" srcId="{2F562BC8-7462-44CD-973D-4030B4F8705B}" destId="{1FFF55CF-6F91-4B3F-86E8-A04DB17AE9A5}" srcOrd="0" destOrd="0" presId="urn:microsoft.com/office/officeart/2005/8/layout/process4"/>
    <dgm:cxn modelId="{D3EA69B8-3632-4F57-834C-66E4C8D49CC3}" type="presParOf" srcId="{CA47504E-CD5C-444F-95B5-BBCA025349FD}" destId="{F97BC913-9178-40DA-838F-2BAFAB370413}" srcOrd="7" destOrd="0" presId="urn:microsoft.com/office/officeart/2005/8/layout/process4"/>
    <dgm:cxn modelId="{4D0F5D3F-3CFE-4220-B9CB-F5D56AD5C693}" type="presParOf" srcId="{CA47504E-CD5C-444F-95B5-BBCA025349FD}" destId="{538815B0-08F1-4154-B02C-743614A00F31}" srcOrd="8" destOrd="0" presId="urn:microsoft.com/office/officeart/2005/8/layout/process4"/>
    <dgm:cxn modelId="{9895C1D5-99B1-49A7-A585-D747D2387519}" type="presParOf" srcId="{538815B0-08F1-4154-B02C-743614A00F31}" destId="{51E33D9E-7C26-4F5D-A698-A3862AFF295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60A930-E0C0-413C-9554-F97180B4B61D}">
      <dsp:nvSpPr>
        <dsp:cNvPr id="0" name=""/>
        <dsp:cNvSpPr/>
      </dsp:nvSpPr>
      <dsp:spPr>
        <a:xfrm>
          <a:off x="0" y="4108846"/>
          <a:ext cx="1704904" cy="679054"/>
        </a:xfrm>
        <a:prstGeom prst="rect">
          <a:avLst/>
        </a:prstGeom>
        <a:solidFill>
          <a:srgbClr val="0033A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600" kern="12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5. Impregnation</a:t>
          </a:r>
          <a:endParaRPr lang="en-GB" sz="1600" kern="1200" dirty="0">
            <a:solidFill>
              <a:srgbClr val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0" y="4108846"/>
        <a:ext cx="1704904" cy="679054"/>
      </dsp:txXfrm>
    </dsp:sp>
    <dsp:sp modelId="{210BAD93-0265-4969-947D-24D9A5E18F15}">
      <dsp:nvSpPr>
        <dsp:cNvPr id="0" name=""/>
        <dsp:cNvSpPr/>
      </dsp:nvSpPr>
      <dsp:spPr>
        <a:xfrm rot="10800000">
          <a:off x="0" y="3104904"/>
          <a:ext cx="1704904" cy="1044386"/>
        </a:xfrm>
        <a:prstGeom prst="upArrowCallout">
          <a:avLst/>
        </a:prstGeom>
        <a:solidFill>
          <a:srgbClr val="0033A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600" kern="12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4. Instrumentation</a:t>
          </a:r>
          <a:endParaRPr lang="en-GB" sz="1600" kern="1200" dirty="0">
            <a:solidFill>
              <a:srgbClr val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 rot="10800000">
        <a:off x="0" y="3104904"/>
        <a:ext cx="1704904" cy="678611"/>
      </dsp:txXfrm>
    </dsp:sp>
    <dsp:sp modelId="{A11DC0BA-E90C-48A4-B62E-DEBD97A3755B}">
      <dsp:nvSpPr>
        <dsp:cNvPr id="0" name=""/>
        <dsp:cNvSpPr/>
      </dsp:nvSpPr>
      <dsp:spPr>
        <a:xfrm rot="10800000">
          <a:off x="0" y="2070704"/>
          <a:ext cx="1704904" cy="1044386"/>
        </a:xfrm>
        <a:prstGeom prst="upArrowCallout">
          <a:avLst/>
        </a:prstGeom>
        <a:solidFill>
          <a:srgbClr val="0033A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600" kern="12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3. Reaction</a:t>
          </a:r>
          <a:endParaRPr lang="en-GB" sz="1600" kern="1200" dirty="0">
            <a:solidFill>
              <a:srgbClr val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 rot="10800000">
        <a:off x="0" y="2070704"/>
        <a:ext cx="1704904" cy="678611"/>
      </dsp:txXfrm>
    </dsp:sp>
    <dsp:sp modelId="{1FFF55CF-6F91-4B3F-86E8-A04DB17AE9A5}">
      <dsp:nvSpPr>
        <dsp:cNvPr id="0" name=""/>
        <dsp:cNvSpPr/>
      </dsp:nvSpPr>
      <dsp:spPr>
        <a:xfrm rot="10800000">
          <a:off x="0" y="1036504"/>
          <a:ext cx="1704904" cy="1044386"/>
        </a:xfrm>
        <a:prstGeom prst="upArrowCallout">
          <a:avLst/>
        </a:prstGeom>
        <a:solidFill>
          <a:srgbClr val="0033A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600" kern="12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2. Winding</a:t>
          </a:r>
          <a:endParaRPr lang="en-GB" sz="1600" kern="1200" dirty="0">
            <a:solidFill>
              <a:srgbClr val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 rot="10800000">
        <a:off x="0" y="1036504"/>
        <a:ext cx="1704904" cy="678611"/>
      </dsp:txXfrm>
    </dsp:sp>
    <dsp:sp modelId="{51E33D9E-7C26-4F5D-A698-A3862AFF2957}">
      <dsp:nvSpPr>
        <dsp:cNvPr id="0" name=""/>
        <dsp:cNvSpPr/>
      </dsp:nvSpPr>
      <dsp:spPr>
        <a:xfrm rot="10800000">
          <a:off x="0" y="2304"/>
          <a:ext cx="1704904" cy="1044386"/>
        </a:xfrm>
        <a:prstGeom prst="upArrowCallout">
          <a:avLst/>
        </a:prstGeom>
        <a:solidFill>
          <a:srgbClr val="0033A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600" kern="12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1. Braiding</a:t>
          </a:r>
          <a:endParaRPr lang="en-GB" sz="1600" kern="1200" dirty="0">
            <a:solidFill>
              <a:srgbClr val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 rot="10800000">
        <a:off x="0" y="2304"/>
        <a:ext cx="1704904" cy="6786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60A930-E0C0-413C-9554-F97180B4B61D}">
      <dsp:nvSpPr>
        <dsp:cNvPr id="0" name=""/>
        <dsp:cNvSpPr/>
      </dsp:nvSpPr>
      <dsp:spPr>
        <a:xfrm>
          <a:off x="0" y="4108846"/>
          <a:ext cx="1704904" cy="679054"/>
        </a:xfrm>
        <a:prstGeom prst="rect">
          <a:avLst/>
        </a:prstGeom>
        <a:solidFill>
          <a:srgbClr val="0033A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600" kern="12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5. Impregnation</a:t>
          </a:r>
          <a:endParaRPr lang="en-GB" sz="1600" kern="1200" dirty="0">
            <a:solidFill>
              <a:srgbClr val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0" y="4108846"/>
        <a:ext cx="1704904" cy="679054"/>
      </dsp:txXfrm>
    </dsp:sp>
    <dsp:sp modelId="{210BAD93-0265-4969-947D-24D9A5E18F15}">
      <dsp:nvSpPr>
        <dsp:cNvPr id="0" name=""/>
        <dsp:cNvSpPr/>
      </dsp:nvSpPr>
      <dsp:spPr>
        <a:xfrm rot="10800000">
          <a:off x="0" y="3104904"/>
          <a:ext cx="1704904" cy="1044386"/>
        </a:xfrm>
        <a:prstGeom prst="upArrowCallout">
          <a:avLst/>
        </a:prstGeom>
        <a:solidFill>
          <a:srgbClr val="0033A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600" kern="12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4. Instrumentation</a:t>
          </a:r>
          <a:endParaRPr lang="en-GB" sz="1600" kern="1200" dirty="0">
            <a:solidFill>
              <a:srgbClr val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 rot="10800000">
        <a:off x="0" y="3104904"/>
        <a:ext cx="1704904" cy="678611"/>
      </dsp:txXfrm>
    </dsp:sp>
    <dsp:sp modelId="{A11DC0BA-E90C-48A4-B62E-DEBD97A3755B}">
      <dsp:nvSpPr>
        <dsp:cNvPr id="0" name=""/>
        <dsp:cNvSpPr/>
      </dsp:nvSpPr>
      <dsp:spPr>
        <a:xfrm rot="10800000">
          <a:off x="0" y="2070704"/>
          <a:ext cx="1704904" cy="1044386"/>
        </a:xfrm>
        <a:prstGeom prst="upArrowCallout">
          <a:avLst/>
        </a:prstGeom>
        <a:solidFill>
          <a:srgbClr val="0033A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600" kern="12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3. Reaction</a:t>
          </a:r>
          <a:endParaRPr lang="en-GB" sz="1600" kern="1200" dirty="0">
            <a:solidFill>
              <a:srgbClr val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 rot="10800000">
        <a:off x="0" y="2070704"/>
        <a:ext cx="1704904" cy="678611"/>
      </dsp:txXfrm>
    </dsp:sp>
    <dsp:sp modelId="{1FFF55CF-6F91-4B3F-86E8-A04DB17AE9A5}">
      <dsp:nvSpPr>
        <dsp:cNvPr id="0" name=""/>
        <dsp:cNvSpPr/>
      </dsp:nvSpPr>
      <dsp:spPr>
        <a:xfrm rot="10800000">
          <a:off x="0" y="1036504"/>
          <a:ext cx="1704904" cy="1044386"/>
        </a:xfrm>
        <a:prstGeom prst="upArrowCallout">
          <a:avLst/>
        </a:prstGeom>
        <a:solidFill>
          <a:srgbClr val="0033A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600" kern="12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2. Winding</a:t>
          </a:r>
          <a:endParaRPr lang="en-GB" sz="1600" kern="1200" dirty="0">
            <a:solidFill>
              <a:srgbClr val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 rot="10800000">
        <a:off x="0" y="1036504"/>
        <a:ext cx="1704904" cy="678611"/>
      </dsp:txXfrm>
    </dsp:sp>
    <dsp:sp modelId="{51E33D9E-7C26-4F5D-A698-A3862AFF2957}">
      <dsp:nvSpPr>
        <dsp:cNvPr id="0" name=""/>
        <dsp:cNvSpPr/>
      </dsp:nvSpPr>
      <dsp:spPr>
        <a:xfrm rot="10800000">
          <a:off x="0" y="2304"/>
          <a:ext cx="1704904" cy="1044386"/>
        </a:xfrm>
        <a:prstGeom prst="upArrowCallout">
          <a:avLst/>
        </a:prstGeom>
        <a:solidFill>
          <a:srgbClr val="0033A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600" kern="1200" dirty="0">
              <a:solidFill>
                <a:srgbClr val="FFFF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1. Braiding</a:t>
          </a:r>
          <a:endParaRPr lang="en-GB" sz="1600" kern="1200" dirty="0">
            <a:solidFill>
              <a:srgbClr val="FFFFFF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 rot="10800000">
        <a:off x="0" y="2304"/>
        <a:ext cx="1704904" cy="6786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2/3/2025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r="2888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8806" y="2243666"/>
            <a:ext cx="8219661" cy="1591733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346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657241" y="6356350"/>
            <a:ext cx="34211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6002"/>
            <a:ext cx="8229600" cy="93600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57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14181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21688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4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4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/>
          <a:srcRect b="36557"/>
          <a:stretch/>
        </p:blipFill>
        <p:spPr bwMode="auto">
          <a:xfrm>
            <a:off x="6332" y="6272584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/>
          <a:srcRect t="62024"/>
          <a:stretch/>
        </p:blipFill>
        <p:spPr bwMode="auto">
          <a:xfrm>
            <a:off x="780685" y="6375399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4" r:id="rId5"/>
    <p:sldLayoutId id="2147483665" r:id="rId6"/>
    <p:sldLayoutId id="2147483667" r:id="rId7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8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1.jpeg"/><Relationship Id="rId12" Type="http://schemas.openxmlformats.org/officeDocument/2006/relationships/image" Target="../media/image1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image" Target="../media/image15.jpeg"/><Relationship Id="rId5" Type="http://schemas.openxmlformats.org/officeDocument/2006/relationships/diagramColors" Target="../diagrams/colors2.xml"/><Relationship Id="rId15" Type="http://schemas.openxmlformats.org/officeDocument/2006/relationships/image" Target="../media/image19.png"/><Relationship Id="rId10" Type="http://schemas.openxmlformats.org/officeDocument/2006/relationships/image" Target="../media/image14.jpe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3.jpeg"/><Relationship Id="rId1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168202/1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2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s://edms.cern.ch/document/3168202/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8081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hfm.web.cern.ch/hfm-working-groups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hyperlink" Target="https://doi.org/10.3390/polym16030407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07616/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hyperlink" Target="https://doi.org/10.1109/TASC.2023.333858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diagramColors" Target="../diagrams/colors1.xml"/><Relationship Id="rId12" Type="http://schemas.openxmlformats.org/officeDocument/2006/relationships/image" Target="../media/image14.jpeg"/><Relationship Id="rId2" Type="http://schemas.openxmlformats.org/officeDocument/2006/relationships/hyperlink" Target="https://doi.org/10.1109/TASC.2023.3338588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13.jpeg"/><Relationship Id="rId5" Type="http://schemas.openxmlformats.org/officeDocument/2006/relationships/diagramLayout" Target="../diagrams/layout1.xml"/><Relationship Id="rId10" Type="http://schemas.openxmlformats.org/officeDocument/2006/relationships/image" Target="../media/image12.jpeg"/><Relationship Id="rId4" Type="http://schemas.openxmlformats.org/officeDocument/2006/relationships/diagramData" Target="../diagrams/data1.xml"/><Relationship Id="rId9" Type="http://schemas.openxmlformats.org/officeDocument/2006/relationships/image" Target="../media/image11.jpeg"/><Relationship Id="rId1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0ABEC-A5AB-47E3-836E-713E97551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075" y="2387915"/>
            <a:ext cx="8889925" cy="2082169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Updates from the HFM Insulation WG</a:t>
            </a:r>
            <a:br>
              <a:rPr lang="en-GB" dirty="0"/>
            </a:br>
            <a:br>
              <a:rPr lang="en-GB" dirty="0"/>
            </a:br>
            <a:r>
              <a:rPr lang="en-GB" dirty="0"/>
              <a:t>HFM Annual Meeting 2025</a:t>
            </a:r>
            <a:br>
              <a:rPr lang="en-GB" dirty="0"/>
            </a:b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174796-5C3F-4600-B698-41E50382495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24633F-1C14-447E-BE38-1DC19C71AE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5" y="6356350"/>
            <a:ext cx="3242153" cy="365125"/>
          </a:xfrm>
        </p:spPr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9D6373-12DC-8C4A-5558-486A730D1429}"/>
              </a:ext>
            </a:extLst>
          </p:cNvPr>
          <p:cNvSpPr txBox="1"/>
          <p:nvPr/>
        </p:nvSpPr>
        <p:spPr>
          <a:xfrm>
            <a:off x="155086" y="5573202"/>
            <a:ext cx="3362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Roland Piccin (TE-MSC-SMT)</a:t>
            </a:r>
          </a:p>
        </p:txBody>
      </p:sp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E8787-9C4F-0F21-51B3-7E45D5F824C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32EC34-AB8F-3443-9139-D7C2188418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677A86-6FCD-C2EF-A950-351831FC00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A037073-45B0-FD9D-7316-6A9A9F29E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107" y="175046"/>
            <a:ext cx="4350589" cy="461277"/>
          </a:xfrm>
        </p:spPr>
        <p:txBody>
          <a:bodyPr>
            <a:noAutofit/>
          </a:bodyPr>
          <a:lstStyle/>
          <a:p>
            <a:r>
              <a:rPr lang="en-US" sz="3200" dirty="0"/>
              <a:t>Plasma de-sizing</a:t>
            </a:r>
            <a:endParaRPr lang="en-GB" sz="3200" dirty="0"/>
          </a:p>
        </p:txBody>
      </p:sp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CE9C331E-211A-BA27-9B78-0350A872DA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81087406"/>
              </p:ext>
            </p:extLst>
          </p:nvPr>
        </p:nvGraphicFramePr>
        <p:xfrm>
          <a:off x="5727457" y="628612"/>
          <a:ext cx="1704904" cy="4820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6" name="Picture 15">
            <a:extLst>
              <a:ext uri="{FF2B5EF4-FFF2-40B4-BE49-F238E27FC236}">
                <a16:creationId xmlns:a16="http://schemas.microsoft.com/office/drawing/2014/main" id="{E1FD8582-046B-1229-59B5-705A086CFBD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7806" y="284477"/>
            <a:ext cx="1553681" cy="1140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A picture containing indoor, cluttered&#10;&#10;Description automatically generated">
            <a:extLst>
              <a:ext uri="{FF2B5EF4-FFF2-40B4-BE49-F238E27FC236}">
                <a16:creationId xmlns:a16="http://schemas.microsoft.com/office/drawing/2014/main" id="{914D34F1-EDC7-1A2C-BBE6-18F167F385C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62902" y="1552622"/>
            <a:ext cx="1493991" cy="872868"/>
          </a:xfrm>
          <a:prstGeom prst="rect">
            <a:avLst/>
          </a:prstGeom>
          <a:ln>
            <a:noFill/>
          </a:ln>
        </p:spPr>
      </p:pic>
      <p:pic>
        <p:nvPicPr>
          <p:cNvPr id="18" name="Picture 6" descr="\\cern.ch\dfs\Workspaces\s\shortmod\Develop\labo 927\Fournace\Gero\Four_Gero_2500\Pictures\DSC00039.JPG">
            <a:extLst>
              <a:ext uri="{FF2B5EF4-FFF2-40B4-BE49-F238E27FC236}">
                <a16:creationId xmlns:a16="http://schemas.microsoft.com/office/drawing/2014/main" id="{A66E6199-ED50-2DD8-46AB-BC4697DA45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75502" y="2553512"/>
            <a:ext cx="1553680" cy="112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7D8BCD8-0A3B-38B3-B9A0-30CA6F560A5D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11810" y="3748184"/>
            <a:ext cx="1509304" cy="9928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Picture 6">
            <a:extLst>
              <a:ext uri="{FF2B5EF4-FFF2-40B4-BE49-F238E27FC236}">
                <a16:creationId xmlns:a16="http://schemas.microsoft.com/office/drawing/2014/main" id="{65D1A075-B6C8-1925-CA42-4D0CE9656905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11810" y="4808115"/>
            <a:ext cx="1509304" cy="1077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261803B-1457-8727-19C2-48CD7C4B90F0}"/>
              </a:ext>
            </a:extLst>
          </p:cNvPr>
          <p:cNvSpPr txBox="1"/>
          <p:nvPr/>
        </p:nvSpPr>
        <p:spPr>
          <a:xfrm>
            <a:off x="5035343" y="1277129"/>
            <a:ext cx="102582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/>
            <a:r>
              <a:rPr lang="fr-CH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Plasma</a:t>
            </a:r>
            <a:endParaRPr lang="en-GB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8C4BBCF-58CA-8758-755F-BAE55E0BB7CF}"/>
              </a:ext>
            </a:extLst>
          </p:cNvPr>
          <p:cNvCxnSpPr/>
          <p:nvPr/>
        </p:nvCxnSpPr>
        <p:spPr>
          <a:xfrm>
            <a:off x="5969699" y="1494087"/>
            <a:ext cx="230215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1459F7C1-3AA5-9E48-2891-D6C8A6A5E33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9521" y="3679204"/>
            <a:ext cx="2789814" cy="240177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164D92F-DFBA-9AB2-BDF0-1F8F7FD18CA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72914" y="1731308"/>
            <a:ext cx="2589097" cy="372295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39B738F2-1332-CF20-82E2-1EFCAF1C560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7107" y="777023"/>
            <a:ext cx="2918451" cy="2620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5054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F7C399-DF0A-DD21-DE3D-B83D1126B33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79625F-3FC7-AE47-B674-C163F3FA4F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9CB119-EA45-86BC-817E-77A15F88F6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592C9C-130C-8F57-3C92-B3BBD99C747B}"/>
              </a:ext>
            </a:extLst>
          </p:cNvPr>
          <p:cNvSpPr txBox="1"/>
          <p:nvPr/>
        </p:nvSpPr>
        <p:spPr>
          <a:xfrm>
            <a:off x="279918" y="1835386"/>
            <a:ext cx="5868955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en-GB" sz="2800" dirty="0">
                <a:solidFill>
                  <a:srgbClr val="0033A0"/>
                </a:solidFill>
                <a:latin typeface="Arial"/>
              </a:rPr>
              <a:t>Next steps 2025:</a:t>
            </a:r>
          </a:p>
          <a:p>
            <a:pPr defTabSz="685800"/>
            <a:endParaRPr lang="en-GB" sz="2800" dirty="0">
              <a:solidFill>
                <a:srgbClr val="0033A0"/>
              </a:solidFill>
              <a:latin typeface="Arial"/>
            </a:endParaRPr>
          </a:p>
          <a:p>
            <a:pPr marL="600075" lvl="1" indent="-257175" defTabSz="685800">
              <a:buFont typeface="+mj-lt"/>
              <a:buAutoNum type="arabicPeriod"/>
            </a:pPr>
            <a:r>
              <a:rPr lang="en-GB" sz="2800" dirty="0">
                <a:solidFill>
                  <a:srgbClr val="0033A0"/>
                </a:solidFill>
                <a:latin typeface="Arial"/>
              </a:rPr>
              <a:t>Effect of the de-sizing process on the conductor (i.e. RRR and Jc)</a:t>
            </a:r>
          </a:p>
          <a:p>
            <a:pPr marL="600075" lvl="1" indent="-257175" defTabSz="685800">
              <a:buFont typeface="+mj-lt"/>
              <a:buAutoNum type="arabicPeriod"/>
            </a:pPr>
            <a:r>
              <a:rPr lang="en-GB" sz="2800" dirty="0">
                <a:solidFill>
                  <a:srgbClr val="0033A0"/>
                </a:solidFill>
                <a:latin typeface="Arial"/>
              </a:rPr>
              <a:t>Validate the process in small-scale tool (e.g. box) and SMC (see A. Haziot WP3.4 TDP)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E1FB7A-E3EE-F8C6-94E9-40AEC5CA3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0281" y="1835386"/>
            <a:ext cx="2105890" cy="3250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564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83604D-EBFF-2274-DBB6-D0A5C6A27B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15E44-94C8-0964-1CE8-922282925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Cable Insulation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070D6-A77E-D7EC-CDBF-BF1616D7E40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75897E-E054-0FF8-F75C-797EBEA7D8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5D3883-7832-C04A-76F4-E601BFDB7F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4DC823-5A42-9996-E255-A72CE0A53F62}"/>
              </a:ext>
            </a:extLst>
          </p:cNvPr>
          <p:cNvSpPr txBox="1"/>
          <p:nvPr/>
        </p:nvSpPr>
        <p:spPr>
          <a:xfrm>
            <a:off x="195942" y="5779977"/>
            <a:ext cx="6567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F.O. Pincot, R. Piccin - WP4.3 (CERN)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A66974-66A7-DA25-9933-1E28362B93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837" y="1718454"/>
            <a:ext cx="3284478" cy="3421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260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A85814-062E-7ED9-24CD-182ECEFD35E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0A60A6-FCB7-63B9-AFD7-4A3C209481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F8C247-E4DD-0B8D-620C-D838465A4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1D5AF0-AED7-B9B5-4F53-4C38782D44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8207" y="2059625"/>
            <a:ext cx="5774371" cy="361070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DBC82BA-4E53-EC34-B378-3369C653D8EE}"/>
              </a:ext>
            </a:extLst>
          </p:cNvPr>
          <p:cNvSpPr txBox="1"/>
          <p:nvPr/>
        </p:nvSpPr>
        <p:spPr>
          <a:xfrm>
            <a:off x="189306" y="851268"/>
            <a:ext cx="884327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Improving cable insulation </a:t>
            </a:r>
            <a:r>
              <a:rPr lang="en-GB" sz="2400" b="1" dirty="0"/>
              <a:t>robustness</a:t>
            </a:r>
            <a:r>
              <a:rPr lang="en-GB" sz="2400" dirty="0"/>
              <a:t> (electrical and mechanical) increasing the </a:t>
            </a:r>
            <a:r>
              <a:rPr lang="en-GB" sz="2400" b="1" dirty="0"/>
              <a:t>fiber volume fraction </a:t>
            </a:r>
            <a:r>
              <a:rPr lang="en-GB" sz="2400" dirty="0"/>
              <a:t>and use alternative HT resistant fibers.</a:t>
            </a:r>
            <a:endParaRPr lang="en-GB" sz="24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1D8991-2263-D3BD-7183-6CD33D676E24}"/>
              </a:ext>
            </a:extLst>
          </p:cNvPr>
          <p:cNvSpPr txBox="1"/>
          <p:nvPr/>
        </p:nvSpPr>
        <p:spPr>
          <a:xfrm>
            <a:off x="111422" y="2753594"/>
            <a:ext cx="3135086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Benefits:</a:t>
            </a:r>
          </a:p>
          <a:p>
            <a:endParaRPr lang="en-US" dirty="0"/>
          </a:p>
          <a:p>
            <a:r>
              <a:rPr lang="en-US" b="1" dirty="0"/>
              <a:t>- </a:t>
            </a:r>
            <a:r>
              <a:rPr lang="en-GB" b="1" dirty="0"/>
              <a:t>Higher dielectric strength </a:t>
            </a:r>
          </a:p>
          <a:p>
            <a:r>
              <a:rPr lang="en-GB" b="1" dirty="0"/>
              <a:t>- Higher mechanical strength </a:t>
            </a:r>
            <a:endParaRPr lang="en-US" b="1" dirty="0"/>
          </a:p>
          <a:p>
            <a:r>
              <a:rPr lang="en-US" b="1" dirty="0"/>
              <a:t>- Higher thermal conductivity </a:t>
            </a:r>
          </a:p>
          <a:p>
            <a:r>
              <a:rPr lang="en-GB" b="1" dirty="0"/>
              <a:t>- Lower CTE of the composite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093D72-96BF-E94E-F98B-FA79927117E1}"/>
              </a:ext>
            </a:extLst>
          </p:cNvPr>
          <p:cNvSpPr txBox="1"/>
          <p:nvPr/>
        </p:nvSpPr>
        <p:spPr>
          <a:xfrm>
            <a:off x="6498693" y="5842491"/>
            <a:ext cx="24923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D. Polvani </a:t>
            </a:r>
            <a:r>
              <a:rPr lang="en-US" sz="1200" dirty="0">
                <a:hlinkClick r:id="rId3"/>
              </a:rPr>
              <a:t>EDMS 3168202</a:t>
            </a:r>
            <a:r>
              <a:rPr lang="en-US" sz="1200" dirty="0"/>
              <a:t> (2024)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2FE4F7D-CA9D-AD2E-AD4D-8DCFF0AD3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034" y="224602"/>
            <a:ext cx="7427441" cy="389806"/>
          </a:xfrm>
        </p:spPr>
        <p:txBody>
          <a:bodyPr>
            <a:noAutofit/>
          </a:bodyPr>
          <a:lstStyle/>
          <a:p>
            <a:r>
              <a:rPr lang="en-US" sz="3200" dirty="0"/>
              <a:t>Fiber fraction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9832300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8676F-E164-14F5-0F7C-181292619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687" y="64196"/>
            <a:ext cx="7427441" cy="389806"/>
          </a:xfrm>
        </p:spPr>
        <p:txBody>
          <a:bodyPr>
            <a:normAutofit fontScale="90000"/>
          </a:bodyPr>
          <a:lstStyle/>
          <a:p>
            <a:r>
              <a:rPr lang="en-US" sz="3000" dirty="0"/>
              <a:t>Cable insulation layout</a:t>
            </a:r>
            <a:endParaRPr lang="en-GB" sz="3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2CCB8-E91A-B412-FEA0-FE8FE33A44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99F5D5-BFA1-C35B-A607-666931EB4F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4606" y="2555256"/>
            <a:ext cx="4119700" cy="2671429"/>
          </a:xfrm>
          <a:prstGeom prst="rect">
            <a:avLst/>
          </a:prstGeom>
        </p:spPr>
      </p:pic>
      <p:pic>
        <p:nvPicPr>
          <p:cNvPr id="11" name="Picture 10" descr="A close up of a rope&#10;&#10;Description automatically generated">
            <a:extLst>
              <a:ext uri="{FF2B5EF4-FFF2-40B4-BE49-F238E27FC236}">
                <a16:creationId xmlns:a16="http://schemas.microsoft.com/office/drawing/2014/main" id="{B225D076-5D72-725D-60AC-A4A53C9F70B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189" y="993228"/>
            <a:ext cx="2361075" cy="21496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A3E8090-FC38-B3E7-041C-138EED05E7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405" t="3161" r="26634"/>
          <a:stretch/>
        </p:blipFill>
        <p:spPr>
          <a:xfrm>
            <a:off x="203686" y="993229"/>
            <a:ext cx="2071161" cy="2149685"/>
          </a:xfrm>
          <a:prstGeom prst="rect">
            <a:avLst/>
          </a:prstGeom>
        </p:spPr>
      </p:pic>
      <p:pic>
        <p:nvPicPr>
          <p:cNvPr id="2048" name="Picture 2047">
            <a:extLst>
              <a:ext uri="{FF2B5EF4-FFF2-40B4-BE49-F238E27FC236}">
                <a16:creationId xmlns:a16="http://schemas.microsoft.com/office/drawing/2014/main" id="{9D645B73-43AA-8BFB-0FD2-661CF37FCB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445" y="3604132"/>
            <a:ext cx="2015402" cy="1622553"/>
          </a:xfrm>
          <a:prstGeom prst="rect">
            <a:avLst/>
          </a:prstGeom>
        </p:spPr>
      </p:pic>
      <p:pic>
        <p:nvPicPr>
          <p:cNvPr id="2051" name="Picture 2050">
            <a:extLst>
              <a:ext uri="{FF2B5EF4-FFF2-40B4-BE49-F238E27FC236}">
                <a16:creationId xmlns:a16="http://schemas.microsoft.com/office/drawing/2014/main" id="{6A90BAEC-3B2D-0586-708F-214857F273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47025" y="3617684"/>
            <a:ext cx="2015403" cy="1654728"/>
          </a:xfrm>
          <a:prstGeom prst="rect">
            <a:avLst/>
          </a:prstGeom>
        </p:spPr>
      </p:pic>
      <p:cxnSp>
        <p:nvCxnSpPr>
          <p:cNvPr id="2056" name="Straight Arrow Connector 2055">
            <a:extLst>
              <a:ext uri="{FF2B5EF4-FFF2-40B4-BE49-F238E27FC236}">
                <a16:creationId xmlns:a16="http://schemas.microsoft.com/office/drawing/2014/main" id="{D0FD3330-168F-B44D-80C2-1E855797FA50}"/>
              </a:ext>
            </a:extLst>
          </p:cNvPr>
          <p:cNvCxnSpPr>
            <a:cxnSpLocks/>
          </p:cNvCxnSpPr>
          <p:nvPr/>
        </p:nvCxnSpPr>
        <p:spPr>
          <a:xfrm flipH="1">
            <a:off x="2341383" y="3894593"/>
            <a:ext cx="3453" cy="583262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58" name="TextBox 2057">
            <a:extLst>
              <a:ext uri="{FF2B5EF4-FFF2-40B4-BE49-F238E27FC236}">
                <a16:creationId xmlns:a16="http://schemas.microsoft.com/office/drawing/2014/main" id="{25808B46-22F5-007A-1958-380649BD44A0}"/>
              </a:ext>
            </a:extLst>
          </p:cNvPr>
          <p:cNvSpPr txBox="1"/>
          <p:nvPr/>
        </p:nvSpPr>
        <p:spPr>
          <a:xfrm>
            <a:off x="2393842" y="3954635"/>
            <a:ext cx="53063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145 µm</a:t>
            </a:r>
            <a:r>
              <a:rPr lang="en-US" sz="1400" dirty="0"/>
              <a:t> </a:t>
            </a:r>
            <a:endParaRPr lang="en-GB" sz="1400" dirty="0"/>
          </a:p>
        </p:txBody>
      </p:sp>
      <p:cxnSp>
        <p:nvCxnSpPr>
          <p:cNvPr id="2060" name="Straight Arrow Connector 2059">
            <a:extLst>
              <a:ext uri="{FF2B5EF4-FFF2-40B4-BE49-F238E27FC236}">
                <a16:creationId xmlns:a16="http://schemas.microsoft.com/office/drawing/2014/main" id="{A3FDCB15-84B2-38C6-6CBD-149F64A06B88}"/>
              </a:ext>
            </a:extLst>
          </p:cNvPr>
          <p:cNvCxnSpPr>
            <a:cxnSpLocks/>
          </p:cNvCxnSpPr>
          <p:nvPr/>
        </p:nvCxnSpPr>
        <p:spPr>
          <a:xfrm flipH="1" flipV="1">
            <a:off x="1699404" y="4477855"/>
            <a:ext cx="567053" cy="1100817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70" name="TextBox 2069">
            <a:extLst>
              <a:ext uri="{FF2B5EF4-FFF2-40B4-BE49-F238E27FC236}">
                <a16:creationId xmlns:a16="http://schemas.microsoft.com/office/drawing/2014/main" id="{A4AF41AE-6E7D-8818-0970-795E77A7B0B9}"/>
              </a:ext>
            </a:extLst>
          </p:cNvPr>
          <p:cNvSpPr txBox="1"/>
          <p:nvPr/>
        </p:nvSpPr>
        <p:spPr>
          <a:xfrm>
            <a:off x="2031959" y="5578673"/>
            <a:ext cx="83512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resin-rich area</a:t>
            </a:r>
            <a:endParaRPr lang="en-GB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F7062A-0C00-CFDF-9F03-BB92D8C66662}"/>
              </a:ext>
            </a:extLst>
          </p:cNvPr>
          <p:cNvSpPr txBox="1"/>
          <p:nvPr/>
        </p:nvSpPr>
        <p:spPr>
          <a:xfrm>
            <a:off x="5121596" y="5440173"/>
            <a:ext cx="383501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</a:rPr>
              <a:t>Manufacturing trials 2024 (Courtesy of F.O. Pincot)</a:t>
            </a:r>
            <a:endParaRPr lang="en-GB" sz="1200" dirty="0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54331611-F057-22F6-A9E2-E25D023BA74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70A9E7AB-48C7-852D-A903-F605B2C8A8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F1EA0A3-B411-8D60-C21A-BBA1A28084F7}"/>
              </a:ext>
            </a:extLst>
          </p:cNvPr>
          <p:cNvCxnSpPr>
            <a:cxnSpLocks/>
          </p:cNvCxnSpPr>
          <p:nvPr/>
        </p:nvCxnSpPr>
        <p:spPr>
          <a:xfrm flipV="1">
            <a:off x="2719640" y="4513571"/>
            <a:ext cx="600623" cy="1100817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17F64AA-7D8F-B963-4240-425402D99389}"/>
              </a:ext>
            </a:extLst>
          </p:cNvPr>
          <p:cNvSpPr txBox="1"/>
          <p:nvPr/>
        </p:nvSpPr>
        <p:spPr>
          <a:xfrm>
            <a:off x="4974606" y="1371294"/>
            <a:ext cx="399137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</a:rPr>
              <a:t>Thinner yearns available: </a:t>
            </a:r>
          </a:p>
          <a:p>
            <a:endParaRPr lang="en-GB" sz="1600" dirty="0">
              <a:solidFill>
                <a:srgbClr val="1A63A0"/>
              </a:solidFill>
              <a:highlight>
                <a:srgbClr val="FFFFFF"/>
              </a:highlight>
              <a:latin typeface="Roboto" panose="02000000000000000000" pitchFamily="2" charset="0"/>
            </a:endParaRPr>
          </a:p>
          <a:p>
            <a:r>
              <a:rPr lang="en-GB" sz="1600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</a:rPr>
              <a:t>S2 glass 11 Tex – sizing 636</a:t>
            </a:r>
          </a:p>
          <a:p>
            <a:r>
              <a:rPr lang="en-GB" sz="1600" dirty="0" err="1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</a:rPr>
              <a:t>Quartzel</a:t>
            </a:r>
            <a:r>
              <a:rPr lang="en-GB" sz="1600" dirty="0">
                <a:solidFill>
                  <a:srgbClr val="1A63A0"/>
                </a:solidFill>
                <a:highlight>
                  <a:srgbClr val="FFFFFF"/>
                </a:highlight>
                <a:latin typeface="Roboto" panose="02000000000000000000" pitchFamily="2" charset="0"/>
              </a:rPr>
              <a:t> 17 Tex – newly developed sizing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8951222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7A1932-853D-BA9D-AD3E-24ABFFF60D7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228688-F673-286A-AFAD-BF3E459673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2DBCA3-C925-1FB9-F7EB-A5BDFE77F6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859B9E8-DF2C-B332-C0CC-D66A46D2FA19}"/>
              </a:ext>
            </a:extLst>
          </p:cNvPr>
          <p:cNvSpPr txBox="1">
            <a:spLocks/>
          </p:cNvSpPr>
          <p:nvPr/>
        </p:nvSpPr>
        <p:spPr>
          <a:xfrm>
            <a:off x="365566" y="236767"/>
            <a:ext cx="6170141" cy="389806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0" dirty="0">
                <a:latin typeface="Calibri" panose="020F0502020204030204" pitchFamily="34" charset="0"/>
                <a:cs typeface="Calibri" panose="020F0502020204030204" pitchFamily="34" charset="0"/>
              </a:rPr>
              <a:t>Cable insulation layout</a:t>
            </a:r>
            <a:endParaRPr lang="en-GB" sz="28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120A0A-6BE3-9BE5-82A7-C7795DA0A221}"/>
              </a:ext>
            </a:extLst>
          </p:cNvPr>
          <p:cNvSpPr txBox="1"/>
          <p:nvPr/>
        </p:nvSpPr>
        <p:spPr>
          <a:xfrm>
            <a:off x="520971" y="5752870"/>
            <a:ext cx="82591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/>
            <a:r>
              <a:rPr lang="en-US" dirty="0">
                <a:solidFill>
                  <a:srgbClr val="0033A0"/>
                </a:solidFill>
                <a:latin typeface="Arial"/>
              </a:rPr>
              <a:t>For both insulation layouts fiber fraction area is approximately ~60%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3E3C33C-A026-D391-267A-70C0F5D237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566" y="2316068"/>
            <a:ext cx="4068691" cy="306573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7B0E561-9294-FEAB-9655-E99FB6B854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7349" y="2275251"/>
            <a:ext cx="4255471" cy="3147363"/>
          </a:xfrm>
          <a:prstGeom prst="rect">
            <a:avLst/>
          </a:prstGeom>
        </p:spPr>
      </p:pic>
      <p:pic>
        <p:nvPicPr>
          <p:cNvPr id="2" name="Picture 1" descr="A close up of a rope&#10;&#10;Description automatically generated">
            <a:extLst>
              <a:ext uri="{FF2B5EF4-FFF2-40B4-BE49-F238E27FC236}">
                <a16:creationId xmlns:a16="http://schemas.microsoft.com/office/drawing/2014/main" id="{83AB796A-042C-8AF1-6FD5-FC6F9838540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3708" y="1000863"/>
            <a:ext cx="1276319" cy="116204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5C1C2B6-C049-0D27-C6C0-FBF01BE646B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7405" t="3161" r="26634"/>
          <a:stretch/>
        </p:blipFill>
        <p:spPr>
          <a:xfrm>
            <a:off x="2684703" y="1012869"/>
            <a:ext cx="1276318" cy="11531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1BE3B94-6788-8769-3BD9-CDC09877FA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5131" y="997645"/>
            <a:ext cx="1524780" cy="11605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288330E-3A98-46DB-2F4B-BD57F26D40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89204" y="944858"/>
            <a:ext cx="1419254" cy="1165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2246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05C9C9-E099-9658-C0F2-1F455F86EEF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E074BA-BFCC-5F01-A20F-DF4397947D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278200-EB83-329E-D9ED-D16EC25ED4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68AD1B-C08C-8411-97CE-2289E3D024D0}"/>
              </a:ext>
            </a:extLst>
          </p:cNvPr>
          <p:cNvSpPr txBox="1"/>
          <p:nvPr/>
        </p:nvSpPr>
        <p:spPr>
          <a:xfrm>
            <a:off x="1" y="1055962"/>
            <a:ext cx="518275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defTabSz="685800"/>
            <a:r>
              <a:rPr lang="en-US" dirty="0">
                <a:solidFill>
                  <a:srgbClr val="0033A0"/>
                </a:solidFill>
                <a:latin typeface="Arial"/>
              </a:rPr>
              <a:t>Different layouts (still with same fiber fraction) did not show appreciable difference in electrical performance (non-destructive tests): </a:t>
            </a:r>
          </a:p>
          <a:p>
            <a:pPr lvl="1" defTabSz="685800"/>
            <a:endParaRPr lang="en-US" dirty="0">
              <a:solidFill>
                <a:srgbClr val="0033A0"/>
              </a:solidFill>
              <a:latin typeface="Arial"/>
            </a:endParaRPr>
          </a:p>
          <a:p>
            <a:pPr marL="742950" lvl="1" indent="-285750" defTabSz="6858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3A0"/>
                </a:solidFill>
                <a:latin typeface="Arial"/>
              </a:rPr>
              <a:t>Insulation Resistance (IR) up to 2.5 kV DC</a:t>
            </a:r>
          </a:p>
          <a:p>
            <a:pPr marL="742950" lvl="1" indent="-285750" defTabSz="6858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3A0"/>
                </a:solidFill>
                <a:latin typeface="Arial"/>
              </a:rPr>
              <a:t>Partial Discharge (PD) up to 6 kV rms AC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8A1716-9B30-D835-CE7B-54AC5E58A3C6}"/>
              </a:ext>
            </a:extLst>
          </p:cNvPr>
          <p:cNvSpPr txBox="1"/>
          <p:nvPr/>
        </p:nvSpPr>
        <p:spPr>
          <a:xfrm>
            <a:off x="7114776" y="5967006"/>
            <a:ext cx="192715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D. Polvani </a:t>
            </a:r>
            <a:r>
              <a:rPr lang="en-US" sz="1100" dirty="0">
                <a:hlinkClick r:id="rId2"/>
              </a:rPr>
              <a:t>EDMS 3168202</a:t>
            </a:r>
            <a:endParaRPr lang="en-US" sz="1100" dirty="0"/>
          </a:p>
        </p:txBody>
      </p:sp>
      <p:pic>
        <p:nvPicPr>
          <p:cNvPr id="20" name="Content Placeholder 10">
            <a:extLst>
              <a:ext uri="{FF2B5EF4-FFF2-40B4-BE49-F238E27FC236}">
                <a16:creationId xmlns:a16="http://schemas.microsoft.com/office/drawing/2014/main" id="{876B3598-9D7C-735A-9FF4-1F90A2EF7A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2756" y="1180885"/>
            <a:ext cx="3789279" cy="22512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2ABBC1E-08D3-8655-081A-EA2E9DDE1F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2757" y="3658468"/>
            <a:ext cx="3789278" cy="214357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D0533A7-F251-91C4-63F4-D96312D33A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6457" y="4488925"/>
            <a:ext cx="2148035" cy="1608886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073C05AA-5AA4-EDF5-A44F-13CC9CBFD882}"/>
              </a:ext>
            </a:extLst>
          </p:cNvPr>
          <p:cNvSpPr txBox="1">
            <a:spLocks/>
          </p:cNvSpPr>
          <p:nvPr/>
        </p:nvSpPr>
        <p:spPr>
          <a:xfrm>
            <a:off x="365566" y="236767"/>
            <a:ext cx="6170141" cy="389806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0" dirty="0">
                <a:latin typeface="Calibri" panose="020F0502020204030204" pitchFamily="34" charset="0"/>
                <a:cs typeface="Calibri" panose="020F0502020204030204" pitchFamily="34" charset="0"/>
              </a:rPr>
              <a:t>Electrical performance</a:t>
            </a:r>
            <a:endParaRPr lang="en-GB" sz="28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BF275F1-5F26-E879-D9F2-85ECEB4CFD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3814" y="4488925"/>
            <a:ext cx="2307565" cy="1608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2546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7A1932-853D-BA9D-AD3E-24ABFFF60D7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228688-F673-286A-AFAD-BF3E459673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2DBCA3-C925-1FB9-F7EB-A5BDFE77F6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3CA3F3A-48D4-B71D-F667-2BB2E9695500}"/>
              </a:ext>
            </a:extLst>
          </p:cNvPr>
          <p:cNvSpPr txBox="1"/>
          <p:nvPr/>
        </p:nvSpPr>
        <p:spPr>
          <a:xfrm>
            <a:off x="263939" y="3512475"/>
            <a:ext cx="414421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en-US" dirty="0">
                <a:solidFill>
                  <a:srgbClr val="0033A0"/>
                </a:solidFill>
                <a:latin typeface="Arial"/>
              </a:rPr>
              <a:t>On-going procurement of a </a:t>
            </a:r>
            <a:r>
              <a:rPr lang="en-US" b="1" dirty="0">
                <a:solidFill>
                  <a:srgbClr val="0033A0"/>
                </a:solidFill>
                <a:latin typeface="Arial"/>
              </a:rPr>
              <a:t>fiber braiding machine </a:t>
            </a:r>
            <a:r>
              <a:rPr lang="en-US" dirty="0">
                <a:solidFill>
                  <a:srgbClr val="0033A0"/>
                </a:solidFill>
                <a:latin typeface="Arial"/>
              </a:rPr>
              <a:t>to carry out R&amp;D and production of short lengths for HFM needs. (estimated delivery end 2025/begging 2026)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01F62A7-5707-3B9F-5E27-DB1B6C5DA2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9719" y="547543"/>
            <a:ext cx="2528637" cy="184339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01642AB-DF56-27F9-D72A-1653DA6DC558}"/>
              </a:ext>
            </a:extLst>
          </p:cNvPr>
          <p:cNvSpPr txBox="1"/>
          <p:nvPr/>
        </p:nvSpPr>
        <p:spPr>
          <a:xfrm>
            <a:off x="244106" y="1382007"/>
            <a:ext cx="40479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en-US" dirty="0">
                <a:solidFill>
                  <a:srgbClr val="0033A0"/>
                </a:solidFill>
                <a:latin typeface="Arial"/>
              </a:rPr>
              <a:t>To increase fiber volume fraction we should mix yarn size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D8A9DB-D972-CFD0-1976-C2DA57A618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527" y="2532798"/>
            <a:ext cx="4396145" cy="349657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3D7CC8D-B154-120A-02C2-7DB496252FFB}"/>
              </a:ext>
            </a:extLst>
          </p:cNvPr>
          <p:cNvSpPr txBox="1"/>
          <p:nvPr/>
        </p:nvSpPr>
        <p:spPr>
          <a:xfrm>
            <a:off x="4674523" y="5771790"/>
            <a:ext cx="19271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Example of braiding machine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6660663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25751E-9F9E-B3C1-D955-F48290AC8A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00587-94CF-1D28-8291-8779E0F16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Impregnation systems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DD5AB-266D-ACAA-FE17-EB74D44D73E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944E1-18C0-4307-B741-8A19F8E71B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C05C3-DDF3-BBDE-69FC-398AE196A9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EB7135-6E2E-2857-1CA8-27431440673C}"/>
              </a:ext>
            </a:extLst>
          </p:cNvPr>
          <p:cNvSpPr txBox="1"/>
          <p:nvPr/>
        </p:nvSpPr>
        <p:spPr>
          <a:xfrm>
            <a:off x="125859" y="5776529"/>
            <a:ext cx="7952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P. Studer and T. Tervoort - WP4.4 and CHART </a:t>
            </a:r>
            <a:r>
              <a:rPr lang="en-US" dirty="0" err="1"/>
              <a:t>MagRes</a:t>
            </a:r>
            <a:r>
              <a:rPr lang="en-US" dirty="0"/>
              <a:t> (ETH Zurich)</a:t>
            </a:r>
          </a:p>
        </p:txBody>
      </p:sp>
    </p:spTree>
    <p:extLst>
      <p:ext uri="{BB962C8B-B14F-4D97-AF65-F5344CB8AC3E}">
        <p14:creationId xmlns:p14="http://schemas.microsoft.com/office/powerpoint/2010/main" val="4106303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0A928F-5B73-B178-58A8-844EAA364B6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2B4F03-45F2-BC7A-1A0B-507F0D77BB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34541F-EDC6-AA93-039F-C5F68E6343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B4DB2F1-0D4A-8AA7-C4EE-FBF699BD1102}"/>
              </a:ext>
            </a:extLst>
          </p:cNvPr>
          <p:cNvSpPr txBox="1">
            <a:spLocks/>
          </p:cNvSpPr>
          <p:nvPr/>
        </p:nvSpPr>
        <p:spPr>
          <a:xfrm>
            <a:off x="154781" y="63656"/>
            <a:ext cx="8532019" cy="85427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3600" dirty="0"/>
              <a:t>Tough Epoxies for Cryogenic Applications</a:t>
            </a:r>
            <a:endParaRPr lang="en-GB" sz="3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02789C-0A19-852B-00B6-8980D792D12E}"/>
              </a:ext>
            </a:extLst>
          </p:cNvPr>
          <p:cNvSpPr txBox="1"/>
          <p:nvPr/>
        </p:nvSpPr>
        <p:spPr>
          <a:xfrm>
            <a:off x="1902038" y="5869378"/>
            <a:ext cx="5339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Reaction of an epoxide group with an amine group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4819D7-5CE6-333D-5376-FB3F3C987D9D}"/>
              </a:ext>
            </a:extLst>
          </p:cNvPr>
          <p:cNvSpPr txBox="1"/>
          <p:nvPr/>
        </p:nvSpPr>
        <p:spPr>
          <a:xfrm>
            <a:off x="154781" y="4214372"/>
            <a:ext cx="568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Monomers used for the synthesis of new epoxy resins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4D8F5CE-A8AA-D166-856A-9DE1C11C6B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" y="1568944"/>
            <a:ext cx="6792644" cy="271539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A27E324-FB9F-801F-EAC9-D5F115150C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1484" y="2399849"/>
            <a:ext cx="2496643" cy="147036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668744B-B93F-FA95-7D04-CE8798B8F7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0343" y="4830203"/>
            <a:ext cx="5281118" cy="102878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FE27086-85E0-4DB6-E32F-3168CBB25419}"/>
              </a:ext>
            </a:extLst>
          </p:cNvPr>
          <p:cNvSpPr txBox="1"/>
          <p:nvPr/>
        </p:nvSpPr>
        <p:spPr>
          <a:xfrm>
            <a:off x="1812269" y="884755"/>
            <a:ext cx="5583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Primary goal was the design of </a:t>
            </a:r>
            <a:r>
              <a:rPr lang="en-US" b="1" dirty="0"/>
              <a:t>tough</a:t>
            </a:r>
            <a:r>
              <a:rPr lang="en-US" dirty="0"/>
              <a:t> epoxy system </a:t>
            </a:r>
          </a:p>
        </p:txBody>
      </p:sp>
    </p:spTree>
    <p:extLst>
      <p:ext uri="{BB962C8B-B14F-4D97-AF65-F5344CB8AC3E}">
        <p14:creationId xmlns:p14="http://schemas.microsoft.com/office/powerpoint/2010/main" val="2607512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C90E8-DE3F-02D0-508C-D3BDEB6A1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555" y="384590"/>
            <a:ext cx="8219661" cy="365125"/>
          </a:xfrm>
        </p:spPr>
        <p:txBody>
          <a:bodyPr>
            <a:normAutofit fontScale="90000"/>
          </a:bodyPr>
          <a:lstStyle/>
          <a:p>
            <a:r>
              <a:rPr lang="en-US" dirty="0"/>
              <a:t>HFM Insulation Working Group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B98447-3CB1-E20F-322E-360E3D6B6F1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00E1CC-455C-083C-0C32-B6A6D5B89C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67C257-BF61-0630-4DCC-54E6075BF5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03AAF0-9D13-CAA6-0CD2-14741BB1295D}"/>
              </a:ext>
            </a:extLst>
          </p:cNvPr>
          <p:cNvSpPr txBox="1"/>
          <p:nvPr/>
        </p:nvSpPr>
        <p:spPr>
          <a:xfrm>
            <a:off x="214969" y="2299556"/>
            <a:ext cx="460972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Insulation systems for LTS and HTS magnets </a:t>
            </a:r>
            <a:r>
              <a:rPr lang="en-GB" sz="1400" b="0" i="1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have to fulfill a number of requirements […]. The "Insulation Materials" working group brings together materials experts </a:t>
            </a:r>
            <a:r>
              <a:rPr lang="en-GB" sz="1400" b="1" i="1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to develop and test various aspects of soft materials</a:t>
            </a:r>
            <a:r>
              <a:rPr lang="en-GB" sz="1400" b="0" i="1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(epoxies, polyolefin, waxes, etc) </a:t>
            </a:r>
            <a:r>
              <a:rPr lang="en-GB" sz="1400" b="1" i="1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and composites</a:t>
            </a:r>
            <a:r>
              <a:rPr lang="en-GB" sz="1400" b="0" i="1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(fibre-reinforced, nanocomposites, etc.). </a:t>
            </a:r>
            <a:r>
              <a:rPr lang="en-GB" sz="1400" i="1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The WGs participants </a:t>
            </a:r>
            <a:r>
              <a:rPr lang="en-GB" sz="1400" b="1" i="1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optimize systems and processing techniques for use in specific contexts </a:t>
            </a:r>
            <a:r>
              <a:rPr lang="en-GB" sz="1400" b="0" i="1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[…] </a:t>
            </a:r>
            <a:r>
              <a:rPr lang="en-GB" sz="1400" b="1" i="1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and share their respective results and insights</a:t>
            </a:r>
            <a:r>
              <a:rPr lang="en-GB" sz="1400" b="0" i="1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. Other topics within the scope of this working group include tribology on coil/structure interfaces (sliding planes) and bonding to structural components.</a:t>
            </a:r>
            <a:endParaRPr lang="en-US" sz="1400" i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EB01306-103B-7514-9001-D67DA02E63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8792" y="2400126"/>
            <a:ext cx="4352710" cy="229776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BB5077A-D900-8C8C-A5B3-641038399F14}"/>
              </a:ext>
            </a:extLst>
          </p:cNvPr>
          <p:cNvSpPr txBox="1"/>
          <p:nvPr/>
        </p:nvSpPr>
        <p:spPr>
          <a:xfrm>
            <a:off x="4878466" y="4926641"/>
            <a:ext cx="40333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hlinkClick r:id="rId3"/>
              </a:rPr>
              <a:t>https://indico.cern.ch/category/18081/</a:t>
            </a:r>
            <a:endParaRPr lang="en-US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1A8995-9CC0-F0DA-B92D-808BC7EE8E98}"/>
              </a:ext>
            </a:extLst>
          </p:cNvPr>
          <p:cNvSpPr txBox="1"/>
          <p:nvPr/>
        </p:nvSpPr>
        <p:spPr>
          <a:xfrm>
            <a:off x="246348" y="1081302"/>
            <a:ext cx="874836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WG is the former Collaboration meeting KE4738 with CERN – ETHZ – PSI</a:t>
            </a:r>
          </a:p>
          <a:p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meetings are now extended to experts from other institutes within the HFM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D9D3B6B-28CC-A160-AC9C-7D69DFBB005F}"/>
              </a:ext>
            </a:extLst>
          </p:cNvPr>
          <p:cNvSpPr txBox="1"/>
          <p:nvPr/>
        </p:nvSpPr>
        <p:spPr>
          <a:xfrm>
            <a:off x="162738" y="5607421"/>
            <a:ext cx="881852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Following slides based on activities HFM WP 4.3 (Insulation) and WP 4.4 (ETHZ - Tough Epoxy) 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BCC363-9C09-C059-EF09-631EB9984E6A}"/>
              </a:ext>
            </a:extLst>
          </p:cNvPr>
          <p:cNvSpPr txBox="1"/>
          <p:nvPr/>
        </p:nvSpPr>
        <p:spPr>
          <a:xfrm>
            <a:off x="498545" y="4962132"/>
            <a:ext cx="376699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hlinkClick r:id="rId4"/>
              </a:rPr>
              <a:t>https://hfm.web.cern.ch/hfm-working-groups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8847073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D42E6E-64F2-604F-16F1-1E13E67EDE7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EEFD31-EE0D-13B2-07AD-B644883EFF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A60273-A40E-1042-C438-B97907AE8C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B9551C-78B7-17A6-FC86-1CD5523BD9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296" y="1493406"/>
            <a:ext cx="5824330" cy="4562236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C07B2DA-D8B9-7FFF-32AF-878E6C2B6C2D}"/>
              </a:ext>
            </a:extLst>
          </p:cNvPr>
          <p:cNvSpPr txBox="1">
            <a:spLocks/>
          </p:cNvSpPr>
          <p:nvPr/>
        </p:nvSpPr>
        <p:spPr>
          <a:xfrm>
            <a:off x="154781" y="63656"/>
            <a:ext cx="8532019" cy="85427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3600" dirty="0"/>
              <a:t>Tough Epoxies for Cryogenic Applications</a:t>
            </a:r>
            <a:endParaRPr lang="en-GB" sz="3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0A19A4-C76F-FE36-FEF1-3690D8D23543}"/>
              </a:ext>
            </a:extLst>
          </p:cNvPr>
          <p:cNvSpPr txBox="1"/>
          <p:nvPr/>
        </p:nvSpPr>
        <p:spPr>
          <a:xfrm>
            <a:off x="2414999" y="970707"/>
            <a:ext cx="4390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Influence of chemical structure on </a:t>
            </a:r>
            <a:r>
              <a:rPr lang="en-US" b="1" dirty="0"/>
              <a:t>potlife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D5665A-24CA-7E6B-C78B-BE6AC48AF2AB}"/>
              </a:ext>
            </a:extLst>
          </p:cNvPr>
          <p:cNvSpPr txBox="1"/>
          <p:nvPr/>
        </p:nvSpPr>
        <p:spPr>
          <a:xfrm>
            <a:off x="6351104" y="1951672"/>
            <a:ext cx="258417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Steric hinderance of the methyl group in the </a:t>
            </a:r>
            <a:r>
              <a:rPr lang="en-US" dirty="0">
                <a:latin typeface="Symbol" pitchFamily="2" charset="2"/>
              </a:rPr>
              <a:t>b</a:t>
            </a:r>
            <a:r>
              <a:rPr lang="en-US" dirty="0"/>
              <a:t>-position lowers the reactivity, which was used to design epoxide resins with significantly increased potlife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EBFFBE3-58BF-F5E0-F514-BA7112A2E986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5347252" y="2967335"/>
            <a:ext cx="1003852" cy="3380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54414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ECF411-94DD-C146-B987-87A1AC54115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9BFD96-31A1-67FA-F503-6785D4B1D9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2D068D-638A-7542-22CA-41A02B3304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CCAD11D-D486-BF67-9DE3-EBD3B1A3545D}"/>
              </a:ext>
            </a:extLst>
          </p:cNvPr>
          <p:cNvSpPr txBox="1">
            <a:spLocks/>
          </p:cNvSpPr>
          <p:nvPr/>
        </p:nvSpPr>
        <p:spPr>
          <a:xfrm>
            <a:off x="154781" y="63656"/>
            <a:ext cx="8532019" cy="85427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3600" dirty="0"/>
              <a:t>Tough Epoxies for Cryogenic Applications</a:t>
            </a:r>
            <a:endParaRPr lang="en-GB" sz="360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74A7850-6BB7-7010-87A6-0A86CAE64F32}"/>
              </a:ext>
            </a:extLst>
          </p:cNvPr>
          <p:cNvGrpSpPr/>
          <p:nvPr/>
        </p:nvGrpSpPr>
        <p:grpSpPr>
          <a:xfrm>
            <a:off x="457200" y="917929"/>
            <a:ext cx="8129954" cy="5118614"/>
            <a:chOff x="457200" y="917929"/>
            <a:chExt cx="8129954" cy="5118614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4E41268-6422-3C0B-2021-4E5E757951EB}"/>
                </a:ext>
              </a:extLst>
            </p:cNvPr>
            <p:cNvGrpSpPr/>
            <p:nvPr/>
          </p:nvGrpSpPr>
          <p:grpSpPr>
            <a:xfrm>
              <a:off x="457200" y="917929"/>
              <a:ext cx="5406412" cy="5118614"/>
              <a:chOff x="872201" y="898005"/>
              <a:chExt cx="5406412" cy="5118614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10660AA3-B452-529C-E6A2-6B5C353B01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872201" y="1251634"/>
                <a:ext cx="5137107" cy="4764985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A23C1A1-8C3B-7CDD-7C76-74371DE3970B}"/>
                  </a:ext>
                </a:extLst>
              </p:cNvPr>
              <p:cNvSpPr txBox="1"/>
              <p:nvPr/>
            </p:nvSpPr>
            <p:spPr>
              <a:xfrm>
                <a:off x="1349058" y="898005"/>
                <a:ext cx="49295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Cryogenic fracture toughness </a:t>
                </a:r>
                <a:r>
                  <a:rPr lang="en-US" dirty="0"/>
                  <a:t>of all systems</a:t>
                </a: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65878AA-9026-0A5C-98C5-05CFCC3C1036}"/>
                </a:ext>
              </a:extLst>
            </p:cNvPr>
            <p:cNvSpPr txBox="1"/>
            <p:nvPr/>
          </p:nvSpPr>
          <p:spPr>
            <a:xfrm>
              <a:off x="5893905" y="2413337"/>
              <a:ext cx="2693249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The system 2-HA-3-8/9, based on 2-heptylamine combines a high fracture toughness at -196 °C with a long potlife and a </a:t>
              </a:r>
              <a:r>
                <a:rPr lang="en-US" dirty="0" err="1"/>
                <a:t>Tg</a:t>
              </a:r>
              <a:r>
                <a:rPr lang="en-US" dirty="0"/>
                <a:t> of 72 °C.</a:t>
              </a:r>
            </a:p>
          </p:txBody>
        </p: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7FD30467-571D-E79A-8043-335C5A971958}"/>
                </a:ext>
              </a:extLst>
            </p:cNvPr>
            <p:cNvSpPr/>
            <p:nvPr/>
          </p:nvSpPr>
          <p:spPr>
            <a:xfrm rot="19024817">
              <a:off x="3450688" y="2132310"/>
              <a:ext cx="3464135" cy="3009658"/>
            </a:xfrm>
            <a:prstGeom prst="arc">
              <a:avLst/>
            </a:prstGeom>
            <a:ln>
              <a:solidFill>
                <a:srgbClr val="FF0000"/>
              </a:solidFill>
              <a:head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855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05EC4F-E7E4-03C2-4C5B-B12E9266E9C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2BB827-8713-0D37-BAB9-552600D994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D636AB-8F5B-CBFF-6AFD-DA8B7A44E7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9DF55B-174A-AB47-59AB-83D606CD4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8315" y="960173"/>
            <a:ext cx="4675640" cy="3158325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6CF6AB8-C394-6923-9D68-BFE1030EE227}"/>
              </a:ext>
            </a:extLst>
          </p:cNvPr>
          <p:cNvSpPr txBox="1">
            <a:spLocks/>
          </p:cNvSpPr>
          <p:nvPr/>
        </p:nvSpPr>
        <p:spPr>
          <a:xfrm>
            <a:off x="154781" y="63656"/>
            <a:ext cx="8532019" cy="85427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3600" dirty="0"/>
              <a:t>Tough Epoxies for Cryogenic Applications</a:t>
            </a:r>
            <a:endParaRPr lang="en-GB" sz="3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207CB1-8CE3-FAD8-9D40-51E3CCCB3333}"/>
              </a:ext>
            </a:extLst>
          </p:cNvPr>
          <p:cNvSpPr txBox="1"/>
          <p:nvPr/>
        </p:nvSpPr>
        <p:spPr>
          <a:xfrm>
            <a:off x="176780" y="4282781"/>
            <a:ext cx="87904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/>
            <a:r>
              <a:rPr lang="en-US" dirty="0">
                <a:effectLst/>
              </a:rPr>
              <a:t>For non-stress managed magnets, epoxy strength</a:t>
            </a:r>
            <a:r>
              <a:rPr lang="en-US" dirty="0"/>
              <a:t> and</a:t>
            </a:r>
            <a:r>
              <a:rPr lang="en-US" dirty="0">
                <a:effectLst/>
              </a:rPr>
              <a:t> toughness are needed: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However, high toughness means more heat</a:t>
            </a:r>
            <a:r>
              <a:rPr lang="en-US" dirty="0"/>
              <a:t> </a:t>
            </a:r>
            <a:r>
              <a:rPr lang="en-US" dirty="0">
                <a:effectLst/>
              </a:rPr>
              <a:t>dissipation at the crack tip and thus might</a:t>
            </a:r>
            <a:r>
              <a:rPr lang="en-US" dirty="0"/>
              <a:t> </a:t>
            </a:r>
            <a:r>
              <a:rPr lang="en-US" dirty="0">
                <a:effectLst/>
              </a:rPr>
              <a:t>also promote quenching, even in the</a:t>
            </a:r>
            <a:r>
              <a:rPr lang="en-US" dirty="0"/>
              <a:t> </a:t>
            </a:r>
            <a:r>
              <a:rPr lang="en-US" dirty="0">
                <a:effectLst/>
              </a:rPr>
              <a:t>absence of macroscopic cracks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Particles can improve toughness even</a:t>
            </a:r>
            <a:r>
              <a:rPr lang="en-US" dirty="0"/>
              <a:t> </a:t>
            </a:r>
            <a:r>
              <a:rPr lang="en-US" dirty="0">
                <a:effectLst/>
              </a:rPr>
              <a:t>further by localized yielding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effectLst/>
              </a:rPr>
              <a:t>Ultimate goal: use of gadolinium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  <a:effectLst/>
              </a:rPr>
              <a:t>nanoparticles with high cp at cryogenic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  <a:effectLst/>
              </a:rPr>
              <a:t>temperatures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2745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34130B-36EB-6E02-A78E-9BEE686F230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38DCB4-ED7A-9414-8544-014AFC5C69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407458-2AC2-AE61-237F-5732C501EC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06A646-CAD0-D47E-56E7-11CEC36E6F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617" y="1154664"/>
            <a:ext cx="3968980" cy="297902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6347F699-ADD2-A695-940D-8D29B98CDEA6}"/>
              </a:ext>
            </a:extLst>
          </p:cNvPr>
          <p:cNvSpPr txBox="1">
            <a:spLocks/>
          </p:cNvSpPr>
          <p:nvPr/>
        </p:nvSpPr>
        <p:spPr>
          <a:xfrm>
            <a:off x="154781" y="63656"/>
            <a:ext cx="8532019" cy="85427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3600" dirty="0"/>
              <a:t>Tough Epoxies for Cryogenic Applications</a:t>
            </a:r>
            <a:endParaRPr lang="en-GB" sz="3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17E821A-248F-8DD8-A221-A8F8A19C64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9715" y="1112652"/>
            <a:ext cx="3799419" cy="36774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7C5086F-8C51-BF0A-109F-C75835C0AD47}"/>
              </a:ext>
            </a:extLst>
          </p:cNvPr>
          <p:cNvSpPr txBox="1"/>
          <p:nvPr/>
        </p:nvSpPr>
        <p:spPr>
          <a:xfrm>
            <a:off x="375222" y="5025029"/>
            <a:ext cx="39895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SEM fracture surface of the butylamine-based system with 5% nano-silica particles.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7DB988-E339-3344-D15A-442A5F35E898}"/>
              </a:ext>
            </a:extLst>
          </p:cNvPr>
          <p:cNvSpPr txBox="1"/>
          <p:nvPr/>
        </p:nvSpPr>
        <p:spPr>
          <a:xfrm>
            <a:off x="5456582" y="5008032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well-known toughening effect of nano-silica also works at cryogenic temperatures</a:t>
            </a:r>
          </a:p>
        </p:txBody>
      </p:sp>
    </p:spTree>
    <p:extLst>
      <p:ext uri="{BB962C8B-B14F-4D97-AF65-F5344CB8AC3E}">
        <p14:creationId xmlns:p14="http://schemas.microsoft.com/office/powerpoint/2010/main" val="7010319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30121F-D4E1-5ED4-4BBE-79CC28E5FAB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130EF0-816B-ACF9-721B-DAE0D0DEE9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A6B593-9380-29C7-29D9-94C3021E70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ACE74A6-C73F-C4E9-9D20-825DBAC3CB92}"/>
              </a:ext>
            </a:extLst>
          </p:cNvPr>
          <p:cNvSpPr txBox="1">
            <a:spLocks/>
          </p:cNvSpPr>
          <p:nvPr/>
        </p:nvSpPr>
        <p:spPr>
          <a:xfrm>
            <a:off x="154781" y="63656"/>
            <a:ext cx="8532019" cy="85427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3600" dirty="0"/>
              <a:t>Low Surface-Energy Epoxies for Cryogenics</a:t>
            </a:r>
            <a:endParaRPr lang="en-GB" sz="36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FDB1B49-3794-FAB9-DE94-C4D85A05D98C}"/>
              </a:ext>
            </a:extLst>
          </p:cNvPr>
          <p:cNvGrpSpPr/>
          <p:nvPr/>
        </p:nvGrpSpPr>
        <p:grpSpPr>
          <a:xfrm>
            <a:off x="341060" y="876946"/>
            <a:ext cx="8157155" cy="3007139"/>
            <a:chOff x="401020" y="864580"/>
            <a:chExt cx="8157155" cy="300713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4258AD8-2198-E27A-0993-E37B9DCF51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1020" y="864580"/>
              <a:ext cx="4510709" cy="3007139"/>
            </a:xfrm>
            <a:prstGeom prst="rect">
              <a:avLst/>
            </a:prstGeom>
          </p:spPr>
        </p:pic>
        <p:pic>
          <p:nvPicPr>
            <p:cNvPr id="11" name="Picture 10" descr="A graph with a line and numbers&#10;&#10;AI-generated content may be incorrect.">
              <a:extLst>
                <a:ext uri="{FF2B5EF4-FFF2-40B4-BE49-F238E27FC236}">
                  <a16:creationId xmlns:a16="http://schemas.microsoft.com/office/drawing/2014/main" id="{65485EA9-2CA5-BBFF-2D65-407A8F2058A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02935" y="1089048"/>
              <a:ext cx="3455240" cy="2555382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3E974C6-7901-4AEE-D08F-1BE3B1C1FBC8}"/>
              </a:ext>
            </a:extLst>
          </p:cNvPr>
          <p:cNvSpPr txBox="1"/>
          <p:nvPr/>
        </p:nvSpPr>
        <p:spPr>
          <a:xfrm>
            <a:off x="6158366" y="2194439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good potlife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BDEA419-25AD-6879-9B77-B6575058B9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269896"/>
              </p:ext>
            </p:extLst>
          </p:nvPr>
        </p:nvGraphicFramePr>
        <p:xfrm>
          <a:off x="496538" y="4001596"/>
          <a:ext cx="7848504" cy="208093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19210">
                  <a:extLst>
                    <a:ext uri="{9D8B030D-6E8A-4147-A177-3AD203B41FA5}">
                      <a16:colId xmlns:a16="http://schemas.microsoft.com/office/drawing/2014/main" val="614634405"/>
                    </a:ext>
                  </a:extLst>
                </a:gridCol>
                <a:gridCol w="1067726">
                  <a:extLst>
                    <a:ext uri="{9D8B030D-6E8A-4147-A177-3AD203B41FA5}">
                      <a16:colId xmlns:a16="http://schemas.microsoft.com/office/drawing/2014/main" val="427399865"/>
                    </a:ext>
                  </a:extLst>
                </a:gridCol>
                <a:gridCol w="1563455">
                  <a:extLst>
                    <a:ext uri="{9D8B030D-6E8A-4147-A177-3AD203B41FA5}">
                      <a16:colId xmlns:a16="http://schemas.microsoft.com/office/drawing/2014/main" val="3303896702"/>
                    </a:ext>
                  </a:extLst>
                </a:gridCol>
                <a:gridCol w="1868520">
                  <a:extLst>
                    <a:ext uri="{9D8B030D-6E8A-4147-A177-3AD203B41FA5}">
                      <a16:colId xmlns:a16="http://schemas.microsoft.com/office/drawing/2014/main" val="1448334738"/>
                    </a:ext>
                  </a:extLst>
                </a:gridCol>
                <a:gridCol w="1029593">
                  <a:extLst>
                    <a:ext uri="{9D8B030D-6E8A-4147-A177-3AD203B41FA5}">
                      <a16:colId xmlns:a16="http://schemas.microsoft.com/office/drawing/2014/main" val="2260867521"/>
                    </a:ext>
                  </a:extLst>
                </a:gridCol>
              </a:tblGrid>
              <a:tr h="662395">
                <a:tc>
                  <a:txBody>
                    <a:bodyPr/>
                    <a:lstStyle/>
                    <a:p>
                      <a:r>
                        <a:rPr lang="en-CH" dirty="0"/>
                        <a:t>Resin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Tg </a:t>
                      </a:r>
                    </a:p>
                    <a:p>
                      <a:pPr algn="ctr"/>
                      <a:r>
                        <a:rPr lang="en-CH" dirty="0"/>
                        <a:t>(°C)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K</a:t>
                      </a:r>
                      <a:r>
                        <a:rPr lang="en-GB" dirty="0" err="1"/>
                        <a:t>i</a:t>
                      </a:r>
                      <a:r>
                        <a:rPr lang="en-CH" dirty="0"/>
                        <a:t>c @ 20 °C</a:t>
                      </a:r>
                    </a:p>
                    <a:p>
                      <a:pPr algn="ctr"/>
                      <a:r>
                        <a:rPr lang="en-CH" dirty="0"/>
                        <a:t>(M</a:t>
                      </a:r>
                      <a:r>
                        <a:rPr lang="en-GB" dirty="0"/>
                        <a:t>P</a:t>
                      </a:r>
                      <a:r>
                        <a:rPr lang="en-CH" dirty="0"/>
                        <a:t>a</a:t>
                      </a:r>
                      <a:r>
                        <a:rPr lang="en-CH" sz="1200" dirty="0"/>
                        <a:t>⎷</a:t>
                      </a:r>
                      <a:r>
                        <a:rPr lang="en-CH" dirty="0"/>
                        <a:t>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K</a:t>
                      </a:r>
                      <a:r>
                        <a:rPr lang="en-GB" dirty="0" err="1"/>
                        <a:t>i</a:t>
                      </a:r>
                      <a:r>
                        <a:rPr lang="en-CH" dirty="0"/>
                        <a:t>c @ -196 °C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(M</a:t>
                      </a:r>
                      <a:r>
                        <a:rPr lang="en-GB" dirty="0"/>
                        <a:t>P</a:t>
                      </a:r>
                      <a:r>
                        <a:rPr lang="en-CH" dirty="0"/>
                        <a:t>a</a:t>
                      </a:r>
                      <a:r>
                        <a:rPr lang="en-CH" sz="1200" dirty="0"/>
                        <a:t>⎷</a:t>
                      </a:r>
                      <a:r>
                        <a:rPr lang="en-CH" dirty="0"/>
                        <a:t>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Symbol" pitchFamily="2" charset="2"/>
                          <a:cs typeface="AngsanaUPC" panose="020B0604020202020204" pitchFamily="34" charset="0"/>
                        </a:rPr>
                        <a:t>g</a:t>
                      </a:r>
                      <a:r>
                        <a:rPr lang="en-CH" dirty="0"/>
                        <a:t> </a:t>
                      </a:r>
                    </a:p>
                    <a:p>
                      <a:pPr algn="ctr"/>
                      <a:r>
                        <a:rPr lang="en-CH" dirty="0"/>
                        <a:t>(mN/m)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4430874"/>
                  </a:ext>
                </a:extLst>
              </a:tr>
              <a:tr h="389229">
                <a:tc>
                  <a:txBody>
                    <a:bodyPr/>
                    <a:lstStyle/>
                    <a:p>
                      <a:r>
                        <a:rPr lang="en-CH" dirty="0"/>
                        <a:t>Reference Epoxide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0.8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rgbClr val="FF0000"/>
                          </a:solidFill>
                        </a:rPr>
                        <a:t>46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3105266"/>
                  </a:ext>
                </a:extLst>
              </a:tr>
              <a:tr h="389229">
                <a:tc>
                  <a:txBody>
                    <a:bodyPr/>
                    <a:lstStyle/>
                    <a:p>
                      <a:r>
                        <a:rPr lang="en-CH" dirty="0"/>
                        <a:t>Wax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60 </a:t>
                      </a:r>
                      <a:r>
                        <a:rPr lang="en-GB" dirty="0"/>
                        <a:t>(Tm)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very</a:t>
                      </a:r>
                      <a:r>
                        <a:rPr lang="en-CH" dirty="0"/>
                        <a:t> 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very 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rgbClr val="00B050"/>
                          </a:solidFill>
                        </a:rPr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01266"/>
                  </a:ext>
                </a:extLst>
              </a:tr>
              <a:tr h="636920">
                <a:tc>
                  <a:txBody>
                    <a:bodyPr/>
                    <a:lstStyle/>
                    <a:p>
                      <a:r>
                        <a:rPr lang="en-CH" dirty="0"/>
                        <a:t>4-HDFOA (5%) +</a:t>
                      </a:r>
                    </a:p>
                    <a:p>
                      <a:r>
                        <a:rPr lang="en-CH" dirty="0"/>
                        <a:t>4-BA+TGAP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>
                          <a:solidFill>
                            <a:srgbClr val="00B050"/>
                          </a:solidFill>
                        </a:rPr>
                        <a:t>21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87734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38362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0F06AC-8548-D8EB-821E-03D0AA03E8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B8EDF-A436-2774-A589-21A4D70F9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Polymer Radiation Program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445512-A360-3785-EBE2-AAAFA7D302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E1AD1-C969-C947-5A89-4B4B63BF14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DE280D-2B14-29FF-DFA3-544BD2A336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7416D9-AC0B-0B1D-B169-438CA8EA3FF7}"/>
              </a:ext>
            </a:extLst>
          </p:cNvPr>
          <p:cNvSpPr txBox="1"/>
          <p:nvPr/>
        </p:nvSpPr>
        <p:spPr>
          <a:xfrm>
            <a:off x="149504" y="5695383"/>
            <a:ext cx="777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C. Scheuerlein, D. Parragh, L. Wolf - WP4.3 (CERN)</a:t>
            </a:r>
          </a:p>
        </p:txBody>
      </p:sp>
    </p:spTree>
    <p:extLst>
      <p:ext uri="{BB962C8B-B14F-4D97-AF65-F5344CB8AC3E}">
        <p14:creationId xmlns:p14="http://schemas.microsoft.com/office/powerpoint/2010/main" val="30367661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D9C566-84E7-205E-D6E9-7D10AD5EBC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07B59-0D1A-CB34-980E-32957C303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24" y="130498"/>
            <a:ext cx="8620992" cy="655134"/>
          </a:xfrm>
        </p:spPr>
        <p:txBody>
          <a:bodyPr>
            <a:normAutofit fontScale="90000"/>
          </a:bodyPr>
          <a:lstStyle/>
          <a:p>
            <a:r>
              <a:rPr lang="en-US" dirty="0"/>
              <a:t>Polymer Radiation Program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EF9C1F-5DAB-E3C9-0BAA-50D61A8DB9C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67368B-D91E-FB9E-AE7F-D5C266CB9D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R. Piccin (TE-MSC-SMT) -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D3A71B-A58A-F911-09A0-0581459018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CD3DB7A-6721-A29D-8136-CC410F79A4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54" y="905070"/>
            <a:ext cx="8849710" cy="4536489"/>
          </a:xfrm>
        </p:spPr>
        <p:txBody>
          <a:bodyPr>
            <a:normAutofit fontScale="92500" lnSpcReduction="20000"/>
          </a:bodyPr>
          <a:lstStyle/>
          <a:p>
            <a:r>
              <a:rPr lang="en-GB" sz="2000" dirty="0"/>
              <a:t>To meet </a:t>
            </a:r>
            <a:r>
              <a:rPr lang="en-GB" sz="2000" b="1" dirty="0"/>
              <a:t>FCC-</a:t>
            </a:r>
            <a:r>
              <a:rPr lang="en-GB" sz="2000" b="1" dirty="0" err="1"/>
              <a:t>hh</a:t>
            </a:r>
            <a:r>
              <a:rPr lang="en-GB" sz="2000" b="1" dirty="0"/>
              <a:t> focusing magnets requirements</a:t>
            </a:r>
            <a:r>
              <a:rPr lang="en-GB" sz="2000" dirty="0"/>
              <a:t>, acceptable functional properties (dielectric strength, mechanical strength, thermal properties) of the organic materials used for coil insulation and spacers need to be maintained </a:t>
            </a:r>
            <a:r>
              <a:rPr lang="en-GB" sz="2000" b="1" dirty="0"/>
              <a:t>up to a dose of 80 MGy </a:t>
            </a:r>
            <a:r>
              <a:rPr lang="en-GB" sz="2000" dirty="0"/>
              <a:t>(4 cm-thick internal tungsten shielding is required to reduce the dose to 80 MGy).</a:t>
            </a:r>
          </a:p>
          <a:p>
            <a:r>
              <a:rPr lang="en-GB" sz="2000" dirty="0"/>
              <a:t>The presently assumed dose limit of organic insulation in the </a:t>
            </a:r>
            <a:r>
              <a:rPr lang="en-GB" sz="2000" b="1" dirty="0"/>
              <a:t>HL-LHC final focusing magnets is 30 MGy </a:t>
            </a:r>
            <a:r>
              <a:rPr lang="en-GB" sz="2000" dirty="0"/>
              <a:t>(tungsten shielding integrated in the beam screen limits the dose integrated over the magnet lifetime to &lt;30 MGy).</a:t>
            </a:r>
          </a:p>
          <a:p>
            <a:r>
              <a:rPr lang="en-GB" sz="2000" dirty="0"/>
              <a:t>The dose limit will be increased to 80 MGy by:</a:t>
            </a:r>
          </a:p>
          <a:p>
            <a:pPr lvl="1"/>
            <a:r>
              <a:rPr lang="en-GB" sz="2000" dirty="0"/>
              <a:t>Choice of most radiation hard insulation materials </a:t>
            </a:r>
          </a:p>
          <a:p>
            <a:pPr lvl="1"/>
            <a:r>
              <a:rPr lang="en-GB" sz="2000" dirty="0"/>
              <a:t>Consider the effect of different irradiation sources, irradiation environment, dose rates and the irradiation temperature to determine the dose limit of the insulation system </a:t>
            </a:r>
          </a:p>
          <a:p>
            <a:pPr lvl="1"/>
            <a:r>
              <a:rPr lang="en-GB" sz="2000" dirty="0"/>
              <a:t>Refine dielectric and mechanical requirements of superconducting magnet insulation systems</a:t>
            </a:r>
          </a:p>
          <a:p>
            <a:r>
              <a:rPr lang="en-GB" sz="2000" dirty="0"/>
              <a:t>The </a:t>
            </a:r>
            <a:r>
              <a:rPr lang="en-GB" sz="2000" b="1" dirty="0"/>
              <a:t>main magnets in the FCC-</a:t>
            </a:r>
            <a:r>
              <a:rPr lang="en-GB" sz="2000" b="1" dirty="0" err="1"/>
              <a:t>hh</a:t>
            </a:r>
            <a:r>
              <a:rPr lang="en-GB" sz="2000" b="1" dirty="0"/>
              <a:t> arcs will be exposed to much lower doses</a:t>
            </a:r>
            <a:r>
              <a:rPr lang="en-GB" sz="2000" dirty="0"/>
              <a:t>. Alternative impregnation materials, including wax are being tested. </a:t>
            </a:r>
          </a:p>
          <a:p>
            <a:pPr lvl="1"/>
            <a:endParaRPr lang="en-GB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0BA7D3-6DB5-71F1-49C2-732FEA01B983}"/>
              </a:ext>
            </a:extLst>
          </p:cNvPr>
          <p:cNvSpPr txBox="1"/>
          <p:nvPr/>
        </p:nvSpPr>
        <p:spPr>
          <a:xfrm>
            <a:off x="126124" y="5355729"/>
            <a:ext cx="87881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900" dirty="0"/>
              <a:t>A. Lechner, “Radiation challenges for magnets in present and future colliders (HL-LHC, FCC, Muon Collider)”,</a:t>
            </a:r>
            <a:r>
              <a:rPr lang="en-GB" sz="900" dirty="0">
                <a:latin typeface="Aptos" panose="020B0004020202020204" pitchFamily="34" charset="0"/>
              </a:rPr>
              <a:t> presentation at the topical workshop on Radiation effects in Superconducting Magnets (RADSUM25), 15 Jan 2025,</a:t>
            </a:r>
            <a:br>
              <a:rPr lang="en-GB" sz="900" dirty="0">
                <a:latin typeface="Aptos" panose="020B0004020202020204" pitchFamily="34" charset="0"/>
              </a:rPr>
            </a:br>
            <a:r>
              <a:rPr lang="en-GB" sz="900" dirty="0"/>
              <a:t>https://indico.cern.ch/event/1450988/contributions/6259348/</a:t>
            </a:r>
          </a:p>
          <a:p>
            <a:pPr>
              <a:spcAft>
                <a:spcPts val="600"/>
              </a:spcAft>
            </a:pPr>
            <a:r>
              <a:rPr lang="en-GB" sz="900" dirty="0"/>
              <a:t>C. Scheuerlein, “</a:t>
            </a:r>
            <a:r>
              <a:rPr lang="en-GB" sz="900" i="1" dirty="0">
                <a:latin typeface="Aptos" panose="020B0004020202020204" pitchFamily="34" charset="0"/>
              </a:rPr>
              <a:t>How can we increase the dose limits of organic insulation materials in superconducting accelerator magnets?</a:t>
            </a:r>
            <a:r>
              <a:rPr lang="en-GB" sz="900" dirty="0">
                <a:latin typeface="Aptos" panose="020B0004020202020204" pitchFamily="34" charset="0"/>
              </a:rPr>
              <a:t>”, presentation at RADSUM25, 17 Jan 2025, </a:t>
            </a:r>
            <a:r>
              <a:rPr lang="en-GB" sz="900" dirty="0"/>
              <a:t>https://indico.cern.ch/event/1450988/contributions/6259757/</a:t>
            </a:r>
          </a:p>
        </p:txBody>
      </p:sp>
    </p:spTree>
    <p:extLst>
      <p:ext uri="{BB962C8B-B14F-4D97-AF65-F5344CB8AC3E}">
        <p14:creationId xmlns:p14="http://schemas.microsoft.com/office/powerpoint/2010/main" val="20227955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6F24B-AC3A-AC39-F070-83FFCE9DC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35" y="154229"/>
            <a:ext cx="8690330" cy="940443"/>
          </a:xfrm>
        </p:spPr>
        <p:txBody>
          <a:bodyPr>
            <a:normAutofit fontScale="90000"/>
          </a:bodyPr>
          <a:lstStyle/>
          <a:p>
            <a:r>
              <a:rPr lang="en-GB" sz="4800" dirty="0"/>
              <a:t>Influence of irradiation environment and temperature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F62EDE-50F9-A12E-69C5-759C70B92A2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4357A5-C723-906E-2F17-EEACE07F94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FBA5EF-BEA6-C183-268C-323B067743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869D46E-BB73-6B8A-0692-518C4AFAF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322388"/>
            <a:ext cx="6624734" cy="1439473"/>
          </a:xfrm>
        </p:spPr>
        <p:txBody>
          <a:bodyPr>
            <a:normAutofit fontScale="92500" lnSpcReduction="10000"/>
          </a:bodyPr>
          <a:lstStyle/>
          <a:p>
            <a:pPr marL="36576" indent="0">
              <a:spcBef>
                <a:spcPts val="0"/>
              </a:spcBef>
              <a:buNone/>
            </a:pPr>
            <a:r>
              <a:rPr lang="en-GB" sz="1800" dirty="0"/>
              <a:t>Compared to ambient air irradiation typically: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More cross-linking and less chain scission in inert gas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/>
              <a:t>Less cross-linking and less chain scission in liquid He</a:t>
            </a:r>
          </a:p>
          <a:p>
            <a:pPr marL="36576" indent="0">
              <a:spcBef>
                <a:spcPts val="0"/>
              </a:spcBef>
              <a:buNone/>
            </a:pPr>
            <a:r>
              <a:rPr lang="en-GB" sz="1800" dirty="0"/>
              <a:t>To predict the dose limits of organic materials in superconducting magnets, irradiations need to be performed at cold.</a:t>
            </a:r>
          </a:p>
          <a:p>
            <a:pPr lvl="1"/>
            <a:endParaRPr lang="en-GB" sz="2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EE1B127-9407-105C-2546-1453DAE216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35" y="2847549"/>
            <a:ext cx="3580359" cy="242338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2D00AAF-0718-CCED-0EBC-195DC6B5A9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4153" y="2819772"/>
            <a:ext cx="3580359" cy="23812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569BCF2-4158-2E26-5416-D92008FD7258}"/>
              </a:ext>
            </a:extLst>
          </p:cNvPr>
          <p:cNvSpPr txBox="1"/>
          <p:nvPr/>
        </p:nvSpPr>
        <p:spPr>
          <a:xfrm>
            <a:off x="360427" y="5306195"/>
            <a:ext cx="644745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 err="1"/>
              <a:t>T</a:t>
            </a:r>
            <a:r>
              <a:rPr lang="en-GB" sz="1100" i="1" baseline="-25000" dirty="0" err="1"/>
              <a:t>g</a:t>
            </a:r>
            <a:r>
              <a:rPr lang="en-GB" sz="1100" i="1" dirty="0"/>
              <a:t> </a:t>
            </a:r>
            <a:r>
              <a:rPr lang="en-GB" sz="1100" i="1" dirty="0" err="1"/>
              <a:t>G’’</a:t>
            </a:r>
            <a:r>
              <a:rPr lang="en-GB" sz="1100" i="1" baseline="-25000" dirty="0" err="1"/>
              <a:t>max</a:t>
            </a:r>
            <a:r>
              <a:rPr lang="en-GB" sz="1100" i="1" dirty="0"/>
              <a:t> of (a) MSUT epoxy resin and (b) CTD425 cyanate ester epoxy blend as a function of proton dose absorbed in ambient air, inert gas and in liquid He.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0DFC3E-899C-B17B-0996-F7D73F73027E}"/>
              </a:ext>
            </a:extLst>
          </p:cNvPr>
          <p:cNvSpPr txBox="1"/>
          <p:nvPr/>
        </p:nvSpPr>
        <p:spPr>
          <a:xfrm>
            <a:off x="161702" y="5890441"/>
            <a:ext cx="51380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D.M. Parragh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et al</a:t>
            </a:r>
            <a:r>
              <a:rPr lang="en-GB" sz="1200" dirty="0">
                <a:latin typeface="Times New Roman" panose="02020603050405020304" pitchFamily="18" charset="0"/>
              </a:rPr>
              <a:t>., </a:t>
            </a:r>
            <a:r>
              <a:rPr lang="en-GB" sz="1200" dirty="0">
                <a:latin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https://doi.org/10.3390/polym16030407</a:t>
            </a:r>
            <a:r>
              <a:rPr lang="en-GB" sz="1200" dirty="0">
                <a:latin typeface="Times New Roman" panose="02020603050405020304" pitchFamily="18" charset="0"/>
              </a:rPr>
              <a:t>, Polymers 2024</a:t>
            </a:r>
          </a:p>
        </p:txBody>
      </p:sp>
      <p:pic>
        <p:nvPicPr>
          <p:cNvPr id="3" name="Picture 2" descr="A picture containing indoor&#10;&#10;Description automatically generated">
            <a:extLst>
              <a:ext uri="{FF2B5EF4-FFF2-40B4-BE49-F238E27FC236}">
                <a16:creationId xmlns:a16="http://schemas.microsoft.com/office/drawing/2014/main" id="{9CE0D64D-35B9-A659-0E58-985198A73CF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109973" y="2296610"/>
            <a:ext cx="3837462" cy="172838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4B23A75-672D-0C27-EF38-B25A4C406120}"/>
              </a:ext>
            </a:extLst>
          </p:cNvPr>
          <p:cNvSpPr txBox="1"/>
          <p:nvPr/>
        </p:nvSpPr>
        <p:spPr>
          <a:xfrm>
            <a:off x="7222099" y="5128912"/>
            <a:ext cx="18162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1" dirty="0"/>
              <a:t>Liquid helium cryostat in the IRRAD proton irradiation facility 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4313302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73FD88-6121-D158-E253-1A222A1A46F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8A8F7E-F4B4-820A-FACF-0AE70304EA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797AB7-2224-86E2-25CF-013F92A640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8656649-DE22-E80B-E187-6DE21DD2A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590" y="249238"/>
            <a:ext cx="8922820" cy="941387"/>
          </a:xfrm>
        </p:spPr>
        <p:txBody>
          <a:bodyPr>
            <a:normAutofit fontScale="90000"/>
          </a:bodyPr>
          <a:lstStyle/>
          <a:p>
            <a:r>
              <a:rPr lang="en-GB" dirty="0"/>
              <a:t>Next Set-up for cold 24 GeV/c proton irradiations in the CERN IRRAD facility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AD38577C-BFB3-D335-F832-AD2DD01E63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90" y="1514578"/>
            <a:ext cx="6607164" cy="3981685"/>
          </a:xfrm>
          <a:prstGeom prst="rect">
            <a:avLst/>
          </a:prstGeom>
        </p:spPr>
      </p:pic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C5F57B7A-CFD6-B3C8-AACC-E8F5C1FCF9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7810" y="1577067"/>
            <a:ext cx="2895600" cy="3981685"/>
          </a:xfrm>
        </p:spPr>
        <p:txBody>
          <a:bodyPr>
            <a:normAutofit/>
          </a:bodyPr>
          <a:lstStyle/>
          <a:p>
            <a:pPr marL="36576" indent="0">
              <a:spcBef>
                <a:spcPts val="300"/>
              </a:spcBef>
              <a:buNone/>
            </a:pPr>
            <a:r>
              <a:rPr lang="en-GB" sz="1800" dirty="0"/>
              <a:t>Cold irradiations set-up is being built in collaboration with </a:t>
            </a:r>
            <a:r>
              <a:rPr lang="en-GB" sz="1800" dirty="0" err="1"/>
              <a:t>Polymerlab</a:t>
            </a:r>
            <a:r>
              <a:rPr lang="en-GB" sz="1800" dirty="0"/>
              <a:t>, IRRAD, </a:t>
            </a:r>
            <a:r>
              <a:rPr lang="en-GB" sz="1800" dirty="0" err="1"/>
              <a:t>Cryolab</a:t>
            </a:r>
            <a:r>
              <a:rPr lang="en-GB" sz="1800" dirty="0"/>
              <a:t> and MBE-CB teams. </a:t>
            </a:r>
          </a:p>
          <a:p>
            <a:pPr lvl="1">
              <a:spcBef>
                <a:spcPts val="300"/>
              </a:spcBef>
            </a:pPr>
            <a:r>
              <a:rPr lang="en-GB" sz="1400" dirty="0"/>
              <a:t>Peak doses up to about  40 </a:t>
            </a:r>
            <a:r>
              <a:rPr lang="en-GB" sz="1400" dirty="0" err="1"/>
              <a:t>MGy</a:t>
            </a:r>
            <a:r>
              <a:rPr lang="en-GB" sz="1400" dirty="0"/>
              <a:t> per year will be achieved. </a:t>
            </a:r>
          </a:p>
          <a:p>
            <a:pPr lvl="1">
              <a:spcBef>
                <a:spcPts val="300"/>
              </a:spcBef>
            </a:pPr>
            <a:r>
              <a:rPr lang="en-GB" sz="1400" dirty="0"/>
              <a:t>Samples for dielectric, tensile and thermal tests of different materials will be irradiated simultaneously to different dose steps.</a:t>
            </a:r>
          </a:p>
          <a:p>
            <a:pPr marL="36576" indent="0">
              <a:spcBef>
                <a:spcPts val="300"/>
              </a:spcBef>
              <a:buNone/>
            </a:pPr>
            <a:r>
              <a:rPr lang="en-GB" sz="1800" dirty="0"/>
              <a:t>First cold irradiations are planned by mid 2025.</a:t>
            </a:r>
          </a:p>
          <a:p>
            <a:pPr marL="36576" indent="0">
              <a:buNone/>
            </a:pPr>
            <a:endParaRPr lang="en-GB" sz="2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C534196-8D0B-F874-1865-84C71AA083F3}"/>
              </a:ext>
            </a:extLst>
          </p:cNvPr>
          <p:cNvSpPr txBox="1"/>
          <p:nvPr/>
        </p:nvSpPr>
        <p:spPr>
          <a:xfrm>
            <a:off x="110590" y="5667710"/>
            <a:ext cx="575418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Conceptual design of pulse tube cryocooler cooled sample holder for 24 GeV/c proton irradiations at &lt;30 K in vacuum. Courtesy Lukas Wolf.</a:t>
            </a:r>
          </a:p>
        </p:txBody>
      </p:sp>
    </p:spTree>
    <p:extLst>
      <p:ext uri="{BB962C8B-B14F-4D97-AF65-F5344CB8AC3E}">
        <p14:creationId xmlns:p14="http://schemas.microsoft.com/office/powerpoint/2010/main" val="9125158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233DEE-FB3B-EF0F-E74D-DAE675BA06D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E7CC74-66E9-F978-AD7F-AB84D7BCE9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8589F6-FC10-1734-0BBA-391B982143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6816BA6-3B89-6204-D503-C10B50EB6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663" y="130498"/>
            <a:ext cx="8226425" cy="602498"/>
          </a:xfrm>
        </p:spPr>
        <p:txBody>
          <a:bodyPr>
            <a:normAutofit fontScale="90000"/>
          </a:bodyPr>
          <a:lstStyle/>
          <a:p>
            <a:r>
              <a:rPr lang="en-GB" dirty="0"/>
              <a:t>What is the ionising dose limit of wax?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0E26F6-BACF-EAF6-366A-A7F2FC5420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671" y="732996"/>
            <a:ext cx="8614817" cy="17725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sz="1800" dirty="0"/>
              <a:t>Irradiation hardness of different wax types is studied in collaboration with PSI.</a:t>
            </a:r>
          </a:p>
          <a:p>
            <a:pPr>
              <a:spcBef>
                <a:spcPts val="0"/>
              </a:spcBef>
            </a:pPr>
            <a:r>
              <a:rPr lang="en-GB" sz="1800" dirty="0"/>
              <a:t>Irradiation with 60Co gamma rays in ambient air – ongoing</a:t>
            </a:r>
          </a:p>
          <a:p>
            <a:pPr>
              <a:spcBef>
                <a:spcPts val="0"/>
              </a:spcBef>
            </a:pPr>
            <a:r>
              <a:rPr lang="en-GB" sz="1800" dirty="0"/>
              <a:t>Radiation effects (chain scission) monitored by measuring changes of the melting enthalpy using DSC.</a:t>
            </a:r>
          </a:p>
          <a:p>
            <a:pPr>
              <a:spcBef>
                <a:spcPts val="0"/>
              </a:spcBef>
            </a:pPr>
            <a:r>
              <a:rPr lang="en-GB" sz="1800" dirty="0"/>
              <a:t>Effect of oxygen is confirmed by FTIR microscopy</a:t>
            </a:r>
          </a:p>
          <a:p>
            <a:pPr>
              <a:spcBef>
                <a:spcPts val="0"/>
              </a:spcBef>
            </a:pPr>
            <a:r>
              <a:rPr lang="en-GB" sz="1800" dirty="0"/>
              <a:t>On-going characterization of samples after irradiation in liquid He to about 10 MGy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E18EBCB-15B7-2895-76B0-7DEEDD26AD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54" y="2535477"/>
            <a:ext cx="3857621" cy="30209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A screenshot of a computer generated image&#10;&#10;Description automatically generated">
            <a:extLst>
              <a:ext uri="{FF2B5EF4-FFF2-40B4-BE49-F238E27FC236}">
                <a16:creationId xmlns:a16="http://schemas.microsoft.com/office/drawing/2014/main" id="{9FCC3328-E4F6-5C99-EC9E-E3DA3B2295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0214" y="2505534"/>
            <a:ext cx="3467296" cy="311178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33C29C7-A4AE-6A4C-3956-672CF3F2D832}"/>
              </a:ext>
            </a:extLst>
          </p:cNvPr>
          <p:cNvSpPr txBox="1"/>
          <p:nvPr/>
        </p:nvSpPr>
        <p:spPr>
          <a:xfrm>
            <a:off x="4572000" y="5617316"/>
            <a:ext cx="43917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µ-CT images </a:t>
            </a:r>
            <a:r>
              <a:rPr lang="en-GB" sz="1200" dirty="0"/>
              <a:t>of </a:t>
            </a:r>
            <a:r>
              <a:rPr lang="en-GB" sz="1200" i="1" dirty="0"/>
              <a:t>Paraffin/Carnauba wax mixture with Al</a:t>
            </a:r>
            <a:r>
              <a:rPr lang="en-GB" sz="1200" i="1" baseline="-25000" dirty="0"/>
              <a:t>2</a:t>
            </a:r>
            <a:r>
              <a:rPr lang="en-GB" sz="1200" i="1" dirty="0"/>
              <a:t>O</a:t>
            </a:r>
            <a:r>
              <a:rPr lang="en-GB" sz="1200" i="1" baseline="-25000" dirty="0"/>
              <a:t>3 </a:t>
            </a:r>
            <a:r>
              <a:rPr lang="en-GB" sz="1200" i="1" dirty="0"/>
              <a:t> particles (A. Brem et al. formulation) before and after 15 MGy absorbed in ambient air. </a:t>
            </a:r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092EF20-AF12-A76D-EB43-6375C4C19394}"/>
              </a:ext>
            </a:extLst>
          </p:cNvPr>
          <p:cNvSpPr txBox="1"/>
          <p:nvPr/>
        </p:nvSpPr>
        <p:spPr>
          <a:xfrm>
            <a:off x="369396" y="5683945"/>
            <a:ext cx="39534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Melting enthalpy of different wax samples as a function of gamma dose absorbed in ambient air.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304054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A9B748-63DE-DD49-F813-3350A32B706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C611E7-7AD0-B88B-5035-41A3D1E045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ACF13A-EA49-92A1-9A24-F111EB93BE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F04EFCB-B5C1-3E94-D7BC-35C3BF3F4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81" y="130498"/>
            <a:ext cx="8532019" cy="705383"/>
          </a:xfrm>
        </p:spPr>
        <p:txBody>
          <a:bodyPr>
            <a:normAutofit fontScale="90000"/>
          </a:bodyPr>
          <a:lstStyle/>
          <a:p>
            <a:r>
              <a:rPr lang="en-US" dirty="0"/>
              <a:t>Content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74EE76-99DD-4139-39B0-BB72E5A46113}"/>
              </a:ext>
            </a:extLst>
          </p:cNvPr>
          <p:cNvSpPr txBox="1"/>
          <p:nvPr/>
        </p:nvSpPr>
        <p:spPr>
          <a:xfrm>
            <a:off x="481792" y="948557"/>
            <a:ext cx="8350897" cy="52322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800" dirty="0"/>
              <a:t>HFM WG Insulation </a:t>
            </a:r>
          </a:p>
          <a:p>
            <a:pPr algn="l"/>
            <a:endParaRPr lang="en-US" sz="2800" dirty="0"/>
          </a:p>
          <a:p>
            <a:pPr algn="l"/>
            <a:r>
              <a:rPr lang="en-US" sz="2800" dirty="0"/>
              <a:t>Selected technologies and processes</a:t>
            </a:r>
          </a:p>
          <a:p>
            <a:pPr algn="l"/>
            <a:endParaRPr lang="en-US" sz="2800" dirty="0"/>
          </a:p>
          <a:p>
            <a:pPr algn="l"/>
            <a:r>
              <a:rPr lang="en-US" sz="2000" dirty="0"/>
              <a:t>- Sizing and de-sizing</a:t>
            </a:r>
          </a:p>
          <a:p>
            <a:pPr algn="l"/>
            <a:r>
              <a:rPr lang="en-US" sz="2000" dirty="0"/>
              <a:t>- Cable insulation layout</a:t>
            </a:r>
          </a:p>
          <a:p>
            <a:pPr algn="l"/>
            <a:r>
              <a:rPr lang="en-US" sz="2000" dirty="0"/>
              <a:t>- Impregnation systems </a:t>
            </a:r>
          </a:p>
          <a:p>
            <a:pPr marL="457200" indent="-457200" algn="l">
              <a:buFontTx/>
              <a:buChar char="-"/>
            </a:pPr>
            <a:endParaRPr lang="en-US" sz="2800" dirty="0"/>
          </a:p>
          <a:p>
            <a:pPr algn="l"/>
            <a:r>
              <a:rPr lang="en-US" sz="2800" dirty="0"/>
              <a:t>Polymer Radiation Program</a:t>
            </a:r>
          </a:p>
          <a:p>
            <a:pPr algn="l"/>
            <a:endParaRPr lang="en-US" sz="2800" dirty="0"/>
          </a:p>
          <a:p>
            <a:pPr algn="l"/>
            <a:r>
              <a:rPr lang="en-US" sz="2800" dirty="0"/>
              <a:t>HV Challenges at 4.5 K</a:t>
            </a:r>
          </a:p>
          <a:p>
            <a:pPr algn="l"/>
            <a:endParaRPr lang="en-US" sz="2800" dirty="0"/>
          </a:p>
          <a:p>
            <a:pPr algn="l"/>
            <a:r>
              <a:rPr lang="en-US" sz="2800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898607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48D665-854E-EE96-80BD-8DE81677DA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E774F-1887-292C-C7DD-D7B68F949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Insulation &amp; HV Challenges at 4.5 K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B977D6-2620-0292-5464-E9083705BFB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516374-D3F0-43B0-462A-E3DC1C111B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4F7CC4-8739-4380-1B93-7A172FB5EB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8846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22014A-2CF3-E1CC-7AD5-6E4A094E9E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7FD52-F776-4A3E-125B-F4B27FC77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971" y="87039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Insulation &amp; HV Challenges at 4.5 K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8C839-BC0A-4FE5-5F75-9B18219ACA4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FABC3-BD7E-0242-03E1-5F6F0688A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E9F14B-F5AE-34AD-5F86-AE04DA46EA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EADA9B-AEC2-5AB1-DEBE-021BEE2C0881}"/>
              </a:ext>
            </a:extLst>
          </p:cNvPr>
          <p:cNvSpPr txBox="1"/>
          <p:nvPr/>
        </p:nvSpPr>
        <p:spPr>
          <a:xfrm>
            <a:off x="541175" y="1027317"/>
            <a:ext cx="8041729" cy="215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endParaRPr lang="en-US" sz="2000" dirty="0"/>
          </a:p>
          <a:p>
            <a:pPr algn="ctr"/>
            <a:r>
              <a:rPr lang="en-US" sz="2000" dirty="0"/>
              <a:t>The insulation performance of Nb3Sn relies (also) on the dielectric strength of Superfluid He -&gt; dual function of coolant and insulator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sz="2000" dirty="0"/>
          </a:p>
          <a:p>
            <a:pPr algn="ctr"/>
            <a:r>
              <a:rPr lang="en-US" sz="2000" dirty="0"/>
              <a:t>From the presentation of </a:t>
            </a:r>
            <a:r>
              <a:rPr lang="en-GB" sz="2000" dirty="0"/>
              <a:t>P. Borges de Sousa (</a:t>
            </a:r>
            <a:r>
              <a:rPr lang="en-GB" sz="2000" dirty="0">
                <a:hlinkClick r:id="rId2"/>
              </a:rPr>
              <a:t>link</a:t>
            </a:r>
            <a:r>
              <a:rPr lang="en-GB" sz="2000" dirty="0"/>
              <a:t>), during a quench </a:t>
            </a:r>
            <a:r>
              <a:rPr lang="en-US" sz="2000" dirty="0"/>
              <a:t>He transits in the gas phase at roughly 5 K and p = 4 -13 bar where it shows still high dielectric strength. </a:t>
            </a:r>
            <a:endParaRPr lang="en-GB" sz="2000" dirty="0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ABB8D42D-B472-48A5-3E17-0101F733E75D}"/>
              </a:ext>
            </a:extLst>
          </p:cNvPr>
          <p:cNvSpPr/>
          <p:nvPr/>
        </p:nvSpPr>
        <p:spPr>
          <a:xfrm>
            <a:off x="4058120" y="3696615"/>
            <a:ext cx="1124636" cy="85083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9AE5A4-9198-672B-6341-9B1D3C0F7336}"/>
              </a:ext>
            </a:extLst>
          </p:cNvPr>
          <p:cNvSpPr txBox="1"/>
          <p:nvPr/>
        </p:nvSpPr>
        <p:spPr>
          <a:xfrm>
            <a:off x="551696" y="4920760"/>
            <a:ext cx="827699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dirty="0"/>
              <a:t>Cracks in the insulation must be avoided but the operating conditions (LHe and pressurized GHe) are forgiving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25734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AF0792-FA0F-E319-3A5B-9E267DDE27B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794DCC-D695-44F0-ED49-7C040345D5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R. Piccin (TE-MSC-SMT) -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9C81D0-2C2A-6AEE-2A86-DE604FA2F8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E11594-92B8-EDA5-2FC5-A072C1C7FF70}"/>
              </a:ext>
            </a:extLst>
          </p:cNvPr>
          <p:cNvSpPr txBox="1"/>
          <p:nvPr/>
        </p:nvSpPr>
        <p:spPr>
          <a:xfrm>
            <a:off x="195500" y="1021919"/>
            <a:ext cx="4799626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A supercritical forced flow cooled magnet system (i.e. “drycooled) is one of the option for FCC-</a:t>
            </a:r>
            <a:r>
              <a:rPr lang="en-US" dirty="0" err="1"/>
              <a:t>hh</a:t>
            </a:r>
            <a:r>
              <a:rPr lang="en-US" dirty="0"/>
              <a:t> machine. See next presentation </a:t>
            </a:r>
            <a:r>
              <a:rPr lang="en-GB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Progress on Cryogenics Studies at CERN (</a:t>
            </a:r>
            <a:r>
              <a:rPr lang="en-GB" dirty="0"/>
              <a:t>P. Borges de Sousa)</a:t>
            </a:r>
          </a:p>
          <a:p>
            <a:pPr algn="l"/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Vacuum is a non-forgiving medium: He leaks and gas desorption (during quench) can increase the pressure and cause Paschen discharges (long list of failure events experienced in Fusion magnets).</a:t>
            </a: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C6414896-D6A1-F036-C694-1B5C65D65BD0}"/>
              </a:ext>
            </a:extLst>
          </p:cNvPr>
          <p:cNvSpPr/>
          <p:nvPr/>
        </p:nvSpPr>
        <p:spPr>
          <a:xfrm>
            <a:off x="4563069" y="4086438"/>
            <a:ext cx="432057" cy="41188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621C99-EEC9-9F7B-FB6F-D968FC3A76F3}"/>
              </a:ext>
            </a:extLst>
          </p:cNvPr>
          <p:cNvSpPr txBox="1"/>
          <p:nvPr/>
        </p:nvSpPr>
        <p:spPr>
          <a:xfrm>
            <a:off x="1446221" y="4554947"/>
            <a:ext cx="6500649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Call for </a:t>
            </a:r>
            <a:r>
              <a:rPr lang="en-US" b="1" dirty="0"/>
              <a:t>new electrical design criteria</a:t>
            </a:r>
            <a:r>
              <a:rPr lang="en-US" dirty="0"/>
              <a:t>:</a:t>
            </a:r>
          </a:p>
          <a:p>
            <a:pPr algn="ctr"/>
            <a:endParaRPr lang="en-US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/>
              <a:t>“Paschen-tight” insulation -&gt; no live parts exposed to vacuum (coil, busbars, HV instrumentation, etc.)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/>
              <a:t>Paschen test included in the magnet acceptance testing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/>
              <a:t>New design and validation of insulation design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B188868-C242-D482-DE17-5C97F300DA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9006" y="965294"/>
            <a:ext cx="4198958" cy="3046987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023D2E7E-1E33-81B7-7E12-7C3619769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24851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Insulation &amp; HV Challenges at 4.5 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41706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22161D-F25E-5927-98F1-533048BA680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AB2A47-AD51-9A4C-721E-2EB82BBEB0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CB78FA-6CCE-9DD1-75C1-1F261D5477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05D56D-6177-3902-A827-0949D57224C9}"/>
              </a:ext>
            </a:extLst>
          </p:cNvPr>
          <p:cNvSpPr txBox="1"/>
          <p:nvPr/>
        </p:nvSpPr>
        <p:spPr>
          <a:xfrm>
            <a:off x="578345" y="4539452"/>
            <a:ext cx="641914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800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4920992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949BC-910D-1E51-CEEB-03D0C48ADDC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060AF2-9FA8-13AB-1E73-FC4C4FEAF4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A6BE67-49B6-DF6C-90CF-774C67EB5C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B421CF9-4A64-8A2B-4E30-97CB9B4EAE33}"/>
              </a:ext>
            </a:extLst>
          </p:cNvPr>
          <p:cNvSpPr txBox="1">
            <a:spLocks/>
          </p:cNvSpPr>
          <p:nvPr/>
        </p:nvSpPr>
        <p:spPr>
          <a:xfrm>
            <a:off x="394502" y="14069"/>
            <a:ext cx="8383004" cy="749105"/>
          </a:xfrm>
          <a:prstGeom prst="rect">
            <a:avLst/>
          </a:prstGeom>
        </p:spPr>
        <p:txBody>
          <a:bodyPr vert="horz" lIns="45720" rIns="45720" anchor="ctr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Conclusions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556E6A-CB9F-85DF-548E-CE8CB8E2C284}"/>
              </a:ext>
            </a:extLst>
          </p:cNvPr>
          <p:cNvSpPr txBox="1"/>
          <p:nvPr/>
        </p:nvSpPr>
        <p:spPr>
          <a:xfrm>
            <a:off x="184826" y="600928"/>
            <a:ext cx="8802356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We gain up to three times </a:t>
            </a:r>
            <a:r>
              <a:rPr lang="en-US" sz="1600" b="1" dirty="0"/>
              <a:t>higher dielectric strength </a:t>
            </a:r>
            <a:r>
              <a:rPr lang="en-US" sz="1600" dirty="0"/>
              <a:t>at cold </a:t>
            </a:r>
            <a:r>
              <a:rPr lang="en-US" sz="1600" b="1" dirty="0"/>
              <a:t>by de-sizing </a:t>
            </a:r>
            <a:r>
              <a:rPr lang="en-US" sz="1600" dirty="0"/>
              <a:t>the fibers. Different methods are validated at laboratory scale. RRR and </a:t>
            </a:r>
            <a:r>
              <a:rPr lang="en-US" sz="1600" dirty="0" err="1"/>
              <a:t>Jc</a:t>
            </a:r>
            <a:r>
              <a:rPr lang="en-US" sz="1600" dirty="0"/>
              <a:t> measurements pending. Aiming to </a:t>
            </a:r>
            <a:r>
              <a:rPr lang="en-US" sz="1600" b="1" dirty="0"/>
              <a:t>apply the process </a:t>
            </a:r>
            <a:r>
              <a:rPr lang="en-US" sz="1600" dirty="0"/>
              <a:t>on a </a:t>
            </a:r>
            <a:r>
              <a:rPr lang="en-US" sz="1600" b="1" dirty="0"/>
              <a:t>model/prototype coil</a:t>
            </a:r>
            <a:r>
              <a:rPr lang="en-US" sz="1600" dirty="0"/>
              <a:t>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Electrical and mechanical </a:t>
            </a:r>
            <a:r>
              <a:rPr lang="en-US" sz="1600" b="1" dirty="0"/>
              <a:t>performance of insulation increases with the fiber volume fraction. </a:t>
            </a:r>
            <a:r>
              <a:rPr lang="en-US" sz="1600" dirty="0"/>
              <a:t>The type of fiber can determine also thermal properties of the composite. Different </a:t>
            </a:r>
            <a:r>
              <a:rPr lang="en-US" sz="1600" b="1" dirty="0"/>
              <a:t>layouts will be investigated after commissioning of braiding machine </a:t>
            </a:r>
            <a:r>
              <a:rPr lang="en-US" sz="1600" dirty="0"/>
              <a:t>end 2025/early 2026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/>
              <a:t>Engineered </a:t>
            </a:r>
            <a:r>
              <a:rPr lang="en-GB" sz="1600" b="1" dirty="0"/>
              <a:t>epoxy systems for cryogenic systems </a:t>
            </a:r>
            <a:r>
              <a:rPr lang="en-GB" sz="1600" dirty="0"/>
              <a:t>have been developed at ETHZ. Toughness of the impregnation system is not the only property to look at. Low surface energy (non-sticky) and low toughness systems (e.g. wax) shows low trainings in stress-managed designs. Are these applicable to other designs (e.g. SMC)? See presentation WP 3.4 TDP</a:t>
            </a:r>
          </a:p>
          <a:p>
            <a:pPr algn="just"/>
            <a:endParaRPr lang="en-GB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b="1" dirty="0"/>
              <a:t>Dose limits</a:t>
            </a:r>
            <a:r>
              <a:rPr lang="en-GB" sz="1600" dirty="0"/>
              <a:t> of organic materials are one of the </a:t>
            </a:r>
            <a:r>
              <a:rPr lang="en-GB" sz="1600" b="1" dirty="0"/>
              <a:t>factors limiting lifetime of magnets </a:t>
            </a:r>
            <a:r>
              <a:rPr lang="en-GB" sz="1600" dirty="0"/>
              <a:t>(focusing magnets) of present and future machines. The dose limits shall be determined considering actual operating conditions (i.e. at cryogenic temperature). An efficient cold-irradiation set-up will be commissioned by mid-2025.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/>
              <a:t>Magnets operated in insulating vacuum (dry-cooled) are exposed to the risk of </a:t>
            </a:r>
            <a:r>
              <a:rPr lang="en-GB" sz="1600" b="1" dirty="0"/>
              <a:t>Paschen discharge</a:t>
            </a:r>
            <a:r>
              <a:rPr lang="en-GB" sz="1600" dirty="0"/>
              <a:t>. This needs to be addressed in the electrical design of magnets and cold powering circuit. </a:t>
            </a:r>
          </a:p>
        </p:txBody>
      </p:sp>
    </p:spTree>
    <p:extLst>
      <p:ext uri="{BB962C8B-B14F-4D97-AF65-F5344CB8AC3E}">
        <p14:creationId xmlns:p14="http://schemas.microsoft.com/office/powerpoint/2010/main" val="7225915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4EDE4-9772-24E8-8386-EDBD25970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52D95D-3EAA-A604-5FEE-85F77E50E1D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730C31-67CF-2586-0DF6-13CEAAE094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E522FB-A642-6F2D-79E0-52D505AECF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8107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67E562-7D5B-C296-FD54-46035DAF54F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5B230-6BF1-24BC-D9CD-BA667248E3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23DF10-D969-5AA0-CDD7-17AC2BA33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78AE34-694D-FFEF-330F-59B38D938C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009" y="1201345"/>
            <a:ext cx="6438314" cy="42037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FEEA039-3269-7EA9-1285-948369495A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6923" y="365914"/>
            <a:ext cx="1963612" cy="1472709"/>
          </a:xfrm>
          <a:prstGeom prst="rect">
            <a:avLst/>
          </a:prstGeom>
        </p:spPr>
      </p:pic>
      <p:pic>
        <p:nvPicPr>
          <p:cNvPr id="10" name="Picture 9" descr="A close-up of a blue line&#10;&#10;Description automatically generated">
            <a:extLst>
              <a:ext uri="{FF2B5EF4-FFF2-40B4-BE49-F238E27FC236}">
                <a16:creationId xmlns:a16="http://schemas.microsoft.com/office/drawing/2014/main" id="{2F73170A-75F0-2128-47B0-541EF9E3BC2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611" y="2340714"/>
            <a:ext cx="1963609" cy="147270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EE0021D-EBB0-02D5-E08D-C466C3E8D90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17" b="2975"/>
          <a:stretch/>
        </p:blipFill>
        <p:spPr bwMode="auto">
          <a:xfrm>
            <a:off x="6646241" y="4417731"/>
            <a:ext cx="1944975" cy="14256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B11F3FE-8CF2-B69F-43BE-B5AAC507C83C}"/>
              </a:ext>
            </a:extLst>
          </p:cNvPr>
          <p:cNvSpPr txBox="1"/>
          <p:nvPr/>
        </p:nvSpPr>
        <p:spPr>
          <a:xfrm>
            <a:off x="6577722" y="1818625"/>
            <a:ext cx="2063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Heat Treatment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6A5562-E2AA-B365-CD09-79DE88EEF0E6}"/>
              </a:ext>
            </a:extLst>
          </p:cNvPr>
          <p:cNvSpPr txBox="1"/>
          <p:nvPr/>
        </p:nvSpPr>
        <p:spPr>
          <a:xfrm>
            <a:off x="6436481" y="5843380"/>
            <a:ext cx="2396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Desized</a:t>
            </a:r>
            <a:r>
              <a:rPr lang="en-US" dirty="0"/>
              <a:t> Plasma no HT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9751FA2-82E2-49D0-8EE4-E8982D605FDA}"/>
              </a:ext>
            </a:extLst>
          </p:cNvPr>
          <p:cNvSpPr txBox="1"/>
          <p:nvPr/>
        </p:nvSpPr>
        <p:spPr>
          <a:xfrm>
            <a:off x="6771381" y="3781512"/>
            <a:ext cx="1726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Heat Treatment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716C9E5-B67D-4E93-4976-3819AB808AE3}"/>
              </a:ext>
            </a:extLst>
          </p:cNvPr>
          <p:cNvSpPr txBox="1"/>
          <p:nvPr/>
        </p:nvSpPr>
        <p:spPr>
          <a:xfrm>
            <a:off x="169009" y="5843380"/>
            <a:ext cx="26011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Courtesy J. Osuna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180381850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8F2A5-88B6-6A88-384D-128B9F688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23" y="96261"/>
            <a:ext cx="8971317" cy="690945"/>
          </a:xfrm>
        </p:spPr>
        <p:txBody>
          <a:bodyPr>
            <a:noAutofit/>
          </a:bodyPr>
          <a:lstStyle/>
          <a:p>
            <a:r>
              <a:rPr lang="en-GB" sz="3200" dirty="0"/>
              <a:t>Towards impregnation of SMC Nb</a:t>
            </a:r>
            <a:r>
              <a:rPr lang="en-GB" sz="3200" baseline="-25000" dirty="0"/>
              <a:t>3</a:t>
            </a:r>
            <a:r>
              <a:rPr lang="en-GB" sz="3200" dirty="0"/>
              <a:t>Sn coil with wax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9A3AC-D474-87F6-02A5-643A4EB8663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A4FAAF-8DC9-147C-53E7-61BB13D7EE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70B45A-DBBD-61A0-1154-F6818B8E80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91C6197-2178-2DB7-9C54-299EBD47D6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360" y="776607"/>
            <a:ext cx="8733901" cy="1335611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GB" sz="2000" dirty="0"/>
              <a:t>Temperature dependent elastic properties of different wax types are compared based on DMA measurements.</a:t>
            </a:r>
          </a:p>
          <a:p>
            <a:pPr>
              <a:spcBef>
                <a:spcPts val="600"/>
              </a:spcBef>
            </a:pPr>
            <a:r>
              <a:rPr lang="en-GB" sz="2000" dirty="0"/>
              <a:t>At -150 °C very high shear modulus of 18 </a:t>
            </a:r>
            <a:r>
              <a:rPr lang="en-GB" sz="2000" dirty="0" err="1"/>
              <a:t>GPa</a:t>
            </a:r>
            <a:r>
              <a:rPr lang="en-GB" sz="2000" dirty="0"/>
              <a:t> of wax with 45 vol.% Al</a:t>
            </a:r>
            <a:r>
              <a:rPr lang="en-GB" sz="2000" baseline="-25000" dirty="0"/>
              <a:t>2</a:t>
            </a:r>
            <a:r>
              <a:rPr lang="en-GB" sz="2000" dirty="0"/>
              <a:t>O</a:t>
            </a:r>
            <a:r>
              <a:rPr lang="en-GB" sz="2000" baseline="-25000" dirty="0"/>
              <a:t>3</a:t>
            </a:r>
            <a:r>
              <a:rPr lang="en-GB" sz="2000" dirty="0"/>
              <a:t> [</a:t>
            </a:r>
            <a:r>
              <a:rPr lang="en-GB" sz="2000" dirty="0" err="1"/>
              <a:t>i</a:t>
            </a:r>
            <a:r>
              <a:rPr lang="en-GB" sz="2000" dirty="0"/>
              <a:t>].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8F59F4-1B7B-81C5-9A31-6A430F76E171}"/>
              </a:ext>
            </a:extLst>
          </p:cNvPr>
          <p:cNvSpPr txBox="1"/>
          <p:nvPr/>
        </p:nvSpPr>
        <p:spPr>
          <a:xfrm>
            <a:off x="81877" y="5992608"/>
            <a:ext cx="441943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>
              <a:spcAft>
                <a:spcPts val="600"/>
              </a:spcAft>
            </a:pPr>
            <a:r>
              <a:rPr lang="en-GB" sz="1100" dirty="0"/>
              <a:t>[</a:t>
            </a:r>
            <a:r>
              <a:rPr lang="en-GB" sz="1100" dirty="0" err="1"/>
              <a:t>i</a:t>
            </a:r>
            <a:r>
              <a:rPr lang="en-GB" sz="1100" dirty="0"/>
              <a:t>] A. Brem et al, </a:t>
            </a:r>
            <a:r>
              <a:rPr lang="en-GB" sz="1100" b="0" i="0" u="none" strike="noStrike" dirty="0">
                <a:solidFill>
                  <a:srgbClr val="006699"/>
                </a:solidFill>
                <a:effectLst/>
                <a:latin typeface="HelveticaNeue Regular"/>
                <a:hlinkClick r:id="rId2"/>
              </a:rPr>
              <a:t>10.1109/TASC.2023.3338588</a:t>
            </a:r>
            <a:r>
              <a:rPr lang="en-GB" sz="1100" b="0" i="0" u="none" strike="noStrike" dirty="0">
                <a:solidFill>
                  <a:srgbClr val="006699"/>
                </a:solidFill>
                <a:effectLst/>
                <a:latin typeface="HelveticaNeue Regular"/>
              </a:rPr>
              <a:t> </a:t>
            </a:r>
            <a:r>
              <a:rPr lang="en-GB" sz="1100" dirty="0"/>
              <a:t>(2024)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C26A086-CDD8-8EC0-FF65-40912E9A70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725" y="2095340"/>
            <a:ext cx="5046915" cy="281273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5AF7EC0-AE9C-D119-3246-18C0F19B8FE0}"/>
              </a:ext>
            </a:extLst>
          </p:cNvPr>
          <p:cNvSpPr txBox="1"/>
          <p:nvPr/>
        </p:nvSpPr>
        <p:spPr>
          <a:xfrm>
            <a:off x="60099" y="5494467"/>
            <a:ext cx="908390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1100" dirty="0"/>
              <a:t>J. Bertsch, C. Scheuerlein, P. Wiker, D.M. Parragh, A. Echtermeyer, R. Piccin, “</a:t>
            </a:r>
            <a:r>
              <a:rPr lang="en-GB" sz="1100" i="1" dirty="0"/>
              <a:t>Thermomechanical properties of epoxy and wax matrix composites for superconducting magnets</a:t>
            </a:r>
            <a:r>
              <a:rPr lang="en-GB" sz="1100" dirty="0"/>
              <a:t>”, accepted for ICEC/ICMC 2024 proceedings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2F9FCA-879A-5DDD-2AB1-4C95D25CB640}"/>
              </a:ext>
            </a:extLst>
          </p:cNvPr>
          <p:cNvSpPr txBox="1"/>
          <p:nvPr/>
        </p:nvSpPr>
        <p:spPr>
          <a:xfrm>
            <a:off x="6408492" y="4990390"/>
            <a:ext cx="26011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Courtesy D. Parragh</a:t>
            </a:r>
            <a:endParaRPr lang="en-GB" sz="1800" b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81D8A7E-9B70-9D36-F168-C9CEC91A2D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23" y="2048514"/>
            <a:ext cx="3828365" cy="281273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148AD13-104D-2BAB-E4F6-E7354576E814}"/>
              </a:ext>
            </a:extLst>
          </p:cNvPr>
          <p:cNvSpPr txBox="1"/>
          <p:nvPr/>
        </p:nvSpPr>
        <p:spPr>
          <a:xfrm>
            <a:off x="190429" y="4908072"/>
            <a:ext cx="3676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G’(T) of Paraffin/Carnauba wax mixture with Al</a:t>
            </a:r>
            <a:r>
              <a:rPr lang="en-GB" sz="1200" i="1" baseline="-25000" dirty="0"/>
              <a:t>2</a:t>
            </a:r>
            <a:r>
              <a:rPr lang="en-GB" sz="1200" i="1" dirty="0"/>
              <a:t>O</a:t>
            </a:r>
            <a:r>
              <a:rPr lang="en-GB" sz="1200" i="1" baseline="-25000" dirty="0"/>
              <a:t>3</a:t>
            </a:r>
            <a:r>
              <a:rPr lang="en-GB" sz="1200" i="1" dirty="0"/>
              <a:t> particles [</a:t>
            </a:r>
            <a:r>
              <a:rPr lang="en-GB" sz="1200" i="1" dirty="0" err="1"/>
              <a:t>i</a:t>
            </a:r>
            <a:r>
              <a:rPr lang="en-GB" sz="1200" i="1" dirty="0"/>
              <a:t>]. </a:t>
            </a:r>
          </a:p>
        </p:txBody>
      </p:sp>
    </p:spTree>
    <p:extLst>
      <p:ext uri="{BB962C8B-B14F-4D97-AF65-F5344CB8AC3E}">
        <p14:creationId xmlns:p14="http://schemas.microsoft.com/office/powerpoint/2010/main" val="206808636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66E43-CBC8-FE0A-0E7C-2A0D3E075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44" y="-73556"/>
            <a:ext cx="8860121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Insulation Technologies Validation Levels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513699-77E1-1F91-C43C-54272818E06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C61049-0029-4A08-19E6-0ABEF1AB8C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AFFF1-A058-BF68-9688-2BD113364A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7" name="Arrow: Chevron 6">
            <a:extLst>
              <a:ext uri="{FF2B5EF4-FFF2-40B4-BE49-F238E27FC236}">
                <a16:creationId xmlns:a16="http://schemas.microsoft.com/office/drawing/2014/main" id="{EFB86E28-97A9-B904-1F83-9D89E77A8480}"/>
              </a:ext>
            </a:extLst>
          </p:cNvPr>
          <p:cNvSpPr/>
          <p:nvPr/>
        </p:nvSpPr>
        <p:spPr>
          <a:xfrm>
            <a:off x="856158" y="794982"/>
            <a:ext cx="2133600" cy="1666384"/>
          </a:xfrm>
          <a:prstGeom prst="chevron">
            <a:avLst/>
          </a:prstGeom>
          <a:solidFill>
            <a:srgbClr val="FF000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Arrow: Chevron 7">
            <a:extLst>
              <a:ext uri="{FF2B5EF4-FFF2-40B4-BE49-F238E27FC236}">
                <a16:creationId xmlns:a16="http://schemas.microsoft.com/office/drawing/2014/main" id="{06B53ACA-5F9E-2BB1-31FE-76F391466B43}"/>
              </a:ext>
            </a:extLst>
          </p:cNvPr>
          <p:cNvSpPr/>
          <p:nvPr/>
        </p:nvSpPr>
        <p:spPr>
          <a:xfrm>
            <a:off x="2690723" y="794982"/>
            <a:ext cx="2133600" cy="1666384"/>
          </a:xfrm>
          <a:prstGeom prst="chevron">
            <a:avLst/>
          </a:prstGeom>
          <a:solidFill>
            <a:srgbClr val="FFC00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Arrow: Chevron 8">
            <a:extLst>
              <a:ext uri="{FF2B5EF4-FFF2-40B4-BE49-F238E27FC236}">
                <a16:creationId xmlns:a16="http://schemas.microsoft.com/office/drawing/2014/main" id="{79E830B8-FFCC-52FC-BD92-90BCCA20D1F2}"/>
              </a:ext>
            </a:extLst>
          </p:cNvPr>
          <p:cNvSpPr/>
          <p:nvPr/>
        </p:nvSpPr>
        <p:spPr>
          <a:xfrm>
            <a:off x="4525288" y="794982"/>
            <a:ext cx="2133600" cy="1666384"/>
          </a:xfrm>
          <a:prstGeom prst="chevron">
            <a:avLst/>
          </a:prstGeom>
          <a:solidFill>
            <a:srgbClr val="00B05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Arrow: Chevron 9">
            <a:extLst>
              <a:ext uri="{FF2B5EF4-FFF2-40B4-BE49-F238E27FC236}">
                <a16:creationId xmlns:a16="http://schemas.microsoft.com/office/drawing/2014/main" id="{45C52E5E-9FB1-0762-8960-E47D6970223C}"/>
              </a:ext>
            </a:extLst>
          </p:cNvPr>
          <p:cNvSpPr/>
          <p:nvPr/>
        </p:nvSpPr>
        <p:spPr>
          <a:xfrm>
            <a:off x="6330481" y="794982"/>
            <a:ext cx="2133600" cy="1666384"/>
          </a:xfrm>
          <a:prstGeom prst="chevron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783DE6-CE90-5FAF-0CD4-36697FE1D472}"/>
              </a:ext>
            </a:extLst>
          </p:cNvPr>
          <p:cNvSpPr txBox="1"/>
          <p:nvPr/>
        </p:nvSpPr>
        <p:spPr>
          <a:xfrm>
            <a:off x="758374" y="1305008"/>
            <a:ext cx="1961427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Proof-of-concept LEVEL 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D22D26-24BC-2160-3E7C-86BC9EE80787}"/>
              </a:ext>
            </a:extLst>
          </p:cNvPr>
          <p:cNvSpPr txBox="1"/>
          <p:nvPr/>
        </p:nvSpPr>
        <p:spPr>
          <a:xfrm>
            <a:off x="306837" y="2413405"/>
            <a:ext cx="22088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Laboratory-scale </a:t>
            </a:r>
          </a:p>
          <a:p>
            <a:endParaRPr lang="en-US" dirty="0"/>
          </a:p>
          <a:p>
            <a:r>
              <a:rPr lang="en-GB" dirty="0"/>
              <a:t>Mock-ups/material testing, etc.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4A064E-AE97-3E50-922C-6ED814129ED3}"/>
              </a:ext>
            </a:extLst>
          </p:cNvPr>
          <p:cNvSpPr txBox="1"/>
          <p:nvPr/>
        </p:nvSpPr>
        <p:spPr>
          <a:xfrm>
            <a:off x="3019516" y="1294129"/>
            <a:ext cx="1593798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Performance  LEVEL 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1CF21E-F3D5-B998-27C1-07DA4954A609}"/>
              </a:ext>
            </a:extLst>
          </p:cNvPr>
          <p:cNvSpPr txBox="1"/>
          <p:nvPr/>
        </p:nvSpPr>
        <p:spPr>
          <a:xfrm>
            <a:off x="2602348" y="2461366"/>
            <a:ext cx="19531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Relevant Environment</a:t>
            </a:r>
          </a:p>
          <a:p>
            <a:endParaRPr lang="en-GB" dirty="0"/>
          </a:p>
          <a:p>
            <a:r>
              <a:rPr lang="en-GB" dirty="0"/>
              <a:t>Benchmark tool (e.g. Box)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C632509-7B84-37C2-4104-4A33EBEEB9E6}"/>
              </a:ext>
            </a:extLst>
          </p:cNvPr>
          <p:cNvSpPr txBox="1"/>
          <p:nvPr/>
        </p:nvSpPr>
        <p:spPr>
          <a:xfrm>
            <a:off x="5054129" y="1303863"/>
            <a:ext cx="1375263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Prototype LEVEL 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FAD7181-E2DD-C279-76A5-7341CD71151C}"/>
              </a:ext>
            </a:extLst>
          </p:cNvPr>
          <p:cNvSpPr txBox="1"/>
          <p:nvPr/>
        </p:nvSpPr>
        <p:spPr>
          <a:xfrm>
            <a:off x="4525288" y="2483678"/>
            <a:ext cx="17006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Relevant Environment</a:t>
            </a:r>
          </a:p>
          <a:p>
            <a:endParaRPr lang="en-GB" dirty="0"/>
          </a:p>
          <a:p>
            <a:r>
              <a:rPr lang="en-GB" dirty="0"/>
              <a:t>Prototype coil</a:t>
            </a:r>
          </a:p>
          <a:p>
            <a:r>
              <a:rPr lang="en-GB" dirty="0"/>
              <a:t>(e.g. SMC)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2CDEC34-81A5-FF84-9291-63146295ABB3}"/>
              </a:ext>
            </a:extLst>
          </p:cNvPr>
          <p:cNvSpPr txBox="1"/>
          <p:nvPr/>
        </p:nvSpPr>
        <p:spPr>
          <a:xfrm>
            <a:off x="6819155" y="1305008"/>
            <a:ext cx="1375263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Model Coil LEVEL 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AEFAC43-C707-D997-8931-988EA4D0092B}"/>
              </a:ext>
            </a:extLst>
          </p:cNvPr>
          <p:cNvSpPr txBox="1"/>
          <p:nvPr/>
        </p:nvSpPr>
        <p:spPr>
          <a:xfrm>
            <a:off x="6269125" y="2460586"/>
            <a:ext cx="25847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Operational Environment</a:t>
            </a:r>
          </a:p>
          <a:p>
            <a:endParaRPr lang="en-GB" dirty="0"/>
          </a:p>
          <a:p>
            <a:r>
              <a:rPr lang="en-GB" dirty="0"/>
              <a:t>Short Model coil</a:t>
            </a:r>
          </a:p>
          <a:p>
            <a:r>
              <a:rPr lang="en-GB" dirty="0"/>
              <a:t>(e.g. MQXFS,14T, etc.)</a:t>
            </a:r>
            <a:endParaRPr lang="en-US" dirty="0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72D37B98-2D72-072C-3A3A-F0F2C011547F}"/>
              </a:ext>
            </a:extLst>
          </p:cNvPr>
          <p:cNvSpPr txBox="1">
            <a:spLocks/>
          </p:cNvSpPr>
          <p:nvPr/>
        </p:nvSpPr>
        <p:spPr>
          <a:xfrm>
            <a:off x="310465" y="4563466"/>
            <a:ext cx="1469064" cy="389806"/>
          </a:xfrm>
          <a:prstGeom prst="rect">
            <a:avLst/>
          </a:prstGeom>
        </p:spPr>
        <p:txBody>
          <a:bodyPr vert="horz" lIns="45720" rIns="45720" anchor="ctr">
            <a:normAutofit fontScale="7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3000" dirty="0"/>
              <a:t>DE-SIZING </a:t>
            </a:r>
            <a:endParaRPr lang="en-GB" sz="3000" dirty="0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C9172AB8-0BC5-2EE6-9E4B-AA3D8B6B1C16}"/>
              </a:ext>
            </a:extLst>
          </p:cNvPr>
          <p:cNvSpPr txBox="1">
            <a:spLocks/>
          </p:cNvSpPr>
          <p:nvPr/>
        </p:nvSpPr>
        <p:spPr>
          <a:xfrm>
            <a:off x="310465" y="5208213"/>
            <a:ext cx="2447842" cy="389806"/>
          </a:xfrm>
          <a:prstGeom prst="rect">
            <a:avLst/>
          </a:prstGeom>
        </p:spPr>
        <p:txBody>
          <a:bodyPr vert="horz" lIns="45720" rIns="45720" anchor="ctr">
            <a:normAutofit fontScale="7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3000" dirty="0"/>
              <a:t>CABLE INSULATION </a:t>
            </a:r>
            <a:endParaRPr lang="en-GB" sz="3000" dirty="0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E5AD8508-F721-55B5-C2C9-4DCE9A2B2242}"/>
              </a:ext>
            </a:extLst>
          </p:cNvPr>
          <p:cNvSpPr txBox="1">
            <a:spLocks/>
          </p:cNvSpPr>
          <p:nvPr/>
        </p:nvSpPr>
        <p:spPr>
          <a:xfrm>
            <a:off x="2602348" y="5504291"/>
            <a:ext cx="4277020" cy="775012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2500" dirty="0"/>
              <a:t>IMPREGNATION</a:t>
            </a:r>
            <a:r>
              <a:rPr lang="en-US" sz="1800" dirty="0"/>
              <a:t> </a:t>
            </a:r>
            <a:r>
              <a:rPr lang="en-US" sz="2500" dirty="0"/>
              <a:t>SYSTEMS</a:t>
            </a:r>
          </a:p>
          <a:p>
            <a:pPr algn="ctr"/>
            <a:r>
              <a:rPr lang="en-US" sz="1400" dirty="0"/>
              <a:t>See presentations WP3.4 and WG Box</a:t>
            </a:r>
            <a:endParaRPr lang="en-GB" sz="1400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FA20789B-03EE-9C44-04FC-678E5DC84103}"/>
              </a:ext>
            </a:extLst>
          </p:cNvPr>
          <p:cNvCxnSpPr>
            <a:cxnSpLocks/>
          </p:cNvCxnSpPr>
          <p:nvPr/>
        </p:nvCxnSpPr>
        <p:spPr>
          <a:xfrm>
            <a:off x="1996751" y="4748132"/>
            <a:ext cx="287615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E2237CB6-4326-04CB-0482-58ACFC6A5ACE}"/>
              </a:ext>
            </a:extLst>
          </p:cNvPr>
          <p:cNvSpPr txBox="1"/>
          <p:nvPr/>
        </p:nvSpPr>
        <p:spPr>
          <a:xfrm>
            <a:off x="2903671" y="4378800"/>
            <a:ext cx="800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1024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908C7-A5EA-B8A9-381C-4E1F86FB5E4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209D7C-BEC5-3BF1-5E90-48FDF536E9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B5EB1F-9418-2122-B13F-D32CB9E86D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13A6BA-8D7C-2131-970C-1C9D33474221}"/>
              </a:ext>
            </a:extLst>
          </p:cNvPr>
          <p:cNvSpPr txBox="1"/>
          <p:nvPr/>
        </p:nvSpPr>
        <p:spPr>
          <a:xfrm>
            <a:off x="586094" y="4473190"/>
            <a:ext cx="641914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800" dirty="0"/>
              <a:t>Selected technologies and processes</a:t>
            </a:r>
          </a:p>
        </p:txBody>
      </p:sp>
    </p:spTree>
    <p:extLst>
      <p:ext uri="{BB962C8B-B14F-4D97-AF65-F5344CB8AC3E}">
        <p14:creationId xmlns:p14="http://schemas.microsoft.com/office/powerpoint/2010/main" val="2617701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18C8C-5E9D-9743-74A1-E4D3494D3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Sizing – de-sizing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FAB7E-F2C5-FFFF-0547-005E3DD265B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77E044-1AAD-B3A8-2CEE-D3D1C241F6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70690A-1820-6E4D-0418-D675CE4C38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C48E2F-02D9-6E93-F090-DDAAF576DE4A}"/>
              </a:ext>
            </a:extLst>
          </p:cNvPr>
          <p:cNvSpPr txBox="1"/>
          <p:nvPr/>
        </p:nvSpPr>
        <p:spPr>
          <a:xfrm>
            <a:off x="457200" y="5779977"/>
            <a:ext cx="6567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J. Osuna, F.O. Pincot, R. Piccin - WP4.3 (CERN)</a:t>
            </a:r>
          </a:p>
        </p:txBody>
      </p:sp>
    </p:spTree>
    <p:extLst>
      <p:ext uri="{BB962C8B-B14F-4D97-AF65-F5344CB8AC3E}">
        <p14:creationId xmlns:p14="http://schemas.microsoft.com/office/powerpoint/2010/main" val="3407377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78137-6C1F-A596-1077-500E6CFE5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523" y="183391"/>
            <a:ext cx="8226854" cy="711117"/>
          </a:xfrm>
        </p:spPr>
        <p:txBody>
          <a:bodyPr>
            <a:normAutofit fontScale="90000"/>
          </a:bodyPr>
          <a:lstStyle/>
          <a:p>
            <a:r>
              <a:rPr lang="en-US" dirty="0"/>
              <a:t>Sizing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FE5B7C-A0E2-6C5D-744C-322AF26DB68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06D29C-FAFB-3FDA-BC80-EA37CF6BC5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0DB9BB-1D4C-DC13-5F22-CAFC02A578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1286A9B-834D-D6CD-50FE-E9742D8C56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9742" y="642094"/>
            <a:ext cx="5576662" cy="207467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727E223-30BD-9612-54E9-6FB29AC8CBA8}"/>
              </a:ext>
            </a:extLst>
          </p:cNvPr>
          <p:cNvSpPr txBox="1"/>
          <p:nvPr/>
        </p:nvSpPr>
        <p:spPr>
          <a:xfrm>
            <a:off x="250523" y="1333052"/>
            <a:ext cx="285067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en-GB" sz="2000" dirty="0">
                <a:solidFill>
                  <a:srgbClr val="0033A0"/>
                </a:solidFill>
                <a:latin typeface="Arial"/>
              </a:rPr>
              <a:t>The sizing on the fibres is necessary for the braiding process.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82C5039-48F2-5490-D945-308EE23EFA1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40306" y="2951429"/>
            <a:ext cx="4215341" cy="316532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34E0EC7-A432-4719-4037-B6FD4416E997}"/>
              </a:ext>
            </a:extLst>
          </p:cNvPr>
          <p:cNvSpPr txBox="1"/>
          <p:nvPr/>
        </p:nvSpPr>
        <p:spPr>
          <a:xfrm>
            <a:off x="204667" y="4072113"/>
            <a:ext cx="388293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en-GB" sz="2000" dirty="0">
                <a:solidFill>
                  <a:srgbClr val="0033A0"/>
                </a:solidFill>
                <a:latin typeface="Arial"/>
              </a:rPr>
              <a:t>Sizing cannot be removed before braiding the fibers onto the cable</a:t>
            </a:r>
          </a:p>
        </p:txBody>
      </p:sp>
    </p:spTree>
    <p:extLst>
      <p:ext uri="{BB962C8B-B14F-4D97-AF65-F5344CB8AC3E}">
        <p14:creationId xmlns:p14="http://schemas.microsoft.com/office/powerpoint/2010/main" val="1670231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D69257-C3FF-613E-92B9-534A63A92E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CDF0A-0E38-9618-9986-6636D39E1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5488"/>
            <a:ext cx="8226854" cy="663058"/>
          </a:xfrm>
        </p:spPr>
        <p:txBody>
          <a:bodyPr>
            <a:normAutofit fontScale="90000"/>
          </a:bodyPr>
          <a:lstStyle/>
          <a:p>
            <a:r>
              <a:rPr lang="en-US" dirty="0"/>
              <a:t>Sizing and Nb</a:t>
            </a:r>
            <a:r>
              <a:rPr lang="en-US" sz="3200" dirty="0"/>
              <a:t>3</a:t>
            </a:r>
            <a:r>
              <a:rPr lang="en-US" dirty="0"/>
              <a:t>Sn Reaction Treatment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A10F23-4CE1-4EFF-CE66-427E38700A6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FC42E8-2197-2572-1C8E-566F099218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455EE0-1545-5EDD-B0AE-F571789115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1600BCD-1BFE-5DCA-A8E1-79ADC6C4F1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291" y="1408426"/>
            <a:ext cx="1715308" cy="20205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429F92D-957C-B96F-0F70-DC2461BF3E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9599" y="1095346"/>
            <a:ext cx="3345430" cy="265075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AD581D-42C2-4B2E-E400-8122C2505E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5707" y="3274804"/>
            <a:ext cx="3188997" cy="254219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E6D845E-9596-D08E-2056-980DF8E34AE7}"/>
              </a:ext>
            </a:extLst>
          </p:cNvPr>
          <p:cNvSpPr txBox="1"/>
          <p:nvPr/>
        </p:nvSpPr>
        <p:spPr>
          <a:xfrm>
            <a:off x="5647038" y="1811998"/>
            <a:ext cx="334543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/>
            <a:r>
              <a:rPr lang="en-US" sz="2400" dirty="0">
                <a:solidFill>
                  <a:srgbClr val="0033A0"/>
                </a:solidFill>
                <a:latin typeface="Arial"/>
              </a:rPr>
              <a:t>Conductive products from the pyrolysis of sizing </a:t>
            </a:r>
            <a:endParaRPr lang="en-GB" sz="240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28355E-BEBB-85E5-C297-B6AD0D4A45E9}"/>
              </a:ext>
            </a:extLst>
          </p:cNvPr>
          <p:cNvSpPr txBox="1"/>
          <p:nvPr/>
        </p:nvSpPr>
        <p:spPr>
          <a:xfrm>
            <a:off x="611482" y="4545903"/>
            <a:ext cx="452095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en-US" sz="2400" dirty="0">
                <a:solidFill>
                  <a:srgbClr val="0033A0"/>
                </a:solidFill>
                <a:latin typeface="Arial"/>
              </a:rPr>
              <a:t>Carbon resistivity increases at low temperatures… </a:t>
            </a:r>
            <a:endParaRPr lang="en-GB" sz="240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4CB05E-A55D-9E1E-AF84-C6A77629CB30}"/>
              </a:ext>
            </a:extLst>
          </p:cNvPr>
          <p:cNvSpPr txBox="1"/>
          <p:nvPr/>
        </p:nvSpPr>
        <p:spPr>
          <a:xfrm>
            <a:off x="6138063" y="5963565"/>
            <a:ext cx="28956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dirty="0"/>
              <a:t>J. Osuna, https://indico.cern.ch/event/1397152/</a:t>
            </a:r>
          </a:p>
        </p:txBody>
      </p:sp>
    </p:spTree>
    <p:extLst>
      <p:ext uri="{BB962C8B-B14F-4D97-AF65-F5344CB8AC3E}">
        <p14:creationId xmlns:p14="http://schemas.microsoft.com/office/powerpoint/2010/main" val="3014237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6A1F3D-3BC4-332E-55DF-DB3CDD37EAC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000782-9529-3357-AD2D-023A098B64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44BF7C-C1AB-F771-466F-385F00BFF8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4649695-24B7-1AC6-FDB0-8E6B6A1460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545" y="1277524"/>
            <a:ext cx="4454658" cy="42840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B2B4EA6-A72B-1E71-6B1D-903B9DD87692}"/>
              </a:ext>
            </a:extLst>
          </p:cNvPr>
          <p:cNvSpPr txBox="1"/>
          <p:nvPr/>
        </p:nvSpPr>
        <p:spPr>
          <a:xfrm>
            <a:off x="32163" y="1296459"/>
            <a:ext cx="4508382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33A0"/>
                </a:solidFill>
                <a:latin typeface="Arial"/>
              </a:rPr>
              <a:t>Benefit of de-sizing are proven at laboratory scale: </a:t>
            </a:r>
            <a:r>
              <a:rPr lang="en-US" sz="2400" u="sng" dirty="0">
                <a:solidFill>
                  <a:srgbClr val="0033A0"/>
                </a:solidFill>
                <a:latin typeface="Arial"/>
              </a:rPr>
              <a:t>at least </a:t>
            </a:r>
            <a:r>
              <a:rPr lang="en-US" sz="2400" b="1" dirty="0">
                <a:solidFill>
                  <a:srgbClr val="0033A0"/>
                </a:solidFill>
                <a:latin typeface="Arial"/>
              </a:rPr>
              <a:t>double dielectric strength </a:t>
            </a:r>
          </a:p>
          <a:p>
            <a:pPr defTabSz="685800"/>
            <a:endParaRPr lang="en-US" sz="2400" b="1" dirty="0">
              <a:solidFill>
                <a:srgbClr val="0033A0"/>
              </a:solidFill>
              <a:latin typeface="Arial"/>
            </a:endParaRP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33A0"/>
                </a:solidFill>
                <a:latin typeface="Arial"/>
              </a:rPr>
              <a:t>Possible reduction of cable insulation thickness while keeping high dielectric strength </a:t>
            </a:r>
          </a:p>
          <a:p>
            <a:pPr marL="285750" indent="-285750" defTabSz="6858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0318A0-818D-0CD7-6C47-C414BDEDB739}"/>
              </a:ext>
            </a:extLst>
          </p:cNvPr>
          <p:cNvSpPr txBox="1"/>
          <p:nvPr/>
        </p:nvSpPr>
        <p:spPr>
          <a:xfrm>
            <a:off x="5567680" y="5665843"/>
            <a:ext cx="342752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J. Osuna et al. – Proceedings ICEC/ICMC 2024</a:t>
            </a:r>
          </a:p>
        </p:txBody>
      </p:sp>
    </p:spTree>
    <p:extLst>
      <p:ext uri="{BB962C8B-B14F-4D97-AF65-F5344CB8AC3E}">
        <p14:creationId xmlns:p14="http://schemas.microsoft.com/office/powerpoint/2010/main" val="408101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B40E6-9304-58F7-17C7-4CD38835F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637" y="229790"/>
            <a:ext cx="4469363" cy="493480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Thermal De-sizing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B0321A-6189-6F3D-BD20-2EB33B0EA5D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669D5-392B-A186-DDE5-3B511364BE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R. Piccin (TE-MSC-SMT) -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B8F900-49A8-A54E-9F57-DB888331B9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D44DD6-6DA7-6B9D-2CA9-07089F44CA90}"/>
              </a:ext>
            </a:extLst>
          </p:cNvPr>
          <p:cNvSpPr txBox="1"/>
          <p:nvPr/>
        </p:nvSpPr>
        <p:spPr>
          <a:xfrm>
            <a:off x="399080" y="3320877"/>
            <a:ext cx="424467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A. Brem et al. </a:t>
            </a:r>
            <a:r>
              <a:rPr lang="en-GB" sz="1100" dirty="0">
                <a:hlinkClick r:id="rId2"/>
              </a:rPr>
              <a:t>https://doi.org/10.1109/TASC.2023.3338588</a:t>
            </a:r>
            <a:r>
              <a:rPr lang="en-GB" sz="1100" dirty="0"/>
              <a:t> (2024)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8471909-6B7A-9800-CF37-FB321C8B77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335" y="895967"/>
            <a:ext cx="3080886" cy="2401950"/>
          </a:xfrm>
          <a:prstGeom prst="rect">
            <a:avLst/>
          </a:prstGeom>
        </p:spPr>
      </p:pic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C573936B-1C0B-2DA6-5152-E28FC36310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27189726"/>
              </p:ext>
            </p:extLst>
          </p:nvPr>
        </p:nvGraphicFramePr>
        <p:xfrm>
          <a:off x="5747177" y="543676"/>
          <a:ext cx="1704904" cy="4820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081FB27F-06A3-D5C6-17C6-25BC92DE7F8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7526" y="199541"/>
            <a:ext cx="1553681" cy="1140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A picture containing indoor, cluttered&#10;&#10;Description automatically generated">
            <a:extLst>
              <a:ext uri="{FF2B5EF4-FFF2-40B4-BE49-F238E27FC236}">
                <a16:creationId xmlns:a16="http://schemas.microsoft.com/office/drawing/2014/main" id="{C2143B60-1FF2-44BB-D1D4-BC507CB7DAD5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47372" y="1454217"/>
            <a:ext cx="1493991" cy="872868"/>
          </a:xfrm>
          <a:prstGeom prst="rect">
            <a:avLst/>
          </a:prstGeom>
          <a:ln>
            <a:noFill/>
          </a:ln>
        </p:spPr>
      </p:pic>
      <p:pic>
        <p:nvPicPr>
          <p:cNvPr id="14" name="Picture 6" descr="\\cern.ch\dfs\Workspaces\s\shortmod\Develop\labo 927\Fournace\Gero\Four_Gero_2500\Pictures\DSC00039.JPG">
            <a:extLst>
              <a:ext uri="{FF2B5EF4-FFF2-40B4-BE49-F238E27FC236}">
                <a16:creationId xmlns:a16="http://schemas.microsoft.com/office/drawing/2014/main" id="{7A890BBD-6BD2-C271-C683-31A620EC02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95222" y="2468576"/>
            <a:ext cx="1553680" cy="112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22735C7-E580-0362-FFD4-A101501995A5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31530" y="3663248"/>
            <a:ext cx="1509304" cy="9928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6">
            <a:extLst>
              <a:ext uri="{FF2B5EF4-FFF2-40B4-BE49-F238E27FC236}">
                <a16:creationId xmlns:a16="http://schemas.microsoft.com/office/drawing/2014/main" id="{D5136B78-33A6-2046-83E8-7D529D20686C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31530" y="4723179"/>
            <a:ext cx="1509304" cy="1077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9BE75F5-D4DD-6B1F-ADB2-ED8F18C18FDD}"/>
              </a:ext>
            </a:extLst>
          </p:cNvPr>
          <p:cNvSpPr txBox="1"/>
          <p:nvPr/>
        </p:nvSpPr>
        <p:spPr>
          <a:xfrm>
            <a:off x="4310118" y="2791278"/>
            <a:ext cx="158563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/>
            <a:r>
              <a:rPr lang="fr-CH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</a:t>
            </a:r>
            <a:endParaRPr lang="en-GB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2CC3473-5BE5-4CF9-9782-7E418C1CCCE8}"/>
              </a:ext>
            </a:extLst>
          </p:cNvPr>
          <p:cNvCxnSpPr/>
          <p:nvPr/>
        </p:nvCxnSpPr>
        <p:spPr>
          <a:xfrm>
            <a:off x="5401854" y="2984230"/>
            <a:ext cx="230215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7DD2D543-1BD5-A271-5CB3-9A605E22F7A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78837" y="3690278"/>
            <a:ext cx="3764915" cy="232670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C9D1E6A-206D-EFCD-717C-626BE3F7EF91}"/>
              </a:ext>
            </a:extLst>
          </p:cNvPr>
          <p:cNvSpPr txBox="1"/>
          <p:nvPr/>
        </p:nvSpPr>
        <p:spPr>
          <a:xfrm>
            <a:off x="735335" y="5915640"/>
            <a:ext cx="272279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J. Osuna, EDMS 3175024 (2024)</a:t>
            </a:r>
          </a:p>
        </p:txBody>
      </p:sp>
    </p:spTree>
    <p:extLst>
      <p:ext uri="{BB962C8B-B14F-4D97-AF65-F5344CB8AC3E}">
        <p14:creationId xmlns:p14="http://schemas.microsoft.com/office/powerpoint/2010/main" val="2461850750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89F0E30D083A4AB955022337D3B6BD" ma:contentTypeVersion="0" ma:contentTypeDescription="Create a new document." ma:contentTypeScope="" ma:versionID="483d1c13589ab83bb89458917d75226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49F46D0-D22B-4A79-B6E1-793E4DA25814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C740A48-C731-484B-97BA-4B1A00B8F2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132358</TotalTime>
  <Words>2760</Words>
  <Application>Microsoft Office PowerPoint</Application>
  <PresentationFormat>On-screen Show (4:3)</PresentationFormat>
  <Paragraphs>346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Aptos</vt:lpstr>
      <vt:lpstr>Arial</vt:lpstr>
      <vt:lpstr>Calibri</vt:lpstr>
      <vt:lpstr>HelveticaNeue Regular</vt:lpstr>
      <vt:lpstr>Roboto</vt:lpstr>
      <vt:lpstr>Symbol</vt:lpstr>
      <vt:lpstr>Times New Roman</vt:lpstr>
      <vt:lpstr>HFM(4-3)</vt:lpstr>
      <vt:lpstr>Updates from the HFM Insulation WG  HFM Annual Meeting 2025 </vt:lpstr>
      <vt:lpstr>HFM Insulation Working Group</vt:lpstr>
      <vt:lpstr>Content</vt:lpstr>
      <vt:lpstr>PowerPoint Presentation</vt:lpstr>
      <vt:lpstr>Sizing – de-sizing</vt:lpstr>
      <vt:lpstr>Sizing</vt:lpstr>
      <vt:lpstr>Sizing and Nb3Sn Reaction Treatment</vt:lpstr>
      <vt:lpstr>PowerPoint Presentation</vt:lpstr>
      <vt:lpstr>Thermal De-sizing</vt:lpstr>
      <vt:lpstr>Plasma de-sizing</vt:lpstr>
      <vt:lpstr>PowerPoint Presentation</vt:lpstr>
      <vt:lpstr>Cable Insulation</vt:lpstr>
      <vt:lpstr>Fiber fraction</vt:lpstr>
      <vt:lpstr>Cable insulation layout</vt:lpstr>
      <vt:lpstr>PowerPoint Presentation</vt:lpstr>
      <vt:lpstr>PowerPoint Presentation</vt:lpstr>
      <vt:lpstr>PowerPoint Presentation</vt:lpstr>
      <vt:lpstr>Impregnation systems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Polymer Radiation Program</vt:lpstr>
      <vt:lpstr>Polymer Radiation Program</vt:lpstr>
      <vt:lpstr>Influence of irradiation environment and temperature</vt:lpstr>
      <vt:lpstr>Next Set-up for cold 24 GeV/c proton irradiations in the CERN IRRAD facility</vt:lpstr>
      <vt:lpstr>What is the ionising dose limit of wax?</vt:lpstr>
      <vt:lpstr>Insulation &amp; HV Challenges at 4.5 K</vt:lpstr>
      <vt:lpstr>Insulation &amp; HV Challenges at 4.5 K</vt:lpstr>
      <vt:lpstr>Insulation &amp; HV Challenges at 4.5 K</vt:lpstr>
      <vt:lpstr>PowerPoint Presentation</vt:lpstr>
      <vt:lpstr>PowerPoint Presentation</vt:lpstr>
      <vt:lpstr>Appendix</vt:lpstr>
      <vt:lpstr>PowerPoint Presentation</vt:lpstr>
      <vt:lpstr>Towards impregnation of SMC Nb3Sn coil with wax </vt:lpstr>
      <vt:lpstr>Insulation Technologies Validation Levels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Roland Piccin</cp:lastModifiedBy>
  <cp:revision>1058</cp:revision>
  <cp:lastPrinted>2022-04-29T08:24:36Z</cp:lastPrinted>
  <dcterms:created xsi:type="dcterms:W3CDTF">2012-11-30T11:04:26Z</dcterms:created>
  <dcterms:modified xsi:type="dcterms:W3CDTF">2025-02-11T07:43:18Z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0x0101006389F0E30D083A4AB955022337D3B6BD</vt:lpwstr>
  </property>
</Properties>
</file>