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23"/>
  </p:notesMasterIdLst>
  <p:handoutMasterIdLst>
    <p:handoutMasterId r:id="rId24"/>
  </p:handoutMasterIdLst>
  <p:sldIdLst>
    <p:sldId id="256" r:id="rId6"/>
    <p:sldId id="348" r:id="rId7"/>
    <p:sldId id="426" r:id="rId8"/>
    <p:sldId id="373" r:id="rId9"/>
    <p:sldId id="437" r:id="rId10"/>
    <p:sldId id="383" r:id="rId11"/>
    <p:sldId id="438" r:id="rId12"/>
    <p:sldId id="429" r:id="rId13"/>
    <p:sldId id="430" r:id="rId14"/>
    <p:sldId id="393" r:id="rId15"/>
    <p:sldId id="439" r:id="rId16"/>
    <p:sldId id="405" r:id="rId17"/>
    <p:sldId id="346" r:id="rId18"/>
    <p:sldId id="440" r:id="rId19"/>
    <p:sldId id="441" r:id="rId20"/>
    <p:sldId id="442" r:id="rId21"/>
    <p:sldId id="443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B1B"/>
    <a:srgbClr val="848484"/>
    <a:srgbClr val="0000FF"/>
    <a:srgbClr val="FFD1D6"/>
    <a:srgbClr val="FFC1C8"/>
    <a:srgbClr val="E50019"/>
    <a:srgbClr val="7C7C7C"/>
    <a:srgbClr val="4777CC"/>
    <a:srgbClr val="EF8944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67" autoAdjust="0"/>
    <p:restoredTop sz="96395" autoAdjust="0"/>
  </p:normalViewPr>
  <p:slideViewPr>
    <p:cSldViewPr snapToGrid="0">
      <p:cViewPr varScale="1">
        <p:scale>
          <a:sx n="83" d="100"/>
          <a:sy n="83" d="100"/>
        </p:scale>
        <p:origin x="912" y="11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32"/>
    </p:cViewPr>
  </p:sorterViewPr>
  <p:notesViewPr>
    <p:cSldViewPr snapToGrid="0" showGuides="1">
      <p:cViewPr varScale="1">
        <p:scale>
          <a:sx n="58" d="100"/>
          <a:sy n="58" d="100"/>
        </p:scale>
        <p:origin x="228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11/02/2025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0" y="726022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8" y="71647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33" y="720978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97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75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14" y="726066"/>
            <a:ext cx="3757027" cy="179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43" y="728663"/>
            <a:ext cx="3778331" cy="180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4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1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5" r:id="rId36"/>
    <p:sldLayoutId id="2147483694" r:id="rId37"/>
    <p:sldLayoutId id="2147483668" r:id="rId3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9" Type="http://schemas.openxmlformats.org/officeDocument/2006/relationships/image" Target="NULL"/><Relationship Id="rId51" Type="http://schemas.openxmlformats.org/officeDocument/2006/relationships/image" Target="../media/image24.png"/><Relationship Id="rId42" Type="http://schemas.openxmlformats.org/officeDocument/2006/relationships/image" Target="NULL"/><Relationship Id="rId47" Type="http://schemas.openxmlformats.org/officeDocument/2006/relationships/image" Target="../media/image310.png"/><Relationship Id="rId50" Type="http://schemas.openxmlformats.org/officeDocument/2006/relationships/image" Target="../media/image23.png"/><Relationship Id="rId38" Type="http://schemas.openxmlformats.org/officeDocument/2006/relationships/image" Target="../media/image180.png"/><Relationship Id="rId46" Type="http://schemas.openxmlformats.org/officeDocument/2006/relationships/image" Target="../media/image16.png"/><Relationship Id="rId2" Type="http://schemas.openxmlformats.org/officeDocument/2006/relationships/image" Target="../media/image15.png"/><Relationship Id="rId41" Type="http://schemas.openxmlformats.org/officeDocument/2006/relationships/image" Target="NULL"/><Relationship Id="rId1" Type="http://schemas.openxmlformats.org/officeDocument/2006/relationships/slideLayout" Target="../slideLayouts/slideLayout21.xml"/><Relationship Id="rId40" Type="http://schemas.openxmlformats.org/officeDocument/2006/relationships/image" Target="NULL"/><Relationship Id="rId45" Type="http://schemas.openxmlformats.org/officeDocument/2006/relationships/image" Target="NULL"/><Relationship Id="rId49" Type="http://schemas.openxmlformats.org/officeDocument/2006/relationships/image" Target="../media/image33.png"/><Relationship Id="rId44" Type="http://schemas.openxmlformats.org/officeDocument/2006/relationships/image" Target="NULL"/><Relationship Id="rId43" Type="http://schemas.openxmlformats.org/officeDocument/2006/relationships/image" Target="NULL"/><Relationship Id="rId48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829F44-1983-5C84-836C-29E0780A2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10444162" cy="1587501"/>
          </a:xfrm>
        </p:spPr>
        <p:txBody>
          <a:bodyPr>
            <a:normAutofit/>
          </a:bodyPr>
          <a:lstStyle/>
          <a:p>
            <a:r>
              <a:rPr lang="en-US" sz="3200" dirty="0"/>
              <a:t>deBOX: effect of transverse stress on the training of </a:t>
            </a:r>
            <a:r>
              <a:rPr lang="en-US" sz="3200" dirty="0" smtClean="0"/>
              <a:t>Nb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Sn </a:t>
            </a:r>
            <a:r>
              <a:rPr lang="en-US" sz="3200" dirty="0"/>
              <a:t>Rutherford </a:t>
            </a:r>
            <a:r>
              <a:rPr lang="en-US" sz="3200" dirty="0" smtClean="0"/>
              <a:t>cable</a:t>
            </a:r>
            <a:endParaRPr lang="fr-FR" sz="32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37B58D-9A96-1DE6-DF53-DC32490889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7" y="4262437"/>
            <a:ext cx="10612438" cy="2195511"/>
          </a:xfrm>
        </p:spPr>
        <p:txBody>
          <a:bodyPr>
            <a:normAutofit lnSpcReduction="10000"/>
          </a:bodyPr>
          <a:lstStyle/>
          <a:p>
            <a:r>
              <a:rPr lang="fr-FR" u="sng" dirty="0" smtClean="0"/>
              <a:t>G. Campagna</a:t>
            </a:r>
            <a:r>
              <a:rPr lang="fr-FR" baseline="30000" dirty="0" smtClean="0"/>
              <a:t>1-2</a:t>
            </a:r>
            <a:r>
              <a:rPr lang="fr-FR" dirty="0" smtClean="0"/>
              <a:t>, </a:t>
            </a:r>
            <a:r>
              <a:rPr lang="fr-FR" dirty="0"/>
              <a:t>A. </a:t>
            </a:r>
            <a:r>
              <a:rPr lang="fr-FR" dirty="0" smtClean="0"/>
              <a:t>Kario</a:t>
            </a:r>
            <a:r>
              <a:rPr lang="fr-FR" baseline="30000" dirty="0" smtClean="0"/>
              <a:t>3-4</a:t>
            </a:r>
            <a:r>
              <a:rPr lang="fr-FR" dirty="0" smtClean="0"/>
              <a:t>, </a:t>
            </a:r>
            <a:r>
              <a:rPr lang="fr-FR" dirty="0"/>
              <a:t>K. </a:t>
            </a:r>
            <a:r>
              <a:rPr lang="fr-FR" dirty="0" smtClean="0"/>
              <a:t>Lavernhe</a:t>
            </a:r>
            <a:r>
              <a:rPr lang="fr-FR" baseline="30000" dirty="0" smtClean="0"/>
              <a:t>2</a:t>
            </a:r>
            <a:r>
              <a:rPr lang="fr-FR" dirty="0" smtClean="0"/>
              <a:t>, </a:t>
            </a:r>
            <a:r>
              <a:rPr lang="fr-FR" dirty="0"/>
              <a:t>S. </a:t>
            </a:r>
            <a:r>
              <a:rPr lang="fr-FR" dirty="0" smtClean="0"/>
              <a:t>Otten</a:t>
            </a:r>
            <a:r>
              <a:rPr lang="fr-FR" baseline="30000" dirty="0" smtClean="0"/>
              <a:t>5</a:t>
            </a:r>
            <a:r>
              <a:rPr lang="fr-FR" dirty="0" smtClean="0"/>
              <a:t>, </a:t>
            </a:r>
            <a:r>
              <a:rPr lang="fr-FR" dirty="0"/>
              <a:t>E. </a:t>
            </a:r>
            <a:r>
              <a:rPr lang="fr-FR" dirty="0" smtClean="0"/>
              <a:t>Rochepault</a:t>
            </a:r>
            <a:r>
              <a:rPr lang="fr-FR" baseline="30000" dirty="0" smtClean="0"/>
              <a:t>1</a:t>
            </a:r>
            <a:r>
              <a:rPr lang="fr-FR" dirty="0" smtClean="0"/>
              <a:t>, </a:t>
            </a:r>
            <a:r>
              <a:rPr lang="fr-FR" dirty="0"/>
              <a:t>W.A.J. </a:t>
            </a:r>
            <a:r>
              <a:rPr lang="fr-FR" dirty="0" smtClean="0"/>
              <a:t>Wessel</a:t>
            </a:r>
            <a:r>
              <a:rPr lang="fr-FR" baseline="30000" dirty="0" smtClean="0"/>
              <a:t>3</a:t>
            </a:r>
            <a:r>
              <a:rPr lang="fr-FR" dirty="0" smtClean="0"/>
              <a:t>  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baseline="30000" dirty="0" smtClean="0"/>
              <a:t>1 </a:t>
            </a:r>
            <a:r>
              <a:rPr lang="fr-FR" dirty="0" smtClean="0"/>
              <a:t>CEA </a:t>
            </a:r>
            <a:r>
              <a:rPr lang="fr-FR" dirty="0"/>
              <a:t>Paris </a:t>
            </a:r>
            <a:r>
              <a:rPr lang="fr-FR" dirty="0" smtClean="0"/>
              <a:t>Saclay, </a:t>
            </a:r>
            <a:r>
              <a:rPr lang="fr-FR" baseline="30000" dirty="0" smtClean="0"/>
              <a:t>2 </a:t>
            </a:r>
            <a:r>
              <a:rPr lang="fr-FR" dirty="0" smtClean="0"/>
              <a:t>LMPS, </a:t>
            </a:r>
            <a:r>
              <a:rPr lang="fr-FR" baseline="30000" dirty="0" smtClean="0"/>
              <a:t>3 </a:t>
            </a:r>
            <a:r>
              <a:rPr lang="fr-FR" dirty="0" err="1" smtClean="0"/>
              <a:t>University</a:t>
            </a:r>
            <a:r>
              <a:rPr lang="fr-FR" dirty="0" smtClean="0"/>
              <a:t> of Twente, </a:t>
            </a:r>
            <a:r>
              <a:rPr lang="fr-FR" baseline="30000" dirty="0" smtClean="0"/>
              <a:t>4</a:t>
            </a:r>
            <a:r>
              <a:rPr lang="fr-FR" dirty="0" smtClean="0"/>
              <a:t>CERN, </a:t>
            </a:r>
            <a:r>
              <a:rPr lang="fr-FR" baseline="30000" dirty="0" smtClean="0"/>
              <a:t>5</a:t>
            </a:r>
            <a:r>
              <a:rPr lang="fr-FR" dirty="0" smtClean="0"/>
              <a:t>Foundation </a:t>
            </a:r>
            <a:r>
              <a:rPr lang="fr-FR" dirty="0" err="1" smtClean="0"/>
              <a:t>SuperACT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09550" y="438150"/>
            <a:ext cx="4413402" cy="23145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78" y="774444"/>
            <a:ext cx="3184211" cy="1548863"/>
          </a:xfrm>
          <a:prstGeom prst="rect">
            <a:avLst/>
          </a:prstGeom>
        </p:spPr>
      </p:pic>
      <p:pic>
        <p:nvPicPr>
          <p:cNvPr id="5" name="Picture 2" descr="Fusion LMT-MSSMat → LMPS - Site web de la F2M-m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288" y="862749"/>
            <a:ext cx="4050506" cy="137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4250" y="730589"/>
            <a:ext cx="3459390" cy="172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12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" r="7391"/>
          <a:stretch/>
        </p:blipFill>
        <p:spPr>
          <a:xfrm>
            <a:off x="6163491" y="842702"/>
            <a:ext cx="3971109" cy="2926086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/>
              <a:t>U</a:t>
            </a:r>
            <a:r>
              <a:rPr lang="en-US" dirty="0" smtClean="0"/>
              <a:t>nloading” quenches – deBOX3 </a:t>
            </a:r>
            <a:endParaRPr lang="en-US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1238" y="596267"/>
            <a:ext cx="1478174" cy="198637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00000" y="3634303"/>
            <a:ext cx="5720029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buClr>
                <a:srgbClr val="E50019"/>
              </a:buClr>
              <a:buSzPct val="90000"/>
            </a:pPr>
            <a:r>
              <a:rPr lang="en-US" u="sng" dirty="0" smtClean="0">
                <a:solidFill>
                  <a:srgbClr val="262626"/>
                </a:solidFill>
              </a:rPr>
              <a:t>Observation</a:t>
            </a:r>
            <a:r>
              <a:rPr lang="en-US" dirty="0">
                <a:solidFill>
                  <a:srgbClr val="262626"/>
                </a:solidFill>
              </a:rPr>
              <a:t>: </a:t>
            </a:r>
          </a:p>
          <a:p>
            <a:pPr marL="285750" lvl="0" indent="-285750">
              <a:spcBef>
                <a:spcPts val="1200"/>
              </a:spcBef>
              <a:buClr>
                <a:srgbClr val="E50019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62626"/>
                </a:solidFill>
              </a:rPr>
              <a:t>A quench can be triggered just by changing the compression force</a:t>
            </a:r>
            <a:r>
              <a:rPr lang="en-US" b="1" dirty="0" smtClean="0">
                <a:solidFill>
                  <a:srgbClr val="262626"/>
                </a:solidFill>
              </a:rPr>
              <a:t>!</a:t>
            </a:r>
          </a:p>
          <a:p>
            <a:pPr marL="285750" lvl="0" indent="-285750">
              <a:spcBef>
                <a:spcPts val="1200"/>
              </a:spcBef>
              <a:buClr>
                <a:srgbClr val="E50019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262626"/>
                </a:solidFill>
              </a:rPr>
              <a:t>For</a:t>
            </a:r>
            <a:r>
              <a:rPr lang="en-US" b="1" dirty="0" smtClean="0">
                <a:solidFill>
                  <a:srgbClr val="262626"/>
                </a:solidFill>
              </a:rPr>
              <a:t> high sticking properties </a:t>
            </a:r>
            <a:r>
              <a:rPr lang="en-US" dirty="0" smtClean="0">
                <a:solidFill>
                  <a:srgbClr val="262626"/>
                </a:solidFill>
              </a:rPr>
              <a:t>(deBOX3): </a:t>
            </a:r>
            <a:r>
              <a:rPr lang="en-US" b="1" dirty="0" smtClean="0">
                <a:solidFill>
                  <a:srgbClr val="262626"/>
                </a:solidFill>
              </a:rPr>
              <a:t>“training of force” </a:t>
            </a:r>
            <a:r>
              <a:rPr lang="en-US" dirty="0" smtClean="0">
                <a:solidFill>
                  <a:srgbClr val="262626"/>
                </a:solidFill>
              </a:rPr>
              <a:t>is observed, and degradation occurred if the cable is not maintained anymore.</a:t>
            </a:r>
          </a:p>
          <a:p>
            <a:pPr marL="285750" lvl="0" indent="-285750">
              <a:spcBef>
                <a:spcPts val="1200"/>
              </a:spcBef>
              <a:buClr>
                <a:srgbClr val="E50019"/>
              </a:buClr>
              <a:buSzPct val="9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262626"/>
                </a:solidFill>
              </a:rPr>
              <a:t>For</a:t>
            </a:r>
            <a:r>
              <a:rPr lang="en-US" b="1" dirty="0" smtClean="0">
                <a:solidFill>
                  <a:srgbClr val="262626"/>
                </a:solidFill>
              </a:rPr>
              <a:t> low sticking properties </a:t>
            </a:r>
            <a:r>
              <a:rPr lang="en-US" dirty="0" smtClean="0">
                <a:solidFill>
                  <a:srgbClr val="262626"/>
                </a:solidFill>
              </a:rPr>
              <a:t>(all other deBOX):</a:t>
            </a:r>
            <a:r>
              <a:rPr lang="en-US" b="1" dirty="0" smtClean="0">
                <a:solidFill>
                  <a:srgbClr val="262626"/>
                </a:solidFill>
              </a:rPr>
              <a:t> random force at quench.</a:t>
            </a:r>
            <a:endParaRPr lang="en-US" b="1" dirty="0">
              <a:solidFill>
                <a:srgbClr val="262626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575800" y="1713367"/>
            <a:ext cx="10338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  <a:buClr>
                <a:srgbClr val="E50019"/>
              </a:buClr>
              <a:buSzPct val="90000"/>
            </a:pPr>
            <a:r>
              <a:rPr lang="en-US" sz="1600" b="1" dirty="0" smtClean="0">
                <a:solidFill>
                  <a:srgbClr val="FF0000"/>
                </a:solidFill>
              </a:rPr>
              <a:t>Quench!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53" y="1463537"/>
            <a:ext cx="5695894" cy="454616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5269" y="4227556"/>
            <a:ext cx="285660" cy="323748"/>
          </a:xfrm>
          <a:prstGeom prst="rect">
            <a:avLst/>
          </a:prstGeom>
        </p:spPr>
      </p:pic>
      <p:cxnSp>
        <p:nvCxnSpPr>
          <p:cNvPr id="24" name="Connecteur droit avec flèche 23"/>
          <p:cNvCxnSpPr/>
          <p:nvPr/>
        </p:nvCxnSpPr>
        <p:spPr>
          <a:xfrm flipH="1">
            <a:off x="5295442" y="4551304"/>
            <a:ext cx="202657" cy="448378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46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731838" y="1255713"/>
            <a:ext cx="5220000" cy="496887"/>
          </a:xfrm>
        </p:spPr>
        <p:txBody>
          <a:bodyPr/>
          <a:lstStyle/>
          <a:p>
            <a:r>
              <a:rPr lang="fr-FR" dirty="0" smtClean="0"/>
              <a:t>Pick-up </a:t>
            </a:r>
            <a:r>
              <a:rPr lang="fr-FR" dirty="0" err="1" smtClean="0"/>
              <a:t>coils</a:t>
            </a:r>
            <a:r>
              <a:rPr lang="fr-FR" dirty="0" smtClean="0"/>
              <a:t> for quench localisation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3"/>
          </p:nvPr>
        </p:nvSpPr>
        <p:spPr>
          <a:xfrm>
            <a:off x="6646940" y="1255713"/>
            <a:ext cx="5545060" cy="496887"/>
          </a:xfrm>
        </p:spPr>
        <p:txBody>
          <a:bodyPr>
            <a:noAutofit/>
          </a:bodyPr>
          <a:lstStyle/>
          <a:p>
            <a:r>
              <a:rPr lang="fr-FR" dirty="0" err="1" smtClean="0"/>
              <a:t>Votlage</a:t>
            </a:r>
            <a:r>
              <a:rPr lang="fr-FR" dirty="0" smtClean="0"/>
              <a:t> </a:t>
            </a:r>
            <a:r>
              <a:rPr lang="fr-FR" dirty="0" err="1" smtClean="0"/>
              <a:t>transient</a:t>
            </a:r>
            <a:r>
              <a:rPr lang="fr-FR" dirty="0" smtClean="0"/>
              <a:t> </a:t>
            </a:r>
            <a:r>
              <a:rPr lang="fr-FR" dirty="0" err="1" smtClean="0"/>
              <a:t>events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for training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analysis on deBOX samples</a:t>
            </a:r>
            <a:endParaRPr lang="fr-FR" dirty="0"/>
          </a:p>
        </p:txBody>
      </p:sp>
      <p:pic>
        <p:nvPicPr>
          <p:cNvPr id="12" name="Espace réservé du contenu 9"/>
          <p:cNvPicPr>
            <a:picLocks noGrp="1" noChangeAspect="1"/>
          </p:cNvPicPr>
          <p:nvPr>
            <p:ph sz="quarter" idx="4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7094" y="1884069"/>
            <a:ext cx="4266532" cy="4103688"/>
          </a:xfrm>
          <a:prstGeom prst="rect">
            <a:avLst/>
          </a:prstGeom>
        </p:spPr>
      </p:pic>
      <p:cxnSp>
        <p:nvCxnSpPr>
          <p:cNvPr id="14" name="Connecteur droit 13"/>
          <p:cNvCxnSpPr/>
          <p:nvPr/>
        </p:nvCxnSpPr>
        <p:spPr>
          <a:xfrm>
            <a:off x="6331855" y="1333945"/>
            <a:ext cx="0" cy="50400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4" t="32782" r="18749" b="23333"/>
          <a:stretch/>
        </p:blipFill>
        <p:spPr>
          <a:xfrm>
            <a:off x="3053459" y="5091201"/>
            <a:ext cx="2377415" cy="1186714"/>
          </a:xfrm>
          <a:prstGeom prst="rect">
            <a:avLst/>
          </a:prstGeom>
        </p:spPr>
      </p:pic>
      <p:grpSp>
        <p:nvGrpSpPr>
          <p:cNvPr id="22" name="Groupe 21"/>
          <p:cNvGrpSpPr/>
          <p:nvPr/>
        </p:nvGrpSpPr>
        <p:grpSpPr>
          <a:xfrm>
            <a:off x="1840217" y="1805616"/>
            <a:ext cx="4379753" cy="3141397"/>
            <a:chOff x="2099358" y="1884069"/>
            <a:chExt cx="4379753" cy="3141397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544"/>
            <a:stretch/>
          </p:blipFill>
          <p:spPr>
            <a:xfrm>
              <a:off x="2099358" y="1884069"/>
              <a:ext cx="4379753" cy="3141397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265" t="52385" r="5428" b="40799"/>
            <a:stretch/>
          </p:blipFill>
          <p:spPr>
            <a:xfrm>
              <a:off x="4747565" y="4364914"/>
              <a:ext cx="702361" cy="210198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265" t="33727" r="891" b="55181"/>
            <a:stretch/>
          </p:blipFill>
          <p:spPr>
            <a:xfrm>
              <a:off x="3805745" y="4233094"/>
              <a:ext cx="941821" cy="342018"/>
            </a:xfrm>
            <a:prstGeom prst="rect">
              <a:avLst/>
            </a:prstGeom>
          </p:spPr>
        </p:pic>
      </p:grpSp>
      <p:pic>
        <p:nvPicPr>
          <p:cNvPr id="21" name="Espace réservé du contenu 20"/>
          <p:cNvPicPr>
            <a:picLocks noGrp="1" noChangeAspect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59" y="1951473"/>
            <a:ext cx="1667557" cy="4103802"/>
          </a:xfrm>
        </p:spPr>
      </p:pic>
      <p:sp>
        <p:nvSpPr>
          <p:cNvPr id="23" name="Espace réservé du texte 5"/>
          <p:cNvSpPr txBox="1">
            <a:spLocks/>
          </p:cNvSpPr>
          <p:nvPr/>
        </p:nvSpPr>
        <p:spPr>
          <a:xfrm>
            <a:off x="7155657" y="5866602"/>
            <a:ext cx="4166560" cy="69929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fr-FR" sz="1500" u="sng" dirty="0" err="1" smtClean="0"/>
              <a:t>History</a:t>
            </a:r>
            <a:r>
              <a:rPr lang="fr-FR" sz="1500" u="sng" dirty="0" smtClean="0"/>
              <a:t> </a:t>
            </a:r>
            <a:r>
              <a:rPr lang="fr-FR" sz="1500" u="sng" dirty="0" err="1" smtClean="0"/>
              <a:t>effect</a:t>
            </a:r>
            <a:r>
              <a:rPr lang="fr-FR" sz="1500" u="sng" dirty="0" smtClean="0"/>
              <a:t> on </a:t>
            </a:r>
            <a:r>
              <a:rPr lang="fr-FR" sz="1500" u="sng" dirty="0" err="1" smtClean="0"/>
              <a:t>transient</a:t>
            </a:r>
            <a:r>
              <a:rPr lang="fr-FR" sz="1500" u="sng" dirty="0" smtClean="0"/>
              <a:t> </a:t>
            </a:r>
            <a:r>
              <a:rPr lang="fr-FR" sz="1500" u="sng" dirty="0" err="1" smtClean="0"/>
              <a:t>events</a:t>
            </a:r>
            <a:r>
              <a:rPr lang="fr-FR" sz="1500" u="sng" dirty="0" smtClean="0"/>
              <a:t> </a:t>
            </a:r>
            <a:r>
              <a:rPr lang="fr-FR" sz="1500" u="sng" dirty="0" err="1" smtClean="0"/>
              <a:t>during</a:t>
            </a:r>
            <a:r>
              <a:rPr lang="fr-FR" sz="1500" u="sng" dirty="0" smtClean="0"/>
              <a:t> training of deBOX1</a:t>
            </a:r>
            <a:endParaRPr lang="fr-FR" sz="1500" dirty="0"/>
          </a:p>
        </p:txBody>
      </p:sp>
    </p:spTree>
    <p:extLst>
      <p:ext uri="{BB962C8B-B14F-4D97-AF65-F5344CB8AC3E}">
        <p14:creationId xmlns:p14="http://schemas.microsoft.com/office/powerpoint/2010/main" val="249072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3"/>
          </p:nvPr>
        </p:nvSpPr>
        <p:spPr>
          <a:xfrm>
            <a:off x="731839" y="1381125"/>
            <a:ext cx="9539922" cy="2158653"/>
          </a:xfrm>
        </p:spPr>
        <p:txBody>
          <a:bodyPr>
            <a:normAutofit/>
          </a:bodyPr>
          <a:lstStyle/>
          <a:p>
            <a:r>
              <a:rPr lang="en-US" u="sng" dirty="0"/>
              <a:t>Conclusion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Four deBOX samples tested </a:t>
            </a:r>
            <a:r>
              <a:rPr lang="en-US" dirty="0" smtClean="0"/>
              <a:t>with different epoxy/metal interfaces.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b="1" dirty="0" smtClean="0"/>
              <a:t>length of the training</a:t>
            </a:r>
            <a:r>
              <a:rPr lang="en-US" dirty="0" smtClean="0"/>
              <a:t> </a:t>
            </a:r>
            <a:r>
              <a:rPr lang="en-US" dirty="0"/>
              <a:t>and the ability to reach </a:t>
            </a:r>
            <a:r>
              <a:rPr lang="en-US" b="1" dirty="0"/>
              <a:t>performances</a:t>
            </a:r>
            <a:r>
              <a:rPr lang="en-US" dirty="0"/>
              <a:t> seems to be </a:t>
            </a:r>
            <a:r>
              <a:rPr lang="en-US" b="1" dirty="0"/>
              <a:t>very dependent on the compression force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the </a:t>
            </a:r>
            <a:r>
              <a:rPr lang="en-US" b="1" dirty="0" smtClean="0"/>
              <a:t>compression force </a:t>
            </a:r>
            <a:r>
              <a:rPr lang="en-US" dirty="0" smtClean="0"/>
              <a:t>changes, a </a:t>
            </a:r>
            <a:r>
              <a:rPr lang="en-US" b="1" dirty="0" smtClean="0"/>
              <a:t>quench</a:t>
            </a:r>
            <a:r>
              <a:rPr lang="en-US" dirty="0" smtClean="0"/>
              <a:t> can be triggered.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Summary</a:t>
            </a:r>
            <a:endParaRPr lang="fr-FR" dirty="0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731838" y="5138065"/>
            <a:ext cx="10728325" cy="1358537"/>
          </a:xfrm>
          <a:prstGeom prst="rect">
            <a:avLst/>
          </a:prstGeom>
        </p:spPr>
        <p:txBody>
          <a:bodyPr vert="horz" lIns="0" tIns="45720" rIns="0" bIns="45720" numCol="1" spcCol="36000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6875" y="1099666"/>
            <a:ext cx="1478174" cy="1986377"/>
          </a:xfrm>
          <a:prstGeom prst="rect">
            <a:avLst/>
          </a:prstGeom>
        </p:spPr>
      </p:pic>
      <p:grpSp>
        <p:nvGrpSpPr>
          <p:cNvPr id="9" name="Groupe 8"/>
          <p:cNvGrpSpPr/>
          <p:nvPr/>
        </p:nvGrpSpPr>
        <p:grpSpPr>
          <a:xfrm>
            <a:off x="10014189" y="3723722"/>
            <a:ext cx="1351734" cy="2396099"/>
            <a:chOff x="6559344" y="2080036"/>
            <a:chExt cx="1442665" cy="2836095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5250" y="2104119"/>
              <a:ext cx="1193647" cy="2723005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7768577" y="2083487"/>
              <a:ext cx="233432" cy="28326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 smtClean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559344" y="2080036"/>
              <a:ext cx="233432" cy="28326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 smtClean="0"/>
            </a:p>
          </p:txBody>
        </p:sp>
      </p:grpSp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6958" y="4745363"/>
            <a:ext cx="1720507" cy="1306030"/>
          </a:xfrm>
          <a:prstGeom prst="rect">
            <a:avLst/>
          </a:prstGeom>
        </p:spPr>
      </p:pic>
      <p:sp>
        <p:nvSpPr>
          <p:cNvPr id="15" name="Espace réservé du contenu 2"/>
          <p:cNvSpPr>
            <a:spLocks noGrp="1"/>
          </p:cNvSpPr>
          <p:nvPr>
            <p:ph idx="13"/>
          </p:nvPr>
        </p:nvSpPr>
        <p:spPr>
          <a:xfrm>
            <a:off x="716652" y="3751951"/>
            <a:ext cx="5921288" cy="2562088"/>
          </a:xfrm>
        </p:spPr>
        <p:txBody>
          <a:bodyPr>
            <a:normAutofit/>
          </a:bodyPr>
          <a:lstStyle/>
          <a:p>
            <a:pPr lvl="0">
              <a:buClr>
                <a:srgbClr val="E50019"/>
              </a:buClr>
            </a:pPr>
            <a:r>
              <a:rPr lang="en-US" u="sng" dirty="0" smtClean="0">
                <a:solidFill>
                  <a:srgbClr val="262626"/>
                </a:solidFill>
              </a:rPr>
              <a:t>Outlook</a:t>
            </a:r>
            <a:r>
              <a:rPr lang="en-US" dirty="0">
                <a:solidFill>
                  <a:srgbClr val="262626"/>
                </a:solidFill>
              </a:rPr>
              <a:t>:</a:t>
            </a:r>
          </a:p>
          <a:p>
            <a:pPr marL="285750" lvl="0" indent="-285750">
              <a:buClr>
                <a:srgbClr val="E50019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262626"/>
                </a:solidFill>
              </a:rPr>
              <a:t>Analysis of the data </a:t>
            </a:r>
            <a:r>
              <a:rPr lang="en-US" dirty="0" smtClean="0">
                <a:solidFill>
                  <a:srgbClr val="262626"/>
                </a:solidFill>
              </a:rPr>
              <a:t>for pick-up coil and voltage transient events is still </a:t>
            </a:r>
            <a:r>
              <a:rPr lang="en-US" b="1" dirty="0" smtClean="0">
                <a:solidFill>
                  <a:srgbClr val="262626"/>
                </a:solidFill>
              </a:rPr>
              <a:t>ongoing</a:t>
            </a:r>
            <a:r>
              <a:rPr lang="en-US" dirty="0" smtClean="0">
                <a:solidFill>
                  <a:srgbClr val="262626"/>
                </a:solidFill>
              </a:rPr>
              <a:t>.</a:t>
            </a:r>
          </a:p>
          <a:p>
            <a:pPr marL="285750" lvl="0" indent="-285750">
              <a:buClr>
                <a:srgbClr val="E50019"/>
              </a:buClr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262626"/>
                </a:solidFill>
              </a:rPr>
              <a:t>Post mortem analysis </a:t>
            </a:r>
            <a:r>
              <a:rPr lang="en-US" dirty="0" smtClean="0">
                <a:solidFill>
                  <a:srgbClr val="262626"/>
                </a:solidFill>
              </a:rPr>
              <a:t>will be conducted to understand where the samples got damaged. </a:t>
            </a:r>
            <a:endParaRPr lang="fr-FR" dirty="0">
              <a:solidFill>
                <a:srgbClr val="262626"/>
              </a:solidFill>
            </a:endParaRPr>
          </a:p>
          <a:p>
            <a:endParaRPr lang="en-US" b="1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8419" y="3905918"/>
            <a:ext cx="3405770" cy="59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9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731837" y="2901000"/>
            <a:ext cx="5228388" cy="703262"/>
          </a:xfrm>
        </p:spPr>
        <p:txBody>
          <a:bodyPr>
            <a:normAutofit/>
          </a:bodyPr>
          <a:lstStyle/>
          <a:p>
            <a:r>
              <a:rPr lang="en-US" dirty="0" smtClean="0"/>
              <a:t>Merci / Thank you!</a:t>
            </a:r>
            <a:endParaRPr lang="fr-FR" dirty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6"/>
          </p:nvPr>
        </p:nvSpPr>
        <p:spPr>
          <a:xfrm>
            <a:off x="8163098" y="4508500"/>
            <a:ext cx="3297065" cy="1930400"/>
          </a:xfrm>
        </p:spPr>
        <p:txBody>
          <a:bodyPr/>
          <a:lstStyle/>
          <a:p>
            <a:r>
              <a:rPr lang="fr-FR" b="1" dirty="0"/>
              <a:t>CEA SACLAY</a:t>
            </a:r>
          </a:p>
          <a:p>
            <a:r>
              <a:rPr lang="fr-FR" dirty="0"/>
              <a:t>91191 Gif-sur-Yvette Cedex</a:t>
            </a:r>
          </a:p>
          <a:p>
            <a:r>
              <a:rPr lang="fr-FR" dirty="0"/>
              <a:t>France</a:t>
            </a:r>
          </a:p>
          <a:p>
            <a:r>
              <a:rPr lang="fr-FR" dirty="0" smtClean="0"/>
              <a:t>guillaume.campagna@cea.fr</a:t>
            </a:r>
          </a:p>
          <a:p>
            <a:r>
              <a:rPr lang="fr-FR" dirty="0" smtClean="0"/>
              <a:t>guillaume.campagna@ens-paris-saclay.fr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209550" y="438150"/>
            <a:ext cx="4413402" cy="23145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78" y="774444"/>
            <a:ext cx="3184211" cy="1548863"/>
          </a:xfrm>
          <a:prstGeom prst="rect">
            <a:avLst/>
          </a:prstGeom>
        </p:spPr>
      </p:pic>
      <p:pic>
        <p:nvPicPr>
          <p:cNvPr id="16" name="Picture 2" descr="Fusion LMT-MSSMat → LMPS - Site web de la F2M-m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288" y="862749"/>
            <a:ext cx="4050506" cy="137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4250" y="730589"/>
            <a:ext cx="3459390" cy="1729695"/>
          </a:xfrm>
          <a:prstGeom prst="rect">
            <a:avLst/>
          </a:prstGeom>
        </p:spPr>
      </p:pic>
      <p:sp>
        <p:nvSpPr>
          <p:cNvPr id="9" name="TextBox 10">
            <a:extLst>
              <a:ext uri="{FF2B5EF4-FFF2-40B4-BE49-F238E27FC236}">
                <a16:creationId xmlns:a16="http://schemas.microsoft.com/office/drawing/2014/main" id="{CD4DFCC5-D7B5-47A5-B2AA-819B621A7590}"/>
              </a:ext>
            </a:extLst>
          </p:cNvPr>
          <p:cNvSpPr txBox="1"/>
          <p:nvPr/>
        </p:nvSpPr>
        <p:spPr>
          <a:xfrm>
            <a:off x="677651" y="3822538"/>
            <a:ext cx="714097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 smtClean="0"/>
              <a:t>[</a:t>
            </a:r>
            <a:r>
              <a:rPr lang="en-GB" sz="1000" b="1" dirty="0"/>
              <a:t>Daly et al, 2022] </a:t>
            </a:r>
            <a:r>
              <a:rPr lang="en-GB" sz="1000" dirty="0"/>
              <a:t>Daly, M., </a:t>
            </a:r>
            <a:r>
              <a:rPr lang="en-GB" sz="1000" dirty="0" err="1"/>
              <a:t>Auchmann</a:t>
            </a:r>
            <a:r>
              <a:rPr lang="en-GB" sz="1000" dirty="0"/>
              <a:t>, B., Brem, A., Hug, C., </a:t>
            </a:r>
            <a:r>
              <a:rPr lang="en-GB" sz="1000" dirty="0" err="1"/>
              <a:t>Sidorov</a:t>
            </a:r>
            <a:r>
              <a:rPr lang="en-GB" sz="1000" dirty="0"/>
              <a:t>, S., </a:t>
            </a:r>
            <a:r>
              <a:rPr lang="en-GB" sz="1000" dirty="0" err="1"/>
              <a:t>Otten</a:t>
            </a:r>
            <a:r>
              <a:rPr lang="en-GB" sz="1000" dirty="0"/>
              <a:t>, S., ... &amp; Ten Kate, H. (2022). Improved training in paraffin-wax impregnated Nb3Sn Rutherford cables demonstrated in BOX samples. Superconductor Science and Technology, 35(5), 055014</a:t>
            </a:r>
            <a:r>
              <a:rPr lang="en-GB" sz="1000" dirty="0" smtClean="0"/>
              <a:t>.</a:t>
            </a:r>
          </a:p>
          <a:p>
            <a:r>
              <a:rPr lang="en-GB" sz="1000" b="1" dirty="0"/>
              <a:t>[</a:t>
            </a:r>
            <a:r>
              <a:rPr lang="en-GB" sz="1000" b="1" dirty="0" err="1"/>
              <a:t>Ferracin</a:t>
            </a:r>
            <a:r>
              <a:rPr lang="en-GB" sz="1000" b="1" dirty="0"/>
              <a:t> et al, 2010] </a:t>
            </a:r>
            <a:r>
              <a:rPr lang="en-GB" sz="1000" dirty="0" err="1"/>
              <a:t>Ferracin</a:t>
            </a:r>
            <a:r>
              <a:rPr lang="en-GB" sz="1000" dirty="0"/>
              <a:t>, P., Bingham, et al, 2010. Recent Test Results of the High Field Nb3Sn Dipole Magnet HD2. IEEE Transactions on Applied Superconductivity 20, 292–295</a:t>
            </a:r>
            <a:r>
              <a:rPr lang="en-GB" sz="1000" dirty="0" smtClean="0"/>
              <a:t>.</a:t>
            </a:r>
          </a:p>
          <a:p>
            <a:r>
              <a:rPr lang="en-GB" sz="1000" b="1" dirty="0"/>
              <a:t>[Gao et al, 2019] </a:t>
            </a:r>
            <a:r>
              <a:rPr lang="en-GB" sz="1000" dirty="0"/>
              <a:t>Gao, P., Wessel, W.A.J., </a:t>
            </a:r>
            <a:r>
              <a:rPr lang="en-GB" sz="1000" dirty="0" err="1"/>
              <a:t>Dhallé</a:t>
            </a:r>
            <a:r>
              <a:rPr lang="en-GB" sz="1000" dirty="0"/>
              <a:t>, M., </a:t>
            </a:r>
            <a:r>
              <a:rPr lang="en-GB" sz="1000" dirty="0" err="1"/>
              <a:t>Otten</a:t>
            </a:r>
            <a:r>
              <a:rPr lang="en-GB" sz="1000" dirty="0"/>
              <a:t>, S., </a:t>
            </a:r>
            <a:r>
              <a:rPr lang="en-GB" sz="1000" dirty="0" err="1"/>
              <a:t>Kario</a:t>
            </a:r>
            <a:r>
              <a:rPr lang="en-GB" sz="1000" dirty="0"/>
              <a:t>, A., </a:t>
            </a:r>
            <a:r>
              <a:rPr lang="en-GB" sz="1000" dirty="0" err="1"/>
              <a:t>Nugteren</a:t>
            </a:r>
            <a:r>
              <a:rPr lang="en-GB" sz="1000" dirty="0"/>
              <a:t>, J.V., Kirby, G., </a:t>
            </a:r>
            <a:r>
              <a:rPr lang="en-GB" sz="1000" dirty="0" err="1"/>
              <a:t>Bottura</a:t>
            </a:r>
            <a:r>
              <a:rPr lang="en-GB" sz="1000" dirty="0"/>
              <a:t>, L., Kate, H.H.J. ten, 2019. Effect of resin impregnation on the transverse pressure dependence of the critical current in </a:t>
            </a:r>
            <a:r>
              <a:rPr lang="en-GB" sz="1000" dirty="0" err="1"/>
              <a:t>ReBCO</a:t>
            </a:r>
            <a:r>
              <a:rPr lang="en-GB" sz="1000" dirty="0"/>
              <a:t> </a:t>
            </a:r>
            <a:r>
              <a:rPr lang="en-GB" sz="1000" dirty="0" err="1"/>
              <a:t>Roebel</a:t>
            </a:r>
            <a:r>
              <a:rPr lang="en-GB" sz="1000" dirty="0"/>
              <a:t> cables. </a:t>
            </a:r>
            <a:r>
              <a:rPr lang="en-GB" sz="1000" dirty="0" err="1"/>
              <a:t>Supercond</a:t>
            </a:r>
            <a:r>
              <a:rPr lang="en-GB" sz="1000" dirty="0"/>
              <a:t>. Sci. Technol. 32, 055006. </a:t>
            </a:r>
            <a:endParaRPr lang="en-GB" sz="1000" dirty="0" smtClean="0"/>
          </a:p>
          <a:p>
            <a:r>
              <a:rPr lang="en-US" sz="1000" b="1" dirty="0" smtClean="0"/>
              <a:t>[</a:t>
            </a:r>
            <a:r>
              <a:rPr lang="en-US" sz="1000" b="1" dirty="0"/>
              <a:t>Maeda et al, 1982] </a:t>
            </a:r>
            <a:r>
              <a:rPr lang="en-US" sz="1000" dirty="0"/>
              <a:t>Maeda, H., Tsukamoto, O., &amp; </a:t>
            </a:r>
            <a:r>
              <a:rPr lang="en-US" sz="1000" dirty="0" err="1"/>
              <a:t>Iwasa</a:t>
            </a:r>
            <a:r>
              <a:rPr lang="en-US" sz="1000" dirty="0"/>
              <a:t>, Y. (1982). The mechanism of frictional motion and its effects at 4.2 K in superconducting magnet winding models. Cryogenics, 22(6), 287-295</a:t>
            </a:r>
            <a:r>
              <a:rPr lang="en-US" sz="1000" dirty="0" smtClean="0"/>
              <a:t>.</a:t>
            </a:r>
            <a:endParaRPr lang="en-US" sz="1000" b="1" dirty="0" smtClean="0"/>
          </a:p>
          <a:p>
            <a:r>
              <a:rPr lang="en-US" sz="1000" b="1" dirty="0" smtClean="0"/>
              <a:t>[</a:t>
            </a:r>
            <a:r>
              <a:rPr lang="en-US" sz="1000" b="1" dirty="0"/>
              <a:t>Maeda &amp; </a:t>
            </a:r>
            <a:r>
              <a:rPr lang="en-US" sz="1000" b="1" dirty="0" err="1"/>
              <a:t>Iwasa</a:t>
            </a:r>
            <a:r>
              <a:rPr lang="en-US" sz="1000" b="1" dirty="0"/>
              <a:t>, 1982] </a:t>
            </a:r>
            <a:r>
              <a:rPr lang="en-US" sz="1000" dirty="0"/>
              <a:t>Maeda, H., &amp; </a:t>
            </a:r>
            <a:r>
              <a:rPr lang="en-US" sz="1000" dirty="0" err="1"/>
              <a:t>Iwasa</a:t>
            </a:r>
            <a:r>
              <a:rPr lang="en-US" sz="1000" dirty="0"/>
              <a:t>, Y. (1982). Heat generation from epoxy cracks and bond failures. Cryogenics, 22(9), 473-476</a:t>
            </a:r>
            <a:r>
              <a:rPr lang="en-US" sz="1000" dirty="0" smtClean="0"/>
              <a:t>.</a:t>
            </a:r>
          </a:p>
          <a:p>
            <a:r>
              <a:rPr lang="en-US" sz="1000" b="1" dirty="0" smtClean="0"/>
              <a:t>[</a:t>
            </a:r>
            <a:r>
              <a:rPr lang="en-US" sz="1000" b="1" dirty="0" err="1"/>
              <a:t>Wallin</a:t>
            </a:r>
            <a:r>
              <a:rPr lang="en-US" sz="1000" b="1" dirty="0"/>
              <a:t> &amp; </a:t>
            </a:r>
            <a:r>
              <a:rPr lang="en-US" sz="1000" b="1" dirty="0" err="1"/>
              <a:t>Willering</a:t>
            </a:r>
            <a:r>
              <a:rPr lang="en-US" sz="1000" b="1" dirty="0"/>
              <a:t>, 2022] </a:t>
            </a:r>
            <a:r>
              <a:rPr lang="en-US" sz="1000" dirty="0" err="1"/>
              <a:t>Wallin</a:t>
            </a:r>
            <a:r>
              <a:rPr lang="en-US" sz="1000" dirty="0"/>
              <a:t> M., </a:t>
            </a:r>
            <a:r>
              <a:rPr lang="en-US" sz="1000" dirty="0" err="1"/>
              <a:t>Willering</a:t>
            </a:r>
            <a:r>
              <a:rPr lang="en-US" sz="1000" dirty="0"/>
              <a:t> G., (2022) Transients and Coil Displacement in Accelerator Magnets, CERN TE-MSC seminar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sp>
        <p:nvSpPr>
          <p:cNvPr id="10" name="Espace réservé du texte 13"/>
          <p:cNvSpPr>
            <a:spLocks noGrp="1"/>
          </p:cNvSpPr>
          <p:nvPr>
            <p:ph type="body" sz="quarter" idx="16"/>
          </p:nvPr>
        </p:nvSpPr>
        <p:spPr>
          <a:xfrm>
            <a:off x="731837" y="6154827"/>
            <a:ext cx="6538566" cy="568146"/>
          </a:xfrm>
        </p:spPr>
        <p:txBody>
          <a:bodyPr/>
          <a:lstStyle/>
          <a:p>
            <a:r>
              <a:rPr lang="en-US" sz="1600" b="1" dirty="0" smtClean="0"/>
              <a:t>A big thanks to technical teams of CEA and UT for their help!!</a:t>
            </a:r>
            <a:endParaRPr lang="en-US" sz="1600" dirty="0" smtClean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325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266" y="1684060"/>
            <a:ext cx="6607468" cy="3926442"/>
          </a:xfr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Quenches deBOX1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144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266" y="1684060"/>
            <a:ext cx="6607468" cy="3926442"/>
          </a:xfr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Quenches deBOX2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298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390" y="1684060"/>
            <a:ext cx="6909220" cy="3926442"/>
          </a:xfr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Quenches deBOX3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148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622" y="1684060"/>
            <a:ext cx="7298756" cy="3926442"/>
          </a:xfrm>
        </p:spPr>
      </p:pic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Quenches deBOX4          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196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HFM annual meeting: deBOX - G. Campagna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r>
              <a:rPr lang="fr-FR" dirty="0" smtClean="0"/>
              <a:t> : training in Nb</a:t>
            </a:r>
            <a:r>
              <a:rPr lang="fr-FR" baseline="-25000" dirty="0" smtClean="0"/>
              <a:t>3</a:t>
            </a:r>
            <a:r>
              <a:rPr lang="fr-FR" dirty="0" smtClean="0"/>
              <a:t>Sn </a:t>
            </a:r>
            <a:r>
              <a:rPr lang="fr-FR" dirty="0" err="1" smtClean="0"/>
              <a:t>magnets</a:t>
            </a: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33668542-1339-8EA3-B182-5C49E63A14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11"/>
          <a:stretch/>
        </p:blipFill>
        <p:spPr>
          <a:xfrm>
            <a:off x="9626600" y="845882"/>
            <a:ext cx="2071728" cy="1171853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418402" y="5405989"/>
            <a:ext cx="4375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smtClean="0"/>
              <a:t>Training curve of HD2d dipole</a:t>
            </a:r>
            <a:r>
              <a:rPr lang="en-US" sz="1400" dirty="0" smtClean="0"/>
              <a:t>, adapted </a:t>
            </a:r>
            <a:r>
              <a:rPr lang="en-US" sz="1400" dirty="0"/>
              <a:t>from [</a:t>
            </a:r>
            <a:r>
              <a:rPr lang="en-US" sz="1400" dirty="0" err="1"/>
              <a:t>Ferracin</a:t>
            </a:r>
            <a:r>
              <a:rPr lang="en-US" sz="1400" dirty="0"/>
              <a:t> et al, </a:t>
            </a:r>
            <a:r>
              <a:rPr lang="en-US" sz="1400" dirty="0" smtClean="0"/>
              <a:t>2010] </a:t>
            </a:r>
            <a:endParaRPr lang="en-US" sz="1400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09" y="2172392"/>
            <a:ext cx="4297956" cy="3298289"/>
          </a:xfrm>
          <a:prstGeom prst="rect">
            <a:avLst/>
          </a:prstGeom>
        </p:spPr>
      </p:pic>
      <p:sp>
        <p:nvSpPr>
          <p:cNvPr id="20" name="Espace réservé du contenu 1"/>
          <p:cNvSpPr txBox="1">
            <a:spLocks/>
          </p:cNvSpPr>
          <p:nvPr/>
        </p:nvSpPr>
        <p:spPr>
          <a:xfrm>
            <a:off x="5054600" y="2302818"/>
            <a:ext cx="6772215" cy="336663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Training</a:t>
            </a:r>
            <a:r>
              <a:rPr lang="en-US" dirty="0" smtClean="0"/>
              <a:t> is </a:t>
            </a:r>
            <a:r>
              <a:rPr lang="en-US" b="1" dirty="0" smtClean="0"/>
              <a:t>costly</a:t>
            </a:r>
            <a:r>
              <a:rPr lang="en-US" dirty="0" smtClean="0"/>
              <a:t> and magnet’s </a:t>
            </a:r>
            <a:r>
              <a:rPr lang="en-US" b="1" dirty="0" smtClean="0"/>
              <a:t>performances</a:t>
            </a:r>
            <a:r>
              <a:rPr lang="en-US" dirty="0" smtClean="0"/>
              <a:t> are </a:t>
            </a:r>
            <a:r>
              <a:rPr lang="en-US" b="1" dirty="0" smtClean="0"/>
              <a:t>not guarantied</a:t>
            </a:r>
            <a:r>
              <a:rPr lang="en-US" dirty="0" smtClean="0"/>
              <a:t>. So it must </a:t>
            </a:r>
            <a:r>
              <a:rPr lang="en-US" b="1" dirty="0" smtClean="0"/>
              <a:t>be limited</a:t>
            </a:r>
            <a:r>
              <a:rPr lang="en-US" dirty="0" smtClean="0"/>
              <a:t>.</a:t>
            </a:r>
          </a:p>
          <a:p>
            <a:r>
              <a:rPr lang="en-US" dirty="0"/>
              <a:t>According to the literature, there are various </a:t>
            </a:r>
            <a:r>
              <a:rPr lang="en-US" b="1" dirty="0"/>
              <a:t>“mechanical causes” of training</a:t>
            </a:r>
            <a:r>
              <a:rPr lang="en-US" dirty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Cracking of the impregnation resin. </a:t>
            </a:r>
            <a:r>
              <a:rPr lang="en-US" sz="1600" dirty="0"/>
              <a:t>[Daly et al, 2022]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Cable displacement and friction phenomenon. </a:t>
            </a:r>
            <a:r>
              <a:rPr lang="en-US" sz="1600" dirty="0" smtClean="0"/>
              <a:t>[</a:t>
            </a:r>
            <a:r>
              <a:rPr lang="en-US" sz="1600" dirty="0" err="1"/>
              <a:t>Wallin</a:t>
            </a:r>
            <a:r>
              <a:rPr lang="en-US" sz="1600" dirty="0"/>
              <a:t> &amp; </a:t>
            </a:r>
            <a:r>
              <a:rPr lang="en-US" sz="1600" dirty="0" err="1"/>
              <a:t>Willering</a:t>
            </a:r>
            <a:r>
              <a:rPr lang="en-US" sz="1600" dirty="0"/>
              <a:t>, 2022]  [Maeda et al, 1982]</a:t>
            </a:r>
            <a:r>
              <a:rPr lang="en-US" dirty="0"/>
              <a:t>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Debonding of the epoxy-metal interface. </a:t>
            </a:r>
            <a:r>
              <a:rPr lang="en-US" sz="1600" dirty="0"/>
              <a:t>[Maeda &amp; </a:t>
            </a:r>
            <a:r>
              <a:rPr lang="en-US" sz="1600" dirty="0" err="1"/>
              <a:t>Iwasa</a:t>
            </a:r>
            <a:r>
              <a:rPr lang="en-US" sz="1600" dirty="0"/>
              <a:t>, 1982] </a:t>
            </a:r>
            <a:endParaRPr lang="fr-FR" sz="1600" b="1" dirty="0"/>
          </a:p>
          <a:p>
            <a:endParaRPr lang="en-US" dirty="0" smtClean="0"/>
          </a:p>
          <a:p>
            <a:endParaRPr lang="fr-FR" dirty="0"/>
          </a:p>
        </p:txBody>
      </p:sp>
      <p:sp>
        <p:nvSpPr>
          <p:cNvPr id="14" name="Espace réservé du texte 5"/>
          <p:cNvSpPr txBox="1">
            <a:spLocks/>
          </p:cNvSpPr>
          <p:nvPr/>
        </p:nvSpPr>
        <p:spPr>
          <a:xfrm>
            <a:off x="8102470" y="1508745"/>
            <a:ext cx="1404074" cy="550087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</a:pPr>
            <a:r>
              <a:rPr lang="en-US" sz="1100" u="sng" dirty="0" smtClean="0"/>
              <a:t>Nb</a:t>
            </a:r>
            <a:r>
              <a:rPr lang="en-US" sz="1100" u="sng" baseline="-25000" dirty="0" smtClean="0"/>
              <a:t>3</a:t>
            </a:r>
            <a:r>
              <a:rPr lang="en-US" sz="1100" u="sng" dirty="0" smtClean="0"/>
              <a:t>Sn rectangular Rutherford cable (so called “SMC-11T”)</a:t>
            </a:r>
          </a:p>
        </p:txBody>
      </p:sp>
    </p:spTree>
    <p:extLst>
      <p:ext uri="{BB962C8B-B14F-4D97-AF65-F5344CB8AC3E}">
        <p14:creationId xmlns:p14="http://schemas.microsoft.com/office/powerpoint/2010/main" val="39252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magnet to cable scale</a:t>
            </a:r>
            <a:endParaRPr lang="en-US" dirty="0"/>
          </a:p>
        </p:txBody>
      </p:sp>
      <p:grpSp>
        <p:nvGrpSpPr>
          <p:cNvPr id="29" name="Groupe 28"/>
          <p:cNvGrpSpPr/>
          <p:nvPr/>
        </p:nvGrpSpPr>
        <p:grpSpPr>
          <a:xfrm>
            <a:off x="6981272" y="1900494"/>
            <a:ext cx="3446296" cy="4677619"/>
            <a:chOff x="6708156" y="31595589"/>
            <a:chExt cx="3446296" cy="4677619"/>
          </a:xfrm>
        </p:grpSpPr>
        <p:pic>
          <p:nvPicPr>
            <p:cNvPr id="30" name="Image 29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92810" y="32049825"/>
              <a:ext cx="1198579" cy="3612211"/>
            </a:xfrm>
            <a:prstGeom prst="rect">
              <a:avLst/>
            </a:prstGeom>
          </p:spPr>
        </p:pic>
        <p:cxnSp>
          <p:nvCxnSpPr>
            <p:cNvPr id="31" name="Connecteur droit avec flèche 30"/>
            <p:cNvCxnSpPr/>
            <p:nvPr/>
          </p:nvCxnSpPr>
          <p:spPr>
            <a:xfrm flipV="1">
              <a:off x="8884244" y="35553208"/>
              <a:ext cx="0" cy="720000"/>
            </a:xfrm>
            <a:prstGeom prst="straightConnector1">
              <a:avLst/>
            </a:prstGeom>
            <a:ln w="104775" cmpd="dbl">
              <a:solidFill>
                <a:schemeClr val="tx1"/>
              </a:solidFill>
              <a:headEnd w="sm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>
              <a:off x="8892099" y="31595589"/>
              <a:ext cx="0" cy="720000"/>
            </a:xfrm>
            <a:prstGeom prst="straightConnector1">
              <a:avLst/>
            </a:prstGeom>
            <a:ln w="104775" cmpd="dbl">
              <a:solidFill>
                <a:schemeClr val="tx1"/>
              </a:solidFill>
              <a:headEnd w="sm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ZoneTexte 32"/>
                <p:cNvSpPr txBox="1"/>
                <p:nvPr/>
              </p:nvSpPr>
              <p:spPr>
                <a:xfrm>
                  <a:off x="8835854" y="35615842"/>
                  <a:ext cx="1318598" cy="4901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𝒑𝒓𝒆𝒔𝒔</m:t>
                            </m:r>
                          </m:sub>
                        </m:sSub>
                      </m:oMath>
                    </m:oMathPara>
                  </a14:m>
                  <a:endParaRPr kumimoji="0" lang="fr-FR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eorgia" panose="02040502050405020303" pitchFamily="18" charset="0"/>
                  </a:endParaRPr>
                </a:p>
              </p:txBody>
            </p:sp>
          </mc:Choice>
          <mc:Fallback xmlns="">
            <p:sp>
              <p:nvSpPr>
                <p:cNvPr id="33" name="ZoneTexte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35854" y="35615842"/>
                  <a:ext cx="1318598" cy="490199"/>
                </a:xfrm>
                <a:prstGeom prst="rect">
                  <a:avLst/>
                </a:prstGeom>
                <a:blipFill>
                  <a:blip r:embed="rId38"/>
                  <a:stretch>
                    <a:fillRect b="-875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ZoneTexte 33"/>
                <p:cNvSpPr txBox="1"/>
                <p:nvPr/>
              </p:nvSpPr>
              <p:spPr>
                <a:xfrm>
                  <a:off x="8778159" y="31633500"/>
                  <a:ext cx="1318598" cy="4901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𝒑𝒓𝒆𝒔𝒔</m:t>
                            </m:r>
                          </m:sub>
                        </m:sSub>
                      </m:oMath>
                    </m:oMathPara>
                  </a14:m>
                  <a:endParaRPr kumimoji="0" lang="fr-FR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Georgia" panose="02040502050405020303" pitchFamily="18" charset="0"/>
                  </a:endParaRPr>
                </a:p>
              </p:txBody>
            </p:sp>
          </mc:Choice>
          <mc:Fallback xmlns="">
            <p:sp>
              <p:nvSpPr>
                <p:cNvPr id="160" name="ZoneTexte 1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78159" y="31633500"/>
                  <a:ext cx="1318598" cy="490199"/>
                </a:xfrm>
                <a:prstGeom prst="rect">
                  <a:avLst/>
                </a:prstGeom>
                <a:blipFill>
                  <a:blip r:embed="rId39"/>
                  <a:stretch>
                    <a:fillRect b="-740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ZoneTexte 34"/>
                <p:cNvSpPr txBox="1"/>
                <p:nvPr/>
              </p:nvSpPr>
              <p:spPr>
                <a:xfrm>
                  <a:off x="6708156" y="34675032"/>
                  <a:ext cx="13185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𝑳𝒐𝒓𝒆𝒏𝒕𝒛</m:t>
                            </m:r>
                          </m:sub>
                        </m:sSub>
                      </m:oMath>
                    </m:oMathPara>
                  </a14:m>
                  <a:endParaRPr kumimoji="0" lang="fr-FR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Georgia" panose="02040502050405020303" pitchFamily="18" charset="0"/>
                  </a:endParaRPr>
                </a:p>
              </p:txBody>
            </p:sp>
          </mc:Choice>
          <mc:Fallback xmlns="">
            <p:sp>
              <p:nvSpPr>
                <p:cNvPr id="164" name="ZoneTexte 1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8156" y="34675032"/>
                  <a:ext cx="1318598" cy="461665"/>
                </a:xfrm>
                <a:prstGeom prst="rect">
                  <a:avLst/>
                </a:prstGeom>
                <a:blipFill>
                  <a:blip r:embed="rId40"/>
                  <a:stretch>
                    <a:fillRect b="-39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6" name="Groupe 35"/>
            <p:cNvGrpSpPr/>
            <p:nvPr/>
          </p:nvGrpSpPr>
          <p:grpSpPr>
            <a:xfrm rot="20051269">
              <a:off x="8225311" y="34352789"/>
              <a:ext cx="576001" cy="204375"/>
              <a:chOff x="11864982" y="35805250"/>
              <a:chExt cx="576001" cy="204375"/>
            </a:xfrm>
          </p:grpSpPr>
          <p:cxnSp>
            <p:nvCxnSpPr>
              <p:cNvPr id="51" name="Connecteur droit 50"/>
              <p:cNvCxnSpPr/>
              <p:nvPr/>
            </p:nvCxnSpPr>
            <p:spPr>
              <a:xfrm flipV="1">
                <a:off x="11864982" y="35873273"/>
                <a:ext cx="576000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/>
              <p:cNvCxnSpPr/>
              <p:nvPr/>
            </p:nvCxnSpPr>
            <p:spPr>
              <a:xfrm flipV="1">
                <a:off x="11864983" y="35939973"/>
                <a:ext cx="576000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/>
              <p:cNvCxnSpPr/>
              <p:nvPr/>
            </p:nvCxnSpPr>
            <p:spPr>
              <a:xfrm>
                <a:off x="12257802" y="35805250"/>
                <a:ext cx="171216" cy="66702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/>
              <p:cNvCxnSpPr/>
              <p:nvPr/>
            </p:nvCxnSpPr>
            <p:spPr>
              <a:xfrm>
                <a:off x="11868685" y="35942923"/>
                <a:ext cx="171216" cy="66702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e 36"/>
            <p:cNvGrpSpPr/>
            <p:nvPr/>
          </p:nvGrpSpPr>
          <p:grpSpPr>
            <a:xfrm rot="20029168">
              <a:off x="8675717" y="34658508"/>
              <a:ext cx="576001" cy="204798"/>
              <a:chOff x="11865002" y="35803196"/>
              <a:chExt cx="576002" cy="204798"/>
            </a:xfrm>
          </p:grpSpPr>
          <p:cxnSp>
            <p:nvCxnSpPr>
              <p:cNvPr id="47" name="Connecteur droit 46"/>
              <p:cNvCxnSpPr/>
              <p:nvPr/>
            </p:nvCxnSpPr>
            <p:spPr>
              <a:xfrm flipV="1">
                <a:off x="11865003" y="35873272"/>
                <a:ext cx="576001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/>
              <p:cNvCxnSpPr/>
              <p:nvPr/>
            </p:nvCxnSpPr>
            <p:spPr>
              <a:xfrm flipV="1">
                <a:off x="11865002" y="35939973"/>
                <a:ext cx="576001" cy="0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/>
              <p:cNvCxnSpPr/>
              <p:nvPr/>
            </p:nvCxnSpPr>
            <p:spPr>
              <a:xfrm flipV="1">
                <a:off x="12266415" y="35941292"/>
                <a:ext cx="171216" cy="66702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/>
              <p:cNvCxnSpPr/>
              <p:nvPr/>
            </p:nvCxnSpPr>
            <p:spPr>
              <a:xfrm flipV="1">
                <a:off x="11878894" y="35803196"/>
                <a:ext cx="171216" cy="66702"/>
              </a:xfrm>
              <a:prstGeom prst="line">
                <a:avLst/>
              </a:prstGeom>
              <a:ln w="28575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ZoneTexte 37"/>
                <p:cNvSpPr txBox="1"/>
                <p:nvPr/>
              </p:nvSpPr>
              <p:spPr>
                <a:xfrm>
                  <a:off x="7176246" y="34034800"/>
                  <a:ext cx="13185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𝝉</m:t>
                            </m:r>
                          </m:e>
                          <m:sub>
                            <m: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𝒓𝒆𝒔𝒖𝒍𝒕</m:t>
                            </m:r>
                          </m:sub>
                        </m:sSub>
                      </m:oMath>
                    </m:oMathPara>
                  </a14:m>
                  <a:endParaRPr kumimoji="0" lang="fr-FR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Georgia" panose="02040502050405020303" pitchFamily="18" charset="0"/>
                  </a:endParaRPr>
                </a:p>
              </p:txBody>
            </p:sp>
          </mc:Choice>
          <mc:Fallback xmlns="">
            <p:sp>
              <p:nvSpPr>
                <p:cNvPr id="256" name="ZoneTexte 2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6246" y="34034800"/>
                  <a:ext cx="1318598" cy="461665"/>
                </a:xfrm>
                <a:prstGeom prst="rect">
                  <a:avLst/>
                </a:prstGeom>
                <a:blipFill>
                  <a:blip r:embed="rId41"/>
                  <a:stretch>
                    <a:fillRect b="-39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ZoneTexte 38"/>
                <p:cNvSpPr txBox="1"/>
                <p:nvPr/>
              </p:nvSpPr>
              <p:spPr>
                <a:xfrm>
                  <a:off x="8586511" y="34786090"/>
                  <a:ext cx="131859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𝝉</m:t>
                            </m:r>
                          </m:e>
                          <m:sub>
                            <m: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206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𝒓𝒆𝒔𝒖𝒍𝒕</m:t>
                            </m:r>
                          </m:sub>
                        </m:sSub>
                      </m:oMath>
                    </m:oMathPara>
                  </a14:m>
                  <a:endParaRPr kumimoji="0" lang="fr-FR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Georgia" panose="02040502050405020303" pitchFamily="18" charset="0"/>
                  </a:endParaRPr>
                </a:p>
              </p:txBody>
            </p:sp>
          </mc:Choice>
          <mc:Fallback xmlns="">
            <p:sp>
              <p:nvSpPr>
                <p:cNvPr id="257" name="ZoneTexte 2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86511" y="34786090"/>
                  <a:ext cx="1318598" cy="461665"/>
                </a:xfrm>
                <a:prstGeom prst="rect">
                  <a:avLst/>
                </a:prstGeom>
                <a:blipFill>
                  <a:blip r:embed="rId42"/>
                  <a:stretch>
                    <a:fillRect b="-394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0" name="Connecteur droit avec flèche 39"/>
            <p:cNvCxnSpPr/>
            <p:nvPr/>
          </p:nvCxnSpPr>
          <p:spPr>
            <a:xfrm flipV="1">
              <a:off x="7896711" y="34607523"/>
              <a:ext cx="851166" cy="509709"/>
            </a:xfrm>
            <a:prstGeom prst="straightConnector1">
              <a:avLst/>
            </a:prstGeom>
            <a:ln w="104775" cmpd="sng">
              <a:solidFill>
                <a:srgbClr val="C71F1F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/>
            <p:nvPr/>
          </p:nvCxnSpPr>
          <p:spPr>
            <a:xfrm flipH="1" flipV="1">
              <a:off x="8151148" y="32478780"/>
              <a:ext cx="3425" cy="940622"/>
            </a:xfrm>
            <a:prstGeom prst="straightConnector1">
              <a:avLst/>
            </a:prstGeom>
            <a:ln w="38100" cmpd="sng">
              <a:solidFill>
                <a:srgbClr val="E50019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avec flèche 41"/>
            <p:cNvCxnSpPr/>
            <p:nvPr/>
          </p:nvCxnSpPr>
          <p:spPr>
            <a:xfrm flipH="1">
              <a:off x="9597278" y="33056148"/>
              <a:ext cx="3425" cy="940622"/>
            </a:xfrm>
            <a:prstGeom prst="straightConnector1">
              <a:avLst/>
            </a:prstGeom>
            <a:ln w="38100" cmpd="sng">
              <a:solidFill>
                <a:srgbClr val="E50019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ZoneTexte 42"/>
                <p:cNvSpPr txBox="1"/>
                <p:nvPr/>
              </p:nvSpPr>
              <p:spPr>
                <a:xfrm>
                  <a:off x="9512903" y="33322449"/>
                  <a:ext cx="40287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E50019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𝒊</m:t>
                        </m:r>
                      </m:oMath>
                    </m:oMathPara>
                  </a14:m>
                  <a:endParaRPr kumimoji="0" lang="fr-FR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50019"/>
                    </a:solidFill>
                    <a:effectLst/>
                    <a:uLnTx/>
                    <a:uFillTx/>
                    <a:latin typeface="Georgia" panose="02040502050405020303" pitchFamily="18" charset="0"/>
                  </a:endParaRPr>
                </a:p>
              </p:txBody>
            </p:sp>
          </mc:Choice>
          <mc:Fallback xmlns="">
            <p:sp>
              <p:nvSpPr>
                <p:cNvPr id="261" name="ZoneTexte 26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12903" y="33322449"/>
                  <a:ext cx="402870" cy="461665"/>
                </a:xfrm>
                <a:prstGeom prst="rect">
                  <a:avLst/>
                </a:prstGeom>
                <a:blipFill>
                  <a:blip r:embed="rId4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ZoneTexte 43"/>
                <p:cNvSpPr txBox="1"/>
                <p:nvPr/>
              </p:nvSpPr>
              <p:spPr>
                <a:xfrm>
                  <a:off x="7801355" y="32644990"/>
                  <a:ext cx="40287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24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E50019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𝒊</m:t>
                        </m:r>
                      </m:oMath>
                    </m:oMathPara>
                  </a14:m>
                  <a:endParaRPr kumimoji="0" lang="fr-FR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E50019"/>
                    </a:solidFill>
                    <a:effectLst/>
                    <a:uLnTx/>
                    <a:uFillTx/>
                    <a:latin typeface="Georgia" panose="02040502050405020303" pitchFamily="18" charset="0"/>
                  </a:endParaRPr>
                </a:p>
              </p:txBody>
            </p:sp>
          </mc:Choice>
          <mc:Fallback xmlns="">
            <p:sp>
              <p:nvSpPr>
                <p:cNvPr id="263" name="ZoneTexte 2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1355" y="32644990"/>
                  <a:ext cx="402870" cy="461665"/>
                </a:xfrm>
                <a:prstGeom prst="rect">
                  <a:avLst/>
                </a:prstGeom>
                <a:blipFill>
                  <a:blip r:embed="rId4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Connecteur droit avec flèche 44"/>
            <p:cNvCxnSpPr/>
            <p:nvPr/>
          </p:nvCxnSpPr>
          <p:spPr>
            <a:xfrm flipH="1">
              <a:off x="7529862" y="32985073"/>
              <a:ext cx="3425" cy="720000"/>
            </a:xfrm>
            <a:prstGeom prst="straightConnector1">
              <a:avLst/>
            </a:prstGeom>
            <a:ln w="50800" cmpd="sng">
              <a:solidFill>
                <a:srgbClr val="7030A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ZoneTexte 45"/>
                <p:cNvSpPr txBox="1"/>
                <p:nvPr/>
              </p:nvSpPr>
              <p:spPr>
                <a:xfrm>
                  <a:off x="7114849" y="33155108"/>
                  <a:ext cx="402870" cy="5064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2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7030A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𝑩</m:t>
                            </m:r>
                          </m:e>
                        </m:acc>
                      </m:oMath>
                    </m:oMathPara>
                  </a14:m>
                  <a:endParaRPr kumimoji="0" lang="fr-FR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Georgia" panose="02040502050405020303" pitchFamily="18" charset="0"/>
                  </a:endParaRPr>
                </a:p>
              </p:txBody>
            </p:sp>
          </mc:Choice>
          <mc:Fallback xmlns="">
            <p:sp>
              <p:nvSpPr>
                <p:cNvPr id="266" name="ZoneTexte 26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4849" y="33155108"/>
                  <a:ext cx="402870" cy="506421"/>
                </a:xfrm>
                <a:prstGeom prst="rect">
                  <a:avLst/>
                </a:prstGeom>
                <a:blipFill>
                  <a:blip r:embed="rId4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5" name="Connecteur droit 54"/>
          <p:cNvCxnSpPr/>
          <p:nvPr/>
        </p:nvCxnSpPr>
        <p:spPr>
          <a:xfrm>
            <a:off x="6220729" y="1333945"/>
            <a:ext cx="0" cy="504000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Espace réservé du texte 5"/>
          <p:cNvSpPr txBox="1">
            <a:spLocks/>
          </p:cNvSpPr>
          <p:nvPr/>
        </p:nvSpPr>
        <p:spPr>
          <a:xfrm>
            <a:off x="6587876" y="1254469"/>
            <a:ext cx="5370634" cy="91936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The </a:t>
            </a:r>
            <a:r>
              <a:rPr lang="en-US" b="1" dirty="0" err="1" smtClean="0"/>
              <a:t>deBOnding</a:t>
            </a:r>
            <a:r>
              <a:rPr lang="en-US" b="1" dirty="0" smtClean="0"/>
              <a:t> </a:t>
            </a:r>
            <a:r>
              <a:rPr lang="en-US" b="1" dirty="0" err="1"/>
              <a:t>eXperiment</a:t>
            </a:r>
            <a:r>
              <a:rPr lang="en-US" b="1" dirty="0"/>
              <a:t> (</a:t>
            </a:r>
            <a:r>
              <a:rPr lang="en-US" b="1" dirty="0" err="1" smtClean="0"/>
              <a:t>deBOX</a:t>
            </a:r>
            <a:r>
              <a:rPr lang="en-US" b="1" dirty="0" smtClean="0"/>
              <a:t>): training in conditions of superconducting magnet</a:t>
            </a:r>
          </a:p>
        </p:txBody>
      </p:sp>
      <p:sp>
        <p:nvSpPr>
          <p:cNvPr id="83" name="Espace réservé du texte 5"/>
          <p:cNvSpPr txBox="1">
            <a:spLocks/>
          </p:cNvSpPr>
          <p:nvPr/>
        </p:nvSpPr>
        <p:spPr>
          <a:xfrm>
            <a:off x="795021" y="1302832"/>
            <a:ext cx="5157669" cy="406615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Schematic of forces in a superconducting magnet</a:t>
            </a:r>
          </a:p>
        </p:txBody>
      </p:sp>
      <p:grpSp>
        <p:nvGrpSpPr>
          <p:cNvPr id="63" name="Groupe 62"/>
          <p:cNvGrpSpPr/>
          <p:nvPr/>
        </p:nvGrpSpPr>
        <p:grpSpPr>
          <a:xfrm>
            <a:off x="1300704" y="1880310"/>
            <a:ext cx="4234436" cy="2958226"/>
            <a:chOff x="-83907" y="3465025"/>
            <a:chExt cx="4234436" cy="2958226"/>
          </a:xfrm>
        </p:grpSpPr>
        <p:grpSp>
          <p:nvGrpSpPr>
            <p:cNvPr id="62" name="Groupe 61"/>
            <p:cNvGrpSpPr/>
            <p:nvPr/>
          </p:nvGrpSpPr>
          <p:grpSpPr>
            <a:xfrm>
              <a:off x="-83907" y="3861220"/>
              <a:ext cx="4234436" cy="2562031"/>
              <a:chOff x="-64843" y="4290602"/>
              <a:chExt cx="4234436" cy="2562031"/>
            </a:xfrm>
          </p:grpSpPr>
          <p:pic>
            <p:nvPicPr>
              <p:cNvPr id="2" name="Image 1"/>
              <p:cNvPicPr>
                <a:picLocks noChangeAspect="1"/>
              </p:cNvPicPr>
              <p:nvPr/>
            </p:nvPicPr>
            <p:blipFill rotWithShape="1"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3390"/>
              <a:stretch/>
            </p:blipFill>
            <p:spPr>
              <a:xfrm>
                <a:off x="282325" y="4300418"/>
                <a:ext cx="3333304" cy="1790950"/>
              </a:xfrm>
              <a:prstGeom prst="rect">
                <a:avLst/>
              </a:prstGeom>
            </p:spPr>
          </p:pic>
          <p:cxnSp>
            <p:nvCxnSpPr>
              <p:cNvPr id="60" name="Connecteur droit avec flèche 59"/>
              <p:cNvCxnSpPr/>
              <p:nvPr/>
            </p:nvCxnSpPr>
            <p:spPr>
              <a:xfrm flipH="1">
                <a:off x="141993" y="5553165"/>
                <a:ext cx="0" cy="513315"/>
              </a:xfrm>
              <a:prstGeom prst="straightConnector1">
                <a:avLst/>
              </a:prstGeom>
              <a:ln w="50800" cmpd="sng">
                <a:solidFill>
                  <a:srgbClr val="7030A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ZoneTexte 60"/>
                  <p:cNvSpPr txBox="1"/>
                  <p:nvPr/>
                </p:nvSpPr>
                <p:spPr>
                  <a:xfrm>
                    <a:off x="-64843" y="5147254"/>
                    <a:ext cx="402870" cy="5064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kumimoji="0" lang="fr-FR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30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0" lang="fr-FR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7030A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</m:acc>
                        </m:oMath>
                      </m:oMathPara>
                    </a14:m>
                    <a:endParaRPr kumimoji="0" lang="fr-FR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Georgia" panose="020405020504050203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61" name="ZoneTexte 6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64843" y="5147254"/>
                    <a:ext cx="402870" cy="506421"/>
                  </a:xfrm>
                  <a:prstGeom prst="rect">
                    <a:avLst/>
                  </a:prstGeom>
                  <a:blipFill>
                    <a:blip r:embed="rId4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69" name="Groupe 68"/>
              <p:cNvGrpSpPr/>
              <p:nvPr/>
            </p:nvGrpSpPr>
            <p:grpSpPr>
              <a:xfrm rot="17820880">
                <a:off x="700831" y="5848489"/>
                <a:ext cx="605050" cy="360066"/>
                <a:chOff x="684924" y="4838770"/>
                <a:chExt cx="605050" cy="360066"/>
              </a:xfrm>
            </p:grpSpPr>
            <p:cxnSp>
              <p:nvCxnSpPr>
                <p:cNvPr id="65" name="Connecteur droit 64"/>
                <p:cNvCxnSpPr/>
                <p:nvPr/>
              </p:nvCxnSpPr>
              <p:spPr>
                <a:xfrm rot="20051269" flipV="1">
                  <a:off x="684924" y="4986247"/>
                  <a:ext cx="576000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Connecteur droit 65"/>
                <p:cNvCxnSpPr/>
                <p:nvPr/>
              </p:nvCxnSpPr>
              <p:spPr>
                <a:xfrm rot="20051269" flipV="1">
                  <a:off x="713974" y="5046290"/>
                  <a:ext cx="576000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necteur droit 66"/>
                <p:cNvCxnSpPr/>
                <p:nvPr/>
              </p:nvCxnSpPr>
              <p:spPr>
                <a:xfrm rot="20051269">
                  <a:off x="1043649" y="4838770"/>
                  <a:ext cx="171216" cy="66702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Connecteur droit 67"/>
                <p:cNvCxnSpPr/>
                <p:nvPr/>
              </p:nvCxnSpPr>
              <p:spPr>
                <a:xfrm rot="20051269">
                  <a:off x="753298" y="5132134"/>
                  <a:ext cx="171216" cy="66702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0" name="ZoneTexte 69"/>
                  <p:cNvSpPr txBox="1"/>
                  <p:nvPr/>
                </p:nvSpPr>
                <p:spPr>
                  <a:xfrm>
                    <a:off x="-50384" y="6130696"/>
                    <a:ext cx="1318598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fr-FR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206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fr-FR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206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𝝉</m:t>
                              </m:r>
                            </m:e>
                            <m:sub>
                              <m:r>
                                <a:rPr kumimoji="0" lang="fr-FR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206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𝒓𝒆𝒔𝒖𝒍𝒕</m:t>
                              </m:r>
                            </m:sub>
                          </m:sSub>
                        </m:oMath>
                      </m:oMathPara>
                    </a14:m>
                    <a:endParaRPr kumimoji="0" lang="fr-FR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Georgia" panose="020405020504050203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0" name="ZoneTexte 6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-50384" y="6130696"/>
                    <a:ext cx="1318598" cy="461665"/>
                  </a:xfrm>
                  <a:prstGeom prst="rect">
                    <a:avLst/>
                  </a:prstGeom>
                  <a:blipFill>
                    <a:blip r:embed="rId48"/>
                    <a:stretch>
                      <a:fillRect b="-3947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1" name="Connecteur droit avec flèche 70"/>
              <p:cNvCxnSpPr/>
              <p:nvPr/>
            </p:nvCxnSpPr>
            <p:spPr>
              <a:xfrm rot="16200000" flipV="1">
                <a:off x="3343581" y="5357605"/>
                <a:ext cx="0" cy="720000"/>
              </a:xfrm>
              <a:prstGeom prst="straightConnector1">
                <a:avLst/>
              </a:prstGeom>
              <a:ln w="104775" cmpd="dbl">
                <a:solidFill>
                  <a:schemeClr val="tx1"/>
                </a:solidFill>
                <a:headEnd w="sm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2" name="ZoneTexte 71"/>
                  <p:cNvSpPr txBox="1"/>
                  <p:nvPr/>
                </p:nvSpPr>
                <p:spPr>
                  <a:xfrm>
                    <a:off x="2850995" y="5117800"/>
                    <a:ext cx="1318598" cy="4901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fr-FR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fr-FR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kumimoji="0" lang="fr-FR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𝒑𝒓𝒆𝒔𝒔</m:t>
                              </m:r>
                            </m:sub>
                          </m:sSub>
                        </m:oMath>
                      </m:oMathPara>
                    </a14:m>
                    <a:endParaRPr kumimoji="0" lang="fr-FR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Georgia" panose="020405020504050203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2" name="ZoneTexte 7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50995" y="5117800"/>
                    <a:ext cx="1318598" cy="490199"/>
                  </a:xfrm>
                  <a:prstGeom prst="rect">
                    <a:avLst/>
                  </a:prstGeom>
                  <a:blipFill>
                    <a:blip r:embed="rId49"/>
                    <a:stretch>
                      <a:fillRect b="-875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3" name="Connecteur droit avec flèche 72"/>
              <p:cNvCxnSpPr/>
              <p:nvPr/>
            </p:nvCxnSpPr>
            <p:spPr>
              <a:xfrm rot="16200000" flipV="1">
                <a:off x="3343581" y="4700284"/>
                <a:ext cx="0" cy="720000"/>
              </a:xfrm>
              <a:prstGeom prst="straightConnector1">
                <a:avLst/>
              </a:prstGeom>
              <a:ln w="104775" cmpd="dbl">
                <a:solidFill>
                  <a:schemeClr val="tx1"/>
                </a:solidFill>
                <a:headEnd w="sm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5" name="ZoneTexte 74"/>
                  <p:cNvSpPr txBox="1"/>
                  <p:nvPr/>
                </p:nvSpPr>
                <p:spPr>
                  <a:xfrm>
                    <a:off x="1259650" y="6390968"/>
                    <a:ext cx="1318598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fr-FR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fr-FR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e>
                            <m:sub>
                              <m:r>
                                <a:rPr kumimoji="0" lang="fr-FR" sz="2400" b="1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C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𝑳𝒐𝒓𝒆𝒏𝒕𝒛</m:t>
                              </m:r>
                            </m:sub>
                          </m:sSub>
                        </m:oMath>
                      </m:oMathPara>
                    </a14:m>
                    <a:endParaRPr kumimoji="0" lang="fr-FR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Georgia" panose="020405020504050203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75" name="ZoneTexte 7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59650" y="6390968"/>
                    <a:ext cx="1318598" cy="461665"/>
                  </a:xfrm>
                  <a:prstGeom prst="rect">
                    <a:avLst/>
                  </a:prstGeom>
                  <a:blipFill>
                    <a:blip r:embed="rId50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6" name="Connecteur droit avec flèche 75"/>
              <p:cNvCxnSpPr/>
              <p:nvPr/>
            </p:nvCxnSpPr>
            <p:spPr>
              <a:xfrm flipH="1" flipV="1">
                <a:off x="1053706" y="5037590"/>
                <a:ext cx="726155" cy="0"/>
              </a:xfrm>
              <a:prstGeom prst="straightConnector1">
                <a:avLst/>
              </a:prstGeom>
              <a:ln w="104775" cmpd="sng">
                <a:solidFill>
                  <a:srgbClr val="A31919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onnecteur droit avec flèche 80"/>
              <p:cNvCxnSpPr/>
              <p:nvPr/>
            </p:nvCxnSpPr>
            <p:spPr>
              <a:xfrm flipV="1">
                <a:off x="1307082" y="5862051"/>
                <a:ext cx="1" cy="592664"/>
              </a:xfrm>
              <a:prstGeom prst="straightConnector1">
                <a:avLst/>
              </a:prstGeom>
              <a:ln w="104775" cmpd="sng">
                <a:solidFill>
                  <a:srgbClr val="A31919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avec flèche 81"/>
              <p:cNvCxnSpPr/>
              <p:nvPr/>
            </p:nvCxnSpPr>
            <p:spPr>
              <a:xfrm flipH="1" flipV="1">
                <a:off x="1373647" y="5728333"/>
                <a:ext cx="726155" cy="0"/>
              </a:xfrm>
              <a:prstGeom prst="straightConnector1">
                <a:avLst/>
              </a:prstGeom>
              <a:ln w="104775" cmpd="sng">
                <a:solidFill>
                  <a:srgbClr val="A31919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4" name="ZoneTexte 83"/>
                  <p:cNvSpPr txBox="1"/>
                  <p:nvPr/>
                </p:nvSpPr>
                <p:spPr>
                  <a:xfrm>
                    <a:off x="1868013" y="4290602"/>
                    <a:ext cx="402870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fr-F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E5001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𝒊</m:t>
                          </m:r>
                        </m:oMath>
                      </m:oMathPara>
                    </a14:m>
                    <a:endParaRPr kumimoji="0" lang="fr-FR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E50019"/>
                      </a:solidFill>
                      <a:effectLst/>
                      <a:uLnTx/>
                      <a:uFillTx/>
                      <a:latin typeface="Georgia" panose="02040502050405020303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4" name="ZoneTexte 8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68013" y="4290602"/>
                    <a:ext cx="402870" cy="461665"/>
                  </a:xfrm>
                  <a:prstGeom prst="rect">
                    <a:avLst/>
                  </a:prstGeom>
                  <a:blipFill>
                    <a:blip r:embed="rId5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92" name="Groupe 91"/>
              <p:cNvGrpSpPr/>
              <p:nvPr/>
            </p:nvGrpSpPr>
            <p:grpSpPr>
              <a:xfrm>
                <a:off x="1753611" y="4464743"/>
                <a:ext cx="180000" cy="180000"/>
                <a:chOff x="1596303" y="4504633"/>
                <a:chExt cx="180000" cy="180000"/>
              </a:xfrm>
            </p:grpSpPr>
            <p:sp>
              <p:nvSpPr>
                <p:cNvPr id="85" name="Ellipse 84"/>
                <p:cNvSpPr/>
                <p:nvPr/>
              </p:nvSpPr>
              <p:spPr>
                <a:xfrm>
                  <a:off x="1596303" y="4504633"/>
                  <a:ext cx="180000" cy="180000"/>
                </a:xfrm>
                <a:prstGeom prst="ellipse">
                  <a:avLst/>
                </a:prstGeom>
                <a:noFill/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ctr">
                  <a:spAutoFit/>
                </a:bodyPr>
                <a:lstStyle/>
                <a:p>
                  <a:pPr algn="ctr"/>
                  <a:endParaRPr lang="fr-FR" dirty="0" smtClean="0"/>
                </a:p>
              </p:txBody>
            </p:sp>
            <p:cxnSp>
              <p:nvCxnSpPr>
                <p:cNvPr id="89" name="Connecteur droit 88"/>
                <p:cNvCxnSpPr>
                  <a:stCxn id="85" idx="3"/>
                  <a:endCxn id="85" idx="7"/>
                </p:cNvCxnSpPr>
                <p:nvPr/>
              </p:nvCxnSpPr>
              <p:spPr>
                <a:xfrm flipV="1">
                  <a:off x="1622663" y="4530993"/>
                  <a:ext cx="127280" cy="127280"/>
                </a:xfrm>
                <a:prstGeom prst="line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Connecteur droit 90"/>
                <p:cNvCxnSpPr>
                  <a:stCxn id="85" idx="1"/>
                  <a:endCxn id="85" idx="5"/>
                </p:cNvCxnSpPr>
                <p:nvPr/>
              </p:nvCxnSpPr>
              <p:spPr>
                <a:xfrm>
                  <a:off x="1622663" y="4530993"/>
                  <a:ext cx="127280" cy="127280"/>
                </a:xfrm>
                <a:prstGeom prst="line">
                  <a:avLst/>
                </a:prstGeom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6" name="ZoneTexte 85"/>
            <p:cNvSpPr txBox="1"/>
            <p:nvPr/>
          </p:nvSpPr>
          <p:spPr>
            <a:xfrm>
              <a:off x="2581735" y="5637098"/>
              <a:ext cx="13185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Symmetry</a:t>
              </a:r>
              <a:r>
                <a:rPr kumimoji="0" lang="en-US" sz="1100" b="1" i="0" u="none" strike="noStrike" kern="0" cap="none" spc="0" normalizeH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plan</a:t>
              </a:r>
              <a:endParaRPr kumimoji="0" lang="en-US" sz="1100" b="1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ZoneTexte 86"/>
            <p:cNvSpPr txBox="1"/>
            <p:nvPr/>
          </p:nvSpPr>
          <p:spPr>
            <a:xfrm rot="16200000">
              <a:off x="-502925" y="3993519"/>
              <a:ext cx="13185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0" cap="none" spc="0" normalizeH="0" baseline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Symmetry</a:t>
              </a:r>
              <a:r>
                <a:rPr kumimoji="0" lang="en-US" sz="1100" b="1" i="0" u="none" strike="noStrike" kern="0" cap="none" spc="0" normalizeH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plan</a:t>
              </a:r>
              <a:endParaRPr kumimoji="0" lang="en-US" sz="1100" b="1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4" name="Espace réservé du texte 5"/>
          <p:cNvSpPr txBox="1">
            <a:spLocks/>
          </p:cNvSpPr>
          <p:nvPr/>
        </p:nvSpPr>
        <p:spPr>
          <a:xfrm>
            <a:off x="737137" y="4924107"/>
            <a:ext cx="5307129" cy="1374892"/>
          </a:xfrm>
          <a:prstGeom prst="rect">
            <a:avLst/>
          </a:prstGeom>
          <a:solidFill>
            <a:srgbClr val="FFD1D6"/>
          </a:solidFill>
          <a:ln w="28575">
            <a:solidFill>
              <a:schemeClr val="tx2"/>
            </a:solidFill>
          </a:ln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/>
            <a:r>
              <a:rPr lang="en-US" u="sng" dirty="0" smtClean="0"/>
              <a:t>Our goal</a:t>
            </a:r>
            <a:r>
              <a:rPr lang="en-US" b="1" dirty="0" smtClean="0"/>
              <a:t>: </a:t>
            </a:r>
          </a:p>
          <a:p>
            <a:pPr marL="36000"/>
            <a:r>
              <a:rPr lang="en-US" dirty="0" smtClean="0"/>
              <a:t>What is the effect of the </a:t>
            </a:r>
            <a:r>
              <a:rPr lang="en-US" b="1" dirty="0"/>
              <a:t>interfacial shear </a:t>
            </a:r>
            <a:r>
              <a:rPr lang="en-US" dirty="0"/>
              <a:t>and</a:t>
            </a:r>
            <a:r>
              <a:rPr lang="en-US" b="1" dirty="0"/>
              <a:t> transverse </a:t>
            </a:r>
            <a:r>
              <a:rPr lang="en-US" b="1" dirty="0" smtClean="0"/>
              <a:t>compressive stress</a:t>
            </a:r>
            <a:r>
              <a:rPr lang="en-US" dirty="0" smtClean="0"/>
              <a:t> on the </a:t>
            </a:r>
            <a:r>
              <a:rPr lang="en-US" b="1" dirty="0" smtClean="0"/>
              <a:t>training </a:t>
            </a:r>
            <a:r>
              <a:rPr lang="en-US" dirty="0"/>
              <a:t>in Nb</a:t>
            </a:r>
            <a:r>
              <a:rPr lang="en-US" baseline="-25000" dirty="0"/>
              <a:t>3</a:t>
            </a:r>
            <a:r>
              <a:rPr lang="en-US" dirty="0"/>
              <a:t>Sn magnets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6457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4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deBOnding</a:t>
            </a:r>
            <a:r>
              <a:rPr lang="fr-FR" dirty="0"/>
              <a:t> </a:t>
            </a:r>
            <a:r>
              <a:rPr lang="fr-FR" dirty="0" err="1"/>
              <a:t>eXperiment</a:t>
            </a:r>
            <a:r>
              <a:rPr lang="fr-FR" dirty="0"/>
              <a:t> - </a:t>
            </a:r>
            <a:r>
              <a:rPr lang="fr-FR" dirty="0" err="1"/>
              <a:t>deBOX</a:t>
            </a:r>
            <a:endParaRPr lang="fr-FR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2"/>
          <a:srcRect r="6809" b="18486"/>
          <a:stretch/>
        </p:blipFill>
        <p:spPr>
          <a:xfrm>
            <a:off x="497905" y="1041770"/>
            <a:ext cx="3703320" cy="4358383"/>
          </a:xfrm>
          <a:prstGeom prst="rect">
            <a:avLst/>
          </a:prstGeom>
        </p:spPr>
      </p:pic>
      <p:sp>
        <p:nvSpPr>
          <p:cNvPr id="22" name="Espace réservé du texte 5"/>
          <p:cNvSpPr txBox="1">
            <a:spLocks/>
          </p:cNvSpPr>
          <p:nvPr/>
        </p:nvSpPr>
        <p:spPr>
          <a:xfrm>
            <a:off x="306098" y="5343144"/>
            <a:ext cx="4086934" cy="69929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</a:pPr>
            <a:r>
              <a:rPr lang="fr-FR" sz="1500" u="sng" dirty="0" smtClean="0"/>
              <a:t>Compression system of a </a:t>
            </a:r>
            <a:r>
              <a:rPr lang="fr-FR" sz="1500" u="sng" dirty="0" err="1" smtClean="0"/>
              <a:t>cable</a:t>
            </a:r>
            <a:r>
              <a:rPr lang="fr-FR" sz="1500" u="sng" dirty="0" smtClean="0"/>
              <a:t> in a </a:t>
            </a:r>
            <a:r>
              <a:rPr lang="fr-FR" sz="1500" u="sng" dirty="0" err="1" smtClean="0"/>
              <a:t>soleinoid</a:t>
            </a:r>
            <a:r>
              <a:rPr lang="fr-FR" sz="1500" u="sng" dirty="0" smtClean="0"/>
              <a:t> </a:t>
            </a:r>
            <a:r>
              <a:rPr lang="fr-FR" sz="1500" dirty="0" smtClean="0"/>
              <a:t>[</a:t>
            </a:r>
            <a:r>
              <a:rPr lang="fr-FR" sz="1500" dirty="0"/>
              <a:t>Gao et al, 2019</a:t>
            </a:r>
            <a:r>
              <a:rPr lang="fr-FR" sz="1500" dirty="0" smtClean="0"/>
              <a:t>]</a:t>
            </a:r>
            <a:endParaRPr lang="fr-FR" sz="1500" dirty="0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616401"/>
              </p:ext>
            </p:extLst>
          </p:nvPr>
        </p:nvGraphicFramePr>
        <p:xfrm>
          <a:off x="4424669" y="4386743"/>
          <a:ext cx="7738318" cy="1651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47196">
                  <a:extLst>
                    <a:ext uri="{9D8B030D-6E8A-4147-A177-3AD203B41FA5}">
                      <a16:colId xmlns:a16="http://schemas.microsoft.com/office/drawing/2014/main" val="2968977599"/>
                    </a:ext>
                  </a:extLst>
                </a:gridCol>
                <a:gridCol w="1826108">
                  <a:extLst>
                    <a:ext uri="{9D8B030D-6E8A-4147-A177-3AD203B41FA5}">
                      <a16:colId xmlns:a16="http://schemas.microsoft.com/office/drawing/2014/main" val="4002594368"/>
                    </a:ext>
                  </a:extLst>
                </a:gridCol>
                <a:gridCol w="1903487">
                  <a:extLst>
                    <a:ext uri="{9D8B030D-6E8A-4147-A177-3AD203B41FA5}">
                      <a16:colId xmlns:a16="http://schemas.microsoft.com/office/drawing/2014/main" val="3192300167"/>
                    </a:ext>
                  </a:extLst>
                </a:gridCol>
                <a:gridCol w="2061527">
                  <a:extLst>
                    <a:ext uri="{9D8B030D-6E8A-4147-A177-3AD203B41FA5}">
                      <a16:colId xmlns:a16="http://schemas.microsoft.com/office/drawing/2014/main" val="22046167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deBOX1</a:t>
                      </a:r>
                      <a:endParaRPr lang="en-US" b="1" noProof="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deBOX2</a:t>
                      </a:r>
                      <a:endParaRPr lang="en-US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deBOX3</a:t>
                      </a:r>
                      <a:endParaRPr lang="en-US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noProof="0" dirty="0" smtClean="0"/>
                        <a:t>deBOX4</a:t>
                      </a:r>
                      <a:endParaRPr lang="en-US" b="1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17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Scratched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(paper grit 180)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Smooth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 dirty="0" smtClean="0"/>
                        <a:t>(machined)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Very rough</a:t>
                      </a:r>
                    </a:p>
                    <a:p>
                      <a:r>
                        <a:rPr lang="en-US" noProof="0" dirty="0" smtClean="0"/>
                        <a:t>(sand blasted)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Teflon covered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5125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970 L in He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(~1,3 T eqCO2 </a:t>
                      </a:r>
                      <a:r>
                        <a:rPr lang="fr-FR" dirty="0"/>
                        <a:t>)</a:t>
                      </a:r>
                      <a:endParaRPr lang="fr-FR" dirty="0" smtClean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281 L in He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(~0,3 T eqCO2)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295 L in He</a:t>
                      </a:r>
                    </a:p>
                    <a:p>
                      <a:r>
                        <a:rPr lang="fr-FR" dirty="0" smtClean="0"/>
                        <a:t>(~0,3 T eqCO2)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560 L in He</a:t>
                      </a:r>
                    </a:p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</a:rPr>
                        <a:t>(~0,75 T eqCO2)</a:t>
                      </a:r>
                      <a:endParaRPr lang="fr-FR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484827"/>
                  </a:ext>
                </a:extLst>
              </a:tr>
            </a:tbl>
          </a:graphicData>
        </a:graphic>
      </p:graphicFrame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1225" y="920953"/>
            <a:ext cx="2769583" cy="138479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r="18887" b="4889"/>
          <a:stretch/>
        </p:blipFill>
        <p:spPr>
          <a:xfrm>
            <a:off x="9471970" y="459429"/>
            <a:ext cx="2070635" cy="3692632"/>
          </a:xfrm>
          <a:prstGeom prst="rect">
            <a:avLst/>
          </a:prstGeom>
        </p:spPr>
      </p:pic>
      <p:sp>
        <p:nvSpPr>
          <p:cNvPr id="20" name="Espace réservé du texte 5"/>
          <p:cNvSpPr txBox="1">
            <a:spLocks/>
          </p:cNvSpPr>
          <p:nvPr/>
        </p:nvSpPr>
        <p:spPr>
          <a:xfrm>
            <a:off x="4424669" y="2658798"/>
            <a:ext cx="4403072" cy="1374892"/>
          </a:xfrm>
          <a:prstGeom prst="rect">
            <a:avLst/>
          </a:prstGeom>
          <a:solidFill>
            <a:srgbClr val="FFD1D6"/>
          </a:solidFill>
          <a:ln w="28575">
            <a:solidFill>
              <a:schemeClr val="tx2"/>
            </a:solidFill>
          </a:ln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/>
            <a:r>
              <a:rPr lang="en-US" u="sng" dirty="0" smtClean="0"/>
              <a:t>Our goal</a:t>
            </a:r>
            <a:r>
              <a:rPr lang="en-US" b="1" dirty="0" smtClean="0"/>
              <a:t>: </a:t>
            </a:r>
          </a:p>
          <a:p>
            <a:pPr marL="36000"/>
            <a:r>
              <a:rPr lang="en-US" dirty="0" smtClean="0"/>
              <a:t>What is the effect of the </a:t>
            </a:r>
            <a:r>
              <a:rPr lang="en-US" b="1" dirty="0"/>
              <a:t>interfacial shear </a:t>
            </a:r>
            <a:r>
              <a:rPr lang="en-US" dirty="0"/>
              <a:t>and</a:t>
            </a:r>
            <a:r>
              <a:rPr lang="en-US" b="1" dirty="0"/>
              <a:t> transverse </a:t>
            </a:r>
            <a:r>
              <a:rPr lang="en-US" b="1" dirty="0" smtClean="0"/>
              <a:t>compressive stress</a:t>
            </a:r>
            <a:r>
              <a:rPr lang="en-US" dirty="0" smtClean="0"/>
              <a:t> on the </a:t>
            </a:r>
            <a:r>
              <a:rPr lang="en-US" b="1" dirty="0" smtClean="0"/>
              <a:t>training </a:t>
            </a:r>
            <a:r>
              <a:rPr lang="en-US" dirty="0"/>
              <a:t>in Nb</a:t>
            </a:r>
            <a:r>
              <a:rPr lang="en-US" baseline="-25000" dirty="0"/>
              <a:t>3</a:t>
            </a:r>
            <a:r>
              <a:rPr lang="en-US" dirty="0"/>
              <a:t>Sn magnets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0849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18955" y="5255452"/>
            <a:ext cx="7938799" cy="574628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Constant transverse force, </a:t>
            </a:r>
            <a:r>
              <a:rPr lang="fr-FR" b="1" dirty="0" err="1" smtClean="0"/>
              <a:t>changing</a:t>
            </a:r>
            <a:r>
              <a:rPr lang="fr-FR" b="1" dirty="0" smtClean="0"/>
              <a:t> </a:t>
            </a:r>
            <a:r>
              <a:rPr lang="fr-FR" b="1" dirty="0" err="1" smtClean="0"/>
              <a:t>current</a:t>
            </a:r>
            <a:endParaRPr lang="fr-FR" b="1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 </a:t>
            </a:r>
            <a:r>
              <a:rPr lang="fr-FR" dirty="0" err="1" smtClean="0"/>
              <a:t>methods</a:t>
            </a:r>
            <a:r>
              <a:rPr lang="fr-FR" dirty="0" smtClean="0"/>
              <a:t> for deBOX </a:t>
            </a:r>
            <a:r>
              <a:rPr lang="fr-FR" dirty="0" err="1" smtClean="0"/>
              <a:t>samples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" r="7193"/>
          <a:stretch/>
        </p:blipFill>
        <p:spPr>
          <a:xfrm>
            <a:off x="4139292" y="1965957"/>
            <a:ext cx="3913416" cy="292608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" r="7689"/>
          <a:stretch/>
        </p:blipFill>
        <p:spPr>
          <a:xfrm>
            <a:off x="63138" y="1965957"/>
            <a:ext cx="3892731" cy="292608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" r="7391"/>
          <a:stretch/>
        </p:blipFill>
        <p:spPr>
          <a:xfrm>
            <a:off x="8157754" y="1965957"/>
            <a:ext cx="3971109" cy="2926086"/>
          </a:xfrm>
          <a:prstGeom prst="rect">
            <a:avLst/>
          </a:prstGeom>
        </p:spPr>
      </p:pic>
      <p:sp>
        <p:nvSpPr>
          <p:cNvPr id="12" name="Accolade ouvrante 11"/>
          <p:cNvSpPr/>
          <p:nvPr/>
        </p:nvSpPr>
        <p:spPr>
          <a:xfrm rot="16200000">
            <a:off x="4057749" y="1040779"/>
            <a:ext cx="242414" cy="79200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colade ouvrante 12"/>
          <p:cNvSpPr/>
          <p:nvPr/>
        </p:nvSpPr>
        <p:spPr>
          <a:xfrm rot="16200000">
            <a:off x="10086279" y="3092778"/>
            <a:ext cx="242414" cy="3816000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contenu 1"/>
          <p:cNvSpPr txBox="1">
            <a:spLocks/>
          </p:cNvSpPr>
          <p:nvPr/>
        </p:nvSpPr>
        <p:spPr>
          <a:xfrm>
            <a:off x="8299487" y="5255452"/>
            <a:ext cx="3816000" cy="69319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 smtClean="0"/>
              <a:t>Constant </a:t>
            </a:r>
            <a:r>
              <a:rPr lang="fr-FR" b="1" dirty="0" err="1" smtClean="0"/>
              <a:t>current</a:t>
            </a:r>
            <a:r>
              <a:rPr lang="fr-FR" b="1" dirty="0" smtClean="0"/>
              <a:t>, </a:t>
            </a:r>
            <a:r>
              <a:rPr lang="fr-FR" b="1" dirty="0" err="1" smtClean="0"/>
              <a:t>changing</a:t>
            </a:r>
            <a:r>
              <a:rPr lang="fr-FR" b="1" dirty="0" smtClean="0"/>
              <a:t> </a:t>
            </a:r>
            <a:r>
              <a:rPr lang="fr-FR" b="1" dirty="0"/>
              <a:t>transverse force</a:t>
            </a:r>
          </a:p>
        </p:txBody>
      </p:sp>
      <p:sp>
        <p:nvSpPr>
          <p:cNvPr id="15" name="Espace réservé du contenu 1"/>
          <p:cNvSpPr txBox="1">
            <a:spLocks/>
          </p:cNvSpPr>
          <p:nvPr/>
        </p:nvSpPr>
        <p:spPr>
          <a:xfrm>
            <a:off x="218955" y="1570062"/>
            <a:ext cx="3736913" cy="5746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 smtClean="0">
                <a:solidFill>
                  <a:srgbClr val="0000FF"/>
                </a:solidFill>
              </a:rPr>
              <a:t>Training at 7 kN (10 MPa) 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16" name="Espace réservé du contenu 1"/>
          <p:cNvSpPr txBox="1">
            <a:spLocks/>
          </p:cNvSpPr>
          <p:nvPr/>
        </p:nvSpPr>
        <p:spPr>
          <a:xfrm>
            <a:off x="4139292" y="1570062"/>
            <a:ext cx="3855177" cy="5746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 smtClean="0">
                <a:solidFill>
                  <a:srgbClr val="848484"/>
                </a:solidFill>
              </a:rPr>
              <a:t>Training at </a:t>
            </a:r>
            <a:r>
              <a:rPr lang="fr-FR" b="1" dirty="0" err="1" smtClean="0">
                <a:solidFill>
                  <a:srgbClr val="848484"/>
                </a:solidFill>
              </a:rPr>
              <a:t>low</a:t>
            </a:r>
            <a:r>
              <a:rPr lang="fr-FR" b="1" dirty="0" smtClean="0">
                <a:solidFill>
                  <a:srgbClr val="848484"/>
                </a:solidFill>
              </a:rPr>
              <a:t> compression</a:t>
            </a:r>
            <a:endParaRPr lang="fr-FR" b="1" dirty="0">
              <a:solidFill>
                <a:srgbClr val="848484"/>
              </a:solidFill>
            </a:endParaRPr>
          </a:p>
        </p:txBody>
      </p:sp>
      <p:sp>
        <p:nvSpPr>
          <p:cNvPr id="17" name="Espace réservé du contenu 1"/>
          <p:cNvSpPr txBox="1">
            <a:spLocks/>
          </p:cNvSpPr>
          <p:nvPr/>
        </p:nvSpPr>
        <p:spPr>
          <a:xfrm>
            <a:off x="8299486" y="1570062"/>
            <a:ext cx="3816000" cy="57462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 smtClean="0">
                <a:solidFill>
                  <a:srgbClr val="FFAB1B"/>
                </a:solidFill>
              </a:rPr>
              <a:t>« </a:t>
            </a:r>
            <a:r>
              <a:rPr lang="fr-FR" b="1" dirty="0" err="1" smtClean="0">
                <a:solidFill>
                  <a:srgbClr val="FFAB1B"/>
                </a:solidFill>
              </a:rPr>
              <a:t>Unloading</a:t>
            </a:r>
            <a:r>
              <a:rPr lang="fr-FR" b="1" dirty="0" smtClean="0">
                <a:solidFill>
                  <a:srgbClr val="FFAB1B"/>
                </a:solidFill>
              </a:rPr>
              <a:t> » quench</a:t>
            </a:r>
            <a:endParaRPr lang="fr-FR" b="1" dirty="0">
              <a:solidFill>
                <a:srgbClr val="FFAB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64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0" y="1524001"/>
            <a:ext cx="6367056" cy="4333659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3"/>
          </p:nvPr>
        </p:nvSpPr>
        <p:spPr>
          <a:xfrm>
            <a:off x="6300000" y="3474000"/>
            <a:ext cx="5075409" cy="1680481"/>
          </a:xfrm>
        </p:spPr>
        <p:txBody>
          <a:bodyPr>
            <a:normAutofit/>
          </a:bodyPr>
          <a:lstStyle/>
          <a:p>
            <a:r>
              <a:rPr lang="en-US" u="sng" dirty="0" smtClean="0"/>
              <a:t>Test set-up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Compress</a:t>
            </a:r>
            <a:r>
              <a:rPr lang="en-US" dirty="0"/>
              <a:t> the cable at </a:t>
            </a:r>
            <a:r>
              <a:rPr lang="en-US" b="1" dirty="0"/>
              <a:t>10 MPa </a:t>
            </a:r>
            <a:r>
              <a:rPr lang="en-US" dirty="0"/>
              <a:t>(~7 kN</a:t>
            </a:r>
            <a:r>
              <a:rPr lang="en-US" dirty="0" smtClean="0"/>
              <a:t>),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Ramp up </a:t>
            </a:r>
            <a:r>
              <a:rPr lang="en-US" b="1" dirty="0"/>
              <a:t>the current</a:t>
            </a:r>
            <a:r>
              <a:rPr lang="en-US" dirty="0"/>
              <a:t> in the sample until it </a:t>
            </a:r>
            <a:r>
              <a:rPr lang="en-US" b="1" dirty="0"/>
              <a:t>quenches</a:t>
            </a:r>
            <a:r>
              <a:rPr lang="en-US" dirty="0" smtClean="0"/>
              <a:t>. </a:t>
            </a:r>
          </a:p>
          <a:p>
            <a:endParaRPr lang="en-US" dirty="0"/>
          </a:p>
          <a:p>
            <a:endParaRPr lang="en-US" u="sng" dirty="0" smtClean="0"/>
          </a:p>
          <a:p>
            <a:endParaRPr lang="en-US" u="sng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HFM annual meeting: deBOX - G. Campagna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training of deBOX samples (at 7 kN)</a:t>
            </a:r>
            <a:endParaRPr lang="en-US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1238" y="596267"/>
            <a:ext cx="1478174" cy="198637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217" y="964677"/>
            <a:ext cx="3904383" cy="260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56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" y="1524001"/>
            <a:ext cx="6408000" cy="4736662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3"/>
          </p:nvPr>
        </p:nvSpPr>
        <p:spPr>
          <a:xfrm>
            <a:off x="6300000" y="3474721"/>
            <a:ext cx="5704898" cy="2870662"/>
          </a:xfrm>
        </p:spPr>
        <p:txBody>
          <a:bodyPr>
            <a:normAutofit/>
          </a:bodyPr>
          <a:lstStyle/>
          <a:p>
            <a:r>
              <a:rPr lang="en-US" u="sng" dirty="0" smtClean="0"/>
              <a:t>Observations</a:t>
            </a:r>
            <a:r>
              <a:rPr lang="en-US" dirty="0" smtClean="0"/>
              <a:t>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an interface with </a:t>
            </a:r>
            <a:r>
              <a:rPr lang="en-US" b="1" dirty="0" smtClean="0"/>
              <a:t>low adhesive properties </a:t>
            </a:r>
            <a:r>
              <a:rPr lang="en-US" dirty="0" smtClean="0"/>
              <a:t>(Teflon), </a:t>
            </a:r>
            <a:r>
              <a:rPr lang="en-US" b="1" dirty="0" smtClean="0"/>
              <a:t>a larger force is needed to finish the training.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</a:t>
            </a:r>
            <a:r>
              <a:rPr lang="en-US" b="1" dirty="0" smtClean="0"/>
              <a:t>minimum compression </a:t>
            </a:r>
            <a:r>
              <a:rPr lang="en-US" dirty="0" smtClean="0"/>
              <a:t>force seems to be necessary to </a:t>
            </a:r>
            <a:r>
              <a:rPr lang="en-US" b="1" dirty="0" smtClean="0"/>
              <a:t>reach stable quench current</a:t>
            </a:r>
            <a:r>
              <a:rPr lang="en-US" dirty="0" smtClean="0"/>
              <a:t>.</a:t>
            </a:r>
          </a:p>
          <a:p>
            <a:endParaRPr lang="en-US" u="sng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training of </a:t>
            </a:r>
            <a:r>
              <a:rPr lang="en-US" dirty="0" err="1" smtClean="0"/>
              <a:t>deBOX</a:t>
            </a:r>
            <a:r>
              <a:rPr lang="en-US" dirty="0" smtClean="0"/>
              <a:t> samples</a:t>
            </a:r>
            <a:endParaRPr lang="en-US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1238" y="596267"/>
            <a:ext cx="1478174" cy="198637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280" y="978532"/>
            <a:ext cx="3904383" cy="260292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217" y="964677"/>
            <a:ext cx="3904383" cy="260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90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8" y="2039173"/>
            <a:ext cx="6947737" cy="41090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3"/>
              </p:nvPr>
            </p:nvSpPr>
            <p:spPr>
              <a:xfrm>
                <a:off x="6300001" y="2923200"/>
                <a:ext cx="5533860" cy="2642657"/>
              </a:xfrm>
            </p:spPr>
            <p:txBody>
              <a:bodyPr>
                <a:noAutofit/>
              </a:bodyPr>
              <a:lstStyle/>
              <a:p>
                <a:r>
                  <a:rPr lang="en-US" u="sng" dirty="0" smtClean="0"/>
                  <a:t>Observations</a:t>
                </a:r>
                <a:r>
                  <a:rPr lang="en-US" b="1" dirty="0" smtClean="0"/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 smtClean="0"/>
                  <a:t>Detraining </a:t>
                </a:r>
                <a:r>
                  <a:rPr lang="en-US" dirty="0" smtClean="0"/>
                  <a:t>of one sample</a:t>
                </a:r>
                <a:r>
                  <a:rPr lang="en-US" b="1" dirty="0" smtClean="0"/>
                  <a:t>,</a:t>
                </a:r>
                <a:r>
                  <a:rPr lang="en-US" dirty="0" smtClean="0"/>
                  <a:t> with </a:t>
                </a:r>
                <a:r>
                  <a:rPr lang="en-US" b="1" dirty="0" smtClean="0"/>
                  <a:t>erratic quenches</a:t>
                </a:r>
                <a:r>
                  <a:rPr lang="en-US" dirty="0" smtClean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For deBOX2, after one quench: </a:t>
                </a:r>
                <a:r>
                  <a:rPr lang="en-US" b="1" dirty="0" smtClean="0"/>
                  <a:t>50% loss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fr-FR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b="1" dirty="0" smtClean="0"/>
                  <a:t>.</a:t>
                </a:r>
              </a:p>
              <a:p>
                <a:pPr>
                  <a:spcBef>
                    <a:spcPts val="0"/>
                  </a:spcBef>
                </a:pPr>
                <a:endParaRPr lang="en-US" dirty="0" smtClean="0"/>
              </a:p>
              <a:p>
                <a:r>
                  <a:rPr lang="en-US" u="sng" dirty="0" smtClean="0"/>
                  <a:t>Conclusion</a:t>
                </a:r>
                <a:r>
                  <a:rPr lang="en-US" u="sng" dirty="0"/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If the cable is not enough preloaded, it is a dangerous zone.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3"/>
              </p:nvPr>
            </p:nvSpPr>
            <p:spPr>
              <a:xfrm>
                <a:off x="6300001" y="2923200"/>
                <a:ext cx="5533860" cy="2642657"/>
              </a:xfrm>
              <a:blipFill>
                <a:blip r:embed="rId3"/>
                <a:stretch>
                  <a:fillRect l="-2533" t="-1386" r="-441" b="-300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</a:t>
            </a:r>
            <a:r>
              <a:rPr lang="fr-FR" dirty="0" smtClean="0"/>
              <a:t>raining at </a:t>
            </a:r>
            <a:r>
              <a:rPr lang="fr-FR" dirty="0" err="1" smtClean="0"/>
              <a:t>low</a:t>
            </a:r>
            <a:r>
              <a:rPr lang="fr-FR" dirty="0" smtClean="0"/>
              <a:t> compression force 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1238" y="596267"/>
            <a:ext cx="1478174" cy="1986377"/>
          </a:xfrm>
          <a:prstGeom prst="rect">
            <a:avLst/>
          </a:prstGeom>
        </p:spPr>
      </p:pic>
      <p:sp>
        <p:nvSpPr>
          <p:cNvPr id="19" name="Accolade ouvrante 18"/>
          <p:cNvSpPr/>
          <p:nvPr/>
        </p:nvSpPr>
        <p:spPr>
          <a:xfrm rot="5400000">
            <a:off x="3019089" y="336038"/>
            <a:ext cx="130677" cy="3240000"/>
          </a:xfrm>
          <a:prstGeom prst="leftBrace">
            <a:avLst/>
          </a:prstGeom>
          <a:ln w="19050">
            <a:solidFill>
              <a:srgbClr val="92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464428" y="1475818"/>
            <a:ext cx="32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3 MPa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" r="7193"/>
          <a:stretch/>
        </p:blipFill>
        <p:spPr>
          <a:xfrm>
            <a:off x="7180298" y="1185702"/>
            <a:ext cx="2327622" cy="174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60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" y="2033501"/>
            <a:ext cx="7051166" cy="4298024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" r="7689"/>
          <a:stretch/>
        </p:blipFill>
        <p:spPr>
          <a:xfrm>
            <a:off x="8435919" y="1185702"/>
            <a:ext cx="2315319" cy="1740377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3"/>
          </p:nvPr>
        </p:nvSpPr>
        <p:spPr>
          <a:xfrm>
            <a:off x="6300000" y="2921925"/>
            <a:ext cx="5501723" cy="3091543"/>
          </a:xfrm>
        </p:spPr>
        <p:txBody>
          <a:bodyPr>
            <a:normAutofit/>
          </a:bodyPr>
          <a:lstStyle/>
          <a:p>
            <a:r>
              <a:rPr lang="en-US" u="sng" dirty="0" smtClean="0"/>
              <a:t>Observations</a:t>
            </a:r>
            <a:r>
              <a:rPr lang="en-US" b="1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small </a:t>
            </a:r>
            <a:r>
              <a:rPr lang="en-US" b="1" dirty="0" smtClean="0"/>
              <a:t>detraining can be reversible.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</a:t>
            </a:r>
            <a:r>
              <a:rPr lang="en-US" b="1" dirty="0" smtClean="0"/>
              <a:t> </a:t>
            </a:r>
            <a:r>
              <a:rPr lang="en-US" dirty="0" smtClean="0"/>
              <a:t>large</a:t>
            </a:r>
            <a:r>
              <a:rPr lang="en-US" b="1" dirty="0" smtClean="0"/>
              <a:t> degradation is not reversible.</a:t>
            </a:r>
          </a:p>
          <a:p>
            <a:pPr>
              <a:spcBef>
                <a:spcPts val="0"/>
              </a:spcBef>
            </a:pPr>
            <a:endParaRPr lang="en-US" b="1" dirty="0" smtClean="0"/>
          </a:p>
          <a:p>
            <a:r>
              <a:rPr lang="en-US" u="sng" dirty="0"/>
              <a:t>Conclusion: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training and the ability to reach performances seems to be </a:t>
            </a:r>
            <a:r>
              <a:rPr lang="en-US" b="1" dirty="0"/>
              <a:t>very</a:t>
            </a:r>
            <a:r>
              <a:rPr lang="en-US" dirty="0"/>
              <a:t> dependent on the compression force!</a:t>
            </a:r>
          </a:p>
          <a:p>
            <a:endParaRPr lang="en-US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02/11/2025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HFM annual meeting: deBOX - G. Campagna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</a:t>
            </a:r>
            <a:r>
              <a:rPr lang="fr-FR" dirty="0" smtClean="0"/>
              <a:t>raining at </a:t>
            </a:r>
            <a:r>
              <a:rPr lang="fr-FR" dirty="0" err="1" smtClean="0"/>
              <a:t>low</a:t>
            </a:r>
            <a:r>
              <a:rPr lang="fr-FR" dirty="0" smtClean="0"/>
              <a:t> compression force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1238" y="596267"/>
            <a:ext cx="1478174" cy="1986377"/>
          </a:xfrm>
          <a:prstGeom prst="rect">
            <a:avLst/>
          </a:prstGeom>
        </p:spPr>
      </p:pic>
      <p:sp>
        <p:nvSpPr>
          <p:cNvPr id="13" name="Accolade ouvrante 12"/>
          <p:cNvSpPr/>
          <p:nvPr/>
        </p:nvSpPr>
        <p:spPr>
          <a:xfrm rot="5400000">
            <a:off x="3019089" y="336038"/>
            <a:ext cx="130677" cy="3240000"/>
          </a:xfrm>
          <a:prstGeom prst="leftBrace">
            <a:avLst/>
          </a:prstGeom>
          <a:ln w="19050">
            <a:solidFill>
              <a:srgbClr val="9292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464428" y="1475818"/>
            <a:ext cx="32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3 MPa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Accolade ouvrante 14"/>
          <p:cNvSpPr/>
          <p:nvPr/>
        </p:nvSpPr>
        <p:spPr>
          <a:xfrm rot="5400000">
            <a:off x="5135399" y="1542037"/>
            <a:ext cx="130677" cy="828000"/>
          </a:xfrm>
          <a:prstGeom prst="lef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786737" y="1475818"/>
            <a:ext cx="828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b="1" dirty="0" smtClean="0">
                <a:solidFill>
                  <a:srgbClr val="0000FF"/>
                </a:solidFill>
                <a:latin typeface="Arial"/>
              </a:rPr>
              <a:t>10</a:t>
            </a: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MPa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" r="7193"/>
          <a:stretch/>
        </p:blipFill>
        <p:spPr>
          <a:xfrm>
            <a:off x="5954172" y="1185702"/>
            <a:ext cx="2327622" cy="174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36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bureautique" ma:contentTypeID="0x0101009AC65FE4C57B4241B7BB126C82049321006502EDEDC0136B40BE1694CA6DFB09E5" ma:contentTypeVersion="20" ma:contentTypeDescription="Crée un document." ma:contentTypeScope="" ma:versionID="f1b05a092d0904e6962f83cebf818255">
  <xsd:schema xmlns:xsd="http://www.w3.org/2001/XMLSchema" xmlns:xs="http://www.w3.org/2001/XMLSchema" xmlns:p="http://schemas.microsoft.com/office/2006/metadata/properties" xmlns:ns1="http://schemas.microsoft.com/sharepoint/v3" xmlns:ns2="582fa2ad-bcfb-4c30-8490-7bbd511b1880" xmlns:ns3="151dffeb-2989-4a61-aef8-844a993007f8" targetNamespace="http://schemas.microsoft.com/office/2006/metadata/properties" ma:root="true" ma:fieldsID="7c3819e88b0869059371fc3b24198fff" ns1:_="" ns2:_="" ns3:_="">
    <xsd:import namespace="http://schemas.microsoft.com/sharepoint/v3"/>
    <xsd:import namespace="582fa2ad-bcfb-4c30-8490-7bbd511b1880"/>
    <xsd:import namespace="151dffeb-2989-4a61-aef8-844a993007f8"/>
    <xsd:element name="properties">
      <xsd:complexType>
        <xsd:sequence>
          <xsd:element name="documentManagement">
            <xsd:complexType>
              <xsd:all>
                <xsd:element ref="ns1:Language" minOccurs="0"/>
                <xsd:element ref="ns2:BackwardLinks" minOccurs="0"/>
                <xsd:element ref="ns2:ThematicsTaxHTField0" minOccurs="0"/>
                <xsd:element ref="ns3:TaxCatchAll" minOccurs="0"/>
                <xsd:element ref="ns3:TaxCatchAllLabel" minOccurs="0"/>
                <xsd:element ref="ns2:CenterAndUnitTaxHTField0" minOccurs="0"/>
                <xsd:element ref="ns3:TaxKeywordTaxHTField" minOccurs="0"/>
                <xsd:element ref="ns2:TypologyTaxHTField0" minOccurs="0"/>
                <xsd:element ref="ns2:OrganisationTaxHTField0" minOccurs="0"/>
                <xsd:element ref="ns2:PublicTaxHTField0" minOccurs="0"/>
                <xsd:element ref="ns2:Summary" minOccurs="0"/>
                <xsd:element ref="ns2:ThumbnailImage" minOccurs="0"/>
                <xsd:element ref="ns2:ThumbnailImageUrl" minOccurs="0"/>
                <xsd:element ref="ns2:BigPicture" minOccurs="0"/>
                <xsd:element ref="ns2:BigPictureUrl" minOccurs="0"/>
                <xsd:element ref="ns2:ManualDate" minOccurs="0"/>
                <xsd:element ref="ns2:Displayed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5" nillable="true" ma:displayName="Langue" ma:default="Français (France)" ma:internalName="Languag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fa2ad-bcfb-4c30-8490-7bbd511b1880" elementFormDefault="qualified">
    <xsd:import namespace="http://schemas.microsoft.com/office/2006/documentManagement/types"/>
    <xsd:import namespace="http://schemas.microsoft.com/office/infopath/2007/PartnerControls"/>
    <xsd:element name="BackwardLinks" ma:index="6" nillable="true" ma:displayName="Liens entrants" ma:internalName="BackwardLinks" ma:readOnly="false">
      <xsd:simpleType>
        <xsd:restriction base="dms:Text"/>
      </xsd:simpleType>
    </xsd:element>
    <xsd:element name="ThematicsTaxHTField0" ma:index="8" nillable="true" ma:taxonomy="true" ma:internalName="ThematicsTaxHTField0" ma:taxonomyFieldName="Thematics" ma:displayName="Thématiques" ma:fieldId="{c4af68e9-307a-4318-8504-f93285936fc7}" ma:taxonomyMulti="true" ma:sspId="a6e70cbb-a60f-4600-a53f-b7ff8cffd0af" ma:termSetId="a10a44d9-d1f6-48e5-bb68-cccd1ea0729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enterAndUnitTaxHTField0" ma:index="12" nillable="true" ma:taxonomy="true" ma:internalName="CenterAndUnitTaxHTField0" ma:taxonomyFieldName="CenterAndUnit" ma:displayName="Centre et unité" ma:fieldId="{facf9d3d-8cf6-4fab-8f4b-dfbbe29f3a4b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ypologyTaxHTField0" ma:index="18" nillable="true" ma:taxonomy="true" ma:internalName="TypologyTaxHTField0" ma:taxonomyFieldName="Typology" ma:displayName="Type de contenu" ma:readOnly="false" ma:default="" ma:fieldId="{fca8d298-920d-4815-a20b-c1a36091f1f7}" ma:taxonomyMulti="true" ma:sspId="a6e70cbb-a60f-4600-a53f-b7ff8cffd0af" ma:termSetId="092849f7-9260-4df9-99c4-635fefe8f60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rganisationTaxHTField0" ma:index="20" nillable="true" ma:taxonomy="true" ma:internalName="OrganisationTaxHTField0" ma:taxonomyFieldName="Organisation" ma:displayName="Organisation" ma:readOnly="false" ma:fieldId="{dacc8977-bae2-4cdb-ba56-0a020a4af99a}" ma:taxonomyMulti="true" ma:sspId="a6e70cbb-a60f-4600-a53f-b7ff8cffd0af" ma:termSetId="88381266-4cf9-4d0f-9f66-bc7ee8b8f50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ublicTaxHTField0" ma:index="22" nillable="true" ma:taxonomy="true" ma:internalName="PublicTaxHTField0" ma:taxonomyFieldName="Public" ma:displayName="Public" ma:readOnly="false" ma:fieldId="{7196c7f4-9f00-45cf-9674-ae6fd7f8c9dc}" ma:taxonomyMulti="true" ma:sspId="a6e70cbb-a60f-4600-a53f-b7ff8cffd0af" ma:termSetId="d1bb7582-47f0-4b95-a8a0-54d382c0433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ummary" ma:index="24" nillable="true" ma:displayName="Résumé" ma:internalName="Summary" ma:readOnly="false">
      <xsd:simpleType>
        <xsd:restriction base="dms:Note">
          <xsd:maxLength value="255"/>
        </xsd:restriction>
      </xsd:simpleType>
    </xsd:element>
    <xsd:element name="ThumbnailImage" ma:index="25" nillable="true" ma:displayName="Image poster" ma:internalName="ThumbnailImage" ma:readOnly="false">
      <xsd:simpleType>
        <xsd:restriction base="dms:Unknown"/>
      </xsd:simpleType>
    </xsd:element>
    <xsd:element name="ThumbnailImageUrl" ma:index="26" nillable="true" ma:displayName="ThumbnailImageUrl" ma:hidden="true" ma:internalName="ThumbnailImageUrl" ma:readOnly="false" ma:showField="FALSE">
      <xsd:simpleType>
        <xsd:restriction base="dms:Text"/>
      </xsd:simpleType>
    </xsd:element>
    <xsd:element name="BigPicture" ma:index="27" nillable="true" ma:displayName="Grande image" ma:internalName="BigPicture" ma:readOnly="false">
      <xsd:simpleType>
        <xsd:restriction base="dms:Unknown"/>
      </xsd:simpleType>
    </xsd:element>
    <xsd:element name="BigPictureUrl" ma:index="28" nillable="true" ma:displayName="BigPictureUrl" ma:hidden="true" ma:internalName="BigPictureUrl" ma:readOnly="false" ma:showField="FALSE">
      <xsd:simpleType>
        <xsd:restriction base="dms:Text"/>
      </xsd:simpleType>
    </xsd:element>
    <xsd:element name="ManualDate" ma:index="29" nillable="true" ma:displayName="Date manuelle" ma:format="DateTime" ma:LCID="1036" ma:internalName="ManualDate" ma:readOnly="false">
      <xsd:simpleType>
        <xsd:restriction base="dms:DateTime"/>
      </xsd:simpleType>
    </xsd:element>
    <xsd:element name="DisplayedDate" ma:index="30" nillable="true" ma:displayName="Date affichée" ma:format="DateTime" ma:LCID="1036" ma:internalName="DisplayedDat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1dffeb-2989-4a61-aef8-844a993007f8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3ac70b-b933-4e26-b91d-fb6c0c0cea2a}" ma:internalName="TaxCatchAll" ma:showField="CatchAllData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3ac70b-b933-4e26-b91d-fb6c0c0cea2a}" ma:internalName="TaxCatchAllLabel" ma:readOnly="true" ma:showField="CatchAllDataLabel" ma:web="151dffeb-2989-4a61-aef8-844a993007f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4" nillable="true" ma:taxonomy="true" ma:internalName="TaxKeywordTaxHTField" ma:taxonomyFieldName="TaxKeyword" ma:displayName="Mots clés d’entreprise" ma:fieldId="{23f27201-bee3-471e-b2e7-b64fd8b7ca38}" ma:taxonomyMulti="true" ma:sspId="a6e70cbb-a60f-4600-a53f-b7ff8cffd0af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Office document_ItemAdded</Name>
    <Synchronization>Synchronous</Synchronization>
    <Type>10001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  <Receiver>
    <Name>Office document_ItemUpdated</Name>
    <Synchronization>Synchronous</Synchronization>
    <Type>10002</Type>
    <SequenceNumber>11001</SequenceNumber>
    <Url/>
    <Assembly>CEA.I2I.Web.Core, Version=1.0.0.0, Culture=neutral, PublicKeyToken=39d5d856cb1a3e17</Assembly>
    <Class>CEA.I2I.Web.Core.Receivers.OfficeDocumentEventReceiver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uage xmlns="http://schemas.microsoft.com/sharepoint/v3">Français (France)</Language>
    <TypologyTaxHTField0 xmlns="582fa2ad-bcfb-4c30-8490-7bbd511b1880">
      <Terms xmlns="http://schemas.microsoft.com/office/infopath/2007/PartnerControls"/>
    </TypologyTaxHTField0>
    <PublicTaxHTField0 xmlns="582fa2ad-bcfb-4c30-8490-7bbd511b1880">
      <Terms xmlns="http://schemas.microsoft.com/office/infopath/2007/PartnerControls"/>
    </PublicTaxHTField0>
    <Summary xmlns="582fa2ad-bcfb-4c30-8490-7bbd511b1880" xsi:nil="true"/>
    <ManualDate xmlns="582fa2ad-bcfb-4c30-8490-7bbd511b1880" xsi:nil="true"/>
    <TaxKeywordTaxHTField xmlns="151dffeb-2989-4a61-aef8-844a993007f8">
      <Terms xmlns="http://schemas.microsoft.com/office/infopath/2007/PartnerControls"/>
    </TaxKeywordTaxHTField>
    <ThumbnailImageUrl xmlns="582fa2ad-bcfb-4c30-8490-7bbd511b1880" xsi:nil="true"/>
    <TaxCatchAll xmlns="151dffeb-2989-4a61-aef8-844a993007f8"/>
    <ThumbnailImage xmlns="582fa2ad-bcfb-4c30-8490-7bbd511b1880" xsi:nil="true"/>
    <OrganisationTaxHTField0 xmlns="582fa2ad-bcfb-4c30-8490-7bbd511b1880">
      <Terms xmlns="http://schemas.microsoft.com/office/infopath/2007/PartnerControls"/>
    </OrganisationTaxHTField0>
    <BigPictureUrl xmlns="582fa2ad-bcfb-4c30-8490-7bbd511b1880" xsi:nil="true"/>
    <BigPicture xmlns="582fa2ad-bcfb-4c30-8490-7bbd511b1880" xsi:nil="true"/>
    <BackwardLinks xmlns="582fa2ad-bcfb-4c30-8490-7bbd511b1880">2</BackwardLinks>
    <ThematicsTaxHTField0 xmlns="582fa2ad-bcfb-4c30-8490-7bbd511b1880">
      <Terms xmlns="http://schemas.microsoft.com/office/infopath/2007/PartnerControls"/>
    </ThematicsTaxHTField0>
    <CenterAndUnitTaxHTField0 xmlns="582fa2ad-bcfb-4c30-8490-7bbd511b1880">
      <Terms xmlns="http://schemas.microsoft.com/office/infopath/2007/PartnerControls"/>
    </CenterAndUnitTaxHTField0>
    <DisplayedDate xmlns="582fa2ad-bcfb-4c30-8490-7bbd511b1880">2023-01-25T10:00:27+00:00</DisplayedDate>
  </documentManagement>
</p:properties>
</file>

<file path=customXml/itemProps1.xml><?xml version="1.0" encoding="utf-8"?>
<ds:datastoreItem xmlns:ds="http://schemas.openxmlformats.org/officeDocument/2006/customXml" ds:itemID="{76654F01-D451-414A-9EDC-9425484D295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82fa2ad-bcfb-4c30-8490-7bbd511b1880"/>
    <ds:schemaRef ds:uri="151dffeb-2989-4a61-aef8-844a993007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C6F6A1-DBB8-49CB-9A01-6DDECDCC9EEC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F5003DA-E900-47F2-BA91-7AD870D471EB}">
  <ds:schemaRefs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151dffeb-2989-4a61-aef8-844a993007f8"/>
    <ds:schemaRef ds:uri="http://purl.org/dc/elements/1.1/"/>
    <ds:schemaRef ds:uri="582fa2ad-bcfb-4c30-8490-7bbd511b188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PPT-CEA final-V5</Template>
  <TotalTime>12802</TotalTime>
  <Words>1220</Words>
  <Application>Microsoft Office PowerPoint</Application>
  <PresentationFormat>Grand écran</PresentationFormat>
  <Paragraphs>178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Arial Black</vt:lpstr>
      <vt:lpstr>Calibri</vt:lpstr>
      <vt:lpstr>Cambria Math</vt:lpstr>
      <vt:lpstr>Georgia</vt:lpstr>
      <vt:lpstr>Thème Office</vt:lpstr>
      <vt:lpstr>deBOX: effect of transverse stress on the training of Nb3Sn Rutherford cable</vt:lpstr>
      <vt:lpstr>Context : training in Nb3Sn magnets</vt:lpstr>
      <vt:lpstr>From the magnet to cable scale</vt:lpstr>
      <vt:lpstr>deBOnding eXperiment - deBOX</vt:lpstr>
      <vt:lpstr>Test methods for deBOX samples</vt:lpstr>
      <vt:lpstr>Initial training of deBOX samples (at 7 kN)</vt:lpstr>
      <vt:lpstr>Initial training of deBOX samples</vt:lpstr>
      <vt:lpstr>Training at low compression force </vt:lpstr>
      <vt:lpstr>Training at low compression force</vt:lpstr>
      <vt:lpstr>“Unloading” quenches – deBOX3 </vt:lpstr>
      <vt:lpstr>Signal analysis on deBOX samples</vt:lpstr>
      <vt:lpstr>Summary</vt:lpstr>
      <vt:lpstr>Merci / Thank you!</vt:lpstr>
      <vt:lpstr>Quenches deBOX1</vt:lpstr>
      <vt:lpstr>Quenches deBOX2</vt:lpstr>
      <vt:lpstr>Quenches deBOX3</vt:lpstr>
      <vt:lpstr>Quenches deBOX4            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CAMPAGNA Guillaume</cp:lastModifiedBy>
  <cp:revision>279</cp:revision>
  <dcterms:created xsi:type="dcterms:W3CDTF">2023-01-13T15:17:34Z</dcterms:created>
  <dcterms:modified xsi:type="dcterms:W3CDTF">2025-02-11T08:04:45Z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0x0101009AC65FE4C57B4241B7BB126C82049321006502EDEDC0136B40BE1694CA6DFB09E5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</Properties>
</file>