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9" r:id="rId2"/>
    <p:sldId id="269" r:id="rId3"/>
    <p:sldId id="274" r:id="rId4"/>
    <p:sldId id="275" r:id="rId5"/>
    <p:sldId id="270" r:id="rId6"/>
    <p:sldId id="273" r:id="rId7"/>
    <p:sldId id="276" r:id="rId8"/>
    <p:sldId id="1642" r:id="rId9"/>
    <p:sldId id="1644" r:id="rId10"/>
    <p:sldId id="1640" r:id="rId11"/>
    <p:sldId id="1643" r:id="rId12"/>
    <p:sldId id="258" r:id="rId13"/>
    <p:sldId id="278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95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42D28C-BFE5-4298-BAD2-59D35398EBED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52CF6-95DC-49A9-AD58-D25DB40ED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54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Blue PSI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46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29935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010301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2608598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350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428670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598381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97216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700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720333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88446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27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512298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647958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898056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8077946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323828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853817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5166981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949101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751726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22874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86F663E-A62D-0CAD-5737-A11BE4D02B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1618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590115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5383331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2178117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1513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77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059823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2125131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2781625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750590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760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974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E35C8C9-8B33-425A-A339-BD81C08DFF81}" type="datetimeFigureOut">
              <a:rPr lang="en-US" smtClean="0"/>
              <a:t>2/11/2025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D97E33A-E6C1-4753-AA2F-65A3C97A6088}" type="slidenum">
              <a:rPr lang="en-US" smtClean="0"/>
              <a:t>‹#›</a:t>
            </a:fld>
            <a:endParaRPr lang="en-US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52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>
          <p15:clr>
            <a:srgbClr val="A4A3A4"/>
          </p15:clr>
        </p15:guide>
        <p15:guide id="2" pos="7242">
          <p15:clr>
            <a:srgbClr val="A4A3A4"/>
          </p15:clr>
        </p15:guide>
        <p15:guide id="3" orient="horz" pos="4110">
          <p15:clr>
            <a:srgbClr val="A4A3A4"/>
          </p15:clr>
        </p15:guide>
        <p15:guide id="4" orient="horz" pos="913">
          <p15:clr>
            <a:srgbClr val="A4A3A4"/>
          </p15:clr>
        </p15:guide>
        <p15:guide id="5" pos="3772">
          <p15:clr>
            <a:srgbClr val="A4A3A4"/>
          </p15:clr>
        </p15:guide>
        <p15:guide id="6" pos="3908">
          <p15:clr>
            <a:srgbClr val="A4A3A4"/>
          </p15:clr>
        </p15:guide>
        <p15:guide id="7" pos="2751">
          <p15:clr>
            <a:srgbClr val="A4A3A4"/>
          </p15:clr>
        </p15:guide>
        <p15:guide id="8" pos="2615">
          <p15:clr>
            <a:srgbClr val="A4A3A4"/>
          </p15:clr>
        </p15:guide>
        <p15:guide id="9" pos="1595">
          <p15:clr>
            <a:srgbClr val="A4A3A4"/>
          </p15:clr>
        </p15:guide>
        <p15:guide id="10" pos="1459">
          <p15:clr>
            <a:srgbClr val="A4A3A4"/>
          </p15:clr>
        </p15:guide>
        <p15:guide id="11" pos="4929">
          <p15:clr>
            <a:srgbClr val="A4A3A4"/>
          </p15:clr>
        </p15:guide>
        <p15:guide id="12" pos="5065">
          <p15:clr>
            <a:srgbClr val="A4A3A4"/>
          </p15:clr>
        </p15:guide>
        <p15:guide id="13" pos="6085">
          <p15:clr>
            <a:srgbClr val="A4A3A4"/>
          </p15:clr>
        </p15:guide>
        <p15:guide id="14" pos="6221">
          <p15:clr>
            <a:srgbClr val="A4A3A4"/>
          </p15:clr>
        </p15:guide>
        <p15:guide id="15" pos="2172">
          <p15:clr>
            <a:srgbClr val="A4A3A4"/>
          </p15:clr>
        </p15:guide>
        <p15:guide id="16" pos="2036">
          <p15:clr>
            <a:srgbClr val="A4A3A4"/>
          </p15:clr>
        </p15:guide>
        <p15:guide id="17" pos="3194">
          <p15:clr>
            <a:srgbClr val="A4A3A4"/>
          </p15:clr>
        </p15:guide>
        <p15:guide id="18" pos="3330">
          <p15:clr>
            <a:srgbClr val="A4A3A4"/>
          </p15:clr>
        </p15:guide>
        <p15:guide id="19" pos="881">
          <p15:clr>
            <a:srgbClr val="A4A3A4"/>
          </p15:clr>
        </p15:guide>
        <p15:guide id="20" pos="1017">
          <p15:clr>
            <a:srgbClr val="A4A3A4"/>
          </p15:clr>
        </p15:guide>
        <p15:guide id="21" pos="4351">
          <p15:clr>
            <a:srgbClr val="A4A3A4"/>
          </p15:clr>
        </p15:guide>
        <p15:guide id="22" pos="4487">
          <p15:clr>
            <a:srgbClr val="A4A3A4"/>
          </p15:clr>
        </p15:guide>
        <p15:guide id="23" pos="5508">
          <p15:clr>
            <a:srgbClr val="A4A3A4"/>
          </p15:clr>
        </p15:guide>
        <p15:guide id="24" pos="5642">
          <p15:clr>
            <a:srgbClr val="A4A3A4"/>
          </p15:clr>
        </p15:guide>
        <p15:guide id="25" pos="6663">
          <p15:clr>
            <a:srgbClr val="A4A3A4"/>
          </p15:clr>
        </p15:guide>
        <p15:guide id="26" pos="6799">
          <p15:clr>
            <a:srgbClr val="A4A3A4"/>
          </p15:clr>
        </p15:guide>
        <p15:guide id="27" orient="horz" pos="229">
          <p15:clr>
            <a:srgbClr val="A4A3A4"/>
          </p15:clr>
        </p15:guide>
        <p15:guide id="28" orient="horz" pos="867">
          <p15:clr>
            <a:srgbClr val="A4A3A4"/>
          </p15:clr>
        </p15:guide>
        <p15:guide id="29" orient="horz" pos="3793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1.w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5.emf"/><Relationship Id="rId7" Type="http://schemas.openxmlformats.org/officeDocument/2006/relationships/image" Target="../media/image7.em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emf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7" Type="http://schemas.openxmlformats.org/officeDocument/2006/relationships/image" Target="../media/image8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E837D-316F-AA90-DBEB-9D76C62CDF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Compression BOX 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0C76FD-1B5D-B4F1-378B-2F2E79E4E4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Cable degradation under transverse stress</a:t>
            </a:r>
          </a:p>
        </p:txBody>
      </p:sp>
      <p:sp>
        <p:nvSpPr>
          <p:cNvPr id="4" name="Textplatzhalter 4">
            <a:extLst>
              <a:ext uri="{FF2B5EF4-FFF2-40B4-BE49-F238E27FC236}">
                <a16:creationId xmlns:a16="http://schemas.microsoft.com/office/drawing/2014/main" id="{BD4707A2-45FC-90D6-786B-9E20131A83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47725" y="5993668"/>
            <a:ext cx="7516346" cy="288032"/>
          </a:xfrm>
        </p:spPr>
        <p:txBody>
          <a:bodyPr>
            <a:normAutofit fontScale="70000" lnSpcReduction="20000"/>
          </a:bodyPr>
          <a:lstStyle/>
          <a:p>
            <a:r>
              <a:rPr lang="en-GB" noProof="0"/>
              <a:t>A. Brem, M. Duda, M. Daly,  J. Van den Eijnden ,D. M. Araujo, C. Müller, H. Garcia, C. Hug, A. Milanese S. Sidorov, </a:t>
            </a:r>
            <a:br>
              <a:rPr lang="en-GB" noProof="0"/>
            </a:br>
            <a:r>
              <a:rPr lang="en-GB" noProof="0"/>
              <a:t>S. Otten, M. Dhallé, Z. Guo, A. Kario, A. Haziot, H. ten Kate and B. Auchmann </a:t>
            </a:r>
            <a:endParaRPr lang="en-GB" noProof="0" dirty="0"/>
          </a:p>
        </p:txBody>
      </p:sp>
      <p:pic>
        <p:nvPicPr>
          <p:cNvPr id="11" name="Grafik 6">
            <a:extLst>
              <a:ext uri="{FF2B5EF4-FFF2-40B4-BE49-F238E27FC236}">
                <a16:creationId xmlns:a16="http://schemas.microsoft.com/office/drawing/2014/main" id="{C5FB5140-248C-7AC3-9076-0D52197585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8428" y="4869160"/>
            <a:ext cx="970892" cy="958117"/>
          </a:xfrm>
          <a:prstGeom prst="rect">
            <a:avLst/>
          </a:prstGeom>
        </p:spPr>
      </p:pic>
      <p:pic>
        <p:nvPicPr>
          <p:cNvPr id="12" name="Grafik 8">
            <a:extLst>
              <a:ext uri="{FF2B5EF4-FFF2-40B4-BE49-F238E27FC236}">
                <a16:creationId xmlns:a16="http://schemas.microsoft.com/office/drawing/2014/main" id="{4B6BEF90-AA13-BB95-0EA2-B815E2B5F9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720" y="4982352"/>
            <a:ext cx="1817441" cy="7099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EC0AB8-16DE-52A0-4245-C93C208797FF}"/>
              </a:ext>
            </a:extLst>
          </p:cNvPr>
          <p:cNvSpPr txBox="1"/>
          <p:nvPr/>
        </p:nvSpPr>
        <p:spPr>
          <a:xfrm>
            <a:off x="591544" y="4241580"/>
            <a:ext cx="72045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600" i="1">
                <a:solidFill>
                  <a:schemeClr val="bg1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</a:rPr>
              <a:t>"This work was performed under the auspices of and with support from the Swiss Accelerator Research and Technology (CHART) program."</a:t>
            </a:r>
            <a:endParaRPr lang="en-US" sz="1400" i="1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4DC120-D79B-2E38-634B-4B47B9326D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9869"/>
          <a:stretch/>
        </p:blipFill>
        <p:spPr>
          <a:xfrm>
            <a:off x="3996298" y="4976464"/>
            <a:ext cx="1219200" cy="57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633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2967B-69F4-33E8-B768-11D84D520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3032" y="829305"/>
            <a:ext cx="6616394" cy="259435"/>
          </a:xfrm>
        </p:spPr>
        <p:txBody>
          <a:bodyPr/>
          <a:lstStyle/>
          <a:p>
            <a:r>
              <a:rPr lang="nl-NL" sz="2000"/>
              <a:t>Von-Mises </a:t>
            </a:r>
            <a:r>
              <a:rPr lang="nl-NL" sz="2000" dirty="0"/>
              <a:t>Stress </a:t>
            </a:r>
            <a:r>
              <a:rPr lang="nl-NL" sz="2000"/>
              <a:t>	      </a:t>
            </a:r>
            <a:r>
              <a:rPr lang="nl-NL" sz="2000" dirty="0"/>
              <a:t>	Contract Friction</a:t>
            </a:r>
            <a:endParaRPr lang="de-CH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0DB6BCB8-E7A0-E238-ABE6-D20B1E03DC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46806" y="1184648"/>
            <a:ext cx="6616394" cy="4673118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CDC1953-9723-4A01-591B-BE03DD4915C4}"/>
              </a:ext>
            </a:extLst>
          </p:cNvPr>
          <p:cNvSpPr txBox="1"/>
          <p:nvPr/>
        </p:nvSpPr>
        <p:spPr>
          <a:xfrm>
            <a:off x="695325" y="706135"/>
            <a:ext cx="244548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  <a:p>
            <a:r>
              <a:rPr lang="nl-NL" dirty="0"/>
              <a:t>CD1 cable</a:t>
            </a:r>
            <a:br>
              <a:rPr lang="nl-NL" dirty="0"/>
            </a:br>
            <a:r>
              <a:rPr lang="nl-NL" dirty="0"/>
              <a:t>20 kA</a:t>
            </a:r>
          </a:p>
          <a:p>
            <a:r>
              <a:rPr lang="nl-NL" dirty="0"/>
              <a:t>11 T background field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/>
          </a:p>
          <a:p>
            <a:r>
              <a:rPr lang="nl-NL"/>
              <a:t>Subscale </a:t>
            </a:r>
            <a:r>
              <a:rPr lang="nl-NL" dirty="0"/>
              <a:t>cable</a:t>
            </a:r>
          </a:p>
          <a:p>
            <a:r>
              <a:rPr lang="nl-NL" dirty="0"/>
              <a:t>10 kA</a:t>
            </a:r>
          </a:p>
          <a:p>
            <a:r>
              <a:rPr lang="nl-NL" dirty="0"/>
              <a:t>6 T background field</a:t>
            </a:r>
            <a:endParaRPr lang="de-CH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E1181DA-A9A2-0ED8-BD0A-36338EBF323F}"/>
              </a:ext>
            </a:extLst>
          </p:cNvPr>
          <p:cNvSpPr txBox="1">
            <a:spLocks/>
          </p:cNvSpPr>
          <p:nvPr/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Outlook - Box with Subscale cable</a:t>
            </a:r>
            <a:br>
              <a:rPr lang="en-US"/>
            </a:b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725A7C-8E08-F494-0E37-E5546969E85E}"/>
              </a:ext>
            </a:extLst>
          </p:cNvPr>
          <p:cNvSpPr txBox="1"/>
          <p:nvPr/>
        </p:nvSpPr>
        <p:spPr>
          <a:xfrm>
            <a:off x="3933825" y="6172200"/>
            <a:ext cx="475662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/>
              <a:t>and also for compression BOX experiments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41512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6D67F-5BFF-B458-7ED5-4D866EFF8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345EBB-DCA1-7EE4-0DE1-AD1148CFD9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en-US" sz="4800"/>
              <a:t>Questions!</a:t>
            </a:r>
          </a:p>
        </p:txBody>
      </p:sp>
      <p:pic>
        <p:nvPicPr>
          <p:cNvPr id="4" name="Grafik 6">
            <a:extLst>
              <a:ext uri="{FF2B5EF4-FFF2-40B4-BE49-F238E27FC236}">
                <a16:creationId xmlns:a16="http://schemas.microsoft.com/office/drawing/2014/main" id="{D267D176-DB41-C28C-FFA3-F152A6278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5" name="Grafik 8">
            <a:extLst>
              <a:ext uri="{FF2B5EF4-FFF2-40B4-BE49-F238E27FC236}">
                <a16:creationId xmlns:a16="http://schemas.microsoft.com/office/drawing/2014/main" id="{01F7E688-423D-04BB-02F1-A35FB7EA11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1906" y="268832"/>
            <a:ext cx="1817441" cy="7099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2D29BB-FB45-18F4-2E16-921B3FFA73C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9869"/>
          <a:stretch/>
        </p:blipFill>
        <p:spPr>
          <a:xfrm>
            <a:off x="10505506" y="903527"/>
            <a:ext cx="1219200" cy="57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539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24B1864-1907-D024-51B4-27CBE9B05F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294" y="76200"/>
            <a:ext cx="6948373" cy="3784976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4200C95-799A-C773-95A3-360CB7640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594" y="3594100"/>
            <a:ext cx="7150629" cy="3187700"/>
          </a:xfrm>
          <a:prstGeom prst="rect">
            <a:avLst/>
          </a:prstGeom>
        </p:spPr>
      </p:pic>
      <p:pic>
        <p:nvPicPr>
          <p:cNvPr id="2" name="Grafik 6">
            <a:extLst>
              <a:ext uri="{FF2B5EF4-FFF2-40B4-BE49-F238E27FC236}">
                <a16:creationId xmlns:a16="http://schemas.microsoft.com/office/drawing/2014/main" id="{A1F28D49-ADF6-EFBC-F6DA-B2DBE34577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3" name="Grafik 8">
            <a:extLst>
              <a:ext uri="{FF2B5EF4-FFF2-40B4-BE49-F238E27FC236}">
                <a16:creationId xmlns:a16="http://schemas.microsoft.com/office/drawing/2014/main" id="{A9ABFF5F-8FFE-7A93-C443-7DC181E5CF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1906" y="268832"/>
            <a:ext cx="1817441" cy="7099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57BE277-A235-414F-0ABA-433AA773DD5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9869"/>
          <a:stretch/>
        </p:blipFill>
        <p:spPr>
          <a:xfrm>
            <a:off x="10505506" y="903527"/>
            <a:ext cx="1219200" cy="57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549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0ADB18A-81DF-79D1-DB54-6A1A3058F1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87488"/>
            <a:ext cx="6010433" cy="3795712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0954678-8CC3-36AE-9065-40B82D1AC1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0433" y="1637401"/>
            <a:ext cx="5680680" cy="3583198"/>
          </a:xfrm>
          <a:prstGeom prst="rect">
            <a:avLst/>
          </a:prstGeom>
        </p:spPr>
      </p:pic>
      <p:pic>
        <p:nvPicPr>
          <p:cNvPr id="2" name="Grafik 6">
            <a:extLst>
              <a:ext uri="{FF2B5EF4-FFF2-40B4-BE49-F238E27FC236}">
                <a16:creationId xmlns:a16="http://schemas.microsoft.com/office/drawing/2014/main" id="{90F9DC15-0089-7062-53A3-A0A7D8920B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3" name="Grafik 8">
            <a:extLst>
              <a:ext uri="{FF2B5EF4-FFF2-40B4-BE49-F238E27FC236}">
                <a16:creationId xmlns:a16="http://schemas.microsoft.com/office/drawing/2014/main" id="{906899DD-47FE-DF3B-6BD7-E75B5EC522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1906" y="268832"/>
            <a:ext cx="1817441" cy="7099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79C4B4D-B639-6DE1-CE1A-19632E6132E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9869"/>
          <a:stretch/>
        </p:blipFill>
        <p:spPr>
          <a:xfrm>
            <a:off x="10505506" y="903527"/>
            <a:ext cx="1219200" cy="57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2628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7ADF3-E7DF-8903-6946-C6D584E18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Acknowledgment</a:t>
            </a:r>
          </a:p>
        </p:txBody>
      </p:sp>
      <p:pic>
        <p:nvPicPr>
          <p:cNvPr id="3" name="Grafik 6">
            <a:extLst>
              <a:ext uri="{FF2B5EF4-FFF2-40B4-BE49-F238E27FC236}">
                <a16:creationId xmlns:a16="http://schemas.microsoft.com/office/drawing/2014/main" id="{33370E56-0BC3-ECFB-2021-EF1FA300A3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4" name="Grafik 8">
            <a:extLst>
              <a:ext uri="{FF2B5EF4-FFF2-40B4-BE49-F238E27FC236}">
                <a16:creationId xmlns:a16="http://schemas.microsoft.com/office/drawing/2014/main" id="{1D3D2F6C-7424-F789-C55B-F330CDB83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1906" y="268832"/>
            <a:ext cx="1817441" cy="709938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3FF0F32-B15E-3922-526A-A341B9DA989F}"/>
              </a:ext>
            </a:extLst>
          </p:cNvPr>
          <p:cNvSpPr txBox="1">
            <a:spLocks/>
          </p:cNvSpPr>
          <p:nvPr/>
        </p:nvSpPr>
        <p:spPr>
          <a:xfrm>
            <a:off x="1975338" y="3086100"/>
            <a:ext cx="8778631" cy="6858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i="1"/>
              <a:t>Many thanks to the US Magnet Development Program and the Lawrence Berkeley National Laboratory for providing the Nb</a:t>
            </a:r>
            <a:r>
              <a:rPr lang="en-US" b="1" i="1" baseline="-25000"/>
              <a:t>3</a:t>
            </a:r>
            <a:r>
              <a:rPr lang="en-US" b="1" i="1"/>
              <a:t>Sn cable.</a:t>
            </a:r>
            <a:endParaRPr lang="en-US" i="1"/>
          </a:p>
          <a:p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FF4E86-2DA4-4F87-A9A3-EC533024604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9869"/>
          <a:stretch/>
        </p:blipFill>
        <p:spPr>
          <a:xfrm>
            <a:off x="10505506" y="903527"/>
            <a:ext cx="1219200" cy="57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134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46B09-F7B8-B1CF-0B98-95B60E758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Compression BOX setup at UTwente</a:t>
            </a:r>
          </a:p>
        </p:txBody>
      </p:sp>
      <p:pic>
        <p:nvPicPr>
          <p:cNvPr id="5" name="Grafik 6">
            <a:extLst>
              <a:ext uri="{FF2B5EF4-FFF2-40B4-BE49-F238E27FC236}">
                <a16:creationId xmlns:a16="http://schemas.microsoft.com/office/drawing/2014/main" id="{117C7416-2BE6-E375-EF91-D08F7711D1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6" name="Grafik 8">
            <a:extLst>
              <a:ext uri="{FF2B5EF4-FFF2-40B4-BE49-F238E27FC236}">
                <a16:creationId xmlns:a16="http://schemas.microsoft.com/office/drawing/2014/main" id="{9395C599-53BD-D09A-7DB5-3FAE4734C8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1906" y="268832"/>
            <a:ext cx="1817441" cy="7099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86EF99C-5852-8084-02EC-CBEA404AEA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9869"/>
          <a:stretch/>
        </p:blipFill>
        <p:spPr>
          <a:xfrm>
            <a:off x="10572792" y="836611"/>
            <a:ext cx="1219200" cy="577677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FE22DA6-8BAD-367B-700E-F7D216292A87}"/>
              </a:ext>
            </a:extLst>
          </p:cNvPr>
          <p:cNvGrpSpPr/>
          <p:nvPr/>
        </p:nvGrpSpPr>
        <p:grpSpPr>
          <a:xfrm>
            <a:off x="8483889" y="1889514"/>
            <a:ext cx="3072341" cy="4158244"/>
            <a:chOff x="6660232" y="860025"/>
            <a:chExt cx="2304256" cy="311868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FEA5CF1-522F-A434-8548-DF63AD4E9A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0476" r="35159" b="9261"/>
            <a:stretch/>
          </p:blipFill>
          <p:spPr>
            <a:xfrm>
              <a:off x="6804248" y="1275606"/>
              <a:ext cx="2016224" cy="270310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3D9EDD8-9B10-9030-A20B-2376C4F7BF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93327" b="49302"/>
            <a:stretch/>
          </p:blipFill>
          <p:spPr>
            <a:xfrm>
              <a:off x="6821785" y="1299989"/>
              <a:ext cx="390385" cy="1944216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60F6B15-ED64-DB23-E303-B6A8B27B490A}"/>
                </a:ext>
              </a:extLst>
            </p:cNvPr>
            <p:cNvSpPr txBox="1"/>
            <p:nvPr/>
          </p:nvSpPr>
          <p:spPr>
            <a:xfrm>
              <a:off x="6660232" y="860025"/>
              <a:ext cx="2304256" cy="46399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600" dirty="0">
                  <a:solidFill>
                    <a:srgbClr val="000000"/>
                  </a:solidFill>
                  <a:latin typeface="Calibri"/>
                </a:rPr>
                <a:t>Background Field: 7.5 T</a:t>
              </a:r>
            </a:p>
            <a:p>
              <a:pPr algn="ctr" eaLnBrk="1" hangingPunct="1">
                <a:lnSpc>
                  <a:spcPct val="110000"/>
                </a:lnSpc>
                <a:spcBef>
                  <a:spcPct val="0"/>
                </a:spcBef>
                <a:buClr>
                  <a:srgbClr val="000000"/>
                </a:buClr>
              </a:pPr>
              <a:r>
                <a:rPr lang="en-US" sz="1600" dirty="0">
                  <a:solidFill>
                    <a:srgbClr val="000000"/>
                  </a:solidFill>
                  <a:latin typeface="Calibri"/>
                </a:rPr>
                <a:t>Unpowered cable</a:t>
              </a:r>
            </a:p>
          </p:txBody>
        </p:sp>
      </p:grpSp>
      <p:pic>
        <p:nvPicPr>
          <p:cNvPr id="12" name="Afbeelding 22">
            <a:extLst>
              <a:ext uri="{FF2B5EF4-FFF2-40B4-BE49-F238E27FC236}">
                <a16:creationId xmlns:a16="http://schemas.microsoft.com/office/drawing/2014/main" id="{5A37CC63-BE73-C1AF-B475-538D8D4558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8396" y="2240445"/>
            <a:ext cx="2931571" cy="345638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634A4D8-BD2B-4B17-4862-B133129A3B4C}"/>
              </a:ext>
            </a:extLst>
          </p:cNvPr>
          <p:cNvSpPr txBox="1"/>
          <p:nvPr/>
        </p:nvSpPr>
        <p:spPr>
          <a:xfrm>
            <a:off x="568689" y="1621789"/>
            <a:ext cx="2630387" cy="6186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600" dirty="0">
                <a:solidFill>
                  <a:srgbClr val="000000"/>
                </a:solidFill>
                <a:latin typeface="Calibri"/>
              </a:rPr>
              <a:t>Typical </a:t>
            </a:r>
            <a:r>
              <a:rPr lang="en-US" sz="1600" dirty="0" err="1">
                <a:solidFill>
                  <a:srgbClr val="000000"/>
                </a:solidFill>
                <a:latin typeface="Calibri"/>
              </a:rPr>
              <a:t>UTwente</a:t>
            </a:r>
            <a:r>
              <a:rPr lang="en-US" sz="1600" dirty="0">
                <a:solidFill>
                  <a:srgbClr val="000000"/>
                </a:solidFill>
                <a:latin typeface="Calibri"/>
              </a:rPr>
              <a:t> 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600" dirty="0">
                <a:solidFill>
                  <a:srgbClr val="000000"/>
                </a:solidFill>
                <a:latin typeface="Calibri"/>
              </a:rPr>
              <a:t>Transverse Pressure Setup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083AAFA7-DE64-0022-6160-DF79CF0141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3523350" y="1211396"/>
            <a:ext cx="4570780" cy="3111556"/>
          </a:xfrm>
          <a:prstGeom prst="rect">
            <a:avLst/>
          </a:prstGeom>
        </p:spPr>
      </p:pic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3D6474FA-16CE-D854-48CE-EA836B64F2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738421"/>
              </p:ext>
            </p:extLst>
          </p:nvPr>
        </p:nvGraphicFramePr>
        <p:xfrm>
          <a:off x="3927301" y="4348888"/>
          <a:ext cx="4021886" cy="22402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330076">
                  <a:extLst>
                    <a:ext uri="{9D8B030D-6E8A-4147-A177-3AD203B41FA5}">
                      <a16:colId xmlns:a16="http://schemas.microsoft.com/office/drawing/2014/main" val="2942121186"/>
                    </a:ext>
                  </a:extLst>
                </a:gridCol>
                <a:gridCol w="1691810">
                  <a:extLst>
                    <a:ext uri="{9D8B030D-6E8A-4147-A177-3AD203B41FA5}">
                      <a16:colId xmlns:a16="http://schemas.microsoft.com/office/drawing/2014/main" val="2211437716"/>
                    </a:ext>
                  </a:extLst>
                </a:gridCol>
              </a:tblGrid>
              <a:tr h="292633"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Properties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Values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876820257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r>
                        <a:rPr lang="en-US" sz="1300" b="0" dirty="0"/>
                        <a:t>Material 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316</a:t>
                      </a:r>
                      <a:r>
                        <a:rPr lang="en-US" sz="1300" baseline="0" dirty="0"/>
                        <a:t> L</a:t>
                      </a:r>
                      <a:endParaRPr lang="en-US" sz="13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951393953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r>
                        <a:rPr lang="en-US" sz="1300" b="0" dirty="0"/>
                        <a:t>Overall dimensions L x W x H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365 x 72 x 24 (mm)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93105402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r>
                        <a:rPr lang="en-US" sz="1300" dirty="0"/>
                        <a:t>Compressed cable length</a:t>
                      </a:r>
                      <a:endParaRPr lang="en-US" sz="1300" b="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38 mm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54818030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r>
                        <a:rPr lang="en-US" sz="1300" dirty="0"/>
                        <a:t>Background field</a:t>
                      </a:r>
                      <a:endParaRPr lang="en-US" sz="1300" b="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b="1" dirty="0"/>
                        <a:t>11 T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871884110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r>
                        <a:rPr lang="en-US" sz="1300" dirty="0"/>
                        <a:t>Expected Current</a:t>
                      </a:r>
                      <a:endParaRPr lang="en-US" sz="1300" b="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 &lt;</a:t>
                      </a:r>
                      <a:r>
                        <a:rPr lang="en-US" sz="1300" baseline="0" dirty="0"/>
                        <a:t> 15 </a:t>
                      </a:r>
                      <a:r>
                        <a:rPr lang="en-US" sz="1300" dirty="0"/>
                        <a:t>kA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897578973"/>
                  </a:ext>
                </a:extLst>
              </a:tr>
              <a:tr h="292633">
                <a:tc>
                  <a:txBody>
                    <a:bodyPr/>
                    <a:lstStyle/>
                    <a:p>
                      <a:r>
                        <a:rPr lang="en-US" sz="1300" dirty="0"/>
                        <a:t>Expected stress on cable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300" dirty="0"/>
                        <a:t>200 MPa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6234337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5659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61CD6-71BE-34CE-E4F8-4E6F6FEAF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Last time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FCEB9E1-0460-428F-1B3C-A558CAF6634F}"/>
              </a:ext>
            </a:extLst>
          </p:cNvPr>
          <p:cNvGrpSpPr/>
          <p:nvPr/>
        </p:nvGrpSpPr>
        <p:grpSpPr>
          <a:xfrm>
            <a:off x="372321" y="1370975"/>
            <a:ext cx="7410227" cy="3566214"/>
            <a:chOff x="391974" y="1434570"/>
            <a:chExt cx="6811570" cy="3278107"/>
          </a:xfrm>
        </p:grpSpPr>
        <p:pic>
          <p:nvPicPr>
            <p:cNvPr id="4" name="Content Placeholder 7">
              <a:extLst>
                <a:ext uri="{FF2B5EF4-FFF2-40B4-BE49-F238E27FC236}">
                  <a16:creationId xmlns:a16="http://schemas.microsoft.com/office/drawing/2014/main" id="{E1182CDE-7E50-836B-CADC-3BD72AD1AE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1974" y="1434570"/>
              <a:ext cx="5240355" cy="3278107"/>
            </a:xfrm>
            <a:prstGeom prst="rect">
              <a:avLst/>
            </a:prstGeom>
          </p:spPr>
        </p:pic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C1255C8-1D3D-9496-D9AA-3CC4F71B3474}"/>
                </a:ext>
              </a:extLst>
            </p:cNvPr>
            <p:cNvSpPr/>
            <p:nvPr/>
          </p:nvSpPr>
          <p:spPr>
            <a:xfrm>
              <a:off x="1219200" y="1961662"/>
              <a:ext cx="3524738" cy="1961661"/>
            </a:xfrm>
            <a:custGeom>
              <a:avLst/>
              <a:gdLst>
                <a:gd name="connsiteX0" fmla="*/ 0 w 3524738"/>
                <a:gd name="connsiteY0" fmla="*/ 0 h 1961661"/>
                <a:gd name="connsiteX1" fmla="*/ 3524738 w 3524738"/>
                <a:gd name="connsiteY1" fmla="*/ 1961661 h 1961661"/>
                <a:gd name="connsiteX2" fmla="*/ 3524738 w 3524738"/>
                <a:gd name="connsiteY2" fmla="*/ 1961661 h 1961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524738" h="1961661">
                  <a:moveTo>
                    <a:pt x="0" y="0"/>
                  </a:moveTo>
                  <a:lnTo>
                    <a:pt x="3524738" y="1961661"/>
                  </a:lnTo>
                  <a:lnTo>
                    <a:pt x="3524738" y="1961661"/>
                  </a:lnTo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14D89D58-E0E2-BBC8-E9EA-1DBF79097BC1}"/>
                </a:ext>
              </a:extLst>
            </p:cNvPr>
            <p:cNvSpPr/>
            <p:nvPr/>
          </p:nvSpPr>
          <p:spPr>
            <a:xfrm>
              <a:off x="1219200" y="1922939"/>
              <a:ext cx="3636996" cy="2039105"/>
            </a:xfrm>
            <a:custGeom>
              <a:avLst/>
              <a:gdLst>
                <a:gd name="connsiteX0" fmla="*/ 0 w 3588676"/>
                <a:gd name="connsiteY0" fmla="*/ 0 h 1978385"/>
                <a:gd name="connsiteX1" fmla="*/ 1492738 w 3588676"/>
                <a:gd name="connsiteY1" fmla="*/ 500185 h 1978385"/>
                <a:gd name="connsiteX2" fmla="*/ 2633785 w 3588676"/>
                <a:gd name="connsiteY2" fmla="*/ 1187938 h 1978385"/>
                <a:gd name="connsiteX3" fmla="*/ 3470031 w 3588676"/>
                <a:gd name="connsiteY3" fmla="*/ 1883508 h 1978385"/>
                <a:gd name="connsiteX4" fmla="*/ 3563815 w 3588676"/>
                <a:gd name="connsiteY4" fmla="*/ 1953846 h 197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88676" h="1978385">
                  <a:moveTo>
                    <a:pt x="0" y="0"/>
                  </a:moveTo>
                  <a:cubicBezTo>
                    <a:pt x="526887" y="151097"/>
                    <a:pt x="1053774" y="302195"/>
                    <a:pt x="1492738" y="500185"/>
                  </a:cubicBezTo>
                  <a:cubicBezTo>
                    <a:pt x="1931702" y="698175"/>
                    <a:pt x="2304236" y="957384"/>
                    <a:pt x="2633785" y="1187938"/>
                  </a:cubicBezTo>
                  <a:cubicBezTo>
                    <a:pt x="2963334" y="1418492"/>
                    <a:pt x="3315026" y="1755857"/>
                    <a:pt x="3470031" y="1883508"/>
                  </a:cubicBezTo>
                  <a:cubicBezTo>
                    <a:pt x="3625036" y="2011159"/>
                    <a:pt x="3594425" y="1982502"/>
                    <a:pt x="3563815" y="1953846"/>
                  </a:cubicBezTo>
                </a:path>
              </a:pathLst>
            </a:custGeom>
            <a:noFill/>
            <a:ln w="152400">
              <a:solidFill>
                <a:schemeClr val="accent5">
                  <a:lumMod val="75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072FB55-9A7A-2F21-504F-164F0A3B732E}"/>
                </a:ext>
              </a:extLst>
            </p:cNvPr>
            <p:cNvSpPr/>
            <p:nvPr/>
          </p:nvSpPr>
          <p:spPr>
            <a:xfrm>
              <a:off x="1219200" y="1911927"/>
              <a:ext cx="4129797" cy="1517073"/>
            </a:xfrm>
            <a:custGeom>
              <a:avLst/>
              <a:gdLst>
                <a:gd name="connsiteX0" fmla="*/ 0 w 4017818"/>
                <a:gd name="connsiteY0" fmla="*/ 0 h 1348509"/>
                <a:gd name="connsiteX1" fmla="*/ 1690254 w 4017818"/>
                <a:gd name="connsiteY1" fmla="*/ 341746 h 1348509"/>
                <a:gd name="connsiteX2" fmla="*/ 2641600 w 4017818"/>
                <a:gd name="connsiteY2" fmla="*/ 738909 h 1348509"/>
                <a:gd name="connsiteX3" fmla="*/ 4017818 w 4017818"/>
                <a:gd name="connsiteY3" fmla="*/ 1348509 h 1348509"/>
                <a:gd name="connsiteX4" fmla="*/ 4017818 w 4017818"/>
                <a:gd name="connsiteY4" fmla="*/ 1348509 h 1348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17818" h="1348509">
                  <a:moveTo>
                    <a:pt x="0" y="0"/>
                  </a:moveTo>
                  <a:cubicBezTo>
                    <a:pt x="624993" y="109297"/>
                    <a:pt x="1249987" y="218595"/>
                    <a:pt x="1690254" y="341746"/>
                  </a:cubicBezTo>
                  <a:cubicBezTo>
                    <a:pt x="2130521" y="464897"/>
                    <a:pt x="2641600" y="738909"/>
                    <a:pt x="2641600" y="738909"/>
                  </a:cubicBezTo>
                  <a:cubicBezTo>
                    <a:pt x="3029527" y="906703"/>
                    <a:pt x="4017818" y="1348509"/>
                    <a:pt x="4017818" y="1348509"/>
                  </a:cubicBezTo>
                  <a:lnTo>
                    <a:pt x="4017818" y="1348509"/>
                  </a:lnTo>
                </a:path>
              </a:pathLst>
            </a:custGeom>
            <a:noFill/>
            <a:ln w="152400">
              <a:solidFill>
                <a:schemeClr val="accent3">
                  <a:lumMod val="40000"/>
                  <a:lumOff val="60000"/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E8A283D-AEEF-CAA4-C6D9-4B3930C7DC24}"/>
                </a:ext>
              </a:extLst>
            </p:cNvPr>
            <p:cNvSpPr txBox="1"/>
            <p:nvPr/>
          </p:nvSpPr>
          <p:spPr>
            <a:xfrm>
              <a:off x="4949443" y="3849011"/>
              <a:ext cx="1895519" cy="3077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/>
                <a:t>pure paraffin wax</a:t>
              </a:r>
              <a:endParaRPr lang="en-US" sz="20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7937B4D-8B2A-7454-180F-627055F1AAED}"/>
                </a:ext>
              </a:extLst>
            </p:cNvPr>
            <p:cNvSpPr txBox="1"/>
            <p:nvPr/>
          </p:nvSpPr>
          <p:spPr>
            <a:xfrm>
              <a:off x="5261217" y="2813447"/>
              <a:ext cx="1942327" cy="6155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2000"/>
                <a:t>filled paraffin wax</a:t>
              </a:r>
            </a:p>
            <a:p>
              <a:pPr algn="l"/>
              <a:r>
                <a:rPr lang="en-US" sz="2000"/>
                <a:t>or epoxy</a:t>
              </a:r>
              <a:endParaRPr lang="en-US" sz="2000" dirty="0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62C9E711-8BF1-C573-8A48-3F39FA1EE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2234" y="1728866"/>
            <a:ext cx="4037131" cy="295399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FF8B79A-B364-4714-D46B-AAB27F4CD2B2}"/>
              </a:ext>
            </a:extLst>
          </p:cNvPr>
          <p:cNvSpPr txBox="1"/>
          <p:nvPr/>
        </p:nvSpPr>
        <p:spPr>
          <a:xfrm>
            <a:off x="7754062" y="4629412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/>
              <a:t>S. Otten et al., 2023, 10.1109/TASC.2023.3267051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A80E1D0-1BEE-C857-F110-BC6F491640A2}"/>
              </a:ext>
            </a:extLst>
          </p:cNvPr>
          <p:cNvSpPr txBox="1"/>
          <p:nvPr/>
        </p:nvSpPr>
        <p:spPr>
          <a:xfrm>
            <a:off x="1143000" y="5518515"/>
            <a:ext cx="1022032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/>
              <a:t>tests with cable dimensions of approx. 1.5 mm x 10 mm with 11 T background field</a:t>
            </a:r>
            <a:endParaRPr lang="en-US" sz="2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980033-88A4-7AFC-C840-558222912F92}"/>
              </a:ext>
            </a:extLst>
          </p:cNvPr>
          <p:cNvSpPr txBox="1"/>
          <p:nvPr/>
        </p:nvSpPr>
        <p:spPr>
          <a:xfrm>
            <a:off x="7782548" y="1031708"/>
            <a:ext cx="115910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>
                <a:solidFill>
                  <a:schemeClr val="accent1">
                    <a:lumMod val="60000"/>
                    <a:lumOff val="40000"/>
                  </a:schemeClr>
                </a:solidFill>
              </a:rPr>
              <a:t>CD1 cable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5" name="Grafik 6">
            <a:extLst>
              <a:ext uri="{FF2B5EF4-FFF2-40B4-BE49-F238E27FC236}">
                <a16:creationId xmlns:a16="http://schemas.microsoft.com/office/drawing/2014/main" id="{20200ED1-CC1D-7348-BDFC-5971F2AF8F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26" name="Grafik 8">
            <a:extLst>
              <a:ext uri="{FF2B5EF4-FFF2-40B4-BE49-F238E27FC236}">
                <a16:creationId xmlns:a16="http://schemas.microsoft.com/office/drawing/2014/main" id="{34D5AAEB-AFFB-23C5-90CB-4640E224DC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1906" y="268832"/>
            <a:ext cx="1817441" cy="70993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59D15CF-3C21-A11E-D514-59796938319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9869"/>
          <a:stretch/>
        </p:blipFill>
        <p:spPr>
          <a:xfrm>
            <a:off x="10505506" y="903527"/>
            <a:ext cx="1219200" cy="57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195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6AB32-54D4-AD95-FD1E-855F87E28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Compression Box with new type of cable </a:t>
            </a:r>
            <a:br>
              <a:rPr lang="en-US"/>
            </a:br>
            <a:r>
              <a:rPr lang="en-US"/>
              <a:t>cross-check and validation experiments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4A5BF7-96A7-1EB5-28B3-D7A30BE53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660697"/>
            <a:ext cx="10801349" cy="4644616"/>
          </a:xfrm>
        </p:spPr>
        <p:txBody>
          <a:bodyPr/>
          <a:lstStyle/>
          <a:p>
            <a:r>
              <a:rPr lang="en-US" b="1"/>
              <a:t>Big Box experiment</a:t>
            </a:r>
          </a:p>
          <a:p>
            <a:r>
              <a:rPr lang="en-US"/>
              <a:t>- coil insert – 14 turns in and external field (10T)</a:t>
            </a:r>
          </a:p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38F028-BA23-92B5-B254-300931E49F74}"/>
              </a:ext>
            </a:extLst>
          </p:cNvPr>
          <p:cNvSpPr txBox="1"/>
          <p:nvPr/>
        </p:nvSpPr>
        <p:spPr>
          <a:xfrm>
            <a:off x="6693721" y="3427539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/>
              <a:t>P. Wanderer et al., 2007, 10.1109/TASC.2007.899984. </a:t>
            </a:r>
          </a:p>
        </p:txBody>
      </p:sp>
      <p:pic>
        <p:nvPicPr>
          <p:cNvPr id="8" name="Picture 7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7114E0D9-1165-C122-DB0A-7DF366EAEA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033" y="1740881"/>
            <a:ext cx="4341528" cy="9159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08A5405-7449-7589-9AA5-188F7B82D4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924" y="2381239"/>
            <a:ext cx="3310444" cy="2160387"/>
          </a:xfrm>
          <a:prstGeom prst="rect">
            <a:avLst/>
          </a:prstGeom>
        </p:spPr>
      </p:pic>
      <p:pic>
        <p:nvPicPr>
          <p:cNvPr id="12" name="Picture 2" descr="page2image129582288">
            <a:extLst>
              <a:ext uri="{FF2B5EF4-FFF2-40B4-BE49-F238E27FC236}">
                <a16:creationId xmlns:a16="http://schemas.microsoft.com/office/drawing/2014/main" id="{CAAEA6CB-340A-5C1A-16CC-1A5090E1E2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698" y="4035070"/>
            <a:ext cx="1724665" cy="1724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D8C8352-79DB-5788-6EE3-15B09D17539B}"/>
              </a:ext>
            </a:extLst>
          </p:cNvPr>
          <p:cNvSpPr txBox="1"/>
          <p:nvPr/>
        </p:nvSpPr>
        <p:spPr>
          <a:xfrm>
            <a:off x="686175" y="6108009"/>
            <a:ext cx="83891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800" b="1"/>
              <a:t>common-coil dipole magnet</a:t>
            </a:r>
            <a:r>
              <a:rPr lang="de-CH" sz="1800" b="1"/>
              <a:t> </a:t>
            </a:r>
            <a:r>
              <a:rPr lang="en-CH" sz="1800" b="1"/>
              <a:t>DCC017 at BNL </a:t>
            </a:r>
            <a:endParaRPr lang="en-US" b="1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567E9C8-C2A8-2D9C-B809-BEC493FB2C26}"/>
              </a:ext>
            </a:extLst>
          </p:cNvPr>
          <p:cNvSpPr/>
          <p:nvPr/>
        </p:nvSpPr>
        <p:spPr>
          <a:xfrm>
            <a:off x="5922925" y="4157079"/>
            <a:ext cx="770796" cy="1266825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1351270-39C7-1D52-1E98-BCA8471767DE}"/>
              </a:ext>
            </a:extLst>
          </p:cNvPr>
          <p:cNvSpPr txBox="1"/>
          <p:nvPr/>
        </p:nvSpPr>
        <p:spPr>
          <a:xfrm>
            <a:off x="6852843" y="4253079"/>
            <a:ext cx="4534687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/>
              <a:t>same cable in Compression BOX experiment to cross-check and validate the experiments</a:t>
            </a:r>
            <a:endParaRPr lang="en-US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2E91554-760C-8343-D3C7-DA038AD682A9}"/>
              </a:ext>
            </a:extLst>
          </p:cNvPr>
          <p:cNvSpPr txBox="1"/>
          <p:nvPr/>
        </p:nvSpPr>
        <p:spPr>
          <a:xfrm>
            <a:off x="7865550" y="1461510"/>
            <a:ext cx="141628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>
                <a:solidFill>
                  <a:schemeClr val="accent1">
                    <a:lumMod val="60000"/>
                    <a:lumOff val="40000"/>
                  </a:schemeClr>
                </a:solidFill>
              </a:rPr>
              <a:t>BigBox cable</a:t>
            </a:r>
            <a:endParaRPr lang="en-US" sz="2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67D79B9-A9A9-1F61-6E49-3D9FD28504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2883" y="2758393"/>
            <a:ext cx="4077269" cy="600159"/>
          </a:xfrm>
          <a:prstGeom prst="rect">
            <a:avLst/>
          </a:prstGeom>
        </p:spPr>
      </p:pic>
      <p:pic>
        <p:nvPicPr>
          <p:cNvPr id="21" name="Grafik 6">
            <a:extLst>
              <a:ext uri="{FF2B5EF4-FFF2-40B4-BE49-F238E27FC236}">
                <a16:creationId xmlns:a16="http://schemas.microsoft.com/office/drawing/2014/main" id="{087918EF-1535-8938-D0C1-4035FDEA68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22" name="Grafik 8">
            <a:extLst>
              <a:ext uri="{FF2B5EF4-FFF2-40B4-BE49-F238E27FC236}">
                <a16:creationId xmlns:a16="http://schemas.microsoft.com/office/drawing/2014/main" id="{83D7806A-CD00-0C46-0BC0-AA77E5AD0D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81906" y="268832"/>
            <a:ext cx="1817441" cy="70993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4F0E3EE-C7A0-6212-4F1C-20DA5949731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49869"/>
          <a:stretch/>
        </p:blipFill>
        <p:spPr>
          <a:xfrm>
            <a:off x="10505506" y="903527"/>
            <a:ext cx="1219200" cy="57767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BB14323-343A-2820-6011-C8AA6A323909}"/>
              </a:ext>
            </a:extLst>
          </p:cNvPr>
          <p:cNvSpPr txBox="1"/>
          <p:nvPr/>
        </p:nvSpPr>
        <p:spPr>
          <a:xfrm>
            <a:off x="819156" y="6515299"/>
            <a:ext cx="63960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/>
              <a:t>D. M. Araujo et al., 2024, 10.1109/TASC.2024.3368995 </a:t>
            </a:r>
          </a:p>
        </p:txBody>
      </p:sp>
      <p:pic>
        <p:nvPicPr>
          <p:cNvPr id="13" name="Picture 3" descr="page2image45939328">
            <a:extLst>
              <a:ext uri="{FF2B5EF4-FFF2-40B4-BE49-F238E27FC236}">
                <a16:creationId xmlns:a16="http://schemas.microsoft.com/office/drawing/2014/main" id="{B38D9F4E-440C-DEC1-C8BD-5BD29B6576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772" y="4072163"/>
            <a:ext cx="1804337" cy="176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0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7BAB9-65ED-7475-40FD-266401136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Latest Results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6728A17-8E99-9418-3242-71A1B11788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332" y="1180915"/>
            <a:ext cx="6479787" cy="403897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9C82D6F-3A69-9774-DF7B-597EA3788C41}"/>
              </a:ext>
            </a:extLst>
          </p:cNvPr>
          <p:cNvSpPr txBox="1"/>
          <p:nvPr/>
        </p:nvSpPr>
        <p:spPr>
          <a:xfrm>
            <a:off x="4552950" y="1419225"/>
            <a:ext cx="81330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/>
              <a:t>CD1 cable</a:t>
            </a:r>
            <a:endParaRPr lang="en-US" sz="14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86311FE-5256-808A-9537-BE3C932892B3}"/>
              </a:ext>
            </a:extLst>
          </p:cNvPr>
          <p:cNvCxnSpPr>
            <a:cxnSpLocks/>
          </p:cNvCxnSpPr>
          <p:nvPr/>
        </p:nvCxnSpPr>
        <p:spPr>
          <a:xfrm flipH="1">
            <a:off x="6947714" y="3379071"/>
            <a:ext cx="1139011" cy="45883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BBE2015-87F4-8001-89A3-20A570DA8FF5}"/>
              </a:ext>
            </a:extLst>
          </p:cNvPr>
          <p:cNvSpPr txBox="1"/>
          <p:nvPr/>
        </p:nvSpPr>
        <p:spPr>
          <a:xfrm>
            <a:off x="8343900" y="3011090"/>
            <a:ext cx="1942327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/>
              <a:t>filled paraffin wax</a:t>
            </a:r>
          </a:p>
          <a:p>
            <a:pPr algn="l"/>
            <a:r>
              <a:rPr lang="en-US" sz="2000"/>
              <a:t>“standard”</a:t>
            </a:r>
          </a:p>
          <a:p>
            <a:r>
              <a:rPr lang="en-US" sz="2000"/>
              <a:t>T</a:t>
            </a:r>
            <a:r>
              <a:rPr lang="en-US" sz="2000" baseline="-25000"/>
              <a:t>m</a:t>
            </a:r>
            <a:r>
              <a:rPr lang="en-US" sz="2000"/>
              <a:t> 57 °C</a:t>
            </a:r>
          </a:p>
          <a:p>
            <a:pPr algn="l"/>
            <a:endParaRPr lang="en-US" sz="2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F4C38A4-4BA9-B9EB-4D2E-67D847E4925C}"/>
              </a:ext>
            </a:extLst>
          </p:cNvPr>
          <p:cNvSpPr txBox="1"/>
          <p:nvPr/>
        </p:nvSpPr>
        <p:spPr>
          <a:xfrm>
            <a:off x="6947714" y="1840365"/>
            <a:ext cx="3065647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/>
              <a:t>filled high melting point wax</a:t>
            </a:r>
          </a:p>
          <a:p>
            <a:pPr algn="l"/>
            <a:r>
              <a:rPr lang="en-US" sz="2000"/>
              <a:t>T</a:t>
            </a:r>
            <a:r>
              <a:rPr lang="en-US" sz="2000" baseline="-25000"/>
              <a:t>m</a:t>
            </a:r>
            <a:r>
              <a:rPr lang="en-US" sz="2000"/>
              <a:t> 105 °C</a:t>
            </a:r>
            <a:endParaRPr lang="en-US" sz="20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E17AB30-83F6-31CE-89C9-DDFFA84419DA}"/>
              </a:ext>
            </a:extLst>
          </p:cNvPr>
          <p:cNvCxnSpPr>
            <a:cxnSpLocks/>
          </p:cNvCxnSpPr>
          <p:nvPr/>
        </p:nvCxnSpPr>
        <p:spPr>
          <a:xfrm flipH="1">
            <a:off x="6076950" y="2148141"/>
            <a:ext cx="763097" cy="86175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9BF6F26-9388-650E-4311-73E5F9816F19}"/>
              </a:ext>
            </a:extLst>
          </p:cNvPr>
          <p:cNvSpPr txBox="1"/>
          <p:nvPr/>
        </p:nvSpPr>
        <p:spPr>
          <a:xfrm>
            <a:off x="3400602" y="5725446"/>
            <a:ext cx="5187959" cy="110799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400"/>
              <a:t>inconclusive results with the new cable</a:t>
            </a:r>
          </a:p>
          <a:p>
            <a:pPr algn="ctr"/>
            <a:r>
              <a:rPr lang="en-US" sz="2400"/>
              <a:t>to be continued...</a:t>
            </a:r>
          </a:p>
          <a:p>
            <a:pPr algn="ctr"/>
            <a:r>
              <a:rPr lang="en-US" sz="2400"/>
              <a:t> </a:t>
            </a:r>
          </a:p>
        </p:txBody>
      </p:sp>
      <p:pic>
        <p:nvPicPr>
          <p:cNvPr id="34" name="Grafik 6">
            <a:extLst>
              <a:ext uri="{FF2B5EF4-FFF2-40B4-BE49-F238E27FC236}">
                <a16:creationId xmlns:a16="http://schemas.microsoft.com/office/drawing/2014/main" id="{ED31A9A8-2F8A-0D64-59D5-582415A96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35" name="Grafik 8">
            <a:extLst>
              <a:ext uri="{FF2B5EF4-FFF2-40B4-BE49-F238E27FC236}">
                <a16:creationId xmlns:a16="http://schemas.microsoft.com/office/drawing/2014/main" id="{34BC94A3-58B2-7752-8BA1-52B038922B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1906" y="268832"/>
            <a:ext cx="1817441" cy="70993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526998A-E70F-0DBC-6D06-F0B3E9D74DE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9869"/>
          <a:stretch/>
        </p:blipFill>
        <p:spPr>
          <a:xfrm>
            <a:off x="10505506" y="903527"/>
            <a:ext cx="1219200" cy="57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42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3B5C886-DE59-A6CE-D85D-A1AE866154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1554" y="2229091"/>
            <a:ext cx="3372321" cy="2657846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0204429-3C7B-31BF-3CED-779EF46535DC}"/>
              </a:ext>
            </a:extLst>
          </p:cNvPr>
          <p:cNvCxnSpPr/>
          <p:nvPr/>
        </p:nvCxnSpPr>
        <p:spPr>
          <a:xfrm>
            <a:off x="10467975" y="2933819"/>
            <a:ext cx="0" cy="290662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B5D97EA-A14A-BA51-74CE-23AD4624E39F}"/>
              </a:ext>
            </a:extLst>
          </p:cNvPr>
          <p:cNvSpPr txBox="1"/>
          <p:nvPr/>
        </p:nvSpPr>
        <p:spPr>
          <a:xfrm>
            <a:off x="10185055" y="2563173"/>
            <a:ext cx="774251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/>
              <a:t>pusher</a:t>
            </a:r>
            <a:endParaRPr lang="en-US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24992D-69B8-BD96-A418-AE6ECB068E20}"/>
              </a:ext>
            </a:extLst>
          </p:cNvPr>
          <p:cNvSpPr txBox="1"/>
          <p:nvPr/>
        </p:nvSpPr>
        <p:spPr>
          <a:xfrm>
            <a:off x="10162655" y="3883026"/>
            <a:ext cx="740524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/>
              <a:t>former</a:t>
            </a:r>
            <a:endParaRPr lang="en-US" sz="20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37BAB9-65ED-7475-40FD-266401136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Improvements on Compression BOX</a:t>
            </a:r>
            <a:br>
              <a:rPr lang="en-US"/>
            </a:br>
            <a:r>
              <a:rPr lang="en-US"/>
              <a:t>better strain monitoring</a:t>
            </a:r>
          </a:p>
        </p:txBody>
      </p:sp>
      <p:pic>
        <p:nvPicPr>
          <p:cNvPr id="3" name="Grafik 6">
            <a:extLst>
              <a:ext uri="{FF2B5EF4-FFF2-40B4-BE49-F238E27FC236}">
                <a16:creationId xmlns:a16="http://schemas.microsoft.com/office/drawing/2014/main" id="{FFF33108-1614-0EE8-84B3-5E5F8CB5DD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4" name="Grafik 8">
            <a:extLst>
              <a:ext uri="{FF2B5EF4-FFF2-40B4-BE49-F238E27FC236}">
                <a16:creationId xmlns:a16="http://schemas.microsoft.com/office/drawing/2014/main" id="{6C923C12-B957-B9AF-5DBC-A96B57EF3D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81906" y="268832"/>
            <a:ext cx="1817441" cy="7099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429B950-499E-FD4E-C0F7-EA19064E19C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9869"/>
          <a:stretch/>
        </p:blipFill>
        <p:spPr>
          <a:xfrm>
            <a:off x="10505506" y="903527"/>
            <a:ext cx="1219200" cy="57767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86BFD1C-A7BA-6595-EA0D-7F49D722BA20}"/>
              </a:ext>
            </a:extLst>
          </p:cNvPr>
          <p:cNvSpPr txBox="1"/>
          <p:nvPr/>
        </p:nvSpPr>
        <p:spPr>
          <a:xfrm>
            <a:off x="809625" y="1571625"/>
            <a:ext cx="8850313" cy="45858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2000"/>
              <a:t>- average stress is known by a single strain gauge on the pusher block</a:t>
            </a:r>
          </a:p>
          <a:p>
            <a:pPr algn="l">
              <a:lnSpc>
                <a:spcPct val="150000"/>
              </a:lnSpc>
            </a:pPr>
            <a:r>
              <a:rPr lang="en-US" sz="2000"/>
              <a:t>- the current on the pushing solenoids is also known, correlelates with strain on pusher block</a:t>
            </a:r>
          </a:p>
          <a:p>
            <a:pPr algn="l"/>
            <a:endParaRPr lang="en-US" sz="2000"/>
          </a:p>
          <a:p>
            <a:pPr algn="l"/>
            <a:endParaRPr lang="en-US" sz="2000"/>
          </a:p>
          <a:p>
            <a:pPr algn="l"/>
            <a:r>
              <a:rPr lang="en-US" sz="2000" b="1"/>
              <a:t>!  friction, blockage or uneven loading is not measured/detected</a:t>
            </a:r>
          </a:p>
          <a:p>
            <a:pPr algn="l"/>
            <a:endParaRPr lang="en-US" sz="2000" b="1"/>
          </a:p>
          <a:p>
            <a:pPr algn="l"/>
            <a:endParaRPr lang="en-US" sz="2000" b="1"/>
          </a:p>
          <a:p>
            <a:endParaRPr lang="en-US" sz="2000" b="1"/>
          </a:p>
          <a:p>
            <a:pPr marL="342900" indent="-342900" algn="l">
              <a:buFont typeface="Wingdings" panose="05000000000000000000" pitchFamily="2" charset="2"/>
              <a:buChar char="Ø"/>
            </a:pPr>
            <a:endParaRPr lang="en-US" sz="2000"/>
          </a:p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en-US" sz="2400"/>
              <a:t>better strain monitoring is required, ideally on both sides</a:t>
            </a:r>
          </a:p>
          <a:p>
            <a:pPr algn="ctr"/>
            <a:r>
              <a:rPr lang="en-US" sz="2400"/>
              <a:t>      pusher and former</a:t>
            </a:r>
          </a:p>
          <a:p>
            <a:pPr algn="l"/>
            <a:endParaRPr lang="en-US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F9A2A7-5F7C-8019-7AF6-A641A1B9E412}"/>
              </a:ext>
            </a:extLst>
          </p:cNvPr>
          <p:cNvSpPr txBox="1"/>
          <p:nvPr/>
        </p:nvSpPr>
        <p:spPr>
          <a:xfrm>
            <a:off x="9399347" y="4949806"/>
            <a:ext cx="6096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/>
              <a:t>courtesy of J. Van den Eijnden</a:t>
            </a:r>
          </a:p>
        </p:txBody>
      </p:sp>
    </p:spTree>
    <p:extLst>
      <p:ext uri="{BB962C8B-B14F-4D97-AF65-F5344CB8AC3E}">
        <p14:creationId xmlns:p14="http://schemas.microsoft.com/office/powerpoint/2010/main" val="2526957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raphic 39">
            <a:extLst>
              <a:ext uri="{FF2B5EF4-FFF2-40B4-BE49-F238E27FC236}">
                <a16:creationId xmlns:a16="http://schemas.microsoft.com/office/drawing/2014/main" id="{B1458BDE-8D41-7DE4-99CE-EAD9F2C4A2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83171" y="2190391"/>
            <a:ext cx="4613365" cy="3329004"/>
          </a:xfrm>
          <a:prstGeom prst="rect">
            <a:avLst/>
          </a:prstGeom>
        </p:spPr>
      </p:pic>
      <p:pic>
        <p:nvPicPr>
          <p:cNvPr id="8" name="Content Placeholder 7" descr="A blue square object with a hole in the middle&#10;&#10;Description automatically generated">
            <a:extLst>
              <a:ext uri="{FF2B5EF4-FFF2-40B4-BE49-F238E27FC236}">
                <a16:creationId xmlns:a16="http://schemas.microsoft.com/office/drawing/2014/main" id="{AD80965E-95BD-9A39-12C5-4BED1F0C5A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782" y="2510976"/>
            <a:ext cx="7002370" cy="5072514"/>
          </a:xfr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B70AB368-C6D0-1BEC-8AB6-89B13104B345}"/>
              </a:ext>
            </a:extLst>
          </p:cNvPr>
          <p:cNvGrpSpPr/>
          <p:nvPr/>
        </p:nvGrpSpPr>
        <p:grpSpPr>
          <a:xfrm>
            <a:off x="131128" y="3470327"/>
            <a:ext cx="4692277" cy="1701350"/>
            <a:chOff x="3370673" y="1861350"/>
            <a:chExt cx="5333849" cy="193397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D868EC4-EB61-7011-D135-94E07797C8F0}"/>
                </a:ext>
              </a:extLst>
            </p:cNvPr>
            <p:cNvSpPr/>
            <p:nvPr/>
          </p:nvSpPr>
          <p:spPr>
            <a:xfrm>
              <a:off x="7655442" y="2076891"/>
              <a:ext cx="326066" cy="432391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BEFCBC0-B7A8-7ABD-62AC-7E5FA4F12637}"/>
                </a:ext>
              </a:extLst>
            </p:cNvPr>
            <p:cNvSpPr/>
            <p:nvPr/>
          </p:nvSpPr>
          <p:spPr>
            <a:xfrm>
              <a:off x="6950149" y="3703175"/>
              <a:ext cx="326066" cy="92148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0A61420-C90F-BB62-CE1F-89BCE5071319}"/>
                </a:ext>
              </a:extLst>
            </p:cNvPr>
            <p:cNvSpPr/>
            <p:nvPr/>
          </p:nvSpPr>
          <p:spPr>
            <a:xfrm>
              <a:off x="8378456" y="3703175"/>
              <a:ext cx="326066" cy="92148"/>
            </a:xfrm>
            <a:prstGeom prst="rect">
              <a:avLst/>
            </a:prstGeom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26E91E3-E222-4BFA-2CFC-0F96C5FAF1F4}"/>
                </a:ext>
              </a:extLst>
            </p:cNvPr>
            <p:cNvGrpSpPr/>
            <p:nvPr/>
          </p:nvGrpSpPr>
          <p:grpSpPr>
            <a:xfrm>
              <a:off x="3370673" y="1861350"/>
              <a:ext cx="4284769" cy="1887900"/>
              <a:chOff x="3370673" y="1861350"/>
              <a:chExt cx="4284769" cy="1887900"/>
            </a:xfrm>
          </p:grpSpPr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B273314A-F686-6718-613B-BB0A7445C7BA}"/>
                  </a:ext>
                </a:extLst>
              </p:cNvPr>
              <p:cNvCxnSpPr>
                <a:cxnSpLocks/>
                <a:stCxn id="9" idx="1"/>
              </p:cNvCxnSpPr>
              <p:nvPr/>
            </p:nvCxnSpPr>
            <p:spPr>
              <a:xfrm flipH="1">
                <a:off x="5590064" y="2293086"/>
                <a:ext cx="2065378" cy="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E3ED915D-55DF-B242-DF5A-8288CAA205B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940423" y="2995042"/>
                <a:ext cx="2009726" cy="754208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1F311D9A-A40E-3F36-A85F-8FC07BCFFB1F}"/>
                  </a:ext>
                </a:extLst>
              </p:cNvPr>
              <p:cNvGrpSpPr/>
              <p:nvPr/>
            </p:nvGrpSpPr>
            <p:grpSpPr>
              <a:xfrm>
                <a:off x="3370673" y="1861350"/>
                <a:ext cx="3032361" cy="1340925"/>
                <a:chOff x="3370673" y="1861350"/>
                <a:chExt cx="3032361" cy="1340925"/>
              </a:xfrm>
            </p:grpSpPr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0897C0C-8011-9185-95F7-7AA84B2D1277}"/>
                    </a:ext>
                  </a:extLst>
                </p:cNvPr>
                <p:cNvSpPr txBox="1"/>
                <p:nvPr/>
              </p:nvSpPr>
              <p:spPr>
                <a:xfrm>
                  <a:off x="3914264" y="1861350"/>
                  <a:ext cx="2488770" cy="5947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nl-NL" sz="1400" dirty="0"/>
                    <a:t>Measure z-component of strain in pusher</a:t>
                  </a:r>
                  <a:endParaRPr lang="de-CH" sz="1400" dirty="0"/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3A2E4021-B7E9-283A-8F0A-DFEF511D987A}"/>
                    </a:ext>
                  </a:extLst>
                </p:cNvPr>
                <p:cNvSpPr txBox="1"/>
                <p:nvPr/>
              </p:nvSpPr>
              <p:spPr>
                <a:xfrm>
                  <a:off x="3370673" y="2607516"/>
                  <a:ext cx="2219391" cy="5947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nl-NL" sz="1400" dirty="0"/>
                    <a:t>Measure y-component of strain in hole</a:t>
                  </a:r>
                  <a:endParaRPr lang="de-CH" sz="1400" dirty="0"/>
                </a:p>
              </p:txBody>
            </p:sp>
          </p:grpSp>
        </p:grpSp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id="{1E93E9DF-0ED0-5394-34BB-403A526D5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838" y="260350"/>
            <a:ext cx="11223942" cy="954901"/>
          </a:xfrm>
        </p:spPr>
        <p:txBody>
          <a:bodyPr/>
          <a:lstStyle/>
          <a:p>
            <a:r>
              <a:rPr lang="en-US"/>
              <a:t>Improvements on Compression BOX</a:t>
            </a:r>
            <a:br>
              <a:rPr lang="en-US"/>
            </a:br>
            <a:r>
              <a:rPr lang="en-US"/>
              <a:t>better strain monitoring</a:t>
            </a:r>
            <a:endParaRPr lang="de-CH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92D5EA6-08E8-FE0D-63F1-8856A2AF76AB}"/>
              </a:ext>
            </a:extLst>
          </p:cNvPr>
          <p:cNvSpPr txBox="1"/>
          <p:nvPr/>
        </p:nvSpPr>
        <p:spPr>
          <a:xfrm>
            <a:off x="731838" y="1310647"/>
            <a:ext cx="73072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Possible cause: not all force transferred from pusher to the cable.</a:t>
            </a:r>
          </a:p>
          <a:p>
            <a:endParaRPr lang="nl-NL" dirty="0"/>
          </a:p>
          <a:p>
            <a:r>
              <a:rPr lang="nl-NL" dirty="0"/>
              <a:t>Idea: add holes and strain gauges to the former and pusher to measure force transferred </a:t>
            </a:r>
            <a:endParaRPr lang="de-CH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98156ED-F7A5-9E93-DD33-D3F27D9D68C6}"/>
              </a:ext>
            </a:extLst>
          </p:cNvPr>
          <p:cNvSpPr txBox="1"/>
          <p:nvPr/>
        </p:nvSpPr>
        <p:spPr>
          <a:xfrm>
            <a:off x="8259381" y="5620889"/>
            <a:ext cx="3060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Correlation should show if all force is transferred</a:t>
            </a:r>
            <a:endParaRPr lang="de-CH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A68F5B3-AF3F-D117-70F8-BA9A0DF2DB3E}"/>
              </a:ext>
            </a:extLst>
          </p:cNvPr>
          <p:cNvCxnSpPr/>
          <p:nvPr/>
        </p:nvCxnSpPr>
        <p:spPr>
          <a:xfrm>
            <a:off x="4328419" y="3659942"/>
            <a:ext cx="0" cy="38038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342D97BD-271C-CC5B-90E5-E2CFE4A0AAD7}"/>
              </a:ext>
            </a:extLst>
          </p:cNvPr>
          <p:cNvCxnSpPr>
            <a:cxnSpLocks/>
          </p:cNvCxnSpPr>
          <p:nvPr/>
        </p:nvCxnSpPr>
        <p:spPr>
          <a:xfrm flipH="1">
            <a:off x="3280054" y="4998508"/>
            <a:ext cx="28684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7A8718A-E939-5059-771A-CF8073B961FC}"/>
              </a:ext>
            </a:extLst>
          </p:cNvPr>
          <p:cNvCxnSpPr>
            <a:cxnSpLocks/>
          </p:cNvCxnSpPr>
          <p:nvPr/>
        </p:nvCxnSpPr>
        <p:spPr>
          <a:xfrm flipH="1">
            <a:off x="4536559" y="4998508"/>
            <a:ext cx="28684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7" name="Grafik 6">
            <a:extLst>
              <a:ext uri="{FF2B5EF4-FFF2-40B4-BE49-F238E27FC236}">
                <a16:creationId xmlns:a16="http://schemas.microsoft.com/office/drawing/2014/main" id="{204ABD1F-6EC5-51D8-D6BD-513485BC72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10" name="Grafik 8">
            <a:extLst>
              <a:ext uri="{FF2B5EF4-FFF2-40B4-BE49-F238E27FC236}">
                <a16:creationId xmlns:a16="http://schemas.microsoft.com/office/drawing/2014/main" id="{1B9A43D2-AC56-177E-F751-85B1116565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81906" y="268832"/>
            <a:ext cx="1817441" cy="7099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0C0D33E-5BEC-0F9B-90E6-EF703F0AFBF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49869"/>
          <a:stretch/>
        </p:blipFill>
        <p:spPr>
          <a:xfrm>
            <a:off x="10505506" y="903527"/>
            <a:ext cx="1219200" cy="57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93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A0A746-C484-F6B7-E063-A7C19C1E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Conclusion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07704-86E7-2752-42D3-C9C0B8D945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/>
              <a:t>Compression BOX was adapted to a new type of cable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/>
              <a:t>A filled high melting point wax was tested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- Compression BOX tests with cables which are going to be used in SMACC</a:t>
            </a:r>
          </a:p>
          <a:p>
            <a:endParaRPr lang="en-US"/>
          </a:p>
          <a:p>
            <a:r>
              <a:rPr lang="en-US"/>
              <a:t>- Adaptation of the compression BOX former to accommodate more strain gauges</a:t>
            </a:r>
          </a:p>
          <a:p>
            <a:endParaRPr lang="en-US"/>
          </a:p>
          <a:p>
            <a:r>
              <a:rPr lang="en-US"/>
              <a:t>- Continue the evaluation of filled high melting point wax as impregnation media</a:t>
            </a:r>
          </a:p>
          <a:p>
            <a:endParaRPr lang="en-US"/>
          </a:p>
        </p:txBody>
      </p:sp>
      <p:pic>
        <p:nvPicPr>
          <p:cNvPr id="4" name="Grafik 6">
            <a:extLst>
              <a:ext uri="{FF2B5EF4-FFF2-40B4-BE49-F238E27FC236}">
                <a16:creationId xmlns:a16="http://schemas.microsoft.com/office/drawing/2014/main" id="{512E7E81-A2C1-DEE4-EF4E-85C9997F3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4614" y="155640"/>
            <a:ext cx="970892" cy="958117"/>
          </a:xfrm>
          <a:prstGeom prst="rect">
            <a:avLst/>
          </a:prstGeom>
        </p:spPr>
      </p:pic>
      <p:pic>
        <p:nvPicPr>
          <p:cNvPr id="5" name="Grafik 8">
            <a:extLst>
              <a:ext uri="{FF2B5EF4-FFF2-40B4-BE49-F238E27FC236}">
                <a16:creationId xmlns:a16="http://schemas.microsoft.com/office/drawing/2014/main" id="{05A2AAAB-50D3-35D5-5CA5-A0FC86CAD7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1906" y="268832"/>
            <a:ext cx="1817441" cy="7099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04AE579-FD8E-323F-5B0D-5596531687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49869"/>
          <a:stretch/>
        </p:blipFill>
        <p:spPr>
          <a:xfrm>
            <a:off x="10505506" y="903527"/>
            <a:ext cx="1219200" cy="577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712255"/>
      </p:ext>
    </p:extLst>
  </p:cSld>
  <p:clrMapOvr>
    <a:masterClrMapping/>
  </p:clrMapOvr>
</p:sld>
</file>

<file path=ppt/theme/theme1.xml><?xml version="1.0" encoding="utf-8"?>
<a:theme xmlns:a="http://schemas.openxmlformats.org/drawingml/2006/main" name="ThemePSI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hemePSI" id="{700B463B-16B4-421C-A83A-743F8E107D0B}" vid="{15AD7481-7A1A-4577-AFF3-D844A24DE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ThemePSI</Template>
  <TotalTime>0</TotalTime>
  <Words>566</Words>
  <Application>Microsoft Office PowerPoint</Application>
  <PresentationFormat>Widescreen</PresentationFormat>
  <Paragraphs>101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Arial</vt:lpstr>
      <vt:lpstr>Calibri</vt:lpstr>
      <vt:lpstr>Wingdings</vt:lpstr>
      <vt:lpstr>ThemePSI</vt:lpstr>
      <vt:lpstr>Compression BOX  </vt:lpstr>
      <vt:lpstr>Acknowledgment</vt:lpstr>
      <vt:lpstr>Compression BOX setup at UTwente</vt:lpstr>
      <vt:lpstr>Last time</vt:lpstr>
      <vt:lpstr>Compression Box with new type of cable  cross-check and validation experiments</vt:lpstr>
      <vt:lpstr>Latest Results</vt:lpstr>
      <vt:lpstr>Improvements on Compression BOX better strain monitoring</vt:lpstr>
      <vt:lpstr>Improvements on Compression BOX better strain monitoring</vt:lpstr>
      <vt:lpstr>Conclusion and Outlook</vt:lpstr>
      <vt:lpstr>Von-Mises Stress         Contract Friction</vt:lpstr>
      <vt:lpstr>PowerPoint Presentation</vt:lpstr>
      <vt:lpstr>PowerPoint Presentation</vt:lpstr>
      <vt:lpstr>PowerPoint Presentation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Brem André</dc:creator>
  <cp:lastModifiedBy>Brem André</cp:lastModifiedBy>
  <cp:revision>131</cp:revision>
  <dcterms:created xsi:type="dcterms:W3CDTF">2024-11-29T11:16:08Z</dcterms:created>
  <dcterms:modified xsi:type="dcterms:W3CDTF">2025-02-11T13:20:27Z</dcterms:modified>
</cp:coreProperties>
</file>