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8"/>
  </p:notesMasterIdLst>
  <p:sldIdLst>
    <p:sldId id="260" r:id="rId5"/>
    <p:sldId id="967" r:id="rId6"/>
    <p:sldId id="969" r:id="rId7"/>
    <p:sldId id="954" r:id="rId8"/>
    <p:sldId id="955" r:id="rId9"/>
    <p:sldId id="968" r:id="rId10"/>
    <p:sldId id="932" r:id="rId11"/>
    <p:sldId id="958" r:id="rId12"/>
    <p:sldId id="957" r:id="rId13"/>
    <p:sldId id="966" r:id="rId14"/>
    <p:sldId id="262" r:id="rId15"/>
    <p:sldId id="937" r:id="rId16"/>
    <p:sldId id="924" r:id="rId17"/>
    <p:sldId id="959" r:id="rId18"/>
    <p:sldId id="960" r:id="rId19"/>
    <p:sldId id="963" r:id="rId20"/>
    <p:sldId id="965" r:id="rId21"/>
    <p:sldId id="964" r:id="rId22"/>
    <p:sldId id="961" r:id="rId23"/>
    <p:sldId id="962" r:id="rId24"/>
    <p:sldId id="261" r:id="rId25"/>
    <p:sldId id="949" r:id="rId26"/>
    <p:sldId id="956" r:id="rId27"/>
  </p:sldIdLst>
  <p:sldSz cx="9144000" cy="5715000" type="screen16x10"/>
  <p:notesSz cx="6797675" cy="9872663"/>
  <p:defaultTextStyle>
    <a:defPPr>
      <a:defRPr lang="en-US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ion" id="{9C1A176E-41BF-43AA-9557-B0464C36E46F}">
          <p14:sldIdLst>
            <p14:sldId id="260"/>
            <p14:sldId id="967"/>
          </p14:sldIdLst>
        </p14:section>
        <p14:section name="Detecion" id="{95551710-25A1-499C-8C63-7F7271D617C7}">
          <p14:sldIdLst>
            <p14:sldId id="969"/>
            <p14:sldId id="954"/>
            <p14:sldId id="955"/>
          </p14:sldIdLst>
        </p14:section>
        <p14:section name="Technology" id="{BD89BF3F-849B-48EF-82C7-8786645C4E83}">
          <p14:sldIdLst>
            <p14:sldId id="968"/>
            <p14:sldId id="932"/>
            <p14:sldId id="958"/>
            <p14:sldId id="957"/>
            <p14:sldId id="966"/>
            <p14:sldId id="262"/>
          </p14:sldIdLst>
        </p14:section>
        <p14:section name="Simulations" id="{EE2808D5-BDFA-42F2-B7F4-7C0D209036D5}">
          <p14:sldIdLst>
            <p14:sldId id="937"/>
            <p14:sldId id="924"/>
            <p14:sldId id="959"/>
            <p14:sldId id="960"/>
            <p14:sldId id="963"/>
            <p14:sldId id="965"/>
            <p14:sldId id="964"/>
            <p14:sldId id="961"/>
            <p14:sldId id="962"/>
            <p14:sldId id="261"/>
          </p14:sldIdLst>
        </p14:section>
        <p14:section name="Summary" id="{E1587E6B-22D3-447B-9C32-F30F6394A7ED}">
          <p14:sldIdLst>
            <p14:sldId id="949"/>
            <p14:sldId id="95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B8CCE4"/>
    <a:srgbClr val="B9DEFF"/>
    <a:srgbClr val="F09E18"/>
    <a:srgbClr val="0016A0"/>
    <a:srgbClr val="8E04FF"/>
    <a:srgbClr val="006DD0"/>
    <a:srgbClr val="67B4FE"/>
    <a:srgbClr val="6647AD"/>
    <a:srgbClr val="676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16" autoAdjust="0"/>
    <p:restoredTop sz="97156" autoAdjust="0"/>
  </p:normalViewPr>
  <p:slideViewPr>
    <p:cSldViewPr snapToGrid="0" snapToObjects="1">
      <p:cViewPr varScale="1">
        <p:scale>
          <a:sx n="149" d="100"/>
          <a:sy n="149" d="100"/>
        </p:scale>
        <p:origin x="374" y="86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schnaub\cernbox\Documents\timings_HPC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DE" sz="1200" dirty="0"/>
              <a:t>Preliminary scaling results for parallelization in space</a:t>
            </a:r>
            <a:endParaRPr lang="en-US" sz="1200" dirty="0"/>
          </a:p>
        </c:rich>
      </c:tx>
      <c:layout>
        <c:manualLayout>
          <c:xMode val="edge"/>
          <c:yMode val="edge"/>
          <c:x val="0.21274377164501623"/>
          <c:y val="2.6403738104024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8383672534679265E-2"/>
          <c:y val="0.13635659599681907"/>
          <c:w val="0.86082460576100139"/>
          <c:h val="0.69082522528737189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'HTS-PHOTON_NL_COUPLED'!$D$1</c:f>
              <c:strCache>
                <c:ptCount val="1"/>
                <c:pt idx="0">
                  <c:v>new mat</c:v>
                </c:pt>
              </c:strCache>
            </c:strRef>
          </c:tx>
          <c:spPr>
            <a:ln w="9525" cap="rnd" cmpd="sng">
              <a:solidFill>
                <a:schemeClr val="tx1"/>
              </a:solidFill>
              <a:round/>
            </a:ln>
            <a:effectLst>
              <a:glow rad="70000">
                <a:scrgbClr r="0" g="0" b="0">
                  <a:tint val="30000"/>
                  <a:shade val="95000"/>
                  <a:satMod val="300000"/>
                  <a:alpha val="50000"/>
                </a:scrgbClr>
              </a:glow>
            </a:effectLst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accent6"/>
                </a:solidFill>
                <a:round/>
              </a:ln>
              <a:effectLst>
                <a:glow rad="70000">
                  <a:scrgbClr r="0" g="0" b="0">
                    <a:tint val="30000"/>
                    <a:shade val="95000"/>
                    <a:satMod val="300000"/>
                    <a:alpha val="50000"/>
                  </a:scrgbClr>
                </a:glow>
              </a:effectLst>
            </c:spPr>
          </c:marker>
          <c:xVal>
            <c:numRef>
              <c:f>'HTS-PHOTON_NL_COUPLED'!$B$2:$B$10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</c:numCache>
            </c:numRef>
          </c:xVal>
          <c:yVal>
            <c:numRef>
              <c:f>'HTS-PHOTON_NL_COUPLED'!$E$2:$E$10</c:f>
              <c:numCache>
                <c:formatCode>General</c:formatCode>
                <c:ptCount val="9"/>
                <c:pt idx="0">
                  <c:v>1</c:v>
                </c:pt>
                <c:pt idx="1">
                  <c:v>1.0793694937943972</c:v>
                </c:pt>
                <c:pt idx="2">
                  <c:v>2.0012322805054974</c:v>
                </c:pt>
                <c:pt idx="3">
                  <c:v>3.0807781828945067</c:v>
                </c:pt>
                <c:pt idx="4">
                  <c:v>4.0274553257351906</c:v>
                </c:pt>
                <c:pt idx="5">
                  <c:v>5.3051224428329817</c:v>
                </c:pt>
                <c:pt idx="6">
                  <c:v>7.6750460868107924</c:v>
                </c:pt>
                <c:pt idx="7">
                  <c:v>7.8325637078843853</c:v>
                </c:pt>
                <c:pt idx="8">
                  <c:v>6.2244481896270525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433-4F3B-9680-B9B5EEF9B6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6872032"/>
        <c:axId val="907066176"/>
      </c:scatterChart>
      <c:valAx>
        <c:axId val="696872032"/>
        <c:scaling>
          <c:logBase val="10"/>
          <c:orientation val="minMax"/>
          <c:max val="264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DE" sz="1100" dirty="0"/>
                  <a:t># MPI tasks (-)</a:t>
                </a:r>
                <a:endParaRPr lang="en-US" sz="11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7066176"/>
        <c:crosses val="autoZero"/>
        <c:crossBetween val="midCat"/>
      </c:valAx>
      <c:valAx>
        <c:axId val="907066176"/>
        <c:scaling>
          <c:orientation val="minMax"/>
          <c:max val="8.5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DE" sz="1100" dirty="0"/>
                  <a:t>Speed-up (-)</a:t>
                </a:r>
                <a:endParaRPr lang="en-US" sz="1100" dirty="0"/>
              </a:p>
            </c:rich>
          </c:tx>
          <c:layout>
            <c:manualLayout>
              <c:xMode val="edge"/>
              <c:yMode val="edge"/>
              <c:x val="5.157943492357573E-3"/>
              <c:y val="0.307416426626198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68720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4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000"/>
            <a:lumOff val="60000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739775"/>
            <a:ext cx="592455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03BAC581-F1FB-39CB-49FC-16B79E710E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715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01/11/2023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HFM WP4.5 – Mariusz Wozniak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5296960"/>
            <a:ext cx="501424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Espace réservé du titre 8">
            <a:extLst>
              <a:ext uri="{FF2B5EF4-FFF2-40B4-BE49-F238E27FC236}">
                <a16:creationId xmlns:a16="http://schemas.microsoft.com/office/drawing/2014/main" id="{7CF48E8C-E2DA-6333-2DA2-B39C80FEB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772" y="75397"/>
            <a:ext cx="8771976" cy="53640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64278C8-04F7-5A81-8A65-CA4710CE181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02772" y="685170"/>
            <a:ext cx="8771976" cy="44693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075CF2-CACA-654D-1ECD-4E3E7A7A5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01/11/2023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A904BD-1848-989B-E287-56ADDA6D3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EF6723-D640-49B5-011B-AC6F4B527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849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8806" y="1869723"/>
            <a:ext cx="8219661" cy="1326444"/>
          </a:xfrm>
        </p:spPr>
        <p:txBody>
          <a:bodyPr anchor="ctr"/>
          <a:lstStyle>
            <a:lvl1pPr algn="l">
              <a:defRPr sz="3450"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01/11/2023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HFM WP4.5 – Mariusz Wozniak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5296960"/>
            <a:ext cx="501424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5211279"/>
            <a:ext cx="9144000" cy="497238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02772" y="75397"/>
            <a:ext cx="8771976" cy="53640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02772" y="661915"/>
            <a:ext cx="8771976" cy="44762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28/03/2024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HFM WP4.5 – Mariusz Wozniak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5296960"/>
            <a:ext cx="501424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F2D05B-B02A-E0A4-7909-C552FEA366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b="36557"/>
          <a:stretch/>
        </p:blipFill>
        <p:spPr bwMode="auto">
          <a:xfrm>
            <a:off x="-38112" y="5245470"/>
            <a:ext cx="557939" cy="452061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7952228-2CF1-0252-AF01-FFEB857C01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t="62024"/>
          <a:stretch/>
        </p:blipFill>
        <p:spPr bwMode="auto">
          <a:xfrm>
            <a:off x="542653" y="5331150"/>
            <a:ext cx="557939" cy="270594"/>
          </a:xfrm>
          <a:prstGeom prst="rect">
            <a:avLst/>
          </a:prstGeom>
          <a:noFill/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5F93947-D45D-EBC8-E00E-9F2E30ED6E49}"/>
              </a:ext>
            </a:extLst>
          </p:cNvPr>
          <p:cNvCxnSpPr/>
          <p:nvPr userDrawn="1"/>
        </p:nvCxnSpPr>
        <p:spPr>
          <a:xfrm>
            <a:off x="508262" y="5184419"/>
            <a:ext cx="0" cy="497238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6" r:id="rId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25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78942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95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819531" indent="-25717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038987" indent="-25717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237869" indent="-257175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02031" TargetMode="External"/><Relationship Id="rId2" Type="http://schemas.openxmlformats.org/officeDocument/2006/relationships/hyperlink" Target="https://indico.cern.ch/event/1425262" TargetMode="Externa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ch/smali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7" Type="http://schemas.openxmlformats.org/officeDocument/2006/relationships/image" Target="../media/image43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sv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svg"/><Relationship Id="rId7" Type="http://schemas.openxmlformats.org/officeDocument/2006/relationships/image" Target="../media/image49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sv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109/TASC.2016.2536653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6.png"/><Relationship Id="rId12" Type="http://schemas.openxmlformats.org/officeDocument/2006/relationships/image" Target="../media/image59.sv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55.png"/><Relationship Id="rId11" Type="http://schemas.openxmlformats.org/officeDocument/2006/relationships/image" Target="../media/image58.png"/><Relationship Id="rId5" Type="http://schemas.openxmlformats.org/officeDocument/2006/relationships/image" Target="../media/image54.png"/><Relationship Id="rId10" Type="http://schemas.openxmlformats.org/officeDocument/2006/relationships/image" Target="../media/image57.jpeg"/><Relationship Id="rId4" Type="http://schemas.openxmlformats.org/officeDocument/2006/relationships/image" Target="../media/image53.png"/><Relationship Id="rId9" Type="http://schemas.openxmlformats.org/officeDocument/2006/relationships/hyperlink" Target="https://arxiv.org/abs/2501.15871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svg"/><Relationship Id="rId13" Type="http://schemas.openxmlformats.org/officeDocument/2006/relationships/image" Target="../media/image66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2.png"/><Relationship Id="rId12" Type="http://schemas.openxmlformats.org/officeDocument/2006/relationships/image" Target="../media/image65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510.png"/><Relationship Id="rId11" Type="http://schemas.openxmlformats.org/officeDocument/2006/relationships/image" Target="../media/image59.svg"/><Relationship Id="rId5" Type="http://schemas.openxmlformats.org/officeDocument/2006/relationships/image" Target="../media/image61.svg"/><Relationship Id="rId10" Type="http://schemas.openxmlformats.org/officeDocument/2006/relationships/image" Target="../media/image58.png"/><Relationship Id="rId4" Type="http://schemas.openxmlformats.org/officeDocument/2006/relationships/image" Target="../media/image60.png"/><Relationship Id="rId9" Type="http://schemas.openxmlformats.org/officeDocument/2006/relationships/image" Target="../media/image64.png"/><Relationship Id="rId14" Type="http://schemas.openxmlformats.org/officeDocument/2006/relationships/image" Target="../media/image67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9.jpeg"/><Relationship Id="rId7" Type="http://schemas.openxmlformats.org/officeDocument/2006/relationships/image" Target="../media/image71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59.svg"/><Relationship Id="rId4" Type="http://schemas.openxmlformats.org/officeDocument/2006/relationships/image" Target="../media/image58.png"/><Relationship Id="rId9" Type="http://schemas.openxmlformats.org/officeDocument/2006/relationships/chart" Target="../charts/char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gif"/><Relationship Id="rId2" Type="http://schemas.openxmlformats.org/officeDocument/2006/relationships/image" Target="../media/image7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gif"/><Relationship Id="rId2" Type="http://schemas.openxmlformats.org/officeDocument/2006/relationships/image" Target="../media/image76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hyperlink" Target="https://indico.cern.ch/event/1468340" TargetMode="External"/><Relationship Id="rId4" Type="http://schemas.openxmlformats.org/officeDocument/2006/relationships/hyperlink" Target="https://iopscience.iop.org/article/10.1088/1361-6668/ada833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13" Type="http://schemas.openxmlformats.org/officeDocument/2006/relationships/image" Target="../media/image31.svg"/><Relationship Id="rId3" Type="http://schemas.openxmlformats.org/officeDocument/2006/relationships/image" Target="../media/image21.sv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svg"/><Relationship Id="rId15" Type="http://schemas.openxmlformats.org/officeDocument/2006/relationships/image" Target="../media/image33.svg"/><Relationship Id="rId10" Type="http://schemas.openxmlformats.org/officeDocument/2006/relationships/image" Target="../media/image28.sv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E498B4-68E2-360B-F6EC-210232D5CA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31CBEE3-BC2C-08FC-8152-98C938D66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132" y="589018"/>
            <a:ext cx="7120371" cy="1522709"/>
          </a:xfrm>
        </p:spPr>
        <p:txBody>
          <a:bodyPr>
            <a:normAutofit/>
          </a:bodyPr>
          <a:lstStyle/>
          <a:p>
            <a:pPr algn="ctr"/>
            <a:r>
              <a:rPr lang="en-GB" sz="3600" b="0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Progress on Quench Protection and Transient Modelling at CERN</a:t>
            </a:r>
            <a:endParaRPr lang="en-GB" sz="3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C1832E-5622-4653-1F17-CBFDC1C0D897}"/>
              </a:ext>
            </a:extLst>
          </p:cNvPr>
          <p:cNvSpPr txBox="1"/>
          <p:nvPr/>
        </p:nvSpPr>
        <p:spPr>
          <a:xfrm>
            <a:off x="3071170" y="3214206"/>
            <a:ext cx="3454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HFM Annual Meeting, 11</a:t>
            </a:r>
            <a:r>
              <a:rPr lang="en-GB" sz="1400" baseline="30000" dirty="0"/>
              <a:t>th</a:t>
            </a:r>
            <a:r>
              <a:rPr lang="en-GB" sz="1400" dirty="0"/>
              <a:t> February 2025</a:t>
            </a:r>
            <a:endParaRPr lang="en-FR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B95262-3161-D9C9-9A15-42F5C199A15E}"/>
              </a:ext>
            </a:extLst>
          </p:cNvPr>
          <p:cNvSpPr txBox="1"/>
          <p:nvPr/>
        </p:nvSpPr>
        <p:spPr>
          <a:xfrm>
            <a:off x="3731928" y="2807176"/>
            <a:ext cx="2132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Mariusz Wozniak</a:t>
            </a:r>
            <a:endParaRPr lang="en-FR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190B32-2CB9-5126-9668-EAD9A24D169D}"/>
              </a:ext>
            </a:extLst>
          </p:cNvPr>
          <p:cNvSpPr txBox="1"/>
          <p:nvPr/>
        </p:nvSpPr>
        <p:spPr>
          <a:xfrm>
            <a:off x="1050547" y="2272531"/>
            <a:ext cx="73855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HFM WP4.5</a:t>
            </a:r>
            <a:endParaRPr lang="en-GB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4639BD-9D8E-05AA-65C3-70863F1D6ED6}"/>
              </a:ext>
            </a:extLst>
          </p:cNvPr>
          <p:cNvSpPr txBox="1"/>
          <p:nvPr/>
        </p:nvSpPr>
        <p:spPr>
          <a:xfrm>
            <a:off x="2821480" y="3899174"/>
            <a:ext cx="38436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Related presentations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72650F-8A05-3462-2ED8-04B47AE9A0E7}"/>
              </a:ext>
            </a:extLst>
          </p:cNvPr>
          <p:cNvSpPr txBox="1"/>
          <p:nvPr/>
        </p:nvSpPr>
        <p:spPr>
          <a:xfrm>
            <a:off x="4785989" y="4280927"/>
            <a:ext cx="27467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 i="1"/>
            </a:lvl1pPr>
          </a:lstStyle>
          <a:p>
            <a:r>
              <a:rPr lang="en-GB" dirty="0"/>
              <a:t>TE-HFM Day, September 2024</a:t>
            </a:r>
          </a:p>
          <a:p>
            <a:r>
              <a:rPr lang="en-GB" dirty="0">
                <a:hlinkClick r:id="rId2"/>
              </a:rPr>
              <a:t>https://indico.cern.ch/event/1425262</a:t>
            </a:r>
            <a:endParaRPr lang="en-GB" dirty="0"/>
          </a:p>
          <a:p>
            <a:r>
              <a:rPr lang="en-GB" dirty="0"/>
              <a:t>WP4.5 – A. Verweij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ED354E-312B-DF22-98C5-5D4AD714FA6E}"/>
              </a:ext>
            </a:extLst>
          </p:cNvPr>
          <p:cNvSpPr txBox="1"/>
          <p:nvPr/>
        </p:nvSpPr>
        <p:spPr>
          <a:xfrm>
            <a:off x="1645119" y="4280927"/>
            <a:ext cx="292688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 i="1"/>
            </a:lvl1pPr>
          </a:lstStyle>
          <a:p>
            <a:r>
              <a:rPr lang="en-GB" dirty="0"/>
              <a:t>HFM annual meeting, November 2023</a:t>
            </a:r>
          </a:p>
          <a:p>
            <a:r>
              <a:rPr lang="en-GB" dirty="0">
                <a:hlinkClick r:id="rId3"/>
              </a:rPr>
              <a:t>https://indico.cern.ch/event/1302031</a:t>
            </a:r>
            <a:endParaRPr lang="en-GB" dirty="0"/>
          </a:p>
          <a:p>
            <a:r>
              <a:rPr lang="en-GB" dirty="0"/>
              <a:t>STEAM – E. Ravaioli &amp; M. Wozniak</a:t>
            </a:r>
          </a:p>
          <a:p>
            <a:r>
              <a:rPr lang="en-GB" dirty="0"/>
              <a:t>WP4.5 – M. Wozniak</a:t>
            </a:r>
          </a:p>
        </p:txBody>
      </p:sp>
    </p:spTree>
    <p:extLst>
      <p:ext uri="{BB962C8B-B14F-4D97-AF65-F5344CB8AC3E}">
        <p14:creationId xmlns:p14="http://schemas.microsoft.com/office/powerpoint/2010/main" val="35777000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B6CEB-1F45-A3AA-DC04-FF53D8B33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F467D8E-9D7A-7228-5BBE-AF07AF3BE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236" y="27120"/>
            <a:ext cx="9151994" cy="536402"/>
          </a:xfrm>
        </p:spPr>
        <p:txBody>
          <a:bodyPr>
            <a:normAutofit/>
          </a:bodyPr>
          <a:lstStyle/>
          <a:p>
            <a:r>
              <a:rPr lang="en-US" sz="2800" dirty="0"/>
              <a:t>E-CLIQ: External Coupling Loss Induced Quench system</a:t>
            </a:r>
            <a:endParaRPr lang="en-GB" sz="28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5564FC4-2578-2E19-FC13-E027E681A1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17" r="854"/>
          <a:stretch/>
        </p:blipFill>
        <p:spPr>
          <a:xfrm>
            <a:off x="345647" y="1995015"/>
            <a:ext cx="6637512" cy="3204873"/>
          </a:xfrm>
          <a:prstGeom prst="rect">
            <a:avLst/>
          </a:prstGeom>
        </p:spPr>
      </p:pic>
      <p:pic>
        <p:nvPicPr>
          <p:cNvPr id="3" name="Picture 2" descr="A person holding a small chip&#10;&#10;Description automatically generated">
            <a:extLst>
              <a:ext uri="{FF2B5EF4-FFF2-40B4-BE49-F238E27FC236}">
                <a16:creationId xmlns:a16="http://schemas.microsoft.com/office/drawing/2014/main" id="{5CF164C3-C3D1-5976-9F2A-803C980A953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7078" y="1966405"/>
            <a:ext cx="1884235" cy="2078041"/>
          </a:xfrm>
          <a:prstGeom prst="rect">
            <a:avLst/>
          </a:prstGeom>
          <a:ln w="6350">
            <a:noFill/>
          </a:ln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F9D56D7-2A7E-80DF-EF7D-BFC36F0C8EC2}"/>
              </a:ext>
            </a:extLst>
          </p:cNvPr>
          <p:cNvSpPr txBox="1">
            <a:spLocks/>
          </p:cNvSpPr>
          <p:nvPr/>
        </p:nvSpPr>
        <p:spPr>
          <a:xfrm>
            <a:off x="3144588" y="5341531"/>
            <a:ext cx="1824926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1200" dirty="0">
                <a:solidFill>
                  <a:schemeClr val="bg1"/>
                </a:solidFill>
              </a:rPr>
              <a:t>Courtesy of T. Mulder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DBEE2F-A1E3-E378-9692-99A888A15771}"/>
              </a:ext>
            </a:extLst>
          </p:cNvPr>
          <p:cNvSpPr txBox="1"/>
          <p:nvPr/>
        </p:nvSpPr>
        <p:spPr>
          <a:xfrm>
            <a:off x="85546" y="684333"/>
            <a:ext cx="900968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E-CLIQ is a potential alternative to Quench Heaters, but with robust insulation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E-CLIQ uses a multilayer PCB coil powered by AC current (PSU or C dis.)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AC in the E-CLIQ coil generates a large dB/dt and thus AC loss in a SC cable.</a:t>
            </a:r>
            <a:br>
              <a:rPr lang="en-US" sz="1600" dirty="0"/>
            </a:br>
            <a:r>
              <a:rPr lang="en-US" sz="1600" dirty="0"/>
              <a:t>This increases the cable temperature within milliseconds after activation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Two E-CLIQ devices embedded in SMC108, each device has two coils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96E5B1E-A4FE-15D9-E13F-A78227973E9F}"/>
              </a:ext>
            </a:extLst>
          </p:cNvPr>
          <p:cNvSpPr txBox="1"/>
          <p:nvPr/>
        </p:nvSpPr>
        <p:spPr>
          <a:xfrm>
            <a:off x="7097078" y="4319129"/>
            <a:ext cx="1984249" cy="7405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Thank you!</a:t>
            </a:r>
          </a:p>
          <a:p>
            <a:r>
              <a:rPr lang="en-US" dirty="0"/>
              <a:t>J.C. Perez and</a:t>
            </a:r>
          </a:p>
          <a:p>
            <a:r>
              <a:rPr lang="en-US" dirty="0"/>
              <a:t>the SMC magnet team</a:t>
            </a:r>
            <a:endParaRPr lang="en-GB" dirty="0"/>
          </a:p>
        </p:txBody>
      </p:sp>
      <p:sp>
        <p:nvSpPr>
          <p:cNvPr id="18" name="Footer Placeholder 2">
            <a:extLst>
              <a:ext uri="{FF2B5EF4-FFF2-40B4-BE49-F238E27FC236}">
                <a16:creationId xmlns:a16="http://schemas.microsoft.com/office/drawing/2014/main" id="{85BBDA86-A028-E1D5-3C07-1CF3B89BB8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</p:spPr>
        <p:txBody>
          <a:bodyPr/>
          <a:lstStyle/>
          <a:p>
            <a:r>
              <a:rPr lang="en-US" sz="1000" dirty="0"/>
              <a:t>HFM WP4.5, Mariusz Wozniak, 11.02.2025</a:t>
            </a:r>
          </a:p>
        </p:txBody>
      </p:sp>
    </p:spTree>
    <p:extLst>
      <p:ext uri="{BB962C8B-B14F-4D97-AF65-F5344CB8AC3E}">
        <p14:creationId xmlns:p14="http://schemas.microsoft.com/office/powerpoint/2010/main" val="2342227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F92C5B-B455-8F1D-5BCB-186B7B0B89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327B61F-25CE-A2F4-6382-4F343C8A6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E-CLIQ Demonstration on an SMC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F5B807B-8A19-7FFA-B9BC-9C54257DC53D}"/>
              </a:ext>
            </a:extLst>
          </p:cNvPr>
          <p:cNvSpPr txBox="1">
            <a:spLocks/>
          </p:cNvSpPr>
          <p:nvPr/>
        </p:nvSpPr>
        <p:spPr>
          <a:xfrm>
            <a:off x="3144588" y="5341531"/>
            <a:ext cx="1824926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1200" dirty="0">
                <a:solidFill>
                  <a:schemeClr val="bg1"/>
                </a:solidFill>
              </a:rPr>
              <a:t>Courtesy of T. Mulder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95E51D62-6812-1E4A-C6A5-403A7870C305}"/>
              </a:ext>
            </a:extLst>
          </p:cNvPr>
          <p:cNvSpPr>
            <a:spLocks noGrp="1"/>
          </p:cNvSpPr>
          <p:nvPr/>
        </p:nvSpPr>
        <p:spPr>
          <a:xfrm>
            <a:off x="88476" y="622840"/>
            <a:ext cx="8771976" cy="1267326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7033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25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7894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95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819531" indent="-25717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38987" indent="-25717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237869" indent="-257175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Magnet + E-CLIQ are currently cold in the vertical test station in SM18.</a:t>
            </a:r>
          </a:p>
          <a:p>
            <a:r>
              <a:rPr lang="en-US" sz="1800" dirty="0"/>
              <a:t>Test plan includes ~60 E-CLIQ activations across 12 different connection configurations and several different magnet operating conditions.</a:t>
            </a:r>
          </a:p>
          <a:p>
            <a:r>
              <a:rPr lang="en-US" sz="1800" dirty="0"/>
              <a:t>First glimpse of the results:</a:t>
            </a:r>
            <a:endParaRPr lang="en-US" sz="15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14" name="Picture 13" descr="A graph of a graph&#10;&#10;Description automatically generated">
            <a:extLst>
              <a:ext uri="{FF2B5EF4-FFF2-40B4-BE49-F238E27FC236}">
                <a16:creationId xmlns:a16="http://schemas.microsoft.com/office/drawing/2014/main" id="{F37A7EF0-3A56-3A82-5FEC-30A508AA30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6961" y="1942711"/>
            <a:ext cx="3861027" cy="3149449"/>
          </a:xfrm>
          <a:prstGeom prst="rect">
            <a:avLst/>
          </a:prstGeom>
        </p:spPr>
      </p:pic>
      <p:sp>
        <p:nvSpPr>
          <p:cNvPr id="15" name="TextBox 13">
            <a:extLst>
              <a:ext uri="{FF2B5EF4-FFF2-40B4-BE49-F238E27FC236}">
                <a16:creationId xmlns:a16="http://schemas.microsoft.com/office/drawing/2014/main" id="{AD21E5B7-509C-AF7C-6A7F-54F829D83E2B}"/>
              </a:ext>
            </a:extLst>
          </p:cNvPr>
          <p:cNvSpPr txBox="1"/>
          <p:nvPr/>
        </p:nvSpPr>
        <p:spPr>
          <a:xfrm flipH="1">
            <a:off x="5854868" y="1366946"/>
            <a:ext cx="2236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Big thanks to the teams of 927 and SM18!</a:t>
            </a:r>
            <a:endParaRPr lang="en-GB" sz="1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05B51AA-D530-9436-D063-C3C8E35B05F1}"/>
              </a:ext>
            </a:extLst>
          </p:cNvPr>
          <p:cNvCxnSpPr>
            <a:cxnSpLocks/>
          </p:cNvCxnSpPr>
          <p:nvPr/>
        </p:nvCxnSpPr>
        <p:spPr>
          <a:xfrm>
            <a:off x="5547360" y="4297965"/>
            <a:ext cx="249174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1">
            <a:extLst>
              <a:ext uri="{FF2B5EF4-FFF2-40B4-BE49-F238E27FC236}">
                <a16:creationId xmlns:a16="http://schemas.microsoft.com/office/drawing/2014/main" id="{7475F952-70AC-AD65-08EF-8DFDDF0EF129}"/>
              </a:ext>
            </a:extLst>
          </p:cNvPr>
          <p:cNvSpPr txBox="1"/>
          <p:nvPr/>
        </p:nvSpPr>
        <p:spPr>
          <a:xfrm flipH="1">
            <a:off x="5427358" y="3957920"/>
            <a:ext cx="805408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>
                <a:solidFill>
                  <a:schemeClr val="accent6">
                    <a:lumMod val="50000"/>
                  </a:schemeClr>
                </a:solidFill>
              </a:rPr>
              <a:t>~1 ms</a:t>
            </a:r>
            <a:endParaRPr lang="en-GB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27E7375-8DEF-B1E0-DDC6-B42559366B52}"/>
              </a:ext>
            </a:extLst>
          </p:cNvPr>
          <p:cNvCxnSpPr/>
          <p:nvPr/>
        </p:nvCxnSpPr>
        <p:spPr>
          <a:xfrm>
            <a:off x="5547360" y="3517435"/>
            <a:ext cx="0" cy="1328885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E655D42-1E69-331C-0085-BE8257B815C2}"/>
              </a:ext>
            </a:extLst>
          </p:cNvPr>
          <p:cNvCxnSpPr>
            <a:cxnSpLocks/>
          </p:cNvCxnSpPr>
          <p:nvPr/>
        </p:nvCxnSpPr>
        <p:spPr>
          <a:xfrm>
            <a:off x="5796534" y="4234711"/>
            <a:ext cx="0" cy="713034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11">
            <a:extLst>
              <a:ext uri="{FF2B5EF4-FFF2-40B4-BE49-F238E27FC236}">
                <a16:creationId xmlns:a16="http://schemas.microsoft.com/office/drawing/2014/main" id="{FDB40696-DE43-63BC-2A89-37D6DD86A705}"/>
              </a:ext>
            </a:extLst>
          </p:cNvPr>
          <p:cNvSpPr txBox="1"/>
          <p:nvPr/>
        </p:nvSpPr>
        <p:spPr>
          <a:xfrm flipH="1">
            <a:off x="6630556" y="2030806"/>
            <a:ext cx="1934014" cy="740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>
                <a:solidFill>
                  <a:schemeClr val="accent6">
                    <a:lumMod val="50000"/>
                  </a:schemeClr>
                </a:solidFill>
              </a:rPr>
              <a:t>Pulse of current</a:t>
            </a:r>
            <a:br>
              <a:rPr lang="en-US" i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i="1" dirty="0">
                <a:solidFill>
                  <a:schemeClr val="accent6">
                    <a:lumMod val="50000"/>
                  </a:schemeClr>
                </a:solidFill>
              </a:rPr>
              <a:t>(5.4 A peak, 300 Hz) through E-CLIQ</a:t>
            </a:r>
            <a:endParaRPr lang="en-GB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ADAFCA0-1CD1-E455-E824-8B0C0209B7D3}"/>
              </a:ext>
            </a:extLst>
          </p:cNvPr>
          <p:cNvCxnSpPr>
            <a:cxnSpLocks/>
            <a:stCxn id="26" idx="3"/>
          </p:cNvCxnSpPr>
          <p:nvPr/>
        </p:nvCxnSpPr>
        <p:spPr>
          <a:xfrm flipH="1">
            <a:off x="5998464" y="2401100"/>
            <a:ext cx="632092" cy="215606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11">
            <a:extLst>
              <a:ext uri="{FF2B5EF4-FFF2-40B4-BE49-F238E27FC236}">
                <a16:creationId xmlns:a16="http://schemas.microsoft.com/office/drawing/2014/main" id="{4F139542-4D55-2540-1FFC-CEDFE8EB7299}"/>
              </a:ext>
            </a:extLst>
          </p:cNvPr>
          <p:cNvSpPr txBox="1"/>
          <p:nvPr/>
        </p:nvSpPr>
        <p:spPr>
          <a:xfrm flipH="1">
            <a:off x="6485764" y="2771008"/>
            <a:ext cx="1934014" cy="524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>
                <a:solidFill>
                  <a:schemeClr val="accent6">
                    <a:lumMod val="50000"/>
                  </a:schemeClr>
                </a:solidFill>
              </a:rPr>
              <a:t>Magnet differential voltage signal</a:t>
            </a:r>
            <a:endParaRPr lang="en-GB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B813A10-7DDE-7B98-4579-E4709B064342}"/>
              </a:ext>
            </a:extLst>
          </p:cNvPr>
          <p:cNvCxnSpPr>
            <a:cxnSpLocks/>
          </p:cNvCxnSpPr>
          <p:nvPr/>
        </p:nvCxnSpPr>
        <p:spPr>
          <a:xfrm>
            <a:off x="6827520" y="3584448"/>
            <a:ext cx="297945" cy="638097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00FB1AA1-0944-1FAC-B53E-E7869DF3FA8D}"/>
              </a:ext>
            </a:extLst>
          </p:cNvPr>
          <p:cNvSpPr txBox="1"/>
          <p:nvPr/>
        </p:nvSpPr>
        <p:spPr>
          <a:xfrm>
            <a:off x="4306" y="1901207"/>
            <a:ext cx="5001007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First tests performed at 4.5 K, 1.9 K later this week.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Some ms between activation and V observation.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Effective in a frequency range of 70-4000 Hz.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Effective down to 9 kA of magnet current with a single E-CLIQ pulse.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At lower magnet currents (2-8 kA), E-CLIQ still works, </a:t>
            </a:r>
            <a:br>
              <a:rPr lang="en-US" sz="1400" dirty="0"/>
            </a:br>
            <a:r>
              <a:rPr lang="en-US" sz="1400" dirty="0"/>
              <a:t>however multiple pulses are needed and time to</a:t>
            </a:r>
            <a:br>
              <a:rPr lang="en-US" sz="1400" dirty="0"/>
            </a:br>
            <a:r>
              <a:rPr lang="en-US" sz="1400" dirty="0"/>
              <a:t> quench increases.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Better coupling between E-CLIQ coils and the cable</a:t>
            </a:r>
            <a:br>
              <a:rPr lang="en-US" sz="1400" dirty="0"/>
            </a:br>
            <a:r>
              <a:rPr lang="en-US" sz="1400" dirty="0"/>
              <a:t>than expected -&gt; higher loss at higher frequencies</a:t>
            </a:r>
            <a:br>
              <a:rPr lang="en-US" sz="1400" dirty="0"/>
            </a:br>
            <a:r>
              <a:rPr lang="en-US" sz="1400" dirty="0"/>
              <a:t>than expected.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Low input energy needed, often less than 1 J/coil.</a:t>
            </a:r>
          </a:p>
        </p:txBody>
      </p:sp>
      <p:sp>
        <p:nvSpPr>
          <p:cNvPr id="34" name="Footer Placeholder 2">
            <a:extLst>
              <a:ext uri="{FF2B5EF4-FFF2-40B4-BE49-F238E27FC236}">
                <a16:creationId xmlns:a16="http://schemas.microsoft.com/office/drawing/2014/main" id="{D7B57DFF-AFC6-6D06-D580-5CE6CEAEEC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</p:spPr>
        <p:txBody>
          <a:bodyPr/>
          <a:lstStyle/>
          <a:p>
            <a:r>
              <a:rPr lang="en-US" sz="1000" dirty="0"/>
              <a:t>HFM WP4.5, Mariusz Wozniak, 11.02.2025</a:t>
            </a:r>
          </a:p>
        </p:txBody>
      </p:sp>
    </p:spTree>
    <p:extLst>
      <p:ext uri="{BB962C8B-B14F-4D97-AF65-F5344CB8AC3E}">
        <p14:creationId xmlns:p14="http://schemas.microsoft.com/office/powerpoint/2010/main" val="13325251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0F5DF4-F619-83AA-25B0-766ACFDDC4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103096-104C-A8ED-41E2-A5BFCBE905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C6D6A13-F8E1-D7F6-8E54-61F512108144}"/>
              </a:ext>
            </a:extLst>
          </p:cNvPr>
          <p:cNvSpPr txBox="1">
            <a:spLocks/>
          </p:cNvSpPr>
          <p:nvPr/>
        </p:nvSpPr>
        <p:spPr>
          <a:xfrm>
            <a:off x="457200" y="1955"/>
            <a:ext cx="8226854" cy="636206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914400"/>
            <a:r>
              <a:rPr lang="en-GB" dirty="0"/>
              <a:t>Outline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4157A8-F659-7B6D-DCA2-CD27DD106EA6}"/>
              </a:ext>
            </a:extLst>
          </p:cNvPr>
          <p:cNvSpPr txBox="1"/>
          <p:nvPr/>
        </p:nvSpPr>
        <p:spPr>
          <a:xfrm>
            <a:off x="1281836" y="924589"/>
            <a:ext cx="2612516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Detection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Technology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18561F0-2F92-75FC-4FF8-3BA10A44FFF9}"/>
              </a:ext>
            </a:extLst>
          </p:cNvPr>
          <p:cNvSpPr txBox="1"/>
          <p:nvPr/>
        </p:nvSpPr>
        <p:spPr>
          <a:xfrm>
            <a:off x="1629627" y="2098100"/>
            <a:ext cx="2261403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Protection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Technology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8A7091-0E32-5D8D-DE48-CB0DA46CFC6F}"/>
              </a:ext>
            </a:extLst>
          </p:cNvPr>
          <p:cNvSpPr txBox="1"/>
          <p:nvPr/>
        </p:nvSpPr>
        <p:spPr>
          <a:xfrm>
            <a:off x="1931988" y="3803677"/>
            <a:ext cx="1994199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rgbClr val="C00000"/>
                </a:solidFill>
              </a:rPr>
              <a:t>Transient</a:t>
            </a:r>
            <a:r>
              <a:rPr lang="en-GB" b="1" dirty="0">
                <a:solidFill>
                  <a:srgbClr val="C00000"/>
                </a:solidFill>
              </a:rPr>
              <a:t> Simulations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91A33E-3160-F0D0-BB64-D614F9B519A6}"/>
              </a:ext>
            </a:extLst>
          </p:cNvPr>
          <p:cNvSpPr txBox="1"/>
          <p:nvPr/>
        </p:nvSpPr>
        <p:spPr>
          <a:xfrm>
            <a:off x="4257948" y="916815"/>
            <a:ext cx="4519915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Quench Detection Through Electrical Stimuli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C1FD29-2F34-2648-8238-3A3EB7B5C150}"/>
              </a:ext>
            </a:extLst>
          </p:cNvPr>
          <p:cNvSpPr txBox="1"/>
          <p:nvPr/>
        </p:nvSpPr>
        <p:spPr>
          <a:xfrm>
            <a:off x="4185805" y="1990057"/>
            <a:ext cx="4765972" cy="5245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ESC (Energy Shift with Coupling) Results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E-CLIQ (External CLIQ) Results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D2FFA5-044E-6508-CC2D-5BB996FC6754}"/>
              </a:ext>
            </a:extLst>
          </p:cNvPr>
          <p:cNvSpPr txBox="1"/>
          <p:nvPr/>
        </p:nvSpPr>
        <p:spPr>
          <a:xfrm>
            <a:off x="4257948" y="3168796"/>
            <a:ext cx="4906649" cy="16049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STEAM &amp; Material Library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Quench protection of PSI SMACC magnet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Quench protection of 20 T hybrid magnets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2D transient thermal simulations in FE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AC loss and homogenization of LTS conductors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High Performance Computing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HTS modelling tools update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067D7F26-A576-641E-6170-06B10F74FE5E}"/>
              </a:ext>
            </a:extLst>
          </p:cNvPr>
          <p:cNvSpPr/>
          <p:nvPr/>
        </p:nvSpPr>
        <p:spPr>
          <a:xfrm>
            <a:off x="3964010" y="3155422"/>
            <a:ext cx="221795" cy="1644203"/>
          </a:xfrm>
          <a:prstGeom prst="leftBrac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Left Brace 28">
            <a:extLst>
              <a:ext uri="{FF2B5EF4-FFF2-40B4-BE49-F238E27FC236}">
                <a16:creationId xmlns:a16="http://schemas.microsoft.com/office/drawing/2014/main" id="{44984C6B-98EB-506F-6DD8-6C56EDFF5F78}"/>
              </a:ext>
            </a:extLst>
          </p:cNvPr>
          <p:cNvSpPr/>
          <p:nvPr/>
        </p:nvSpPr>
        <p:spPr>
          <a:xfrm>
            <a:off x="3974171" y="1990057"/>
            <a:ext cx="211633" cy="524504"/>
          </a:xfrm>
          <a:prstGeom prst="leftBrac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Left Brace 29">
            <a:extLst>
              <a:ext uri="{FF2B5EF4-FFF2-40B4-BE49-F238E27FC236}">
                <a16:creationId xmlns:a16="http://schemas.microsoft.com/office/drawing/2014/main" id="{D5CBBDA3-8054-1949-6248-0CE8A30DE22D}"/>
              </a:ext>
            </a:extLst>
          </p:cNvPr>
          <p:cNvSpPr/>
          <p:nvPr/>
        </p:nvSpPr>
        <p:spPr>
          <a:xfrm>
            <a:off x="3970891" y="924589"/>
            <a:ext cx="180038" cy="341636"/>
          </a:xfrm>
          <a:prstGeom prst="leftBrac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2"/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455EC86E-1DF4-A82E-56EA-FE7F71164FF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361" y="3361667"/>
            <a:ext cx="1235627" cy="9198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AEF0305-0AD4-0790-C679-C5BD31F3CA2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118" y="1833873"/>
            <a:ext cx="977435" cy="83687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4BA8B30E-D92A-CED6-FF8E-F34A2079C8A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636" y="748411"/>
            <a:ext cx="1054622" cy="676292"/>
          </a:xfrm>
          <a:prstGeom prst="rect">
            <a:avLst/>
          </a:prstGeom>
        </p:spPr>
      </p:pic>
      <p:pic>
        <p:nvPicPr>
          <p:cNvPr id="35" name="Picture 2">
            <a:extLst>
              <a:ext uri="{FF2B5EF4-FFF2-40B4-BE49-F238E27FC236}">
                <a16:creationId xmlns:a16="http://schemas.microsoft.com/office/drawing/2014/main" id="{F75F3ECE-D96A-71A6-6867-608FB28C5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118" y="4194317"/>
            <a:ext cx="1012768" cy="355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3FAFC1-D865-CE82-1BDE-DE921462BC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</p:spPr>
        <p:txBody>
          <a:bodyPr/>
          <a:lstStyle/>
          <a:p>
            <a:r>
              <a:rPr lang="en-US" sz="1000" dirty="0"/>
              <a:t>HFM WP4.5, Mariusz Wozniak, 11.02.2025</a:t>
            </a:r>
          </a:p>
        </p:txBody>
      </p:sp>
    </p:spTree>
    <p:extLst>
      <p:ext uri="{BB962C8B-B14F-4D97-AF65-F5344CB8AC3E}">
        <p14:creationId xmlns:p14="http://schemas.microsoft.com/office/powerpoint/2010/main" val="7683533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1CE02A-9BCE-43A8-1BD1-2F67D4D1BD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49F6A0B-99D4-8788-E5A7-C81F00302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647" y="96808"/>
            <a:ext cx="3990609" cy="536402"/>
          </a:xfrm>
        </p:spPr>
        <p:txBody>
          <a:bodyPr>
            <a:normAutofit/>
          </a:bodyPr>
          <a:lstStyle/>
          <a:p>
            <a:r>
              <a:rPr lang="en-GB" sz="2800" dirty="0"/>
              <a:t>STEAM tools and libraries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C049B82-E4D1-924A-5828-D4766CD9FD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6963" y="184632"/>
            <a:ext cx="1339838" cy="47011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B4B04CA-43AF-04BE-0B27-D68618F2417E}"/>
              </a:ext>
            </a:extLst>
          </p:cNvPr>
          <p:cNvSpPr txBox="1"/>
          <p:nvPr/>
        </p:nvSpPr>
        <p:spPr>
          <a:xfrm>
            <a:off x="275236" y="733841"/>
            <a:ext cx="8690169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Collection of tools, with possibility of co-simulation, for the analysis of transient (and steady-state) behaviour of superconducting magnets and circuits.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GB" sz="1500" dirty="0"/>
              <a:t>Tools: (</a:t>
            </a:r>
            <a:r>
              <a:rPr lang="en-GB" sz="1500" dirty="0" err="1"/>
              <a:t>py</a:t>
            </a:r>
            <a:r>
              <a:rPr lang="en-GB" sz="1500" dirty="0"/>
              <a:t>)BBQ, LEDET, ProteCCT, FiQuS, NICQS, HETS, SIGMA, Comsol and </a:t>
            </a:r>
            <a:r>
              <a:rPr lang="en-GB" sz="1500" dirty="0" err="1"/>
              <a:t>SPice</a:t>
            </a:r>
            <a:r>
              <a:rPr lang="en-GB" sz="1500" dirty="0"/>
              <a:t> models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GB" sz="1500" dirty="0"/>
              <a:t>Electro-magnetic-thermal simulations. Co-simulation (COSIM, PyCoSim) with ANSYS possible.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GB" sz="1500" dirty="0"/>
              <a:t>Development and maintenance by MPE-PE, also in collaboration with other institutes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GB" sz="1500" dirty="0"/>
              <a:t>All types of AC behaviour (</a:t>
            </a:r>
            <a:r>
              <a:rPr lang="en-GB" sz="1200" dirty="0"/>
              <a:t>coupling currents, magnetisation, eddy currents, quench, quench-back, …</a:t>
            </a:r>
            <a:r>
              <a:rPr lang="en-GB" sz="1500" dirty="0"/>
              <a:t>) 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GB" sz="1500" dirty="0"/>
              <a:t>All types of magnet geometries (</a:t>
            </a:r>
            <a:r>
              <a:rPr lang="en-GB" sz="1200" dirty="0" err="1"/>
              <a:t>CosTheta</a:t>
            </a:r>
            <a:r>
              <a:rPr lang="en-GB" sz="1200" dirty="0"/>
              <a:t>, CCT, block, common coil, racetrack, solenoid, pancake, …</a:t>
            </a:r>
            <a:r>
              <a:rPr lang="en-GB" sz="1500" dirty="0"/>
              <a:t>)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GB" sz="1500" dirty="0"/>
              <a:t>All types of conductors (</a:t>
            </a:r>
            <a:r>
              <a:rPr lang="en-GB" sz="1200" dirty="0"/>
              <a:t>LTS, HTS, strands, cables, tapes, …</a:t>
            </a:r>
            <a:r>
              <a:rPr lang="en-GB" sz="1500" dirty="0"/>
              <a:t>)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GB" sz="1500" dirty="0"/>
              <a:t>Various types of protection devices (</a:t>
            </a:r>
            <a:r>
              <a:rPr lang="en-GB" sz="1200" dirty="0"/>
              <a:t>quench heaters, EE, CLIQ, e-CLIQ, s-CLIQ, ESC, cap. discharge, …</a:t>
            </a:r>
            <a:r>
              <a:rPr lang="en-GB" sz="1500" dirty="0"/>
              <a:t>)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GB" sz="1500" dirty="0"/>
              <a:t>Material properties library for use in simulations: </a:t>
            </a:r>
            <a:r>
              <a:rPr lang="en-GB" sz="1500" dirty="0">
                <a:hlinkClick r:id="rId3"/>
              </a:rPr>
              <a:t>https://cern.ch/smali</a:t>
            </a:r>
            <a:r>
              <a:rPr lang="en-GB" sz="1500" dirty="0"/>
              <a:t> </a:t>
            </a:r>
          </a:p>
          <a:p>
            <a:pPr>
              <a:spcBef>
                <a:spcPts val="600"/>
              </a:spcBef>
            </a:pPr>
            <a:br>
              <a:rPr lang="en-GB" sz="1500" b="1" dirty="0"/>
            </a:br>
            <a:r>
              <a:rPr lang="en-GB" sz="1500" b="1" dirty="0"/>
              <a:t>Including: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GB" sz="1500" dirty="0"/>
              <a:t>Other circuit components (power converter, bypass diode, …)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GB" sz="1500" dirty="0"/>
              <a:t>Failure scenarios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GB" sz="1500" dirty="0"/>
              <a:t>Parametric analysis &amp; optimisation of protection efficiency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C0DB6D-1428-AFEF-0BAE-C9F83CC7B7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</p:spPr>
        <p:txBody>
          <a:bodyPr/>
          <a:lstStyle/>
          <a:p>
            <a:r>
              <a:rPr lang="en-US" sz="1000" dirty="0"/>
              <a:t>HFM WP4.5, Mariusz Wozniak, 11.02.2025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B6222AC-826A-381C-D435-9EA319D6155C}"/>
              </a:ext>
            </a:extLst>
          </p:cNvPr>
          <p:cNvSpPr txBox="1">
            <a:spLocks/>
          </p:cNvSpPr>
          <p:nvPr/>
        </p:nvSpPr>
        <p:spPr>
          <a:xfrm>
            <a:off x="1749552" y="5341531"/>
            <a:ext cx="3650278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1200" dirty="0">
                <a:solidFill>
                  <a:schemeClr val="bg1"/>
                </a:solidFill>
              </a:rPr>
              <a:t>Courtesy of E. Ravaioli &amp; M. Wozniak and STEAM team</a:t>
            </a:r>
          </a:p>
        </p:txBody>
      </p:sp>
    </p:spTree>
    <p:extLst>
      <p:ext uri="{BB962C8B-B14F-4D97-AF65-F5344CB8AC3E}">
        <p14:creationId xmlns:p14="http://schemas.microsoft.com/office/powerpoint/2010/main" val="19176122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B6CEB-1F45-A3AA-DC04-FF53D8B33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F467D8E-9D7A-7228-5BBE-AF07AF3BE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Quench protection of PSI SMACC magnet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C0B48B7-7BAF-46E1-DF46-8BE94BAB44AB}"/>
              </a:ext>
            </a:extLst>
          </p:cNvPr>
          <p:cNvSpPr txBox="1">
            <a:spLocks/>
          </p:cNvSpPr>
          <p:nvPr/>
        </p:nvSpPr>
        <p:spPr>
          <a:xfrm>
            <a:off x="3144588" y="5341531"/>
            <a:ext cx="1824926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1200" dirty="0">
                <a:solidFill>
                  <a:schemeClr val="bg1"/>
                </a:solidFill>
              </a:rPr>
              <a:t>Courtesy of E. Ravaioli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DEDCA05-9025-4892-5504-92456CFA0716}"/>
              </a:ext>
            </a:extLst>
          </p:cNvPr>
          <p:cNvSpPr txBox="1"/>
          <p:nvPr/>
        </p:nvSpPr>
        <p:spPr>
          <a:xfrm>
            <a:off x="273109" y="642609"/>
            <a:ext cx="7912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Quench protection of SMACC1 12 T magnet presented at the SMACC1 review</a:t>
            </a:r>
            <a:endParaRPr lang="en-US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978497-EB50-A869-97D9-A42D0EFB5B03}"/>
              </a:ext>
            </a:extLst>
          </p:cNvPr>
          <p:cNvSpPr txBox="1"/>
          <p:nvPr/>
        </p:nvSpPr>
        <p:spPr>
          <a:xfrm>
            <a:off x="273788" y="4272463"/>
            <a:ext cx="8629943" cy="925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latin typeface="+mj-lt"/>
              </a:rPr>
              <a:t>Next steps: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Assist the design of SMACC2 (14 T) with quench protection targeting a full-size, 15 m long magnet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Protection study using the new ESC system</a:t>
            </a:r>
          </a:p>
          <a:p>
            <a:r>
              <a:rPr lang="en-US" sz="1200" i="1" dirty="0">
                <a:latin typeface="+mj-lt"/>
              </a:rPr>
              <a:t>Thanks to </a:t>
            </a:r>
            <a:r>
              <a:rPr lang="en-GB" sz="1200" i="1" dirty="0">
                <a:latin typeface="+mj-lt"/>
                <a:cs typeface="Calibri" panose="020F0502020204030204" pitchFamily="34" charset="0"/>
              </a:rPr>
              <a:t>D. Araujo, B. Auchmann (PSI)</a:t>
            </a:r>
            <a:endParaRPr lang="en-GB" sz="1200" dirty="0">
              <a:latin typeface="+mj-lt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D659BEC5-92B6-16F6-779D-F25972C2D3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-171962" y="1056871"/>
            <a:ext cx="3271727" cy="3271727"/>
          </a:xfrm>
          <a:prstGeom prst="rect">
            <a:avLst/>
          </a:prstGeom>
        </p:spPr>
      </p:pic>
      <p:pic>
        <p:nvPicPr>
          <p:cNvPr id="9" name="Picture 1">
            <a:extLst>
              <a:ext uri="{FF2B5EF4-FFF2-40B4-BE49-F238E27FC236}">
                <a16:creationId xmlns:a16="http://schemas.microsoft.com/office/drawing/2014/main" id="{49BBBEEB-A6D7-6781-BFCE-072F3E8525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2478521" y="1231510"/>
            <a:ext cx="3607000" cy="270525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D24D49CC-874E-9FA9-64D0-EC7FF62B7425}"/>
              </a:ext>
            </a:extLst>
          </p:cNvPr>
          <p:cNvGrpSpPr/>
          <p:nvPr/>
        </p:nvGrpSpPr>
        <p:grpSpPr>
          <a:xfrm>
            <a:off x="5863075" y="1342822"/>
            <a:ext cx="3387605" cy="2540704"/>
            <a:chOff x="468115" y="656603"/>
            <a:chExt cx="6958088" cy="5218566"/>
          </a:xfrm>
        </p:grpSpPr>
        <p:pic>
          <p:nvPicPr>
            <p:cNvPr id="11" name="Picture 1">
              <a:extLst>
                <a:ext uri="{FF2B5EF4-FFF2-40B4-BE49-F238E27FC236}">
                  <a16:creationId xmlns:a16="http://schemas.microsoft.com/office/drawing/2014/main" id="{822886C5-4641-1D76-5FE6-6E45028C97C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468115" y="656603"/>
              <a:ext cx="6958088" cy="5218566"/>
            </a:xfrm>
            <a:prstGeom prst="rect">
              <a:avLst/>
            </a:prstGeom>
          </p:spPr>
        </p:pic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E547199-297C-8B99-F228-B743FE69BCE2}"/>
                </a:ext>
              </a:extLst>
            </p:cNvPr>
            <p:cNvSpPr/>
            <p:nvPr/>
          </p:nvSpPr>
          <p:spPr>
            <a:xfrm>
              <a:off x="3793550" y="4284852"/>
              <a:ext cx="288000" cy="288000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06D3A11F-F451-F452-0A76-9CF4755201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</p:spPr>
        <p:txBody>
          <a:bodyPr/>
          <a:lstStyle/>
          <a:p>
            <a:r>
              <a:rPr lang="en-US" sz="1000" dirty="0"/>
              <a:t>HFM WP4.5, Mariusz Wozniak, 11.02.2025</a:t>
            </a:r>
          </a:p>
        </p:txBody>
      </p:sp>
    </p:spTree>
    <p:extLst>
      <p:ext uri="{BB962C8B-B14F-4D97-AF65-F5344CB8AC3E}">
        <p14:creationId xmlns:p14="http://schemas.microsoft.com/office/powerpoint/2010/main" val="31290734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0BF6F1-3F13-40DE-A58F-01C794C10C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F254EF-2071-FFB2-FC51-921B01E2A4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BC42CF5-DE18-380D-A967-DC8A40BB4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Quench protection of 20 T hybrid magnets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FA834FC-70DD-6ADE-9501-38DC4AE2538A}"/>
              </a:ext>
            </a:extLst>
          </p:cNvPr>
          <p:cNvSpPr txBox="1">
            <a:spLocks/>
          </p:cNvSpPr>
          <p:nvPr/>
        </p:nvSpPr>
        <p:spPr>
          <a:xfrm>
            <a:off x="3144588" y="5341531"/>
            <a:ext cx="1824926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1200" dirty="0">
                <a:solidFill>
                  <a:schemeClr val="bg1"/>
                </a:solidFill>
              </a:rPr>
              <a:t>Courtesy of E. Ravaioli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E9BA4F7-5866-5E57-A8F0-7076EC032972}"/>
              </a:ext>
            </a:extLst>
          </p:cNvPr>
          <p:cNvSpPr txBox="1"/>
          <p:nvPr/>
        </p:nvSpPr>
        <p:spPr>
          <a:xfrm>
            <a:off x="273109" y="642609"/>
            <a:ext cx="7912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Quench protection of three 20 T LTS+HTS hybrid magnets (block, common-coil, cos-</a:t>
            </a:r>
            <a:r>
              <a:rPr lang="el-GR" sz="1400" b="1" dirty="0"/>
              <a:t>θ</a:t>
            </a:r>
            <a:r>
              <a:rPr lang="en-US" sz="1400" b="1" dirty="0"/>
              <a:t>)</a:t>
            </a:r>
            <a:endParaRPr lang="en-US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C94144-7720-CEE1-E7B0-A5DD76455421}"/>
              </a:ext>
            </a:extLst>
          </p:cNvPr>
          <p:cNvSpPr txBox="1"/>
          <p:nvPr/>
        </p:nvSpPr>
        <p:spPr>
          <a:xfrm>
            <a:off x="273788" y="4127683"/>
            <a:ext cx="8665931" cy="1109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Next steps: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Collaborate to simulate mechanical stresses in the cos-</a:t>
            </a:r>
            <a:r>
              <a:rPr lang="el-GR" dirty="0"/>
              <a:t>θ</a:t>
            </a:r>
            <a:r>
              <a:rPr lang="en-US" dirty="0"/>
              <a:t> magnet including thermal stress after a quench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Protection study using the new ESC system, targeting a full-size, 15 m long magnet</a:t>
            </a:r>
          </a:p>
          <a:p>
            <a:r>
              <a:rPr lang="en-US" sz="1200" i="1" dirty="0">
                <a:latin typeface="+mj-lt"/>
              </a:rPr>
              <a:t>Thanks to </a:t>
            </a:r>
            <a:r>
              <a:rPr lang="en-GB" sz="1200" i="1" dirty="0">
                <a:latin typeface="+mj-lt"/>
                <a:cs typeface="Calibri" panose="020F0502020204030204" pitchFamily="34" charset="0"/>
              </a:rPr>
              <a:t>R. Gupta (BNL), E. </a:t>
            </a:r>
            <a:r>
              <a:rPr lang="en-GB" sz="1200" i="1" dirty="0" err="1">
                <a:latin typeface="+mj-lt"/>
                <a:cs typeface="Calibri" panose="020F0502020204030204" pitchFamily="34" charset="0"/>
              </a:rPr>
              <a:t>Rochepault</a:t>
            </a:r>
            <a:r>
              <a:rPr lang="en-GB" sz="1200" i="1" dirty="0">
                <a:latin typeface="+mj-lt"/>
                <a:cs typeface="Calibri" panose="020F0502020204030204" pitchFamily="34" charset="0"/>
              </a:rPr>
              <a:t> (CEA), V. Marinozzi (FNAL), M. D'Addazio, P. Ferracin, G. Vallone (LBNL), </a:t>
            </a:r>
          </a:p>
          <a:p>
            <a:r>
              <a:rPr lang="en-GB" sz="1200" i="1" dirty="0">
                <a:latin typeface="+mj-lt"/>
                <a:cs typeface="Calibri" panose="020F0502020204030204" pitchFamily="34" charset="0"/>
              </a:rPr>
              <a:t>D. Araujo (PSI)</a:t>
            </a:r>
            <a:endParaRPr lang="en-GB" sz="1200" dirty="0">
              <a:latin typeface="+mj-lt"/>
            </a:endParaRPr>
          </a:p>
        </p:txBody>
      </p:sp>
      <p:pic>
        <p:nvPicPr>
          <p:cNvPr id="2" name="Graphic 5">
            <a:extLst>
              <a:ext uri="{FF2B5EF4-FFF2-40B4-BE49-F238E27FC236}">
                <a16:creationId xmlns:a16="http://schemas.microsoft.com/office/drawing/2014/main" id="{0D48A34F-A133-325C-AD67-C94EAAB547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102996" y="956071"/>
            <a:ext cx="2592858" cy="1620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B1E00111-C106-5D2D-4A7E-221D94DDA7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162925" y="956071"/>
            <a:ext cx="2592858" cy="1620000"/>
          </a:xfrm>
          <a:prstGeom prst="rect">
            <a:avLst/>
          </a:prstGeom>
        </p:spPr>
      </p:pic>
      <p:pic>
        <p:nvPicPr>
          <p:cNvPr id="9" name="Graphic 5">
            <a:extLst>
              <a:ext uri="{FF2B5EF4-FFF2-40B4-BE49-F238E27FC236}">
                <a16:creationId xmlns:a16="http://schemas.microsoft.com/office/drawing/2014/main" id="{7C4E1E47-F6BE-8FD8-B7B6-DD84E0E0AB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0" y="930029"/>
            <a:ext cx="2592858" cy="1620000"/>
          </a:xfrm>
          <a:prstGeom prst="rect">
            <a:avLst/>
          </a:prstGeom>
        </p:spPr>
      </p:pic>
      <p:pic>
        <p:nvPicPr>
          <p:cNvPr id="11" name="Graphic 5">
            <a:extLst>
              <a:ext uri="{FF2B5EF4-FFF2-40B4-BE49-F238E27FC236}">
                <a16:creationId xmlns:a16="http://schemas.microsoft.com/office/drawing/2014/main" id="{2CD38DF5-DF0D-7E06-AE97-DFDE529EC454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3030" y="2617751"/>
            <a:ext cx="2592824" cy="1620000"/>
          </a:xfrm>
          <a:prstGeom prst="rect">
            <a:avLst/>
          </a:prstGeom>
        </p:spPr>
      </p:pic>
      <p:pic>
        <p:nvPicPr>
          <p:cNvPr id="12" name="Graphic 5">
            <a:extLst>
              <a:ext uri="{FF2B5EF4-FFF2-40B4-BE49-F238E27FC236}">
                <a16:creationId xmlns:a16="http://schemas.microsoft.com/office/drawing/2014/main" id="{0DFA766F-D7F9-5C09-D283-79CE3DD50135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62942" y="2582405"/>
            <a:ext cx="2592824" cy="1620000"/>
          </a:xfrm>
          <a:prstGeom prst="rect">
            <a:avLst/>
          </a:prstGeom>
        </p:spPr>
      </p:pic>
      <p:pic>
        <p:nvPicPr>
          <p:cNvPr id="13" name="Graphic 5">
            <a:extLst>
              <a:ext uri="{FF2B5EF4-FFF2-40B4-BE49-F238E27FC236}">
                <a16:creationId xmlns:a16="http://schemas.microsoft.com/office/drawing/2014/main" id="{103FA893-66B2-9D21-4093-7EB71BCF4FA1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550029"/>
            <a:ext cx="2592824" cy="1620000"/>
          </a:xfrm>
          <a:prstGeom prst="rect">
            <a:avLst/>
          </a:prstGeom>
        </p:spPr>
      </p:pic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67C4CC95-41E9-E714-3AA6-2B568CCC73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</p:spPr>
        <p:txBody>
          <a:bodyPr/>
          <a:lstStyle/>
          <a:p>
            <a:r>
              <a:rPr lang="en-US" sz="1000" dirty="0"/>
              <a:t>HFM WP4.5, Mariusz Wozniak, 11.02.2025</a:t>
            </a:r>
          </a:p>
        </p:txBody>
      </p:sp>
    </p:spTree>
    <p:extLst>
      <p:ext uri="{BB962C8B-B14F-4D97-AF65-F5344CB8AC3E}">
        <p14:creationId xmlns:p14="http://schemas.microsoft.com/office/powerpoint/2010/main" val="22738322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B6CEB-1F45-A3AA-DC04-FF53D8B33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F467D8E-9D7A-7228-5BBE-AF07AF3BE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2D Transient Thermal Simulations -</a:t>
            </a:r>
            <a:r>
              <a:rPr lang="en-DE" dirty="0"/>
              <a:t> LTS Multipole Magnets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C0B48B7-7BAF-46E1-DF46-8BE94BAB44AB}"/>
              </a:ext>
            </a:extLst>
          </p:cNvPr>
          <p:cNvSpPr txBox="1">
            <a:spLocks/>
          </p:cNvSpPr>
          <p:nvPr/>
        </p:nvSpPr>
        <p:spPr>
          <a:xfrm>
            <a:off x="3144588" y="5341531"/>
            <a:ext cx="1824926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1200" dirty="0">
                <a:solidFill>
                  <a:schemeClr val="bg1"/>
                </a:solidFill>
              </a:rPr>
              <a:t>Courtesy of </a:t>
            </a:r>
            <a:r>
              <a:rPr lang="en-DE" sz="1200" dirty="0">
                <a:solidFill>
                  <a:schemeClr val="bg1"/>
                </a:solidFill>
              </a:rPr>
              <a:t>E. Schnaubelt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DEDCA05-9025-4892-5504-92456CFA0716}"/>
              </a:ext>
            </a:extLst>
          </p:cNvPr>
          <p:cNvSpPr txBox="1"/>
          <p:nvPr/>
        </p:nvSpPr>
        <p:spPr>
          <a:xfrm>
            <a:off x="116691" y="619524"/>
            <a:ext cx="713754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400" b="1" dirty="0"/>
              <a:t>Automated generation of coupled magnetostatic and thermal transient</a:t>
            </a:r>
            <a:br>
              <a:rPr lang="en-GB" sz="1400" b="1" dirty="0"/>
            </a:br>
            <a:r>
              <a:rPr lang="en-GB" sz="1400" b="1" dirty="0"/>
              <a:t>2D </a:t>
            </a:r>
            <a:r>
              <a:rPr lang="en-DE" sz="1400" b="1" dirty="0"/>
              <a:t>full-magnet FE models of LTS multipole magnets</a:t>
            </a:r>
            <a:r>
              <a:rPr lang="en-GB" sz="1400" b="1" dirty="0"/>
              <a:t> in FiQuS </a:t>
            </a:r>
            <a:r>
              <a:rPr lang="en-GB" sz="1200" dirty="0"/>
              <a:t>(http://cern.ch/fiqus)</a:t>
            </a:r>
            <a:endParaRPr lang="en-DE" sz="1400" dirty="0"/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en-DE" sz="1400" dirty="0"/>
              <a:t>Efficient through thin shell approximations (TSAs), full transient in FE in minutes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E.g., for</a:t>
            </a:r>
            <a:r>
              <a:rPr lang="en-DE" sz="1400" dirty="0"/>
              <a:t> MBH: 40 times faster than classical FE with hotspot error &lt; 1 %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en-DE" sz="1400" dirty="0"/>
              <a:t>Quench heaters (QHs) enabled by TSA, infeasible for classical FE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endParaRPr lang="en-DE" sz="1400" dirty="0"/>
          </a:p>
          <a:p>
            <a:pPr marL="642366" lvl="1" indent="-285750">
              <a:buFont typeface="Arial" panose="020B0604020202020204" pitchFamily="34" charset="0"/>
              <a:buChar char="•"/>
            </a:pPr>
            <a:endParaRPr lang="en-DE" sz="1400" dirty="0"/>
          </a:p>
          <a:p>
            <a:pPr lvl="1"/>
            <a:endParaRPr lang="en-DE" sz="1400" dirty="0"/>
          </a:p>
          <a:p>
            <a:pPr lvl="1"/>
            <a:endParaRPr lang="en-DE" sz="1400" dirty="0"/>
          </a:p>
          <a:p>
            <a:pPr lvl="1"/>
            <a:endParaRPr lang="en-DE" sz="1400" dirty="0"/>
          </a:p>
          <a:p>
            <a:pPr lvl="1"/>
            <a:endParaRPr lang="en-DE" sz="1400" dirty="0"/>
          </a:p>
          <a:p>
            <a:pPr lvl="1"/>
            <a:endParaRPr lang="en-GB" sz="1400" dirty="0"/>
          </a:p>
          <a:p>
            <a:pPr lvl="1"/>
            <a:endParaRPr lang="en-GB" sz="1400" dirty="0"/>
          </a:p>
          <a:p>
            <a:pPr lvl="1"/>
            <a:endParaRPr lang="en-DE" sz="1400" dirty="0"/>
          </a:p>
          <a:p>
            <a:pPr lvl="1"/>
            <a:endParaRPr lang="en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400" b="1" dirty="0"/>
              <a:t>Fully open-source, text-based input files aid traceability and repeatability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978497-EB50-A869-97D9-A42D0EFB5B03}"/>
              </a:ext>
            </a:extLst>
          </p:cNvPr>
          <p:cNvSpPr txBox="1"/>
          <p:nvPr/>
        </p:nvSpPr>
        <p:spPr>
          <a:xfrm>
            <a:off x="273789" y="4272463"/>
            <a:ext cx="6584212" cy="956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Next steps: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Add</a:t>
            </a:r>
            <a:r>
              <a:rPr lang="en-DE" dirty="0"/>
              <a:t> homogenization to include small-scale AC loss and magnetization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/>
              <a:t>Implement quench detection and protection circuits for EE, CLIQ, and ESC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/>
              <a:t>Validate this extended model against experimental data</a:t>
            </a:r>
            <a:endParaRPr lang="en-GB" dirty="0"/>
          </a:p>
        </p:txBody>
      </p:sp>
      <p:pic>
        <p:nvPicPr>
          <p:cNvPr id="2" name="MQXA_temp">
            <a:hlinkClick r:id="" action="ppaction://media"/>
            <a:extLst>
              <a:ext uri="{FF2B5EF4-FFF2-40B4-BE49-F238E27FC236}">
                <a16:creationId xmlns:a16="http://schemas.microsoft.com/office/drawing/2014/main" id="{56A2486D-5F21-2C0E-26AE-B1FEF8789D0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033343" y="3064965"/>
            <a:ext cx="2074055" cy="206373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E4C509E-1B62-9E30-9E32-E5F2023BFFA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5125" y="4771164"/>
            <a:ext cx="886235" cy="35753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83E186E-DFCE-BB6C-F23A-4D1E72A80390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80924" y="2561448"/>
            <a:ext cx="1026501" cy="31169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48AD631-5C75-F5E8-BFEC-60E889FD3F3E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1839617"/>
            <a:ext cx="3255824" cy="189959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D340CF1-7F00-AFD2-2EEF-0CEA490F8CF8}"/>
              </a:ext>
            </a:extLst>
          </p:cNvPr>
          <p:cNvSpPr txBox="1"/>
          <p:nvPr/>
        </p:nvSpPr>
        <p:spPr>
          <a:xfrm>
            <a:off x="3826178" y="3426546"/>
            <a:ext cx="28043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ym typeface="Wingdings" panose="05000000000000000000" pitchFamily="2" charset="2"/>
              </a:rPr>
              <a:t>&lt;</a:t>
            </a:r>
            <a:r>
              <a:rPr lang="en-DE" sz="800" dirty="0">
                <a:sym typeface="Wingdings" panose="05000000000000000000" pitchFamily="2" charset="2"/>
              </a:rPr>
              <a:t> </a:t>
            </a:r>
            <a:r>
              <a:rPr lang="en-GB" sz="800" dirty="0">
                <a:sym typeface="Wingdings" panose="05000000000000000000" pitchFamily="2" charset="2"/>
              </a:rPr>
              <a:t>Measured data from: </a:t>
            </a:r>
            <a:r>
              <a:rPr lang="en-US" sz="800" dirty="0">
                <a:sym typeface="Wingdings" panose="05000000000000000000" pitchFamily="2" charset="2"/>
              </a:rPr>
              <a:t>S. Izquierdo Bermudez et al.,</a:t>
            </a:r>
            <a:r>
              <a:rPr lang="en-DE" sz="800" dirty="0">
                <a:sym typeface="Wingdings" panose="05000000000000000000" pitchFamily="2" charset="2"/>
              </a:rPr>
              <a:t> </a:t>
            </a:r>
            <a:r>
              <a:rPr lang="en-US" sz="800" dirty="0">
                <a:sym typeface="Wingdings" panose="05000000000000000000" pitchFamily="2" charset="2"/>
              </a:rPr>
              <a:t>IEEE TAS</a:t>
            </a:r>
            <a:r>
              <a:rPr lang="en-DE" sz="800" dirty="0">
                <a:sym typeface="Wingdings" panose="05000000000000000000" pitchFamily="2" charset="2"/>
              </a:rPr>
              <a:t> (2016)</a:t>
            </a:r>
            <a:r>
              <a:rPr lang="en-US" sz="800" dirty="0">
                <a:sym typeface="Wingdings" panose="05000000000000000000" pitchFamily="2" charset="2"/>
              </a:rPr>
              <a:t>,</a:t>
            </a:r>
            <a:r>
              <a:rPr lang="en-GB" sz="800" dirty="0">
                <a:sym typeface="Wingdings" panose="05000000000000000000" pitchFamily="2" charset="2"/>
              </a:rPr>
              <a:t> </a:t>
            </a:r>
            <a:r>
              <a:rPr lang="en-DE" sz="800" dirty="0">
                <a:sym typeface="Wingdings" panose="05000000000000000000" pitchFamily="2" charset="2"/>
              </a:rPr>
              <a:t>DOI</a:t>
            </a:r>
            <a:r>
              <a:rPr lang="en-GB" sz="800" dirty="0">
                <a:sym typeface="Wingdings" panose="05000000000000000000" pitchFamily="2" charset="2"/>
              </a:rPr>
              <a:t>:</a:t>
            </a:r>
            <a:r>
              <a:rPr lang="en-US" sz="800" dirty="0">
                <a:sym typeface="Wingdings" panose="05000000000000000000" pitchFamily="2" charset="2"/>
              </a:rPr>
              <a:t> </a:t>
            </a:r>
            <a:r>
              <a:rPr lang="en-US" sz="800" dirty="0">
                <a:sym typeface="Wingdings" panose="05000000000000000000" pitchFamily="2" charset="2"/>
                <a:hlinkClick r:id="rId8"/>
              </a:rPr>
              <a:t>10.1109/TASC.2016.2536653</a:t>
            </a:r>
            <a:endParaRPr lang="en-US" sz="800" dirty="0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9560798B-878E-14A2-3526-EB8EAE814E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</p:spPr>
        <p:txBody>
          <a:bodyPr/>
          <a:lstStyle/>
          <a:p>
            <a:r>
              <a:rPr lang="en-US" sz="1000" dirty="0"/>
              <a:t>HFM WP4.5, Mariusz Wozniak, 11.02.2025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98FB5B-247B-53AA-A7D0-04BDB7AE7FCE}"/>
              </a:ext>
            </a:extLst>
          </p:cNvPr>
          <p:cNvSpPr txBox="1"/>
          <p:nvPr/>
        </p:nvSpPr>
        <p:spPr>
          <a:xfrm>
            <a:off x="3746958" y="2007450"/>
            <a:ext cx="355092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More details on this work</a:t>
            </a:r>
          </a:p>
          <a:p>
            <a:r>
              <a:rPr lang="en-DE" sz="1100" dirty="0"/>
              <a:t>E. Schnaubelt et. al, “</a:t>
            </a:r>
            <a:r>
              <a:rPr lang="en-GB" sz="1100" dirty="0"/>
              <a:t>Transient Finite Element Simulation of Accelerator Magnets</a:t>
            </a:r>
            <a:r>
              <a:rPr lang="en-DE" sz="1100" dirty="0"/>
              <a:t> </a:t>
            </a:r>
            <a:r>
              <a:rPr lang="en-GB" sz="1100" dirty="0"/>
              <a:t>Using Thermal Thin Shell Approximation</a:t>
            </a:r>
            <a:r>
              <a:rPr lang="en-DE" sz="1100" dirty="0"/>
              <a:t>”, </a:t>
            </a:r>
            <a:r>
              <a:rPr lang="en-DE" sz="1100" dirty="0">
                <a:hlinkClick r:id="rId9"/>
              </a:rPr>
              <a:t>https://arxiv.org/abs/2501.15871</a:t>
            </a:r>
            <a:r>
              <a:rPr lang="en-DE" sz="1100" dirty="0"/>
              <a:t>,</a:t>
            </a:r>
            <a:endParaRPr lang="en-GB" sz="1100" dirty="0"/>
          </a:p>
          <a:p>
            <a:r>
              <a:rPr lang="en-DE" sz="1100" dirty="0"/>
              <a:t>submitted to SUST (2025)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02064B0-3A29-309E-5DB8-ABAA3A2D406A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4240" y="640621"/>
            <a:ext cx="1832285" cy="1832285"/>
          </a:xfrm>
          <a:prstGeom prst="rect">
            <a:avLst/>
          </a:prstGeom>
        </p:spPr>
      </p:pic>
      <p:pic>
        <p:nvPicPr>
          <p:cNvPr id="25" name="Graphic 4">
            <a:extLst>
              <a:ext uri="{FF2B5EF4-FFF2-40B4-BE49-F238E27FC236}">
                <a16:creationId xmlns:a16="http://schemas.microsoft.com/office/drawing/2014/main" id="{5E6A6A07-B7CC-C777-6374-601F269B7FE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574105" y="75397"/>
            <a:ext cx="506606" cy="769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311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3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phique 18">
            <a:extLst>
              <a:ext uri="{FF2B5EF4-FFF2-40B4-BE49-F238E27FC236}">
                <a16:creationId xmlns:a16="http://schemas.microsoft.com/office/drawing/2014/main" id="{66E9950C-FF80-5411-63F4-C1F19C725E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56098" y="3550119"/>
            <a:ext cx="1736269" cy="831686"/>
          </a:xfrm>
          <a:prstGeom prst="rect">
            <a:avLst/>
          </a:prstGeom>
        </p:spPr>
      </p:pic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9E16DC6D-8B2E-7451-EB2E-3CE1D088F740}"/>
              </a:ext>
            </a:extLst>
          </p:cNvPr>
          <p:cNvCxnSpPr>
            <a:cxnSpLocks/>
          </p:cNvCxnSpPr>
          <p:nvPr/>
        </p:nvCxnSpPr>
        <p:spPr>
          <a:xfrm>
            <a:off x="4467225" y="756618"/>
            <a:ext cx="0" cy="3605832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B6CEB-1F45-A3AA-DC04-FF53D8B33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F467D8E-9D7A-7228-5BBE-AF07AF3BE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AC Loss and Magnetization in LTS Conductors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C0B48B7-7BAF-46E1-DF46-8BE94BAB44AB}"/>
              </a:ext>
            </a:extLst>
          </p:cNvPr>
          <p:cNvSpPr txBox="1">
            <a:spLocks/>
          </p:cNvSpPr>
          <p:nvPr/>
        </p:nvSpPr>
        <p:spPr>
          <a:xfrm>
            <a:off x="2883408" y="5341531"/>
            <a:ext cx="2086106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1200" dirty="0">
                <a:solidFill>
                  <a:schemeClr val="bg1"/>
                </a:solidFill>
              </a:rPr>
              <a:t>Courtesy of J. Dular, A. Glock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D978497-EB50-A869-97D9-A42D0EFB5B03}"/>
                  </a:ext>
                </a:extLst>
              </p:cNvPr>
              <p:cNvSpPr txBox="1"/>
              <p:nvPr/>
            </p:nvSpPr>
            <p:spPr>
              <a:xfrm>
                <a:off x="273788" y="4272463"/>
                <a:ext cx="8629943" cy="9566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u="sng" dirty="0"/>
                  <a:t>Next steps: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Model inclusion in full </a:t>
                </a:r>
                <a:r>
                  <a:rPr lang="en-GB" b="1" dirty="0"/>
                  <a:t>magnet model </a:t>
                </a:r>
                <a:r>
                  <a:rPr lang="en-GB" dirty="0"/>
                  <a:t>for magneto-thermal transient simulations.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b="1" dirty="0"/>
                  <a:t>Validation</a:t>
                </a:r>
                <a:r>
                  <a:rPr lang="en-GB" dirty="0"/>
                  <a:t> of the CATI model 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BE" b="0" i="0" smtClean="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fr-B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BE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a:rPr lang="fr-BE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m:rPr>
                        <m:sty m:val="p"/>
                      </m:rPr>
                      <a:rPr lang="fr-BE" b="0" i="0" smtClean="0">
                        <a:latin typeface="Cambria Math" panose="02040503050406030204" pitchFamily="18" charset="0"/>
                      </a:rPr>
                      <m:t>Sn</m:t>
                    </m:r>
                  </m:oMath>
                </a14:m>
                <a:r>
                  <a:rPr lang="en-GB" dirty="0"/>
                  <a:t> strands with AC loss measurements at University of Twente.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Extension of the models to </a:t>
                </a:r>
                <a:r>
                  <a:rPr lang="en-GB" b="1" dirty="0"/>
                  <a:t>HTS cable</a:t>
                </a:r>
                <a:r>
                  <a:rPr lang="en-GB" dirty="0"/>
                  <a:t> geometries (anisotropy, high aspect ratio).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D978497-EB50-A869-97D9-A42D0EFB5B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788" y="4272463"/>
                <a:ext cx="8629943" cy="956672"/>
              </a:xfrm>
              <a:prstGeom prst="rect">
                <a:avLst/>
              </a:prstGeom>
              <a:blipFill>
                <a:blip r:embed="rId6"/>
                <a:stretch>
                  <a:fillRect l="-212" t="-1274" b="-57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ZoneTexte 1">
            <a:extLst>
              <a:ext uri="{FF2B5EF4-FFF2-40B4-BE49-F238E27FC236}">
                <a16:creationId xmlns:a16="http://schemas.microsoft.com/office/drawing/2014/main" id="{9C6848FF-8F61-1494-10EF-AFFC9C983EEF}"/>
              </a:ext>
            </a:extLst>
          </p:cNvPr>
          <p:cNvSpPr txBox="1"/>
          <p:nvPr/>
        </p:nvSpPr>
        <p:spPr>
          <a:xfrm>
            <a:off x="121015" y="642318"/>
            <a:ext cx="409855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1" dirty="0"/>
              <a:t>Phase 1 – Detailed 2D-based models</a:t>
            </a:r>
            <a:r>
              <a:rPr lang="en-US" sz="1400" dirty="0"/>
              <a:t>: </a:t>
            </a:r>
          </a:p>
          <a:p>
            <a:pPr marL="770839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Magnetic transients in superconducting strands and Rutherford cables.</a:t>
            </a:r>
          </a:p>
          <a:p>
            <a:pPr marL="770839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Coupled Axial and Transverse currents (</a:t>
            </a:r>
            <a:r>
              <a:rPr lang="en-US" sz="1400" b="1" dirty="0"/>
              <a:t>CATI</a:t>
            </a:r>
            <a:r>
              <a:rPr lang="en-US" sz="1400" dirty="0"/>
              <a:t>) method, 2D Finite Element (FE)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A1C9D92-E1D7-5839-15B2-4EDFA56D5C03}"/>
              </a:ext>
            </a:extLst>
          </p:cNvPr>
          <p:cNvSpPr txBox="1"/>
          <p:nvPr/>
        </p:nvSpPr>
        <p:spPr>
          <a:xfrm>
            <a:off x="4498992" y="609564"/>
            <a:ext cx="436760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1" dirty="0"/>
              <a:t>Phase 2 – Homogenized model:</a:t>
            </a:r>
          </a:p>
          <a:p>
            <a:pPr marL="770839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Reduced Order </a:t>
            </a:r>
            <a:r>
              <a:rPr lang="en-US" sz="1400" b="1" dirty="0"/>
              <a:t>Hysteretic</a:t>
            </a:r>
            <a:r>
              <a:rPr lang="en-US" sz="1400" dirty="0"/>
              <a:t> Magnetization and </a:t>
            </a:r>
            <a:r>
              <a:rPr lang="en-US" sz="1400" b="1" dirty="0"/>
              <a:t>Flux</a:t>
            </a:r>
            <a:r>
              <a:rPr lang="en-US" sz="1400" dirty="0"/>
              <a:t> (</a:t>
            </a:r>
            <a:r>
              <a:rPr lang="en-US" sz="1400" b="1" dirty="0"/>
              <a:t>ROHM </a:t>
            </a:r>
            <a:r>
              <a:rPr lang="en-US" sz="1400" dirty="0"/>
              <a:t>and </a:t>
            </a:r>
            <a:r>
              <a:rPr lang="en-US" sz="1400" b="1" dirty="0"/>
              <a:t>ROHF</a:t>
            </a:r>
            <a:r>
              <a:rPr lang="en-US" sz="1400" dirty="0"/>
              <a:t>) models:</a:t>
            </a:r>
          </a:p>
          <a:p>
            <a:pPr marL="1198778" lvl="2" indent="-342900">
              <a:buFont typeface="Arial" panose="020B0604020202020204" pitchFamily="34" charset="0"/>
              <a:buChar char="•"/>
            </a:pPr>
            <a:r>
              <a:rPr lang="en-US" sz="1400" dirty="0"/>
              <a:t>Describes </a:t>
            </a:r>
            <a:r>
              <a:rPr lang="en-US" sz="1400" b="1" dirty="0"/>
              <a:t>AC loss, magnetization</a:t>
            </a:r>
            <a:r>
              <a:rPr lang="en-US" sz="1400" dirty="0"/>
              <a:t> and </a:t>
            </a:r>
            <a:r>
              <a:rPr lang="en-US" sz="1400" b="1" dirty="0"/>
              <a:t>inductance</a:t>
            </a:r>
            <a:r>
              <a:rPr lang="en-US" sz="1400" dirty="0"/>
              <a:t>.</a:t>
            </a:r>
          </a:p>
          <a:p>
            <a:pPr marL="1198778" lvl="2" indent="-342900">
              <a:buFont typeface="Arial" panose="020B0604020202020204" pitchFamily="34" charset="0"/>
              <a:buChar char="•"/>
            </a:pPr>
            <a:r>
              <a:rPr lang="en-US" sz="1400" dirty="0"/>
              <a:t>Includes </a:t>
            </a:r>
            <a:r>
              <a:rPr lang="en-US" sz="1400" b="1" dirty="0"/>
              <a:t>hysteresis</a:t>
            </a:r>
            <a:r>
              <a:rPr lang="en-US" sz="1400" dirty="0"/>
              <a:t> effects.</a:t>
            </a:r>
          </a:p>
          <a:p>
            <a:pPr marL="1198778" lvl="2" indent="-342900">
              <a:buFont typeface="Arial" panose="020B0604020202020204" pitchFamily="34" charset="0"/>
              <a:buChar char="•"/>
            </a:pPr>
            <a:r>
              <a:rPr lang="en-US" sz="1400" dirty="0"/>
              <a:t>Includes </a:t>
            </a:r>
            <a:r>
              <a:rPr lang="en-US" sz="1400" b="1" dirty="0"/>
              <a:t>rate-dependent</a:t>
            </a:r>
            <a:r>
              <a:rPr lang="en-US" sz="1400" dirty="0"/>
              <a:t> effects.</a:t>
            </a:r>
          </a:p>
        </p:txBody>
      </p:sp>
      <p:pic>
        <p:nvPicPr>
          <p:cNvPr id="17" name="Graphique 16">
            <a:extLst>
              <a:ext uri="{FF2B5EF4-FFF2-40B4-BE49-F238E27FC236}">
                <a16:creationId xmlns:a16="http://schemas.microsoft.com/office/drawing/2014/main" id="{B2F2930D-BEB6-B3F7-C06A-7F3683B4F7C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882433" y="1827906"/>
            <a:ext cx="2337141" cy="1429431"/>
          </a:xfrm>
          <a:prstGeom prst="rect">
            <a:avLst/>
          </a:prstGeom>
        </p:spPr>
      </p:pic>
      <p:pic>
        <p:nvPicPr>
          <p:cNvPr id="18" name="strand54_1kA_1T_short">
            <a:hlinkClick r:id="" action="ppaction://media"/>
            <a:extLst>
              <a:ext uri="{FF2B5EF4-FFF2-40B4-BE49-F238E27FC236}">
                <a16:creationId xmlns:a16="http://schemas.microsoft.com/office/drawing/2014/main" id="{C0578B03-524C-44CE-EC0E-92837EADB5B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00950" y="1866115"/>
            <a:ext cx="1620957" cy="1607560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0FBABDD1-523D-DBF8-BD77-15870A23A713}"/>
              </a:ext>
            </a:extLst>
          </p:cNvPr>
          <p:cNvSpPr txBox="1"/>
          <p:nvPr/>
        </p:nvSpPr>
        <p:spPr>
          <a:xfrm>
            <a:off x="1969559" y="3167843"/>
            <a:ext cx="2403330" cy="338554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spAutoFit/>
          </a:bodyPr>
          <a:lstStyle/>
          <a:p>
            <a:pPr algn="ctr"/>
            <a:r>
              <a:rPr lang="en-US" sz="800" dirty="0">
                <a:sym typeface="Wingdings" panose="05000000000000000000" pitchFamily="2" charset="2"/>
              </a:rPr>
              <a:t>Deformed geometries from</a:t>
            </a:r>
            <a:br>
              <a:rPr lang="en-US" sz="800" dirty="0">
                <a:sym typeface="Wingdings" panose="05000000000000000000" pitchFamily="2" charset="2"/>
              </a:rPr>
            </a:br>
            <a:r>
              <a:rPr lang="en-US" sz="800" dirty="0">
                <a:sym typeface="Wingdings" panose="05000000000000000000" pitchFamily="2" charset="2"/>
              </a:rPr>
              <a:t>MSC-LSC (S. Hopkins, J. Baumann, et al.)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952F148-3203-0E62-0800-8853E87FCC83}"/>
              </a:ext>
            </a:extLst>
          </p:cNvPr>
          <p:cNvSpPr txBox="1"/>
          <p:nvPr/>
        </p:nvSpPr>
        <p:spPr>
          <a:xfrm>
            <a:off x="1495877" y="3903132"/>
            <a:ext cx="1485410" cy="215444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spAutoFit/>
          </a:bodyPr>
          <a:lstStyle/>
          <a:p>
            <a:pPr algn="ctr"/>
            <a:r>
              <a:rPr lang="fr-BE" sz="800" dirty="0">
                <a:sym typeface="Wingdings" panose="05000000000000000000" pitchFamily="2" charset="2"/>
              </a:rPr>
              <a:t>Rutherford </a:t>
            </a:r>
            <a:r>
              <a:rPr lang="fr-BE" sz="800" dirty="0" err="1">
                <a:sym typeface="Wingdings" panose="05000000000000000000" pitchFamily="2" charset="2"/>
              </a:rPr>
              <a:t>cable</a:t>
            </a:r>
            <a:endParaRPr lang="en-US" sz="800" dirty="0">
              <a:sym typeface="Wingdings" panose="05000000000000000000" pitchFamily="2" charset="2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98DB97D-3DA2-760C-5A3D-9AF966F31D3C}"/>
              </a:ext>
            </a:extLst>
          </p:cNvPr>
          <p:cNvSpPr txBox="1"/>
          <p:nvPr/>
        </p:nvSpPr>
        <p:spPr>
          <a:xfrm>
            <a:off x="128283" y="3430086"/>
            <a:ext cx="1565353" cy="215444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spAutoFit/>
          </a:bodyPr>
          <a:lstStyle/>
          <a:p>
            <a:pPr algn="ctr"/>
            <a:r>
              <a:rPr lang="fr-BE" sz="800" dirty="0" err="1">
                <a:sym typeface="Wingdings" panose="05000000000000000000" pitchFamily="2" charset="2"/>
              </a:rPr>
              <a:t>Multifilamentary</a:t>
            </a:r>
            <a:r>
              <a:rPr lang="fr-BE" sz="800" dirty="0">
                <a:sym typeface="Wingdings" panose="05000000000000000000" pitchFamily="2" charset="2"/>
              </a:rPr>
              <a:t> </a:t>
            </a:r>
            <a:r>
              <a:rPr lang="fr-BE" sz="800" dirty="0" err="1">
                <a:sym typeface="Wingdings" panose="05000000000000000000" pitchFamily="2" charset="2"/>
              </a:rPr>
              <a:t>strand</a:t>
            </a:r>
            <a:endParaRPr lang="en-US" sz="800" dirty="0">
              <a:sym typeface="Wingdings" panose="05000000000000000000" pitchFamily="2" charset="2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FC5A8CE9-7E35-C9DE-05AF-DEDB7CCEB853}"/>
              </a:ext>
            </a:extLst>
          </p:cNvPr>
          <p:cNvSpPr txBox="1"/>
          <p:nvPr/>
        </p:nvSpPr>
        <p:spPr>
          <a:xfrm>
            <a:off x="981978" y="4054151"/>
            <a:ext cx="17362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solidFill>
                  <a:srgbClr val="7030A0"/>
                </a:solidFill>
              </a:rPr>
              <a:t>J. Dular et al. 2024 DOI: 10.1109/TASC.2024.3520941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1DC0B05-843C-98BC-0B26-FE5A41561FF4}"/>
              </a:ext>
            </a:extLst>
          </p:cNvPr>
          <p:cNvSpPr txBox="1"/>
          <p:nvPr/>
        </p:nvSpPr>
        <p:spPr>
          <a:xfrm>
            <a:off x="73837" y="3593706"/>
            <a:ext cx="15559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rgbClr val="7030A0"/>
                </a:solidFill>
              </a:rPr>
              <a:t>J. Dular et al. 2024 DOI: 10.1088/1361-6668/ad650d</a:t>
            </a:r>
          </a:p>
        </p:txBody>
      </p:sp>
      <p:pic>
        <p:nvPicPr>
          <p:cNvPr id="25" name="Graphic 4">
            <a:extLst>
              <a:ext uri="{FF2B5EF4-FFF2-40B4-BE49-F238E27FC236}">
                <a16:creationId xmlns:a16="http://schemas.microsoft.com/office/drawing/2014/main" id="{5E6A6A07-B7CC-C777-6374-601F269B7FE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468142" y="113769"/>
            <a:ext cx="506606" cy="769002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24A3139A-BABC-418A-B772-172C6F972D08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3016" y="2645217"/>
            <a:ext cx="2016598" cy="1765408"/>
          </a:xfrm>
          <a:prstGeom prst="rect">
            <a:avLst/>
          </a:prstGeom>
        </p:spPr>
      </p:pic>
      <p:pic>
        <p:nvPicPr>
          <p:cNvPr id="27" name="Graphique 26">
            <a:extLst>
              <a:ext uri="{FF2B5EF4-FFF2-40B4-BE49-F238E27FC236}">
                <a16:creationId xmlns:a16="http://schemas.microsoft.com/office/drawing/2014/main" id="{1531BC5B-ECE5-573F-8DDC-89B9E0F9DE6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587119" y="2432120"/>
            <a:ext cx="2193130" cy="1894745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35452B79-3C46-1563-7703-28AEFB85A17B}"/>
              </a:ext>
            </a:extLst>
          </p:cNvPr>
          <p:cNvSpPr txBox="1"/>
          <p:nvPr/>
        </p:nvSpPr>
        <p:spPr>
          <a:xfrm>
            <a:off x="6855107" y="2340486"/>
            <a:ext cx="2011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solidFill>
                  <a:srgbClr val="7030A0"/>
                </a:solidFill>
              </a:rPr>
              <a:t>J. Dular et al. 2024 https://arxiv.org/abs/2409.13653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1EF898DA-E8A3-E51B-0DA5-46727A429A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</p:spPr>
        <p:txBody>
          <a:bodyPr/>
          <a:lstStyle/>
          <a:p>
            <a:r>
              <a:rPr lang="en-US" sz="1000" dirty="0"/>
              <a:t>HFM WP4.5, Mariusz Wozniak, 11.02.2025</a:t>
            </a:r>
          </a:p>
        </p:txBody>
      </p:sp>
    </p:spTree>
    <p:extLst>
      <p:ext uri="{BB962C8B-B14F-4D97-AF65-F5344CB8AC3E}">
        <p14:creationId xmlns:p14="http://schemas.microsoft.com/office/powerpoint/2010/main" val="2270869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5266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video>
              <p:cMediaNode vol="80000">
                <p:cTn id="21" repeatCount="indefinite" fill="hold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</p:childTnLst>
        </p:cTn>
      </p:par>
    </p:tnLst>
    <p:bldLst>
      <p:bldP spid="9" grpId="0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7563B8-DA2B-2B4A-EE5D-6D26A8C31E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A5756-ED50-EF80-8AE9-0695A7592B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A670F2A-4D27-5A55-F98D-2F5C8DE6B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DE" dirty="0"/>
              <a:t>FiQuS: </a:t>
            </a:r>
            <a:r>
              <a:rPr lang="en-DE" dirty="0" err="1"/>
              <a:t>HTCondor</a:t>
            </a:r>
            <a:r>
              <a:rPr lang="en-DE" dirty="0"/>
              <a:t> and SLURM Integration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04B4E57-8404-C7B4-4A47-9DF69455E45D}"/>
              </a:ext>
            </a:extLst>
          </p:cNvPr>
          <p:cNvSpPr txBox="1">
            <a:spLocks/>
          </p:cNvSpPr>
          <p:nvPr/>
        </p:nvSpPr>
        <p:spPr>
          <a:xfrm>
            <a:off x="3144588" y="5341531"/>
            <a:ext cx="1824926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1200" dirty="0">
                <a:solidFill>
                  <a:schemeClr val="bg1"/>
                </a:solidFill>
              </a:rPr>
              <a:t>Courtesy of </a:t>
            </a:r>
            <a:r>
              <a:rPr lang="en-DE" sz="1200" dirty="0">
                <a:solidFill>
                  <a:schemeClr val="bg1"/>
                </a:solidFill>
              </a:rPr>
              <a:t>E. Schnaubelt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DB0C58-7B8F-0042-2429-EFDA8B8A1DB4}"/>
              </a:ext>
            </a:extLst>
          </p:cNvPr>
          <p:cNvSpPr txBox="1"/>
          <p:nvPr/>
        </p:nvSpPr>
        <p:spPr>
          <a:xfrm>
            <a:off x="273788" y="4272463"/>
            <a:ext cx="8629943" cy="956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Next steps: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/>
              <a:t>Integrate Sandia Lab’s Dakota software for state-of-the-art optimization and uncertainty quantification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/>
              <a:t>Run advanced parametric studies using Dakota, e.g., for pancake coils with non-uniform </a:t>
            </a:r>
            <a:r>
              <a:rPr lang="en-DE" i="1" dirty="0" err="1"/>
              <a:t>J</a:t>
            </a:r>
            <a:r>
              <a:rPr lang="en-DE" i="1" baseline="-25000" dirty="0" err="1"/>
              <a:t>c</a:t>
            </a:r>
            <a:r>
              <a:rPr lang="en-DE" dirty="0"/>
              <a:t> distribution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/>
              <a:t>Investigate parallel algorithms to make use of HPC cluster for significantly reduced run times</a:t>
            </a:r>
          </a:p>
        </p:txBody>
      </p:sp>
      <p:pic>
        <p:nvPicPr>
          <p:cNvPr id="2050" name="Picture 2" descr="Home">
            <a:extLst>
              <a:ext uri="{FF2B5EF4-FFF2-40B4-BE49-F238E27FC236}">
                <a16:creationId xmlns:a16="http://schemas.microsoft.com/office/drawing/2014/main" id="{A7C6464F-2018-0C88-3586-1894F00C5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1205" y="2063592"/>
            <a:ext cx="1459036" cy="728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6" descr="Slurm Workload Manager - Wikipedia">
            <a:extLst>
              <a:ext uri="{FF2B5EF4-FFF2-40B4-BE49-F238E27FC236}">
                <a16:creationId xmlns:a16="http://schemas.microsoft.com/office/drawing/2014/main" id="{8E9B0631-465A-C9F2-F77B-EFD92488DCC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7051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6" name="Picture 8" descr="Docker Logo, symbol, meaning, history, PNG, brand">
            <a:extLst>
              <a:ext uri="{FF2B5EF4-FFF2-40B4-BE49-F238E27FC236}">
                <a16:creationId xmlns:a16="http://schemas.microsoft.com/office/drawing/2014/main" id="{F67E134E-CDF4-2BDE-34B5-8605BE46A3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46093" y="938633"/>
            <a:ext cx="1534618" cy="431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9">
            <a:extLst>
              <a:ext uri="{FF2B5EF4-FFF2-40B4-BE49-F238E27FC236}">
                <a16:creationId xmlns:a16="http://schemas.microsoft.com/office/drawing/2014/main" id="{537D64D4-D937-E471-7A63-0DE6CF630223}"/>
              </a:ext>
            </a:extLst>
          </p:cNvPr>
          <p:cNvSpPr txBox="1"/>
          <p:nvPr/>
        </p:nvSpPr>
        <p:spPr>
          <a:xfrm>
            <a:off x="273109" y="642609"/>
            <a:ext cx="679088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400" b="1" dirty="0">
                <a:latin typeface="Calibri" panose="020F0502020204030204" pitchFamily="34" charset="0"/>
                <a:sym typeface="Wingdings" panose="05000000000000000000" pitchFamily="2" charset="2"/>
              </a:rPr>
              <a:t>FiQuS runs on high-</a:t>
            </a:r>
            <a:r>
              <a:rPr lang="en-DE" sz="1400" b="1" dirty="0" err="1">
                <a:latin typeface="Calibri" panose="020F0502020204030204" pitchFamily="34" charset="0"/>
                <a:sym typeface="Wingdings" panose="05000000000000000000" pitchFamily="2" charset="2"/>
              </a:rPr>
              <a:t>throug</a:t>
            </a:r>
            <a:r>
              <a:rPr lang="en-US" sz="1400" b="1" dirty="0">
                <a:latin typeface="Calibri" panose="020F0502020204030204" pitchFamily="34" charset="0"/>
                <a:sym typeface="Wingdings" panose="05000000000000000000" pitchFamily="2" charset="2"/>
              </a:rPr>
              <a:t>h</a:t>
            </a:r>
            <a:r>
              <a:rPr lang="en-DE" sz="1400" b="1" dirty="0">
                <a:latin typeface="Calibri" panose="020F0502020204030204" pitchFamily="34" charset="0"/>
                <a:sym typeface="Wingdings" panose="05000000000000000000" pitchFamily="2" charset="2"/>
              </a:rPr>
              <a:t>put (e.g., </a:t>
            </a:r>
            <a:r>
              <a:rPr lang="en-DE" sz="1400" b="1" dirty="0" err="1">
                <a:latin typeface="Calibri" panose="020F0502020204030204" pitchFamily="34" charset="0"/>
                <a:sym typeface="Wingdings" panose="05000000000000000000" pitchFamily="2" charset="2"/>
              </a:rPr>
              <a:t>HTCondor</a:t>
            </a:r>
            <a:r>
              <a:rPr lang="en-DE" sz="1400" b="1" dirty="0">
                <a:latin typeface="Calibri" panose="020F0502020204030204" pitchFamily="34" charset="0"/>
                <a:sym typeface="Wingdings" panose="05000000000000000000" pitchFamily="2" charset="2"/>
              </a:rPr>
              <a:t> batch system) and high-performance (e.g., SLURM Linux HPC) clusters 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en-DE" sz="1400" dirty="0">
                <a:latin typeface="Calibri" panose="020F0502020204030204" pitchFamily="34" charset="0"/>
                <a:sym typeface="Wingdings" panose="05000000000000000000" pitchFamily="2" charset="2"/>
              </a:rPr>
              <a:t>Portability enabled by containerization (Docker/Singularity)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en-DE" sz="1400" dirty="0">
                <a:latin typeface="Calibri" panose="020F0502020204030204" pitchFamily="34" charset="0"/>
                <a:sym typeface="Wingdings" panose="05000000000000000000" pitchFamily="2" charset="2"/>
              </a:rPr>
              <a:t>EOS integration and SSH remote development allows running FiQuS parametric sweeps on </a:t>
            </a:r>
            <a:r>
              <a:rPr lang="en-DE" sz="1400" dirty="0" err="1">
                <a:latin typeface="Calibri" panose="020F0502020204030204" pitchFamily="34" charset="0"/>
                <a:sym typeface="Wingdings" panose="05000000000000000000" pitchFamily="2" charset="2"/>
              </a:rPr>
              <a:t>HTCondor</a:t>
            </a:r>
            <a:r>
              <a:rPr lang="en-DE" sz="1400" dirty="0">
                <a:latin typeface="Calibri" panose="020F0502020204030204" pitchFamily="34" charset="0"/>
                <a:sym typeface="Wingdings" panose="05000000000000000000" pitchFamily="2" charset="2"/>
              </a:rPr>
              <a:t> like on a local machine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400" b="1" dirty="0" err="1">
                <a:latin typeface="Calibri" panose="020F0502020204030204" pitchFamily="34" charset="0"/>
                <a:sym typeface="Wingdings" panose="05000000000000000000" pitchFamily="2" charset="2"/>
              </a:rPr>
              <a:t>HTCondor</a:t>
            </a:r>
            <a:r>
              <a:rPr lang="en-DE" sz="1400" b="1" dirty="0">
                <a:latin typeface="Calibri" panose="020F0502020204030204" pitchFamily="34" charset="0"/>
                <a:sym typeface="Wingdings" panose="05000000000000000000" pitchFamily="2" charset="2"/>
              </a:rPr>
              <a:t> offers around 300,000 cores for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400" b="1" dirty="0">
                <a:latin typeface="Calibri" panose="020F0502020204030204" pitchFamily="34" charset="0"/>
                <a:sym typeface="Wingdings" panose="05000000000000000000" pitchFamily="2" charset="2"/>
              </a:rPr>
              <a:t>HPC offers nodes with up to 48 physical cores and 512 GB RAM per node, distributed memory algorithms can use multiple nodes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sz="1400" b="1" dirty="0">
                <a:latin typeface="Calibri" panose="020F0502020204030204" pitchFamily="34" charset="0"/>
                <a:sym typeface="Wingdings" panose="05000000000000000000" pitchFamily="2" charset="2"/>
              </a:rPr>
              <a:t>Preliminary parallelization results are promising but require dedicated research</a:t>
            </a:r>
          </a:p>
          <a:p>
            <a:endParaRPr lang="en-DE" sz="1400" dirty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marL="642366" lvl="1" indent="-285750">
              <a:buFont typeface="Arial" panose="020B0604020202020204" pitchFamily="34" charset="0"/>
              <a:buChar char="•"/>
            </a:pPr>
            <a:endParaRPr lang="en-DE" sz="1400" b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pic>
        <p:nvPicPr>
          <p:cNvPr id="14" name="Graphic 4">
            <a:extLst>
              <a:ext uri="{FF2B5EF4-FFF2-40B4-BE49-F238E27FC236}">
                <a16:creationId xmlns:a16="http://schemas.microsoft.com/office/drawing/2014/main" id="{55C1ED95-DAE7-49E6-F1B8-6F041B785E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74105" y="75397"/>
            <a:ext cx="506606" cy="769002"/>
          </a:xfrm>
          <a:prstGeom prst="rect">
            <a:avLst/>
          </a:prstGeom>
        </p:spPr>
      </p:pic>
      <p:pic>
        <p:nvPicPr>
          <p:cNvPr id="2058" name="Picture 10" descr="Dakota – Sandia National Laboratories">
            <a:extLst>
              <a:ext uri="{FF2B5EF4-FFF2-40B4-BE49-F238E27FC236}">
                <a16:creationId xmlns:a16="http://schemas.microsoft.com/office/drawing/2014/main" id="{3BF24B5C-45B3-B3FC-2E83-4D1C65ACC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1675" y="3772535"/>
            <a:ext cx="1459036" cy="310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wN760EUuMlCCQAAAABJRU5ErkJggg== (317×159)">
            <a:extLst>
              <a:ext uri="{FF2B5EF4-FFF2-40B4-BE49-F238E27FC236}">
                <a16:creationId xmlns:a16="http://schemas.microsoft.com/office/drawing/2014/main" id="{6ABDFCDC-B549-EA05-145F-AFDC5576C8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7302" y="1437913"/>
            <a:ext cx="1112199" cy="557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CERNBox: CERN Cloud Storage Hub">
            <a:extLst>
              <a:ext uri="{FF2B5EF4-FFF2-40B4-BE49-F238E27FC236}">
                <a16:creationId xmlns:a16="http://schemas.microsoft.com/office/drawing/2014/main" id="{7076987D-615E-5AF3-DEA6-F95E1499A1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3128" y="2887120"/>
            <a:ext cx="1377113" cy="56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FC813D60-B3C2-E691-86F4-0CBDE87F2E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291305"/>
              </p:ext>
            </p:extLst>
          </p:nvPr>
        </p:nvGraphicFramePr>
        <p:xfrm>
          <a:off x="1233104" y="2692413"/>
          <a:ext cx="5647894" cy="1623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E0A8FFD8-096E-4BD7-0050-63CEC69951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</p:spPr>
        <p:txBody>
          <a:bodyPr/>
          <a:lstStyle/>
          <a:p>
            <a:r>
              <a:rPr lang="en-US" sz="1000" dirty="0"/>
              <a:t>HFM WP4.5, Mariusz Wozniak, 11.02.2025</a:t>
            </a:r>
          </a:p>
        </p:txBody>
      </p:sp>
    </p:spTree>
    <p:extLst>
      <p:ext uri="{BB962C8B-B14F-4D97-AF65-F5344CB8AC3E}">
        <p14:creationId xmlns:p14="http://schemas.microsoft.com/office/powerpoint/2010/main" val="315421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FD44FE1E-745F-9098-25C6-10C3FD6E77AF}"/>
              </a:ext>
            </a:extLst>
          </p:cNvPr>
          <p:cNvGrpSpPr/>
          <p:nvPr/>
        </p:nvGrpSpPr>
        <p:grpSpPr>
          <a:xfrm>
            <a:off x="5188530" y="683152"/>
            <a:ext cx="3350472" cy="2308366"/>
            <a:chOff x="5336329" y="1001189"/>
            <a:chExt cx="3350472" cy="2308366"/>
          </a:xfrm>
        </p:grpSpPr>
        <p:pic>
          <p:nvPicPr>
            <p:cNvPr id="6" name="Picture 5" descr="A blue circular object with black lines&#10;&#10;Description automatically generated">
              <a:extLst>
                <a:ext uri="{FF2B5EF4-FFF2-40B4-BE49-F238E27FC236}">
                  <a16:creationId xmlns:a16="http://schemas.microsoft.com/office/drawing/2014/main" id="{50DB475F-0B2B-7119-F788-4DA849899E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9888" t="13582" b="-1"/>
            <a:stretch/>
          </p:blipFill>
          <p:spPr>
            <a:xfrm>
              <a:off x="5336329" y="1276554"/>
              <a:ext cx="3350472" cy="2033001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C269559-EBD5-200D-D88C-E3669C2A4495}"/>
                </a:ext>
              </a:extLst>
            </p:cNvPr>
            <p:cNvSpPr txBox="1"/>
            <p:nvPr/>
          </p:nvSpPr>
          <p:spPr>
            <a:xfrm>
              <a:off x="7011565" y="1001189"/>
              <a:ext cx="846944" cy="3084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B6CEB-1F45-A3AA-DC04-FF53D8B33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F467D8E-9D7A-7228-5BBE-AF07AF3BE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3D Electrodynamic model of NI coils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DEDCA05-9025-4892-5504-92456CFA0716}"/>
              </a:ext>
            </a:extLst>
          </p:cNvPr>
          <p:cNvSpPr txBox="1"/>
          <p:nvPr/>
        </p:nvSpPr>
        <p:spPr>
          <a:xfrm>
            <a:off x="125312" y="587990"/>
            <a:ext cx="8078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 </a:t>
            </a:r>
            <a:r>
              <a:rPr lang="en-US" sz="1400" b="1" dirty="0"/>
              <a:t>COMSOL model </a:t>
            </a:r>
            <a:r>
              <a:rPr lang="en-US" sz="1400" dirty="0"/>
              <a:t>based on a </a:t>
            </a:r>
            <a:r>
              <a:rPr lang="en-US" sz="1400" b="1" dirty="0"/>
              <a:t>novel mathematical formulation </a:t>
            </a:r>
            <a:r>
              <a:rPr lang="en-US" sz="1400" dirty="0"/>
              <a:t>was developed to simulate the electro-dynamics of </a:t>
            </a:r>
            <a:r>
              <a:rPr lang="en-US" sz="1400" b="1" dirty="0"/>
              <a:t>HTS NI Coils</a:t>
            </a:r>
          </a:p>
        </p:txBody>
      </p:sp>
      <p:sp>
        <p:nvSpPr>
          <p:cNvPr id="2" name="ZoneTexte 9">
            <a:extLst>
              <a:ext uri="{FF2B5EF4-FFF2-40B4-BE49-F238E27FC236}">
                <a16:creationId xmlns:a16="http://schemas.microsoft.com/office/drawing/2014/main" id="{AEE47502-1F29-4BD5-263E-1EC49D3E9403}"/>
              </a:ext>
            </a:extLst>
          </p:cNvPr>
          <p:cNvSpPr txBox="1"/>
          <p:nvPr/>
        </p:nvSpPr>
        <p:spPr>
          <a:xfrm>
            <a:off x="125312" y="1155398"/>
            <a:ext cx="49041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Example of application: the </a:t>
            </a:r>
            <a:r>
              <a:rPr lang="en-US" sz="1400" b="1" dirty="0"/>
              <a:t>Muon Collider 40 T Solenoid</a:t>
            </a:r>
            <a:br>
              <a:rPr lang="en-US" sz="1400" b="1" dirty="0"/>
            </a:b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Infinite number of identical 3D pancakes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Coil winding thickness 6 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750 layers of superconductor (each layer simulated)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12 mm x 80 µm tape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Turn-to-turn contact resistance 10 µ</a:t>
            </a:r>
            <a:r>
              <a:rPr lang="el-GR" sz="1400" dirty="0"/>
              <a:t>Ω</a:t>
            </a:r>
            <a:r>
              <a:rPr lang="en-US" sz="1400" dirty="0"/>
              <a:t> cm</a:t>
            </a:r>
            <a:r>
              <a:rPr lang="en-US" sz="1400" baseline="30000" dirty="0"/>
              <a:t>2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2 mm of air between coils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12" name="Picture 11" descr="A screen shot of a graph&#10;&#10;Description automatically generated">
            <a:extLst>
              <a:ext uri="{FF2B5EF4-FFF2-40B4-BE49-F238E27FC236}">
                <a16:creationId xmlns:a16="http://schemas.microsoft.com/office/drawing/2014/main" id="{7A497410-1425-A702-C4DB-A6FD768B21A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167" y="3028832"/>
            <a:ext cx="3821828" cy="2149778"/>
          </a:xfrm>
          <a:prstGeom prst="rect">
            <a:avLst/>
          </a:prstGeom>
        </p:spPr>
      </p:pic>
      <p:pic>
        <p:nvPicPr>
          <p:cNvPr id="13" name="Picture 12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0D3A49F7-7D20-1B08-05EF-9F02878E282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768" y="3021769"/>
            <a:ext cx="3821828" cy="214977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849EF15-9292-8C6C-E96C-14B42FDBA07D}"/>
              </a:ext>
            </a:extLst>
          </p:cNvPr>
          <p:cNvSpPr txBox="1"/>
          <p:nvPr/>
        </p:nvSpPr>
        <p:spPr>
          <a:xfrm>
            <a:off x="6250897" y="96074"/>
            <a:ext cx="2193847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Only 1-hour computational time on a regular PC! </a:t>
            </a:r>
            <a:endParaRPr lang="en-GB" sz="1200" dirty="0"/>
          </a:p>
        </p:txBody>
      </p:sp>
      <p:sp>
        <p:nvSpPr>
          <p:cNvPr id="15" name="ZoneTexte 9">
            <a:extLst>
              <a:ext uri="{FF2B5EF4-FFF2-40B4-BE49-F238E27FC236}">
                <a16:creationId xmlns:a16="http://schemas.microsoft.com/office/drawing/2014/main" id="{DC25F0F3-75C8-2C4A-3A1F-8A80211F07B0}"/>
              </a:ext>
            </a:extLst>
          </p:cNvPr>
          <p:cNvSpPr txBox="1"/>
          <p:nvPr/>
        </p:nvSpPr>
        <p:spPr>
          <a:xfrm>
            <a:off x="7347820" y="4103721"/>
            <a:ext cx="172543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000" b="1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Azimuthal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 current parallel  to the tape</a:t>
            </a:r>
          </a:p>
          <a:p>
            <a:pPr>
              <a:spcBef>
                <a:spcPts val="600"/>
              </a:spcBef>
            </a:pPr>
            <a:r>
              <a:rPr lang="en-US" sz="1000" b="1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Transversal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 current perpendicular to the tape (turn-to-turn)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8FD80A4-C624-5A5A-6F19-4A97393156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</p:spPr>
        <p:txBody>
          <a:bodyPr/>
          <a:lstStyle/>
          <a:p>
            <a:r>
              <a:rPr lang="en-US" sz="1000" dirty="0"/>
              <a:t>HFM WP4.5, Mariusz Wozniak, 11.02.2025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54B38C2D-1162-12E1-6DC1-35A2D2224F6B}"/>
              </a:ext>
            </a:extLst>
          </p:cNvPr>
          <p:cNvSpPr txBox="1">
            <a:spLocks/>
          </p:cNvSpPr>
          <p:nvPr/>
        </p:nvSpPr>
        <p:spPr>
          <a:xfrm>
            <a:off x="2139696" y="5341531"/>
            <a:ext cx="2829818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1200" dirty="0">
                <a:solidFill>
                  <a:schemeClr val="bg1"/>
                </a:solidFill>
              </a:rPr>
              <a:t>Courtesy of D. Rinaldoni &amp; B. Bordini</a:t>
            </a:r>
          </a:p>
        </p:txBody>
      </p:sp>
    </p:spTree>
    <p:extLst>
      <p:ext uri="{BB962C8B-B14F-4D97-AF65-F5344CB8AC3E}">
        <p14:creationId xmlns:p14="http://schemas.microsoft.com/office/powerpoint/2010/main" val="1306073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B33AA2-5506-3443-49DE-493D1E8C3D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FED183-3C99-897B-7E41-58B398726F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B6D546B-5F42-DB09-D1C9-86C4DCE5C36A}"/>
              </a:ext>
            </a:extLst>
          </p:cNvPr>
          <p:cNvSpPr txBox="1">
            <a:spLocks/>
          </p:cNvSpPr>
          <p:nvPr/>
        </p:nvSpPr>
        <p:spPr>
          <a:xfrm>
            <a:off x="457200" y="1955"/>
            <a:ext cx="8226854" cy="636206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914400"/>
            <a:r>
              <a:rPr lang="en-GB" dirty="0"/>
              <a:t>Outline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81FF14-F4DB-648E-08CA-1BE322FAD2F0}"/>
              </a:ext>
            </a:extLst>
          </p:cNvPr>
          <p:cNvSpPr txBox="1"/>
          <p:nvPr/>
        </p:nvSpPr>
        <p:spPr>
          <a:xfrm>
            <a:off x="1281836" y="924589"/>
            <a:ext cx="2612516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>
                <a:solidFill>
                  <a:srgbClr val="C00000"/>
                </a:solidFill>
              </a:defRPr>
            </a:lvl1pPr>
          </a:lstStyle>
          <a:p>
            <a:r>
              <a:rPr lang="en-GB" b="1" dirty="0">
                <a:solidFill>
                  <a:schemeClr val="tx1"/>
                </a:solidFill>
              </a:rPr>
              <a:t>Detection</a:t>
            </a:r>
            <a:r>
              <a:rPr lang="en-GB" dirty="0">
                <a:solidFill>
                  <a:schemeClr val="tx1"/>
                </a:solidFill>
              </a:rPr>
              <a:t> Technology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5F3D5C4-7271-1A8F-1AC6-C9BD98C5F6ED}"/>
              </a:ext>
            </a:extLst>
          </p:cNvPr>
          <p:cNvSpPr txBox="1"/>
          <p:nvPr/>
        </p:nvSpPr>
        <p:spPr>
          <a:xfrm>
            <a:off x="1629627" y="2098100"/>
            <a:ext cx="2261403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b="1"/>
            </a:lvl1pPr>
          </a:lstStyle>
          <a:p>
            <a:r>
              <a:rPr lang="en-GB" b="0" dirty="0"/>
              <a:t>Protection</a:t>
            </a:r>
            <a:r>
              <a:rPr lang="en-GB" dirty="0"/>
              <a:t> Technology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495887D-BC2F-AB9A-4344-9BEA7E79498E}"/>
              </a:ext>
            </a:extLst>
          </p:cNvPr>
          <p:cNvSpPr txBox="1"/>
          <p:nvPr/>
        </p:nvSpPr>
        <p:spPr>
          <a:xfrm>
            <a:off x="1931988" y="3803677"/>
            <a:ext cx="1994199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b="0"/>
            </a:lvl1pPr>
          </a:lstStyle>
          <a:p>
            <a:r>
              <a:rPr lang="en-GB" dirty="0"/>
              <a:t>Transient </a:t>
            </a:r>
            <a:r>
              <a:rPr lang="en-GB" b="1" dirty="0"/>
              <a:t>Simulations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FA298C-53F7-9CDA-02F1-951FC496360B}"/>
              </a:ext>
            </a:extLst>
          </p:cNvPr>
          <p:cNvSpPr txBox="1"/>
          <p:nvPr/>
        </p:nvSpPr>
        <p:spPr>
          <a:xfrm>
            <a:off x="4257948" y="916815"/>
            <a:ext cx="4519915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buFont typeface="Wingdings" panose="05000000000000000000" pitchFamily="2" charset="2"/>
              <a:buChar char="§"/>
              <a:defRPr/>
            </a:lvl1pPr>
          </a:lstStyle>
          <a:p>
            <a:r>
              <a:rPr lang="en-US" dirty="0"/>
              <a:t>Quench Detection Through Electrical Stimuli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EA0C6C-28C3-C0F3-9344-EFB102EA28FA}"/>
              </a:ext>
            </a:extLst>
          </p:cNvPr>
          <p:cNvSpPr txBox="1"/>
          <p:nvPr/>
        </p:nvSpPr>
        <p:spPr>
          <a:xfrm>
            <a:off x="4185805" y="1990057"/>
            <a:ext cx="4765972" cy="52450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buFont typeface="Wingdings" panose="05000000000000000000" pitchFamily="2" charset="2"/>
              <a:buChar char="§"/>
              <a:defRPr/>
            </a:lvl1pPr>
          </a:lstStyle>
          <a:p>
            <a:r>
              <a:rPr lang="en-GB" dirty="0"/>
              <a:t>ESC (Energy Shift with Coupling) Results</a:t>
            </a:r>
          </a:p>
          <a:p>
            <a:r>
              <a:rPr lang="en-GB" dirty="0"/>
              <a:t>E-CLIQ (External CLIQ) Results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678328-9870-4829-57A1-ACA636ADF302}"/>
              </a:ext>
            </a:extLst>
          </p:cNvPr>
          <p:cNvSpPr txBox="1"/>
          <p:nvPr/>
        </p:nvSpPr>
        <p:spPr>
          <a:xfrm>
            <a:off x="4257948" y="3168796"/>
            <a:ext cx="4906649" cy="160492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buFont typeface="Wingdings" panose="05000000000000000000" pitchFamily="2" charset="2"/>
              <a:buChar char="§"/>
              <a:defRPr/>
            </a:lvl1pPr>
          </a:lstStyle>
          <a:p>
            <a:r>
              <a:rPr lang="en-US" dirty="0"/>
              <a:t>STEAM &amp; Material Library</a:t>
            </a:r>
            <a:endParaRPr lang="en-GB" dirty="0"/>
          </a:p>
          <a:p>
            <a:r>
              <a:rPr lang="en-GB" dirty="0"/>
              <a:t>Quench protection of PSI SMACC magnet</a:t>
            </a:r>
          </a:p>
          <a:p>
            <a:r>
              <a:rPr lang="en-GB" dirty="0"/>
              <a:t>Quench protection of 20 T hybrid magnets</a:t>
            </a:r>
          </a:p>
          <a:p>
            <a:r>
              <a:rPr lang="en-GB" dirty="0"/>
              <a:t>2D transient thermal simulations in FE</a:t>
            </a:r>
          </a:p>
          <a:p>
            <a:r>
              <a:rPr lang="en-GB" dirty="0"/>
              <a:t>AC loss and homogenization of LTS conductors</a:t>
            </a:r>
          </a:p>
          <a:p>
            <a:r>
              <a:rPr lang="en-GB" dirty="0"/>
              <a:t>High Performance Computing</a:t>
            </a:r>
          </a:p>
          <a:p>
            <a:r>
              <a:rPr lang="en-GB" dirty="0"/>
              <a:t>HTS modelling tools update</a:t>
            </a: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88C496EE-F5F3-2215-27C6-ACC61B791BFA}"/>
              </a:ext>
            </a:extLst>
          </p:cNvPr>
          <p:cNvSpPr/>
          <p:nvPr/>
        </p:nvSpPr>
        <p:spPr>
          <a:xfrm>
            <a:off x="3964010" y="3155422"/>
            <a:ext cx="221795" cy="1644203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Left Brace 28">
            <a:extLst>
              <a:ext uri="{FF2B5EF4-FFF2-40B4-BE49-F238E27FC236}">
                <a16:creationId xmlns:a16="http://schemas.microsoft.com/office/drawing/2014/main" id="{7988BB80-CBFB-13F0-3CFE-588860C87107}"/>
              </a:ext>
            </a:extLst>
          </p:cNvPr>
          <p:cNvSpPr/>
          <p:nvPr/>
        </p:nvSpPr>
        <p:spPr>
          <a:xfrm>
            <a:off x="3974171" y="1990057"/>
            <a:ext cx="211633" cy="524504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Left Brace 29">
            <a:extLst>
              <a:ext uri="{FF2B5EF4-FFF2-40B4-BE49-F238E27FC236}">
                <a16:creationId xmlns:a16="http://schemas.microsoft.com/office/drawing/2014/main" id="{DC636053-83B5-7A5D-87E8-3334B3A48493}"/>
              </a:ext>
            </a:extLst>
          </p:cNvPr>
          <p:cNvSpPr/>
          <p:nvPr/>
        </p:nvSpPr>
        <p:spPr>
          <a:xfrm>
            <a:off x="3970891" y="924589"/>
            <a:ext cx="180038" cy="34163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C4E44C16-55AF-AE42-7C7B-F872D204F88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361" y="3361667"/>
            <a:ext cx="1235627" cy="9198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0801EAF-9091-8762-07BE-A78B3382CDA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118" y="1833873"/>
            <a:ext cx="977435" cy="83687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3617CC1-0EBC-9FF5-E101-656D026657D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636" y="748411"/>
            <a:ext cx="1054622" cy="676292"/>
          </a:xfrm>
          <a:prstGeom prst="rect">
            <a:avLst/>
          </a:prstGeom>
        </p:spPr>
      </p:pic>
      <p:pic>
        <p:nvPicPr>
          <p:cNvPr id="35" name="Picture 2">
            <a:extLst>
              <a:ext uri="{FF2B5EF4-FFF2-40B4-BE49-F238E27FC236}">
                <a16:creationId xmlns:a16="http://schemas.microsoft.com/office/drawing/2014/main" id="{50A3AC59-B5D8-38B1-8688-223266698E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118" y="4194317"/>
            <a:ext cx="1012768" cy="355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6270D2-5557-B9E4-A470-35B5FF3DBA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</p:spPr>
        <p:txBody>
          <a:bodyPr/>
          <a:lstStyle/>
          <a:p>
            <a:r>
              <a:rPr lang="en-US" sz="1000" dirty="0"/>
              <a:t>HFM WP4.5, Mariusz Wozniak, 11.02.2025</a:t>
            </a:r>
          </a:p>
        </p:txBody>
      </p:sp>
    </p:spTree>
    <p:extLst>
      <p:ext uri="{BB962C8B-B14F-4D97-AF65-F5344CB8AC3E}">
        <p14:creationId xmlns:p14="http://schemas.microsoft.com/office/powerpoint/2010/main" val="4925580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6940EE-82B7-E17E-4FED-EAB229CE79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5EA6C2-4F0C-B580-3901-B0C2A168E4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4F2193F-8C43-06EF-B5B2-95F974A5E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3D Electrodynamic model of NI coils – Ongoing Work</a:t>
            </a:r>
          </a:p>
        </p:txBody>
      </p:sp>
      <p:sp>
        <p:nvSpPr>
          <p:cNvPr id="2" name="ZoneTexte 9">
            <a:extLst>
              <a:ext uri="{FF2B5EF4-FFF2-40B4-BE49-F238E27FC236}">
                <a16:creationId xmlns:a16="http://schemas.microsoft.com/office/drawing/2014/main" id="{13557BD2-979C-2ADC-8EA8-FB95B17D71D6}"/>
              </a:ext>
            </a:extLst>
          </p:cNvPr>
          <p:cNvSpPr txBox="1"/>
          <p:nvPr/>
        </p:nvSpPr>
        <p:spPr>
          <a:xfrm>
            <a:off x="107021" y="814513"/>
            <a:ext cx="480225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Ongoing work to implement several features to the model:</a:t>
            </a:r>
          </a:p>
          <a:p>
            <a:endParaRPr lang="en-US" sz="1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b="1" dirty="0"/>
              <a:t>Screening Currents 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b="1" dirty="0"/>
              <a:t>Electrical Joints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/>
              <a:t>Thermal effects</a:t>
            </a:r>
          </a:p>
        </p:txBody>
      </p:sp>
      <p:pic>
        <p:nvPicPr>
          <p:cNvPr id="6" name="Picture 5" descr="A white rectangular object with a purple stripe&#10;&#10;Description automatically generated">
            <a:extLst>
              <a:ext uri="{FF2B5EF4-FFF2-40B4-BE49-F238E27FC236}">
                <a16:creationId xmlns:a16="http://schemas.microsoft.com/office/drawing/2014/main" id="{D9B7A498-73F7-2EB1-FF5C-2EA0AACC74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760" y="2428792"/>
            <a:ext cx="4387575" cy="2468011"/>
          </a:xfrm>
          <a:prstGeom prst="rect">
            <a:avLst/>
          </a:prstGeom>
        </p:spPr>
      </p:pic>
      <p:pic>
        <p:nvPicPr>
          <p:cNvPr id="9" name="Picture 8" descr="A screen shot of a graph&#10;&#10;Description automatically generated">
            <a:extLst>
              <a:ext uri="{FF2B5EF4-FFF2-40B4-BE49-F238E27FC236}">
                <a16:creationId xmlns:a16="http://schemas.microsoft.com/office/drawing/2014/main" id="{3CBC638C-4C91-35F2-361E-90A2E2878DB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9514" y="707722"/>
            <a:ext cx="3821828" cy="2149778"/>
          </a:xfrm>
          <a:prstGeom prst="rect">
            <a:avLst/>
          </a:prstGeom>
        </p:spPr>
      </p:pic>
      <p:sp>
        <p:nvSpPr>
          <p:cNvPr id="13" name="ZoneTexte 9">
            <a:extLst>
              <a:ext uri="{FF2B5EF4-FFF2-40B4-BE49-F238E27FC236}">
                <a16:creationId xmlns:a16="http://schemas.microsoft.com/office/drawing/2014/main" id="{47AB84BE-9414-F0F0-D4A0-3636E061BFA6}"/>
              </a:ext>
            </a:extLst>
          </p:cNvPr>
          <p:cNvSpPr txBox="1"/>
          <p:nvPr/>
        </p:nvSpPr>
        <p:spPr>
          <a:xfrm>
            <a:off x="5078373" y="2953424"/>
            <a:ext cx="38218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Next steps: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Study effect of </a:t>
            </a:r>
            <a:r>
              <a:rPr lang="en-GB" sz="1400" b="1" dirty="0"/>
              <a:t>turn-to-turn resistance </a:t>
            </a:r>
            <a:r>
              <a:rPr lang="en-GB" sz="1400" dirty="0"/>
              <a:t>on protectability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Cross-check</a:t>
            </a:r>
            <a:r>
              <a:rPr lang="en-GB" sz="1400" dirty="0"/>
              <a:t> results with </a:t>
            </a:r>
            <a:r>
              <a:rPr lang="en-GB" sz="1400" b="1" dirty="0"/>
              <a:t>NICQS</a:t>
            </a:r>
            <a:r>
              <a:rPr lang="en-GB" sz="1400" dirty="0"/>
              <a:t> and </a:t>
            </a:r>
            <a:r>
              <a:rPr lang="en-GB" sz="1400" b="1" dirty="0" err="1"/>
              <a:t>FiQuS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Validate</a:t>
            </a:r>
            <a:r>
              <a:rPr lang="en-GB" sz="1400" dirty="0"/>
              <a:t> results on </a:t>
            </a:r>
            <a:r>
              <a:rPr lang="en-GB" sz="1400" b="1" dirty="0"/>
              <a:t>real HTS coils</a:t>
            </a:r>
            <a:endParaRPr lang="en-US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1E1847E5-9561-6EAC-6C6F-9FB35C742F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</p:spPr>
        <p:txBody>
          <a:bodyPr/>
          <a:lstStyle/>
          <a:p>
            <a:r>
              <a:rPr lang="en-US" sz="1000" dirty="0"/>
              <a:t>HFM WP4.5, Mariusz Wozniak, 11.02.2025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4582335-EF46-FE93-6507-1C11A93FC84F}"/>
              </a:ext>
            </a:extLst>
          </p:cNvPr>
          <p:cNvSpPr txBox="1">
            <a:spLocks/>
          </p:cNvSpPr>
          <p:nvPr/>
        </p:nvSpPr>
        <p:spPr>
          <a:xfrm>
            <a:off x="2139696" y="5341531"/>
            <a:ext cx="2829818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1200" dirty="0">
                <a:solidFill>
                  <a:schemeClr val="bg1"/>
                </a:solidFill>
              </a:rPr>
              <a:t>Courtesy of D. Rinaldoni &amp; B. Bordini</a:t>
            </a:r>
          </a:p>
        </p:txBody>
      </p:sp>
    </p:spTree>
    <p:extLst>
      <p:ext uri="{BB962C8B-B14F-4D97-AF65-F5344CB8AC3E}">
        <p14:creationId xmlns:p14="http://schemas.microsoft.com/office/powerpoint/2010/main" val="22205132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0B6E4F9A-2EE7-0BD3-B881-B9750F2922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6723">
            <a:off x="3427545" y="1899858"/>
            <a:ext cx="5197055" cy="29952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7C61650-FF7F-D0F6-7A33-D3E95993AC9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15599">
            <a:off x="-1343682" y="20789"/>
            <a:ext cx="11831362" cy="681883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C111D9-16A2-26CC-FE26-0C53C24AFC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E288A88-59A3-CFB8-9E3A-7BA5B9113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Introducing </a:t>
            </a:r>
            <a:r>
              <a:rPr lang="en-US" b="1" dirty="0"/>
              <a:t>HETS</a:t>
            </a:r>
            <a:r>
              <a:rPr lang="en-US" dirty="0"/>
              <a:t>: 3D Quench Modeling tool for HTS Magnets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1D1C3E-3B51-5CDA-1CB3-0DAB7AD8EDA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2000" dirty="0"/>
              <a:t>HETS – </a:t>
            </a:r>
            <a:r>
              <a:rPr lang="en-GB" sz="1400" dirty="0"/>
              <a:t>Homogenized,  Electrothermal Transients of Superconductors</a:t>
            </a:r>
            <a:endParaRPr lang="en-GB" sz="2000" dirty="0"/>
          </a:p>
          <a:p>
            <a:pPr marL="285750" indent="-285750">
              <a:buFontTx/>
              <a:buChar char="-"/>
            </a:pPr>
            <a:r>
              <a:rPr lang="en-US" sz="1400" dirty="0"/>
              <a:t>New 3D thermo-electromagnetic modeling of HTS </a:t>
            </a:r>
            <a:r>
              <a:rPr lang="en-US" sz="1400" u="sng" dirty="0"/>
              <a:t>insulated</a:t>
            </a:r>
            <a:r>
              <a:rPr lang="en-US" sz="1400" dirty="0"/>
              <a:t> and </a:t>
            </a:r>
            <a:r>
              <a:rPr lang="en-US" sz="1400" u="sng" dirty="0"/>
              <a:t>non-insulated</a:t>
            </a:r>
            <a:r>
              <a:rPr lang="en-US" sz="1400" dirty="0"/>
              <a:t> pancake/racetrack coils.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Uses several simulation techniques from NICQS (2D), optimized for 3D.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It uses a discrete implicit circuit solver for both the electrical and thermal system.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Smart homogenization of the conductor allows simulation of large magnet systems. 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Features fast simulation of the ramp, its associated loss, and screening currents.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It includes thermal and inductive quench propagation. As well as quench protection: </a:t>
            </a:r>
            <a:br>
              <a:rPr lang="en-US" sz="1400" dirty="0"/>
            </a:br>
            <a:r>
              <a:rPr lang="en-US" sz="1400" dirty="0"/>
              <a:t>self-discharge (for NI coils),  quench heaters and energy extraction.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Early design phase, further validation required.</a:t>
            </a:r>
          </a:p>
          <a:p>
            <a:pPr marL="0" indent="0">
              <a:spcBef>
                <a:spcPts val="600"/>
              </a:spcBef>
              <a:buNone/>
            </a:pPr>
            <a:br>
              <a:rPr lang="en-US" sz="1400" dirty="0"/>
            </a:br>
            <a:endParaRPr lang="en-GB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9EB7E99-3588-DD95-6830-C8B2614FD7EA}"/>
              </a:ext>
            </a:extLst>
          </p:cNvPr>
          <p:cNvCxnSpPr>
            <a:cxnSpLocks/>
          </p:cNvCxnSpPr>
          <p:nvPr/>
        </p:nvCxnSpPr>
        <p:spPr>
          <a:xfrm flipH="1" flipV="1">
            <a:off x="7772400" y="2786063"/>
            <a:ext cx="1242260" cy="857250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59A7811-7AB4-B0FE-4E8A-80A9C065C5B4}"/>
              </a:ext>
            </a:extLst>
          </p:cNvPr>
          <p:cNvCxnSpPr>
            <a:cxnSpLocks/>
          </p:cNvCxnSpPr>
          <p:nvPr/>
        </p:nvCxnSpPr>
        <p:spPr>
          <a:xfrm flipH="1">
            <a:off x="7924800" y="3643313"/>
            <a:ext cx="1089860" cy="1584547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9C962D5-BDD2-20C3-0C2F-CFCABC256230}"/>
              </a:ext>
            </a:extLst>
          </p:cNvPr>
          <p:cNvCxnSpPr>
            <a:cxnSpLocks/>
          </p:cNvCxnSpPr>
          <p:nvPr/>
        </p:nvCxnSpPr>
        <p:spPr>
          <a:xfrm>
            <a:off x="3914775" y="3757613"/>
            <a:ext cx="2111297" cy="1465977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ADE49A9-8F88-A314-1BE4-01492FD96C77}"/>
              </a:ext>
            </a:extLst>
          </p:cNvPr>
          <p:cNvCxnSpPr>
            <a:cxnSpLocks/>
          </p:cNvCxnSpPr>
          <p:nvPr/>
        </p:nvCxnSpPr>
        <p:spPr>
          <a:xfrm flipV="1">
            <a:off x="3914775" y="2786063"/>
            <a:ext cx="3857625" cy="971550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62851A75-8EC0-C765-E193-3D0498CFA13E}"/>
              </a:ext>
            </a:extLst>
          </p:cNvPr>
          <p:cNvSpPr/>
          <p:nvPr/>
        </p:nvSpPr>
        <p:spPr>
          <a:xfrm rot="20754448">
            <a:off x="4510562" y="3203368"/>
            <a:ext cx="439625" cy="220562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19758B5-A349-764A-C812-FC6F81D28E55}"/>
              </a:ext>
            </a:extLst>
          </p:cNvPr>
          <p:cNvCxnSpPr/>
          <p:nvPr/>
        </p:nvCxnSpPr>
        <p:spPr>
          <a:xfrm flipH="1">
            <a:off x="3914775" y="3474133"/>
            <a:ext cx="619125" cy="283479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DFC7370-F08C-9A0D-5571-AB80D5ACF026}"/>
              </a:ext>
            </a:extLst>
          </p:cNvPr>
          <p:cNvCxnSpPr>
            <a:cxnSpLocks/>
          </p:cNvCxnSpPr>
          <p:nvPr/>
        </p:nvCxnSpPr>
        <p:spPr>
          <a:xfrm flipV="1">
            <a:off x="4969540" y="2786062"/>
            <a:ext cx="2802860" cy="580882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545E6131-1163-0591-FBCE-69CD62A704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</p:spPr>
        <p:txBody>
          <a:bodyPr/>
          <a:lstStyle/>
          <a:p>
            <a:r>
              <a:rPr lang="en-US" sz="1000" dirty="0"/>
              <a:t>HFM WP4.5, Mariusz Wozniak, 11.02.2025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DE90F22-9F59-6907-8EE3-0E68CE7B421A}"/>
              </a:ext>
            </a:extLst>
          </p:cNvPr>
          <p:cNvSpPr txBox="1">
            <a:spLocks/>
          </p:cNvSpPr>
          <p:nvPr/>
        </p:nvSpPr>
        <p:spPr>
          <a:xfrm>
            <a:off x="2139696" y="5341531"/>
            <a:ext cx="2829818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1200" dirty="0">
                <a:solidFill>
                  <a:schemeClr val="bg1"/>
                </a:solidFill>
              </a:rPr>
              <a:t>Courtesy of T. Mulder &amp; </a:t>
            </a:r>
            <a:r>
              <a:rPr lang="de-DE" sz="1200" dirty="0">
                <a:solidFill>
                  <a:schemeClr val="bg1"/>
                </a:solidFill>
              </a:rPr>
              <a:t>L. Teichrob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7044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87DAAD-1CE9-5889-7CC6-91A79E658B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5500AB9-F6B2-413A-68F0-3871A1CBD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772" y="75397"/>
            <a:ext cx="4594608" cy="536402"/>
          </a:xfrm>
        </p:spPr>
        <p:txBody>
          <a:bodyPr>
            <a:normAutofit fontScale="90000"/>
          </a:bodyPr>
          <a:lstStyle/>
          <a:p>
            <a:r>
              <a:rPr lang="en-GB" dirty="0"/>
              <a:t>Summary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30BCA7-1508-1CBA-9B19-57322ED9B2F2}"/>
              </a:ext>
            </a:extLst>
          </p:cNvPr>
          <p:cNvSpPr txBox="1"/>
          <p:nvPr/>
        </p:nvSpPr>
        <p:spPr>
          <a:xfrm>
            <a:off x="193982" y="663186"/>
            <a:ext cx="8743956" cy="430887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A method for measuring the impedance of powered magnets has been developed. Experiments on HTS magnets are needed to investigate if the signal-to-noise ratio of the method can be adequate for quench detection.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Protection: ESC and e-CLIQ have been demonstrated on magnets. The methods work very well and could offer improved efficiency and reliability of quench protection. Extension to more magnets and scaling-up to larger magnets is a way forward to gain more experience on designing for protection with these.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Modeling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642366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LTS quench simulations are in a mature state. Some work on AC loss and thermal simulations is ongoing to improve simulations of E-CLIQ and thermal transients.</a:t>
            </a:r>
          </a:p>
          <a:p>
            <a:pPr marL="642366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HTS quench simulations are the bulk of the work. A smart way of homogenisation is of key importance to 3D with affordable computing time.</a:t>
            </a:r>
            <a:b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Test results </a:t>
            </a:r>
            <a:r>
              <a:rPr lang="en-GB" sz="1800">
                <a:latin typeface="Calibri" panose="020F0502020204030204" pitchFamily="34" charset="0"/>
                <a:cs typeface="Calibri" panose="020F0502020204030204" pitchFamily="34" charset="0"/>
              </a:rPr>
              <a:t>are needed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to validate the models further.</a:t>
            </a:r>
          </a:p>
        </p:txBody>
      </p:sp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432EE6D6-4166-AABB-1815-9D2920B3A9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03787" y="5301982"/>
            <a:ext cx="2370415" cy="304271"/>
          </a:xfrm>
        </p:spPr>
        <p:txBody>
          <a:bodyPr/>
          <a:lstStyle/>
          <a:p>
            <a:r>
              <a:rPr lang="en-US" sz="800" dirty="0"/>
              <a:t>A. Verweij, M. Wozniak, TE-HFM day, 19/09/2024</a:t>
            </a:r>
          </a:p>
        </p:txBody>
      </p:sp>
    </p:spTree>
    <p:extLst>
      <p:ext uri="{BB962C8B-B14F-4D97-AF65-F5344CB8AC3E}">
        <p14:creationId xmlns:p14="http://schemas.microsoft.com/office/powerpoint/2010/main" val="27940832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1056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FE8B93-873E-6D74-D36C-50B8CF4CCB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E04FDF-6CF5-DE9B-381B-92C8EDB394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6878D98-E26A-001D-9696-30D8DDA2DF83}"/>
              </a:ext>
            </a:extLst>
          </p:cNvPr>
          <p:cNvSpPr txBox="1">
            <a:spLocks/>
          </p:cNvSpPr>
          <p:nvPr/>
        </p:nvSpPr>
        <p:spPr>
          <a:xfrm>
            <a:off x="457200" y="1955"/>
            <a:ext cx="8226854" cy="636206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914400"/>
            <a:r>
              <a:rPr lang="en-GB" dirty="0"/>
              <a:t>Outline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1427E57-8696-BE66-8079-CCC58C8C7EF6}"/>
              </a:ext>
            </a:extLst>
          </p:cNvPr>
          <p:cNvSpPr txBox="1"/>
          <p:nvPr/>
        </p:nvSpPr>
        <p:spPr>
          <a:xfrm>
            <a:off x="1281836" y="924589"/>
            <a:ext cx="2612516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>
                <a:solidFill>
                  <a:srgbClr val="C00000"/>
                </a:solidFill>
              </a:defRPr>
            </a:lvl1pPr>
          </a:lstStyle>
          <a:p>
            <a:r>
              <a:rPr lang="en-GB" b="1" dirty="0"/>
              <a:t>Detection</a:t>
            </a:r>
            <a:r>
              <a:rPr lang="en-GB" dirty="0"/>
              <a:t> Technology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D7CA31-D72C-FBC2-AFC9-3E45FCF5FE0F}"/>
              </a:ext>
            </a:extLst>
          </p:cNvPr>
          <p:cNvSpPr txBox="1"/>
          <p:nvPr/>
        </p:nvSpPr>
        <p:spPr>
          <a:xfrm>
            <a:off x="1629627" y="2098100"/>
            <a:ext cx="2261403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r">
              <a:defRPr b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Protection </a:t>
            </a:r>
            <a:r>
              <a:rPr lang="en-GB" b="1" dirty="0"/>
              <a:t>Technology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B9CCB55-A74B-1406-7956-650F4B932352}"/>
              </a:ext>
            </a:extLst>
          </p:cNvPr>
          <p:cNvSpPr txBox="1"/>
          <p:nvPr/>
        </p:nvSpPr>
        <p:spPr>
          <a:xfrm>
            <a:off x="1931988" y="3803677"/>
            <a:ext cx="1994199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r">
              <a:defRPr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b="0" dirty="0"/>
              <a:t>Transient</a:t>
            </a:r>
            <a:r>
              <a:rPr lang="en-GB" dirty="0"/>
              <a:t> Simulations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A1F45F-ECE8-696C-0967-1F4B703C7621}"/>
              </a:ext>
            </a:extLst>
          </p:cNvPr>
          <p:cNvSpPr txBox="1"/>
          <p:nvPr/>
        </p:nvSpPr>
        <p:spPr>
          <a:xfrm>
            <a:off x="4257948" y="916815"/>
            <a:ext cx="4519915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buFont typeface="Wingdings" panose="05000000000000000000" pitchFamily="2" charset="2"/>
              <a:buChar char="§"/>
              <a:defRPr/>
            </a:lvl1pPr>
          </a:lstStyle>
          <a:p>
            <a:r>
              <a:rPr lang="en-US" dirty="0"/>
              <a:t>Quench Detection Through Electrical Stimuli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4B49C8E-EE7A-E8E4-65E9-1B37322D54AF}"/>
              </a:ext>
            </a:extLst>
          </p:cNvPr>
          <p:cNvSpPr txBox="1"/>
          <p:nvPr/>
        </p:nvSpPr>
        <p:spPr>
          <a:xfrm>
            <a:off x="4185805" y="1990057"/>
            <a:ext cx="4765972" cy="52450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buFont typeface="Wingdings" panose="05000000000000000000" pitchFamily="2" charset="2"/>
              <a:buChar char="§"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ESC (Energy Shift with Coupling) Results</a:t>
            </a:r>
          </a:p>
          <a:p>
            <a:r>
              <a:rPr lang="en-GB" dirty="0"/>
              <a:t>E-CLIQ (External CLIQ) Results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D7DCB4E-6B30-BC3B-566C-627C85EDC24C}"/>
              </a:ext>
            </a:extLst>
          </p:cNvPr>
          <p:cNvSpPr txBox="1"/>
          <p:nvPr/>
        </p:nvSpPr>
        <p:spPr>
          <a:xfrm>
            <a:off x="4257948" y="3168796"/>
            <a:ext cx="4906649" cy="160492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buFont typeface="Wingdings" panose="05000000000000000000" pitchFamily="2" charset="2"/>
              <a:buChar char="§"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STEAM &amp; Material Library</a:t>
            </a:r>
            <a:endParaRPr lang="en-GB" dirty="0"/>
          </a:p>
          <a:p>
            <a:r>
              <a:rPr lang="en-GB" dirty="0"/>
              <a:t>Quench protection of PSI SMACC magnet</a:t>
            </a:r>
          </a:p>
          <a:p>
            <a:r>
              <a:rPr lang="en-GB" dirty="0"/>
              <a:t>Quench protection of 20 T hybrid magnets</a:t>
            </a:r>
          </a:p>
          <a:p>
            <a:r>
              <a:rPr lang="en-GB" dirty="0"/>
              <a:t>2D transient thermal simulations in FE</a:t>
            </a:r>
          </a:p>
          <a:p>
            <a:r>
              <a:rPr lang="en-GB" dirty="0"/>
              <a:t>AC loss and homogenization of LTS conductors</a:t>
            </a:r>
          </a:p>
          <a:p>
            <a:r>
              <a:rPr lang="en-GB" dirty="0"/>
              <a:t>High Performance Computing</a:t>
            </a:r>
          </a:p>
          <a:p>
            <a:r>
              <a:rPr lang="en-GB" dirty="0"/>
              <a:t>HTS modelling tools update</a:t>
            </a: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C40F1B55-E52D-3A92-02A3-1105A7BBA47F}"/>
              </a:ext>
            </a:extLst>
          </p:cNvPr>
          <p:cNvSpPr/>
          <p:nvPr/>
        </p:nvSpPr>
        <p:spPr>
          <a:xfrm>
            <a:off x="3964010" y="3155422"/>
            <a:ext cx="221795" cy="1644203"/>
          </a:xfrm>
          <a:prstGeom prst="leftBrac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2"/>
              </a:solidFill>
            </a:endParaRPr>
          </a:p>
        </p:txBody>
      </p:sp>
      <p:sp>
        <p:nvSpPr>
          <p:cNvPr id="29" name="Left Brace 28">
            <a:extLst>
              <a:ext uri="{FF2B5EF4-FFF2-40B4-BE49-F238E27FC236}">
                <a16:creationId xmlns:a16="http://schemas.microsoft.com/office/drawing/2014/main" id="{2AE74E76-D0F9-9C4B-56DB-E77A06CEDAD3}"/>
              </a:ext>
            </a:extLst>
          </p:cNvPr>
          <p:cNvSpPr/>
          <p:nvPr/>
        </p:nvSpPr>
        <p:spPr>
          <a:xfrm>
            <a:off x="3974171" y="1990057"/>
            <a:ext cx="211633" cy="524504"/>
          </a:xfrm>
          <a:prstGeom prst="leftBrac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2"/>
              </a:solidFill>
            </a:endParaRPr>
          </a:p>
        </p:txBody>
      </p:sp>
      <p:sp>
        <p:nvSpPr>
          <p:cNvPr id="30" name="Left Brace 29">
            <a:extLst>
              <a:ext uri="{FF2B5EF4-FFF2-40B4-BE49-F238E27FC236}">
                <a16:creationId xmlns:a16="http://schemas.microsoft.com/office/drawing/2014/main" id="{B28F8BAC-0151-56F2-F55B-82F677D1737E}"/>
              </a:ext>
            </a:extLst>
          </p:cNvPr>
          <p:cNvSpPr/>
          <p:nvPr/>
        </p:nvSpPr>
        <p:spPr>
          <a:xfrm>
            <a:off x="3970891" y="924589"/>
            <a:ext cx="180038" cy="341636"/>
          </a:xfrm>
          <a:prstGeom prst="leftBrac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7D8BEFE5-F898-CAE5-0B49-8923BA07A77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361" y="3361667"/>
            <a:ext cx="1235627" cy="9198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A12C759-E269-4013-9097-96C8570E2BF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118" y="1833873"/>
            <a:ext cx="977435" cy="83687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2291D22-63C7-0830-5F9F-CCC431D1E97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636" y="748411"/>
            <a:ext cx="1054622" cy="676292"/>
          </a:xfrm>
          <a:prstGeom prst="rect">
            <a:avLst/>
          </a:prstGeom>
        </p:spPr>
      </p:pic>
      <p:pic>
        <p:nvPicPr>
          <p:cNvPr id="35" name="Picture 2">
            <a:extLst>
              <a:ext uri="{FF2B5EF4-FFF2-40B4-BE49-F238E27FC236}">
                <a16:creationId xmlns:a16="http://schemas.microsoft.com/office/drawing/2014/main" id="{39D6E0C0-7962-FC3E-A75D-F21BC369FE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118" y="4194317"/>
            <a:ext cx="1012768" cy="355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C6F767-5C51-EEF0-0BA7-A0839F0F58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</p:spPr>
        <p:txBody>
          <a:bodyPr/>
          <a:lstStyle/>
          <a:p>
            <a:r>
              <a:rPr lang="en-US" sz="1000" dirty="0"/>
              <a:t>HFM WP4.5, Mariusz Wozniak, 11.02.2025</a:t>
            </a:r>
          </a:p>
        </p:txBody>
      </p:sp>
    </p:spTree>
    <p:extLst>
      <p:ext uri="{BB962C8B-B14F-4D97-AF65-F5344CB8AC3E}">
        <p14:creationId xmlns:p14="http://schemas.microsoft.com/office/powerpoint/2010/main" val="751609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B6CEB-1F45-A3AA-DC04-FF53D8B33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F467D8E-9D7A-7228-5BBE-AF07AF3BE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Quench Detection Through Electrical Stimuli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724054-F0B4-1A3D-496F-46DFD40BD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9947" y="195531"/>
            <a:ext cx="2165844" cy="303218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0342389-075C-EAA9-7C66-96F9F08B70A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6492" y="3427839"/>
            <a:ext cx="3218256" cy="1668994"/>
          </a:xfrm>
          <a:prstGeom prst="rect">
            <a:avLst/>
          </a:prstGeom>
        </p:spPr>
      </p:pic>
      <p:pic>
        <p:nvPicPr>
          <p:cNvPr id="12" name="Content Placeholder 6">
            <a:extLst>
              <a:ext uri="{FF2B5EF4-FFF2-40B4-BE49-F238E27FC236}">
                <a16:creationId xmlns:a16="http://schemas.microsoft.com/office/drawing/2014/main" id="{564AF42D-6BCA-6D08-246A-595FF25528C8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0736" y="2320307"/>
            <a:ext cx="5336624" cy="287658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2DEDCA05-9025-4892-5504-92456CFA0716}"/>
              </a:ext>
            </a:extLst>
          </p:cNvPr>
          <p:cNvSpPr txBox="1"/>
          <p:nvPr/>
        </p:nvSpPr>
        <p:spPr>
          <a:xfrm>
            <a:off x="88683" y="648114"/>
            <a:ext cx="710459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Ph.D. project has come to an end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Stimuli voltage of small amplitude (a few mV) has been injected into LTS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 few mV stimuli is sufficient for impedance measurement as averaging can be applied to improve signal to noise ratio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Larger than a few mV signal needs to be injected for a fast detection of quench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 novel method for impedance measurement of powered superconducting magnet has been developed that is immune to the impedance of the power converter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70D30D0B-1733-BECB-1683-B4B814C2D8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</p:spPr>
        <p:txBody>
          <a:bodyPr/>
          <a:lstStyle/>
          <a:p>
            <a:r>
              <a:rPr lang="en-US" sz="1000" dirty="0"/>
              <a:t>HFM WP4.5, Mariusz Wozniak, 11.02.2025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CA5F98D-238D-0916-393E-DCC94A39B753}"/>
              </a:ext>
            </a:extLst>
          </p:cNvPr>
          <p:cNvSpPr txBox="1">
            <a:spLocks/>
          </p:cNvSpPr>
          <p:nvPr/>
        </p:nvSpPr>
        <p:spPr>
          <a:xfrm>
            <a:off x="2938272" y="5341531"/>
            <a:ext cx="2031242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1200" dirty="0">
                <a:solidFill>
                  <a:schemeClr val="bg1"/>
                </a:solidFill>
              </a:rPr>
              <a:t>Courtesy of M. Christensen</a:t>
            </a:r>
          </a:p>
        </p:txBody>
      </p:sp>
    </p:spTree>
    <p:extLst>
      <p:ext uri="{BB962C8B-B14F-4D97-AF65-F5344CB8AC3E}">
        <p14:creationId xmlns:p14="http://schemas.microsoft.com/office/powerpoint/2010/main" val="1524565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green circuit board with many small chips&#10;&#10;Description automatically generated">
            <a:extLst>
              <a:ext uri="{FF2B5EF4-FFF2-40B4-BE49-F238E27FC236}">
                <a16:creationId xmlns:a16="http://schemas.microsoft.com/office/drawing/2014/main" id="{2EA29890-50C4-96D3-A31A-AF616E56468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6863" y="4084641"/>
            <a:ext cx="1697669" cy="80841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6703CF-B59C-BC64-B5BC-8298AA9E8A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7D78DA-F3DC-2ED8-A84D-478B70BAB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Impedance measurement of powered circuits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8EB13D3-A934-5268-D554-A7558B7652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72132" y="3042807"/>
            <a:ext cx="2895601" cy="2145445"/>
          </a:xfrm>
          <a:prstGeom prst="rect">
            <a:avLst/>
          </a:prstGeom>
        </p:spPr>
      </p:pic>
      <p:sp>
        <p:nvSpPr>
          <p:cNvPr id="11" name="ZoneTexte 9">
            <a:extLst>
              <a:ext uri="{FF2B5EF4-FFF2-40B4-BE49-F238E27FC236}">
                <a16:creationId xmlns:a16="http://schemas.microsoft.com/office/drawing/2014/main" id="{AD00A33C-4450-397B-50B8-963872B15D55}"/>
              </a:ext>
            </a:extLst>
          </p:cNvPr>
          <p:cNvSpPr txBox="1"/>
          <p:nvPr/>
        </p:nvSpPr>
        <p:spPr>
          <a:xfrm>
            <a:off x="77231" y="608087"/>
            <a:ext cx="509730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Platform based on the UQDS was developed. It:</a:t>
            </a:r>
          </a:p>
          <a:p>
            <a:pPr marL="449263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Injects low voltage stimuli (to not interfere with QDS).</a:t>
            </a:r>
          </a:p>
          <a:p>
            <a:pPr marL="449263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Injects it differentially to not interfere with power converter.</a:t>
            </a:r>
          </a:p>
          <a:p>
            <a:pPr marL="449263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Uses </a:t>
            </a:r>
            <a:r>
              <a:rPr lang="en-US" sz="1400" dirty="0" err="1"/>
              <a:t>multisine</a:t>
            </a:r>
            <a:r>
              <a:rPr lang="en-US" sz="1400" dirty="0"/>
              <a:t> stimuli to simultaneously probe multiple frequencies.</a:t>
            </a:r>
          </a:p>
          <a:p>
            <a:pPr marL="449263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Can measure continuously.</a:t>
            </a:r>
          </a:p>
          <a:p>
            <a:pPr marL="449263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Uses offline algorithms for noise suppression of power converter interference.</a:t>
            </a:r>
          </a:p>
          <a:p>
            <a:endParaRPr lang="en-US" sz="1400" dirty="0"/>
          </a:p>
          <a:p>
            <a:r>
              <a:rPr lang="en-US" sz="1400" dirty="0"/>
              <a:t>Impedance measurements were performed:</a:t>
            </a:r>
          </a:p>
          <a:p>
            <a:pPr marL="449263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On SMC and MQXFS magnets</a:t>
            </a:r>
          </a:p>
          <a:p>
            <a:pPr marL="449263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With a powered magnet up to 16kA</a:t>
            </a:r>
          </a:p>
          <a:p>
            <a:pPr marL="449263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And validated against ELQA measurements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F9A9B89-B71B-E6B2-58D2-99AF593405F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807" y="3964114"/>
            <a:ext cx="1764588" cy="118027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CC7F259-9C3D-A98C-6AE1-60FE89048A1C}"/>
              </a:ext>
            </a:extLst>
          </p:cNvPr>
          <p:cNvSpPr txBox="1"/>
          <p:nvPr/>
        </p:nvSpPr>
        <p:spPr>
          <a:xfrm>
            <a:off x="5122559" y="600051"/>
            <a:ext cx="4009292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Work resulted in several publications:</a:t>
            </a:r>
          </a:p>
          <a:p>
            <a:pPr marL="357188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Enabling Real-Time Impedance Measurements of Operational Superconducting Circuits of Accelerator Magnets (Conference)</a:t>
            </a:r>
          </a:p>
          <a:p>
            <a:pPr marL="357188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Continuous Diagnostics for Powered Superconducting Circuits (Conference)</a:t>
            </a:r>
          </a:p>
          <a:p>
            <a:pPr marL="357188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Enabling Impedance Measurements of Energised Superconducting Circuits Through Differential Probing (Journal, In review)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AE78E6A-04BD-E654-77EE-9B08263C389C}"/>
              </a:ext>
            </a:extLst>
          </p:cNvPr>
          <p:cNvCxnSpPr>
            <a:cxnSpLocks/>
          </p:cNvCxnSpPr>
          <p:nvPr/>
        </p:nvCxnSpPr>
        <p:spPr>
          <a:xfrm>
            <a:off x="5052900" y="503773"/>
            <a:ext cx="0" cy="2462213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0" name="Picture 19" descr="A green circuit board with black text&#10;&#10;Description automatically generated">
            <a:extLst>
              <a:ext uri="{FF2B5EF4-FFF2-40B4-BE49-F238E27FC236}">
                <a16:creationId xmlns:a16="http://schemas.microsoft.com/office/drawing/2014/main" id="{EB379172-E59A-FE85-7E23-166DB15DD50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9495" y="4137632"/>
            <a:ext cx="1695080" cy="763459"/>
          </a:xfrm>
          <a:prstGeom prst="rect">
            <a:avLst/>
          </a:prstGeom>
        </p:spPr>
      </p:pic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B977F032-0870-9D59-709B-E5DEFA323D37}"/>
              </a:ext>
            </a:extLst>
          </p:cNvPr>
          <p:cNvSpPr txBox="1">
            <a:spLocks/>
          </p:cNvSpPr>
          <p:nvPr/>
        </p:nvSpPr>
        <p:spPr>
          <a:xfrm>
            <a:off x="2938272" y="5341531"/>
            <a:ext cx="2031242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1200" dirty="0">
                <a:solidFill>
                  <a:schemeClr val="bg1"/>
                </a:solidFill>
              </a:rPr>
              <a:t>Courtesy of M. Christensen</a:t>
            </a: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482F4BC3-93A9-E770-C8F2-29BA6F17D3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</p:spPr>
        <p:txBody>
          <a:bodyPr/>
          <a:lstStyle/>
          <a:p>
            <a:r>
              <a:rPr lang="en-US" sz="1000" dirty="0"/>
              <a:t>HFM WP4.5, Mariusz Wozniak, 11.02.2025</a:t>
            </a:r>
          </a:p>
        </p:txBody>
      </p:sp>
    </p:spTree>
    <p:extLst>
      <p:ext uri="{BB962C8B-B14F-4D97-AF65-F5344CB8AC3E}">
        <p14:creationId xmlns:p14="http://schemas.microsoft.com/office/powerpoint/2010/main" val="3176782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3AA5CF-63D5-BA04-E1C6-E117759C85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3DFDC5-5BFA-2FA7-E8CB-98042817E6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5F2B935-68D2-2254-2FC0-423F360D6CB1}"/>
              </a:ext>
            </a:extLst>
          </p:cNvPr>
          <p:cNvSpPr txBox="1">
            <a:spLocks/>
          </p:cNvSpPr>
          <p:nvPr/>
        </p:nvSpPr>
        <p:spPr>
          <a:xfrm>
            <a:off x="457200" y="1955"/>
            <a:ext cx="8226854" cy="636206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914400"/>
            <a:r>
              <a:rPr lang="en-GB" dirty="0"/>
              <a:t>Outline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2BEC9D-8F16-712B-3504-94C1567B521E}"/>
              </a:ext>
            </a:extLst>
          </p:cNvPr>
          <p:cNvSpPr txBox="1"/>
          <p:nvPr/>
        </p:nvSpPr>
        <p:spPr>
          <a:xfrm>
            <a:off x="1281836" y="924589"/>
            <a:ext cx="2612516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Detection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Technology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039EE23-12F2-2E5C-F08C-435FE78306F9}"/>
              </a:ext>
            </a:extLst>
          </p:cNvPr>
          <p:cNvSpPr txBox="1"/>
          <p:nvPr/>
        </p:nvSpPr>
        <p:spPr>
          <a:xfrm>
            <a:off x="1629627" y="2098100"/>
            <a:ext cx="2261403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>
                <a:solidFill>
                  <a:srgbClr val="C00000"/>
                </a:solidFill>
              </a:defRPr>
            </a:lvl1pPr>
          </a:lstStyle>
          <a:p>
            <a:r>
              <a:rPr lang="en-GB" dirty="0"/>
              <a:t>Protection </a:t>
            </a:r>
            <a:r>
              <a:rPr lang="en-GB" b="1" dirty="0"/>
              <a:t>Technology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95E4F3A-E531-525B-EFA8-2029DD5A54D4}"/>
              </a:ext>
            </a:extLst>
          </p:cNvPr>
          <p:cNvSpPr txBox="1"/>
          <p:nvPr/>
        </p:nvSpPr>
        <p:spPr>
          <a:xfrm>
            <a:off x="1931988" y="3803677"/>
            <a:ext cx="1994199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r">
              <a:defRPr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b="0" dirty="0"/>
              <a:t>Transient</a:t>
            </a:r>
            <a:r>
              <a:rPr lang="en-GB" dirty="0"/>
              <a:t> Simulations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5D49A4-50C5-E390-9AF4-C14EABAD9B82}"/>
              </a:ext>
            </a:extLst>
          </p:cNvPr>
          <p:cNvSpPr txBox="1"/>
          <p:nvPr/>
        </p:nvSpPr>
        <p:spPr>
          <a:xfrm>
            <a:off x="4257948" y="916815"/>
            <a:ext cx="4519915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Quench Detection Through Electrical Stimuli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843BE0-16C1-9528-912E-1061CB0793EA}"/>
              </a:ext>
            </a:extLst>
          </p:cNvPr>
          <p:cNvSpPr txBox="1"/>
          <p:nvPr/>
        </p:nvSpPr>
        <p:spPr>
          <a:xfrm>
            <a:off x="4185805" y="1990057"/>
            <a:ext cx="4765972" cy="52450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buFont typeface="Wingdings" panose="05000000000000000000" pitchFamily="2" charset="2"/>
              <a:buChar char="§"/>
              <a:defRPr/>
            </a:lvl1pPr>
          </a:lstStyle>
          <a:p>
            <a:r>
              <a:rPr lang="en-GB" dirty="0"/>
              <a:t>ESC (Energy Shift with Coupling) Results</a:t>
            </a:r>
          </a:p>
          <a:p>
            <a:r>
              <a:rPr lang="en-GB" dirty="0"/>
              <a:t>E-CLIQ (External CLIQ) Results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CCAA0C-0DBE-D7F9-251B-FE8690CD565C}"/>
              </a:ext>
            </a:extLst>
          </p:cNvPr>
          <p:cNvSpPr txBox="1"/>
          <p:nvPr/>
        </p:nvSpPr>
        <p:spPr>
          <a:xfrm>
            <a:off x="4257948" y="3168796"/>
            <a:ext cx="4906649" cy="160492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buFont typeface="Wingdings" panose="05000000000000000000" pitchFamily="2" charset="2"/>
              <a:buChar char="§"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STEAM &amp; Material Library</a:t>
            </a:r>
            <a:endParaRPr lang="en-GB" dirty="0"/>
          </a:p>
          <a:p>
            <a:r>
              <a:rPr lang="en-GB" dirty="0"/>
              <a:t>Quench protection of PSI SMACC magnet</a:t>
            </a:r>
          </a:p>
          <a:p>
            <a:r>
              <a:rPr lang="en-GB" dirty="0"/>
              <a:t>Quench protection of 20 T hybrid magnets</a:t>
            </a:r>
          </a:p>
          <a:p>
            <a:r>
              <a:rPr lang="en-GB" dirty="0"/>
              <a:t>2D transient thermal simulations in FE</a:t>
            </a:r>
          </a:p>
          <a:p>
            <a:r>
              <a:rPr lang="en-GB" dirty="0"/>
              <a:t>AC loss and homogenization of LTS conductors</a:t>
            </a:r>
          </a:p>
          <a:p>
            <a:r>
              <a:rPr lang="en-GB" dirty="0"/>
              <a:t>High Performance Computing</a:t>
            </a:r>
          </a:p>
          <a:p>
            <a:r>
              <a:rPr lang="en-GB" dirty="0"/>
              <a:t>HTS modelling tools update</a:t>
            </a: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3EF6D159-0039-CF37-1579-7496F83F8268}"/>
              </a:ext>
            </a:extLst>
          </p:cNvPr>
          <p:cNvSpPr/>
          <p:nvPr/>
        </p:nvSpPr>
        <p:spPr>
          <a:xfrm>
            <a:off x="3964010" y="3155422"/>
            <a:ext cx="221795" cy="1644203"/>
          </a:xfrm>
          <a:prstGeom prst="leftBrac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2"/>
              </a:solidFill>
            </a:endParaRPr>
          </a:p>
        </p:txBody>
      </p:sp>
      <p:sp>
        <p:nvSpPr>
          <p:cNvPr id="29" name="Left Brace 28">
            <a:extLst>
              <a:ext uri="{FF2B5EF4-FFF2-40B4-BE49-F238E27FC236}">
                <a16:creationId xmlns:a16="http://schemas.microsoft.com/office/drawing/2014/main" id="{FD90D325-9B3E-663A-A207-7403F6D175AA}"/>
              </a:ext>
            </a:extLst>
          </p:cNvPr>
          <p:cNvSpPr/>
          <p:nvPr/>
        </p:nvSpPr>
        <p:spPr>
          <a:xfrm>
            <a:off x="3974171" y="1990057"/>
            <a:ext cx="211633" cy="524504"/>
          </a:xfrm>
          <a:prstGeom prst="leftBrac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Left Brace 29">
            <a:extLst>
              <a:ext uri="{FF2B5EF4-FFF2-40B4-BE49-F238E27FC236}">
                <a16:creationId xmlns:a16="http://schemas.microsoft.com/office/drawing/2014/main" id="{12294B67-05F3-5D61-1F03-BB60458DD577}"/>
              </a:ext>
            </a:extLst>
          </p:cNvPr>
          <p:cNvSpPr/>
          <p:nvPr/>
        </p:nvSpPr>
        <p:spPr>
          <a:xfrm>
            <a:off x="3970891" y="924589"/>
            <a:ext cx="180038" cy="341636"/>
          </a:xfrm>
          <a:prstGeom prst="leftBrac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2"/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CD890EBC-6706-6221-E331-45955337789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361" y="3361667"/>
            <a:ext cx="1235627" cy="9198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C12374C1-F0E3-23C2-C319-C0E3D2277CA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118" y="1833873"/>
            <a:ext cx="977435" cy="83687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6E62E7AC-11A2-10B3-4948-2D02D43207F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636" y="748411"/>
            <a:ext cx="1054622" cy="676292"/>
          </a:xfrm>
          <a:prstGeom prst="rect">
            <a:avLst/>
          </a:prstGeom>
        </p:spPr>
      </p:pic>
      <p:pic>
        <p:nvPicPr>
          <p:cNvPr id="35" name="Picture 2">
            <a:extLst>
              <a:ext uri="{FF2B5EF4-FFF2-40B4-BE49-F238E27FC236}">
                <a16:creationId xmlns:a16="http://schemas.microsoft.com/office/drawing/2014/main" id="{862AE606-6CE3-1027-30DC-CF849F85BD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118" y="4194317"/>
            <a:ext cx="1012768" cy="355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308F5B-1A89-620C-9C49-954CC9B019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</p:spPr>
        <p:txBody>
          <a:bodyPr/>
          <a:lstStyle/>
          <a:p>
            <a:r>
              <a:rPr lang="en-US" sz="1000" dirty="0"/>
              <a:t>HFM WP4.5, Mariusz Wozniak, 11.02.2025</a:t>
            </a:r>
          </a:p>
        </p:txBody>
      </p:sp>
    </p:spTree>
    <p:extLst>
      <p:ext uri="{BB962C8B-B14F-4D97-AF65-F5344CB8AC3E}">
        <p14:creationId xmlns:p14="http://schemas.microsoft.com/office/powerpoint/2010/main" val="1704740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872FAD-DC1A-7D16-A3B0-BD4D97BBB0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F9E51F-8654-C1B1-0911-57B7195AB4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A24E06F-86F8-F6A6-B603-D88EF89AB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772" y="75397"/>
            <a:ext cx="8941228" cy="536402"/>
          </a:xfrm>
        </p:spPr>
        <p:txBody>
          <a:bodyPr>
            <a:normAutofit fontScale="90000"/>
          </a:bodyPr>
          <a:lstStyle/>
          <a:p>
            <a:r>
              <a:rPr lang="en-GB" dirty="0"/>
              <a:t>First demonstration of ESC protection on the SMC magnet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D3D0903-F753-7987-F528-B508E16F479C}"/>
              </a:ext>
            </a:extLst>
          </p:cNvPr>
          <p:cNvSpPr txBox="1">
            <a:spLocks/>
          </p:cNvSpPr>
          <p:nvPr/>
        </p:nvSpPr>
        <p:spPr>
          <a:xfrm>
            <a:off x="3144588" y="5341531"/>
            <a:ext cx="1824926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1200" dirty="0">
                <a:solidFill>
                  <a:schemeClr val="bg1"/>
                </a:solidFill>
              </a:rPr>
              <a:t>Courtesy of E. Ravaioli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AA3BC26-0F4B-405F-CD65-4083DDD24F47}"/>
              </a:ext>
            </a:extLst>
          </p:cNvPr>
          <p:cNvSpPr txBox="1"/>
          <p:nvPr/>
        </p:nvSpPr>
        <p:spPr>
          <a:xfrm>
            <a:off x="273109" y="642609"/>
            <a:ext cx="85195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ESC (Energy Shift with Coupling) was successfully tested on a 40 cm long Nb</a:t>
            </a:r>
            <a:r>
              <a:rPr lang="en-US" sz="1400" b="1" baseline="-25000" dirty="0"/>
              <a:t>3</a:t>
            </a:r>
            <a:r>
              <a:rPr lang="en-US" sz="1400" b="1" dirty="0"/>
              <a:t>Sn racetrack coil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100% of the magnet conductor quenched in </a:t>
            </a:r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1-3 </a:t>
            </a:r>
            <a:r>
              <a:rPr lang="en-GB" sz="14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15%</a:t>
            </a: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energy extracted without applying high voltage across the magnet</a:t>
            </a:r>
            <a:endParaRPr lang="en-US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85BD24-B17C-705F-CB0B-B77BCA305246}"/>
              </a:ext>
            </a:extLst>
          </p:cNvPr>
          <p:cNvSpPr txBox="1"/>
          <p:nvPr/>
        </p:nvSpPr>
        <p:spPr>
          <a:xfrm>
            <a:off x="202772" y="4657848"/>
            <a:ext cx="8629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+mj-lt"/>
              </a:rPr>
              <a:t>Thanks to </a:t>
            </a:r>
            <a:r>
              <a:rPr lang="en-GB" sz="1200" i="1" dirty="0">
                <a:latin typeface="+mj-lt"/>
                <a:cs typeface="Calibri" panose="020F0502020204030204" pitchFamily="34" charset="0"/>
              </a:rPr>
              <a:t>J. Bauche, M. Dumas, J. Feuvrier, I. Garcia-Aguirrebeitia Sanchez, M.M. Gawedzki, J-L. Guyon, F. Mangiarotti,</a:t>
            </a:r>
            <a:br>
              <a:rPr lang="en-GB" sz="1200" i="1" dirty="0">
                <a:latin typeface="+mj-lt"/>
                <a:cs typeface="Calibri" panose="020F0502020204030204" pitchFamily="34" charset="0"/>
              </a:rPr>
            </a:br>
            <a:r>
              <a:rPr lang="en-GB" sz="1200" i="1" dirty="0">
                <a:latin typeface="+mj-lt"/>
                <a:cs typeface="Calibri" panose="020F0502020204030204" pitchFamily="34" charset="0"/>
              </a:rPr>
              <a:t>M. Masci, J.C. Perez, P.A. Thonet, A. Verweij, P. Wachal, G. Willering, M. Wozniak</a:t>
            </a:r>
            <a:endParaRPr lang="en-GB" sz="1200" i="1" dirty="0">
              <a:latin typeface="+mj-lt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D3511A4-850D-135B-34EB-027FE6F6CB4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98894" y="2303345"/>
            <a:ext cx="3842334" cy="242892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9B54E16-73EC-14E4-7CAC-77B8185C80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78638" y="1150628"/>
            <a:ext cx="3708163" cy="13772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08DB446-D88C-B653-6054-8F6B31263F60}"/>
              </a:ext>
            </a:extLst>
          </p:cNvPr>
          <p:cNvSpPr txBox="1"/>
          <p:nvPr/>
        </p:nvSpPr>
        <p:spPr>
          <a:xfrm>
            <a:off x="0" y="1412014"/>
            <a:ext cx="5015935" cy="5245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https://iopscience.iop.org/article/10.1088/1361-6668/ada833</a:t>
            </a:r>
            <a:endParaRPr lang="en-GB" dirty="0"/>
          </a:p>
          <a:p>
            <a:r>
              <a:rPr lang="en-GB" dirty="0">
                <a:hlinkClick r:id="rId5"/>
              </a:rPr>
              <a:t>https://indico.cern.ch/event/1468340</a:t>
            </a:r>
            <a:r>
              <a:rPr lang="en-GB" dirty="0"/>
              <a:t>  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725092F-7D70-D685-5D31-3D131203795C}"/>
              </a:ext>
            </a:extLst>
          </p:cNvPr>
          <p:cNvSpPr/>
          <p:nvPr/>
        </p:nvSpPr>
        <p:spPr>
          <a:xfrm>
            <a:off x="133390" y="4066499"/>
            <a:ext cx="4749154" cy="513769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0000" tIns="180000" rIns="180000" bIns="180000" numCol="1" spcCol="1270" anchor="ctr" anchorCtr="0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Thick insulation between auxiliary and magnet coils</a:t>
            </a:r>
          </a:p>
          <a:p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 coils/ESC units provide protection redundancy </a:t>
            </a:r>
          </a:p>
        </p:txBody>
      </p:sp>
      <p:pic>
        <p:nvPicPr>
          <p:cNvPr id="20" name="Picture 19" descr="A red and green object&#10;&#10;Description automatically generated">
            <a:extLst>
              <a:ext uri="{FF2B5EF4-FFF2-40B4-BE49-F238E27FC236}">
                <a16:creationId xmlns:a16="http://schemas.microsoft.com/office/drawing/2014/main" id="{92160D23-2BD8-2DD6-0479-CAB29CC99FD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739" r="1453"/>
          <a:stretch/>
        </p:blipFill>
        <p:spPr>
          <a:xfrm>
            <a:off x="625783" y="1936517"/>
            <a:ext cx="3592649" cy="2114793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B50488A-C3A5-03F8-D1F0-152DA6F0A3E2}"/>
              </a:ext>
            </a:extLst>
          </p:cNvPr>
          <p:cNvCxnSpPr>
            <a:cxnSpLocks/>
            <a:stCxn id="26" idx="1"/>
          </p:cNvCxnSpPr>
          <p:nvPr/>
        </p:nvCxnSpPr>
        <p:spPr>
          <a:xfrm flipH="1" flipV="1">
            <a:off x="3144588" y="3297936"/>
            <a:ext cx="553910" cy="122357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2D0691D-1D54-00F2-295C-B47F28AFBCF1}"/>
              </a:ext>
            </a:extLst>
          </p:cNvPr>
          <p:cNvSpPr txBox="1"/>
          <p:nvPr/>
        </p:nvSpPr>
        <p:spPr>
          <a:xfrm>
            <a:off x="3698498" y="3127905"/>
            <a:ext cx="12710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latin typeface="+mj-lt"/>
              </a:rPr>
              <a:t>Magnet coil</a:t>
            </a:r>
          </a:p>
          <a:p>
            <a:r>
              <a:rPr lang="en-US" sz="1600" i="1" dirty="0">
                <a:latin typeface="+mj-lt"/>
              </a:rPr>
              <a:t>(SC)</a:t>
            </a:r>
            <a:endParaRPr lang="en-GB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1F0B224-1826-915F-2A0E-28CACD0140B9}"/>
              </a:ext>
            </a:extLst>
          </p:cNvPr>
          <p:cNvCxnSpPr>
            <a:cxnSpLocks/>
          </p:cNvCxnSpPr>
          <p:nvPr/>
        </p:nvCxnSpPr>
        <p:spPr>
          <a:xfrm flipH="1" flipV="1">
            <a:off x="2867633" y="3593234"/>
            <a:ext cx="514448" cy="225085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30FF877-D5E3-0515-FF03-DCF7B0D181C1}"/>
              </a:ext>
            </a:extLst>
          </p:cNvPr>
          <p:cNvSpPr txBox="1"/>
          <p:nvPr/>
        </p:nvSpPr>
        <p:spPr>
          <a:xfrm>
            <a:off x="3300984" y="3713434"/>
            <a:ext cx="12710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latin typeface="+mj-lt"/>
              </a:rPr>
              <a:t>ESC coil 2</a:t>
            </a:r>
            <a:endParaRPr lang="en-GB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361C704-FAFE-F21A-0274-FB84703D5FCB}"/>
              </a:ext>
            </a:extLst>
          </p:cNvPr>
          <p:cNvCxnSpPr>
            <a:cxnSpLocks/>
          </p:cNvCxnSpPr>
          <p:nvPr/>
        </p:nvCxnSpPr>
        <p:spPr>
          <a:xfrm>
            <a:off x="1444752" y="2362031"/>
            <a:ext cx="384048" cy="230643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62B96B23-C579-61AF-BDB4-C85290179D2C}"/>
              </a:ext>
            </a:extLst>
          </p:cNvPr>
          <p:cNvSpPr txBox="1"/>
          <p:nvPr/>
        </p:nvSpPr>
        <p:spPr>
          <a:xfrm>
            <a:off x="380829" y="2015099"/>
            <a:ext cx="12710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latin typeface="+mj-lt"/>
              </a:rPr>
              <a:t>ESC coil 1</a:t>
            </a:r>
          </a:p>
          <a:p>
            <a:r>
              <a:rPr lang="en-US" sz="1600" i="1" dirty="0">
                <a:latin typeface="+mj-lt"/>
              </a:rPr>
              <a:t>(copper)</a:t>
            </a:r>
            <a:endParaRPr lang="en-GB" dirty="0"/>
          </a:p>
        </p:txBody>
      </p:sp>
      <p:sp>
        <p:nvSpPr>
          <p:cNvPr id="38" name="Footer Placeholder 2">
            <a:extLst>
              <a:ext uri="{FF2B5EF4-FFF2-40B4-BE49-F238E27FC236}">
                <a16:creationId xmlns:a16="http://schemas.microsoft.com/office/drawing/2014/main" id="{BF283C03-1779-ABE5-BA1E-4D104AD00A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</p:spPr>
        <p:txBody>
          <a:bodyPr/>
          <a:lstStyle/>
          <a:p>
            <a:r>
              <a:rPr lang="en-US" sz="1000" dirty="0"/>
              <a:t>HFM WP4.5, Mariusz Wozniak, 11.02.2025</a:t>
            </a:r>
          </a:p>
        </p:txBody>
      </p:sp>
    </p:spTree>
    <p:extLst>
      <p:ext uri="{BB962C8B-B14F-4D97-AF65-F5344CB8AC3E}">
        <p14:creationId xmlns:p14="http://schemas.microsoft.com/office/powerpoint/2010/main" val="1218394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8A4FF-DDB6-E357-9727-1CC3497496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08B9A34-993B-3B0F-C190-57611B742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ESC SMC – Next steps – match experimental data with sim.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AEBA2B-8FA7-DC4E-FFE7-7DFF302A989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3D quench simulations of SMC with ESC coils to match measurements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806BCE0-AE5B-BE7D-AD91-9EE765F437EF}"/>
              </a:ext>
            </a:extLst>
          </p:cNvPr>
          <p:cNvSpPr txBox="1">
            <a:spLocks/>
          </p:cNvSpPr>
          <p:nvPr/>
        </p:nvSpPr>
        <p:spPr>
          <a:xfrm>
            <a:off x="2720340" y="5341531"/>
            <a:ext cx="2679490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1200" dirty="0">
                <a:solidFill>
                  <a:schemeClr val="bg1"/>
                </a:solidFill>
              </a:rPr>
              <a:t>Courtesy of E. Ravaioli &amp; M. Wozniak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6A4865-F43E-0E03-84CD-E529F97CB7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84" t="1615" r="5584" b="7425"/>
          <a:stretch/>
        </p:blipFill>
        <p:spPr>
          <a:xfrm>
            <a:off x="1315338" y="1138605"/>
            <a:ext cx="5227323" cy="3593415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3F5C23C-6A07-A70C-A7A3-83C1FAF04FEC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5730240" y="2283863"/>
            <a:ext cx="974601" cy="292386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F3F0F68-B8C2-72FB-0658-219296EF013F}"/>
              </a:ext>
            </a:extLst>
          </p:cNvPr>
          <p:cNvSpPr txBox="1"/>
          <p:nvPr/>
        </p:nvSpPr>
        <p:spPr>
          <a:xfrm>
            <a:off x="6704841" y="1868364"/>
            <a:ext cx="20581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latin typeface="+mj-lt"/>
              </a:rPr>
              <a:t>Aluminium Shell</a:t>
            </a:r>
          </a:p>
          <a:p>
            <a:r>
              <a:rPr lang="en-US" sz="1600" i="1" dirty="0">
                <a:latin typeface="+mj-lt"/>
              </a:rPr>
              <a:t>(eddy currents during transients)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BE89F8-33DA-5A26-C389-423284E425A2}"/>
              </a:ext>
            </a:extLst>
          </p:cNvPr>
          <p:cNvSpPr txBox="1"/>
          <p:nvPr/>
        </p:nvSpPr>
        <p:spPr>
          <a:xfrm>
            <a:off x="7001471" y="3344665"/>
            <a:ext cx="205813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latin typeface="+mj-lt"/>
              </a:rPr>
              <a:t>Iron Yoke</a:t>
            </a:r>
          </a:p>
          <a:p>
            <a:r>
              <a:rPr lang="en-US" sz="1600" i="1" dirty="0">
                <a:latin typeface="+mj-lt"/>
              </a:rPr>
              <a:t>(nonlinear,</a:t>
            </a:r>
          </a:p>
          <a:p>
            <a:r>
              <a:rPr lang="en-US" sz="1600" i="1" dirty="0">
                <a:latin typeface="+mj-lt"/>
              </a:rPr>
              <a:t>shorter than</a:t>
            </a:r>
          </a:p>
          <a:p>
            <a:r>
              <a:rPr lang="en-US" sz="1600" i="1" dirty="0">
                <a:latin typeface="+mj-lt"/>
              </a:rPr>
              <a:t>the magnet)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E074D8D-D70A-43E5-29B9-FF372BA480DE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3992880" y="3490130"/>
            <a:ext cx="3008591" cy="393144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F5DD817-1EEA-1920-D5B9-562984601F4A}"/>
              </a:ext>
            </a:extLst>
          </p:cNvPr>
          <p:cNvCxnSpPr>
            <a:cxnSpLocks/>
          </p:cNvCxnSpPr>
          <p:nvPr/>
        </p:nvCxnSpPr>
        <p:spPr>
          <a:xfrm>
            <a:off x="1315338" y="2198370"/>
            <a:ext cx="1405002" cy="558219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B59B769-C632-478F-24D6-123EF390A3B8}"/>
              </a:ext>
            </a:extLst>
          </p:cNvPr>
          <p:cNvSpPr txBox="1"/>
          <p:nvPr/>
        </p:nvSpPr>
        <p:spPr>
          <a:xfrm>
            <a:off x="202772" y="2756589"/>
            <a:ext cx="257753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latin typeface="+mj-lt"/>
              </a:rPr>
              <a:t>Magnet winding</a:t>
            </a:r>
          </a:p>
          <a:p>
            <a:r>
              <a:rPr lang="en-US" sz="1600" i="1" dirty="0">
                <a:latin typeface="+mj-lt"/>
              </a:rPr>
              <a:t>(</a:t>
            </a:r>
            <a:r>
              <a:rPr lang="en-US" sz="1400" i="1" dirty="0">
                <a:latin typeface="+mj-lt"/>
              </a:rPr>
              <a:t>Nb</a:t>
            </a:r>
            <a:r>
              <a:rPr lang="en-US" sz="1400" i="1" baseline="-25000" dirty="0">
                <a:latin typeface="+mj-lt"/>
              </a:rPr>
              <a:t>3</a:t>
            </a:r>
            <a:r>
              <a:rPr lang="en-US" sz="1400" i="1" dirty="0">
                <a:latin typeface="+mj-lt"/>
              </a:rPr>
              <a:t>Sn</a:t>
            </a:r>
            <a:r>
              <a:rPr lang="en-US" sz="1600" i="1" dirty="0">
                <a:latin typeface="+mj-lt"/>
              </a:rPr>
              <a:t>)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6FD725-83E3-5B6C-CF88-2BEE2069C8D8}"/>
              </a:ext>
            </a:extLst>
          </p:cNvPr>
          <p:cNvSpPr txBox="1"/>
          <p:nvPr/>
        </p:nvSpPr>
        <p:spPr>
          <a:xfrm>
            <a:off x="202772" y="1991474"/>
            <a:ext cx="13066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latin typeface="+mj-lt"/>
              </a:rPr>
              <a:t>ESC coil 1</a:t>
            </a:r>
          </a:p>
          <a:p>
            <a:r>
              <a:rPr lang="en-US" sz="1600" i="1" dirty="0">
                <a:latin typeface="+mj-lt"/>
              </a:rPr>
              <a:t>(Cu)</a:t>
            </a:r>
            <a:endParaRPr lang="en-GB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2C9ED8D-2432-0D68-4B3D-724310F8C1CE}"/>
              </a:ext>
            </a:extLst>
          </p:cNvPr>
          <p:cNvCxnSpPr>
            <a:cxnSpLocks/>
          </p:cNvCxnSpPr>
          <p:nvPr/>
        </p:nvCxnSpPr>
        <p:spPr>
          <a:xfrm flipV="1">
            <a:off x="1768486" y="2953839"/>
            <a:ext cx="915835" cy="23575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32269A3-0984-5C73-7837-0CBC819C71BD}"/>
              </a:ext>
            </a:extLst>
          </p:cNvPr>
          <p:cNvSpPr txBox="1"/>
          <p:nvPr/>
        </p:nvSpPr>
        <p:spPr>
          <a:xfrm>
            <a:off x="202772" y="3490130"/>
            <a:ext cx="16859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latin typeface="+mj-lt"/>
              </a:rPr>
              <a:t>ESC coil 2</a:t>
            </a:r>
          </a:p>
          <a:p>
            <a:r>
              <a:rPr lang="en-US" sz="1600" i="1" dirty="0">
                <a:latin typeface="+mj-lt"/>
              </a:rPr>
              <a:t>(Cu)</a:t>
            </a:r>
            <a:endParaRPr lang="en-GB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4FE24CB-6A93-F21F-7F94-A1310FD30951}"/>
              </a:ext>
            </a:extLst>
          </p:cNvPr>
          <p:cNvCxnSpPr>
            <a:cxnSpLocks/>
            <a:endCxn id="20" idx="3"/>
          </p:cNvCxnSpPr>
          <p:nvPr/>
        </p:nvCxnSpPr>
        <p:spPr>
          <a:xfrm flipV="1">
            <a:off x="1377696" y="3048977"/>
            <a:ext cx="1402609" cy="620815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9ED47C88-F3D5-6C33-C79A-3C81CACCF26F}"/>
              </a:ext>
            </a:extLst>
          </p:cNvPr>
          <p:cNvSpPr txBox="1"/>
          <p:nvPr/>
        </p:nvSpPr>
        <p:spPr>
          <a:xfrm>
            <a:off x="273788" y="4502865"/>
            <a:ext cx="8757828" cy="740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In addition: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Refine the simulations (optimize the ESC coil design, study failure cases,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Assist the design teams to integrate ESC coils in the new magnet designs (next slide)</a:t>
            </a:r>
            <a:endParaRPr lang="en-GB" dirty="0"/>
          </a:p>
        </p:txBody>
      </p:sp>
      <p:sp>
        <p:nvSpPr>
          <p:cNvPr id="46" name="Footer Placeholder 2">
            <a:extLst>
              <a:ext uri="{FF2B5EF4-FFF2-40B4-BE49-F238E27FC236}">
                <a16:creationId xmlns:a16="http://schemas.microsoft.com/office/drawing/2014/main" id="{61C83E92-D86D-2D70-6116-4E4FC6EFA0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</p:spPr>
        <p:txBody>
          <a:bodyPr/>
          <a:lstStyle/>
          <a:p>
            <a:r>
              <a:rPr lang="en-US" sz="1000" dirty="0"/>
              <a:t>HFM WP4.5, Mariusz Wozniak, 11.02.2025</a:t>
            </a:r>
          </a:p>
        </p:txBody>
      </p:sp>
    </p:spTree>
    <p:extLst>
      <p:ext uri="{BB962C8B-B14F-4D97-AF65-F5344CB8AC3E}">
        <p14:creationId xmlns:p14="http://schemas.microsoft.com/office/powerpoint/2010/main" val="2603262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1AC7D9-E934-9623-5F69-9833F6C5DE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70D57491-99DA-EA9C-B4A7-C6613D079D2A}"/>
              </a:ext>
            </a:extLst>
          </p:cNvPr>
          <p:cNvGrpSpPr/>
          <p:nvPr/>
        </p:nvGrpSpPr>
        <p:grpSpPr>
          <a:xfrm>
            <a:off x="992" y="754270"/>
            <a:ext cx="2110832" cy="2669778"/>
            <a:chOff x="992" y="754270"/>
            <a:chExt cx="2110832" cy="2669778"/>
          </a:xfrm>
        </p:grpSpPr>
        <p:pic>
          <p:nvPicPr>
            <p:cNvPr id="23" name="Picture 9">
              <a:extLst>
                <a:ext uri="{FF2B5EF4-FFF2-40B4-BE49-F238E27FC236}">
                  <a16:creationId xmlns:a16="http://schemas.microsoft.com/office/drawing/2014/main" id="{2827E414-6B17-3C50-C923-5668993791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21162" b="8569"/>
            <a:stretch/>
          </p:blipFill>
          <p:spPr>
            <a:xfrm>
              <a:off x="992" y="754270"/>
              <a:ext cx="1726557" cy="2669778"/>
            </a:xfrm>
            <a:prstGeom prst="rect">
              <a:avLst/>
            </a:prstGeom>
          </p:spPr>
        </p:pic>
        <p:pic>
          <p:nvPicPr>
            <p:cNvPr id="35" name="Picture 9">
              <a:extLst>
                <a:ext uri="{FF2B5EF4-FFF2-40B4-BE49-F238E27FC236}">
                  <a16:creationId xmlns:a16="http://schemas.microsoft.com/office/drawing/2014/main" id="{F545F085-D4A4-3AAA-E2B8-9C07FFDDA8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76576" b="7732"/>
            <a:stretch/>
          </p:blipFill>
          <p:spPr>
            <a:xfrm>
              <a:off x="1673644" y="1026122"/>
              <a:ext cx="438180" cy="2301309"/>
            </a:xfrm>
            <a:prstGeom prst="rect">
              <a:avLst/>
            </a:prstGeom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8A1B5E-222C-9C19-822E-E2EE906359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3FC0DA7-FAA4-7547-A69C-6C064B315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772" y="75397"/>
            <a:ext cx="8941228" cy="536402"/>
          </a:xfrm>
        </p:spPr>
        <p:txBody>
          <a:bodyPr>
            <a:normAutofit fontScale="90000"/>
          </a:bodyPr>
          <a:lstStyle/>
          <a:p>
            <a:r>
              <a:rPr lang="en-GB" dirty="0"/>
              <a:t>Design ESC-based quench protection for new magnets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0FD0784-F932-1062-A944-64468C3EE9EB}"/>
              </a:ext>
            </a:extLst>
          </p:cNvPr>
          <p:cNvSpPr txBox="1">
            <a:spLocks/>
          </p:cNvSpPr>
          <p:nvPr/>
        </p:nvSpPr>
        <p:spPr>
          <a:xfrm>
            <a:off x="3144588" y="5341531"/>
            <a:ext cx="1824926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1200" dirty="0">
                <a:solidFill>
                  <a:schemeClr val="bg1"/>
                </a:solidFill>
              </a:rPr>
              <a:t>Courtesy of E. Ravaioli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05BE40-77EB-A4FE-A405-3E680374E22F}"/>
              </a:ext>
            </a:extLst>
          </p:cNvPr>
          <p:cNvSpPr txBox="1"/>
          <p:nvPr/>
        </p:nvSpPr>
        <p:spPr>
          <a:xfrm>
            <a:off x="992" y="4299781"/>
            <a:ext cx="9143999" cy="9566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1 - SMACC2 (D. Araujo, PSI), 	2 - </a:t>
            </a:r>
            <a:r>
              <a:rPr lang="en-US" dirty="0">
                <a:solidFill>
                  <a:schemeClr val="tx1"/>
                </a:solidFill>
              </a:rPr>
              <a:t>SMC (J.C. Perez, CERN</a:t>
            </a:r>
            <a:r>
              <a:rPr lang="en-US" dirty="0"/>
              <a:t>),	3 - </a:t>
            </a:r>
            <a:r>
              <a:rPr lang="en-US" dirty="0">
                <a:solidFill>
                  <a:schemeClr val="tx1"/>
                </a:solidFill>
              </a:rPr>
              <a:t>FCC MQ (M. Karppinen, CERN),</a:t>
            </a:r>
          </a:p>
          <a:p>
            <a:r>
              <a:rPr lang="en-US" dirty="0"/>
              <a:t>4 - BOND (A. Haziot, J.C. Perez, CERN), 5 - </a:t>
            </a:r>
            <a:r>
              <a:rPr lang="en-US" dirty="0">
                <a:solidFill>
                  <a:schemeClr val="tx1"/>
                </a:solidFill>
              </a:rPr>
              <a:t>HFM 12 T (L. Fiscarelli, CERN)</a:t>
            </a:r>
            <a:r>
              <a:rPr lang="en-US" dirty="0"/>
              <a:t>,	6 - SMCC (D. Araujo, PSI),</a:t>
            </a:r>
          </a:p>
          <a:p>
            <a:r>
              <a:rPr lang="en-US" dirty="0"/>
              <a:t>7 - </a:t>
            </a:r>
            <a:r>
              <a:rPr lang="en-US" dirty="0">
                <a:solidFill>
                  <a:schemeClr val="tx1"/>
                </a:solidFill>
              </a:rPr>
              <a:t>MQXF (P. Ferracin, S. Izquierdo Bermudez, et al., CERN, US HL-LHC AUP),</a:t>
            </a:r>
          </a:p>
          <a:p>
            <a:r>
              <a:rPr lang="en-US" dirty="0">
                <a:solidFill>
                  <a:schemeClr val="tx1"/>
                </a:solidFill>
              </a:rPr>
              <a:t>8 - </a:t>
            </a:r>
            <a:r>
              <a:rPr lang="en-US" dirty="0"/>
              <a:t>US MDP 20 T cos-theta (M. </a:t>
            </a:r>
            <a:r>
              <a:rPr lang="en-US" dirty="0" err="1"/>
              <a:t>D’Addazio</a:t>
            </a:r>
            <a:r>
              <a:rPr lang="en-US" dirty="0"/>
              <a:t> (LBN), V. Marinozzi (FNAL), E. Ravaioli (CERN), G. Vallone (LBNL))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2A619216-9929-22AA-A845-C56B35F584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0" y="3443099"/>
            <a:ext cx="2335566" cy="81669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5C63ACE-E2F5-02CE-198A-796C6690D05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01438" y="968847"/>
            <a:ext cx="2070080" cy="1551903"/>
          </a:xfrm>
          <a:prstGeom prst="rect">
            <a:avLst/>
          </a:prstGeom>
        </p:spPr>
      </p:pic>
      <p:pic>
        <p:nvPicPr>
          <p:cNvPr id="20" name="Picture 4">
            <a:extLst>
              <a:ext uri="{FF2B5EF4-FFF2-40B4-BE49-F238E27FC236}">
                <a16:creationId xmlns:a16="http://schemas.microsoft.com/office/drawing/2014/main" id="{E95E5157-4806-7B8A-F807-96AB9573366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6790837" y="798547"/>
            <a:ext cx="2192206" cy="1971825"/>
          </a:xfrm>
          <a:prstGeom prst="rect">
            <a:avLst/>
          </a:prstGeom>
        </p:spPr>
      </p:pic>
      <p:pic>
        <p:nvPicPr>
          <p:cNvPr id="21" name="Picture 14">
            <a:extLst>
              <a:ext uri="{FF2B5EF4-FFF2-40B4-BE49-F238E27FC236}">
                <a16:creationId xmlns:a16="http://schemas.microsoft.com/office/drawing/2014/main" id="{70F1FD5D-A5DD-882E-45C1-1351280E29D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6293409" y="2568170"/>
            <a:ext cx="2738207" cy="1711756"/>
          </a:xfrm>
          <a:prstGeom prst="rect">
            <a:avLst/>
          </a:prstGeom>
        </p:spPr>
      </p:pic>
      <p:pic>
        <p:nvPicPr>
          <p:cNvPr id="22" name="Graphic 8">
            <a:extLst>
              <a:ext uri="{FF2B5EF4-FFF2-40B4-BE49-F238E27FC236}">
                <a16:creationId xmlns:a16="http://schemas.microsoft.com/office/drawing/2014/main" id="{51D15763-D85A-7B74-3E2F-15DCDF1CC450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2284332" y="2760048"/>
            <a:ext cx="2389054" cy="1432825"/>
          </a:xfrm>
          <a:prstGeom prst="rect">
            <a:avLst/>
          </a:prstGeom>
        </p:spPr>
      </p:pic>
      <p:pic>
        <p:nvPicPr>
          <p:cNvPr id="24" name="Picture 9">
            <a:extLst>
              <a:ext uri="{FF2B5EF4-FFF2-40B4-BE49-F238E27FC236}">
                <a16:creationId xmlns:a16="http://schemas.microsoft.com/office/drawing/2014/main" id="{E169C7DD-CA14-79C0-D3F2-7A81F5878C8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4864143" y="2477980"/>
            <a:ext cx="1344671" cy="1792894"/>
          </a:xfrm>
          <a:prstGeom prst="rect">
            <a:avLst/>
          </a:prstGeom>
        </p:spPr>
      </p:pic>
      <p:pic>
        <p:nvPicPr>
          <p:cNvPr id="25" name="Graphic 8">
            <a:extLst>
              <a:ext uri="{FF2B5EF4-FFF2-40B4-BE49-F238E27FC236}">
                <a16:creationId xmlns:a16="http://schemas.microsoft.com/office/drawing/2014/main" id="{58CE485C-4AB1-D65D-5D1C-DCE742520B8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2432800" y="968847"/>
            <a:ext cx="1809485" cy="1627580"/>
          </a:xfrm>
          <a:prstGeom prst="rect">
            <a:avLst/>
          </a:prstGeom>
        </p:spPr>
      </p:pic>
      <p:sp>
        <p:nvSpPr>
          <p:cNvPr id="26" name="ZoneTexte 9">
            <a:extLst>
              <a:ext uri="{FF2B5EF4-FFF2-40B4-BE49-F238E27FC236}">
                <a16:creationId xmlns:a16="http://schemas.microsoft.com/office/drawing/2014/main" id="{03A2254E-5297-CB7F-C9EC-29DC84A0054E}"/>
              </a:ext>
            </a:extLst>
          </p:cNvPr>
          <p:cNvSpPr txBox="1"/>
          <p:nvPr/>
        </p:nvSpPr>
        <p:spPr>
          <a:xfrm>
            <a:off x="273109" y="642609"/>
            <a:ext cx="7912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ESC-based protection appears very promising for many new magnets (here not in scale)</a:t>
            </a:r>
            <a:endParaRPr lang="en-US" sz="14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A06C375-7649-CD22-BFE2-A25FF87464AD}"/>
              </a:ext>
            </a:extLst>
          </p:cNvPr>
          <p:cNvSpPr/>
          <p:nvPr/>
        </p:nvSpPr>
        <p:spPr>
          <a:xfrm>
            <a:off x="846147" y="2003250"/>
            <a:ext cx="296775" cy="3084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1498996-3D4C-377D-ECF0-568E11D93203}"/>
              </a:ext>
            </a:extLst>
          </p:cNvPr>
          <p:cNvSpPr/>
          <p:nvPr/>
        </p:nvSpPr>
        <p:spPr>
          <a:xfrm>
            <a:off x="3107795" y="1599362"/>
            <a:ext cx="296775" cy="3084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662457B-969A-7C75-2CEA-8A6AE23C3EA4}"/>
              </a:ext>
            </a:extLst>
          </p:cNvPr>
          <p:cNvSpPr/>
          <p:nvPr/>
        </p:nvSpPr>
        <p:spPr>
          <a:xfrm>
            <a:off x="5298758" y="1573706"/>
            <a:ext cx="296775" cy="3084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E8945CB-B0E4-26A2-7676-0F4D816094E1}"/>
              </a:ext>
            </a:extLst>
          </p:cNvPr>
          <p:cNvSpPr/>
          <p:nvPr/>
        </p:nvSpPr>
        <p:spPr>
          <a:xfrm>
            <a:off x="7662512" y="1573706"/>
            <a:ext cx="296775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4C76BE-22BB-22BC-A16E-4C24741A89FD}"/>
              </a:ext>
            </a:extLst>
          </p:cNvPr>
          <p:cNvSpPr/>
          <p:nvPr/>
        </p:nvSpPr>
        <p:spPr>
          <a:xfrm>
            <a:off x="7446369" y="2781852"/>
            <a:ext cx="296775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8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E62309A-D489-BDE0-CC1F-4BB26F5A9D13}"/>
              </a:ext>
            </a:extLst>
          </p:cNvPr>
          <p:cNvSpPr/>
          <p:nvPr/>
        </p:nvSpPr>
        <p:spPr>
          <a:xfrm>
            <a:off x="5344124" y="3175314"/>
            <a:ext cx="296775" cy="3084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0289D24-846F-CC2A-A28D-5B441C78ED43}"/>
              </a:ext>
            </a:extLst>
          </p:cNvPr>
          <p:cNvSpPr/>
          <p:nvPr/>
        </p:nvSpPr>
        <p:spPr>
          <a:xfrm>
            <a:off x="3303079" y="3269839"/>
            <a:ext cx="296775" cy="3084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2FA1808-C9CA-0DA8-6BC3-9FC5BB8554F1}"/>
              </a:ext>
            </a:extLst>
          </p:cNvPr>
          <p:cNvSpPr/>
          <p:nvPr/>
        </p:nvSpPr>
        <p:spPr>
          <a:xfrm>
            <a:off x="924270" y="3697236"/>
            <a:ext cx="296775" cy="3084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7" name="Footer Placeholder 2">
            <a:extLst>
              <a:ext uri="{FF2B5EF4-FFF2-40B4-BE49-F238E27FC236}">
                <a16:creationId xmlns:a16="http://schemas.microsoft.com/office/drawing/2014/main" id="{EC9C14FF-032D-4EF6-302D-3ED6787623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</p:spPr>
        <p:txBody>
          <a:bodyPr/>
          <a:lstStyle/>
          <a:p>
            <a:r>
              <a:rPr lang="en-US" sz="1000" dirty="0"/>
              <a:t>HFM WP4.5, Mariusz Wozniak, 11.02.2025</a:t>
            </a:r>
          </a:p>
        </p:txBody>
      </p:sp>
    </p:spTree>
    <p:extLst>
      <p:ext uri="{BB962C8B-B14F-4D97-AF65-F5344CB8AC3E}">
        <p14:creationId xmlns:p14="http://schemas.microsoft.com/office/powerpoint/2010/main" val="386993396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89F0E30D083A4AB955022337D3B6BD" ma:contentTypeVersion="0" ma:contentTypeDescription="Create a new document." ma:contentTypeScope="" ma:versionID="483d1c13589ab83bb89458917d75226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C740A48-C731-484B-97BA-4B1A00B8F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69508</TotalTime>
  <Words>2830</Words>
  <Application>Microsoft Office PowerPoint</Application>
  <PresentationFormat>On-screen Show (16:10)</PresentationFormat>
  <Paragraphs>339</Paragraphs>
  <Slides>23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Cambria Math</vt:lpstr>
      <vt:lpstr>Roboto</vt:lpstr>
      <vt:lpstr>Wingdings</vt:lpstr>
      <vt:lpstr>HFM(4-3)</vt:lpstr>
      <vt:lpstr>Progress on Quench Protection and Transient Modelling at CERN</vt:lpstr>
      <vt:lpstr>PowerPoint Presentation</vt:lpstr>
      <vt:lpstr>PowerPoint Presentation</vt:lpstr>
      <vt:lpstr>Quench Detection Through Electrical Stimuli</vt:lpstr>
      <vt:lpstr>Impedance measurement of powered circuits</vt:lpstr>
      <vt:lpstr>PowerPoint Presentation</vt:lpstr>
      <vt:lpstr>First demonstration of ESC protection on the SMC magnet</vt:lpstr>
      <vt:lpstr>ESC SMC – Next steps – match experimental data with sim.</vt:lpstr>
      <vt:lpstr>Design ESC-based quench protection for new magnets</vt:lpstr>
      <vt:lpstr>E-CLIQ: External Coupling Loss Induced Quench system</vt:lpstr>
      <vt:lpstr>E-CLIQ Demonstration on an SMC</vt:lpstr>
      <vt:lpstr>PowerPoint Presentation</vt:lpstr>
      <vt:lpstr>STEAM tools and libraries</vt:lpstr>
      <vt:lpstr>Quench protection of PSI SMACC magnet</vt:lpstr>
      <vt:lpstr>Quench protection of 20 T hybrid magnets</vt:lpstr>
      <vt:lpstr>2D Transient Thermal Simulations - LTS Multipole Magnets</vt:lpstr>
      <vt:lpstr>AC Loss and Magnetization in LTS Conductors</vt:lpstr>
      <vt:lpstr>FiQuS: HTCondor and SLURM Integration</vt:lpstr>
      <vt:lpstr>3D Electrodynamic model of NI coils </vt:lpstr>
      <vt:lpstr>3D Electrodynamic model of NI coils – Ongoing Work</vt:lpstr>
      <vt:lpstr>Introducing HETS: 3D Quench Modeling tool for HTS Magnets</vt:lpstr>
      <vt:lpstr>Summary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Mariusz Wozniak</cp:lastModifiedBy>
  <cp:revision>1123</cp:revision>
  <cp:lastPrinted>2022-04-29T08:24:36Z</cp:lastPrinted>
  <dcterms:created xsi:type="dcterms:W3CDTF">2012-11-30T11:04:26Z</dcterms:created>
  <dcterms:modified xsi:type="dcterms:W3CDTF">2025-02-10T20:55:20Z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0x0101006389F0E30D083A4AB955022337D3B6BD</vt:lpwstr>
  </property>
</Properties>
</file>