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  <p:sldMasterId id="2147483678" r:id="rId5"/>
  </p:sldMasterIdLst>
  <p:notesMasterIdLst>
    <p:notesMasterId r:id="rId29"/>
  </p:notesMasterIdLst>
  <p:sldIdLst>
    <p:sldId id="944" r:id="rId6"/>
    <p:sldId id="959" r:id="rId7"/>
    <p:sldId id="960" r:id="rId8"/>
    <p:sldId id="975" r:id="rId9"/>
    <p:sldId id="964" r:id="rId10"/>
    <p:sldId id="976" r:id="rId11"/>
    <p:sldId id="969" r:id="rId12"/>
    <p:sldId id="968" r:id="rId13"/>
    <p:sldId id="966" r:id="rId14"/>
    <p:sldId id="983" r:id="rId15"/>
    <p:sldId id="971" r:id="rId16"/>
    <p:sldId id="984" r:id="rId17"/>
    <p:sldId id="985" r:id="rId18"/>
    <p:sldId id="986" r:id="rId19"/>
    <p:sldId id="979" r:id="rId20"/>
    <p:sldId id="973" r:id="rId21"/>
    <p:sldId id="970" r:id="rId22"/>
    <p:sldId id="980" r:id="rId23"/>
    <p:sldId id="982" r:id="rId24"/>
    <p:sldId id="981" r:id="rId25"/>
    <p:sldId id="972" r:id="rId26"/>
    <p:sldId id="965" r:id="rId27"/>
    <p:sldId id="978" r:id="rId28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B700"/>
    <a:srgbClr val="F09E18"/>
    <a:srgbClr val="0016A0"/>
    <a:srgbClr val="3D7AF4"/>
    <a:srgbClr val="0055A0"/>
    <a:srgbClr val="5D81AF"/>
    <a:srgbClr val="000000"/>
    <a:srgbClr val="8E04FF"/>
    <a:srgbClr val="006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7" autoAdjust="0"/>
    <p:restoredTop sz="94660"/>
  </p:normalViewPr>
  <p:slideViewPr>
    <p:cSldViewPr snapToGrid="0">
      <p:cViewPr>
        <p:scale>
          <a:sx n="75" d="100"/>
          <a:sy n="75" d="100"/>
        </p:scale>
        <p:origin x="413" y="3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commentAuthors" Target="commentAuthors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B51F81B-0188-F944-95C5-D896A11FCEC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155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circle with lines in it&#10;&#10;Description automatically generated">
            <a:extLst>
              <a:ext uri="{FF2B5EF4-FFF2-40B4-BE49-F238E27FC236}">
                <a16:creationId xmlns:a16="http://schemas.microsoft.com/office/drawing/2014/main" id="{E9FD1191-0270-4372-83C5-19DFCC76F2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01" r="3101" b="2833"/>
          <a:stretch/>
        </p:blipFill>
        <p:spPr>
          <a:xfrm>
            <a:off x="1459753" y="0"/>
            <a:ext cx="9272493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1132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5573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455484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1854293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7937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0100500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091114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11413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025451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7365433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62109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33712"/>
          <a:stretch/>
        </p:blipFill>
        <p:spPr>
          <a:xfrm>
            <a:off x="4883373" y="2020506"/>
            <a:ext cx="2457119" cy="176549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397029" y="4286558"/>
            <a:ext cx="3477620" cy="67710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900" b="1" cap="none" spc="0" dirty="0">
                <a:ln w="10160">
                  <a:solidFill>
                    <a:srgbClr val="5D81A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High Field Magnets</a:t>
            </a:r>
            <a:br>
              <a:rPr lang="en-US" sz="1900" b="1" cap="none" spc="0" dirty="0">
                <a:ln w="10160">
                  <a:solidFill>
                    <a:srgbClr val="5D81A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en-US" sz="1900" b="1" cap="none" spc="0" dirty="0" err="1">
                <a:ln w="10160">
                  <a:solidFill>
                    <a:srgbClr val="5D81A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  <a:endParaRPr lang="en-US" sz="1900" b="1" cap="none" spc="0" dirty="0">
              <a:ln w="10160">
                <a:solidFill>
                  <a:srgbClr val="5D81AF"/>
                </a:solidFill>
                <a:prstDash val="solid"/>
              </a:ln>
              <a:solidFill>
                <a:schemeClr val="tx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8107F68-C286-D1F3-A8C8-F091A296BDEA}"/>
              </a:ext>
            </a:extLst>
          </p:cNvPr>
          <p:cNvSpPr/>
          <p:nvPr userDrawn="1"/>
        </p:nvSpPr>
        <p:spPr>
          <a:xfrm>
            <a:off x="4860031" y="3634274"/>
            <a:ext cx="255161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800" b="1" cap="none" spc="0" dirty="0">
                <a:ln w="10160">
                  <a:solidFill>
                    <a:srgbClr val="5D81A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HFM</a:t>
            </a:r>
            <a:endParaRPr lang="en-US" sz="4000" b="1" cap="none" spc="0" dirty="0">
              <a:ln w="10160">
                <a:solidFill>
                  <a:srgbClr val="5D81AF"/>
                </a:solidFill>
                <a:prstDash val="solid"/>
              </a:ln>
              <a:solidFill>
                <a:schemeClr val="tx1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68929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677262-9F8D-18BE-D45E-959B3D586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7056B22-50AD-81C4-B522-B717D372D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CFBCB3B-19C9-070C-FEFD-24EBE7E4F2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603D04D-D43B-1FBC-8CE1-0B7FEE2AF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271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/>
              <a:t>Click to edit Master title style</a:t>
            </a:r>
            <a:endParaRPr kumimoji="0"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US" noProof="0"/>
              <a:t>Click to 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7D79BA2-5E65-D872-7CDC-D37D97C570AA}"/>
              </a:ext>
            </a:extLst>
          </p:cNvPr>
          <p:cNvSpPr txBox="1"/>
          <p:nvPr userDrawn="1"/>
        </p:nvSpPr>
        <p:spPr>
          <a:xfrm>
            <a:off x="1070808" y="6568993"/>
            <a:ext cx="112696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noProof="0"/>
              <a:t>Click to 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51D134-DF53-628C-F4D1-829D8545F04F}"/>
              </a:ext>
            </a:extLst>
          </p:cNvPr>
          <p:cNvSpPr txBox="1"/>
          <p:nvPr userDrawn="1"/>
        </p:nvSpPr>
        <p:spPr>
          <a:xfrm>
            <a:off x="1070808" y="6568993"/>
            <a:ext cx="112696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778C94-E3A8-B73B-61AA-086E1BF061B5}"/>
              </a:ext>
            </a:extLst>
          </p:cNvPr>
          <p:cNvSpPr txBox="1"/>
          <p:nvPr userDrawn="1"/>
        </p:nvSpPr>
        <p:spPr>
          <a:xfrm>
            <a:off x="1070808" y="6568993"/>
            <a:ext cx="112696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D566137-ABBB-BF54-B8EB-9CF62FB91DEE}"/>
              </a:ext>
            </a:extLst>
          </p:cNvPr>
          <p:cNvSpPr txBox="1"/>
          <p:nvPr userDrawn="1"/>
        </p:nvSpPr>
        <p:spPr>
          <a:xfrm>
            <a:off x="1070808" y="6568993"/>
            <a:ext cx="1126960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700">
                <a:solidFill>
                  <a:schemeClr val="accent2">
                    <a:lumMod val="20000"/>
                    <a:lumOff val="80000"/>
                  </a:schemeClr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700">
              <a:solidFill>
                <a:schemeClr val="accent2">
                  <a:lumMod val="20000"/>
                  <a:lumOff val="80000"/>
                </a:schemeClr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/>
              <a:t>Click to edit Master text styles</a:t>
            </a:r>
          </a:p>
          <a:p>
            <a:pPr lvl="1" eaLnBrk="1" latinLnBrk="0" hangingPunct="1"/>
            <a:r>
              <a:rPr lang="en-US" noProof="0"/>
              <a:t>Second level</a:t>
            </a:r>
          </a:p>
          <a:p>
            <a:pPr lvl="2" eaLnBrk="1" latinLnBrk="0" hangingPunct="1"/>
            <a:r>
              <a:rPr lang="en-US" noProof="0"/>
              <a:t>Third level</a:t>
            </a:r>
          </a:p>
          <a:p>
            <a:pPr lvl="3" eaLnBrk="1" latinLnBrk="0" hangingPunct="1"/>
            <a:r>
              <a:rPr lang="en-US" noProof="0"/>
              <a:t>Fourth level</a:t>
            </a:r>
          </a:p>
          <a:p>
            <a:pPr lvl="4" eaLnBrk="1" latinLnBrk="0" hangingPunct="1"/>
            <a:r>
              <a:rPr lang="en-US" noProof="0"/>
              <a:t>Fifth level</a:t>
            </a:r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>
            <a:duotone>
              <a:prstClr val="black"/>
              <a:schemeClr val="tx2">
                <a:lumMod val="75000"/>
                <a:tint val="45000"/>
                <a:satMod val="400000"/>
              </a:schemeClr>
            </a:duotone>
          </a:blip>
          <a:srcRect b="36557"/>
          <a:stretch/>
        </p:blipFill>
        <p:spPr bwMode="auto">
          <a:xfrm>
            <a:off x="-163" y="6280640"/>
            <a:ext cx="747221" cy="54247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>
            <a:cxnSpLocks/>
          </p:cNvCxnSpPr>
          <p:nvPr userDrawn="1"/>
        </p:nvCxnSpPr>
        <p:spPr>
          <a:xfrm>
            <a:off x="752675" y="6247131"/>
            <a:ext cx="0" cy="603089"/>
          </a:xfrm>
          <a:prstGeom prst="line">
            <a:avLst/>
          </a:prstGeom>
          <a:ln w="9525">
            <a:solidFill>
              <a:srgbClr val="0055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2AB735F6-001F-AE87-0DE4-6CC731BB861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862440" y="6297829"/>
            <a:ext cx="906596" cy="51333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62" r:id="rId4"/>
    <p:sldLayoutId id="2147483663" r:id="rId5"/>
    <p:sldLayoutId id="2147483666" r:id="rId6"/>
    <p:sldLayoutId id="2147483664" r:id="rId7"/>
    <p:sldLayoutId id="2147483665" r:id="rId8"/>
    <p:sldLayoutId id="2147483667" r:id="rId9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20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5629" y="120000"/>
            <a:ext cx="597087" cy="2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704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hyperlink" Target="https://doi.org/10.1016/0011-2275(69)90251-3" TargetMode="External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42.png"/><Relationship Id="rId7" Type="http://schemas.openxmlformats.org/officeDocument/2006/relationships/image" Target="../media/image330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.png"/><Relationship Id="rId9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46.png"/><Relationship Id="rId7" Type="http://schemas.openxmlformats.org/officeDocument/2006/relationships/image" Target="../media/image390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Relationship Id="rId9" Type="http://schemas.openxmlformats.org/officeDocument/2006/relationships/image" Target="../media/image410.pn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10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0.png"/><Relationship Id="rId5" Type="http://schemas.openxmlformats.org/officeDocument/2006/relationships/image" Target="../media/image490.png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jpg"/><Relationship Id="rId4" Type="http://schemas.openxmlformats.org/officeDocument/2006/relationships/image" Target="../media/image16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png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0304D4-7D09-9C06-DFBD-EFBD585317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7918E5-E4C5-1BE8-6EC2-ACCF450B02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525338-795F-1BC1-92AB-D12D06B337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1644E28-8B9E-020B-A671-8492526CAA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644383"/>
              </p:ext>
            </p:extLst>
          </p:nvPr>
        </p:nvGraphicFramePr>
        <p:xfrm>
          <a:off x="829973" y="1528699"/>
          <a:ext cx="8128000" cy="43789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032000">
                  <a:extLst>
                    <a:ext uri="{9D8B030D-6E8A-4147-A177-3AD203B41FA5}">
                      <a16:colId xmlns:a16="http://schemas.microsoft.com/office/drawing/2014/main" val="196414178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842007967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3667265306"/>
                    </a:ext>
                  </a:extLst>
                </a:gridCol>
                <a:gridCol w="2032000">
                  <a:extLst>
                    <a:ext uri="{9D8B030D-6E8A-4147-A177-3AD203B41FA5}">
                      <a16:colId xmlns:a16="http://schemas.microsoft.com/office/drawing/2014/main" val="2048593136"/>
                    </a:ext>
                  </a:extLst>
                </a:gridCol>
              </a:tblGrid>
              <a:tr h="160475">
                <a:tc>
                  <a:txBody>
                    <a:bodyPr/>
                    <a:lstStyle/>
                    <a:p>
                      <a:r>
                        <a:rPr lang="en-US" sz="1400" dirty="0"/>
                        <a:t>FCC-</a:t>
                      </a:r>
                      <a:r>
                        <a:rPr lang="en-US" sz="1400" dirty="0" err="1"/>
                        <a:t>hh</a:t>
                      </a:r>
                      <a:r>
                        <a:rPr lang="en-US" sz="1400" dirty="0"/>
                        <a:t> parameters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CDR (2019)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F14 Scenario (2024)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4.5 K option (2024)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19777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Circumference [km]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97.75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90.7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90.7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77183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Dipole field [T]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01115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Centre-of-mass energy [TeV]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38943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SR for 2 beams [MW]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2.4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3469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Magnet Temperature [K]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858634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Beam screen Temperature [K]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40-60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40-60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60-80 (tbc)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0720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He Cryogenic capacity at 4.5 K</a:t>
                      </a:r>
                      <a:r>
                        <a:rPr lang="en-US" sz="1400" baseline="-25000" dirty="0"/>
                        <a:t>eq</a:t>
                      </a:r>
                      <a:r>
                        <a:rPr lang="en-US" sz="1400" baseline="0" dirty="0"/>
                        <a:t> [kW]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1200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950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650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986128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Electrical consumption [MW]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266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127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He inventory [tons]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880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820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390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545147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5AF4F75A-6829-3142-9D04-5821A0A670A6}"/>
              </a:ext>
            </a:extLst>
          </p:cNvPr>
          <p:cNvSpPr txBox="1"/>
          <p:nvPr/>
        </p:nvSpPr>
        <p:spPr>
          <a:xfrm>
            <a:off x="4851609" y="1159367"/>
            <a:ext cx="20945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F09E18"/>
                </a:solidFill>
              </a:rPr>
              <a:t>New baseline!</a:t>
            </a:r>
            <a:endParaRPr lang="en-GB" b="1" dirty="0">
              <a:solidFill>
                <a:srgbClr val="F09E18"/>
              </a:solidFill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F5E7642-00DC-318B-7956-47125D02681B}"/>
              </a:ext>
            </a:extLst>
          </p:cNvPr>
          <p:cNvGrpSpPr/>
          <p:nvPr/>
        </p:nvGrpSpPr>
        <p:grpSpPr>
          <a:xfrm>
            <a:off x="4887602" y="1528698"/>
            <a:ext cx="6741690" cy="4346009"/>
            <a:chOff x="4887602" y="1528698"/>
            <a:chExt cx="6741690" cy="4346009"/>
          </a:xfrm>
        </p:grpSpPr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D5ACCDCC-DC4C-93F1-664A-2126FEEA91AC}"/>
                </a:ext>
              </a:extLst>
            </p:cNvPr>
            <p:cNvSpPr/>
            <p:nvPr/>
          </p:nvSpPr>
          <p:spPr>
            <a:xfrm>
              <a:off x="4887602" y="1528698"/>
              <a:ext cx="2022739" cy="4346009"/>
            </a:xfrm>
            <a:prstGeom prst="roundRect">
              <a:avLst>
                <a:gd name="adj" fmla="val 4390"/>
              </a:avLst>
            </a:prstGeom>
            <a:noFill/>
            <a:ln w="38100">
              <a:solidFill>
                <a:srgbClr val="F09E18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4FDB4E8-DEF6-C49B-563C-F262DC5D8572}"/>
                </a:ext>
              </a:extLst>
            </p:cNvPr>
            <p:cNvCxnSpPr>
              <a:cxnSpLocks/>
            </p:cNvCxnSpPr>
            <p:nvPr/>
          </p:nvCxnSpPr>
          <p:spPr>
            <a:xfrm>
              <a:off x="6910341" y="2430585"/>
              <a:ext cx="2296182" cy="0"/>
            </a:xfrm>
            <a:prstGeom prst="straightConnector1">
              <a:avLst/>
            </a:prstGeom>
            <a:ln w="38100">
              <a:solidFill>
                <a:srgbClr val="F09E18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EEA9BB5-F4DF-2ED3-E917-FB4E659F24FD}"/>
                </a:ext>
              </a:extLst>
            </p:cNvPr>
            <p:cNvSpPr txBox="1"/>
            <p:nvPr/>
          </p:nvSpPr>
          <p:spPr>
            <a:xfrm>
              <a:off x="9206523" y="2240851"/>
              <a:ext cx="2422769" cy="1323439"/>
            </a:xfrm>
            <a:prstGeom prst="rect">
              <a:avLst/>
            </a:prstGeom>
            <a:noFill/>
            <a:ln w="28575">
              <a:solidFill>
                <a:srgbClr val="F09E18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Cooling scheme identical to CDR; figures updated to reflect change in SR and arc length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3891DD4-C9A9-5A03-BFF4-E190D42FAA0D}"/>
              </a:ext>
            </a:extLst>
          </p:cNvPr>
          <p:cNvGrpSpPr/>
          <p:nvPr/>
        </p:nvGrpSpPr>
        <p:grpSpPr>
          <a:xfrm>
            <a:off x="6907974" y="1528697"/>
            <a:ext cx="4721317" cy="4346009"/>
            <a:chOff x="4887602" y="1528698"/>
            <a:chExt cx="4721317" cy="4346009"/>
          </a:xfrm>
        </p:grpSpPr>
        <p:sp>
          <p:nvSpPr>
            <p:cNvPr id="22" name="Rectangle: Rounded Corners 21">
              <a:extLst>
                <a:ext uri="{FF2B5EF4-FFF2-40B4-BE49-F238E27FC236}">
                  <a16:creationId xmlns:a16="http://schemas.microsoft.com/office/drawing/2014/main" id="{435C16E0-9E2D-F164-D3DE-A0A4CBF99BA2}"/>
                </a:ext>
              </a:extLst>
            </p:cNvPr>
            <p:cNvSpPr/>
            <p:nvPr/>
          </p:nvSpPr>
          <p:spPr>
            <a:xfrm>
              <a:off x="4887602" y="1528698"/>
              <a:ext cx="2022739" cy="4346009"/>
            </a:xfrm>
            <a:prstGeom prst="roundRect">
              <a:avLst>
                <a:gd name="adj" fmla="val 4390"/>
              </a:avLst>
            </a:prstGeom>
            <a:noFill/>
            <a:ln w="38100">
              <a:solidFill>
                <a:srgbClr val="00B7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DDD5189-3646-9A03-AE99-ED5C87636556}"/>
                </a:ext>
              </a:extLst>
            </p:cNvPr>
            <p:cNvCxnSpPr>
              <a:cxnSpLocks/>
            </p:cNvCxnSpPr>
            <p:nvPr/>
          </p:nvCxnSpPr>
          <p:spPr>
            <a:xfrm>
              <a:off x="6918122" y="4217705"/>
              <a:ext cx="268029" cy="0"/>
            </a:xfrm>
            <a:prstGeom prst="straightConnector1">
              <a:avLst/>
            </a:prstGeom>
            <a:ln w="38100">
              <a:solidFill>
                <a:srgbClr val="00B70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7D3A15B4-C6AD-2C89-2894-602E6CCF686B}"/>
                </a:ext>
              </a:extLst>
            </p:cNvPr>
            <p:cNvSpPr txBox="1"/>
            <p:nvPr/>
          </p:nvSpPr>
          <p:spPr>
            <a:xfrm>
              <a:off x="7186150" y="4012983"/>
              <a:ext cx="2422769" cy="830997"/>
            </a:xfrm>
            <a:prstGeom prst="rect">
              <a:avLst/>
            </a:prstGeom>
            <a:noFill/>
            <a:ln w="28575">
              <a:solidFill>
                <a:srgbClr val="00B7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Change </a:t>
              </a:r>
              <a:r>
                <a:rPr lang="en-US" sz="1600" i="1" dirty="0">
                  <a:solidFill>
                    <a:schemeClr val="accent6">
                      <a:lumMod val="50000"/>
                    </a:schemeClr>
                  </a:solidFill>
                </a:rPr>
                <a:t>T</a:t>
              </a:r>
              <a:r>
                <a:rPr lang="en-US" sz="1600" dirty="0">
                  <a:solidFill>
                    <a:schemeClr val="accent6">
                      <a:lumMod val="50000"/>
                    </a:schemeClr>
                  </a:solidFill>
                </a:rPr>
                <a:t> level, different cooling strategy for magnets</a:t>
              </a:r>
              <a:endParaRPr lang="en-GB" sz="16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27" name="Title 1">
            <a:extLst>
              <a:ext uri="{FF2B5EF4-FFF2-40B4-BE49-F238E27FC236}">
                <a16:creationId xmlns:a16="http://schemas.microsoft.com/office/drawing/2014/main" id="{CEBB162D-B973-C518-8FFB-8A4EACA8F331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Baseline FCC-</a:t>
            </a:r>
            <a:r>
              <a:rPr lang="en-US" sz="4000" dirty="0" err="1">
                <a:latin typeface="+mj-lt"/>
              </a:rPr>
              <a:t>hh</a:t>
            </a:r>
            <a:r>
              <a:rPr lang="en-US" sz="4000" dirty="0">
                <a:latin typeface="+mj-lt"/>
              </a:rPr>
              <a:t> cooling strategy + alternative</a:t>
            </a:r>
            <a:endParaRPr lang="en-GB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55804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47339D-4602-572C-CF08-620580129BA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923EB-5631-6705-EEA3-219138CFD7E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563987-9340-9B8B-D331-3DCECEAE7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7939C8-222A-D55C-F51D-3A5AEE32A7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DD77FAB-C9E0-613F-99EB-8EEA4F639335}"/>
              </a:ext>
            </a:extLst>
          </p:cNvPr>
          <p:cNvSpPr txBox="1"/>
          <p:nvPr/>
        </p:nvSpPr>
        <p:spPr>
          <a:xfrm>
            <a:off x="228600" y="1010140"/>
            <a:ext cx="11417300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Preliminary evaluation of FCC-</a:t>
            </a:r>
            <a:r>
              <a:rPr lang="en-GB" sz="1400" b="1" dirty="0" err="1"/>
              <a:t>hh</a:t>
            </a:r>
            <a:r>
              <a:rPr lang="en-GB" sz="1400" b="1" dirty="0"/>
              <a:t> scenario at 4.5 K using 14 T Nb</a:t>
            </a:r>
            <a:r>
              <a:rPr lang="en-GB" sz="1400" b="1" baseline="-25000" dirty="0"/>
              <a:t>3</a:t>
            </a:r>
            <a:r>
              <a:rPr lang="en-GB" sz="1400" b="1" dirty="0"/>
              <a:t>Sn magnets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and compatibility with FCC-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ee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machine infrastructure and civil engineering.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Updated heat load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assessment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w.r.t.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the CDR scenario → now compatible with 14 T, 4.5 K</a:t>
            </a:r>
            <a:endParaRPr lang="en-GB" sz="1400" b="1" dirty="0"/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Proposal borrows from SSC design, relies on supercritical He flow at 4 K, 3 bar, periodically re-cooled in phase separators → potential </a:t>
            </a:r>
            <a:r>
              <a:rPr lang="en-GB" sz="1400" b="1" dirty="0"/>
              <a:t>for lower He inventory and energy consumption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2822DE1-648C-97DC-EAEC-DF64B8D4E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1417300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Dry-HFM: Magnet cooling beyond the baseline</a:t>
            </a:r>
            <a:endParaRPr lang="en-GB" sz="4000" dirty="0">
              <a:latin typeface="+mj-lt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18780CF-AFA6-3410-962F-4C15AD5689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355" y="3160222"/>
            <a:ext cx="6517902" cy="268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1223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9D03B-4029-BA75-C71C-C6D71DC1166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3B425-13CF-E84B-50D4-DAF454F542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6CE04-E54B-FC05-637E-2E8068F1BC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BF749A01-2928-9A5A-3A14-646C3050AD6C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Cooling at 4.5 K – how?</a:t>
            </a:r>
            <a:endParaRPr lang="en-GB" sz="4000" dirty="0">
              <a:latin typeface="+mj-lt"/>
            </a:endParaRPr>
          </a:p>
        </p:txBody>
      </p:sp>
      <p:sp>
        <p:nvSpPr>
          <p:cNvPr id="15" name="Text Placeholder 3">
            <a:extLst>
              <a:ext uri="{FF2B5EF4-FFF2-40B4-BE49-F238E27FC236}">
                <a16:creationId xmlns:a16="http://schemas.microsoft.com/office/drawing/2014/main" id="{7F6D3B36-B65B-E69C-633E-131F322E20C4}"/>
              </a:ext>
            </a:extLst>
          </p:cNvPr>
          <p:cNvSpPr txBox="1">
            <a:spLocks/>
          </p:cNvSpPr>
          <p:nvPr/>
        </p:nvSpPr>
        <p:spPr>
          <a:xfrm>
            <a:off x="358540" y="1190380"/>
            <a:ext cx="3777600" cy="419563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867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Pool boiling</a:t>
            </a:r>
          </a:p>
          <a:p>
            <a:pPr marL="0" marR="0" lvl="0" indent="0" algn="l" defTabSz="914377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39994" marR="0" lvl="0" indent="-239994" algn="l" defTabSz="91428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Blip>
                <a:blip r:embed="rId2"/>
              </a:buBlip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Near isothermal along arc/sector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239994" marR="0" lvl="0" indent="-2399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Large He inventory in contact with cold mass</a:t>
            </a:r>
          </a:p>
          <a:p>
            <a:pPr marL="239994" marR="0" lvl="0" indent="-2399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(some) penetration of He close to coils if immersed</a:t>
            </a:r>
          </a:p>
          <a:p>
            <a:pPr marL="239994" marR="0" lvl="0" indent="-2399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Bubbles can form and be trapped</a:t>
            </a:r>
          </a:p>
          <a:p>
            <a:pPr marL="239994" marR="0" lvl="0" indent="-239994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Blip>
                <a:blip r:embed="rId3"/>
              </a:buBlip>
              <a:tabLst/>
              <a:defRPr/>
            </a:pPr>
            <a:r>
              <a:rPr kumimoji="0" lang="en-GB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 transfer of He I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 Placeholder 3">
                <a:extLst>
                  <a:ext uri="{FF2B5EF4-FFF2-40B4-BE49-F238E27FC236}">
                    <a16:creationId xmlns:a16="http://schemas.microsoft.com/office/drawing/2014/main" id="{2DEF03D8-1146-30E1-AF15-0D3F9740A6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408584" y="1185165"/>
                <a:ext cx="3777408" cy="4195635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867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Two-phase forced flow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867" b="1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39994" marR="0" lvl="0" indent="-239994" algn="l" defTabSz="91428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2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Near isothermal along arc/sector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Flow instabilities, heavily dependent on local flow pattern (in turn dependent on local heat load) 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Challenging control, slope-dependent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Circuit pressure limited to 1.3 bar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If confined to cooling channels, need to accept non-negligible </a:t>
                </a:r>
                <a14:m>
                  <m:oMath xmlns:m="http://schemas.openxmlformats.org/officeDocument/2006/math">
                    <m:r>
                      <a:rPr kumimoji="0" lang="en-GB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𝑇</m:t>
                    </m:r>
                  </m:oMath>
                </a14:m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radially in cold mass</a:t>
                </a:r>
              </a:p>
              <a:p>
                <a:pPr marL="287993" marR="0" lvl="0" indent="-287993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867" b="0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6" name="Text Placeholder 3">
                <a:extLst>
                  <a:ext uri="{FF2B5EF4-FFF2-40B4-BE49-F238E27FC236}">
                    <a16:creationId xmlns:a16="http://schemas.microsoft.com/office/drawing/2014/main" id="{2DEF03D8-1146-30E1-AF15-0D3F9740A6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8584" y="1185165"/>
                <a:ext cx="3777408" cy="4195635"/>
              </a:xfrm>
              <a:prstGeom prst="rect">
                <a:avLst/>
              </a:prstGeom>
              <a:blipFill>
                <a:blip r:embed="rId4"/>
                <a:stretch>
                  <a:fillRect l="-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37E4B4BF-6E93-5743-24A5-DBCC27198AE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185992" y="1185165"/>
                <a:ext cx="3777408" cy="4211269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867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Supercritical forced flow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39994" marR="0" lvl="0" indent="-239994" algn="l" defTabSz="91428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2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At 4.5 K, heat transfer comparable (or better) than 2-phase</a:t>
                </a:r>
              </a:p>
              <a:p>
                <a:pPr marL="239994" marR="0" lvl="0" indent="-239994" algn="l" defTabSz="91428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2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Circuit pressure can be 3-4 bar</a:t>
                </a:r>
              </a:p>
              <a:p>
                <a:pPr marL="239994" marR="0" lvl="0" indent="-239994" algn="l" defTabSz="91428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2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Slope-independent cooling mode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Larger temperature gradient along magnet/arc/cell </a:t>
                </a:r>
                <a:r>
                  <a:rPr kumimoji="0" lang="en-GB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w.r.t.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2-phase</a:t>
                </a:r>
              </a:p>
              <a:p>
                <a:pPr marL="239994" marR="0" lvl="0" indent="-239994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Blip>
                    <a:blip r:embed="rId3"/>
                  </a:buBlip>
                  <a:tabLst/>
                  <a:defRPr/>
                </a:pP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If confined to cooling channels, need to accept non-negligible </a:t>
                </a:r>
                <a14:m>
                  <m:oMath xmlns:m="http://schemas.openxmlformats.org/officeDocument/2006/math">
                    <m:r>
                      <a:rPr kumimoji="0" lang="en-GB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∆</m:t>
                    </m:r>
                    <m:r>
                      <a:rPr kumimoji="0" lang="en-US" sz="1400" b="0" i="1" u="none" strike="noStrike" kern="1200" cap="none" spc="0" normalizeH="0" baseline="0" noProof="0">
                        <a:ln>
                          <a:noFill/>
                        </a:ln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Cambria Math" panose="02040503050406030204" pitchFamily="18" charset="0"/>
                        <a:cs typeface="+mn-cs"/>
                      </a:rPr>
                      <m:t>𝑇</m:t>
                    </m:r>
                  </m:oMath>
                </a14:m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radially in cold mass</a:t>
                </a:r>
              </a:p>
            </p:txBody>
          </p:sp>
        </mc:Choice>
        <mc:Fallback>
          <p:sp>
            <p:nvSpPr>
              <p:cNvPr id="17" name="Text Placeholder 3">
                <a:extLst>
                  <a:ext uri="{FF2B5EF4-FFF2-40B4-BE49-F238E27FC236}">
                    <a16:creationId xmlns:a16="http://schemas.microsoft.com/office/drawing/2014/main" id="{37E4B4BF-6E93-5743-24A5-DBCC27198A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85992" y="1185165"/>
                <a:ext cx="3777408" cy="4211269"/>
              </a:xfrm>
              <a:prstGeom prst="rect">
                <a:avLst/>
              </a:prstGeom>
              <a:blipFill>
                <a:blip r:embed="rId5"/>
                <a:stretch>
                  <a:fillRect l="-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C7E8FA68-740B-CD12-C66A-F18C10A711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679" y="3772173"/>
            <a:ext cx="3122092" cy="247184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69DD9E0B-5B52-1D28-3211-F7D8ECA79746}"/>
              </a:ext>
            </a:extLst>
          </p:cNvPr>
          <p:cNvSpPr txBox="1"/>
          <p:nvPr/>
        </p:nvSpPr>
        <p:spPr>
          <a:xfrm rot="16200000">
            <a:off x="-840914" y="5069338"/>
            <a:ext cx="2079724" cy="194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Smith, </a:t>
            </a:r>
            <a:r>
              <a:rPr kumimoji="0" lang="en-GB" sz="667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Review of heat transfer to helium I (</a:t>
            </a:r>
            <a:r>
              <a:rPr kumimoji="0" lang="en-GB" sz="667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hlinkClick r:id="rId7"/>
              </a:rPr>
              <a:t>link</a:t>
            </a:r>
            <a:r>
              <a:rPr kumimoji="0" lang="en-GB" sz="667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B88AC25D-3EA4-A605-A54E-890080AB7A15}"/>
              </a:ext>
            </a:extLst>
          </p:cNvPr>
          <p:cNvSpPr/>
          <p:nvPr/>
        </p:nvSpPr>
        <p:spPr>
          <a:xfrm>
            <a:off x="3640499" y="4886430"/>
            <a:ext cx="96059" cy="560809"/>
          </a:xfrm>
          <a:prstGeom prst="rightBrace">
            <a:avLst/>
          </a:prstGeom>
          <a:noFill/>
          <a:ln w="19050" cap="flat" cmpd="sng" algn="ctr">
            <a:solidFill>
              <a:srgbClr val="0F124A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342FC3-B6FD-2CDE-CFAF-7D530BBA76C5}"/>
              </a:ext>
            </a:extLst>
          </p:cNvPr>
          <p:cNvSpPr txBox="1"/>
          <p:nvPr/>
        </p:nvSpPr>
        <p:spPr>
          <a:xfrm>
            <a:off x="3697953" y="4939164"/>
            <a:ext cx="153612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Free </a:t>
            </a:r>
          </a:p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convection!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EDEEF638-FFA2-C04C-D93F-C50657090296}"/>
              </a:ext>
            </a:extLst>
          </p:cNvPr>
          <p:cNvSpPr/>
          <p:nvPr/>
        </p:nvSpPr>
        <p:spPr>
          <a:xfrm>
            <a:off x="8055862" y="1022181"/>
            <a:ext cx="3777408" cy="3469608"/>
          </a:xfrm>
          <a:prstGeom prst="roundRect">
            <a:avLst>
              <a:gd name="adj" fmla="val 9660"/>
            </a:avLst>
          </a:prstGeom>
          <a:noFill/>
          <a:ln w="28575" cap="flat" cmpd="sng" algn="ctr">
            <a:solidFill>
              <a:srgbClr val="00B0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67030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3C47DC-F771-8BDD-D1A4-982A284F4E6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86BB37-4A35-B975-9DBD-9E0B0CA48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ACF86-18F2-F47A-7575-2402062023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69301F2-19D3-873E-FA15-F9A7EAD68273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Heat loads to cold mass</a:t>
            </a:r>
            <a:endParaRPr lang="en-GB" sz="4000" dirty="0">
              <a:latin typeface="+mj-lt"/>
            </a:endParaRPr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2C6B86F4-34E7-878B-D797-EC910B5E879F}"/>
              </a:ext>
            </a:extLst>
          </p:cNvPr>
          <p:cNvSpPr txBox="1">
            <a:spLocks/>
          </p:cNvSpPr>
          <p:nvPr/>
        </p:nvSpPr>
        <p:spPr>
          <a:xfrm>
            <a:off x="513463" y="1446547"/>
            <a:ext cx="5357692" cy="34107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None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3589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07177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60766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14355" indent="-453589" algn="l" defTabSz="914377" rtl="0" eaLnBrk="1" latinLnBrk="0" hangingPunct="1">
              <a:lnSpc>
                <a:spcPts val="260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21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 are assuming the same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steady-state heat loads (static + dynamic)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as stated in CDR for 1.9 K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(1.4 W/m)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 at around 4 K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FFA948-23EE-CE17-1829-2B9234C4D119}"/>
              </a:ext>
            </a:extLst>
          </p:cNvPr>
          <p:cNvSpPr txBox="1"/>
          <p:nvPr/>
        </p:nvSpPr>
        <p:spPr>
          <a:xfrm rot="16200000">
            <a:off x="-608702" y="4137757"/>
            <a:ext cx="2108016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From original 2019 FCC-</a:t>
            </a:r>
            <a:r>
              <a:rPr kumimoji="0" lang="en-US" sz="8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hh</a:t>
            </a:r>
            <a:r>
              <a:rPr kumimoji="0" lang="en-US" sz="8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CDR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904F185-00F7-85D1-2121-CDE5772F8035}"/>
              </a:ext>
            </a:extLst>
          </p:cNvPr>
          <p:cNvGrpSpPr/>
          <p:nvPr/>
        </p:nvGrpSpPr>
        <p:grpSpPr>
          <a:xfrm>
            <a:off x="520063" y="2518635"/>
            <a:ext cx="5357692" cy="3361355"/>
            <a:chOff x="4940949" y="1491630"/>
            <a:chExt cx="4018269" cy="2521016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9A85192-D7B5-C926-A86D-70ECF44F789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940949" y="1491630"/>
              <a:ext cx="4018269" cy="2521016"/>
            </a:xfrm>
            <a:prstGeom prst="rect">
              <a:avLst/>
            </a:prstGeom>
          </p:spPr>
        </p:pic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E5DC0FCD-F2B3-6B29-8B1C-087821B8331A}"/>
                </a:ext>
              </a:extLst>
            </p:cNvPr>
            <p:cNvSpPr/>
            <p:nvPr/>
          </p:nvSpPr>
          <p:spPr>
            <a:xfrm>
              <a:off x="7937470" y="3739118"/>
              <a:ext cx="403200" cy="126000"/>
            </a:xfrm>
            <a:prstGeom prst="roundRect">
              <a:avLst>
                <a:gd name="adj" fmla="val 0"/>
              </a:avLst>
            </a:prstGeom>
            <a:solidFill>
              <a:srgbClr val="2CA02C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26917652-B4C5-550A-2845-E062844D8E97}"/>
                </a:ext>
              </a:extLst>
            </p:cNvPr>
            <p:cNvSpPr/>
            <p:nvPr/>
          </p:nvSpPr>
          <p:spPr>
            <a:xfrm>
              <a:off x="6495357" y="1514055"/>
              <a:ext cx="1087331" cy="126000"/>
            </a:xfrm>
            <a:prstGeom prst="roundRect">
              <a:avLst>
                <a:gd name="adj" fmla="val 0"/>
              </a:avLst>
            </a:prstGeom>
            <a:solidFill>
              <a:srgbClr val="2CA02C">
                <a:alpha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28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1D9EF53C-C28C-C51D-4A79-428E2189A470}"/>
              </a:ext>
            </a:extLst>
          </p:cNvPr>
          <p:cNvSpPr txBox="1">
            <a:spLocks/>
          </p:cNvSpPr>
          <p:nvPr/>
        </p:nvSpPr>
        <p:spPr>
          <a:xfrm>
            <a:off x="6397066" y="2863875"/>
            <a:ext cx="5411184" cy="3410716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3996" marR="0" lvl="0" indent="-143996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Transient loads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(hysteresis losses from ramping) are assumed to be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10 kJ/m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a full ramp-up/down cycle for a double-aperture coil (E. Todesco)</a:t>
            </a:r>
          </a:p>
          <a:p>
            <a:pPr marL="143996" marR="0" lvl="0" indent="-143996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43996" marR="0" lvl="0" indent="-143996" algn="l" defTabSz="91437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800"/>
              </a:spcAft>
              <a:buClr>
                <a:schemeClr val="tx1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This means an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added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3.1 W/m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the steady-state loads if considering powering schedule of CDR (3200 s for full cycle) </a:t>
            </a:r>
          </a:p>
          <a:p>
            <a:pPr marL="834579" marR="0" lvl="1" indent="-380990" algn="l" defTabSz="914377" rtl="0" eaLnBrk="1" fontAlgn="auto" latinLnBrk="0" hangingPunct="1">
              <a:lnSpc>
                <a:spcPts val="26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268D8382-3F19-4FC3-00D4-228B1695354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177791" y="1565395"/>
                <a:ext cx="4161041" cy="365743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4A29"/>
                </a:solidFill>
                <a:prstDash val="solid"/>
                <a:miter lim="800000"/>
              </a:ln>
              <a:effectLst/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𝐶𝑀</m:t>
                        </m:r>
                      </m:sub>
                    </m:sSub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𝑠𝑡𝑎𝑡𝑖𝑐</m:t>
                        </m:r>
                      </m:sub>
                    </m:sSub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𝑑𝑦𝑛𝑎𝑚𝑖𝑐</m:t>
                        </m:r>
                      </m:sub>
                    </m:sSub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accPr>
                          <m:e>
                            <m:r>
                              <a:rPr kumimoji="0" lang="en-US" sz="1600" b="0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schemeClr val="accent6">
                                    <a:lumMod val="50000"/>
                                  </a:schemeClr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𝑄</m:t>
                            </m:r>
                          </m:e>
                        </m:acc>
                      </m:e>
                      <m:sub>
                        <m:r>
                          <a:rPr kumimoji="0" lang="en-US" sz="16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𝑡𝑟𝑎𝑛𝑠𝑖𝑒𝑛𝑡</m:t>
                        </m:r>
                      </m:sub>
                    </m:sSub>
                  </m:oMath>
                </a14:m>
                <a:r>
                  <a:rPr kumimoji="0" lang="en-GB" sz="16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</a:p>
            </p:txBody>
          </p:sp>
        </mc:Choice>
        <mc:Fallback>
          <p:sp>
            <p:nvSpPr>
              <p:cNvPr id="15" name="Text Placeholder 3">
                <a:extLst>
                  <a:ext uri="{FF2B5EF4-FFF2-40B4-BE49-F238E27FC236}">
                    <a16:creationId xmlns:a16="http://schemas.microsoft.com/office/drawing/2014/main" id="{268D8382-3F19-4FC3-00D4-228B169535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7791" y="1565395"/>
                <a:ext cx="4161041" cy="365743"/>
              </a:xfrm>
              <a:prstGeom prst="rect">
                <a:avLst/>
              </a:prstGeom>
              <a:blipFill>
                <a:blip r:embed="rId3"/>
                <a:stretch>
                  <a:fillRect b="-17742"/>
                </a:stretch>
              </a:blipFill>
              <a:ln w="12700" cap="flat" cmpd="sng" algn="ctr">
                <a:solidFill>
                  <a:srgbClr val="FF4A2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E371D070-BC0E-6CDB-4038-838C49FD603F}"/>
              </a:ext>
            </a:extLst>
          </p:cNvPr>
          <p:cNvSpPr txBox="1"/>
          <p:nvPr/>
        </p:nvSpPr>
        <p:spPr>
          <a:xfrm>
            <a:off x="8041886" y="1272140"/>
            <a:ext cx="2151224" cy="3181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67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Total heat load</a:t>
            </a:r>
            <a:endParaRPr kumimoji="0" lang="en-GB" sz="1467" b="1" i="0" u="none" strike="noStrike" kern="0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31DDABB-F8ED-45F3-18BB-1B156D9F7A2E}"/>
              </a:ext>
            </a:extLst>
          </p:cNvPr>
          <p:cNvCxnSpPr>
            <a:cxnSpLocks/>
          </p:cNvCxnSpPr>
          <p:nvPr/>
        </p:nvCxnSpPr>
        <p:spPr>
          <a:xfrm flipV="1">
            <a:off x="8137897" y="1994267"/>
            <a:ext cx="384043" cy="349961"/>
          </a:xfrm>
          <a:prstGeom prst="straightConnector1">
            <a:avLst/>
          </a:prstGeom>
          <a:noFill/>
          <a:ln w="6350" cap="flat" cmpd="sng" algn="ctr">
            <a:solidFill>
              <a:srgbClr val="0F124A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040BED7-1B59-4B67-1B13-D210292D0845}"/>
              </a:ext>
            </a:extLst>
          </p:cNvPr>
          <p:cNvCxnSpPr>
            <a:cxnSpLocks/>
          </p:cNvCxnSpPr>
          <p:nvPr/>
        </p:nvCxnSpPr>
        <p:spPr>
          <a:xfrm flipV="1">
            <a:off x="8137897" y="1994265"/>
            <a:ext cx="1171623" cy="349963"/>
          </a:xfrm>
          <a:prstGeom prst="straightConnector1">
            <a:avLst/>
          </a:prstGeom>
          <a:noFill/>
          <a:ln w="6350" cap="flat" cmpd="sng" algn="ctr">
            <a:solidFill>
              <a:srgbClr val="0F124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DDF37A00-DD4E-64E5-4E76-23E441C08BFF}"/>
              </a:ext>
            </a:extLst>
          </p:cNvPr>
          <p:cNvSpPr txBox="1"/>
          <p:nvPr/>
        </p:nvSpPr>
        <p:spPr>
          <a:xfrm>
            <a:off x="6966274" y="2344227"/>
            <a:ext cx="2151224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Steady-state loads</a:t>
            </a:r>
            <a:b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</a:b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(from CDR table)</a:t>
            </a:r>
            <a:endParaRPr kumimoji="0" lang="en-GB" sz="1067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8117CA1-8B3E-BCF1-0957-CDD0D0FAC85F}"/>
              </a:ext>
            </a:extLst>
          </p:cNvPr>
          <p:cNvCxnSpPr>
            <a:cxnSpLocks/>
          </p:cNvCxnSpPr>
          <p:nvPr/>
        </p:nvCxnSpPr>
        <p:spPr>
          <a:xfrm flipH="1" flipV="1">
            <a:off x="10289121" y="1979136"/>
            <a:ext cx="57021" cy="365092"/>
          </a:xfrm>
          <a:prstGeom prst="straightConnector1">
            <a:avLst/>
          </a:prstGeom>
          <a:noFill/>
          <a:ln w="6350" cap="flat" cmpd="sng" algn="ctr">
            <a:solidFill>
              <a:srgbClr val="0F124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B41DFDBB-6DD7-3925-6676-C4DC57C05F0C}"/>
              </a:ext>
            </a:extLst>
          </p:cNvPr>
          <p:cNvSpPr txBox="1"/>
          <p:nvPr/>
        </p:nvSpPr>
        <p:spPr>
          <a:xfrm>
            <a:off x="9548479" y="2272430"/>
            <a:ext cx="2151224" cy="42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Magnet ramp down/up cycle</a:t>
            </a:r>
          </a:p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10 kJ/m over 3200 s (tbc)</a:t>
            </a:r>
            <a:endParaRPr kumimoji="0" lang="en-GB" sz="1067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85099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50FCCE-D619-93D2-CDAD-F3C87311FBF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C73C80-0F75-C87E-AF04-44EF9BC25B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A8C64E-E483-49AE-2268-439F6F7741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98F9135-AF45-7B4B-AA24-3335018E3512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How to buffer hysteresis losses? </a:t>
            </a:r>
            <a:endParaRPr lang="en-GB" sz="40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 Placeholder 3">
                <a:extLst>
                  <a:ext uri="{FF2B5EF4-FFF2-40B4-BE49-F238E27FC236}">
                    <a16:creationId xmlns:a16="http://schemas.microsoft.com/office/drawing/2014/main" id="{D1310D3E-4F83-2CF4-C1EA-2DDDAE70C62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28600" y="1281756"/>
                <a:ext cx="4556760" cy="4296241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867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Using He II at 1.9 K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Take advantage of the 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𝒄</m:t>
                        </m:r>
                      </m:e>
                      <m:sub>
                        <m:r>
                          <a:rPr kumimoji="0" lang="en-US" sz="1400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𝒑</m:t>
                        </m:r>
                      </m:sub>
                    </m:sSub>
                  </m:oMath>
                </a14:m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of the press. He II bath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and absorb the extra heat load by allowing the bath’s temperature to rise</a:t>
                </a:r>
                <a:b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b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Example: </a:t>
                </a:r>
                <a:b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To buffer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 kJ/m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(ramp up/down cycle for a dual aperture magnet) and keep the temperature below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m:rPr>
                            <m:sty m:val="p"/>
                          </m:rPr>
                          <a:rPr kumimoji="0" lang="el-GR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λ</m:t>
                        </m:r>
                      </m:sub>
                    </m:sSub>
                  </m:oMath>
                </a14:m>
                <a:r>
                  <a:rPr kumimoji="0" lang="en-GB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(2.17 K) from its nominal 1.9 K,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40 litres/m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are necessary (5.8 kg/m)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8" name="Text Placeholder 3">
                <a:extLst>
                  <a:ext uri="{FF2B5EF4-FFF2-40B4-BE49-F238E27FC236}">
                    <a16:creationId xmlns:a16="http://schemas.microsoft.com/office/drawing/2014/main" id="{D1310D3E-4F83-2CF4-C1EA-2DDDAE70C6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281756"/>
                <a:ext cx="4556760" cy="4296241"/>
              </a:xfrm>
              <a:prstGeom prst="rect">
                <a:avLst/>
              </a:prstGeom>
              <a:blipFill>
                <a:blip r:embed="rId2"/>
                <a:stretch>
                  <a:fillRect l="-53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59764E37-084E-CC0B-C281-DD33D4E55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1422" y="4072706"/>
            <a:ext cx="2339040" cy="216159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 Placeholder 3">
                <a:extLst>
                  <a:ext uri="{FF2B5EF4-FFF2-40B4-BE49-F238E27FC236}">
                    <a16:creationId xmlns:a16="http://schemas.microsoft.com/office/drawing/2014/main" id="{64DA3F00-63C3-1A2E-E884-84404263FCB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4645091" y="1190380"/>
                <a:ext cx="7502557" cy="4385864"/>
              </a:xfrm>
              <a:prstGeom prst="rect">
                <a:avLst/>
              </a:prstGeom>
            </p:spPr>
            <p:txBody>
              <a:bodyPr vert="horz" lIns="121920" tIns="60960" rIns="121920" bIns="60960" rtlCol="0">
                <a:noAutofit/>
              </a:bodyPr>
              <a:lstStyle>
                <a:lvl1pPr marL="0" indent="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3402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6804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0206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360800" indent="-340200" algn="l" defTabSz="685800" rtl="0" eaLnBrk="1" latinLnBrk="0" hangingPunct="1">
                  <a:lnSpc>
                    <a:spcPts val="1950"/>
                  </a:lnSpc>
                  <a:spcBef>
                    <a:spcPts val="0"/>
                  </a:spcBef>
                  <a:buSzPct val="100000"/>
                  <a:buFont typeface="Arial" panose="020B0604020202020204" pitchFamily="34" charset="0"/>
                  <a:buChar char="•"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377" rtl="0" eaLnBrk="1" fontAlgn="auto" latinLnBrk="0" hangingPunct="1">
                  <a:lnSpc>
                    <a:spcPts val="26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r>
                  <a:rPr kumimoji="0" lang="en-GB" sz="1867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Using He I at ~4.5 K</a:t>
                </a: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endParaRPr kumimoji="0" lang="en-GB" sz="16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67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67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𝒄</m:t>
                        </m:r>
                      </m:e>
                      <m:sub>
                        <m:r>
                          <a:rPr kumimoji="0" lang="en-US" sz="1467" b="1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𝒑</m:t>
                        </m:r>
                      </m:sub>
                    </m:sSub>
                  </m:oMath>
                </a14:m>
                <a:r>
                  <a:rPr kumimoji="0" lang="en-US" sz="1467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of </a:t>
                </a: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solid materials is insufficient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to absorb the extra heat load due to ramping</a:t>
                </a:r>
                <a:b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b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Example: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cold mass 55 ton/15.8 m dipole = 3.5 ton/m (CDR),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(Fe) at 4.5 K =</a:t>
                </a:r>
                <a:b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0.5 J/(</a:t>
                </a:r>
                <a:r>
                  <a:rPr kumimoji="0" lang="en-US" sz="14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kg.K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) → 1.75 kJ/K per meter</a:t>
                </a: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Add He to the cold mass to buffer heat load</a:t>
                </a:r>
                <a:b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b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Example: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To buffer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10 kJ/m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and keep the temp.</a:t>
                </a:r>
                <a:b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between 4.5 K and 5 K, </a:t>
                </a:r>
                <a:r>
                  <a:rPr kumimoji="0" lang="en-US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using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𝑐</m:t>
                        </m:r>
                      </m:e>
                      <m:sub>
                        <m:r>
                          <a:rPr kumimoji="0" lang="en-US" sz="1400" b="0" i="1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𝑝</m:t>
                        </m:r>
                      </m:sub>
                    </m:sSub>
                  </m:oMath>
                </a14:m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of supercritical</a:t>
                </a:r>
                <a:b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He at 3 bar, </a:t>
                </a:r>
                <a:r>
                  <a:rPr kumimoji="0" lang="en-GB" sz="1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30 litres/m </a:t>
                </a:r>
                <a:r>
                  <a:rPr kumimoji="0" lang="en-GB" sz="1400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are needed (4.2 kg/m)</a:t>
                </a: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4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287993" marR="0" lvl="0" indent="-287993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>
                    <a:schemeClr val="tx1"/>
                  </a:buClr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US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Increase circulating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kumimoji="0" lang="en-US" sz="1400" b="1" i="1" u="sng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accPr>
                      <m:e>
                        <m:r>
                          <a:rPr kumimoji="0" lang="en-US" sz="1400" b="1" i="1" u="sng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𝒎</m:t>
                        </m:r>
                      </m:e>
                    </m:acc>
                  </m:oMath>
                </a14:m>
                <a:r>
                  <a:rPr kumimoji="0" lang="en-US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 of He in the magnets</a:t>
                </a:r>
                <a:br>
                  <a:rPr kumimoji="0" lang="en-US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br>
                  <a:rPr kumimoji="0" lang="en-US" sz="1400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r>
                  <a:rPr kumimoji="0" lang="en-US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	</a:t>
                </a:r>
                <a:br>
                  <a:rPr kumimoji="0" lang="en-US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  <a:p>
                <a:pPr marL="0" marR="0" lvl="0" indent="0" algn="l" defTabSz="914377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800"/>
                  </a:spcAft>
                  <a:buClrTx/>
                  <a:buSzTx/>
                  <a:buFont typeface="Arial" panose="020B0604020202020204" pitchFamily="34" charset="0"/>
                  <a:buNone/>
                  <a:tabLst/>
                  <a:defRPr/>
                </a:pPr>
                <a:br>
                  <a:rPr kumimoji="0" lang="en-US" sz="1467" b="1" i="0" u="sng" strike="noStrike" kern="120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:endParaRPr kumimoji="0" lang="en-US" sz="1467" b="1" i="0" u="sng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mc:Choice>
        <mc:Fallback>
          <p:sp>
            <p:nvSpPr>
              <p:cNvPr id="10" name="Text Placeholder 3">
                <a:extLst>
                  <a:ext uri="{FF2B5EF4-FFF2-40B4-BE49-F238E27FC236}">
                    <a16:creationId xmlns:a16="http://schemas.microsoft.com/office/drawing/2014/main" id="{64DA3F00-63C3-1A2E-E884-84404263FC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5091" y="1190380"/>
                <a:ext cx="7502557" cy="4385864"/>
              </a:xfrm>
              <a:prstGeom prst="rect">
                <a:avLst/>
              </a:prstGeom>
              <a:blipFill>
                <a:blip r:embed="rId4"/>
                <a:stretch>
                  <a:fillRect l="-3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E2C163E6-AD2A-E2C5-9725-049E3237E3A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675"/>
          <a:stretch/>
        </p:blipFill>
        <p:spPr>
          <a:xfrm>
            <a:off x="9416166" y="2839719"/>
            <a:ext cx="2731483" cy="339458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B0833847-5EA8-D524-9652-6BFFA052B608}"/>
              </a:ext>
            </a:extLst>
          </p:cNvPr>
          <p:cNvSpPr txBox="1"/>
          <p:nvPr/>
        </p:nvSpPr>
        <p:spPr>
          <a:xfrm rot="16200000">
            <a:off x="10070696" y="3786171"/>
            <a:ext cx="4008107" cy="1949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6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J.W. </a:t>
            </a:r>
            <a:r>
              <a:rPr kumimoji="0" lang="en-GB" sz="667" b="0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Ekin</a:t>
            </a:r>
            <a:r>
              <a:rPr kumimoji="0" lang="en-GB" sz="667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, </a:t>
            </a:r>
            <a:r>
              <a:rPr kumimoji="0" lang="en-GB" sz="667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Experimental Techniques for Low-Temperature Measurements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379E642-D9F5-01D8-37CB-9BAFC5C503AC}"/>
              </a:ext>
            </a:extLst>
          </p:cNvPr>
          <p:cNvSpPr txBox="1"/>
          <p:nvPr/>
        </p:nvSpPr>
        <p:spPr>
          <a:xfrm>
            <a:off x="555665" y="4673238"/>
            <a:ext cx="1248140" cy="11179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</a:rPr>
              <a:t>Over 6.5x LHC inventory!</a:t>
            </a:r>
          </a:p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333" b="1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28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333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(incl. QRL)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34111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5CA983-5E46-9BDE-2636-A8ADB164C0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DE4B64-CD7C-B1C7-E2B9-91A0E921F39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291098-363F-CF0E-218E-7F0AFB8A7B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1DCF4-5CA3-2832-92BA-C2AA010115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B65F599-F684-D29B-2EEC-C39AB62E2C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1417300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Dry-HFM: Studies for magnet cooling at 4.5 K (I)</a:t>
            </a:r>
            <a:endParaRPr lang="en-GB" sz="4000" dirty="0">
              <a:latin typeface="+mj-lt"/>
            </a:endParaRP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E31CAC18-16B6-D462-C2E0-442C6CC48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473" y="1268963"/>
            <a:ext cx="10672468" cy="4829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A25B653-57B3-58C1-D335-0A774113B4A2}"/>
              </a:ext>
            </a:extLst>
          </p:cNvPr>
          <p:cNvSpPr/>
          <p:nvPr/>
        </p:nvSpPr>
        <p:spPr>
          <a:xfrm>
            <a:off x="528320" y="4175760"/>
            <a:ext cx="11417300" cy="200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824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5A9B6A-5F5D-C7E2-5A2C-4D4A01D6E75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7889E-408B-613C-2B55-19F879D38B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 dirty="0"/>
              <a:t>P. Borges de Sousa | Progress on </a:t>
            </a:r>
            <a:r>
              <a:rPr lang="fr-FR" dirty="0" err="1"/>
              <a:t>Cryogenics</a:t>
            </a:r>
            <a:r>
              <a:rPr lang="fr-FR" dirty="0"/>
              <a:t> </a:t>
            </a:r>
            <a:r>
              <a:rPr lang="fr-FR" dirty="0" err="1"/>
              <a:t>Studies</a:t>
            </a:r>
            <a:r>
              <a:rPr lang="fr-FR" dirty="0"/>
              <a:t>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C1870D-C574-DC16-0F02-C1162C19F9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C705BF7-83DB-EFA4-FFA2-96BF5A9B1C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1417300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Dry-HFM: Studies for magnet cooling at 4.5 K (II)</a:t>
            </a:r>
            <a:endParaRPr lang="en-GB" sz="4000" dirty="0">
              <a:latin typeface="+mj-lt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D4E547C-D71B-2F14-57F5-4C94C139C9D4}"/>
                  </a:ext>
                </a:extLst>
              </p:cNvPr>
              <p:cNvSpPr txBox="1"/>
              <p:nvPr/>
            </p:nvSpPr>
            <p:spPr>
              <a:xfrm>
                <a:off x="4908430" y="3336334"/>
                <a:ext cx="7103522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2CA02C"/>
                    </a:solidFill>
                    <a:effectLst/>
                    <a:uLnTx/>
                    <a:uFillTx/>
                  </a:rPr>
                  <a:t>Longitudinal gradient:</a:t>
                </a:r>
              </a:p>
              <a:p>
                <a:pPr marL="108000" marR="0" lvl="0" indent="-10800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</a:rPr>
                  <a:t>Temperature increase along the length of a magnet and along the string of magnets (arc cell)</a:t>
                </a:r>
              </a:p>
              <a:p>
                <a:pPr marL="108000" marR="0" lvl="0" indent="-10800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1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</a:rPr>
                  <a:t>Depends on the characteristics of the cooling circuit </a:t>
                </a: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</a:rPr>
                  <a:t>(circulating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kumimoji="0" lang="en-GB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accent6">
                                <a:lumMod val="50000"/>
                              </a:schemeClr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</m:acc>
                  </m:oMath>
                </a14:m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</a:rPr>
                  <a:t>, base temperature, heat loads, etc.)</a:t>
                </a:r>
              </a:p>
              <a:p>
                <a:pPr marL="108000" marR="0" lvl="0" indent="-10800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accent6">
                        <a:lumMod val="50000"/>
                      </a:schemeClr>
                    </a:solidFill>
                    <a:effectLst/>
                    <a:uLnTx/>
                    <a:uFillTx/>
                  </a:rPr>
                  <a:t>(almost) independent of magnet design</a:t>
                </a:r>
              </a:p>
              <a:p>
                <a:pPr marL="108000" marR="0" lvl="0" indent="-10800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</a:endParaRPr>
              </a:p>
              <a:p>
                <a:pPr marL="108000" marR="0" lvl="0" indent="-108000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  <a:defRPr/>
                </a:pPr>
                <a:endParaRPr kumimoji="0" lang="en-GB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</a:endParaRPr>
              </a:p>
            </p:txBody>
          </p:sp>
        </mc:Choice>
        <mc:Fallback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D4E547C-D71B-2F14-57F5-4C94C139C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08430" y="3336334"/>
                <a:ext cx="7103522" cy="1815882"/>
              </a:xfrm>
              <a:prstGeom prst="rect">
                <a:avLst/>
              </a:prstGeom>
              <a:blipFill>
                <a:blip r:embed="rId2"/>
                <a:stretch>
                  <a:fillRect l="-258" t="-3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 Placeholder 3">
            <a:extLst>
              <a:ext uri="{FF2B5EF4-FFF2-40B4-BE49-F238E27FC236}">
                <a16:creationId xmlns:a16="http://schemas.microsoft.com/office/drawing/2014/main" id="{BE619FCF-FD79-8D7D-3EE0-83248D904FE9}"/>
              </a:ext>
            </a:extLst>
          </p:cNvPr>
          <p:cNvSpPr txBox="1">
            <a:spLocks/>
          </p:cNvSpPr>
          <p:nvPr/>
        </p:nvSpPr>
        <p:spPr>
          <a:xfrm>
            <a:off x="469609" y="1219425"/>
            <a:ext cx="11279563" cy="31109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685800" rtl="0" eaLnBrk="1" fontAlgn="auto" latinLnBrk="0" hangingPunct="1">
              <a:lnSpc>
                <a:spcPts val="19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Unlike the baseline cooling scheme at 1.9 K, where there are virtually no temperature differences along an entire sector,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at around 4.5 K intrinsically involves both radial and longitudinal temperature gradients</a:t>
            </a: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DE4A0FA2-7817-D63A-11E1-E6202D6E022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577" t="579" r="904" b="49033"/>
          <a:stretch/>
        </p:blipFill>
        <p:spPr>
          <a:xfrm>
            <a:off x="35187" y="3241049"/>
            <a:ext cx="2922331" cy="2957894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12693519-DEA7-DF11-8CF9-5950366AF9D8}"/>
              </a:ext>
            </a:extLst>
          </p:cNvPr>
          <p:cNvCxnSpPr>
            <a:cxnSpLocks/>
          </p:cNvCxnSpPr>
          <p:nvPr/>
        </p:nvCxnSpPr>
        <p:spPr>
          <a:xfrm flipV="1">
            <a:off x="1427572" y="4998899"/>
            <a:ext cx="1436681" cy="458587"/>
          </a:xfrm>
          <a:prstGeom prst="straightConnector1">
            <a:avLst/>
          </a:prstGeom>
          <a:noFill/>
          <a:ln w="28575" cap="flat" cmpd="sng" algn="ctr">
            <a:solidFill>
              <a:srgbClr val="69E1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9B22410E-D6B7-CF84-141D-26CCE1A7BF83}"/>
              </a:ext>
            </a:extLst>
          </p:cNvPr>
          <p:cNvSpPr txBox="1"/>
          <p:nvPr/>
        </p:nvSpPr>
        <p:spPr>
          <a:xfrm>
            <a:off x="2722830" y="4697023"/>
            <a:ext cx="989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He channel</a:t>
            </a:r>
          </a:p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(arbitrary position)</a:t>
            </a:r>
            <a:endParaRPr kumimoji="0" lang="en-GB" sz="12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10B4A39E-7861-207C-E9F2-4E5EA72D67ED}"/>
              </a:ext>
            </a:extLst>
          </p:cNvPr>
          <p:cNvCxnSpPr>
            <a:cxnSpLocks/>
          </p:cNvCxnSpPr>
          <p:nvPr/>
        </p:nvCxnSpPr>
        <p:spPr>
          <a:xfrm>
            <a:off x="1328467" y="5535959"/>
            <a:ext cx="0" cy="377340"/>
          </a:xfrm>
          <a:prstGeom prst="straightConnector1">
            <a:avLst/>
          </a:prstGeom>
          <a:noFill/>
          <a:ln w="28575" cap="flat" cmpd="sng" algn="ctr">
            <a:solidFill>
              <a:srgbClr val="FF4A29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142CA1B-EB34-34F4-5EAC-69262F6238AF}"/>
              </a:ext>
            </a:extLst>
          </p:cNvPr>
          <p:cNvCxnSpPr>
            <a:cxnSpLocks/>
          </p:cNvCxnSpPr>
          <p:nvPr/>
        </p:nvCxnSpPr>
        <p:spPr>
          <a:xfrm flipH="1">
            <a:off x="970267" y="5535959"/>
            <a:ext cx="325404" cy="335555"/>
          </a:xfrm>
          <a:prstGeom prst="straightConnector1">
            <a:avLst/>
          </a:prstGeom>
          <a:noFill/>
          <a:ln w="28575" cap="flat" cmpd="sng" algn="ctr">
            <a:solidFill>
              <a:srgbClr val="FF4A29"/>
            </a:solidFill>
            <a:prstDash val="solid"/>
            <a:miter lim="800000"/>
            <a:headEnd type="triangle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BD9133D-4C38-2456-137C-A2B269A5AEBD}"/>
              </a:ext>
            </a:extLst>
          </p:cNvPr>
          <p:cNvCxnSpPr>
            <a:cxnSpLocks/>
          </p:cNvCxnSpPr>
          <p:nvPr/>
        </p:nvCxnSpPr>
        <p:spPr>
          <a:xfrm>
            <a:off x="1464561" y="6037166"/>
            <a:ext cx="1753092" cy="0"/>
          </a:xfrm>
          <a:prstGeom prst="straightConnector1">
            <a:avLst/>
          </a:prstGeom>
          <a:noFill/>
          <a:ln w="28575" cap="flat" cmpd="sng" algn="ctr">
            <a:solidFill>
              <a:srgbClr val="0F124A"/>
            </a:solidFill>
            <a:prstDash val="solid"/>
            <a:miter lim="800000"/>
            <a:tailEnd type="triangle"/>
          </a:ln>
          <a:effectLst/>
        </p:spPr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FC6A79BD-4F8D-4ECE-5E00-00AC6A63E0EA}"/>
              </a:ext>
            </a:extLst>
          </p:cNvPr>
          <p:cNvSpPr txBox="1"/>
          <p:nvPr/>
        </p:nvSpPr>
        <p:spPr>
          <a:xfrm>
            <a:off x="2951120" y="5775556"/>
            <a:ext cx="9896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Coil blocks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C0621880-ADEC-C304-5FE1-F9CE8CCCAC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651" y="2050932"/>
            <a:ext cx="3380158" cy="144791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F3C5AF6-2836-C6F6-4DE3-E1076AA7927E}"/>
                  </a:ext>
                </a:extLst>
              </p:cNvPr>
              <p:cNvSpPr txBox="1"/>
              <p:nvPr/>
            </p:nvSpPr>
            <p:spPr>
              <a:xfrm>
                <a:off x="2526515" y="3572680"/>
                <a:ext cx="1616964" cy="593799"/>
              </a:xfrm>
              <a:prstGeom prst="rect">
                <a:avLst/>
              </a:prstGeom>
              <a:solidFill>
                <a:srgbClr val="FFFFFF"/>
              </a:solidFill>
              <a:ln w="12700" cap="flat" cmpd="sng" algn="ctr">
                <a:solidFill>
                  <a:srgbClr val="FF4A29"/>
                </a:solidFill>
                <a:prstDash val="solid"/>
                <a:miter lim="800000"/>
              </a:ln>
              <a:effectLst/>
            </p:spPr>
            <p:txBody>
              <a:bodyPr wrap="none" lIns="72000" tIns="72000" rIns="72000" bIns="72000" rtlCol="0">
                <a:spAutoFit/>
              </a:bodyPr>
              <a:lstStyle/>
              <a:p>
                <a:pPr marL="0" marR="0" lvl="0" indent="0" algn="ctr" defTabSz="685727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Design parameter:</a:t>
                </a:r>
                <a:b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</a:b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𝑇</m:t>
                        </m:r>
                      </m:e>
                      <m:sub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𝑚𝑎𝑥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,</m:t>
                        </m:r>
                        <m:r>
                          <a:rPr kumimoji="0" lang="en-US" sz="1400" b="0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rgbClr val="0F124A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𝑚𝑎𝑔</m:t>
                        </m:r>
                      </m:sub>
                    </m:sSub>
                  </m:oMath>
                </a14:m>
                <a:r>
                  <a:rPr kumimoji="0" lang="en-GB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F124A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= 5 K</a:t>
                </a:r>
              </a:p>
            </p:txBody>
          </p:sp>
        </mc:Choice>
        <mc:Fallback xmlns=""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F3C5AF6-2836-C6F6-4DE3-E1076AA792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6515" y="3572680"/>
                <a:ext cx="1616964" cy="593799"/>
              </a:xfrm>
              <a:prstGeom prst="rect">
                <a:avLst/>
              </a:prstGeom>
              <a:blipFill>
                <a:blip r:embed="rId7"/>
                <a:stretch>
                  <a:fillRect l="-1866" r="-1119" b="-2020"/>
                </a:stretch>
              </a:blipFill>
              <a:ln w="12700" cap="flat" cmpd="sng" algn="ctr">
                <a:solidFill>
                  <a:srgbClr val="FF4A29"/>
                </a:solidFill>
                <a:prstDash val="solid"/>
                <a:miter lim="800000"/>
              </a:ln>
              <a:effec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TextBox 56">
            <a:extLst>
              <a:ext uri="{FF2B5EF4-FFF2-40B4-BE49-F238E27FC236}">
                <a16:creationId xmlns:a16="http://schemas.microsoft.com/office/drawing/2014/main" id="{3046C9D3-87A0-EFD6-8293-FF567052D35E}"/>
              </a:ext>
            </a:extLst>
          </p:cNvPr>
          <p:cNvSpPr txBox="1"/>
          <p:nvPr/>
        </p:nvSpPr>
        <p:spPr>
          <a:xfrm>
            <a:off x="74356" y="2610048"/>
            <a:ext cx="1236859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14 T block coil design, courtesy TE/MSC-SMT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36E7E56-8890-D087-9EFD-D16FC2A2E797}"/>
              </a:ext>
            </a:extLst>
          </p:cNvPr>
          <p:cNvGrpSpPr/>
          <p:nvPr/>
        </p:nvGrpSpPr>
        <p:grpSpPr>
          <a:xfrm>
            <a:off x="5064447" y="4827859"/>
            <a:ext cx="6114954" cy="1298954"/>
            <a:chOff x="5064447" y="4827859"/>
            <a:chExt cx="6114954" cy="1298954"/>
          </a:xfrm>
        </p:grpSpPr>
        <p:sp>
          <p:nvSpPr>
            <p:cNvPr id="44" name="Flowchart: Stored Data 43">
              <a:extLst>
                <a:ext uri="{FF2B5EF4-FFF2-40B4-BE49-F238E27FC236}">
                  <a16:creationId xmlns:a16="http://schemas.microsoft.com/office/drawing/2014/main" id="{F573A3E6-835D-2939-3739-1A28C841E879}"/>
                </a:ext>
              </a:extLst>
            </p:cNvPr>
            <p:cNvSpPr/>
            <p:nvPr/>
          </p:nvSpPr>
          <p:spPr>
            <a:xfrm rot="10800000">
              <a:off x="5574330" y="4958213"/>
              <a:ext cx="3061878" cy="1159965"/>
            </a:xfrm>
            <a:prstGeom prst="flowChartOnlineStorage">
              <a:avLst/>
            </a:prstGeom>
            <a:solidFill>
              <a:srgbClr val="FFFFFF">
                <a:lumMod val="50000"/>
              </a:srgbClr>
            </a:solidFill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45" name="Picture 44" descr="A blue circle with red and yellow squares&#10;&#10;Description automatically generated">
              <a:extLst>
                <a:ext uri="{FF2B5EF4-FFF2-40B4-BE49-F238E27FC236}">
                  <a16:creationId xmlns:a16="http://schemas.microsoft.com/office/drawing/2014/main" id="{80EA3F4E-174B-B102-6501-4453183E8A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745" t="3593" r="15714" b="3900"/>
            <a:stretch/>
          </p:blipFill>
          <p:spPr>
            <a:xfrm>
              <a:off x="5064447" y="4962357"/>
              <a:ext cx="1180655" cy="1164456"/>
            </a:xfrm>
            <a:prstGeom prst="ellipse">
              <a:avLst/>
            </a:prstGeom>
          </p:spPr>
        </p:pic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C9CDBE75-3BE7-57E6-9CFC-D87744D044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654774" y="4827859"/>
              <a:ext cx="5412917" cy="0"/>
            </a:xfrm>
            <a:prstGeom prst="straightConnector1">
              <a:avLst/>
            </a:prstGeom>
            <a:noFill/>
            <a:ln w="28575" cap="flat" cmpd="sng" algn="ctr">
              <a:solidFill>
                <a:srgbClr val="2CA02C"/>
              </a:solidFill>
              <a:prstDash val="solid"/>
              <a:miter lim="800000"/>
              <a:headEnd type="triangle"/>
              <a:tailEnd type="triangle"/>
            </a:ln>
            <a:effectLst/>
          </p:spPr>
        </p:cxnSp>
        <p:sp>
          <p:nvSpPr>
            <p:cNvPr id="62" name="Flowchart: Stored Data 61">
              <a:extLst>
                <a:ext uri="{FF2B5EF4-FFF2-40B4-BE49-F238E27FC236}">
                  <a16:creationId xmlns:a16="http://schemas.microsoft.com/office/drawing/2014/main" id="{2B020FB5-5C4C-1BA2-7C90-A85678857C2F}"/>
                </a:ext>
              </a:extLst>
            </p:cNvPr>
            <p:cNvSpPr/>
            <p:nvPr/>
          </p:nvSpPr>
          <p:spPr>
            <a:xfrm rot="10800000">
              <a:off x="8117523" y="4955131"/>
              <a:ext cx="3061878" cy="1159965"/>
            </a:xfrm>
            <a:prstGeom prst="flowChartOnlineStorage">
              <a:avLst/>
            </a:prstGeom>
            <a:solidFill>
              <a:srgbClr val="FFFFFF">
                <a:lumMod val="50000"/>
              </a:srgbClr>
            </a:solidFill>
            <a:ln w="6350" cap="flat" cmpd="sng" algn="ctr">
              <a:solidFill>
                <a:srgbClr val="FFFFFF">
                  <a:lumMod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27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35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B362CDE-107A-C89D-9972-74D769129FBB}"/>
              </a:ext>
            </a:extLst>
          </p:cNvPr>
          <p:cNvSpPr txBox="1"/>
          <p:nvPr/>
        </p:nvSpPr>
        <p:spPr>
          <a:xfrm>
            <a:off x="4904119" y="2119649"/>
            <a:ext cx="710352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FF4A29"/>
                </a:solidFill>
                <a:effectLst/>
                <a:uLnTx/>
                <a:uFillTx/>
              </a:rPr>
              <a:t>Radial gradient:</a:t>
            </a:r>
          </a:p>
          <a:p>
            <a:pPr marL="108000" marR="0" lvl="0" indent="-10800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Between the heat sink (e.g. He inside cooling channel) and the magnet coil/cold mass</a:t>
            </a:r>
          </a:p>
          <a:p>
            <a:pPr marL="108000" marR="0" lvl="0" indent="-10800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Depends on the solid materials between the coil and the heat sink, contact forces and thermal contact resistance</a:t>
            </a:r>
          </a:p>
          <a:p>
            <a:pPr marL="108000" marR="0" lvl="0" indent="-10800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Heavily dependent on the magnet design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  <a:p>
            <a:pPr marL="108000" marR="0" lvl="0" indent="-10800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57755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1205F4-A1EF-793B-9A3D-5ED5554D670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6DACA3-20F4-DF84-C9AD-1673188865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BB3A11-66C6-FFDB-994D-0274C3AC5E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E3490A3-887D-46DB-F86C-6952A2D522BC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BOND cross-section thermal modelling (I)</a:t>
            </a:r>
            <a:endParaRPr lang="en-GB" sz="40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E4BF76-A9B0-485C-98D8-0E3505E5515D}"/>
              </a:ext>
            </a:extLst>
          </p:cNvPr>
          <p:cNvSpPr txBox="1"/>
          <p:nvPr/>
        </p:nvSpPr>
        <p:spPr>
          <a:xfrm>
            <a:off x="2165860" y="1024423"/>
            <a:ext cx="8747975" cy="39087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Studies based on latest BOND coil configuration using 40 strands cable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Added Cu (RRR10) </a:t>
            </a:r>
            <a:r>
              <a:rPr lang="en-GB" sz="1400" b="1" dirty="0">
                <a:solidFill>
                  <a:srgbClr val="C00000"/>
                </a:solidFill>
              </a:rPr>
              <a:t>heat sinks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to both midplane and interlayer – insulation ≥ 150 µm to coil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Upgraded thermal contact geometry: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Helium thermal contact </a:t>
            </a:r>
            <a:r>
              <a: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(He at 4.5 K)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637200" lvl="1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15" name="Picture 14" descr="A blue circle with red and white lines&#10;&#10;Description automatically generated">
            <a:extLst>
              <a:ext uri="{FF2B5EF4-FFF2-40B4-BE49-F238E27FC236}">
                <a16:creationId xmlns:a16="http://schemas.microsoft.com/office/drawing/2014/main" id="{1AD2084F-FD3A-DAC3-1238-7BF7D3CAF8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0" t="4" r="16167" b="49996"/>
          <a:stretch/>
        </p:blipFill>
        <p:spPr>
          <a:xfrm>
            <a:off x="74356" y="2436025"/>
            <a:ext cx="3359176" cy="3712817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232B68F-FAD4-709E-7C76-86147EF56DB7}"/>
              </a:ext>
            </a:extLst>
          </p:cNvPr>
          <p:cNvSpPr txBox="1"/>
          <p:nvPr/>
        </p:nvSpPr>
        <p:spPr>
          <a:xfrm>
            <a:off x="74356" y="2315424"/>
            <a:ext cx="16280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BOND 14 T block coil, courtesy TE/MSC-SMT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BC1F45C-2627-B643-AEA3-5288719FC17C}"/>
              </a:ext>
            </a:extLst>
          </p:cNvPr>
          <p:cNvSpPr/>
          <p:nvPr/>
        </p:nvSpPr>
        <p:spPr>
          <a:xfrm>
            <a:off x="1178558" y="5632708"/>
            <a:ext cx="717149" cy="516134"/>
          </a:xfrm>
          <a:prstGeom prst="rect">
            <a:avLst/>
          </a:prstGeom>
          <a:noFill/>
          <a:ln w="28575">
            <a:solidFill>
              <a:srgbClr val="00B7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150927C-EC49-D8A9-FE00-F72E9B3BD554}"/>
              </a:ext>
            </a:extLst>
          </p:cNvPr>
          <p:cNvCxnSpPr>
            <a:cxnSpLocks/>
          </p:cNvCxnSpPr>
          <p:nvPr/>
        </p:nvCxnSpPr>
        <p:spPr>
          <a:xfrm flipV="1">
            <a:off x="1178558" y="2836974"/>
            <a:ext cx="1998945" cy="2795734"/>
          </a:xfrm>
          <a:prstGeom prst="line">
            <a:avLst/>
          </a:prstGeom>
          <a:ln>
            <a:solidFill>
              <a:srgbClr val="00B7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A1172D24-168F-262A-A2A5-0FB7524207A0}"/>
              </a:ext>
            </a:extLst>
          </p:cNvPr>
          <p:cNvSpPr/>
          <p:nvPr/>
        </p:nvSpPr>
        <p:spPr>
          <a:xfrm>
            <a:off x="3177503" y="2850328"/>
            <a:ext cx="3567069" cy="1619081"/>
          </a:xfrm>
          <a:prstGeom prst="rect">
            <a:avLst/>
          </a:prstGeom>
          <a:noFill/>
          <a:ln w="28575">
            <a:solidFill>
              <a:srgbClr val="00B7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1AF238B0-AC73-752D-C8D0-BFBC19FA48A6}"/>
              </a:ext>
            </a:extLst>
          </p:cNvPr>
          <p:cNvCxnSpPr>
            <a:cxnSpLocks/>
          </p:cNvCxnSpPr>
          <p:nvPr/>
        </p:nvCxnSpPr>
        <p:spPr>
          <a:xfrm flipV="1">
            <a:off x="1895707" y="4469409"/>
            <a:ext cx="4848865" cy="1659948"/>
          </a:xfrm>
          <a:prstGeom prst="line">
            <a:avLst/>
          </a:prstGeom>
          <a:ln>
            <a:solidFill>
              <a:srgbClr val="00B7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8" name="Picture 37">
            <a:extLst>
              <a:ext uri="{FF2B5EF4-FFF2-40B4-BE49-F238E27FC236}">
                <a16:creationId xmlns:a16="http://schemas.microsoft.com/office/drawing/2014/main" id="{5BD9CDF6-6149-7A2E-2641-4086445EA41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265822" y="2911773"/>
            <a:ext cx="2031765" cy="1417510"/>
          </a:xfrm>
          <a:custGeom>
            <a:avLst/>
            <a:gdLst>
              <a:gd name="connsiteX0" fmla="*/ 0 w 2457793"/>
              <a:gd name="connsiteY0" fmla="*/ 0 h 1714739"/>
              <a:gd name="connsiteX1" fmla="*/ 2457793 w 2457793"/>
              <a:gd name="connsiteY1" fmla="*/ 0 h 1714739"/>
              <a:gd name="connsiteX2" fmla="*/ 2457793 w 2457793"/>
              <a:gd name="connsiteY2" fmla="*/ 1714739 h 1714739"/>
              <a:gd name="connsiteX3" fmla="*/ 468808 w 2457793"/>
              <a:gd name="connsiteY3" fmla="*/ 1714739 h 1714739"/>
              <a:gd name="connsiteX4" fmla="*/ 468808 w 2457793"/>
              <a:gd name="connsiteY4" fmla="*/ 992975 h 1714739"/>
              <a:gd name="connsiteX5" fmla="*/ 0 w 2457793"/>
              <a:gd name="connsiteY5" fmla="*/ 992975 h 17147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57793" h="1714739">
                <a:moveTo>
                  <a:pt x="0" y="0"/>
                </a:moveTo>
                <a:lnTo>
                  <a:pt x="2457793" y="0"/>
                </a:lnTo>
                <a:lnTo>
                  <a:pt x="2457793" y="1714739"/>
                </a:lnTo>
                <a:lnTo>
                  <a:pt x="468808" y="1714739"/>
                </a:lnTo>
                <a:lnTo>
                  <a:pt x="468808" y="992975"/>
                </a:lnTo>
                <a:lnTo>
                  <a:pt x="0" y="992975"/>
                </a:lnTo>
                <a:close/>
              </a:path>
            </a:pathLst>
          </a:custGeom>
        </p:spPr>
      </p:pic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15074DA2-C209-19F1-38C3-0DE1781ED131}"/>
              </a:ext>
            </a:extLst>
          </p:cNvPr>
          <p:cNvCxnSpPr/>
          <p:nvPr/>
        </p:nvCxnSpPr>
        <p:spPr>
          <a:xfrm flipH="1">
            <a:off x="3326757" y="3637566"/>
            <a:ext cx="2054756" cy="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FC9F133-358B-8E24-8427-76229D6DDA28}"/>
              </a:ext>
            </a:extLst>
          </p:cNvPr>
          <p:cNvCxnSpPr>
            <a:cxnSpLocks/>
          </p:cNvCxnSpPr>
          <p:nvPr/>
        </p:nvCxnSpPr>
        <p:spPr>
          <a:xfrm flipH="1">
            <a:off x="3701012" y="4321849"/>
            <a:ext cx="1680501" cy="0"/>
          </a:xfrm>
          <a:prstGeom prst="line">
            <a:avLst/>
          </a:prstGeom>
          <a:ln>
            <a:solidFill>
              <a:srgbClr val="C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4772093E-47D1-8AD7-1B7B-B600ADE8C128}"/>
              </a:ext>
            </a:extLst>
          </p:cNvPr>
          <p:cNvSpPr txBox="1"/>
          <p:nvPr/>
        </p:nvSpPr>
        <p:spPr>
          <a:xfrm>
            <a:off x="5297587" y="3151724"/>
            <a:ext cx="16280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Interlayer: 2 mm</a:t>
            </a:r>
          </a:p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0F124A"/>
                </a:solidFill>
              </a:rPr>
              <a:t>Cu: 1 mm</a:t>
            </a:r>
            <a:endParaRPr kumimoji="0" lang="en-US" sz="120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8B2BF72-E6F6-A914-F9EE-D07160C861AE}"/>
              </a:ext>
            </a:extLst>
          </p:cNvPr>
          <p:cNvCxnSpPr>
            <a:cxnSpLocks/>
          </p:cNvCxnSpPr>
          <p:nvPr/>
        </p:nvCxnSpPr>
        <p:spPr>
          <a:xfrm flipH="1">
            <a:off x="5475545" y="3521056"/>
            <a:ext cx="260052" cy="106666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50C0B2B7-49A3-13BD-65F8-53F7409C098F}"/>
              </a:ext>
            </a:extLst>
          </p:cNvPr>
          <p:cNvSpPr txBox="1"/>
          <p:nvPr/>
        </p:nvSpPr>
        <p:spPr>
          <a:xfrm>
            <a:off x="5432477" y="4050175"/>
            <a:ext cx="16280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Midplane: 3 mm</a:t>
            </a:r>
          </a:p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0" dirty="0">
                <a:solidFill>
                  <a:srgbClr val="0F124A"/>
                </a:solidFill>
              </a:rPr>
              <a:t>Cu: 1.425 mm</a:t>
            </a:r>
            <a:endParaRPr kumimoji="0" lang="en-US" sz="120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9B3C4FBB-8CC3-D655-B9F3-12802DC8B494}"/>
              </a:ext>
            </a:extLst>
          </p:cNvPr>
          <p:cNvCxnSpPr>
            <a:cxnSpLocks/>
          </p:cNvCxnSpPr>
          <p:nvPr/>
        </p:nvCxnSpPr>
        <p:spPr>
          <a:xfrm flipH="1">
            <a:off x="5289716" y="4234841"/>
            <a:ext cx="315855" cy="3459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0" name="Picture 69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BB757FAF-E10C-4DFB-0734-A793814F8A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7468" y="3483653"/>
            <a:ext cx="2448272" cy="1836204"/>
          </a:xfrm>
          <a:prstGeom prst="rect">
            <a:avLst/>
          </a:prstGeom>
        </p:spPr>
      </p:pic>
      <p:sp>
        <p:nvSpPr>
          <p:cNvPr id="71" name="Rectangle 70">
            <a:extLst>
              <a:ext uri="{FF2B5EF4-FFF2-40B4-BE49-F238E27FC236}">
                <a16:creationId xmlns:a16="http://schemas.microsoft.com/office/drawing/2014/main" id="{2867BBF4-41D8-AF1E-5A46-EE07288968C5}"/>
              </a:ext>
            </a:extLst>
          </p:cNvPr>
          <p:cNvSpPr/>
          <p:nvPr/>
        </p:nvSpPr>
        <p:spPr>
          <a:xfrm>
            <a:off x="8449616" y="4657581"/>
            <a:ext cx="216024" cy="224947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EF5C3F04-A6E7-64EB-9F8A-F045FCEC908A}"/>
              </a:ext>
            </a:extLst>
          </p:cNvPr>
          <p:cNvSpPr/>
          <p:nvPr/>
        </p:nvSpPr>
        <p:spPr>
          <a:xfrm>
            <a:off x="7441504" y="4729589"/>
            <a:ext cx="428798" cy="554264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AAB36FC3-BF0F-B3C1-1670-ADDE9E9EC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53674" y="2329006"/>
            <a:ext cx="2299146" cy="1285055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67792EF9-DA4B-5B8A-C6C1-0C350AB19B4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1840" t="1574" r="30280" b="1386"/>
          <a:stretch/>
        </p:blipFill>
        <p:spPr>
          <a:xfrm>
            <a:off x="8907488" y="3471472"/>
            <a:ext cx="2985768" cy="2797915"/>
          </a:xfrm>
          <a:prstGeom prst="rect">
            <a:avLst/>
          </a:prstGeom>
        </p:spPr>
      </p:pic>
      <p:sp>
        <p:nvSpPr>
          <p:cNvPr id="76" name="Oval 75">
            <a:extLst>
              <a:ext uri="{FF2B5EF4-FFF2-40B4-BE49-F238E27FC236}">
                <a16:creationId xmlns:a16="http://schemas.microsoft.com/office/drawing/2014/main" id="{7BE2CD21-B02A-953C-E676-40BC3B1C0B66}"/>
              </a:ext>
            </a:extLst>
          </p:cNvPr>
          <p:cNvSpPr>
            <a:spLocks noChangeAspect="1"/>
          </p:cNvSpPr>
          <p:nvPr/>
        </p:nvSpPr>
        <p:spPr>
          <a:xfrm>
            <a:off x="11273251" y="4060135"/>
            <a:ext cx="491113" cy="491113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985CC2F9-52A3-2643-C5B2-279C1462B452}"/>
              </a:ext>
            </a:extLst>
          </p:cNvPr>
          <p:cNvCxnSpPr>
            <a:cxnSpLocks/>
          </p:cNvCxnSpPr>
          <p:nvPr/>
        </p:nvCxnSpPr>
        <p:spPr>
          <a:xfrm flipV="1">
            <a:off x="10537869" y="3600963"/>
            <a:ext cx="0" cy="2588209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9587CC3B-C894-39A2-89A0-BDD1D8085BD8}"/>
              </a:ext>
            </a:extLst>
          </p:cNvPr>
          <p:cNvCxnSpPr>
            <a:cxnSpLocks/>
          </p:cNvCxnSpPr>
          <p:nvPr/>
        </p:nvCxnSpPr>
        <p:spPr>
          <a:xfrm flipH="1">
            <a:off x="10118035" y="3604310"/>
            <a:ext cx="426460" cy="0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BB2C726-9B4B-4B8C-770A-7F0391DD6AD9}"/>
              </a:ext>
            </a:extLst>
          </p:cNvPr>
          <p:cNvCxnSpPr>
            <a:cxnSpLocks/>
            <a:stCxn id="76" idx="0"/>
            <a:endCxn id="76" idx="4"/>
          </p:cNvCxnSpPr>
          <p:nvPr/>
        </p:nvCxnSpPr>
        <p:spPr>
          <a:xfrm>
            <a:off x="11518808" y="4060135"/>
            <a:ext cx="0" cy="491113"/>
          </a:xfrm>
          <a:prstGeom prst="straightConnector1">
            <a:avLst/>
          </a:prstGeom>
          <a:noFill/>
          <a:ln w="6350" cap="flat" cmpd="sng" algn="ctr">
            <a:solidFill>
              <a:srgbClr val="0000FF"/>
            </a:solidFill>
            <a:prstDash val="solid"/>
            <a:miter lim="800000"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1DD070C-AF05-B080-8806-D456CB96ED69}"/>
                  </a:ext>
                </a:extLst>
              </p:cNvPr>
              <p:cNvSpPr txBox="1"/>
              <p:nvPr/>
            </p:nvSpPr>
            <p:spPr>
              <a:xfrm>
                <a:off x="10791126" y="3600963"/>
                <a:ext cx="140933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1DD070C-AF05-B080-8806-D456CB96ED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91126" y="3600963"/>
                <a:ext cx="1409333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8F6F129-281C-07E3-9A49-D72B261BC0B4}"/>
                  </a:ext>
                </a:extLst>
              </p:cNvPr>
              <p:cNvSpPr txBox="1"/>
              <p:nvPr/>
            </p:nvSpPr>
            <p:spPr>
              <a:xfrm>
                <a:off x="9714922" y="2668039"/>
                <a:ext cx="273630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𝑞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𝛼</m:t>
                      </m:r>
                      <m:d>
                        <m:dPr>
                          <m:ctrlPr>
                            <a:rPr kumimoji="0" lang="fr-CH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fr-CH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d>
                        <m:dPr>
                          <m:ctrlPr>
                            <a:rPr kumimoji="0" lang="fr-CH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kumimoji="0" lang="fr-CH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kumimoji="0" lang="fr-CH" sz="1600" b="0" i="1" u="none" strike="noStrike" kern="0" cap="none" spc="0" normalizeH="0" baseline="0" noProof="0" smtClean="0">
                              <a:ln>
                                <a:noFill/>
                              </a:ln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kumimoji="0" lang="fr-CH" sz="16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kumimoji="0" lang="fr-CH" sz="16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kumimoji="0" lang="fr-CH" sz="1600" b="0" i="1" u="none" strike="noStrike" kern="0" cap="none" spc="0" normalizeH="0" baseline="0" noProof="0" smtClean="0">
                                  <a:ln>
                                    <a:noFill/>
                                  </a:ln>
                                  <a:solidFill>
                                    <a:schemeClr val="accent6">
                                      <a:lumMod val="50000"/>
                                    </a:schemeClr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</a:rPr>
                                <m:t>𝑒𝑥𝑡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08F6F129-281C-07E3-9A49-D72B261BC0B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714922" y="2668039"/>
                <a:ext cx="2736303" cy="56682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CCC6FE37-6C80-566C-2AE5-5E576C059316}"/>
              </a:ext>
            </a:extLst>
          </p:cNvPr>
          <p:cNvCxnSpPr>
            <a:cxnSpLocks/>
          </p:cNvCxnSpPr>
          <p:nvPr/>
        </p:nvCxnSpPr>
        <p:spPr>
          <a:xfrm flipV="1">
            <a:off x="9867652" y="4394236"/>
            <a:ext cx="691716" cy="1031054"/>
          </a:xfrm>
          <a:prstGeom prst="straightConnector1">
            <a:avLst/>
          </a:prstGeom>
          <a:noFill/>
          <a:ln w="6350" cap="flat" cmpd="sng" algn="ctr">
            <a:solidFill>
              <a:srgbClr val="0000FF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8" name="Oval 97">
            <a:extLst>
              <a:ext uri="{FF2B5EF4-FFF2-40B4-BE49-F238E27FC236}">
                <a16:creationId xmlns:a16="http://schemas.microsoft.com/office/drawing/2014/main" id="{69277766-1DFE-3899-77F4-69A8DF3B3D59}"/>
              </a:ext>
            </a:extLst>
          </p:cNvPr>
          <p:cNvSpPr>
            <a:spLocks noChangeAspect="1"/>
          </p:cNvSpPr>
          <p:nvPr/>
        </p:nvSpPr>
        <p:spPr>
          <a:xfrm>
            <a:off x="8894645" y="2973734"/>
            <a:ext cx="488460" cy="488460"/>
          </a:xfrm>
          <a:prstGeom prst="ellipse">
            <a:avLst/>
          </a:prstGeom>
          <a:solidFill>
            <a:srgbClr val="FFFFFF"/>
          </a:solidFill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A2E04C86-9D3F-5DE8-732C-B9518F10C87B}"/>
              </a:ext>
            </a:extLst>
          </p:cNvPr>
          <p:cNvCxnSpPr>
            <a:cxnSpLocks/>
            <a:stCxn id="98" idx="0"/>
            <a:endCxn id="98" idx="4"/>
          </p:cNvCxnSpPr>
          <p:nvPr/>
        </p:nvCxnSpPr>
        <p:spPr>
          <a:xfrm>
            <a:off x="9138875" y="2973734"/>
            <a:ext cx="0" cy="488460"/>
          </a:xfrm>
          <a:prstGeom prst="straightConnector1">
            <a:avLst/>
          </a:prstGeom>
          <a:noFill/>
          <a:ln w="6350" cap="flat" cmpd="sng" algn="ctr">
            <a:solidFill>
              <a:srgbClr val="0000FF"/>
            </a:solidFill>
            <a:prstDash val="solid"/>
            <a:miter lim="800000"/>
            <a:headEnd type="triangle"/>
            <a:tailEnd type="triangle"/>
          </a:ln>
          <a:effectLst/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6898C884-E721-0480-CECE-F5059296E601}"/>
                  </a:ext>
                </a:extLst>
              </p:cNvPr>
              <p:cNvSpPr txBox="1"/>
              <p:nvPr/>
            </p:nvSpPr>
            <p:spPr>
              <a:xfrm>
                <a:off x="8458319" y="3290978"/>
                <a:ext cx="140933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=20 </m:t>
                      </m:r>
                      <m:r>
                        <a:rPr kumimoji="0" lang="fr-CH" sz="1600" b="0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𝑚𝑚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6898C884-E721-0480-CECE-F5059296E6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58319" y="3290978"/>
                <a:ext cx="1409333" cy="56682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Rectangle 1">
            <a:extLst>
              <a:ext uri="{FF2B5EF4-FFF2-40B4-BE49-F238E27FC236}">
                <a16:creationId xmlns:a16="http://schemas.microsoft.com/office/drawing/2014/main" id="{C33977DE-FC90-8F3F-E548-99504BCDC5BD}"/>
              </a:ext>
            </a:extLst>
          </p:cNvPr>
          <p:cNvSpPr/>
          <p:nvPr/>
        </p:nvSpPr>
        <p:spPr>
          <a:xfrm>
            <a:off x="10091750" y="3185061"/>
            <a:ext cx="2083136" cy="3084325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BB3A07CE-584C-7429-1D59-EDF385AF9592}"/>
              </a:ext>
            </a:extLst>
          </p:cNvPr>
          <p:cNvSpPr txBox="1"/>
          <p:nvPr/>
        </p:nvSpPr>
        <p:spPr>
          <a:xfrm>
            <a:off x="8005623" y="5425290"/>
            <a:ext cx="2249092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Heat </a:t>
            </a:r>
            <a:r>
              <a:rPr kumimoji="0" lang="fr-CH" sz="1400" b="1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sink</a:t>
            </a:r>
            <a:r>
              <a:rPr kumimoji="0" lang="fr-CH" sz="1400" b="1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, </a:t>
            </a:r>
            <a:r>
              <a:rPr kumimoji="0" lang="fr-CH" sz="14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provisional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before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availability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of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bladder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CH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geometry</a:t>
            </a:r>
            <a:r>
              <a:rPr kumimoji="0" lang="fr-CH" sz="14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.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1AF5FDF-E479-0930-CEEE-63E5A6E01DEF}"/>
              </a:ext>
            </a:extLst>
          </p:cNvPr>
          <p:cNvSpPr/>
          <p:nvPr/>
        </p:nvSpPr>
        <p:spPr>
          <a:xfrm>
            <a:off x="8305819" y="2254484"/>
            <a:ext cx="1672479" cy="1514552"/>
          </a:xfrm>
          <a:prstGeom prst="rect">
            <a:avLst/>
          </a:prstGeom>
          <a:noFill/>
          <a:ln w="28575" cap="flat" cmpd="sng" algn="ctr">
            <a:solidFill>
              <a:srgbClr val="FFC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7863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 animBg="1"/>
      <p:bldP spid="72" grpId="0" animBg="1"/>
      <p:bldP spid="76" grpId="0" animBg="1"/>
      <p:bldP spid="83" grpId="0"/>
      <p:bldP spid="84" grpId="0"/>
      <p:bldP spid="98" grpId="0" animBg="1"/>
      <p:bldP spid="100" grpId="0"/>
      <p:bldP spid="2" grpId="0" animBg="1"/>
      <p:bldP spid="85" grpId="0" animBg="1"/>
      <p:bldP spid="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F3B3EC-E454-E14A-4193-B04DC8A9DE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3E95BD-F5C8-BA65-1EDA-EFAED967BFE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AD430F-8FEA-012A-E976-9047FB4E7A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34F7D8-244E-A547-4076-63655A9DF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516289A-EF8F-750F-DA3E-20751DF05630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BOND cross-section thermal modelling (II)</a:t>
            </a:r>
            <a:endParaRPr lang="en-GB" sz="4000" dirty="0">
              <a:latin typeface="+mj-lt"/>
            </a:endParaRPr>
          </a:p>
        </p:txBody>
      </p:sp>
      <p:pic>
        <p:nvPicPr>
          <p:cNvPr id="15" name="Picture 14" descr="A blue circle with red and white lines&#10;&#10;Description automatically generated">
            <a:extLst>
              <a:ext uri="{FF2B5EF4-FFF2-40B4-BE49-F238E27FC236}">
                <a16:creationId xmlns:a16="http://schemas.microsoft.com/office/drawing/2014/main" id="{C43FB41A-AD7E-83F0-8EAA-CD439028B2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810" t="4" r="16167" b="49996"/>
          <a:stretch/>
        </p:blipFill>
        <p:spPr>
          <a:xfrm>
            <a:off x="74356" y="1543887"/>
            <a:ext cx="4166340" cy="4604956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12274FE-A26E-808B-6BF0-F65B5DCB0384}"/>
              </a:ext>
            </a:extLst>
          </p:cNvPr>
          <p:cNvSpPr txBox="1"/>
          <p:nvPr/>
        </p:nvSpPr>
        <p:spPr>
          <a:xfrm>
            <a:off x="390779" y="1177643"/>
            <a:ext cx="8747975" cy="29392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Heat loads on the cold mass applied to the cross-section model: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637200" lvl="1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AC116CD-60B0-B42D-F260-00E9ED6C66F8}"/>
              </a:ext>
            </a:extLst>
          </p:cNvPr>
          <p:cNvSpPr txBox="1"/>
          <p:nvPr/>
        </p:nvSpPr>
        <p:spPr>
          <a:xfrm>
            <a:off x="180229" y="3059668"/>
            <a:ext cx="162806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1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BOND 14 T block coil, courtesy TE/MSC-SMT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2E6F58E-1A1A-041A-845C-01B055FDFA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121846"/>
                  </p:ext>
                </p:extLst>
              </p:nvPr>
            </p:nvGraphicFramePr>
            <p:xfrm>
              <a:off x="6870345" y="2023482"/>
              <a:ext cx="4777580" cy="374121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4653">
                      <a:extLst>
                        <a:ext uri="{9D8B030D-6E8A-4147-A177-3AD203B41FA5}">
                          <a16:colId xmlns:a16="http://schemas.microsoft.com/office/drawing/2014/main" val="3404366852"/>
                        </a:ext>
                      </a:extLst>
                    </a:gridCol>
                    <a:gridCol w="2336138">
                      <a:extLst>
                        <a:ext uri="{9D8B030D-6E8A-4147-A177-3AD203B41FA5}">
                          <a16:colId xmlns:a16="http://schemas.microsoft.com/office/drawing/2014/main" val="464884377"/>
                        </a:ext>
                      </a:extLst>
                    </a:gridCol>
                    <a:gridCol w="1226789">
                      <a:extLst>
                        <a:ext uri="{9D8B030D-6E8A-4147-A177-3AD203B41FA5}">
                          <a16:colId xmlns:a16="http://schemas.microsoft.com/office/drawing/2014/main" val="936620780"/>
                        </a:ext>
                      </a:extLst>
                    </a:gridCol>
                  </a:tblGrid>
                  <a:tr h="470254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FCC-</a:t>
                          </a:r>
                          <a:r>
                            <a:rPr kumimoji="0" lang="en-US" sz="1400" b="1" kern="1200" dirty="0" err="1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hh</a:t>
                          </a:r>
                          <a:r>
                            <a:rPr kumimoji="0" lang="en-US" sz="14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heat loads to cold mass</a:t>
                          </a:r>
                          <a:endParaRPr kumimoji="0" lang="en-GB" sz="14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acc>
                                <m:accPr>
                                  <m:chr m:val="̇"/>
                                  <m:ctrlPr>
                                    <a:rPr kumimoji="0" lang="en-US" sz="1400" b="1" i="1" kern="1200" smtClean="0">
                                      <a:solidFill>
                                        <a:schemeClr val="lt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accPr>
                                <m:e>
                                  <m:r>
                                    <a:rPr kumimoji="0" lang="en-US" sz="1400" b="1" i="1" kern="1200" smtClean="0">
                                      <a:solidFill>
                                        <a:schemeClr val="lt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𝑸</m:t>
                                  </m:r>
                                </m:e>
                              </m:acc>
                              <m:r>
                                <a:rPr kumimoji="0" lang="en-US" sz="1400" b="1" i="1" kern="1200" smtClean="0">
                                  <a:solidFill>
                                    <a:schemeClr val="lt1"/>
                                  </a:solidFill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</m:t>
                              </m:r>
                            </m:oMath>
                          </a14:m>
                          <a:r>
                            <a:rPr kumimoji="0" lang="en-US" sz="14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@ 4 K [W/m]</a:t>
                          </a:r>
                          <a:endParaRPr kumimoji="0" lang="en-GB" sz="14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631471598"/>
                      </a:ext>
                    </a:extLst>
                  </a:tr>
                  <a:tr h="265312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Static 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Supports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191401"/>
                      </a:ext>
                    </a:extLst>
                  </a:tr>
                  <a:tr h="265312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Radiative insulation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8891705"/>
                      </a:ext>
                    </a:extLst>
                  </a:tr>
                  <a:tr h="266987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Feedthrough/vacuum barrier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47831193"/>
                      </a:ext>
                    </a:extLst>
                  </a:tr>
                  <a:tr h="265312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Distribution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12396532"/>
                      </a:ext>
                    </a:extLst>
                  </a:tr>
                  <a:tr h="265312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Dynamic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Beam screen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71672281"/>
                      </a:ext>
                    </a:extLst>
                  </a:tr>
                  <a:tr h="265312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Synchrotron radiation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0.05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05596594"/>
                      </a:ext>
                    </a:extLst>
                  </a:tr>
                  <a:tr h="265312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Resistive heating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681202"/>
                      </a:ext>
                    </a:extLst>
                  </a:tr>
                  <a:tr h="265312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Beam-gas scattering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0.45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41243944"/>
                      </a:ext>
                    </a:extLst>
                  </a:tr>
                  <a:tr h="26698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Ramping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3.13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53017177"/>
                      </a:ext>
                    </a:extLst>
                  </a:tr>
                  <a:tr h="37302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Total without 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1.56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81306830"/>
                      </a:ext>
                    </a:extLst>
                  </a:tr>
                  <a:tr h="37302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Total with 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4.69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616305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 2">
                <a:extLst>
                  <a:ext uri="{FF2B5EF4-FFF2-40B4-BE49-F238E27FC236}">
                    <a16:creationId xmlns:a16="http://schemas.microsoft.com/office/drawing/2014/main" id="{A2E6F58E-1A1A-041A-845C-01B055FDFA7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04121846"/>
                  </p:ext>
                </p:extLst>
              </p:nvPr>
            </p:nvGraphicFramePr>
            <p:xfrm>
              <a:off x="6870345" y="2023482"/>
              <a:ext cx="4777580" cy="3741214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14653">
                      <a:extLst>
                        <a:ext uri="{9D8B030D-6E8A-4147-A177-3AD203B41FA5}">
                          <a16:colId xmlns:a16="http://schemas.microsoft.com/office/drawing/2014/main" val="3404366852"/>
                        </a:ext>
                      </a:extLst>
                    </a:gridCol>
                    <a:gridCol w="2336138">
                      <a:extLst>
                        <a:ext uri="{9D8B030D-6E8A-4147-A177-3AD203B41FA5}">
                          <a16:colId xmlns:a16="http://schemas.microsoft.com/office/drawing/2014/main" val="464884377"/>
                        </a:ext>
                      </a:extLst>
                    </a:gridCol>
                    <a:gridCol w="1226789">
                      <a:extLst>
                        <a:ext uri="{9D8B030D-6E8A-4147-A177-3AD203B41FA5}">
                          <a16:colId xmlns:a16="http://schemas.microsoft.com/office/drawing/2014/main" val="936620780"/>
                        </a:ext>
                      </a:extLst>
                    </a:gridCol>
                  </a:tblGrid>
                  <a:tr h="526288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kumimoji="0" lang="en-US" sz="14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FCC-</a:t>
                          </a:r>
                          <a:r>
                            <a:rPr kumimoji="0" lang="en-US" sz="1400" b="1" kern="1200" dirty="0" err="1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hh</a:t>
                          </a:r>
                          <a:r>
                            <a:rPr kumimoji="0" lang="en-US" sz="1400" b="1" kern="1200" dirty="0">
                              <a:solidFill>
                                <a:schemeClr val="lt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 heat loads to cold mass</a:t>
                          </a:r>
                          <a:endParaRPr kumimoji="0" lang="en-GB" sz="1400" b="1" kern="1200" dirty="0">
                            <a:solidFill>
                              <a:schemeClr val="lt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291045" t="-1149" r="-1990" b="-60919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631471598"/>
                      </a:ext>
                    </a:extLst>
                  </a:tr>
                  <a:tr h="27432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Static 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Supports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40191401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Radiative insulation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118891705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Feedthrough/vacuum barrier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947831193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Distribution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12396532"/>
                      </a:ext>
                    </a:extLst>
                  </a:tr>
                  <a:tr h="274320">
                    <a:tc rowSpan="4"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Dynamic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Beam screen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0.10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71672281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Synchrotron radiation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0.05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205596594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Resistive heating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0.30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97681202"/>
                      </a:ext>
                    </a:extLst>
                  </a:tr>
                  <a:tr h="274320">
                    <a:tc v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Beam-gas scattering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0.45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541243944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Ramping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3.13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53017177"/>
                      </a:ext>
                    </a:extLst>
                  </a:tr>
                  <a:tr h="37302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Total without 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1.56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81306830"/>
                      </a:ext>
                    </a:extLst>
                  </a:tr>
                  <a:tr h="37302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Total with magnetization losses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>
                              <a:solidFill>
                                <a:schemeClr val="accent6">
                                  <a:lumMod val="50000"/>
                                </a:schemeClr>
                              </a:solidFill>
                            </a:rPr>
                            <a:t>4.69</a:t>
                          </a:r>
                          <a:endParaRPr lang="en-GB" sz="1200" dirty="0">
                            <a:solidFill>
                              <a:schemeClr val="accent6">
                                <a:lumMod val="50000"/>
                              </a:schemeClr>
                            </a:solidFill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1616305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8" name="Rectangle 7">
            <a:extLst>
              <a:ext uri="{FF2B5EF4-FFF2-40B4-BE49-F238E27FC236}">
                <a16:creationId xmlns:a16="http://schemas.microsoft.com/office/drawing/2014/main" id="{C2D5A9EB-457E-15BD-BBB4-DC0E001E0D35}"/>
              </a:ext>
            </a:extLst>
          </p:cNvPr>
          <p:cNvSpPr/>
          <p:nvPr/>
        </p:nvSpPr>
        <p:spPr>
          <a:xfrm>
            <a:off x="8063560" y="2560137"/>
            <a:ext cx="2352261" cy="1093304"/>
          </a:xfrm>
          <a:prstGeom prst="rect">
            <a:avLst/>
          </a:prstGeom>
          <a:noFill/>
          <a:ln w="28575">
            <a:solidFill>
              <a:srgbClr val="F09E1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0048FE11-1308-57A3-5A22-41DCBAC17E24}"/>
              </a:ext>
            </a:extLst>
          </p:cNvPr>
          <p:cNvSpPr/>
          <p:nvPr/>
        </p:nvSpPr>
        <p:spPr>
          <a:xfrm>
            <a:off x="-4027930" y="2023482"/>
            <a:ext cx="8250721" cy="8250721"/>
          </a:xfrm>
          <a:prstGeom prst="arc">
            <a:avLst/>
          </a:prstGeom>
          <a:ln w="57150">
            <a:solidFill>
              <a:srgbClr val="F09E18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A2EADF0-2C05-599D-6BAA-258AC5E7ECA2}"/>
              </a:ext>
            </a:extLst>
          </p:cNvPr>
          <p:cNvSpPr/>
          <p:nvPr/>
        </p:nvSpPr>
        <p:spPr>
          <a:xfrm>
            <a:off x="8063560" y="3653441"/>
            <a:ext cx="2352261" cy="54665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C5277C7-AE06-335B-4BC5-1A097BFD8D26}"/>
              </a:ext>
            </a:extLst>
          </p:cNvPr>
          <p:cNvSpPr/>
          <p:nvPr/>
        </p:nvSpPr>
        <p:spPr>
          <a:xfrm>
            <a:off x="8063559" y="4473004"/>
            <a:ext cx="2352261" cy="273739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672C913-D3B8-DA52-BFEC-6C248334913B}"/>
              </a:ext>
            </a:extLst>
          </p:cNvPr>
          <p:cNvCxnSpPr>
            <a:cxnSpLocks/>
          </p:cNvCxnSpPr>
          <p:nvPr/>
        </p:nvCxnSpPr>
        <p:spPr>
          <a:xfrm>
            <a:off x="1377742" y="6148842"/>
            <a:ext cx="25103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91E0E5E-4C53-46B6-325C-72FBC9FA3333}"/>
              </a:ext>
            </a:extLst>
          </p:cNvPr>
          <p:cNvCxnSpPr>
            <a:cxnSpLocks/>
          </p:cNvCxnSpPr>
          <p:nvPr/>
        </p:nvCxnSpPr>
        <p:spPr>
          <a:xfrm flipH="1">
            <a:off x="1172955" y="6149895"/>
            <a:ext cx="251033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861A52B-34F8-6105-9957-585CD2D13912}"/>
              </a:ext>
            </a:extLst>
          </p:cNvPr>
          <p:cNvCxnSpPr>
            <a:cxnSpLocks/>
          </p:cNvCxnSpPr>
          <p:nvPr/>
        </p:nvCxnSpPr>
        <p:spPr>
          <a:xfrm flipH="1" flipV="1">
            <a:off x="1228413" y="5994337"/>
            <a:ext cx="152400" cy="1534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20FBDD1-672D-95FA-AA1C-5401796C2EE9}"/>
              </a:ext>
            </a:extLst>
          </p:cNvPr>
          <p:cNvCxnSpPr>
            <a:cxnSpLocks/>
          </p:cNvCxnSpPr>
          <p:nvPr/>
        </p:nvCxnSpPr>
        <p:spPr>
          <a:xfrm flipV="1">
            <a:off x="1415842" y="5992279"/>
            <a:ext cx="152400" cy="153453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42C54B30-3046-9F2E-54C4-383A0B581276}"/>
              </a:ext>
            </a:extLst>
          </p:cNvPr>
          <p:cNvCxnSpPr>
            <a:cxnSpLocks/>
          </p:cNvCxnSpPr>
          <p:nvPr/>
        </p:nvCxnSpPr>
        <p:spPr>
          <a:xfrm flipV="1">
            <a:off x="1393097" y="5921440"/>
            <a:ext cx="0" cy="22429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75ED463D-0C66-E2D8-416B-3739E94EE544}"/>
              </a:ext>
            </a:extLst>
          </p:cNvPr>
          <p:cNvSpPr/>
          <p:nvPr/>
        </p:nvSpPr>
        <p:spPr>
          <a:xfrm>
            <a:off x="8063558" y="4213979"/>
            <a:ext cx="2352261" cy="2590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03262A54-AF89-BD55-D2CF-2147210F5109}"/>
              </a:ext>
            </a:extLst>
          </p:cNvPr>
          <p:cNvSpPr/>
          <p:nvPr/>
        </p:nvSpPr>
        <p:spPr>
          <a:xfrm>
            <a:off x="8063557" y="4757797"/>
            <a:ext cx="2352261" cy="2590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3A9857A-8A47-AF5D-74A9-0A6B376E6130}"/>
              </a:ext>
            </a:extLst>
          </p:cNvPr>
          <p:cNvSpPr/>
          <p:nvPr/>
        </p:nvSpPr>
        <p:spPr>
          <a:xfrm>
            <a:off x="1550194" y="5574068"/>
            <a:ext cx="709242" cy="287127"/>
          </a:xfrm>
          <a:prstGeom prst="rect">
            <a:avLst/>
          </a:prstGeom>
          <a:solidFill>
            <a:srgbClr val="00B700">
              <a:alpha val="62000"/>
            </a:srgb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CBF9318-468D-F097-D8AC-A9A3DE6C21B6}"/>
              </a:ext>
            </a:extLst>
          </p:cNvPr>
          <p:cNvSpPr/>
          <p:nvPr/>
        </p:nvSpPr>
        <p:spPr>
          <a:xfrm>
            <a:off x="519171" y="5574068"/>
            <a:ext cx="709242" cy="287127"/>
          </a:xfrm>
          <a:prstGeom prst="rect">
            <a:avLst/>
          </a:prstGeom>
          <a:solidFill>
            <a:srgbClr val="00B700">
              <a:alpha val="62000"/>
            </a:srgb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44CB39DC-624F-9938-1C2D-C2FDAFCE2EE0}"/>
              </a:ext>
            </a:extLst>
          </p:cNvPr>
          <p:cNvSpPr/>
          <p:nvPr/>
        </p:nvSpPr>
        <p:spPr>
          <a:xfrm>
            <a:off x="521552" y="5859752"/>
            <a:ext cx="557150" cy="287127"/>
          </a:xfrm>
          <a:prstGeom prst="rect">
            <a:avLst/>
          </a:prstGeom>
          <a:solidFill>
            <a:srgbClr val="00B700">
              <a:alpha val="62000"/>
            </a:srgb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0F9BACD4-7D94-D662-8CF6-4C2410338919}"/>
              </a:ext>
            </a:extLst>
          </p:cNvPr>
          <p:cNvSpPr/>
          <p:nvPr/>
        </p:nvSpPr>
        <p:spPr>
          <a:xfrm>
            <a:off x="1698891" y="5865474"/>
            <a:ext cx="557150" cy="287127"/>
          </a:xfrm>
          <a:prstGeom prst="rect">
            <a:avLst/>
          </a:prstGeom>
          <a:solidFill>
            <a:srgbClr val="00B700">
              <a:alpha val="62000"/>
            </a:srgbClr>
          </a:solidFill>
          <a:ln w="285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3B5853A5-B833-0B26-C47D-63763D897F32}"/>
              </a:ext>
            </a:extLst>
          </p:cNvPr>
          <p:cNvSpPr txBox="1"/>
          <p:nvPr/>
        </p:nvSpPr>
        <p:spPr>
          <a:xfrm>
            <a:off x="4102979" y="3569295"/>
            <a:ext cx="1610190" cy="791737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00B700"/>
            </a:solidFill>
            <a:prstDash val="solid"/>
            <a:miter lim="800000"/>
          </a:ln>
          <a:effectLst/>
        </p:spPr>
        <p:txBody>
          <a:bodyPr wrap="square" lIns="72000" tIns="72000" rIns="72000" bIns="72000" rtlCol="0">
            <a:spAutoFit/>
          </a:bodyPr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Volumetrically distributed in the coil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66C204C-BBE3-7240-7626-24A6E5C985CE}"/>
              </a:ext>
            </a:extLst>
          </p:cNvPr>
          <p:cNvCxnSpPr>
            <a:cxnSpLocks/>
          </p:cNvCxnSpPr>
          <p:nvPr/>
        </p:nvCxnSpPr>
        <p:spPr>
          <a:xfrm flipV="1">
            <a:off x="2165744" y="4100005"/>
            <a:ext cx="1936356" cy="1560592"/>
          </a:xfrm>
          <a:prstGeom prst="straightConnector1">
            <a:avLst/>
          </a:prstGeom>
          <a:ln>
            <a:solidFill>
              <a:srgbClr val="00B7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DBBADEE8-B4BD-A1A2-0EF2-12C209FD09C5}"/>
              </a:ext>
            </a:extLst>
          </p:cNvPr>
          <p:cNvSpPr txBox="1"/>
          <p:nvPr/>
        </p:nvSpPr>
        <p:spPr>
          <a:xfrm>
            <a:off x="2862660" y="2198950"/>
            <a:ext cx="1895797" cy="791737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F09E18"/>
            </a:solidFill>
            <a:prstDash val="solid"/>
            <a:miter lim="800000"/>
          </a:ln>
          <a:effectLst/>
        </p:spPr>
        <p:txBody>
          <a:bodyPr wrap="square" lIns="72000" tIns="72000" rIns="72000" bIns="72000" rtlCol="0">
            <a:spAutoFit/>
          </a:bodyPr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Homogeneously distributed on cold mass outer surface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8F2B36D-ED4F-64C3-E587-83B5DA687014}"/>
              </a:ext>
            </a:extLst>
          </p:cNvPr>
          <p:cNvSpPr txBox="1"/>
          <p:nvPr/>
        </p:nvSpPr>
        <p:spPr>
          <a:xfrm>
            <a:off x="4348485" y="4996134"/>
            <a:ext cx="1895797" cy="1007181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rgbClr val="C00000"/>
            </a:solidFill>
            <a:prstDash val="solid"/>
            <a:miter lim="800000"/>
          </a:ln>
          <a:effectLst/>
        </p:spPr>
        <p:txBody>
          <a:bodyPr wrap="square" lIns="72000" tIns="72000" rIns="72000" bIns="72000" rtlCol="0">
            <a:spAutoFit/>
          </a:bodyPr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Homogeneously distributed on cold mass inner surface (cold bore/beam pipe)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92856436-D619-37ED-1759-A212B46B65A9}"/>
              </a:ext>
            </a:extLst>
          </p:cNvPr>
          <p:cNvCxnSpPr>
            <a:cxnSpLocks/>
            <a:endCxn id="39" idx="1"/>
          </p:cNvCxnSpPr>
          <p:nvPr/>
        </p:nvCxnSpPr>
        <p:spPr>
          <a:xfrm flipV="1">
            <a:off x="1631084" y="5499725"/>
            <a:ext cx="2717401" cy="54563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7471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2" grpId="0" animBg="1"/>
      <p:bldP spid="25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4" grpId="0" animBg="1"/>
      <p:bldP spid="37" grpId="0" animBg="1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E3C84C-0EB8-7043-0A59-D01420C9DE2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0DB4D5-7731-83F5-81F8-B48A0FB1EA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5A202B-C8D4-19F7-FD24-A9ECBDE03E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5" name="Title 4">
            <a:extLst>
              <a:ext uri="{FF2B5EF4-FFF2-40B4-BE49-F238E27FC236}">
                <a16:creationId xmlns:a16="http://schemas.microsoft.com/office/drawing/2014/main" id="{F9100937-C5A4-3991-821C-B67EDD543328}"/>
              </a:ext>
            </a:extLst>
          </p:cNvPr>
          <p:cNvSpPr txBox="1">
            <a:spLocks/>
          </p:cNvSpPr>
          <p:nvPr/>
        </p:nvSpPr>
        <p:spPr>
          <a:xfrm>
            <a:off x="1471776" y="1415899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ts val="3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B4392035-646A-8B85-A435-8F4C76B46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5935214"/>
              </p:ext>
            </p:extLst>
          </p:nvPr>
        </p:nvGraphicFramePr>
        <p:xfrm>
          <a:off x="1480557" y="2369621"/>
          <a:ext cx="4723558" cy="3096345"/>
        </p:xfrm>
        <a:graphic>
          <a:graphicData uri="http://schemas.openxmlformats.org/drawingml/2006/table">
            <a:tbl>
              <a:tblPr/>
              <a:tblGrid>
                <a:gridCol w="1020276">
                  <a:extLst>
                    <a:ext uri="{9D8B030D-6E8A-4147-A177-3AD203B41FA5}">
                      <a16:colId xmlns:a16="http://schemas.microsoft.com/office/drawing/2014/main" val="3722689015"/>
                    </a:ext>
                  </a:extLst>
                </a:gridCol>
                <a:gridCol w="1360368">
                  <a:extLst>
                    <a:ext uri="{9D8B030D-6E8A-4147-A177-3AD203B41FA5}">
                      <a16:colId xmlns:a16="http://schemas.microsoft.com/office/drawing/2014/main" val="3115585209"/>
                    </a:ext>
                  </a:extLst>
                </a:gridCol>
                <a:gridCol w="811777">
                  <a:extLst>
                    <a:ext uri="{9D8B030D-6E8A-4147-A177-3AD203B41FA5}">
                      <a16:colId xmlns:a16="http://schemas.microsoft.com/office/drawing/2014/main" val="154872371"/>
                    </a:ext>
                  </a:extLst>
                </a:gridCol>
                <a:gridCol w="1531137">
                  <a:extLst>
                    <a:ext uri="{9D8B030D-6E8A-4147-A177-3AD203B41FA5}">
                      <a16:colId xmlns:a16="http://schemas.microsoft.com/office/drawing/2014/main" val="104749797"/>
                    </a:ext>
                  </a:extLst>
                </a:gridCol>
              </a:tblGrid>
              <a:tr h="561778">
                <a:tc gridSpan="2"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Thermal contact materials</a:t>
                      </a:r>
                      <a:endParaRPr lang="en-US" sz="12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7010" marR="7010" marT="7010" marB="0" anchor="ctr">
                    <a:lnL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Value</a:t>
                      </a:r>
                    </a:p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(W/m</a:t>
                      </a:r>
                      <a:r>
                        <a:rPr lang="en-US" sz="1400" b="1" i="0" u="none" strike="noStrike" baseline="30000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K)</a:t>
                      </a: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4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Remarks</a:t>
                      </a: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21849540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Ti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G-10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05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Extrapolated</a:t>
                      </a:r>
                      <a:r>
                        <a:rPr lang="fr-CH" sz="105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 to 4.5 K </a:t>
                      </a:r>
                      <a:r>
                        <a:rPr lang="fr-CH" sz="105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from</a:t>
                      </a:r>
                      <a:r>
                        <a:rPr lang="fr-CH" sz="105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 [30-300 K] data. [1]</a:t>
                      </a:r>
                      <a:endParaRPr lang="en-US" sz="105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4952550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4A2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9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G-10/</a:t>
                      </a:r>
                      <a:r>
                        <a:rPr lang="fr-CH" sz="900" b="0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dielectric</a:t>
                      </a:r>
                      <a:r>
                        <a:rPr lang="fr-CH" sz="9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fr-CH" sz="900" b="0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kapton</a:t>
                      </a:r>
                      <a:endParaRPr lang="en-US" sz="9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4A2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500 </a:t>
                      </a: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4A29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Interp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to 4.5 K </a:t>
                      </a: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Cu/Epoxy data. [2]</a:t>
                      </a:r>
                      <a:endParaRPr kumimoji="0" lang="en-US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4A29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1915050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1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Stainless Steel</a:t>
                      </a:r>
                      <a:endParaRPr lang="en-US" sz="11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C24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9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G-10/</a:t>
                      </a:r>
                      <a:r>
                        <a:rPr lang="fr-CH" sz="900" b="0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dielectric</a:t>
                      </a:r>
                      <a:r>
                        <a:rPr lang="fr-CH" sz="9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/</a:t>
                      </a:r>
                      <a:r>
                        <a:rPr lang="fr-CH" sz="900" b="0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kapton</a:t>
                      </a:r>
                      <a:endParaRPr lang="en-US" sz="9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C24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15 </a:t>
                      </a: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C245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Interp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to 4.5 K </a:t>
                      </a: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SS/SS data. [2]</a:t>
                      </a:r>
                      <a:endParaRPr kumimoji="0" lang="en-US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0C245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1880357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Al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3DFF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3DFF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16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3DFF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Interp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 4.5 K </a:t>
                      </a: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Al/Al data. [2]</a:t>
                      </a:r>
                      <a:endParaRPr kumimoji="0" lang="en-US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F3DFF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1844605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SS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F2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F2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en-US" sz="16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F2E">
                        <a:lumMod val="20000"/>
                        <a:lumOff val="8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fr-CH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Similar</a:t>
                      </a:r>
                      <a:r>
                        <a:rPr kumimoji="0" lang="fr-CH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order</a:t>
                      </a:r>
                      <a:r>
                        <a:rPr kumimoji="0" lang="fr-CH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of magnitude. </a:t>
                      </a:r>
                      <a:r>
                        <a:rPr kumimoji="0" lang="fr-CH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SS/SS data at 20 K [2]</a:t>
                      </a:r>
                      <a:endParaRPr kumimoji="0" 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F2E">
                        <a:lumMod val="20000"/>
                        <a:lumOff val="8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445471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Ti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16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0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Extrapolated</a:t>
                      </a:r>
                      <a:r>
                        <a:rPr lang="fr-CH" sz="10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 to 4.5 K</a:t>
                      </a:r>
                      <a:r>
                        <a:rPr kumimoji="0" lang="fr-CH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00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Cu/C data at 20 K [2]</a:t>
                      </a:r>
                      <a:endParaRPr kumimoji="0" lang="en-US" sz="10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>
                        <a:lumMod val="95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4860882"/>
                  </a:ext>
                </a:extLst>
              </a:tr>
              <a:tr h="362081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Cu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400" b="0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Fe</a:t>
                      </a:r>
                      <a:endParaRPr lang="en-US" sz="1400" b="0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 fontAlgn="ctr"/>
                      <a:r>
                        <a:rPr lang="fr-CH" sz="160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1600" b="1" i="0" u="none" strike="noStrike" dirty="0">
                        <a:solidFill>
                          <a:sysClr val="windowText" lastClr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050" b="1" i="0" u="none" strike="noStrike" dirty="0" err="1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Extrapolated</a:t>
                      </a:r>
                      <a:r>
                        <a:rPr lang="fr-CH" sz="1050" b="1" i="0" u="none" strike="noStrike" dirty="0">
                          <a:solidFill>
                            <a:sysClr val="windowText" lastClr="000000"/>
                          </a:solidFill>
                          <a:effectLst/>
                          <a:latin typeface="Calibri" panose="020F0502020204030204" pitchFamily="34" charset="0"/>
                        </a:rPr>
                        <a:t> to 4.5 K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CH" sz="1050" b="1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from</a:t>
                      </a:r>
                      <a:r>
                        <a:rPr kumimoji="0" lang="fr-CH" sz="105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ysClr val="windowText" lastClr="000000"/>
                          </a:solidFill>
                          <a:effectLst/>
                          <a:uLnTx/>
                          <a:uFillTx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 Cu/C data at 20 K [2]</a:t>
                      </a:r>
                      <a:endParaRPr kumimoji="0" lang="en-US" sz="105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7010" marR="7010" marT="7010" marB="0" anchor="ctr">
                    <a:lnL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F124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F124A">
                        <a:lumMod val="10000"/>
                        <a:lumOff val="9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7588011"/>
                  </a:ext>
                </a:extLst>
              </a:tr>
            </a:tbl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id="{48566E8D-9D97-E6D9-C434-D314E28193FF}"/>
              </a:ext>
            </a:extLst>
          </p:cNvPr>
          <p:cNvSpPr/>
          <p:nvPr/>
        </p:nvSpPr>
        <p:spPr>
          <a:xfrm>
            <a:off x="1484084" y="2929070"/>
            <a:ext cx="4727799" cy="362082"/>
          </a:xfrm>
          <a:prstGeom prst="rect">
            <a:avLst/>
          </a:prstGeom>
          <a:noFill/>
          <a:ln w="38100" cap="flat" cmpd="sng" algn="ctr">
            <a:solidFill>
              <a:srgbClr val="0000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BE6722D7-EF18-E508-788B-0CFAC21BD752}"/>
              </a:ext>
            </a:extLst>
          </p:cNvPr>
          <p:cNvSpPr/>
          <p:nvPr/>
        </p:nvSpPr>
        <p:spPr>
          <a:xfrm>
            <a:off x="1484085" y="3326320"/>
            <a:ext cx="4720029" cy="339970"/>
          </a:xfrm>
          <a:prstGeom prst="rect">
            <a:avLst/>
          </a:prstGeom>
          <a:noFill/>
          <a:ln w="38100" cap="flat" cmpd="sng" algn="ctr">
            <a:solidFill>
              <a:srgbClr val="FF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081BC044-5E7D-31D0-8ABA-EF5626C893E3}"/>
              </a:ext>
            </a:extLst>
          </p:cNvPr>
          <p:cNvSpPr/>
          <p:nvPr/>
        </p:nvSpPr>
        <p:spPr>
          <a:xfrm>
            <a:off x="1484086" y="3695598"/>
            <a:ext cx="4727798" cy="304800"/>
          </a:xfrm>
          <a:prstGeom prst="rect">
            <a:avLst/>
          </a:prstGeom>
          <a:noFill/>
          <a:ln w="38100" cap="flat" cmpd="sng" algn="ctr">
            <a:solidFill>
              <a:srgbClr val="40C24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A17C848A-B600-6162-2A1B-C551D0AA2D78}"/>
              </a:ext>
            </a:extLst>
          </p:cNvPr>
          <p:cNvSpPr/>
          <p:nvPr/>
        </p:nvSpPr>
        <p:spPr>
          <a:xfrm>
            <a:off x="1484085" y="4026860"/>
            <a:ext cx="4720029" cy="349428"/>
          </a:xfrm>
          <a:prstGeom prst="rect">
            <a:avLst/>
          </a:prstGeom>
          <a:noFill/>
          <a:ln w="38100" cap="flat" cmpd="sng" algn="ctr">
            <a:solidFill>
              <a:srgbClr val="7030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FCB74AB8-29B8-8566-8B51-138BE5EB390D}"/>
              </a:ext>
            </a:extLst>
          </p:cNvPr>
          <p:cNvSpPr/>
          <p:nvPr/>
        </p:nvSpPr>
        <p:spPr>
          <a:xfrm>
            <a:off x="1484086" y="4403733"/>
            <a:ext cx="4720029" cy="317634"/>
          </a:xfrm>
          <a:prstGeom prst="rect">
            <a:avLst/>
          </a:prstGeom>
          <a:noFill/>
          <a:ln w="38100" cap="flat" cmpd="sng" algn="ctr">
            <a:solidFill>
              <a:srgbClr val="E8FF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4092B812-47B9-AFB5-C7D5-33465B56AA0B}"/>
              </a:ext>
            </a:extLst>
          </p:cNvPr>
          <p:cNvSpPr/>
          <p:nvPr/>
        </p:nvSpPr>
        <p:spPr>
          <a:xfrm>
            <a:off x="1484086" y="4755950"/>
            <a:ext cx="4727798" cy="328833"/>
          </a:xfrm>
          <a:prstGeom prst="rect">
            <a:avLst/>
          </a:prstGeom>
          <a:noFill/>
          <a:ln w="38100" cap="flat" cmpd="sng" algn="ctr">
            <a:solidFill>
              <a:srgbClr val="0070C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10C160EE-6C36-7F66-2763-4DD319B0E8FC}"/>
              </a:ext>
            </a:extLst>
          </p:cNvPr>
          <p:cNvSpPr/>
          <p:nvPr/>
        </p:nvSpPr>
        <p:spPr>
          <a:xfrm>
            <a:off x="1487484" y="5121475"/>
            <a:ext cx="4724399" cy="360040"/>
          </a:xfrm>
          <a:prstGeom prst="rect">
            <a:avLst/>
          </a:prstGeom>
          <a:noFill/>
          <a:ln w="38100" cap="flat" cmpd="sng" algn="ctr">
            <a:solidFill>
              <a:srgbClr val="69E1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69E1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FF57F68-A2B6-6880-3498-D9ACD91A70F7}"/>
              </a:ext>
            </a:extLst>
          </p:cNvPr>
          <p:cNvSpPr txBox="1"/>
          <p:nvPr/>
        </p:nvSpPr>
        <p:spPr>
          <a:xfrm>
            <a:off x="0" y="5862711"/>
            <a:ext cx="10153128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900" b="0" i="0" u="none" strike="noStrike" kern="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</a:rPr>
              <a:t>[1] 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</a:rPr>
              <a:t>De Bellis, L., Phelan, P.E., Drake, P., </a:t>
            </a:r>
            <a:r>
              <a:rPr kumimoji="0" lang="en-US" sz="900" b="0" i="0" u="none" strike="noStrike" kern="0" cap="none" spc="0" normalizeH="0" baseline="0" noProof="0" dirty="0" err="1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</a:rPr>
              <a:t>Kroebig</a:t>
            </a: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</a:rPr>
              <a:t>, W. (2000). </a:t>
            </a:r>
            <a:r>
              <a:rPr kumimoji="0" lang="en-US" sz="900" b="0" i="1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</a:rPr>
              <a:t>Measurement of The Thermal Properties of Epoxied Titanium Contacts at Cryogenic Temperatures.</a:t>
            </a:r>
          </a:p>
          <a:p>
            <a:pPr marL="0" marR="0" lvl="0" indent="0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</a:rPr>
              <a:t>[2] 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 E Gmelin </a:t>
            </a:r>
            <a:r>
              <a:rPr kumimoji="0" lang="fr-FR" sz="1050" b="0" i="1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et al.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 (1999) </a:t>
            </a:r>
            <a:r>
              <a:rPr kumimoji="0" lang="fr-FR" sz="1050" b="0" i="1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J. Phys. D: </a:t>
            </a:r>
            <a:r>
              <a:rPr kumimoji="0" lang="fr-FR" sz="1050" b="0" i="1" u="none" strike="noStrike" kern="0" cap="none" spc="0" normalizeH="0" baseline="0" noProof="0" dirty="0" err="1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Appl</a:t>
            </a:r>
            <a:r>
              <a:rPr kumimoji="0" lang="fr-FR" sz="1050" b="0" i="1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. Phys.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 </a:t>
            </a:r>
            <a:r>
              <a:rPr kumimoji="0" lang="fr-FR" sz="1050" b="1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32</a:t>
            </a:r>
            <a:r>
              <a:rPr kumimoji="0" lang="fr-FR" sz="1050" b="0" i="0" u="none" strike="noStrike" kern="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-apple-system"/>
              </a:rPr>
              <a:t> R19</a:t>
            </a:r>
            <a:endParaRPr kumimoji="0" lang="en-US" sz="90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F340C2B-A4B8-F70F-3ECC-CA4FD58F7DB5}"/>
              </a:ext>
            </a:extLst>
          </p:cNvPr>
          <p:cNvSpPr txBox="1"/>
          <p:nvPr/>
        </p:nvSpPr>
        <p:spPr>
          <a:xfrm>
            <a:off x="390778" y="1177643"/>
            <a:ext cx="718295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Preliminary evaluation adding </a:t>
            </a:r>
            <a:r>
              <a:rPr lang="en-GB" sz="1400" b="1" dirty="0"/>
              <a:t>thermal contact resistance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to the model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Thermal contact resistance data spans wide range and </a:t>
            </a:r>
            <a:r>
              <a:rPr lang="en-GB" sz="1400" b="1" dirty="0"/>
              <a:t>appropriate combination of materials is often missing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</p:txBody>
      </p:sp>
      <p:pic>
        <p:nvPicPr>
          <p:cNvPr id="113" name="Picture 112" descr="A black background with a black square&#10;&#10;Description automatically generated with medium confidence">
            <a:extLst>
              <a:ext uri="{FF2B5EF4-FFF2-40B4-BE49-F238E27FC236}">
                <a16:creationId xmlns:a16="http://schemas.microsoft.com/office/drawing/2014/main" id="{185D1517-36C3-7CAA-366A-E183A267FA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302" y="1244363"/>
            <a:ext cx="5910434" cy="4435994"/>
          </a:xfrm>
          <a:prstGeom prst="rect">
            <a:avLst/>
          </a:prstGeom>
        </p:spPr>
      </p:pic>
      <p:sp>
        <p:nvSpPr>
          <p:cNvPr id="114" name="Slide Number Placeholder 1">
            <a:extLst>
              <a:ext uri="{FF2B5EF4-FFF2-40B4-BE49-F238E27FC236}">
                <a16:creationId xmlns:a16="http://schemas.microsoft.com/office/drawing/2014/main" id="{13C6D41A-FCCF-CF67-8821-667EA89E7D3F}"/>
              </a:ext>
            </a:extLst>
          </p:cNvPr>
          <p:cNvSpPr txBox="1">
            <a:spLocks/>
          </p:cNvSpPr>
          <p:nvPr/>
        </p:nvSpPr>
        <p:spPr>
          <a:xfrm>
            <a:off x="11714690" y="937516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685727" rtl="0" eaLnBrk="1" fontAlgn="auto" latinLnBrk="0" hangingPunct="1">
                <a:lnSpc>
                  <a:spcPts val="1238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15" name="Image 9">
            <a:extLst>
              <a:ext uri="{FF2B5EF4-FFF2-40B4-BE49-F238E27FC236}">
                <a16:creationId xmlns:a16="http://schemas.microsoft.com/office/drawing/2014/main" id="{E41E1976-3103-6126-BA01-1D8FCA9E2C2C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0383" y="887855"/>
            <a:ext cx="274307" cy="274307"/>
          </a:xfrm>
          <a:prstGeom prst="rect">
            <a:avLst/>
          </a:prstGeom>
        </p:spPr>
      </p:pic>
      <p:cxnSp>
        <p:nvCxnSpPr>
          <p:cNvPr id="116" name="Straight Connector 115">
            <a:extLst>
              <a:ext uri="{FF2B5EF4-FFF2-40B4-BE49-F238E27FC236}">
                <a16:creationId xmlns:a16="http://schemas.microsoft.com/office/drawing/2014/main" id="{2CD4D3D5-F942-CF9C-675D-1BBAA0FBF1C3}"/>
              </a:ext>
            </a:extLst>
          </p:cNvPr>
          <p:cNvCxnSpPr>
            <a:cxnSpLocks/>
          </p:cNvCxnSpPr>
          <p:nvPr/>
        </p:nvCxnSpPr>
        <p:spPr>
          <a:xfrm flipH="1">
            <a:off x="9275904" y="5206766"/>
            <a:ext cx="286" cy="274070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7BF1BCFF-CA05-B26E-135A-5E7DBCA3F7E3}"/>
              </a:ext>
            </a:extLst>
          </p:cNvPr>
          <p:cNvCxnSpPr>
            <a:cxnSpLocks/>
          </p:cNvCxnSpPr>
          <p:nvPr/>
        </p:nvCxnSpPr>
        <p:spPr>
          <a:xfrm flipH="1">
            <a:off x="8674730" y="5195862"/>
            <a:ext cx="286" cy="274070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784CC7BE-ACF2-6F2D-4075-2C6C9519B0C5}"/>
              </a:ext>
            </a:extLst>
          </p:cNvPr>
          <p:cNvCxnSpPr>
            <a:cxnSpLocks/>
          </p:cNvCxnSpPr>
          <p:nvPr/>
        </p:nvCxnSpPr>
        <p:spPr>
          <a:xfrm>
            <a:off x="8829876" y="4942787"/>
            <a:ext cx="1" cy="247649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87DC0AB2-F4FA-546E-30FA-17948FB4A77C}"/>
              </a:ext>
            </a:extLst>
          </p:cNvPr>
          <p:cNvCxnSpPr>
            <a:cxnSpLocks/>
          </p:cNvCxnSpPr>
          <p:nvPr/>
        </p:nvCxnSpPr>
        <p:spPr>
          <a:xfrm>
            <a:off x="9129234" y="4940066"/>
            <a:ext cx="1" cy="247649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miter lim="800000"/>
          </a:ln>
          <a:effectLst/>
        </p:spPr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D7208453-BA08-2379-2523-262151891803}"/>
              </a:ext>
            </a:extLst>
          </p:cNvPr>
          <p:cNvCxnSpPr>
            <a:cxnSpLocks/>
          </p:cNvCxnSpPr>
          <p:nvPr/>
        </p:nvCxnSpPr>
        <p:spPr>
          <a:xfrm>
            <a:off x="8045446" y="4940065"/>
            <a:ext cx="1862116" cy="2721"/>
          </a:xfrm>
          <a:prstGeom prst="line">
            <a:avLst/>
          </a:prstGeom>
          <a:noFill/>
          <a:ln w="28575" cap="flat" cmpd="sng" algn="ctr">
            <a:solidFill>
              <a:srgbClr val="40C245"/>
            </a:solidFill>
            <a:prstDash val="solid"/>
            <a:miter lim="800000"/>
          </a:ln>
          <a:effectLst/>
        </p:spPr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FE340E17-E8D2-0400-EDAA-88A8AA9C003A}"/>
              </a:ext>
            </a:extLst>
          </p:cNvPr>
          <p:cNvCxnSpPr>
            <a:cxnSpLocks/>
          </p:cNvCxnSpPr>
          <p:nvPr/>
        </p:nvCxnSpPr>
        <p:spPr>
          <a:xfrm flipH="1">
            <a:off x="8050393" y="4930367"/>
            <a:ext cx="2722" cy="538843"/>
          </a:xfrm>
          <a:prstGeom prst="line">
            <a:avLst/>
          </a:prstGeom>
          <a:noFill/>
          <a:ln w="28575" cap="flat" cmpd="sng" algn="ctr">
            <a:solidFill>
              <a:srgbClr val="40C245"/>
            </a:solidFill>
            <a:prstDash val="solid"/>
            <a:miter lim="800000"/>
          </a:ln>
          <a:effectLst/>
        </p:spPr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7C692F76-F124-0BD1-8053-2B8DD99DE736}"/>
              </a:ext>
            </a:extLst>
          </p:cNvPr>
          <p:cNvCxnSpPr>
            <a:cxnSpLocks/>
          </p:cNvCxnSpPr>
          <p:nvPr/>
        </p:nvCxnSpPr>
        <p:spPr>
          <a:xfrm flipH="1">
            <a:off x="9904839" y="4940065"/>
            <a:ext cx="2722" cy="514350"/>
          </a:xfrm>
          <a:prstGeom prst="line">
            <a:avLst/>
          </a:prstGeom>
          <a:noFill/>
          <a:ln w="28575" cap="flat" cmpd="sng" algn="ctr">
            <a:solidFill>
              <a:srgbClr val="40C245"/>
            </a:solidFill>
            <a:prstDash val="solid"/>
            <a:miter lim="800000"/>
          </a:ln>
          <a:effectLst/>
        </p:spPr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44DFD547-1239-FF37-2D53-DAE2F4121EF2}"/>
              </a:ext>
            </a:extLst>
          </p:cNvPr>
          <p:cNvCxnSpPr>
            <a:cxnSpLocks/>
          </p:cNvCxnSpPr>
          <p:nvPr/>
        </p:nvCxnSpPr>
        <p:spPr>
          <a:xfrm flipV="1">
            <a:off x="9129234" y="5195998"/>
            <a:ext cx="717155" cy="124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EA79421B-AB5D-9A58-C3E6-7F9D0209901F}"/>
              </a:ext>
            </a:extLst>
          </p:cNvPr>
          <p:cNvCxnSpPr>
            <a:cxnSpLocks/>
          </p:cNvCxnSpPr>
          <p:nvPr/>
        </p:nvCxnSpPr>
        <p:spPr>
          <a:xfrm>
            <a:off x="9275904" y="5472671"/>
            <a:ext cx="628935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7A86C1E6-9C83-9E73-CD49-8E34E541C31F}"/>
              </a:ext>
            </a:extLst>
          </p:cNvPr>
          <p:cNvCxnSpPr>
            <a:cxnSpLocks/>
          </p:cNvCxnSpPr>
          <p:nvPr/>
        </p:nvCxnSpPr>
        <p:spPr>
          <a:xfrm flipV="1">
            <a:off x="8109998" y="5195862"/>
            <a:ext cx="717155" cy="124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FF9A3A1-C364-AE6A-5568-15C325B569A0}"/>
              </a:ext>
            </a:extLst>
          </p:cNvPr>
          <p:cNvCxnSpPr>
            <a:cxnSpLocks/>
          </p:cNvCxnSpPr>
          <p:nvPr/>
        </p:nvCxnSpPr>
        <p:spPr>
          <a:xfrm>
            <a:off x="8053698" y="5469932"/>
            <a:ext cx="628935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miter lim="800000"/>
          </a:ln>
          <a:effectLst/>
        </p:spPr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0094C25D-BBB6-6AFC-1BEB-5BC6A1904656}"/>
              </a:ext>
            </a:extLst>
          </p:cNvPr>
          <p:cNvCxnSpPr/>
          <p:nvPr/>
        </p:nvCxnSpPr>
        <p:spPr>
          <a:xfrm>
            <a:off x="8682633" y="5206766"/>
            <a:ext cx="144520" cy="0"/>
          </a:xfrm>
          <a:prstGeom prst="line">
            <a:avLst/>
          </a:prstGeom>
          <a:noFill/>
          <a:ln w="28575" cap="flat" cmpd="sng" algn="ctr">
            <a:solidFill>
              <a:srgbClr val="1F77B4"/>
            </a:solidFill>
            <a:prstDash val="solid"/>
            <a:miter lim="800000"/>
          </a:ln>
          <a:effectLst/>
        </p:spPr>
      </p:cxnSp>
      <p:cxnSp>
        <p:nvCxnSpPr>
          <p:cNvPr id="128" name="Straight Connector 127">
            <a:extLst>
              <a:ext uri="{FF2B5EF4-FFF2-40B4-BE49-F238E27FC236}">
                <a16:creationId xmlns:a16="http://schemas.microsoft.com/office/drawing/2014/main" id="{A8D688D5-6140-9FE1-41FF-4A7861C471FF}"/>
              </a:ext>
            </a:extLst>
          </p:cNvPr>
          <p:cNvCxnSpPr/>
          <p:nvPr/>
        </p:nvCxnSpPr>
        <p:spPr>
          <a:xfrm>
            <a:off x="9131384" y="5206766"/>
            <a:ext cx="144520" cy="0"/>
          </a:xfrm>
          <a:prstGeom prst="line">
            <a:avLst/>
          </a:prstGeom>
          <a:noFill/>
          <a:ln w="28575" cap="flat" cmpd="sng" algn="ctr">
            <a:solidFill>
              <a:srgbClr val="1F77B4"/>
            </a:solidFill>
            <a:prstDash val="solid"/>
            <a:miter lim="800000"/>
          </a:ln>
          <a:effectLst/>
        </p:spPr>
      </p:cxnSp>
      <p:sp>
        <p:nvSpPr>
          <p:cNvPr id="129" name="Arc 128">
            <a:extLst>
              <a:ext uri="{FF2B5EF4-FFF2-40B4-BE49-F238E27FC236}">
                <a16:creationId xmlns:a16="http://schemas.microsoft.com/office/drawing/2014/main" id="{B3BDCBC5-23B7-1A88-C0A8-9E1E03130E91}"/>
              </a:ext>
            </a:extLst>
          </p:cNvPr>
          <p:cNvSpPr>
            <a:spLocks noChangeAspect="1"/>
          </p:cNvSpPr>
          <p:nvPr/>
        </p:nvSpPr>
        <p:spPr>
          <a:xfrm>
            <a:off x="4174873" y="1960396"/>
            <a:ext cx="7040880" cy="7040880"/>
          </a:xfrm>
          <a:prstGeom prst="arc">
            <a:avLst/>
          </a:prstGeom>
          <a:noFill/>
          <a:ln w="28575" cap="flat" cmpd="sng" algn="ctr">
            <a:solidFill>
              <a:srgbClr val="8F3D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D8E1EAC0-5FB8-7E60-A65D-43BAC13808C6}"/>
              </a:ext>
            </a:extLst>
          </p:cNvPr>
          <p:cNvCxnSpPr>
            <a:cxnSpLocks/>
          </p:cNvCxnSpPr>
          <p:nvPr/>
        </p:nvCxnSpPr>
        <p:spPr>
          <a:xfrm>
            <a:off x="9341590" y="4887213"/>
            <a:ext cx="563249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1" name="Straight Connector 130">
            <a:extLst>
              <a:ext uri="{FF2B5EF4-FFF2-40B4-BE49-F238E27FC236}">
                <a16:creationId xmlns:a16="http://schemas.microsoft.com/office/drawing/2014/main" id="{F19D52C6-B6E2-C1B0-BD78-D27DC6E5FA1E}"/>
              </a:ext>
            </a:extLst>
          </p:cNvPr>
          <p:cNvCxnSpPr>
            <a:cxnSpLocks/>
          </p:cNvCxnSpPr>
          <p:nvPr/>
        </p:nvCxnSpPr>
        <p:spPr>
          <a:xfrm>
            <a:off x="8034530" y="4888995"/>
            <a:ext cx="563249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2" name="Straight Connector 131">
            <a:extLst>
              <a:ext uri="{FF2B5EF4-FFF2-40B4-BE49-F238E27FC236}">
                <a16:creationId xmlns:a16="http://schemas.microsoft.com/office/drawing/2014/main" id="{4495D470-23EA-F79E-56FB-5D5DB1393F24}"/>
              </a:ext>
            </a:extLst>
          </p:cNvPr>
          <p:cNvCxnSpPr>
            <a:cxnSpLocks/>
          </p:cNvCxnSpPr>
          <p:nvPr/>
        </p:nvCxnSpPr>
        <p:spPr>
          <a:xfrm flipV="1">
            <a:off x="8581790" y="4642284"/>
            <a:ext cx="252426" cy="239659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622F9DF0-AB8D-2DB6-07E7-CF40B70C0876}"/>
              </a:ext>
            </a:extLst>
          </p:cNvPr>
          <p:cNvCxnSpPr>
            <a:cxnSpLocks/>
          </p:cNvCxnSpPr>
          <p:nvPr/>
        </p:nvCxnSpPr>
        <p:spPr>
          <a:xfrm flipH="1" flipV="1">
            <a:off x="9129009" y="4642284"/>
            <a:ext cx="241551" cy="239659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7EAAABA8-9559-A435-66E0-619E8CA9EC2E}"/>
              </a:ext>
            </a:extLst>
          </p:cNvPr>
          <p:cNvCxnSpPr>
            <a:cxnSpLocks/>
          </p:cNvCxnSpPr>
          <p:nvPr/>
        </p:nvCxnSpPr>
        <p:spPr>
          <a:xfrm flipH="1" flipV="1">
            <a:off x="8834853" y="4634703"/>
            <a:ext cx="294156" cy="2155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965EAAA9-2F43-D49D-BB20-89A8EAB27997}"/>
              </a:ext>
            </a:extLst>
          </p:cNvPr>
          <p:cNvCxnSpPr>
            <a:cxnSpLocks/>
          </p:cNvCxnSpPr>
          <p:nvPr/>
        </p:nvCxnSpPr>
        <p:spPr>
          <a:xfrm flipH="1">
            <a:off x="8345377" y="4099684"/>
            <a:ext cx="248782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E475E69A-776D-1761-9E71-C6E670BDB4AB}"/>
              </a:ext>
            </a:extLst>
          </p:cNvPr>
          <p:cNvCxnSpPr>
            <a:cxnSpLocks/>
          </p:cNvCxnSpPr>
          <p:nvPr/>
        </p:nvCxnSpPr>
        <p:spPr>
          <a:xfrm flipH="1">
            <a:off x="9363420" y="4099684"/>
            <a:ext cx="248782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1EF759D9-414D-4960-094F-DDDF8ACD4C05}"/>
              </a:ext>
            </a:extLst>
          </p:cNvPr>
          <p:cNvCxnSpPr>
            <a:cxnSpLocks/>
          </p:cNvCxnSpPr>
          <p:nvPr/>
        </p:nvCxnSpPr>
        <p:spPr>
          <a:xfrm flipH="1">
            <a:off x="9363420" y="4034446"/>
            <a:ext cx="248782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8" name="Straight Connector 137">
            <a:extLst>
              <a:ext uri="{FF2B5EF4-FFF2-40B4-BE49-F238E27FC236}">
                <a16:creationId xmlns:a16="http://schemas.microsoft.com/office/drawing/2014/main" id="{EF0CAAB5-DC82-E627-EC21-85C7D064D677}"/>
              </a:ext>
            </a:extLst>
          </p:cNvPr>
          <p:cNvCxnSpPr>
            <a:cxnSpLocks/>
          </p:cNvCxnSpPr>
          <p:nvPr/>
        </p:nvCxnSpPr>
        <p:spPr>
          <a:xfrm flipH="1">
            <a:off x="8344184" y="4034446"/>
            <a:ext cx="248782" cy="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590F3137-810E-B3DE-644A-05930977AEEA}"/>
              </a:ext>
            </a:extLst>
          </p:cNvPr>
          <p:cNvCxnSpPr>
            <a:cxnSpLocks/>
          </p:cNvCxnSpPr>
          <p:nvPr/>
        </p:nvCxnSpPr>
        <p:spPr>
          <a:xfrm flipV="1">
            <a:off x="10481687" y="5043490"/>
            <a:ext cx="0" cy="20231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40" name="Straight Connector 139">
            <a:extLst>
              <a:ext uri="{FF2B5EF4-FFF2-40B4-BE49-F238E27FC236}">
                <a16:creationId xmlns:a16="http://schemas.microsoft.com/office/drawing/2014/main" id="{3ADC2097-E47B-FE88-5893-54DC99C923B8}"/>
              </a:ext>
            </a:extLst>
          </p:cNvPr>
          <p:cNvCxnSpPr>
            <a:cxnSpLocks/>
          </p:cNvCxnSpPr>
          <p:nvPr/>
        </p:nvCxnSpPr>
        <p:spPr>
          <a:xfrm flipV="1">
            <a:off x="10421710" y="5039479"/>
            <a:ext cx="0" cy="202310"/>
          </a:xfrm>
          <a:prstGeom prst="line">
            <a:avLst/>
          </a:prstGeom>
          <a:noFill/>
          <a:ln w="28575" cap="flat" cmpd="sng" algn="ctr">
            <a:solidFill>
              <a:srgbClr val="E8FF2E"/>
            </a:solidFill>
            <a:prstDash val="solid"/>
            <a:miter lim="800000"/>
          </a:ln>
          <a:effectLst/>
        </p:spPr>
      </p:cxnSp>
      <p:cxnSp>
        <p:nvCxnSpPr>
          <p:cNvPr id="141" name="Straight Connector 140">
            <a:extLst>
              <a:ext uri="{FF2B5EF4-FFF2-40B4-BE49-F238E27FC236}">
                <a16:creationId xmlns:a16="http://schemas.microsoft.com/office/drawing/2014/main" id="{709FD5CC-983F-EAEC-0CF4-7CAFBD290071}"/>
              </a:ext>
            </a:extLst>
          </p:cNvPr>
          <p:cNvCxnSpPr>
            <a:cxnSpLocks/>
          </p:cNvCxnSpPr>
          <p:nvPr/>
        </p:nvCxnSpPr>
        <p:spPr>
          <a:xfrm flipV="1">
            <a:off x="9904839" y="5447250"/>
            <a:ext cx="0" cy="67172"/>
          </a:xfrm>
          <a:prstGeom prst="line">
            <a:avLst/>
          </a:prstGeom>
          <a:noFill/>
          <a:ln w="28575" cap="flat" cmpd="sng" algn="ctr">
            <a:solidFill>
              <a:srgbClr val="69E1FF"/>
            </a:solidFill>
            <a:prstDash val="solid"/>
            <a:miter lim="800000"/>
          </a:ln>
          <a:effectLst/>
        </p:spPr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1B687A4E-B1A8-AA0A-FC21-1538ECCC4092}"/>
              </a:ext>
            </a:extLst>
          </p:cNvPr>
          <p:cNvCxnSpPr>
            <a:cxnSpLocks/>
          </p:cNvCxnSpPr>
          <p:nvPr/>
        </p:nvCxnSpPr>
        <p:spPr>
          <a:xfrm flipV="1">
            <a:off x="8053115" y="5447250"/>
            <a:ext cx="0" cy="67172"/>
          </a:xfrm>
          <a:prstGeom prst="line">
            <a:avLst/>
          </a:prstGeom>
          <a:noFill/>
          <a:ln w="28575" cap="flat" cmpd="sng" algn="ctr">
            <a:solidFill>
              <a:srgbClr val="69E1FF"/>
            </a:solidFill>
            <a:prstDash val="solid"/>
            <a:miter lim="800000"/>
          </a:ln>
          <a:effectLst/>
        </p:spPr>
      </p:cxnSp>
      <p:sp>
        <p:nvSpPr>
          <p:cNvPr id="143" name="Title 1">
            <a:extLst>
              <a:ext uri="{FF2B5EF4-FFF2-40B4-BE49-F238E27FC236}">
                <a16:creationId xmlns:a16="http://schemas.microsoft.com/office/drawing/2014/main" id="{60939691-0304-F3D9-165A-9FA327C8FDD8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BOND cross-section thermal modelling (III)</a:t>
            </a:r>
            <a:endParaRPr lang="en-GB" sz="40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2737903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8488BA-7C8D-6671-604E-5DD925AF6F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4799F9-E8FF-D6C9-1BE5-9110CA7EF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ED2B98-1125-5A72-C53D-4D2847B77879}"/>
              </a:ext>
            </a:extLst>
          </p:cNvPr>
          <p:cNvSpPr txBox="1"/>
          <p:nvPr/>
        </p:nvSpPr>
        <p:spPr>
          <a:xfrm>
            <a:off x="3658953" y="4736763"/>
            <a:ext cx="4874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Patricia Borges de Sousa on behalf of WP 4.6</a:t>
            </a:r>
            <a:endParaRPr lang="en-F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61A205-0058-F366-015D-3F4552BCDD9A}"/>
              </a:ext>
            </a:extLst>
          </p:cNvPr>
          <p:cNvSpPr txBox="1"/>
          <p:nvPr/>
        </p:nvSpPr>
        <p:spPr>
          <a:xfrm>
            <a:off x="3800050" y="5524856"/>
            <a:ext cx="459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11</a:t>
            </a:r>
            <a:r>
              <a:rPr lang="en-US" baseline="30000" dirty="0"/>
              <a:t>th</a:t>
            </a:r>
            <a:r>
              <a:rPr lang="en-US" dirty="0"/>
              <a:t> February 2025 – HFM Annual Meeting</a:t>
            </a:r>
            <a:r>
              <a:rPr lang="en-FR" dirty="0"/>
              <a:t>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CFF4043-0C06-5D3A-7725-2A4C08EBA1CF}"/>
              </a:ext>
            </a:extLst>
          </p:cNvPr>
          <p:cNvSpPr txBox="1">
            <a:spLocks/>
          </p:cNvSpPr>
          <p:nvPr/>
        </p:nvSpPr>
        <p:spPr>
          <a:xfrm>
            <a:off x="1991140" y="1530350"/>
            <a:ext cx="8219661" cy="2964738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dirty="0">
                <a:latin typeface="+mj-lt"/>
              </a:rPr>
              <a:t>Progress on Cryogenics Studies at CERN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6F746C8-D5A8-4C84-1365-C16EFD2A4B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045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227E9D-FE0D-27B1-4ACC-6B0B96F28E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E236CA-CE7B-0AB2-7FA7-1EB02C1B9C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66140B-1BDD-C284-5F8C-D57DD79D91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1674D-1407-99FF-94B0-C1985654DF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1E61641-F7CC-8A69-C82F-7F3E6796943F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BOND cross-section thermal modelling (IV)</a:t>
            </a:r>
            <a:endParaRPr lang="en-GB" sz="4000" dirty="0"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7FAECE6-8440-D260-29C7-B9B6BB2EA57C}"/>
              </a:ext>
            </a:extLst>
          </p:cNvPr>
          <p:cNvSpPr txBox="1"/>
          <p:nvPr/>
        </p:nvSpPr>
        <p:spPr>
          <a:xfrm>
            <a:off x="390779" y="1177643"/>
            <a:ext cx="4339971" cy="32316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b="1" dirty="0"/>
              <a:t>Heat loads: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static + dynamic + magnetization 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b="1" dirty="0"/>
              <a:t>No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 thermal contact resistance (perfect contact) </a:t>
            </a:r>
            <a:endParaRPr kumimoji="0" lang="en-GB" sz="1400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637200" lvl="1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pic>
        <p:nvPicPr>
          <p:cNvPr id="33" name="Picture 32" descr="A blue and yellow object with holes&#10;&#10;Description automatically generated">
            <a:extLst>
              <a:ext uri="{FF2B5EF4-FFF2-40B4-BE49-F238E27FC236}">
                <a16:creationId xmlns:a16="http://schemas.microsoft.com/office/drawing/2014/main" id="{E6279C30-6FE0-5DD6-33BB-A36689AF78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8463" y="2204163"/>
            <a:ext cx="5112568" cy="3837166"/>
          </a:xfrm>
          <a:prstGeom prst="rect">
            <a:avLst/>
          </a:prstGeom>
        </p:spPr>
      </p:pic>
      <p:pic>
        <p:nvPicPr>
          <p:cNvPr id="36" name="Picture 35" descr="A blue and orange object with black background&#10;&#10;Description automatically generated">
            <a:extLst>
              <a:ext uri="{FF2B5EF4-FFF2-40B4-BE49-F238E27FC236}">
                <a16:creationId xmlns:a16="http://schemas.microsoft.com/office/drawing/2014/main" id="{B8A3482C-1272-5D0E-6799-778C9C53F8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387" y="2172450"/>
            <a:ext cx="5133916" cy="3853190"/>
          </a:xfrm>
          <a:prstGeom prst="rect">
            <a:avLst/>
          </a:prstGeom>
        </p:spPr>
      </p:pic>
      <p:pic>
        <p:nvPicPr>
          <p:cNvPr id="38" name="Picture 37" descr="A blue circular object with a hole in the middle&#10;&#10;Description automatically generated">
            <a:extLst>
              <a:ext uri="{FF2B5EF4-FFF2-40B4-BE49-F238E27FC236}">
                <a16:creationId xmlns:a16="http://schemas.microsoft.com/office/drawing/2014/main" id="{29D15631-6DC8-C6FB-6C5E-8E6F0893F4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73" b="1000"/>
          <a:stretch/>
        </p:blipFill>
        <p:spPr>
          <a:xfrm>
            <a:off x="11183679" y="2115537"/>
            <a:ext cx="574403" cy="373512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B859432-BD38-59D7-73EF-28E6E99C184E}"/>
                  </a:ext>
                </a:extLst>
              </p:cNvPr>
              <p:cNvSpPr txBox="1"/>
              <p:nvPr/>
            </p:nvSpPr>
            <p:spPr>
              <a:xfrm>
                <a:off x="9493856" y="2442119"/>
                <a:ext cx="1571745" cy="566822"/>
              </a:xfrm>
              <a:prstGeom prst="rect">
                <a:avLst/>
              </a:prstGeom>
              <a:noFill/>
              <a:ln w="19050">
                <a:solidFill>
                  <a:srgbClr val="0F124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kumimoji="0" lang="fr-CH" sz="16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= 5.13 </m:t>
                      </m:r>
                      <m:r>
                        <a:rPr kumimoji="0" lang="fr-CH" sz="16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2B859432-BD38-59D7-73EF-28E6E99C184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93856" y="2442119"/>
                <a:ext cx="1571745" cy="56682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19050">
                <a:solidFill>
                  <a:srgbClr val="0F124A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CE123AD-E4B0-0F80-7B0F-F959505365BA}"/>
                  </a:ext>
                </a:extLst>
              </p:cNvPr>
              <p:cNvSpPr txBox="1"/>
              <p:nvPr/>
            </p:nvSpPr>
            <p:spPr>
              <a:xfrm>
                <a:off x="10950044" y="1743308"/>
                <a:ext cx="1021463" cy="56682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0" lang="fr-CH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𝑻</m:t>
                      </m:r>
                      <m:r>
                        <a:rPr kumimoji="0" lang="fr-CH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kumimoji="0" lang="fr-CH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kumimoji="0" lang="fr-CH" sz="1400" b="1" i="1" u="none" strike="noStrike" kern="0" cap="none" spc="0" normalizeH="0" baseline="0" noProof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kumimoji="0" lang="en-US" sz="2400" b="1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CE123AD-E4B0-0F80-7B0F-F959505365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0044" y="1743308"/>
                <a:ext cx="1021463" cy="56682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Star: 5 Points 41">
            <a:extLst>
              <a:ext uri="{FF2B5EF4-FFF2-40B4-BE49-F238E27FC236}">
                <a16:creationId xmlns:a16="http://schemas.microsoft.com/office/drawing/2014/main" id="{9B92F243-605F-F97D-EDBA-EEA643B8C5FB}"/>
              </a:ext>
            </a:extLst>
          </p:cNvPr>
          <p:cNvSpPr/>
          <p:nvPr/>
        </p:nvSpPr>
        <p:spPr>
          <a:xfrm>
            <a:off x="8547091" y="5675373"/>
            <a:ext cx="132988" cy="111615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3" name="Star: 5 Points 42">
            <a:extLst>
              <a:ext uri="{FF2B5EF4-FFF2-40B4-BE49-F238E27FC236}">
                <a16:creationId xmlns:a16="http://schemas.microsoft.com/office/drawing/2014/main" id="{EDAD73F4-7AD4-0533-3B28-4A7F4FA49F4C}"/>
              </a:ext>
            </a:extLst>
          </p:cNvPr>
          <p:cNvSpPr/>
          <p:nvPr/>
        </p:nvSpPr>
        <p:spPr>
          <a:xfrm>
            <a:off x="9385844" y="2347849"/>
            <a:ext cx="216024" cy="216024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58060E-83C0-D468-7BF5-8884F1F40CDD}"/>
                  </a:ext>
                </a:extLst>
              </p:cNvPr>
              <p:cNvSpPr txBox="1"/>
              <p:nvPr/>
            </p:nvSpPr>
            <p:spPr>
              <a:xfrm>
                <a:off x="2854404" y="2457808"/>
                <a:ext cx="1571745" cy="566822"/>
              </a:xfrm>
              <a:prstGeom prst="rect">
                <a:avLst/>
              </a:prstGeom>
              <a:noFill/>
              <a:ln w="19050">
                <a:solidFill>
                  <a:srgbClr val="0F124A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0" marR="0" lvl="0" indent="0" defTabSz="685727" eaLnBrk="1" fontAlgn="auto" latinLnBrk="0" hangingPunct="1">
                  <a:lnSpc>
                    <a:spcPts val="3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kumimoji="0" lang="fr-CH" sz="1600" b="0" i="1" u="none" strike="noStrike" kern="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srgbClr val="0F124A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</a:rPr>
                            <m:t>𝑚𝑎𝑥</m:t>
                          </m:r>
                        </m:sub>
                      </m:sSub>
                      <m:r>
                        <a:rPr kumimoji="0" lang="fr-CH" sz="16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 =4.83 </m:t>
                      </m:r>
                      <m:r>
                        <a:rPr kumimoji="0" lang="fr-CH" sz="1600" b="0" i="1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F124A"/>
                          </a:solidFill>
                          <a:effectLst/>
                          <a:uLnTx/>
                          <a:uFillTx/>
                          <a:latin typeface="Cambria Math" panose="02040503050406030204" pitchFamily="18" charset="0"/>
                        </a:rPr>
                        <m:t>𝐾</m:t>
                      </m:r>
                    </m:oMath>
                  </m:oMathPara>
                </a14:m>
                <a:endPara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0F124A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6E58060E-83C0-D468-7BF5-8884F1F40C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54404" y="2457808"/>
                <a:ext cx="1571745" cy="56682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 w="19050">
                <a:solidFill>
                  <a:srgbClr val="0F124A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Star: 5 Points 45">
            <a:extLst>
              <a:ext uri="{FF2B5EF4-FFF2-40B4-BE49-F238E27FC236}">
                <a16:creationId xmlns:a16="http://schemas.microsoft.com/office/drawing/2014/main" id="{D07C9087-2C51-53F5-0A00-AB81DD3E932E}"/>
              </a:ext>
            </a:extLst>
          </p:cNvPr>
          <p:cNvSpPr/>
          <p:nvPr/>
        </p:nvSpPr>
        <p:spPr>
          <a:xfrm>
            <a:off x="1935653" y="5718781"/>
            <a:ext cx="132988" cy="111615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7" name="Star: 5 Points 46">
            <a:extLst>
              <a:ext uri="{FF2B5EF4-FFF2-40B4-BE49-F238E27FC236}">
                <a16:creationId xmlns:a16="http://schemas.microsoft.com/office/drawing/2014/main" id="{DC860AC1-E852-B830-2CF2-4C8855FD9010}"/>
              </a:ext>
            </a:extLst>
          </p:cNvPr>
          <p:cNvSpPr/>
          <p:nvPr/>
        </p:nvSpPr>
        <p:spPr>
          <a:xfrm>
            <a:off x="2736326" y="2307737"/>
            <a:ext cx="216024" cy="216024"/>
          </a:xfrm>
          <a:prstGeom prst="star5">
            <a:avLst/>
          </a:prstGeom>
          <a:solidFill>
            <a:srgbClr val="FFFFFF"/>
          </a:solidFill>
          <a:ln w="12700" cap="flat" cmpd="sng" algn="ctr">
            <a:solidFill>
              <a:srgbClr val="0000FF">
                <a:shade val="15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685727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3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D03ADF9-3770-DC6C-6069-D534A09002B0}"/>
              </a:ext>
            </a:extLst>
          </p:cNvPr>
          <p:cNvSpPr txBox="1"/>
          <p:nvPr/>
        </p:nvSpPr>
        <p:spPr>
          <a:xfrm>
            <a:off x="6610073" y="1125392"/>
            <a:ext cx="4705744" cy="31547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b="1" dirty="0"/>
              <a:t>Heat loads: 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static + dynamic + magnetization 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Estimated thermal contact resistance as per previous table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637200" lvl="1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81D4C06A-B6FA-0386-4C6A-EF9B489275E7}"/>
              </a:ext>
            </a:extLst>
          </p:cNvPr>
          <p:cNvSpPr txBox="1">
            <a:spLocks/>
          </p:cNvSpPr>
          <p:nvPr/>
        </p:nvSpPr>
        <p:spPr>
          <a:xfrm>
            <a:off x="4009036" y="3572566"/>
            <a:ext cx="3180998" cy="7595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3200" dirty="0">
                <a:solidFill>
                  <a:srgbClr val="FFC000"/>
                </a:solidFill>
                <a:latin typeface="+mj-lt"/>
              </a:rPr>
              <a:t>PRELIMINARY!</a:t>
            </a:r>
            <a:endParaRPr lang="en-GB" sz="3200" dirty="0">
              <a:solidFill>
                <a:srgbClr val="FFC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9648684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C1D36C-6094-847F-FC93-A156614B00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36F8C-3C89-1A06-62F2-D1FC262F05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51BC0DF-A1E9-EB18-EDF0-918521979D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2DC82B-26FB-B91B-5D18-9E203865B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5878E2B-A713-3326-DF68-3AD734A75027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Consequences of change of cooling paradigm</a:t>
            </a:r>
            <a:endParaRPr lang="en-GB" sz="40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52368A-11A0-2E24-DB1F-32FA339E55E6}"/>
              </a:ext>
            </a:extLst>
          </p:cNvPr>
          <p:cNvSpPr txBox="1"/>
          <p:nvPr/>
        </p:nvSpPr>
        <p:spPr>
          <a:xfrm>
            <a:off x="228600" y="1010140"/>
            <a:ext cx="11844454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endParaRPr lang="en-GB" sz="2000" dirty="0"/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Forced flow in confined channels means </a:t>
            </a:r>
            <a:r>
              <a:rPr lang="en-GB" sz="1600" b="1" dirty="0"/>
              <a:t>the cold mass no longer needs to be a pressure vessel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; simplification of geometry and requirements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Working point at 4.5 K instead of 1.9 K allows for intrinsic (Carnot) and technological (cold compressors) </a:t>
            </a:r>
            <a:r>
              <a:rPr lang="en-GB" sz="1600" b="1" dirty="0"/>
              <a:t>improvement in the cryogenic COP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Proposed cooling scheme allows for a </a:t>
            </a:r>
            <a:r>
              <a:rPr lang="en-GB" sz="1600" b="1" dirty="0"/>
              <a:t>reduction of ~40% in energy consumption and ~50% in He inventory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By limiting the contact between He and coil to the cooling channels, </a:t>
            </a:r>
            <a:r>
              <a:rPr lang="en-GB" sz="1600" b="1" dirty="0"/>
              <a:t>impact of quench energy on cooling circuit limited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By avoiding the He I ↔ He II transition, </a:t>
            </a:r>
            <a:r>
              <a:rPr lang="en-GB" sz="1600" b="1" dirty="0"/>
              <a:t>recovery time after a quench event potentially reduced</a:t>
            </a: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marR="0" lvl="0" indent="-180000" algn="l" defTabSz="68572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Intrinsic </a:t>
            </a:r>
            <a:r>
              <a:rPr lang="en-GB" sz="1600" b="1" dirty="0"/>
              <a:t>longitudinal temperature gradient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along the length of the magnet/sector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600" b="1" dirty="0"/>
              <a:t>Enthalpy reservoir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provided by large mass of </a:t>
            </a:r>
            <a:r>
              <a:rPr lang="en-GB" sz="1600" dirty="0" err="1">
                <a:solidFill>
                  <a:schemeClr val="accent6">
                    <a:lumMod val="50000"/>
                  </a:schemeClr>
                </a:solidFill>
              </a:rPr>
              <a:t>LHe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GB" sz="1600" b="1" dirty="0"/>
              <a:t>is no longer available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600" b="1" dirty="0"/>
              <a:t>Radial temperature gradient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inside the cold mass is more significant than when using He II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Dependence of electrical insulation with insulation vacuum needs to be assessed, including during/after quench</a:t>
            </a:r>
          </a:p>
          <a:p>
            <a:pPr marL="180000" indent="-180000">
              <a:lnSpc>
                <a:spcPct val="100000"/>
              </a:lnSpc>
              <a:spcAft>
                <a:spcPts val="600"/>
              </a:spcAft>
              <a:buBlip>
                <a:blip r:embed="rId3"/>
              </a:buBlip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FABE7C-D94B-5C49-975F-4D128DE93BA5}"/>
              </a:ext>
            </a:extLst>
          </p:cNvPr>
          <p:cNvSpPr/>
          <p:nvPr/>
        </p:nvSpPr>
        <p:spPr>
          <a:xfrm>
            <a:off x="291071" y="5530804"/>
            <a:ext cx="181155" cy="38818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b="1" dirty="0">
                <a:solidFill>
                  <a:srgbClr val="FFC000"/>
                </a:solidFill>
              </a:rPr>
              <a:t>?</a:t>
            </a:r>
            <a:endParaRPr lang="en-GB" sz="2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691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F946B-4793-5F96-DC23-0A55DF6A76A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0C5C78-4F14-C5CC-60BC-458E0947AB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9B46F4-F828-66F0-9674-A6D84312AA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45AED28E-DA9D-C600-3313-6F7FEF6B6493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Outlook for 2025</a:t>
            </a:r>
            <a:endParaRPr lang="en-GB" sz="40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783CC04-98E6-8C3C-6CF6-CE61F970C13F}"/>
              </a:ext>
            </a:extLst>
          </p:cNvPr>
          <p:cNvSpPr txBox="1"/>
          <p:nvPr/>
        </p:nvSpPr>
        <p:spPr>
          <a:xfrm>
            <a:off x="228600" y="1010140"/>
            <a:ext cx="11417300" cy="38625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b="1" dirty="0"/>
              <a:t>Optimisation of cooling features for local heat extraction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 the magnet structure, collaborating closely with TE/MSC</a:t>
            </a: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Investigation of </a:t>
            </a:r>
            <a:r>
              <a:rPr lang="en-GB" sz="1600" b="1" dirty="0"/>
              <a:t>transient modes of an accelerator operated at 4.5 K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 using single-phase He forced flow: cooldown, behaviour during quench, recovery after quench event…</a:t>
            </a: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Construction of </a:t>
            </a:r>
            <a:r>
              <a:rPr lang="en-GB" sz="1600" b="1" dirty="0"/>
              <a:t>demonstrator test stand for dry magnet cooling at 4.5 K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: supercritical He circuit at 3-4 bar for magnet cooling loop, CFHEX-based current leads using He or Ne in a separate loop. Cold source provided by standalone cryocoolers. Idea of providing a re-cooler (&lt; 4 K) environment under study.</a:t>
            </a: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b="1" dirty="0"/>
              <a:t>Impact of dry cooling methods in accelerator magnets: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electrical insulation, quench protection</a:t>
            </a: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Campaign on </a:t>
            </a:r>
            <a:r>
              <a:rPr lang="en-GB" sz="1600" b="1" dirty="0"/>
              <a:t>thermal properties of HTS tape and tape stack </a:t>
            </a: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materials </a:t>
            </a:r>
          </a:p>
          <a:p>
            <a:pPr marL="180000" indent="-180000">
              <a:spcBef>
                <a:spcPts val="1200"/>
              </a:spcBef>
              <a:spcAft>
                <a:spcPts val="600"/>
              </a:spcAft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600" dirty="0">
                <a:solidFill>
                  <a:schemeClr val="accent6">
                    <a:lumMod val="50000"/>
                  </a:schemeClr>
                </a:solidFill>
              </a:rPr>
              <a:t>Study of cooling scheme options at 20 K might be pushed to a later date if no immediate urgency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4123270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D29CC7-9066-AE7D-F441-05321AB846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E34CF6-62A5-7743-4374-F65DAB2A4101}"/>
              </a:ext>
            </a:extLst>
          </p:cNvPr>
          <p:cNvSpPr/>
          <p:nvPr/>
        </p:nvSpPr>
        <p:spPr>
          <a:xfrm>
            <a:off x="2433637" y="4200525"/>
            <a:ext cx="7324725" cy="233362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Thank you for your attention!</a:t>
            </a:r>
          </a:p>
          <a:p>
            <a:pPr algn="ctr"/>
            <a:endParaRPr lang="en-GB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9293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9334F-C716-8FB6-D035-FC14E5B4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23B085-981D-5C97-8606-02ACB398D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A844E0-6BF5-5F97-3363-7D53929F9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10B02948-ECCF-63A0-6B82-4873D8646353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Table of contents</a:t>
            </a:r>
            <a:endParaRPr lang="en-GB" sz="4000" dirty="0"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F97F33D-F502-ADE7-0187-3AEA623D721D}"/>
              </a:ext>
            </a:extLst>
          </p:cNvPr>
          <p:cNvSpPr txBox="1"/>
          <p:nvPr/>
        </p:nvSpPr>
        <p:spPr>
          <a:xfrm>
            <a:off x="228599" y="967273"/>
            <a:ext cx="8747975" cy="49398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18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General status of activities</a:t>
            </a:r>
          </a:p>
          <a:p>
            <a:pPr marL="180000" indent="-180000">
              <a:spcBef>
                <a:spcPts val="18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Test stands for HFM materials</a:t>
            </a:r>
          </a:p>
          <a:p>
            <a:pPr marL="180000" indent="-180000">
              <a:spcBef>
                <a:spcPts val="18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HFM Cryogenics laboratory</a:t>
            </a:r>
          </a:p>
          <a:p>
            <a:pPr marL="180000" indent="-180000">
              <a:spcBef>
                <a:spcPts val="18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Development of current leads for ‘dry’ magnets</a:t>
            </a:r>
          </a:p>
          <a:p>
            <a:pPr marL="180000" indent="-180000">
              <a:spcBef>
                <a:spcPts val="18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Studies for magnet cooling at 4.5 K 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71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C12A8D-AD6A-1C68-5F2D-C7FC4CB99B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027D25-B2D0-A884-1D7C-14186A3AB4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E6CCCA-D728-C87A-4833-D18C3CD1B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F077D8-0D5F-3E51-8E77-08D9AF2A3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D141029-A9A5-BE46-2D5F-22FC5301A826}"/>
              </a:ext>
            </a:extLst>
          </p:cNvPr>
          <p:cNvSpPr txBox="1">
            <a:spLocks/>
          </p:cNvSpPr>
          <p:nvPr/>
        </p:nvSpPr>
        <p:spPr>
          <a:xfrm>
            <a:off x="228600" y="249937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sz="4000" dirty="0">
                <a:latin typeface="+mj-lt"/>
              </a:rPr>
              <a:t>General status of activities</a:t>
            </a:r>
            <a:endParaRPr lang="en-GB" sz="4000" dirty="0">
              <a:latin typeface="+mj-lt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8E25654-B759-E358-9419-5EE698E74B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4493783"/>
              </p:ext>
            </p:extLst>
          </p:nvPr>
        </p:nvGraphicFramePr>
        <p:xfrm>
          <a:off x="228600" y="1765300"/>
          <a:ext cx="11698237" cy="421475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66530">
                  <a:extLst>
                    <a:ext uri="{9D8B030D-6E8A-4147-A177-3AD203B41FA5}">
                      <a16:colId xmlns:a16="http://schemas.microsoft.com/office/drawing/2014/main" val="669198272"/>
                    </a:ext>
                  </a:extLst>
                </a:gridCol>
                <a:gridCol w="3967370">
                  <a:extLst>
                    <a:ext uri="{9D8B030D-6E8A-4147-A177-3AD203B41FA5}">
                      <a16:colId xmlns:a16="http://schemas.microsoft.com/office/drawing/2014/main" val="3712123812"/>
                    </a:ext>
                  </a:extLst>
                </a:gridCol>
                <a:gridCol w="398019">
                  <a:extLst>
                    <a:ext uri="{9D8B030D-6E8A-4147-A177-3AD203B41FA5}">
                      <a16:colId xmlns:a16="http://schemas.microsoft.com/office/drawing/2014/main" val="8215806"/>
                    </a:ext>
                  </a:extLst>
                </a:gridCol>
                <a:gridCol w="398019">
                  <a:extLst>
                    <a:ext uri="{9D8B030D-6E8A-4147-A177-3AD203B41FA5}">
                      <a16:colId xmlns:a16="http://schemas.microsoft.com/office/drawing/2014/main" val="2864431180"/>
                    </a:ext>
                  </a:extLst>
                </a:gridCol>
                <a:gridCol w="398019">
                  <a:extLst>
                    <a:ext uri="{9D8B030D-6E8A-4147-A177-3AD203B41FA5}">
                      <a16:colId xmlns:a16="http://schemas.microsoft.com/office/drawing/2014/main" val="2356865487"/>
                    </a:ext>
                  </a:extLst>
                </a:gridCol>
                <a:gridCol w="796038">
                  <a:extLst>
                    <a:ext uri="{9D8B030D-6E8A-4147-A177-3AD203B41FA5}">
                      <a16:colId xmlns:a16="http://schemas.microsoft.com/office/drawing/2014/main" val="1091434874"/>
                    </a:ext>
                  </a:extLst>
                </a:gridCol>
                <a:gridCol w="796038">
                  <a:extLst>
                    <a:ext uri="{9D8B030D-6E8A-4147-A177-3AD203B41FA5}">
                      <a16:colId xmlns:a16="http://schemas.microsoft.com/office/drawing/2014/main" val="3092889962"/>
                    </a:ext>
                  </a:extLst>
                </a:gridCol>
                <a:gridCol w="1045402">
                  <a:extLst>
                    <a:ext uri="{9D8B030D-6E8A-4147-A177-3AD203B41FA5}">
                      <a16:colId xmlns:a16="http://schemas.microsoft.com/office/drawing/2014/main" val="4016160957"/>
                    </a:ext>
                  </a:extLst>
                </a:gridCol>
                <a:gridCol w="3332802">
                  <a:extLst>
                    <a:ext uri="{9D8B030D-6E8A-4147-A177-3AD203B41FA5}">
                      <a16:colId xmlns:a16="http://schemas.microsoft.com/office/drawing/2014/main" val="2521857124"/>
                    </a:ext>
                  </a:extLst>
                </a:gridCol>
              </a:tblGrid>
              <a:tr h="61595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WP 4.6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400" dirty="0"/>
                        <a:t>Cryogenic and thermal management studies</a:t>
                      </a:r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Progress up to start of 2025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Highlights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6223980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Cooling solutions towards reduced He content and energy consumption</a:t>
                      </a:r>
                      <a:endParaRPr lang="en-GB" sz="14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Investigation of supercritical He cooling at 4.5 K for accel. magnets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940151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T2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Thermal properties of magnet components</a:t>
                      </a:r>
                      <a:endParaRPr lang="en-GB" sz="1400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Campaign for HTS tape and tape stack measurement to start in 2025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12879064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T3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Thermal design and modelling of coils </a:t>
                      </a:r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Thermal modelling of first BOND double-aperture cross-sections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3898609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T4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Thermal modelling of full cold mass assemblies</a:t>
                      </a:r>
                      <a:endParaRPr lang="en-GB" sz="1400" dirty="0"/>
                    </a:p>
                  </a:txBody>
                  <a:tcPr anchor="ctr"/>
                </a:tc>
                <a:tc gridSpan="6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0233540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T5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Small-scale HTS coils characterization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gridSpan="5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9951123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T6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Thermal aspects of quench protection (w/ WP4.5)</a:t>
                      </a:r>
                      <a:endParaRPr lang="en-GB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693282"/>
                  </a:ext>
                </a:extLst>
              </a:tr>
              <a:tr h="50400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T7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 dirty="0"/>
                        <a:t>Test stands for HFM</a:t>
                      </a:r>
                      <a:endParaRPr lang="en-GB" sz="14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solidFill>
                      <a:srgbClr val="00B7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4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All small test stands operational</a:t>
                      </a:r>
                    </a:p>
                    <a:p>
                      <a:pPr marL="180000" indent="-180000">
                        <a:buFont typeface="Arial" panose="020B0604020202020204" pitchFamily="34" charset="0"/>
                        <a:buChar char="•"/>
                      </a:pPr>
                      <a:r>
                        <a:rPr lang="en-US" sz="1400" dirty="0"/>
                        <a:t>Dry-cooling demons. to build in 2025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3812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8836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4165C-35F0-C1EB-2209-BD85919C96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“HFM-Lab” at the Cryolab</a:t>
            </a:r>
            <a:endParaRPr lang="en-GB" sz="4000" dirty="0">
              <a:latin typeface="+mj-lt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F384B-1E64-DF88-AF9A-E1335EE7FD4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AC0273-0BC7-14EC-2B1E-EBDDBF487A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CBCBC-F05F-286A-9682-710D64DBF9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49FE556-366E-9023-680A-F577EFBBCB3B}"/>
              </a:ext>
            </a:extLst>
          </p:cNvPr>
          <p:cNvSpPr txBox="1"/>
          <p:nvPr/>
        </p:nvSpPr>
        <p:spPr>
          <a:xfrm>
            <a:off x="228599" y="967273"/>
            <a:ext cx="8747975" cy="2277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Allocation of </a:t>
            </a:r>
            <a:r>
              <a:rPr lang="en-GB" sz="1400" b="1" dirty="0"/>
              <a:t>dedicated 100 m</a:t>
            </a:r>
            <a:r>
              <a:rPr lang="en-GB" sz="1400" b="1" baseline="30000" dirty="0"/>
              <a:t>2</a:t>
            </a:r>
            <a:r>
              <a:rPr lang="en-GB" sz="1400" b="1" dirty="0"/>
              <a:t> laboratory space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for HFM-related activities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Electrical network upgraded to latest standards, lighting redone, work surfaces and storage installed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Material property test stations + </a:t>
            </a:r>
            <a:r>
              <a:rPr lang="en-GB" sz="1400" b="1" dirty="0"/>
              <a:t>reduced He cooling demonstrator 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342900" indent="-342900"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9C31F4E-EDEC-B8F0-297D-0F0A29351194}"/>
              </a:ext>
            </a:extLst>
          </p:cNvPr>
          <p:cNvSpPr txBox="1"/>
          <p:nvPr/>
        </p:nvSpPr>
        <p:spPr>
          <a:xfrm>
            <a:off x="3780774" y="5675283"/>
            <a:ext cx="1755583" cy="4308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/>
              <a:t>Refurbishment of bld. 159 for HFM-lab</a:t>
            </a:r>
            <a:endParaRPr lang="en-GB" sz="1400" dirty="0"/>
          </a:p>
        </p:txBody>
      </p:sp>
      <p:pic>
        <p:nvPicPr>
          <p:cNvPr id="16" name="Picture 15" descr="A room with a few machines and a table&#10;&#10;Description automatically generated with medium confidence">
            <a:extLst>
              <a:ext uri="{FF2B5EF4-FFF2-40B4-BE49-F238E27FC236}">
                <a16:creationId xmlns:a16="http://schemas.microsoft.com/office/drawing/2014/main" id="{42248694-E20E-60AB-17D1-C7D492ECA9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6298" y="2787650"/>
            <a:ext cx="4490639" cy="336798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5966222C-123E-65D9-C3D2-BFD0C9A034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42992" y="1978914"/>
            <a:ext cx="4138741" cy="4629149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956C4CE-974E-8DFC-622A-C246595268D5}"/>
              </a:ext>
            </a:extLst>
          </p:cNvPr>
          <p:cNvSpPr txBox="1"/>
          <p:nvPr/>
        </p:nvSpPr>
        <p:spPr>
          <a:xfrm>
            <a:off x="4051262" y="2534233"/>
            <a:ext cx="2970190" cy="16773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Most material for supercritical “dry-cooling” demonstrator test stand has been procured and received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New graduate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coming in March 2025 for </a:t>
            </a:r>
            <a:r>
              <a:rPr lang="en-GB" sz="1400" b="1" dirty="0"/>
              <a:t>demonstrator test stand development</a:t>
            </a:r>
          </a:p>
        </p:txBody>
      </p:sp>
      <p:pic>
        <p:nvPicPr>
          <p:cNvPr id="23" name="Picture 22" descr="A machine in a factory&#10;&#10;Description automatically generated">
            <a:extLst>
              <a:ext uri="{FF2B5EF4-FFF2-40B4-BE49-F238E27FC236}">
                <a16:creationId xmlns:a16="http://schemas.microsoft.com/office/drawing/2014/main" id="{919E31CD-4D08-2C43-C118-DD9015564FD2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539" r="15720"/>
          <a:stretch/>
        </p:blipFill>
        <p:spPr>
          <a:xfrm rot="5400000">
            <a:off x="9302488" y="149223"/>
            <a:ext cx="2597148" cy="257175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25" name="Picture 24" descr="A room with a large window&#10;&#10;Description automatically generated">
            <a:extLst>
              <a:ext uri="{FF2B5EF4-FFF2-40B4-BE49-F238E27FC236}">
                <a16:creationId xmlns:a16="http://schemas.microsoft.com/office/drawing/2014/main" id="{941E9DDE-1FCC-5BC0-6F7B-0C8AC22817D1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7134" t="18441" r="4488"/>
          <a:stretch/>
        </p:blipFill>
        <p:spPr>
          <a:xfrm rot="5400000">
            <a:off x="5826305" y="4673278"/>
            <a:ext cx="1752048" cy="1212658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84484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7636F8-2194-FF1E-CAD5-CF529D97020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2FD3D3-F27F-0E75-7EAF-4DE98556FC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206EF5-5CBF-B3E6-ED2E-843595A272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FC1EF259-5665-D159-0CBB-D382B36F3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Test stands for HFM – refresher</a:t>
            </a:r>
            <a:endParaRPr lang="en-GB" sz="4000" dirty="0">
              <a:latin typeface="+mj-lt"/>
            </a:endParaRPr>
          </a:p>
        </p:txBody>
      </p:sp>
      <p:graphicFrame>
        <p:nvGraphicFramePr>
          <p:cNvPr id="9" name="Table 36">
            <a:extLst>
              <a:ext uri="{FF2B5EF4-FFF2-40B4-BE49-F238E27FC236}">
                <a16:creationId xmlns:a16="http://schemas.microsoft.com/office/drawing/2014/main" id="{3260A9AA-B6F4-F2FB-E5FF-CE10C71766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9449512"/>
              </p:ext>
            </p:extLst>
          </p:nvPr>
        </p:nvGraphicFramePr>
        <p:xfrm>
          <a:off x="4139547" y="4929837"/>
          <a:ext cx="3758169" cy="1205537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307548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2450621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</a:tblGrid>
              <a:tr h="433248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900" noProof="0" dirty="0"/>
                        <a:t>Length change measurement by inductive displacement sensor in quartz sample holder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196931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Points at 77 K (LN</a:t>
                      </a:r>
                      <a:r>
                        <a:rPr lang="en-GB" sz="900" baseline="-25000" noProof="0" dirty="0"/>
                        <a:t>2</a:t>
                      </a:r>
                      <a:r>
                        <a:rPr lang="en-GB" sz="900" noProof="0" dirty="0"/>
                        <a:t>) and 4.2 K (LHe)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315089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strictly 8 x 8 x 50 mm</a:t>
                      </a:r>
                      <a:r>
                        <a:rPr lang="en-GB" sz="900" baseline="30000" noProof="0" dirty="0"/>
                        <a:t>3</a:t>
                      </a:r>
                      <a:endParaRPr lang="en-GB" sz="900" baseline="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196931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LN</a:t>
                      </a:r>
                      <a:r>
                        <a:rPr kumimoji="0" lang="en-GB" sz="900" kern="1200" baseline="-250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kumimoji="0" lang="en-GB" sz="9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/LHe vapours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3155912E-DFAD-2977-DB16-BE6276E682A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610"/>
          <a:stretch/>
        </p:blipFill>
        <p:spPr>
          <a:xfrm>
            <a:off x="4139547" y="3276886"/>
            <a:ext cx="1341226" cy="1624405"/>
          </a:xfrm>
          <a:prstGeom prst="rect">
            <a:avLst/>
          </a:prstGeom>
        </p:spPr>
      </p:pic>
      <p:sp>
        <p:nvSpPr>
          <p:cNvPr id="12" name="Text Placeholder 22">
            <a:extLst>
              <a:ext uri="{FF2B5EF4-FFF2-40B4-BE49-F238E27FC236}">
                <a16:creationId xmlns:a16="http://schemas.microsoft.com/office/drawing/2014/main" id="{53933254-668C-303E-10BD-BE5BB20408FB}"/>
              </a:ext>
            </a:extLst>
          </p:cNvPr>
          <p:cNvSpPr txBox="1">
            <a:spLocks/>
          </p:cNvSpPr>
          <p:nvPr/>
        </p:nvSpPr>
        <p:spPr>
          <a:xfrm>
            <a:off x="5495482" y="4436989"/>
            <a:ext cx="1929947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Thermal </a:t>
            </a:r>
          </a:p>
          <a:p>
            <a:r>
              <a:rPr lang="en-US" dirty="0"/>
              <a:t>contraction</a:t>
            </a:r>
            <a:endParaRPr lang="en-GB" dirty="0"/>
          </a:p>
        </p:txBody>
      </p:sp>
      <p:sp>
        <p:nvSpPr>
          <p:cNvPr id="13" name="Text Placeholder 22">
            <a:extLst>
              <a:ext uri="{FF2B5EF4-FFF2-40B4-BE49-F238E27FC236}">
                <a16:creationId xmlns:a16="http://schemas.microsoft.com/office/drawing/2014/main" id="{72CBA8E6-10B5-2580-F47E-6764E1B84198}"/>
              </a:ext>
            </a:extLst>
          </p:cNvPr>
          <p:cNvSpPr txBox="1">
            <a:spLocks/>
          </p:cNvSpPr>
          <p:nvPr/>
        </p:nvSpPr>
        <p:spPr>
          <a:xfrm>
            <a:off x="8049152" y="3992196"/>
            <a:ext cx="2520495" cy="443948"/>
          </a:xfrm>
          <a:prstGeom prst="rect">
            <a:avLst/>
          </a:prstGeom>
        </p:spPr>
        <p:txBody>
          <a:bodyPr lIns="0" tIns="0" rIns="0" bIns="0"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US" sz="1400" b="1" i="1" dirty="0">
                <a:latin typeface="+mj-lt"/>
              </a:rPr>
              <a:t>T</a:t>
            </a:r>
            <a:r>
              <a:rPr lang="en-US" sz="1400" b="1" i="1" baseline="-25000" dirty="0">
                <a:latin typeface="+mj-lt"/>
              </a:rPr>
              <a:t>C</a:t>
            </a:r>
            <a:r>
              <a:rPr lang="en-US" i="1" dirty="0"/>
              <a:t> </a:t>
            </a:r>
            <a:r>
              <a:rPr lang="en-US" sz="1400" b="1" dirty="0">
                <a:latin typeface="+mn-lt"/>
                <a:cs typeface="+mn-cs"/>
              </a:rPr>
              <a:t>of SC films on substrate</a:t>
            </a:r>
            <a:endParaRPr lang="en-GB" sz="1400" b="1" dirty="0">
              <a:latin typeface="+mn-lt"/>
              <a:cs typeface="+mn-c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DC21DA7-E8C3-B205-64BD-F6A7853D1E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51"/>
          <a:stretch/>
        </p:blipFill>
        <p:spPr>
          <a:xfrm>
            <a:off x="8049151" y="4451429"/>
            <a:ext cx="1345670" cy="170508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graphicFrame>
        <p:nvGraphicFramePr>
          <p:cNvPr id="15" name="Table 36">
            <a:extLst>
              <a:ext uri="{FF2B5EF4-FFF2-40B4-BE49-F238E27FC236}">
                <a16:creationId xmlns:a16="http://schemas.microsoft.com/office/drawing/2014/main" id="{CB9C3CE7-E29D-AA3F-71D8-118216E1E3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6889859"/>
              </p:ext>
            </p:extLst>
          </p:nvPr>
        </p:nvGraphicFramePr>
        <p:xfrm>
          <a:off x="9454455" y="4436989"/>
          <a:ext cx="2610853" cy="1674914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908371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1702482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</a:tblGrid>
              <a:tr h="536642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AC contactless method, drive and pick-up coil separated by sample, temperature sweep scanning sample response – T</a:t>
                      </a:r>
                      <a:r>
                        <a:rPr lang="en-GB" sz="900" baseline="-25000" noProof="0" dirty="0"/>
                        <a:t>C</a:t>
                      </a:r>
                      <a:r>
                        <a:rPr lang="en-GB" sz="900" baseline="0" noProof="0" dirty="0"/>
                        <a:t> is max. slope of transition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265957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4.2 K – 30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265957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35 x 13 x 1.5 mm</a:t>
                      </a:r>
                      <a:r>
                        <a:rPr lang="en-GB" sz="900" baseline="30000" noProof="0" dirty="0"/>
                        <a:t>3</a:t>
                      </a:r>
                      <a:r>
                        <a:rPr lang="en-GB" sz="900" noProof="0" dirty="0"/>
                        <a:t> flat plates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265957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kumimoji="0" lang="en-GB" sz="9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 vapours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pic>
        <p:nvPicPr>
          <p:cNvPr id="16" name="Picture 2">
            <a:extLst>
              <a:ext uri="{FF2B5EF4-FFF2-40B4-BE49-F238E27FC236}">
                <a16:creationId xmlns:a16="http://schemas.microsoft.com/office/drawing/2014/main" id="{49F50312-935B-2314-33FC-6394E8F2F7C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89" t="-553" r="27274" b="4320"/>
          <a:stretch/>
        </p:blipFill>
        <p:spPr bwMode="auto">
          <a:xfrm rot="5400000">
            <a:off x="757453" y="834337"/>
            <a:ext cx="576064" cy="1933090"/>
          </a:xfrm>
          <a:prstGeom prst="rect">
            <a:avLst/>
          </a:prstGeom>
          <a:ln>
            <a:noFill/>
          </a:ln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7" name="Table 36">
            <a:extLst>
              <a:ext uri="{FF2B5EF4-FFF2-40B4-BE49-F238E27FC236}">
                <a16:creationId xmlns:a16="http://schemas.microsoft.com/office/drawing/2014/main" id="{FA2AF856-8FA4-76C7-0BE2-756869DC4F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91826"/>
              </p:ext>
            </p:extLst>
          </p:nvPr>
        </p:nvGraphicFramePr>
        <p:xfrm>
          <a:off x="78940" y="2096275"/>
          <a:ext cx="2844800" cy="1815066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863968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1980832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</a:tblGrid>
              <a:tr h="455716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Splice resistance calculated using the time constant and the inductance of the splice (magnetic field decay measured via a Hall probe)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336033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4.2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336033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Specific loop geometry; LHC-type cables and larger (e.g. MQXF) fit</a:t>
                      </a:r>
                      <a:endParaRPr lang="en-GB" sz="900" baseline="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336033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kumimoji="0" lang="en-GB" sz="9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liquid Helium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sp>
        <p:nvSpPr>
          <p:cNvPr id="18" name="Text Placeholder 22">
            <a:extLst>
              <a:ext uri="{FF2B5EF4-FFF2-40B4-BE49-F238E27FC236}">
                <a16:creationId xmlns:a16="http://schemas.microsoft.com/office/drawing/2014/main" id="{91C0B84B-FF4F-44A0-728A-A21EAF63E778}"/>
              </a:ext>
            </a:extLst>
          </p:cNvPr>
          <p:cNvSpPr txBox="1">
            <a:spLocks/>
          </p:cNvSpPr>
          <p:nvPr/>
        </p:nvSpPr>
        <p:spPr>
          <a:xfrm>
            <a:off x="82319" y="1250812"/>
            <a:ext cx="1929711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SC splice resistance</a:t>
            </a:r>
            <a:endParaRPr lang="en-GB" dirty="0"/>
          </a:p>
        </p:txBody>
      </p:sp>
      <p:sp>
        <p:nvSpPr>
          <p:cNvPr id="19" name="Text Placeholder 22">
            <a:extLst>
              <a:ext uri="{FF2B5EF4-FFF2-40B4-BE49-F238E27FC236}">
                <a16:creationId xmlns:a16="http://schemas.microsoft.com/office/drawing/2014/main" id="{44694920-9F26-DA58-3969-C96F15F2956B}"/>
              </a:ext>
            </a:extLst>
          </p:cNvPr>
          <p:cNvSpPr txBox="1">
            <a:spLocks/>
          </p:cNvSpPr>
          <p:nvPr/>
        </p:nvSpPr>
        <p:spPr>
          <a:xfrm>
            <a:off x="4512024" y="1121971"/>
            <a:ext cx="4032448" cy="21255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dirty="0">
                <a:latin typeface="+mj-lt"/>
              </a:rPr>
              <a:t>Small components in variable </a:t>
            </a:r>
            <a:r>
              <a:rPr lang="en-US" sz="1400" b="1" i="1" dirty="0">
                <a:latin typeface="+mj-lt"/>
              </a:rPr>
              <a:t>T </a:t>
            </a:r>
            <a:r>
              <a:rPr lang="en-US" sz="1400" b="1" dirty="0">
                <a:latin typeface="+mj-lt"/>
              </a:rPr>
              <a:t>field</a:t>
            </a:r>
            <a:endParaRPr lang="en-GB" sz="1400" b="1" dirty="0">
              <a:latin typeface="+mj-lt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8F54FB6D-55EC-C0A1-669B-E1164255E43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668"/>
          <a:stretch/>
        </p:blipFill>
        <p:spPr>
          <a:xfrm>
            <a:off x="3170798" y="1278418"/>
            <a:ext cx="1341226" cy="1754132"/>
          </a:xfrm>
          <a:prstGeom prst="rect">
            <a:avLst/>
          </a:prstGeom>
        </p:spPr>
      </p:pic>
      <p:graphicFrame>
        <p:nvGraphicFramePr>
          <p:cNvPr id="21" name="Table 36">
            <a:extLst>
              <a:ext uri="{FF2B5EF4-FFF2-40B4-BE49-F238E27FC236}">
                <a16:creationId xmlns:a16="http://schemas.microsoft.com/office/drawing/2014/main" id="{A8F0AD4C-DE1E-6BF4-9263-E98C0FCF5E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4507704"/>
              </p:ext>
            </p:extLst>
          </p:nvPr>
        </p:nvGraphicFramePr>
        <p:xfrm>
          <a:off x="4611025" y="1467664"/>
          <a:ext cx="3303876" cy="1582218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1149490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2154386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</a:tblGrid>
              <a:tr h="390832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Solenoid with 100 mm bore and max. 5 T background field</a:t>
                      </a:r>
                    </a:p>
                    <a:p>
                      <a:r>
                        <a:rPr lang="en-GB" sz="900" noProof="0" dirty="0"/>
                        <a:t>Current leads up to 4 kA exist for sample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288189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4.2 K – 30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288189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Ø 90 mm, max. length ≈ 200 mm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288189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</a:t>
                      </a:r>
                      <a:r>
                        <a:rPr kumimoji="0" lang="en-GB" sz="900" kern="1200" baseline="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vacuum, He exchange gas, or LHe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sp>
        <p:nvSpPr>
          <p:cNvPr id="22" name="Text Placeholder 22">
            <a:extLst>
              <a:ext uri="{FF2B5EF4-FFF2-40B4-BE49-F238E27FC236}">
                <a16:creationId xmlns:a16="http://schemas.microsoft.com/office/drawing/2014/main" id="{69D2EB8A-61CD-1592-55A8-EEB320E1A814}"/>
              </a:ext>
            </a:extLst>
          </p:cNvPr>
          <p:cNvSpPr txBox="1">
            <a:spLocks/>
          </p:cNvSpPr>
          <p:nvPr/>
        </p:nvSpPr>
        <p:spPr>
          <a:xfrm>
            <a:off x="9335167" y="1095936"/>
            <a:ext cx="1929711" cy="21255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Tx/>
              <a:buNone/>
              <a:defRPr sz="135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RRR measurements</a:t>
            </a:r>
            <a:endParaRPr lang="en-GB" dirty="0"/>
          </a:p>
        </p:txBody>
      </p:sp>
      <p:graphicFrame>
        <p:nvGraphicFramePr>
          <p:cNvPr id="23" name="Table 36">
            <a:extLst>
              <a:ext uri="{FF2B5EF4-FFF2-40B4-BE49-F238E27FC236}">
                <a16:creationId xmlns:a16="http://schemas.microsoft.com/office/drawing/2014/main" id="{4CDF64C3-B737-20D1-234B-BF51CBD4518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9042998"/>
              </p:ext>
            </p:extLst>
          </p:nvPr>
        </p:nvGraphicFramePr>
        <p:xfrm>
          <a:off x="8229600" y="1372495"/>
          <a:ext cx="3880079" cy="1691640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867747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1480857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  <a:gridCol w="1531475">
                  <a:extLst>
                    <a:ext uri="{9D8B030D-6E8A-4147-A177-3AD203B41FA5}">
                      <a16:colId xmlns:a16="http://schemas.microsoft.com/office/drawing/2014/main" val="1978830328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endParaRPr lang="en-GB" sz="900" i="0" noProof="0" dirty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/>
                        <a:t>Thin films on substrate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900" noProof="0" dirty="0"/>
                        <a:t>Bulk samples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10777722"/>
                  </a:ext>
                </a:extLst>
              </a:tr>
              <a:tr h="396000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RRR between 4.2 K and 293 K</a:t>
                      </a:r>
                    </a:p>
                    <a:p>
                      <a:r>
                        <a:rPr lang="en-GB" sz="900" noProof="0" dirty="0"/>
                        <a:t>Can log </a:t>
                      </a:r>
                      <a:r>
                        <a:rPr lang="en-GB" sz="900" i="1" noProof="0" dirty="0"/>
                        <a:t>R</a:t>
                      </a:r>
                      <a:r>
                        <a:rPr lang="en-GB" sz="900" noProof="0" dirty="0"/>
                        <a:t> throughout cooldown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/>
                        <a:t>RRR between ≈7 K and 293 K</a:t>
                      </a:r>
                    </a:p>
                    <a:p>
                      <a:r>
                        <a:rPr lang="en-GB" sz="900" noProof="0"/>
                        <a:t>Can log </a:t>
                      </a:r>
                      <a:r>
                        <a:rPr lang="en-GB" sz="900" i="1" noProof="0"/>
                        <a:t>R</a:t>
                      </a:r>
                      <a:r>
                        <a:rPr lang="en-GB" sz="900" noProof="0"/>
                        <a:t> throughout cooldown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220974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4.2 K and 293 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/>
                        <a:t>7 K and 293 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311073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50 x 10 mm</a:t>
                      </a:r>
                      <a:r>
                        <a:rPr lang="en-GB" sz="900" baseline="30000" noProof="0" dirty="0"/>
                        <a:t>2</a:t>
                      </a:r>
                      <a:r>
                        <a:rPr lang="en-GB" sz="900" noProof="0" dirty="0"/>
                        <a:t> flat plates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900" noProof="0" dirty="0"/>
                        <a:t>120 x 2 x 2 mm</a:t>
                      </a:r>
                      <a:r>
                        <a:rPr lang="en-GB" sz="900" baseline="30000" noProof="0" dirty="0"/>
                        <a:t>3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220974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Liquid He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vacuum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sp>
        <p:nvSpPr>
          <p:cNvPr id="24" name="Text Placeholder 22">
            <a:extLst>
              <a:ext uri="{FF2B5EF4-FFF2-40B4-BE49-F238E27FC236}">
                <a16:creationId xmlns:a16="http://schemas.microsoft.com/office/drawing/2014/main" id="{AC227C53-DF3E-D320-DC5E-AB6AFF6A78DB}"/>
              </a:ext>
            </a:extLst>
          </p:cNvPr>
          <p:cNvSpPr txBox="1">
            <a:spLocks/>
          </p:cNvSpPr>
          <p:nvPr/>
        </p:nvSpPr>
        <p:spPr>
          <a:xfrm>
            <a:off x="-4194" y="4138345"/>
            <a:ext cx="4032448" cy="212558"/>
          </a:xfrm>
          <a:prstGeom prst="rect">
            <a:avLst/>
          </a:prstGeom>
        </p:spPr>
        <p:txBody>
          <a:bodyPr/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sz="1400" b="1" dirty="0">
                <a:latin typeface="+mj-lt"/>
              </a:rPr>
              <a:t>Heat extraction of coil packs</a:t>
            </a:r>
            <a:endParaRPr lang="en-GB" sz="1400" b="1" dirty="0">
              <a:latin typeface="+mj-lt"/>
            </a:endParaRPr>
          </a:p>
        </p:txBody>
      </p:sp>
      <p:graphicFrame>
        <p:nvGraphicFramePr>
          <p:cNvPr id="25" name="Table 36">
            <a:extLst>
              <a:ext uri="{FF2B5EF4-FFF2-40B4-BE49-F238E27FC236}">
                <a16:creationId xmlns:a16="http://schemas.microsoft.com/office/drawing/2014/main" id="{60A01F6A-624A-1087-5FC5-AA9E0444BD1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646998"/>
              </p:ext>
            </p:extLst>
          </p:nvPr>
        </p:nvGraphicFramePr>
        <p:xfrm>
          <a:off x="1352730" y="4436989"/>
          <a:ext cx="2556495" cy="1698385"/>
        </p:xfrm>
        <a:graphic>
          <a:graphicData uri="http://schemas.openxmlformats.org/drawingml/2006/table">
            <a:tbl>
              <a:tblPr bandRow="1">
                <a:tableStyleId>{073A0DAA-6AF3-43AB-8588-CEC1D06C72B9}</a:tableStyleId>
              </a:tblPr>
              <a:tblGrid>
                <a:gridCol w="828495">
                  <a:extLst>
                    <a:ext uri="{9D8B030D-6E8A-4147-A177-3AD203B41FA5}">
                      <a16:colId xmlns:a16="http://schemas.microsoft.com/office/drawing/2014/main" val="3759635757"/>
                    </a:ext>
                  </a:extLst>
                </a:gridCol>
                <a:gridCol w="1728000">
                  <a:extLst>
                    <a:ext uri="{9D8B030D-6E8A-4147-A177-3AD203B41FA5}">
                      <a16:colId xmlns:a16="http://schemas.microsoft.com/office/drawing/2014/main" val="3807336223"/>
                    </a:ext>
                  </a:extLst>
                </a:gridCol>
              </a:tblGrid>
              <a:tr h="443174">
                <a:tc>
                  <a:txBody>
                    <a:bodyPr/>
                    <a:lstStyle/>
                    <a:p>
                      <a:r>
                        <a:rPr lang="en-US" sz="900" i="0" noProof="0" dirty="0"/>
                        <a:t>Capabilities</a:t>
                      </a:r>
                      <a:endParaRPr lang="en-GB" sz="900" i="0" noProof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900" noProof="0" dirty="0"/>
                        <a:t>Measurement of effective thermal conductivity of coil stacks, and heat transfer coefficient of bonded contacts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5160055"/>
                  </a:ext>
                </a:extLst>
              </a:tr>
              <a:tr h="326785">
                <a:tc>
                  <a:txBody>
                    <a:bodyPr/>
                    <a:lstStyle/>
                    <a:p>
                      <a:r>
                        <a:rPr lang="en-GB" sz="900" i="0" noProof="0" dirty="0"/>
                        <a:t>Temp. range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1.7 K – 4.2 K base </a:t>
                      </a:r>
                      <a:r>
                        <a:rPr lang="en-GB" sz="900" i="1" noProof="0" dirty="0"/>
                        <a:t>T</a:t>
                      </a:r>
                      <a:r>
                        <a:rPr lang="en-GB" sz="900" i="0" noProof="0" dirty="0"/>
                        <a:t>, ≈10 K on heated side</a:t>
                      </a:r>
                      <a:endParaRPr lang="en-GB" sz="900" noProof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9557542"/>
                  </a:ext>
                </a:extLst>
              </a:tr>
              <a:tr h="326785"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Sample dimensions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sz="900" noProof="0" dirty="0"/>
                        <a:t>Coil samples or stacks, max. ≈ 70 mm long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4557766"/>
                  </a:ext>
                </a:extLst>
              </a:tr>
              <a:tr h="326785">
                <a:tc>
                  <a:txBody>
                    <a:bodyPr/>
                    <a:lstStyle/>
                    <a:p>
                      <a:r>
                        <a:rPr kumimoji="0" lang="en-GB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0" lang="en-US" sz="9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 vacuum</a:t>
                      </a:r>
                      <a:endParaRPr kumimoji="0" lang="en-GB" sz="9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41714738"/>
                  </a:ext>
                </a:extLst>
              </a:tr>
            </a:tbl>
          </a:graphicData>
        </a:graphic>
      </p:graphicFrame>
      <p:pic>
        <p:nvPicPr>
          <p:cNvPr id="26" name="Picture 25" descr="A close-up of a rectangular object&#10;&#10;Description automatically generated">
            <a:extLst>
              <a:ext uri="{FF2B5EF4-FFF2-40B4-BE49-F238E27FC236}">
                <a16:creationId xmlns:a16="http://schemas.microsoft.com/office/drawing/2014/main" id="{AAF4486A-2E1E-B2A6-529E-662BB98E854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40" y="4426213"/>
            <a:ext cx="1273789" cy="1698385"/>
          </a:xfrm>
          <a:prstGeom prst="rect">
            <a:avLst/>
          </a:prstGeom>
          <a:effectLst>
            <a:softEdge rad="31750"/>
          </a:effectLst>
        </p:spPr>
      </p:pic>
    </p:spTree>
    <p:extLst>
      <p:ext uri="{BB962C8B-B14F-4D97-AF65-F5344CB8AC3E}">
        <p14:creationId xmlns:p14="http://schemas.microsoft.com/office/powerpoint/2010/main" val="1531594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8" grpId="0"/>
      <p:bldP spid="19" grpId="0"/>
      <p:bldP spid="22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A6E216-B23B-E8C5-AD1F-FC79568CE7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237458-33EB-9D06-42E6-8778359D835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11/02/2025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287104-621D-5769-C880-59CA996333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6BDAA9-0FEC-E584-D645-C88EF9AF541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BD0318-7E79-3371-1D06-F1DD0F33DC46}"/>
              </a:ext>
            </a:extLst>
          </p:cNvPr>
          <p:cNvSpPr txBox="1"/>
          <p:nvPr/>
        </p:nvSpPr>
        <p:spPr>
          <a:xfrm>
            <a:off x="228600" y="1010141"/>
            <a:ext cx="874797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Test station first </a:t>
            </a:r>
            <a:r>
              <a:rPr lang="en-US" sz="1400" b="1" dirty="0"/>
              <a:t>commissioned summer 2024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, presented at ICEC, reached &lt; 1.5 K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Work ongoing in automatization of measurement steps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Still having issues with He circuit for measurements &lt; 3.5 K → advice on multistage roots?</a:t>
            </a:r>
            <a:endParaRPr lang="en-GB" sz="1400" dirty="0">
              <a:solidFill>
                <a:srgbClr val="0070C0"/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D8AD87A-EF9E-0FA2-61AA-7AE8AE78AD6C}"/>
              </a:ext>
            </a:extLst>
          </p:cNvPr>
          <p:cNvSpPr txBox="1"/>
          <p:nvPr/>
        </p:nvSpPr>
        <p:spPr>
          <a:xfrm rot="16200000">
            <a:off x="7156069" y="4821661"/>
            <a:ext cx="2605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Thermal conductivity test stand</a:t>
            </a:r>
            <a:endParaRPr lang="en-GB" sz="1050" i="1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20C7DEA-F687-B305-9062-2EE0CEB611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Thermal conductivity test stand</a:t>
            </a:r>
            <a:endParaRPr lang="en-GB" sz="4000" dirty="0">
              <a:latin typeface="+mj-lt"/>
            </a:endParaRPr>
          </a:p>
        </p:txBody>
      </p:sp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EFFE72E8-EA67-96D7-4124-A930BD496B9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240" t="2057" r="13603"/>
          <a:stretch/>
        </p:blipFill>
        <p:spPr>
          <a:xfrm rot="5400000">
            <a:off x="8477018" y="2527523"/>
            <a:ext cx="3738450" cy="351371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8" name="Table 36">
                <a:extLst>
                  <a:ext uri="{FF2B5EF4-FFF2-40B4-BE49-F238E27FC236}">
                    <a16:creationId xmlns:a16="http://schemas.microsoft.com/office/drawing/2014/main" id="{E0DA68CB-6CC5-D97C-B417-C5B2F700FC1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0297198"/>
                  </p:ext>
                </p:extLst>
              </p:nvPr>
            </p:nvGraphicFramePr>
            <p:xfrm>
              <a:off x="8650793" y="1040765"/>
              <a:ext cx="3390900" cy="1291908"/>
            </p:xfrm>
            <a:graphic>
              <a:graphicData uri="http://schemas.openxmlformats.org/drawingml/2006/table">
                <a:tbl>
                  <a:tblPr bandRow="1">
                    <a:tableStyleId>{073A0DAA-6AF3-43AB-8588-CEC1D06C72B9}</a:tableStyleId>
                  </a:tblPr>
                  <a:tblGrid>
                    <a:gridCol w="1179766">
                      <a:extLst>
                        <a:ext uri="{9D8B030D-6E8A-4147-A177-3AD203B41FA5}">
                          <a16:colId xmlns:a16="http://schemas.microsoft.com/office/drawing/2014/main" val="3759635757"/>
                        </a:ext>
                      </a:extLst>
                    </a:gridCol>
                    <a:gridCol w="2211134">
                      <a:extLst>
                        <a:ext uri="{9D8B030D-6E8A-4147-A177-3AD203B41FA5}">
                          <a16:colId xmlns:a16="http://schemas.microsoft.com/office/drawing/2014/main" val="3807336223"/>
                        </a:ext>
                      </a:extLst>
                    </a:gridCol>
                  </a:tblGrid>
                  <a:tr h="351666">
                    <a:tc>
                      <a:txBody>
                        <a:bodyPr/>
                        <a:lstStyle/>
                        <a:p>
                          <a:r>
                            <a:rPr lang="en-US" sz="1000" i="0" dirty="0"/>
                            <a:t>Capabilities</a:t>
                          </a:r>
                          <a:endParaRPr lang="en-GB" sz="10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Thermal conductivity, diffusivity, specific heat capacity (inferred)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3604008"/>
                      </a:ext>
                    </a:extLst>
                  </a:tr>
                  <a:tr h="233345">
                    <a:tc>
                      <a:txBody>
                        <a:bodyPr/>
                        <a:lstStyle/>
                        <a:p>
                          <a:r>
                            <a:rPr lang="fr-CH" sz="1000" i="0" dirty="0"/>
                            <a:t>Temp. range</a:t>
                          </a:r>
                          <a:endParaRPr lang="en-GB" sz="10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000" dirty="0"/>
                            <a:t>1.8 K – 50 K / 4.5 K – 100 K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59557542"/>
                      </a:ext>
                    </a:extLst>
                  </a:tr>
                  <a:tr h="351666">
                    <a:tc>
                      <a:txBody>
                        <a:bodyPr/>
                        <a:lstStyle/>
                        <a:p>
                          <a:r>
                            <a:rPr lang="fr-CH" sz="1000" dirty="0"/>
                            <a:t>Sample dimensions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typically, 8 x 8 x 100 mm</a:t>
                          </a:r>
                          <a:r>
                            <a:rPr lang="en-US" sz="1000" baseline="30000" dirty="0"/>
                            <a:t>3</a:t>
                          </a:r>
                          <a:endParaRPr lang="en-US" sz="1000" baseline="0" dirty="0"/>
                        </a:p>
                        <a:p>
                          <a:r>
                            <a:rPr lang="en-US" sz="1000" baseline="0" dirty="0"/>
                            <a:t>envelope ≈ Ø90 mm,  L = 150 mm 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84557766"/>
                      </a:ext>
                    </a:extLst>
                  </a:tr>
                  <a:tr h="233345">
                    <a:tc>
                      <a:txBody>
                        <a:bodyPr/>
                        <a:lstStyle/>
                        <a:p>
                          <a:r>
                            <a:rPr kumimoji="0" lang="en-US" sz="1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Environment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kumimoji="0" lang="en-US" sz="1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Vacuum, radiation shield at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0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n-US" sz="10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kumimoji="0" lang="en-US" sz="1000" b="0" i="1" kern="1200" smtClean="0">
                                      <a:solidFill>
                                        <a:schemeClr val="dk1"/>
                                      </a:solidFill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𝑠𝑎𝑚𝑝𝑙𝑒</m:t>
                                  </m:r>
                                </m:sub>
                              </m:sSub>
                            </m:oMath>
                          </a14:m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4171473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8" name="Table 36">
                <a:extLst>
                  <a:ext uri="{FF2B5EF4-FFF2-40B4-BE49-F238E27FC236}">
                    <a16:creationId xmlns:a16="http://schemas.microsoft.com/office/drawing/2014/main" id="{E0DA68CB-6CC5-D97C-B417-C5B2F700FC1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50297198"/>
                  </p:ext>
                </p:extLst>
              </p:nvPr>
            </p:nvGraphicFramePr>
            <p:xfrm>
              <a:off x="8650793" y="1040765"/>
              <a:ext cx="3390900" cy="1291908"/>
            </p:xfrm>
            <a:graphic>
              <a:graphicData uri="http://schemas.openxmlformats.org/drawingml/2006/table">
                <a:tbl>
                  <a:tblPr bandRow="1">
                    <a:tableStyleId>{073A0DAA-6AF3-43AB-8588-CEC1D06C72B9}</a:tableStyleId>
                  </a:tblPr>
                  <a:tblGrid>
                    <a:gridCol w="1179766">
                      <a:extLst>
                        <a:ext uri="{9D8B030D-6E8A-4147-A177-3AD203B41FA5}">
                          <a16:colId xmlns:a16="http://schemas.microsoft.com/office/drawing/2014/main" val="3759635757"/>
                        </a:ext>
                      </a:extLst>
                    </a:gridCol>
                    <a:gridCol w="2211134">
                      <a:extLst>
                        <a:ext uri="{9D8B030D-6E8A-4147-A177-3AD203B41FA5}">
                          <a16:colId xmlns:a16="http://schemas.microsoft.com/office/drawing/2014/main" val="3807336223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r>
                            <a:rPr lang="en-US" sz="1000" i="0" dirty="0"/>
                            <a:t>Capabilities</a:t>
                          </a:r>
                          <a:endParaRPr lang="en-GB" sz="10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Thermal conductivity, diffusivity, specific heat capacity (inferred)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923604008"/>
                      </a:ext>
                    </a:extLst>
                  </a:tr>
                  <a:tr h="243840">
                    <a:tc>
                      <a:txBody>
                        <a:bodyPr/>
                        <a:lstStyle/>
                        <a:p>
                          <a:r>
                            <a:rPr lang="fr-CH" sz="1000" i="0" dirty="0"/>
                            <a:t>Temp. range</a:t>
                          </a:r>
                          <a:endParaRPr lang="en-GB" sz="1000" i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fr-CH" sz="1000" dirty="0"/>
                            <a:t>1.8 K – 50 K / 4.5 K – 100 K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59557542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r>
                            <a:rPr lang="fr-CH" sz="1000" dirty="0"/>
                            <a:t>Sample dimensions</a:t>
                          </a:r>
                          <a:endParaRPr lang="en-GB" sz="10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1000" dirty="0"/>
                            <a:t>typically, 8 x 8 x 100 mm</a:t>
                          </a:r>
                          <a:r>
                            <a:rPr lang="en-US" sz="1000" baseline="30000" dirty="0"/>
                            <a:t>3</a:t>
                          </a:r>
                          <a:endParaRPr lang="en-US" sz="1000" baseline="0" dirty="0"/>
                        </a:p>
                        <a:p>
                          <a:r>
                            <a:rPr lang="en-US" sz="1000" baseline="0" dirty="0"/>
                            <a:t>envelope ≈ Ø90 mm,  L = 150 mm </a:t>
                          </a:r>
                          <a:endParaRPr lang="en-GB" sz="10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84557766"/>
                      </a:ext>
                    </a:extLst>
                  </a:tr>
                  <a:tr h="255588">
                    <a:tc>
                      <a:txBody>
                        <a:bodyPr/>
                        <a:lstStyle/>
                        <a:p>
                          <a:r>
                            <a:rPr kumimoji="0" lang="en-US" sz="1000" kern="1200" dirty="0">
                              <a:solidFill>
                                <a:schemeClr val="dk1"/>
                              </a:solidFill>
                              <a:latin typeface="+mn-lt"/>
                              <a:ea typeface="+mn-ea"/>
                              <a:cs typeface="+mn-cs"/>
                            </a:rPr>
                            <a:t>Environment</a:t>
                          </a:r>
                          <a:endParaRPr kumimoji="0" lang="en-GB" sz="1000" kern="1200" dirty="0">
                            <a:solidFill>
                              <a:schemeClr val="dk1"/>
                            </a:solidFill>
                            <a:latin typeface="+mn-lt"/>
                            <a:ea typeface="+mn-ea"/>
                            <a:cs typeface="+mn-cs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53719" t="-409524" r="-551" b="-714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41714738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9" name="Picture 8" descr="A machine with a round object&#10;&#10;Description automatically generated with medium confidence">
            <a:extLst>
              <a:ext uri="{FF2B5EF4-FFF2-40B4-BE49-F238E27FC236}">
                <a16:creationId xmlns:a16="http://schemas.microsoft.com/office/drawing/2014/main" id="{05CBAE57-96DF-6AAC-FD51-4AD0E2EF6DC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9158" t="23149" r="24689" b="35448"/>
          <a:stretch/>
        </p:blipFill>
        <p:spPr>
          <a:xfrm rot="5400000">
            <a:off x="-602993" y="3183315"/>
            <a:ext cx="3720585" cy="2057400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pic>
        <p:nvPicPr>
          <p:cNvPr id="10" name="Picture 9" descr="A graph showing the temperature of a metallurgical unit&#10;&#10;Description automatically generated">
            <a:extLst>
              <a:ext uri="{FF2B5EF4-FFF2-40B4-BE49-F238E27FC236}">
                <a16:creationId xmlns:a16="http://schemas.microsoft.com/office/drawing/2014/main" id="{BF88DF2A-346E-8097-CE8F-166EEBA01C1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192" t="2113" r="7873" b="644"/>
          <a:stretch/>
        </p:blipFill>
        <p:spPr>
          <a:xfrm>
            <a:off x="2322937" y="4212015"/>
            <a:ext cx="3308350" cy="19808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66334576-BB75-8166-D785-08F5E34D3C6E}"/>
              </a:ext>
            </a:extLst>
          </p:cNvPr>
          <p:cNvSpPr txBox="1"/>
          <p:nvPr/>
        </p:nvSpPr>
        <p:spPr>
          <a:xfrm>
            <a:off x="2547611" y="2755489"/>
            <a:ext cx="3442782" cy="738664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buClr>
                <a:schemeClr val="tx1"/>
              </a:buClr>
            </a:pPr>
            <a:r>
              <a:rPr lang="en-US" sz="1400" b="1" dirty="0"/>
              <a:t>In 2025</a:t>
            </a:r>
            <a:r>
              <a:rPr lang="en-US" sz="1400" dirty="0">
                <a:solidFill>
                  <a:schemeClr val="accent6">
                    <a:lumMod val="50000"/>
                  </a:schemeClr>
                </a:solidFill>
              </a:rPr>
              <a:t>: measurement of thermal properties of HTS tapes and tape stacks in collaboration with WP 2.2</a:t>
            </a:r>
            <a:endParaRPr lang="en-GB" sz="1400" dirty="0">
              <a:solidFill>
                <a:srgbClr val="0070C0"/>
              </a:solidFill>
            </a:endParaRPr>
          </a:p>
        </p:txBody>
      </p:sp>
      <p:pic>
        <p:nvPicPr>
          <p:cNvPr id="16" name="Picture 15" descr="A metal object with a hole in it&#10;&#10;Description automatically generated with medium confidence">
            <a:extLst>
              <a:ext uri="{FF2B5EF4-FFF2-40B4-BE49-F238E27FC236}">
                <a16:creationId xmlns:a16="http://schemas.microsoft.com/office/drawing/2014/main" id="{ACB3BAC7-DE9E-C4BF-C2DA-FE28C6C0CF8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>
            <a:off x="5372220" y="3293588"/>
            <a:ext cx="3513715" cy="1981584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9869EC8-5249-CCEC-BC50-D0C9AA753BEA}"/>
              </a:ext>
            </a:extLst>
          </p:cNvPr>
          <p:cNvCxnSpPr>
            <a:cxnSpLocks/>
          </p:cNvCxnSpPr>
          <p:nvPr/>
        </p:nvCxnSpPr>
        <p:spPr>
          <a:xfrm>
            <a:off x="5990393" y="3488066"/>
            <a:ext cx="469516" cy="24058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668667E-0740-F5D9-E8CF-24A07FF945C5}"/>
              </a:ext>
            </a:extLst>
          </p:cNvPr>
          <p:cNvSpPr txBox="1"/>
          <p:nvPr/>
        </p:nvSpPr>
        <p:spPr>
          <a:xfrm>
            <a:off x="6272521" y="4160300"/>
            <a:ext cx="3747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FF0000"/>
                </a:solidFill>
              </a:rPr>
              <a:t>TT</a:t>
            </a:r>
            <a:endParaRPr lang="en-GB" sz="1050" b="1" dirty="0">
              <a:solidFill>
                <a:srgbClr val="FF000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99AC76E-4B45-553F-4293-B07832D844DF}"/>
              </a:ext>
            </a:extLst>
          </p:cNvPr>
          <p:cNvSpPr txBox="1"/>
          <p:nvPr/>
        </p:nvSpPr>
        <p:spPr>
          <a:xfrm>
            <a:off x="7568023" y="3937005"/>
            <a:ext cx="37477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3D7AF4"/>
                </a:solidFill>
              </a:rPr>
              <a:t>EH</a:t>
            </a:r>
            <a:endParaRPr lang="en-GB" sz="1050" b="1" dirty="0">
              <a:solidFill>
                <a:srgbClr val="3D7AF4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C355F4-849B-85FD-46DD-8E2EACF804F4}"/>
              </a:ext>
            </a:extLst>
          </p:cNvPr>
          <p:cNvSpPr txBox="1"/>
          <p:nvPr/>
        </p:nvSpPr>
        <p:spPr>
          <a:xfrm>
            <a:off x="6042181" y="5023825"/>
            <a:ext cx="59024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050" b="1" dirty="0">
                <a:solidFill>
                  <a:srgbClr val="00B700"/>
                </a:solidFill>
              </a:rPr>
              <a:t>HTS tape</a:t>
            </a:r>
            <a:endParaRPr lang="en-GB" sz="1050" b="1" dirty="0">
              <a:solidFill>
                <a:srgbClr val="00B700"/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AB9917F-2A8D-9436-ABFA-5929D3346019}"/>
              </a:ext>
            </a:extLst>
          </p:cNvPr>
          <p:cNvCxnSpPr/>
          <p:nvPr/>
        </p:nvCxnSpPr>
        <p:spPr>
          <a:xfrm>
            <a:off x="6529973" y="4324028"/>
            <a:ext cx="117323" cy="104421"/>
          </a:xfrm>
          <a:prstGeom prst="straightConnector1">
            <a:avLst/>
          </a:prstGeom>
          <a:ln w="952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4408196-5E20-9119-6E56-1A1D6673878D}"/>
              </a:ext>
            </a:extLst>
          </p:cNvPr>
          <p:cNvCxnSpPr>
            <a:cxnSpLocks/>
          </p:cNvCxnSpPr>
          <p:nvPr/>
        </p:nvCxnSpPr>
        <p:spPr>
          <a:xfrm flipH="1" flipV="1">
            <a:off x="7073900" y="4067810"/>
            <a:ext cx="546100" cy="2678"/>
          </a:xfrm>
          <a:prstGeom prst="straightConnector1">
            <a:avLst/>
          </a:prstGeom>
          <a:ln w="9525">
            <a:solidFill>
              <a:srgbClr val="3D7AF4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3315E2D7-9D84-96D3-EA61-5A1818834D68}"/>
              </a:ext>
            </a:extLst>
          </p:cNvPr>
          <p:cNvCxnSpPr>
            <a:cxnSpLocks/>
          </p:cNvCxnSpPr>
          <p:nvPr/>
        </p:nvCxnSpPr>
        <p:spPr>
          <a:xfrm flipV="1">
            <a:off x="6459908" y="5176094"/>
            <a:ext cx="268619" cy="55480"/>
          </a:xfrm>
          <a:prstGeom prst="straightConnector1">
            <a:avLst/>
          </a:prstGeom>
          <a:ln w="9525">
            <a:solidFill>
              <a:srgbClr val="00B7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F41BB6A6-1CBC-9F13-2373-30559B7FC8EC}"/>
              </a:ext>
            </a:extLst>
          </p:cNvPr>
          <p:cNvSpPr txBox="1"/>
          <p:nvPr/>
        </p:nvSpPr>
        <p:spPr>
          <a:xfrm>
            <a:off x="6310852" y="2470653"/>
            <a:ext cx="1980256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Holder for </a:t>
            </a:r>
            <a:r>
              <a:rPr lang="en-US" sz="1050" i="1" dirty="0" err="1">
                <a:solidFill>
                  <a:schemeClr val="accent6">
                    <a:lumMod val="50000"/>
                  </a:schemeClr>
                </a:solidFill>
              </a:rPr>
              <a:t>th.</a:t>
            </a:r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 cond. meas. normal to tape broad face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1607031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2" grpId="0"/>
      <p:bldP spid="23" grpId="0"/>
      <p:bldP spid="24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FCF5A2-AFB4-50AB-4A2C-6B9C8A48B4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A3374A-55E7-129F-1913-C1E005D1DD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8FE33-CA51-F82F-A994-A761895742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5B029-026C-DD82-84FB-BEB8E9B482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ED185037-8260-A69C-EE7F-61C675916B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Dry-HFM: CFHEX Current Leads (I)</a:t>
            </a:r>
            <a:endParaRPr lang="en-GB" sz="4000" dirty="0">
              <a:latin typeface="+mj-lt"/>
            </a:endParaRPr>
          </a:p>
        </p:txBody>
      </p:sp>
      <p:pic>
        <p:nvPicPr>
          <p:cNvPr id="8" name="Picture 7" descr="Diagram of a diagram of a shell&#10;&#10;Description automatically generated">
            <a:extLst>
              <a:ext uri="{FF2B5EF4-FFF2-40B4-BE49-F238E27FC236}">
                <a16:creationId xmlns:a16="http://schemas.microsoft.com/office/drawing/2014/main" id="{5ED54F77-1838-967E-93E7-11F3120F35B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55273" y="1251856"/>
            <a:ext cx="2916186" cy="178139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3C1DDF9-C40F-74EC-E2BB-457B9A0E8899}"/>
              </a:ext>
            </a:extLst>
          </p:cNvPr>
          <p:cNvSpPr txBox="1"/>
          <p:nvPr/>
        </p:nvSpPr>
        <p:spPr>
          <a:xfrm>
            <a:off x="205014" y="1024423"/>
            <a:ext cx="8747975" cy="3524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With advent of ‘dry’-cooled magnets, </a:t>
            </a:r>
            <a:r>
              <a:rPr lang="en-GB" sz="1400" b="1" dirty="0"/>
              <a:t>He boil-off no longer available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for vapour-cooled current leads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Need to find low heat inleak option (critical for standalone magnets!) → He-cooled (</a:t>
            </a:r>
            <a:r>
              <a:rPr lang="en-GB" sz="1400" b="1" dirty="0"/>
              <a:t>not vapour cooled!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) 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Rolled mesh CFHEX current lead idea: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637200" lvl="1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endParaRPr lang="en-GB" sz="1400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tx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867497A-FE44-AA0F-A3CA-DAA5914B4121}"/>
              </a:ext>
            </a:extLst>
          </p:cNvPr>
          <p:cNvSpPr txBox="1"/>
          <p:nvPr/>
        </p:nvSpPr>
        <p:spPr>
          <a:xfrm>
            <a:off x="3900430" y="2682983"/>
            <a:ext cx="481576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buClr>
                <a:schemeClr val="tx1"/>
              </a:buClr>
            </a:pPr>
            <a:r>
              <a:rPr lang="en-GB" sz="1400" b="1" dirty="0"/>
              <a:t>axial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wires for </a:t>
            </a:r>
            <a:r>
              <a:rPr lang="en-GB" sz="1400" b="1" dirty="0"/>
              <a:t>current transport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(+ core and outer shell)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E138983-03BE-EF1B-2397-D7E39FCC8D0C}"/>
              </a:ext>
            </a:extLst>
          </p:cNvPr>
          <p:cNvCxnSpPr/>
          <p:nvPr/>
        </p:nvCxnSpPr>
        <p:spPr>
          <a:xfrm flipV="1">
            <a:off x="3560817" y="2443166"/>
            <a:ext cx="339613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0C1383C-F4AF-C1E5-E63C-D6560FB192C9}"/>
              </a:ext>
            </a:extLst>
          </p:cNvPr>
          <p:cNvCxnSpPr>
            <a:cxnSpLocks/>
          </p:cNvCxnSpPr>
          <p:nvPr/>
        </p:nvCxnSpPr>
        <p:spPr>
          <a:xfrm>
            <a:off x="3560818" y="2665422"/>
            <a:ext cx="339613" cy="17145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F5663BC0-4F45-CD87-C374-C74687742EB1}"/>
              </a:ext>
            </a:extLst>
          </p:cNvPr>
          <p:cNvSpPr txBox="1"/>
          <p:nvPr/>
        </p:nvSpPr>
        <p:spPr>
          <a:xfrm>
            <a:off x="3900430" y="2289277"/>
            <a:ext cx="61785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/>
              <a:t>radial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(azimuthal) wires for </a:t>
            </a:r>
            <a:r>
              <a:rPr lang="en-GB" sz="1400" b="1" dirty="0"/>
              <a:t>heat transfer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between flow streams</a:t>
            </a:r>
            <a:endParaRPr lang="en-GB" sz="1400" dirty="0"/>
          </a:p>
        </p:txBody>
      </p:sp>
      <p:pic>
        <p:nvPicPr>
          <p:cNvPr id="2" name="Content Placeholder 6" descr="A graph of different types of metal structures&#10;&#10;Description automatically generated">
            <a:extLst>
              <a:ext uri="{FF2B5EF4-FFF2-40B4-BE49-F238E27FC236}">
                <a16:creationId xmlns:a16="http://schemas.microsoft.com/office/drawing/2014/main" id="{399F0288-0807-9CDE-15B3-773800C31F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8674101" y="3427045"/>
            <a:ext cx="3312886" cy="2598047"/>
          </a:xfrm>
          <a:prstGeom prst="rect">
            <a:avLst/>
          </a:prstGeom>
        </p:spPr>
      </p:pic>
      <p:pic>
        <p:nvPicPr>
          <p:cNvPr id="3" name="Picture 2" descr="A comparison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76419642-6B92-6659-2CF3-BA75A22B948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2267"/>
          <a:stretch/>
        </p:blipFill>
        <p:spPr>
          <a:xfrm>
            <a:off x="6989705" y="3539129"/>
            <a:ext cx="1551929" cy="246274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3B9384D-47BE-EBFC-8247-430181CCD9C6}"/>
              </a:ext>
            </a:extLst>
          </p:cNvPr>
          <p:cNvSpPr txBox="1"/>
          <p:nvPr/>
        </p:nvSpPr>
        <p:spPr>
          <a:xfrm>
            <a:off x="6989705" y="5996029"/>
            <a:ext cx="525462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S</a:t>
            </a:r>
            <a:r>
              <a:rPr lang="en-GB" sz="1050" i="1" dirty="0">
                <a:solidFill>
                  <a:schemeClr val="accent6">
                    <a:lumMod val="50000"/>
                  </a:schemeClr>
                </a:solidFill>
              </a:rPr>
              <a:t>imulated results of current density and temperature profile for a neon J-T CFHEX CL</a:t>
            </a:r>
            <a:endParaRPr lang="en-GB" sz="105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75CBA97D-89F1-9647-129B-BCDCB3288B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070" y="3555680"/>
            <a:ext cx="5347490" cy="159998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86531FD9-354A-F942-063D-B1D323072A34}"/>
              </a:ext>
            </a:extLst>
          </p:cNvPr>
          <p:cNvSpPr txBox="1"/>
          <p:nvPr/>
        </p:nvSpPr>
        <p:spPr>
          <a:xfrm>
            <a:off x="449882" y="5245912"/>
            <a:ext cx="12485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C00000"/>
                </a:solidFill>
              </a:rPr>
              <a:t>Warm end</a:t>
            </a:r>
            <a:endParaRPr lang="en-GB" sz="1050" b="1" dirty="0">
              <a:solidFill>
                <a:srgbClr val="C0000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48D5C68-A85C-2A02-5C7D-DA719CFBD15E}"/>
              </a:ext>
            </a:extLst>
          </p:cNvPr>
          <p:cNvSpPr txBox="1"/>
          <p:nvPr/>
        </p:nvSpPr>
        <p:spPr>
          <a:xfrm>
            <a:off x="5551367" y="5245912"/>
            <a:ext cx="75694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b="1" dirty="0">
                <a:solidFill>
                  <a:srgbClr val="0070C0"/>
                </a:solidFill>
              </a:rPr>
              <a:t>Cold end</a:t>
            </a:r>
            <a:endParaRPr lang="en-GB" sz="1050" b="1" dirty="0">
              <a:solidFill>
                <a:srgbClr val="0070C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9D3EB9E-8008-79B9-AD44-4940BBC10028}"/>
              </a:ext>
            </a:extLst>
          </p:cNvPr>
          <p:cNvSpPr txBox="1"/>
          <p:nvPr/>
        </p:nvSpPr>
        <p:spPr>
          <a:xfrm>
            <a:off x="0" y="5965927"/>
            <a:ext cx="52546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Student: </a:t>
            </a:r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Ott SALLA</a:t>
            </a:r>
            <a:endParaRPr lang="en-GB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7151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324F2-CF2A-26B3-D514-56446C498AB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11/02/2025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C1D02-DD2B-0509-BF1F-8FF8B0733FE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fr-FR"/>
              <a:t>P. Borges de Sousa | Progress on Cryogenics Studies @ CERN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CA9642-588F-4735-C27E-17EC04557B7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EDB5F2-D5CB-C164-CEF3-D7EE0FF52540}"/>
                  </a:ext>
                </a:extLst>
              </p:cNvPr>
              <p:cNvSpPr txBox="1"/>
              <p:nvPr/>
            </p:nvSpPr>
            <p:spPr>
              <a:xfrm>
                <a:off x="228600" y="1010141"/>
                <a:ext cx="8747975" cy="17697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180000" indent="-180000">
                  <a:spcBef>
                    <a:spcPts val="600"/>
                  </a:spcBef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endParaRPr lang="en-GB" sz="1400" dirty="0">
                  <a:solidFill>
                    <a:schemeClr val="accent6">
                      <a:lumMod val="50000"/>
                    </a:schemeClr>
                  </a:solidFill>
                </a:endParaRPr>
              </a:p>
              <a:p>
                <a:pPr marL="180000" indent="-180000">
                  <a:spcBef>
                    <a:spcPts val="600"/>
                  </a:spcBef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Several options being investigated:</a:t>
                </a:r>
              </a:p>
              <a:p>
                <a:pPr marL="637200" lvl="1" indent="-180000">
                  <a:spcBef>
                    <a:spcPts val="600"/>
                  </a:spcBef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Using </a:t>
                </a:r>
                <a:r>
                  <a:rPr lang="en-GB" sz="1400" b="1" dirty="0"/>
                  <a:t>helium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, circulated by a warm pump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𝑐𝑜𝑙𝑑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GB" sz="1400" b="1" dirty="0"/>
                  <a:t>50 K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) </a:t>
                </a:r>
                <a:r>
                  <a:rPr lang="en-GB" sz="1400" i="1" dirty="0">
                    <a:solidFill>
                      <a:srgbClr val="0070C0"/>
                    </a:solidFill>
                  </a:rPr>
                  <a:t>pictured on right</a:t>
                </a:r>
              </a:p>
              <a:p>
                <a:pPr marL="637200" lvl="1" indent="-180000">
                  <a:spcBef>
                    <a:spcPts val="600"/>
                  </a:spcBef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Using </a:t>
                </a:r>
                <a:r>
                  <a:rPr lang="en-GB" sz="1400" b="1" dirty="0"/>
                  <a:t>helium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, circulated by a </a:t>
                </a:r>
                <a:r>
                  <a:rPr lang="en-GB" sz="1400" dirty="0" err="1">
                    <a:solidFill>
                      <a:schemeClr val="accent6">
                        <a:lumMod val="50000"/>
                      </a:schemeClr>
                    </a:solidFill>
                  </a:rPr>
                  <a:t>cryofan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/cold circulator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𝑐𝑜𝑙𝑑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GB" sz="1400" b="1" dirty="0"/>
                  <a:t>50 K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)</a:t>
                </a:r>
              </a:p>
              <a:p>
                <a:pPr marL="637200" lvl="1" indent="-180000">
                  <a:spcBef>
                    <a:spcPts val="600"/>
                  </a:spcBef>
                  <a:buClr>
                    <a:schemeClr val="tx1"/>
                  </a:buClr>
                  <a:buFont typeface="Wingdings" panose="05000000000000000000" pitchFamily="2" charset="2"/>
                  <a:buChar char="§"/>
                </a:pP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Using </a:t>
                </a:r>
                <a:r>
                  <a:rPr lang="en-GB" sz="1400" b="1" dirty="0"/>
                  <a:t>neon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, warm compressor and J-T expansion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accent6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𝑐𝑜𝑙𝑑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 </a:t>
                </a:r>
                <a:r>
                  <a:rPr lang="en-GB" sz="1400" b="1" dirty="0"/>
                  <a:t>28.5 K</a:t>
                </a:r>
                <a:r>
                  <a:rPr lang="en-GB" sz="1400" dirty="0">
                    <a:solidFill>
                      <a:schemeClr val="accent6">
                        <a:lumMod val="50000"/>
                      </a:schemeClr>
                    </a:solidFill>
                  </a:rPr>
                  <a:t>) </a:t>
                </a:r>
                <a:r>
                  <a:rPr lang="en-GB" sz="1400" i="1" dirty="0">
                    <a:solidFill>
                      <a:srgbClr val="0070C0"/>
                    </a:solidFill>
                  </a:rPr>
                  <a:t>previous slide</a:t>
                </a:r>
              </a:p>
              <a:p>
                <a:pPr>
                  <a:spcBef>
                    <a:spcPts val="600"/>
                  </a:spcBef>
                  <a:buClr>
                    <a:schemeClr val="tx1"/>
                  </a:buClr>
                </a:pPr>
                <a:endParaRPr lang="en-GB" sz="14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28EDB5F2-D5CB-C164-CEF3-D7EE0FF525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1010141"/>
                <a:ext cx="8747975" cy="1769715"/>
              </a:xfrm>
              <a:prstGeom prst="rect">
                <a:avLst/>
              </a:prstGeom>
              <a:blipFill>
                <a:blip r:embed="rId2"/>
                <a:stretch>
                  <a:fillRect l="-1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1" name="Group 30">
            <a:extLst>
              <a:ext uri="{FF2B5EF4-FFF2-40B4-BE49-F238E27FC236}">
                <a16:creationId xmlns:a16="http://schemas.microsoft.com/office/drawing/2014/main" id="{3565CCD2-2DA1-5C0E-98C2-79977614FF3C}"/>
              </a:ext>
            </a:extLst>
          </p:cNvPr>
          <p:cNvGrpSpPr/>
          <p:nvPr/>
        </p:nvGrpSpPr>
        <p:grpSpPr>
          <a:xfrm>
            <a:off x="332275" y="3091663"/>
            <a:ext cx="5376409" cy="2809161"/>
            <a:chOff x="9177825" y="3228710"/>
            <a:chExt cx="5376409" cy="280916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F0ADDF43-4A6C-BF71-2D1F-1C8F7F641D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177825" y="3228710"/>
              <a:ext cx="2809161" cy="2809161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983BA44-ABEA-50C9-E4E5-5E5B78DE1D7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871205" y="3810000"/>
              <a:ext cx="561845" cy="11938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ED75B0-60F0-4D79-5AD3-46C6102AF459}"/>
                </a:ext>
              </a:extLst>
            </p:cNvPr>
            <p:cNvSpPr txBox="1"/>
            <p:nvPr/>
          </p:nvSpPr>
          <p:spPr>
            <a:xfrm rot="3844811">
              <a:off x="9459625" y="4337385"/>
              <a:ext cx="11653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/>
                <a:t>Current  flow</a:t>
              </a:r>
              <a:endParaRPr lang="en-GB" sz="1100" b="1" dirty="0"/>
            </a:p>
          </p:txBody>
        </p:sp>
        <p:pic>
          <p:nvPicPr>
            <p:cNvPr id="30" name="Picture 29" descr="A person using a soldering iron&#10;&#10;Description automatically generated">
              <a:extLst>
                <a:ext uri="{FF2B5EF4-FFF2-40B4-BE49-F238E27FC236}">
                  <a16:creationId xmlns:a16="http://schemas.microsoft.com/office/drawing/2014/main" id="{0F59E835-4A27-F969-D170-E2F28E2FD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3489" t="10741" r="33583" b="37037"/>
            <a:stretch/>
          </p:blipFill>
          <p:spPr>
            <a:xfrm>
              <a:off x="12027499" y="4308853"/>
              <a:ext cx="2526735" cy="1729018"/>
            </a:xfrm>
            <a:prstGeom prst="rect">
              <a:avLst/>
            </a:prstGeom>
            <a:ln w="12700">
              <a:solidFill>
                <a:schemeClr val="tx1"/>
              </a:solidFill>
            </a:ln>
          </p:spPr>
        </p:pic>
      </p:grpSp>
      <p:pic>
        <p:nvPicPr>
          <p:cNvPr id="32" name="Picture 31" descr="A hand measuring a copper pipe&#10;&#10;Description automatically generated">
            <a:extLst>
              <a:ext uri="{FF2B5EF4-FFF2-40B4-BE49-F238E27FC236}">
                <a16:creationId xmlns:a16="http://schemas.microsoft.com/office/drawing/2014/main" id="{3349F1B6-8B46-210C-EB11-AD38676231F8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9148" t="9642" r="16347" b="19124"/>
          <a:stretch/>
        </p:blipFill>
        <p:spPr>
          <a:xfrm rot="5400000">
            <a:off x="9196932" y="3264257"/>
            <a:ext cx="3148417" cy="2607694"/>
          </a:xfrm>
          <a:prstGeom prst="rect">
            <a:avLst/>
          </a:prstGeom>
          <a:ln w="12700">
            <a:solidFill>
              <a:schemeClr val="tx1"/>
            </a:solidFill>
          </a:ln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30E51C6E-E672-B60D-B82D-27B1C44FB09E}"/>
              </a:ext>
            </a:extLst>
          </p:cNvPr>
          <p:cNvSpPr txBox="1"/>
          <p:nvPr/>
        </p:nvSpPr>
        <p:spPr>
          <a:xfrm>
            <a:off x="266571" y="5951021"/>
            <a:ext cx="2605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Manufacturing trials for short prototype</a:t>
            </a:r>
            <a:endParaRPr lang="en-GB" sz="1050" i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D3DAF39B-A615-16E1-D8AE-60CF122C0307}"/>
              </a:ext>
            </a:extLst>
          </p:cNvPr>
          <p:cNvSpPr txBox="1"/>
          <p:nvPr/>
        </p:nvSpPr>
        <p:spPr>
          <a:xfrm rot="16200000">
            <a:off x="8004382" y="4688608"/>
            <a:ext cx="2605023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Short prototype assembly</a:t>
            </a:r>
            <a:endParaRPr lang="en-GB" sz="1050" i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4FBA2EA-AB37-5F62-BF40-EAAF177F8ACF}"/>
              </a:ext>
            </a:extLst>
          </p:cNvPr>
          <p:cNvSpPr txBox="1"/>
          <p:nvPr/>
        </p:nvSpPr>
        <p:spPr>
          <a:xfrm>
            <a:off x="5973568" y="3091663"/>
            <a:ext cx="2937635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Optimisation code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developed for CFHEX-type current leads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Construction method optimised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w.r.t.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bonding materials, flow distribution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Experimental validation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of the concept </a:t>
            </a:r>
            <a:r>
              <a:rPr lang="en-GB" sz="1400" b="1" dirty="0"/>
              <a:t>ongoing</a:t>
            </a:r>
          </a:p>
          <a:p>
            <a:pPr marL="180000" indent="-180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§"/>
            </a:pPr>
            <a:r>
              <a:rPr lang="en-GB" sz="1400" b="1" dirty="0"/>
              <a:t>Exchange with MSC 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for possible applications/needs (e.g., </a:t>
            </a:r>
            <a:r>
              <a:rPr lang="en-GB" sz="1400" dirty="0" err="1">
                <a:solidFill>
                  <a:schemeClr val="accent6">
                    <a:lumMod val="50000"/>
                  </a:schemeClr>
                </a:solidFill>
              </a:rPr>
              <a:t>SHiP</a:t>
            </a:r>
            <a:r>
              <a:rPr lang="en-GB" sz="1400" dirty="0">
                <a:solidFill>
                  <a:schemeClr val="accent6">
                    <a:lumMod val="50000"/>
                  </a:schemeClr>
                </a:solidFill>
              </a:rPr>
              <a:t> spectrometer magnet)</a:t>
            </a:r>
          </a:p>
          <a:p>
            <a:pPr>
              <a:spcBef>
                <a:spcPts val="600"/>
              </a:spcBef>
              <a:buClr>
                <a:schemeClr val="tx1"/>
              </a:buClr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55F73BE-7F96-94D8-DA71-9704F0C9442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76088" y="510236"/>
            <a:ext cx="2877598" cy="2376640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6A33CF7E-AD3C-08E8-6911-A316C3BC55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49937"/>
            <a:ext cx="10969139" cy="940443"/>
          </a:xfrm>
        </p:spPr>
        <p:txBody>
          <a:bodyPr>
            <a:normAutofit/>
          </a:bodyPr>
          <a:lstStyle/>
          <a:p>
            <a:r>
              <a:rPr lang="en-US" sz="4000" dirty="0">
                <a:latin typeface="+mj-lt"/>
              </a:rPr>
              <a:t>Dry-HFM: CFHEX Current Leads (II)</a:t>
            </a:r>
            <a:endParaRPr lang="en-GB" sz="4000" dirty="0">
              <a:latin typeface="+mj-lt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AF3ECA5-0404-A43B-BBB9-35ADFCF359C5}"/>
              </a:ext>
            </a:extLst>
          </p:cNvPr>
          <p:cNvSpPr txBox="1"/>
          <p:nvPr/>
        </p:nvSpPr>
        <p:spPr>
          <a:xfrm rot="16200000">
            <a:off x="8156653" y="1841883"/>
            <a:ext cx="1925095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i="1" dirty="0">
                <a:solidFill>
                  <a:schemeClr val="accent6">
                    <a:lumMod val="50000"/>
                  </a:schemeClr>
                </a:solidFill>
              </a:rPr>
              <a:t>CL option using He + cryofan</a:t>
            </a:r>
            <a:endParaRPr lang="en-GB" sz="1050" i="1" dirty="0"/>
          </a:p>
        </p:txBody>
      </p:sp>
    </p:spTree>
    <p:extLst>
      <p:ext uri="{BB962C8B-B14F-4D97-AF65-F5344CB8AC3E}">
        <p14:creationId xmlns:p14="http://schemas.microsoft.com/office/powerpoint/2010/main" val="1019325131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30092024-HFM_presentation_template__WHITE_16_9_size" id="{F1A111C2-6659-44A7-9CA1-0C7C461C0AE0}" vid="{58A17847-99C9-40C1-9BE8-70994761146C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HTS4_Boyan" id="{CD4655D9-A774-45EE-A5FC-0E5FBBF5659B}" vid="{E3FF678C-C514-44DA-8F21-0914B0E9862B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www.w3.org/XML/1998/namespace"/>
    <ds:schemaRef ds:uri="http://purl.org/dc/elements/1.1/"/>
    <ds:schemaRef ds:uri="a6163950-ed7b-45ff-a88b-85d0d03db3bc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e24f2763-0e71-4812-94ad-3b15b8174d77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HFM_presentation_template</Template>
  <TotalTime>4705</TotalTime>
  <Words>2995</Words>
  <Application>Microsoft Office PowerPoint</Application>
  <PresentationFormat>Widescreen</PresentationFormat>
  <Paragraphs>493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-apple-system</vt:lpstr>
      <vt:lpstr>Arial</vt:lpstr>
      <vt:lpstr>Calibri</vt:lpstr>
      <vt:lpstr>Cambria Math</vt:lpstr>
      <vt:lpstr>Rockwell Light</vt:lpstr>
      <vt:lpstr>Wingdings</vt:lpstr>
      <vt:lpstr>HFM(4-3)</vt:lpstr>
      <vt:lpstr>Content Slides - Deep Blue</vt:lpstr>
      <vt:lpstr>PowerPoint Presentation</vt:lpstr>
      <vt:lpstr>PowerPoint Presentation</vt:lpstr>
      <vt:lpstr>PowerPoint Presentation</vt:lpstr>
      <vt:lpstr>PowerPoint Presentation</vt:lpstr>
      <vt:lpstr>“HFM-Lab” at the Cryolab</vt:lpstr>
      <vt:lpstr>Test stands for HFM – refresher</vt:lpstr>
      <vt:lpstr>Thermal conductivity test stand</vt:lpstr>
      <vt:lpstr>Dry-HFM: CFHEX Current Leads (I)</vt:lpstr>
      <vt:lpstr>Dry-HFM: CFHEX Current Leads (II)</vt:lpstr>
      <vt:lpstr>PowerPoint Presentation</vt:lpstr>
      <vt:lpstr>Dry-HFM: Magnet cooling beyond the baseline</vt:lpstr>
      <vt:lpstr>PowerPoint Presentation</vt:lpstr>
      <vt:lpstr>PowerPoint Presentation</vt:lpstr>
      <vt:lpstr>PowerPoint Presentation</vt:lpstr>
      <vt:lpstr>Dry-HFM: Studies for magnet cooling at 4.5 K (I)</vt:lpstr>
      <vt:lpstr>Dry-HFM: Studies for magnet cooling at 4.5 K (II)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subject/>
  <dc:creator>Patricia Tavares Coutinho Borges De Sousa</dc:creator>
  <cp:keywords/>
  <dc:description/>
  <cp:lastModifiedBy>Patricia Tavares Coutinho Borges De Sousa</cp:lastModifiedBy>
  <cp:revision>42</cp:revision>
  <cp:lastPrinted>2022-04-29T08:24:36Z</cp:lastPrinted>
  <dcterms:created xsi:type="dcterms:W3CDTF">2025-02-04T13:34:11Z</dcterms:created>
  <dcterms:modified xsi:type="dcterms:W3CDTF">2025-02-11T12:59:41Z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