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9"/>
  </p:notesMasterIdLst>
  <p:sldIdLst>
    <p:sldId id="944" r:id="rId5"/>
    <p:sldId id="955" r:id="rId6"/>
    <p:sldId id="980" r:id="rId7"/>
    <p:sldId id="957" r:id="rId8"/>
    <p:sldId id="959" r:id="rId9"/>
    <p:sldId id="960" r:id="rId10"/>
    <p:sldId id="961" r:id="rId11"/>
    <p:sldId id="965" r:id="rId12"/>
    <p:sldId id="962" r:id="rId13"/>
    <p:sldId id="966" r:id="rId14"/>
    <p:sldId id="967" r:id="rId15"/>
    <p:sldId id="968" r:id="rId16"/>
    <p:sldId id="969" r:id="rId17"/>
    <p:sldId id="963" r:id="rId18"/>
    <p:sldId id="964" r:id="rId19"/>
    <p:sldId id="977" r:id="rId20"/>
    <p:sldId id="970" r:id="rId21"/>
    <p:sldId id="972" r:id="rId22"/>
    <p:sldId id="971" r:id="rId23"/>
    <p:sldId id="974" r:id="rId24"/>
    <p:sldId id="979" r:id="rId25"/>
    <p:sldId id="976" r:id="rId26"/>
    <p:sldId id="981" r:id="rId27"/>
    <p:sldId id="945" r:id="rId2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16A0"/>
    <a:srgbClr val="F09E18"/>
    <a:srgbClr val="8E04FF"/>
    <a:srgbClr val="006DD0"/>
    <a:srgbClr val="67B4FE"/>
    <a:srgbClr val="6647AD"/>
    <a:srgbClr val="676ECB"/>
    <a:srgbClr val="6695E8"/>
    <a:srgbClr val="430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3D72F-8A25-4B97-B7D0-1C0527439EBC}" v="21" dt="2024-01-30T08:04:18.7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/>
    <p:restoredTop sz="94677"/>
  </p:normalViewPr>
  <p:slideViewPr>
    <p:cSldViewPr snapToGrid="0">
      <p:cViewPr varScale="1">
        <p:scale>
          <a:sx n="57" d="100"/>
          <a:sy n="57" d="100"/>
        </p:scale>
        <p:origin x="136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For determining if the degradation is localized to the tape, high resolution scans of the field from persistent currents above the tape, can localize defects of sub-</a:t>
            </a:r>
            <a:r>
              <a:rPr lang="en-GB" dirty="0" err="1"/>
              <a:t>milimeter</a:t>
            </a:r>
            <a:r>
              <a:rPr lang="en-GB" dirty="0"/>
              <a:t>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01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-2" y="0"/>
            <a:ext cx="9144001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9" y="130498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857270" y="6306533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803106" y="6568992"/>
            <a:ext cx="84522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98472-864F-FBE7-8A95-3AB3CF4064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02EBB-595B-177C-651F-70BCBBE8B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3B7BE-9BD8-FE3D-F935-377C60AC6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A machine with a metal frame&#10;&#10;AI-generated content may be incorrect.">
            <a:extLst>
              <a:ext uri="{FF2B5EF4-FFF2-40B4-BE49-F238E27FC236}">
                <a16:creationId xmlns:a16="http://schemas.microsoft.com/office/drawing/2014/main" id="{73754D18-E7B7-ECC7-CD7B-286763D0836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67320" y="872311"/>
            <a:ext cx="3035275" cy="2276456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CC7928-3014-B6D6-A6C4-B469455E55B7}"/>
              </a:ext>
            </a:extLst>
          </p:cNvPr>
          <p:cNvSpPr txBox="1"/>
          <p:nvPr/>
        </p:nvSpPr>
        <p:spPr>
          <a:xfrm>
            <a:off x="4696227" y="3524922"/>
            <a:ext cx="406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REBCO tape dimension measurement now integrated in reel-to-reel </a:t>
            </a:r>
            <a:r>
              <a:rPr lang="en-US" sz="1200" dirty="0" err="1"/>
              <a:t>I</a:t>
            </a:r>
            <a:r>
              <a:rPr lang="en-US" sz="1200" baseline="-25000" dirty="0" err="1"/>
              <a:t>c</a:t>
            </a:r>
            <a:r>
              <a:rPr lang="en-US" sz="1200" dirty="0"/>
              <a:t> measurement machine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F2BA7FD-DC29-8619-7FC2-3C2919E31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997" y="611081"/>
            <a:ext cx="4974938" cy="3821502"/>
          </a:xfrm>
        </p:spPr>
        <p:txBody>
          <a:bodyPr>
            <a:noAutofit/>
          </a:bodyPr>
          <a:lstStyle/>
          <a:p>
            <a:pPr marL="177800" indent="-177800">
              <a:lnSpc>
                <a:spcPts val="2400"/>
              </a:lnSpc>
            </a:pPr>
            <a:r>
              <a:rPr lang="en-US" sz="2600" b="1" dirty="0"/>
              <a:t>Reel-to-reel measurement of tape width and thickness</a:t>
            </a:r>
          </a:p>
          <a:p>
            <a:pPr marL="36576" indent="0" defTabSz="268288">
              <a:lnSpc>
                <a:spcPts val="2400"/>
              </a:lnSpc>
              <a:buNone/>
            </a:pPr>
            <a:r>
              <a:rPr lang="en-US" sz="2600" dirty="0"/>
              <a:t>	Addition of laser profilometer in 	TAPESTAR</a:t>
            </a:r>
            <a:r>
              <a:rPr lang="en-US" sz="2600" baseline="30000" dirty="0"/>
              <a:t>TM</a:t>
            </a:r>
            <a:r>
              <a:rPr lang="en-US" sz="2600" dirty="0"/>
              <a:t>: </a:t>
            </a:r>
          </a:p>
          <a:p>
            <a:pPr marL="678180" lvl="1" indent="-230188">
              <a:lnSpc>
                <a:spcPts val="2400"/>
              </a:lnSpc>
            </a:pPr>
            <a:r>
              <a:rPr lang="en-US" sz="2200" dirty="0"/>
              <a:t>Tape width and thickness measurement; </a:t>
            </a:r>
          </a:p>
          <a:p>
            <a:pPr marL="678180" lvl="1" indent="-230188">
              <a:lnSpc>
                <a:spcPts val="2400"/>
              </a:lnSpc>
            </a:pPr>
            <a:r>
              <a:rPr lang="en-US" sz="2200" dirty="0"/>
              <a:t>Geometric defect identification - ex: copper stabilizer</a:t>
            </a:r>
          </a:p>
          <a:p>
            <a:pPr marL="177800" indent="-142875">
              <a:lnSpc>
                <a:spcPts val="2400"/>
              </a:lnSpc>
            </a:pPr>
            <a:r>
              <a:rPr lang="en-US" sz="2600" b="1" dirty="0"/>
              <a:t>Mechanical properties</a:t>
            </a:r>
            <a:r>
              <a:rPr lang="en-US" sz="2600" dirty="0"/>
              <a:t>, e.g. minimum bending diameter</a:t>
            </a:r>
          </a:p>
        </p:txBody>
      </p:sp>
      <p:pic>
        <p:nvPicPr>
          <p:cNvPr id="10" name="Picture 9" descr="A computer monitor on a white table&#10;&#10;AI-generated content may be incorrect.">
            <a:extLst>
              <a:ext uri="{FF2B5EF4-FFF2-40B4-BE49-F238E27FC236}">
                <a16:creationId xmlns:a16="http://schemas.microsoft.com/office/drawing/2014/main" id="{64B9EEAB-BAFC-6718-D393-621C7DF7FD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3" r="18333"/>
          <a:stretch/>
        </p:blipFill>
        <p:spPr>
          <a:xfrm rot="5400000">
            <a:off x="5716182" y="3485765"/>
            <a:ext cx="2137549" cy="329166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E0C289E-6742-A524-C680-C8AC7955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3309" y="-240439"/>
            <a:ext cx="9510617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Geometrical and Mechanical Measurements</a:t>
            </a:r>
            <a:endParaRPr lang="en-GB" sz="3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FD5CE8-8DB2-823C-1910-87A3928FEA51}"/>
              </a:ext>
            </a:extLst>
          </p:cNvPr>
          <p:cNvSpPr txBox="1"/>
          <p:nvPr/>
        </p:nvSpPr>
        <p:spPr>
          <a:xfrm>
            <a:off x="5187517" y="6436093"/>
            <a:ext cx="3085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Minimum bending radius measurements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AE8A6A-DF34-CC49-C7DA-549C8B0829B2}"/>
              </a:ext>
            </a:extLst>
          </p:cNvPr>
          <p:cNvSpPr txBox="1"/>
          <p:nvPr/>
        </p:nvSpPr>
        <p:spPr>
          <a:xfrm>
            <a:off x="822109" y="6018884"/>
            <a:ext cx="3085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Minimum bending diameter measurements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94D354F-541E-4FAF-9831-B0D0F1812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031" y="4071328"/>
            <a:ext cx="3175476" cy="198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385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5AEF3-1F92-F26A-E11C-204FC6312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584" y="-187922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Transport Measurements at 4.2 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20764-F230-090C-92D0-6ABE89709C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4FC6A-EA2A-5BB5-5402-20A3BF71D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3D971-9F75-7DF2-D6EB-EE41800914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A close-up of a robot&#10;&#10;Description automatically generated">
            <a:extLst>
              <a:ext uri="{FF2B5EF4-FFF2-40B4-BE49-F238E27FC236}">
                <a16:creationId xmlns:a16="http://schemas.microsoft.com/office/drawing/2014/main" id="{7817E4F8-07DC-43BD-AC20-5E41DC7C5C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265" t="36796" r="21270" b="39871"/>
          <a:stretch/>
        </p:blipFill>
        <p:spPr>
          <a:xfrm>
            <a:off x="6842234" y="2459313"/>
            <a:ext cx="2305122" cy="1282013"/>
          </a:xfrm>
          <a:prstGeom prst="rect">
            <a:avLst/>
          </a:prstGeom>
        </p:spPr>
      </p:pic>
      <p:pic>
        <p:nvPicPr>
          <p:cNvPr id="8" name="Picture 7" descr="A close-up of a device&#10;&#10;Description automatically generated">
            <a:extLst>
              <a:ext uri="{FF2B5EF4-FFF2-40B4-BE49-F238E27FC236}">
                <a16:creationId xmlns:a16="http://schemas.microsoft.com/office/drawing/2014/main" id="{3080486A-0323-0E6A-7F82-0A8F9451F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6947" y="2465482"/>
            <a:ext cx="1218058" cy="12870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6CAAE0-B05F-1850-BA6A-C59BE2F4D0C1}"/>
              </a:ext>
            </a:extLst>
          </p:cNvPr>
          <p:cNvSpPr txBox="1"/>
          <p:nvPr/>
        </p:nvSpPr>
        <p:spPr>
          <a:xfrm>
            <a:off x="5367950" y="3802615"/>
            <a:ext cx="37939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dirty="0"/>
              <a:t>Holders for in-field (// and </a:t>
            </a:r>
            <a:r>
              <a:rPr lang="en-US" dirty="0">
                <a:sym typeface="Symbol" panose="05050102010706020507" pitchFamily="18" charset="2"/>
              </a:rPr>
              <a:t>) </a:t>
            </a:r>
            <a:r>
              <a:rPr lang="en-US" i="1" dirty="0" err="1">
                <a:sym typeface="Symbol" panose="05050102010706020507" pitchFamily="18" charset="2"/>
              </a:rPr>
              <a:t>I</a:t>
            </a:r>
            <a:r>
              <a:rPr lang="en-US" baseline="-25000" dirty="0" err="1">
                <a:sym typeface="Symbol" panose="05050102010706020507" pitchFamily="18" charset="2"/>
              </a:rPr>
              <a:t>c</a:t>
            </a:r>
            <a:r>
              <a:rPr lang="en-US" dirty="0">
                <a:sym typeface="Symbol" panose="05050102010706020507" pitchFamily="18" charset="2"/>
              </a:rPr>
              <a:t> measurements</a:t>
            </a:r>
            <a:endParaRPr lang="en-US" dirty="0"/>
          </a:p>
        </p:txBody>
      </p:sp>
      <p:pic>
        <p:nvPicPr>
          <p:cNvPr id="10" name="Picture 9" descr="A rectangular object with a cross on it&#10;&#10;AI-generated content may be incorrect.">
            <a:extLst>
              <a:ext uri="{FF2B5EF4-FFF2-40B4-BE49-F238E27FC236}">
                <a16:creationId xmlns:a16="http://schemas.microsoft.com/office/drawing/2014/main" id="{E9CCB025-1ED4-99EB-F174-65BED5E789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2" t="27514" r="34794" b="24510"/>
          <a:stretch/>
        </p:blipFill>
        <p:spPr>
          <a:xfrm rot="5400000">
            <a:off x="6717013" y="131910"/>
            <a:ext cx="1179952" cy="24213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7E4701-4102-2B83-E19C-3897A2707DAA}"/>
              </a:ext>
            </a:extLst>
          </p:cNvPr>
          <p:cNvSpPr txBox="1"/>
          <p:nvPr/>
        </p:nvSpPr>
        <p:spPr>
          <a:xfrm>
            <a:off x="5482655" y="1932562"/>
            <a:ext cx="3722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Laser cut bridge on REBCO at KIT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5F33BA-41B3-A199-6C92-063E250B8AD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012"/>
          <a:stretch/>
        </p:blipFill>
        <p:spPr>
          <a:xfrm>
            <a:off x="5583230" y="4438045"/>
            <a:ext cx="2497859" cy="15485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388639-1D20-5567-BFF9-B1D02E50C8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1646" y="4438045"/>
            <a:ext cx="1183222" cy="15485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9AA8BFC-A34E-BDCA-DE82-59BC9211A1DF}"/>
              </a:ext>
            </a:extLst>
          </p:cNvPr>
          <p:cNvSpPr txBox="1"/>
          <p:nvPr/>
        </p:nvSpPr>
        <p:spPr>
          <a:xfrm>
            <a:off x="8246761" y="593203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VSM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381171-425C-7883-BB47-74DE2909DD5C}"/>
              </a:ext>
            </a:extLst>
          </p:cNvPr>
          <p:cNvSpPr txBox="1"/>
          <p:nvPr/>
        </p:nvSpPr>
        <p:spPr>
          <a:xfrm>
            <a:off x="5608379" y="5902907"/>
            <a:ext cx="1561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 (</a:t>
            </a:r>
            <a:r>
              <a:rPr lang="en-US" dirty="0" err="1"/>
              <a:t>Ic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75525F8-CD53-2493-CF26-B9E46C950C8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682"/>
          <a:stretch/>
        </p:blipFill>
        <p:spPr>
          <a:xfrm>
            <a:off x="81060" y="1023910"/>
            <a:ext cx="2825496" cy="200231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4D3CC7C-D352-BC42-EF05-207337C39B85}"/>
              </a:ext>
            </a:extLst>
          </p:cNvPr>
          <p:cNvSpPr txBox="1"/>
          <p:nvPr/>
        </p:nvSpPr>
        <p:spPr>
          <a:xfrm>
            <a:off x="1402848" y="585780"/>
            <a:ext cx="3126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/>
              <a:t>Ic</a:t>
            </a:r>
            <a:r>
              <a:rPr lang="en-US" b="1" dirty="0"/>
              <a:t> @ 4.2 K, 4 mm width, B</a:t>
            </a:r>
            <a:r>
              <a:rPr lang="en-US" b="1" dirty="0">
                <a:sym typeface="Symbol" panose="05050102010706020507" pitchFamily="18" charset="2"/>
              </a:rPr>
              <a:t></a:t>
            </a:r>
            <a:endParaRPr lang="en-GB" b="1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8B45E6F-77CD-41E3-7356-AFDF91405509}"/>
              </a:ext>
            </a:extLst>
          </p:cNvPr>
          <p:cNvGrpSpPr/>
          <p:nvPr/>
        </p:nvGrpSpPr>
        <p:grpSpPr>
          <a:xfrm>
            <a:off x="2706850" y="1008010"/>
            <a:ext cx="2825496" cy="1972240"/>
            <a:chOff x="2661851" y="968812"/>
            <a:chExt cx="2825496" cy="197224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F7A7CB1-4721-BB4D-05B0-2C9349C10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3283"/>
            <a:stretch/>
          </p:blipFill>
          <p:spPr>
            <a:xfrm>
              <a:off x="2661851" y="968812"/>
              <a:ext cx="2825496" cy="197224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13988B0-1C4A-0ACE-E551-A5E05984F578}"/>
                </a:ext>
              </a:extLst>
            </p:cNvPr>
            <p:cNvSpPr txBox="1"/>
            <p:nvPr/>
          </p:nvSpPr>
          <p:spPr>
            <a:xfrm>
              <a:off x="3151260" y="1575774"/>
              <a:ext cx="11705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accent6"/>
                  </a:solidFill>
                </a:rPr>
                <a:t>SuperPower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83D21A7-AA1A-6F5D-FBBB-4F6C90F9C54B}"/>
              </a:ext>
            </a:extLst>
          </p:cNvPr>
          <p:cNvGrpSpPr/>
          <p:nvPr/>
        </p:nvGrpSpPr>
        <p:grpSpPr>
          <a:xfrm>
            <a:off x="2864839" y="3487099"/>
            <a:ext cx="2692765" cy="1916812"/>
            <a:chOff x="2843413" y="3097823"/>
            <a:chExt cx="2692765" cy="1916812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55E8167-FF0D-2F73-F17D-48EEF5EC9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43413" y="3097823"/>
              <a:ext cx="2692765" cy="1916812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B33BD4F-C1D5-2B51-EDA6-DA8116E190B7}"/>
                </a:ext>
              </a:extLst>
            </p:cNvPr>
            <p:cNvSpPr txBox="1"/>
            <p:nvPr/>
          </p:nvSpPr>
          <p:spPr>
            <a:xfrm>
              <a:off x="3151259" y="3779731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6"/>
                  </a:solidFill>
                </a:rPr>
                <a:t>Fujikura</a:t>
              </a:r>
              <a:endParaRPr lang="en-GB" sz="1400" dirty="0">
                <a:solidFill>
                  <a:schemeClr val="accent6"/>
                </a:solidFill>
              </a:endParaRP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4A06A8F1-6F26-679A-CA94-EFBEA0228A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9480" y="3404140"/>
            <a:ext cx="2743097" cy="2067809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C50C67A4-2ECE-AA7D-B377-0CE9B69C5DCC}"/>
              </a:ext>
            </a:extLst>
          </p:cNvPr>
          <p:cNvSpPr/>
          <p:nvPr/>
        </p:nvSpPr>
        <p:spPr>
          <a:xfrm>
            <a:off x="484632" y="3557016"/>
            <a:ext cx="578279" cy="1691640"/>
          </a:xfrm>
          <a:prstGeom prst="rect">
            <a:avLst/>
          </a:prstGeom>
          <a:noFill/>
          <a:ln w="28575">
            <a:solidFill>
              <a:srgbClr val="F09E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F69F48-C5DC-387A-82EC-15CD4F9575B5}"/>
              </a:ext>
            </a:extLst>
          </p:cNvPr>
          <p:cNvSpPr txBox="1"/>
          <p:nvPr/>
        </p:nvSpPr>
        <p:spPr>
          <a:xfrm>
            <a:off x="437781" y="4122339"/>
            <a:ext cx="513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Low</a:t>
            </a:r>
          </a:p>
          <a:p>
            <a:r>
              <a:rPr lang="en-US" sz="1400" dirty="0"/>
              <a:t>field</a:t>
            </a:r>
            <a:endParaRPr lang="en-GB" sz="14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1C10BC5-CF7C-81FC-E526-7381B0509D87}"/>
              </a:ext>
            </a:extLst>
          </p:cNvPr>
          <p:cNvSpPr txBox="1"/>
          <p:nvPr/>
        </p:nvSpPr>
        <p:spPr>
          <a:xfrm>
            <a:off x="825344" y="5486870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Performed hundreds of measurements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F72122-5179-45FF-AD20-EC2CA39E1C48}"/>
              </a:ext>
            </a:extLst>
          </p:cNvPr>
          <p:cNvSpPr txBox="1"/>
          <p:nvPr/>
        </p:nvSpPr>
        <p:spPr>
          <a:xfrm>
            <a:off x="45807" y="5909319"/>
            <a:ext cx="3401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G. Succi et al, Proceedings of ASC 2024</a:t>
            </a:r>
            <a:endParaRPr lang="en-GB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823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55B6-B9F4-F8EC-ABA1-807F73770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96" y="-195993"/>
            <a:ext cx="8686800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Measurements at Variable Temperature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555B6-6656-93EC-C130-EC165721E2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36133-9607-E4B0-659B-B8646CF27C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BA406-EA95-9B03-8AD7-83F20BC975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2654C5-D679-8E6C-1DA6-203857343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9" t="5959" r="7550"/>
          <a:stretch/>
        </p:blipFill>
        <p:spPr>
          <a:xfrm>
            <a:off x="4669296" y="1641080"/>
            <a:ext cx="4332993" cy="31970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412139-270D-D12D-D8B3-4FA90DFE94F1}"/>
              </a:ext>
            </a:extLst>
          </p:cNvPr>
          <p:cNvSpPr txBox="1"/>
          <p:nvPr/>
        </p:nvSpPr>
        <p:spPr>
          <a:xfrm>
            <a:off x="2969335" y="823433"/>
            <a:ext cx="272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Ic</a:t>
            </a:r>
            <a:r>
              <a:rPr lang="en-US" b="1" dirty="0"/>
              <a:t> vs T, 4 mm width, B</a:t>
            </a:r>
            <a:r>
              <a:rPr lang="en-US" b="1" dirty="0">
                <a:sym typeface="Symbol" panose="05050102010706020507" pitchFamily="18" charset="2"/>
              </a:rPr>
              <a:t></a:t>
            </a:r>
            <a:endParaRPr lang="en-GB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0E0D85-AEAA-6931-F79D-33764A807C50}"/>
              </a:ext>
            </a:extLst>
          </p:cNvPr>
          <p:cNvSpPr txBox="1"/>
          <p:nvPr/>
        </p:nvSpPr>
        <p:spPr>
          <a:xfrm>
            <a:off x="73551" y="5395500"/>
            <a:ext cx="3401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G. Succi et al, Proceedings of ASC 2024</a:t>
            </a:r>
            <a:endParaRPr lang="en-GB" sz="1400" dirty="0">
              <a:solidFill>
                <a:schemeClr val="accent6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D3FBF5-72E2-A2C6-EC1E-94028A302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39337"/>
            <a:ext cx="4723235" cy="31970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156119-7BBA-703B-56C9-7602AD33924E}"/>
              </a:ext>
            </a:extLst>
          </p:cNvPr>
          <p:cNvSpPr txBox="1"/>
          <p:nvPr/>
        </p:nvSpPr>
        <p:spPr>
          <a:xfrm>
            <a:off x="518569" y="4745731"/>
            <a:ext cx="3517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Transport vs magnetization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911396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7D45C-D94A-F81C-E01B-C4E4B99DF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60" y="-201444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Scaling Law for HFM Tapes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820AF-B89C-C6FE-6C09-ACA68B4B3A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35879-721A-2E0C-4979-5760760FBC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8846F-E3CA-B6D6-CBAE-F978516ED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ED73DF-AD4F-1D5A-E4EC-223A52F8E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47" y="2043405"/>
            <a:ext cx="2959418" cy="19839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D6BF57-0B96-8D91-7F47-A53FCBA3D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2752" y="658762"/>
            <a:ext cx="3861248" cy="13585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6A91AB9-C6FD-4209-28ED-EA0C7D0F9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415" y="4099957"/>
            <a:ext cx="3154142" cy="198392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E74CF39-40D4-71B1-B4AC-65C18F3E2F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5257" y="4062319"/>
            <a:ext cx="2944425" cy="20258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64FDFD1-BB72-BED4-C919-011D49821E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3496" y="2017349"/>
            <a:ext cx="3154141" cy="20211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A68821A-595D-4EAC-E353-8B746BFD28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0159" y="2023124"/>
            <a:ext cx="2887193" cy="206115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53933FF-7F16-22AB-3848-249AD8F436E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23379" b="18558"/>
          <a:stretch/>
        </p:blipFill>
        <p:spPr>
          <a:xfrm>
            <a:off x="374220" y="653139"/>
            <a:ext cx="3939767" cy="54569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FD3DD99-936A-82DE-EC6C-AC781830C0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560" y="1278916"/>
            <a:ext cx="5028043" cy="70546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F8729BA-8BCD-DA6B-CB21-922485A64941}"/>
              </a:ext>
            </a:extLst>
          </p:cNvPr>
          <p:cNvSpPr txBox="1"/>
          <p:nvPr/>
        </p:nvSpPr>
        <p:spPr>
          <a:xfrm>
            <a:off x="3228919" y="6026611"/>
            <a:ext cx="34016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G. Succi et al, Proceedings of ASC 2024</a:t>
            </a:r>
            <a:endParaRPr lang="en-GB" sz="1400" dirty="0">
              <a:solidFill>
                <a:schemeClr val="accent6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021509F-22CB-1641-43B2-A22DC0999CD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-1" b="-1763"/>
          <a:stretch/>
        </p:blipFill>
        <p:spPr>
          <a:xfrm>
            <a:off x="3176594" y="4035093"/>
            <a:ext cx="2726320" cy="2048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454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5A8AF-7E7B-E9BB-F2F6-9FB05B9D5A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CCBD2-EA41-3C9E-B692-7198D909A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25E13-6CAE-B667-1C0F-9869D6154A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51655C-6D2D-DDCC-F856-2FAD5E8F71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410"/>
          <a:stretch/>
        </p:blipFill>
        <p:spPr bwMode="auto">
          <a:xfrm>
            <a:off x="55915" y="3680865"/>
            <a:ext cx="9058481" cy="25223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E31DFC-FE5B-689E-F1F7-BBAD173F8D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80320" y="891195"/>
            <a:ext cx="3780000" cy="28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4A9283-9061-4F50-509C-23F998DA4C6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77141" y="904351"/>
            <a:ext cx="3760266" cy="282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F8CDB9-D34B-EC23-70CE-FAD9214A5DC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0"/>
          <a:stretch/>
        </p:blipFill>
        <p:spPr bwMode="auto">
          <a:xfrm>
            <a:off x="16847" y="1189303"/>
            <a:ext cx="1303580" cy="1180055"/>
          </a:xfrm>
          <a:prstGeom prst="rect">
            <a:avLst/>
          </a:prstGeom>
          <a:noFill/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5303A87-B0FA-1E34-2E5E-F0C3C6E76A0E}"/>
              </a:ext>
            </a:extLst>
          </p:cNvPr>
          <p:cNvSpPr txBox="1">
            <a:spLocks/>
          </p:cNvSpPr>
          <p:nvPr/>
        </p:nvSpPr>
        <p:spPr>
          <a:xfrm>
            <a:off x="-550081" y="-340585"/>
            <a:ext cx="10493809" cy="122327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000" dirty="0"/>
              <a:t>REBCO Round cables- Zero </a:t>
            </a:r>
            <a:r>
              <a:rPr lang="en-US" sz="4000" dirty="0" err="1"/>
              <a:t>I</a:t>
            </a:r>
            <a:r>
              <a:rPr lang="en-US" sz="4000" baseline="-25000" dirty="0" err="1"/>
              <a:t>c</a:t>
            </a:r>
            <a:r>
              <a:rPr lang="en-US" sz="4000" dirty="0"/>
              <a:t> Degradation</a:t>
            </a:r>
            <a:endParaRPr lang="it-IT" sz="4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0B93230-C927-4144-5208-C2E4D66753EF}"/>
              </a:ext>
            </a:extLst>
          </p:cNvPr>
          <p:cNvSpPr txBox="1">
            <a:spLocks/>
          </p:cNvSpPr>
          <p:nvPr/>
        </p:nvSpPr>
        <p:spPr>
          <a:xfrm>
            <a:off x="1875283" y="2436871"/>
            <a:ext cx="2990074" cy="1057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/>
              </a:rPr>
              <a:t>No cabling degradation</a:t>
            </a:r>
            <a:endParaRPr lang="en-US" sz="1800" b="1" dirty="0">
              <a:solidFill>
                <a:srgbClr val="000000"/>
              </a:solidFill>
              <a:latin typeface="Calibri" panose="020F0502020204030204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79130D-8FEF-033F-160C-D4EF0F6F3D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787"/>
          <a:stretch/>
        </p:blipFill>
        <p:spPr bwMode="auto">
          <a:xfrm>
            <a:off x="55915" y="2316640"/>
            <a:ext cx="1012325" cy="1057613"/>
          </a:xfrm>
          <a:prstGeom prst="rect">
            <a:avLst/>
          </a:prstGeom>
          <a:noFill/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1B1C463-8073-9EE6-18DF-80B5B46F9E4A}"/>
              </a:ext>
            </a:extLst>
          </p:cNvPr>
          <p:cNvSpPr txBox="1">
            <a:spLocks/>
          </p:cNvSpPr>
          <p:nvPr/>
        </p:nvSpPr>
        <p:spPr>
          <a:xfrm>
            <a:off x="5891374" y="2423489"/>
            <a:ext cx="2990074" cy="12048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000000"/>
                </a:solidFill>
                <a:latin typeface="Calibri" panose="020F0502020204030204"/>
              </a:rPr>
              <a:t>No bending degradation</a:t>
            </a:r>
            <a:br>
              <a:rPr lang="en-US" sz="2400" b="1" dirty="0">
                <a:solidFill>
                  <a:srgbClr val="000000"/>
                </a:solidFill>
                <a:latin typeface="Calibri" panose="020F0502020204030204"/>
              </a:rPr>
            </a:br>
            <a:br>
              <a:rPr lang="en-US" sz="2400" b="1" dirty="0">
                <a:solidFill>
                  <a:srgbClr val="000000"/>
                </a:solidFill>
                <a:latin typeface="Calibri" panose="020F0502020204030204"/>
              </a:rPr>
            </a:br>
            <a:endParaRPr lang="en-US" sz="1800" b="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7C4C51-2F5C-FC71-266F-930927150A17}"/>
              </a:ext>
            </a:extLst>
          </p:cNvPr>
          <p:cNvSpPr txBox="1"/>
          <p:nvPr/>
        </p:nvSpPr>
        <p:spPr>
          <a:xfrm>
            <a:off x="3554742" y="5907422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 Cabling Machine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301836-F394-9FD1-1613-DB29D9697265}"/>
              </a:ext>
            </a:extLst>
          </p:cNvPr>
          <p:cNvSpPr txBox="1"/>
          <p:nvPr/>
        </p:nvSpPr>
        <p:spPr>
          <a:xfrm>
            <a:off x="3554742" y="488589"/>
            <a:ext cx="27414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</a:rPr>
              <a:t>REBCO in HL-LHC </a:t>
            </a:r>
            <a:endParaRPr lang="en-GB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52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93301-148C-5452-C7EE-068832B77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279" y="-205785"/>
            <a:ext cx="9489688" cy="940443"/>
          </a:xfrm>
        </p:spPr>
        <p:txBody>
          <a:bodyPr>
            <a:noAutofit/>
          </a:bodyPr>
          <a:lstStyle/>
          <a:p>
            <a:r>
              <a:rPr lang="en-US" sz="4000" dirty="0"/>
              <a:t>REBCO Round Cables – Reliable Production 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93D83-4556-AC77-6EA8-009E7D1F16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F02C9-DD8E-6CDA-92DE-E5A7223855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B3DE33-3FD6-CE59-DC0F-40B9CBDA0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A3365E9-0AC5-E380-7FF3-23C3566337E8}"/>
              </a:ext>
            </a:extLst>
          </p:cNvPr>
          <p:cNvSpPr txBox="1">
            <a:spLocks/>
          </p:cNvSpPr>
          <p:nvPr/>
        </p:nvSpPr>
        <p:spPr>
          <a:xfrm>
            <a:off x="24170" y="4359249"/>
            <a:ext cx="9047830" cy="1463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dirty="0">
                <a:latin typeface="Calibri" panose="020F0502020204030204"/>
              </a:rPr>
              <a:t>Qualification using </a:t>
            </a:r>
            <a:r>
              <a:rPr lang="en-US" sz="2300" b="1" dirty="0">
                <a:latin typeface="Calibri" panose="020F0502020204030204"/>
              </a:rPr>
              <a:t>0.1 µV/cm electric field criterion </a:t>
            </a:r>
            <a:r>
              <a:rPr lang="en-US" sz="2300" dirty="0">
                <a:latin typeface="Calibri" panose="020F0502020204030204"/>
              </a:rPr>
              <a:t>(as for LTS)</a:t>
            </a:r>
          </a:p>
          <a:p>
            <a:pPr lvl="1">
              <a:spcBef>
                <a:spcPts val="0"/>
              </a:spcBef>
            </a:pPr>
            <a:r>
              <a:rPr lang="en-US" sz="2300" b="1" dirty="0">
                <a:latin typeface="Calibri" panose="020F0502020204030204"/>
              </a:rPr>
              <a:t>No resistive slope subtracted</a:t>
            </a:r>
          </a:p>
          <a:p>
            <a:pPr>
              <a:spcBef>
                <a:spcPts val="0"/>
              </a:spcBef>
            </a:pPr>
            <a:r>
              <a:rPr lang="en-US" sz="2300" dirty="0">
                <a:latin typeface="Calibri" panose="020F0502020204030204"/>
              </a:rPr>
              <a:t>94 out of 310 cables produced (</a:t>
            </a:r>
            <a:r>
              <a:rPr lang="en-US" sz="2300" b="1" dirty="0">
                <a:latin typeface="Calibri" panose="020F0502020204030204"/>
                <a:sym typeface="Symbol" panose="05050102010706020507" pitchFamily="18" charset="2"/>
              </a:rPr>
              <a:t> </a:t>
            </a:r>
            <a:r>
              <a:rPr lang="en-US" sz="2300" b="1" dirty="0">
                <a:latin typeface="Calibri" panose="020F0502020204030204"/>
              </a:rPr>
              <a:t>350 m out of 1.2 km</a:t>
            </a:r>
            <a:r>
              <a:rPr lang="en-US" sz="2300" dirty="0">
                <a:latin typeface="Calibri" panose="020F0502020204030204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5B948C-CF24-75E3-EED2-98D03AF13127}"/>
              </a:ext>
            </a:extLst>
          </p:cNvPr>
          <p:cNvSpPr txBox="1"/>
          <p:nvPr/>
        </p:nvSpPr>
        <p:spPr>
          <a:xfrm>
            <a:off x="3555395" y="429520"/>
            <a:ext cx="27414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B050"/>
                </a:solidFill>
              </a:rPr>
              <a:t>REBCO in HL-LHC </a:t>
            </a:r>
            <a:endParaRPr lang="en-GB" sz="2200" b="1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81F471-6EBC-34A8-F073-C6BF4C519A73}"/>
              </a:ext>
            </a:extLst>
          </p:cNvPr>
          <p:cNvSpPr txBox="1"/>
          <p:nvPr/>
        </p:nvSpPr>
        <p:spPr>
          <a:xfrm>
            <a:off x="640605" y="5408260"/>
            <a:ext cx="781496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REBCO joints (up to 18 kA) routinely reproduced with controlled resistance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C00BEB-D15C-2063-14F6-F79D1D16D36B}"/>
              </a:ext>
            </a:extLst>
          </p:cNvPr>
          <p:cNvSpPr txBox="1"/>
          <p:nvPr/>
        </p:nvSpPr>
        <p:spPr>
          <a:xfrm>
            <a:off x="334263" y="5865793"/>
            <a:ext cx="86036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Plan to upgrade the machine for reel-to-reel production of cables with smaller </a:t>
            </a:r>
            <a:r>
              <a:rPr lang="en-US" sz="1600" dirty="0">
                <a:solidFill>
                  <a:srgbClr val="C00000"/>
                </a:solidFill>
                <a:sym typeface="Symbol" panose="05050102010706020507" pitchFamily="18" charset="2"/>
              </a:rPr>
              <a:t></a:t>
            </a:r>
            <a:r>
              <a:rPr lang="en-US" sz="1600" dirty="0">
                <a:solidFill>
                  <a:srgbClr val="C00000"/>
                </a:solidFill>
              </a:rPr>
              <a:t> for magnets </a:t>
            </a:r>
            <a:endParaRPr lang="en-GB" sz="1600" dirty="0">
              <a:solidFill>
                <a:srgbClr val="C00000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A3CA7DD-6CF0-BD0B-9EB3-3ABFC4CD0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811"/>
            <a:ext cx="4676775" cy="362902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83312C1-ED0C-A96C-7CA2-1958A1D60C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r="1534"/>
          <a:stretch/>
        </p:blipFill>
        <p:spPr>
          <a:xfrm>
            <a:off x="4448175" y="860407"/>
            <a:ext cx="4623825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305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CA72D-47B6-0ECF-DD97-2C0F82F92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90" y="-75471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Inter-Tape Resistance Measurements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96C30-E879-5E31-5754-85590D73B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65944"/>
            <a:ext cx="6346741" cy="4670196"/>
          </a:xfrm>
        </p:spPr>
        <p:txBody>
          <a:bodyPr>
            <a:normAutofit/>
          </a:bodyPr>
          <a:lstStyle/>
          <a:p>
            <a:pPr>
              <a:lnSpc>
                <a:spcPts val="2800"/>
              </a:lnSpc>
            </a:pPr>
            <a:r>
              <a:rPr lang="en-US" sz="2800" dirty="0"/>
              <a:t>Measurements of </a:t>
            </a:r>
            <a:r>
              <a:rPr lang="en-US" sz="2800" b="1" dirty="0"/>
              <a:t>resistance among tapes in a cable</a:t>
            </a:r>
          </a:p>
          <a:p>
            <a:pPr>
              <a:lnSpc>
                <a:spcPts val="2800"/>
              </a:lnSpc>
            </a:pPr>
            <a:r>
              <a:rPr lang="en-US" sz="2800" dirty="0"/>
              <a:t>Dependence on </a:t>
            </a:r>
            <a:r>
              <a:rPr lang="en-US" sz="2800" b="1" dirty="0"/>
              <a:t>pressure</a:t>
            </a:r>
            <a:r>
              <a:rPr lang="en-US" sz="2800" dirty="0"/>
              <a:t>, </a:t>
            </a:r>
            <a:r>
              <a:rPr lang="en-US" sz="2800" b="1" dirty="0"/>
              <a:t>cable layout</a:t>
            </a:r>
            <a:r>
              <a:rPr lang="en-US" sz="2800" dirty="0"/>
              <a:t>, </a:t>
            </a:r>
            <a:r>
              <a:rPr lang="en-US" sz="2800" b="1" dirty="0"/>
              <a:t>type of external layer/deposition</a:t>
            </a:r>
          </a:p>
          <a:p>
            <a:pPr>
              <a:lnSpc>
                <a:spcPts val="2800"/>
              </a:lnSpc>
            </a:pPr>
            <a:r>
              <a:rPr lang="en-US" sz="2800" dirty="0"/>
              <a:t>Key parameter for mastering </a:t>
            </a:r>
            <a:r>
              <a:rPr lang="en-US" sz="2800" b="1" dirty="0"/>
              <a:t>quench protection </a:t>
            </a:r>
            <a:r>
              <a:rPr lang="en-US" sz="2800" dirty="0"/>
              <a:t>and </a:t>
            </a:r>
            <a:r>
              <a:rPr lang="en-US" sz="2800" b="1" dirty="0"/>
              <a:t>current sharing among tapes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220D9-F0B7-4247-47E0-120B2CF65C9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A690C-F2F3-D9FA-509B-F5298D63C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263C1-9925-710C-7487-BD80BC9B1C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3" descr="A machine with many wires&#10;&#10;Description automatically generated">
            <a:extLst>
              <a:ext uri="{FF2B5EF4-FFF2-40B4-BE49-F238E27FC236}">
                <a16:creationId xmlns:a16="http://schemas.microsoft.com/office/drawing/2014/main" id="{87B7AA4F-4B7A-804E-3285-76823DA920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868" t="49653" r="44484" b="34675"/>
          <a:stretch/>
        </p:blipFill>
        <p:spPr>
          <a:xfrm>
            <a:off x="1187855" y="4365965"/>
            <a:ext cx="6273794" cy="151591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9" descr="A machine in a room&#10;&#10;AI-generated content may be incorrect.">
            <a:extLst>
              <a:ext uri="{FF2B5EF4-FFF2-40B4-BE49-F238E27FC236}">
                <a16:creationId xmlns:a16="http://schemas.microsoft.com/office/drawing/2014/main" id="{0936B256-1DE4-B8D9-D719-C4A1EA3651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2" t="19053" r="15187" b="14969"/>
          <a:stretch/>
        </p:blipFill>
        <p:spPr>
          <a:xfrm rot="5400000">
            <a:off x="6625009" y="1299734"/>
            <a:ext cx="2287521" cy="18360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109FABA-3AFC-6642-82D3-F783741B52D7}"/>
              </a:ext>
            </a:extLst>
          </p:cNvPr>
          <p:cNvSpPr txBox="1"/>
          <p:nvPr/>
        </p:nvSpPr>
        <p:spPr>
          <a:xfrm>
            <a:off x="6645180" y="3397288"/>
            <a:ext cx="2247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REBCO tape contact resistance vs pressure </a:t>
            </a:r>
          </a:p>
          <a:p>
            <a:pPr algn="ctr"/>
            <a:r>
              <a:rPr lang="en-US" sz="1600" dirty="0"/>
              <a:t>F. W. Van Ingen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96DB2D-C6FD-C49A-682F-EE02632F7395}"/>
              </a:ext>
            </a:extLst>
          </p:cNvPr>
          <p:cNvSpPr txBox="1"/>
          <p:nvPr/>
        </p:nvSpPr>
        <p:spPr>
          <a:xfrm>
            <a:off x="1820201" y="5884142"/>
            <a:ext cx="5322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Cable interstrand resistance measurements (A. Saba)</a:t>
            </a:r>
          </a:p>
        </p:txBody>
      </p:sp>
    </p:spTree>
    <p:extLst>
      <p:ext uri="{BB962C8B-B14F-4D97-AF65-F5344CB8AC3E}">
        <p14:creationId xmlns:p14="http://schemas.microsoft.com/office/powerpoint/2010/main" val="660829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F431F-76AE-2F1A-245E-0F5C0D034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-66794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Electrically Insulated Cable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5D073-3F8F-C355-80BD-667231052E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8A456-6356-BC6A-E74C-04FADE3B3E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234AC-A2D9-EE63-775E-F00519F3B2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2CF0971-5E97-04E9-9759-BC772CB26ABD}"/>
              </a:ext>
            </a:extLst>
          </p:cNvPr>
          <p:cNvGrpSpPr/>
          <p:nvPr/>
        </p:nvGrpSpPr>
        <p:grpSpPr>
          <a:xfrm>
            <a:off x="1207626" y="1579837"/>
            <a:ext cx="1527718" cy="808275"/>
            <a:chOff x="457199" y="1276814"/>
            <a:chExt cx="1527718" cy="80827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332638F-EF60-A2A0-F172-70ED1CA0796D}"/>
                </a:ext>
              </a:extLst>
            </p:cNvPr>
            <p:cNvSpPr/>
            <p:nvPr/>
          </p:nvSpPr>
          <p:spPr>
            <a:xfrm>
              <a:off x="457200" y="1416205"/>
              <a:ext cx="1527717" cy="1226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77C7C2E-6657-48DF-F4D1-FA24EC0E444C}"/>
                </a:ext>
              </a:extLst>
            </p:cNvPr>
            <p:cNvSpPr/>
            <p:nvPr/>
          </p:nvSpPr>
          <p:spPr>
            <a:xfrm>
              <a:off x="457200" y="1538868"/>
              <a:ext cx="1527717" cy="1226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DFD53A-F94F-F52D-E4D1-B3B9ECE05D56}"/>
                </a:ext>
              </a:extLst>
            </p:cNvPr>
            <p:cNvSpPr/>
            <p:nvPr/>
          </p:nvSpPr>
          <p:spPr>
            <a:xfrm>
              <a:off x="457200" y="1276814"/>
              <a:ext cx="1527717" cy="122663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9EB95A2-09A3-E689-D5BA-CF0C72E01936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" y="1538868"/>
              <a:ext cx="1527717" cy="0"/>
            </a:xfrm>
            <a:prstGeom prst="line">
              <a:avLst/>
            </a:prstGeom>
            <a:ln w="3492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74D053-0D44-1BE8-617A-AB2A4DC079D0}"/>
                </a:ext>
              </a:extLst>
            </p:cNvPr>
            <p:cNvSpPr/>
            <p:nvPr/>
          </p:nvSpPr>
          <p:spPr>
            <a:xfrm>
              <a:off x="457200" y="1694929"/>
              <a:ext cx="1527717" cy="1226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EB063D3-B589-F052-0BFC-AAABDA0EFBC9}"/>
                </a:ext>
              </a:extLst>
            </p:cNvPr>
            <p:cNvSpPr/>
            <p:nvPr/>
          </p:nvSpPr>
          <p:spPr>
            <a:xfrm>
              <a:off x="457200" y="1817592"/>
              <a:ext cx="1527717" cy="1226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7641B35-19DE-83CC-3751-286C23CB1183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" y="1817592"/>
              <a:ext cx="1527717" cy="0"/>
            </a:xfrm>
            <a:prstGeom prst="line">
              <a:avLst/>
            </a:prstGeom>
            <a:ln w="34925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684C6D3-831B-FADD-A1E0-AA9939A26EA9}"/>
                </a:ext>
              </a:extLst>
            </p:cNvPr>
            <p:cNvSpPr/>
            <p:nvPr/>
          </p:nvSpPr>
          <p:spPr>
            <a:xfrm>
              <a:off x="457199" y="1951346"/>
              <a:ext cx="1527717" cy="122663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47840CD-4AAF-6A39-2C91-F968A81D84E6}"/>
                </a:ext>
              </a:extLst>
            </p:cNvPr>
            <p:cNvCxnSpPr>
              <a:cxnSpLocks/>
            </p:cNvCxnSpPr>
            <p:nvPr/>
          </p:nvCxnSpPr>
          <p:spPr>
            <a:xfrm>
              <a:off x="457199" y="1691212"/>
              <a:ext cx="1527717" cy="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90B35D-3331-33C4-EEEC-B29405E31543}"/>
                </a:ext>
              </a:extLst>
            </p:cNvPr>
            <p:cNvSpPr/>
            <p:nvPr/>
          </p:nvSpPr>
          <p:spPr>
            <a:xfrm>
              <a:off x="457199" y="1276814"/>
              <a:ext cx="1527717" cy="808275"/>
            </a:xfrm>
            <a:prstGeom prst="rect">
              <a:avLst/>
            </a:prstGeom>
            <a:noFill/>
            <a:ln w="63500">
              <a:solidFill>
                <a:srgbClr val="F09E1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4141251-9DF3-D138-8945-F8E83B48F7AA}"/>
              </a:ext>
            </a:extLst>
          </p:cNvPr>
          <p:cNvSpPr txBox="1"/>
          <p:nvPr/>
        </p:nvSpPr>
        <p:spPr>
          <a:xfrm>
            <a:off x="458573" y="2677673"/>
            <a:ext cx="3271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4 REBCO Tapes (4 mm width)</a:t>
            </a:r>
          </a:p>
          <a:p>
            <a:pPr algn="ctr"/>
            <a:r>
              <a:rPr lang="en-US" dirty="0"/>
              <a:t>Cu Stabilizer</a:t>
            </a:r>
          </a:p>
          <a:p>
            <a:pPr algn="ctr"/>
            <a:r>
              <a:rPr lang="en-US" dirty="0"/>
              <a:t>Kapton</a:t>
            </a:r>
            <a:r>
              <a:rPr lang="en-US" dirty="0">
                <a:sym typeface="Symbol" panose="05050102010706020507" pitchFamily="18" charset="2"/>
              </a:rPr>
              <a:t></a:t>
            </a:r>
            <a:r>
              <a:rPr lang="en-US" dirty="0"/>
              <a:t> Insulation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73FE8A-7AFC-D6A4-478D-04ED0DBFA6E1}"/>
              </a:ext>
            </a:extLst>
          </p:cNvPr>
          <p:cNvSpPr txBox="1"/>
          <p:nvPr/>
        </p:nvSpPr>
        <p:spPr>
          <a:xfrm>
            <a:off x="113880" y="738000"/>
            <a:ext cx="596349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Stack-cable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presently used for coil winding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838A0E-3B68-2EAC-FCA7-635BBC27AE2A}"/>
              </a:ext>
            </a:extLst>
          </p:cNvPr>
          <p:cNvSpPr txBox="1"/>
          <p:nvPr/>
        </p:nvSpPr>
        <p:spPr>
          <a:xfrm>
            <a:off x="4464552" y="1245083"/>
            <a:ext cx="39715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Red: copper</a:t>
            </a:r>
          </a:p>
          <a:p>
            <a:pPr>
              <a:lnSpc>
                <a:spcPts val="2800"/>
              </a:lnSpc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Gray/black: REBCO tape</a:t>
            </a:r>
          </a:p>
          <a:p>
            <a:pPr>
              <a:lnSpc>
                <a:spcPts val="2800"/>
              </a:lnSpc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Orange: electrical insulation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6B9326-4EF1-E302-6040-53E96560DDED}"/>
              </a:ext>
            </a:extLst>
          </p:cNvPr>
          <p:cNvSpPr txBox="1"/>
          <p:nvPr/>
        </p:nvSpPr>
        <p:spPr>
          <a:xfrm>
            <a:off x="188746" y="3868500"/>
            <a:ext cx="855161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7188" indent="-357188">
              <a:buFont typeface="Arial" panose="020B0604020202020204" pitchFamily="34" charset="0"/>
              <a:buChar char="•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Using 4 mm wide tape 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(SC_4)</a:t>
            </a:r>
            <a:endParaRPr lang="en-U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357188" defTabSz="446088"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Working on development of coils using stack cables with identical geometry but 12 mm wide tapes 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(SC_12) </a:t>
            </a:r>
          </a:p>
          <a:p>
            <a:pPr marL="357188" indent="-357188" defTabSz="446088"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One of the key question being addressed: can we protect an electrically insulated cable in a coil geometry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8C69C4-E096-B4BE-D21F-C81CB5F90702}"/>
              </a:ext>
            </a:extLst>
          </p:cNvPr>
          <p:cNvSpPr txBox="1"/>
          <p:nvPr/>
        </p:nvSpPr>
        <p:spPr>
          <a:xfrm>
            <a:off x="4505092" y="2538361"/>
            <a:ext cx="4695837" cy="760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Iop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  = 2000 A @ 4.2 K, 10 T</a:t>
            </a:r>
          </a:p>
          <a:p>
            <a:pPr>
              <a:lnSpc>
                <a:spcPts val="2600"/>
              </a:lnSpc>
              <a:tabLst>
                <a:tab pos="623888" algn="l"/>
              </a:tabLst>
            </a:pP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Je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	 </a:t>
            </a:r>
            <a:r>
              <a:rPr lang="en-US" sz="260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 650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A/mm</a:t>
            </a:r>
            <a:r>
              <a:rPr lang="en-US" sz="2600" baseline="30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2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@ 4.2 K, 10 T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277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2092B-5DA9-8A5C-BA51-1C64C1BF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-145681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New Cable and Tape Concepts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8AA55-FFBC-B9C4-18DD-8C3CA8321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88" y="794762"/>
            <a:ext cx="8810504" cy="5083874"/>
          </a:xfrm>
        </p:spPr>
        <p:txBody>
          <a:bodyPr>
            <a:normAutofit/>
          </a:bodyPr>
          <a:lstStyle/>
          <a:p>
            <a:pPr marL="268288" indent="-231775">
              <a:lnSpc>
                <a:spcPts val="2800"/>
              </a:lnSpc>
            </a:pPr>
            <a:r>
              <a:rPr lang="en-US" dirty="0"/>
              <a:t>Developed </a:t>
            </a:r>
            <a:r>
              <a:rPr lang="en-US" b="1" dirty="0"/>
              <a:t>concepts of fully transposed cables </a:t>
            </a:r>
            <a:r>
              <a:rPr lang="en-US" dirty="0"/>
              <a:t>(Je &gt; 600 A/mm</a:t>
            </a:r>
            <a:r>
              <a:rPr lang="en-US" baseline="30000" dirty="0"/>
              <a:t>2</a:t>
            </a:r>
            <a:r>
              <a:rPr lang="en-US" dirty="0"/>
              <a:t> @ 20 T and 20 K). Presently at an early stage of validation. </a:t>
            </a:r>
            <a:r>
              <a:rPr lang="en-US" b="1" dirty="0"/>
              <a:t>The concepts address</a:t>
            </a:r>
            <a:r>
              <a:rPr lang="en-US" dirty="0"/>
              <a:t>:</a:t>
            </a:r>
          </a:p>
          <a:p>
            <a:pPr marL="679768" lvl="1" indent="-231775">
              <a:lnSpc>
                <a:spcPts val="2600"/>
              </a:lnSpc>
            </a:pPr>
            <a:r>
              <a:rPr lang="en-US" b="1" dirty="0"/>
              <a:t>Lack of transposition </a:t>
            </a:r>
            <a:r>
              <a:rPr lang="en-US" dirty="0"/>
              <a:t>in the stack cable</a:t>
            </a:r>
          </a:p>
          <a:p>
            <a:pPr marL="679768" lvl="1" indent="-231775">
              <a:lnSpc>
                <a:spcPts val="2600"/>
              </a:lnSpc>
              <a:spcBef>
                <a:spcPts val="400"/>
              </a:spcBef>
            </a:pPr>
            <a:r>
              <a:rPr lang="en-US" b="1" dirty="0"/>
              <a:t>Field quality and AC losses </a:t>
            </a:r>
            <a:r>
              <a:rPr lang="en-US" dirty="0"/>
              <a:t>issues due to wide REBCO tape layer</a:t>
            </a:r>
          </a:p>
          <a:p>
            <a:pPr marL="268288" lvl="1" indent="-268288">
              <a:lnSpc>
                <a:spcPts val="2800"/>
              </a:lnSpc>
              <a:buFont typeface="Arial" panose="020B0604020202020204" pitchFamily="34" charset="0"/>
              <a:buChar char="•"/>
            </a:pPr>
            <a:r>
              <a:rPr lang="en-US" sz="3000" dirty="0"/>
              <a:t>Discussed with KIT and launching at KIT </a:t>
            </a:r>
            <a:r>
              <a:rPr lang="en-US" sz="3000" b="1" dirty="0"/>
              <a:t>development of new REBCO tape layouts</a:t>
            </a:r>
            <a:r>
              <a:rPr lang="en-US" sz="3000" dirty="0"/>
              <a:t>:</a:t>
            </a:r>
          </a:p>
          <a:p>
            <a:pPr marL="748348" lvl="3" indent="-268288">
              <a:lnSpc>
                <a:spcPts val="26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Deposition of </a:t>
            </a:r>
            <a:r>
              <a:rPr lang="en-US" sz="2600" b="1" dirty="0"/>
              <a:t>REBCO on both sides </a:t>
            </a:r>
            <a:r>
              <a:rPr lang="en-US" sz="2600" dirty="0"/>
              <a:t>of the substrate</a:t>
            </a:r>
          </a:p>
          <a:p>
            <a:pPr marL="748348" lvl="3" indent="-268288">
              <a:lnSpc>
                <a:spcPts val="2600"/>
              </a:lnSpc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US" sz="2600" b="1" dirty="0"/>
              <a:t>Incorporation of patterns </a:t>
            </a:r>
            <a:r>
              <a:rPr lang="en-US" sz="2600" dirty="0"/>
              <a:t>in REBCO layer</a:t>
            </a:r>
          </a:p>
          <a:p>
            <a:pPr marL="268288" lvl="3" indent="-179388">
              <a:lnSpc>
                <a:spcPts val="2600"/>
              </a:lnSpc>
              <a:spcBef>
                <a:spcPts val="720"/>
              </a:spcBef>
              <a:buFont typeface="Arial" panose="020B0604020202020204" pitchFamily="34" charset="0"/>
              <a:buChar char="•"/>
            </a:pPr>
            <a:r>
              <a:rPr lang="en-US" sz="3000" b="1" dirty="0"/>
              <a:t>University of Southampton </a:t>
            </a:r>
            <a:r>
              <a:rPr lang="en-US" sz="3000" dirty="0"/>
              <a:t>interested in joining the effort</a:t>
            </a:r>
          </a:p>
          <a:p>
            <a:pPr marL="748348" lvl="3" indent="-268288">
              <a:lnSpc>
                <a:spcPts val="2600"/>
              </a:lnSpc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37203-6CDF-85FD-5692-7CAE75747F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CD227-40FA-36C2-9730-4DB8435630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3BF22-C45C-9513-77AF-C353479C16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36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968D2-B54A-F0CE-1ADF-7A326A5F2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64" y="-227279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Test of Cables in Coils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5BEA1-857C-A34D-B2D7-7940A3A98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13106" y="520507"/>
            <a:ext cx="5055864" cy="6388167"/>
          </a:xfrm>
        </p:spPr>
        <p:txBody>
          <a:bodyPr>
            <a:normAutofit/>
          </a:bodyPr>
          <a:lstStyle/>
          <a:p>
            <a:pPr marL="268288" indent="-231775">
              <a:lnSpc>
                <a:spcPts val="2800"/>
              </a:lnSpc>
            </a:pPr>
            <a:r>
              <a:rPr lang="en-US" sz="2700" b="1" dirty="0"/>
              <a:t>Stack-cable </a:t>
            </a:r>
            <a:r>
              <a:rPr lang="en-US" sz="2700" dirty="0"/>
              <a:t>now used to develop </a:t>
            </a:r>
            <a:r>
              <a:rPr lang="en-US" sz="2700" b="1" dirty="0"/>
              <a:t>technology </a:t>
            </a:r>
            <a:r>
              <a:rPr lang="en-US" sz="2700" dirty="0"/>
              <a:t>for inter-turn </a:t>
            </a:r>
            <a:r>
              <a:rPr lang="en-US" sz="2700" b="1" dirty="0"/>
              <a:t>electrically insulated REBCO coils </a:t>
            </a:r>
            <a:r>
              <a:rPr lang="en-US" sz="2700" dirty="0"/>
              <a:t>(winding, layer jump, insulation technique, instrumentation…)</a:t>
            </a:r>
            <a:r>
              <a:rPr lang="en-US" sz="2700" b="1" dirty="0"/>
              <a:t>. </a:t>
            </a:r>
            <a:r>
              <a:rPr lang="en-US" sz="2700" dirty="0"/>
              <a:t>Scope: identify potentials and limit, e.g. feasibility of protection, losses, field quality,…</a:t>
            </a:r>
          </a:p>
          <a:p>
            <a:pPr marL="268288" indent="-231775">
              <a:lnSpc>
                <a:spcPts val="2800"/>
              </a:lnSpc>
              <a:spcBef>
                <a:spcPts val="1400"/>
              </a:spcBef>
            </a:pPr>
            <a:r>
              <a:rPr lang="en-US" sz="2700" dirty="0"/>
              <a:t>Produced </a:t>
            </a:r>
            <a:r>
              <a:rPr lang="en-US" sz="2700" b="1" dirty="0"/>
              <a:t>several single-layer</a:t>
            </a:r>
            <a:r>
              <a:rPr lang="en-US" sz="2700" dirty="0"/>
              <a:t> and </a:t>
            </a:r>
            <a:r>
              <a:rPr lang="en-US" sz="2700" b="1" dirty="0"/>
              <a:t>double-layer racetracks</a:t>
            </a:r>
            <a:r>
              <a:rPr lang="en-US" sz="2700" dirty="0"/>
              <a:t> and </a:t>
            </a:r>
            <a:r>
              <a:rPr lang="en-US" sz="2700" b="1" dirty="0"/>
              <a:t>qualified them</a:t>
            </a:r>
            <a:r>
              <a:rPr lang="en-US" sz="2700" dirty="0"/>
              <a:t> in </a:t>
            </a:r>
            <a:r>
              <a:rPr lang="en-US" sz="2700" b="1" dirty="0"/>
              <a:t>liquid nitrogen</a:t>
            </a:r>
            <a:r>
              <a:rPr lang="en-US" sz="2700" dirty="0"/>
              <a:t> and one in </a:t>
            </a:r>
            <a:r>
              <a:rPr lang="en-US" sz="2700" b="1" dirty="0"/>
              <a:t>liquid helium. </a:t>
            </a:r>
            <a:r>
              <a:rPr lang="en-US" sz="2700" dirty="0"/>
              <a:t>In-house made winding machine</a:t>
            </a:r>
          </a:p>
          <a:p>
            <a:pPr marL="36576" indent="0">
              <a:lnSpc>
                <a:spcPts val="3000"/>
              </a:lnSpc>
              <a:buNone/>
            </a:pPr>
            <a:r>
              <a:rPr lang="en-US" dirty="0"/>
              <a:t>  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B5490-9F96-EA11-62FD-C29DB3A00A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CE570-0AEE-D9D0-5E50-25FC5DF70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F7C6C-BF66-BF11-FBE1-5FE88C6FD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6EA0A4-17BB-CE19-215D-DF2723A05EE8}"/>
              </a:ext>
            </a:extLst>
          </p:cNvPr>
          <p:cNvSpPr txBox="1"/>
          <p:nvPr/>
        </p:nvSpPr>
        <p:spPr>
          <a:xfrm>
            <a:off x="1016798" y="5858131"/>
            <a:ext cx="7199471" cy="369332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See presentation of A. Baskys racetrack coils activity and test results</a:t>
            </a:r>
            <a:endParaRPr lang="en-GB" dirty="0"/>
          </a:p>
        </p:txBody>
      </p:sp>
      <p:pic>
        <p:nvPicPr>
          <p:cNvPr id="8" name="Content Placeholder 6" descr="A close up of a circuit board&#10;&#10;Description automatically generated">
            <a:extLst>
              <a:ext uri="{FF2B5EF4-FFF2-40B4-BE49-F238E27FC236}">
                <a16:creationId xmlns:a16="http://schemas.microsoft.com/office/drawing/2014/main" id="{3A667F25-45BB-0954-B501-1EEACEA9A5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24" t="11896" r="33320" b="10603"/>
          <a:stretch/>
        </p:blipFill>
        <p:spPr>
          <a:xfrm rot="16200000">
            <a:off x="6521794" y="-182465"/>
            <a:ext cx="1269377" cy="3060636"/>
          </a:xfrm>
          <a:prstGeom prst="rect">
            <a:avLst/>
          </a:prstGeom>
        </p:spPr>
      </p:pic>
      <p:pic>
        <p:nvPicPr>
          <p:cNvPr id="9" name="Picture 8" descr="A piece of electronic equipment on a green surface&#10;&#10;Description automatically generated">
            <a:extLst>
              <a:ext uri="{FF2B5EF4-FFF2-40B4-BE49-F238E27FC236}">
                <a16:creationId xmlns:a16="http://schemas.microsoft.com/office/drawing/2014/main" id="{ED420314-A445-EDBA-8FAC-C4C028576B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57" t="29528" r="12107" b="25506"/>
          <a:stretch/>
        </p:blipFill>
        <p:spPr>
          <a:xfrm>
            <a:off x="5613819" y="2227785"/>
            <a:ext cx="3060635" cy="14428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ED7655-FBC0-AA04-3AF2-BB8AEA7B4FCF}"/>
              </a:ext>
            </a:extLst>
          </p:cNvPr>
          <p:cNvSpPr txBox="1"/>
          <p:nvPr/>
        </p:nvSpPr>
        <p:spPr>
          <a:xfrm>
            <a:off x="6287536" y="193764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racetrack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ACE2AB-F5C9-643C-1AC6-C932374227AC}"/>
              </a:ext>
            </a:extLst>
          </p:cNvPr>
          <p:cNvSpPr txBox="1"/>
          <p:nvPr/>
        </p:nvSpPr>
        <p:spPr>
          <a:xfrm>
            <a:off x="6377304" y="407410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racetrack</a:t>
            </a:r>
            <a:endParaRPr lang="en-GB" dirty="0"/>
          </a:p>
        </p:txBody>
      </p:sp>
      <p:pic>
        <p:nvPicPr>
          <p:cNvPr id="12" name="Picture 11" descr="A machin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8F18F0E8-25DD-AA57-82CD-21A18F3E414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2" r="-2" b="1813"/>
          <a:stretch/>
        </p:blipFill>
        <p:spPr>
          <a:xfrm>
            <a:off x="5715679" y="3769313"/>
            <a:ext cx="3072445" cy="1953904"/>
          </a:xfrm>
          <a:custGeom>
            <a:avLst/>
            <a:gdLst/>
            <a:ahLst/>
            <a:cxnLst/>
            <a:rect l="l" t="t" r="r" b="b"/>
            <a:pathLst>
              <a:path w="4979304" h="3364992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19128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787525" y="2321885"/>
            <a:ext cx="8219661" cy="96015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3800" dirty="0"/>
              <a:t>CERN Progress on HTS Conductors</a:t>
            </a:r>
            <a:br>
              <a:rPr lang="en-GB" sz="3800" dirty="0"/>
            </a:br>
            <a:endParaRPr lang="en-GB" sz="3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461914" y="4697102"/>
            <a:ext cx="86255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A. Ballarino, A. Baskys, C. Barth, S. Hopkins, J. Mazet, D. Perini</a:t>
            </a:r>
            <a:endParaRPr lang="en-FR" sz="2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461914" y="5534565"/>
            <a:ext cx="25539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CERN, 12/02/2025</a:t>
            </a:r>
            <a:endParaRPr lang="en-FR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38B2BE-E5A3-FDB6-B319-D677CA95CD6D}"/>
              </a:ext>
            </a:extLst>
          </p:cNvPr>
          <p:cNvSpPr txBox="1"/>
          <p:nvPr/>
        </p:nvSpPr>
        <p:spPr>
          <a:xfrm>
            <a:off x="1035238" y="806824"/>
            <a:ext cx="747890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b="1" dirty="0"/>
              <a:t>HFM Annual Meeting 2025</a:t>
            </a:r>
            <a:endParaRPr lang="en-GB" sz="4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B7EAA4-4742-49C7-B2E1-ACFBC4821B3F}"/>
              </a:ext>
            </a:extLst>
          </p:cNvPr>
          <p:cNvSpPr txBox="1"/>
          <p:nvPr/>
        </p:nvSpPr>
        <p:spPr>
          <a:xfrm>
            <a:off x="3560344" y="3318312"/>
            <a:ext cx="189186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/>
              <a:t>A. Ballarino</a:t>
            </a:r>
            <a:endParaRPr lang="en-FR" sz="2600" dirty="0"/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1A6A5BE2-F356-43B4-2465-BC5BB334F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02" y="1243132"/>
            <a:ext cx="9144000" cy="48437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4B9576-280A-CD36-3562-A3D594328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4192" y="-269759"/>
            <a:ext cx="9623502" cy="940443"/>
          </a:xfrm>
        </p:spPr>
        <p:txBody>
          <a:bodyPr>
            <a:normAutofit/>
          </a:bodyPr>
          <a:lstStyle/>
          <a:p>
            <a:pPr algn="ctr"/>
            <a:r>
              <a:rPr lang="en-US" sz="3800" dirty="0"/>
              <a:t>Global Activity (from Racetracks to Magnet)</a:t>
            </a:r>
            <a:endParaRPr lang="en-GB" sz="3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F8EE6A-5B93-BBC7-E688-949FA1C7A7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76DC2-BCB6-0050-03B7-3FD6AAB1D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DF488-51CF-47D0-719D-46A5110AB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D386177-89BE-A098-4C83-018DBD85416A}"/>
              </a:ext>
            </a:extLst>
          </p:cNvPr>
          <p:cNvSpPr/>
          <p:nvPr/>
        </p:nvSpPr>
        <p:spPr>
          <a:xfrm>
            <a:off x="89210" y="423746"/>
            <a:ext cx="3757961" cy="5772445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152D057-15F7-4D72-A368-77675402BE9D}"/>
              </a:ext>
            </a:extLst>
          </p:cNvPr>
          <p:cNvSpPr/>
          <p:nvPr/>
        </p:nvSpPr>
        <p:spPr>
          <a:xfrm>
            <a:off x="3958682" y="423746"/>
            <a:ext cx="2154753" cy="5772444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364B4CE-181C-55E2-AC18-E6FE2BC93C0A}"/>
              </a:ext>
            </a:extLst>
          </p:cNvPr>
          <p:cNvSpPr/>
          <p:nvPr/>
        </p:nvSpPr>
        <p:spPr>
          <a:xfrm>
            <a:off x="6215551" y="416481"/>
            <a:ext cx="2805603" cy="5772445"/>
          </a:xfrm>
          <a:prstGeom prst="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FBDEEB2-88FD-0E2F-479F-F2D5E7A6CA10}"/>
              </a:ext>
            </a:extLst>
          </p:cNvPr>
          <p:cNvSpPr txBox="1"/>
          <p:nvPr/>
        </p:nvSpPr>
        <p:spPr>
          <a:xfrm>
            <a:off x="122846" y="403307"/>
            <a:ext cx="3869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Done</a:t>
            </a:r>
            <a:r>
              <a:rPr lang="en-US" dirty="0"/>
              <a:t> with </a:t>
            </a:r>
            <a:r>
              <a:rPr lang="en-US" b="1" dirty="0"/>
              <a:t>stack cable</a:t>
            </a:r>
            <a:r>
              <a:rPr lang="en-US" dirty="0"/>
              <a:t>.</a:t>
            </a:r>
          </a:p>
          <a:p>
            <a:r>
              <a:rPr lang="en-US" dirty="0"/>
              <a:t>Program used also for validating </a:t>
            </a:r>
            <a:r>
              <a:rPr lang="en-US" b="1" dirty="0"/>
              <a:t>different cable geometries</a:t>
            </a:r>
            <a:endParaRPr lang="en-GB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9F0E27-CF86-F125-F487-236E4A8E80BD}"/>
              </a:ext>
            </a:extLst>
          </p:cNvPr>
          <p:cNvSpPr txBox="1"/>
          <p:nvPr/>
        </p:nvSpPr>
        <p:spPr>
          <a:xfrm>
            <a:off x="3915431" y="376443"/>
            <a:ext cx="2256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Coils available.</a:t>
            </a:r>
          </a:p>
          <a:p>
            <a:r>
              <a:rPr lang="en-US" b="1" dirty="0"/>
              <a:t>Components </a:t>
            </a:r>
            <a:r>
              <a:rPr lang="en-US" dirty="0"/>
              <a:t>being </a:t>
            </a:r>
            <a:r>
              <a:rPr lang="en-US" b="1" dirty="0"/>
              <a:t>manufactured</a:t>
            </a:r>
            <a:endParaRPr lang="en-GB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A1FC6A-3D02-38B7-D773-50E1C406BFC8}"/>
              </a:ext>
            </a:extLst>
          </p:cNvPr>
          <p:cNvSpPr txBox="1"/>
          <p:nvPr/>
        </p:nvSpPr>
        <p:spPr>
          <a:xfrm>
            <a:off x="6188693" y="382197"/>
            <a:ext cx="2256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 on-going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E3DC2D6-E543-8356-6D90-10B6CECB2008}"/>
              </a:ext>
            </a:extLst>
          </p:cNvPr>
          <p:cNvSpPr txBox="1"/>
          <p:nvPr/>
        </p:nvSpPr>
        <p:spPr>
          <a:xfrm>
            <a:off x="4036135" y="3429000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</a:t>
            </a:r>
            <a:r>
              <a:rPr lang="en-US" baseline="-25000" dirty="0">
                <a:sym typeface="Symbol" panose="05050102010706020507" pitchFamily="18" charset="2"/>
              </a:rPr>
              <a:t>BORE</a:t>
            </a:r>
            <a:endParaRPr lang="en-US" baseline="-25000" dirty="0"/>
          </a:p>
          <a:p>
            <a:r>
              <a:rPr lang="en-US" dirty="0"/>
              <a:t>20 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C37DD15-ABCA-1FE3-F88A-C4400EDF3A0F}"/>
              </a:ext>
            </a:extLst>
          </p:cNvPr>
          <p:cNvSpPr txBox="1"/>
          <p:nvPr/>
        </p:nvSpPr>
        <p:spPr>
          <a:xfrm>
            <a:off x="8199427" y="348989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</a:t>
            </a:r>
            <a:r>
              <a:rPr lang="en-US" baseline="-25000" dirty="0">
                <a:sym typeface="Symbol" panose="05050102010706020507" pitchFamily="18" charset="2"/>
              </a:rPr>
              <a:t>BORE</a:t>
            </a:r>
            <a:endParaRPr lang="en-US" baseline="-25000" dirty="0"/>
          </a:p>
          <a:p>
            <a:r>
              <a:rPr lang="en-US" dirty="0"/>
              <a:t>50 mm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05212AC-5EB3-566E-D986-6C16EDF9AFA2}"/>
              </a:ext>
            </a:extLst>
          </p:cNvPr>
          <p:cNvSpPr txBox="1"/>
          <p:nvPr/>
        </p:nvSpPr>
        <p:spPr>
          <a:xfrm>
            <a:off x="2210326" y="1602114"/>
            <a:ext cx="4752000" cy="32400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Qualification also at T &gt; 4.2 K (10 K – 20 K)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45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27EAA-4451-2D0E-4ABE-4526B828F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-24811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Common Coil Dipole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F20F2-E2F6-1998-4801-FEE3EC3714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CCF7E-AF0A-B6EC-F829-FC2E35DDC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87B98-BDA9-07DF-F6B4-DAB07BE6D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D2E29B-B5BC-3653-5BB5-DA958C4B3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6015" y="754413"/>
            <a:ext cx="4243589" cy="45703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AC4317-0963-6A64-19ED-D8AFE71B48E2}"/>
              </a:ext>
            </a:extLst>
          </p:cNvPr>
          <p:cNvSpPr txBox="1"/>
          <p:nvPr/>
        </p:nvSpPr>
        <p:spPr>
          <a:xfrm>
            <a:off x="5020485" y="5457256"/>
            <a:ext cx="4029119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Preliminary mechanical design of </a:t>
            </a:r>
          </a:p>
          <a:p>
            <a:pPr algn="ctr"/>
            <a:r>
              <a:rPr lang="en-GB" b="1" dirty="0"/>
              <a:t>10 T </a:t>
            </a:r>
            <a:r>
              <a:rPr lang="en-GB" dirty="0"/>
              <a:t>Common Coil prototype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3DB1D3-E1AC-E708-4228-261F1432443D}"/>
              </a:ext>
            </a:extLst>
          </p:cNvPr>
          <p:cNvSpPr txBox="1"/>
          <p:nvPr/>
        </p:nvSpPr>
        <p:spPr>
          <a:xfrm>
            <a:off x="0" y="1038170"/>
            <a:ext cx="4337987" cy="45703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Development of double pancake made with stack cable made from 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12 mm  wide tape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started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Preliminary design of a 10 T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common coil double aperture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50 mm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aperture 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dipole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done. Final design by Q4 2025. Construction as from Q1 2026</a:t>
            </a:r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Parametric studies of 15 T and 20 T configurations 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(scaled from the 10 T design) in 2025</a:t>
            </a:r>
          </a:p>
          <a:p>
            <a:pPr marL="571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571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030248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6C7C1-7FBB-C047-2617-1F9EAFA5C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-78188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HTS Laboratory at CERN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4B3B9-3F97-5354-F89E-FC6CD0371B3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DCC90-13A9-352A-A325-8CCE8CAEE9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B3361-DFC8-EA4C-FE28-0170B84602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354E101-04CA-E5D2-E28F-C3379DAFC6D9}"/>
              </a:ext>
            </a:extLst>
          </p:cNvPr>
          <p:cNvGrpSpPr/>
          <p:nvPr/>
        </p:nvGrpSpPr>
        <p:grpSpPr>
          <a:xfrm>
            <a:off x="3339034" y="839431"/>
            <a:ext cx="2774647" cy="2338913"/>
            <a:chOff x="912129" y="371789"/>
            <a:chExt cx="4687073" cy="4007654"/>
          </a:xfrm>
        </p:grpSpPr>
        <p:pic>
          <p:nvPicPr>
            <p:cNvPr id="8" name="Picture 7" descr="A 3d model of a building&#10;&#10;Description automatically generated">
              <a:extLst>
                <a:ext uri="{FF2B5EF4-FFF2-40B4-BE49-F238E27FC236}">
                  <a16:creationId xmlns:a16="http://schemas.microsoft.com/office/drawing/2014/main" id="{B60A863A-BFE4-81B1-9F29-479858A66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129" y="371789"/>
              <a:ext cx="4687073" cy="400765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A946E70-4176-AA1E-A285-CD9A63482200}"/>
                </a:ext>
              </a:extLst>
            </p:cNvPr>
            <p:cNvSpPr txBox="1"/>
            <p:nvPr/>
          </p:nvSpPr>
          <p:spPr>
            <a:xfrm>
              <a:off x="912129" y="3064394"/>
              <a:ext cx="3626097" cy="1248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66928">
                <a:spcAft>
                  <a:spcPts val="600"/>
                </a:spcAft>
              </a:pPr>
              <a:r>
                <a:rPr lang="en-GB" sz="14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Ground floor</a:t>
              </a:r>
            </a:p>
            <a:p>
              <a:pPr marL="177165" indent="-177165" defTabSz="566928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868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LN2 Tests</a:t>
              </a:r>
            </a:p>
            <a:p>
              <a:pPr marL="177165" indent="-177165" defTabSz="566928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868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Magnet assembly lines</a:t>
              </a:r>
              <a:endParaRPr lang="en-GB" sz="14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7118BCB-E3A7-A9B1-988E-2BB2D5D204DD}"/>
              </a:ext>
            </a:extLst>
          </p:cNvPr>
          <p:cNvGrpSpPr/>
          <p:nvPr/>
        </p:nvGrpSpPr>
        <p:grpSpPr>
          <a:xfrm>
            <a:off x="6284291" y="832757"/>
            <a:ext cx="2774647" cy="2338914"/>
            <a:chOff x="6457522" y="579713"/>
            <a:chExt cx="4687073" cy="4007655"/>
          </a:xfrm>
        </p:grpSpPr>
        <p:pic>
          <p:nvPicPr>
            <p:cNvPr id="11" name="Picture 10" descr="A drawing of a building&#10;&#10;Description automatically generated">
              <a:extLst>
                <a:ext uri="{FF2B5EF4-FFF2-40B4-BE49-F238E27FC236}">
                  <a16:creationId xmlns:a16="http://schemas.microsoft.com/office/drawing/2014/main" id="{9C05B17D-E157-9DFC-0B58-75FD6A735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7522" y="579713"/>
              <a:ext cx="4687073" cy="400765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98D5C5-C1E3-C153-9303-FF0F0724288A}"/>
                </a:ext>
              </a:extLst>
            </p:cNvPr>
            <p:cNvSpPr txBox="1"/>
            <p:nvPr/>
          </p:nvSpPr>
          <p:spPr>
            <a:xfrm>
              <a:off x="6523421" y="3338611"/>
              <a:ext cx="2736727" cy="1248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66928">
                <a:spcAft>
                  <a:spcPts val="600"/>
                </a:spcAft>
              </a:pPr>
              <a:r>
                <a:rPr lang="en-GB" sz="14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First floor</a:t>
              </a:r>
            </a:p>
            <a:p>
              <a:pPr marL="177165" indent="-177165" defTabSz="566928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868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Elec. lab, cable lab.</a:t>
              </a:r>
            </a:p>
            <a:p>
              <a:pPr marL="177165" indent="-177165" defTabSz="566928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sz="868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Winding shop</a:t>
              </a:r>
              <a:endParaRPr lang="en-GB" sz="14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445EFF-EB85-7BF2-F2C7-F61F23D91689}"/>
              </a:ext>
            </a:extLst>
          </p:cNvPr>
          <p:cNvGrpSpPr/>
          <p:nvPr/>
        </p:nvGrpSpPr>
        <p:grpSpPr>
          <a:xfrm>
            <a:off x="3110309" y="3067388"/>
            <a:ext cx="5989328" cy="3212595"/>
            <a:chOff x="5846705" y="2922831"/>
            <a:chExt cx="5989328" cy="3212595"/>
          </a:xfrm>
        </p:grpSpPr>
        <p:pic>
          <p:nvPicPr>
            <p:cNvPr id="14" name="Picture 13" descr="A blue rectangular object with white text&#10;&#10;Description automatically generated">
              <a:extLst>
                <a:ext uri="{FF2B5EF4-FFF2-40B4-BE49-F238E27FC236}">
                  <a16:creationId xmlns:a16="http://schemas.microsoft.com/office/drawing/2014/main" id="{E337FCBA-BF0A-556C-EDF4-6D2170765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6705" y="3140762"/>
              <a:ext cx="5989328" cy="2994664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C09B66E-3B2C-D1FC-790E-3192E54A8AC4}"/>
                </a:ext>
              </a:extLst>
            </p:cNvPr>
            <p:cNvCxnSpPr/>
            <p:nvPr/>
          </p:nvCxnSpPr>
          <p:spPr>
            <a:xfrm flipV="1">
              <a:off x="8670862" y="3038168"/>
              <a:ext cx="1053241" cy="197628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27FB6A4-6BBA-ECF7-73A8-36CD8D245173}"/>
                </a:ext>
              </a:extLst>
            </p:cNvPr>
            <p:cNvCxnSpPr/>
            <p:nvPr/>
          </p:nvCxnSpPr>
          <p:spPr>
            <a:xfrm flipH="1" flipV="1">
              <a:off x="7905135" y="2922831"/>
              <a:ext cx="658762" cy="20916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B6178B6-56BA-91D9-AFC6-93ACD3A4B8F2}"/>
                </a:ext>
              </a:extLst>
            </p:cNvPr>
            <p:cNvSpPr/>
            <p:nvPr/>
          </p:nvSpPr>
          <p:spPr>
            <a:xfrm>
              <a:off x="8314895" y="4841979"/>
              <a:ext cx="654456" cy="6096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82AFB0A-87BA-EC16-D34C-A0A889259203}"/>
              </a:ext>
            </a:extLst>
          </p:cNvPr>
          <p:cNvSpPr txBox="1"/>
          <p:nvPr/>
        </p:nvSpPr>
        <p:spPr>
          <a:xfrm>
            <a:off x="0" y="1290241"/>
            <a:ext cx="2969334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New laboratory for</a:t>
            </a:r>
          </a:p>
          <a:p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HTS activities in building 180 </a:t>
            </a:r>
          </a:p>
          <a:p>
            <a:endParaRPr lang="en-US" dirty="0"/>
          </a:p>
          <a:p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Adaption work defined and civil engineering on-going</a:t>
            </a:r>
          </a:p>
          <a:p>
            <a:endParaRPr lang="en-US" dirty="0"/>
          </a:p>
          <a:p>
            <a:r>
              <a:rPr lang="en-US" sz="2500" dirty="0">
                <a:latin typeface="Calibri" panose="020F0502020204030204" pitchFamily="34" charset="0"/>
                <a:cs typeface="Calibri" panose="020F0502020204030204" pitchFamily="34" charset="0"/>
              </a:rPr>
              <a:t>Planned to be available in summer this year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50028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2CCC9-58FD-56FE-3E80-4CDB17635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34" y="-156117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D4411-57B8-43B3-C6F1-7585C18C8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40443"/>
            <a:ext cx="8932127" cy="4670196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US" dirty="0"/>
              <a:t>Significant progress on qualification of </a:t>
            </a:r>
            <a:r>
              <a:rPr lang="en-US" b="1" dirty="0"/>
              <a:t>REBCO tape </a:t>
            </a:r>
            <a:r>
              <a:rPr lang="en-US" dirty="0"/>
              <a:t>at CERN – methodology and sample holders. Collecting data on performance of industrial tapes</a:t>
            </a:r>
          </a:p>
          <a:p>
            <a:pPr>
              <a:lnSpc>
                <a:spcPts val="2600"/>
              </a:lnSpc>
            </a:pPr>
            <a:r>
              <a:rPr lang="en-US" dirty="0"/>
              <a:t>Qualified </a:t>
            </a:r>
            <a:r>
              <a:rPr lang="en-US" b="1" dirty="0"/>
              <a:t>electrically insulated stack cable in a double racetrack configuration</a:t>
            </a:r>
            <a:r>
              <a:rPr lang="en-US" dirty="0"/>
              <a:t> (</a:t>
            </a:r>
            <a:r>
              <a:rPr lang="en-US" dirty="0">
                <a:sym typeface="Symbol" panose="05050102010706020507" pitchFamily="18" charset="2"/>
              </a:rPr>
              <a:t> 5 T peak field in the conductor)</a:t>
            </a:r>
            <a:r>
              <a:rPr lang="en-US" dirty="0"/>
              <a:t>. Working on </a:t>
            </a:r>
            <a:r>
              <a:rPr lang="en-US" b="1" dirty="0"/>
              <a:t>new concepts of fully transposed cables</a:t>
            </a:r>
          </a:p>
          <a:p>
            <a:pPr>
              <a:lnSpc>
                <a:spcPts val="2600"/>
              </a:lnSpc>
            </a:pPr>
            <a:r>
              <a:rPr lang="en-US" b="1" dirty="0"/>
              <a:t>Double racetrack model coil progressing well</a:t>
            </a:r>
            <a:r>
              <a:rPr lang="en-US" dirty="0"/>
              <a:t>. Winding methodology optimized and coils with reproducible quality assembled. This is the </a:t>
            </a:r>
            <a:r>
              <a:rPr lang="en-US" b="1" dirty="0"/>
              <a:t>test bed for new cable concepts</a:t>
            </a:r>
          </a:p>
          <a:p>
            <a:pPr>
              <a:lnSpc>
                <a:spcPts val="2600"/>
              </a:lnSpc>
            </a:pPr>
            <a:r>
              <a:rPr lang="en-US" b="1" dirty="0"/>
              <a:t>Moving toward higher fields (</a:t>
            </a:r>
            <a:r>
              <a:rPr lang="en-US" b="1" dirty="0">
                <a:sym typeface="Symbol" panose="05050102010706020507" pitchFamily="18" charset="2"/>
              </a:rPr>
              <a:t>9 T – 10 T)</a:t>
            </a:r>
            <a:r>
              <a:rPr lang="en-US" dirty="0">
                <a:sym typeface="Symbol" panose="05050102010706020507" pitchFamily="18" charset="2"/>
              </a:rPr>
              <a:t> in double pancakes coils and common coil configurations 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B9705-169F-A44B-A69E-69A27A6C0A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7CF69-4C0A-86C1-9023-8406C24B0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B86E0-BEE3-413B-1FF7-52B265945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59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295BC-2961-1520-0723-2224B2AAE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59" y="-172862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Iron Based Superconductors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2F81B-CC12-9A7E-E8F6-ECA69D003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741794"/>
            <a:ext cx="7259734" cy="4670196"/>
          </a:xfrm>
        </p:spPr>
        <p:txBody>
          <a:bodyPr>
            <a:normAutofit/>
          </a:bodyPr>
          <a:lstStyle/>
          <a:p>
            <a:pPr marL="177800" indent="-177800">
              <a:lnSpc>
                <a:spcPts val="2600"/>
              </a:lnSpc>
            </a:pPr>
            <a:r>
              <a:rPr lang="en-US" sz="2800" dirty="0"/>
              <a:t>Activity at </a:t>
            </a:r>
            <a:r>
              <a:rPr lang="en-US" sz="2800" b="1" dirty="0"/>
              <a:t>SPIN, </a:t>
            </a:r>
            <a:r>
              <a:rPr lang="en-US" sz="2800" dirty="0"/>
              <a:t>Genova (</a:t>
            </a:r>
            <a:r>
              <a:rPr lang="en-US" sz="2800" b="1" dirty="0"/>
              <a:t>see presentation by A. </a:t>
            </a:r>
            <a:r>
              <a:rPr lang="en-US" sz="2800" b="1" dirty="0" err="1"/>
              <a:t>Malagoli</a:t>
            </a:r>
            <a:r>
              <a:rPr lang="en-US" sz="2800" dirty="0"/>
              <a:t>)</a:t>
            </a:r>
          </a:p>
          <a:p>
            <a:pPr marL="177800" indent="-141288">
              <a:lnSpc>
                <a:spcPts val="2600"/>
              </a:lnSpc>
            </a:pPr>
            <a:r>
              <a:rPr lang="en-GB" sz="2800" dirty="0"/>
              <a:t>Goal: multi-filamentary </a:t>
            </a:r>
            <a:r>
              <a:rPr lang="en-GB" sz="2800" b="1" dirty="0"/>
              <a:t>Powder In Tube Ba-122</a:t>
            </a:r>
            <a:r>
              <a:rPr lang="en-GB" sz="2800" dirty="0"/>
              <a:t> </a:t>
            </a:r>
            <a:r>
              <a:rPr lang="en-GB" sz="2800" b="1" dirty="0"/>
              <a:t>round wire </a:t>
            </a:r>
          </a:p>
          <a:p>
            <a:pPr marL="177800" indent="-141288">
              <a:lnSpc>
                <a:spcPts val="2600"/>
              </a:lnSpc>
            </a:pPr>
            <a:r>
              <a:rPr lang="en-GB" sz="2800" dirty="0"/>
              <a:t>Try wire layouts for </a:t>
            </a:r>
            <a:r>
              <a:rPr lang="en-GB" sz="2800" b="1" dirty="0"/>
              <a:t>React &amp; Wind </a:t>
            </a:r>
            <a:r>
              <a:rPr lang="en-GB" sz="2800" dirty="0"/>
              <a:t>technology</a:t>
            </a:r>
          </a:p>
          <a:p>
            <a:pPr marL="231775" indent="-231775">
              <a:lnSpc>
                <a:spcPts val="2600"/>
              </a:lnSpc>
            </a:pPr>
            <a:r>
              <a:rPr lang="en-GB" sz="2800" b="1" dirty="0"/>
              <a:t>Target </a:t>
            </a:r>
            <a:r>
              <a:rPr lang="en-GB" sz="2800" b="1" dirty="0" err="1"/>
              <a:t>Jc</a:t>
            </a:r>
            <a:r>
              <a:rPr lang="en-GB" sz="2800" dirty="0"/>
              <a:t>: 10</a:t>
            </a:r>
            <a:r>
              <a:rPr lang="en-GB" sz="2800" baseline="30000" dirty="0"/>
              <a:t>5</a:t>
            </a:r>
            <a:r>
              <a:rPr lang="en-GB" sz="2800" dirty="0"/>
              <a:t> A/cm</a:t>
            </a:r>
            <a:r>
              <a:rPr lang="en-GB" sz="2800" baseline="30000" dirty="0"/>
              <a:t>2</a:t>
            </a:r>
            <a:r>
              <a:rPr lang="en-GB" sz="2800" dirty="0"/>
              <a:t> @ 4.5 K and 16 T, </a:t>
            </a:r>
          </a:p>
          <a:p>
            <a:pPr marL="0" indent="0">
              <a:lnSpc>
                <a:spcPts val="2600"/>
              </a:lnSpc>
              <a:buNone/>
              <a:tabLst>
                <a:tab pos="268288" algn="l"/>
              </a:tabLst>
            </a:pPr>
            <a:r>
              <a:rPr lang="en-GB" sz="2800" dirty="0"/>
              <a:t>	10</a:t>
            </a:r>
            <a:r>
              <a:rPr lang="en-GB" sz="2800" baseline="30000" dirty="0"/>
              <a:t>4</a:t>
            </a:r>
            <a:r>
              <a:rPr lang="en-GB" sz="2800" dirty="0"/>
              <a:t> A/cm</a:t>
            </a:r>
            <a:r>
              <a:rPr lang="en-GB" sz="2800" baseline="30000" dirty="0"/>
              <a:t>2</a:t>
            </a:r>
            <a:r>
              <a:rPr lang="en-GB" sz="2800" dirty="0"/>
              <a:t> @ 20 K, 10 T</a:t>
            </a:r>
          </a:p>
          <a:p>
            <a:pPr marL="268288" indent="-231775">
              <a:lnSpc>
                <a:spcPts val="2600"/>
              </a:lnSpc>
            </a:pPr>
            <a:r>
              <a:rPr lang="en-GB" sz="2800" b="1" dirty="0"/>
              <a:t>Prototype wire </a:t>
            </a:r>
            <a:r>
              <a:rPr lang="en-GB" sz="2800" dirty="0"/>
              <a:t>ready to be delivered to CERN for qualification</a:t>
            </a:r>
          </a:p>
          <a:p>
            <a:pPr marL="268288" indent="-231775"/>
            <a:endParaRPr lang="en-GB" sz="2800" dirty="0"/>
          </a:p>
          <a:p>
            <a:pPr marL="268288" indent="-231775"/>
            <a:endParaRPr lang="en-GB" sz="2800" dirty="0"/>
          </a:p>
          <a:p>
            <a:pPr marL="268288" indent="-231775"/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2C8BD-2559-1536-B20D-315F957F70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8EAD3-B84D-9FA7-9E59-BEF7495440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E70DA-AE43-A6F2-27CE-A542DE5F34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35464F-4014-1070-9167-6EDB94FA32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73" r="1240"/>
          <a:stretch/>
        </p:blipFill>
        <p:spPr>
          <a:xfrm>
            <a:off x="7136779" y="575112"/>
            <a:ext cx="2062976" cy="2418271"/>
          </a:xfrm>
          <a:prstGeom prst="rect">
            <a:avLst/>
          </a:prstGeom>
        </p:spPr>
      </p:pic>
      <p:pic>
        <p:nvPicPr>
          <p:cNvPr id="8" name="Picture 4" descr="A close up of a metal tube&#10;&#10;Description automatically generated">
            <a:extLst>
              <a:ext uri="{FF2B5EF4-FFF2-40B4-BE49-F238E27FC236}">
                <a16:creationId xmlns:a16="http://schemas.microsoft.com/office/drawing/2014/main" id="{5EFD3CC0-2B66-2B7E-48FF-CEAC3F7792B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30" t="36409" r="19801" b="35237"/>
          <a:stretch/>
        </p:blipFill>
        <p:spPr>
          <a:xfrm>
            <a:off x="276632" y="4428743"/>
            <a:ext cx="1873858" cy="1194215"/>
          </a:xfrm>
          <a:prstGeom prst="rect">
            <a:avLst/>
          </a:prstGeom>
        </p:spPr>
      </p:pic>
      <p:sp>
        <p:nvSpPr>
          <p:cNvPr id="17" name="CasellaDiTesto 34">
            <a:extLst>
              <a:ext uri="{FF2B5EF4-FFF2-40B4-BE49-F238E27FC236}">
                <a16:creationId xmlns:a16="http://schemas.microsoft.com/office/drawing/2014/main" id="{3FE24363-60D9-5148-6D9E-83EA0754DE7C}"/>
              </a:ext>
            </a:extLst>
          </p:cNvPr>
          <p:cNvSpPr txBox="1"/>
          <p:nvPr/>
        </p:nvSpPr>
        <p:spPr>
          <a:xfrm>
            <a:off x="-46632" y="5798428"/>
            <a:ext cx="539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New </a:t>
            </a:r>
            <a:r>
              <a:rPr lang="it-IT" dirty="0" err="1"/>
              <a:t>sheaths</a:t>
            </a:r>
            <a:r>
              <a:rPr lang="it-IT" dirty="0"/>
              <a:t> for </a:t>
            </a:r>
            <a:r>
              <a:rPr lang="it-IT" dirty="0" err="1"/>
              <a:t>higher</a:t>
            </a:r>
            <a:r>
              <a:rPr lang="it-IT" dirty="0"/>
              <a:t> </a:t>
            </a:r>
            <a:r>
              <a:rPr lang="it-IT" dirty="0" err="1"/>
              <a:t>densification</a:t>
            </a:r>
            <a:r>
              <a:rPr lang="it-IT" dirty="0"/>
              <a:t> and </a:t>
            </a:r>
            <a:r>
              <a:rPr lang="it-IT" dirty="0" err="1"/>
              <a:t>texturing</a:t>
            </a:r>
            <a:r>
              <a:rPr lang="it-IT" dirty="0"/>
              <a:t> </a:t>
            </a:r>
          </a:p>
        </p:txBody>
      </p:sp>
      <p:pic>
        <p:nvPicPr>
          <p:cNvPr id="18" name="Immagine 21">
            <a:extLst>
              <a:ext uri="{FF2B5EF4-FFF2-40B4-BE49-F238E27FC236}">
                <a16:creationId xmlns:a16="http://schemas.microsoft.com/office/drawing/2014/main" id="{6CB99CC3-3442-80E6-1BBD-A7C53047B4D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334" t="13677" r="29825" b="24084"/>
          <a:stretch/>
        </p:blipFill>
        <p:spPr>
          <a:xfrm>
            <a:off x="7287746" y="2891220"/>
            <a:ext cx="1708582" cy="1300510"/>
          </a:xfrm>
          <a:prstGeom prst="rect">
            <a:avLst/>
          </a:prstGeom>
        </p:spPr>
      </p:pic>
      <p:pic>
        <p:nvPicPr>
          <p:cNvPr id="19" name="Immagine 22">
            <a:extLst>
              <a:ext uri="{FF2B5EF4-FFF2-40B4-BE49-F238E27FC236}">
                <a16:creationId xmlns:a16="http://schemas.microsoft.com/office/drawing/2014/main" id="{17634394-43D6-8BE9-7044-62B4A80810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019" t="21314" r="5466"/>
          <a:stretch/>
        </p:blipFill>
        <p:spPr>
          <a:xfrm>
            <a:off x="7463159" y="4244646"/>
            <a:ext cx="1444433" cy="1301921"/>
          </a:xfrm>
          <a:prstGeom prst="ellipse">
            <a:avLst/>
          </a:prstGeom>
        </p:spPr>
      </p:pic>
      <p:sp>
        <p:nvSpPr>
          <p:cNvPr id="20" name="CasellaDiTesto 23">
            <a:extLst>
              <a:ext uri="{FF2B5EF4-FFF2-40B4-BE49-F238E27FC236}">
                <a16:creationId xmlns:a16="http://schemas.microsoft.com/office/drawing/2014/main" id="{1A3ECE5F-C79E-80F9-7442-98E26D9E128B}"/>
              </a:ext>
            </a:extLst>
          </p:cNvPr>
          <p:cNvSpPr txBox="1"/>
          <p:nvPr/>
        </p:nvSpPr>
        <p:spPr>
          <a:xfrm>
            <a:off x="5352308" y="5587460"/>
            <a:ext cx="3818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Development of innovative multi-filamentary architecture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98421955-1AEE-4C11-8974-1AB279F1B15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59" r="6002" b="9121"/>
          <a:stretch/>
        </p:blipFill>
        <p:spPr>
          <a:xfrm>
            <a:off x="4316906" y="4382174"/>
            <a:ext cx="3146253" cy="1205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BCD612D-2088-84E8-EED5-5290B695A1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0502" y="4372569"/>
            <a:ext cx="1746379" cy="159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5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25C03-AEC3-8524-7C7F-78FCD03C6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9580"/>
            <a:ext cx="8954429" cy="4670196"/>
          </a:xfrm>
        </p:spPr>
        <p:txBody>
          <a:bodyPr>
            <a:normAutofit/>
          </a:bodyPr>
          <a:lstStyle/>
          <a:p>
            <a:pPr marL="36576" indent="0">
              <a:lnSpc>
                <a:spcPts val="2600"/>
              </a:lnSpc>
              <a:spcAft>
                <a:spcPts val="800"/>
              </a:spcAft>
              <a:buNone/>
            </a:pPr>
            <a:r>
              <a:rPr lang="en-GB" sz="2800" dirty="0"/>
              <a:t>Procured </a:t>
            </a:r>
            <a:r>
              <a:rPr lang="en-GB" sz="2800" dirty="0">
                <a:sym typeface="Symbol" panose="05050102010706020507" pitchFamily="18" charset="2"/>
              </a:rPr>
              <a:t> </a:t>
            </a:r>
            <a:r>
              <a:rPr lang="en-GB" sz="2800" b="1" dirty="0"/>
              <a:t>33 km of REBCO tape </a:t>
            </a:r>
            <a:r>
              <a:rPr lang="en-GB" sz="2800" dirty="0"/>
              <a:t>(2 mm, 4 mm and 12 mm width). </a:t>
            </a:r>
            <a:r>
              <a:rPr lang="en-GB" sz="2800" b="1" dirty="0"/>
              <a:t>Four manufacturers</a:t>
            </a:r>
            <a:r>
              <a:rPr lang="en-GB" sz="2800" dirty="0"/>
              <a:t>:  SST/</a:t>
            </a:r>
            <a:r>
              <a:rPr lang="en-GB" sz="2800" dirty="0" err="1"/>
              <a:t>Marphil</a:t>
            </a:r>
            <a:r>
              <a:rPr lang="en-GB" sz="2800" dirty="0"/>
              <a:t>, Furukawa, Faraday Factory, Fujikura </a:t>
            </a:r>
          </a:p>
          <a:p>
            <a:pPr marL="36576" indent="0">
              <a:buNone/>
            </a:pPr>
            <a:r>
              <a:rPr lang="en-GB" sz="2800" b="1" dirty="0"/>
              <a:t>Technical specification</a:t>
            </a:r>
          </a:p>
          <a:p>
            <a:pPr marL="357188" indent="-320675">
              <a:lnSpc>
                <a:spcPts val="3000"/>
              </a:lnSpc>
              <a:buNone/>
            </a:pPr>
            <a:r>
              <a:rPr lang="en-GB" sz="2600" dirty="0"/>
              <a:t>	</a:t>
            </a:r>
            <a:r>
              <a:rPr lang="en-GB" sz="2400" b="1" dirty="0" err="1"/>
              <a:t>Ic</a:t>
            </a:r>
            <a:r>
              <a:rPr lang="en-GB" sz="2400" dirty="0"/>
              <a:t> (A/cm-width) </a:t>
            </a:r>
            <a:r>
              <a:rPr lang="en-GB" sz="2400" dirty="0">
                <a:sym typeface="Symbol" panose="05050102010706020507" pitchFamily="18" charset="2"/>
              </a:rPr>
              <a:t></a:t>
            </a:r>
            <a:r>
              <a:rPr lang="en-GB" sz="2400" dirty="0"/>
              <a:t> 800 A (</a:t>
            </a:r>
            <a:r>
              <a:rPr lang="en-GB" sz="2400" b="1" dirty="0"/>
              <a:t>4.2 K, 20 T</a:t>
            </a:r>
            <a:r>
              <a:rPr lang="en-GB" sz="2400" dirty="0"/>
              <a:t>)</a:t>
            </a:r>
          </a:p>
          <a:p>
            <a:pPr marL="357188" indent="-320675">
              <a:lnSpc>
                <a:spcPts val="3000"/>
              </a:lnSpc>
              <a:spcBef>
                <a:spcPts val="0"/>
              </a:spcBef>
              <a:buNone/>
            </a:pPr>
            <a:r>
              <a:rPr lang="en-GB" sz="2400" dirty="0"/>
              <a:t>	</a:t>
            </a:r>
            <a:r>
              <a:rPr lang="en-GB" sz="2400" b="1" dirty="0"/>
              <a:t>Je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</a:t>
            </a:r>
            <a:r>
              <a:rPr lang="en-GB" sz="2400" dirty="0"/>
              <a:t> 1500 A/mm</a:t>
            </a:r>
            <a:r>
              <a:rPr lang="en-GB" sz="2400" baseline="30000" dirty="0"/>
              <a:t>2</a:t>
            </a:r>
            <a:r>
              <a:rPr lang="en-GB" sz="2400" dirty="0"/>
              <a:t> (</a:t>
            </a:r>
            <a:r>
              <a:rPr lang="en-GB" sz="2400" b="1" dirty="0"/>
              <a:t>4.2 K, 20 T</a:t>
            </a:r>
            <a:r>
              <a:rPr lang="en-GB" sz="2400" dirty="0"/>
              <a:t>)</a:t>
            </a:r>
          </a:p>
          <a:p>
            <a:pPr marL="36576" indent="0">
              <a:lnSpc>
                <a:spcPts val="3000"/>
              </a:lnSpc>
              <a:spcBef>
                <a:spcPts val="0"/>
              </a:spcBef>
              <a:buNone/>
              <a:tabLst>
                <a:tab pos="357188" algn="l"/>
              </a:tabLst>
            </a:pPr>
            <a:r>
              <a:rPr lang="en-GB" sz="2400" dirty="0"/>
              <a:t>	</a:t>
            </a:r>
            <a:r>
              <a:rPr lang="en-GB" sz="2400" b="1" dirty="0" err="1"/>
              <a:t>Ic</a:t>
            </a:r>
            <a:r>
              <a:rPr lang="en-GB" sz="2400" dirty="0"/>
              <a:t> (A/cm-width) </a:t>
            </a:r>
            <a:r>
              <a:rPr lang="en-GB" sz="2400" dirty="0">
                <a:sym typeface="Symbol" panose="05050102010706020507" pitchFamily="18" charset="2"/>
              </a:rPr>
              <a:t></a:t>
            </a:r>
            <a:r>
              <a:rPr lang="en-GB" sz="2400" dirty="0"/>
              <a:t> 375 A (</a:t>
            </a:r>
            <a:r>
              <a:rPr lang="en-GB" sz="2400" b="1" dirty="0"/>
              <a:t>20 K, 20 T</a:t>
            </a:r>
            <a:r>
              <a:rPr lang="en-GB" sz="2400" dirty="0"/>
              <a:t>)</a:t>
            </a:r>
          </a:p>
          <a:p>
            <a:pPr marL="36576" indent="0">
              <a:lnSpc>
                <a:spcPts val="3000"/>
              </a:lnSpc>
              <a:spcBef>
                <a:spcPts val="0"/>
              </a:spcBef>
              <a:buNone/>
              <a:tabLst>
                <a:tab pos="357188" algn="l"/>
              </a:tabLst>
            </a:pPr>
            <a:r>
              <a:rPr lang="en-GB" sz="2400" dirty="0"/>
              <a:t>	</a:t>
            </a:r>
            <a:r>
              <a:rPr lang="en-GB" sz="2400" b="1" dirty="0"/>
              <a:t>Je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</a:t>
            </a:r>
            <a:r>
              <a:rPr lang="en-GB" sz="2400" dirty="0"/>
              <a:t> 700 A/mm</a:t>
            </a:r>
            <a:r>
              <a:rPr lang="en-GB" sz="2400" baseline="30000" dirty="0"/>
              <a:t>2</a:t>
            </a:r>
            <a:r>
              <a:rPr lang="en-GB" sz="2400" dirty="0"/>
              <a:t> (</a:t>
            </a:r>
            <a:r>
              <a:rPr lang="en-GB" sz="2400" b="1" dirty="0"/>
              <a:t>20 K, 20 T</a:t>
            </a:r>
            <a:r>
              <a:rPr lang="en-GB" sz="2400" dirty="0"/>
              <a:t>)</a:t>
            </a:r>
          </a:p>
          <a:p>
            <a:pPr marL="36576" indent="0">
              <a:lnSpc>
                <a:spcPts val="3000"/>
              </a:lnSpc>
              <a:spcBef>
                <a:spcPts val="0"/>
              </a:spcBef>
              <a:buNone/>
              <a:tabLst>
                <a:tab pos="357188" algn="l"/>
              </a:tabLst>
            </a:pPr>
            <a:r>
              <a:rPr lang="en-GB" sz="2400" dirty="0"/>
              <a:t>	</a:t>
            </a:r>
            <a:r>
              <a:rPr lang="en-GB" sz="2400" b="1" dirty="0"/>
              <a:t>Unit Length </a:t>
            </a:r>
            <a:r>
              <a:rPr lang="en-GB" sz="2400" dirty="0">
                <a:sym typeface="Symbol" panose="05050102010706020507" pitchFamily="18" charset="2"/>
              </a:rPr>
              <a:t></a:t>
            </a:r>
            <a:r>
              <a:rPr lang="en-GB" sz="2400" dirty="0"/>
              <a:t> 100 m (</a:t>
            </a:r>
            <a:r>
              <a:rPr lang="en-GB" sz="2400" b="1" dirty="0"/>
              <a:t>Target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</a:t>
            </a:r>
            <a:r>
              <a:rPr lang="en-GB" sz="2400" dirty="0"/>
              <a:t> 200 m)</a:t>
            </a:r>
          </a:p>
          <a:p>
            <a:pPr marL="36576" indent="0">
              <a:lnSpc>
                <a:spcPts val="3000"/>
              </a:lnSpc>
              <a:spcBef>
                <a:spcPts val="0"/>
              </a:spcBef>
              <a:buNone/>
              <a:tabLst>
                <a:tab pos="357188" algn="l"/>
              </a:tabLst>
            </a:pPr>
            <a:r>
              <a:rPr lang="en-GB" sz="2400" dirty="0"/>
              <a:t>	</a:t>
            </a:r>
            <a:r>
              <a:rPr lang="en-GB" sz="2400" b="1" dirty="0"/>
              <a:t>RB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</a:t>
            </a:r>
            <a:r>
              <a:rPr lang="en-GB" sz="2400" dirty="0"/>
              <a:t> 20 mm (</a:t>
            </a:r>
            <a:r>
              <a:rPr lang="en-GB" sz="2400" b="1" dirty="0"/>
              <a:t>Target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</a:t>
            </a:r>
            <a:r>
              <a:rPr lang="en-GB" sz="2400" dirty="0"/>
              <a:t> 10 mm)</a:t>
            </a:r>
          </a:p>
          <a:p>
            <a:pPr marL="36576" indent="0">
              <a:lnSpc>
                <a:spcPts val="3000"/>
              </a:lnSpc>
              <a:spcBef>
                <a:spcPts val="0"/>
              </a:spcBef>
              <a:buNone/>
              <a:tabLst>
                <a:tab pos="357188" algn="l"/>
              </a:tabLst>
            </a:pPr>
            <a:r>
              <a:rPr lang="en-GB" sz="2400" dirty="0"/>
              <a:t>	</a:t>
            </a:r>
            <a:r>
              <a:rPr lang="en-GB" sz="2400" b="1" dirty="0" err="1"/>
              <a:t>Rlayers</a:t>
            </a:r>
            <a:r>
              <a:rPr lang="en-GB" sz="2400" dirty="0"/>
              <a:t> </a:t>
            </a:r>
            <a:r>
              <a:rPr lang="en-GB" sz="2400" dirty="0">
                <a:sym typeface="Symbol" panose="05050102010706020507" pitchFamily="18" charset="2"/>
              </a:rPr>
              <a:t></a:t>
            </a:r>
            <a:r>
              <a:rPr lang="en-GB" sz="2400" dirty="0"/>
              <a:t> 100 n</a:t>
            </a:r>
            <a:r>
              <a:rPr lang="en-GB" sz="2400" dirty="0">
                <a:sym typeface="Symbol" panose="05050102010706020507" pitchFamily="18" charset="2"/>
              </a:rPr>
              <a:t></a:t>
            </a:r>
            <a:r>
              <a:rPr lang="en-GB" sz="2400" dirty="0"/>
              <a:t>cm</a:t>
            </a:r>
            <a:r>
              <a:rPr lang="en-GB" sz="2400" baseline="30000" dirty="0"/>
              <a:t>2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37B82-5387-8849-C290-C0CC3094B4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89F79-46ED-2ACF-EC1A-EB226376B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5E885B-44C8-8B41-828A-8E96EFA60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AA65A7-7BD2-B6FD-AA22-6CB81E5EF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004" y="-127218"/>
            <a:ext cx="8226425" cy="941387"/>
          </a:xfrm>
        </p:spPr>
        <p:txBody>
          <a:bodyPr/>
          <a:lstStyle/>
          <a:p>
            <a:pPr algn="ctr"/>
            <a:r>
              <a:rPr lang="en-US" dirty="0"/>
              <a:t>REBCO Tape - Procurement</a:t>
            </a:r>
            <a:endParaRPr lang="it-IT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8750CF1-14A6-D9BC-4687-DB7AAD0BF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930" y="1621287"/>
            <a:ext cx="3198289" cy="38084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47340D-D52D-0537-72A5-6C14DE3E1188}"/>
              </a:ext>
            </a:extLst>
          </p:cNvPr>
          <p:cNvSpPr txBox="1"/>
          <p:nvPr/>
        </p:nvSpPr>
        <p:spPr>
          <a:xfrm>
            <a:off x="115229" y="5433485"/>
            <a:ext cx="8913542" cy="770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Cost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(Euro/m)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reduced by a factor of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 3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in the last couple of years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(relatively small quantity of conductor procured)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0039E08-1BA7-3DD1-7333-696F5DBEAA18}"/>
              </a:ext>
            </a:extLst>
          </p:cNvPr>
          <p:cNvSpPr/>
          <p:nvPr/>
        </p:nvSpPr>
        <p:spPr>
          <a:xfrm>
            <a:off x="3380975" y="2535731"/>
            <a:ext cx="1644383" cy="276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E99D3B-90EA-DC20-0839-971F72C0DD40}"/>
              </a:ext>
            </a:extLst>
          </p:cNvPr>
          <p:cNvSpPr/>
          <p:nvPr/>
        </p:nvSpPr>
        <p:spPr>
          <a:xfrm>
            <a:off x="3380976" y="3315660"/>
            <a:ext cx="1644382" cy="276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41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693BC-5AD2-84B5-1EBE-AD02DF499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13" y="-122621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REBCO Tape - Procurement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D693E-B810-357E-77EE-E1B02E3386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2769F-3F0F-AF53-51CD-3EF78B0FB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C4994-17ED-6F60-2C78-163ABD0E0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12F833-94F1-AA61-C793-479BEFC25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924" y="676229"/>
            <a:ext cx="6882152" cy="461072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F430D70-C119-8655-DE37-5DB91C5DBF64}"/>
              </a:ext>
            </a:extLst>
          </p:cNvPr>
          <p:cNvSpPr txBox="1">
            <a:spLocks/>
          </p:cNvSpPr>
          <p:nvPr/>
        </p:nvSpPr>
        <p:spPr>
          <a:xfrm>
            <a:off x="72483" y="5286956"/>
            <a:ext cx="8748132" cy="18556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ts val="2200"/>
              </a:lnSpc>
              <a:spcBef>
                <a:spcPts val="0"/>
              </a:spcBef>
              <a:buNone/>
            </a:pPr>
            <a:r>
              <a:rPr lang="en-US" sz="2400" dirty="0"/>
              <a:t>Different </a:t>
            </a:r>
            <a:r>
              <a:rPr lang="en-US" sz="2400" b="1" dirty="0"/>
              <a:t>widths</a:t>
            </a:r>
            <a:r>
              <a:rPr lang="en-US" sz="2400" dirty="0"/>
              <a:t>, different </a:t>
            </a:r>
            <a:r>
              <a:rPr lang="en-US" sz="2400" b="1" dirty="0"/>
              <a:t>Cu thicknesses</a:t>
            </a:r>
            <a:r>
              <a:rPr lang="en-US" sz="2400" dirty="0"/>
              <a:t>, </a:t>
            </a:r>
            <a:r>
              <a:rPr lang="en-US" sz="2400" b="1" dirty="0"/>
              <a:t>w/wo coating </a:t>
            </a:r>
            <a:r>
              <a:rPr lang="en-US" sz="2400" dirty="0"/>
              <a:t>– good sampling of current industrial capabilities. Full delivery (</a:t>
            </a:r>
            <a:r>
              <a:rPr lang="en-US" sz="2400" b="1" dirty="0"/>
              <a:t>33 km</a:t>
            </a:r>
            <a:r>
              <a:rPr lang="en-US" sz="2400" dirty="0"/>
              <a:t>) over a period of </a:t>
            </a:r>
            <a:r>
              <a:rPr lang="en-US" sz="2400" b="1" dirty="0"/>
              <a:t>7 months</a:t>
            </a:r>
          </a:p>
        </p:txBody>
      </p:sp>
    </p:spTree>
    <p:extLst>
      <p:ext uri="{BB962C8B-B14F-4D97-AF65-F5344CB8AC3E}">
        <p14:creationId xmlns:p14="http://schemas.microsoft.com/office/powerpoint/2010/main" val="157206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D4246-19DF-8732-C908-61BB7DCD64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D268D-DE1A-C54E-9D3C-F6BEEEC4A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9A386-898E-BC32-28E0-C5DB4F085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Content Placeholder 9" descr="A graph with different colored dots&#10;&#10;AI-generated content may be incorrect.">
            <a:extLst>
              <a:ext uri="{FF2B5EF4-FFF2-40B4-BE49-F238E27FC236}">
                <a16:creationId xmlns:a16="http://schemas.microsoft.com/office/drawing/2014/main" id="{A5D54E30-0110-9307-0FC9-DDC1F351E3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25" y="1161241"/>
            <a:ext cx="4557738" cy="3034917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DFF155-44A3-5F66-7630-2FB3DFDD9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263" y="1160652"/>
            <a:ext cx="4557737" cy="303550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89895079-9F44-C987-CC2A-28F2BA6D2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050" y="-66159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REBCO Tape - Procurement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718458-DEA4-6B1D-3074-E777EEDE1C8F}"/>
              </a:ext>
            </a:extLst>
          </p:cNvPr>
          <p:cNvSpPr txBox="1"/>
          <p:nvPr/>
        </p:nvSpPr>
        <p:spPr>
          <a:xfrm>
            <a:off x="828050" y="4183306"/>
            <a:ext cx="3544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Piece lengths </a:t>
            </a:r>
            <a:r>
              <a:rPr lang="en-US" sz="2200" dirty="0"/>
              <a:t>delivered for different tape widths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4CB85D-5CFF-21AA-6882-03D0CD41457B}"/>
              </a:ext>
            </a:extLst>
          </p:cNvPr>
          <p:cNvSpPr txBox="1"/>
          <p:nvPr/>
        </p:nvSpPr>
        <p:spPr>
          <a:xfrm>
            <a:off x="5026186" y="4192405"/>
            <a:ext cx="40658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Scaling of </a:t>
            </a:r>
            <a:r>
              <a:rPr lang="en-US" sz="2200" b="1" dirty="0" err="1"/>
              <a:t>I</a:t>
            </a:r>
            <a:r>
              <a:rPr lang="en-US" sz="2200" b="1" baseline="-25000" dirty="0" err="1"/>
              <a:t>c</a:t>
            </a:r>
            <a:r>
              <a:rPr lang="en-US" sz="2200" b="1" dirty="0"/>
              <a:t> </a:t>
            </a:r>
            <a:r>
              <a:rPr lang="en-US" sz="2200" dirty="0"/>
              <a:t>based on width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8D9565-9BE6-9A35-C685-2C57AA3D3C01}"/>
              </a:ext>
            </a:extLst>
          </p:cNvPr>
          <p:cNvSpPr txBox="1"/>
          <p:nvPr/>
        </p:nvSpPr>
        <p:spPr>
          <a:xfrm>
            <a:off x="995816" y="5050428"/>
            <a:ext cx="470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12 mm </a:t>
            </a:r>
            <a:r>
              <a:rPr lang="en-US" dirty="0"/>
              <a:t>width: UL &lt; 400 m</a:t>
            </a:r>
          </a:p>
          <a:p>
            <a:r>
              <a:rPr lang="en-US" b="1" dirty="0">
                <a:solidFill>
                  <a:srgbClr val="0016A0"/>
                </a:solidFill>
              </a:rPr>
              <a:t>4   mm </a:t>
            </a:r>
            <a:r>
              <a:rPr lang="en-US" dirty="0"/>
              <a:t>width: UL from 10 m up to </a:t>
            </a:r>
            <a:r>
              <a:rPr lang="en-US" dirty="0">
                <a:sym typeface="Symbol" panose="05050102010706020507" pitchFamily="18" charset="2"/>
              </a:rPr>
              <a:t> 850 m</a:t>
            </a:r>
            <a:r>
              <a:rPr lang="en-US" dirty="0"/>
              <a:t>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737A4F-030F-3D03-B70A-C5FDE0A38ADC}"/>
              </a:ext>
            </a:extLst>
          </p:cNvPr>
          <p:cNvSpPr txBox="1"/>
          <p:nvPr/>
        </p:nvSpPr>
        <p:spPr>
          <a:xfrm>
            <a:off x="5776331" y="299756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mm width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5B9713-0656-7223-7181-739B6DEF36E1}"/>
              </a:ext>
            </a:extLst>
          </p:cNvPr>
          <p:cNvSpPr txBox="1"/>
          <p:nvPr/>
        </p:nvSpPr>
        <p:spPr>
          <a:xfrm>
            <a:off x="5776331" y="1545173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12 mm width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1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754C5-71B0-6BB5-5CF8-D55BC1C89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5471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Extensive QC at CERN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7AA27-4DD1-F2E8-317D-8846A47481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46AC1-DD5F-1F7B-1C29-DB854C6C24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93EB6-47E3-39F7-14C1-C61F6A6948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096AC6-B4EF-34F7-FA6B-EABB9E88BBF8}"/>
              </a:ext>
            </a:extLst>
          </p:cNvPr>
          <p:cNvSpPr txBox="1"/>
          <p:nvPr/>
        </p:nvSpPr>
        <p:spPr>
          <a:xfrm>
            <a:off x="45152" y="864972"/>
            <a:ext cx="902079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Acceptance measurements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Direct transport </a:t>
            </a:r>
            <a:r>
              <a:rPr lang="en-US" sz="2200" dirty="0" err="1"/>
              <a:t>Ic</a:t>
            </a:r>
            <a:r>
              <a:rPr lang="en-US" sz="2200" dirty="0"/>
              <a:t> @ 77 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Indirect reel-to-reel </a:t>
            </a:r>
            <a:r>
              <a:rPr lang="en-US" sz="2200" dirty="0" err="1"/>
              <a:t>Ic</a:t>
            </a:r>
            <a:r>
              <a:rPr lang="en-US" sz="2200" dirty="0"/>
              <a:t> @ 77 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Internal resistance (resistance in between layers of tape)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Minimum bending radius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Dimensional measurements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Additional measurements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Direct transport </a:t>
            </a:r>
            <a:r>
              <a:rPr lang="en-US" sz="2200" dirty="0" err="1"/>
              <a:t>Ic</a:t>
            </a:r>
            <a:r>
              <a:rPr lang="en-US" sz="2200" dirty="0"/>
              <a:t> @ 4.2 K, 0-15 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Indirect transport </a:t>
            </a:r>
            <a:r>
              <a:rPr lang="en-US" sz="2200" dirty="0" err="1"/>
              <a:t>Ic</a:t>
            </a:r>
            <a:r>
              <a:rPr lang="en-US" sz="2200" dirty="0"/>
              <a:t> @ variable temperature, 0-10 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Metallographic analysis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Mechanical properties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Thermal degradation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Launching thermal conductivity measurements in the </a:t>
            </a:r>
            <a:r>
              <a:rPr lang="en-US" sz="2200" dirty="0" err="1"/>
              <a:t>Cryolab</a:t>
            </a:r>
            <a:r>
              <a:rPr lang="en-US" sz="2200" dirty="0"/>
              <a:t> (see presentation of Patricia Tavares)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699797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10135-816A-5A12-6EF5-FD3F6686F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364" y="-169902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Direct Transport Measurements – 77 K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520E8-5642-646A-3642-5715674387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537DE-C0BB-F86B-26F5-E84BDB7E4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039AF-5D25-93ED-E39B-44C91AE00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Content Placeholder 27" descr="A diagram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B209D56B-51C2-1ADC-D274-EE134D5B79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5514" y="1074701"/>
            <a:ext cx="4185843" cy="2787280"/>
          </a:xfrm>
        </p:spPr>
      </p:pic>
      <p:pic>
        <p:nvPicPr>
          <p:cNvPr id="8" name="Picture 7" descr="A graph with blue dots&#10;&#10;AI-generated content may be incorrect.">
            <a:extLst>
              <a:ext uri="{FF2B5EF4-FFF2-40B4-BE49-F238E27FC236}">
                <a16:creationId xmlns:a16="http://schemas.microsoft.com/office/drawing/2014/main" id="{59057BFB-D2BC-0510-4011-A4F9DA65A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18" y="3778941"/>
            <a:ext cx="3852000" cy="2564978"/>
          </a:xfrm>
          <a:prstGeom prst="rect">
            <a:avLst/>
          </a:prstGeom>
        </p:spPr>
      </p:pic>
      <p:pic>
        <p:nvPicPr>
          <p:cNvPr id="9" name="Picture 8" descr="A graph with blue dots&#10;&#10;AI-generated content may be incorrect.">
            <a:extLst>
              <a:ext uri="{FF2B5EF4-FFF2-40B4-BE49-F238E27FC236}">
                <a16:creationId xmlns:a16="http://schemas.microsoft.com/office/drawing/2014/main" id="{07CFE61E-37E9-EBA8-F1E4-223DD8169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683" y="3803993"/>
            <a:ext cx="3819185" cy="2543128"/>
          </a:xfrm>
          <a:prstGeom prst="rect">
            <a:avLst/>
          </a:prstGeom>
        </p:spPr>
      </p:pic>
      <p:pic>
        <p:nvPicPr>
          <p:cNvPr id="10" name="Picture 9" descr="A diagram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7B3CB994-424E-C34B-3339-CDCADF5EE0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8855" y="1106667"/>
            <a:ext cx="4149404" cy="27630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5CF06E-61E5-E67C-5706-5F6C9DAA8CDD}"/>
              </a:ext>
            </a:extLst>
          </p:cNvPr>
          <p:cNvSpPr txBox="1"/>
          <p:nvPr/>
        </p:nvSpPr>
        <p:spPr>
          <a:xfrm>
            <a:off x="4323" y="574508"/>
            <a:ext cx="5374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Ex: REBCO tape from Fujikura (self-field)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911BEE-7648-2FB3-11A5-34FD078C1379}"/>
              </a:ext>
            </a:extLst>
          </p:cNvPr>
          <p:cNvSpPr txBox="1"/>
          <p:nvPr/>
        </p:nvSpPr>
        <p:spPr>
          <a:xfrm>
            <a:off x="923504" y="846704"/>
            <a:ext cx="22215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/>
              <a:t>2 mm wide tape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D71028-73AE-513D-CFE4-446DEFC4A8F8}"/>
              </a:ext>
            </a:extLst>
          </p:cNvPr>
          <p:cNvSpPr txBox="1"/>
          <p:nvPr/>
        </p:nvSpPr>
        <p:spPr>
          <a:xfrm>
            <a:off x="5717686" y="862008"/>
            <a:ext cx="22215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600" dirty="0"/>
              <a:t>4 mm wide tape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8BC8DC-3A53-2F62-E03A-837DD689585C}"/>
              </a:ext>
            </a:extLst>
          </p:cNvPr>
          <p:cNvCxnSpPr/>
          <p:nvPr/>
        </p:nvCxnSpPr>
        <p:spPr>
          <a:xfrm>
            <a:off x="727084" y="2539056"/>
            <a:ext cx="3222702" cy="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2E35885-8044-4F15-C924-CB3E431F9832}"/>
              </a:ext>
            </a:extLst>
          </p:cNvPr>
          <p:cNvCxnSpPr/>
          <p:nvPr/>
        </p:nvCxnSpPr>
        <p:spPr>
          <a:xfrm>
            <a:off x="727084" y="1930736"/>
            <a:ext cx="322270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C52DD2-4C1F-D628-0D23-7436050447D1}"/>
              </a:ext>
            </a:extLst>
          </p:cNvPr>
          <p:cNvCxnSpPr/>
          <p:nvPr/>
        </p:nvCxnSpPr>
        <p:spPr>
          <a:xfrm>
            <a:off x="5379035" y="2455017"/>
            <a:ext cx="3222702" cy="0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CA91A0F-2C79-4698-6418-DDA96B3ED716}"/>
              </a:ext>
            </a:extLst>
          </p:cNvPr>
          <p:cNvCxnSpPr>
            <a:cxnSpLocks/>
          </p:cNvCxnSpPr>
          <p:nvPr/>
        </p:nvCxnSpPr>
        <p:spPr>
          <a:xfrm>
            <a:off x="5379035" y="1691250"/>
            <a:ext cx="318704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09753329-E331-AB73-4543-29B3C41A2D32}"/>
              </a:ext>
            </a:extLst>
          </p:cNvPr>
          <p:cNvSpPr/>
          <p:nvPr/>
        </p:nvSpPr>
        <p:spPr>
          <a:xfrm>
            <a:off x="6454588" y="3845210"/>
            <a:ext cx="306939" cy="20628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C02363-9D1F-AEED-0B48-32AFD8409BDB}"/>
              </a:ext>
            </a:extLst>
          </p:cNvPr>
          <p:cNvSpPr/>
          <p:nvPr/>
        </p:nvSpPr>
        <p:spPr>
          <a:xfrm>
            <a:off x="2338435" y="3837446"/>
            <a:ext cx="315046" cy="207491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C33010D-90C4-2F75-11FD-71BEE07F9BCB}"/>
              </a:ext>
            </a:extLst>
          </p:cNvPr>
          <p:cNvSpPr/>
          <p:nvPr/>
        </p:nvSpPr>
        <p:spPr>
          <a:xfrm>
            <a:off x="2969335" y="3837445"/>
            <a:ext cx="315046" cy="207491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B24F0AD-5D06-61B0-E5E8-6265ECB38801}"/>
              </a:ext>
            </a:extLst>
          </p:cNvPr>
          <p:cNvSpPr/>
          <p:nvPr/>
        </p:nvSpPr>
        <p:spPr>
          <a:xfrm>
            <a:off x="5379035" y="1691250"/>
            <a:ext cx="338651" cy="748507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C92F13-81D5-3544-F0FE-3325A89C8F7D}"/>
              </a:ext>
            </a:extLst>
          </p:cNvPr>
          <p:cNvSpPr txBox="1"/>
          <p:nvPr/>
        </p:nvSpPr>
        <p:spPr>
          <a:xfrm>
            <a:off x="5620101" y="1684868"/>
            <a:ext cx="822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ym typeface="Symbol" panose="05050102010706020507" pitchFamily="18" charset="2"/>
              </a:rPr>
              <a:t> </a:t>
            </a:r>
            <a:r>
              <a:rPr lang="en-US" sz="1600" b="1" dirty="0"/>
              <a:t>30 %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48145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5060B-78A3-FF8F-7453-7372CFF55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617" y="-206284"/>
            <a:ext cx="8226854" cy="940443"/>
          </a:xfrm>
        </p:spPr>
        <p:txBody>
          <a:bodyPr/>
          <a:lstStyle/>
          <a:p>
            <a:pPr algn="ctr"/>
            <a:r>
              <a:rPr lang="en-US" dirty="0"/>
              <a:t>Indirect Transport Measurements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AF0F7-2CE4-9A44-B81C-544A0961E6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93A40-B860-2746-077A-DE48AB331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Ballarino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DB35E-0F58-1CEB-ADA6-F8E5112F13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7BE82E-BE87-2DCB-DC02-6F4319CF779B}"/>
              </a:ext>
            </a:extLst>
          </p:cNvPr>
          <p:cNvSpPr txBox="1"/>
          <p:nvPr/>
        </p:nvSpPr>
        <p:spPr>
          <a:xfrm>
            <a:off x="93994" y="632937"/>
            <a:ext cx="4478006" cy="224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Procured, installed and commissioned </a:t>
            </a:r>
            <a:r>
              <a:rPr lang="en-GB" sz="2300" b="1" dirty="0">
                <a:latin typeface="Calibri" panose="020F0502020204030204" pitchFamily="34" charset="0"/>
                <a:cs typeface="Calibri" panose="020F0502020204030204" pitchFamily="34" charset="0"/>
              </a:rPr>
              <a:t>TAPESTAR™ 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(reel-to reel critical current measurement at 67-77 K , </a:t>
            </a:r>
            <a:r>
              <a:rPr lang="en-GB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s.f.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 and 1 T). Used now routinely for </a:t>
            </a:r>
            <a:r>
              <a:rPr lang="en-GB" sz="2300" b="1" dirty="0">
                <a:latin typeface="Calibri" panose="020F0502020204030204" pitchFamily="34" charset="0"/>
                <a:cs typeface="Calibri" panose="020F0502020204030204" pitchFamily="34" charset="0"/>
              </a:rPr>
              <a:t>QC of tape 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and for </a:t>
            </a:r>
            <a:r>
              <a:rPr lang="en-GB" sz="2300" b="1" dirty="0">
                <a:latin typeface="Calibri" panose="020F0502020204030204" pitchFamily="34" charset="0"/>
                <a:cs typeface="Calibri" panose="020F0502020204030204" pitchFamily="34" charset="0"/>
              </a:rPr>
              <a:t>defect analysis/identification after winding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 of coils</a:t>
            </a:r>
          </a:p>
        </p:txBody>
      </p:sp>
      <p:pic>
        <p:nvPicPr>
          <p:cNvPr id="9" name="Picture 8" descr="A machine in a room&#10;&#10;Description automatically generated">
            <a:extLst>
              <a:ext uri="{FF2B5EF4-FFF2-40B4-BE49-F238E27FC236}">
                <a16:creationId xmlns:a16="http://schemas.microsoft.com/office/drawing/2014/main" id="{F1278302-9792-10A5-FCE6-58B20E5C93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2" t="27080" r="12286"/>
          <a:stretch/>
        </p:blipFill>
        <p:spPr>
          <a:xfrm>
            <a:off x="4941976" y="605184"/>
            <a:ext cx="4068763" cy="2571820"/>
          </a:xfrm>
          <a:prstGeom prst="rect">
            <a:avLst/>
          </a:prstGeom>
        </p:spPr>
      </p:pic>
      <p:pic>
        <p:nvPicPr>
          <p:cNvPr id="11" name="Picture 10" descr="A brown tape with black text&#10;&#10;Description automatically generated">
            <a:extLst>
              <a:ext uri="{FF2B5EF4-FFF2-40B4-BE49-F238E27FC236}">
                <a16:creationId xmlns:a16="http://schemas.microsoft.com/office/drawing/2014/main" id="{C5ABDF8A-6FF0-BF4E-6BA8-30F1395962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327" t="42446" r="20511" b="47299"/>
          <a:stretch/>
        </p:blipFill>
        <p:spPr>
          <a:xfrm rot="10800000">
            <a:off x="4941978" y="3212293"/>
            <a:ext cx="4068762" cy="7602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DA302B-4AA6-3EFB-5C44-13EC207B6C70}"/>
              </a:ext>
            </a:extLst>
          </p:cNvPr>
          <p:cNvSpPr txBox="1"/>
          <p:nvPr/>
        </p:nvSpPr>
        <p:spPr>
          <a:xfrm>
            <a:off x="4941978" y="3984261"/>
            <a:ext cx="4068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Tape marking </a:t>
            </a:r>
            <a:r>
              <a:rPr lang="en-US" sz="1400" dirty="0"/>
              <a:t>and width/thickness measurement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F88017A-DB1A-F366-5141-021EE21BC35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2339"/>
          <a:stretch/>
        </p:blipFill>
        <p:spPr>
          <a:xfrm>
            <a:off x="93994" y="2945699"/>
            <a:ext cx="4478006" cy="2898990"/>
          </a:xfrm>
          <a:prstGeom prst="rect">
            <a:avLst/>
          </a:prstGeom>
        </p:spPr>
      </p:pic>
      <p:pic>
        <p:nvPicPr>
          <p:cNvPr id="14" name="Picture 13" descr="A computer and electronics on a table&#10;&#10;Description automatically generated">
            <a:extLst>
              <a:ext uri="{FF2B5EF4-FFF2-40B4-BE49-F238E27FC236}">
                <a16:creationId xmlns:a16="http://schemas.microsoft.com/office/drawing/2014/main" id="{6F99924F-4525-BFEC-BA45-3CF5AF26044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4763" b="18864"/>
          <a:stretch/>
        </p:blipFill>
        <p:spPr>
          <a:xfrm>
            <a:off x="5102935" y="4366113"/>
            <a:ext cx="2071076" cy="1478575"/>
          </a:xfrm>
          <a:prstGeom prst="rect">
            <a:avLst/>
          </a:prstGeom>
        </p:spPr>
      </p:pic>
      <p:pic>
        <p:nvPicPr>
          <p:cNvPr id="15" name="Picture 14" descr="A yellow piece of paper with holes on it&#10;&#10;Description automatically generated">
            <a:extLst>
              <a:ext uri="{FF2B5EF4-FFF2-40B4-BE49-F238E27FC236}">
                <a16:creationId xmlns:a16="http://schemas.microsoft.com/office/drawing/2014/main" id="{2ECE56EE-B0B7-01FA-AC46-0D3A4D5AFC6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2" t="67027" r="25816" b="6314"/>
          <a:stretch/>
        </p:blipFill>
        <p:spPr>
          <a:xfrm>
            <a:off x="7216756" y="4374668"/>
            <a:ext cx="1548715" cy="1051122"/>
          </a:xfrm>
          <a:prstGeom prst="rect">
            <a:avLst/>
          </a:prstGeom>
        </p:spPr>
      </p:pic>
      <p:pic>
        <p:nvPicPr>
          <p:cNvPr id="16" name="Content Placeholder 6">
            <a:extLst>
              <a:ext uri="{FF2B5EF4-FFF2-40B4-BE49-F238E27FC236}">
                <a16:creationId xmlns:a16="http://schemas.microsoft.com/office/drawing/2014/main" id="{8BE0F508-F08D-2537-7385-1E4DD5AE02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30147" y="5319208"/>
            <a:ext cx="1144634" cy="897426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EC3ED13C-FF53-A62D-034E-B1D2C8C7DE80}"/>
              </a:ext>
            </a:extLst>
          </p:cNvPr>
          <p:cNvSpPr txBox="1">
            <a:spLocks/>
          </p:cNvSpPr>
          <p:nvPr/>
        </p:nvSpPr>
        <p:spPr>
          <a:xfrm>
            <a:off x="5182756" y="7032320"/>
            <a:ext cx="4068001" cy="2707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/>
              <a:t>2D Hall scans for defect/damage characterization </a:t>
            </a:r>
            <a:endParaRPr lang="en-GB" sz="1200" b="0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4AD8EE8A-E44D-24C0-DFB1-D85BBEF4A3D7}"/>
              </a:ext>
            </a:extLst>
          </p:cNvPr>
          <p:cNvSpPr txBox="1">
            <a:spLocks/>
          </p:cNvSpPr>
          <p:nvPr/>
        </p:nvSpPr>
        <p:spPr>
          <a:xfrm>
            <a:off x="4534463" y="5954334"/>
            <a:ext cx="4068001" cy="2707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2D Hall scans for defect/damage characterization </a:t>
            </a:r>
            <a:endParaRPr lang="en-GB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B37E535-1C0E-479D-67F5-28524137FE3B}"/>
              </a:ext>
            </a:extLst>
          </p:cNvPr>
          <p:cNvSpPr/>
          <p:nvPr/>
        </p:nvSpPr>
        <p:spPr>
          <a:xfrm>
            <a:off x="2704076" y="4130722"/>
            <a:ext cx="265259" cy="77269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0831DF-14F9-BA4D-7A7A-27A56A70B293}"/>
              </a:ext>
            </a:extLst>
          </p:cNvPr>
          <p:cNvSpPr/>
          <p:nvPr/>
        </p:nvSpPr>
        <p:spPr>
          <a:xfrm>
            <a:off x="1582681" y="4138149"/>
            <a:ext cx="265259" cy="77269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4EC603-F74C-8C6B-906B-D9C1CF0F829A}"/>
              </a:ext>
            </a:extLst>
          </p:cNvPr>
          <p:cNvSpPr/>
          <p:nvPr/>
        </p:nvSpPr>
        <p:spPr>
          <a:xfrm>
            <a:off x="636440" y="4139712"/>
            <a:ext cx="265259" cy="77269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DD978C-55A5-7BEF-EEAF-9CDBAF4C240F}"/>
              </a:ext>
            </a:extLst>
          </p:cNvPr>
          <p:cNvSpPr txBox="1"/>
          <p:nvPr/>
        </p:nvSpPr>
        <p:spPr>
          <a:xfrm>
            <a:off x="5526961" y="2831254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Received in September 2024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9F70E6D-6733-EE7C-2BC1-61310518F0FA}"/>
              </a:ext>
            </a:extLst>
          </p:cNvPr>
          <p:cNvSpPr txBox="1"/>
          <p:nvPr/>
        </p:nvSpPr>
        <p:spPr>
          <a:xfrm>
            <a:off x="7410164" y="641366"/>
            <a:ext cx="1550424" cy="60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200" b="1" dirty="0">
                <a:solidFill>
                  <a:schemeClr val="bg1"/>
                </a:solidFill>
              </a:rPr>
              <a:t>67 K- 77 K</a:t>
            </a:r>
          </a:p>
          <a:p>
            <a:pPr>
              <a:lnSpc>
                <a:spcPts val="2000"/>
              </a:lnSpc>
            </a:pPr>
            <a:r>
              <a:rPr lang="en-US" sz="2200" b="1" dirty="0">
                <a:solidFill>
                  <a:schemeClr val="bg1"/>
                </a:solidFill>
              </a:rPr>
              <a:t>Up to 1 T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ECA5BA-583D-F5B6-396B-45A625456729}"/>
              </a:ext>
            </a:extLst>
          </p:cNvPr>
          <p:cNvSpPr txBox="1"/>
          <p:nvPr/>
        </p:nvSpPr>
        <p:spPr>
          <a:xfrm>
            <a:off x="1338826" y="3727246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Up to 200 m/h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2134721B-5261-FCD9-3202-75A9728DA6A5}"/>
              </a:ext>
            </a:extLst>
          </p:cNvPr>
          <p:cNvSpPr txBox="1">
            <a:spLocks/>
          </p:cNvSpPr>
          <p:nvPr/>
        </p:nvSpPr>
        <p:spPr>
          <a:xfrm>
            <a:off x="199072" y="5878074"/>
            <a:ext cx="4068001" cy="2707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Defect identification along tape length using </a:t>
            </a:r>
            <a:r>
              <a:rPr lang="en-US" sz="1200" dirty="0" err="1"/>
              <a:t>Tapestar</a:t>
            </a:r>
            <a:r>
              <a:rPr lang="en-US" sz="1200" baseline="30000" dirty="0" err="1"/>
              <a:t>TM</a:t>
            </a:r>
            <a:r>
              <a:rPr lang="en-US" sz="1200" dirty="0"/>
              <a:t> for material qualification and extracted strand testing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035910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5999</TotalTime>
  <Words>1556</Words>
  <Application>Microsoft Office PowerPoint</Application>
  <PresentationFormat>On-screen Show (4:3)</PresentationFormat>
  <Paragraphs>244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Rockwell Light</vt:lpstr>
      <vt:lpstr>Symbol</vt:lpstr>
      <vt:lpstr>HFM(4-3)</vt:lpstr>
      <vt:lpstr>PowerPoint Presentation</vt:lpstr>
      <vt:lpstr>PowerPoint Presentation</vt:lpstr>
      <vt:lpstr>Iron Based Superconductors</vt:lpstr>
      <vt:lpstr>REBCO Tape - Procurement</vt:lpstr>
      <vt:lpstr>REBCO Tape - Procurement</vt:lpstr>
      <vt:lpstr>REBCO Tape - Procurement</vt:lpstr>
      <vt:lpstr>Extensive QC at CERN</vt:lpstr>
      <vt:lpstr>Direct Transport Measurements – 77 K </vt:lpstr>
      <vt:lpstr>Indirect Transport Measurements</vt:lpstr>
      <vt:lpstr>Geometrical and Mechanical Measurements</vt:lpstr>
      <vt:lpstr>Transport Measurements at 4.2 K</vt:lpstr>
      <vt:lpstr>Measurements at Variable Temperature</vt:lpstr>
      <vt:lpstr>Scaling Law for HFM Tapes</vt:lpstr>
      <vt:lpstr>PowerPoint Presentation</vt:lpstr>
      <vt:lpstr>REBCO Round Cables – Reliable Production </vt:lpstr>
      <vt:lpstr>Inter-Tape Resistance Measurements</vt:lpstr>
      <vt:lpstr>Electrically Insulated Cable</vt:lpstr>
      <vt:lpstr>New Cable and Tape Concepts</vt:lpstr>
      <vt:lpstr>Test of Cables in Coils</vt:lpstr>
      <vt:lpstr>Global Activity (from Racetracks to Magnet)</vt:lpstr>
      <vt:lpstr>Common Coil Dipole </vt:lpstr>
      <vt:lpstr>HTS Laboratory at CERN</vt:lpstr>
      <vt:lpstr>Conclusions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Amalia Ballarino</cp:lastModifiedBy>
  <cp:revision>185</cp:revision>
  <cp:lastPrinted>2022-04-29T08:24:36Z</cp:lastPrinted>
  <dcterms:created xsi:type="dcterms:W3CDTF">2012-11-30T11:04:26Z</dcterms:created>
  <dcterms:modified xsi:type="dcterms:W3CDTF">2025-02-11T22:35:24Z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