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9" r:id="rId1"/>
    <p:sldMasterId id="2147483916" r:id="rId2"/>
    <p:sldMasterId id="2147483961" r:id="rId3"/>
    <p:sldMasterId id="2147484025" r:id="rId4"/>
    <p:sldMasterId id="2147484029" r:id="rId5"/>
  </p:sldMasterIdLst>
  <p:notesMasterIdLst>
    <p:notesMasterId r:id="rId31"/>
  </p:notesMasterIdLst>
  <p:handoutMasterIdLst>
    <p:handoutMasterId r:id="rId32"/>
  </p:handoutMasterIdLst>
  <p:sldIdLst>
    <p:sldId id="546" r:id="rId6"/>
    <p:sldId id="1304" r:id="rId7"/>
    <p:sldId id="701" r:id="rId8"/>
    <p:sldId id="1301" r:id="rId9"/>
    <p:sldId id="719" r:id="rId10"/>
    <p:sldId id="1305" r:id="rId11"/>
    <p:sldId id="720" r:id="rId12"/>
    <p:sldId id="496" r:id="rId13"/>
    <p:sldId id="713" r:id="rId14"/>
    <p:sldId id="527" r:id="rId15"/>
    <p:sldId id="1303" r:id="rId16"/>
    <p:sldId id="1311" r:id="rId17"/>
    <p:sldId id="1317" r:id="rId18"/>
    <p:sldId id="1323" r:id="rId19"/>
    <p:sldId id="1322" r:id="rId20"/>
    <p:sldId id="1313" r:id="rId21"/>
    <p:sldId id="1320" r:id="rId22"/>
    <p:sldId id="1319" r:id="rId23"/>
    <p:sldId id="1315" r:id="rId24"/>
    <p:sldId id="1321" r:id="rId25"/>
    <p:sldId id="1316" r:id="rId26"/>
    <p:sldId id="1310" r:id="rId27"/>
    <p:sldId id="1324" r:id="rId28"/>
    <p:sldId id="434" r:id="rId29"/>
    <p:sldId id="2074" r:id="rId30"/>
  </p:sldIdLst>
  <p:sldSz cx="9144000" cy="6858000" type="overhead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D5BADDFB-6015-48F9-AFB6-D9D17AA0F9F0}">
          <p14:sldIdLst>
            <p14:sldId id="546"/>
            <p14:sldId id="1304"/>
            <p14:sldId id="701"/>
            <p14:sldId id="1301"/>
            <p14:sldId id="719"/>
            <p14:sldId id="1305"/>
            <p14:sldId id="720"/>
            <p14:sldId id="496"/>
            <p14:sldId id="713"/>
            <p14:sldId id="527"/>
            <p14:sldId id="1303"/>
            <p14:sldId id="1311"/>
            <p14:sldId id="1317"/>
            <p14:sldId id="1323"/>
            <p14:sldId id="1322"/>
            <p14:sldId id="1313"/>
            <p14:sldId id="1320"/>
            <p14:sldId id="1319"/>
            <p14:sldId id="1315"/>
            <p14:sldId id="1321"/>
            <p14:sldId id="1316"/>
            <p14:sldId id="1310"/>
            <p14:sldId id="1324"/>
          </p14:sldIdLst>
        </p14:section>
        <p14:section name="Backup" id="{4D11E4FA-6719-4B36-A91E-FC9AA8F38E61}">
          <p14:sldIdLst>
            <p14:sldId id="434"/>
            <p14:sldId id="20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F5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6" autoAdjust="0"/>
    <p:restoredTop sz="90896" autoAdjust="0"/>
  </p:normalViewPr>
  <p:slideViewPr>
    <p:cSldViewPr snapToGrid="0" snapToObjects="1">
      <p:cViewPr varScale="1">
        <p:scale>
          <a:sx n="55" d="100"/>
          <a:sy n="55" d="100"/>
        </p:scale>
        <p:origin x="6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EE950-89D5-1E4E-B2EC-7834D30681F4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814B5-DA50-1549-97FC-F6F2DC41A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4610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8C231-870B-C941-98DE-795640904153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62F44-52BC-9245-A94C-01910B089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2284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44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05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7247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367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469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520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025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Due to their outstanding properties, coated conductors are promising candidates for many application areas: magnets, fusion, accelerator and others, power applications, rotating machines.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60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67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468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D2C6A4-00CB-F94F-B7B6-8537D36A16A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7733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64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05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49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62F44-52BC-9245-A94C-01910B089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905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0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526" y="333377"/>
            <a:ext cx="6911975" cy="56197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0" b="74254"/>
          <a:stretch/>
        </p:blipFill>
        <p:spPr>
          <a:xfrm>
            <a:off x="-26632" y="6646333"/>
            <a:ext cx="9229899" cy="296333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0" b="15291"/>
          <a:stretch/>
        </p:blipFill>
        <p:spPr>
          <a:xfrm>
            <a:off x="-23387" y="2692400"/>
            <a:ext cx="9226654" cy="1854200"/>
          </a:xfrm>
          <a:prstGeom prst="rect">
            <a:avLst/>
          </a:prstGeom>
        </p:spPr>
      </p:pic>
      <p:sp>
        <p:nvSpPr>
          <p:cNvPr id="12" name="Textfeld 11"/>
          <p:cNvSpPr txBox="1"/>
          <p:nvPr userDrawn="1"/>
        </p:nvSpPr>
        <p:spPr>
          <a:xfrm>
            <a:off x="8258703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50938" y="2735264"/>
            <a:ext cx="5868987" cy="18542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ct val="120000"/>
              </a:lnSpc>
              <a:spcBef>
                <a:spcPts val="750"/>
              </a:spcBef>
              <a:buNone/>
              <a:defRPr lang="de-DE" sz="4000" b="0" dirty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1163638" y="5753100"/>
            <a:ext cx="7200900" cy="2032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20000"/>
              </a:lnSpc>
              <a:buNone/>
              <a:defRPr lang="de-DE" sz="1200" b="0" baseline="0" dirty="0" smtClean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BU,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0" b="74254"/>
          <a:stretch/>
        </p:blipFill>
        <p:spPr>
          <a:xfrm>
            <a:off x="-26632" y="6646333"/>
            <a:ext cx="9229899" cy="296334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0" b="15291"/>
          <a:stretch/>
        </p:blipFill>
        <p:spPr>
          <a:xfrm>
            <a:off x="-23387" y="2692401"/>
            <a:ext cx="9226654" cy="1854200"/>
          </a:xfrm>
          <a:prstGeom prst="rect">
            <a:avLst/>
          </a:prstGeom>
        </p:spPr>
      </p:pic>
      <p:sp>
        <p:nvSpPr>
          <p:cNvPr id="12" name="Textfeld 11"/>
          <p:cNvSpPr txBox="1"/>
          <p:nvPr userDrawn="1"/>
        </p:nvSpPr>
        <p:spPr>
          <a:xfrm>
            <a:off x="8258703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50938" y="2735264"/>
            <a:ext cx="5868987" cy="18542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ct val="120000"/>
              </a:lnSpc>
              <a:spcBef>
                <a:spcPts val="750"/>
              </a:spcBef>
              <a:buNone/>
              <a:defRPr lang="de-DE" sz="4000" b="0" dirty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1163638" y="5753100"/>
            <a:ext cx="7200900" cy="2032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20000"/>
              </a:lnSpc>
              <a:buNone/>
              <a:defRPr lang="de-DE" sz="1200" b="0" baseline="0" dirty="0" smtClean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BU,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9" b="74254"/>
          <a:stretch/>
        </p:blipFill>
        <p:spPr>
          <a:xfrm>
            <a:off x="-26632" y="6646333"/>
            <a:ext cx="9229899" cy="296334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0" b="15291"/>
          <a:stretch/>
        </p:blipFill>
        <p:spPr>
          <a:xfrm>
            <a:off x="-23387" y="2692401"/>
            <a:ext cx="9226654" cy="1854200"/>
          </a:xfrm>
          <a:prstGeom prst="rect">
            <a:avLst/>
          </a:prstGeom>
        </p:spPr>
      </p:pic>
      <p:sp>
        <p:nvSpPr>
          <p:cNvPr id="12" name="Textfeld 11"/>
          <p:cNvSpPr txBox="1"/>
          <p:nvPr userDrawn="1"/>
        </p:nvSpPr>
        <p:spPr>
          <a:xfrm>
            <a:off x="8258703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50938" y="2735264"/>
            <a:ext cx="5868987" cy="18542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ct val="120000"/>
              </a:lnSpc>
              <a:spcBef>
                <a:spcPts val="750"/>
              </a:spcBef>
              <a:buNone/>
              <a:defRPr lang="de-DE" sz="4000" b="0" dirty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1163638" y="5753100"/>
            <a:ext cx="7200900" cy="2032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20000"/>
              </a:lnSpc>
              <a:buNone/>
              <a:defRPr lang="de-DE" sz="1200" b="0" baseline="0" dirty="0" smtClean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BU,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V1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9" b="74254"/>
          <a:stretch/>
        </p:blipFill>
        <p:spPr>
          <a:xfrm>
            <a:off x="-26630" y="6646333"/>
            <a:ext cx="9229895" cy="296334"/>
          </a:xfrm>
          <a:prstGeom prst="rect">
            <a:avLst/>
          </a:prstGeom>
        </p:spPr>
      </p:pic>
      <p:sp>
        <p:nvSpPr>
          <p:cNvPr id="11" name="Rechteck 10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63638" y="117316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800" b="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63638" y="2405064"/>
            <a:ext cx="6923087" cy="3500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8258704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1163638" y="162401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V1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0" b="74254"/>
          <a:stretch/>
        </p:blipFill>
        <p:spPr>
          <a:xfrm>
            <a:off x="-26632" y="6646333"/>
            <a:ext cx="9229899" cy="296333"/>
          </a:xfrm>
          <a:prstGeom prst="rect">
            <a:avLst/>
          </a:prstGeom>
        </p:spPr>
      </p:pic>
      <p:sp>
        <p:nvSpPr>
          <p:cNvPr id="11" name="Rechteck 10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63638" y="117316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800" b="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63638" y="2405064"/>
            <a:ext cx="6908800" cy="3500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8258704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1163638" y="162401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V1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0" b="74254"/>
          <a:stretch/>
        </p:blipFill>
        <p:spPr>
          <a:xfrm>
            <a:off x="-26632" y="6646333"/>
            <a:ext cx="9229899" cy="296334"/>
          </a:xfrm>
          <a:prstGeom prst="rect">
            <a:avLst/>
          </a:prstGeom>
        </p:spPr>
      </p:pic>
      <p:sp>
        <p:nvSpPr>
          <p:cNvPr id="11" name="Rechteck 10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63638" y="2405064"/>
            <a:ext cx="6908800" cy="3500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8258704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63638" y="117316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800" b="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1163638" y="162401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V1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9" b="74254"/>
          <a:stretch/>
        </p:blipFill>
        <p:spPr>
          <a:xfrm>
            <a:off x="-26632" y="6646333"/>
            <a:ext cx="9229899" cy="296334"/>
          </a:xfrm>
          <a:prstGeom prst="rect">
            <a:avLst/>
          </a:prstGeom>
        </p:spPr>
      </p:pic>
      <p:sp>
        <p:nvSpPr>
          <p:cNvPr id="11" name="Rechteck 10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63638" y="2405064"/>
            <a:ext cx="6908800" cy="3500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8258704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63638" y="117316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800" b="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1163638" y="162401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V2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9" b="74254"/>
          <a:stretch/>
        </p:blipFill>
        <p:spPr>
          <a:xfrm>
            <a:off x="-26630" y="6646333"/>
            <a:ext cx="9229895" cy="296334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50938" y="2405064"/>
            <a:ext cx="3738562" cy="3348036"/>
          </a:xfrm>
          <a:prstGeom prst="rect">
            <a:avLst/>
          </a:prstGeom>
        </p:spPr>
        <p:txBody>
          <a:bodyPr lIns="0" tIns="0" rIns="0" bIns="0"/>
          <a:lstStyle>
            <a:lvl1pPr marL="285750" indent="-285750">
              <a:lnSpc>
                <a:spcPct val="120000"/>
              </a:lnSpc>
              <a:buClr>
                <a:schemeClr val="tx2"/>
              </a:buClr>
              <a:buFont typeface="Wingdings" panose="05000000000000000000" pitchFamily="2" charset="2"/>
              <a:buChar char="§"/>
              <a:def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5080000" y="5753100"/>
            <a:ext cx="3560763" cy="2159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lnSpc>
                <a:spcPct val="120000"/>
              </a:lnSpc>
              <a:buNone/>
              <a:defRPr lang="de-DE" sz="1200" b="0" baseline="0" dirty="0" smtClean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BU,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5080000" y="2405064"/>
            <a:ext cx="3560763" cy="30686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lang="de-DE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58703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63638" y="117316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800" b="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V2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0" b="74254"/>
          <a:stretch/>
        </p:blipFill>
        <p:spPr>
          <a:xfrm>
            <a:off x="-26632" y="6646333"/>
            <a:ext cx="9229899" cy="296333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58703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63638" y="117316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800" b="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8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50938" y="2405064"/>
            <a:ext cx="3738562" cy="3348036"/>
          </a:xfrm>
          <a:prstGeom prst="rect">
            <a:avLst/>
          </a:prstGeom>
        </p:spPr>
        <p:txBody>
          <a:bodyPr lIns="0" tIns="0" rIns="0" bIns="0"/>
          <a:lstStyle>
            <a:lvl1pPr marL="285750" indent="-285750">
              <a:lnSpc>
                <a:spcPct val="120000"/>
              </a:lnSpc>
              <a:buClr>
                <a:schemeClr val="tx2"/>
              </a:buClr>
              <a:buFont typeface="Wingdings" panose="05000000000000000000" pitchFamily="2" charset="2"/>
              <a:buChar char="§"/>
              <a:def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19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5080000" y="5753100"/>
            <a:ext cx="3560763" cy="2159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lnSpc>
                <a:spcPct val="120000"/>
              </a:lnSpc>
              <a:buNone/>
              <a:defRPr lang="de-DE" sz="1200" b="0" baseline="0" dirty="0" smtClean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BU,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20" name="Bildplatzhalter 3"/>
          <p:cNvSpPr>
            <a:spLocks noGrp="1"/>
          </p:cNvSpPr>
          <p:nvPr>
            <p:ph type="pic" sz="quarter" idx="15"/>
          </p:nvPr>
        </p:nvSpPr>
        <p:spPr>
          <a:xfrm>
            <a:off x="5080000" y="2405064"/>
            <a:ext cx="3560763" cy="30686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lang="de-DE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V2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0" b="74254"/>
          <a:stretch/>
        </p:blipFill>
        <p:spPr>
          <a:xfrm>
            <a:off x="-26632" y="6646333"/>
            <a:ext cx="9229899" cy="296334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58703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63638" y="117316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800" b="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8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50938" y="2405064"/>
            <a:ext cx="3738562" cy="3348036"/>
          </a:xfrm>
          <a:prstGeom prst="rect">
            <a:avLst/>
          </a:prstGeom>
        </p:spPr>
        <p:txBody>
          <a:bodyPr lIns="0" tIns="0" rIns="0" bIns="0"/>
          <a:lstStyle>
            <a:lvl1pPr marL="285750" indent="-285750">
              <a:lnSpc>
                <a:spcPct val="120000"/>
              </a:lnSpc>
              <a:buClr>
                <a:schemeClr val="tx2"/>
              </a:buClr>
              <a:buFont typeface="Wingdings" panose="05000000000000000000" pitchFamily="2" charset="2"/>
              <a:buChar char="§"/>
              <a:def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19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5080000" y="5753100"/>
            <a:ext cx="3560763" cy="2159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lnSpc>
                <a:spcPct val="120000"/>
              </a:lnSpc>
              <a:buNone/>
              <a:defRPr lang="de-DE" sz="1200" b="0" baseline="0" dirty="0" smtClean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BU,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20" name="Bildplatzhalter 3"/>
          <p:cNvSpPr>
            <a:spLocks noGrp="1"/>
          </p:cNvSpPr>
          <p:nvPr>
            <p:ph type="pic" sz="quarter" idx="15"/>
          </p:nvPr>
        </p:nvSpPr>
        <p:spPr>
          <a:xfrm>
            <a:off x="5080000" y="2405064"/>
            <a:ext cx="3560763" cy="30686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lang="de-DE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3-Supraleitende Material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V2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9" b="74254"/>
          <a:stretch/>
        </p:blipFill>
        <p:spPr>
          <a:xfrm>
            <a:off x="-26632" y="6646333"/>
            <a:ext cx="9229899" cy="296334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58703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63638" y="1173164"/>
            <a:ext cx="69088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800" b="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8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50938" y="2405064"/>
            <a:ext cx="3738562" cy="3348036"/>
          </a:xfrm>
          <a:prstGeom prst="rect">
            <a:avLst/>
          </a:prstGeom>
        </p:spPr>
        <p:txBody>
          <a:bodyPr lIns="0" tIns="0" rIns="0" bIns="0"/>
          <a:lstStyle>
            <a:lvl1pPr marL="285750" indent="-285750">
              <a:lnSpc>
                <a:spcPct val="120000"/>
              </a:lnSpc>
              <a:buClr>
                <a:schemeClr val="tx2"/>
              </a:buClr>
              <a:buFont typeface="Wingdings" panose="05000000000000000000" pitchFamily="2" charset="2"/>
              <a:buChar char="§"/>
              <a:def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19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5080000" y="5753100"/>
            <a:ext cx="3560763" cy="2159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lnSpc>
                <a:spcPct val="120000"/>
              </a:lnSpc>
              <a:buNone/>
              <a:defRPr lang="de-DE" sz="1200" b="0" baseline="0" dirty="0" smtClean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BU,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20" name="Bildplatzhalter 3"/>
          <p:cNvSpPr>
            <a:spLocks noGrp="1"/>
          </p:cNvSpPr>
          <p:nvPr>
            <p:ph type="pic" sz="quarter" idx="15"/>
          </p:nvPr>
        </p:nvSpPr>
        <p:spPr>
          <a:xfrm>
            <a:off x="5080000" y="2405064"/>
            <a:ext cx="3560763" cy="30686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lang="de-DE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9" b="74254"/>
          <a:stretch/>
        </p:blipFill>
        <p:spPr>
          <a:xfrm>
            <a:off x="-26630" y="6646333"/>
            <a:ext cx="9229895" cy="296334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Textfeld 2"/>
          <p:cNvSpPr txBox="1"/>
          <p:nvPr userDrawn="1"/>
        </p:nvSpPr>
        <p:spPr>
          <a:xfrm>
            <a:off x="1163638" y="5592609"/>
            <a:ext cx="5856287" cy="369332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914400"/>
            <a:r>
              <a:rPr lang="de-DE" sz="1200" b="1" dirty="0">
                <a:solidFill>
                  <a:srgbClr val="44546A"/>
                </a:solidFill>
                <a:latin typeface="Century Gothic" panose="020B0502020202020204" pitchFamily="34" charset="0"/>
              </a:rPr>
              <a:t>THEVA Dünnschichttechnik </a:t>
            </a:r>
            <a:r>
              <a:rPr lang="de-DE" sz="1200" b="1" dirty="0" err="1">
                <a:solidFill>
                  <a:srgbClr val="44546A"/>
                </a:solidFill>
                <a:latin typeface="Century Gothic" panose="020B0502020202020204" pitchFamily="34" charset="0"/>
              </a:rPr>
              <a:t>GmbH</a:t>
            </a:r>
            <a:r>
              <a:rPr lang="de-DE" sz="1200" dirty="0" err="1">
                <a:solidFill>
                  <a:prstClr val="white">
                    <a:lumMod val="65000"/>
                  </a:prstClr>
                </a:solidFill>
                <a:latin typeface="Century Gothic" panose="020B0502020202020204" pitchFamily="34" charset="0"/>
              </a:rPr>
              <a:t>|</a:t>
            </a:r>
            <a:r>
              <a:rPr lang="de-DE" sz="1200" dirty="0" err="1">
                <a:solidFill>
                  <a:srgbClr val="44546A"/>
                </a:solidFill>
                <a:latin typeface="Century Gothic" panose="020B0502020202020204" pitchFamily="34" charset="0"/>
              </a:rPr>
              <a:t>Rote-Kreuz-Str</a:t>
            </a:r>
            <a:r>
              <a:rPr lang="de-DE" sz="1200" dirty="0">
                <a:solidFill>
                  <a:srgbClr val="44546A"/>
                </a:solidFill>
                <a:latin typeface="Century Gothic" panose="020B0502020202020204" pitchFamily="34" charset="0"/>
              </a:rPr>
              <a:t>. 8</a:t>
            </a:r>
            <a:r>
              <a:rPr lang="de-DE" sz="1200" dirty="0">
                <a:solidFill>
                  <a:prstClr val="white">
                    <a:lumMod val="65000"/>
                  </a:prstClr>
                </a:solidFill>
                <a:latin typeface="Century Gothic" panose="020B0502020202020204" pitchFamily="34" charset="0"/>
              </a:rPr>
              <a:t>|</a:t>
            </a:r>
            <a:r>
              <a:rPr lang="de-DE" sz="1200" dirty="0">
                <a:solidFill>
                  <a:srgbClr val="44546A"/>
                </a:solidFill>
                <a:latin typeface="Century Gothic" panose="020B0502020202020204" pitchFamily="34" charset="0"/>
              </a:rPr>
              <a:t>D-85737 Ismaning</a:t>
            </a:r>
          </a:p>
          <a:p>
            <a:pPr defTabSz="914400"/>
            <a:r>
              <a:rPr lang="de-DE" sz="1200" dirty="0" err="1">
                <a:solidFill>
                  <a:srgbClr val="44546A"/>
                </a:solidFill>
                <a:latin typeface="Century Gothic" panose="020B0502020202020204" pitchFamily="34" charset="0"/>
              </a:rPr>
              <a:t>Deutschland</a:t>
            </a:r>
            <a:r>
              <a:rPr lang="de-DE" sz="1200" dirty="0" err="1">
                <a:solidFill>
                  <a:prstClr val="white">
                    <a:lumMod val="65000"/>
                  </a:prstClr>
                </a:solidFill>
                <a:latin typeface="Century Gothic" panose="020B0502020202020204" pitchFamily="34" charset="0"/>
              </a:rPr>
              <a:t>|</a:t>
            </a:r>
            <a:r>
              <a:rPr lang="de-DE" sz="1200" dirty="0" err="1">
                <a:solidFill>
                  <a:srgbClr val="44546A"/>
                </a:solidFill>
                <a:latin typeface="Century Gothic" panose="020B0502020202020204" pitchFamily="34" charset="0"/>
              </a:rPr>
              <a:t>Tel</a:t>
            </a:r>
            <a:r>
              <a:rPr lang="de-DE" sz="1200" dirty="0">
                <a:solidFill>
                  <a:srgbClr val="44546A"/>
                </a:solidFill>
                <a:latin typeface="Century Gothic" panose="020B0502020202020204" pitchFamily="34" charset="0"/>
              </a:rPr>
              <a:t>.: +49 89 923346 0</a:t>
            </a:r>
            <a:r>
              <a:rPr lang="de-DE" sz="1200" dirty="0">
                <a:solidFill>
                  <a:prstClr val="white">
                    <a:lumMod val="65000"/>
                  </a:prstClr>
                </a:solidFill>
                <a:latin typeface="Century Gothic" panose="020B0502020202020204" pitchFamily="34" charset="0"/>
              </a:rPr>
              <a:t>|</a:t>
            </a:r>
            <a:r>
              <a:rPr lang="de-DE" sz="1200" dirty="0">
                <a:solidFill>
                  <a:srgbClr val="44546A"/>
                </a:solidFill>
                <a:latin typeface="Century Gothic" panose="020B0502020202020204" pitchFamily="34" charset="0"/>
              </a:rPr>
              <a:t>Web.: www.theva.de</a:t>
            </a:r>
            <a:r>
              <a:rPr lang="de-DE" sz="1200" dirty="0">
                <a:solidFill>
                  <a:prstClr val="white">
                    <a:lumMod val="65000"/>
                  </a:prstClr>
                </a:solidFill>
                <a:latin typeface="Century Gothic" panose="020B0502020202020204" pitchFamily="34" charset="0"/>
              </a:rPr>
              <a:t>|</a:t>
            </a:r>
            <a:r>
              <a:rPr lang="de-DE" sz="1200" dirty="0">
                <a:solidFill>
                  <a:srgbClr val="44546A"/>
                </a:solidFill>
                <a:latin typeface="Century Gothic" panose="020B0502020202020204" pitchFamily="34" charset="0"/>
              </a:rPr>
              <a:t>Mail.: info@theva.de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8258701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1163638" y="1624014"/>
            <a:ext cx="5400675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Vielen Dank!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</p:spPr>
        <p:txBody>
          <a:bodyPr/>
          <a:lstStyle/>
          <a:p>
            <a:fld id="{25D641FE-288C-4DF6-9997-D0F46DE0E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649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</p:spPr>
        <p:txBody>
          <a:bodyPr/>
          <a:lstStyle/>
          <a:p>
            <a:fld id="{25D641FE-288C-4DF6-9997-D0F46DE0E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3948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85800" y="2133600"/>
            <a:ext cx="811053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100" dirty="0">
                <a:solidFill>
                  <a:srgbClr val="5793FF"/>
                </a:solidFill>
                <a:latin typeface="Gill Sans MT" pitchFamily="34" charset="0"/>
              </a:rPr>
              <a:t>superior</a:t>
            </a:r>
            <a:r>
              <a:rPr lang="en-US" sz="2100" dirty="0">
                <a:solidFill>
                  <a:prstClr val="black"/>
                </a:solidFill>
                <a:latin typeface="Gill Sans MT" pitchFamily="34" charset="0"/>
              </a:rPr>
              <a:t> </a:t>
            </a:r>
            <a:r>
              <a:rPr lang="en-US" sz="2100" dirty="0">
                <a:solidFill>
                  <a:prstClr val="white">
                    <a:lumMod val="65000"/>
                  </a:prstClr>
                </a:solidFill>
                <a:latin typeface="Gill Sans MT" pitchFamily="34" charset="0"/>
              </a:rPr>
              <a:t>performance. </a:t>
            </a:r>
            <a:r>
              <a:rPr lang="en-US" sz="2100" dirty="0">
                <a:solidFill>
                  <a:srgbClr val="5793FF"/>
                </a:solidFill>
                <a:latin typeface="Gill Sans MT" pitchFamily="34" charset="0"/>
              </a:rPr>
              <a:t>powerful</a:t>
            </a:r>
            <a:r>
              <a:rPr lang="en-US" sz="2100" dirty="0">
                <a:solidFill>
                  <a:srgbClr val="4D4D4D"/>
                </a:solidFill>
                <a:latin typeface="Gill Sans MT" pitchFamily="34" charset="0"/>
              </a:rPr>
              <a:t> </a:t>
            </a:r>
            <a:r>
              <a:rPr lang="en-US" sz="2100" dirty="0">
                <a:solidFill>
                  <a:prstClr val="white">
                    <a:lumMod val="65000"/>
                  </a:prstClr>
                </a:solidFill>
                <a:latin typeface="Gill Sans MT" pitchFamily="34" charset="0"/>
              </a:rPr>
              <a:t>technology.</a:t>
            </a:r>
          </a:p>
        </p:txBody>
      </p:sp>
      <p:sp>
        <p:nvSpPr>
          <p:cNvPr id="14" name="Text Box 10"/>
          <p:cNvSpPr txBox="1">
            <a:spLocks noChangeArrowheads="1"/>
          </p:cNvSpPr>
          <p:nvPr userDrawn="1"/>
        </p:nvSpPr>
        <p:spPr bwMode="auto">
          <a:xfrm>
            <a:off x="42672" y="6553200"/>
            <a:ext cx="35387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tabLst>
                <a:tab pos="3025775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tabLst>
                <a:tab pos="3025775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025775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025775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025775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025775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025775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025775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025775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altLang="ja-JP" sz="900" dirty="0" err="1"/>
              <a:t>SuperPower</a:t>
            </a:r>
            <a:r>
              <a:rPr lang="en-US" altLang="ja-JP" sz="900" dirty="0"/>
              <a:t> Inc. is a subsidiary of Furukawa Electric Co. Ltd. 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685800" y="3276600"/>
            <a:ext cx="7772400" cy="1470025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48400"/>
            <a:ext cx="1828800" cy="2838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52" y="765562"/>
            <a:ext cx="4956048" cy="129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2137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</p:spPr>
        <p:txBody>
          <a:bodyPr/>
          <a:lstStyle/>
          <a:p>
            <a:fld id="{25D641FE-288C-4DF6-9997-D0F46DE0EA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3865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</p:spPr>
        <p:txBody>
          <a:bodyPr/>
          <a:lstStyle/>
          <a:p>
            <a:fld id="{25D641FE-288C-4DF6-9997-D0F46DE0EA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425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1"/>
            <a:ext cx="8229600" cy="1905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1905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</p:spPr>
        <p:txBody>
          <a:bodyPr/>
          <a:lstStyle/>
          <a:p>
            <a:fld id="{25D641FE-288C-4DF6-9997-D0F46DE0EA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1209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</p:spPr>
        <p:txBody>
          <a:bodyPr/>
          <a:lstStyle/>
          <a:p>
            <a:fld id="{25D641FE-288C-4DF6-9997-D0F46DE0EA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2748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</p:spPr>
        <p:txBody>
          <a:bodyPr/>
          <a:lstStyle/>
          <a:p>
            <a:fld id="{25D641FE-288C-4DF6-9997-D0F46DE0EA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7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87" y="274864"/>
            <a:ext cx="8230626" cy="1143000"/>
          </a:xfrm>
          <a:prstGeom prst="rect">
            <a:avLst/>
          </a:prstGeom>
        </p:spPr>
        <p:txBody>
          <a:bodyPr lIns="79342" tIns="39671" rIns="79342" bIns="39671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6688" y="1600200"/>
            <a:ext cx="4053738" cy="4525736"/>
          </a:xfrm>
          <a:prstGeom prst="rect">
            <a:avLst/>
          </a:prstGeom>
        </p:spPr>
        <p:txBody>
          <a:bodyPr lIns="79342" tIns="39671" rIns="79342" bIns="39671"/>
          <a:lstStyle>
            <a:lvl1pPr>
              <a:defRPr sz="2215"/>
            </a:lvl1pPr>
            <a:lvl2pPr>
              <a:defRPr sz="1939"/>
            </a:lvl2pPr>
            <a:lvl3pPr>
              <a:defRPr sz="1569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3577" y="1600200"/>
            <a:ext cx="4053738" cy="4525736"/>
          </a:xfrm>
          <a:prstGeom prst="rect">
            <a:avLst/>
          </a:prstGeom>
        </p:spPr>
        <p:txBody>
          <a:bodyPr lIns="79342" tIns="39671" rIns="79342" bIns="39671"/>
          <a:lstStyle>
            <a:lvl1pPr>
              <a:defRPr sz="2215"/>
            </a:lvl1pPr>
            <a:lvl2pPr>
              <a:defRPr sz="1939"/>
            </a:lvl2pPr>
            <a:lvl3pPr>
              <a:defRPr sz="1569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9"/>
          <p:cNvSpPr txBox="1">
            <a:spLocks noChangeArrowheads="1"/>
          </p:cNvSpPr>
          <p:nvPr userDrawn="1"/>
        </p:nvSpPr>
        <p:spPr bwMode="auto">
          <a:xfrm>
            <a:off x="795338" y="6632575"/>
            <a:ext cx="21955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000" dirty="0">
                <a:solidFill>
                  <a:srgbClr val="FFFFFF"/>
                </a:solidFill>
              </a:rPr>
              <a:t>Innovation with Integrity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88" y="274639"/>
            <a:ext cx="6624538" cy="813932"/>
          </a:xfrm>
          <a:prstGeom prst="rect">
            <a:avLst/>
          </a:prstGeom>
        </p:spPr>
        <p:txBody>
          <a:bodyPr lIns="0" tIns="0"/>
          <a:lstStyle>
            <a:lvl1pPr>
              <a:defRPr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628775"/>
            <a:ext cx="8215639" cy="4752553"/>
          </a:xfrm>
          <a:prstGeom prst="rect">
            <a:avLst/>
          </a:prstGeom>
        </p:spPr>
        <p:txBody>
          <a:bodyPr lIns="0" tIns="0" rIns="0"/>
          <a:lstStyle>
            <a:lvl1pPr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Char char="•"/>
              <a:defRPr sz="1600"/>
            </a:lvl1pPr>
            <a:lvl2pPr marL="714375" indent="-350838"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Char char="•"/>
              <a:defRPr sz="1600"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3352800" y="65436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856413" y="6543675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D00C24C6-56E6-4593-829F-E1E86FB2FE92}" type="slidenum">
              <a:rPr lang="en-US">
                <a:solidFill>
                  <a:srgbClr val="FFFFFF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3305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One-Bruker_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438150" y="1268413"/>
            <a:ext cx="8705850" cy="5589587"/>
            <a:chOff x="276" y="799"/>
            <a:chExt cx="5484" cy="3521"/>
          </a:xfrm>
        </p:grpSpPr>
        <p:pic>
          <p:nvPicPr>
            <p:cNvPr id="4" name="Picture 4" descr="One-Bruker_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" y="4049"/>
              <a:ext cx="5484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1362" y="799"/>
              <a:ext cx="3060" cy="2131"/>
              <a:chOff x="1362" y="845"/>
              <a:chExt cx="3060" cy="2131"/>
            </a:xfrm>
          </p:grpSpPr>
          <p:pic>
            <p:nvPicPr>
              <p:cNvPr id="6" name="Picture 4" descr="Bruker-logo_rgb_300dpi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2" y="845"/>
                <a:ext cx="3060" cy="1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Text Box 5"/>
              <p:cNvSpPr txBox="1">
                <a:spLocks noChangeArrowheads="1"/>
              </p:cNvSpPr>
              <p:nvPr/>
            </p:nvSpPr>
            <p:spPr bwMode="auto">
              <a:xfrm>
                <a:off x="1364" y="2688"/>
                <a:ext cx="305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3662" tIns="46038" rIns="93662" bIns="46038">
                <a:spAutoFit/>
              </a:bodyPr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algn="ctr" defTabSz="914400"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>
                    <a:solidFill>
                      <a:srgbClr val="000000"/>
                    </a:solidFill>
                    <a:cs typeface="Arial" charset="0"/>
                  </a:rPr>
                  <a:t>www.bruker.com</a:t>
                </a:r>
                <a:endParaRPr lang="en-US" sz="1600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sp>
        <p:nvSpPr>
          <p:cNvPr id="8" name="Textfeld 7"/>
          <p:cNvSpPr txBox="1">
            <a:spLocks noChangeArrowheads="1"/>
          </p:cNvSpPr>
          <p:nvPr userDrawn="1"/>
        </p:nvSpPr>
        <p:spPr bwMode="auto">
          <a:xfrm>
            <a:off x="687388" y="6545263"/>
            <a:ext cx="78486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>
                <a:solidFill>
                  <a:srgbClr val="FFFFFF"/>
                </a:solidFill>
                <a:cs typeface="Arial" charset="0"/>
              </a:rPr>
              <a:t>© Copyright Bruker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632130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>
          <a:xfrm>
            <a:off x="685800" y="65690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72AEBBE-F41A-450F-8806-B279794374BC}" type="datetime4">
              <a:rPr lang="en-US" sz="2400">
                <a:solidFill>
                  <a:srgbClr val="000000"/>
                </a:solidFill>
                <a:latin typeface="Verdan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February 12, 2025</a:t>
            </a:fld>
            <a:endParaRPr lang="en-US" sz="240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3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352800" y="65690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781800" y="65690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D412A53-7B03-4170-A6C8-4150188D1585}" type="slidenum">
              <a:rPr lang="en-US" sz="2400">
                <a:solidFill>
                  <a:srgbClr val="000000"/>
                </a:solidFill>
                <a:latin typeface="Verdan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40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4206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038" y="3716629"/>
            <a:ext cx="6813478" cy="26726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Picture 9" descr="II_rahmen_neu_tit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6875" y="6598803"/>
            <a:ext cx="3670300" cy="11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de-DE" sz="738" dirty="0"/>
              <a:t>KIT –  The Research University in the Helmholtz Association</a:t>
            </a:r>
            <a:r>
              <a:rPr lang="de-DE" altLang="de-DE" sz="738" dirty="0"/>
              <a:t> </a:t>
            </a:r>
            <a:endParaRPr lang="en-US" altLang="de-DE" sz="738" dirty="0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385764" y="3372275"/>
            <a:ext cx="8146677" cy="14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de-DE" sz="923" dirty="0">
                <a:solidFill>
                  <a:schemeClr val="bg1"/>
                </a:solidFill>
              </a:rPr>
              <a:t>INSTITUTE OF TECHNICAL PHYSICS (ITEP) -  SUPERCONDUCTING MATERIALS AND ENERGY APPLICATIONS (SUPRA)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318377" y="6497641"/>
            <a:ext cx="1727200" cy="22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477" b="1">
                <a:solidFill>
                  <a:schemeClr val="bg1"/>
                </a:solidFill>
                <a:latin typeface="Arial" charset="0"/>
              </a:rPr>
              <a:t>www.kit.edu</a:t>
            </a:r>
          </a:p>
        </p:txBody>
      </p:sp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8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200" y="6382800"/>
            <a:ext cx="468000" cy="4680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" r="1685"/>
          <a:stretch/>
        </p:blipFill>
        <p:spPr>
          <a:xfrm>
            <a:off x="1367804" y="5240009"/>
            <a:ext cx="3564236" cy="1024810"/>
          </a:xfrm>
          <a:prstGeom prst="roundRect">
            <a:avLst>
              <a:gd name="adj" fmla="val 31268"/>
            </a:avLst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15716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84163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53892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2752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>
                <a:solidFill>
                  <a:srgbClr val="000000"/>
                </a:solidFill>
              </a:rPr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3119109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Picture 9" descr="II_rahmen_neu_tit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964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Gerade Verbindung 6"/>
          <p:cNvCxnSpPr/>
          <p:nvPr userDrawn="1"/>
        </p:nvCxnSpPr>
        <p:spPr>
          <a:xfrm>
            <a:off x="225171" y="6333784"/>
            <a:ext cx="878497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385763" y="336708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000" dirty="0">
                <a:solidFill>
                  <a:srgbClr val="FFFFFF"/>
                </a:solidFill>
              </a:rPr>
              <a:t>Institute </a:t>
            </a:r>
            <a:r>
              <a:rPr lang="de-DE" sz="1000" dirty="0" err="1">
                <a:solidFill>
                  <a:srgbClr val="FFFFFF"/>
                </a:solidFill>
              </a:rPr>
              <a:t>for</a:t>
            </a:r>
            <a:r>
              <a:rPr lang="de-DE" sz="1000" dirty="0">
                <a:solidFill>
                  <a:srgbClr val="FFFFFF"/>
                </a:solidFill>
              </a:rPr>
              <a:t> Technical </a:t>
            </a:r>
            <a:r>
              <a:rPr lang="de-DE" sz="1000" dirty="0" err="1">
                <a:solidFill>
                  <a:srgbClr val="FFFFFF"/>
                </a:solidFill>
              </a:rPr>
              <a:t>Physics</a:t>
            </a:r>
            <a:endParaRPr lang="de-DE" sz="1000" dirty="0">
              <a:solidFill>
                <a:srgbClr val="FFFFFF"/>
              </a:solidFill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rgbClr val="000000"/>
                </a:solidFill>
              </a:rPr>
              <a:t>KIT – The Research University in the Helmholtz Association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600" b="1">
                <a:solidFill>
                  <a:srgbClr val="FFFFFF"/>
                </a:solidFill>
              </a:rPr>
              <a:t>www.kit.edu</a:t>
            </a:r>
            <a:endParaRPr lang="de-DE" sz="1600" b="1" dirty="0">
              <a:solidFill>
                <a:srgbClr val="FFFFFF"/>
              </a:solidFill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3A12F370-E165-2C0E-41F0-27F912577A4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529"/>
          <a:stretch/>
        </p:blipFill>
        <p:spPr bwMode="auto">
          <a:xfrm>
            <a:off x="110563" y="3645516"/>
            <a:ext cx="8899584" cy="268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Datumsplatzhalter 10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EC2FF-F6B1-4953-8BD6-DF423CDA3B5D}" type="datetime1">
              <a:rPr lang="de-DE" smtClean="0"/>
              <a:t>12.02.2025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5083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>
          <a:xfrm>
            <a:off x="400050" y="1583512"/>
            <a:ext cx="83439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1600"/>
            </a:lvl5pPr>
          </a:lstStyle>
          <a:p>
            <a:pPr lvl="0">
              <a:defRPr/>
            </a:pPr>
            <a:r>
              <a:rPr lang="en-US"/>
              <a:t>Click to add text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627234" y="6329811"/>
            <a:ext cx="1027754" cy="52818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BD6A475-C63F-1745-B734-B718BB40F422}" type="datetime1">
              <a:rPr lang="de-DE"/>
              <a:t>12.02.2025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216000" y="6329811"/>
            <a:ext cx="326368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96EC4-B4CF-4701-AD06-A8439D6D8E12}" type="slidenum">
              <a:rPr lang="en-US"/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96000" y="394871"/>
            <a:ext cx="6869178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59196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9" b="74254"/>
          <a:stretch/>
        </p:blipFill>
        <p:spPr>
          <a:xfrm>
            <a:off x="-26630" y="6646333"/>
            <a:ext cx="9229895" cy="296334"/>
          </a:xfrm>
          <a:prstGeom prst="rect">
            <a:avLst/>
          </a:prstGeom>
        </p:spPr>
      </p:pic>
      <p:sp>
        <p:nvSpPr>
          <p:cNvPr id="19" name="Rechteck 18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50938" y="3058339"/>
            <a:ext cx="6923087" cy="5992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3600" b="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63638" y="3728272"/>
            <a:ext cx="6923087" cy="4151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50938" y="5086350"/>
            <a:ext cx="5868987" cy="21113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20000"/>
              </a:lnSpc>
              <a:buNone/>
              <a:defRPr lang="de-DE" sz="1400" b="1" dirty="0" smtClean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5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1163638" y="5913966"/>
            <a:ext cx="5856287" cy="2032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lang="de-DE" sz="1400" b="0" baseline="0" dirty="0" smtClean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Ort, Datum</a:t>
            </a:r>
          </a:p>
        </p:txBody>
      </p:sp>
      <p:pic>
        <p:nvPicPr>
          <p:cNvPr id="27" name="Grafik 2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99" b="10169"/>
          <a:stretch/>
        </p:blipFill>
        <p:spPr>
          <a:xfrm>
            <a:off x="-38101" y="-88900"/>
            <a:ext cx="9219695" cy="1933575"/>
          </a:xfrm>
          <a:prstGeom prst="rect">
            <a:avLst/>
          </a:prstGeom>
        </p:spPr>
      </p:pic>
      <p:sp>
        <p:nvSpPr>
          <p:cNvPr id="2" name="Textfeld 1"/>
          <p:cNvSpPr txBox="1"/>
          <p:nvPr userDrawn="1"/>
        </p:nvSpPr>
        <p:spPr>
          <a:xfrm>
            <a:off x="8258705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6941075" y="2176458"/>
            <a:ext cx="1771122" cy="366318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1150938" y="5393263"/>
            <a:ext cx="3592511" cy="2247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400">
              <a:defRPr/>
            </a:pPr>
            <a:r>
              <a:rPr lang="de-DE" sz="1400" dirty="0">
                <a:solidFill>
                  <a:srgbClr val="44546A"/>
                </a:solidFill>
                <a:latin typeface="Century Gothic" panose="020B0502020202020204" pitchFamily="34" charset="0"/>
              </a:rPr>
              <a:t>THEVA Dünnschichttechnik GmbH</a:t>
            </a:r>
          </a:p>
          <a:p>
            <a:pPr defTabSz="914400"/>
            <a:endParaRPr lang="de-DE" sz="1400" dirty="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>
          <a:xfrm>
            <a:off x="1150938" y="6453188"/>
            <a:ext cx="2349500" cy="193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9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9" b="74254"/>
          <a:stretch/>
        </p:blipFill>
        <p:spPr>
          <a:xfrm>
            <a:off x="-26630" y="6646333"/>
            <a:ext cx="9229895" cy="296334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50938" y="1154113"/>
            <a:ext cx="69215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2800" b="1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AGENDA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63638" y="1624014"/>
            <a:ext cx="6921500" cy="4079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50937" y="2428875"/>
            <a:ext cx="6935787" cy="3476625"/>
          </a:xfrm>
          <a:prstGeom prst="rect">
            <a:avLst/>
          </a:prstGeom>
        </p:spPr>
        <p:txBody>
          <a:bodyPr lIns="0" tIns="0" rIns="0" bIns="0"/>
          <a:lstStyle>
            <a:lvl1pPr marL="285750" indent="-285750">
              <a:lnSpc>
                <a:spcPct val="120000"/>
              </a:lnSpc>
              <a:buClr>
                <a:schemeClr val="tx2"/>
              </a:buClr>
              <a:buFont typeface="Wingdings" panose="05000000000000000000" pitchFamily="2" charset="2"/>
              <a:buChar char="§"/>
              <a:defRPr lang="de-DE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8258702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9" b="74254"/>
          <a:stretch/>
        </p:blipFill>
        <p:spPr>
          <a:xfrm>
            <a:off x="-26630" y="6646333"/>
            <a:ext cx="9229895" cy="296334"/>
          </a:xfrm>
          <a:prstGeom prst="rect">
            <a:avLst/>
          </a:prstGeom>
        </p:spPr>
      </p:pic>
      <p:sp>
        <p:nvSpPr>
          <p:cNvPr id="14" name="Rechteck 13"/>
          <p:cNvSpPr/>
          <p:nvPr userDrawn="1"/>
        </p:nvSpPr>
        <p:spPr>
          <a:xfrm>
            <a:off x="8252355" y="6453188"/>
            <a:ext cx="396875" cy="5064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0" b="15291"/>
          <a:stretch/>
        </p:blipFill>
        <p:spPr>
          <a:xfrm>
            <a:off x="-23387" y="2692401"/>
            <a:ext cx="9226654" cy="1854200"/>
          </a:xfrm>
          <a:prstGeom prst="rect">
            <a:avLst/>
          </a:prstGeom>
        </p:spPr>
      </p:pic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50938" y="2735264"/>
            <a:ext cx="5868987" cy="18542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ct val="120000"/>
              </a:lnSpc>
              <a:spcBef>
                <a:spcPts val="750"/>
              </a:spcBef>
              <a:buNone/>
              <a:defRPr lang="de-DE" sz="4000" b="0" dirty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sz="2300" b="1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1163638" y="5753100"/>
            <a:ext cx="7200900" cy="2032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20000"/>
              </a:lnSpc>
              <a:buNone/>
              <a:defRPr lang="de-DE" sz="1200" b="0" baseline="0" dirty="0" smtClean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2pPr>
            <a:lvl3pPr marL="6858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3pPr>
            <a:lvl4pPr marL="1028700" indent="0">
              <a:buNone/>
              <a:def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4pPr>
            <a:lvl5pPr marL="1371600" indent="0">
              <a:buNone/>
              <a:def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 dirty="0"/>
              <a:t>BU,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…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8258703" y="6561366"/>
            <a:ext cx="396875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914400"/>
            <a:fld id="{E0C642FC-510A-4779-8DBE-EAF4619A5100}" type="slidenum">
              <a:rPr lang="de-DE" sz="1400" smtClean="0">
                <a:solidFill>
                  <a:prstClr val="white"/>
                </a:solidFill>
                <a:latin typeface="Century Gothic" panose="020B0502020202020204" pitchFamily="34" charset="0"/>
              </a:rPr>
              <a:pPr algn="ctr" defTabSz="914400"/>
              <a:t>‹#›</a:t>
            </a:fld>
            <a:endParaRPr lang="de-DE" sz="14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5.gif"/><Relationship Id="rId4" Type="http://schemas.openxmlformats.org/officeDocument/2006/relationships/slideLayout" Target="../slideLayouts/slideLayout25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7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Layout" Target="../slideLayouts/slideLayout35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theme" Target="../theme/theme5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37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36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6" y="333377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Folientitel durch klicken hinzufügen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11863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defTabSz="844083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923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Institute </a:t>
            </a:r>
            <a:r>
              <a:rPr lang="de-DE" sz="923" dirty="0" err="1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for</a:t>
            </a:r>
            <a:r>
              <a:rPr lang="de-DE" sz="923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 Technical </a:t>
            </a:r>
            <a:r>
              <a:rPr lang="de-DE" sz="923" dirty="0" err="1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Physics</a:t>
            </a:r>
            <a:endParaRPr lang="de-DE" sz="923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13" descr="KIT-Logo-rgb_d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6" y="333375"/>
            <a:ext cx="10763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652498" y="6453188"/>
            <a:ext cx="568668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0" marR="0" indent="0" algn="l" defTabSz="84408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923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Nadja Bagrets, Bernhard Holzapfel – HFM annual </a:t>
            </a:r>
            <a:r>
              <a:rPr lang="de-DE" sz="923" dirty="0" err="1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meeting</a:t>
            </a:r>
            <a:r>
              <a:rPr lang="de-DE" sz="923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 2024, CERN, Geneva</a:t>
            </a:r>
            <a:br>
              <a:rPr lang="de-DE" sz="923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</a:br>
            <a:endParaRPr lang="de-DE" sz="923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defTabSz="844083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de-DE" sz="923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defTabSz="844083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de-DE" sz="923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 userDrawn="1"/>
        </p:nvSpPr>
        <p:spPr bwMode="auto">
          <a:xfrm>
            <a:off x="179513" y="6453336"/>
            <a:ext cx="108012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84194" fontAlgn="base">
              <a:spcBef>
                <a:spcPct val="50000"/>
              </a:spcBef>
              <a:spcAft>
                <a:spcPct val="0"/>
              </a:spcAft>
              <a:defRPr/>
            </a:pPr>
            <a:fld id="{643774FD-E815-4B85-B421-6F4167BD583D}" type="slidenum">
              <a:rPr lang="de-DE" sz="923" b="1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defTabSz="884194"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r>
              <a:rPr lang="de-DE" sz="923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 - </a:t>
            </a:r>
            <a:r>
              <a:rPr lang="de-DE" sz="923" b="0" dirty="0">
                <a:solidFill>
                  <a:srgbClr val="000000"/>
                </a:solidFill>
                <a:ea typeface="ＭＳ Ｐゴシック" charset="0"/>
                <a:cs typeface="+mn-cs"/>
              </a:rPr>
              <a:t>12</a:t>
            </a:r>
            <a:r>
              <a:rPr lang="de-DE" sz="923" dirty="0">
                <a:solidFill>
                  <a:srgbClr val="000000"/>
                </a:solidFill>
                <a:ea typeface="ＭＳ Ｐゴシック" charset="0"/>
              </a:rPr>
              <a:t>.02</a:t>
            </a:r>
            <a:r>
              <a:rPr lang="de-DE" sz="923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.2025</a:t>
            </a:r>
          </a:p>
        </p:txBody>
      </p:sp>
    </p:spTree>
    <p:extLst>
      <p:ext uri="{BB962C8B-B14F-4D97-AF65-F5344CB8AC3E}">
        <p14:creationId xmlns:p14="http://schemas.microsoft.com/office/powerpoint/2010/main" val="56377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99" r:id="rId4"/>
    <p:sldLayoutId id="2147483997" r:id="rId5"/>
    <p:sldLayoutId id="2147483998" r:id="rId6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308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08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08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08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08" b="1">
          <a:solidFill>
            <a:schemeClr val="tx2"/>
          </a:solidFill>
          <a:latin typeface="Arial" charset="0"/>
        </a:defRPr>
      </a:lvl5pPr>
      <a:lvl6pPr marL="442098" algn="l" rtl="0" eaLnBrk="1" fontAlgn="base" hangingPunct="1">
        <a:spcBef>
          <a:spcPct val="0"/>
        </a:spcBef>
        <a:spcAft>
          <a:spcPct val="0"/>
        </a:spcAft>
        <a:defRPr sz="2308" b="1">
          <a:solidFill>
            <a:schemeClr val="tx2"/>
          </a:solidFill>
          <a:latin typeface="Arial" charset="0"/>
        </a:defRPr>
      </a:lvl6pPr>
      <a:lvl7pPr marL="884194" algn="l" rtl="0" eaLnBrk="1" fontAlgn="base" hangingPunct="1">
        <a:spcBef>
          <a:spcPct val="0"/>
        </a:spcBef>
        <a:spcAft>
          <a:spcPct val="0"/>
        </a:spcAft>
        <a:defRPr sz="2308" b="1">
          <a:solidFill>
            <a:schemeClr val="tx2"/>
          </a:solidFill>
          <a:latin typeface="Arial" charset="0"/>
        </a:defRPr>
      </a:lvl7pPr>
      <a:lvl8pPr marL="1326292" algn="l" rtl="0" eaLnBrk="1" fontAlgn="base" hangingPunct="1">
        <a:spcBef>
          <a:spcPct val="0"/>
        </a:spcBef>
        <a:spcAft>
          <a:spcPct val="0"/>
        </a:spcAft>
        <a:defRPr sz="2308" b="1">
          <a:solidFill>
            <a:schemeClr val="tx2"/>
          </a:solidFill>
          <a:latin typeface="Arial" charset="0"/>
        </a:defRPr>
      </a:lvl8pPr>
      <a:lvl9pPr marL="1768389" algn="l" rtl="0" eaLnBrk="1" fontAlgn="base" hangingPunct="1">
        <a:spcBef>
          <a:spcPct val="0"/>
        </a:spcBef>
        <a:spcAft>
          <a:spcPct val="0"/>
        </a:spcAft>
        <a:defRPr sz="2308" b="1">
          <a:solidFill>
            <a:schemeClr val="tx2"/>
          </a:solidFill>
          <a:latin typeface="Arial" charset="0"/>
        </a:defRPr>
      </a:lvl9pPr>
    </p:titleStyle>
    <p:bodyStyle>
      <a:lvl1pPr marL="303942" indent="-303942" algn="l" rtl="0" eaLnBrk="1" fontAlgn="base" hangingPunct="1">
        <a:spcBef>
          <a:spcPct val="20000"/>
        </a:spcBef>
        <a:spcAft>
          <a:spcPct val="0"/>
        </a:spcAft>
        <a:buBlip>
          <a:blip r:embed="rId10"/>
        </a:buBlip>
        <a:defRPr sz="1939">
          <a:solidFill>
            <a:schemeClr val="tx1"/>
          </a:solidFill>
          <a:latin typeface="+mn-lt"/>
          <a:ea typeface="+mn-ea"/>
          <a:cs typeface="+mn-cs"/>
        </a:defRPr>
      </a:lvl1pPr>
      <a:lvl2pPr marL="764460" indent="-303942" algn="l" rtl="0" eaLnBrk="1" fontAlgn="base" hangingPunct="1">
        <a:spcBef>
          <a:spcPct val="20000"/>
        </a:spcBef>
        <a:spcAft>
          <a:spcPct val="0"/>
        </a:spcAft>
        <a:buBlip>
          <a:blip r:embed="rId11"/>
        </a:buBlip>
        <a:defRPr>
          <a:solidFill>
            <a:schemeClr val="tx1"/>
          </a:solidFill>
          <a:latin typeface="+mn-lt"/>
        </a:defRPr>
      </a:lvl2pPr>
      <a:lvl3pPr marL="1169716" indent="-2671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1477">
          <a:solidFill>
            <a:schemeClr val="tx1"/>
          </a:solidFill>
          <a:latin typeface="+mn-lt"/>
        </a:defRPr>
      </a:lvl3pPr>
      <a:lvl4pPr marL="1602602" indent="-2671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1477">
          <a:solidFill>
            <a:schemeClr val="tx1"/>
          </a:solidFill>
          <a:latin typeface="+mn-lt"/>
        </a:defRPr>
      </a:lvl4pPr>
      <a:lvl5pPr marL="2026279" indent="-2671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1477">
          <a:solidFill>
            <a:schemeClr val="tx1"/>
          </a:solidFill>
          <a:latin typeface="+mn-lt"/>
        </a:defRPr>
      </a:lvl5pPr>
      <a:lvl6pPr marL="2431536" indent="-221048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385">
          <a:solidFill>
            <a:schemeClr val="tx1"/>
          </a:solidFill>
          <a:latin typeface="+mn-lt"/>
        </a:defRPr>
      </a:lvl6pPr>
      <a:lvl7pPr marL="2873632" indent="-221048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385">
          <a:solidFill>
            <a:schemeClr val="tx1"/>
          </a:solidFill>
          <a:latin typeface="+mn-lt"/>
        </a:defRPr>
      </a:lvl7pPr>
      <a:lvl8pPr marL="3315730" indent="-221048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385">
          <a:solidFill>
            <a:schemeClr val="tx1"/>
          </a:solidFill>
          <a:latin typeface="+mn-lt"/>
        </a:defRPr>
      </a:lvl8pPr>
      <a:lvl9pPr marL="3757827" indent="-221048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385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84194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2098" algn="l" defTabSz="884194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84194" algn="l" defTabSz="884194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26292" algn="l" defTabSz="884194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68389" algn="l" defTabSz="884194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10487" algn="l" defTabSz="884194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52584" algn="l" defTabSz="884194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94682" algn="l" defTabSz="884194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36778" algn="l" defTabSz="884194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6941075" y="359835"/>
            <a:ext cx="1771122" cy="366318"/>
          </a:xfrm>
          <a:prstGeom prst="rect">
            <a:avLst/>
          </a:prstGeom>
        </p:spPr>
      </p:pic>
      <p:sp>
        <p:nvSpPr>
          <p:cNvPr id="3" name="Textplatzhalter 15"/>
          <p:cNvSpPr txBox="1">
            <a:spLocks/>
          </p:cNvSpPr>
          <p:nvPr userDrawn="1"/>
        </p:nvSpPr>
        <p:spPr>
          <a:xfrm>
            <a:off x="1150938" y="6453188"/>
            <a:ext cx="5400675" cy="2159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de-DE" sz="10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de-DE" sz="1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de-DE" sz="1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de-DE" sz="1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lang="de-DE" sz="1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>
                <a:solidFill>
                  <a:prstClr val="black">
                    <a:lumMod val="65000"/>
                    <a:lumOff val="35000"/>
                  </a:prstClr>
                </a:solidFill>
              </a:rPr>
              <a:t>June 2017</a:t>
            </a:r>
            <a:r>
              <a:rPr>
                <a:solidFill>
                  <a:prstClr val="black">
                    <a:lumMod val="65000"/>
                    <a:lumOff val="35000"/>
                  </a:prstClr>
                </a:solidFill>
                <a:sym typeface="Symbol"/>
              </a:rPr>
              <a:t> Copyright THEVA Dünnschichttechnik GmbH</a:t>
            </a:r>
            <a:r>
              <a:rPr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6730999" y="6448746"/>
            <a:ext cx="1082145" cy="2247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defTabSz="914400">
              <a:defRPr/>
            </a:pPr>
            <a:endParaRPr lang="de-DE" sz="1000" dirty="0">
              <a:solidFill>
                <a:prstClr val="black">
                  <a:lumMod val="65000"/>
                  <a:lumOff val="35000"/>
                </a:prstClr>
              </a:solidFill>
              <a:latin typeface="Century Gothic" panose="020B0502020202020204" pitchFamily="34" charset="0"/>
            </a:endParaRPr>
          </a:p>
          <a:p>
            <a:pPr algn="r" defTabSz="914400"/>
            <a:endParaRPr lang="de-DE" sz="1000" dirty="0">
              <a:solidFill>
                <a:prstClr val="black">
                  <a:lumMod val="65000"/>
                  <a:lumOff val="35000"/>
                </a:prst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70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6">
          <p15:clr>
            <a:srgbClr val="F26B43"/>
          </p15:clr>
        </p15:guide>
        <p15:guide id="2" pos="5443">
          <p15:clr>
            <a:srgbClr val="F26B43"/>
          </p15:clr>
        </p15:guide>
        <p15:guide id="3" pos="4422">
          <p15:clr>
            <a:srgbClr val="F26B43"/>
          </p15:clr>
        </p15:guide>
        <p15:guide id="4" orient="horz" pos="721">
          <p15:clr>
            <a:srgbClr val="F26B43"/>
          </p15:clr>
        </p15:guide>
        <p15:guide id="5" orient="horz" pos="4178">
          <p15:clr>
            <a:srgbClr val="F26B43"/>
          </p15:clr>
        </p15:guide>
        <p15:guide id="6" pos="5193">
          <p15:clr>
            <a:srgbClr val="F26B43"/>
          </p15:clr>
        </p15:guide>
        <p15:guide id="7" orient="horz" pos="4065">
          <p15:clr>
            <a:srgbClr val="F26B43"/>
          </p15:clr>
        </p15:guide>
        <p15:guide id="8" pos="725">
          <p15:clr>
            <a:srgbClr val="F26B43"/>
          </p15:clr>
        </p15:guide>
        <p15:guide id="9" orient="horz" pos="278">
          <p15:clr>
            <a:srgbClr val="F26B43"/>
          </p15:clr>
        </p15:guide>
        <p15:guide id="10" pos="492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7307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5D641FE-288C-4DF6-9997-D0F46DE0EA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767218" y="6553200"/>
            <a:ext cx="3733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CERN workshop </a:t>
            </a:r>
            <a:r>
              <a:rPr lang="en-US" sz="800" dirty="0">
                <a:solidFill>
                  <a:srgbClr val="0B5ED7"/>
                </a:solidFill>
                <a:sym typeface="Wingdings 2"/>
              </a:rPr>
              <a:t> </a:t>
            </a:r>
            <a:r>
              <a:rPr lang="en-US" sz="800" dirty="0">
                <a:solidFill>
                  <a:prstClr val="black"/>
                </a:solidFill>
                <a:sym typeface="Wingdings 2"/>
              </a:rPr>
              <a:t> April 2021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52400" y="6446000"/>
            <a:ext cx="2932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en-US" sz="800" b="1" dirty="0">
              <a:solidFill>
                <a:prstClr val="black"/>
              </a:solidFill>
            </a:endParaRPr>
          </a:p>
          <a:p>
            <a:r>
              <a:rPr lang="en-US" sz="800" b="1" dirty="0">
                <a:solidFill>
                  <a:prstClr val="black"/>
                </a:solidFill>
              </a:rPr>
              <a:t>All Rights Reserved.  Copyright SuperPower</a:t>
            </a:r>
            <a:r>
              <a:rPr lang="en-US" sz="800" b="1" baseline="30000" dirty="0">
                <a:solidFill>
                  <a:prstClr val="black"/>
                </a:solidFill>
              </a:rPr>
              <a:t>®</a:t>
            </a:r>
            <a:r>
              <a:rPr lang="en-US" sz="800" b="1" dirty="0">
                <a:solidFill>
                  <a:prstClr val="black"/>
                </a:solidFill>
              </a:rPr>
              <a:t> Inc. 2021</a:t>
            </a:r>
          </a:p>
        </p:txBody>
      </p:sp>
      <p:pic>
        <p:nvPicPr>
          <p:cNvPr id="10" name="Picture 9"/>
          <p:cNvPicPr>
            <a:picLocks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6" y="78850"/>
            <a:ext cx="1380744" cy="32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28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One-Bruker_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8454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+mj-ea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7" y="333377"/>
            <a:ext cx="6911975" cy="56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Click to add text</a:t>
            </a:r>
          </a:p>
          <a:p>
            <a:pPr lvl="1"/>
            <a:r>
              <a:rPr lang="en-US" altLang="de-DE"/>
              <a:t>Second level</a:t>
            </a:r>
          </a:p>
          <a:p>
            <a:pPr lvl="2"/>
            <a:r>
              <a:rPr lang="en-US" altLang="de-DE"/>
              <a:t>Third level</a:t>
            </a:r>
          </a:p>
          <a:p>
            <a:pPr lvl="3"/>
            <a:r>
              <a:rPr lang="en-US" altLang="de-DE"/>
              <a:t>Fourth level</a:t>
            </a:r>
          </a:p>
          <a:p>
            <a:pPr lvl="4"/>
            <a:r>
              <a:rPr lang="en-US" altLang="de-DE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11865" y="6453189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831" dirty="0"/>
              <a:t>ITEP-SUPRA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45251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A2177219-4D79-4D82-A800-567BDD8316C6}" type="slidenum">
              <a:rPr lang="de-DE" sz="831" b="1">
                <a:latin typeface="Arial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de-DE" sz="831" b="1">
              <a:latin typeface="Arial" charset="0"/>
            </a:endParaRPr>
          </a:p>
        </p:txBody>
      </p:sp>
      <p:pic>
        <p:nvPicPr>
          <p:cNvPr id="1037" name="Picture 9" descr="KITlogo_4c_frutig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41314"/>
            <a:ext cx="108426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1">
            <a:extLst>
              <a:ext uri="{FF2B5EF4-FFF2-40B4-BE49-F238E27FC236}">
                <a16:creationId xmlns:a16="http://schemas.microsoft.com/office/drawing/2014/main" id="{13ED0A87-2406-C941-A26D-4D7AE85B879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3440" y="6445252"/>
            <a:ext cx="8138880" cy="360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de-DE" sz="816" dirty="0">
                <a:solidFill>
                  <a:srgbClr val="000000"/>
                </a:solidFill>
                <a:cs typeface=""/>
              </a:rPr>
              <a:t>21. Oktober 2020                  B. Holzapfel                         </a:t>
            </a:r>
            <a:r>
              <a:rPr lang="en-US" sz="816" dirty="0">
                <a:solidFill>
                  <a:srgbClr val="000000"/>
                </a:solidFill>
              </a:rPr>
              <a:t>PLD</a:t>
            </a:r>
          </a:p>
        </p:txBody>
      </p:sp>
    </p:spTree>
    <p:extLst>
      <p:ext uri="{BB962C8B-B14F-4D97-AF65-F5344CB8AC3E}">
        <p14:creationId xmlns:p14="http://schemas.microsoft.com/office/powerpoint/2010/main" val="355037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15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15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15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15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15" b="1">
          <a:solidFill>
            <a:schemeClr val="tx2"/>
          </a:solidFill>
          <a:latin typeface="Arial" charset="0"/>
        </a:defRPr>
      </a:lvl5pPr>
      <a:lvl6pPr marL="422041" algn="l" rtl="0" eaLnBrk="1" fontAlgn="base" hangingPunct="1">
        <a:spcBef>
          <a:spcPct val="0"/>
        </a:spcBef>
        <a:spcAft>
          <a:spcPct val="0"/>
        </a:spcAft>
        <a:defRPr sz="2215" b="1">
          <a:solidFill>
            <a:schemeClr val="tx2"/>
          </a:solidFill>
          <a:latin typeface="Arial" charset="0"/>
        </a:defRPr>
      </a:lvl6pPr>
      <a:lvl7pPr marL="844083" algn="l" rtl="0" eaLnBrk="1" fontAlgn="base" hangingPunct="1">
        <a:spcBef>
          <a:spcPct val="0"/>
        </a:spcBef>
        <a:spcAft>
          <a:spcPct val="0"/>
        </a:spcAft>
        <a:defRPr sz="2215" b="1">
          <a:solidFill>
            <a:schemeClr val="tx2"/>
          </a:solidFill>
          <a:latin typeface="Arial" charset="0"/>
        </a:defRPr>
      </a:lvl7pPr>
      <a:lvl8pPr marL="1266124" algn="l" rtl="0" eaLnBrk="1" fontAlgn="base" hangingPunct="1">
        <a:spcBef>
          <a:spcPct val="0"/>
        </a:spcBef>
        <a:spcAft>
          <a:spcPct val="0"/>
        </a:spcAft>
        <a:defRPr sz="2215" b="1">
          <a:solidFill>
            <a:schemeClr val="tx2"/>
          </a:solidFill>
          <a:latin typeface="Arial" charset="0"/>
        </a:defRPr>
      </a:lvl8pPr>
      <a:lvl9pPr marL="1688165" algn="l" rtl="0" eaLnBrk="1" fontAlgn="base" hangingPunct="1">
        <a:spcBef>
          <a:spcPct val="0"/>
        </a:spcBef>
        <a:spcAft>
          <a:spcPct val="0"/>
        </a:spcAft>
        <a:defRPr sz="2215" b="1">
          <a:solidFill>
            <a:schemeClr val="tx2"/>
          </a:solidFill>
          <a:latin typeface="Arial" charset="0"/>
        </a:defRPr>
      </a:lvl9pPr>
    </p:titleStyle>
    <p:bodyStyle>
      <a:lvl1pPr marL="290153" indent="-290153" algn="l" rtl="0" eaLnBrk="1" fontAlgn="base" hangingPunct="1">
        <a:spcBef>
          <a:spcPct val="20000"/>
        </a:spcBef>
        <a:spcAft>
          <a:spcPct val="0"/>
        </a:spcAft>
        <a:buBlip>
          <a:blip r:embed="rId9"/>
        </a:buBlip>
        <a:defRPr sz="1846">
          <a:solidFill>
            <a:schemeClr val="tx1"/>
          </a:solidFill>
          <a:latin typeface="+mn-lt"/>
          <a:ea typeface="+mn-ea"/>
          <a:cs typeface="+mn-cs"/>
        </a:defRPr>
      </a:lvl1pPr>
      <a:lvl2pPr marL="729780" indent="-290153" algn="l" rtl="0" eaLnBrk="1" fontAlgn="base" hangingPunct="1">
        <a:spcBef>
          <a:spcPct val="20000"/>
        </a:spcBef>
        <a:spcAft>
          <a:spcPct val="0"/>
        </a:spcAft>
        <a:buBlip>
          <a:blip r:embed="rId10"/>
        </a:buBlip>
        <a:defRPr>
          <a:solidFill>
            <a:schemeClr val="tx1"/>
          </a:solidFill>
          <a:latin typeface="+mn-lt"/>
        </a:defRPr>
      </a:lvl2pPr>
      <a:lvl3pPr marL="1116651" indent="-254983" algn="l" rtl="0" eaLnBrk="1" fontAlgn="base" hangingPunct="1">
        <a:spcBef>
          <a:spcPct val="20000"/>
        </a:spcBef>
        <a:spcAft>
          <a:spcPct val="0"/>
        </a:spcAft>
        <a:buBlip>
          <a:blip r:embed="rId11"/>
        </a:buBlip>
        <a:defRPr sz="1477">
          <a:solidFill>
            <a:schemeClr val="tx1"/>
          </a:solidFill>
          <a:latin typeface="+mn-lt"/>
        </a:defRPr>
      </a:lvl3pPr>
      <a:lvl4pPr marL="1529900" indent="-254983" algn="l" rtl="0" eaLnBrk="1" fontAlgn="base" hangingPunct="1">
        <a:spcBef>
          <a:spcPct val="20000"/>
        </a:spcBef>
        <a:spcAft>
          <a:spcPct val="0"/>
        </a:spcAft>
        <a:buBlip>
          <a:blip r:embed="rId11"/>
        </a:buBlip>
        <a:defRPr sz="1477">
          <a:solidFill>
            <a:schemeClr val="tx1"/>
          </a:solidFill>
          <a:latin typeface="+mn-lt"/>
        </a:defRPr>
      </a:lvl4pPr>
      <a:lvl5pPr marL="1934356" indent="-254983" algn="l" rtl="0" eaLnBrk="1" fontAlgn="base" hangingPunct="1">
        <a:spcBef>
          <a:spcPct val="20000"/>
        </a:spcBef>
        <a:spcAft>
          <a:spcPct val="0"/>
        </a:spcAft>
        <a:buBlip>
          <a:blip r:embed="rId11"/>
        </a:buBlip>
        <a:defRPr sz="1477">
          <a:solidFill>
            <a:schemeClr val="tx1"/>
          </a:solidFill>
          <a:latin typeface="+mn-lt"/>
        </a:defRPr>
      </a:lvl5pPr>
      <a:lvl6pPr marL="2321227" indent="-211021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292">
          <a:solidFill>
            <a:schemeClr val="tx1"/>
          </a:solidFill>
          <a:latin typeface="+mn-lt"/>
        </a:defRPr>
      </a:lvl6pPr>
      <a:lvl7pPr marL="2743269" indent="-211021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292">
          <a:solidFill>
            <a:schemeClr val="tx1"/>
          </a:solidFill>
          <a:latin typeface="+mn-lt"/>
        </a:defRPr>
      </a:lvl7pPr>
      <a:lvl8pPr marL="3165310" indent="-211021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292">
          <a:solidFill>
            <a:schemeClr val="tx1"/>
          </a:solidFill>
          <a:latin typeface="+mn-lt"/>
        </a:defRPr>
      </a:lvl8pPr>
      <a:lvl9pPr marL="3587351" indent="-211021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292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2.emf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g"/><Relationship Id="rId5" Type="http://schemas.openxmlformats.org/officeDocument/2006/relationships/image" Target="../media/image35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355021" y="884766"/>
            <a:ext cx="8584247" cy="87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de-DE" sz="2400" b="1" dirty="0"/>
              <a:t>WP2.1 - </a:t>
            </a:r>
            <a:r>
              <a:rPr lang="en-US" sz="2400" b="1" dirty="0"/>
              <a:t>Progress on </a:t>
            </a:r>
            <a:r>
              <a:rPr lang="en-US" sz="2400" b="1" dirty="0" err="1"/>
              <a:t>ReBCO</a:t>
            </a:r>
            <a:r>
              <a:rPr lang="en-US" sz="2400" b="1" dirty="0"/>
              <a:t> Tape Research at KIT</a:t>
            </a:r>
            <a:endParaRPr lang="de-DE" dirty="0"/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355021" y="2204730"/>
            <a:ext cx="8450892" cy="9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600" b="1" dirty="0"/>
              <a:t>Bernhard Holzapfel, Nadja Bagrets, Ruslan Popov</a:t>
            </a:r>
            <a:br>
              <a:rPr lang="de-DE" sz="1600" b="1" dirty="0"/>
            </a:br>
            <a:r>
              <a:rPr lang="en-US" sz="1600" b="1" dirty="0">
                <a:solidFill>
                  <a:srgbClr val="000000"/>
                </a:solidFill>
              </a:rPr>
              <a:t>Institute for Technical Physics, Karlsruhe Institute of Technology,</a:t>
            </a:r>
            <a:br>
              <a:rPr lang="en-US" sz="1600" b="1" dirty="0">
                <a:solidFill>
                  <a:srgbClr val="000000"/>
                </a:solidFill>
              </a:rPr>
            </a:br>
            <a:r>
              <a:rPr lang="en-US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HFM annual meeting 2024</a:t>
            </a:r>
            <a:r>
              <a:rPr lang="en-US" sz="1400" b="1" dirty="0">
                <a:solidFill>
                  <a:srgbClr val="000000"/>
                </a:solidFill>
              </a:rPr>
              <a:t>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</a:rPr>
              <a:t>12.02.2025</a:t>
            </a:r>
            <a:endParaRPr lang="en-US" sz="1600" b="1" dirty="0">
              <a:solidFill>
                <a:srgbClr val="000000"/>
              </a:solidFill>
            </a:endParaRPr>
          </a:p>
        </p:txBody>
      </p:sp>
      <p:pic>
        <p:nvPicPr>
          <p:cNvPr id="2" name="Picture 4" descr="Bruker-logo_rgb_300dpi">
            <a:extLst>
              <a:ext uri="{FF2B5EF4-FFF2-40B4-BE49-F238E27FC236}">
                <a16:creationId xmlns:a16="http://schemas.microsoft.com/office/drawing/2014/main" id="{DB2226DA-0828-8411-F79A-F7BFA4A9B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425" y="5897880"/>
            <a:ext cx="636155" cy="338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3448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663101-C608-AA49-F0C0-C34D1B1FC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Core KC</a:t>
            </a:r>
            <a:r>
              <a:rPr lang="de-DE" baseline="30000" dirty="0"/>
              <a:t>4</a:t>
            </a:r>
            <a:r>
              <a:rPr lang="de-DE" dirty="0"/>
              <a:t> Lab </a:t>
            </a:r>
            <a:r>
              <a:rPr lang="de-DE" dirty="0" err="1"/>
              <a:t>space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1B4379C-A1E8-2373-A5DA-46C415E68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21" y="2158365"/>
            <a:ext cx="5931535" cy="254127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EC14578-6105-413A-1287-632100CB663F}"/>
              </a:ext>
            </a:extLst>
          </p:cNvPr>
          <p:cNvSpPr txBox="1"/>
          <p:nvPr/>
        </p:nvSpPr>
        <p:spPr>
          <a:xfrm>
            <a:off x="6587174" y="1812421"/>
            <a:ext cx="24488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Transfered</a:t>
            </a:r>
            <a:r>
              <a:rPr lang="de-DE" sz="1200" dirty="0"/>
              <a:t> Bruker </a:t>
            </a:r>
            <a:r>
              <a:rPr lang="de-DE" sz="1200" dirty="0" err="1"/>
              <a:t>equipment</a:t>
            </a:r>
            <a:r>
              <a:rPr lang="de-DE" sz="1200" dirty="0"/>
              <a:t> </a:t>
            </a:r>
            <a:r>
              <a:rPr lang="de-DE" sz="1200" dirty="0" err="1"/>
              <a:t>list</a:t>
            </a:r>
            <a:r>
              <a:rPr lang="de-DE" sz="1200" dirty="0"/>
              <a:t>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7C69EB6-1BD9-6F48-0487-AA7D767E0398}"/>
              </a:ext>
            </a:extLst>
          </p:cNvPr>
          <p:cNvSpPr txBox="1"/>
          <p:nvPr/>
        </p:nvSpPr>
        <p:spPr>
          <a:xfrm>
            <a:off x="6587175" y="2158366"/>
            <a:ext cx="238558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USR-F*	</a:t>
            </a:r>
            <a:r>
              <a:rPr lang="de-DE" sz="1200" dirty="0" err="1"/>
              <a:t>substrate</a:t>
            </a:r>
            <a:r>
              <a:rPr lang="de-DE" sz="1200" dirty="0"/>
              <a:t> </a:t>
            </a:r>
            <a:r>
              <a:rPr lang="de-DE" sz="1200" dirty="0" err="1"/>
              <a:t>cleaning</a:t>
            </a:r>
            <a:endParaRPr lang="de-DE" sz="1200" dirty="0"/>
          </a:p>
          <a:p>
            <a:r>
              <a:rPr lang="de-DE" sz="1200" dirty="0"/>
              <a:t>USP* 		tape </a:t>
            </a:r>
            <a:r>
              <a:rPr lang="de-DE" sz="1200" dirty="0" err="1"/>
              <a:t>spooling</a:t>
            </a:r>
            <a:endParaRPr lang="de-DE" sz="1200" dirty="0"/>
          </a:p>
          <a:p>
            <a:r>
              <a:rPr lang="de-DE" sz="1200" dirty="0"/>
              <a:t>USR-B* 	</a:t>
            </a:r>
            <a:r>
              <a:rPr lang="de-DE" sz="1200" dirty="0" err="1"/>
              <a:t>reel-to-reel</a:t>
            </a:r>
            <a:r>
              <a:rPr lang="de-DE" sz="1200" dirty="0"/>
              <a:t> </a:t>
            </a:r>
            <a:br>
              <a:rPr lang="de-DE" sz="1200" dirty="0"/>
            </a:br>
            <a:r>
              <a:rPr lang="de-DE" sz="1200" dirty="0"/>
              <a:t>		</a:t>
            </a:r>
            <a:r>
              <a:rPr lang="de-DE" sz="1200" dirty="0" err="1"/>
              <a:t>substrate</a:t>
            </a:r>
            <a:r>
              <a:rPr lang="de-DE" sz="1200" dirty="0"/>
              <a:t> </a:t>
            </a:r>
            <a:r>
              <a:rPr lang="de-DE" sz="1200" dirty="0" err="1"/>
              <a:t>cleaning</a:t>
            </a:r>
            <a:endParaRPr lang="de-DE" sz="1200" dirty="0"/>
          </a:p>
          <a:p>
            <a:r>
              <a:rPr lang="de-DE" sz="1200" dirty="0"/>
              <a:t>POL* 		</a:t>
            </a:r>
            <a:r>
              <a:rPr lang="de-DE" sz="1200" dirty="0" err="1"/>
              <a:t>substrate</a:t>
            </a:r>
            <a:r>
              <a:rPr lang="de-DE" sz="1200" dirty="0"/>
              <a:t> </a:t>
            </a:r>
            <a:r>
              <a:rPr lang="de-DE" sz="1200" dirty="0" err="1"/>
              <a:t>polishing</a:t>
            </a:r>
            <a:endParaRPr lang="de-DE" sz="1200" dirty="0"/>
          </a:p>
          <a:p>
            <a:r>
              <a:rPr lang="de-DE" sz="1200" dirty="0"/>
              <a:t>ABAD 	IBAD </a:t>
            </a:r>
            <a:r>
              <a:rPr lang="de-DE" sz="1200" dirty="0" err="1"/>
              <a:t>deposition</a:t>
            </a:r>
            <a:endParaRPr lang="de-DE" sz="1200" dirty="0"/>
          </a:p>
          <a:p>
            <a:r>
              <a:rPr lang="de-DE" sz="1200" dirty="0"/>
              <a:t>HEX 600	tape </a:t>
            </a:r>
            <a:r>
              <a:rPr lang="de-DE" sz="1200" dirty="0" err="1"/>
              <a:t>handling</a:t>
            </a:r>
            <a:endParaRPr lang="de-DE" sz="1200" dirty="0"/>
          </a:p>
          <a:p>
            <a:r>
              <a:rPr lang="de-DE" sz="1200" dirty="0"/>
              <a:t>PLD300	PLD</a:t>
            </a:r>
          </a:p>
          <a:p>
            <a:r>
              <a:rPr lang="de-DE" sz="1200" dirty="0"/>
              <a:t>PLD600	</a:t>
            </a:r>
            <a:r>
              <a:rPr lang="de-DE" sz="1200" dirty="0" err="1"/>
              <a:t>long</a:t>
            </a:r>
            <a:r>
              <a:rPr lang="de-DE" sz="1200" dirty="0"/>
              <a:t> </a:t>
            </a:r>
            <a:r>
              <a:rPr lang="de-DE" sz="1200" dirty="0" err="1"/>
              <a:t>length</a:t>
            </a:r>
            <a:r>
              <a:rPr lang="de-DE" sz="1200" dirty="0"/>
              <a:t> PLD</a:t>
            </a:r>
          </a:p>
          <a:p>
            <a:r>
              <a:rPr lang="de-DE" sz="1200" dirty="0" err="1"/>
              <a:t>Takoma</a:t>
            </a:r>
            <a:r>
              <a:rPr lang="de-DE" sz="1200" dirty="0"/>
              <a:t>-M	Ag-</a:t>
            </a:r>
            <a:r>
              <a:rPr lang="de-DE" sz="1200" dirty="0" err="1"/>
              <a:t>coating</a:t>
            </a:r>
            <a:endParaRPr lang="de-DE" sz="1200" dirty="0"/>
          </a:p>
          <a:p>
            <a:r>
              <a:rPr lang="de-DE" sz="1200" dirty="0" err="1"/>
              <a:t>Takoma</a:t>
            </a:r>
            <a:r>
              <a:rPr lang="de-DE" sz="1200" dirty="0"/>
              <a:t>-O	O-</a:t>
            </a:r>
            <a:r>
              <a:rPr lang="de-DE" sz="1200" dirty="0" err="1"/>
              <a:t>loading</a:t>
            </a:r>
            <a:endParaRPr lang="de-DE" sz="1200" dirty="0"/>
          </a:p>
          <a:p>
            <a:r>
              <a:rPr lang="de-DE" sz="1200" dirty="0"/>
              <a:t>MET-F	Ag-</a:t>
            </a:r>
            <a:r>
              <a:rPr lang="de-DE" sz="1200" dirty="0" err="1"/>
              <a:t>coating</a:t>
            </a:r>
            <a:endParaRPr lang="de-DE" sz="1200" dirty="0"/>
          </a:p>
          <a:p>
            <a:r>
              <a:rPr lang="de-DE" sz="1200" dirty="0"/>
              <a:t>BEL-F		O-</a:t>
            </a:r>
            <a:r>
              <a:rPr lang="de-DE" sz="1200" dirty="0" err="1"/>
              <a:t>loading</a:t>
            </a:r>
            <a:endParaRPr lang="de-DE" sz="1200" dirty="0"/>
          </a:p>
          <a:p>
            <a:r>
              <a:rPr lang="de-DE" sz="1200" dirty="0"/>
              <a:t>PLA*		</a:t>
            </a:r>
            <a:r>
              <a:rPr lang="de-DE" sz="1200" dirty="0" err="1"/>
              <a:t>Cu-plating</a:t>
            </a:r>
            <a:endParaRPr lang="de-DE" sz="1200" dirty="0"/>
          </a:p>
          <a:p>
            <a:r>
              <a:rPr lang="de-DE" sz="1200" dirty="0" err="1"/>
              <a:t>TapeStar</a:t>
            </a:r>
            <a:r>
              <a:rPr lang="de-DE" sz="1200" dirty="0"/>
              <a:t>*	</a:t>
            </a:r>
            <a:r>
              <a:rPr lang="de-DE" sz="1200" dirty="0" err="1"/>
              <a:t>J</a:t>
            </a:r>
            <a:r>
              <a:rPr lang="de-DE" sz="1200" baseline="-25000" dirty="0" err="1"/>
              <a:t>c</a:t>
            </a:r>
            <a:r>
              <a:rPr lang="de-DE" sz="1200" dirty="0" err="1"/>
              <a:t>-characterization</a:t>
            </a:r>
            <a:endParaRPr lang="de-DE" sz="1200" dirty="0"/>
          </a:p>
          <a:p>
            <a:r>
              <a:rPr lang="de-DE" dirty="0"/>
              <a:t>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E0D481C-D323-B379-C75A-216D143A810F}"/>
              </a:ext>
            </a:extLst>
          </p:cNvPr>
          <p:cNvSpPr txBox="1"/>
          <p:nvPr/>
        </p:nvSpPr>
        <p:spPr>
          <a:xfrm>
            <a:off x="6148208" y="5113021"/>
            <a:ext cx="28877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*: </a:t>
            </a:r>
            <a:r>
              <a:rPr lang="de-DE" sz="1200" dirty="0" err="1"/>
              <a:t>equipment</a:t>
            </a:r>
            <a:r>
              <a:rPr lang="de-DE" sz="1200" dirty="0"/>
              <a:t> </a:t>
            </a:r>
            <a:r>
              <a:rPr lang="de-DE" sz="1200" dirty="0" err="1"/>
              <a:t>located</a:t>
            </a:r>
            <a:r>
              <a:rPr lang="de-DE" sz="1200" dirty="0"/>
              <a:t> in </a:t>
            </a:r>
            <a:r>
              <a:rPr lang="de-DE" sz="1200" dirty="0" err="1"/>
              <a:t>other</a:t>
            </a:r>
            <a:r>
              <a:rPr lang="de-DE" sz="1200" dirty="0"/>
              <a:t> ITEP </a:t>
            </a:r>
            <a:r>
              <a:rPr lang="de-DE" sz="1200" dirty="0" err="1"/>
              <a:t>labs</a:t>
            </a:r>
            <a:r>
              <a:rPr lang="de-DE" sz="1200" dirty="0"/>
              <a:t>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E03582A-A677-A4A5-5E4D-62C3798D2D71}"/>
              </a:ext>
            </a:extLst>
          </p:cNvPr>
          <p:cNvSpPr txBox="1"/>
          <p:nvPr/>
        </p:nvSpPr>
        <p:spPr>
          <a:xfrm>
            <a:off x="1293250" y="5593316"/>
            <a:ext cx="5106526" cy="369332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/>
              <a:t>ITEP </a:t>
            </a:r>
            <a:r>
              <a:rPr lang="de-DE" dirty="0" err="1"/>
              <a:t>wide</a:t>
            </a:r>
            <a:r>
              <a:rPr lang="de-DE" dirty="0"/>
              <a:t> &gt; 500 m</a:t>
            </a:r>
            <a:r>
              <a:rPr lang="de-DE" baseline="30000" dirty="0"/>
              <a:t>2</a:t>
            </a:r>
            <a:r>
              <a:rPr lang="de-DE" dirty="0"/>
              <a:t> lab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dedicated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KC</a:t>
            </a:r>
            <a:r>
              <a:rPr lang="de-DE" baseline="30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50154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B2C8FC-759A-4032-6435-1C549048F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/>
              <a:t>Current</a:t>
            </a:r>
            <a:r>
              <a:rPr lang="de-DE" sz="2800" dirty="0"/>
              <a:t> Project Status</a:t>
            </a:r>
            <a:br>
              <a:rPr lang="de-DE" sz="2800" dirty="0"/>
            </a:br>
            <a:r>
              <a:rPr lang="de-DE" sz="1800" dirty="0"/>
              <a:t>(intermediate 20 m </a:t>
            </a:r>
            <a:r>
              <a:rPr lang="de-DE" sz="1800" dirty="0" err="1"/>
              <a:t>length</a:t>
            </a:r>
            <a:r>
              <a:rPr lang="de-DE" sz="1800" dirty="0"/>
              <a:t> </a:t>
            </a:r>
            <a:r>
              <a:rPr lang="de-DE" sz="1800" dirty="0" err="1"/>
              <a:t>scale</a:t>
            </a:r>
            <a:r>
              <a:rPr lang="de-DE" sz="1800" dirty="0"/>
              <a:t>)</a:t>
            </a:r>
          </a:p>
        </p:txBody>
      </p:sp>
      <p:grpSp>
        <p:nvGrpSpPr>
          <p:cNvPr id="4" name="Gruppieren 1">
            <a:extLst>
              <a:ext uri="{FF2B5EF4-FFF2-40B4-BE49-F238E27FC236}">
                <a16:creationId xmlns:a16="http://schemas.microsoft.com/office/drawing/2014/main" id="{D07C922D-F2E1-F78C-5DB8-25DEDD369A9C}"/>
              </a:ext>
            </a:extLst>
          </p:cNvPr>
          <p:cNvGrpSpPr>
            <a:grpSpLocks/>
          </p:cNvGrpSpPr>
          <p:nvPr/>
        </p:nvGrpSpPr>
        <p:grpSpPr bwMode="auto">
          <a:xfrm>
            <a:off x="1110621" y="2385415"/>
            <a:ext cx="6579089" cy="1546577"/>
            <a:chOff x="563563" y="4237556"/>
            <a:chExt cx="7785041" cy="1617144"/>
          </a:xfrm>
        </p:grpSpPr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577BC417-DF9C-5072-9A0C-AA9F6211E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6368" y="4259182"/>
              <a:ext cx="563724" cy="1525834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" name="Rectangle 7">
              <a:extLst>
                <a:ext uri="{FF2B5EF4-FFF2-40B4-BE49-F238E27FC236}">
                  <a16:creationId xmlns:a16="http://schemas.microsoft.com/office/drawing/2014/main" id="{80242202-36D6-E725-72CA-CF25D9D07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0090" y="4259182"/>
              <a:ext cx="565105" cy="1525834"/>
            </a:xfrm>
            <a:prstGeom prst="rect">
              <a:avLst/>
            </a:prstGeom>
            <a:solidFill>
              <a:srgbClr val="66CCFF">
                <a:alpha val="39999"/>
              </a:srgbClr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5E3700A9-5835-9F6F-78AA-E1FF3B226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4736" y="4259182"/>
              <a:ext cx="563724" cy="152583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2EEB6E85-90A4-A75E-7F80-409B8285E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104" y="4259182"/>
              <a:ext cx="565105" cy="1525834"/>
            </a:xfrm>
            <a:prstGeom prst="rect">
              <a:avLst/>
            </a:prstGeom>
            <a:solidFill>
              <a:srgbClr val="66CCFF">
                <a:alpha val="39999"/>
              </a:srgbClr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2AC379CF-C5A3-406C-F0A3-3FF6EEF62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4818" y="4259182"/>
              <a:ext cx="877364" cy="152583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" name="Rectangle 11">
              <a:extLst>
                <a:ext uri="{FF2B5EF4-FFF2-40B4-BE49-F238E27FC236}">
                  <a16:creationId xmlns:a16="http://schemas.microsoft.com/office/drawing/2014/main" id="{E7733783-C3D0-F74E-1E20-9164B65A9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8376" y="4400953"/>
              <a:ext cx="437991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" name="Line 12">
              <a:extLst>
                <a:ext uri="{FF2B5EF4-FFF2-40B4-BE49-F238E27FC236}">
                  <a16:creationId xmlns:a16="http://schemas.microsoft.com/office/drawing/2014/main" id="{098D89E7-1C3C-6B12-25A1-A24524EF20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2726" y="4619615"/>
              <a:ext cx="0" cy="544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12" name="Line 13">
              <a:extLst>
                <a:ext uri="{FF2B5EF4-FFF2-40B4-BE49-F238E27FC236}">
                  <a16:creationId xmlns:a16="http://schemas.microsoft.com/office/drawing/2014/main" id="{B4FD6D20-7C21-917D-ECB6-7D64EF335E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634" y="4619615"/>
              <a:ext cx="0" cy="544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13" name="Line 14">
              <a:extLst>
                <a:ext uri="{FF2B5EF4-FFF2-40B4-BE49-F238E27FC236}">
                  <a16:creationId xmlns:a16="http://schemas.microsoft.com/office/drawing/2014/main" id="{8F2C1A7C-DE18-4866-7EA3-CB6F9EB4CD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44191" y="4837076"/>
              <a:ext cx="250083" cy="382059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14" name="Line 15">
              <a:extLst>
                <a:ext uri="{FF2B5EF4-FFF2-40B4-BE49-F238E27FC236}">
                  <a16:creationId xmlns:a16="http://schemas.microsoft.com/office/drawing/2014/main" id="{B11352DC-B500-53D4-1FB6-BBF7F1D007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69924" y="4837076"/>
              <a:ext cx="250084" cy="382059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15" name="AutoShape 16">
              <a:extLst>
                <a:ext uri="{FF2B5EF4-FFF2-40B4-BE49-F238E27FC236}">
                  <a16:creationId xmlns:a16="http://schemas.microsoft.com/office/drawing/2014/main" id="{43FAE2A0-3997-E4F5-C047-EB347F2C8F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74591">
              <a:off x="1062349" y="4867113"/>
              <a:ext cx="563724" cy="436124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6" name="Rectangle 17" descr="Diagonal hell nach oben">
              <a:extLst>
                <a:ext uri="{FF2B5EF4-FFF2-40B4-BE49-F238E27FC236}">
                  <a16:creationId xmlns:a16="http://schemas.microsoft.com/office/drawing/2014/main" id="{5A0C6AF3-CC07-7CC6-482F-DAB0585DC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570" y="5268395"/>
              <a:ext cx="6739816" cy="81698"/>
            </a:xfrm>
            <a:prstGeom prst="rect">
              <a:avLst/>
            </a:prstGeom>
            <a:pattFill prst="ltUpDiag">
              <a:fgClr>
                <a:srgbClr val="777777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7" name="Oval 18">
              <a:extLst>
                <a:ext uri="{FF2B5EF4-FFF2-40B4-BE49-F238E27FC236}">
                  <a16:creationId xmlns:a16="http://schemas.microsoft.com/office/drawing/2014/main" id="{62D1ABB9-5625-3F5E-EC44-0550FAFA0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63" y="5227546"/>
              <a:ext cx="758541" cy="6271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8" name="Rectangle 19">
              <a:extLst>
                <a:ext uri="{FF2B5EF4-FFF2-40B4-BE49-F238E27FC236}">
                  <a16:creationId xmlns:a16="http://schemas.microsoft.com/office/drawing/2014/main" id="{A7941F76-CB39-9B26-302F-62E6C85CF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194" y="5109805"/>
              <a:ext cx="627281" cy="1093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9" name="Rectangle 20">
              <a:extLst>
                <a:ext uri="{FF2B5EF4-FFF2-40B4-BE49-F238E27FC236}">
                  <a16:creationId xmlns:a16="http://schemas.microsoft.com/office/drawing/2014/main" id="{6D86C0DF-16ED-9BE6-EA72-98953DFF3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8659" y="4564349"/>
              <a:ext cx="125733" cy="5454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0" name="Rectangle 21">
              <a:extLst>
                <a:ext uri="{FF2B5EF4-FFF2-40B4-BE49-F238E27FC236}">
                  <a16:creationId xmlns:a16="http://schemas.microsoft.com/office/drawing/2014/main" id="{06E98FE0-5701-3096-C2ED-F52AB2F8B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0751" y="4237556"/>
              <a:ext cx="501549" cy="32679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Rectangle 22">
              <a:extLst>
                <a:ext uri="{FF2B5EF4-FFF2-40B4-BE49-F238E27FC236}">
                  <a16:creationId xmlns:a16="http://schemas.microsoft.com/office/drawing/2014/main" id="{E4C561E4-3BC5-0E36-FADA-D52A7645B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194" y="5382532"/>
              <a:ext cx="627281" cy="1093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04DBDFF6-5D6C-CED8-6FE7-0832AA478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019" y="5219136"/>
              <a:ext cx="751632" cy="54065"/>
            </a:xfrm>
            <a:custGeom>
              <a:avLst/>
              <a:gdLst>
                <a:gd name="T0" fmla="*/ 0 w 544"/>
                <a:gd name="T1" fmla="*/ 2147483647 h 45"/>
                <a:gd name="T2" fmla="*/ 2147483647 w 544"/>
                <a:gd name="T3" fmla="*/ 0 h 45"/>
                <a:gd name="T4" fmla="*/ 2147483647 w 544"/>
                <a:gd name="T5" fmla="*/ 0 h 45"/>
                <a:gd name="T6" fmla="*/ 2147483647 w 544"/>
                <a:gd name="T7" fmla="*/ 2147483647 h 45"/>
                <a:gd name="T8" fmla="*/ 0 w 544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45"/>
                <a:gd name="T17" fmla="*/ 544 w 544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45">
                  <a:moveTo>
                    <a:pt x="0" y="45"/>
                  </a:moveTo>
                  <a:lnTo>
                    <a:pt x="45" y="0"/>
                  </a:lnTo>
                  <a:lnTo>
                    <a:pt x="499" y="0"/>
                  </a:lnTo>
                  <a:lnTo>
                    <a:pt x="54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A1E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5082000B-9053-DFE0-05C3-7B57F7B42CD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615019" y="5346489"/>
              <a:ext cx="751632" cy="54065"/>
            </a:xfrm>
            <a:custGeom>
              <a:avLst/>
              <a:gdLst>
                <a:gd name="T0" fmla="*/ 0 w 544"/>
                <a:gd name="T1" fmla="*/ 2147483647 h 45"/>
                <a:gd name="T2" fmla="*/ 2147483647 w 544"/>
                <a:gd name="T3" fmla="*/ 0 h 45"/>
                <a:gd name="T4" fmla="*/ 2147483647 w 544"/>
                <a:gd name="T5" fmla="*/ 0 h 45"/>
                <a:gd name="T6" fmla="*/ 2147483647 w 544"/>
                <a:gd name="T7" fmla="*/ 2147483647 h 45"/>
                <a:gd name="T8" fmla="*/ 0 w 544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45"/>
                <a:gd name="T17" fmla="*/ 544 w 544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45">
                  <a:moveTo>
                    <a:pt x="0" y="45"/>
                  </a:moveTo>
                  <a:lnTo>
                    <a:pt x="45" y="0"/>
                  </a:lnTo>
                  <a:lnTo>
                    <a:pt x="499" y="0"/>
                  </a:lnTo>
                  <a:lnTo>
                    <a:pt x="54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A1E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4" name="Rectangle 28">
              <a:extLst>
                <a:ext uri="{FF2B5EF4-FFF2-40B4-BE49-F238E27FC236}">
                  <a16:creationId xmlns:a16="http://schemas.microsoft.com/office/drawing/2014/main" id="{3D01F8E5-F7C9-0BC5-B96B-CDEC535E2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3647" y="4423780"/>
              <a:ext cx="437992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5" name="Line 29">
              <a:extLst>
                <a:ext uri="{FF2B5EF4-FFF2-40B4-BE49-F238E27FC236}">
                  <a16:creationId xmlns:a16="http://schemas.microsoft.com/office/drawing/2014/main" id="{0964E808-AF97-15AD-2446-D00CE71393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57998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" name="Line 30">
              <a:extLst>
                <a:ext uri="{FF2B5EF4-FFF2-40B4-BE49-F238E27FC236}">
                  <a16:creationId xmlns:a16="http://schemas.microsoft.com/office/drawing/2014/main" id="{B5FAE138-1830-2081-9AE6-257EB7A44C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45906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" name="Line 31">
              <a:extLst>
                <a:ext uri="{FF2B5EF4-FFF2-40B4-BE49-F238E27FC236}">
                  <a16:creationId xmlns:a16="http://schemas.microsoft.com/office/drawing/2014/main" id="{AAC838C0-58A4-E9C7-2EF0-21EBB51D984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981229" flipH="1">
              <a:off x="3879858" y="4567499"/>
              <a:ext cx="279937" cy="55957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" name="Freeform 33">
              <a:extLst>
                <a:ext uri="{FF2B5EF4-FFF2-40B4-BE49-F238E27FC236}">
                  <a16:creationId xmlns:a16="http://schemas.microsoft.com/office/drawing/2014/main" id="{4A039826-8D6B-0343-49A4-AB9631AA0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3314" y="5219136"/>
              <a:ext cx="5127401" cy="54065"/>
            </a:xfrm>
            <a:custGeom>
              <a:avLst/>
              <a:gdLst>
                <a:gd name="T0" fmla="*/ 2147483647 w 3711"/>
                <a:gd name="T1" fmla="*/ 2147483647 h 45"/>
                <a:gd name="T2" fmla="*/ 2147483647 w 3711"/>
                <a:gd name="T3" fmla="*/ 0 h 45"/>
                <a:gd name="T4" fmla="*/ 2147483647 w 3711"/>
                <a:gd name="T5" fmla="*/ 2147483647 h 45"/>
                <a:gd name="T6" fmla="*/ 2147483647 w 3711"/>
                <a:gd name="T7" fmla="*/ 2147483647 h 45"/>
                <a:gd name="T8" fmla="*/ 0 w 3711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11"/>
                <a:gd name="T16" fmla="*/ 0 h 45"/>
                <a:gd name="T17" fmla="*/ 3711 w 3711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11" h="45">
                  <a:moveTo>
                    <a:pt x="1" y="45"/>
                  </a:moveTo>
                  <a:lnTo>
                    <a:pt x="183" y="0"/>
                  </a:lnTo>
                  <a:lnTo>
                    <a:pt x="3708" y="10"/>
                  </a:lnTo>
                  <a:lnTo>
                    <a:pt x="3711" y="43"/>
                  </a:lnTo>
                  <a:lnTo>
                    <a:pt x="0" y="43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9" name="Rectangle 34">
              <a:extLst>
                <a:ext uri="{FF2B5EF4-FFF2-40B4-BE49-F238E27FC236}">
                  <a16:creationId xmlns:a16="http://schemas.microsoft.com/office/drawing/2014/main" id="{DD419544-38DA-BF4E-6162-0DB21AF77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6661" y="4423780"/>
              <a:ext cx="437991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0" name="Line 35">
              <a:extLst>
                <a:ext uri="{FF2B5EF4-FFF2-40B4-BE49-F238E27FC236}">
                  <a16:creationId xmlns:a16="http://schemas.microsoft.com/office/drawing/2014/main" id="{43E0374A-FE43-3C7C-E7CF-C5D4E43E4D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1012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1" name="Line 36">
              <a:extLst>
                <a:ext uri="{FF2B5EF4-FFF2-40B4-BE49-F238E27FC236}">
                  <a16:creationId xmlns:a16="http://schemas.microsoft.com/office/drawing/2014/main" id="{FE199441-77B1-0F1A-4958-EB36B657B5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8920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2" name="Line 37">
              <a:extLst>
                <a:ext uri="{FF2B5EF4-FFF2-40B4-BE49-F238E27FC236}">
                  <a16:creationId xmlns:a16="http://schemas.microsoft.com/office/drawing/2014/main" id="{EF17F1E3-674E-D06E-ED88-C3EC35A98CC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981229" flipH="1">
              <a:off x="4588658" y="4555485"/>
              <a:ext cx="279937" cy="55957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3" name="Line 39">
              <a:extLst>
                <a:ext uri="{FF2B5EF4-FFF2-40B4-BE49-F238E27FC236}">
                  <a16:creationId xmlns:a16="http://schemas.microsoft.com/office/drawing/2014/main" id="{750EA161-3E9D-FA49-61E3-46C4A2BFCBA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981229" flipH="1">
              <a:off x="4650833" y="4555485"/>
              <a:ext cx="279937" cy="55957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4" name="Line 40">
              <a:extLst>
                <a:ext uri="{FF2B5EF4-FFF2-40B4-BE49-F238E27FC236}">
                  <a16:creationId xmlns:a16="http://schemas.microsoft.com/office/drawing/2014/main" id="{FBD8F856-3A7B-E877-8DB4-7E5F895F41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59380" y="5211927"/>
              <a:ext cx="4011005" cy="1202"/>
            </a:xfrm>
            <a:prstGeom prst="line">
              <a:avLst/>
            </a:prstGeom>
            <a:noFill/>
            <a:ln w="28575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5" name="Freeform 41">
              <a:extLst>
                <a:ext uri="{FF2B5EF4-FFF2-40B4-BE49-F238E27FC236}">
                  <a16:creationId xmlns:a16="http://schemas.microsoft.com/office/drawing/2014/main" id="{B1DA93CE-8527-5B16-DC5B-D8805B33A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1012" y="5154258"/>
              <a:ext cx="3249702" cy="54065"/>
            </a:xfrm>
            <a:custGeom>
              <a:avLst/>
              <a:gdLst>
                <a:gd name="T0" fmla="*/ 2147483647 w 2352"/>
                <a:gd name="T1" fmla="*/ 2147483647 h 45"/>
                <a:gd name="T2" fmla="*/ 2147483647 w 2352"/>
                <a:gd name="T3" fmla="*/ 0 h 45"/>
                <a:gd name="T4" fmla="*/ 2147483647 w 2352"/>
                <a:gd name="T5" fmla="*/ 2147483647 h 45"/>
                <a:gd name="T6" fmla="*/ 2147483647 w 2352"/>
                <a:gd name="T7" fmla="*/ 2147483647 h 45"/>
                <a:gd name="T8" fmla="*/ 0 w 2352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52"/>
                <a:gd name="T16" fmla="*/ 0 h 45"/>
                <a:gd name="T17" fmla="*/ 2352 w 2352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52" h="45">
                  <a:moveTo>
                    <a:pt x="1" y="45"/>
                  </a:moveTo>
                  <a:lnTo>
                    <a:pt x="183" y="0"/>
                  </a:lnTo>
                  <a:lnTo>
                    <a:pt x="2352" y="1"/>
                  </a:lnTo>
                  <a:lnTo>
                    <a:pt x="2352" y="40"/>
                  </a:lnTo>
                  <a:lnTo>
                    <a:pt x="0" y="43"/>
                  </a:lnTo>
                </a:path>
              </a:pathLst>
            </a:custGeom>
            <a:solidFill>
              <a:srgbClr val="5F5F5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6" name="Rectangle 42">
              <a:extLst>
                <a:ext uri="{FF2B5EF4-FFF2-40B4-BE49-F238E27FC236}">
                  <a16:creationId xmlns:a16="http://schemas.microsoft.com/office/drawing/2014/main" id="{ED089F20-72FA-DF7D-F55E-70663926C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293" y="4400953"/>
              <a:ext cx="437991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7" name="Line 43">
              <a:extLst>
                <a:ext uri="{FF2B5EF4-FFF2-40B4-BE49-F238E27FC236}">
                  <a16:creationId xmlns:a16="http://schemas.microsoft.com/office/drawing/2014/main" id="{E74F9E60-32E4-6FC5-2262-F3BF5FCB7C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62644" y="4619615"/>
              <a:ext cx="0" cy="5118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8" name="Line 44">
              <a:extLst>
                <a:ext uri="{FF2B5EF4-FFF2-40B4-BE49-F238E27FC236}">
                  <a16:creationId xmlns:a16="http://schemas.microsoft.com/office/drawing/2014/main" id="{ABD68967-F942-3581-59C7-7994B23F4A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0552" y="4619615"/>
              <a:ext cx="0" cy="5118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9" name="Freeform 45">
              <a:extLst>
                <a:ext uri="{FF2B5EF4-FFF2-40B4-BE49-F238E27FC236}">
                  <a16:creationId xmlns:a16="http://schemas.microsoft.com/office/drawing/2014/main" id="{8262B3A4-423E-C648-5462-3A6A67AD3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0468" y="5130229"/>
              <a:ext cx="2564391" cy="28835"/>
            </a:xfrm>
            <a:custGeom>
              <a:avLst/>
              <a:gdLst>
                <a:gd name="T0" fmla="*/ 2147483647 w 1856"/>
                <a:gd name="T1" fmla="*/ 2147483647 h 24"/>
                <a:gd name="T2" fmla="*/ 2147483647 w 1856"/>
                <a:gd name="T3" fmla="*/ 2147483647 h 24"/>
                <a:gd name="T4" fmla="*/ 2147483647 w 1856"/>
                <a:gd name="T5" fmla="*/ 0 h 24"/>
                <a:gd name="T6" fmla="*/ 2147483647 w 1856"/>
                <a:gd name="T7" fmla="*/ 2147483647 h 24"/>
                <a:gd name="T8" fmla="*/ 0 w 1856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6"/>
                <a:gd name="T16" fmla="*/ 0 h 24"/>
                <a:gd name="T17" fmla="*/ 1856 w 1856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6" h="24">
                  <a:moveTo>
                    <a:pt x="1" y="24"/>
                  </a:moveTo>
                  <a:lnTo>
                    <a:pt x="183" y="2"/>
                  </a:lnTo>
                  <a:lnTo>
                    <a:pt x="1856" y="0"/>
                  </a:lnTo>
                  <a:lnTo>
                    <a:pt x="1856" y="24"/>
                  </a:lnTo>
                  <a:lnTo>
                    <a:pt x="0" y="23"/>
                  </a:lnTo>
                </a:path>
              </a:pathLst>
            </a:cu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40" name="Rectangle 46" descr="Horizontal hell">
              <a:extLst>
                <a:ext uri="{FF2B5EF4-FFF2-40B4-BE49-F238E27FC236}">
                  <a16:creationId xmlns:a16="http://schemas.microsoft.com/office/drawing/2014/main" id="{2D4BDE61-1D54-16F6-AF28-4347C0661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9925" y="5404158"/>
              <a:ext cx="437991" cy="109332"/>
            </a:xfrm>
            <a:prstGeom prst="rect">
              <a:avLst/>
            </a:prstGeom>
            <a:pattFill prst="ltHorz">
              <a:fgClr>
                <a:schemeClr val="hlink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41" name="Rectangle 47" descr="Horizontal hell">
              <a:extLst>
                <a:ext uri="{FF2B5EF4-FFF2-40B4-BE49-F238E27FC236}">
                  <a16:creationId xmlns:a16="http://schemas.microsoft.com/office/drawing/2014/main" id="{92A96592-0262-CDDF-0192-F6763ED14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9925" y="4968034"/>
              <a:ext cx="437991" cy="109331"/>
            </a:xfrm>
            <a:prstGeom prst="rect">
              <a:avLst/>
            </a:prstGeom>
            <a:pattFill prst="ltHorz">
              <a:fgClr>
                <a:schemeClr val="hlink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42" name="Rectangle 51">
              <a:extLst>
                <a:ext uri="{FF2B5EF4-FFF2-40B4-BE49-F238E27FC236}">
                  <a16:creationId xmlns:a16="http://schemas.microsoft.com/office/drawing/2014/main" id="{F77F5CA0-75C0-345D-981E-5045933A2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65" y="4368513"/>
              <a:ext cx="125732" cy="5454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43" name="Rectangle 52">
              <a:extLst>
                <a:ext uri="{FF2B5EF4-FFF2-40B4-BE49-F238E27FC236}">
                  <a16:creationId xmlns:a16="http://schemas.microsoft.com/office/drawing/2014/main" id="{3538F207-8879-23C4-E198-A04D27832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1557" y="4259182"/>
              <a:ext cx="501548" cy="32679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44" name="Group 53">
              <a:extLst>
                <a:ext uri="{FF2B5EF4-FFF2-40B4-BE49-F238E27FC236}">
                  <a16:creationId xmlns:a16="http://schemas.microsoft.com/office/drawing/2014/main" id="{439AE1A8-2923-65E9-3051-BDCC19AFF3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47603" y="4913969"/>
              <a:ext cx="1222783" cy="217462"/>
              <a:chOff x="4717" y="2886"/>
              <a:chExt cx="885" cy="181"/>
            </a:xfrm>
          </p:grpSpPr>
          <p:sp>
            <p:nvSpPr>
              <p:cNvPr id="58" name="Rectangle 54">
                <a:extLst>
                  <a:ext uri="{FF2B5EF4-FFF2-40B4-BE49-F238E27FC236}">
                    <a16:creationId xmlns:a16="http://schemas.microsoft.com/office/drawing/2014/main" id="{0CBE77FE-2120-C525-396F-5AA7F916B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7" y="2886"/>
                <a:ext cx="318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altLang="de-DE" sz="2025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9" name="Freeform 55">
                <a:extLst>
                  <a:ext uri="{FF2B5EF4-FFF2-40B4-BE49-F238E27FC236}">
                    <a16:creationId xmlns:a16="http://schemas.microsoft.com/office/drawing/2014/main" id="{F2A93766-9E68-8B44-D2D5-8C7983A9C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1" y="2976"/>
                <a:ext cx="468" cy="87"/>
              </a:xfrm>
              <a:custGeom>
                <a:avLst/>
                <a:gdLst>
                  <a:gd name="T0" fmla="*/ 0 w 468"/>
                  <a:gd name="T1" fmla="*/ 87 h 87"/>
                  <a:gd name="T2" fmla="*/ 53 w 468"/>
                  <a:gd name="T3" fmla="*/ 0 h 87"/>
                  <a:gd name="T4" fmla="*/ 412 w 468"/>
                  <a:gd name="T5" fmla="*/ 0 h 87"/>
                  <a:gd name="T6" fmla="*/ 468 w 468"/>
                  <a:gd name="T7" fmla="*/ 63 h 87"/>
                  <a:gd name="T8" fmla="*/ 0 w 468"/>
                  <a:gd name="T9" fmla="*/ 87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87"/>
                  <a:gd name="T17" fmla="*/ 468 w 468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87">
                    <a:moveTo>
                      <a:pt x="0" y="87"/>
                    </a:moveTo>
                    <a:lnTo>
                      <a:pt x="53" y="0"/>
                    </a:lnTo>
                    <a:lnTo>
                      <a:pt x="412" y="0"/>
                    </a:lnTo>
                    <a:lnTo>
                      <a:pt x="468" y="63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00A1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>
                  <a:solidFill>
                    <a:srgbClr val="000000"/>
                  </a:solidFill>
                  <a:latin typeface="Verdana" pitchFamily="34" charset="0"/>
                  <a:cs typeface="Arial" charset="0"/>
                </a:endParaRPr>
              </a:p>
            </p:txBody>
          </p:sp>
          <p:sp>
            <p:nvSpPr>
              <p:cNvPr id="60" name="Freeform 56">
                <a:extLst>
                  <a:ext uri="{FF2B5EF4-FFF2-40B4-BE49-F238E27FC236}">
                    <a16:creationId xmlns:a16="http://schemas.microsoft.com/office/drawing/2014/main" id="{DFAB3F86-8A2D-88EF-E360-ABD20AFEA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7" y="3022"/>
                <a:ext cx="885" cy="45"/>
              </a:xfrm>
              <a:custGeom>
                <a:avLst/>
                <a:gdLst>
                  <a:gd name="T0" fmla="*/ 0 w 885"/>
                  <a:gd name="T1" fmla="*/ 45 h 45"/>
                  <a:gd name="T2" fmla="*/ 386 w 885"/>
                  <a:gd name="T3" fmla="*/ 0 h 45"/>
                  <a:gd name="T4" fmla="*/ 885 w 885"/>
                  <a:gd name="T5" fmla="*/ 0 h 45"/>
                  <a:gd name="T6" fmla="*/ 885 w 885"/>
                  <a:gd name="T7" fmla="*/ 45 h 45"/>
                  <a:gd name="T8" fmla="*/ 23 w 885"/>
                  <a:gd name="T9" fmla="*/ 45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5"/>
                  <a:gd name="T16" fmla="*/ 0 h 45"/>
                  <a:gd name="T17" fmla="*/ 885 w 88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5" h="45">
                    <a:moveTo>
                      <a:pt x="0" y="45"/>
                    </a:moveTo>
                    <a:lnTo>
                      <a:pt x="386" y="0"/>
                    </a:lnTo>
                    <a:lnTo>
                      <a:pt x="885" y="0"/>
                    </a:lnTo>
                    <a:lnTo>
                      <a:pt x="885" y="45"/>
                    </a:lnTo>
                    <a:lnTo>
                      <a:pt x="23" y="45"/>
                    </a:lnTo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>
                  <a:solidFill>
                    <a:srgbClr val="000000"/>
                  </a:solidFill>
                  <a:latin typeface="Verdana" pitchFamily="34" charset="0"/>
                  <a:cs typeface="Arial" charset="0"/>
                </a:endParaRPr>
              </a:p>
            </p:txBody>
          </p:sp>
        </p:grpSp>
        <p:grpSp>
          <p:nvGrpSpPr>
            <p:cNvPr id="45" name="Group 57">
              <a:extLst>
                <a:ext uri="{FF2B5EF4-FFF2-40B4-BE49-F238E27FC236}">
                  <a16:creationId xmlns:a16="http://schemas.microsoft.com/office/drawing/2014/main" id="{C50FD040-E28F-ABCF-7FCB-0FBB46C8163D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6547603" y="5350093"/>
              <a:ext cx="1222783" cy="217461"/>
              <a:chOff x="4717" y="2886"/>
              <a:chExt cx="885" cy="181"/>
            </a:xfrm>
          </p:grpSpPr>
          <p:sp>
            <p:nvSpPr>
              <p:cNvPr id="55" name="Rectangle 58">
                <a:extLst>
                  <a:ext uri="{FF2B5EF4-FFF2-40B4-BE49-F238E27FC236}">
                    <a16:creationId xmlns:a16="http://schemas.microsoft.com/office/drawing/2014/main" id="{8A724BC6-B070-D350-B1DA-E5DD5D7C90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7" y="2886"/>
                <a:ext cx="318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altLang="de-DE" sz="2025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6" name="Freeform 59">
                <a:extLst>
                  <a:ext uri="{FF2B5EF4-FFF2-40B4-BE49-F238E27FC236}">
                    <a16:creationId xmlns:a16="http://schemas.microsoft.com/office/drawing/2014/main" id="{234E1701-9E43-A4B2-987E-AE212078D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1" y="2976"/>
                <a:ext cx="468" cy="87"/>
              </a:xfrm>
              <a:custGeom>
                <a:avLst/>
                <a:gdLst>
                  <a:gd name="T0" fmla="*/ 0 w 468"/>
                  <a:gd name="T1" fmla="*/ 87 h 87"/>
                  <a:gd name="T2" fmla="*/ 53 w 468"/>
                  <a:gd name="T3" fmla="*/ 0 h 87"/>
                  <a:gd name="T4" fmla="*/ 412 w 468"/>
                  <a:gd name="T5" fmla="*/ 0 h 87"/>
                  <a:gd name="T6" fmla="*/ 468 w 468"/>
                  <a:gd name="T7" fmla="*/ 63 h 87"/>
                  <a:gd name="T8" fmla="*/ 0 w 468"/>
                  <a:gd name="T9" fmla="*/ 87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87"/>
                  <a:gd name="T17" fmla="*/ 468 w 468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87">
                    <a:moveTo>
                      <a:pt x="0" y="87"/>
                    </a:moveTo>
                    <a:lnTo>
                      <a:pt x="53" y="0"/>
                    </a:lnTo>
                    <a:lnTo>
                      <a:pt x="412" y="0"/>
                    </a:lnTo>
                    <a:lnTo>
                      <a:pt x="468" y="63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00A1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>
                  <a:solidFill>
                    <a:srgbClr val="000000"/>
                  </a:solidFill>
                  <a:latin typeface="Verdana" pitchFamily="34" charset="0"/>
                  <a:cs typeface="Arial" charset="0"/>
                </a:endParaRPr>
              </a:p>
            </p:txBody>
          </p:sp>
          <p:sp>
            <p:nvSpPr>
              <p:cNvPr id="57" name="Freeform 60">
                <a:extLst>
                  <a:ext uri="{FF2B5EF4-FFF2-40B4-BE49-F238E27FC236}">
                    <a16:creationId xmlns:a16="http://schemas.microsoft.com/office/drawing/2014/main" id="{5252D280-7B02-DEB4-098C-B43A49183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7" y="3022"/>
                <a:ext cx="885" cy="45"/>
              </a:xfrm>
              <a:custGeom>
                <a:avLst/>
                <a:gdLst>
                  <a:gd name="T0" fmla="*/ 0 w 885"/>
                  <a:gd name="T1" fmla="*/ 45 h 45"/>
                  <a:gd name="T2" fmla="*/ 386 w 885"/>
                  <a:gd name="T3" fmla="*/ 0 h 45"/>
                  <a:gd name="T4" fmla="*/ 885 w 885"/>
                  <a:gd name="T5" fmla="*/ 0 h 45"/>
                  <a:gd name="T6" fmla="*/ 885 w 885"/>
                  <a:gd name="T7" fmla="*/ 45 h 45"/>
                  <a:gd name="T8" fmla="*/ 23 w 885"/>
                  <a:gd name="T9" fmla="*/ 45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5"/>
                  <a:gd name="T16" fmla="*/ 0 h 45"/>
                  <a:gd name="T17" fmla="*/ 885 w 88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5" h="45">
                    <a:moveTo>
                      <a:pt x="0" y="45"/>
                    </a:moveTo>
                    <a:lnTo>
                      <a:pt x="386" y="0"/>
                    </a:lnTo>
                    <a:lnTo>
                      <a:pt x="885" y="0"/>
                    </a:lnTo>
                    <a:lnTo>
                      <a:pt x="885" y="45"/>
                    </a:lnTo>
                    <a:lnTo>
                      <a:pt x="23" y="45"/>
                    </a:lnTo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>
                  <a:solidFill>
                    <a:srgbClr val="000000"/>
                  </a:solidFill>
                  <a:latin typeface="Verdana" pitchFamily="34" charset="0"/>
                  <a:cs typeface="Arial" charset="0"/>
                </a:endParaRPr>
              </a:p>
            </p:txBody>
          </p:sp>
        </p:grpSp>
        <p:sp>
          <p:nvSpPr>
            <p:cNvPr id="46" name="Line 61">
              <a:extLst>
                <a:ext uri="{FF2B5EF4-FFF2-40B4-BE49-F238E27FC236}">
                  <a16:creationId xmlns:a16="http://schemas.microsoft.com/office/drawing/2014/main" id="{06F131A6-2F9E-3358-16C8-2AA03EBC9D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5134" y="4748170"/>
              <a:ext cx="0" cy="3267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47" name="Line 62">
              <a:extLst>
                <a:ext uri="{FF2B5EF4-FFF2-40B4-BE49-F238E27FC236}">
                  <a16:creationId xmlns:a16="http://schemas.microsoft.com/office/drawing/2014/main" id="{C5E42E56-6DAC-A87B-1271-6558400ADE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5134" y="5406561"/>
              <a:ext cx="0" cy="217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48" name="Text Box 63">
              <a:extLst>
                <a:ext uri="{FF2B5EF4-FFF2-40B4-BE49-F238E27FC236}">
                  <a16:creationId xmlns:a16="http://schemas.microsoft.com/office/drawing/2014/main" id="{25ECC80D-4B94-F44C-8259-E6C5D2574E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867113" y="5063079"/>
              <a:ext cx="670091" cy="29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900">
                  <a:solidFill>
                    <a:srgbClr val="000000"/>
                  </a:solidFill>
                  <a:cs typeface="Arial" charset="0"/>
                </a:rPr>
                <a:t>180µm</a:t>
              </a:r>
            </a:p>
          </p:txBody>
        </p:sp>
        <p:sp>
          <p:nvSpPr>
            <p:cNvPr id="49" name="Oval 65">
              <a:extLst>
                <a:ext uri="{FF2B5EF4-FFF2-40B4-BE49-F238E27FC236}">
                  <a16:creationId xmlns:a16="http://schemas.microsoft.com/office/drawing/2014/main" id="{24599545-0052-6A56-B287-9215C6247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204" y="5472641"/>
              <a:ext cx="125732" cy="10933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0" name="Freeform 66">
              <a:extLst>
                <a:ext uri="{FF2B5EF4-FFF2-40B4-BE49-F238E27FC236}">
                  <a16:creationId xmlns:a16="http://schemas.microsoft.com/office/drawing/2014/main" id="{2E5A5FF3-B441-E421-FB58-E47326417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74" y="5309244"/>
              <a:ext cx="250084" cy="109331"/>
            </a:xfrm>
            <a:custGeom>
              <a:avLst/>
              <a:gdLst>
                <a:gd name="T0" fmla="*/ 0 w 181"/>
                <a:gd name="T1" fmla="*/ 2147483647 h 91"/>
                <a:gd name="T2" fmla="*/ 2147483647 w 181"/>
                <a:gd name="T3" fmla="*/ 2147483647 h 91"/>
                <a:gd name="T4" fmla="*/ 2147483647 w 181"/>
                <a:gd name="T5" fmla="*/ 0 h 91"/>
                <a:gd name="T6" fmla="*/ 0 60000 65536"/>
                <a:gd name="T7" fmla="*/ 0 60000 65536"/>
                <a:gd name="T8" fmla="*/ 0 60000 65536"/>
                <a:gd name="T9" fmla="*/ 0 w 181"/>
                <a:gd name="T10" fmla="*/ 0 h 91"/>
                <a:gd name="T11" fmla="*/ 181 w 181"/>
                <a:gd name="T12" fmla="*/ 91 h 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91">
                  <a:moveTo>
                    <a:pt x="0" y="91"/>
                  </a:moveTo>
                  <a:cubicBezTo>
                    <a:pt x="19" y="64"/>
                    <a:pt x="38" y="38"/>
                    <a:pt x="68" y="23"/>
                  </a:cubicBezTo>
                  <a:cubicBezTo>
                    <a:pt x="98" y="8"/>
                    <a:pt x="139" y="4"/>
                    <a:pt x="181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51" name="Rectangle 72">
              <a:extLst>
                <a:ext uri="{FF2B5EF4-FFF2-40B4-BE49-F238E27FC236}">
                  <a16:creationId xmlns:a16="http://schemas.microsoft.com/office/drawing/2014/main" id="{56748EDE-8227-2AE0-D424-6FA179A8B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280" y="4746969"/>
              <a:ext cx="207251" cy="2799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2" name="Rectangle 73">
              <a:extLst>
                <a:ext uri="{FF2B5EF4-FFF2-40B4-BE49-F238E27FC236}">
                  <a16:creationId xmlns:a16="http://schemas.microsoft.com/office/drawing/2014/main" id="{9A318236-2FF4-FBB8-4879-1D0C16BBD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1479" y="5446209"/>
              <a:ext cx="207251" cy="2799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3" name="Line 88">
              <a:extLst>
                <a:ext uri="{FF2B5EF4-FFF2-40B4-BE49-F238E27FC236}">
                  <a16:creationId xmlns:a16="http://schemas.microsoft.com/office/drawing/2014/main" id="{EDF99193-13CE-F4D0-A664-D89063DE56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1768" y="5401755"/>
              <a:ext cx="2915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54" name="Line 89">
              <a:extLst>
                <a:ext uri="{FF2B5EF4-FFF2-40B4-BE49-F238E27FC236}">
                  <a16:creationId xmlns:a16="http://schemas.microsoft.com/office/drawing/2014/main" id="{30B1F080-4AF9-D573-A2CA-4BFBB404EF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0386" y="5078567"/>
              <a:ext cx="2915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</p:grpSp>
      <p:sp>
        <p:nvSpPr>
          <p:cNvPr id="61" name="Textfeld 60">
            <a:extLst>
              <a:ext uri="{FF2B5EF4-FFF2-40B4-BE49-F238E27FC236}">
                <a16:creationId xmlns:a16="http://schemas.microsoft.com/office/drawing/2014/main" id="{F1476B9F-A14B-4DF6-0C1A-015F4DC116C9}"/>
              </a:ext>
            </a:extLst>
          </p:cNvPr>
          <p:cNvSpPr txBox="1"/>
          <p:nvPr/>
        </p:nvSpPr>
        <p:spPr>
          <a:xfrm>
            <a:off x="1830361" y="1996581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Cleaning</a:t>
            </a:r>
            <a:endParaRPr lang="de-DE" sz="1200" dirty="0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0B88B9F4-7986-F42F-9A5A-4C44720DEEBC}"/>
              </a:ext>
            </a:extLst>
          </p:cNvPr>
          <p:cNvSpPr txBox="1"/>
          <p:nvPr/>
        </p:nvSpPr>
        <p:spPr>
          <a:xfrm>
            <a:off x="2675065" y="2003857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ABAD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91E62B2A-EEDE-AC7B-ADA5-0CD5F046C5CC}"/>
              </a:ext>
            </a:extLst>
          </p:cNvPr>
          <p:cNvSpPr txBox="1"/>
          <p:nvPr/>
        </p:nvSpPr>
        <p:spPr>
          <a:xfrm>
            <a:off x="3612835" y="2003856"/>
            <a:ext cx="592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Buffer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C2E50A45-65A6-DDFF-50E8-40772E6FC287}"/>
              </a:ext>
            </a:extLst>
          </p:cNvPr>
          <p:cNvSpPr txBox="1"/>
          <p:nvPr/>
        </p:nvSpPr>
        <p:spPr>
          <a:xfrm>
            <a:off x="4284180" y="2000091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SC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6D5C2F13-4C6E-4C03-BAEC-F4A16E7308C8}"/>
              </a:ext>
            </a:extLst>
          </p:cNvPr>
          <p:cNvSpPr txBox="1"/>
          <p:nvPr/>
        </p:nvSpPr>
        <p:spPr>
          <a:xfrm>
            <a:off x="4953669" y="200034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Ag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9E220EE8-CB1C-FE6F-8EF8-83D4A89FDD6F}"/>
              </a:ext>
            </a:extLst>
          </p:cNvPr>
          <p:cNvSpPr txBox="1"/>
          <p:nvPr/>
        </p:nvSpPr>
        <p:spPr>
          <a:xfrm>
            <a:off x="5603191" y="200321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O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785EDEBF-C35C-F130-2236-578A39DD713B}"/>
              </a:ext>
            </a:extLst>
          </p:cNvPr>
          <p:cNvSpPr txBox="1"/>
          <p:nvPr/>
        </p:nvSpPr>
        <p:spPr>
          <a:xfrm>
            <a:off x="6215779" y="2003214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Cu</a:t>
            </a:r>
            <a:endParaRPr lang="de-DE" sz="1200" dirty="0"/>
          </a:p>
        </p:txBody>
      </p:sp>
      <p:pic>
        <p:nvPicPr>
          <p:cNvPr id="69" name="Grafik 68" descr="Abzeichen Tick1 mit einfarbiger Füllung">
            <a:extLst>
              <a:ext uri="{FF2B5EF4-FFF2-40B4-BE49-F238E27FC236}">
                <a16:creationId xmlns:a16="http://schemas.microsoft.com/office/drawing/2014/main" id="{49A4AFBC-9328-D3D2-9477-6A5033522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51743" y="4118513"/>
            <a:ext cx="530112" cy="530112"/>
          </a:xfrm>
          <a:prstGeom prst="rect">
            <a:avLst/>
          </a:prstGeom>
        </p:spPr>
      </p:pic>
      <p:pic>
        <p:nvPicPr>
          <p:cNvPr id="71" name="Grafik 70" descr="Markee nicht mehr folgen mit einfarbiger Füllung">
            <a:extLst>
              <a:ext uri="{FF2B5EF4-FFF2-40B4-BE49-F238E27FC236}">
                <a16:creationId xmlns:a16="http://schemas.microsoft.com/office/drawing/2014/main" id="{9E998D89-2379-4B1B-2CE1-3F7AAD0208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58689" y="4128467"/>
            <a:ext cx="526402" cy="526402"/>
          </a:xfrm>
          <a:prstGeom prst="rect">
            <a:avLst/>
          </a:prstGeom>
        </p:spPr>
      </p:pic>
      <p:pic>
        <p:nvPicPr>
          <p:cNvPr id="72" name="Grafik 71" descr="Abzeichen Tick1 mit einfarbiger Füllung">
            <a:extLst>
              <a:ext uri="{FF2B5EF4-FFF2-40B4-BE49-F238E27FC236}">
                <a16:creationId xmlns:a16="http://schemas.microsoft.com/office/drawing/2014/main" id="{49206B52-1029-8CD8-9B76-4845934EFB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31328" y="4121890"/>
            <a:ext cx="530112" cy="530112"/>
          </a:xfrm>
          <a:prstGeom prst="rect">
            <a:avLst/>
          </a:prstGeom>
        </p:spPr>
      </p:pic>
      <p:pic>
        <p:nvPicPr>
          <p:cNvPr id="74" name="Grafik 73" descr="Abzeichen Tick1 mit einfarbiger Füllung">
            <a:extLst>
              <a:ext uri="{FF2B5EF4-FFF2-40B4-BE49-F238E27FC236}">
                <a16:creationId xmlns:a16="http://schemas.microsoft.com/office/drawing/2014/main" id="{55CD7E31-8A7D-D03E-F477-687D832590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2784" y="4118513"/>
            <a:ext cx="530112" cy="530112"/>
          </a:xfrm>
          <a:prstGeom prst="rect">
            <a:avLst/>
          </a:prstGeom>
        </p:spPr>
      </p:pic>
      <p:pic>
        <p:nvPicPr>
          <p:cNvPr id="75" name="Grafik 74" descr="Abzeichen Tick1 mit einfarbiger Füllung">
            <a:extLst>
              <a:ext uri="{FF2B5EF4-FFF2-40B4-BE49-F238E27FC236}">
                <a16:creationId xmlns:a16="http://schemas.microsoft.com/office/drawing/2014/main" id="{D7C9AB1A-F5D0-0D57-1308-87747E053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98873" y="4118513"/>
            <a:ext cx="530112" cy="530112"/>
          </a:xfrm>
          <a:prstGeom prst="rect">
            <a:avLst/>
          </a:prstGeom>
        </p:spPr>
      </p:pic>
      <p:pic>
        <p:nvPicPr>
          <p:cNvPr id="76" name="Grafik 75" descr="Markee nicht mehr folgen mit einfarbiger Füllung">
            <a:extLst>
              <a:ext uri="{FF2B5EF4-FFF2-40B4-BE49-F238E27FC236}">
                <a16:creationId xmlns:a16="http://schemas.microsoft.com/office/drawing/2014/main" id="{2E0ED2CB-9943-EDAB-1B65-DDF6AA447B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96972" y="4120368"/>
            <a:ext cx="526402" cy="526402"/>
          </a:xfrm>
          <a:prstGeom prst="rect">
            <a:avLst/>
          </a:prstGeom>
        </p:spPr>
      </p:pic>
      <p:pic>
        <p:nvPicPr>
          <p:cNvPr id="70" name="Grafik 69" descr="Abzeichen Tick1 mit einfarbiger Füllung">
            <a:extLst>
              <a:ext uri="{FF2B5EF4-FFF2-40B4-BE49-F238E27FC236}">
                <a16:creationId xmlns:a16="http://schemas.microsoft.com/office/drawing/2014/main" id="{292C9C7C-2E11-D52E-5582-9A3F0B4AE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08620" y="4124757"/>
            <a:ext cx="530112" cy="53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3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1C9C26-2E4F-A9DE-AEC4-740857146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6" y="52389"/>
            <a:ext cx="6911975" cy="561975"/>
          </a:xfrm>
        </p:spPr>
        <p:txBody>
          <a:bodyPr/>
          <a:lstStyle/>
          <a:p>
            <a:r>
              <a:rPr lang="de-DE" sz="2500" dirty="0"/>
              <a:t>Status Deposition Runs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E8D316-ECED-DF24-76F6-7F28643C8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526" y="1086008"/>
            <a:ext cx="8490584" cy="4525963"/>
          </a:xfrm>
        </p:spPr>
        <p:txBody>
          <a:bodyPr/>
          <a:lstStyle/>
          <a:p>
            <a:r>
              <a:rPr lang="en-GB" sz="1600" dirty="0"/>
              <a:t>Short length (0,5 m; 0,5, 1, 2 µm) experiments to optimize/check deposition conditions for regular Y123 coatings, and coatings with artificial pinning centres are processing routinely</a:t>
            </a:r>
          </a:p>
          <a:p>
            <a:r>
              <a:rPr lang="en-GB" sz="1600" dirty="0"/>
              <a:t>Intermediate length depositions (15 m) with lateral movement. Good </a:t>
            </a:r>
            <a:r>
              <a:rPr lang="en-GB" sz="1600" i="1" dirty="0" err="1"/>
              <a:t>I</a:t>
            </a:r>
            <a:r>
              <a:rPr lang="en-GB" sz="1600" baseline="-25000" dirty="0" err="1"/>
              <a:t>c</a:t>
            </a:r>
            <a:r>
              <a:rPr lang="en-GB" sz="1600" dirty="0"/>
              <a:t> homogeneity over the length is demonstrated</a:t>
            </a:r>
          </a:p>
          <a:p>
            <a:r>
              <a:rPr lang="en-GB" sz="1600" dirty="0"/>
              <a:t>IBAD MgO tapes from Faraday, SUNAM, HTS and Shanghai SC under investigation</a:t>
            </a:r>
            <a:br>
              <a:rPr lang="en-GB" sz="1600" dirty="0"/>
            </a:br>
            <a:r>
              <a:rPr lang="en-GB" sz="1600" dirty="0"/>
              <a:t>- LMO and </a:t>
            </a:r>
            <a:r>
              <a:rPr lang="en-GB" sz="1600" dirty="0" err="1"/>
              <a:t>CeO</a:t>
            </a:r>
            <a:r>
              <a:rPr lang="en-GB" sz="1600" dirty="0"/>
              <a:t> buffer layer termination of IBAD MgO tapes</a:t>
            </a:r>
          </a:p>
          <a:p>
            <a:r>
              <a:rPr lang="en-GB" sz="1600" dirty="0"/>
              <a:t>Establishment of (routine) characterization procedures</a:t>
            </a:r>
          </a:p>
          <a:p>
            <a:pPr marL="460518" lvl="1" indent="0">
              <a:buNone/>
            </a:pPr>
            <a:r>
              <a:rPr lang="en-GB" sz="1600" dirty="0"/>
              <a:t>-    77 K, sf  full width</a:t>
            </a:r>
            <a:r>
              <a:rPr lang="en-GB" sz="1600" i="1" dirty="0"/>
              <a:t> </a:t>
            </a:r>
            <a:r>
              <a:rPr lang="en-GB" sz="1600" i="1" dirty="0" err="1"/>
              <a:t>I</a:t>
            </a:r>
            <a:r>
              <a:rPr lang="en-GB" sz="1600" baseline="-25000" dirty="0" err="1"/>
              <a:t>c</a:t>
            </a:r>
            <a:r>
              <a:rPr lang="en-GB" sz="1600" dirty="0"/>
              <a:t> characterization</a:t>
            </a:r>
          </a:p>
          <a:p>
            <a:pPr lvl="1">
              <a:buFontTx/>
              <a:buChar char="-"/>
            </a:pPr>
            <a:r>
              <a:rPr lang="en-GB" sz="1600" dirty="0" err="1"/>
              <a:t>CryoScan</a:t>
            </a:r>
            <a:r>
              <a:rPr lang="en-GB" sz="1600" dirty="0"/>
              <a:t> homogeneity check</a:t>
            </a:r>
          </a:p>
          <a:p>
            <a:pPr lvl="1">
              <a:buFontTx/>
              <a:buChar char="-"/>
            </a:pPr>
            <a:r>
              <a:rPr lang="en-GB" sz="1600" dirty="0" err="1"/>
              <a:t>Tapestar</a:t>
            </a:r>
            <a:r>
              <a:rPr lang="en-GB" sz="1600" dirty="0"/>
              <a:t> </a:t>
            </a:r>
            <a:r>
              <a:rPr lang="en-GB" sz="1600" i="1" dirty="0" err="1"/>
              <a:t>I</a:t>
            </a:r>
            <a:r>
              <a:rPr lang="en-GB" sz="1600" baseline="-25000" dirty="0" err="1"/>
              <a:t>c</a:t>
            </a:r>
            <a:r>
              <a:rPr lang="en-GB" sz="1600" dirty="0"/>
              <a:t> characterization</a:t>
            </a:r>
          </a:p>
          <a:p>
            <a:pPr lvl="1">
              <a:buFontTx/>
              <a:buChar char="-"/>
            </a:pPr>
            <a:r>
              <a:rPr lang="en-GB" sz="1600" dirty="0"/>
              <a:t>Optional mechanical characterization, interlayer resistance measurements</a:t>
            </a:r>
          </a:p>
          <a:p>
            <a:pPr lvl="1">
              <a:buFontTx/>
              <a:buChar char="-"/>
            </a:pPr>
            <a:r>
              <a:rPr lang="en-GB" sz="1600" dirty="0"/>
              <a:t>Optical characterization</a:t>
            </a:r>
          </a:p>
          <a:p>
            <a:pPr marL="460518" lvl="1" indent="0">
              <a:buNone/>
            </a:pPr>
            <a:r>
              <a:rPr lang="en-GB" sz="1600" dirty="0"/>
              <a:t>-    X-ray characterization (PhD Kai Walter)</a:t>
            </a:r>
            <a:br>
              <a:rPr lang="en-GB" sz="1600" dirty="0"/>
            </a:br>
            <a:r>
              <a:rPr lang="en-GB" sz="1600" dirty="0"/>
              <a:t>-    fast LT, high field </a:t>
            </a:r>
            <a:r>
              <a:rPr lang="en-GB" sz="1600" i="1" dirty="0" err="1"/>
              <a:t>J</a:t>
            </a:r>
            <a:r>
              <a:rPr lang="en-GB" sz="1600" baseline="-25000" dirty="0" err="1"/>
              <a:t>c</a:t>
            </a:r>
            <a:r>
              <a:rPr lang="en-GB" sz="1600" dirty="0"/>
              <a:t> measurement so far missing  </a:t>
            </a:r>
            <a:br>
              <a:rPr lang="en-GB" sz="1600" dirty="0"/>
            </a:br>
            <a:r>
              <a:rPr lang="en-GB" sz="1600" dirty="0"/>
              <a:t>     (request for collaboration) </a:t>
            </a:r>
          </a:p>
          <a:p>
            <a:pPr lvl="1">
              <a:buFontTx/>
              <a:buChar char="-"/>
            </a:pPr>
            <a:endParaRPr lang="en-GB" sz="1600" dirty="0"/>
          </a:p>
          <a:p>
            <a:pPr lvl="1">
              <a:buFontTx/>
              <a:buChar char="-"/>
            </a:pPr>
            <a:endParaRPr lang="en-GB" sz="1600" dirty="0"/>
          </a:p>
          <a:p>
            <a:pPr marL="0" indent="0">
              <a:buNone/>
            </a:pPr>
            <a:br>
              <a:rPr lang="en-GB" sz="1600" dirty="0"/>
            </a:b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71536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F89C3-3697-F0C0-3EB4-70A9DB443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80" y="410975"/>
            <a:ext cx="6911975" cy="561975"/>
          </a:xfrm>
        </p:spPr>
        <p:txBody>
          <a:bodyPr/>
          <a:lstStyle/>
          <a:p>
            <a:r>
              <a:rPr lang="en-GB" sz="2500" dirty="0"/>
              <a:t>Intermediate lengths:</a:t>
            </a:r>
            <a:br>
              <a:rPr lang="en-GB" sz="2500" dirty="0"/>
            </a:br>
            <a:r>
              <a:rPr lang="en-GB" sz="2500" i="1" dirty="0"/>
              <a:t> </a:t>
            </a:r>
            <a:r>
              <a:rPr lang="en-GB" sz="2500" i="1" dirty="0" err="1"/>
              <a:t>I</a:t>
            </a:r>
            <a:r>
              <a:rPr lang="en-GB" sz="2500" baseline="-25000" dirty="0" err="1"/>
              <a:t>c</a:t>
            </a:r>
            <a:r>
              <a:rPr lang="en-GB" sz="2500" dirty="0"/>
              <a:t> homogeneity over the length </a:t>
            </a:r>
            <a:endParaRPr lang="en-GB" sz="2500" baseline="-250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2CE54B6-3937-0DDA-92F9-3ADAA0FF8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6" y="1263517"/>
            <a:ext cx="5021915" cy="216548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EF403FA8-42CE-566B-E256-BCBC3566F732}"/>
              </a:ext>
            </a:extLst>
          </p:cNvPr>
          <p:cNvSpPr txBox="1"/>
          <p:nvPr/>
        </p:nvSpPr>
        <p:spPr>
          <a:xfrm>
            <a:off x="256056" y="5196961"/>
            <a:ext cx="843774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  <a:spcAft>
                <a:spcPts val="16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Using the transport calibration factor of 1,6 these </a:t>
            </a:r>
            <a:r>
              <a:rPr lang="en-US" sz="1800" i="1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sz="1800" baseline="-25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values correspond to an </a:t>
            </a:r>
            <a:r>
              <a:rPr lang="en-US" sz="1800" i="1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sz="1800" baseline="-25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&gt; 300 A over the first, quite defect free 10 m tape length, and </a:t>
            </a:r>
            <a:r>
              <a:rPr lang="en-US" sz="1800" i="1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sz="1800" baseline="-25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&gt; 240 A for 15 m tape length </a:t>
            </a:r>
          </a:p>
          <a:p>
            <a:pPr>
              <a:spcBef>
                <a:spcPts val="800"/>
              </a:spcBef>
              <a:spcAft>
                <a:spcPts val="1600"/>
              </a:spcAft>
            </a:pPr>
            <a:endParaRPr lang="de-DE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Grafik 8" descr="Ein Bild, das Text, Reihe, Diagramm, Screenshot enthält.&#10;&#10;Automatisch generierte Beschreibung">
            <a:extLst>
              <a:ext uri="{FF2B5EF4-FFF2-40B4-BE49-F238E27FC236}">
                <a16:creationId xmlns:a16="http://schemas.microsoft.com/office/drawing/2014/main" id="{AB479458-C177-6F96-73AE-88B9818BBF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78" t="30238" r="5093" b="3602"/>
          <a:stretch/>
        </p:blipFill>
        <p:spPr>
          <a:xfrm>
            <a:off x="3939987" y="2589241"/>
            <a:ext cx="4935072" cy="25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244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629FD6-C699-8DFD-54E8-00B8BC321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500" dirty="0"/>
              <a:t>Short samples:</a:t>
            </a:r>
            <a:br>
              <a:rPr lang="en-GB" sz="2500" dirty="0"/>
            </a:br>
            <a:r>
              <a:rPr lang="en-GB" sz="2500" i="1" dirty="0"/>
              <a:t> </a:t>
            </a:r>
            <a:r>
              <a:rPr lang="en-GB" sz="2500" i="1" dirty="0" err="1"/>
              <a:t>I</a:t>
            </a:r>
            <a:r>
              <a:rPr lang="en-GB" sz="2500" baseline="-25000" dirty="0" err="1"/>
              <a:t>c</a:t>
            </a:r>
            <a:r>
              <a:rPr lang="en-GB" sz="2500" dirty="0"/>
              <a:t> for 1-2 </a:t>
            </a:r>
            <a:r>
              <a:rPr lang="en-GB" sz="2500" dirty="0">
                <a:sym typeface="Symbol" panose="05050102010706020507" pitchFamily="18" charset="2"/>
              </a:rPr>
              <a:t>m HTS thickness, 12 mm width</a:t>
            </a:r>
            <a:r>
              <a:rPr lang="en-GB" sz="2500" dirty="0"/>
              <a:t> </a:t>
            </a:r>
            <a:endParaRPr lang="de-DE" sz="25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5CF866-9289-FFAE-0C97-B9B1E77BE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59" y="895352"/>
            <a:ext cx="6591042" cy="5467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764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FAD02FA4-C57B-0995-1E70-885BCA0DF028}"/>
              </a:ext>
            </a:extLst>
          </p:cNvPr>
          <p:cNvSpPr txBox="1"/>
          <p:nvPr/>
        </p:nvSpPr>
        <p:spPr>
          <a:xfrm>
            <a:off x="489172" y="507087"/>
            <a:ext cx="688357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300" b="1" dirty="0">
                <a:latin typeface="+mj-lt"/>
              </a:rPr>
              <a:t>Wider </a:t>
            </a:r>
            <a:r>
              <a:rPr lang="de-DE" sz="2300" b="1" dirty="0" err="1">
                <a:latin typeface="+mj-lt"/>
              </a:rPr>
              <a:t>tapes</a:t>
            </a:r>
            <a:r>
              <a:rPr lang="de-DE" sz="2300" b="1" dirty="0">
                <a:latin typeface="+mj-lt"/>
              </a:rPr>
              <a:t>   (Joint CERN </a:t>
            </a:r>
            <a:r>
              <a:rPr lang="de-DE" sz="2300" b="1" dirty="0" err="1">
                <a:latin typeface="+mj-lt"/>
              </a:rPr>
              <a:t>project</a:t>
            </a:r>
            <a:r>
              <a:rPr lang="de-DE" sz="2300" b="1" dirty="0">
                <a:latin typeface="+mj-lt"/>
              </a:rPr>
              <a:t> „HIGHEST“ - I.FAST Innovative Fund)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853DF4E-977F-1235-00CB-D512E33C8984}"/>
              </a:ext>
            </a:extLst>
          </p:cNvPr>
          <p:cNvGrpSpPr/>
          <p:nvPr/>
        </p:nvGrpSpPr>
        <p:grpSpPr>
          <a:xfrm>
            <a:off x="3979620" y="1774071"/>
            <a:ext cx="2045141" cy="1533856"/>
            <a:chOff x="5030389" y="3458899"/>
            <a:chExt cx="2045141" cy="1533856"/>
          </a:xfrm>
        </p:grpSpPr>
        <p:pic>
          <p:nvPicPr>
            <p:cNvPr id="7" name="Grafik 6" descr="Ein Bild, das Im Haus, Design enthält.&#10;&#10;Automatisch generierte Beschreibung">
              <a:extLst>
                <a:ext uri="{FF2B5EF4-FFF2-40B4-BE49-F238E27FC236}">
                  <a16:creationId xmlns:a16="http://schemas.microsoft.com/office/drawing/2014/main" id="{1585D7D6-3531-FB0F-3AB6-EE858A7F6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0389" y="3458899"/>
              <a:ext cx="2045141" cy="1533856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09760C7C-ADC1-85C1-1BEE-8340B024FECC}"/>
                </a:ext>
              </a:extLst>
            </p:cNvPr>
            <p:cNvSpPr txBox="1"/>
            <p:nvPr/>
          </p:nvSpPr>
          <p:spPr>
            <a:xfrm>
              <a:off x="5196708" y="4558643"/>
              <a:ext cx="10166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solidFill>
                    <a:schemeClr val="bg1"/>
                  </a:solidFill>
                </a:rPr>
                <a:t>30</a:t>
              </a:r>
              <a:r>
                <a:rPr lang="ru-RU" sz="1000" dirty="0">
                  <a:solidFill>
                    <a:schemeClr val="bg1"/>
                  </a:solidFill>
                </a:rPr>
                <a:t> </a:t>
              </a:r>
              <a:r>
                <a:rPr lang="de-DE" sz="1000" dirty="0">
                  <a:solidFill>
                    <a:schemeClr val="bg1"/>
                  </a:solidFill>
                </a:rPr>
                <a:t>mm </a:t>
              </a:r>
              <a:r>
                <a:rPr lang="de-DE" sz="1000" dirty="0" err="1">
                  <a:solidFill>
                    <a:schemeClr val="bg1"/>
                  </a:solidFill>
                </a:rPr>
                <a:t>wide</a:t>
              </a:r>
              <a:r>
                <a:rPr lang="de-DE" sz="1000" dirty="0">
                  <a:solidFill>
                    <a:schemeClr val="bg1"/>
                  </a:solidFill>
                </a:rPr>
                <a:t> </a:t>
              </a:r>
              <a:br>
                <a:rPr lang="de-DE" sz="1000" dirty="0">
                  <a:solidFill>
                    <a:schemeClr val="bg1"/>
                  </a:solidFill>
                </a:rPr>
              </a:br>
              <a:r>
                <a:rPr lang="de-DE" sz="1000" dirty="0">
                  <a:solidFill>
                    <a:schemeClr val="bg1"/>
                  </a:solidFill>
                </a:rPr>
                <a:t>IBAD MgO CC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D45B2AB-B7E8-A5FE-0468-95DC2751FE0B}"/>
              </a:ext>
            </a:extLst>
          </p:cNvPr>
          <p:cNvGrpSpPr/>
          <p:nvPr/>
        </p:nvGrpSpPr>
        <p:grpSpPr>
          <a:xfrm>
            <a:off x="914833" y="1652399"/>
            <a:ext cx="2309081" cy="1857417"/>
            <a:chOff x="6746142" y="3167347"/>
            <a:chExt cx="2309081" cy="1857417"/>
          </a:xfrm>
        </p:grpSpPr>
        <p:pic>
          <p:nvPicPr>
            <p:cNvPr id="10" name="Grafik 9" descr="Ein Bild, das Wand, Im Haus, Kunst, Messstab Maßband enthält.&#10;&#10;Automatisch generierte Beschreibung">
              <a:extLst>
                <a:ext uri="{FF2B5EF4-FFF2-40B4-BE49-F238E27FC236}">
                  <a16:creationId xmlns:a16="http://schemas.microsoft.com/office/drawing/2014/main" id="{E875EB70-EB9F-0E12-0DAB-A10D8F0FC3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54" r="19916"/>
            <a:stretch/>
          </p:blipFill>
          <p:spPr>
            <a:xfrm rot="5400000">
              <a:off x="6971974" y="2941515"/>
              <a:ext cx="1857417" cy="2309081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1812AD41-8917-BE49-7108-3175D3ED96E6}"/>
                </a:ext>
              </a:extLst>
            </p:cNvPr>
            <p:cNvSpPr txBox="1"/>
            <p:nvPr/>
          </p:nvSpPr>
          <p:spPr>
            <a:xfrm>
              <a:off x="7457419" y="3321396"/>
              <a:ext cx="10374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40</a:t>
              </a:r>
              <a:r>
                <a:rPr lang="ru-RU" sz="1000" dirty="0"/>
                <a:t> </a:t>
              </a:r>
              <a:r>
                <a:rPr lang="de-DE" sz="1000" dirty="0"/>
                <a:t>mm </a:t>
              </a:r>
              <a:r>
                <a:rPr lang="de-DE" sz="1000" dirty="0" err="1"/>
                <a:t>wide</a:t>
              </a:r>
              <a:r>
                <a:rPr lang="de-DE" sz="1000" dirty="0"/>
                <a:t> </a:t>
              </a:r>
              <a:br>
                <a:rPr lang="de-DE" sz="1000" dirty="0"/>
              </a:br>
              <a:r>
                <a:rPr lang="de-DE" sz="1000" dirty="0"/>
                <a:t>ABAD YSZ CC</a:t>
              </a:r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51F58B2A-7BB8-30B1-5292-187B740E0AE8}"/>
              </a:ext>
            </a:extLst>
          </p:cNvPr>
          <p:cNvGrpSpPr/>
          <p:nvPr/>
        </p:nvGrpSpPr>
        <p:grpSpPr>
          <a:xfrm>
            <a:off x="907984" y="3811438"/>
            <a:ext cx="3343660" cy="1995003"/>
            <a:chOff x="6273064" y="1204117"/>
            <a:chExt cx="2719591" cy="1619608"/>
          </a:xfrm>
        </p:grpSpPr>
        <p:pic>
          <p:nvPicPr>
            <p:cNvPr id="13" name="Grafik 12" descr="Ein Bild, das Farbigkeit, Screenshot, gelb, Text enthält.&#10;&#10;Automatisch generierte Beschreibung">
              <a:extLst>
                <a:ext uri="{FF2B5EF4-FFF2-40B4-BE49-F238E27FC236}">
                  <a16:creationId xmlns:a16="http://schemas.microsoft.com/office/drawing/2014/main" id="{6E720CAB-109A-FDC8-3B95-F466DA0494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3064" y="1467316"/>
              <a:ext cx="2450287" cy="1356409"/>
            </a:xfrm>
            <a:prstGeom prst="rect">
              <a:avLst/>
            </a:prstGeom>
          </p:spPr>
        </p:pic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8158BF32-315A-39AF-9414-CDE2DF010DBC}"/>
                </a:ext>
              </a:extLst>
            </p:cNvPr>
            <p:cNvCxnSpPr/>
            <p:nvPr/>
          </p:nvCxnSpPr>
          <p:spPr>
            <a:xfrm>
              <a:off x="8727066" y="1481116"/>
              <a:ext cx="0" cy="125981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F52B27B-8A06-0EAF-9A72-9BA876D61E01}"/>
                </a:ext>
              </a:extLst>
            </p:cNvPr>
            <p:cNvSpPr txBox="1"/>
            <p:nvPr/>
          </p:nvSpPr>
          <p:spPr>
            <a:xfrm rot="5400000">
              <a:off x="8295829" y="1990448"/>
              <a:ext cx="11320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dirty="0"/>
                <a:t>4cm tape </a:t>
              </a:r>
              <a:r>
                <a:rPr lang="de-DE" sz="1050" dirty="0" err="1"/>
                <a:t>width</a:t>
              </a:r>
              <a:endParaRPr lang="de-DE" sz="1050" dirty="0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F009C0BD-A3A0-E903-108D-A1A8A29DCC71}"/>
                </a:ext>
              </a:extLst>
            </p:cNvPr>
            <p:cNvSpPr txBox="1"/>
            <p:nvPr/>
          </p:nvSpPr>
          <p:spPr>
            <a:xfrm>
              <a:off x="6286070" y="1204117"/>
              <a:ext cx="1869931" cy="2061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i="1" dirty="0" err="1"/>
                <a:t>J</a:t>
              </a:r>
              <a:r>
                <a:rPr lang="de-DE" sz="1050" baseline="-25000" dirty="0" err="1"/>
                <a:t>c</a:t>
              </a:r>
              <a:r>
                <a:rPr lang="de-DE" sz="1050" dirty="0"/>
                <a:t> </a:t>
              </a:r>
              <a:r>
                <a:rPr lang="de-DE" sz="1050" dirty="0" err="1"/>
                <a:t>distribution</a:t>
              </a:r>
              <a:r>
                <a:rPr lang="de-DE" sz="1050" dirty="0"/>
                <a:t> </a:t>
              </a:r>
              <a:r>
                <a:rPr lang="de-DE" sz="1050" dirty="0" err="1"/>
                <a:t>across</a:t>
              </a:r>
              <a:r>
                <a:rPr lang="de-DE" sz="1050" dirty="0"/>
                <a:t> 4</a:t>
              </a:r>
              <a:r>
                <a:rPr lang="ru-RU" sz="1050" dirty="0"/>
                <a:t> </a:t>
              </a:r>
              <a:r>
                <a:rPr lang="de-DE" sz="1050" dirty="0"/>
                <a:t>cm </a:t>
              </a:r>
              <a:r>
                <a:rPr lang="de-DE" sz="1050" dirty="0" err="1"/>
                <a:t>wide</a:t>
              </a:r>
              <a:r>
                <a:rPr lang="de-DE" sz="1050" dirty="0"/>
                <a:t> CC</a:t>
              </a:r>
            </a:p>
          </p:txBody>
        </p:sp>
      </p:grpSp>
      <p:sp>
        <p:nvSpPr>
          <p:cNvPr id="18" name="Textfeld 17">
            <a:extLst>
              <a:ext uri="{FF2B5EF4-FFF2-40B4-BE49-F238E27FC236}">
                <a16:creationId xmlns:a16="http://schemas.microsoft.com/office/drawing/2014/main" id="{70EBC273-C500-BF5B-7C3B-5951ED31B9C3}"/>
              </a:ext>
            </a:extLst>
          </p:cNvPr>
          <p:cNvSpPr txBox="1"/>
          <p:nvPr/>
        </p:nvSpPr>
        <p:spPr>
          <a:xfrm>
            <a:off x="4344999" y="4063816"/>
            <a:ext cx="42248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7957" lvl="0" indent="-227957" defTabSz="914400" fontAlgn="base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/>
            </a:pPr>
            <a:r>
              <a:rPr lang="de-DE" sz="1800" kern="0" dirty="0">
                <a:solidFill>
                  <a:srgbClr val="000000"/>
                </a:solidFill>
                <a:latin typeface="Arial"/>
              </a:rPr>
              <a:t>Worldwide </a:t>
            </a:r>
            <a:r>
              <a:rPr lang="de-DE" sz="1800" kern="0" dirty="0" err="1">
                <a:solidFill>
                  <a:srgbClr val="000000"/>
                </a:solidFill>
                <a:latin typeface="Arial"/>
              </a:rPr>
              <a:t>first</a:t>
            </a:r>
            <a:r>
              <a:rPr lang="de-DE" sz="18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kern="0" dirty="0" err="1">
                <a:solidFill>
                  <a:srgbClr val="000000"/>
                </a:solidFill>
                <a:latin typeface="Arial"/>
              </a:rPr>
              <a:t>realization</a:t>
            </a:r>
            <a:r>
              <a:rPr lang="de-DE" sz="18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kern="0" dirty="0" err="1">
                <a:solidFill>
                  <a:srgbClr val="000000"/>
                </a:solidFill>
                <a:latin typeface="Arial"/>
              </a:rPr>
              <a:t>of</a:t>
            </a:r>
            <a:r>
              <a:rPr lang="de-DE" sz="1800" kern="0" dirty="0">
                <a:solidFill>
                  <a:srgbClr val="000000"/>
                </a:solidFill>
                <a:latin typeface="Arial"/>
              </a:rPr>
              <a:t> 30 and 40</a:t>
            </a:r>
            <a:r>
              <a:rPr lang="ru-RU" sz="18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kern="0" dirty="0">
                <a:solidFill>
                  <a:srgbClr val="000000"/>
                </a:solidFill>
                <a:latin typeface="Arial"/>
              </a:rPr>
              <a:t>mm </a:t>
            </a:r>
            <a:r>
              <a:rPr lang="de-DE" sz="1800" kern="0" dirty="0" err="1">
                <a:solidFill>
                  <a:srgbClr val="000000"/>
                </a:solidFill>
                <a:latin typeface="Arial"/>
              </a:rPr>
              <a:t>wide</a:t>
            </a:r>
            <a:r>
              <a:rPr lang="de-DE" sz="18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kern="0" dirty="0" err="1">
                <a:solidFill>
                  <a:srgbClr val="000000"/>
                </a:solidFill>
                <a:latin typeface="Arial"/>
              </a:rPr>
              <a:t>Coated</a:t>
            </a:r>
            <a:r>
              <a:rPr lang="de-DE" sz="18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kern="0" dirty="0" err="1">
                <a:solidFill>
                  <a:srgbClr val="000000"/>
                </a:solidFill>
                <a:latin typeface="Arial"/>
              </a:rPr>
              <a:t>Conductors</a:t>
            </a:r>
            <a:r>
              <a:rPr lang="de-DE" sz="18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kern="0" dirty="0" err="1">
                <a:solidFill>
                  <a:srgbClr val="000000"/>
                </a:solidFill>
                <a:latin typeface="Arial"/>
              </a:rPr>
              <a:t>within</a:t>
            </a:r>
            <a:r>
              <a:rPr lang="de-DE" sz="18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kern="0" dirty="0" err="1">
                <a:solidFill>
                  <a:srgbClr val="000000"/>
                </a:solidFill>
              </a:rPr>
              <a:t>Highest</a:t>
            </a:r>
            <a:r>
              <a:rPr lang="de-DE" kern="0" dirty="0">
                <a:solidFill>
                  <a:srgbClr val="000000"/>
                </a:solidFill>
              </a:rPr>
              <a:t> </a:t>
            </a:r>
            <a:r>
              <a:rPr lang="de-DE" sz="18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kern="0" dirty="0" err="1">
                <a:solidFill>
                  <a:srgbClr val="000000"/>
                </a:solidFill>
                <a:latin typeface="Arial"/>
              </a:rPr>
              <a:t>project</a:t>
            </a:r>
            <a:endParaRPr lang="de-DE" sz="180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2384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Reihe, Diagramm, Screenshot enthält.&#10;&#10;Automatisch generierte Beschreibung">
            <a:extLst>
              <a:ext uri="{FF2B5EF4-FFF2-40B4-BE49-F238E27FC236}">
                <a16:creationId xmlns:a16="http://schemas.microsoft.com/office/drawing/2014/main" id="{05B339EE-2E11-CDB3-ACFC-E4E8CE538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22" y="1686046"/>
            <a:ext cx="4537496" cy="38045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E1C9C26-2E4F-A9DE-AEC4-740857146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6" y="729758"/>
            <a:ext cx="6911975" cy="561975"/>
          </a:xfrm>
        </p:spPr>
        <p:txBody>
          <a:bodyPr/>
          <a:lstStyle/>
          <a:p>
            <a:r>
              <a:rPr lang="de-DE" sz="2000" dirty="0"/>
              <a:t>High </a:t>
            </a:r>
            <a:r>
              <a:rPr lang="de-DE" sz="2000" dirty="0" err="1"/>
              <a:t>field</a:t>
            </a:r>
            <a:r>
              <a:rPr lang="de-DE" sz="2000" dirty="0"/>
              <a:t>, </a:t>
            </a:r>
            <a:r>
              <a:rPr lang="de-DE" sz="2000" dirty="0" err="1"/>
              <a:t>low</a:t>
            </a:r>
            <a:r>
              <a:rPr lang="de-DE" sz="2000" dirty="0"/>
              <a:t> </a:t>
            </a:r>
            <a:r>
              <a:rPr lang="de-DE" sz="2000" dirty="0" err="1"/>
              <a:t>temperature</a:t>
            </a:r>
            <a:r>
              <a:rPr lang="de-DE" sz="2000" dirty="0"/>
              <a:t> </a:t>
            </a:r>
            <a:r>
              <a:rPr lang="de-DE" sz="2000" i="1" dirty="0" err="1"/>
              <a:t>J</a:t>
            </a:r>
            <a:r>
              <a:rPr lang="de-DE" sz="2000" baseline="-25000" dirty="0" err="1"/>
              <a:t>c</a:t>
            </a:r>
            <a:r>
              <a:rPr lang="de-DE" sz="2000" dirty="0"/>
              <a:t> </a:t>
            </a:r>
            <a:r>
              <a:rPr lang="de-DE" sz="2000" dirty="0" err="1"/>
              <a:t>characterization</a:t>
            </a:r>
            <a:r>
              <a:rPr lang="de-DE" sz="2000" dirty="0"/>
              <a:t> </a:t>
            </a:r>
            <a:r>
              <a:rPr lang="de-DE" sz="2000" dirty="0" err="1"/>
              <a:t>tests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YBCO and </a:t>
            </a:r>
            <a:r>
              <a:rPr lang="en-GB" sz="2000" dirty="0"/>
              <a:t>YBCO with BZO</a:t>
            </a:r>
            <a:endParaRPr lang="de-DE" sz="2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E8D316-ECED-DF24-76F6-7F28643C8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526" y="1292152"/>
            <a:ext cx="8229600" cy="4858814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High </a:t>
            </a:r>
            <a:r>
              <a:rPr lang="de-DE" dirty="0" err="1"/>
              <a:t>field</a:t>
            </a:r>
            <a:r>
              <a:rPr lang="de-DE" dirty="0"/>
              <a:t>,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i="1" dirty="0" err="1"/>
              <a:t>J</a:t>
            </a:r>
            <a:r>
              <a:rPr lang="de-DE" baseline="-25000" dirty="0" err="1"/>
              <a:t>c</a:t>
            </a:r>
            <a:r>
              <a:rPr lang="de-DE" dirty="0"/>
              <a:t> </a:t>
            </a:r>
            <a:r>
              <a:rPr lang="de-DE" dirty="0" err="1"/>
              <a:t>characterization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 on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patterned</a:t>
            </a:r>
            <a:r>
              <a:rPr lang="de-DE" dirty="0"/>
              <a:t> </a:t>
            </a:r>
            <a:r>
              <a:rPr lang="de-DE" dirty="0" err="1"/>
              <a:t>bridges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PPMS </a:t>
            </a:r>
            <a:r>
              <a:rPr lang="de-DE" dirty="0" err="1"/>
              <a:t>setup</a:t>
            </a:r>
            <a:endParaRPr lang="de-DE" dirty="0"/>
          </a:p>
        </p:txBody>
      </p:sp>
      <p:pic>
        <p:nvPicPr>
          <p:cNvPr id="6" name="Grafik 5" descr="Ein Bild, das Text, Reihe, Diagramm, Zahl enthält.&#10;&#10;Automatisch generierte Beschreibung">
            <a:extLst>
              <a:ext uri="{FF2B5EF4-FFF2-40B4-BE49-F238E27FC236}">
                <a16:creationId xmlns:a16="http://schemas.microsoft.com/office/drawing/2014/main" id="{63F5AD3E-AFB7-F70D-813E-2E0C32AC0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790826"/>
            <a:ext cx="4346187" cy="369981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2448D13-5512-5EB3-CCE5-8FE00661EBF5}"/>
              </a:ext>
            </a:extLst>
          </p:cNvPr>
          <p:cNvSpPr txBox="1"/>
          <p:nvPr/>
        </p:nvSpPr>
        <p:spPr>
          <a:xfrm>
            <a:off x="573788" y="5314379"/>
            <a:ext cx="80463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BZO nanocolumns can pin the vortices along their entire length, therefore, compared to pristine YBCO, 2-3-fold increase in the low-temperature and high-field </a:t>
            </a:r>
            <a:r>
              <a:rPr lang="en-US" sz="1600" i="1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J</a:t>
            </a:r>
            <a:r>
              <a:rPr lang="en-US" sz="1600" baseline="-25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is achieved for these tapes. This result is in line with best laboratory results worldwide.</a:t>
            </a:r>
            <a:endParaRPr lang="de-DE" sz="16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268D9BA-3D15-77F1-1182-864BF22FA3FD}"/>
              </a:ext>
            </a:extLst>
          </p:cNvPr>
          <p:cNvSpPr txBox="1"/>
          <p:nvPr/>
        </p:nvSpPr>
        <p:spPr>
          <a:xfrm>
            <a:off x="284201" y="149622"/>
            <a:ext cx="74775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Correlation with small scale PLD experiments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827930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Diagramm, Reihe enthält.&#10;&#10;Automatisch generierte Beschreibung">
            <a:extLst>
              <a:ext uri="{FF2B5EF4-FFF2-40B4-BE49-F238E27FC236}">
                <a16:creationId xmlns:a16="http://schemas.microsoft.com/office/drawing/2014/main" id="{E51192F3-43EE-E0BE-F999-6D25A42573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616" r="10088"/>
          <a:stretch/>
        </p:blipFill>
        <p:spPr>
          <a:xfrm>
            <a:off x="4354995" y="1967022"/>
            <a:ext cx="4406234" cy="3465887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239FF6F0-EE12-7ED1-2CBA-F8E85F98264F}"/>
              </a:ext>
            </a:extLst>
          </p:cNvPr>
          <p:cNvSpPr txBox="1">
            <a:spLocks/>
          </p:cNvSpPr>
          <p:nvPr/>
        </p:nvSpPr>
        <p:spPr bwMode="auto">
          <a:xfrm>
            <a:off x="390526" y="814230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308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308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308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308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308" b="1">
                <a:solidFill>
                  <a:schemeClr val="tx2"/>
                </a:solidFill>
                <a:latin typeface="Arial" charset="0"/>
              </a:defRPr>
            </a:lvl5pPr>
            <a:lvl6pPr marL="442098" algn="l" rtl="0" eaLnBrk="1" fontAlgn="base" hangingPunct="1">
              <a:spcBef>
                <a:spcPct val="0"/>
              </a:spcBef>
              <a:spcAft>
                <a:spcPct val="0"/>
              </a:spcAft>
              <a:defRPr sz="2308" b="1">
                <a:solidFill>
                  <a:schemeClr val="tx2"/>
                </a:solidFill>
                <a:latin typeface="Arial" charset="0"/>
              </a:defRPr>
            </a:lvl6pPr>
            <a:lvl7pPr marL="884194" algn="l" rtl="0" eaLnBrk="1" fontAlgn="base" hangingPunct="1">
              <a:spcBef>
                <a:spcPct val="0"/>
              </a:spcBef>
              <a:spcAft>
                <a:spcPct val="0"/>
              </a:spcAft>
              <a:defRPr sz="2308" b="1">
                <a:solidFill>
                  <a:schemeClr val="tx2"/>
                </a:solidFill>
                <a:latin typeface="Arial" charset="0"/>
              </a:defRPr>
            </a:lvl7pPr>
            <a:lvl8pPr marL="1326292" algn="l" rtl="0" eaLnBrk="1" fontAlgn="base" hangingPunct="1">
              <a:spcBef>
                <a:spcPct val="0"/>
              </a:spcBef>
              <a:spcAft>
                <a:spcPct val="0"/>
              </a:spcAft>
              <a:defRPr sz="2308" b="1">
                <a:solidFill>
                  <a:schemeClr val="tx2"/>
                </a:solidFill>
                <a:latin typeface="Arial" charset="0"/>
              </a:defRPr>
            </a:lvl8pPr>
            <a:lvl9pPr marL="1768389" algn="l" rtl="0" eaLnBrk="1" fontAlgn="base" hangingPunct="1">
              <a:spcBef>
                <a:spcPct val="0"/>
              </a:spcBef>
              <a:spcAft>
                <a:spcPct val="0"/>
              </a:spcAft>
              <a:defRPr sz="2308" b="1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/>
            <a:r>
              <a:rPr lang="de-DE" sz="2400" kern="0" dirty="0" err="1"/>
              <a:t>Characterization</a:t>
            </a:r>
            <a:r>
              <a:rPr lang="de-DE" sz="2400" kern="0" dirty="0"/>
              <a:t> </a:t>
            </a:r>
            <a:r>
              <a:rPr lang="de-DE" sz="2400" kern="0" dirty="0" err="1"/>
              <a:t>examples</a:t>
            </a:r>
            <a:br>
              <a:rPr lang="de-DE" sz="2400" kern="0" dirty="0"/>
            </a:br>
            <a:r>
              <a:rPr lang="de-DE" sz="2000" i="1" kern="0" dirty="0" err="1"/>
              <a:t>J</a:t>
            </a:r>
            <a:r>
              <a:rPr lang="de-DE" sz="2000" kern="0" baseline="-25000" dirty="0" err="1"/>
              <a:t>c</a:t>
            </a:r>
            <a:r>
              <a:rPr lang="de-DE" sz="2000" kern="0" dirty="0"/>
              <a:t> </a:t>
            </a:r>
            <a:r>
              <a:rPr lang="de-DE" sz="2000" kern="0" dirty="0" err="1"/>
              <a:t>anisotropy</a:t>
            </a:r>
            <a:r>
              <a:rPr lang="de-DE" sz="2000" kern="0" dirty="0"/>
              <a:t> </a:t>
            </a:r>
            <a:r>
              <a:rPr lang="de-DE" sz="2000" kern="0" dirty="0" err="1"/>
              <a:t>characterization</a:t>
            </a:r>
            <a:r>
              <a:rPr lang="de-DE" sz="2000" kern="0" dirty="0"/>
              <a:t> </a:t>
            </a:r>
            <a:r>
              <a:rPr lang="de-DE" sz="1800" dirty="0" err="1"/>
              <a:t>for</a:t>
            </a:r>
            <a:r>
              <a:rPr lang="de-DE" sz="2000" kern="0" dirty="0"/>
              <a:t> YBCO and </a:t>
            </a:r>
            <a:r>
              <a:rPr lang="de-DE" sz="1800" dirty="0"/>
              <a:t>BZO </a:t>
            </a:r>
            <a:r>
              <a:rPr lang="de-DE" sz="1800" dirty="0" err="1"/>
              <a:t>doped</a:t>
            </a:r>
            <a:r>
              <a:rPr lang="de-DE" sz="1800" dirty="0"/>
              <a:t> YBCO</a:t>
            </a:r>
            <a:br>
              <a:rPr lang="de-DE" sz="2000" kern="0" dirty="0"/>
            </a:br>
            <a:endParaRPr lang="de-DE" sz="2400" kern="0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0717AE69-1F1A-A8ED-A548-F5E36A52E0ED}"/>
              </a:ext>
            </a:extLst>
          </p:cNvPr>
          <p:cNvGrpSpPr/>
          <p:nvPr/>
        </p:nvGrpSpPr>
        <p:grpSpPr>
          <a:xfrm>
            <a:off x="243600" y="1594884"/>
            <a:ext cx="4541052" cy="3751620"/>
            <a:chOff x="1338758" y="1725305"/>
            <a:chExt cx="5426296" cy="4433814"/>
          </a:xfrm>
        </p:grpSpPr>
        <p:pic>
          <p:nvPicPr>
            <p:cNvPr id="11" name="Grafik 10" descr="Ein Bild, das Text, Diagramm, Reihe, Screenshot enthält.&#10;&#10;Automatisch generierte Beschreibung">
              <a:extLst>
                <a:ext uri="{FF2B5EF4-FFF2-40B4-BE49-F238E27FC236}">
                  <a16:creationId xmlns:a16="http://schemas.microsoft.com/office/drawing/2014/main" id="{F681E436-DB6E-7339-963A-295AFDEC3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8758" y="1725305"/>
              <a:ext cx="5426296" cy="4433814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95B79EC5-265B-DB2A-062C-21A185FCF1F0}"/>
                </a:ext>
              </a:extLst>
            </p:cNvPr>
            <p:cNvSpPr txBox="1"/>
            <p:nvPr/>
          </p:nvSpPr>
          <p:spPr>
            <a:xfrm>
              <a:off x="3931174" y="2392326"/>
              <a:ext cx="678469" cy="3637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solidFill>
                    <a:srgbClr val="FF0000"/>
                  </a:solidFill>
                </a:rPr>
                <a:t>B</a:t>
              </a:r>
              <a:r>
                <a:rPr lang="de-DE" sz="1400" dirty="0">
                  <a:solidFill>
                    <a:srgbClr val="FF0000"/>
                  </a:solidFill>
                  <a:sym typeface="Symbol" panose="05050102010706020507" pitchFamily="18" charset="2"/>
                </a:rPr>
                <a:t> ‖ c</a:t>
              </a:r>
              <a:endParaRPr lang="de-DE" sz="14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6FD70795-E460-C2CC-EC68-F64E9465635A}"/>
                </a:ext>
              </a:extLst>
            </p:cNvPr>
            <p:cNvSpPr txBox="1"/>
            <p:nvPr/>
          </p:nvSpPr>
          <p:spPr>
            <a:xfrm>
              <a:off x="5827846" y="3757546"/>
              <a:ext cx="808723" cy="3637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solidFill>
                    <a:srgbClr val="FF0000"/>
                  </a:solidFill>
                </a:rPr>
                <a:t>B</a:t>
              </a:r>
              <a:r>
                <a:rPr lang="de-DE" sz="1400" dirty="0">
                  <a:solidFill>
                    <a:srgbClr val="FF0000"/>
                  </a:solidFill>
                  <a:sym typeface="Symbol" panose="05050102010706020507" pitchFamily="18" charset="2"/>
                </a:rPr>
                <a:t> ‖ ab</a:t>
              </a:r>
              <a:endParaRPr lang="de-DE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1471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128040-9689-813B-C176-425BDC124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Interfacial resistance studies</a:t>
            </a:r>
            <a:endParaRPr lang="de-DE" dirty="0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C44C8D07-11F9-AA75-0D3B-AA1BAE125D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68917"/>
              </p:ext>
            </p:extLst>
          </p:nvPr>
        </p:nvGraphicFramePr>
        <p:xfrm>
          <a:off x="518018" y="1035793"/>
          <a:ext cx="4348278" cy="512064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743770">
                  <a:extLst>
                    <a:ext uri="{9D8B030D-6E8A-4147-A177-3AD203B41FA5}">
                      <a16:colId xmlns:a16="http://schemas.microsoft.com/office/drawing/2014/main" val="1417938702"/>
                    </a:ext>
                  </a:extLst>
                </a:gridCol>
                <a:gridCol w="1154691">
                  <a:extLst>
                    <a:ext uri="{9D8B030D-6E8A-4147-A177-3AD203B41FA5}">
                      <a16:colId xmlns:a16="http://schemas.microsoft.com/office/drawing/2014/main" val="2361479615"/>
                    </a:ext>
                  </a:extLst>
                </a:gridCol>
                <a:gridCol w="1449817">
                  <a:extLst>
                    <a:ext uri="{9D8B030D-6E8A-4147-A177-3AD203B41FA5}">
                      <a16:colId xmlns:a16="http://schemas.microsoft.com/office/drawing/2014/main" val="2762441106"/>
                    </a:ext>
                  </a:extLst>
                </a:gridCol>
              </a:tblGrid>
              <a:tr h="1431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de-DE" sz="1400">
                          <a:effectLst/>
                        </a:rPr>
                        <a:t>Tape ID	</a:t>
                      </a:r>
                      <a:endParaRPr lang="de-DE" sz="140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de-DE" sz="1400">
                          <a:effectLst/>
                        </a:rPr>
                        <a:t>CTL (mm)</a:t>
                      </a:r>
                      <a:endParaRPr lang="de-DE" sz="140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de-DE" sz="1400" dirty="0" err="1">
                          <a:effectLst/>
                        </a:rPr>
                        <a:t>R</a:t>
                      </a:r>
                      <a:r>
                        <a:rPr lang="de-DE" sz="1400" baseline="-25000" dirty="0" err="1">
                          <a:effectLst/>
                        </a:rPr>
                        <a:t>b</a:t>
                      </a:r>
                      <a:r>
                        <a:rPr lang="de-DE" sz="1400" dirty="0">
                          <a:effectLst/>
                        </a:rPr>
                        <a:t> (n</a:t>
                      </a:r>
                      <a:r>
                        <a:rPr lang="de-DE" sz="1400" dirty="0">
                          <a:effectLst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de-DE" sz="1400" dirty="0">
                          <a:effectLst/>
                        </a:rPr>
                        <a:t>*cm</a:t>
                      </a:r>
                      <a:r>
                        <a:rPr lang="de-DE" sz="1400" baseline="30000" dirty="0">
                          <a:effectLst/>
                        </a:rPr>
                        <a:t>2</a:t>
                      </a:r>
                      <a:r>
                        <a:rPr lang="de-DE" sz="1400" dirty="0">
                          <a:effectLst/>
                        </a:rPr>
                        <a:t>)</a:t>
                      </a:r>
                      <a:endParaRPr lang="de-DE" sz="1400" dirty="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extLst>
                  <a:ext uri="{0D108BD9-81ED-4DB2-BD59-A6C34878D82A}">
                    <a16:rowId xmlns:a16="http://schemas.microsoft.com/office/drawing/2014/main" val="3446681084"/>
                  </a:ext>
                </a:extLst>
              </a:tr>
              <a:tr h="906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S2303_016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(variation over the width)</a:t>
                      </a:r>
                      <a:endParaRPr lang="de-DE" sz="1400" dirty="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0,109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0,106</a:t>
                      </a:r>
                      <a:endParaRPr lang="de-DE" sz="14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0,108</a:t>
                      </a:r>
                      <a:endParaRPr lang="de-DE" sz="1400" dirty="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12,45</a:t>
                      </a:r>
                      <a:endParaRPr lang="de-DE" sz="14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11,83</a:t>
                      </a:r>
                      <a:endParaRPr lang="de-DE" sz="14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12,21</a:t>
                      </a:r>
                      <a:endParaRPr lang="de-DE" sz="1400" dirty="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extLst>
                  <a:ext uri="{0D108BD9-81ED-4DB2-BD59-A6C34878D82A}">
                    <a16:rowId xmlns:a16="http://schemas.microsoft.com/office/drawing/2014/main" val="912678369"/>
                  </a:ext>
                </a:extLst>
              </a:tr>
              <a:tr h="6682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S2401_001</a:t>
                      </a:r>
                      <a:endParaRPr lang="de-DE" sz="14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(variation along the length)</a:t>
                      </a:r>
                      <a:endParaRPr lang="de-DE" sz="140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0,090</a:t>
                      </a:r>
                      <a:endParaRPr lang="de-DE" sz="14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0,105</a:t>
                      </a:r>
                      <a:endParaRPr lang="de-DE" sz="140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16,39</a:t>
                      </a:r>
                      <a:endParaRPr lang="de-DE" sz="14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22,28</a:t>
                      </a:r>
                      <a:endParaRPr lang="de-DE" sz="1400" dirty="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extLst>
                  <a:ext uri="{0D108BD9-81ED-4DB2-BD59-A6C34878D82A}">
                    <a16:rowId xmlns:a16="http://schemas.microsoft.com/office/drawing/2014/main" val="3077934936"/>
                  </a:ext>
                </a:extLst>
              </a:tr>
              <a:tr h="12887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S2401_002 </a:t>
                      </a:r>
                      <a:endParaRPr lang="de-DE" sz="14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(variation along the length)</a:t>
                      </a:r>
                      <a:endParaRPr lang="de-DE" sz="140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0,113</a:t>
                      </a:r>
                      <a:endParaRPr lang="de-DE" sz="14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0,121</a:t>
                      </a:r>
                      <a:endParaRPr lang="de-DE" sz="14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0,104</a:t>
                      </a:r>
                      <a:endParaRPr lang="de-DE" sz="14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0,111</a:t>
                      </a:r>
                      <a:endParaRPr lang="de-DE" sz="140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18,93</a:t>
                      </a:r>
                      <a:endParaRPr lang="de-DE" sz="14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21,88</a:t>
                      </a:r>
                      <a:endParaRPr lang="de-DE" sz="14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15,99</a:t>
                      </a:r>
                      <a:endParaRPr lang="de-DE" sz="14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18,47</a:t>
                      </a:r>
                      <a:endParaRPr lang="de-DE" sz="1400" dirty="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extLst>
                  <a:ext uri="{0D108BD9-81ED-4DB2-BD59-A6C34878D82A}">
                    <a16:rowId xmlns:a16="http://schemas.microsoft.com/office/drawing/2014/main" val="1266839870"/>
                  </a:ext>
                </a:extLst>
              </a:tr>
              <a:tr h="5250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S2303_019 A  </a:t>
                      </a:r>
                      <a:endParaRPr lang="de-DE" sz="140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 dirty="0">
                          <a:effectLst/>
                        </a:rPr>
                        <a:t>0,660</a:t>
                      </a:r>
                      <a:endParaRPr lang="de-DE" sz="1400" dirty="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de-DE" sz="1400">
                          <a:effectLst/>
                        </a:rPr>
                        <a:t>606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de-DE" sz="140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extLst>
                  <a:ext uri="{0D108BD9-81ED-4DB2-BD59-A6C34878D82A}">
                    <a16:rowId xmlns:a16="http://schemas.microsoft.com/office/drawing/2014/main" val="2415121085"/>
                  </a:ext>
                </a:extLst>
              </a:tr>
              <a:tr h="1431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S2303_019 B  </a:t>
                      </a:r>
                      <a:endParaRPr lang="de-DE" sz="140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en-US" sz="1400">
                          <a:effectLst/>
                        </a:rPr>
                        <a:t>0,185</a:t>
                      </a:r>
                      <a:endParaRPr lang="de-DE" sz="140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1600"/>
                        </a:spcAft>
                      </a:pPr>
                      <a:r>
                        <a:rPr lang="de-DE" sz="1400" dirty="0">
                          <a:effectLst/>
                        </a:rPr>
                        <a:t>44  </a:t>
                      </a:r>
                      <a:endParaRPr lang="de-DE" sz="1400" dirty="0">
                        <a:solidFill>
                          <a:srgbClr val="7F7F7F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09" marR="51709" marT="0" marB="0"/>
                </a:tc>
                <a:extLst>
                  <a:ext uri="{0D108BD9-81ED-4DB2-BD59-A6C34878D82A}">
                    <a16:rowId xmlns:a16="http://schemas.microsoft.com/office/drawing/2014/main" val="3106963979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B54808EF-312C-4515-0D7F-5282B42A228A}"/>
              </a:ext>
            </a:extLst>
          </p:cNvPr>
          <p:cNvSpPr txBox="1"/>
          <p:nvPr/>
        </p:nvSpPr>
        <p:spPr>
          <a:xfrm>
            <a:off x="5018129" y="1969704"/>
            <a:ext cx="360785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KC4 tapes show low variation in CTL and barrier resistance along the length and over the width. Compared to commercial HTS tapes, these parameters are relatively low </a:t>
            </a:r>
          </a:p>
          <a:p>
            <a:endParaRPr lang="en-GB" sz="16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GB" sz="1600" dirty="0">
                <a:latin typeface="Arial" panose="020B0604020202020204" pitchFamily="34" charset="0"/>
                <a:cs typeface="Times New Roman" panose="02020603050405020304" pitchFamily="18" charset="0"/>
              </a:rPr>
              <a:t>Further experiments are running to investigate the influence of humidity  and hydrogen on the barrier resistance value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139411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1C9C26-2E4F-A9DE-AEC4-74085714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Mechanical</a:t>
            </a:r>
            <a:r>
              <a:rPr lang="de-DE" dirty="0"/>
              <a:t> </a:t>
            </a:r>
            <a:r>
              <a:rPr lang="de-DE" dirty="0" err="1"/>
              <a:t>characterization</a:t>
            </a:r>
            <a:r>
              <a:rPr lang="de-DE" dirty="0"/>
              <a:t> – </a:t>
            </a:r>
            <a:r>
              <a:rPr lang="de-DE" dirty="0" err="1"/>
              <a:t>tensile</a:t>
            </a:r>
            <a:r>
              <a:rPr lang="de-DE" dirty="0"/>
              <a:t> </a:t>
            </a:r>
            <a:r>
              <a:rPr lang="de-DE" dirty="0" err="1"/>
              <a:t>load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E8D316-ECED-DF24-76F6-7F28643C8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526" y="1303178"/>
            <a:ext cx="8229600" cy="4525963"/>
          </a:xfrm>
        </p:spPr>
        <p:txBody>
          <a:bodyPr/>
          <a:lstStyle/>
          <a:p>
            <a:r>
              <a:rPr lang="de-DE" i="1" dirty="0" err="1"/>
              <a:t>I</a:t>
            </a:r>
            <a:r>
              <a:rPr lang="de-DE" baseline="-25000" dirty="0" err="1"/>
              <a:t>c</a:t>
            </a:r>
            <a:r>
              <a:rPr lang="de-DE" dirty="0"/>
              <a:t> after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0.1% </a:t>
            </a:r>
            <a:r>
              <a:rPr lang="de-DE" dirty="0" err="1"/>
              <a:t>tensile</a:t>
            </a:r>
            <a:r>
              <a:rPr lang="de-DE" dirty="0"/>
              <a:t> </a:t>
            </a:r>
            <a:r>
              <a:rPr lang="de-DE" dirty="0" err="1"/>
              <a:t>strain</a:t>
            </a:r>
            <a:r>
              <a:rPr lang="de-DE" dirty="0"/>
              <a:t> </a:t>
            </a:r>
          </a:p>
        </p:txBody>
      </p:sp>
      <p:pic>
        <p:nvPicPr>
          <p:cNvPr id="5" name="Grafik 4" descr="Ein Bild, das Installationszubehör, Im Haus, Hahn, Spiegel enthält.&#10;&#10;Automatisch generierte Beschreibung">
            <a:extLst>
              <a:ext uri="{FF2B5EF4-FFF2-40B4-BE49-F238E27FC236}">
                <a16:creationId xmlns:a16="http://schemas.microsoft.com/office/drawing/2014/main" id="{424AA4EA-62C0-137D-746A-6C2D6CD60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28995" y="2401116"/>
            <a:ext cx="3742508" cy="280688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BFEE604-6311-7619-7BDC-37913052816F}"/>
              </a:ext>
            </a:extLst>
          </p:cNvPr>
          <p:cNvSpPr txBox="1"/>
          <p:nvPr/>
        </p:nvSpPr>
        <p:spPr>
          <a:xfrm>
            <a:off x="3579617" y="1869978"/>
            <a:ext cx="50405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I</a:t>
            </a:r>
            <a:r>
              <a:rPr lang="en-GB" baseline="-25000" dirty="0" err="1"/>
              <a:t>c</a:t>
            </a:r>
            <a:r>
              <a:rPr lang="en-GB" dirty="0"/>
              <a:t>-values are measured on two short samples of same tape</a:t>
            </a:r>
          </a:p>
          <a:p>
            <a:endParaRPr lang="en-GB" dirty="0"/>
          </a:p>
          <a:p>
            <a:r>
              <a:rPr lang="en-GB" dirty="0"/>
              <a:t>Tensile strain of </a:t>
            </a:r>
            <a:r>
              <a:rPr lang="en-GB" b="1" dirty="0"/>
              <a:t>0.1%</a:t>
            </a:r>
            <a:r>
              <a:rPr lang="en-GB" dirty="0"/>
              <a:t> applied at </a:t>
            </a:r>
            <a:r>
              <a:rPr lang="en-GB" b="1" dirty="0"/>
              <a:t>77 K</a:t>
            </a:r>
          </a:p>
          <a:p>
            <a:endParaRPr lang="en-GB" dirty="0"/>
          </a:p>
          <a:p>
            <a:r>
              <a:rPr lang="en-GB" dirty="0"/>
              <a:t>Samples are cut to remove damage from extensometer tips</a:t>
            </a:r>
          </a:p>
          <a:p>
            <a:endParaRPr lang="en-GB" dirty="0"/>
          </a:p>
          <a:p>
            <a:r>
              <a:rPr lang="en-GB" i="1" dirty="0" err="1"/>
              <a:t>I</a:t>
            </a:r>
            <a:r>
              <a:rPr lang="en-GB" baseline="-25000" dirty="0" err="1"/>
              <a:t>c</a:t>
            </a:r>
            <a:r>
              <a:rPr lang="en-GB" dirty="0"/>
              <a:t>-values measurement repeated for  shortened samples</a:t>
            </a:r>
          </a:p>
          <a:p>
            <a:endParaRPr lang="en-GB" dirty="0"/>
          </a:p>
          <a:p>
            <a:r>
              <a:rPr lang="en-GB" dirty="0">
                <a:latin typeface="+mj-lt"/>
              </a:rPr>
              <a:t>Result: </a:t>
            </a:r>
            <a:r>
              <a:rPr lang="en-GB" b="1" i="1" dirty="0" err="1">
                <a:latin typeface="+mj-lt"/>
              </a:rPr>
              <a:t>I</a:t>
            </a:r>
            <a:r>
              <a:rPr lang="en-GB" b="1" baseline="-25000" dirty="0" err="1">
                <a:latin typeface="+mj-lt"/>
              </a:rPr>
              <a:t>c</a:t>
            </a:r>
            <a:r>
              <a:rPr lang="en-GB" b="1" dirty="0">
                <a:latin typeface="+mj-lt"/>
              </a:rPr>
              <a:t> change is within 1%</a:t>
            </a:r>
            <a:r>
              <a:rPr lang="en-GB" dirty="0">
                <a:latin typeface="+mj-lt"/>
              </a:rPr>
              <a:t>:  </a:t>
            </a:r>
            <a:r>
              <a:rPr lang="de-DE" sz="1800" dirty="0">
                <a:effectLst/>
                <a:latin typeface="+mj-lt"/>
                <a:ea typeface="Calibri" panose="020F0502020204030204" pitchFamily="34" charset="0"/>
              </a:rPr>
              <a:t>195.64 A </a:t>
            </a:r>
            <a:r>
              <a:rPr lang="de-DE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dirty="0">
                <a:effectLst/>
                <a:latin typeface="+mj-lt"/>
                <a:ea typeface="Calibri" panose="020F0502020204030204" pitchFamily="34" charset="0"/>
              </a:rPr>
              <a:t>194.68 A and 200.62 A </a:t>
            </a:r>
            <a:r>
              <a:rPr lang="en-GB" sz="18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sz="1800" dirty="0">
                <a:effectLst/>
                <a:latin typeface="+mj-lt"/>
                <a:ea typeface="Calibri" panose="020F0502020204030204" pitchFamily="34" charset="0"/>
              </a:rPr>
              <a:t>198.8 A (that can be within measurement uncertainty and scattering along the length) </a:t>
            </a:r>
            <a:endParaRPr lang="en-GB" dirty="0">
              <a:latin typeface="+mj-lt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5490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525" y="269875"/>
            <a:ext cx="6911975" cy="561975"/>
          </a:xfrm>
        </p:spPr>
        <p:txBody>
          <a:bodyPr/>
          <a:lstStyle/>
          <a:p>
            <a:r>
              <a:rPr lang="de-DE" dirty="0"/>
              <a:t>Content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3525" y="1557365"/>
            <a:ext cx="8356600" cy="509155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de-DE" sz="2000" b="1" dirty="0"/>
              <a:t>WP2.1- R&amp;D on </a:t>
            </a:r>
            <a:r>
              <a:rPr lang="de-DE" sz="2000" b="1" dirty="0" err="1"/>
              <a:t>accelerator</a:t>
            </a:r>
            <a:r>
              <a:rPr lang="de-DE" sz="2000" b="1" dirty="0"/>
              <a:t> grade HTS REBCO </a:t>
            </a:r>
            <a:r>
              <a:rPr lang="de-DE" sz="2000" b="1" dirty="0" err="1"/>
              <a:t>conductors</a:t>
            </a:r>
            <a:endParaRPr lang="de-DE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Motivation</a:t>
            </a:r>
          </a:p>
          <a:p>
            <a:r>
              <a:rPr lang="en-US" dirty="0"/>
              <a:t>KC</a:t>
            </a:r>
            <a:r>
              <a:rPr lang="en-US" baseline="30000" dirty="0"/>
              <a:t>4</a:t>
            </a:r>
            <a:r>
              <a:rPr lang="en-US" dirty="0"/>
              <a:t> Equipment Status</a:t>
            </a:r>
          </a:p>
          <a:p>
            <a:r>
              <a:rPr lang="en-US" dirty="0"/>
              <a:t>Coated Conductor Depositions and Characterization</a:t>
            </a:r>
          </a:p>
          <a:p>
            <a:r>
              <a:rPr lang="en-US" dirty="0"/>
              <a:t>Next steps</a:t>
            </a:r>
          </a:p>
          <a:p>
            <a:pPr marL="0" indent="0">
              <a:buNone/>
            </a:pPr>
            <a:br>
              <a:rPr lang="en-US" sz="1000" b="1" dirty="0"/>
            </a:b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985920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08F8D6F0-6749-401C-4E65-9920F6E5B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6" y="333377"/>
            <a:ext cx="6911975" cy="561975"/>
          </a:xfrm>
        </p:spPr>
        <p:txBody>
          <a:bodyPr/>
          <a:lstStyle/>
          <a:p>
            <a:r>
              <a:rPr lang="de-DE" dirty="0" err="1"/>
              <a:t>Characterization</a:t>
            </a:r>
            <a:r>
              <a:rPr lang="de-DE" dirty="0"/>
              <a:t> </a:t>
            </a:r>
            <a:r>
              <a:rPr lang="de-DE" dirty="0" err="1"/>
              <a:t>examples</a:t>
            </a:r>
            <a:r>
              <a:rPr lang="de-DE" dirty="0"/>
              <a:t> – </a:t>
            </a:r>
            <a:r>
              <a:rPr lang="de-DE" dirty="0" err="1"/>
              <a:t>compressive</a:t>
            </a:r>
            <a:r>
              <a:rPr lang="de-DE" dirty="0"/>
              <a:t> </a:t>
            </a:r>
            <a:r>
              <a:rPr lang="de-DE" dirty="0" err="1"/>
              <a:t>load</a:t>
            </a:r>
            <a:endParaRPr lang="de-DE" dirty="0"/>
          </a:p>
        </p:txBody>
      </p:sp>
      <p:pic>
        <p:nvPicPr>
          <p:cNvPr id="5" name="Grafik 4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F67BC227-D119-9E2C-C505-DC8DE3710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259" y="1146230"/>
            <a:ext cx="6280785" cy="480631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A4F9859-ACCE-9D16-2222-4A1E91452097}"/>
              </a:ext>
            </a:extLst>
          </p:cNvPr>
          <p:cNvSpPr txBox="1"/>
          <p:nvPr/>
        </p:nvSpPr>
        <p:spPr>
          <a:xfrm>
            <a:off x="438016" y="5670259"/>
            <a:ext cx="84438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  <a:spcAft>
                <a:spcPts val="1600"/>
              </a:spcAft>
            </a:pPr>
            <a:r>
              <a:rPr lang="en-US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I-V curves of the sample S2303-014_1 before and after applying a </a:t>
            </a:r>
            <a:r>
              <a:rPr lang="en-US" sz="16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compressive transversal </a:t>
            </a:r>
            <a:r>
              <a:rPr lang="en-US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load of </a:t>
            </a:r>
            <a:r>
              <a:rPr lang="en-US" sz="16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100 MPA </a:t>
            </a:r>
            <a:r>
              <a:rPr lang="en-US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over an area of 180 mm</a:t>
            </a:r>
            <a:r>
              <a:rPr lang="en-US" sz="1600" baseline="30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at </a:t>
            </a:r>
            <a:r>
              <a:rPr lang="en-US" sz="16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RT</a:t>
            </a:r>
            <a:endParaRPr lang="de-DE" sz="1600" b="1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8" name="Gruppieren 20">
            <a:extLst>
              <a:ext uri="{FF2B5EF4-FFF2-40B4-BE49-F238E27FC236}">
                <a16:creationId xmlns:a16="http://schemas.microsoft.com/office/drawing/2014/main" id="{4A80CC56-7944-12E2-D0E1-B1B9E5D7471C}"/>
              </a:ext>
            </a:extLst>
          </p:cNvPr>
          <p:cNvGrpSpPr>
            <a:grpSpLocks/>
          </p:cNvGrpSpPr>
          <p:nvPr/>
        </p:nvGrpSpPr>
        <p:grpSpPr bwMode="auto">
          <a:xfrm>
            <a:off x="645144" y="1445527"/>
            <a:ext cx="1523960" cy="1439862"/>
            <a:chOff x="2262937" y="2067144"/>
            <a:chExt cx="2393351" cy="3569206"/>
          </a:xfrm>
        </p:grpSpPr>
        <p:grpSp>
          <p:nvGrpSpPr>
            <p:cNvPr id="9" name="Gruppieren 21">
              <a:extLst>
                <a:ext uri="{FF2B5EF4-FFF2-40B4-BE49-F238E27FC236}">
                  <a16:creationId xmlns:a16="http://schemas.microsoft.com/office/drawing/2014/main" id="{88AABB14-97A5-0AF2-7224-786BA3AF96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2937" y="2067144"/>
              <a:ext cx="2393351" cy="3121764"/>
              <a:chOff x="2281410" y="1872923"/>
              <a:chExt cx="2393351" cy="3121764"/>
            </a:xfrm>
          </p:grpSpPr>
          <p:grpSp>
            <p:nvGrpSpPr>
              <p:cNvPr id="11" name="Gruppieren 23">
                <a:extLst>
                  <a:ext uri="{FF2B5EF4-FFF2-40B4-BE49-F238E27FC236}">
                    <a16:creationId xmlns:a16="http://schemas.microsoft.com/office/drawing/2014/main" id="{5CCACE27-A4C5-9DDD-6E59-777B0B4A9F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1410" y="2197706"/>
                <a:ext cx="2393351" cy="2796981"/>
                <a:chOff x="2142865" y="1123618"/>
                <a:chExt cx="2393351" cy="2796981"/>
              </a:xfrm>
            </p:grpSpPr>
            <p:sp>
              <p:nvSpPr>
                <p:cNvPr id="13" name="Cube 25">
                  <a:extLst>
                    <a:ext uri="{FF2B5EF4-FFF2-40B4-BE49-F238E27FC236}">
                      <a16:creationId xmlns:a16="http://schemas.microsoft.com/office/drawing/2014/main" id="{DEDE9C19-3453-5172-932E-30E9C78A72C2}"/>
                    </a:ext>
                  </a:extLst>
                </p:cNvPr>
                <p:cNvSpPr/>
                <p:nvPr/>
              </p:nvSpPr>
              <p:spPr>
                <a:xfrm>
                  <a:off x="2142865" y="1123618"/>
                  <a:ext cx="2393351" cy="1042882"/>
                </a:xfrm>
                <a:prstGeom prst="cub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de-DE" sz="1200" dirty="0" err="1"/>
                    <a:t>Pressure</a:t>
                  </a:r>
                  <a:r>
                    <a:rPr lang="de-DE" dirty="0"/>
                    <a:t> </a:t>
                  </a:r>
                  <a:r>
                    <a:rPr lang="de-DE" sz="1200" dirty="0" err="1"/>
                    <a:t>punch</a:t>
                  </a:r>
                  <a:endParaRPr lang="de-DE" sz="1200" dirty="0"/>
                </a:p>
              </p:txBody>
            </p:sp>
            <p:sp>
              <p:nvSpPr>
                <p:cNvPr id="14" name="Cube 26">
                  <a:extLst>
                    <a:ext uri="{FF2B5EF4-FFF2-40B4-BE49-F238E27FC236}">
                      <a16:creationId xmlns:a16="http://schemas.microsoft.com/office/drawing/2014/main" id="{09C7508E-BB41-3735-8B35-78CC48F75A15}"/>
                    </a:ext>
                  </a:extLst>
                </p:cNvPr>
                <p:cNvSpPr/>
                <p:nvPr/>
              </p:nvSpPr>
              <p:spPr>
                <a:xfrm>
                  <a:off x="2142865" y="2877717"/>
                  <a:ext cx="2393351" cy="1042882"/>
                </a:xfrm>
                <a:prstGeom prst="cub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15" name="Parallelogramm 14">
                  <a:extLst>
                    <a:ext uri="{FF2B5EF4-FFF2-40B4-BE49-F238E27FC236}">
                      <a16:creationId xmlns:a16="http://schemas.microsoft.com/office/drawing/2014/main" id="{3D346EDB-45C0-5DD0-8341-C44BCB4079DB}"/>
                    </a:ext>
                  </a:extLst>
                </p:cNvPr>
                <p:cNvSpPr/>
                <p:nvPr/>
              </p:nvSpPr>
              <p:spPr>
                <a:xfrm flipH="1" flipV="1">
                  <a:off x="2581731" y="2344228"/>
                  <a:ext cx="1515619" cy="1321674"/>
                </a:xfrm>
                <a:prstGeom prst="parallelogram">
                  <a:avLst>
                    <a:gd name="adj" fmla="val 93007"/>
                  </a:avLst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</p:grpSp>
          <p:sp>
            <p:nvSpPr>
              <p:cNvPr id="12" name="Pfeil nach unten 24">
                <a:extLst>
                  <a:ext uri="{FF2B5EF4-FFF2-40B4-BE49-F238E27FC236}">
                    <a16:creationId xmlns:a16="http://schemas.microsoft.com/office/drawing/2014/main" id="{198D28C8-ED50-D434-E78E-C2660FCF7A7B}"/>
                  </a:ext>
                </a:extLst>
              </p:cNvPr>
              <p:cNvSpPr/>
              <p:nvPr/>
            </p:nvSpPr>
            <p:spPr>
              <a:xfrm>
                <a:off x="3271410" y="1872923"/>
                <a:ext cx="413351" cy="499068"/>
              </a:xfrm>
              <a:prstGeom prst="downArrow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sp>
          <p:nvSpPr>
            <p:cNvPr id="10" name="Pfeil nach unten 22">
              <a:extLst>
                <a:ext uri="{FF2B5EF4-FFF2-40B4-BE49-F238E27FC236}">
                  <a16:creationId xmlns:a16="http://schemas.microsoft.com/office/drawing/2014/main" id="{E0B3FDBE-2D95-3D57-7FC4-9342EFC05807}"/>
                </a:ext>
              </a:extLst>
            </p:cNvPr>
            <p:cNvSpPr/>
            <p:nvPr/>
          </p:nvSpPr>
          <p:spPr>
            <a:xfrm flipV="1">
              <a:off x="3252937" y="5116630"/>
              <a:ext cx="413351" cy="519720"/>
            </a:xfrm>
            <a:prstGeom prst="downArrow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474828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1C9C26-2E4F-A9DE-AEC4-74085714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mechanical characterization steps: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E8D316-ECED-DF24-76F6-7F28643C8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526" y="1303178"/>
            <a:ext cx="8229600" cy="4525963"/>
          </a:xfrm>
        </p:spPr>
        <p:txBody>
          <a:bodyPr/>
          <a:lstStyle/>
          <a:p>
            <a:r>
              <a:rPr lang="de-DE" i="1" dirty="0" err="1"/>
              <a:t>J</a:t>
            </a:r>
            <a:r>
              <a:rPr lang="de-DE" baseline="-25000" dirty="0" err="1"/>
              <a:t>c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tensile</a:t>
            </a:r>
            <a:r>
              <a:rPr lang="de-DE" dirty="0"/>
              <a:t> stress/</a:t>
            </a:r>
            <a:r>
              <a:rPr lang="de-DE" dirty="0" err="1"/>
              <a:t>strain</a:t>
            </a:r>
            <a:r>
              <a:rPr lang="de-DE" dirty="0"/>
              <a:t> </a:t>
            </a:r>
          </a:p>
        </p:txBody>
      </p:sp>
      <p:grpSp>
        <p:nvGrpSpPr>
          <p:cNvPr id="4" name="Gruppieren 6">
            <a:extLst>
              <a:ext uri="{FF2B5EF4-FFF2-40B4-BE49-F238E27FC236}">
                <a16:creationId xmlns:a16="http://schemas.microsoft.com/office/drawing/2014/main" id="{3D5A4D9D-6B71-889F-F45E-A9705610E3B3}"/>
              </a:ext>
            </a:extLst>
          </p:cNvPr>
          <p:cNvGrpSpPr>
            <a:grpSpLocks/>
          </p:cNvGrpSpPr>
          <p:nvPr/>
        </p:nvGrpSpPr>
        <p:grpSpPr bwMode="auto">
          <a:xfrm>
            <a:off x="699507" y="1750913"/>
            <a:ext cx="2548851" cy="2463433"/>
            <a:chOff x="208602" y="1618065"/>
            <a:chExt cx="5332613" cy="4581610"/>
          </a:xfrm>
        </p:grpSpPr>
        <p:grpSp>
          <p:nvGrpSpPr>
            <p:cNvPr id="7" name="Gruppieren 7">
              <a:extLst>
                <a:ext uri="{FF2B5EF4-FFF2-40B4-BE49-F238E27FC236}">
                  <a16:creationId xmlns:a16="http://schemas.microsoft.com/office/drawing/2014/main" id="{B5AE872E-98A0-F591-DEB7-01C5CF72A2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8602" y="2097327"/>
              <a:ext cx="5332613" cy="3625273"/>
              <a:chOff x="-948594" y="812800"/>
              <a:chExt cx="5332613" cy="3625273"/>
            </a:xfrm>
          </p:grpSpPr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0C982675-573D-55B5-DD3E-D273820713E0}"/>
                  </a:ext>
                </a:extLst>
              </p:cNvPr>
              <p:cNvSpPr/>
              <p:nvPr/>
            </p:nvSpPr>
            <p:spPr>
              <a:xfrm>
                <a:off x="1162937" y="813602"/>
                <a:ext cx="2077721" cy="90405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GB" sz="1200" dirty="0"/>
                  <a:t>Tensile machine gripping</a:t>
                </a:r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6B5350D7-120B-7F7F-8A1E-E4CE341C76B1}"/>
                  </a:ext>
                </a:extLst>
              </p:cNvPr>
              <p:cNvSpPr/>
              <p:nvPr/>
            </p:nvSpPr>
            <p:spPr>
              <a:xfrm>
                <a:off x="1162937" y="3533877"/>
                <a:ext cx="2077721" cy="90405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F3CD3D27-BC2D-45B2-1CB6-EB21B1046CFD}"/>
                  </a:ext>
                </a:extLst>
              </p:cNvPr>
              <p:cNvSpPr/>
              <p:nvPr/>
            </p:nvSpPr>
            <p:spPr>
              <a:xfrm>
                <a:off x="2134179" y="1717661"/>
                <a:ext cx="178266" cy="181621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cxnSp>
            <p:nvCxnSpPr>
              <p:cNvPr id="13" name="Gekrümmter Verbinder 13">
                <a:extLst>
                  <a:ext uri="{FF2B5EF4-FFF2-40B4-BE49-F238E27FC236}">
                    <a16:creationId xmlns:a16="http://schemas.microsoft.com/office/drawing/2014/main" id="{F22A6E56-3DE8-9457-2E9C-65404FB423A3}"/>
                  </a:ext>
                </a:extLst>
              </p:cNvPr>
              <p:cNvCxnSpPr/>
              <p:nvPr/>
            </p:nvCxnSpPr>
            <p:spPr>
              <a:xfrm rot="10800000" flipV="1">
                <a:off x="578962" y="2386935"/>
                <a:ext cx="1644349" cy="461476"/>
              </a:xfrm>
              <a:prstGeom prst="curvedConnector3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krümmter Verbinder 14">
                <a:extLst>
                  <a:ext uri="{FF2B5EF4-FFF2-40B4-BE49-F238E27FC236}">
                    <a16:creationId xmlns:a16="http://schemas.microsoft.com/office/drawing/2014/main" id="{724F2737-4859-C70C-0A94-307CAA344B9E}"/>
                  </a:ext>
                </a:extLst>
              </p:cNvPr>
              <p:cNvCxnSpPr/>
              <p:nvPr/>
            </p:nvCxnSpPr>
            <p:spPr>
              <a:xfrm rot="10800000" flipV="1">
                <a:off x="578962" y="2848411"/>
                <a:ext cx="1644349" cy="283361"/>
              </a:xfrm>
              <a:prstGeom prst="curvedConnector3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2355DEDE-CAA0-8841-D2C1-F5BA79CF0C1F}"/>
                  </a:ext>
                </a:extLst>
              </p:cNvPr>
              <p:cNvSpPr/>
              <p:nvPr/>
            </p:nvSpPr>
            <p:spPr>
              <a:xfrm>
                <a:off x="2134179" y="1866089"/>
                <a:ext cx="2188369" cy="24018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D29C23EF-60A1-9386-1BE9-729B80C648F3}"/>
                  </a:ext>
                </a:extLst>
              </p:cNvPr>
              <p:cNvSpPr/>
              <p:nvPr/>
            </p:nvSpPr>
            <p:spPr>
              <a:xfrm>
                <a:off x="2134179" y="3145266"/>
                <a:ext cx="2188369" cy="24018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7" name="Textfeld 17">
                <a:extLst>
                  <a:ext uri="{FF2B5EF4-FFF2-40B4-BE49-F238E27FC236}">
                    <a16:creationId xmlns:a16="http://schemas.microsoft.com/office/drawing/2014/main" id="{06639714-D694-BBED-B4E8-5AC8D14FBE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34959" y="2433842"/>
                <a:ext cx="124906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GB" altLang="de-DE" sz="1400" dirty="0"/>
                  <a:t>Current joints</a:t>
                </a:r>
              </a:p>
            </p:txBody>
          </p:sp>
          <p:sp>
            <p:nvSpPr>
              <p:cNvPr id="18" name="Textfeld 18">
                <a:extLst>
                  <a:ext uri="{FF2B5EF4-FFF2-40B4-BE49-F238E27FC236}">
                    <a16:creationId xmlns:a16="http://schemas.microsoft.com/office/drawing/2014/main" id="{69F341A2-EC21-F7C9-385B-727661D4ED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948594" y="2682494"/>
                <a:ext cx="1498873" cy="3077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GB" altLang="de-DE" sz="1400"/>
                  <a:t>Voltage contacts</a:t>
                </a:r>
              </a:p>
            </p:txBody>
          </p:sp>
        </p:grpSp>
        <p:sp>
          <p:nvSpPr>
            <p:cNvPr id="8" name="Pfeil nach unten 8">
              <a:extLst>
                <a:ext uri="{FF2B5EF4-FFF2-40B4-BE49-F238E27FC236}">
                  <a16:creationId xmlns:a16="http://schemas.microsoft.com/office/drawing/2014/main" id="{06EB3E0B-FD48-CDC9-8C02-5C20F71626B9}"/>
                </a:ext>
              </a:extLst>
            </p:cNvPr>
            <p:cNvSpPr/>
            <p:nvPr/>
          </p:nvSpPr>
          <p:spPr>
            <a:xfrm flipV="1">
              <a:off x="3174580" y="1618065"/>
              <a:ext cx="411856" cy="439885"/>
            </a:xfrm>
            <a:prstGeom prst="downArrow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9" name="Pfeil nach unten 9">
              <a:extLst>
                <a:ext uri="{FF2B5EF4-FFF2-40B4-BE49-F238E27FC236}">
                  <a16:creationId xmlns:a16="http://schemas.microsoft.com/office/drawing/2014/main" id="{C3004018-9183-FD49-B131-3DD9AAD3CA09}"/>
                </a:ext>
              </a:extLst>
            </p:cNvPr>
            <p:cNvSpPr/>
            <p:nvPr/>
          </p:nvSpPr>
          <p:spPr>
            <a:xfrm>
              <a:off x="3153064" y="5738199"/>
              <a:ext cx="414930" cy="461476"/>
            </a:xfrm>
            <a:prstGeom prst="downArrow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19" name="Gruppieren 20">
            <a:extLst>
              <a:ext uri="{FF2B5EF4-FFF2-40B4-BE49-F238E27FC236}">
                <a16:creationId xmlns:a16="http://schemas.microsoft.com/office/drawing/2014/main" id="{3AE89743-0AB0-CCC1-D021-65F59B3E18DC}"/>
              </a:ext>
            </a:extLst>
          </p:cNvPr>
          <p:cNvGrpSpPr>
            <a:grpSpLocks/>
          </p:cNvGrpSpPr>
          <p:nvPr/>
        </p:nvGrpSpPr>
        <p:grpSpPr bwMode="auto">
          <a:xfrm>
            <a:off x="651772" y="4667038"/>
            <a:ext cx="3415080" cy="1477962"/>
            <a:chOff x="601879" y="2067144"/>
            <a:chExt cx="6228326" cy="3569206"/>
          </a:xfrm>
        </p:grpSpPr>
        <p:grpSp>
          <p:nvGrpSpPr>
            <p:cNvPr id="20" name="Gruppieren 21">
              <a:extLst>
                <a:ext uri="{FF2B5EF4-FFF2-40B4-BE49-F238E27FC236}">
                  <a16:creationId xmlns:a16="http://schemas.microsoft.com/office/drawing/2014/main" id="{CA5870C5-F79C-16CA-0669-FF19029E73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879" y="2067144"/>
              <a:ext cx="6228326" cy="3122001"/>
              <a:chOff x="620352" y="1872923"/>
              <a:chExt cx="6228326" cy="3122001"/>
            </a:xfrm>
          </p:grpSpPr>
          <p:grpSp>
            <p:nvGrpSpPr>
              <p:cNvPr id="22" name="Gruppieren 23">
                <a:extLst>
                  <a:ext uri="{FF2B5EF4-FFF2-40B4-BE49-F238E27FC236}">
                    <a16:creationId xmlns:a16="http://schemas.microsoft.com/office/drawing/2014/main" id="{BC2EB460-C3BB-DEB5-8E62-7048C308EE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0352" y="2237870"/>
                <a:ext cx="6228326" cy="2757054"/>
                <a:chOff x="481807" y="1163782"/>
                <a:chExt cx="6228326" cy="2757054"/>
              </a:xfrm>
            </p:grpSpPr>
            <p:sp>
              <p:nvSpPr>
                <p:cNvPr id="24" name="Cube 25">
                  <a:extLst>
                    <a:ext uri="{FF2B5EF4-FFF2-40B4-BE49-F238E27FC236}">
                      <a16:creationId xmlns:a16="http://schemas.microsoft.com/office/drawing/2014/main" id="{10FE444B-2A25-2C33-1C97-9106A66DEB1F}"/>
                    </a:ext>
                  </a:extLst>
                </p:cNvPr>
                <p:cNvSpPr/>
                <p:nvPr/>
              </p:nvSpPr>
              <p:spPr>
                <a:xfrm>
                  <a:off x="2142865" y="1163671"/>
                  <a:ext cx="2393351" cy="1042882"/>
                </a:xfrm>
                <a:prstGeom prst="cub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de-DE" sz="1200" dirty="0" err="1"/>
                    <a:t>Pressure</a:t>
                  </a:r>
                  <a:r>
                    <a:rPr lang="de-DE" dirty="0"/>
                    <a:t> </a:t>
                  </a:r>
                  <a:r>
                    <a:rPr lang="de-DE" sz="1200" dirty="0" err="1"/>
                    <a:t>punch</a:t>
                  </a:r>
                  <a:endParaRPr lang="de-DE" sz="1200" dirty="0"/>
                </a:p>
              </p:txBody>
            </p:sp>
            <p:sp>
              <p:nvSpPr>
                <p:cNvPr id="25" name="Cube 26">
                  <a:extLst>
                    <a:ext uri="{FF2B5EF4-FFF2-40B4-BE49-F238E27FC236}">
                      <a16:creationId xmlns:a16="http://schemas.microsoft.com/office/drawing/2014/main" id="{E15A1CDE-2284-4F54-36BC-9ED479332F6D}"/>
                    </a:ext>
                  </a:extLst>
                </p:cNvPr>
                <p:cNvSpPr/>
                <p:nvPr/>
              </p:nvSpPr>
              <p:spPr>
                <a:xfrm>
                  <a:off x="2142865" y="2877717"/>
                  <a:ext cx="2393351" cy="1042882"/>
                </a:xfrm>
                <a:prstGeom prst="cub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26" name="Parallelogramm 25">
                  <a:extLst>
                    <a:ext uri="{FF2B5EF4-FFF2-40B4-BE49-F238E27FC236}">
                      <a16:creationId xmlns:a16="http://schemas.microsoft.com/office/drawing/2014/main" id="{498ADB04-0A3E-EF58-A9C3-F9ED169723DD}"/>
                    </a:ext>
                  </a:extLst>
                </p:cNvPr>
                <p:cNvSpPr/>
                <p:nvPr/>
              </p:nvSpPr>
              <p:spPr>
                <a:xfrm flipH="1" flipV="1">
                  <a:off x="2581731" y="2344228"/>
                  <a:ext cx="1515619" cy="1321674"/>
                </a:xfrm>
                <a:prstGeom prst="parallelogram">
                  <a:avLst>
                    <a:gd name="adj" fmla="val 93007"/>
                  </a:avLst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27" name="Parallelogramm 26">
                  <a:extLst>
                    <a:ext uri="{FF2B5EF4-FFF2-40B4-BE49-F238E27FC236}">
                      <a16:creationId xmlns:a16="http://schemas.microsoft.com/office/drawing/2014/main" id="{BC06A075-84E1-A709-4BC4-812D94D21003}"/>
                    </a:ext>
                  </a:extLst>
                </p:cNvPr>
                <p:cNvSpPr/>
                <p:nvPr/>
              </p:nvSpPr>
              <p:spPr>
                <a:xfrm>
                  <a:off x="3612555" y="2437159"/>
                  <a:ext cx="2556650" cy="123907"/>
                </a:xfrm>
                <a:prstGeom prst="parallelogram">
                  <a:avLst>
                    <a:gd name="adj" fmla="val 93208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28" name="Parallelogramm 27">
                  <a:extLst>
                    <a:ext uri="{FF2B5EF4-FFF2-40B4-BE49-F238E27FC236}">
                      <a16:creationId xmlns:a16="http://schemas.microsoft.com/office/drawing/2014/main" id="{8A6989C2-415B-62C0-21E3-821F9ECEB725}"/>
                    </a:ext>
                  </a:extLst>
                </p:cNvPr>
                <p:cNvSpPr/>
                <p:nvPr/>
              </p:nvSpPr>
              <p:spPr>
                <a:xfrm>
                  <a:off x="2701653" y="3397437"/>
                  <a:ext cx="3146058" cy="148001"/>
                </a:xfrm>
                <a:prstGeom prst="parallelogram">
                  <a:avLst>
                    <a:gd name="adj" fmla="val 93208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29" name="Textfeld 30">
                  <a:extLst>
                    <a:ext uri="{FF2B5EF4-FFF2-40B4-BE49-F238E27FC236}">
                      <a16:creationId xmlns:a16="http://schemas.microsoft.com/office/drawing/2014/main" id="{CF747313-51AF-454F-327B-45F25D537C6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702048" y="2768723"/>
                  <a:ext cx="2008085" cy="6671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GB" altLang="de-DE" sz="1400"/>
                    <a:t>Current joints</a:t>
                  </a:r>
                </a:p>
              </p:txBody>
            </p:sp>
            <p:cxnSp>
              <p:nvCxnSpPr>
                <p:cNvPr id="30" name="Gekrümmter Verbinder 31">
                  <a:extLst>
                    <a:ext uri="{FF2B5EF4-FFF2-40B4-BE49-F238E27FC236}">
                      <a16:creationId xmlns:a16="http://schemas.microsoft.com/office/drawing/2014/main" id="{E915EB35-7FB0-FFC9-4A73-E32853723427}"/>
                    </a:ext>
                  </a:extLst>
                </p:cNvPr>
                <p:cNvCxnSpPr/>
                <p:nvPr/>
              </p:nvCxnSpPr>
              <p:spPr>
                <a:xfrm rot="10800000" flipV="1">
                  <a:off x="1675931" y="2581717"/>
                  <a:ext cx="2028480" cy="251255"/>
                </a:xfrm>
                <a:prstGeom prst="curvedConnector3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Gekrümmter Verbinder 32">
                  <a:extLst>
                    <a:ext uri="{FF2B5EF4-FFF2-40B4-BE49-F238E27FC236}">
                      <a16:creationId xmlns:a16="http://schemas.microsoft.com/office/drawing/2014/main" id="{6854C71F-BB42-A7D2-D90A-0EFE12075163}"/>
                    </a:ext>
                  </a:extLst>
                </p:cNvPr>
                <p:cNvCxnSpPr/>
                <p:nvPr/>
              </p:nvCxnSpPr>
              <p:spPr>
                <a:xfrm rot="10800000" flipV="1">
                  <a:off x="961498" y="3345810"/>
                  <a:ext cx="2028480" cy="254698"/>
                </a:xfrm>
                <a:prstGeom prst="curvedConnector3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feld 33">
                  <a:extLst>
                    <a:ext uri="{FF2B5EF4-FFF2-40B4-BE49-F238E27FC236}">
                      <a16:creationId xmlns:a16="http://schemas.microsoft.com/office/drawing/2014/main" id="{8FACD7B8-4DA3-4C97-DD54-B3FE8756CEA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81807" y="2975324"/>
                  <a:ext cx="2409702" cy="6671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GB" altLang="de-DE" sz="1400" dirty="0"/>
                    <a:t>Voltage contacts</a:t>
                  </a:r>
                </a:p>
              </p:txBody>
            </p:sp>
          </p:grpSp>
          <p:sp>
            <p:nvSpPr>
              <p:cNvPr id="23" name="Pfeil nach unten 24">
                <a:extLst>
                  <a:ext uri="{FF2B5EF4-FFF2-40B4-BE49-F238E27FC236}">
                    <a16:creationId xmlns:a16="http://schemas.microsoft.com/office/drawing/2014/main" id="{7FDE1FF7-F6FD-A70C-6A9B-4B1A0C74AC12}"/>
                  </a:ext>
                </a:extLst>
              </p:cNvPr>
              <p:cNvSpPr/>
              <p:nvPr/>
            </p:nvSpPr>
            <p:spPr>
              <a:xfrm>
                <a:off x="3271410" y="1872923"/>
                <a:ext cx="413351" cy="499068"/>
              </a:xfrm>
              <a:prstGeom prst="downArrow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sp>
          <p:nvSpPr>
            <p:cNvPr id="21" name="Pfeil nach unten 22">
              <a:extLst>
                <a:ext uri="{FF2B5EF4-FFF2-40B4-BE49-F238E27FC236}">
                  <a16:creationId xmlns:a16="http://schemas.microsoft.com/office/drawing/2014/main" id="{5CF77495-A04F-1BB1-52C1-07E3CA6F509C}"/>
                </a:ext>
              </a:extLst>
            </p:cNvPr>
            <p:cNvSpPr/>
            <p:nvPr/>
          </p:nvSpPr>
          <p:spPr>
            <a:xfrm flipV="1">
              <a:off x="3252937" y="5116630"/>
              <a:ext cx="413351" cy="519720"/>
            </a:xfrm>
            <a:prstGeom prst="downArrow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33" name="Inhaltsplatzhalter 2">
            <a:extLst>
              <a:ext uri="{FF2B5EF4-FFF2-40B4-BE49-F238E27FC236}">
                <a16:creationId xmlns:a16="http://schemas.microsoft.com/office/drawing/2014/main" id="{4AD435DB-C399-1698-70C5-F3DB8702B2A9}"/>
              </a:ext>
            </a:extLst>
          </p:cNvPr>
          <p:cNvSpPr txBox="1">
            <a:spLocks/>
          </p:cNvSpPr>
          <p:nvPr/>
        </p:nvSpPr>
        <p:spPr>
          <a:xfrm>
            <a:off x="419809" y="4222807"/>
            <a:ext cx="8229600" cy="2132464"/>
          </a:xfrm>
          <a:prstGeom prst="rect">
            <a:avLst/>
          </a:prstGeom>
        </p:spPr>
        <p:txBody>
          <a:bodyPr/>
          <a:lstStyle>
            <a:lvl1pPr marL="303942" indent="-303942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939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4460" indent="-303942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169716" indent="-2671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77">
                <a:solidFill>
                  <a:schemeClr val="tx1"/>
                </a:solidFill>
                <a:latin typeface="+mn-lt"/>
              </a:defRPr>
            </a:lvl3pPr>
            <a:lvl4pPr marL="1602602" indent="-2671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77">
                <a:solidFill>
                  <a:schemeClr val="tx1"/>
                </a:solidFill>
                <a:latin typeface="+mn-lt"/>
              </a:defRPr>
            </a:lvl4pPr>
            <a:lvl5pPr marL="2026279" indent="-2671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77">
                <a:solidFill>
                  <a:schemeClr val="tx1"/>
                </a:solidFill>
                <a:latin typeface="+mn-lt"/>
              </a:defRPr>
            </a:lvl5pPr>
            <a:lvl6pPr marL="2431536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6pPr>
            <a:lvl7pPr marL="2873632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7pPr>
            <a:lvl8pPr marL="3315730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8pPr>
            <a:lvl9pPr marL="3757827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9pPr>
          </a:lstStyle>
          <a:p>
            <a:pPr defTabSz="914400"/>
            <a:r>
              <a:rPr lang="de-DE" i="1" kern="0" dirty="0" err="1"/>
              <a:t>J</a:t>
            </a:r>
            <a:r>
              <a:rPr lang="de-DE" kern="0" baseline="-25000" dirty="0" err="1"/>
              <a:t>c</a:t>
            </a:r>
            <a:r>
              <a:rPr lang="de-DE" kern="0" dirty="0"/>
              <a:t> </a:t>
            </a:r>
            <a:r>
              <a:rPr lang="de-DE" kern="0" dirty="0" err="1"/>
              <a:t>under</a:t>
            </a:r>
            <a:r>
              <a:rPr lang="de-DE" kern="0" dirty="0"/>
              <a:t> </a:t>
            </a:r>
            <a:r>
              <a:rPr lang="de-DE" kern="0" dirty="0" err="1"/>
              <a:t>compressive</a:t>
            </a:r>
            <a:r>
              <a:rPr lang="de-DE" kern="0" dirty="0"/>
              <a:t> stress 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1642C8EF-4C98-6A74-0DA2-60958EDD377F}"/>
              </a:ext>
            </a:extLst>
          </p:cNvPr>
          <p:cNvSpPr txBox="1">
            <a:spLocks/>
          </p:cNvSpPr>
          <p:nvPr/>
        </p:nvSpPr>
        <p:spPr>
          <a:xfrm>
            <a:off x="4484328" y="1316215"/>
            <a:ext cx="3785983" cy="2132464"/>
          </a:xfrm>
          <a:prstGeom prst="rect">
            <a:avLst/>
          </a:prstGeom>
        </p:spPr>
        <p:txBody>
          <a:bodyPr/>
          <a:lstStyle>
            <a:lvl1pPr marL="303942" indent="-303942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939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4460" indent="-303942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169716" indent="-2671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77">
                <a:solidFill>
                  <a:schemeClr val="tx1"/>
                </a:solidFill>
                <a:latin typeface="+mn-lt"/>
              </a:defRPr>
            </a:lvl3pPr>
            <a:lvl4pPr marL="1602602" indent="-2671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77">
                <a:solidFill>
                  <a:schemeClr val="tx1"/>
                </a:solidFill>
                <a:latin typeface="+mn-lt"/>
              </a:defRPr>
            </a:lvl4pPr>
            <a:lvl5pPr marL="2026279" indent="-2671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77">
                <a:solidFill>
                  <a:schemeClr val="tx1"/>
                </a:solidFill>
                <a:latin typeface="+mn-lt"/>
              </a:defRPr>
            </a:lvl5pPr>
            <a:lvl6pPr marL="2431536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6pPr>
            <a:lvl7pPr marL="2873632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7pPr>
            <a:lvl8pPr marL="3315730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8pPr>
            <a:lvl9pPr marL="3757827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9pPr>
          </a:lstStyle>
          <a:p>
            <a:pPr defTabSz="914400"/>
            <a:r>
              <a:rPr lang="de-DE" i="1" kern="0" dirty="0" err="1"/>
              <a:t>J</a:t>
            </a:r>
            <a:r>
              <a:rPr lang="de-DE" kern="0" baseline="-25000" dirty="0" err="1"/>
              <a:t>c</a:t>
            </a:r>
            <a:r>
              <a:rPr lang="de-DE" kern="0" dirty="0"/>
              <a:t> </a:t>
            </a:r>
            <a:r>
              <a:rPr lang="de-DE" kern="0" dirty="0" err="1"/>
              <a:t>under</a:t>
            </a:r>
            <a:r>
              <a:rPr lang="de-DE" kern="0" dirty="0"/>
              <a:t> </a:t>
            </a:r>
            <a:r>
              <a:rPr lang="de-DE" kern="0" dirty="0" err="1"/>
              <a:t>delaminating</a:t>
            </a:r>
            <a:r>
              <a:rPr lang="de-DE" kern="0" dirty="0"/>
              <a:t> stress</a:t>
            </a: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21A4C338-9D69-A0E1-9A6C-2F98DA1DE8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6213" y="1703637"/>
            <a:ext cx="1211855" cy="4357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90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1C9C26-2E4F-A9DE-AEC4-74085714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Next </a:t>
            </a:r>
            <a:r>
              <a:rPr lang="de-DE" dirty="0" err="1"/>
              <a:t>steps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E8D316-ECED-DF24-76F6-7F28643C8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526" y="544194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000" dirty="0"/>
              <a:t>Discussion and decision of joint characterization efforts </a:t>
            </a:r>
          </a:p>
          <a:p>
            <a:pPr marL="0" indent="0">
              <a:buNone/>
            </a:pPr>
            <a:br>
              <a:rPr lang="en-GB" sz="2000" dirty="0"/>
            </a:br>
            <a:r>
              <a:rPr lang="en-GB" sz="2000" dirty="0"/>
              <a:t>- required repeat of deposition parameter tests for </a:t>
            </a:r>
            <a:br>
              <a:rPr lang="en-GB" sz="2000" dirty="0"/>
            </a:br>
            <a:r>
              <a:rPr lang="en-GB" sz="2000" dirty="0"/>
              <a:t>  various buffers, SC stoichiometries</a:t>
            </a:r>
          </a:p>
          <a:p>
            <a:pPr marL="0" indent="0">
              <a:buNone/>
            </a:pPr>
            <a:br>
              <a:rPr lang="en-GB" sz="2000" dirty="0"/>
            </a:br>
            <a:r>
              <a:rPr lang="en-GB" sz="2000" dirty="0"/>
              <a:t>- increasing tape lengths &gt;100 m</a:t>
            </a:r>
          </a:p>
          <a:p>
            <a:pPr marL="0" indent="0">
              <a:buNone/>
            </a:pPr>
            <a:br>
              <a:rPr lang="en-GB" sz="2000" dirty="0"/>
            </a:br>
            <a:r>
              <a:rPr lang="en-GB" sz="2000" dirty="0"/>
              <a:t>- electro-mechanical properties measurements</a:t>
            </a:r>
          </a:p>
          <a:p>
            <a:pPr marL="0" indent="0" algn="just">
              <a:buNone/>
            </a:pPr>
            <a:br>
              <a:rPr lang="en-GB" sz="2000" dirty="0"/>
            </a:br>
            <a:r>
              <a:rPr lang="en-GB" sz="2000" dirty="0"/>
              <a:t>- achievement </a:t>
            </a:r>
            <a:r>
              <a:rPr lang="en-GB" sz="2000" dirty="0" err="1"/>
              <a:t>RfO</a:t>
            </a:r>
            <a:r>
              <a:rPr lang="en-GB" sz="2000" dirty="0"/>
              <a:t> for second PLD system PLD300 (</a:t>
            </a:r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The laser system is operational and currently the final steps are under way to finish the commissioning phase)</a:t>
            </a:r>
            <a:endParaRPr lang="en-GB" sz="2000" dirty="0"/>
          </a:p>
          <a:p>
            <a:pPr marL="0" indent="0">
              <a:buNone/>
            </a:pPr>
            <a:br>
              <a:rPr lang="en-GB" sz="2000" dirty="0"/>
            </a:br>
            <a:r>
              <a:rPr lang="en-GB" sz="2000" dirty="0"/>
              <a:t>- further transfer small scale PLD experiments on production of tapes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- investigation of factors influencing intrinsic electrical properties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5591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Kleidung, Person, Schuhwerk, Lächeln enthält.&#10;&#10;Automatisch generierte Beschreibung">
            <a:extLst>
              <a:ext uri="{FF2B5EF4-FFF2-40B4-BE49-F238E27FC236}">
                <a16:creationId xmlns:a16="http://schemas.microsoft.com/office/drawing/2014/main" id="{3C980B5F-FAAF-BE7D-6A51-8E7DE4324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372815" y="1041970"/>
            <a:ext cx="5624139" cy="421810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85A0077-D91A-15E9-1954-C88F7E854273}"/>
              </a:ext>
            </a:extLst>
          </p:cNvPr>
          <p:cNvSpPr txBox="1"/>
          <p:nvPr/>
        </p:nvSpPr>
        <p:spPr>
          <a:xfrm>
            <a:off x="489172" y="507087"/>
            <a:ext cx="6883578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300" b="1" dirty="0">
                <a:latin typeface="+mj-lt"/>
              </a:rPr>
              <a:t>KIT KC4 Team</a:t>
            </a:r>
          </a:p>
        </p:txBody>
      </p:sp>
    </p:spTree>
    <p:extLst>
      <p:ext uri="{BB962C8B-B14F-4D97-AF65-F5344CB8AC3E}">
        <p14:creationId xmlns:p14="http://schemas.microsoft.com/office/powerpoint/2010/main" val="2575772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802865-69E1-4052-A5EB-24D2AE6725F8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7188" y="217404"/>
            <a:ext cx="8229600" cy="1143000"/>
          </a:xfrm>
        </p:spPr>
        <p:txBody>
          <a:bodyPr/>
          <a:lstStyle/>
          <a:p>
            <a:r>
              <a:rPr lang="en-US" altLang="en-US" b="0" dirty="0"/>
              <a:t>BRUKER HTS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1800" dirty="0"/>
              <a:t>BHTS’s process chain</a:t>
            </a:r>
            <a:endParaRPr lang="en-US" sz="1800" dirty="0"/>
          </a:p>
        </p:txBody>
      </p:sp>
      <p:sp>
        <p:nvSpPr>
          <p:cNvPr id="8" name="Textfeld 7"/>
          <p:cNvSpPr txBox="1"/>
          <p:nvPr/>
        </p:nvSpPr>
        <p:spPr>
          <a:xfrm>
            <a:off x="101601" y="1591876"/>
            <a:ext cx="490633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The standard processing route for the BHTS coated conductors consists of …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70C0"/>
              </a:buClr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… stainless steel substrate polishing and cleaning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70C0"/>
              </a:buClr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… YSZ buffer layer coating by vacuum deposition (ABAD)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70C0"/>
              </a:buClr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… Ceria and YBCO layer coating by vacuum deposition (PLD)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70C0"/>
              </a:buClr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… Ag shunt layer coating by vacuum deposition (evaporation) and Ag layer annealing in O2 atmosphere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70C0"/>
              </a:buClr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… Cu encapsulation by plating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70C0"/>
              </a:buClr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… final inspection and quality check of the HTS tapes</a:t>
            </a:r>
          </a:p>
        </p:txBody>
      </p:sp>
      <p:grpSp>
        <p:nvGrpSpPr>
          <p:cNvPr id="9" name="Gruppieren 1"/>
          <p:cNvGrpSpPr>
            <a:grpSpLocks/>
          </p:cNvGrpSpPr>
          <p:nvPr/>
        </p:nvGrpSpPr>
        <p:grpSpPr bwMode="auto">
          <a:xfrm>
            <a:off x="5290329" y="5505429"/>
            <a:ext cx="3687257" cy="774433"/>
            <a:chOff x="563563" y="4237556"/>
            <a:chExt cx="7758112" cy="1617144"/>
          </a:xfrm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5826368" y="4259182"/>
              <a:ext cx="563724" cy="1525834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3570090" y="4259182"/>
              <a:ext cx="565105" cy="1525834"/>
            </a:xfrm>
            <a:prstGeom prst="rect">
              <a:avLst/>
            </a:prstGeom>
            <a:solidFill>
              <a:srgbClr val="66CCFF">
                <a:alpha val="39999"/>
              </a:srgbClr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5074736" y="4259182"/>
              <a:ext cx="563724" cy="152583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4323104" y="4259182"/>
              <a:ext cx="565105" cy="1525834"/>
            </a:xfrm>
            <a:prstGeom prst="rect">
              <a:avLst/>
            </a:prstGeom>
            <a:solidFill>
              <a:srgbClr val="66CCFF">
                <a:alpha val="39999"/>
              </a:srgbClr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2504818" y="4259182"/>
              <a:ext cx="877364" cy="152583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2568376" y="4400953"/>
              <a:ext cx="437991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2692726" y="4619615"/>
              <a:ext cx="0" cy="544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2880634" y="4619615"/>
              <a:ext cx="0" cy="544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H="1">
              <a:off x="2944191" y="4837076"/>
              <a:ext cx="250083" cy="382059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H="1">
              <a:off x="3069924" y="4837076"/>
              <a:ext cx="250084" cy="382059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20" name="AutoShape 16"/>
            <p:cNvSpPr>
              <a:spLocks noChangeArrowheads="1"/>
            </p:cNvSpPr>
            <p:nvPr/>
          </p:nvSpPr>
          <p:spPr bwMode="auto">
            <a:xfrm rot="-1374591">
              <a:off x="1062349" y="4867113"/>
              <a:ext cx="563724" cy="436124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21" name="Rectangle 17" descr="Diagonal hell nach oben"/>
            <p:cNvSpPr>
              <a:spLocks noChangeArrowheads="1"/>
            </p:cNvSpPr>
            <p:nvPr/>
          </p:nvSpPr>
          <p:spPr bwMode="auto">
            <a:xfrm>
              <a:off x="1030570" y="5268395"/>
              <a:ext cx="6739816" cy="81698"/>
            </a:xfrm>
            <a:prstGeom prst="rect">
              <a:avLst/>
            </a:prstGeom>
            <a:pattFill prst="ltUpDiag">
              <a:fgClr>
                <a:srgbClr val="777777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563563" y="5227546"/>
              <a:ext cx="758541" cy="6271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1677194" y="5109805"/>
              <a:ext cx="627281" cy="1093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928659" y="4564349"/>
              <a:ext cx="125733" cy="5454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1740751" y="4237556"/>
              <a:ext cx="501549" cy="32679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1677194" y="5382532"/>
              <a:ext cx="627281" cy="1093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1615019" y="5219136"/>
              <a:ext cx="751632" cy="54065"/>
            </a:xfrm>
            <a:custGeom>
              <a:avLst/>
              <a:gdLst>
                <a:gd name="T0" fmla="*/ 0 w 544"/>
                <a:gd name="T1" fmla="*/ 2147483647 h 45"/>
                <a:gd name="T2" fmla="*/ 2147483647 w 544"/>
                <a:gd name="T3" fmla="*/ 0 h 45"/>
                <a:gd name="T4" fmla="*/ 2147483647 w 544"/>
                <a:gd name="T5" fmla="*/ 0 h 45"/>
                <a:gd name="T6" fmla="*/ 2147483647 w 544"/>
                <a:gd name="T7" fmla="*/ 2147483647 h 45"/>
                <a:gd name="T8" fmla="*/ 0 w 544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45"/>
                <a:gd name="T17" fmla="*/ 544 w 544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45">
                  <a:moveTo>
                    <a:pt x="0" y="45"/>
                  </a:moveTo>
                  <a:lnTo>
                    <a:pt x="45" y="0"/>
                  </a:lnTo>
                  <a:lnTo>
                    <a:pt x="499" y="0"/>
                  </a:lnTo>
                  <a:lnTo>
                    <a:pt x="54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A1E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flipV="1">
              <a:off x="1615019" y="5346489"/>
              <a:ext cx="751632" cy="54065"/>
            </a:xfrm>
            <a:custGeom>
              <a:avLst/>
              <a:gdLst>
                <a:gd name="T0" fmla="*/ 0 w 544"/>
                <a:gd name="T1" fmla="*/ 2147483647 h 45"/>
                <a:gd name="T2" fmla="*/ 2147483647 w 544"/>
                <a:gd name="T3" fmla="*/ 0 h 45"/>
                <a:gd name="T4" fmla="*/ 2147483647 w 544"/>
                <a:gd name="T5" fmla="*/ 0 h 45"/>
                <a:gd name="T6" fmla="*/ 2147483647 w 544"/>
                <a:gd name="T7" fmla="*/ 2147483647 h 45"/>
                <a:gd name="T8" fmla="*/ 0 w 544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45"/>
                <a:gd name="T17" fmla="*/ 544 w 544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45">
                  <a:moveTo>
                    <a:pt x="0" y="45"/>
                  </a:moveTo>
                  <a:lnTo>
                    <a:pt x="45" y="0"/>
                  </a:lnTo>
                  <a:lnTo>
                    <a:pt x="499" y="0"/>
                  </a:lnTo>
                  <a:lnTo>
                    <a:pt x="54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A1E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3633647" y="4423780"/>
              <a:ext cx="437992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>
              <a:off x="3757998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>
              <a:off x="3945906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 rot="6981229" flipH="1">
              <a:off x="3879858" y="4567499"/>
              <a:ext cx="279937" cy="55957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633314" y="5219136"/>
              <a:ext cx="5127401" cy="54065"/>
            </a:xfrm>
            <a:custGeom>
              <a:avLst/>
              <a:gdLst>
                <a:gd name="T0" fmla="*/ 2147483647 w 3711"/>
                <a:gd name="T1" fmla="*/ 2147483647 h 45"/>
                <a:gd name="T2" fmla="*/ 2147483647 w 3711"/>
                <a:gd name="T3" fmla="*/ 0 h 45"/>
                <a:gd name="T4" fmla="*/ 2147483647 w 3711"/>
                <a:gd name="T5" fmla="*/ 2147483647 h 45"/>
                <a:gd name="T6" fmla="*/ 2147483647 w 3711"/>
                <a:gd name="T7" fmla="*/ 2147483647 h 45"/>
                <a:gd name="T8" fmla="*/ 0 w 3711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11"/>
                <a:gd name="T16" fmla="*/ 0 h 45"/>
                <a:gd name="T17" fmla="*/ 3711 w 3711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11" h="45">
                  <a:moveTo>
                    <a:pt x="1" y="45"/>
                  </a:moveTo>
                  <a:lnTo>
                    <a:pt x="183" y="0"/>
                  </a:lnTo>
                  <a:lnTo>
                    <a:pt x="3708" y="10"/>
                  </a:lnTo>
                  <a:lnTo>
                    <a:pt x="3711" y="43"/>
                  </a:lnTo>
                  <a:lnTo>
                    <a:pt x="0" y="43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4386661" y="4423780"/>
              <a:ext cx="437991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5" name="Line 35"/>
            <p:cNvSpPr>
              <a:spLocks noChangeShapeType="1"/>
            </p:cNvSpPr>
            <p:nvPr/>
          </p:nvSpPr>
          <p:spPr bwMode="auto">
            <a:xfrm>
              <a:off x="4511012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4698920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37" name="Line 37"/>
            <p:cNvSpPr>
              <a:spLocks noChangeShapeType="1"/>
            </p:cNvSpPr>
            <p:nvPr/>
          </p:nvSpPr>
          <p:spPr bwMode="auto">
            <a:xfrm rot="6981229" flipH="1">
              <a:off x="4588658" y="4555485"/>
              <a:ext cx="279937" cy="55957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38" name="Line 39"/>
            <p:cNvSpPr>
              <a:spLocks noChangeShapeType="1"/>
            </p:cNvSpPr>
            <p:nvPr/>
          </p:nvSpPr>
          <p:spPr bwMode="auto">
            <a:xfrm rot="6981229" flipH="1">
              <a:off x="4650833" y="4555485"/>
              <a:ext cx="279937" cy="55957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39" name="Line 40"/>
            <p:cNvSpPr>
              <a:spLocks noChangeShapeType="1"/>
            </p:cNvSpPr>
            <p:nvPr/>
          </p:nvSpPr>
          <p:spPr bwMode="auto">
            <a:xfrm>
              <a:off x="3759380" y="5211927"/>
              <a:ext cx="4011005" cy="1202"/>
            </a:xfrm>
            <a:prstGeom prst="line">
              <a:avLst/>
            </a:prstGeom>
            <a:noFill/>
            <a:ln w="28575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4511012" y="5154258"/>
              <a:ext cx="3249702" cy="54065"/>
            </a:xfrm>
            <a:custGeom>
              <a:avLst/>
              <a:gdLst>
                <a:gd name="T0" fmla="*/ 2147483647 w 2352"/>
                <a:gd name="T1" fmla="*/ 2147483647 h 45"/>
                <a:gd name="T2" fmla="*/ 2147483647 w 2352"/>
                <a:gd name="T3" fmla="*/ 0 h 45"/>
                <a:gd name="T4" fmla="*/ 2147483647 w 2352"/>
                <a:gd name="T5" fmla="*/ 2147483647 h 45"/>
                <a:gd name="T6" fmla="*/ 2147483647 w 2352"/>
                <a:gd name="T7" fmla="*/ 2147483647 h 45"/>
                <a:gd name="T8" fmla="*/ 0 w 2352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52"/>
                <a:gd name="T16" fmla="*/ 0 h 45"/>
                <a:gd name="T17" fmla="*/ 2352 w 2352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52" h="45">
                  <a:moveTo>
                    <a:pt x="1" y="45"/>
                  </a:moveTo>
                  <a:lnTo>
                    <a:pt x="183" y="0"/>
                  </a:lnTo>
                  <a:lnTo>
                    <a:pt x="2352" y="1"/>
                  </a:lnTo>
                  <a:lnTo>
                    <a:pt x="2352" y="40"/>
                  </a:lnTo>
                  <a:lnTo>
                    <a:pt x="0" y="43"/>
                  </a:lnTo>
                </a:path>
              </a:pathLst>
            </a:custGeom>
            <a:solidFill>
              <a:srgbClr val="5F5F5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41" name="Rectangle 42"/>
            <p:cNvSpPr>
              <a:spLocks noChangeArrowheads="1"/>
            </p:cNvSpPr>
            <p:nvPr/>
          </p:nvSpPr>
          <p:spPr bwMode="auto">
            <a:xfrm>
              <a:off x="5138293" y="4400953"/>
              <a:ext cx="437991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42" name="Line 43"/>
            <p:cNvSpPr>
              <a:spLocks noChangeShapeType="1"/>
            </p:cNvSpPr>
            <p:nvPr/>
          </p:nvSpPr>
          <p:spPr bwMode="auto">
            <a:xfrm>
              <a:off x="5262644" y="4619615"/>
              <a:ext cx="0" cy="5118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43" name="Line 44"/>
            <p:cNvSpPr>
              <a:spLocks noChangeShapeType="1"/>
            </p:cNvSpPr>
            <p:nvPr/>
          </p:nvSpPr>
          <p:spPr bwMode="auto">
            <a:xfrm>
              <a:off x="5450552" y="4619615"/>
              <a:ext cx="0" cy="5118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5200468" y="5130229"/>
              <a:ext cx="2564391" cy="28835"/>
            </a:xfrm>
            <a:custGeom>
              <a:avLst/>
              <a:gdLst>
                <a:gd name="T0" fmla="*/ 2147483647 w 1856"/>
                <a:gd name="T1" fmla="*/ 2147483647 h 24"/>
                <a:gd name="T2" fmla="*/ 2147483647 w 1856"/>
                <a:gd name="T3" fmla="*/ 2147483647 h 24"/>
                <a:gd name="T4" fmla="*/ 2147483647 w 1856"/>
                <a:gd name="T5" fmla="*/ 0 h 24"/>
                <a:gd name="T6" fmla="*/ 2147483647 w 1856"/>
                <a:gd name="T7" fmla="*/ 2147483647 h 24"/>
                <a:gd name="T8" fmla="*/ 0 w 1856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6"/>
                <a:gd name="T16" fmla="*/ 0 h 24"/>
                <a:gd name="T17" fmla="*/ 1856 w 1856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6" h="24">
                  <a:moveTo>
                    <a:pt x="1" y="24"/>
                  </a:moveTo>
                  <a:lnTo>
                    <a:pt x="183" y="2"/>
                  </a:lnTo>
                  <a:lnTo>
                    <a:pt x="1856" y="0"/>
                  </a:lnTo>
                  <a:lnTo>
                    <a:pt x="1856" y="24"/>
                  </a:lnTo>
                  <a:lnTo>
                    <a:pt x="0" y="23"/>
                  </a:lnTo>
                </a:path>
              </a:pathLst>
            </a:cu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45" name="Rectangle 46" descr="Horizontal hell"/>
            <p:cNvSpPr>
              <a:spLocks noChangeArrowheads="1"/>
            </p:cNvSpPr>
            <p:nvPr/>
          </p:nvSpPr>
          <p:spPr bwMode="auto">
            <a:xfrm>
              <a:off x="5889925" y="5404158"/>
              <a:ext cx="437991" cy="109332"/>
            </a:xfrm>
            <a:prstGeom prst="rect">
              <a:avLst/>
            </a:prstGeom>
            <a:pattFill prst="ltHorz">
              <a:fgClr>
                <a:schemeClr val="hlink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46" name="Rectangle 47" descr="Horizontal hell"/>
            <p:cNvSpPr>
              <a:spLocks noChangeArrowheads="1"/>
            </p:cNvSpPr>
            <p:nvPr/>
          </p:nvSpPr>
          <p:spPr bwMode="auto">
            <a:xfrm>
              <a:off x="5889925" y="4968034"/>
              <a:ext cx="437991" cy="109331"/>
            </a:xfrm>
            <a:prstGeom prst="rect">
              <a:avLst/>
            </a:prstGeom>
            <a:pattFill prst="ltHorz">
              <a:fgClr>
                <a:schemeClr val="hlink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47" name="Rectangle 51"/>
            <p:cNvSpPr>
              <a:spLocks noChangeArrowheads="1"/>
            </p:cNvSpPr>
            <p:nvPr/>
          </p:nvSpPr>
          <p:spPr bwMode="auto">
            <a:xfrm>
              <a:off x="6829465" y="4368513"/>
              <a:ext cx="125732" cy="5454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48" name="Rectangle 52"/>
            <p:cNvSpPr>
              <a:spLocks noChangeArrowheads="1"/>
            </p:cNvSpPr>
            <p:nvPr/>
          </p:nvSpPr>
          <p:spPr bwMode="auto">
            <a:xfrm>
              <a:off x="6641557" y="4259182"/>
              <a:ext cx="501548" cy="32679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grpSp>
          <p:nvGrpSpPr>
            <p:cNvPr id="49" name="Group 53"/>
            <p:cNvGrpSpPr>
              <a:grpSpLocks/>
            </p:cNvGrpSpPr>
            <p:nvPr/>
          </p:nvGrpSpPr>
          <p:grpSpPr bwMode="auto">
            <a:xfrm>
              <a:off x="6547603" y="4913969"/>
              <a:ext cx="1222783" cy="217462"/>
              <a:chOff x="4717" y="2886"/>
              <a:chExt cx="885" cy="181"/>
            </a:xfrm>
          </p:grpSpPr>
          <p:sp>
            <p:nvSpPr>
              <p:cNvPr id="63" name="Rectangle 54"/>
              <p:cNvSpPr>
                <a:spLocks noChangeArrowheads="1"/>
              </p:cNvSpPr>
              <p:nvPr/>
            </p:nvSpPr>
            <p:spPr bwMode="auto">
              <a:xfrm>
                <a:off x="4807" y="2886"/>
                <a:ext cx="318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  <a:ea typeface="ＭＳ Ｐゴシック" pitchFamily="34" charset="-128"/>
                  <a:cs typeface="Arial" charset="0"/>
                </a:endParaRPr>
              </a:p>
            </p:txBody>
          </p:sp>
          <p:sp>
            <p:nvSpPr>
              <p:cNvPr id="64" name="Freeform 55"/>
              <p:cNvSpPr>
                <a:spLocks/>
              </p:cNvSpPr>
              <p:nvPr/>
            </p:nvSpPr>
            <p:spPr bwMode="auto">
              <a:xfrm>
                <a:off x="4731" y="2976"/>
                <a:ext cx="468" cy="87"/>
              </a:xfrm>
              <a:custGeom>
                <a:avLst/>
                <a:gdLst>
                  <a:gd name="T0" fmla="*/ 0 w 468"/>
                  <a:gd name="T1" fmla="*/ 87 h 87"/>
                  <a:gd name="T2" fmla="*/ 53 w 468"/>
                  <a:gd name="T3" fmla="*/ 0 h 87"/>
                  <a:gd name="T4" fmla="*/ 412 w 468"/>
                  <a:gd name="T5" fmla="*/ 0 h 87"/>
                  <a:gd name="T6" fmla="*/ 468 w 468"/>
                  <a:gd name="T7" fmla="*/ 63 h 87"/>
                  <a:gd name="T8" fmla="*/ 0 w 468"/>
                  <a:gd name="T9" fmla="*/ 87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87"/>
                  <a:gd name="T17" fmla="*/ 468 w 468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87">
                    <a:moveTo>
                      <a:pt x="0" y="87"/>
                    </a:moveTo>
                    <a:lnTo>
                      <a:pt x="53" y="0"/>
                    </a:lnTo>
                    <a:lnTo>
                      <a:pt x="412" y="0"/>
                    </a:lnTo>
                    <a:lnTo>
                      <a:pt x="468" y="63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00A1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65" name="Freeform 56"/>
              <p:cNvSpPr>
                <a:spLocks/>
              </p:cNvSpPr>
              <p:nvPr/>
            </p:nvSpPr>
            <p:spPr bwMode="auto">
              <a:xfrm>
                <a:off x="4717" y="3022"/>
                <a:ext cx="885" cy="45"/>
              </a:xfrm>
              <a:custGeom>
                <a:avLst/>
                <a:gdLst>
                  <a:gd name="T0" fmla="*/ 0 w 885"/>
                  <a:gd name="T1" fmla="*/ 45 h 45"/>
                  <a:gd name="T2" fmla="*/ 386 w 885"/>
                  <a:gd name="T3" fmla="*/ 0 h 45"/>
                  <a:gd name="T4" fmla="*/ 885 w 885"/>
                  <a:gd name="T5" fmla="*/ 0 h 45"/>
                  <a:gd name="T6" fmla="*/ 885 w 885"/>
                  <a:gd name="T7" fmla="*/ 45 h 45"/>
                  <a:gd name="T8" fmla="*/ 23 w 885"/>
                  <a:gd name="T9" fmla="*/ 45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5"/>
                  <a:gd name="T16" fmla="*/ 0 h 45"/>
                  <a:gd name="T17" fmla="*/ 885 w 88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5" h="45">
                    <a:moveTo>
                      <a:pt x="0" y="45"/>
                    </a:moveTo>
                    <a:lnTo>
                      <a:pt x="386" y="0"/>
                    </a:lnTo>
                    <a:lnTo>
                      <a:pt x="885" y="0"/>
                    </a:lnTo>
                    <a:lnTo>
                      <a:pt x="885" y="45"/>
                    </a:lnTo>
                    <a:lnTo>
                      <a:pt x="23" y="45"/>
                    </a:lnTo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  <a:ea typeface="ＭＳ Ｐゴシック"/>
                  <a:cs typeface="Arial" charset="0"/>
                </a:endParaRPr>
              </a:p>
            </p:txBody>
          </p:sp>
        </p:grpSp>
        <p:grpSp>
          <p:nvGrpSpPr>
            <p:cNvPr id="50" name="Group 57"/>
            <p:cNvGrpSpPr>
              <a:grpSpLocks/>
            </p:cNvGrpSpPr>
            <p:nvPr/>
          </p:nvGrpSpPr>
          <p:grpSpPr bwMode="auto">
            <a:xfrm flipV="1">
              <a:off x="6547603" y="5350093"/>
              <a:ext cx="1222783" cy="217461"/>
              <a:chOff x="4717" y="2886"/>
              <a:chExt cx="885" cy="181"/>
            </a:xfrm>
          </p:grpSpPr>
          <p:sp>
            <p:nvSpPr>
              <p:cNvPr id="60" name="Rectangle 58"/>
              <p:cNvSpPr>
                <a:spLocks noChangeArrowheads="1"/>
              </p:cNvSpPr>
              <p:nvPr/>
            </p:nvSpPr>
            <p:spPr bwMode="auto">
              <a:xfrm>
                <a:off x="4807" y="2886"/>
                <a:ext cx="318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  <a:ea typeface="ＭＳ Ｐゴシック" pitchFamily="34" charset="-128"/>
                  <a:cs typeface="Arial" charset="0"/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4731" y="2976"/>
                <a:ext cx="468" cy="87"/>
              </a:xfrm>
              <a:custGeom>
                <a:avLst/>
                <a:gdLst>
                  <a:gd name="T0" fmla="*/ 0 w 468"/>
                  <a:gd name="T1" fmla="*/ 87 h 87"/>
                  <a:gd name="T2" fmla="*/ 53 w 468"/>
                  <a:gd name="T3" fmla="*/ 0 h 87"/>
                  <a:gd name="T4" fmla="*/ 412 w 468"/>
                  <a:gd name="T5" fmla="*/ 0 h 87"/>
                  <a:gd name="T6" fmla="*/ 468 w 468"/>
                  <a:gd name="T7" fmla="*/ 63 h 87"/>
                  <a:gd name="T8" fmla="*/ 0 w 468"/>
                  <a:gd name="T9" fmla="*/ 87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87"/>
                  <a:gd name="T17" fmla="*/ 468 w 468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87">
                    <a:moveTo>
                      <a:pt x="0" y="87"/>
                    </a:moveTo>
                    <a:lnTo>
                      <a:pt x="53" y="0"/>
                    </a:lnTo>
                    <a:lnTo>
                      <a:pt x="412" y="0"/>
                    </a:lnTo>
                    <a:lnTo>
                      <a:pt x="468" y="63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00A1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4717" y="3022"/>
                <a:ext cx="885" cy="45"/>
              </a:xfrm>
              <a:custGeom>
                <a:avLst/>
                <a:gdLst>
                  <a:gd name="T0" fmla="*/ 0 w 885"/>
                  <a:gd name="T1" fmla="*/ 45 h 45"/>
                  <a:gd name="T2" fmla="*/ 386 w 885"/>
                  <a:gd name="T3" fmla="*/ 0 h 45"/>
                  <a:gd name="T4" fmla="*/ 885 w 885"/>
                  <a:gd name="T5" fmla="*/ 0 h 45"/>
                  <a:gd name="T6" fmla="*/ 885 w 885"/>
                  <a:gd name="T7" fmla="*/ 45 h 45"/>
                  <a:gd name="T8" fmla="*/ 23 w 885"/>
                  <a:gd name="T9" fmla="*/ 45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5"/>
                  <a:gd name="T16" fmla="*/ 0 h 45"/>
                  <a:gd name="T17" fmla="*/ 885 w 88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5" h="45">
                    <a:moveTo>
                      <a:pt x="0" y="45"/>
                    </a:moveTo>
                    <a:lnTo>
                      <a:pt x="386" y="0"/>
                    </a:lnTo>
                    <a:lnTo>
                      <a:pt x="885" y="0"/>
                    </a:lnTo>
                    <a:lnTo>
                      <a:pt x="885" y="45"/>
                    </a:lnTo>
                    <a:lnTo>
                      <a:pt x="23" y="45"/>
                    </a:lnTo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  <a:ea typeface="ＭＳ Ｐゴシック"/>
                  <a:cs typeface="Arial" charset="0"/>
                </a:endParaRPr>
              </a:p>
            </p:txBody>
          </p:sp>
        </p:grpSp>
        <p:sp>
          <p:nvSpPr>
            <p:cNvPr id="51" name="Line 61"/>
            <p:cNvSpPr>
              <a:spLocks noChangeShapeType="1"/>
            </p:cNvSpPr>
            <p:nvPr/>
          </p:nvSpPr>
          <p:spPr bwMode="auto">
            <a:xfrm>
              <a:off x="7925134" y="4748170"/>
              <a:ext cx="0" cy="3267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52" name="Line 62"/>
            <p:cNvSpPr>
              <a:spLocks noChangeShapeType="1"/>
            </p:cNvSpPr>
            <p:nvPr/>
          </p:nvSpPr>
          <p:spPr bwMode="auto">
            <a:xfrm flipV="1">
              <a:off x="7925134" y="5406561"/>
              <a:ext cx="0" cy="217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53" name="Text Box 63"/>
            <p:cNvSpPr txBox="1">
              <a:spLocks noChangeArrowheads="1"/>
            </p:cNvSpPr>
            <p:nvPr/>
          </p:nvSpPr>
          <p:spPr bwMode="auto">
            <a:xfrm rot="-5400000">
              <a:off x="7929432" y="5090010"/>
              <a:ext cx="545456" cy="239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  <a:ea typeface="ＭＳ Ｐゴシック" pitchFamily="34" charset="-128"/>
                  <a:cs typeface="Arial" charset="0"/>
                </a:rPr>
                <a:t>180µm</a:t>
              </a:r>
            </a:p>
          </p:txBody>
        </p:sp>
        <p:sp>
          <p:nvSpPr>
            <p:cNvPr id="54" name="Oval 65"/>
            <p:cNvSpPr>
              <a:spLocks noChangeArrowheads="1"/>
            </p:cNvSpPr>
            <p:nvPr/>
          </p:nvSpPr>
          <p:spPr bwMode="auto">
            <a:xfrm>
              <a:off x="877204" y="5472641"/>
              <a:ext cx="125732" cy="10933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55" name="Freeform 66"/>
            <p:cNvSpPr>
              <a:spLocks/>
            </p:cNvSpPr>
            <p:nvPr/>
          </p:nvSpPr>
          <p:spPr bwMode="auto">
            <a:xfrm>
              <a:off x="721074" y="5309244"/>
              <a:ext cx="250084" cy="109331"/>
            </a:xfrm>
            <a:custGeom>
              <a:avLst/>
              <a:gdLst>
                <a:gd name="T0" fmla="*/ 0 w 181"/>
                <a:gd name="T1" fmla="*/ 2147483647 h 91"/>
                <a:gd name="T2" fmla="*/ 2147483647 w 181"/>
                <a:gd name="T3" fmla="*/ 2147483647 h 91"/>
                <a:gd name="T4" fmla="*/ 2147483647 w 181"/>
                <a:gd name="T5" fmla="*/ 0 h 91"/>
                <a:gd name="T6" fmla="*/ 0 60000 65536"/>
                <a:gd name="T7" fmla="*/ 0 60000 65536"/>
                <a:gd name="T8" fmla="*/ 0 60000 65536"/>
                <a:gd name="T9" fmla="*/ 0 w 181"/>
                <a:gd name="T10" fmla="*/ 0 h 91"/>
                <a:gd name="T11" fmla="*/ 181 w 181"/>
                <a:gd name="T12" fmla="*/ 91 h 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91">
                  <a:moveTo>
                    <a:pt x="0" y="91"/>
                  </a:moveTo>
                  <a:cubicBezTo>
                    <a:pt x="19" y="64"/>
                    <a:pt x="38" y="38"/>
                    <a:pt x="68" y="23"/>
                  </a:cubicBezTo>
                  <a:cubicBezTo>
                    <a:pt x="98" y="8"/>
                    <a:pt x="139" y="4"/>
                    <a:pt x="181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56" name="Rectangle 72"/>
            <p:cNvSpPr>
              <a:spLocks noChangeArrowheads="1"/>
            </p:cNvSpPr>
            <p:nvPr/>
          </p:nvSpPr>
          <p:spPr bwMode="auto">
            <a:xfrm>
              <a:off x="7386280" y="4746969"/>
              <a:ext cx="207251" cy="2799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57" name="Rectangle 73"/>
            <p:cNvSpPr>
              <a:spLocks noChangeArrowheads="1"/>
            </p:cNvSpPr>
            <p:nvPr/>
          </p:nvSpPr>
          <p:spPr bwMode="auto">
            <a:xfrm>
              <a:off x="7401479" y="5446209"/>
              <a:ext cx="207251" cy="2799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58" name="Line 88"/>
            <p:cNvSpPr>
              <a:spLocks noChangeShapeType="1"/>
            </p:cNvSpPr>
            <p:nvPr/>
          </p:nvSpPr>
          <p:spPr bwMode="auto">
            <a:xfrm>
              <a:off x="7771768" y="5401755"/>
              <a:ext cx="2915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  <p:sp>
          <p:nvSpPr>
            <p:cNvPr id="59" name="Line 89"/>
            <p:cNvSpPr>
              <a:spLocks noChangeShapeType="1"/>
            </p:cNvSpPr>
            <p:nvPr/>
          </p:nvSpPr>
          <p:spPr bwMode="auto">
            <a:xfrm>
              <a:off x="7770386" y="5078567"/>
              <a:ext cx="2915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endParaRPr>
            </a:p>
          </p:txBody>
        </p:sp>
      </p:grpSp>
      <p:pic>
        <p:nvPicPr>
          <p:cNvPr id="6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330" y="2233436"/>
            <a:ext cx="3751963" cy="2104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feld 67"/>
          <p:cNvSpPr txBox="1"/>
          <p:nvPr/>
        </p:nvSpPr>
        <p:spPr>
          <a:xfrm>
            <a:off x="5290330" y="1584286"/>
            <a:ext cx="376794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Typical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 HTS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layer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stack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/>
              <a:cs typeface="Arial" charset="0"/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5290330" y="4703169"/>
            <a:ext cx="376871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Idealized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sketch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of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the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 BHTS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process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/>
                <a:cs typeface="Arial" charset="0"/>
              </a:rPr>
              <a:t>chain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7792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72FBB86-6F06-24F8-8EB3-B05F6CCB82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13.02.25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B98E44-D112-4D6C-F6E2-DFEA2A53B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HFM Collaboration Board on 13.02.25</a:t>
            </a:r>
          </a:p>
        </p:txBody>
      </p:sp>
      <p:pic>
        <p:nvPicPr>
          <p:cNvPr id="5" name="Grafik 4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DEE9A4CC-3C71-814E-F050-E06C8D408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544" y="1768613"/>
            <a:ext cx="4289789" cy="3002982"/>
          </a:xfrm>
          <a:prstGeom prst="rect">
            <a:avLst/>
          </a:prstGeom>
        </p:spPr>
      </p:pic>
      <p:pic>
        <p:nvPicPr>
          <p:cNvPr id="6" name="Grafik 5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78628B5E-C6DF-4618-8055-83D9DE420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02" y="1837356"/>
            <a:ext cx="4504474" cy="300298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BAFEC3A-9C00-71B3-CC7B-336BB402D31E}"/>
              </a:ext>
            </a:extLst>
          </p:cNvPr>
          <p:cNvSpPr txBox="1"/>
          <p:nvPr/>
        </p:nvSpPr>
        <p:spPr>
          <a:xfrm>
            <a:off x="134703" y="244492"/>
            <a:ext cx="707417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en-US" sz="2500" b="1" dirty="0"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Critical Current Density characterization at low T, high field</a:t>
            </a:r>
            <a:endParaRPr lang="de-DE" sz="2500" b="1" dirty="0"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BE4949F-8A5B-DFC8-7C3C-41A03483AAB6}"/>
              </a:ext>
            </a:extLst>
          </p:cNvPr>
          <p:cNvSpPr txBox="1"/>
          <p:nvPr/>
        </p:nvSpPr>
        <p:spPr>
          <a:xfrm>
            <a:off x="486073" y="1413587"/>
            <a:ext cx="79316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sz="1200" baseline="-25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-measurements at low temperatures and high fields were performed at CERN by Aisha Saba and Giovanni Succi on 4 mm wide tapes which were laser cut at KIT. </a:t>
            </a:r>
            <a:endParaRPr lang="de-DE" sz="1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27BD600-738E-3830-833C-CEA2EE1A7B02}"/>
              </a:ext>
            </a:extLst>
          </p:cNvPr>
          <p:cNvSpPr txBox="1"/>
          <p:nvPr/>
        </p:nvSpPr>
        <p:spPr>
          <a:xfrm>
            <a:off x="1025018" y="4047933"/>
            <a:ext cx="331592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the IV-curves of the sample at 10 T for different contacted tape areas</a:t>
            </a:r>
            <a:endParaRPr lang="de-DE" sz="105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00A6578-C4B7-5CA0-645E-B66E4BE58171}"/>
              </a:ext>
            </a:extLst>
          </p:cNvPr>
          <p:cNvSpPr txBox="1"/>
          <p:nvPr/>
        </p:nvSpPr>
        <p:spPr>
          <a:xfrm>
            <a:off x="605343" y="4897128"/>
            <a:ext cx="37356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sz="1200" baseline="-25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value for the relevant </a:t>
            </a:r>
            <a:r>
              <a:rPr lang="en-US" sz="12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BIIc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sample is 170 A, which corresponds to an engineering critical current density of </a:t>
            </a:r>
            <a:r>
              <a:rPr lang="en-US" sz="1200" i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J</a:t>
            </a:r>
            <a:r>
              <a:rPr lang="en-US" sz="1200" baseline="-25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= 850 A/mm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which meets the deliverable threshold.</a:t>
            </a:r>
            <a:endParaRPr lang="de-DE" sz="12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66A6B09-2518-AC75-16BB-0F44EAE4C8CB}"/>
              </a:ext>
            </a:extLst>
          </p:cNvPr>
          <p:cNvSpPr txBox="1"/>
          <p:nvPr/>
        </p:nvSpPr>
        <p:spPr>
          <a:xfrm>
            <a:off x="4570544" y="4909082"/>
            <a:ext cx="43533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The measured field dependence of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sz="1200" baseline="-25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at 4,2 K </a:t>
            </a:r>
          </a:p>
          <a:p>
            <a:r>
              <a:rPr lang="en-US" sz="1200" i="1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sz="1200" baseline="-25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value &gt;</a:t>
            </a:r>
            <a:r>
              <a:rPr lang="en-GB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1000 A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at zero </a:t>
            </a:r>
            <a:r>
              <a:rPr lang="en-US" sz="12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fiel</a:t>
            </a:r>
            <a:r>
              <a:rPr lang="en-GB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d, and 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engineering critical current density of 937 A/mm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at 10 T and 4 K</a:t>
            </a:r>
            <a:endParaRPr lang="de-DE" sz="1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6799262-91D3-203F-E571-556F2FC13DDD}"/>
              </a:ext>
            </a:extLst>
          </p:cNvPr>
          <p:cNvSpPr txBox="1"/>
          <p:nvPr/>
        </p:nvSpPr>
        <p:spPr>
          <a:xfrm>
            <a:off x="7902858" y="2091778"/>
            <a:ext cx="51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B</a:t>
            </a:r>
            <a:r>
              <a:rPr lang="de-DE" sz="1200" dirty="0">
                <a:solidFill>
                  <a:srgbClr val="FF0000"/>
                </a:solidFill>
                <a:sym typeface="Symbol" panose="05050102010706020507" pitchFamily="18" charset="2"/>
              </a:rPr>
              <a:t> ‖ c</a:t>
            </a:r>
            <a:endParaRPr lang="de-DE" sz="1200" dirty="0">
              <a:solidFill>
                <a:srgbClr val="FF0000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0F4824A-A89B-A9EA-4EC4-8B0A63813529}"/>
              </a:ext>
            </a:extLst>
          </p:cNvPr>
          <p:cNvSpPr txBox="1"/>
          <p:nvPr/>
        </p:nvSpPr>
        <p:spPr>
          <a:xfrm>
            <a:off x="3535466" y="2065008"/>
            <a:ext cx="51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B</a:t>
            </a:r>
            <a:r>
              <a:rPr lang="de-DE" sz="1200" dirty="0">
                <a:solidFill>
                  <a:srgbClr val="FF0000"/>
                </a:solidFill>
                <a:sym typeface="Symbol" panose="05050102010706020507" pitchFamily="18" charset="2"/>
              </a:rPr>
              <a:t> ‖ c</a:t>
            </a:r>
            <a:endParaRPr lang="de-DE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890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98" y="2377273"/>
            <a:ext cx="3097212" cy="138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2700000" algn="ctr" rotWithShape="0">
                    <a:srgbClr val="708688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0" t="23283" r="56120" b="6319"/>
          <a:stretch>
            <a:fillRect/>
          </a:stretch>
        </p:blipFill>
        <p:spPr bwMode="auto">
          <a:xfrm>
            <a:off x="6807506" y="1111037"/>
            <a:ext cx="1480604" cy="191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24" y="3394321"/>
            <a:ext cx="1960563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7257" y="242186"/>
            <a:ext cx="7419372" cy="561975"/>
          </a:xfrm>
        </p:spPr>
        <p:txBody>
          <a:bodyPr/>
          <a:lstStyle/>
          <a:p>
            <a:r>
              <a:rPr lang="de-DE" dirty="0"/>
              <a:t>REBCO </a:t>
            </a:r>
            <a:r>
              <a:rPr lang="de-DE" dirty="0" err="1"/>
              <a:t>Coated</a:t>
            </a:r>
            <a:r>
              <a:rPr lang="de-DE" dirty="0"/>
              <a:t> </a:t>
            </a:r>
            <a:r>
              <a:rPr lang="de-DE" dirty="0" err="1"/>
              <a:t>Conductor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Areas</a:t>
            </a:r>
          </a:p>
        </p:txBody>
      </p:sp>
      <p:pic>
        <p:nvPicPr>
          <p:cNvPr id="4" name="Picture 8" descr="ITER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35" y="1111037"/>
            <a:ext cx="1474148" cy="147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780" y="991417"/>
            <a:ext cx="3024188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0874" y="2122273"/>
            <a:ext cx="2276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718" y="4456212"/>
            <a:ext cx="1676124" cy="167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269" y="4290732"/>
            <a:ext cx="1995188" cy="1540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146854" y="247917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Fusion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966064" y="3567005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FCL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839827" y="598460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NMR/MRI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241732" y="5808932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Rotating</a:t>
            </a:r>
            <a:r>
              <a:rPr lang="de-DE" dirty="0"/>
              <a:t> </a:t>
            </a:r>
            <a:r>
              <a:rPr lang="de-DE" dirty="0" err="1"/>
              <a:t>machines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3845547" y="2612064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AC/DC </a:t>
            </a:r>
            <a:br>
              <a:rPr lang="de-DE" dirty="0"/>
            </a:br>
            <a:r>
              <a:rPr lang="de-DE" dirty="0" err="1"/>
              <a:t>cables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6999875" y="2992203"/>
            <a:ext cx="14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Transformer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1645860" y="334815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FCC</a:t>
            </a:r>
          </a:p>
        </p:txBody>
      </p:sp>
      <p:sp>
        <p:nvSpPr>
          <p:cNvPr id="3" name="Oval 2"/>
          <p:cNvSpPr/>
          <p:nvPr/>
        </p:nvSpPr>
        <p:spPr>
          <a:xfrm>
            <a:off x="3142321" y="875479"/>
            <a:ext cx="5919617" cy="3415253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630615" y="1453662"/>
            <a:ext cx="3026598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</a:rPr>
              <a:t>Power </a:t>
            </a:r>
            <a:r>
              <a:rPr lang="de-DE" sz="2400" b="1" dirty="0" err="1">
                <a:solidFill>
                  <a:schemeClr val="bg1"/>
                </a:solidFill>
              </a:rPr>
              <a:t>Applications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0" y="875478"/>
            <a:ext cx="3856787" cy="5853567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2288563" y="3895249"/>
            <a:ext cx="1433406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z="2400" b="1">
                <a:solidFill>
                  <a:schemeClr val="bg1"/>
                </a:solidFill>
              </a:rPr>
              <a:t>Magnets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364523" y="4141807"/>
            <a:ext cx="5471615" cy="2347615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4312394" y="5683114"/>
            <a:ext cx="2920744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DE" sz="2400" b="1" dirty="0" err="1">
                <a:solidFill>
                  <a:schemeClr val="bg1"/>
                </a:solidFill>
              </a:rPr>
              <a:t>Rotating</a:t>
            </a:r>
            <a:r>
              <a:rPr lang="de-DE" sz="2400" b="1" dirty="0">
                <a:solidFill>
                  <a:schemeClr val="bg1"/>
                </a:solidFill>
              </a:rPr>
              <a:t> Machines</a:t>
            </a:r>
          </a:p>
        </p:txBody>
      </p:sp>
    </p:spTree>
    <p:extLst>
      <p:ext uri="{BB962C8B-B14F-4D97-AF65-F5344CB8AC3E}">
        <p14:creationId xmlns:p14="http://schemas.microsoft.com/office/powerpoint/2010/main" val="2873215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BA26A7-32C6-D841-A90C-7FC9B9416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6" y="479292"/>
            <a:ext cx="6911975" cy="561975"/>
          </a:xfrm>
        </p:spPr>
        <p:txBody>
          <a:bodyPr/>
          <a:lstStyle/>
          <a:p>
            <a:r>
              <a:rPr lang="de-DE" dirty="0" err="1"/>
              <a:t>Current</a:t>
            </a:r>
            <a:r>
              <a:rPr lang="de-DE" dirty="0"/>
              <a:t> Status and Challenges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Coated</a:t>
            </a:r>
            <a:r>
              <a:rPr lang="de-DE" dirty="0"/>
              <a:t> </a:t>
            </a:r>
            <a:r>
              <a:rPr lang="de-DE" dirty="0" err="1"/>
              <a:t>Conductors</a:t>
            </a:r>
            <a:endParaRPr lang="de-DE" dirty="0"/>
          </a:p>
        </p:txBody>
      </p:sp>
      <p:sp>
        <p:nvSpPr>
          <p:cNvPr id="4" name="Inhaltsplatzhalter 6">
            <a:extLst>
              <a:ext uri="{FF2B5EF4-FFF2-40B4-BE49-F238E27FC236}">
                <a16:creationId xmlns:a16="http://schemas.microsoft.com/office/drawing/2014/main" id="{7BF6DAE3-6E57-EEC5-BC5A-A63C631DC6F9}"/>
              </a:ext>
            </a:extLst>
          </p:cNvPr>
          <p:cNvSpPr txBox="1">
            <a:spLocks/>
          </p:cNvSpPr>
          <p:nvPr/>
        </p:nvSpPr>
        <p:spPr bwMode="auto">
          <a:xfrm>
            <a:off x="253777" y="1041267"/>
            <a:ext cx="8636446" cy="5543550"/>
          </a:xfrm>
        </p:spPr>
        <p:txBody>
          <a:bodyPr>
            <a:normAutofit/>
          </a:bodyPr>
          <a:lstStyle>
            <a:lvl1pPr marL="303942" indent="-303942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939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4460" indent="-303942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169716" indent="-2671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77">
                <a:solidFill>
                  <a:schemeClr val="tx1"/>
                </a:solidFill>
                <a:latin typeface="+mn-lt"/>
              </a:defRPr>
            </a:lvl3pPr>
            <a:lvl4pPr marL="1602602" indent="-2671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77">
                <a:solidFill>
                  <a:schemeClr val="tx1"/>
                </a:solidFill>
                <a:latin typeface="+mn-lt"/>
              </a:defRPr>
            </a:lvl4pPr>
            <a:lvl5pPr marL="2026279" indent="-2671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477">
                <a:solidFill>
                  <a:schemeClr val="tx1"/>
                </a:solidFill>
                <a:latin typeface="+mn-lt"/>
              </a:defRPr>
            </a:lvl5pPr>
            <a:lvl6pPr marL="2431536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6pPr>
            <a:lvl7pPr marL="2873632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7pPr>
            <a:lvl8pPr marL="3315730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8pPr>
            <a:lvl9pPr marL="3757827" indent="-22104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385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</a:pPr>
            <a:endParaRPr lang="de-DE" sz="9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/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Coated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Conductors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available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on an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industrial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scale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but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costs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remain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issue</a:t>
            </a:r>
            <a:b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9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/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Beyond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i="1" kern="0" dirty="0" err="1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de-DE" kern="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there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exist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open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development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areas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improved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yield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mechanical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issues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thin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conductors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electromechanical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properties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full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losses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) and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combined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9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/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application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requires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different and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specific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CC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properties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architectures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(e.g.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magnetic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field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temperature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ac-properties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stabilization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mechanical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properties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insulation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9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/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scientific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ideas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often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require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just a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few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100</a:t>
            </a:r>
            <a:r>
              <a:rPr lang="ru-RU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m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specific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CC, not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easily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available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commercial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vendors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since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industry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needs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focus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on just a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few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CC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variants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enable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economic</a:t>
            </a:r>
            <a: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kern="0" dirty="0" err="1">
                <a:latin typeface="Calibri" panose="020F0502020204030204" pitchFamily="34" charset="0"/>
                <a:cs typeface="Calibri" panose="020F0502020204030204" pitchFamily="34" charset="0"/>
              </a:rPr>
              <a:t>production</a:t>
            </a:r>
            <a:b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9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914400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There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exists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currently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company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independent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research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institution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in Europe,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able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bridge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gap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small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scale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basic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materials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research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on PLD-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CC and larger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scale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industrial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synthesis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able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deliver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100 m+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class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tailored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high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quality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Coated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Conductors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demand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br>
              <a:rPr lang="de-DE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23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6"/>
          <p:cNvSpPr>
            <a:spLocks noGrp="1"/>
          </p:cNvSpPr>
          <p:nvPr>
            <p:ph idx="1"/>
          </p:nvPr>
        </p:nvSpPr>
        <p:spPr bwMode="auto">
          <a:xfrm>
            <a:off x="351053" y="2742930"/>
            <a:ext cx="8636446" cy="4292866"/>
          </a:xfrm>
        </p:spPr>
        <p:txBody>
          <a:bodyPr>
            <a:normAutofit/>
          </a:bodyPr>
          <a:lstStyle/>
          <a:p>
            <a:pPr algn="just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Both 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power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well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targeted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Focus on R&amp;D CC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issues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not on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cost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CC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productio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KC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part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Helmholtz R&amp;D Programm „Materials and Technologies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Energy Transition“ at KIT</a:t>
            </a:r>
            <a:endParaRPr lang="de-DE" dirty="0"/>
          </a:p>
          <a:p>
            <a:pPr algn="just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KC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part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High Field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Accelerator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Magnets R&amp;D Programm at CERN</a:t>
            </a:r>
          </a:p>
          <a:p>
            <a:pPr>
              <a:defRPr/>
            </a:pP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Third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party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R&amp;D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projects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towards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tailored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CC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synthesis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specific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will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become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possible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on an HTS CC open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foundry</a:t>
            </a:r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concept</a:t>
            </a:r>
            <a:endParaRPr lang="de-DE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Long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filamentization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and ROEBEL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cable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fabrication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will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feasible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>
          <a:xfrm>
            <a:off x="253777" y="73858"/>
            <a:ext cx="7188707" cy="767748"/>
          </a:xfrm>
        </p:spPr>
        <p:txBody>
          <a:bodyPr/>
          <a:lstStyle/>
          <a:p>
            <a:pPr>
              <a:defRPr/>
            </a:pPr>
            <a:r>
              <a:rPr lang="de-DE" dirty="0"/>
              <a:t>KC</a:t>
            </a:r>
            <a:r>
              <a:rPr lang="de-DE" baseline="30000" dirty="0"/>
              <a:t>4</a:t>
            </a:r>
            <a:r>
              <a:rPr lang="de-DE" dirty="0"/>
              <a:t>:</a:t>
            </a:r>
            <a:r>
              <a:rPr lang="de-DE" baseline="30000" dirty="0"/>
              <a:t> </a:t>
            </a:r>
            <a:r>
              <a:rPr lang="de-DE" dirty="0"/>
              <a:t>KIT-CERN </a:t>
            </a:r>
            <a:r>
              <a:rPr lang="de-DE" dirty="0" err="1"/>
              <a:t>Collaboration</a:t>
            </a:r>
            <a:r>
              <a:rPr lang="de-DE" dirty="0"/>
              <a:t> on </a:t>
            </a:r>
            <a:r>
              <a:rPr lang="de-DE" dirty="0" err="1"/>
              <a:t>Coated</a:t>
            </a:r>
            <a:r>
              <a:rPr lang="de-DE" dirty="0"/>
              <a:t> </a:t>
            </a:r>
            <a:r>
              <a:rPr lang="de-DE" dirty="0" err="1"/>
              <a:t>Conductor</a:t>
            </a:r>
            <a:endParaRPr baseline="300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CA93B3F-B641-5C4B-91FB-7D348C892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2672" y="1025091"/>
            <a:ext cx="891023" cy="871532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365F414-E05D-200E-1154-F7ECBC6A963C}"/>
              </a:ext>
            </a:extLst>
          </p:cNvPr>
          <p:cNvSpPr txBox="1"/>
          <p:nvPr/>
        </p:nvSpPr>
        <p:spPr>
          <a:xfrm>
            <a:off x="992221" y="18482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6A430CF-3453-7310-3F96-FF95D00C907A}"/>
              </a:ext>
            </a:extLst>
          </p:cNvPr>
          <p:cNvSpPr txBox="1"/>
          <p:nvPr/>
        </p:nvSpPr>
        <p:spPr>
          <a:xfrm>
            <a:off x="573964" y="1119447"/>
            <a:ext cx="71887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KIT and CERN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established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joint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open HTS CC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synthesis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Lab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will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bridge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gap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small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scale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materials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research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on CC and larger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scale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component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requirement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tailored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, high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quality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full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Coated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architectures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sufficiently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long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5830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rafik 7" descr="Probe-5_0030.tif">
            <a:extLst>
              <a:ext uri="{FF2B5EF4-FFF2-40B4-BE49-F238E27FC236}">
                <a16:creationId xmlns:a16="http://schemas.microsoft.com/office/drawing/2014/main" id="{1708A457-01AD-FD40-9785-2788776306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1423">
            <a:off x="650838" y="1433080"/>
            <a:ext cx="1113472" cy="86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9F92F307-6B55-AE46-91FE-54938C7316F5}"/>
              </a:ext>
            </a:extLst>
          </p:cNvPr>
          <p:cNvSpPr/>
          <p:nvPr/>
        </p:nvSpPr>
        <p:spPr>
          <a:xfrm>
            <a:off x="239513" y="4149393"/>
            <a:ext cx="7535541" cy="897719"/>
          </a:xfrm>
          <a:prstGeom prst="roundRect">
            <a:avLst/>
          </a:prstGeom>
          <a:solidFill>
            <a:schemeClr val="accent1">
              <a:alpha val="4878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514350"/>
            <a:r>
              <a:rPr lang="de-DE" sz="1013" b="1" dirty="0">
                <a:solidFill>
                  <a:sysClr val="windowText" lastClr="000000"/>
                </a:solidFill>
                <a:latin typeface="Calibri" panose="020F0502020204030204"/>
              </a:rPr>
              <a:t> Baseline R&amp;D Operation</a:t>
            </a:r>
            <a:br>
              <a:rPr lang="de-DE" sz="1013" dirty="0">
                <a:solidFill>
                  <a:sysClr val="windowText" lastClr="000000"/>
                </a:solidFill>
                <a:latin typeface="Calibri" panose="020F0502020204030204"/>
              </a:rPr>
            </a:br>
            <a:r>
              <a:rPr lang="de-DE" sz="1013" dirty="0">
                <a:solidFill>
                  <a:sysClr val="windowText" lastClr="000000"/>
                </a:solidFill>
                <a:latin typeface="Calibri" panose="020F0502020204030204"/>
              </a:rPr>
              <a:t>(&lt; 25% </a:t>
            </a:r>
            <a:r>
              <a:rPr lang="de-DE" sz="1013" dirty="0" err="1">
                <a:solidFill>
                  <a:sysClr val="windowText" lastClr="000000"/>
                </a:solidFill>
                <a:latin typeface="Calibri" panose="020F0502020204030204"/>
              </a:rPr>
              <a:t>capacity</a:t>
            </a:r>
            <a:r>
              <a:rPr lang="de-DE" sz="1013" dirty="0">
                <a:solidFill>
                  <a:sysClr val="windowText" lastClr="000000"/>
                </a:solidFill>
                <a:latin typeface="Calibri" panose="020F0502020204030204"/>
              </a:rPr>
              <a:t> </a:t>
            </a:r>
            <a:r>
              <a:rPr lang="de-DE" sz="1013" dirty="0" err="1">
                <a:solidFill>
                  <a:sysClr val="windowText" lastClr="000000"/>
                </a:solidFill>
                <a:latin typeface="Calibri" panose="020F0502020204030204"/>
              </a:rPr>
              <a:t>use</a:t>
            </a:r>
            <a:r>
              <a:rPr lang="de-DE" sz="1013" dirty="0">
                <a:solidFill>
                  <a:sysClr val="windowText" lastClr="000000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39" name="Abgerundetes Rechteck 38">
            <a:extLst>
              <a:ext uri="{FF2B5EF4-FFF2-40B4-BE49-F238E27FC236}">
                <a16:creationId xmlns:a16="http://schemas.microsoft.com/office/drawing/2014/main" id="{52B6BD54-BBB6-C044-B28C-552AE363E011}"/>
              </a:ext>
            </a:extLst>
          </p:cNvPr>
          <p:cNvSpPr/>
          <p:nvPr/>
        </p:nvSpPr>
        <p:spPr>
          <a:xfrm>
            <a:off x="7775054" y="2225638"/>
            <a:ext cx="1129437" cy="2810775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514350"/>
            <a:endParaRPr lang="de-DE" sz="1013" dirty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25AA93-29FF-BC4C-822A-C1E8F7C10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12" y="421020"/>
            <a:ext cx="6869178" cy="575989"/>
          </a:xfrm>
        </p:spPr>
        <p:txBody>
          <a:bodyPr/>
          <a:lstStyle/>
          <a:p>
            <a:r>
              <a:rPr lang="de-DE" dirty="0"/>
              <a:t>Timeline </a:t>
            </a:r>
            <a:r>
              <a:rPr lang="de-DE" dirty="0" err="1"/>
              <a:t>of</a:t>
            </a:r>
            <a:r>
              <a:rPr lang="de-DE" dirty="0"/>
              <a:t> KIT-CERN </a:t>
            </a:r>
            <a:r>
              <a:rPr lang="de-DE" dirty="0" err="1"/>
              <a:t>Collaboration</a:t>
            </a: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535CDEC-11B9-3440-8B26-90D60C6B3B0C}"/>
              </a:ext>
            </a:extLst>
          </p:cNvPr>
          <p:cNvSpPr/>
          <p:nvPr/>
        </p:nvSpPr>
        <p:spPr>
          <a:xfrm>
            <a:off x="736123" y="4235027"/>
            <a:ext cx="809954" cy="34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de-DE" sz="1350" dirty="0">
                <a:solidFill>
                  <a:prstClr val="white"/>
                </a:solidFill>
                <a:latin typeface="Calibri" panose="020F0502020204030204"/>
              </a:rPr>
              <a:t>KIT/ITEP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9BD5933-3F9E-6544-9CE7-00B6FC62CDA2}"/>
              </a:ext>
            </a:extLst>
          </p:cNvPr>
          <p:cNvSpPr/>
          <p:nvPr/>
        </p:nvSpPr>
        <p:spPr>
          <a:xfrm>
            <a:off x="6214898" y="4235027"/>
            <a:ext cx="809954" cy="34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de-DE" sz="1350" dirty="0">
                <a:solidFill>
                  <a:prstClr val="white"/>
                </a:solidFill>
                <a:latin typeface="Calibri" panose="020F0502020204030204"/>
              </a:rPr>
              <a:t>CERN</a:t>
            </a:r>
          </a:p>
        </p:txBody>
      </p:sp>
      <p:sp>
        <p:nvSpPr>
          <p:cNvPr id="3" name="Pfeil nach rechts 2">
            <a:extLst>
              <a:ext uri="{FF2B5EF4-FFF2-40B4-BE49-F238E27FC236}">
                <a16:creationId xmlns:a16="http://schemas.microsoft.com/office/drawing/2014/main" id="{0736687C-67B7-4048-BACC-10B9FC321DEB}"/>
              </a:ext>
            </a:extLst>
          </p:cNvPr>
          <p:cNvSpPr/>
          <p:nvPr/>
        </p:nvSpPr>
        <p:spPr>
          <a:xfrm>
            <a:off x="239780" y="5252975"/>
            <a:ext cx="8664711" cy="342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EA0A573-20BB-7C4F-900D-39ADF63D5B4A}"/>
              </a:ext>
            </a:extLst>
          </p:cNvPr>
          <p:cNvSpPr/>
          <p:nvPr/>
        </p:nvSpPr>
        <p:spPr>
          <a:xfrm>
            <a:off x="5749628" y="3530287"/>
            <a:ext cx="809954" cy="34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de-DE" sz="1350" dirty="0">
                <a:solidFill>
                  <a:prstClr val="white"/>
                </a:solidFill>
                <a:latin typeface="Calibri" panose="020F0502020204030204"/>
              </a:rPr>
              <a:t>CERN</a:t>
            </a:r>
          </a:p>
        </p:txBody>
      </p:sp>
      <p:sp>
        <p:nvSpPr>
          <p:cNvPr id="22" name="Abgerundetes Rechteck 21">
            <a:extLst>
              <a:ext uri="{FF2B5EF4-FFF2-40B4-BE49-F238E27FC236}">
                <a16:creationId xmlns:a16="http://schemas.microsoft.com/office/drawing/2014/main" id="{102C3ACF-D86A-044E-9E04-EE5FD07E01C8}"/>
              </a:ext>
            </a:extLst>
          </p:cNvPr>
          <p:cNvSpPr/>
          <p:nvPr/>
        </p:nvSpPr>
        <p:spPr>
          <a:xfrm>
            <a:off x="3447121" y="3380354"/>
            <a:ext cx="4321400" cy="651085"/>
          </a:xfrm>
          <a:prstGeom prst="roundRect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14350"/>
            <a:endParaRPr lang="de-DE" sz="1013" b="1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defTabSz="514350"/>
            <a:r>
              <a:rPr lang="de-DE" sz="1013" b="1" dirty="0" err="1">
                <a:solidFill>
                  <a:sysClr val="windowText" lastClr="000000"/>
                </a:solidFill>
                <a:latin typeface="Calibri" panose="020F0502020204030204"/>
              </a:rPr>
              <a:t>Tailored</a:t>
            </a:r>
            <a:r>
              <a:rPr lang="de-DE" sz="1013" b="1" dirty="0">
                <a:solidFill>
                  <a:sysClr val="windowText" lastClr="000000"/>
                </a:solidFill>
                <a:latin typeface="Calibri" panose="020F0502020204030204"/>
              </a:rPr>
              <a:t> R&amp;D </a:t>
            </a:r>
            <a:r>
              <a:rPr lang="de-DE" sz="1013" b="1" dirty="0" err="1">
                <a:solidFill>
                  <a:sysClr val="windowText" lastClr="000000"/>
                </a:solidFill>
                <a:latin typeface="Calibri" panose="020F0502020204030204"/>
              </a:rPr>
              <a:t>and</a:t>
            </a:r>
            <a:r>
              <a:rPr lang="de-DE" sz="1013" b="1" dirty="0">
                <a:solidFill>
                  <a:sysClr val="windowText" lastClr="000000"/>
                </a:solidFill>
                <a:latin typeface="Calibri" panose="020F0502020204030204"/>
              </a:rPr>
              <a:t> </a:t>
            </a:r>
            <a:br>
              <a:rPr lang="de-DE" sz="1013" b="1" dirty="0">
                <a:solidFill>
                  <a:sysClr val="windowText" lastClr="000000"/>
                </a:solidFill>
                <a:latin typeface="Calibri" panose="020F0502020204030204"/>
              </a:rPr>
            </a:br>
            <a:r>
              <a:rPr lang="de-DE" sz="1013" b="1" dirty="0" err="1">
                <a:solidFill>
                  <a:sysClr val="windowText" lastClr="000000"/>
                </a:solidFill>
                <a:latin typeface="Calibri" panose="020F0502020204030204"/>
              </a:rPr>
              <a:t>demonstration</a:t>
            </a:r>
            <a:r>
              <a:rPr lang="de-DE" sz="1013" b="1" dirty="0">
                <a:solidFill>
                  <a:sysClr val="windowText" lastClr="000000"/>
                </a:solidFill>
                <a:latin typeface="Calibri" panose="020F0502020204030204"/>
              </a:rPr>
              <a:t> </a:t>
            </a:r>
            <a:r>
              <a:rPr lang="de-DE" sz="1013" b="1" dirty="0" err="1">
                <a:solidFill>
                  <a:sysClr val="windowText" lastClr="000000"/>
                </a:solidFill>
                <a:latin typeface="Calibri" panose="020F0502020204030204"/>
              </a:rPr>
              <a:t>operation</a:t>
            </a:r>
            <a:br>
              <a:rPr lang="de-DE" sz="1013" dirty="0">
                <a:solidFill>
                  <a:sysClr val="windowText" lastClr="000000"/>
                </a:solidFill>
                <a:latin typeface="Calibri" panose="020F0502020204030204"/>
              </a:rPr>
            </a:br>
            <a:endParaRPr lang="de-DE" sz="1013" dirty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05130A0-50A1-6F4B-9AA6-CCD0F20112F5}"/>
              </a:ext>
            </a:extLst>
          </p:cNvPr>
          <p:cNvSpPr/>
          <p:nvPr/>
        </p:nvSpPr>
        <p:spPr>
          <a:xfrm>
            <a:off x="6639657" y="3529650"/>
            <a:ext cx="809954" cy="34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de-DE" sz="1350" dirty="0">
                <a:solidFill>
                  <a:prstClr val="white"/>
                </a:solidFill>
                <a:latin typeface="Calibri" panose="020F0502020204030204"/>
              </a:rPr>
              <a:t>KIT/ITEP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088CC4D-26B7-844D-88B6-E5490B2BB918}"/>
              </a:ext>
            </a:extLst>
          </p:cNvPr>
          <p:cNvSpPr txBox="1"/>
          <p:nvPr/>
        </p:nvSpPr>
        <p:spPr>
          <a:xfrm>
            <a:off x="161715" y="5309009"/>
            <a:ext cx="4860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/>
              <a:t>2022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D6ED363-55BC-9542-BC75-A45514245987}"/>
              </a:ext>
            </a:extLst>
          </p:cNvPr>
          <p:cNvSpPr txBox="1"/>
          <p:nvPr/>
        </p:nvSpPr>
        <p:spPr>
          <a:xfrm>
            <a:off x="1655109" y="5309009"/>
            <a:ext cx="4860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/>
              <a:t>2023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A12FF410-F170-8048-8605-B5BFF6946520}"/>
              </a:ext>
            </a:extLst>
          </p:cNvPr>
          <p:cNvSpPr txBox="1"/>
          <p:nvPr/>
        </p:nvSpPr>
        <p:spPr>
          <a:xfrm>
            <a:off x="3184754" y="5320796"/>
            <a:ext cx="4860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/>
              <a:t>2024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0A95EF96-A942-5B4B-8DAC-E78FBCF29D84}"/>
              </a:ext>
            </a:extLst>
          </p:cNvPr>
          <p:cNvSpPr txBox="1"/>
          <p:nvPr/>
        </p:nvSpPr>
        <p:spPr>
          <a:xfrm>
            <a:off x="7693948" y="5309009"/>
            <a:ext cx="4860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/>
              <a:t>2027</a:t>
            </a:r>
          </a:p>
        </p:txBody>
      </p:sp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A3F1D937-692B-AF4F-9608-6C7F4717A4C1}"/>
              </a:ext>
            </a:extLst>
          </p:cNvPr>
          <p:cNvSpPr/>
          <p:nvPr/>
        </p:nvSpPr>
        <p:spPr>
          <a:xfrm>
            <a:off x="241392" y="4713944"/>
            <a:ext cx="809954" cy="2517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50" dirty="0">
                <a:solidFill>
                  <a:schemeClr val="tx1"/>
                </a:solidFill>
              </a:rPr>
              <a:t> I-A</a:t>
            </a:r>
            <a:br>
              <a:rPr lang="de-DE" sz="750" dirty="0">
                <a:solidFill>
                  <a:schemeClr val="tx1"/>
                </a:solidFill>
              </a:rPr>
            </a:br>
            <a:r>
              <a:rPr lang="de-DE" sz="750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33" name="Abgerundetes Rechteck 32">
            <a:extLst>
              <a:ext uri="{FF2B5EF4-FFF2-40B4-BE49-F238E27FC236}">
                <a16:creationId xmlns:a16="http://schemas.microsoft.com/office/drawing/2014/main" id="{320D9D34-D2B2-4F48-B20D-E160162A8DCE}"/>
              </a:ext>
            </a:extLst>
          </p:cNvPr>
          <p:cNvSpPr/>
          <p:nvPr/>
        </p:nvSpPr>
        <p:spPr>
          <a:xfrm>
            <a:off x="1070595" y="4715320"/>
            <a:ext cx="871600" cy="2517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50" dirty="0">
                <a:solidFill>
                  <a:schemeClr val="tx1"/>
                </a:solidFill>
              </a:rPr>
              <a:t>I-B</a:t>
            </a:r>
            <a:br>
              <a:rPr lang="de-DE" sz="750" dirty="0">
                <a:solidFill>
                  <a:schemeClr val="tx1"/>
                </a:solidFill>
              </a:rPr>
            </a:br>
            <a:r>
              <a:rPr lang="de-DE" sz="750" dirty="0" err="1">
                <a:solidFill>
                  <a:schemeClr val="tx1"/>
                </a:solidFill>
              </a:rPr>
              <a:t>Commissioning</a:t>
            </a:r>
            <a:endParaRPr lang="de-DE" sz="750" dirty="0">
              <a:solidFill>
                <a:schemeClr val="tx1"/>
              </a:solidFill>
            </a:endParaRPr>
          </a:p>
        </p:txBody>
      </p:sp>
      <p:sp>
        <p:nvSpPr>
          <p:cNvPr id="34" name="Abgerundetes Rechteck 33">
            <a:extLst>
              <a:ext uri="{FF2B5EF4-FFF2-40B4-BE49-F238E27FC236}">
                <a16:creationId xmlns:a16="http://schemas.microsoft.com/office/drawing/2014/main" id="{074DAE7D-D258-8141-BF3B-7E8A6CF149F0}"/>
              </a:ext>
            </a:extLst>
          </p:cNvPr>
          <p:cNvSpPr/>
          <p:nvPr/>
        </p:nvSpPr>
        <p:spPr>
          <a:xfrm>
            <a:off x="1953931" y="4713356"/>
            <a:ext cx="1493190" cy="2517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50" dirty="0">
                <a:solidFill>
                  <a:schemeClr val="tx1"/>
                </a:solidFill>
              </a:rPr>
              <a:t>I-C</a:t>
            </a:r>
            <a:br>
              <a:rPr lang="de-DE" sz="750" dirty="0">
                <a:solidFill>
                  <a:schemeClr val="tx1"/>
                </a:solidFill>
              </a:rPr>
            </a:br>
            <a:r>
              <a:rPr lang="de-DE" sz="750" dirty="0">
                <a:solidFill>
                  <a:schemeClr val="tx1"/>
                </a:solidFill>
              </a:rPr>
              <a:t>Performance </a:t>
            </a:r>
            <a:r>
              <a:rPr lang="de-DE" sz="750" dirty="0" err="1">
                <a:solidFill>
                  <a:schemeClr val="tx1"/>
                </a:solidFill>
              </a:rPr>
              <a:t>demonstration</a:t>
            </a:r>
            <a:endParaRPr lang="de-DE" sz="750" dirty="0">
              <a:solidFill>
                <a:schemeClr val="tx1"/>
              </a:solidFill>
            </a:endParaRPr>
          </a:p>
        </p:txBody>
      </p:sp>
      <p:sp>
        <p:nvSpPr>
          <p:cNvPr id="35" name="Abgerundetes Rechteck 34">
            <a:extLst>
              <a:ext uri="{FF2B5EF4-FFF2-40B4-BE49-F238E27FC236}">
                <a16:creationId xmlns:a16="http://schemas.microsoft.com/office/drawing/2014/main" id="{5999A00E-8C80-D945-B5AF-0C2647BC1816}"/>
              </a:ext>
            </a:extLst>
          </p:cNvPr>
          <p:cNvSpPr/>
          <p:nvPr/>
        </p:nvSpPr>
        <p:spPr>
          <a:xfrm>
            <a:off x="3456747" y="4705650"/>
            <a:ext cx="4311774" cy="2517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50" dirty="0">
                <a:solidFill>
                  <a:schemeClr val="tx1"/>
                </a:solidFill>
              </a:rPr>
              <a:t>I-D</a:t>
            </a:r>
            <a:br>
              <a:rPr lang="de-DE" sz="750" dirty="0">
                <a:solidFill>
                  <a:schemeClr val="tx1"/>
                </a:solidFill>
              </a:rPr>
            </a:br>
            <a:r>
              <a:rPr lang="de-DE" sz="750" dirty="0">
                <a:solidFill>
                  <a:schemeClr val="tx1"/>
                </a:solidFill>
              </a:rPr>
              <a:t>Baseline R&amp;D </a:t>
            </a:r>
            <a:r>
              <a:rPr lang="de-DE" sz="750" dirty="0" err="1">
                <a:solidFill>
                  <a:schemeClr val="tx1"/>
                </a:solidFill>
              </a:rPr>
              <a:t>operation</a:t>
            </a:r>
            <a:endParaRPr lang="de-DE" sz="750" dirty="0">
              <a:solidFill>
                <a:schemeClr val="tx1"/>
              </a:solidFill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AD3D5B05-C038-7041-A911-6C162A668562}"/>
              </a:ext>
            </a:extLst>
          </p:cNvPr>
          <p:cNvGrpSpPr/>
          <p:nvPr/>
        </p:nvGrpSpPr>
        <p:grpSpPr>
          <a:xfrm rot="5400000">
            <a:off x="6166152" y="1604148"/>
            <a:ext cx="897719" cy="2319465"/>
            <a:chOff x="8006773" y="1711974"/>
            <a:chExt cx="897719" cy="2319465"/>
          </a:xfrm>
        </p:grpSpPr>
        <p:sp>
          <p:nvSpPr>
            <p:cNvPr id="19" name="Abgerundetes Rechteck 18">
              <a:extLst>
                <a:ext uri="{FF2B5EF4-FFF2-40B4-BE49-F238E27FC236}">
                  <a16:creationId xmlns:a16="http://schemas.microsoft.com/office/drawing/2014/main" id="{B972D641-F391-264A-A259-9D686001B487}"/>
                </a:ext>
              </a:extLst>
            </p:cNvPr>
            <p:cNvSpPr/>
            <p:nvPr/>
          </p:nvSpPr>
          <p:spPr>
            <a:xfrm rot="16200000">
              <a:off x="7295900" y="2422847"/>
              <a:ext cx="2319465" cy="897719"/>
            </a:xfrm>
            <a:prstGeom prst="roundRect">
              <a:avLst/>
            </a:prstGeom>
            <a:solidFill>
              <a:schemeClr val="accent1">
                <a:alpha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defTabSz="514350"/>
              <a:r>
                <a:rPr lang="de-DE" sz="1013" b="1" dirty="0">
                  <a:solidFill>
                    <a:sysClr val="windowText" lastClr="000000"/>
                  </a:solidFill>
                  <a:latin typeface="Calibri" panose="020F0502020204030204"/>
                </a:rPr>
                <a:t>HTS CC Open Lab/</a:t>
              </a:r>
              <a:r>
                <a:rPr lang="de-DE" sz="1013" b="1" dirty="0" err="1">
                  <a:solidFill>
                    <a:sysClr val="windowText" lastClr="000000"/>
                  </a:solidFill>
                  <a:latin typeface="Calibri" panose="020F0502020204030204"/>
                </a:rPr>
                <a:t>Foundry</a:t>
              </a:r>
              <a:r>
                <a:rPr lang="de-DE" sz="1013" b="1" dirty="0">
                  <a:solidFill>
                    <a:sysClr val="windowText" lastClr="000000"/>
                  </a:solidFill>
                  <a:latin typeface="Calibri" panose="020F0502020204030204"/>
                </a:rPr>
                <a:t> </a:t>
              </a:r>
              <a:endParaRPr lang="de-DE" sz="1013" dirty="0">
                <a:solidFill>
                  <a:sysClr val="windowText" lastClr="000000"/>
                </a:solidFill>
                <a:latin typeface="Calibri" panose="020F0502020204030204"/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C800C4A3-AA7A-1445-8110-666C8A0188E4}"/>
                </a:ext>
              </a:extLst>
            </p:cNvPr>
            <p:cNvSpPr/>
            <p:nvPr/>
          </p:nvSpPr>
          <p:spPr>
            <a:xfrm rot="16200000">
              <a:off x="8201930" y="1912868"/>
              <a:ext cx="744213" cy="5183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r>
                <a:rPr lang="de-DE" sz="1200" dirty="0">
                  <a:solidFill>
                    <a:prstClr val="white"/>
                  </a:solidFill>
                  <a:latin typeface="Calibri" panose="020F0502020204030204"/>
                </a:rPr>
                <a:t>Third </a:t>
              </a:r>
              <a:r>
                <a:rPr lang="de-DE" sz="1200" dirty="0" err="1">
                  <a:solidFill>
                    <a:prstClr val="white"/>
                  </a:solidFill>
                  <a:latin typeface="Calibri" panose="020F0502020204030204"/>
                </a:rPr>
                <a:t>Parties</a:t>
              </a:r>
              <a:endParaRPr lang="de-DE" sz="12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436AF197-15BF-C74F-AA0B-661E19B08333}"/>
                </a:ext>
              </a:extLst>
            </p:cNvPr>
            <p:cNvSpPr/>
            <p:nvPr/>
          </p:nvSpPr>
          <p:spPr>
            <a:xfrm rot="16200000">
              <a:off x="8285249" y="3409949"/>
              <a:ext cx="577575" cy="5183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r>
                <a:rPr lang="de-DE" sz="1200" dirty="0">
                  <a:solidFill>
                    <a:prstClr val="white"/>
                  </a:solidFill>
                  <a:latin typeface="Calibri" panose="020F0502020204030204"/>
                </a:rPr>
                <a:t>KIT</a:t>
              </a:r>
              <a:br>
                <a:rPr lang="de-DE" sz="1200" dirty="0">
                  <a:solidFill>
                    <a:prstClr val="white"/>
                  </a:solidFill>
                  <a:latin typeface="Calibri" panose="020F0502020204030204"/>
                </a:rPr>
              </a:br>
              <a:r>
                <a:rPr lang="de-DE" sz="1200" dirty="0">
                  <a:solidFill>
                    <a:prstClr val="white"/>
                  </a:solidFill>
                  <a:latin typeface="Calibri" panose="020F0502020204030204"/>
                </a:rPr>
                <a:t>ITEP</a:t>
              </a:r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994A42B4-BCDB-2F4E-9079-12CA2C055E0F}"/>
                </a:ext>
              </a:extLst>
            </p:cNvPr>
            <p:cNvSpPr/>
            <p:nvPr/>
          </p:nvSpPr>
          <p:spPr>
            <a:xfrm rot="16200000">
              <a:off x="8201929" y="2706186"/>
              <a:ext cx="744215" cy="5183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r>
                <a:rPr lang="de-DE" sz="1350" dirty="0">
                  <a:solidFill>
                    <a:prstClr val="white"/>
                  </a:solidFill>
                  <a:latin typeface="Calibri" panose="020F0502020204030204"/>
                </a:rPr>
                <a:t>CERN</a:t>
              </a: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A8A15D5D-682A-084C-8E07-9AA909A0840D}"/>
              </a:ext>
            </a:extLst>
          </p:cNvPr>
          <p:cNvSpPr txBox="1"/>
          <p:nvPr/>
        </p:nvSpPr>
        <p:spPr>
          <a:xfrm>
            <a:off x="7987370" y="440647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t.b.c</a:t>
            </a:r>
            <a:endParaRPr lang="de-DE" dirty="0"/>
          </a:p>
        </p:txBody>
      </p:sp>
      <p:pic>
        <p:nvPicPr>
          <p:cNvPr id="32" name="Picture 3">
            <a:extLst>
              <a:ext uri="{FF2B5EF4-FFF2-40B4-BE49-F238E27FC236}">
                <a16:creationId xmlns:a16="http://schemas.microsoft.com/office/drawing/2014/main" id="{E469AF84-EE53-FE48-BE38-AF386B735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30029">
            <a:off x="466492" y="1921187"/>
            <a:ext cx="4657427" cy="134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56">
            <a:extLst>
              <a:ext uri="{FF2B5EF4-FFF2-40B4-BE49-F238E27FC236}">
                <a16:creationId xmlns:a16="http://schemas.microsoft.com/office/drawing/2014/main" id="{9B94E14A-9FD1-1846-AC5D-74DE7355CC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73"/>
          <a:stretch/>
        </p:blipFill>
        <p:spPr bwMode="auto">
          <a:xfrm>
            <a:off x="1912148" y="3269540"/>
            <a:ext cx="1292065" cy="617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2700000" algn="ctr" rotWithShape="0">
                    <a:srgbClr val="708688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103C0AF7-D8E0-4C48-BD83-9680804AD7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9523" y="657854"/>
            <a:ext cx="1301755" cy="127327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1F9F735-A55B-EFBA-B5AC-D0B5B5341242}"/>
              </a:ext>
            </a:extLst>
          </p:cNvPr>
          <p:cNvSpPr txBox="1"/>
          <p:nvPr/>
        </p:nvSpPr>
        <p:spPr>
          <a:xfrm>
            <a:off x="822337" y="5043187"/>
            <a:ext cx="2282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Intermediate 20 m </a:t>
            </a:r>
            <a:r>
              <a:rPr lang="de-DE" sz="1200" dirty="0" err="1"/>
              <a:t>length</a:t>
            </a:r>
            <a:r>
              <a:rPr lang="de-DE" sz="1200" dirty="0"/>
              <a:t> </a:t>
            </a:r>
            <a:r>
              <a:rPr lang="de-DE" sz="1200" dirty="0" err="1"/>
              <a:t>scale</a:t>
            </a:r>
            <a:endParaRPr lang="de-DE" sz="12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0715EF2-88EB-583A-B7F8-70C764E7DA54}"/>
              </a:ext>
            </a:extLst>
          </p:cNvPr>
          <p:cNvSpPr txBox="1"/>
          <p:nvPr/>
        </p:nvSpPr>
        <p:spPr>
          <a:xfrm>
            <a:off x="4351828" y="5035481"/>
            <a:ext cx="2449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Extension </a:t>
            </a:r>
            <a:r>
              <a:rPr lang="de-DE" sz="1200" dirty="0" err="1"/>
              <a:t>to</a:t>
            </a:r>
            <a:r>
              <a:rPr lang="de-DE" sz="1200" dirty="0"/>
              <a:t>  100m+ </a:t>
            </a:r>
            <a:r>
              <a:rPr lang="de-DE" sz="1200" dirty="0" err="1"/>
              <a:t>length</a:t>
            </a:r>
            <a:r>
              <a:rPr lang="de-DE" sz="1200" dirty="0"/>
              <a:t> </a:t>
            </a:r>
            <a:r>
              <a:rPr lang="de-DE" sz="1200" dirty="0" err="1"/>
              <a:t>scale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661044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6"/>
          <p:cNvSpPr>
            <a:spLocks noGrp="1"/>
          </p:cNvSpPr>
          <p:nvPr>
            <p:ph idx="1"/>
          </p:nvPr>
        </p:nvSpPr>
        <p:spPr bwMode="auto">
          <a:xfrm>
            <a:off x="253777" y="1896623"/>
            <a:ext cx="8636446" cy="4292866"/>
          </a:xfrm>
        </p:spPr>
        <p:txBody>
          <a:bodyPr>
            <a:normAutofit/>
          </a:bodyPr>
          <a:lstStyle/>
          <a:p>
            <a:pPr algn="just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Investigate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scaling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laws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transfer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small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scale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PLD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materials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development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towards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larger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scale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Coated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production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systems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Address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specific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Coated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architectures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needed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R&amp;D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program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at CERN and KIT 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Investigate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improve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electromechanical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properties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full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coated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architectures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mechanical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stability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interface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resistance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thermal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properties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,….)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de-DE" dirty="0"/>
          </a:p>
          <a:p>
            <a:pPr algn="just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Evaluate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in-line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quality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control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systems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Establish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accelerated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materials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development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concepts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>
          <a:xfrm>
            <a:off x="395999" y="394871"/>
            <a:ext cx="7188707" cy="767748"/>
          </a:xfrm>
        </p:spPr>
        <p:txBody>
          <a:bodyPr/>
          <a:lstStyle/>
          <a:p>
            <a:pPr>
              <a:defRPr/>
            </a:pPr>
            <a:r>
              <a:rPr lang="de-DE" dirty="0"/>
              <a:t>KC</a:t>
            </a:r>
            <a:r>
              <a:rPr lang="de-DE" baseline="30000" dirty="0"/>
              <a:t>4</a:t>
            </a:r>
            <a:r>
              <a:rPr lang="de-DE" dirty="0"/>
              <a:t>:</a:t>
            </a:r>
            <a:r>
              <a:rPr lang="de-DE" baseline="30000" dirty="0"/>
              <a:t> </a:t>
            </a:r>
            <a:r>
              <a:rPr lang="de-DE" dirty="0"/>
              <a:t>Baseline R&amp;D Topics</a:t>
            </a:r>
            <a:endParaRPr baseline="300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CA93B3F-B641-5C4B-91FB-7D348C892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3217" y="1025091"/>
            <a:ext cx="891023" cy="87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141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98FFEE-88BB-EF4E-A05E-67A5329BB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KC</a:t>
            </a:r>
            <a:r>
              <a:rPr lang="de-DE" baseline="30000" dirty="0"/>
              <a:t>4</a:t>
            </a:r>
            <a:r>
              <a:rPr lang="de-DE" dirty="0"/>
              <a:t> </a:t>
            </a:r>
            <a:r>
              <a:rPr lang="de-DE" dirty="0" err="1"/>
              <a:t>Coated</a:t>
            </a:r>
            <a:r>
              <a:rPr lang="de-DE" dirty="0"/>
              <a:t> </a:t>
            </a:r>
            <a:r>
              <a:rPr lang="de-DE" dirty="0" err="1"/>
              <a:t>Conductor</a:t>
            </a:r>
            <a:r>
              <a:rPr lang="de-DE" dirty="0"/>
              <a:t> Synthesis </a:t>
            </a:r>
            <a:r>
              <a:rPr lang="de-DE" dirty="0" err="1"/>
              <a:t>Steps</a:t>
            </a:r>
            <a:endParaRPr lang="de-DE" dirty="0"/>
          </a:p>
        </p:txBody>
      </p:sp>
      <p:grpSp>
        <p:nvGrpSpPr>
          <p:cNvPr id="4" name="Gruppieren 1">
            <a:extLst>
              <a:ext uri="{FF2B5EF4-FFF2-40B4-BE49-F238E27FC236}">
                <a16:creationId xmlns:a16="http://schemas.microsoft.com/office/drawing/2014/main" id="{9A3850F6-6485-1740-A74B-6E6201DDC25B}"/>
              </a:ext>
            </a:extLst>
          </p:cNvPr>
          <p:cNvGrpSpPr>
            <a:grpSpLocks/>
          </p:cNvGrpSpPr>
          <p:nvPr/>
        </p:nvGrpSpPr>
        <p:grpSpPr bwMode="auto">
          <a:xfrm>
            <a:off x="1110621" y="1645186"/>
            <a:ext cx="6579089" cy="1546577"/>
            <a:chOff x="563563" y="4237556"/>
            <a:chExt cx="7785041" cy="1617144"/>
          </a:xfrm>
        </p:grpSpPr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3607F2ED-1308-C248-A423-6A88CFA73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6368" y="4259182"/>
              <a:ext cx="563724" cy="1525834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" name="Rectangle 7">
              <a:extLst>
                <a:ext uri="{FF2B5EF4-FFF2-40B4-BE49-F238E27FC236}">
                  <a16:creationId xmlns:a16="http://schemas.microsoft.com/office/drawing/2014/main" id="{4A6C52F3-5373-B340-87A2-01EB4B954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0090" y="4259182"/>
              <a:ext cx="565105" cy="1525834"/>
            </a:xfrm>
            <a:prstGeom prst="rect">
              <a:avLst/>
            </a:prstGeom>
            <a:solidFill>
              <a:srgbClr val="66CCFF">
                <a:alpha val="39999"/>
              </a:srgbClr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4A9F5D4A-2221-204D-8D6C-435C26588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4736" y="4259182"/>
              <a:ext cx="563724" cy="152583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4C57C4FA-563D-2A40-8315-C52355FDE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104" y="4259182"/>
              <a:ext cx="565105" cy="1525834"/>
            </a:xfrm>
            <a:prstGeom prst="rect">
              <a:avLst/>
            </a:prstGeom>
            <a:solidFill>
              <a:srgbClr val="66CCFF">
                <a:alpha val="39999"/>
              </a:srgbClr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C7ACD8F8-6EF9-C441-8B17-661A7468A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4818" y="4259182"/>
              <a:ext cx="877364" cy="1525834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" name="Rectangle 11">
              <a:extLst>
                <a:ext uri="{FF2B5EF4-FFF2-40B4-BE49-F238E27FC236}">
                  <a16:creationId xmlns:a16="http://schemas.microsoft.com/office/drawing/2014/main" id="{67C97BBA-627E-6345-A2D9-CC5A355CB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8376" y="4400953"/>
              <a:ext cx="437991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" name="Line 12">
              <a:extLst>
                <a:ext uri="{FF2B5EF4-FFF2-40B4-BE49-F238E27FC236}">
                  <a16:creationId xmlns:a16="http://schemas.microsoft.com/office/drawing/2014/main" id="{AFA49F48-2978-494D-9A5A-35F9CA931A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2726" y="4619615"/>
              <a:ext cx="0" cy="544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12" name="Line 13">
              <a:extLst>
                <a:ext uri="{FF2B5EF4-FFF2-40B4-BE49-F238E27FC236}">
                  <a16:creationId xmlns:a16="http://schemas.microsoft.com/office/drawing/2014/main" id="{99E91C35-1739-AE4B-9E02-BDE36584EB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634" y="4619615"/>
              <a:ext cx="0" cy="544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13" name="Line 14">
              <a:extLst>
                <a:ext uri="{FF2B5EF4-FFF2-40B4-BE49-F238E27FC236}">
                  <a16:creationId xmlns:a16="http://schemas.microsoft.com/office/drawing/2014/main" id="{A1E171CE-1471-9B44-AE91-B97BE16A53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44191" y="4837076"/>
              <a:ext cx="250083" cy="382059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14" name="Line 15">
              <a:extLst>
                <a:ext uri="{FF2B5EF4-FFF2-40B4-BE49-F238E27FC236}">
                  <a16:creationId xmlns:a16="http://schemas.microsoft.com/office/drawing/2014/main" id="{D66F4B82-14C3-D749-9CB0-2D81DF5E57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69924" y="4837076"/>
              <a:ext cx="250084" cy="382059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15" name="AutoShape 16">
              <a:extLst>
                <a:ext uri="{FF2B5EF4-FFF2-40B4-BE49-F238E27FC236}">
                  <a16:creationId xmlns:a16="http://schemas.microsoft.com/office/drawing/2014/main" id="{4DAD8EC2-95CB-1E49-A5F5-860CDADC05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74591">
              <a:off x="1062349" y="4867113"/>
              <a:ext cx="563724" cy="436124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6" name="Rectangle 17" descr="Diagonal hell nach oben">
              <a:extLst>
                <a:ext uri="{FF2B5EF4-FFF2-40B4-BE49-F238E27FC236}">
                  <a16:creationId xmlns:a16="http://schemas.microsoft.com/office/drawing/2014/main" id="{A27F224C-FD82-1A4A-AEF5-71E4E702A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570" y="5268395"/>
              <a:ext cx="6739816" cy="81698"/>
            </a:xfrm>
            <a:prstGeom prst="rect">
              <a:avLst/>
            </a:prstGeom>
            <a:pattFill prst="ltUpDiag">
              <a:fgClr>
                <a:srgbClr val="777777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7" name="Oval 18">
              <a:extLst>
                <a:ext uri="{FF2B5EF4-FFF2-40B4-BE49-F238E27FC236}">
                  <a16:creationId xmlns:a16="http://schemas.microsoft.com/office/drawing/2014/main" id="{8FBEA803-5109-7E4F-84D8-5FA0E67F1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63" y="5227546"/>
              <a:ext cx="758541" cy="6271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8" name="Rectangle 19">
              <a:extLst>
                <a:ext uri="{FF2B5EF4-FFF2-40B4-BE49-F238E27FC236}">
                  <a16:creationId xmlns:a16="http://schemas.microsoft.com/office/drawing/2014/main" id="{CA2093D4-5BCF-9F48-9FDE-0ACAEC4EE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194" y="5109805"/>
              <a:ext cx="627281" cy="1093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9" name="Rectangle 20">
              <a:extLst>
                <a:ext uri="{FF2B5EF4-FFF2-40B4-BE49-F238E27FC236}">
                  <a16:creationId xmlns:a16="http://schemas.microsoft.com/office/drawing/2014/main" id="{FA266C05-DC32-E844-A3F1-7FD2220A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8659" y="4564349"/>
              <a:ext cx="125733" cy="5454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0" name="Rectangle 21">
              <a:extLst>
                <a:ext uri="{FF2B5EF4-FFF2-40B4-BE49-F238E27FC236}">
                  <a16:creationId xmlns:a16="http://schemas.microsoft.com/office/drawing/2014/main" id="{E1675777-07C5-5242-9B6A-BEE7823C4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0751" y="4237556"/>
              <a:ext cx="501549" cy="32679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Rectangle 22">
              <a:extLst>
                <a:ext uri="{FF2B5EF4-FFF2-40B4-BE49-F238E27FC236}">
                  <a16:creationId xmlns:a16="http://schemas.microsoft.com/office/drawing/2014/main" id="{2633F786-4FEF-8A44-954B-952B304AC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194" y="5382532"/>
              <a:ext cx="627281" cy="1093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A7A8759A-EAC2-AB4B-8630-DB4026836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019" y="5219136"/>
              <a:ext cx="751632" cy="54065"/>
            </a:xfrm>
            <a:custGeom>
              <a:avLst/>
              <a:gdLst>
                <a:gd name="T0" fmla="*/ 0 w 544"/>
                <a:gd name="T1" fmla="*/ 2147483647 h 45"/>
                <a:gd name="T2" fmla="*/ 2147483647 w 544"/>
                <a:gd name="T3" fmla="*/ 0 h 45"/>
                <a:gd name="T4" fmla="*/ 2147483647 w 544"/>
                <a:gd name="T5" fmla="*/ 0 h 45"/>
                <a:gd name="T6" fmla="*/ 2147483647 w 544"/>
                <a:gd name="T7" fmla="*/ 2147483647 h 45"/>
                <a:gd name="T8" fmla="*/ 0 w 544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45"/>
                <a:gd name="T17" fmla="*/ 544 w 544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45">
                  <a:moveTo>
                    <a:pt x="0" y="45"/>
                  </a:moveTo>
                  <a:lnTo>
                    <a:pt x="45" y="0"/>
                  </a:lnTo>
                  <a:lnTo>
                    <a:pt x="499" y="0"/>
                  </a:lnTo>
                  <a:lnTo>
                    <a:pt x="54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A1E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6A06D601-7542-EA47-9A17-56010756AD9D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615019" y="5346489"/>
              <a:ext cx="751632" cy="54065"/>
            </a:xfrm>
            <a:custGeom>
              <a:avLst/>
              <a:gdLst>
                <a:gd name="T0" fmla="*/ 0 w 544"/>
                <a:gd name="T1" fmla="*/ 2147483647 h 45"/>
                <a:gd name="T2" fmla="*/ 2147483647 w 544"/>
                <a:gd name="T3" fmla="*/ 0 h 45"/>
                <a:gd name="T4" fmla="*/ 2147483647 w 544"/>
                <a:gd name="T5" fmla="*/ 0 h 45"/>
                <a:gd name="T6" fmla="*/ 2147483647 w 544"/>
                <a:gd name="T7" fmla="*/ 2147483647 h 45"/>
                <a:gd name="T8" fmla="*/ 0 w 544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45"/>
                <a:gd name="T17" fmla="*/ 544 w 544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45">
                  <a:moveTo>
                    <a:pt x="0" y="45"/>
                  </a:moveTo>
                  <a:lnTo>
                    <a:pt x="45" y="0"/>
                  </a:lnTo>
                  <a:lnTo>
                    <a:pt x="499" y="0"/>
                  </a:lnTo>
                  <a:lnTo>
                    <a:pt x="54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A1E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4" name="Rectangle 28">
              <a:extLst>
                <a:ext uri="{FF2B5EF4-FFF2-40B4-BE49-F238E27FC236}">
                  <a16:creationId xmlns:a16="http://schemas.microsoft.com/office/drawing/2014/main" id="{EB496B00-9E39-5644-B620-68EB2FB37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3647" y="4423780"/>
              <a:ext cx="437992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5" name="Line 29">
              <a:extLst>
                <a:ext uri="{FF2B5EF4-FFF2-40B4-BE49-F238E27FC236}">
                  <a16:creationId xmlns:a16="http://schemas.microsoft.com/office/drawing/2014/main" id="{213887D3-0BEA-D84D-ADC5-F5BA867E54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57998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" name="Line 30">
              <a:extLst>
                <a:ext uri="{FF2B5EF4-FFF2-40B4-BE49-F238E27FC236}">
                  <a16:creationId xmlns:a16="http://schemas.microsoft.com/office/drawing/2014/main" id="{CE6012C7-5291-AF48-BE26-113CAD6AFF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45906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" name="Line 31">
              <a:extLst>
                <a:ext uri="{FF2B5EF4-FFF2-40B4-BE49-F238E27FC236}">
                  <a16:creationId xmlns:a16="http://schemas.microsoft.com/office/drawing/2014/main" id="{9B21FDC1-F274-004A-A1D6-6BE2ECB326C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981229" flipH="1">
              <a:off x="3879858" y="4567499"/>
              <a:ext cx="279937" cy="55957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" name="Freeform 33">
              <a:extLst>
                <a:ext uri="{FF2B5EF4-FFF2-40B4-BE49-F238E27FC236}">
                  <a16:creationId xmlns:a16="http://schemas.microsoft.com/office/drawing/2014/main" id="{B7D9A668-F1A7-EE4C-9842-915BFB514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3314" y="5219136"/>
              <a:ext cx="5127401" cy="54065"/>
            </a:xfrm>
            <a:custGeom>
              <a:avLst/>
              <a:gdLst>
                <a:gd name="T0" fmla="*/ 2147483647 w 3711"/>
                <a:gd name="T1" fmla="*/ 2147483647 h 45"/>
                <a:gd name="T2" fmla="*/ 2147483647 w 3711"/>
                <a:gd name="T3" fmla="*/ 0 h 45"/>
                <a:gd name="T4" fmla="*/ 2147483647 w 3711"/>
                <a:gd name="T5" fmla="*/ 2147483647 h 45"/>
                <a:gd name="T6" fmla="*/ 2147483647 w 3711"/>
                <a:gd name="T7" fmla="*/ 2147483647 h 45"/>
                <a:gd name="T8" fmla="*/ 0 w 3711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11"/>
                <a:gd name="T16" fmla="*/ 0 h 45"/>
                <a:gd name="T17" fmla="*/ 3711 w 3711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11" h="45">
                  <a:moveTo>
                    <a:pt x="1" y="45"/>
                  </a:moveTo>
                  <a:lnTo>
                    <a:pt x="183" y="0"/>
                  </a:lnTo>
                  <a:lnTo>
                    <a:pt x="3708" y="10"/>
                  </a:lnTo>
                  <a:lnTo>
                    <a:pt x="3711" y="43"/>
                  </a:lnTo>
                  <a:lnTo>
                    <a:pt x="0" y="43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9" name="Rectangle 34">
              <a:extLst>
                <a:ext uri="{FF2B5EF4-FFF2-40B4-BE49-F238E27FC236}">
                  <a16:creationId xmlns:a16="http://schemas.microsoft.com/office/drawing/2014/main" id="{9F03DEF8-6E3F-A14A-9BAE-5AD3A5594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6661" y="4423780"/>
              <a:ext cx="437991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0" name="Line 35">
              <a:extLst>
                <a:ext uri="{FF2B5EF4-FFF2-40B4-BE49-F238E27FC236}">
                  <a16:creationId xmlns:a16="http://schemas.microsoft.com/office/drawing/2014/main" id="{9E6BE71B-BAC6-1247-8F87-21424AF6E7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1012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1" name="Line 36">
              <a:extLst>
                <a:ext uri="{FF2B5EF4-FFF2-40B4-BE49-F238E27FC236}">
                  <a16:creationId xmlns:a16="http://schemas.microsoft.com/office/drawing/2014/main" id="{00BB8726-4B14-3D46-9CC7-067D052B02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8920" y="4642443"/>
              <a:ext cx="0" cy="544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2" name="Line 37">
              <a:extLst>
                <a:ext uri="{FF2B5EF4-FFF2-40B4-BE49-F238E27FC236}">
                  <a16:creationId xmlns:a16="http://schemas.microsoft.com/office/drawing/2014/main" id="{C7FCE3E2-C4D5-2449-B17E-F36B198AE95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981229" flipH="1">
              <a:off x="4588658" y="4555485"/>
              <a:ext cx="279937" cy="55957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3" name="Line 39">
              <a:extLst>
                <a:ext uri="{FF2B5EF4-FFF2-40B4-BE49-F238E27FC236}">
                  <a16:creationId xmlns:a16="http://schemas.microsoft.com/office/drawing/2014/main" id="{C8932E45-D6F1-C04B-8CD2-D750723FD1C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6981229" flipH="1">
              <a:off x="4650833" y="4555485"/>
              <a:ext cx="279937" cy="55957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4" name="Line 40">
              <a:extLst>
                <a:ext uri="{FF2B5EF4-FFF2-40B4-BE49-F238E27FC236}">
                  <a16:creationId xmlns:a16="http://schemas.microsoft.com/office/drawing/2014/main" id="{D284D6E4-2184-BE42-BB4D-B0DB26772D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59380" y="5211927"/>
              <a:ext cx="4011005" cy="1202"/>
            </a:xfrm>
            <a:prstGeom prst="line">
              <a:avLst/>
            </a:prstGeom>
            <a:noFill/>
            <a:ln w="28575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5" name="Freeform 41">
              <a:extLst>
                <a:ext uri="{FF2B5EF4-FFF2-40B4-BE49-F238E27FC236}">
                  <a16:creationId xmlns:a16="http://schemas.microsoft.com/office/drawing/2014/main" id="{C8320F23-6A7D-A047-9A28-50EF89786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1012" y="5154258"/>
              <a:ext cx="3249702" cy="54065"/>
            </a:xfrm>
            <a:custGeom>
              <a:avLst/>
              <a:gdLst>
                <a:gd name="T0" fmla="*/ 2147483647 w 2352"/>
                <a:gd name="T1" fmla="*/ 2147483647 h 45"/>
                <a:gd name="T2" fmla="*/ 2147483647 w 2352"/>
                <a:gd name="T3" fmla="*/ 0 h 45"/>
                <a:gd name="T4" fmla="*/ 2147483647 w 2352"/>
                <a:gd name="T5" fmla="*/ 2147483647 h 45"/>
                <a:gd name="T6" fmla="*/ 2147483647 w 2352"/>
                <a:gd name="T7" fmla="*/ 2147483647 h 45"/>
                <a:gd name="T8" fmla="*/ 0 w 2352"/>
                <a:gd name="T9" fmla="*/ 2147483647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52"/>
                <a:gd name="T16" fmla="*/ 0 h 45"/>
                <a:gd name="T17" fmla="*/ 2352 w 2352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52" h="45">
                  <a:moveTo>
                    <a:pt x="1" y="45"/>
                  </a:moveTo>
                  <a:lnTo>
                    <a:pt x="183" y="0"/>
                  </a:lnTo>
                  <a:lnTo>
                    <a:pt x="2352" y="1"/>
                  </a:lnTo>
                  <a:lnTo>
                    <a:pt x="2352" y="40"/>
                  </a:lnTo>
                  <a:lnTo>
                    <a:pt x="0" y="43"/>
                  </a:lnTo>
                </a:path>
              </a:pathLst>
            </a:custGeom>
            <a:solidFill>
              <a:srgbClr val="5F5F5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6" name="Rectangle 42">
              <a:extLst>
                <a:ext uri="{FF2B5EF4-FFF2-40B4-BE49-F238E27FC236}">
                  <a16:creationId xmlns:a16="http://schemas.microsoft.com/office/drawing/2014/main" id="{5AA5CA90-6371-F940-B4FF-50272E4C5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293" y="4400953"/>
              <a:ext cx="437991" cy="1633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7" name="Line 43">
              <a:extLst>
                <a:ext uri="{FF2B5EF4-FFF2-40B4-BE49-F238E27FC236}">
                  <a16:creationId xmlns:a16="http://schemas.microsoft.com/office/drawing/2014/main" id="{135FCF6D-E336-3E4F-B647-A244117D59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62644" y="4619615"/>
              <a:ext cx="0" cy="5118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8" name="Line 44">
              <a:extLst>
                <a:ext uri="{FF2B5EF4-FFF2-40B4-BE49-F238E27FC236}">
                  <a16:creationId xmlns:a16="http://schemas.microsoft.com/office/drawing/2014/main" id="{417893AB-E3CA-3246-BD0F-8AF88D4118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0552" y="4619615"/>
              <a:ext cx="0" cy="5118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39" name="Freeform 45">
              <a:extLst>
                <a:ext uri="{FF2B5EF4-FFF2-40B4-BE49-F238E27FC236}">
                  <a16:creationId xmlns:a16="http://schemas.microsoft.com/office/drawing/2014/main" id="{E675CCE8-1802-F54D-8F93-3B06E0144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0468" y="5130229"/>
              <a:ext cx="2564391" cy="28835"/>
            </a:xfrm>
            <a:custGeom>
              <a:avLst/>
              <a:gdLst>
                <a:gd name="T0" fmla="*/ 2147483647 w 1856"/>
                <a:gd name="T1" fmla="*/ 2147483647 h 24"/>
                <a:gd name="T2" fmla="*/ 2147483647 w 1856"/>
                <a:gd name="T3" fmla="*/ 2147483647 h 24"/>
                <a:gd name="T4" fmla="*/ 2147483647 w 1856"/>
                <a:gd name="T5" fmla="*/ 0 h 24"/>
                <a:gd name="T6" fmla="*/ 2147483647 w 1856"/>
                <a:gd name="T7" fmla="*/ 2147483647 h 24"/>
                <a:gd name="T8" fmla="*/ 0 w 1856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6"/>
                <a:gd name="T16" fmla="*/ 0 h 24"/>
                <a:gd name="T17" fmla="*/ 1856 w 1856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6" h="24">
                  <a:moveTo>
                    <a:pt x="1" y="24"/>
                  </a:moveTo>
                  <a:lnTo>
                    <a:pt x="183" y="2"/>
                  </a:lnTo>
                  <a:lnTo>
                    <a:pt x="1856" y="0"/>
                  </a:lnTo>
                  <a:lnTo>
                    <a:pt x="1856" y="24"/>
                  </a:lnTo>
                  <a:lnTo>
                    <a:pt x="0" y="23"/>
                  </a:lnTo>
                </a:path>
              </a:pathLst>
            </a:cu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40" name="Rectangle 46" descr="Horizontal hell">
              <a:extLst>
                <a:ext uri="{FF2B5EF4-FFF2-40B4-BE49-F238E27FC236}">
                  <a16:creationId xmlns:a16="http://schemas.microsoft.com/office/drawing/2014/main" id="{FDE4170C-ED3D-084F-9462-46D22814E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9925" y="5404158"/>
              <a:ext cx="437991" cy="109332"/>
            </a:xfrm>
            <a:prstGeom prst="rect">
              <a:avLst/>
            </a:prstGeom>
            <a:pattFill prst="ltHorz">
              <a:fgClr>
                <a:schemeClr val="hlink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41" name="Rectangle 47" descr="Horizontal hell">
              <a:extLst>
                <a:ext uri="{FF2B5EF4-FFF2-40B4-BE49-F238E27FC236}">
                  <a16:creationId xmlns:a16="http://schemas.microsoft.com/office/drawing/2014/main" id="{CB5AA693-445C-9B4E-BCA4-A72FDC0FC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9925" y="4968034"/>
              <a:ext cx="437991" cy="109331"/>
            </a:xfrm>
            <a:prstGeom prst="rect">
              <a:avLst/>
            </a:prstGeom>
            <a:pattFill prst="ltHorz">
              <a:fgClr>
                <a:schemeClr val="hlink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42" name="Rectangle 51">
              <a:extLst>
                <a:ext uri="{FF2B5EF4-FFF2-40B4-BE49-F238E27FC236}">
                  <a16:creationId xmlns:a16="http://schemas.microsoft.com/office/drawing/2014/main" id="{6FE3D470-0140-4842-97E5-F9920D50E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65" y="4368513"/>
              <a:ext cx="125732" cy="5454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43" name="Rectangle 52">
              <a:extLst>
                <a:ext uri="{FF2B5EF4-FFF2-40B4-BE49-F238E27FC236}">
                  <a16:creationId xmlns:a16="http://schemas.microsoft.com/office/drawing/2014/main" id="{DAAFFC7C-CDE4-164A-8AD4-75D3F9965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1557" y="4259182"/>
              <a:ext cx="501548" cy="32679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44" name="Group 53">
              <a:extLst>
                <a:ext uri="{FF2B5EF4-FFF2-40B4-BE49-F238E27FC236}">
                  <a16:creationId xmlns:a16="http://schemas.microsoft.com/office/drawing/2014/main" id="{3F537F03-040F-DA40-8A0A-E68C4C61DF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47603" y="4913969"/>
              <a:ext cx="1222783" cy="217462"/>
              <a:chOff x="4717" y="2886"/>
              <a:chExt cx="885" cy="181"/>
            </a:xfrm>
          </p:grpSpPr>
          <p:sp>
            <p:nvSpPr>
              <p:cNvPr id="58" name="Rectangle 54">
                <a:extLst>
                  <a:ext uri="{FF2B5EF4-FFF2-40B4-BE49-F238E27FC236}">
                    <a16:creationId xmlns:a16="http://schemas.microsoft.com/office/drawing/2014/main" id="{D2E8DAC2-2462-DC42-A721-3E9A80386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7" y="2886"/>
                <a:ext cx="318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altLang="de-DE" sz="2025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9" name="Freeform 55">
                <a:extLst>
                  <a:ext uri="{FF2B5EF4-FFF2-40B4-BE49-F238E27FC236}">
                    <a16:creationId xmlns:a16="http://schemas.microsoft.com/office/drawing/2014/main" id="{694BA5EC-4D34-2841-82AE-8C5AB9278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1" y="2976"/>
                <a:ext cx="468" cy="87"/>
              </a:xfrm>
              <a:custGeom>
                <a:avLst/>
                <a:gdLst>
                  <a:gd name="T0" fmla="*/ 0 w 468"/>
                  <a:gd name="T1" fmla="*/ 87 h 87"/>
                  <a:gd name="T2" fmla="*/ 53 w 468"/>
                  <a:gd name="T3" fmla="*/ 0 h 87"/>
                  <a:gd name="T4" fmla="*/ 412 w 468"/>
                  <a:gd name="T5" fmla="*/ 0 h 87"/>
                  <a:gd name="T6" fmla="*/ 468 w 468"/>
                  <a:gd name="T7" fmla="*/ 63 h 87"/>
                  <a:gd name="T8" fmla="*/ 0 w 468"/>
                  <a:gd name="T9" fmla="*/ 87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87"/>
                  <a:gd name="T17" fmla="*/ 468 w 468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87">
                    <a:moveTo>
                      <a:pt x="0" y="87"/>
                    </a:moveTo>
                    <a:lnTo>
                      <a:pt x="53" y="0"/>
                    </a:lnTo>
                    <a:lnTo>
                      <a:pt x="412" y="0"/>
                    </a:lnTo>
                    <a:lnTo>
                      <a:pt x="468" y="63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00A1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>
                  <a:solidFill>
                    <a:srgbClr val="000000"/>
                  </a:solidFill>
                  <a:latin typeface="Verdana" pitchFamily="34" charset="0"/>
                  <a:cs typeface="Arial" charset="0"/>
                </a:endParaRPr>
              </a:p>
            </p:txBody>
          </p:sp>
          <p:sp>
            <p:nvSpPr>
              <p:cNvPr id="60" name="Freeform 56">
                <a:extLst>
                  <a:ext uri="{FF2B5EF4-FFF2-40B4-BE49-F238E27FC236}">
                    <a16:creationId xmlns:a16="http://schemas.microsoft.com/office/drawing/2014/main" id="{1C0E893E-165E-1D4C-A082-09812CD09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7" y="3022"/>
                <a:ext cx="885" cy="45"/>
              </a:xfrm>
              <a:custGeom>
                <a:avLst/>
                <a:gdLst>
                  <a:gd name="T0" fmla="*/ 0 w 885"/>
                  <a:gd name="T1" fmla="*/ 45 h 45"/>
                  <a:gd name="T2" fmla="*/ 386 w 885"/>
                  <a:gd name="T3" fmla="*/ 0 h 45"/>
                  <a:gd name="T4" fmla="*/ 885 w 885"/>
                  <a:gd name="T5" fmla="*/ 0 h 45"/>
                  <a:gd name="T6" fmla="*/ 885 w 885"/>
                  <a:gd name="T7" fmla="*/ 45 h 45"/>
                  <a:gd name="T8" fmla="*/ 23 w 885"/>
                  <a:gd name="T9" fmla="*/ 45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5"/>
                  <a:gd name="T16" fmla="*/ 0 h 45"/>
                  <a:gd name="T17" fmla="*/ 885 w 88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5" h="45">
                    <a:moveTo>
                      <a:pt x="0" y="45"/>
                    </a:moveTo>
                    <a:lnTo>
                      <a:pt x="386" y="0"/>
                    </a:lnTo>
                    <a:lnTo>
                      <a:pt x="885" y="0"/>
                    </a:lnTo>
                    <a:lnTo>
                      <a:pt x="885" y="45"/>
                    </a:lnTo>
                    <a:lnTo>
                      <a:pt x="23" y="45"/>
                    </a:lnTo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>
                  <a:solidFill>
                    <a:srgbClr val="000000"/>
                  </a:solidFill>
                  <a:latin typeface="Verdana" pitchFamily="34" charset="0"/>
                  <a:cs typeface="Arial" charset="0"/>
                </a:endParaRPr>
              </a:p>
            </p:txBody>
          </p:sp>
        </p:grpSp>
        <p:grpSp>
          <p:nvGrpSpPr>
            <p:cNvPr id="45" name="Group 57">
              <a:extLst>
                <a:ext uri="{FF2B5EF4-FFF2-40B4-BE49-F238E27FC236}">
                  <a16:creationId xmlns:a16="http://schemas.microsoft.com/office/drawing/2014/main" id="{0D3012F6-BE44-CE4A-B1F0-DA6C3F29033D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6547603" y="5350093"/>
              <a:ext cx="1222783" cy="217461"/>
              <a:chOff x="4717" y="2886"/>
              <a:chExt cx="885" cy="181"/>
            </a:xfrm>
          </p:grpSpPr>
          <p:sp>
            <p:nvSpPr>
              <p:cNvPr id="55" name="Rectangle 58">
                <a:extLst>
                  <a:ext uri="{FF2B5EF4-FFF2-40B4-BE49-F238E27FC236}">
                    <a16:creationId xmlns:a16="http://schemas.microsoft.com/office/drawing/2014/main" id="{D8113A84-5C9D-5845-BFCF-C3F41FC04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7" y="2886"/>
                <a:ext cx="318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altLang="de-DE" sz="2025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56" name="Freeform 59">
                <a:extLst>
                  <a:ext uri="{FF2B5EF4-FFF2-40B4-BE49-F238E27FC236}">
                    <a16:creationId xmlns:a16="http://schemas.microsoft.com/office/drawing/2014/main" id="{C33C7045-885B-2C40-A45C-B880742DA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1" y="2976"/>
                <a:ext cx="468" cy="87"/>
              </a:xfrm>
              <a:custGeom>
                <a:avLst/>
                <a:gdLst>
                  <a:gd name="T0" fmla="*/ 0 w 468"/>
                  <a:gd name="T1" fmla="*/ 87 h 87"/>
                  <a:gd name="T2" fmla="*/ 53 w 468"/>
                  <a:gd name="T3" fmla="*/ 0 h 87"/>
                  <a:gd name="T4" fmla="*/ 412 w 468"/>
                  <a:gd name="T5" fmla="*/ 0 h 87"/>
                  <a:gd name="T6" fmla="*/ 468 w 468"/>
                  <a:gd name="T7" fmla="*/ 63 h 87"/>
                  <a:gd name="T8" fmla="*/ 0 w 468"/>
                  <a:gd name="T9" fmla="*/ 87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87"/>
                  <a:gd name="T17" fmla="*/ 468 w 468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87">
                    <a:moveTo>
                      <a:pt x="0" y="87"/>
                    </a:moveTo>
                    <a:lnTo>
                      <a:pt x="53" y="0"/>
                    </a:lnTo>
                    <a:lnTo>
                      <a:pt x="412" y="0"/>
                    </a:lnTo>
                    <a:lnTo>
                      <a:pt x="468" y="63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00A1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>
                  <a:solidFill>
                    <a:srgbClr val="000000"/>
                  </a:solidFill>
                  <a:latin typeface="Verdana" pitchFamily="34" charset="0"/>
                  <a:cs typeface="Arial" charset="0"/>
                </a:endParaRPr>
              </a:p>
            </p:txBody>
          </p:sp>
          <p:sp>
            <p:nvSpPr>
              <p:cNvPr id="57" name="Freeform 60">
                <a:extLst>
                  <a:ext uri="{FF2B5EF4-FFF2-40B4-BE49-F238E27FC236}">
                    <a16:creationId xmlns:a16="http://schemas.microsoft.com/office/drawing/2014/main" id="{80D65D3B-8BB4-1247-A381-65393BC62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7" y="3022"/>
                <a:ext cx="885" cy="45"/>
              </a:xfrm>
              <a:custGeom>
                <a:avLst/>
                <a:gdLst>
                  <a:gd name="T0" fmla="*/ 0 w 885"/>
                  <a:gd name="T1" fmla="*/ 45 h 45"/>
                  <a:gd name="T2" fmla="*/ 386 w 885"/>
                  <a:gd name="T3" fmla="*/ 0 h 45"/>
                  <a:gd name="T4" fmla="*/ 885 w 885"/>
                  <a:gd name="T5" fmla="*/ 0 h 45"/>
                  <a:gd name="T6" fmla="*/ 885 w 885"/>
                  <a:gd name="T7" fmla="*/ 45 h 45"/>
                  <a:gd name="T8" fmla="*/ 23 w 885"/>
                  <a:gd name="T9" fmla="*/ 45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5"/>
                  <a:gd name="T16" fmla="*/ 0 h 45"/>
                  <a:gd name="T17" fmla="*/ 885 w 88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5" h="45">
                    <a:moveTo>
                      <a:pt x="0" y="45"/>
                    </a:moveTo>
                    <a:lnTo>
                      <a:pt x="386" y="0"/>
                    </a:lnTo>
                    <a:lnTo>
                      <a:pt x="885" y="0"/>
                    </a:lnTo>
                    <a:lnTo>
                      <a:pt x="885" y="45"/>
                    </a:lnTo>
                    <a:lnTo>
                      <a:pt x="23" y="45"/>
                    </a:lnTo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>
                  <a:solidFill>
                    <a:srgbClr val="000000"/>
                  </a:solidFill>
                  <a:latin typeface="Verdana" pitchFamily="34" charset="0"/>
                  <a:cs typeface="Arial" charset="0"/>
                </a:endParaRPr>
              </a:p>
            </p:txBody>
          </p:sp>
        </p:grpSp>
        <p:sp>
          <p:nvSpPr>
            <p:cNvPr id="46" name="Line 61">
              <a:extLst>
                <a:ext uri="{FF2B5EF4-FFF2-40B4-BE49-F238E27FC236}">
                  <a16:creationId xmlns:a16="http://schemas.microsoft.com/office/drawing/2014/main" id="{2E4721BF-D327-0845-A2AF-06F68443D9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5134" y="4748170"/>
              <a:ext cx="0" cy="3267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47" name="Line 62">
              <a:extLst>
                <a:ext uri="{FF2B5EF4-FFF2-40B4-BE49-F238E27FC236}">
                  <a16:creationId xmlns:a16="http://schemas.microsoft.com/office/drawing/2014/main" id="{A135C10B-CDF5-9A48-8050-F94147D332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5134" y="5406561"/>
              <a:ext cx="0" cy="217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48" name="Text Box 63">
              <a:extLst>
                <a:ext uri="{FF2B5EF4-FFF2-40B4-BE49-F238E27FC236}">
                  <a16:creationId xmlns:a16="http://schemas.microsoft.com/office/drawing/2014/main" id="{1265590E-BC3A-0D41-BABF-6260169DB7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867113" y="5063079"/>
              <a:ext cx="670091" cy="29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900">
                  <a:solidFill>
                    <a:srgbClr val="000000"/>
                  </a:solidFill>
                  <a:cs typeface="Arial" charset="0"/>
                </a:rPr>
                <a:t>180µm</a:t>
              </a:r>
            </a:p>
          </p:txBody>
        </p:sp>
        <p:sp>
          <p:nvSpPr>
            <p:cNvPr id="49" name="Oval 65">
              <a:extLst>
                <a:ext uri="{FF2B5EF4-FFF2-40B4-BE49-F238E27FC236}">
                  <a16:creationId xmlns:a16="http://schemas.microsoft.com/office/drawing/2014/main" id="{46BD7B4D-43B0-014E-BB30-299CBAFD4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204" y="5472641"/>
              <a:ext cx="125732" cy="10933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0" name="Freeform 66">
              <a:extLst>
                <a:ext uri="{FF2B5EF4-FFF2-40B4-BE49-F238E27FC236}">
                  <a16:creationId xmlns:a16="http://schemas.microsoft.com/office/drawing/2014/main" id="{A175402A-7C75-0F4C-9BA4-B908781C3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74" y="5309244"/>
              <a:ext cx="250084" cy="109331"/>
            </a:xfrm>
            <a:custGeom>
              <a:avLst/>
              <a:gdLst>
                <a:gd name="T0" fmla="*/ 0 w 181"/>
                <a:gd name="T1" fmla="*/ 2147483647 h 91"/>
                <a:gd name="T2" fmla="*/ 2147483647 w 181"/>
                <a:gd name="T3" fmla="*/ 2147483647 h 91"/>
                <a:gd name="T4" fmla="*/ 2147483647 w 181"/>
                <a:gd name="T5" fmla="*/ 0 h 91"/>
                <a:gd name="T6" fmla="*/ 0 60000 65536"/>
                <a:gd name="T7" fmla="*/ 0 60000 65536"/>
                <a:gd name="T8" fmla="*/ 0 60000 65536"/>
                <a:gd name="T9" fmla="*/ 0 w 181"/>
                <a:gd name="T10" fmla="*/ 0 h 91"/>
                <a:gd name="T11" fmla="*/ 181 w 181"/>
                <a:gd name="T12" fmla="*/ 91 h 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91">
                  <a:moveTo>
                    <a:pt x="0" y="91"/>
                  </a:moveTo>
                  <a:cubicBezTo>
                    <a:pt x="19" y="64"/>
                    <a:pt x="38" y="38"/>
                    <a:pt x="68" y="23"/>
                  </a:cubicBezTo>
                  <a:cubicBezTo>
                    <a:pt x="98" y="8"/>
                    <a:pt x="139" y="4"/>
                    <a:pt x="181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51" name="Rectangle 72">
              <a:extLst>
                <a:ext uri="{FF2B5EF4-FFF2-40B4-BE49-F238E27FC236}">
                  <a16:creationId xmlns:a16="http://schemas.microsoft.com/office/drawing/2014/main" id="{39DC0EE9-8418-7C43-AAD5-3DCCB45B4A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280" y="4746969"/>
              <a:ext cx="207251" cy="2799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2" name="Rectangle 73">
              <a:extLst>
                <a:ext uri="{FF2B5EF4-FFF2-40B4-BE49-F238E27FC236}">
                  <a16:creationId xmlns:a16="http://schemas.microsoft.com/office/drawing/2014/main" id="{318A70E4-9151-2849-8AFE-92B121E74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1479" y="5446209"/>
              <a:ext cx="207251" cy="2799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7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2025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3" name="Line 88">
              <a:extLst>
                <a:ext uri="{FF2B5EF4-FFF2-40B4-BE49-F238E27FC236}">
                  <a16:creationId xmlns:a16="http://schemas.microsoft.com/office/drawing/2014/main" id="{20AA5EAB-C6C0-414B-87B0-B92985BDF6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1768" y="5401755"/>
              <a:ext cx="2915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54" name="Line 89">
              <a:extLst>
                <a:ext uri="{FF2B5EF4-FFF2-40B4-BE49-F238E27FC236}">
                  <a16:creationId xmlns:a16="http://schemas.microsoft.com/office/drawing/2014/main" id="{09AE7B12-6A8D-DD4A-AA79-94A5F91F62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0386" y="5078567"/>
              <a:ext cx="2915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</p:grpSp>
      <p:sp>
        <p:nvSpPr>
          <p:cNvPr id="61" name="Textfeld 60">
            <a:extLst>
              <a:ext uri="{FF2B5EF4-FFF2-40B4-BE49-F238E27FC236}">
                <a16:creationId xmlns:a16="http://schemas.microsoft.com/office/drawing/2014/main" id="{88A507D1-C6F9-D545-A887-B1B73CD472A4}"/>
              </a:ext>
            </a:extLst>
          </p:cNvPr>
          <p:cNvSpPr txBox="1"/>
          <p:nvPr/>
        </p:nvSpPr>
        <p:spPr>
          <a:xfrm>
            <a:off x="1989109" y="3695601"/>
            <a:ext cx="6201565" cy="217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A : </a:t>
            </a:r>
            <a:r>
              <a:rPr lang="de-DE" sz="1400" dirty="0" err="1"/>
              <a:t>substrate</a:t>
            </a:r>
            <a:r>
              <a:rPr lang="de-DE" sz="1400" dirty="0"/>
              <a:t> </a:t>
            </a:r>
            <a:r>
              <a:rPr lang="de-DE" sz="1400" dirty="0" err="1"/>
              <a:t>cleaning</a:t>
            </a:r>
            <a:r>
              <a:rPr lang="de-DE" sz="1400" dirty="0"/>
              <a:t>/</a:t>
            </a:r>
            <a:r>
              <a:rPr lang="de-DE" sz="1400" dirty="0" err="1"/>
              <a:t>polishing</a:t>
            </a:r>
            <a:r>
              <a:rPr lang="de-DE" sz="1350" dirty="0">
                <a:solidFill>
                  <a:srgbClr val="000000"/>
                </a:solidFill>
                <a:latin typeface="Arial"/>
              </a:rPr>
              <a:t> 				USP/USR-F/USR-B/POL</a:t>
            </a:r>
          </a:p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B : IBAD Buffer </a:t>
            </a:r>
            <a:r>
              <a:rPr lang="de-DE" sz="1350" dirty="0" err="1">
                <a:solidFill>
                  <a:srgbClr val="000000"/>
                </a:solidFill>
                <a:latin typeface="Arial"/>
              </a:rPr>
              <a:t>deposition</a:t>
            </a:r>
            <a:r>
              <a:rPr lang="de-DE" sz="1350" dirty="0">
                <a:solidFill>
                  <a:srgbClr val="000000"/>
                </a:solidFill>
                <a:latin typeface="Arial"/>
              </a:rPr>
              <a:t> 						ABAD</a:t>
            </a:r>
          </a:p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C : PLD Buffer </a:t>
            </a:r>
            <a:r>
              <a:rPr lang="de-DE" sz="1350" dirty="0" err="1">
                <a:solidFill>
                  <a:srgbClr val="000000"/>
                </a:solidFill>
                <a:latin typeface="Arial"/>
              </a:rPr>
              <a:t>deposition</a:t>
            </a:r>
            <a:r>
              <a:rPr lang="de-DE" sz="1350" dirty="0">
                <a:solidFill>
                  <a:srgbClr val="000000"/>
                </a:solidFill>
                <a:latin typeface="Arial"/>
              </a:rPr>
              <a:t> 						HEX600+PLD300/600</a:t>
            </a:r>
          </a:p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D : PLD SC </a:t>
            </a:r>
            <a:r>
              <a:rPr lang="de-DE" sz="1350" dirty="0" err="1">
                <a:solidFill>
                  <a:srgbClr val="000000"/>
                </a:solidFill>
                <a:latin typeface="Arial"/>
              </a:rPr>
              <a:t>deposition</a:t>
            </a:r>
            <a:r>
              <a:rPr lang="de-DE" sz="1350" dirty="0">
                <a:solidFill>
                  <a:srgbClr val="000000"/>
                </a:solidFill>
                <a:latin typeface="Arial"/>
              </a:rPr>
              <a:t> 						HEX600+PLD300/600</a:t>
            </a:r>
          </a:p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E : Ag- </a:t>
            </a:r>
            <a:r>
              <a:rPr lang="de-DE" sz="1350" dirty="0" err="1">
                <a:solidFill>
                  <a:srgbClr val="000000"/>
                </a:solidFill>
                <a:latin typeface="Arial"/>
              </a:rPr>
              <a:t>coating</a:t>
            </a:r>
            <a:r>
              <a:rPr lang="de-DE" sz="1350" dirty="0">
                <a:solidFill>
                  <a:srgbClr val="000000"/>
                </a:solidFill>
                <a:latin typeface="Arial"/>
              </a:rPr>
              <a:t>								Tacoma–M/MET-F</a:t>
            </a:r>
          </a:p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F : O</a:t>
            </a:r>
            <a:r>
              <a:rPr lang="de-DE" sz="1350" baseline="-25000" dirty="0">
                <a:solidFill>
                  <a:srgbClr val="000000"/>
                </a:solidFill>
                <a:latin typeface="Arial"/>
              </a:rPr>
              <a:t>2</a:t>
            </a:r>
            <a:r>
              <a:rPr lang="de-DE" sz="1350" dirty="0">
                <a:solidFill>
                  <a:srgbClr val="000000"/>
                </a:solidFill>
                <a:latin typeface="Arial"/>
              </a:rPr>
              <a:t>- </a:t>
            </a:r>
            <a:r>
              <a:rPr lang="de-DE" sz="1350" dirty="0" err="1">
                <a:solidFill>
                  <a:srgbClr val="000000"/>
                </a:solidFill>
                <a:latin typeface="Arial"/>
              </a:rPr>
              <a:t>loading</a:t>
            </a:r>
            <a:r>
              <a:rPr lang="de-DE" sz="1350" dirty="0">
                <a:solidFill>
                  <a:srgbClr val="000000"/>
                </a:solidFill>
                <a:latin typeface="Arial"/>
              </a:rPr>
              <a:t> 								Tacoma-O/BEL-F</a:t>
            </a:r>
          </a:p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G : </a:t>
            </a:r>
            <a:r>
              <a:rPr lang="de-DE" sz="1350" dirty="0" err="1">
                <a:solidFill>
                  <a:srgbClr val="000000"/>
                </a:solidFill>
                <a:latin typeface="Arial"/>
              </a:rPr>
              <a:t>Cu-plating</a:t>
            </a:r>
            <a:r>
              <a:rPr lang="de-DE" sz="1350" dirty="0">
                <a:solidFill>
                  <a:srgbClr val="000000"/>
                </a:solidFill>
                <a:latin typeface="Arial"/>
              </a:rPr>
              <a:t> 								PLA</a:t>
            </a:r>
          </a:p>
          <a:p>
            <a:pPr defTabSz="342900"/>
            <a:endParaRPr lang="de-DE" sz="1350" dirty="0">
              <a:solidFill>
                <a:srgbClr val="000000"/>
              </a:solidFill>
              <a:latin typeface="Arial"/>
            </a:endParaRPr>
          </a:p>
          <a:p>
            <a:pPr defTabSz="342900"/>
            <a:endParaRPr lang="de-DE" sz="1350" dirty="0">
              <a:solidFill>
                <a:srgbClr val="000000"/>
              </a:solidFill>
              <a:latin typeface="Arial"/>
            </a:endParaRPr>
          </a:p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											e.g. </a:t>
            </a:r>
            <a:r>
              <a:rPr lang="de-DE" sz="1350" dirty="0" err="1">
                <a:solidFill>
                  <a:srgbClr val="000000"/>
                </a:solidFill>
                <a:latin typeface="Arial"/>
              </a:rPr>
              <a:t>TapeStar</a:t>
            </a:r>
            <a:endParaRPr lang="de-DE" sz="135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7E38F41F-D096-3E49-A195-B3E25C43B03B}"/>
              </a:ext>
            </a:extLst>
          </p:cNvPr>
          <p:cNvSpPr txBox="1"/>
          <p:nvPr/>
        </p:nvSpPr>
        <p:spPr>
          <a:xfrm>
            <a:off x="2323413" y="1341166"/>
            <a:ext cx="300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A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DAA0BB9E-D145-CD4E-84B0-1ADA5F5CBD93}"/>
              </a:ext>
            </a:extLst>
          </p:cNvPr>
          <p:cNvSpPr txBox="1"/>
          <p:nvPr/>
        </p:nvSpPr>
        <p:spPr>
          <a:xfrm>
            <a:off x="3028917" y="1337226"/>
            <a:ext cx="300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B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23C4E732-9FD0-0549-ABD3-97196319916B}"/>
              </a:ext>
            </a:extLst>
          </p:cNvPr>
          <p:cNvSpPr txBox="1"/>
          <p:nvPr/>
        </p:nvSpPr>
        <p:spPr>
          <a:xfrm>
            <a:off x="3769896" y="1337226"/>
            <a:ext cx="3097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C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BF219F90-27F8-5643-8A13-269D81AD3474}"/>
              </a:ext>
            </a:extLst>
          </p:cNvPr>
          <p:cNvSpPr txBox="1"/>
          <p:nvPr/>
        </p:nvSpPr>
        <p:spPr>
          <a:xfrm>
            <a:off x="4368983" y="1337225"/>
            <a:ext cx="3097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D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1746782C-0CC8-BC42-A0A2-506AFF77DC4D}"/>
              </a:ext>
            </a:extLst>
          </p:cNvPr>
          <p:cNvSpPr txBox="1"/>
          <p:nvPr/>
        </p:nvSpPr>
        <p:spPr>
          <a:xfrm>
            <a:off x="4975955" y="1337225"/>
            <a:ext cx="300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E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C6888EB2-40AF-EA43-B7A5-F9AE1B641F7E}"/>
              </a:ext>
            </a:extLst>
          </p:cNvPr>
          <p:cNvSpPr txBox="1"/>
          <p:nvPr/>
        </p:nvSpPr>
        <p:spPr>
          <a:xfrm>
            <a:off x="5582925" y="1337226"/>
            <a:ext cx="29046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F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C170CC2-534C-FF49-BD56-AE26AD540A96}"/>
              </a:ext>
            </a:extLst>
          </p:cNvPr>
          <p:cNvSpPr txBox="1"/>
          <p:nvPr/>
        </p:nvSpPr>
        <p:spPr>
          <a:xfrm>
            <a:off x="6150482" y="1345111"/>
            <a:ext cx="319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srgbClr val="000000"/>
                </a:solidFill>
                <a:latin typeface="Arial"/>
              </a:rPr>
              <a:t>G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DF572BFD-B471-2E4A-8AD0-B33645E49054}"/>
              </a:ext>
            </a:extLst>
          </p:cNvPr>
          <p:cNvSpPr txBox="1"/>
          <p:nvPr/>
        </p:nvSpPr>
        <p:spPr>
          <a:xfrm>
            <a:off x="881949" y="3511906"/>
            <a:ext cx="6142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750" dirty="0">
                <a:solidFill>
                  <a:srgbClr val="000000"/>
                </a:solidFill>
                <a:latin typeface="Arial"/>
              </a:rPr>
              <a:t>b &gt; 12mm</a:t>
            </a:r>
            <a:br>
              <a:rPr lang="de-DE" sz="750" dirty="0">
                <a:solidFill>
                  <a:srgbClr val="000000"/>
                </a:solidFill>
                <a:latin typeface="Arial"/>
              </a:rPr>
            </a:br>
            <a:r>
              <a:rPr lang="de-DE" sz="750" dirty="0">
                <a:solidFill>
                  <a:srgbClr val="000000"/>
                </a:solidFill>
                <a:latin typeface="Arial"/>
              </a:rPr>
              <a:t>(</a:t>
            </a:r>
            <a:r>
              <a:rPr lang="de-DE" sz="750" dirty="0" err="1">
                <a:solidFill>
                  <a:srgbClr val="000000"/>
                </a:solidFill>
                <a:latin typeface="Arial"/>
              </a:rPr>
              <a:t>foils</a:t>
            </a:r>
            <a:r>
              <a:rPr lang="de-DE" sz="750" dirty="0">
                <a:solidFill>
                  <a:srgbClr val="000000"/>
                </a:solidFill>
                <a:latin typeface="Arial"/>
              </a:rPr>
              <a:t>)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87A2CAD5-CA27-F543-8949-53DB507C3010}"/>
              </a:ext>
            </a:extLst>
          </p:cNvPr>
          <p:cNvSpPr txBox="1"/>
          <p:nvPr/>
        </p:nvSpPr>
        <p:spPr>
          <a:xfrm>
            <a:off x="1477097" y="3507968"/>
            <a:ext cx="6142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750" dirty="0">
                <a:solidFill>
                  <a:srgbClr val="000000"/>
                </a:solidFill>
                <a:latin typeface="Arial"/>
              </a:rPr>
              <a:t>b &lt; 12mm</a:t>
            </a:r>
            <a:br>
              <a:rPr lang="de-DE" sz="750" dirty="0">
                <a:solidFill>
                  <a:srgbClr val="000000"/>
                </a:solidFill>
                <a:latin typeface="Arial"/>
              </a:rPr>
            </a:br>
            <a:r>
              <a:rPr lang="de-DE" sz="750" dirty="0">
                <a:solidFill>
                  <a:srgbClr val="000000"/>
                </a:solidFill>
                <a:latin typeface="Arial"/>
              </a:rPr>
              <a:t>(</a:t>
            </a:r>
            <a:r>
              <a:rPr lang="de-DE" sz="750" dirty="0" err="1">
                <a:solidFill>
                  <a:srgbClr val="000000"/>
                </a:solidFill>
                <a:latin typeface="Arial"/>
              </a:rPr>
              <a:t>tapes</a:t>
            </a:r>
            <a:r>
              <a:rPr lang="de-DE" sz="750" dirty="0">
                <a:solidFill>
                  <a:srgbClr val="000000"/>
                </a:solidFill>
                <a:latin typeface="Arial"/>
              </a:rPr>
              <a:t>)</a:t>
            </a:r>
          </a:p>
        </p:txBody>
      </p:sp>
      <p:sp>
        <p:nvSpPr>
          <p:cNvPr id="71" name="Pfeil nach unten 70">
            <a:extLst>
              <a:ext uri="{FF2B5EF4-FFF2-40B4-BE49-F238E27FC236}">
                <a16:creationId xmlns:a16="http://schemas.microsoft.com/office/drawing/2014/main" id="{4720EF4F-31A2-C145-B012-778FDC09C14E}"/>
              </a:ext>
            </a:extLst>
          </p:cNvPr>
          <p:cNvSpPr/>
          <p:nvPr/>
        </p:nvSpPr>
        <p:spPr>
          <a:xfrm>
            <a:off x="1029223" y="3865951"/>
            <a:ext cx="273152" cy="13400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de-DE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2" name="Pfeil nach unten 71">
            <a:extLst>
              <a:ext uri="{FF2B5EF4-FFF2-40B4-BE49-F238E27FC236}">
                <a16:creationId xmlns:a16="http://schemas.microsoft.com/office/drawing/2014/main" id="{27058BFB-9ED0-B44C-BE85-6B31ED753A7A}"/>
              </a:ext>
            </a:extLst>
          </p:cNvPr>
          <p:cNvSpPr/>
          <p:nvPr/>
        </p:nvSpPr>
        <p:spPr>
          <a:xfrm>
            <a:off x="1624371" y="4299503"/>
            <a:ext cx="273152" cy="906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de-DE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64092328-9858-C4F7-72D8-265BA7EEB922}"/>
              </a:ext>
            </a:extLst>
          </p:cNvPr>
          <p:cNvSpPr txBox="1"/>
          <p:nvPr/>
        </p:nvSpPr>
        <p:spPr>
          <a:xfrm>
            <a:off x="1110621" y="5298808"/>
            <a:ext cx="3621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+ </a:t>
            </a:r>
            <a:r>
              <a:rPr lang="de-DE" dirty="0" err="1"/>
              <a:t>characterization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structural</a:t>
            </a:r>
            <a:r>
              <a:rPr lang="de-DE" dirty="0"/>
              <a:t>, </a:t>
            </a:r>
            <a:r>
              <a:rPr lang="de-DE" dirty="0" err="1"/>
              <a:t>electrical</a:t>
            </a:r>
            <a:r>
              <a:rPr lang="de-DE" dirty="0"/>
              <a:t>, </a:t>
            </a:r>
            <a:r>
              <a:rPr lang="de-DE" dirty="0" err="1"/>
              <a:t>mechanical</a:t>
            </a:r>
            <a:r>
              <a:rPr lang="de-DE" dirty="0"/>
              <a:t>)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308E22F-EB0A-5BA2-09FA-C2F6818F3D24}"/>
              </a:ext>
            </a:extLst>
          </p:cNvPr>
          <p:cNvSpPr txBox="1"/>
          <p:nvPr/>
        </p:nvSpPr>
        <p:spPr>
          <a:xfrm>
            <a:off x="1841353" y="3578347"/>
            <a:ext cx="338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dirty="0"/>
              <a:t>(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F86A77F4-C173-8702-307A-30098B9D87A8}"/>
              </a:ext>
            </a:extLst>
          </p:cNvPr>
          <p:cNvSpPr txBox="1"/>
          <p:nvPr/>
        </p:nvSpPr>
        <p:spPr>
          <a:xfrm>
            <a:off x="4462633" y="3582157"/>
            <a:ext cx="338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40521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7395" y="1514104"/>
            <a:ext cx="6191479" cy="2078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856413" y="6543675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0C24C6-56E6-4593-829F-E1E86FB2FE9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7188" y="217404"/>
            <a:ext cx="8229600" cy="1143000"/>
          </a:xfrm>
        </p:spPr>
        <p:txBody>
          <a:bodyPr/>
          <a:lstStyle/>
          <a:p>
            <a:r>
              <a:rPr lang="en-US" altLang="en-US" dirty="0"/>
              <a:t>BRUKER HTS R&amp;D-line equipment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1800" dirty="0"/>
              <a:t>Transferred to KIT:</a:t>
            </a:r>
            <a:endParaRPr lang="en-US" sz="1800" dirty="0"/>
          </a:p>
        </p:txBody>
      </p:sp>
      <p:sp>
        <p:nvSpPr>
          <p:cNvPr id="8" name="Textfeld 7"/>
          <p:cNvSpPr txBox="1"/>
          <p:nvPr/>
        </p:nvSpPr>
        <p:spPr>
          <a:xfrm>
            <a:off x="263563" y="1442976"/>
            <a:ext cx="259986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70C0"/>
              </a:buClr>
              <a:buSzTx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Tape processing equipment with different substrate handling concepts (batch and reel-to-reel R2R processes) including stabilization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0409" y="3656502"/>
            <a:ext cx="2078461" cy="231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5955370" y="3007852"/>
            <a:ext cx="30635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PLD600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Batch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vacuum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coating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950037" y="5971600"/>
            <a:ext cx="207846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PLD600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substrate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 drum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-1" y="5970605"/>
            <a:ext cx="259986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R2R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electroplating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285484" y="6205121"/>
            <a:ext cx="24609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ABAD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vacuum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coater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pic>
        <p:nvPicPr>
          <p:cNvPr id="3" name="Grafik 2" descr="Ein Bild, das drinnen, zugemüllt enthält.&#10;&#10;Automatisch generierte Beschreibung">
            <a:extLst>
              <a:ext uri="{FF2B5EF4-FFF2-40B4-BE49-F238E27FC236}">
                <a16:creationId xmlns:a16="http://schemas.microsoft.com/office/drawing/2014/main" id="{E020FF90-F3C4-A643-A549-B6C16791E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0323" y="3665707"/>
            <a:ext cx="3296090" cy="2472067"/>
          </a:xfrm>
          <a:prstGeom prst="rect">
            <a:avLst/>
          </a:prstGeom>
        </p:spPr>
      </p:pic>
      <p:pic>
        <p:nvPicPr>
          <p:cNvPr id="6" name="Grafik 5" descr="Ein Bild, das drinnen, zugemüllt enthält.&#10;&#10;Automatisch generierte Beschreibung">
            <a:extLst>
              <a:ext uri="{FF2B5EF4-FFF2-40B4-BE49-F238E27FC236}">
                <a16:creationId xmlns:a16="http://schemas.microsoft.com/office/drawing/2014/main" id="{8D845D02-C8D0-3F48-B62A-32536341E7A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828" r="21005"/>
          <a:stretch/>
        </p:blipFill>
        <p:spPr>
          <a:xfrm rot="16200000">
            <a:off x="663783" y="3368605"/>
            <a:ext cx="2462574" cy="307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153000"/>
      </p:ext>
    </p:extLst>
  </p:cSld>
  <p:clrMapOvr>
    <a:masterClrMapping/>
  </p:clrMapOvr>
</p:sld>
</file>

<file path=ppt/theme/theme1.xml><?xml version="1.0" encoding="utf-8"?>
<a:theme xmlns:a="http://schemas.openxmlformats.org/drawingml/2006/main" name="V3_Supraleitende Materialie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va_PPT_Master.pptx" id="{147242AA-8C1E-481C-A6D0-F905DA77A5F9}" vid="{AAB2EC5D-9A4D-4FCE-9D62-5FB045333B97}"/>
    </a:ext>
  </a:extLst>
</a:theme>
</file>

<file path=ppt/theme/theme3.xml><?xml version="1.0" encoding="utf-8"?>
<a:theme xmlns:a="http://schemas.openxmlformats.org/drawingml/2006/main" name="1_Office Theme">
  <a:themeElements>
    <a:clrScheme name="SuperPower Palette">
      <a:dk1>
        <a:sysClr val="windowText" lastClr="000000"/>
      </a:dk1>
      <a:lt1>
        <a:sysClr val="window" lastClr="FFFFFF"/>
      </a:lt1>
      <a:dk2>
        <a:srgbClr val="1F497D"/>
      </a:dk2>
      <a:lt2>
        <a:srgbClr val="9EA1B2"/>
      </a:lt2>
      <a:accent1>
        <a:srgbClr val="69C3DA"/>
      </a:accent1>
      <a:accent2>
        <a:srgbClr val="FFBB57"/>
      </a:accent2>
      <a:accent3>
        <a:srgbClr val="0B5ED7"/>
      </a:accent3>
      <a:accent4>
        <a:srgbClr val="C1E3EB"/>
      </a:accent4>
      <a:accent5>
        <a:srgbClr val="7CBD2A"/>
      </a:accent5>
      <a:accent6>
        <a:srgbClr val="E92823"/>
      </a:accent6>
      <a:hlink>
        <a:srgbClr val="000066"/>
      </a:hlink>
      <a:folHlink>
        <a:srgbClr val="5C005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plate_BESTFolien2014_Master">
  <a:themeElements>
    <a:clrScheme name="Bruker">
      <a:dk1>
        <a:srgbClr val="000000"/>
      </a:dk1>
      <a:lt1>
        <a:srgbClr val="FFFFFF"/>
      </a:lt1>
      <a:dk2>
        <a:srgbClr val="000000"/>
      </a:dk2>
      <a:lt2>
        <a:srgbClr val="D8E2E8"/>
      </a:lt2>
      <a:accent1>
        <a:srgbClr val="0071BC"/>
      </a:accent1>
      <a:accent2>
        <a:srgbClr val="748A96"/>
      </a:accent2>
      <a:accent3>
        <a:srgbClr val="BACAD3"/>
      </a:accent3>
      <a:accent4>
        <a:srgbClr val="D8E2E8"/>
      </a:accent4>
      <a:accent5>
        <a:srgbClr val="FF0000"/>
      </a:accent5>
      <a:accent6>
        <a:srgbClr val="0071BC"/>
      </a:accent6>
      <a:hlink>
        <a:srgbClr val="002060"/>
      </a:hlink>
      <a:folHlink>
        <a:srgbClr val="7030A0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8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600" dirty="0" err="1" smtClean="0"/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2016_07_26_CCA_2016_Schlachter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1846</Words>
  <Application>Microsoft Office PowerPoint</Application>
  <PresentationFormat>Overhead</PresentationFormat>
  <Paragraphs>274</Paragraphs>
  <Slides>25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Arial</vt:lpstr>
      <vt:lpstr>Calibri</vt:lpstr>
      <vt:lpstr>Century Gothic</vt:lpstr>
      <vt:lpstr>Gill Sans MT</vt:lpstr>
      <vt:lpstr>Symbol</vt:lpstr>
      <vt:lpstr>Verdana</vt:lpstr>
      <vt:lpstr>Wingdings</vt:lpstr>
      <vt:lpstr>V3_Supraleitende Materialien</vt:lpstr>
      <vt:lpstr>Benutzerdefiniertes Design</vt:lpstr>
      <vt:lpstr>1_Office Theme</vt:lpstr>
      <vt:lpstr>Template_BESTFolien2014_Master</vt:lpstr>
      <vt:lpstr>1_2016_07_26_CCA_2016_Schlachter</vt:lpstr>
      <vt:lpstr>PowerPoint Presentation</vt:lpstr>
      <vt:lpstr>Content</vt:lpstr>
      <vt:lpstr>REBCO Coated Conductor Application Areas</vt:lpstr>
      <vt:lpstr>Current Status and Challenges of Coated Conductors</vt:lpstr>
      <vt:lpstr>KC4: KIT-CERN Collaboration on Coated Conductor</vt:lpstr>
      <vt:lpstr>Timeline of KIT-CERN Collaboration</vt:lpstr>
      <vt:lpstr>KC4: Baseline R&amp;D Topics</vt:lpstr>
      <vt:lpstr>KC4 Coated Conductor Synthesis Steps</vt:lpstr>
      <vt:lpstr>BRUKER HTS R&amp;D-line equipment  Transferred to KIT:</vt:lpstr>
      <vt:lpstr>Core KC4 Lab space</vt:lpstr>
      <vt:lpstr>Current Project Status (intermediate 20 m length scale)</vt:lpstr>
      <vt:lpstr>Status Deposition Runs </vt:lpstr>
      <vt:lpstr>Intermediate lengths:  Ic homogeneity over the length </vt:lpstr>
      <vt:lpstr>Short samples:  Ic for 1-2 m HTS thickness, 12 mm width </vt:lpstr>
      <vt:lpstr>PowerPoint Presentation</vt:lpstr>
      <vt:lpstr>High field, low temperature Jc characterization tests for YBCO and YBCO with BZO</vt:lpstr>
      <vt:lpstr>PowerPoint Presentation</vt:lpstr>
      <vt:lpstr>Interfacial resistance studies</vt:lpstr>
      <vt:lpstr>Mechanical characterization – tensile load</vt:lpstr>
      <vt:lpstr>Characterization examples – compressive load</vt:lpstr>
      <vt:lpstr>Further mechanical characterization steps:</vt:lpstr>
      <vt:lpstr>Next steps</vt:lpstr>
      <vt:lpstr>PowerPoint Presentation</vt:lpstr>
      <vt:lpstr>BRUKER HTS  BHTS’s process chain</vt:lpstr>
      <vt:lpstr>PowerPoint Presentation</vt:lpstr>
    </vt:vector>
  </TitlesOfParts>
  <Manager/>
  <Company>KIT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Bernhard Holzapfel</dc:creator>
  <cp:keywords/>
  <dc:description/>
  <cp:lastModifiedBy>Sanda Trofaila</cp:lastModifiedBy>
  <cp:revision>517</cp:revision>
  <cp:lastPrinted>2014-04-24T14:58:56Z</cp:lastPrinted>
  <dcterms:created xsi:type="dcterms:W3CDTF">2013-11-15T08:28:35Z</dcterms:created>
  <dcterms:modified xsi:type="dcterms:W3CDTF">2025-02-12T10:32:01Z</dcterms:modified>
  <cp:category/>
</cp:coreProperties>
</file>