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 ContentType="image/tiff"/>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200" r:id="rId2"/>
    <p:sldId id="2196" r:id="rId3"/>
    <p:sldId id="2089" r:id="rId4"/>
    <p:sldId id="2194" r:id="rId5"/>
    <p:sldId id="2188" r:id="rId6"/>
    <p:sldId id="2198" r:id="rId7"/>
    <p:sldId id="2081" r:id="rId8"/>
    <p:sldId id="2087" r:id="rId9"/>
    <p:sldId id="263" r:id="rId10"/>
    <p:sldId id="2186" r:id="rId11"/>
    <p:sldId id="2154" r:id="rId12"/>
    <p:sldId id="2190" r:id="rId13"/>
    <p:sldId id="2191" r:id="rId14"/>
    <p:sldId id="2192" r:id="rId15"/>
    <p:sldId id="2193" r:id="rId16"/>
    <p:sldId id="2199" r:id="rId17"/>
    <p:sldId id="2085" r:id="rId18"/>
    <p:sldId id="2197" r:id="rId19"/>
    <p:sldId id="2195" r:id="rId20"/>
    <p:sldId id="2187" r:id="rId21"/>
    <p:sldId id="2201" r:id="rId2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2BBD8B-DBB9-4619-96E8-2473E720B15B}" v="2" dt="2025-02-12T12:35:51.3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5" d="100"/>
          <a:sy n="85" d="100"/>
        </p:scale>
        <p:origin x="75"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 MALAGOLI" userId="28d8a618-7efe-476a-9889-9109e1009355" providerId="ADAL" clId="{E42BBD8B-DBB9-4619-96E8-2473E720B15B}"/>
    <pc:docChg chg="custSel delSld modSld">
      <pc:chgData name="ANDREA MALAGOLI" userId="28d8a618-7efe-476a-9889-9109e1009355" providerId="ADAL" clId="{E42BBD8B-DBB9-4619-96E8-2473E720B15B}" dt="2025-02-12T12:35:54.363" v="63" actId="20577"/>
      <pc:docMkLst>
        <pc:docMk/>
      </pc:docMkLst>
      <pc:sldChg chg="modSp mod">
        <pc:chgData name="ANDREA MALAGOLI" userId="28d8a618-7efe-476a-9889-9109e1009355" providerId="ADAL" clId="{E42BBD8B-DBB9-4619-96E8-2473E720B15B}" dt="2025-02-11T17:22:59.177" v="60" actId="20577"/>
        <pc:sldMkLst>
          <pc:docMk/>
          <pc:sldMk cId="484094278" sldId="2187"/>
        </pc:sldMkLst>
        <pc:spChg chg="mod">
          <ac:chgData name="ANDREA MALAGOLI" userId="28d8a618-7efe-476a-9889-9109e1009355" providerId="ADAL" clId="{E42BBD8B-DBB9-4619-96E8-2473E720B15B}" dt="2025-02-11T17:22:59.177" v="60" actId="20577"/>
          <ac:spMkLst>
            <pc:docMk/>
            <pc:sldMk cId="484094278" sldId="2187"/>
            <ac:spMk id="3" creationId="{B7363F78-DD31-4AA7-E429-D2ACB5D7B346}"/>
          </ac:spMkLst>
        </pc:spChg>
      </pc:sldChg>
      <pc:sldChg chg="del">
        <pc:chgData name="ANDREA MALAGOLI" userId="28d8a618-7efe-476a-9889-9109e1009355" providerId="ADAL" clId="{E42BBD8B-DBB9-4619-96E8-2473E720B15B}" dt="2025-02-11T16:29:09.192" v="0" actId="2696"/>
        <pc:sldMkLst>
          <pc:docMk/>
          <pc:sldMk cId="230397570" sldId="2189"/>
        </pc:sldMkLst>
      </pc:sldChg>
      <pc:sldChg chg="modSp mod">
        <pc:chgData name="ANDREA MALAGOLI" userId="28d8a618-7efe-476a-9889-9109e1009355" providerId="ADAL" clId="{E42BBD8B-DBB9-4619-96E8-2473E720B15B}" dt="2025-02-11T16:45:28.089" v="56" actId="20577"/>
        <pc:sldMkLst>
          <pc:docMk/>
          <pc:sldMk cId="2132838753" sldId="2190"/>
        </pc:sldMkLst>
        <pc:spChg chg="mod">
          <ac:chgData name="ANDREA MALAGOLI" userId="28d8a618-7efe-476a-9889-9109e1009355" providerId="ADAL" clId="{E42BBD8B-DBB9-4619-96E8-2473E720B15B}" dt="2025-02-11T16:45:28.089" v="56" actId="20577"/>
          <ac:spMkLst>
            <pc:docMk/>
            <pc:sldMk cId="2132838753" sldId="2190"/>
            <ac:spMk id="7" creationId="{74861580-467D-1875-4DBF-B6CCF3357966}"/>
          </ac:spMkLst>
        </pc:spChg>
        <pc:picChg chg="mod">
          <ac:chgData name="ANDREA MALAGOLI" userId="28d8a618-7efe-476a-9889-9109e1009355" providerId="ADAL" clId="{E42BBD8B-DBB9-4619-96E8-2473E720B15B}" dt="2025-02-11T16:45:12.230" v="49" actId="1076"/>
          <ac:picMkLst>
            <pc:docMk/>
            <pc:sldMk cId="2132838753" sldId="2190"/>
            <ac:picMk id="2" creationId="{6E900D3A-00E9-FE3F-9F2E-9235368B7B0F}"/>
          </ac:picMkLst>
        </pc:picChg>
      </pc:sldChg>
      <pc:sldChg chg="modSp mod">
        <pc:chgData name="ANDREA MALAGOLI" userId="28d8a618-7efe-476a-9889-9109e1009355" providerId="ADAL" clId="{E42BBD8B-DBB9-4619-96E8-2473E720B15B}" dt="2025-02-11T16:55:25.550" v="58" actId="20577"/>
        <pc:sldMkLst>
          <pc:docMk/>
          <pc:sldMk cId="2060442480" sldId="2197"/>
        </pc:sldMkLst>
        <pc:spChg chg="mod">
          <ac:chgData name="ANDREA MALAGOLI" userId="28d8a618-7efe-476a-9889-9109e1009355" providerId="ADAL" clId="{E42BBD8B-DBB9-4619-96E8-2473E720B15B}" dt="2025-02-11T16:55:25.550" v="58" actId="20577"/>
          <ac:spMkLst>
            <pc:docMk/>
            <pc:sldMk cId="2060442480" sldId="2197"/>
            <ac:spMk id="4" creationId="{6CC06668-55AB-C9B1-B1A3-E6D7B57BC430}"/>
          </ac:spMkLst>
        </pc:spChg>
      </pc:sldChg>
      <pc:sldChg chg="addSp modSp mod">
        <pc:chgData name="ANDREA MALAGOLI" userId="28d8a618-7efe-476a-9889-9109e1009355" providerId="ADAL" clId="{E42BBD8B-DBB9-4619-96E8-2473E720B15B}" dt="2025-02-11T16:39:03.355" v="48" actId="1076"/>
        <pc:sldMkLst>
          <pc:docMk/>
          <pc:sldMk cId="4245228153" sldId="2198"/>
        </pc:sldMkLst>
        <pc:spChg chg="add mod">
          <ac:chgData name="ANDREA MALAGOLI" userId="28d8a618-7efe-476a-9889-9109e1009355" providerId="ADAL" clId="{E42BBD8B-DBB9-4619-96E8-2473E720B15B}" dt="2025-02-11T16:39:03.355" v="48" actId="1076"/>
          <ac:spMkLst>
            <pc:docMk/>
            <pc:sldMk cId="4245228153" sldId="2198"/>
            <ac:spMk id="2" creationId="{98497317-6F7F-3641-76EA-2D01189BE593}"/>
          </ac:spMkLst>
        </pc:spChg>
      </pc:sldChg>
      <pc:sldChg chg="modSp mod">
        <pc:chgData name="ANDREA MALAGOLI" userId="28d8a618-7efe-476a-9889-9109e1009355" providerId="ADAL" clId="{E42BBD8B-DBB9-4619-96E8-2473E720B15B}" dt="2025-02-12T12:35:54.363" v="63" actId="20577"/>
        <pc:sldMkLst>
          <pc:docMk/>
          <pc:sldMk cId="753646932" sldId="2200"/>
        </pc:sldMkLst>
        <pc:spChg chg="mod">
          <ac:chgData name="ANDREA MALAGOLI" userId="28d8a618-7efe-476a-9889-9109e1009355" providerId="ADAL" clId="{E42BBD8B-DBB9-4619-96E8-2473E720B15B}" dt="2025-02-12T12:35:54.363" v="63" actId="20577"/>
          <ac:spMkLst>
            <pc:docMk/>
            <pc:sldMk cId="753646932" sldId="2200"/>
            <ac:spMk id="4" creationId="{7ABB59E3-F6F5-6D85-1FAE-D3E66CEEB2A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CCCB41-E80C-4C88-A6A4-E985EB78DE2B}" type="datetimeFigureOut">
              <a:rPr lang="it-IT" smtClean="0"/>
              <a:t>12/02/2025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6C68C1-2875-48D8-8275-C98396B8C6A3}" type="slidenum">
              <a:rPr lang="it-IT" smtClean="0"/>
              <a:t>‹N›</a:t>
            </a:fld>
            <a:endParaRPr lang="it-IT"/>
          </a:p>
        </p:txBody>
      </p:sp>
    </p:spTree>
    <p:extLst>
      <p:ext uri="{BB962C8B-B14F-4D97-AF65-F5344CB8AC3E}">
        <p14:creationId xmlns:p14="http://schemas.microsoft.com/office/powerpoint/2010/main" val="2942943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6C68C1-2875-48D8-8275-C98396B8C6A3}" type="slidenum">
              <a:rPr lang="it-IT" smtClean="0"/>
              <a:t>5</a:t>
            </a:fld>
            <a:endParaRPr lang="it-IT"/>
          </a:p>
        </p:txBody>
      </p:sp>
    </p:spTree>
    <p:extLst>
      <p:ext uri="{BB962C8B-B14F-4D97-AF65-F5344CB8AC3E}">
        <p14:creationId xmlns:p14="http://schemas.microsoft.com/office/powerpoint/2010/main" val="525028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6C68C1-2875-48D8-8275-C98396B8C6A3}" type="slidenum">
              <a:rPr lang="it-IT" smtClean="0"/>
              <a:t>10</a:t>
            </a:fld>
            <a:endParaRPr lang="it-IT"/>
          </a:p>
        </p:txBody>
      </p:sp>
    </p:spTree>
    <p:extLst>
      <p:ext uri="{BB962C8B-B14F-4D97-AF65-F5344CB8AC3E}">
        <p14:creationId xmlns:p14="http://schemas.microsoft.com/office/powerpoint/2010/main" val="359218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9CA4B6A2-056F-4276-9DF2-A6C3BF51055C}" type="slidenum">
              <a:rPr lang="it-IT" smtClean="0"/>
              <a:t>11</a:t>
            </a:fld>
            <a:endParaRPr lang="it-IT"/>
          </a:p>
        </p:txBody>
      </p:sp>
    </p:spTree>
    <p:extLst>
      <p:ext uri="{BB962C8B-B14F-4D97-AF65-F5344CB8AC3E}">
        <p14:creationId xmlns:p14="http://schemas.microsoft.com/office/powerpoint/2010/main" val="2315712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D54E69-58E2-20E2-F5C2-153F7A14DEDE}"/>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59AF5121-AF77-0EAF-A8C6-B444E6AB5BA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F35A4ED-2E31-8AF3-25F3-4D9151DCF5B5}"/>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5" name="Segnaposto piè di pagina 4">
            <a:extLst>
              <a:ext uri="{FF2B5EF4-FFF2-40B4-BE49-F238E27FC236}">
                <a16:creationId xmlns:a16="http://schemas.microsoft.com/office/drawing/2014/main" id="{C0CD2935-7A19-A34B-F596-827BD355320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4A7F8BC-DDD3-1C17-D364-541F91691CF9}"/>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68643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7F4884-B10A-EB7C-61E2-E8D996FF8F2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94640A9-3867-4B35-ED06-1FB49D82A4C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45DB32C-5AA7-7F00-DF78-0904C310F0E5}"/>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5" name="Segnaposto piè di pagina 4">
            <a:extLst>
              <a:ext uri="{FF2B5EF4-FFF2-40B4-BE49-F238E27FC236}">
                <a16:creationId xmlns:a16="http://schemas.microsoft.com/office/drawing/2014/main" id="{35DAF959-93F0-16D7-8DD6-C820C0667B9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6868770-8A9F-4465-12BA-D84DA7C24C84}"/>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3981201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1688113-C593-98B4-C5DD-A6F62F4F2A4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B60143E-5D28-6E3E-9259-747B71087A8B}"/>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A15B0EF-8A50-D7F0-6895-1A09E07346B4}"/>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5" name="Segnaposto piè di pagina 4">
            <a:extLst>
              <a:ext uri="{FF2B5EF4-FFF2-40B4-BE49-F238E27FC236}">
                <a16:creationId xmlns:a16="http://schemas.microsoft.com/office/drawing/2014/main" id="{76B10848-E7DB-0C21-D99F-9750354CBD3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3852FAB-DE38-2A73-ED4D-CDD64CB89739}"/>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2053528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664744-C00A-195F-B30C-C21F7937238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156005B-E961-EF72-6497-D357FB109307}"/>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BBC5383-7524-DCE2-458F-636191081DF2}"/>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5" name="Segnaposto piè di pagina 4">
            <a:extLst>
              <a:ext uri="{FF2B5EF4-FFF2-40B4-BE49-F238E27FC236}">
                <a16:creationId xmlns:a16="http://schemas.microsoft.com/office/drawing/2014/main" id="{77B80A84-4B3A-D726-0954-80642536B8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593BB14-87EC-C90D-37D6-11914B855384}"/>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3162590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7452E8-3CA2-9D00-643C-55A9C8AAC69E}"/>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808693D7-4764-1C50-C29A-02301483116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E0CAD64F-BC8E-A5DD-2BD4-292C177E1881}"/>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5" name="Segnaposto piè di pagina 4">
            <a:extLst>
              <a:ext uri="{FF2B5EF4-FFF2-40B4-BE49-F238E27FC236}">
                <a16:creationId xmlns:a16="http://schemas.microsoft.com/office/drawing/2014/main" id="{3DE05CBF-5D99-C7A2-98D4-ECE023FDCC6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FAF65F7-C07E-7920-10FE-E18B28B5244A}"/>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276225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85F4421-ACF9-EE59-EEE2-E6D66299FD4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728DB82-AF30-0FDB-9E66-558187715CAD}"/>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270F2DAB-CCEE-8504-D837-4FEC239F7193}"/>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17337BBF-B460-A613-D9C6-4F6136D58062}"/>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6" name="Segnaposto piè di pagina 5">
            <a:extLst>
              <a:ext uri="{FF2B5EF4-FFF2-40B4-BE49-F238E27FC236}">
                <a16:creationId xmlns:a16="http://schemas.microsoft.com/office/drawing/2014/main" id="{40E0FD63-2AC2-24E9-B04F-B958C147B3E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BA3847B-7055-0F50-9EA6-B6DD8CDE2F9D}"/>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2551997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25943B-97A9-AF96-0444-98013087AE8C}"/>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4CB731F-E8ED-5326-26E7-DCEC28C8D4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A865B6A3-DB45-CC69-E975-97C84E88E72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EF459766-D4F3-3DD2-AA9D-94F238025F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D5ACE701-DA1A-F551-6E9D-1E45DA9086F7}"/>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A1F3566-1740-DA0F-4BE7-44D64FD96134}"/>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8" name="Segnaposto piè di pagina 7">
            <a:extLst>
              <a:ext uri="{FF2B5EF4-FFF2-40B4-BE49-F238E27FC236}">
                <a16:creationId xmlns:a16="http://schemas.microsoft.com/office/drawing/2014/main" id="{424937FD-3A5A-B046-BE9E-F6FEA771FAAB}"/>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F1B794EB-B893-D2A1-70DA-718D30B6188E}"/>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458979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770DBD-6D78-7895-4F03-C14E53ACAAAB}"/>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C3146C6-EFC1-74AB-9E96-6665518D2CE2}"/>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4" name="Segnaposto piè di pagina 3">
            <a:extLst>
              <a:ext uri="{FF2B5EF4-FFF2-40B4-BE49-F238E27FC236}">
                <a16:creationId xmlns:a16="http://schemas.microsoft.com/office/drawing/2014/main" id="{89A46695-AB8B-E88A-FEB4-09787FB7BB5E}"/>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5E38A33B-6B7E-4974-261C-7B5DD1464F22}"/>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2298935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5B287E7-B1C6-F164-D36B-DEA114F71CE1}"/>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3" name="Segnaposto piè di pagina 2">
            <a:extLst>
              <a:ext uri="{FF2B5EF4-FFF2-40B4-BE49-F238E27FC236}">
                <a16:creationId xmlns:a16="http://schemas.microsoft.com/office/drawing/2014/main" id="{02BC9A9C-4D42-8CB5-5A0A-47EF42DFB2CA}"/>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C897C7B-868D-546A-B292-57A1786F471E}"/>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3562034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76DD75-F428-AEF8-5AD1-534F79F8561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545071C-D7AC-36C8-ABDE-7332AE9C56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3D94790F-7B45-62F1-FED3-25818033AE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52C2281-C5E0-2A97-4DCB-6B27D912F77B}"/>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6" name="Segnaposto piè di pagina 5">
            <a:extLst>
              <a:ext uri="{FF2B5EF4-FFF2-40B4-BE49-F238E27FC236}">
                <a16:creationId xmlns:a16="http://schemas.microsoft.com/office/drawing/2014/main" id="{71247BC9-88A4-B3B3-AB50-3AE919D1F14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C7599CE-B83E-E3A4-85E6-1277BFF28C24}"/>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4112314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78296F-48F1-1A09-AB33-D882F588519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3AD0EA71-C8CE-2B77-B4D8-F027A4920C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E5C8930-AF07-3830-3981-DFC917FD98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4649537-9B3D-1BF5-F334-810D84AF1597}"/>
              </a:ext>
            </a:extLst>
          </p:cNvPr>
          <p:cNvSpPr>
            <a:spLocks noGrp="1"/>
          </p:cNvSpPr>
          <p:nvPr>
            <p:ph type="dt" sz="half" idx="10"/>
          </p:nvPr>
        </p:nvSpPr>
        <p:spPr/>
        <p:txBody>
          <a:bodyPr/>
          <a:lstStyle/>
          <a:p>
            <a:fld id="{0C99A038-8ED7-48BD-98C6-F297C918CFB1}" type="datetimeFigureOut">
              <a:rPr lang="it-IT" smtClean="0"/>
              <a:t>12/02/2025</a:t>
            </a:fld>
            <a:endParaRPr lang="it-IT"/>
          </a:p>
        </p:txBody>
      </p:sp>
      <p:sp>
        <p:nvSpPr>
          <p:cNvPr id="6" name="Segnaposto piè di pagina 5">
            <a:extLst>
              <a:ext uri="{FF2B5EF4-FFF2-40B4-BE49-F238E27FC236}">
                <a16:creationId xmlns:a16="http://schemas.microsoft.com/office/drawing/2014/main" id="{17C95691-7F0F-9BD7-6A17-B4841C8E25D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0B213B75-2C5A-503F-F9F7-D1B5CA556BAC}"/>
              </a:ext>
            </a:extLst>
          </p:cNvPr>
          <p:cNvSpPr>
            <a:spLocks noGrp="1"/>
          </p:cNvSpPr>
          <p:nvPr>
            <p:ph type="sldNum" sz="quarter" idx="12"/>
          </p:nvPr>
        </p:nvSpPr>
        <p:spPr/>
        <p:txBody>
          <a:bodyPr/>
          <a:lstStyle/>
          <a:p>
            <a:fld id="{7F7618B8-0E3E-4C0D-8FDB-0541BE558D27}" type="slidenum">
              <a:rPr lang="it-IT" smtClean="0"/>
              <a:t>‹N›</a:t>
            </a:fld>
            <a:endParaRPr lang="it-IT"/>
          </a:p>
        </p:txBody>
      </p:sp>
    </p:spTree>
    <p:extLst>
      <p:ext uri="{BB962C8B-B14F-4D97-AF65-F5344CB8AC3E}">
        <p14:creationId xmlns:p14="http://schemas.microsoft.com/office/powerpoint/2010/main" val="2554131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A86E421-D9A8-BB0E-3741-EF86AD750B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837F977-8BFE-E7E6-7002-C87EEE4574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C333C5A-9049-1B3F-81FE-5114D85EC3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C99A038-8ED7-48BD-98C6-F297C918CFB1}" type="datetimeFigureOut">
              <a:rPr lang="it-IT" smtClean="0"/>
              <a:t>12/02/2025</a:t>
            </a:fld>
            <a:endParaRPr lang="it-IT"/>
          </a:p>
        </p:txBody>
      </p:sp>
      <p:sp>
        <p:nvSpPr>
          <p:cNvPr id="5" name="Segnaposto piè di pagina 4">
            <a:extLst>
              <a:ext uri="{FF2B5EF4-FFF2-40B4-BE49-F238E27FC236}">
                <a16:creationId xmlns:a16="http://schemas.microsoft.com/office/drawing/2014/main" id="{88BAD74C-FE14-5E3B-9C18-52044D6D00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C9A670E8-8579-51CF-5A5B-BA55DA27BE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F7618B8-0E3E-4C0D-8FDB-0541BE558D27}" type="slidenum">
              <a:rPr lang="it-IT" smtClean="0"/>
              <a:t>‹N›</a:t>
            </a:fld>
            <a:endParaRPr lang="it-IT"/>
          </a:p>
        </p:txBody>
      </p:sp>
    </p:spTree>
    <p:extLst>
      <p:ext uri="{BB962C8B-B14F-4D97-AF65-F5344CB8AC3E}">
        <p14:creationId xmlns:p14="http://schemas.microsoft.com/office/powerpoint/2010/main" val="1630153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23.png"/><Relationship Id="rId7" Type="http://schemas.openxmlformats.org/officeDocument/2006/relationships/image" Target="../media/image23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5.emf"/><Relationship Id="rId11" Type="http://schemas.microsoft.com/office/2007/relationships/hdphoto" Target="../media/hdphoto1.wdp"/><Relationship Id="rId5" Type="http://schemas.openxmlformats.org/officeDocument/2006/relationships/oleObject" Target="../embeddings/oleObject3.bin"/><Relationship Id="rId10" Type="http://schemas.openxmlformats.org/officeDocument/2006/relationships/image" Target="../media/image27.png"/><Relationship Id="rId4" Type="http://schemas.openxmlformats.org/officeDocument/2006/relationships/image" Target="../media/image24.jpeg"/><Relationship Id="rId9" Type="http://schemas.openxmlformats.org/officeDocument/2006/relationships/image" Target="../media/image26.emf"/></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image" Target="../media/image40.emf"/><Relationship Id="rId4" Type="http://schemas.openxmlformats.org/officeDocument/2006/relationships/oleObject" Target="../embeddings/oleObject5.bin"/></Relationships>
</file>

<file path=ppt/slides/_rels/slide1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2.jpeg"/><Relationship Id="rId7" Type="http://schemas.microsoft.com/office/2007/relationships/hdphoto" Target="../media/hdphoto3.wdp"/><Relationship Id="rId12" Type="http://schemas.openxmlformats.org/officeDocument/2006/relationships/image" Target="../media/image48.png"/><Relationship Id="rId2" Type="http://schemas.openxmlformats.org/officeDocument/2006/relationships/image" Target="../media/image41.jpg"/><Relationship Id="rId1" Type="http://schemas.openxmlformats.org/officeDocument/2006/relationships/slideLayout" Target="../slideLayouts/slideLayout7.xml"/><Relationship Id="rId6" Type="http://schemas.openxmlformats.org/officeDocument/2006/relationships/image" Target="../media/image44.png"/><Relationship Id="rId11" Type="http://schemas.openxmlformats.org/officeDocument/2006/relationships/image" Target="../media/image47.png"/><Relationship Id="rId5" Type="http://schemas.microsoft.com/office/2007/relationships/hdphoto" Target="../media/hdphoto2.wdp"/><Relationship Id="rId10" Type="http://schemas.openxmlformats.org/officeDocument/2006/relationships/image" Target="../media/image46.png"/><Relationship Id="rId4" Type="http://schemas.openxmlformats.org/officeDocument/2006/relationships/image" Target="../media/image43.png"/><Relationship Id="rId9" Type="http://schemas.microsoft.com/office/2007/relationships/hdphoto" Target="../media/hdphoto4.wdp"/></Relationships>
</file>

<file path=ppt/slides/_rels/slide15.xml.rels><?xml version="1.0" encoding="UTF-8" standalone="yes"?>
<Relationships xmlns="http://schemas.openxmlformats.org/package/2006/relationships"><Relationship Id="rId3" Type="http://schemas.openxmlformats.org/officeDocument/2006/relationships/image" Target="../media/image50.tiff"/><Relationship Id="rId7" Type="http://schemas.openxmlformats.org/officeDocument/2006/relationships/image" Target="../media/image54.pn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tiff"/></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jpeg"/><Relationship Id="rId2"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8.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oleObject" Target="../embeddings/oleObject6.bin"/><Relationship Id="rId1" Type="http://schemas.openxmlformats.org/officeDocument/2006/relationships/slideLayout" Target="../slideLayouts/slideLayout7.xml"/><Relationship Id="rId5" Type="http://schemas.openxmlformats.org/officeDocument/2006/relationships/image" Target="../media/image66.emf"/><Relationship Id="rId4" Type="http://schemas.openxmlformats.org/officeDocument/2006/relationships/oleObject" Target="../embeddings/oleObject7.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2.mp4"/><Relationship Id="rId7" Type="http://schemas.openxmlformats.org/officeDocument/2006/relationships/image" Target="../media/image5.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png"/><Relationship Id="rId5" Type="http://schemas.openxmlformats.org/officeDocument/2006/relationships/slideLayout" Target="../slideLayouts/slideLayout7.xml"/><Relationship Id="rId4" Type="http://schemas.openxmlformats.org/officeDocument/2006/relationships/video" Target="../media/media2.mp4"/><Relationship Id="rId9"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wmf"/><Relationship Id="rId5" Type="http://schemas.openxmlformats.org/officeDocument/2006/relationships/image" Target="../media/image10.jpeg"/><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14.tif"/><Relationship Id="rId2" Type="http://schemas.openxmlformats.org/officeDocument/2006/relationships/image" Target="../media/image13.t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9.jp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emf"/></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oleObject" Target="../embeddings/oleObject2.bin"/><Relationship Id="rId1" Type="http://schemas.openxmlformats.org/officeDocument/2006/relationships/slideLayout" Target="../slideLayouts/slideLayout4.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E5EE0-CDA3-EE7C-4032-BB58C6302666}"/>
              </a:ext>
            </a:extLst>
          </p:cNvPr>
          <p:cNvSpPr txBox="1">
            <a:spLocks/>
          </p:cNvSpPr>
          <p:nvPr/>
        </p:nvSpPr>
        <p:spPr>
          <a:xfrm>
            <a:off x="2932956" y="1099174"/>
            <a:ext cx="9486900" cy="512064"/>
          </a:xfrm>
          <a:prstGeom prst="rect">
            <a:avLst/>
          </a:prstGeom>
        </p:spPr>
        <p:txBody>
          <a:bodyP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100" b="1" dirty="0">
                <a:solidFill>
                  <a:srgbClr val="002060"/>
                </a:solidFill>
                <a:effectLst>
                  <a:outerShdw blurRad="38100" dist="38100" dir="2700000" algn="tl">
                    <a:srgbClr val="000000">
                      <a:alpha val="43137"/>
                    </a:srgbClr>
                  </a:outerShdw>
                </a:effectLst>
                <a:latin typeface="Eurostile" panose="020B0504020202050204" pitchFamily="34" charset="0"/>
                <a:ea typeface="+mn-ea"/>
                <a:cs typeface="+mn-cs"/>
              </a:rPr>
              <a:t>KE5814 – CNR-SPIN collaboration on HTS</a:t>
            </a:r>
          </a:p>
          <a:p>
            <a:endParaRPr lang="it-IT" dirty="0">
              <a:latin typeface="Eurostile" panose="020B0504020202050204" pitchFamily="34" charset="0"/>
            </a:endParaRPr>
          </a:p>
        </p:txBody>
      </p:sp>
      <p:sp>
        <p:nvSpPr>
          <p:cNvPr id="4" name="CasellaDiTesto 3">
            <a:extLst>
              <a:ext uri="{FF2B5EF4-FFF2-40B4-BE49-F238E27FC236}">
                <a16:creationId xmlns:a16="http://schemas.microsoft.com/office/drawing/2014/main" id="{7ABB59E3-F6F5-6D85-1FAE-D3E66CEEB2A9}"/>
              </a:ext>
            </a:extLst>
          </p:cNvPr>
          <p:cNvSpPr txBox="1"/>
          <p:nvPr/>
        </p:nvSpPr>
        <p:spPr>
          <a:xfrm>
            <a:off x="138546" y="4072509"/>
            <a:ext cx="12136581" cy="2061013"/>
          </a:xfrm>
          <a:prstGeom prst="rect">
            <a:avLst/>
          </a:prstGeom>
          <a:noFill/>
        </p:spPr>
        <p:txBody>
          <a:bodyPr wrap="square">
            <a:spAutoFit/>
          </a:bodyPr>
          <a:lstStyle/>
          <a:p>
            <a:pPr marL="0" indent="0">
              <a:buNone/>
            </a:pPr>
            <a:r>
              <a:rPr lang="it-IT" sz="2400" dirty="0">
                <a:solidFill>
                  <a:srgbClr val="002060"/>
                </a:solidFill>
                <a:latin typeface="Eurostile" panose="020B0504020202050204" pitchFamily="34" charset="0"/>
              </a:rPr>
              <a:t>Co-</a:t>
            </a:r>
            <a:r>
              <a:rPr lang="it-IT" sz="2400" dirty="0" err="1">
                <a:solidFill>
                  <a:srgbClr val="002060"/>
                </a:solidFill>
                <a:latin typeface="Eurostile" panose="020B0504020202050204" pitchFamily="34" charset="0"/>
              </a:rPr>
              <a:t>authors</a:t>
            </a:r>
            <a:r>
              <a:rPr lang="it-IT" sz="2400" dirty="0">
                <a:solidFill>
                  <a:srgbClr val="002060"/>
                </a:solidFill>
                <a:latin typeface="Eurostile" panose="020B0504020202050204" pitchFamily="34" charset="0"/>
              </a:rPr>
              <a:t>:</a:t>
            </a:r>
          </a:p>
          <a:p>
            <a:pPr>
              <a:lnSpc>
                <a:spcPct val="150000"/>
              </a:lnSpc>
            </a:pPr>
            <a:r>
              <a:rPr lang="it-IT" sz="2400" b="1" dirty="0">
                <a:solidFill>
                  <a:srgbClr val="002060"/>
                </a:solidFill>
                <a:latin typeface="Eurostile" panose="020B0504020202050204" pitchFamily="34" charset="0"/>
              </a:rPr>
              <a:t>A. Leveratto</a:t>
            </a:r>
            <a:r>
              <a:rPr lang="it-IT" sz="2400" dirty="0">
                <a:solidFill>
                  <a:srgbClr val="002060"/>
                </a:solidFill>
                <a:latin typeface="Eurostile" panose="020B0504020202050204" pitchFamily="34" charset="0"/>
              </a:rPr>
              <a:t>, </a:t>
            </a:r>
            <a:r>
              <a:rPr lang="it-IT" sz="2400" b="1" dirty="0">
                <a:solidFill>
                  <a:srgbClr val="002060"/>
                </a:solidFill>
                <a:latin typeface="Eurostile" panose="020B0504020202050204" pitchFamily="34" charset="0"/>
              </a:rPr>
              <a:t>A. Traverso</a:t>
            </a:r>
            <a:r>
              <a:rPr lang="it-IT" sz="2400" dirty="0">
                <a:solidFill>
                  <a:srgbClr val="002060"/>
                </a:solidFill>
                <a:latin typeface="Eurostile" panose="020B0504020202050204" pitchFamily="34" charset="0"/>
              </a:rPr>
              <a:t>, E. Bellingeri, C. Bernini, F. Loria, V. Braccini </a:t>
            </a:r>
            <a:r>
              <a:rPr lang="it-IT" sz="2400" b="1" dirty="0">
                <a:solidFill>
                  <a:srgbClr val="002060"/>
                </a:solidFill>
                <a:effectLst>
                  <a:outerShdw blurRad="38100" dist="38100" dir="2700000" algn="tl">
                    <a:srgbClr val="000000">
                      <a:alpha val="43137"/>
                    </a:srgbClr>
                  </a:outerShdw>
                </a:effectLst>
                <a:latin typeface="Eurostile" panose="020B0504020202050204" pitchFamily="34" charset="0"/>
              </a:rPr>
              <a:t>CNR-SPIN</a:t>
            </a:r>
          </a:p>
          <a:p>
            <a:pPr>
              <a:lnSpc>
                <a:spcPct val="150000"/>
              </a:lnSpc>
            </a:pPr>
            <a:r>
              <a:rPr lang="it-IT" sz="2400" b="1" dirty="0">
                <a:solidFill>
                  <a:srgbClr val="002060"/>
                </a:solidFill>
                <a:latin typeface="Eurostile" panose="020B0504020202050204" pitchFamily="34" charset="0"/>
              </a:rPr>
              <a:t>M. </a:t>
            </a:r>
            <a:r>
              <a:rPr lang="it-IT" sz="2400" b="1">
                <a:solidFill>
                  <a:srgbClr val="002060"/>
                </a:solidFill>
                <a:latin typeface="Eurostile" panose="020B0504020202050204" pitchFamily="34" charset="0"/>
              </a:rPr>
              <a:t>Bordonaro, </a:t>
            </a:r>
            <a:r>
              <a:rPr lang="it-IT" sz="2400">
                <a:solidFill>
                  <a:srgbClr val="002060"/>
                </a:solidFill>
                <a:latin typeface="Eurostile" panose="020B0504020202050204" pitchFamily="34" charset="0"/>
              </a:rPr>
              <a:t>H</a:t>
            </a:r>
            <a:r>
              <a:rPr lang="it-IT" sz="2400" dirty="0">
                <a:solidFill>
                  <a:srgbClr val="002060"/>
                </a:solidFill>
                <a:latin typeface="Eurostile" panose="020B0504020202050204" pitchFamily="34" charset="0"/>
              </a:rPr>
              <a:t>. M. Hassan, </a:t>
            </a:r>
            <a:r>
              <a:rPr lang="it-IT" sz="2400" b="1" dirty="0">
                <a:solidFill>
                  <a:srgbClr val="002060"/>
                </a:solidFill>
                <a:latin typeface="Eurostile" panose="020B0504020202050204" pitchFamily="34" charset="0"/>
              </a:rPr>
              <a:t> </a:t>
            </a:r>
            <a:r>
              <a:rPr lang="it-IT" sz="2400" b="1" dirty="0" err="1">
                <a:solidFill>
                  <a:srgbClr val="002060"/>
                </a:solidFill>
                <a:effectLst>
                  <a:outerShdw blurRad="38100" dist="38100" dir="2700000" algn="tl">
                    <a:srgbClr val="000000">
                      <a:alpha val="43137"/>
                    </a:srgbClr>
                  </a:outerShdw>
                </a:effectLst>
                <a:latin typeface="Eurostile" panose="020B0504020202050204" pitchFamily="34" charset="0"/>
              </a:rPr>
              <a:t>UniGe</a:t>
            </a:r>
            <a:endParaRPr lang="it-IT" sz="2400" b="1" dirty="0">
              <a:solidFill>
                <a:srgbClr val="002060"/>
              </a:solidFill>
              <a:effectLst>
                <a:outerShdw blurRad="38100" dist="38100" dir="2700000" algn="tl">
                  <a:srgbClr val="000000">
                    <a:alpha val="43137"/>
                  </a:srgbClr>
                </a:outerShdw>
              </a:effectLst>
              <a:latin typeface="Eurostile" panose="020B0504020202050204" pitchFamily="34" charset="0"/>
            </a:endParaRPr>
          </a:p>
          <a:p>
            <a:pPr>
              <a:lnSpc>
                <a:spcPct val="150000"/>
              </a:lnSpc>
            </a:pPr>
            <a:r>
              <a:rPr lang="it-IT" sz="2400" dirty="0">
                <a:solidFill>
                  <a:srgbClr val="002060"/>
                </a:solidFill>
                <a:latin typeface="Eurostile" panose="020B0504020202050204" pitchFamily="34" charset="0"/>
              </a:rPr>
              <a:t>A. Ballarino </a:t>
            </a:r>
            <a:r>
              <a:rPr lang="it-IT" sz="2400" b="1" dirty="0">
                <a:solidFill>
                  <a:srgbClr val="002060"/>
                </a:solidFill>
                <a:effectLst>
                  <a:outerShdw blurRad="38100" dist="38100" dir="2700000" algn="tl">
                    <a:srgbClr val="000000">
                      <a:alpha val="43137"/>
                    </a:srgbClr>
                  </a:outerShdw>
                </a:effectLst>
                <a:latin typeface="Eurostile" panose="020B0504020202050204" pitchFamily="34" charset="0"/>
              </a:rPr>
              <a:t>CERN</a:t>
            </a:r>
          </a:p>
        </p:txBody>
      </p:sp>
      <p:sp>
        <p:nvSpPr>
          <p:cNvPr id="5" name="CasellaDiTesto 4">
            <a:extLst>
              <a:ext uri="{FF2B5EF4-FFF2-40B4-BE49-F238E27FC236}">
                <a16:creationId xmlns:a16="http://schemas.microsoft.com/office/drawing/2014/main" id="{676582FE-4CBC-6793-73C1-7F0E8CC40537}"/>
              </a:ext>
            </a:extLst>
          </p:cNvPr>
          <p:cNvSpPr txBox="1"/>
          <p:nvPr/>
        </p:nvSpPr>
        <p:spPr>
          <a:xfrm>
            <a:off x="4629092" y="3035304"/>
            <a:ext cx="2933816" cy="954107"/>
          </a:xfrm>
          <a:prstGeom prst="rect">
            <a:avLst/>
          </a:prstGeom>
          <a:noFill/>
        </p:spPr>
        <p:txBody>
          <a:bodyPr wrap="none" rtlCol="0">
            <a:spAutoFit/>
          </a:bodyPr>
          <a:lstStyle/>
          <a:p>
            <a:pPr algn="ctr"/>
            <a:r>
              <a:rPr lang="it-IT" sz="2800" dirty="0">
                <a:solidFill>
                  <a:srgbClr val="002060"/>
                </a:solidFill>
                <a:latin typeface="Eurostile" panose="020B0504020202050204" pitchFamily="34" charset="0"/>
              </a:rPr>
              <a:t>Andrea Malagoli</a:t>
            </a:r>
          </a:p>
          <a:p>
            <a:pPr algn="ctr"/>
            <a:r>
              <a:rPr lang="it-IT" sz="2800" dirty="0">
                <a:solidFill>
                  <a:srgbClr val="002060"/>
                </a:solidFill>
                <a:latin typeface="Eurostile" panose="020B0504020202050204" pitchFamily="34" charset="0"/>
              </a:rPr>
              <a:t>CNR - SPIN</a:t>
            </a:r>
          </a:p>
        </p:txBody>
      </p:sp>
      <p:grpSp>
        <p:nvGrpSpPr>
          <p:cNvPr id="8" name="Gruppo 7">
            <a:extLst>
              <a:ext uri="{FF2B5EF4-FFF2-40B4-BE49-F238E27FC236}">
                <a16:creationId xmlns:a16="http://schemas.microsoft.com/office/drawing/2014/main" id="{44DC24E1-CE0A-55FD-6D7D-5780F3E05BDE}"/>
              </a:ext>
            </a:extLst>
          </p:cNvPr>
          <p:cNvGrpSpPr/>
          <p:nvPr/>
        </p:nvGrpSpPr>
        <p:grpSpPr>
          <a:xfrm>
            <a:off x="75714" y="125569"/>
            <a:ext cx="2659979" cy="1383255"/>
            <a:chOff x="207333" y="132496"/>
            <a:chExt cx="2659979" cy="1383255"/>
          </a:xfrm>
        </p:grpSpPr>
        <p:pic>
          <p:nvPicPr>
            <p:cNvPr id="6" name="Immagine 5">
              <a:extLst>
                <a:ext uri="{FF2B5EF4-FFF2-40B4-BE49-F238E27FC236}">
                  <a16:creationId xmlns:a16="http://schemas.microsoft.com/office/drawing/2014/main" id="{D75EC9F7-852C-FEEE-9F41-18EB638F738E}"/>
                </a:ext>
              </a:extLst>
            </p:cNvPr>
            <p:cNvPicPr>
              <a:picLocks noChangeAspect="1"/>
            </p:cNvPicPr>
            <p:nvPr/>
          </p:nvPicPr>
          <p:blipFill rotWithShape="1">
            <a:blip r:embed="rId2"/>
            <a:srcRect l="16323" t="8873" r="19326"/>
            <a:stretch/>
          </p:blipFill>
          <p:spPr>
            <a:xfrm>
              <a:off x="1586955" y="132498"/>
              <a:ext cx="1280357" cy="1359795"/>
            </a:xfrm>
            <a:prstGeom prst="rect">
              <a:avLst/>
            </a:prstGeom>
          </p:spPr>
        </p:pic>
        <p:pic>
          <p:nvPicPr>
            <p:cNvPr id="7" name="Picture 3">
              <a:extLst>
                <a:ext uri="{FF2B5EF4-FFF2-40B4-BE49-F238E27FC236}">
                  <a16:creationId xmlns:a16="http://schemas.microsoft.com/office/drawing/2014/main" id="{ABA43B6D-4718-EECB-0477-3E168D9775B3}"/>
                </a:ext>
              </a:extLst>
            </p:cNvPr>
            <p:cNvPicPr>
              <a:picLocks noChangeAspect="1"/>
            </p:cNvPicPr>
            <p:nvPr/>
          </p:nvPicPr>
          <p:blipFill rotWithShape="1">
            <a:blip r:embed="rId3">
              <a:extLst>
                <a:ext uri="{28A0092B-C50C-407E-A947-70E740481C1C}">
                  <a14:useLocalDpi xmlns:a14="http://schemas.microsoft.com/office/drawing/2010/main" val="0"/>
                </a:ext>
              </a:extLst>
            </a:blip>
            <a:srcRect l="63767"/>
            <a:stretch/>
          </p:blipFill>
          <p:spPr>
            <a:xfrm>
              <a:off x="207333" y="132496"/>
              <a:ext cx="1379621" cy="1383255"/>
            </a:xfrm>
            <a:prstGeom prst="rect">
              <a:avLst/>
            </a:prstGeom>
          </p:spPr>
        </p:pic>
      </p:grpSp>
      <p:sp>
        <p:nvSpPr>
          <p:cNvPr id="9" name="CasellaDiTesto 8">
            <a:extLst>
              <a:ext uri="{FF2B5EF4-FFF2-40B4-BE49-F238E27FC236}">
                <a16:creationId xmlns:a16="http://schemas.microsoft.com/office/drawing/2014/main" id="{6E94F6D3-4573-7E38-ED32-A5C1158BE934}"/>
              </a:ext>
            </a:extLst>
          </p:cNvPr>
          <p:cNvSpPr txBox="1"/>
          <p:nvPr/>
        </p:nvSpPr>
        <p:spPr>
          <a:xfrm>
            <a:off x="0" y="6570767"/>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
        <p:nvSpPr>
          <p:cNvPr id="10" name="CasellaDiTesto 9">
            <a:extLst>
              <a:ext uri="{FF2B5EF4-FFF2-40B4-BE49-F238E27FC236}">
                <a16:creationId xmlns:a16="http://schemas.microsoft.com/office/drawing/2014/main" id="{199713A7-F894-D458-A0CE-0F7502287AB3}"/>
              </a:ext>
            </a:extLst>
          </p:cNvPr>
          <p:cNvSpPr txBox="1"/>
          <p:nvPr/>
        </p:nvSpPr>
        <p:spPr>
          <a:xfrm>
            <a:off x="138546" y="2063668"/>
            <a:ext cx="12302326" cy="584775"/>
          </a:xfrm>
          <a:prstGeom prst="rect">
            <a:avLst/>
          </a:prstGeom>
          <a:noFill/>
        </p:spPr>
        <p:txBody>
          <a:bodyPr wrap="square" rtlCol="0">
            <a:spAutoFit/>
          </a:bodyPr>
          <a:lstStyle/>
          <a:p>
            <a:r>
              <a:rPr lang="en-GB" sz="3200" dirty="0">
                <a:solidFill>
                  <a:srgbClr val="002060"/>
                </a:solidFill>
                <a:effectLst>
                  <a:outerShdw blurRad="38100" dist="38100" dir="2700000" algn="tl">
                    <a:srgbClr val="000000">
                      <a:alpha val="43137"/>
                    </a:srgbClr>
                  </a:outerShdw>
                </a:effectLst>
                <a:latin typeface="Eurostile" panose="020B0504020202050204" pitchFamily="34" charset="0"/>
              </a:rPr>
              <a:t>Progress on development of iron based superconducting wire</a:t>
            </a:r>
            <a:endParaRPr lang="it-IT"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5364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egnaposto contenuto 22">
            <a:extLst>
              <a:ext uri="{FF2B5EF4-FFF2-40B4-BE49-F238E27FC236}">
                <a16:creationId xmlns:a16="http://schemas.microsoft.com/office/drawing/2014/main" id="{3EEE0802-C8BB-59B1-CC7E-A10EC5C14D03}"/>
              </a:ext>
            </a:extLst>
          </p:cNvPr>
          <p:cNvPicPr>
            <a:picLocks noChangeAspect="1"/>
          </p:cNvPicPr>
          <p:nvPr/>
        </p:nvPicPr>
        <p:blipFill rotWithShape="1">
          <a:blip r:embed="rId3"/>
          <a:srcRect l="64212" r="17254"/>
          <a:stretch/>
        </p:blipFill>
        <p:spPr>
          <a:xfrm>
            <a:off x="149438" y="641918"/>
            <a:ext cx="1499558" cy="6216096"/>
          </a:xfrm>
          <a:prstGeom prst="rect">
            <a:avLst/>
          </a:prstGeom>
        </p:spPr>
      </p:pic>
      <p:pic>
        <p:nvPicPr>
          <p:cNvPr id="3" name="Picture 2" descr="Material Science | SciSpot">
            <a:extLst>
              <a:ext uri="{FF2B5EF4-FFF2-40B4-BE49-F238E27FC236}">
                <a16:creationId xmlns:a16="http://schemas.microsoft.com/office/drawing/2014/main" id="{5DA11B51-39F5-416F-3B94-339E7E0CCE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5398" y="1032282"/>
            <a:ext cx="2162740" cy="167979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ggetto 3">
            <a:extLst>
              <a:ext uri="{FF2B5EF4-FFF2-40B4-BE49-F238E27FC236}">
                <a16:creationId xmlns:a16="http://schemas.microsoft.com/office/drawing/2014/main" id="{26A94FC0-4C8E-FCAE-D676-AA556090A79E}"/>
              </a:ext>
            </a:extLst>
          </p:cNvPr>
          <p:cNvGraphicFramePr>
            <a:graphicFrameLocks noChangeAspect="1"/>
          </p:cNvGraphicFramePr>
          <p:nvPr>
            <p:extLst>
              <p:ext uri="{D42A27DB-BD31-4B8C-83A1-F6EECF244321}">
                <p14:modId xmlns:p14="http://schemas.microsoft.com/office/powerpoint/2010/main" val="254370035"/>
              </p:ext>
            </p:extLst>
          </p:nvPr>
        </p:nvGraphicFramePr>
        <p:xfrm>
          <a:off x="1784432" y="2942678"/>
          <a:ext cx="4574159" cy="3506782"/>
        </p:xfrm>
        <a:graphic>
          <a:graphicData uri="http://schemas.openxmlformats.org/presentationml/2006/ole">
            <mc:AlternateContent xmlns:mc="http://schemas.openxmlformats.org/markup-compatibility/2006">
              <mc:Choice xmlns:v="urn:schemas-microsoft-com:vml" Requires="v">
                <p:oleObj name="Graph" r:id="rId5" imgW="5458150" imgH="4185732" progId="Origin95.Graph">
                  <p:embed/>
                </p:oleObj>
              </mc:Choice>
              <mc:Fallback>
                <p:oleObj name="Graph" r:id="rId5" imgW="5458150" imgH="4185732" progId="Origin95.Graph">
                  <p:embed/>
                  <p:pic>
                    <p:nvPicPr>
                      <p:cNvPr id="4" name="Oggetto 3">
                        <a:extLst>
                          <a:ext uri="{FF2B5EF4-FFF2-40B4-BE49-F238E27FC236}">
                            <a16:creationId xmlns:a16="http://schemas.microsoft.com/office/drawing/2014/main" id="{26A94FC0-4C8E-FCAE-D676-AA556090A79E}"/>
                          </a:ext>
                        </a:extLst>
                      </p:cNvPr>
                      <p:cNvPicPr/>
                      <p:nvPr/>
                    </p:nvPicPr>
                    <p:blipFill>
                      <a:blip r:embed="rId6"/>
                      <a:stretch>
                        <a:fillRect/>
                      </a:stretch>
                    </p:blipFill>
                    <p:spPr>
                      <a:xfrm>
                        <a:off x="1784432" y="2942678"/>
                        <a:ext cx="4574159" cy="3506782"/>
                      </a:xfrm>
                      <a:prstGeom prst="rect">
                        <a:avLst/>
                      </a:prstGeom>
                    </p:spPr>
                  </p:pic>
                </p:oleObj>
              </mc:Fallback>
            </mc:AlternateContent>
          </a:graphicData>
        </a:graphic>
      </p:graphicFrame>
      <p:sp>
        <p:nvSpPr>
          <p:cNvPr id="5" name="CasellaDiTesto 4">
            <a:extLst>
              <a:ext uri="{FF2B5EF4-FFF2-40B4-BE49-F238E27FC236}">
                <a16:creationId xmlns:a16="http://schemas.microsoft.com/office/drawing/2014/main" id="{DA56737C-23D4-AAC1-F92C-B68CCF7BE384}"/>
              </a:ext>
            </a:extLst>
          </p:cNvPr>
          <p:cNvSpPr txBox="1"/>
          <p:nvPr/>
        </p:nvSpPr>
        <p:spPr>
          <a:xfrm>
            <a:off x="1875184" y="2598003"/>
            <a:ext cx="3898418" cy="830997"/>
          </a:xfrm>
          <a:prstGeom prst="rect">
            <a:avLst/>
          </a:prstGeom>
          <a:noFill/>
        </p:spPr>
        <p:txBody>
          <a:bodyPr wrap="square">
            <a:spAutoFit/>
          </a:bodyPr>
          <a:lstStyle/>
          <a:p>
            <a:r>
              <a:rPr lang="en-US" sz="1600" dirty="0">
                <a:solidFill>
                  <a:srgbClr val="002060"/>
                </a:solidFill>
                <a:latin typeface="Eurostile" panose="020B0504020202050204" pitchFamily="34" charset="0"/>
              </a:rPr>
              <a:t>Automatic grain size estimation</a:t>
            </a:r>
          </a:p>
          <a:p>
            <a:r>
              <a:rPr lang="en-US" sz="1600" dirty="0">
                <a:solidFill>
                  <a:srgbClr val="002060"/>
                </a:solidFill>
                <a:latin typeface="Eurostile" panose="020B0504020202050204" pitchFamily="34" charset="0"/>
              </a:rPr>
              <a:t>Grain diameters  was estimated  in SEM images by a </a:t>
            </a:r>
            <a:r>
              <a:rPr lang="en-US" sz="1600" dirty="0" err="1">
                <a:solidFill>
                  <a:srgbClr val="002060"/>
                </a:solidFill>
                <a:latin typeface="Eurostile" panose="020B0504020202050204" pitchFamily="34" charset="0"/>
              </a:rPr>
              <a:t>Matlab</a:t>
            </a:r>
            <a:r>
              <a:rPr lang="en-US" sz="1600" dirty="0">
                <a:solidFill>
                  <a:srgbClr val="002060"/>
                </a:solidFill>
                <a:latin typeface="Eurostile" panose="020B0504020202050204" pitchFamily="34" charset="0"/>
              </a:rPr>
              <a:t> routine</a:t>
            </a:r>
          </a:p>
        </p:txBody>
      </p:sp>
      <mc:AlternateContent xmlns:mc="http://schemas.openxmlformats.org/markup-compatibility/2006" xmlns:a14="http://schemas.microsoft.com/office/drawing/2010/main">
        <mc:Choice Requires="a14">
          <p:sp>
            <p:nvSpPr>
              <p:cNvPr id="6" name="Segnaposto contenuto 3">
                <a:extLst>
                  <a:ext uri="{FF2B5EF4-FFF2-40B4-BE49-F238E27FC236}">
                    <a16:creationId xmlns:a16="http://schemas.microsoft.com/office/drawing/2014/main" id="{FB95CE7B-FB5A-2A4D-36FA-0A47FA487122}"/>
                  </a:ext>
                </a:extLst>
              </p:cNvPr>
              <p:cNvSpPr txBox="1">
                <a:spLocks/>
              </p:cNvSpPr>
              <p:nvPr/>
            </p:nvSpPr>
            <p:spPr>
              <a:xfrm>
                <a:off x="5399382" y="1108681"/>
                <a:ext cx="6643180" cy="167979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kern="100" dirty="0">
                    <a:solidFill>
                      <a:srgbClr val="002060"/>
                    </a:solidFill>
                    <a:latin typeface="Eurostile" panose="020B0504020202050204" pitchFamily="34" charset="0"/>
                    <a:ea typeface="Calibri" panose="020F0502020204030204" pitchFamily="34" charset="0"/>
                    <a:cs typeface="Times New Roman" panose="02020603050405020304" pitchFamily="18" charset="0"/>
                  </a:rPr>
                  <a:t>The grain size demonstrates a significant dependence on the K excess in the samples.</a:t>
                </a:r>
              </a:p>
              <a:p>
                <a:r>
                  <a:rPr lang="en-US" sz="1800" kern="100" dirty="0">
                    <a:solidFill>
                      <a:srgbClr val="002060"/>
                    </a:solidFill>
                    <a:latin typeface="Eurostile" panose="020B0504020202050204" pitchFamily="34" charset="0"/>
                    <a:ea typeface="Calibri" panose="020F0502020204030204" pitchFamily="34" charset="0"/>
                    <a:cs typeface="Times New Roman" panose="02020603050405020304" pitchFamily="18" charset="0"/>
                  </a:rPr>
                  <a:t> From the parameters of the lognormal fitting ( m and s):</a:t>
                </a:r>
              </a:p>
              <a:p>
                <a:pPr lvl="1"/>
                <a:r>
                  <a:rPr lang="en-US" sz="1400" kern="100" dirty="0">
                    <a:solidFill>
                      <a:srgbClr val="002060"/>
                    </a:solidFill>
                    <a:latin typeface="Eurostile" panose="020B0504020202050204" pitchFamily="34" charset="0"/>
                    <a:ea typeface="Calibri" panose="020F0502020204030204" pitchFamily="34" charset="0"/>
                    <a:cs typeface="Times New Roman" panose="02020603050405020304" pitchFamily="18" charset="0"/>
                  </a:rPr>
                  <a:t>the average grain size  </a:t>
                </a:r>
                <a14:m>
                  <m:oMath xmlns:m="http://schemas.openxmlformats.org/officeDocument/2006/math">
                    <m:acc>
                      <m:accPr>
                        <m:chr m:val="̅"/>
                        <m:ctrlPr>
                          <a:rPr lang="it-IT"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accPr>
                      <m:e>
                        <m:r>
                          <a:rPr lang="en-US"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t>𝑑</m:t>
                        </m:r>
                      </m:e>
                    </m:acc>
                    <m:r>
                      <a:rPr lang="en-US"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it-IT"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t>𝑒</m:t>
                        </m:r>
                      </m:e>
                      <m:sup>
                        <m:r>
                          <a:rPr lang="en-US"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t>𝜇</m:t>
                        </m:r>
                        <m:r>
                          <a:rPr lang="en-US"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t>+</m:t>
                        </m:r>
                        <m:f>
                          <m:fPr>
                            <m:ctrlPr>
                              <a:rPr lang="it-IT"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it-IT"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t>𝜎</m:t>
                                </m:r>
                              </m:e>
                              <m:sup>
                                <m:r>
                                  <a:rPr lang="en-US"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400" i="1" kern="100">
                                <a:solidFill>
                                  <a:srgbClr val="002060"/>
                                </a:solidFill>
                                <a:latin typeface="Cambria Math" panose="02040503050406030204" pitchFamily="18" charset="0"/>
                                <a:ea typeface="Calibri" panose="020F0502020204030204" pitchFamily="34" charset="0"/>
                                <a:cs typeface="Times New Roman" panose="02020603050405020304" pitchFamily="18" charset="0"/>
                              </a:rPr>
                              <m:t>2</m:t>
                            </m:r>
                          </m:den>
                        </m:f>
                      </m:sup>
                    </m:sSup>
                  </m:oMath>
                </a14:m>
                <a:r>
                  <a:rPr lang="en-US" sz="1400" kern="100" dirty="0">
                    <a:solidFill>
                      <a:srgbClr val="002060"/>
                    </a:solidFill>
                    <a:latin typeface="Eurostile" panose="020B0504020202050204" pitchFamily="34" charset="0"/>
                    <a:ea typeface="Calibri" panose="020F0502020204030204" pitchFamily="34" charset="0"/>
                    <a:cs typeface="Times New Roman" panose="02020603050405020304" pitchFamily="18" charset="0"/>
                  </a:rPr>
                  <a:t>.</a:t>
                </a:r>
              </a:p>
              <a:p>
                <a:pPr lvl="1"/>
                <a:r>
                  <a:rPr lang="en-US" sz="1400" kern="100" dirty="0">
                    <a:solidFill>
                      <a:srgbClr val="002060"/>
                    </a:solidFill>
                    <a:latin typeface="Eurostile" panose="020B0504020202050204" pitchFamily="34" charset="0"/>
                    <a:ea typeface="Calibri" panose="020F0502020204030204" pitchFamily="34" charset="0"/>
                    <a:cs typeface="Times New Roman" panose="02020603050405020304" pitchFamily="18" charset="0"/>
                  </a:rPr>
                  <a:t>The width of distribution </a:t>
                </a:r>
                <a:endParaRPr lang="it-IT" sz="1400" kern="100" dirty="0">
                  <a:solidFill>
                    <a:srgbClr val="002060"/>
                  </a:solidFill>
                  <a:latin typeface="Eurostile" panose="020B050402020205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pPr>
                <a:r>
                  <a:rPr lang="it-IT" dirty="0">
                    <a:solidFill>
                      <a:srgbClr val="002060"/>
                    </a:solidFill>
                    <a:latin typeface="Eurostile" panose="020B0504020202050204" pitchFamily="34" charset="0"/>
                  </a:rPr>
                  <a:t> </a:t>
                </a:r>
              </a:p>
            </p:txBody>
          </p:sp>
        </mc:Choice>
        <mc:Fallback xmlns="">
          <p:sp>
            <p:nvSpPr>
              <p:cNvPr id="6" name="Segnaposto contenuto 3">
                <a:extLst>
                  <a:ext uri="{FF2B5EF4-FFF2-40B4-BE49-F238E27FC236}">
                    <a16:creationId xmlns:a16="http://schemas.microsoft.com/office/drawing/2014/main" id="{FB95CE7B-FB5A-2A4D-36FA-0A47FA487122}"/>
                  </a:ext>
                </a:extLst>
              </p:cNvPr>
              <p:cNvSpPr txBox="1">
                <a:spLocks noRot="1" noChangeAspect="1" noMove="1" noResize="1" noEditPoints="1" noAdjustHandles="1" noChangeArrowheads="1" noChangeShapeType="1" noTextEdit="1"/>
              </p:cNvSpPr>
              <p:nvPr/>
            </p:nvSpPr>
            <p:spPr>
              <a:xfrm>
                <a:off x="5399382" y="1108681"/>
                <a:ext cx="6643180" cy="1679798"/>
              </a:xfrm>
              <a:prstGeom prst="rect">
                <a:avLst/>
              </a:prstGeom>
              <a:blipFill>
                <a:blip r:embed="rId7"/>
                <a:stretch>
                  <a:fillRect l="-643" t="-3636" r="-1194"/>
                </a:stretch>
              </a:blipFill>
            </p:spPr>
            <p:txBody>
              <a:bodyPr/>
              <a:lstStyle/>
              <a:p>
                <a:r>
                  <a:rPr lang="it-IT">
                    <a:noFill/>
                  </a:rPr>
                  <a:t> </a:t>
                </a:r>
              </a:p>
            </p:txBody>
          </p:sp>
        </mc:Fallback>
      </mc:AlternateContent>
      <p:graphicFrame>
        <p:nvGraphicFramePr>
          <p:cNvPr id="7" name="Oggetto 6">
            <a:extLst>
              <a:ext uri="{FF2B5EF4-FFF2-40B4-BE49-F238E27FC236}">
                <a16:creationId xmlns:a16="http://schemas.microsoft.com/office/drawing/2014/main" id="{7ED69E0E-27F1-FB78-60C5-67DAD637EEF7}"/>
              </a:ext>
            </a:extLst>
          </p:cNvPr>
          <p:cNvGraphicFramePr>
            <a:graphicFrameLocks noChangeAspect="1"/>
          </p:cNvGraphicFramePr>
          <p:nvPr>
            <p:extLst>
              <p:ext uri="{D42A27DB-BD31-4B8C-83A1-F6EECF244321}">
                <p14:modId xmlns:p14="http://schemas.microsoft.com/office/powerpoint/2010/main" val="2427462760"/>
              </p:ext>
            </p:extLst>
          </p:nvPr>
        </p:nvGraphicFramePr>
        <p:xfrm>
          <a:off x="6358591" y="2361396"/>
          <a:ext cx="5408254" cy="4139779"/>
        </p:xfrm>
        <a:graphic>
          <a:graphicData uri="http://schemas.openxmlformats.org/presentationml/2006/ole">
            <mc:AlternateContent xmlns:mc="http://schemas.openxmlformats.org/markup-compatibility/2006">
              <mc:Choice xmlns:v="urn:schemas-microsoft-com:vml" Requires="v">
                <p:oleObj name="Graph" r:id="rId8" imgW="3822929" imgH="2926704" progId="Origin95.Graph">
                  <p:embed/>
                </p:oleObj>
              </mc:Choice>
              <mc:Fallback>
                <p:oleObj name="Graph" r:id="rId8" imgW="3822929" imgH="2926704" progId="Origin95.Graph">
                  <p:embed/>
                  <p:pic>
                    <p:nvPicPr>
                      <p:cNvPr id="7" name="Oggetto 6">
                        <a:extLst>
                          <a:ext uri="{FF2B5EF4-FFF2-40B4-BE49-F238E27FC236}">
                            <a16:creationId xmlns:a16="http://schemas.microsoft.com/office/drawing/2014/main" id="{7ED69E0E-27F1-FB78-60C5-67DAD637EEF7}"/>
                          </a:ext>
                        </a:extLst>
                      </p:cNvPr>
                      <p:cNvPicPr/>
                      <p:nvPr/>
                    </p:nvPicPr>
                    <p:blipFill>
                      <a:blip r:embed="rId9"/>
                      <a:stretch>
                        <a:fillRect/>
                      </a:stretch>
                    </p:blipFill>
                    <p:spPr>
                      <a:xfrm>
                        <a:off x="6358591" y="2361396"/>
                        <a:ext cx="5408254" cy="4139779"/>
                      </a:xfrm>
                      <a:prstGeom prst="rect">
                        <a:avLst/>
                      </a:prstGeom>
                    </p:spPr>
                  </p:pic>
                </p:oleObj>
              </mc:Fallback>
            </mc:AlternateContent>
          </a:graphicData>
        </a:graphic>
      </p:graphicFrame>
      <p:pic>
        <p:nvPicPr>
          <p:cNvPr id="8" name="Immagine 7">
            <a:extLst>
              <a:ext uri="{FF2B5EF4-FFF2-40B4-BE49-F238E27FC236}">
                <a16:creationId xmlns:a16="http://schemas.microsoft.com/office/drawing/2014/main" id="{B18F2E8B-4B84-C3CA-3408-8AF66B9C5E07}"/>
              </a:ext>
            </a:extLst>
          </p:cNvPr>
          <p:cNvPicPr>
            <a:picLocks noChangeAspect="1"/>
          </p:cNvPicPr>
          <p:nvPr/>
        </p:nvPicPr>
        <p:blipFill rotWithShape="1">
          <a:blip r:embed="rId10">
            <a:extLst>
              <a:ext uri="{BEBA8EAE-BF5A-486C-A8C5-ECC9F3942E4B}">
                <a14:imgProps xmlns:a14="http://schemas.microsoft.com/office/drawing/2010/main">
                  <a14:imgLayer r:embed="rId11">
                    <a14:imgEffect>
                      <a14:sharpenSoften amount="50000"/>
                    </a14:imgEffect>
                    <a14:imgEffect>
                      <a14:brightnessContrast contrast="-40000"/>
                    </a14:imgEffect>
                  </a14:imgLayer>
                </a14:imgProps>
              </a:ext>
            </a:extLst>
          </a:blip>
          <a:srcRect l="4330" b="3121"/>
          <a:stretch/>
        </p:blipFill>
        <p:spPr>
          <a:xfrm>
            <a:off x="8290701" y="2335405"/>
            <a:ext cx="3043555" cy="396615"/>
          </a:xfrm>
          <a:prstGeom prst="rect">
            <a:avLst/>
          </a:prstGeom>
        </p:spPr>
      </p:pic>
      <p:sp>
        <p:nvSpPr>
          <p:cNvPr id="9" name="Segnaposto contenuto 3">
            <a:extLst>
              <a:ext uri="{FF2B5EF4-FFF2-40B4-BE49-F238E27FC236}">
                <a16:creationId xmlns:a16="http://schemas.microsoft.com/office/drawing/2014/main" id="{D80926B1-C486-58DB-3EF6-1C6C70A136BB}"/>
              </a:ext>
            </a:extLst>
          </p:cNvPr>
          <p:cNvSpPr txBox="1">
            <a:spLocks/>
          </p:cNvSpPr>
          <p:nvPr/>
        </p:nvSpPr>
        <p:spPr>
          <a:xfrm>
            <a:off x="5773602" y="6076673"/>
            <a:ext cx="6367463" cy="47043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kern="100" dirty="0">
                <a:solidFill>
                  <a:srgbClr val="002060"/>
                </a:solidFill>
                <a:latin typeface="Eurostile" panose="020B0504020202050204" pitchFamily="34" charset="0"/>
                <a:ea typeface="Calibri" panose="020F0502020204030204" pitchFamily="34" charset="0"/>
                <a:cs typeface="Times New Roman" panose="02020603050405020304" pitchFamily="18" charset="0"/>
              </a:rPr>
              <a:t>Clearly the K excess strongly enhanced the grain growth</a:t>
            </a:r>
          </a:p>
          <a:p>
            <a:pPr marL="0" indent="0">
              <a:buFont typeface="Arial" panose="020B0604020202020204" pitchFamily="34" charset="0"/>
              <a:buNone/>
            </a:pPr>
            <a:r>
              <a:rPr lang="en-US" sz="1800" dirty="0">
                <a:solidFill>
                  <a:srgbClr val="002060"/>
                </a:solidFill>
                <a:latin typeface="Eurostile" panose="020B0504020202050204" pitchFamily="34" charset="0"/>
              </a:rPr>
              <a:t> </a:t>
            </a:r>
          </a:p>
        </p:txBody>
      </p:sp>
      <p:sp>
        <p:nvSpPr>
          <p:cNvPr id="10" name="Figura a mano libera: forma 9">
            <a:extLst>
              <a:ext uri="{FF2B5EF4-FFF2-40B4-BE49-F238E27FC236}">
                <a16:creationId xmlns:a16="http://schemas.microsoft.com/office/drawing/2014/main" id="{E5965906-11E0-3D9B-D253-5C4EFD0CD2A9}"/>
              </a:ext>
            </a:extLst>
          </p:cNvPr>
          <p:cNvSpPr/>
          <p:nvPr/>
        </p:nvSpPr>
        <p:spPr>
          <a:xfrm rot="15897833">
            <a:off x="8278821" y="3038221"/>
            <a:ext cx="1567794" cy="2361628"/>
          </a:xfrm>
          <a:custGeom>
            <a:avLst/>
            <a:gdLst>
              <a:gd name="connsiteX0" fmla="*/ 693 w 429318"/>
              <a:gd name="connsiteY0" fmla="*/ 0 h 2038350"/>
              <a:gd name="connsiteX1" fmla="*/ 29268 w 429318"/>
              <a:gd name="connsiteY1" fmla="*/ 676275 h 2038350"/>
              <a:gd name="connsiteX2" fmla="*/ 191193 w 429318"/>
              <a:gd name="connsiteY2" fmla="*/ 1514475 h 2038350"/>
              <a:gd name="connsiteX3" fmla="*/ 429318 w 429318"/>
              <a:gd name="connsiteY3" fmla="*/ 2038350 h 2038350"/>
              <a:gd name="connsiteX4" fmla="*/ 429318 w 429318"/>
              <a:gd name="connsiteY4" fmla="*/ 2038350 h 2038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318" h="2038350">
                <a:moveTo>
                  <a:pt x="693" y="0"/>
                </a:moveTo>
                <a:cubicBezTo>
                  <a:pt x="-895" y="211931"/>
                  <a:pt x="-2482" y="423863"/>
                  <a:pt x="29268" y="676275"/>
                </a:cubicBezTo>
                <a:cubicBezTo>
                  <a:pt x="61018" y="928687"/>
                  <a:pt x="124518" y="1287463"/>
                  <a:pt x="191193" y="1514475"/>
                </a:cubicBezTo>
                <a:cubicBezTo>
                  <a:pt x="257868" y="1741487"/>
                  <a:pt x="429318" y="2038350"/>
                  <a:pt x="429318" y="2038350"/>
                </a:cubicBezTo>
                <a:lnTo>
                  <a:pt x="429318" y="2038350"/>
                </a:lnTo>
              </a:path>
            </a:pathLst>
          </a:custGeom>
          <a:noFill/>
          <a:ln w="76200">
            <a:solidFill>
              <a:schemeClr val="accent4">
                <a:alpha val="48000"/>
              </a:schemeClr>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1" name="CasellaDiTesto 10">
            <a:extLst>
              <a:ext uri="{FF2B5EF4-FFF2-40B4-BE49-F238E27FC236}">
                <a16:creationId xmlns:a16="http://schemas.microsoft.com/office/drawing/2014/main" id="{C4E71112-41F6-DE6F-8DDB-6D2C8047DF52}"/>
              </a:ext>
            </a:extLst>
          </p:cNvPr>
          <p:cNvSpPr txBox="1"/>
          <p:nvPr/>
        </p:nvSpPr>
        <p:spPr>
          <a:xfrm>
            <a:off x="250178" y="19545"/>
            <a:ext cx="8589022"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K-excess effects on granulometry</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12" name="CasellaDiTesto 12">
            <a:extLst>
              <a:ext uri="{FF2B5EF4-FFF2-40B4-BE49-F238E27FC236}">
                <a16:creationId xmlns:a16="http://schemas.microsoft.com/office/drawing/2014/main" id="{958C3469-E7DB-B9E9-CEBC-1388EE468C43}"/>
              </a:ext>
            </a:extLst>
          </p:cNvPr>
          <p:cNvSpPr txBox="1"/>
          <p:nvPr/>
        </p:nvSpPr>
        <p:spPr>
          <a:xfrm>
            <a:off x="-105504" y="6190506"/>
            <a:ext cx="364443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defPPr>
              <a:defRPr lang="it-IT"/>
            </a:defPPr>
            <a:lvl1pPr marR="0" lvl="0" algn="ctr" eaLnBrk="0" fontAlgn="base" hangingPunct="0">
              <a:lnSpc>
                <a:spcPct val="100000"/>
              </a:lnSpc>
              <a:spcBef>
                <a:spcPct val="0"/>
              </a:spcBef>
              <a:spcAft>
                <a:spcPct val="0"/>
              </a:spcAft>
              <a:buClrTx/>
              <a:buSzTx/>
              <a:tabLst/>
              <a:defRPr kumimoji="0" sz="2000" b="0" i="1" u="none" strike="noStrike" cap="none" normalizeH="0" baseline="0">
                <a:ln>
                  <a:noFill/>
                </a:ln>
                <a:effectLst/>
                <a:latin typeface="Arial" panose="020B0604020202020204" pitchFamily="34" charset="0"/>
              </a:defRPr>
            </a:lvl1pPr>
          </a:lstStyle>
          <a:p>
            <a:r>
              <a:rPr lang="en-US" sz="1400" i="0" dirty="0">
                <a:highlight>
                  <a:srgbClr val="FFFF00"/>
                </a:highlight>
                <a:latin typeface="Eurostile" panose="020B0504020202050204" pitchFamily="34" charset="0"/>
              </a:rPr>
              <a:t>E. </a:t>
            </a:r>
            <a:r>
              <a:rPr lang="en-US" sz="1400" i="0" dirty="0" err="1">
                <a:highlight>
                  <a:srgbClr val="FFFF00"/>
                </a:highlight>
                <a:latin typeface="Eurostile" panose="020B0504020202050204" pitchFamily="34" charset="0"/>
              </a:rPr>
              <a:t>Bellingeri</a:t>
            </a:r>
            <a:r>
              <a:rPr lang="en-US" sz="1400" i="0" dirty="0">
                <a:highlight>
                  <a:srgbClr val="FFFF00"/>
                </a:highlight>
                <a:latin typeface="Eurostile" panose="020B0504020202050204" pitchFamily="34" charset="0"/>
              </a:rPr>
              <a:t> </a:t>
            </a:r>
            <a:r>
              <a:rPr lang="en-US" sz="1400" dirty="0">
                <a:highlight>
                  <a:srgbClr val="FFFF00"/>
                </a:highlight>
                <a:latin typeface="Eurostile" panose="020B0504020202050204" pitchFamily="34" charset="0"/>
              </a:rPr>
              <a:t>et al</a:t>
            </a:r>
            <a:r>
              <a:rPr lang="en-US" sz="1400" i="0" dirty="0">
                <a:highlight>
                  <a:srgbClr val="FFFF00"/>
                </a:highlight>
                <a:latin typeface="Eurostile" panose="020B0504020202050204" pitchFamily="34" charset="0"/>
              </a:rPr>
              <a:t>. SUST, 37, 2024</a:t>
            </a:r>
            <a:endParaRPr lang="it-IT" sz="1400" i="0" dirty="0">
              <a:highlight>
                <a:srgbClr val="FFFF00"/>
              </a:highlight>
              <a:latin typeface="Eurostile" panose="020B0504020202050204" pitchFamily="34" charset="0"/>
            </a:endParaRPr>
          </a:p>
        </p:txBody>
      </p:sp>
      <p:sp>
        <p:nvSpPr>
          <p:cNvPr id="13" name="CasellaDiTesto 12">
            <a:extLst>
              <a:ext uri="{FF2B5EF4-FFF2-40B4-BE49-F238E27FC236}">
                <a16:creationId xmlns:a16="http://schemas.microsoft.com/office/drawing/2014/main" id="{BC9697E1-FDDA-0CF2-B8F8-8645084BED68}"/>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744060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4BD85E7-FFEF-B257-EC34-E9E0B5513BA6}"/>
              </a:ext>
            </a:extLst>
          </p:cNvPr>
          <p:cNvSpPr/>
          <p:nvPr/>
        </p:nvSpPr>
        <p:spPr>
          <a:xfrm>
            <a:off x="10839450" y="1421130"/>
            <a:ext cx="255270" cy="160020"/>
          </a:xfrm>
          <a:prstGeom prst="rect">
            <a:avLst/>
          </a:prstGeom>
          <a:solidFill>
            <a:srgbClr val="FFFFF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ctangle 18">
            <a:extLst>
              <a:ext uri="{FF2B5EF4-FFF2-40B4-BE49-F238E27FC236}">
                <a16:creationId xmlns:a16="http://schemas.microsoft.com/office/drawing/2014/main" id="{019B844E-9443-CE5E-4DFB-7E28C60173FD}"/>
              </a:ext>
            </a:extLst>
          </p:cNvPr>
          <p:cNvSpPr/>
          <p:nvPr/>
        </p:nvSpPr>
        <p:spPr>
          <a:xfrm>
            <a:off x="10938510" y="1620010"/>
            <a:ext cx="255270" cy="160020"/>
          </a:xfrm>
          <a:prstGeom prst="rect">
            <a:avLst/>
          </a:prstGeom>
          <a:solidFill>
            <a:srgbClr val="FFFFF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CasellaDiTesto 21">
            <a:extLst>
              <a:ext uri="{FF2B5EF4-FFF2-40B4-BE49-F238E27FC236}">
                <a16:creationId xmlns:a16="http://schemas.microsoft.com/office/drawing/2014/main" id="{889EEEDF-24D4-3357-50BB-2F00A1FD2A56}"/>
              </a:ext>
            </a:extLst>
          </p:cNvPr>
          <p:cNvSpPr txBox="1"/>
          <p:nvPr/>
        </p:nvSpPr>
        <p:spPr>
          <a:xfrm>
            <a:off x="235249" y="0"/>
            <a:ext cx="8356301"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Let’s see the effect on the tapes</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grpSp>
        <p:nvGrpSpPr>
          <p:cNvPr id="26" name="Group 25">
            <a:extLst>
              <a:ext uri="{FF2B5EF4-FFF2-40B4-BE49-F238E27FC236}">
                <a16:creationId xmlns:a16="http://schemas.microsoft.com/office/drawing/2014/main" id="{7BD8323D-3FDB-6E27-99D9-FF171288A25D}"/>
              </a:ext>
            </a:extLst>
          </p:cNvPr>
          <p:cNvGrpSpPr>
            <a:grpSpLocks noChangeAspect="1"/>
          </p:cNvGrpSpPr>
          <p:nvPr/>
        </p:nvGrpSpPr>
        <p:grpSpPr>
          <a:xfrm>
            <a:off x="2623785" y="1573804"/>
            <a:ext cx="2380169" cy="2104203"/>
            <a:chOff x="6377495" y="4024353"/>
            <a:chExt cx="2546267" cy="2411552"/>
          </a:xfrm>
        </p:grpSpPr>
        <p:pic>
          <p:nvPicPr>
            <p:cNvPr id="33" name="Immagine 45">
              <a:extLst>
                <a:ext uri="{FF2B5EF4-FFF2-40B4-BE49-F238E27FC236}">
                  <a16:creationId xmlns:a16="http://schemas.microsoft.com/office/drawing/2014/main" id="{453EB026-53E5-28B8-136C-A90A18680FCB}"/>
                </a:ext>
              </a:extLst>
            </p:cNvPr>
            <p:cNvPicPr>
              <a:picLocks noChangeAspect="1"/>
            </p:cNvPicPr>
            <p:nvPr/>
          </p:nvPicPr>
          <p:blipFill>
            <a:blip r:embed="rId3">
              <a:extLst>
                <a:ext uri="{28A0092B-C50C-407E-A947-70E740481C1C}">
                  <a14:useLocalDpi xmlns:a14="http://schemas.microsoft.com/office/drawing/2010/main" val="0"/>
                </a:ext>
              </a:extLst>
            </a:blip>
            <a:srcRect l="6990" t="6326" r="6918" b="1587"/>
            <a:stretch/>
          </p:blipFill>
          <p:spPr>
            <a:xfrm>
              <a:off x="6458542" y="4488654"/>
              <a:ext cx="2465220" cy="1947251"/>
            </a:xfrm>
            <a:prstGeom prst="rect">
              <a:avLst/>
            </a:prstGeom>
            <a:ln w="28575">
              <a:noFill/>
            </a:ln>
          </p:spPr>
        </p:pic>
        <p:sp>
          <p:nvSpPr>
            <p:cNvPr id="41" name="TextBox 40">
              <a:extLst>
                <a:ext uri="{FF2B5EF4-FFF2-40B4-BE49-F238E27FC236}">
                  <a16:creationId xmlns:a16="http://schemas.microsoft.com/office/drawing/2014/main" id="{4045FCA7-CB47-C2ED-A7BC-492D15AEABB2}"/>
                </a:ext>
              </a:extLst>
            </p:cNvPr>
            <p:cNvSpPr txBox="1"/>
            <p:nvPr/>
          </p:nvSpPr>
          <p:spPr>
            <a:xfrm>
              <a:off x="8000825" y="4062669"/>
              <a:ext cx="922937" cy="317459"/>
            </a:xfrm>
            <a:prstGeom prst="rect">
              <a:avLst/>
            </a:prstGeom>
            <a:solidFill>
              <a:schemeClr val="bg1"/>
            </a:solidFill>
            <a:ln>
              <a:noFill/>
            </a:ln>
          </p:spPr>
          <p:txBody>
            <a:bodyPr wrap="square" rtlCol="0">
              <a:spAutoFit/>
            </a:bodyPr>
            <a:lstStyle/>
            <a:p>
              <a:r>
                <a:rPr lang="it-IT" sz="1200" dirty="0">
                  <a:solidFill>
                    <a:srgbClr val="002060"/>
                  </a:solidFill>
                </a:rPr>
                <a:t>K+0%</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98CC6F6-DAFB-6C4E-AD8B-B5785633CCFB}"/>
                    </a:ext>
                  </a:extLst>
                </p:cNvPr>
                <p:cNvSpPr txBox="1"/>
                <p:nvPr/>
              </p:nvSpPr>
              <p:spPr>
                <a:xfrm>
                  <a:off x="6377495" y="4024353"/>
                  <a:ext cx="1704378" cy="358169"/>
                </a:xfrm>
                <a:prstGeom prst="rect">
                  <a:avLst/>
                </a:prstGeom>
                <a:solidFill>
                  <a:schemeClr val="bg1"/>
                </a:solid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it-IT" sz="1400" i="1" smtClean="0">
                                <a:solidFill>
                                  <a:srgbClr val="002060"/>
                                </a:solidFill>
                                <a:latin typeface="Cambria Math" panose="02040503050406030204" pitchFamily="18" charset="0"/>
                              </a:rPr>
                            </m:ctrlPr>
                          </m:accPr>
                          <m:e>
                            <m:r>
                              <a:rPr lang="it-IT" sz="1400" b="0" i="1" smtClean="0">
                                <a:solidFill>
                                  <a:srgbClr val="002060"/>
                                </a:solidFill>
                                <a:latin typeface="Cambria Math" panose="02040503050406030204" pitchFamily="18" charset="0"/>
                              </a:rPr>
                              <m:t>𝑑</m:t>
                            </m:r>
                          </m:e>
                        </m:acc>
                        <m:r>
                          <a:rPr lang="it-IT" sz="1400" b="0" i="1" smtClean="0">
                            <a:solidFill>
                              <a:srgbClr val="002060"/>
                            </a:solidFill>
                            <a:latin typeface="Cambria Math" panose="02040503050406030204" pitchFamily="18" charset="0"/>
                          </a:rPr>
                          <m:t>=1.6 </m:t>
                        </m:r>
                        <m:r>
                          <a:rPr lang="it-IT" sz="1400" b="0" i="1" smtClean="0">
                            <a:solidFill>
                              <a:srgbClr val="002060"/>
                            </a:solidFill>
                            <a:latin typeface="Cambria Math" panose="02040503050406030204" pitchFamily="18" charset="0"/>
                          </a:rPr>
                          <m:t>𝜇</m:t>
                        </m:r>
                        <m:r>
                          <a:rPr lang="it-IT" sz="1400" b="0" i="1" smtClean="0">
                            <a:solidFill>
                              <a:srgbClr val="002060"/>
                            </a:solidFill>
                            <a:latin typeface="Cambria Math" panose="02040503050406030204" pitchFamily="18" charset="0"/>
                          </a:rPr>
                          <m:t>𝑚</m:t>
                        </m:r>
                      </m:oMath>
                    </m:oMathPara>
                  </a14:m>
                  <a:endParaRPr lang="it-IT" sz="1400" dirty="0">
                    <a:solidFill>
                      <a:srgbClr val="002060"/>
                    </a:solidFill>
                  </a:endParaRPr>
                </a:p>
              </p:txBody>
            </p:sp>
          </mc:Choice>
          <mc:Fallback xmlns="">
            <p:sp>
              <p:nvSpPr>
                <p:cNvPr id="17" name="TextBox 16">
                  <a:extLst>
                    <a:ext uri="{FF2B5EF4-FFF2-40B4-BE49-F238E27FC236}">
                      <a16:creationId xmlns:a16="http://schemas.microsoft.com/office/drawing/2014/main" id="{E98CC6F6-DAFB-6C4E-AD8B-B5785633CCFB}"/>
                    </a:ext>
                  </a:extLst>
                </p:cNvPr>
                <p:cNvSpPr txBox="1">
                  <a:spLocks noRot="1" noChangeAspect="1" noMove="1" noResize="1" noEditPoints="1" noAdjustHandles="1" noChangeArrowheads="1" noChangeShapeType="1" noTextEdit="1"/>
                </p:cNvSpPr>
                <p:nvPr/>
              </p:nvSpPr>
              <p:spPr>
                <a:xfrm>
                  <a:off x="6377495" y="4024353"/>
                  <a:ext cx="1704378" cy="358169"/>
                </a:xfrm>
                <a:prstGeom prst="rect">
                  <a:avLst/>
                </a:prstGeom>
                <a:blipFill>
                  <a:blip r:embed="rId4"/>
                  <a:stretch>
                    <a:fillRect b="-1961"/>
                  </a:stretch>
                </a:blipFill>
                <a:ln>
                  <a:noFill/>
                </a:ln>
              </p:spPr>
              <p:txBody>
                <a:bodyPr/>
                <a:lstStyle/>
                <a:p>
                  <a:r>
                    <a:rPr lang="it-IT">
                      <a:noFill/>
                    </a:rPr>
                    <a:t> </a:t>
                  </a:r>
                </a:p>
              </p:txBody>
            </p:sp>
          </mc:Fallback>
        </mc:AlternateContent>
      </p:grpSp>
      <p:grpSp>
        <p:nvGrpSpPr>
          <p:cNvPr id="27" name="Group 26">
            <a:extLst>
              <a:ext uri="{FF2B5EF4-FFF2-40B4-BE49-F238E27FC236}">
                <a16:creationId xmlns:a16="http://schemas.microsoft.com/office/drawing/2014/main" id="{D9B0AB96-41A6-4124-D047-DB8DCD03FD55}"/>
              </a:ext>
            </a:extLst>
          </p:cNvPr>
          <p:cNvGrpSpPr>
            <a:grpSpLocks noChangeAspect="1"/>
          </p:cNvGrpSpPr>
          <p:nvPr/>
        </p:nvGrpSpPr>
        <p:grpSpPr>
          <a:xfrm>
            <a:off x="110013" y="1581150"/>
            <a:ext cx="2521286" cy="2103007"/>
            <a:chOff x="9266502" y="3993712"/>
            <a:chExt cx="2738889" cy="2447415"/>
          </a:xfrm>
        </p:grpSpPr>
        <p:pic>
          <p:nvPicPr>
            <p:cNvPr id="34" name="Immagine 38">
              <a:extLst>
                <a:ext uri="{FF2B5EF4-FFF2-40B4-BE49-F238E27FC236}">
                  <a16:creationId xmlns:a16="http://schemas.microsoft.com/office/drawing/2014/main" id="{83274E52-3A51-C8D6-11BC-4F0A772ECF35}"/>
                </a:ext>
              </a:extLst>
            </p:cNvPr>
            <p:cNvPicPr>
              <a:picLocks noChangeAspect="1"/>
            </p:cNvPicPr>
            <p:nvPr/>
          </p:nvPicPr>
          <p:blipFill>
            <a:blip r:embed="rId5">
              <a:extLst>
                <a:ext uri="{28A0092B-C50C-407E-A947-70E740481C1C}">
                  <a14:useLocalDpi xmlns:a14="http://schemas.microsoft.com/office/drawing/2010/main" val="0"/>
                </a:ext>
              </a:extLst>
            </a:blip>
            <a:srcRect l="6788" t="6075" r="6953" b="1227"/>
            <a:stretch/>
          </p:blipFill>
          <p:spPr>
            <a:xfrm>
              <a:off x="9474981" y="4490573"/>
              <a:ext cx="2464693" cy="1950554"/>
            </a:xfrm>
            <a:prstGeom prst="rect">
              <a:avLst/>
            </a:prstGeom>
            <a:ln w="28575">
              <a:noFill/>
            </a:ln>
          </p:spPr>
        </p:pic>
        <p:sp>
          <p:nvSpPr>
            <p:cNvPr id="42" name="TextBox 41">
              <a:extLst>
                <a:ext uri="{FF2B5EF4-FFF2-40B4-BE49-F238E27FC236}">
                  <a16:creationId xmlns:a16="http://schemas.microsoft.com/office/drawing/2014/main" id="{4D6D29AE-A0E8-6B9C-5617-D2810BFBC1DF}"/>
                </a:ext>
              </a:extLst>
            </p:cNvPr>
            <p:cNvSpPr txBox="1"/>
            <p:nvPr/>
          </p:nvSpPr>
          <p:spPr>
            <a:xfrm>
              <a:off x="11046529" y="4028165"/>
              <a:ext cx="958862" cy="322363"/>
            </a:xfrm>
            <a:prstGeom prst="rect">
              <a:avLst/>
            </a:prstGeom>
            <a:solidFill>
              <a:schemeClr val="bg1"/>
            </a:solidFill>
            <a:ln>
              <a:noFill/>
            </a:ln>
          </p:spPr>
          <p:txBody>
            <a:bodyPr wrap="square" rtlCol="0">
              <a:spAutoFit/>
            </a:bodyPr>
            <a:lstStyle/>
            <a:p>
              <a:r>
                <a:rPr lang="it-IT" sz="1200" dirty="0">
                  <a:solidFill>
                    <a:srgbClr val="002060"/>
                  </a:solidFill>
                </a:rPr>
                <a:t>K+20%</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0866F29-4585-AEBB-395F-833AA827E6FE}"/>
                    </a:ext>
                  </a:extLst>
                </p:cNvPr>
                <p:cNvSpPr txBox="1"/>
                <p:nvPr/>
              </p:nvSpPr>
              <p:spPr>
                <a:xfrm>
                  <a:off x="9266502" y="3993712"/>
                  <a:ext cx="1627548" cy="363702"/>
                </a:xfrm>
                <a:prstGeom prst="rect">
                  <a:avLst/>
                </a:prstGeom>
                <a:solidFill>
                  <a:schemeClr val="bg1"/>
                </a:solid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it-IT" sz="1400" i="1" smtClean="0">
                                <a:solidFill>
                                  <a:srgbClr val="002060"/>
                                </a:solidFill>
                                <a:latin typeface="Cambria Math" panose="02040503050406030204" pitchFamily="18" charset="0"/>
                              </a:rPr>
                            </m:ctrlPr>
                          </m:accPr>
                          <m:e>
                            <m:r>
                              <a:rPr lang="it-IT" sz="1400" b="0" i="1" smtClean="0">
                                <a:solidFill>
                                  <a:srgbClr val="002060"/>
                                </a:solidFill>
                                <a:latin typeface="Cambria Math" panose="02040503050406030204" pitchFamily="18" charset="0"/>
                              </a:rPr>
                              <m:t>𝑑</m:t>
                            </m:r>
                          </m:e>
                        </m:acc>
                        <m:r>
                          <a:rPr lang="it-IT" sz="1400" b="0" i="1" smtClean="0">
                            <a:solidFill>
                              <a:srgbClr val="002060"/>
                            </a:solidFill>
                            <a:latin typeface="Cambria Math" panose="02040503050406030204" pitchFamily="18" charset="0"/>
                          </a:rPr>
                          <m:t>=8.3 </m:t>
                        </m:r>
                        <m:r>
                          <a:rPr lang="it-IT" sz="1400" b="0" i="1" smtClean="0">
                            <a:solidFill>
                              <a:srgbClr val="002060"/>
                            </a:solidFill>
                            <a:latin typeface="Cambria Math" panose="02040503050406030204" pitchFamily="18" charset="0"/>
                          </a:rPr>
                          <m:t>𝜇</m:t>
                        </m:r>
                        <m:r>
                          <a:rPr lang="it-IT" sz="1400" b="0" i="1" smtClean="0">
                            <a:solidFill>
                              <a:srgbClr val="002060"/>
                            </a:solidFill>
                            <a:latin typeface="Cambria Math" panose="02040503050406030204" pitchFamily="18" charset="0"/>
                          </a:rPr>
                          <m:t>𝑚</m:t>
                        </m:r>
                      </m:oMath>
                    </m:oMathPara>
                  </a14:m>
                  <a:endParaRPr lang="it-IT" sz="1400" dirty="0">
                    <a:solidFill>
                      <a:srgbClr val="002060"/>
                    </a:solidFill>
                  </a:endParaRPr>
                </a:p>
              </p:txBody>
            </p:sp>
          </mc:Choice>
          <mc:Fallback xmlns="">
            <p:sp>
              <p:nvSpPr>
                <p:cNvPr id="18" name="TextBox 17">
                  <a:extLst>
                    <a:ext uri="{FF2B5EF4-FFF2-40B4-BE49-F238E27FC236}">
                      <a16:creationId xmlns:a16="http://schemas.microsoft.com/office/drawing/2014/main" id="{A0866F29-4585-AEBB-395F-833AA827E6FE}"/>
                    </a:ext>
                  </a:extLst>
                </p:cNvPr>
                <p:cNvSpPr txBox="1">
                  <a:spLocks noRot="1" noChangeAspect="1" noMove="1" noResize="1" noEditPoints="1" noAdjustHandles="1" noChangeArrowheads="1" noChangeShapeType="1" noTextEdit="1"/>
                </p:cNvSpPr>
                <p:nvPr/>
              </p:nvSpPr>
              <p:spPr>
                <a:xfrm>
                  <a:off x="9266502" y="3993712"/>
                  <a:ext cx="1627548" cy="363702"/>
                </a:xfrm>
                <a:prstGeom prst="rect">
                  <a:avLst/>
                </a:prstGeom>
                <a:blipFill>
                  <a:blip r:embed="rId6"/>
                  <a:stretch>
                    <a:fillRect/>
                  </a:stretch>
                </a:blipFill>
                <a:ln>
                  <a:noFill/>
                </a:ln>
              </p:spPr>
              <p:txBody>
                <a:bodyPr/>
                <a:lstStyle/>
                <a:p>
                  <a:r>
                    <a:rPr lang="it-IT">
                      <a:noFill/>
                    </a:rPr>
                    <a:t> </a:t>
                  </a:r>
                </a:p>
              </p:txBody>
            </p:sp>
          </mc:Fallback>
        </mc:AlternateContent>
      </p:grpSp>
      <p:pic>
        <p:nvPicPr>
          <p:cNvPr id="35" name="Immagine 56">
            <a:extLst>
              <a:ext uri="{FF2B5EF4-FFF2-40B4-BE49-F238E27FC236}">
                <a16:creationId xmlns:a16="http://schemas.microsoft.com/office/drawing/2014/main" id="{2319D9EC-825F-6130-28A5-44D688DFD0C6}"/>
              </a:ext>
            </a:extLst>
          </p:cNvPr>
          <p:cNvPicPr>
            <a:picLocks noChangeAspect="1"/>
          </p:cNvPicPr>
          <p:nvPr/>
        </p:nvPicPr>
        <p:blipFill>
          <a:blip r:embed="rId7">
            <a:extLst>
              <a:ext uri="{28A0092B-C50C-407E-A947-70E740481C1C}">
                <a14:useLocalDpi xmlns:a14="http://schemas.microsoft.com/office/drawing/2010/main" val="0"/>
              </a:ext>
            </a:extLst>
          </a:blip>
          <a:srcRect l="6742" t="6011" r="6638" b="1331"/>
          <a:stretch/>
        </p:blipFill>
        <p:spPr>
          <a:xfrm>
            <a:off x="5111119" y="1971190"/>
            <a:ext cx="2307795" cy="1699077"/>
          </a:xfrm>
          <a:prstGeom prst="rect">
            <a:avLst/>
          </a:prstGeom>
          <a:ln w="28575">
            <a:noFill/>
          </a:ln>
        </p:spPr>
      </p:pic>
      <p:sp>
        <p:nvSpPr>
          <p:cNvPr id="38" name="TextBox 37">
            <a:extLst>
              <a:ext uri="{FF2B5EF4-FFF2-40B4-BE49-F238E27FC236}">
                <a16:creationId xmlns:a16="http://schemas.microsoft.com/office/drawing/2014/main" id="{4028E1F1-B724-850C-0D32-BA7F6AA965E7}"/>
              </a:ext>
            </a:extLst>
          </p:cNvPr>
          <p:cNvSpPr txBox="1"/>
          <p:nvPr/>
        </p:nvSpPr>
        <p:spPr>
          <a:xfrm>
            <a:off x="6376546" y="1628660"/>
            <a:ext cx="783728" cy="276999"/>
          </a:xfrm>
          <a:prstGeom prst="rect">
            <a:avLst/>
          </a:prstGeom>
          <a:solidFill>
            <a:schemeClr val="bg1"/>
          </a:solidFill>
          <a:ln>
            <a:noFill/>
          </a:ln>
        </p:spPr>
        <p:txBody>
          <a:bodyPr wrap="square" rtlCol="0">
            <a:spAutoFit/>
          </a:bodyPr>
          <a:lstStyle/>
          <a:p>
            <a:r>
              <a:rPr lang="it-IT" sz="1200" dirty="0">
                <a:solidFill>
                  <a:srgbClr val="002060"/>
                </a:solidFill>
              </a:rPr>
              <a:t>K+20%M</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7800AA4-533F-B5D1-E2CF-D02E42E8B7C7}"/>
                  </a:ext>
                </a:extLst>
              </p:cNvPr>
              <p:cNvSpPr txBox="1"/>
              <p:nvPr/>
            </p:nvSpPr>
            <p:spPr>
              <a:xfrm>
                <a:off x="5252732" y="1611071"/>
                <a:ext cx="1120830" cy="312521"/>
              </a:xfrm>
              <a:prstGeom prst="rect">
                <a:avLst/>
              </a:prstGeom>
              <a:solidFill>
                <a:schemeClr val="bg1"/>
              </a:solid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it-IT" sz="1400" i="1" smtClean="0">
                              <a:solidFill>
                                <a:srgbClr val="002060"/>
                              </a:solidFill>
                              <a:latin typeface="Cambria Math" panose="02040503050406030204" pitchFamily="18" charset="0"/>
                            </a:rPr>
                          </m:ctrlPr>
                        </m:accPr>
                        <m:e>
                          <m:r>
                            <a:rPr lang="it-IT" sz="1400" b="0" i="1" smtClean="0">
                              <a:solidFill>
                                <a:srgbClr val="002060"/>
                              </a:solidFill>
                              <a:latin typeface="Cambria Math" panose="02040503050406030204" pitchFamily="18" charset="0"/>
                            </a:rPr>
                            <m:t>𝑑</m:t>
                          </m:r>
                        </m:e>
                      </m:acc>
                      <m:r>
                        <a:rPr lang="it-IT" sz="1400" b="0" i="1" smtClean="0">
                          <a:solidFill>
                            <a:srgbClr val="002060"/>
                          </a:solidFill>
                          <a:latin typeface="Cambria Math" panose="02040503050406030204" pitchFamily="18" charset="0"/>
                        </a:rPr>
                        <m:t>=0.9 </m:t>
                      </m:r>
                      <m:r>
                        <a:rPr lang="it-IT" sz="1400" b="0" i="1" smtClean="0">
                          <a:solidFill>
                            <a:srgbClr val="002060"/>
                          </a:solidFill>
                          <a:latin typeface="Cambria Math" panose="02040503050406030204" pitchFamily="18" charset="0"/>
                        </a:rPr>
                        <m:t>𝜇</m:t>
                      </m:r>
                      <m:r>
                        <a:rPr lang="it-IT" sz="1400" b="0" i="1" smtClean="0">
                          <a:solidFill>
                            <a:srgbClr val="002060"/>
                          </a:solidFill>
                          <a:latin typeface="Cambria Math" panose="02040503050406030204" pitchFamily="18" charset="0"/>
                        </a:rPr>
                        <m:t>𝑚</m:t>
                      </m:r>
                    </m:oMath>
                  </m:oMathPara>
                </a14:m>
                <a:endParaRPr lang="it-IT" sz="1400" dirty="0">
                  <a:solidFill>
                    <a:srgbClr val="002060"/>
                  </a:solidFill>
                </a:endParaRPr>
              </a:p>
            </p:txBody>
          </p:sp>
        </mc:Choice>
        <mc:Fallback xmlns="">
          <p:sp>
            <p:nvSpPr>
              <p:cNvPr id="20" name="TextBox 19">
                <a:extLst>
                  <a:ext uri="{FF2B5EF4-FFF2-40B4-BE49-F238E27FC236}">
                    <a16:creationId xmlns:a16="http://schemas.microsoft.com/office/drawing/2014/main" id="{C7800AA4-533F-B5D1-E2CF-D02E42E8B7C7}"/>
                  </a:ext>
                </a:extLst>
              </p:cNvPr>
              <p:cNvSpPr txBox="1">
                <a:spLocks noRot="1" noChangeAspect="1" noMove="1" noResize="1" noEditPoints="1" noAdjustHandles="1" noChangeArrowheads="1" noChangeShapeType="1" noTextEdit="1"/>
              </p:cNvSpPr>
              <p:nvPr/>
            </p:nvSpPr>
            <p:spPr>
              <a:xfrm>
                <a:off x="5252732" y="1611071"/>
                <a:ext cx="1120830" cy="312521"/>
              </a:xfrm>
              <a:prstGeom prst="rect">
                <a:avLst/>
              </a:prstGeom>
              <a:blipFill>
                <a:blip r:embed="rId8"/>
                <a:stretch>
                  <a:fillRect/>
                </a:stretch>
              </a:blipFill>
              <a:ln>
                <a:noFill/>
              </a:ln>
            </p:spPr>
            <p:txBody>
              <a:bodyPr/>
              <a:lstStyle/>
              <a:p>
                <a:r>
                  <a:rPr lang="it-IT">
                    <a:noFill/>
                  </a:rPr>
                  <a:t> </a:t>
                </a:r>
              </a:p>
            </p:txBody>
          </p:sp>
        </mc:Fallback>
      </mc:AlternateContent>
      <p:grpSp>
        <p:nvGrpSpPr>
          <p:cNvPr id="31" name="Gruppo 30">
            <a:extLst>
              <a:ext uri="{FF2B5EF4-FFF2-40B4-BE49-F238E27FC236}">
                <a16:creationId xmlns:a16="http://schemas.microsoft.com/office/drawing/2014/main" id="{5F6D8985-5B31-3CE1-1FFA-2440525A0499}"/>
              </a:ext>
            </a:extLst>
          </p:cNvPr>
          <p:cNvGrpSpPr/>
          <p:nvPr/>
        </p:nvGrpSpPr>
        <p:grpSpPr>
          <a:xfrm>
            <a:off x="361194" y="3930968"/>
            <a:ext cx="6964844" cy="1099120"/>
            <a:chOff x="2185496" y="3947533"/>
            <a:chExt cx="7145131" cy="1063911"/>
          </a:xfrm>
        </p:grpSpPr>
        <p:pic>
          <p:nvPicPr>
            <p:cNvPr id="23" name="Immagine 22">
              <a:extLst>
                <a:ext uri="{FF2B5EF4-FFF2-40B4-BE49-F238E27FC236}">
                  <a16:creationId xmlns:a16="http://schemas.microsoft.com/office/drawing/2014/main" id="{67FDDE93-D8D2-8F4C-0D98-D3B603659105}"/>
                </a:ext>
              </a:extLst>
            </p:cNvPr>
            <p:cNvPicPr>
              <a:picLocks noChangeAspect="1"/>
            </p:cNvPicPr>
            <p:nvPr/>
          </p:nvPicPr>
          <p:blipFill>
            <a:blip r:embed="rId9"/>
            <a:srcRect t="27888"/>
            <a:stretch/>
          </p:blipFill>
          <p:spPr>
            <a:xfrm>
              <a:off x="2185496" y="3947533"/>
              <a:ext cx="7145131" cy="1063911"/>
            </a:xfrm>
            <a:prstGeom prst="rect">
              <a:avLst/>
            </a:prstGeom>
          </p:spPr>
        </p:pic>
        <p:sp>
          <p:nvSpPr>
            <p:cNvPr id="28" name="Rettangolo 27">
              <a:extLst>
                <a:ext uri="{FF2B5EF4-FFF2-40B4-BE49-F238E27FC236}">
                  <a16:creationId xmlns:a16="http://schemas.microsoft.com/office/drawing/2014/main" id="{16061B7F-637E-96FB-5573-4F3802F592C1}"/>
                </a:ext>
              </a:extLst>
            </p:cNvPr>
            <p:cNvSpPr/>
            <p:nvPr/>
          </p:nvSpPr>
          <p:spPr>
            <a:xfrm>
              <a:off x="2330730" y="4043030"/>
              <a:ext cx="1216152" cy="22860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n>
                  <a:solidFill>
                    <a:sysClr val="windowText" lastClr="000000"/>
                  </a:solidFill>
                </a:ln>
                <a:solidFill>
                  <a:sysClr val="windowText" lastClr="000000"/>
                </a:solidFill>
              </a:endParaRPr>
            </a:p>
          </p:txBody>
        </p:sp>
        <p:sp>
          <p:nvSpPr>
            <p:cNvPr id="29" name="Rettangolo 28">
              <a:extLst>
                <a:ext uri="{FF2B5EF4-FFF2-40B4-BE49-F238E27FC236}">
                  <a16:creationId xmlns:a16="http://schemas.microsoft.com/office/drawing/2014/main" id="{8462FDED-58E0-F5AB-566E-7DE1696A0D90}"/>
                </a:ext>
              </a:extLst>
            </p:cNvPr>
            <p:cNvSpPr/>
            <p:nvPr/>
          </p:nvSpPr>
          <p:spPr>
            <a:xfrm>
              <a:off x="4664359" y="4043030"/>
              <a:ext cx="1216152" cy="22860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ln>
                  <a:solidFill>
                    <a:sysClr val="windowText" lastClr="000000"/>
                  </a:solidFill>
                </a:ln>
                <a:solidFill>
                  <a:sysClr val="windowText" lastClr="000000"/>
                </a:solidFill>
              </a:endParaRPr>
            </a:p>
          </p:txBody>
        </p:sp>
        <p:sp>
          <p:nvSpPr>
            <p:cNvPr id="30" name="Rettangolo 29">
              <a:extLst>
                <a:ext uri="{FF2B5EF4-FFF2-40B4-BE49-F238E27FC236}">
                  <a16:creationId xmlns:a16="http://schemas.microsoft.com/office/drawing/2014/main" id="{988F2CD7-E9E9-75BB-E01A-F11A02D71437}"/>
                </a:ext>
              </a:extLst>
            </p:cNvPr>
            <p:cNvSpPr/>
            <p:nvPr/>
          </p:nvSpPr>
          <p:spPr>
            <a:xfrm>
              <a:off x="6996998" y="4043030"/>
              <a:ext cx="1216152" cy="22860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n>
                  <a:solidFill>
                    <a:sysClr val="windowText" lastClr="000000"/>
                  </a:solidFill>
                </a:ln>
                <a:solidFill>
                  <a:sysClr val="windowText" lastClr="000000"/>
                </a:solidFill>
              </a:endParaRPr>
            </a:p>
          </p:txBody>
        </p:sp>
      </p:grpSp>
      <p:pic>
        <p:nvPicPr>
          <p:cNvPr id="6" name="Picture 1" descr="A graph of a graph&#10;&#10;Description automatically generated with medium confidence">
            <a:extLst>
              <a:ext uri="{FF2B5EF4-FFF2-40B4-BE49-F238E27FC236}">
                <a16:creationId xmlns:a16="http://schemas.microsoft.com/office/drawing/2014/main" id="{E7ED3B50-0246-C563-D3AA-93A377A72E1A}"/>
              </a:ext>
            </a:extLst>
          </p:cNvPr>
          <p:cNvPicPr>
            <a:picLocks noChangeAspect="1"/>
          </p:cNvPicPr>
          <p:nvPr/>
        </p:nvPicPr>
        <p:blipFill>
          <a:blip r:embed="rId10"/>
          <a:stretch>
            <a:fillRect/>
          </a:stretch>
        </p:blipFill>
        <p:spPr>
          <a:xfrm>
            <a:off x="7188048" y="2383671"/>
            <a:ext cx="5243662" cy="4014271"/>
          </a:xfrm>
          <a:prstGeom prst="rect">
            <a:avLst/>
          </a:prstGeom>
        </p:spPr>
      </p:pic>
      <p:sp>
        <p:nvSpPr>
          <p:cNvPr id="8" name="CasellaDiTesto 7">
            <a:extLst>
              <a:ext uri="{FF2B5EF4-FFF2-40B4-BE49-F238E27FC236}">
                <a16:creationId xmlns:a16="http://schemas.microsoft.com/office/drawing/2014/main" id="{5B95E004-ADF2-412A-3C8D-5895810446A4}"/>
              </a:ext>
            </a:extLst>
          </p:cNvPr>
          <p:cNvSpPr txBox="1"/>
          <p:nvPr/>
        </p:nvSpPr>
        <p:spPr>
          <a:xfrm>
            <a:off x="502763" y="5756909"/>
            <a:ext cx="7075976" cy="369332"/>
          </a:xfrm>
          <a:prstGeom prst="rect">
            <a:avLst/>
          </a:prstGeom>
          <a:noFill/>
        </p:spPr>
        <p:txBody>
          <a:bodyPr wrap="none" rtlCol="0">
            <a:spAutoFit/>
          </a:bodyPr>
          <a:lstStyle/>
          <a:p>
            <a:r>
              <a:rPr lang="it-IT" dirty="0">
                <a:solidFill>
                  <a:srgbClr val="002060"/>
                </a:solidFill>
                <a:latin typeface="Eurostile" panose="020B0504020202050204" pitchFamily="34" charset="0"/>
              </a:rPr>
              <a:t>A </a:t>
            </a:r>
            <a:r>
              <a:rPr lang="it-IT" dirty="0" err="1">
                <a:solidFill>
                  <a:srgbClr val="002060"/>
                </a:solidFill>
                <a:latin typeface="Eurostile" panose="020B0504020202050204" pitchFamily="34" charset="0"/>
              </a:rPr>
              <a:t>better</a:t>
            </a:r>
            <a:r>
              <a:rPr lang="it-IT" dirty="0">
                <a:solidFill>
                  <a:srgbClr val="002060"/>
                </a:solidFill>
                <a:latin typeface="Eurostile" panose="020B0504020202050204" pitchFamily="34" charset="0"/>
              </a:rPr>
              <a:t> </a:t>
            </a:r>
            <a:r>
              <a:rPr lang="it-IT" dirty="0" err="1">
                <a:solidFill>
                  <a:srgbClr val="002060"/>
                </a:solidFill>
                <a:latin typeface="Eurostile" panose="020B0504020202050204" pitchFamily="34" charset="0"/>
              </a:rPr>
              <a:t>texturing</a:t>
            </a:r>
            <a:r>
              <a:rPr lang="it-IT" dirty="0">
                <a:solidFill>
                  <a:srgbClr val="002060"/>
                </a:solidFill>
                <a:latin typeface="Eurostile" panose="020B0504020202050204" pitchFamily="34" charset="0"/>
              </a:rPr>
              <a:t> for the tape made with </a:t>
            </a:r>
            <a:r>
              <a:rPr lang="it-IT" dirty="0" err="1">
                <a:solidFill>
                  <a:srgbClr val="002060"/>
                </a:solidFill>
                <a:latin typeface="Eurostile" panose="020B0504020202050204" pitchFamily="34" charset="0"/>
              </a:rPr>
              <a:t>larger</a:t>
            </a:r>
            <a:r>
              <a:rPr lang="it-IT" dirty="0">
                <a:solidFill>
                  <a:srgbClr val="002060"/>
                </a:solidFill>
                <a:latin typeface="Eurostile" panose="020B0504020202050204" pitchFamily="34" charset="0"/>
              </a:rPr>
              <a:t> grains </a:t>
            </a:r>
            <a:r>
              <a:rPr lang="it-IT" dirty="0" err="1">
                <a:solidFill>
                  <a:srgbClr val="002060"/>
                </a:solidFill>
                <a:latin typeface="Eurostile" panose="020B0504020202050204" pitchFamily="34" charset="0"/>
              </a:rPr>
              <a:t>powder</a:t>
            </a:r>
            <a:endParaRPr lang="it-IT" dirty="0">
              <a:solidFill>
                <a:srgbClr val="002060"/>
              </a:solidFill>
              <a:latin typeface="Eurostile" panose="020B0504020202050204" pitchFamily="34" charset="0"/>
            </a:endParaRPr>
          </a:p>
        </p:txBody>
      </p:sp>
      <p:sp>
        <p:nvSpPr>
          <p:cNvPr id="9" name="CasellaDiTesto 8">
            <a:extLst>
              <a:ext uri="{FF2B5EF4-FFF2-40B4-BE49-F238E27FC236}">
                <a16:creationId xmlns:a16="http://schemas.microsoft.com/office/drawing/2014/main" id="{ED8E3488-4496-07F1-03DB-DAD66B782922}"/>
              </a:ext>
            </a:extLst>
          </p:cNvPr>
          <p:cNvSpPr txBox="1"/>
          <p:nvPr/>
        </p:nvSpPr>
        <p:spPr>
          <a:xfrm>
            <a:off x="8813814" y="1971190"/>
            <a:ext cx="2392001" cy="369332"/>
          </a:xfrm>
          <a:prstGeom prst="rect">
            <a:avLst/>
          </a:prstGeom>
          <a:noFill/>
        </p:spPr>
        <p:txBody>
          <a:bodyPr wrap="none" rtlCol="0">
            <a:spAutoFit/>
          </a:bodyPr>
          <a:lstStyle/>
          <a:p>
            <a:r>
              <a:rPr lang="it-IT" dirty="0">
                <a:solidFill>
                  <a:srgbClr val="002060"/>
                </a:solidFill>
                <a:latin typeface="Eurostile" panose="020B0504020202050204" pitchFamily="34" charset="0"/>
              </a:rPr>
              <a:t>XRD </a:t>
            </a:r>
            <a:r>
              <a:rPr lang="it-IT" dirty="0" err="1">
                <a:solidFill>
                  <a:srgbClr val="002060"/>
                </a:solidFill>
                <a:latin typeface="Eurostile" panose="020B0504020202050204" pitchFamily="34" charset="0"/>
              </a:rPr>
              <a:t>measurements</a:t>
            </a:r>
            <a:endParaRPr lang="it-IT" dirty="0">
              <a:solidFill>
                <a:srgbClr val="002060"/>
              </a:solidFill>
              <a:latin typeface="Eurostile" panose="020B0504020202050204" pitchFamily="34" charset="0"/>
            </a:endParaRPr>
          </a:p>
        </p:txBody>
      </p:sp>
      <p:sp>
        <p:nvSpPr>
          <p:cNvPr id="2" name="CasellaDiTesto 1">
            <a:extLst>
              <a:ext uri="{FF2B5EF4-FFF2-40B4-BE49-F238E27FC236}">
                <a16:creationId xmlns:a16="http://schemas.microsoft.com/office/drawing/2014/main" id="{16E4744E-69D6-B705-2550-B59A000C4293}"/>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4045481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aph of numbers and symbols&#10;&#10;Description automatically generated with medium confidence">
            <a:extLst>
              <a:ext uri="{FF2B5EF4-FFF2-40B4-BE49-F238E27FC236}">
                <a16:creationId xmlns:a16="http://schemas.microsoft.com/office/drawing/2014/main" id="{6E900D3A-00E9-FE3F-9F2E-9235368B7B0F}"/>
              </a:ext>
            </a:extLst>
          </p:cNvPr>
          <p:cNvPicPr>
            <a:picLocks noChangeAspect="1"/>
          </p:cNvPicPr>
          <p:nvPr/>
        </p:nvPicPr>
        <p:blipFill>
          <a:blip r:embed="rId2"/>
          <a:stretch>
            <a:fillRect/>
          </a:stretch>
        </p:blipFill>
        <p:spPr>
          <a:xfrm>
            <a:off x="897883" y="1339126"/>
            <a:ext cx="4421422" cy="3384808"/>
          </a:xfrm>
          <a:prstGeom prst="rect">
            <a:avLst/>
          </a:prstGeom>
        </p:spPr>
      </p:pic>
      <p:pic>
        <p:nvPicPr>
          <p:cNvPr id="3" name="Immagine 2" descr="Immagine che contiene testo, schermata, linea, diagramma&#10;&#10;Descrizione generata automaticamente">
            <a:extLst>
              <a:ext uri="{FF2B5EF4-FFF2-40B4-BE49-F238E27FC236}">
                <a16:creationId xmlns:a16="http://schemas.microsoft.com/office/drawing/2014/main" id="{A021936B-4953-7A28-3A96-38A4669803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6050" y="1469896"/>
            <a:ext cx="4236720" cy="3384809"/>
          </a:xfrm>
          <a:prstGeom prst="rect">
            <a:avLst/>
          </a:prstGeom>
        </p:spPr>
      </p:pic>
      <p:sp>
        <p:nvSpPr>
          <p:cNvPr id="6" name="CasellaDiTesto 5">
            <a:extLst>
              <a:ext uri="{FF2B5EF4-FFF2-40B4-BE49-F238E27FC236}">
                <a16:creationId xmlns:a16="http://schemas.microsoft.com/office/drawing/2014/main" id="{913C6EA9-578B-1CF8-60A9-8BAADD41EC30}"/>
              </a:ext>
            </a:extLst>
          </p:cNvPr>
          <p:cNvSpPr txBox="1"/>
          <p:nvPr/>
        </p:nvSpPr>
        <p:spPr>
          <a:xfrm>
            <a:off x="6496050" y="5025351"/>
            <a:ext cx="4705350" cy="954107"/>
          </a:xfrm>
          <a:prstGeom prst="rect">
            <a:avLst/>
          </a:prstGeom>
          <a:noFill/>
        </p:spPr>
        <p:txBody>
          <a:bodyPr wrap="square" rtlCol="0">
            <a:spAutoFit/>
          </a:bodyPr>
          <a:lstStyle/>
          <a:p>
            <a:r>
              <a:rPr lang="en-US" sz="1400" dirty="0">
                <a:solidFill>
                  <a:srgbClr val="002060"/>
                </a:solidFill>
                <a:latin typeface="Eurostile" panose="020B0504020202050204" pitchFamily="34" charset="0"/>
              </a:rPr>
              <a:t>The critical current decreases as the granulometry of the starting powder and grains texturing decrease. Moreover, a weak link behavior is visible, being this issue less severe for the bigger granulometry.</a:t>
            </a:r>
            <a:endParaRPr lang="it-IT" sz="1400" dirty="0">
              <a:solidFill>
                <a:srgbClr val="002060"/>
              </a:solidFill>
              <a:latin typeface="Eurostile" panose="020B0504020202050204" pitchFamily="34" charset="0"/>
            </a:endParaRPr>
          </a:p>
        </p:txBody>
      </p:sp>
      <p:sp>
        <p:nvSpPr>
          <p:cNvPr id="7" name="CasellaDiTesto 6">
            <a:extLst>
              <a:ext uri="{FF2B5EF4-FFF2-40B4-BE49-F238E27FC236}">
                <a16:creationId xmlns:a16="http://schemas.microsoft.com/office/drawing/2014/main" id="{74861580-467D-1875-4DBF-B6CCF3357966}"/>
              </a:ext>
            </a:extLst>
          </p:cNvPr>
          <p:cNvSpPr txBox="1"/>
          <p:nvPr/>
        </p:nvSpPr>
        <p:spPr>
          <a:xfrm>
            <a:off x="419100" y="4917628"/>
            <a:ext cx="5276850" cy="1169551"/>
          </a:xfrm>
          <a:prstGeom prst="rect">
            <a:avLst/>
          </a:prstGeom>
          <a:noFill/>
        </p:spPr>
        <p:txBody>
          <a:bodyPr wrap="square" rtlCol="0">
            <a:spAutoFit/>
          </a:bodyPr>
          <a:lstStyle/>
          <a:p>
            <a:r>
              <a:rPr lang="en-US" sz="1400" dirty="0">
                <a:solidFill>
                  <a:srgbClr val="002060"/>
                </a:solidFill>
                <a:latin typeface="Eurostile" panose="020B0504020202050204" pitchFamily="34" charset="0"/>
              </a:rPr>
              <a:t>The upper critical field behavior of the tapes made with the powders with smaller granulometry is very similar and the values are higher than those of the tape made with the powder with the biggest grain size distribution. At the same time, the anisotropy is remarkably reduced. </a:t>
            </a:r>
            <a:endParaRPr lang="it-IT" sz="1400" dirty="0">
              <a:solidFill>
                <a:srgbClr val="002060"/>
              </a:solidFill>
              <a:latin typeface="Eurostile" panose="020B0504020202050204" pitchFamily="34" charset="0"/>
            </a:endParaRPr>
          </a:p>
        </p:txBody>
      </p:sp>
      <p:sp>
        <p:nvSpPr>
          <p:cNvPr id="8" name="CasellaDiTesto 7">
            <a:extLst>
              <a:ext uri="{FF2B5EF4-FFF2-40B4-BE49-F238E27FC236}">
                <a16:creationId xmlns:a16="http://schemas.microsoft.com/office/drawing/2014/main" id="{6868526F-1196-65E5-E800-82A5D12B3C1E}"/>
              </a:ext>
            </a:extLst>
          </p:cNvPr>
          <p:cNvSpPr txBox="1"/>
          <p:nvPr/>
        </p:nvSpPr>
        <p:spPr>
          <a:xfrm>
            <a:off x="311138" y="62935"/>
            <a:ext cx="8303272"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Let’s see the effect on the tapes</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4" name="CasellaDiTesto 3">
            <a:extLst>
              <a:ext uri="{FF2B5EF4-FFF2-40B4-BE49-F238E27FC236}">
                <a16:creationId xmlns:a16="http://schemas.microsoft.com/office/drawing/2014/main" id="{9B2011C5-E055-3166-8CCB-1FB0675CCDE0}"/>
              </a:ext>
            </a:extLst>
          </p:cNvPr>
          <p:cNvSpPr txBox="1"/>
          <p:nvPr/>
        </p:nvSpPr>
        <p:spPr>
          <a:xfrm>
            <a:off x="235645" y="6178598"/>
            <a:ext cx="6566221" cy="307777"/>
          </a:xfrm>
          <a:prstGeom prst="rect">
            <a:avLst/>
          </a:prstGeom>
          <a:noFill/>
        </p:spPr>
        <p:txBody>
          <a:bodyPr wrap="none" rtlCol="0">
            <a:spAutoFit/>
          </a:bodyPr>
          <a:lstStyle/>
          <a:p>
            <a:r>
              <a:rPr lang="it-IT" sz="1400" dirty="0">
                <a:highlight>
                  <a:srgbClr val="FFFF00"/>
                </a:highlight>
                <a:latin typeface="Eurostile" panose="020B0504020202050204" pitchFamily="34" charset="0"/>
              </a:rPr>
              <a:t>A. Traverso </a:t>
            </a:r>
            <a:r>
              <a:rPr lang="it-IT" sz="1400" i="1" dirty="0">
                <a:highlight>
                  <a:srgbClr val="FFFF00"/>
                </a:highlight>
                <a:latin typeface="Eurostile" panose="020B0504020202050204" pitchFamily="34" charset="0"/>
              </a:rPr>
              <a:t>et al. </a:t>
            </a:r>
            <a:r>
              <a:rPr lang="it-IT" sz="1400" dirty="0">
                <a:highlight>
                  <a:srgbClr val="FFFF00"/>
                </a:highlight>
                <a:latin typeface="Eurostile" panose="020B0504020202050204" pitchFamily="34" charset="0"/>
              </a:rPr>
              <a:t>IEEE-TAS, D.O.I.:10.1109/TASC.2025.3534744, 2025</a:t>
            </a:r>
          </a:p>
        </p:txBody>
      </p:sp>
      <p:sp>
        <p:nvSpPr>
          <p:cNvPr id="5" name="CasellaDiTesto 4">
            <a:extLst>
              <a:ext uri="{FF2B5EF4-FFF2-40B4-BE49-F238E27FC236}">
                <a16:creationId xmlns:a16="http://schemas.microsoft.com/office/drawing/2014/main" id="{F4BFC8D7-108A-8F34-3B95-40D5B8944BBF}"/>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2132838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descr="A close-up of a rock&#10;&#10;Description automatically generated">
            <a:extLst>
              <a:ext uri="{FF2B5EF4-FFF2-40B4-BE49-F238E27FC236}">
                <a16:creationId xmlns:a16="http://schemas.microsoft.com/office/drawing/2014/main" id="{D91569C0-A816-5D50-4506-F40C1EA23B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3542" y="2398005"/>
            <a:ext cx="3442277" cy="2767321"/>
          </a:xfrm>
          <a:prstGeom prst="rect">
            <a:avLst/>
          </a:prstGeom>
        </p:spPr>
      </p:pic>
      <p:pic>
        <p:nvPicPr>
          <p:cNvPr id="4" name="Picture 909094910" descr="A close-up of a rock&#10;&#10;Description automatically generated">
            <a:extLst>
              <a:ext uri="{FF2B5EF4-FFF2-40B4-BE49-F238E27FC236}">
                <a16:creationId xmlns:a16="http://schemas.microsoft.com/office/drawing/2014/main" id="{20137E5A-8B6A-3E18-E343-9A7F65F94F4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380" y="2270738"/>
            <a:ext cx="3496983" cy="3021857"/>
          </a:xfrm>
          <a:prstGeom prst="rect">
            <a:avLst/>
          </a:prstGeom>
          <a:noFill/>
          <a:ln w="9525">
            <a:noFill/>
            <a:miter lim="800000"/>
            <a:headEnd/>
            <a:tailEnd/>
          </a:ln>
        </p:spPr>
      </p:pic>
      <p:graphicFrame>
        <p:nvGraphicFramePr>
          <p:cNvPr id="5" name="Oggetto 4">
            <a:extLst>
              <a:ext uri="{FF2B5EF4-FFF2-40B4-BE49-F238E27FC236}">
                <a16:creationId xmlns:a16="http://schemas.microsoft.com/office/drawing/2014/main" id="{E5B75CD0-CB64-E0CB-92CA-51BE8E0B197B}"/>
              </a:ext>
            </a:extLst>
          </p:cNvPr>
          <p:cNvGraphicFramePr>
            <a:graphicFrameLocks noChangeAspect="1"/>
          </p:cNvGraphicFramePr>
          <p:nvPr>
            <p:extLst>
              <p:ext uri="{D42A27DB-BD31-4B8C-83A1-F6EECF244321}">
                <p14:modId xmlns:p14="http://schemas.microsoft.com/office/powerpoint/2010/main" val="2620958641"/>
              </p:ext>
            </p:extLst>
          </p:nvPr>
        </p:nvGraphicFramePr>
        <p:xfrm>
          <a:off x="7228167" y="1601658"/>
          <a:ext cx="5457825" cy="4186237"/>
        </p:xfrm>
        <a:graphic>
          <a:graphicData uri="http://schemas.openxmlformats.org/presentationml/2006/ole">
            <mc:AlternateContent xmlns:mc="http://schemas.openxmlformats.org/markup-compatibility/2006">
              <mc:Choice xmlns:v="urn:schemas-microsoft-com:vml" Requires="v">
                <p:oleObj name="Graph" r:id="rId4" imgW="5458150" imgH="4185732" progId="Origin95.Graph">
                  <p:embed/>
                </p:oleObj>
              </mc:Choice>
              <mc:Fallback>
                <p:oleObj name="Graph" r:id="rId4" imgW="5458150" imgH="4185732" progId="Origin95.Graph">
                  <p:embed/>
                  <p:pic>
                    <p:nvPicPr>
                      <p:cNvPr id="5" name="Oggetto 4">
                        <a:extLst>
                          <a:ext uri="{FF2B5EF4-FFF2-40B4-BE49-F238E27FC236}">
                            <a16:creationId xmlns:a16="http://schemas.microsoft.com/office/drawing/2014/main" id="{E5B75CD0-CB64-E0CB-92CA-51BE8E0B197B}"/>
                          </a:ext>
                        </a:extLst>
                      </p:cNvPr>
                      <p:cNvPicPr/>
                      <p:nvPr/>
                    </p:nvPicPr>
                    <p:blipFill>
                      <a:blip r:embed="rId5"/>
                      <a:stretch>
                        <a:fillRect/>
                      </a:stretch>
                    </p:blipFill>
                    <p:spPr>
                      <a:xfrm>
                        <a:off x="7228167" y="1601658"/>
                        <a:ext cx="5457825" cy="4186237"/>
                      </a:xfrm>
                      <a:prstGeom prst="rect">
                        <a:avLst/>
                      </a:prstGeom>
                    </p:spPr>
                  </p:pic>
                </p:oleObj>
              </mc:Fallback>
            </mc:AlternateContent>
          </a:graphicData>
        </a:graphic>
      </p:graphicFrame>
      <p:sp>
        <p:nvSpPr>
          <p:cNvPr id="6" name="CasellaDiTesto 5">
            <a:extLst>
              <a:ext uri="{FF2B5EF4-FFF2-40B4-BE49-F238E27FC236}">
                <a16:creationId xmlns:a16="http://schemas.microsoft.com/office/drawing/2014/main" id="{6C2ED350-61B0-DEA3-5A62-E4EE797167C9}"/>
              </a:ext>
            </a:extLst>
          </p:cNvPr>
          <p:cNvSpPr txBox="1"/>
          <p:nvPr/>
        </p:nvSpPr>
        <p:spPr>
          <a:xfrm>
            <a:off x="0" y="71679"/>
            <a:ext cx="11309363"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How to get better texturing and densification</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7" name="CasellaDiTesto 6">
            <a:extLst>
              <a:ext uri="{FF2B5EF4-FFF2-40B4-BE49-F238E27FC236}">
                <a16:creationId xmlns:a16="http://schemas.microsoft.com/office/drawing/2014/main" id="{B90C561D-E446-24A5-D41B-3424292D4269}"/>
              </a:ext>
            </a:extLst>
          </p:cNvPr>
          <p:cNvSpPr txBox="1"/>
          <p:nvPr/>
        </p:nvSpPr>
        <p:spPr>
          <a:xfrm>
            <a:off x="419099" y="1473883"/>
            <a:ext cx="5800725" cy="646331"/>
          </a:xfrm>
          <a:prstGeom prst="rect">
            <a:avLst/>
          </a:prstGeom>
          <a:noFill/>
        </p:spPr>
        <p:txBody>
          <a:bodyPr wrap="square" rtlCol="0">
            <a:spAutoFit/>
          </a:bodyPr>
          <a:lstStyle/>
          <a:p>
            <a:r>
              <a:rPr lang="en-US" dirty="0">
                <a:solidFill>
                  <a:srgbClr val="002060"/>
                </a:solidFill>
                <a:latin typeface="Eurostile" panose="020B0504020202050204" pitchFamily="34" charset="0"/>
              </a:rPr>
              <a:t>Significant enhancement of the granulometry acting on the Heat Treatment for the powder synthesis</a:t>
            </a:r>
            <a:endParaRPr lang="it-IT" dirty="0">
              <a:solidFill>
                <a:srgbClr val="002060"/>
              </a:solidFill>
              <a:latin typeface="Eurostile" panose="020B0504020202050204" pitchFamily="34" charset="0"/>
            </a:endParaRPr>
          </a:p>
        </p:txBody>
      </p:sp>
      <p:sp>
        <p:nvSpPr>
          <p:cNvPr id="9" name="CasellaDiTesto 8">
            <a:extLst>
              <a:ext uri="{FF2B5EF4-FFF2-40B4-BE49-F238E27FC236}">
                <a16:creationId xmlns:a16="http://schemas.microsoft.com/office/drawing/2014/main" id="{8A86C197-9C38-EDB7-172A-A60F77D0AC73}"/>
              </a:ext>
            </a:extLst>
          </p:cNvPr>
          <p:cNvSpPr txBox="1"/>
          <p:nvPr/>
        </p:nvSpPr>
        <p:spPr>
          <a:xfrm>
            <a:off x="1246943" y="5443119"/>
            <a:ext cx="1673856" cy="400110"/>
          </a:xfrm>
          <a:prstGeom prst="rect">
            <a:avLst/>
          </a:prstGeom>
          <a:noFill/>
        </p:spPr>
        <p:txBody>
          <a:bodyPr wrap="none" rtlCol="0">
            <a:spAutoFit/>
          </a:bodyPr>
          <a:lstStyle/>
          <a:p>
            <a:r>
              <a:rPr lang="it-IT" sz="2000" b="1" dirty="0">
                <a:solidFill>
                  <a:srgbClr val="FF0000"/>
                </a:solidFill>
                <a:latin typeface="Eurostile" panose="020B0504020202050204" pitchFamily="34" charset="0"/>
              </a:rPr>
              <a:t>850°C/20h</a:t>
            </a:r>
          </a:p>
        </p:txBody>
      </p:sp>
      <p:sp>
        <p:nvSpPr>
          <p:cNvPr id="10" name="CasellaDiTesto 9">
            <a:extLst>
              <a:ext uri="{FF2B5EF4-FFF2-40B4-BE49-F238E27FC236}">
                <a16:creationId xmlns:a16="http://schemas.microsoft.com/office/drawing/2014/main" id="{DB0989EB-E31A-FE60-C340-ED8CEBDDCD76}"/>
              </a:ext>
            </a:extLst>
          </p:cNvPr>
          <p:cNvSpPr txBox="1"/>
          <p:nvPr/>
        </p:nvSpPr>
        <p:spPr>
          <a:xfrm>
            <a:off x="4963834" y="5443117"/>
            <a:ext cx="1673856" cy="400110"/>
          </a:xfrm>
          <a:prstGeom prst="rect">
            <a:avLst/>
          </a:prstGeom>
          <a:noFill/>
        </p:spPr>
        <p:txBody>
          <a:bodyPr wrap="none" rtlCol="0">
            <a:spAutoFit/>
          </a:bodyPr>
          <a:lstStyle/>
          <a:p>
            <a:r>
              <a:rPr lang="it-IT" sz="2000" b="1" dirty="0">
                <a:solidFill>
                  <a:srgbClr val="FF0000"/>
                </a:solidFill>
                <a:latin typeface="Eurostile" panose="020B0504020202050204" pitchFamily="34" charset="0"/>
              </a:rPr>
              <a:t>900°C/35h</a:t>
            </a:r>
          </a:p>
        </p:txBody>
      </p:sp>
      <p:sp>
        <p:nvSpPr>
          <p:cNvPr id="11" name="Freccia a destra 10">
            <a:extLst>
              <a:ext uri="{FF2B5EF4-FFF2-40B4-BE49-F238E27FC236}">
                <a16:creationId xmlns:a16="http://schemas.microsoft.com/office/drawing/2014/main" id="{BC123A74-2F69-B6DB-6C94-14F7DD9DB76D}"/>
              </a:ext>
            </a:extLst>
          </p:cNvPr>
          <p:cNvSpPr/>
          <p:nvPr/>
        </p:nvSpPr>
        <p:spPr>
          <a:xfrm>
            <a:off x="10425962" y="3429000"/>
            <a:ext cx="537313" cy="266700"/>
          </a:xfrm>
          <a:prstGeom prst="rightArrow">
            <a:avLst/>
          </a:prstGeom>
          <a:gradFill flip="none" rotWithShape="1">
            <a:gsLst>
              <a:gs pos="0">
                <a:srgbClr val="0070C0"/>
              </a:gs>
              <a:gs pos="100000">
                <a:srgbClr val="FF0000"/>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CasellaDiTesto 1">
            <a:extLst>
              <a:ext uri="{FF2B5EF4-FFF2-40B4-BE49-F238E27FC236}">
                <a16:creationId xmlns:a16="http://schemas.microsoft.com/office/drawing/2014/main" id="{E627FFB7-67DA-1E6F-0C88-A3009CADD63F}"/>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2156358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3BCC2322-0457-83C8-C8CA-ED06D07685BD}"/>
              </a:ext>
            </a:extLst>
          </p:cNvPr>
          <p:cNvSpPr txBox="1"/>
          <p:nvPr/>
        </p:nvSpPr>
        <p:spPr>
          <a:xfrm>
            <a:off x="0" y="71679"/>
            <a:ext cx="11309363"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How to get better texturing and densification</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pic>
        <p:nvPicPr>
          <p:cNvPr id="5" name="Picture 4" descr="A close up of a metal tube&#10;&#10;Description automatically generated">
            <a:extLst>
              <a:ext uri="{FF2B5EF4-FFF2-40B4-BE49-F238E27FC236}">
                <a16:creationId xmlns:a16="http://schemas.microsoft.com/office/drawing/2014/main" id="{FA6A848F-AE15-50B8-FD45-CEEC87D16533}"/>
              </a:ext>
            </a:extLst>
          </p:cNvPr>
          <p:cNvPicPr>
            <a:picLocks noChangeAspect="1"/>
          </p:cNvPicPr>
          <p:nvPr/>
        </p:nvPicPr>
        <p:blipFill>
          <a:blip r:embed="rId2">
            <a:extLst>
              <a:ext uri="{28A0092B-C50C-407E-A947-70E740481C1C}">
                <a14:useLocalDpi xmlns:a14="http://schemas.microsoft.com/office/drawing/2010/main" val="0"/>
              </a:ext>
            </a:extLst>
          </a:blip>
          <a:srcRect l="43831" t="20929" r="16307" b="24611"/>
          <a:stretch/>
        </p:blipFill>
        <p:spPr>
          <a:xfrm>
            <a:off x="1142242" y="1028062"/>
            <a:ext cx="2866795" cy="2937536"/>
          </a:xfrm>
          <a:prstGeom prst="rect">
            <a:avLst/>
          </a:prstGeom>
        </p:spPr>
      </p:pic>
      <p:pic>
        <p:nvPicPr>
          <p:cNvPr id="6" name="Picture 6" descr="A group of copper pipes&#10;&#10;Description automatically generated">
            <a:extLst>
              <a:ext uri="{FF2B5EF4-FFF2-40B4-BE49-F238E27FC236}">
                <a16:creationId xmlns:a16="http://schemas.microsoft.com/office/drawing/2014/main" id="{86565889-167E-9013-B8B4-D06100343E40}"/>
              </a:ext>
            </a:extLst>
          </p:cNvPr>
          <p:cNvPicPr>
            <a:picLocks noChangeAspect="1"/>
          </p:cNvPicPr>
          <p:nvPr/>
        </p:nvPicPr>
        <p:blipFill>
          <a:blip r:embed="rId3">
            <a:extLst>
              <a:ext uri="{28A0092B-C50C-407E-A947-70E740481C1C}">
                <a14:useLocalDpi xmlns:a14="http://schemas.microsoft.com/office/drawing/2010/main" val="0"/>
              </a:ext>
            </a:extLst>
          </a:blip>
          <a:srcRect l="19953" t="1" r="29324" b="-2"/>
          <a:stretch/>
        </p:blipFill>
        <p:spPr>
          <a:xfrm rot="5400000">
            <a:off x="265249" y="3624578"/>
            <a:ext cx="2888040" cy="2633451"/>
          </a:xfrm>
          <a:prstGeom prst="rect">
            <a:avLst/>
          </a:prstGeom>
        </p:spPr>
      </p:pic>
      <p:grpSp>
        <p:nvGrpSpPr>
          <p:cNvPr id="7" name="Group 9">
            <a:extLst>
              <a:ext uri="{FF2B5EF4-FFF2-40B4-BE49-F238E27FC236}">
                <a16:creationId xmlns:a16="http://schemas.microsoft.com/office/drawing/2014/main" id="{A8E8A57D-6CF4-3A9B-18A0-DAC091B17982}"/>
              </a:ext>
            </a:extLst>
          </p:cNvPr>
          <p:cNvGrpSpPr/>
          <p:nvPr/>
        </p:nvGrpSpPr>
        <p:grpSpPr>
          <a:xfrm>
            <a:off x="6072524" y="3432560"/>
            <a:ext cx="3820563" cy="2409480"/>
            <a:chOff x="5395566" y="2656184"/>
            <a:chExt cx="5504584" cy="3556000"/>
          </a:xfrm>
        </p:grpSpPr>
        <p:grpSp>
          <p:nvGrpSpPr>
            <p:cNvPr id="8" name="Group 32">
              <a:extLst>
                <a:ext uri="{FF2B5EF4-FFF2-40B4-BE49-F238E27FC236}">
                  <a16:creationId xmlns:a16="http://schemas.microsoft.com/office/drawing/2014/main" id="{2A8F975E-6142-023C-6F46-C11EDDA2668E}"/>
                </a:ext>
              </a:extLst>
            </p:cNvPr>
            <p:cNvGrpSpPr/>
            <p:nvPr/>
          </p:nvGrpSpPr>
          <p:grpSpPr>
            <a:xfrm>
              <a:off x="5395566" y="2656184"/>
              <a:ext cx="5504584" cy="3556000"/>
              <a:chOff x="4917710" y="1365828"/>
              <a:chExt cx="5504584" cy="3556000"/>
            </a:xfrm>
          </p:grpSpPr>
          <p:sp>
            <p:nvSpPr>
              <p:cNvPr id="10" name="Rectangle: Rounded Corners 27">
                <a:extLst>
                  <a:ext uri="{FF2B5EF4-FFF2-40B4-BE49-F238E27FC236}">
                    <a16:creationId xmlns:a16="http://schemas.microsoft.com/office/drawing/2014/main" id="{7DBE6128-6022-5BB3-56BE-F21678F32038}"/>
                  </a:ext>
                </a:extLst>
              </p:cNvPr>
              <p:cNvSpPr/>
              <p:nvPr/>
            </p:nvSpPr>
            <p:spPr>
              <a:xfrm>
                <a:off x="4917710" y="1365828"/>
                <a:ext cx="5504584" cy="3556000"/>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it-IT"/>
              </a:p>
            </p:txBody>
          </p:sp>
          <p:pic>
            <p:nvPicPr>
              <p:cNvPr id="11" name="Picture 11" descr="A close up of a line&#10;&#10;Description automatically generated">
                <a:extLst>
                  <a:ext uri="{FF2B5EF4-FFF2-40B4-BE49-F238E27FC236}">
                    <a16:creationId xmlns:a16="http://schemas.microsoft.com/office/drawing/2014/main" id="{4801867E-EFFE-C807-231A-58531137B62E}"/>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605" b="89831" l="3081" r="97759">
                            <a14:foregroundMark x1="91036" y1="44633" x2="95331" y2="44633"/>
                            <a14:foregroundMark x1="97479" y1="42938" x2="97479" y2="42938"/>
                            <a14:foregroundMark x1="97852" y1="42938" x2="97852" y2="42938"/>
                            <a14:foregroundMark x1="3081" y1="32768" x2="3081" y2="32768"/>
                            <a14:foregroundMark x1="26144" y1="14124" x2="26144" y2="14124"/>
                            <a14:foregroundMark x1="26517" y1="12994" x2="26517" y2="12994"/>
                            <a14:foregroundMark x1="30439" y1="67232" x2="30439" y2="67232"/>
                            <a14:foregroundMark x1="29599" y1="67232" x2="29599" y2="67232"/>
                            <a14:foregroundMark x1="46218" y1="68362" x2="46218" y2="68362"/>
                            <a14:foregroundMark x1="47059" y1="68927" x2="47059" y2="68927"/>
                            <a14:foregroundMark x1="48739" y1="69492" x2="48739" y2="69492"/>
                            <a14:foregroundMark x1="49860" y1="69492" x2="49860" y2="69492"/>
                            <a14:foregroundMark x1="45752" y1="68362" x2="64519" y2="64972"/>
                          </a14:backgroundRemoval>
                        </a14:imgEffect>
                        <a14:imgEffect>
                          <a14:brightnessContrast bright="-16000" contrast="35000"/>
                        </a14:imgEffect>
                      </a14:imgLayer>
                    </a14:imgProps>
                  </a:ext>
                  <a:ext uri="{28A0092B-C50C-407E-A947-70E740481C1C}">
                    <a14:useLocalDpi xmlns:a14="http://schemas.microsoft.com/office/drawing/2010/main" val="0"/>
                  </a:ext>
                </a:extLst>
              </a:blip>
              <a:stretch>
                <a:fillRect/>
              </a:stretch>
            </p:blipFill>
            <p:spPr>
              <a:xfrm>
                <a:off x="5187821" y="1612852"/>
                <a:ext cx="4961712" cy="808831"/>
              </a:xfrm>
              <a:prstGeom prst="rect">
                <a:avLst/>
              </a:prstGeom>
            </p:spPr>
          </p:pic>
          <p:pic>
            <p:nvPicPr>
              <p:cNvPr id="12" name="Picture 16">
                <a:extLst>
                  <a:ext uri="{FF2B5EF4-FFF2-40B4-BE49-F238E27FC236}">
                    <a16:creationId xmlns:a16="http://schemas.microsoft.com/office/drawing/2014/main" id="{9D62C2FA-FD4C-27B1-C03D-7F1F40793C1D}"/>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8696" b="88696" l="6219" r="95163">
                            <a14:foregroundMark x1="22113" y1="46087" x2="12043" y2="46957"/>
                            <a14:foregroundMark x1="12043" y1="46957" x2="20237" y2="78261"/>
                            <a14:foregroundMark x1="20237" y1="78261" x2="29714" y2="71304"/>
                            <a14:foregroundMark x1="29714" y1="71304" x2="54985" y2="79130"/>
                            <a14:foregroundMark x1="54985" y1="79130" x2="64956" y2="73913"/>
                            <a14:foregroundMark x1="64956" y1="73913" x2="74926" y2="82609"/>
                            <a14:foregroundMark x1="74926" y1="82609" x2="85884" y2="62609"/>
                            <a14:foregroundMark x1="85884" y1="62609" x2="81244" y2="48696"/>
                            <a14:foregroundMark x1="93189" y1="40870" x2="93781" y2="61739"/>
                            <a14:foregroundMark x1="34650" y1="43478" x2="55084" y2="36522"/>
                            <a14:foregroundMark x1="55084" y1="36522" x2="62488" y2="38261"/>
                            <a14:foregroundMark x1="95163" y1="50435" x2="94965" y2="41739"/>
                            <a14:foregroundMark x1="82034" y1="29565" x2="82034" y2="29565"/>
                            <a14:foregroundMark x1="6219" y1="60870" x2="6219" y2="60870"/>
                          </a14:backgroundRemoval>
                        </a14:imgEffect>
                        <a14:imgEffect>
                          <a14:brightnessContrast bright="-6000" contrast="58000"/>
                        </a14:imgEffect>
                      </a14:imgLayer>
                    </a14:imgProps>
                  </a:ext>
                  <a:ext uri="{28A0092B-C50C-407E-A947-70E740481C1C}">
                    <a14:useLocalDpi xmlns:a14="http://schemas.microsoft.com/office/drawing/2010/main" val="0"/>
                  </a:ext>
                </a:extLst>
              </a:blip>
              <a:stretch>
                <a:fillRect/>
              </a:stretch>
            </p:blipFill>
            <p:spPr>
              <a:xfrm>
                <a:off x="4949682" y="3863004"/>
                <a:ext cx="5351479" cy="652529"/>
              </a:xfrm>
              <a:prstGeom prst="rect">
                <a:avLst/>
              </a:prstGeom>
            </p:spPr>
          </p:pic>
          <p:pic>
            <p:nvPicPr>
              <p:cNvPr id="13" name="Picture 24" descr="A close up of a black surface&#10;&#10;Description automatically generated">
                <a:extLst>
                  <a:ext uri="{FF2B5EF4-FFF2-40B4-BE49-F238E27FC236}">
                    <a16:creationId xmlns:a16="http://schemas.microsoft.com/office/drawing/2014/main" id="{3D6A04D9-30B9-B84A-B1FC-B97BD0D4D2BC}"/>
                  </a:ext>
                </a:extLst>
              </p:cNvPr>
              <p:cNvPicPr>
                <a:picLocks noChangeAspect="1"/>
              </p:cNvPicPr>
              <p:nvPr/>
            </p:nvPicPr>
            <p:blipFill>
              <a:blip r:embed="rId8">
                <a:alphaModFix/>
                <a:extLst>
                  <a:ext uri="{BEBA8EAE-BF5A-486C-A8C5-ECC9F3942E4B}">
                    <a14:imgProps xmlns:a14="http://schemas.microsoft.com/office/drawing/2010/main">
                      <a14:imgLayer r:embed="rId9">
                        <a14:imgEffect>
                          <a14:backgroundRemoval t="9827" b="87283" l="4453" r="95362">
                            <a14:foregroundMark x1="7792" y1="45665" x2="7792" y2="45665"/>
                            <a14:foregroundMark x1="4731" y1="41040" x2="4731" y2="41040"/>
                            <a14:foregroundMark x1="4638" y1="46243" x2="4638" y2="46243"/>
                            <a14:foregroundMark x1="91187" y1="44509" x2="91187" y2="44509"/>
                            <a14:foregroundMark x1="95362" y1="38150" x2="95362" y2="38150"/>
                            <a14:foregroundMark x1="93321" y1="22543" x2="17718" y2="26012"/>
                            <a14:foregroundMark x1="5937" y1="61850" x2="28386" y2="57225"/>
                            <a14:foregroundMark x1="28386" y1="57225" x2="54174" y2="61850"/>
                            <a14:foregroundMark x1="54174" y1="61850" x2="65121" y2="58382"/>
                            <a14:foregroundMark x1="65121" y1="58382" x2="88033" y2="60694"/>
                            <a14:foregroundMark x1="88033" y1="60694" x2="94063" y2="58960"/>
                            <a14:foregroundMark x1="6865" y1="25434" x2="16512" y2="24277"/>
                            <a14:foregroundMark x1="16512" y1="24277" x2="27458" y2="25434"/>
                            <a14:foregroundMark x1="27458" y1="25434" x2="44712" y2="17341"/>
                            <a14:foregroundMark x1="31540" y1="19653" x2="17625" y2="22543"/>
                          </a14:backgroundRemoval>
                        </a14:imgEffect>
                        <a14:imgEffect>
                          <a14:colorTemperature colorTemp="8800"/>
                        </a14:imgEffect>
                        <a14:imgEffect>
                          <a14:brightnessContrast bright="1000" contrast="40000"/>
                        </a14:imgEffect>
                      </a14:imgLayer>
                    </a14:imgProps>
                  </a:ext>
                  <a:ext uri="{28A0092B-C50C-407E-A947-70E740481C1C}">
                    <a14:useLocalDpi xmlns:a14="http://schemas.microsoft.com/office/drawing/2010/main" val="0"/>
                  </a:ext>
                </a:extLst>
              </a:blip>
              <a:srcRect l="2154" r="2284"/>
              <a:stretch/>
            </p:blipFill>
            <p:spPr>
              <a:xfrm>
                <a:off x="5178362" y="2668707"/>
                <a:ext cx="4894117" cy="1136578"/>
              </a:xfrm>
              <a:prstGeom prst="rect">
                <a:avLst/>
              </a:prstGeom>
            </p:spPr>
          </p:pic>
          <p:sp>
            <p:nvSpPr>
              <p:cNvPr id="14" name="TextBox 31">
                <a:extLst>
                  <a:ext uri="{FF2B5EF4-FFF2-40B4-BE49-F238E27FC236}">
                    <a16:creationId xmlns:a16="http://schemas.microsoft.com/office/drawing/2014/main" id="{95C293C1-C58A-860D-98B7-627987529E13}"/>
                  </a:ext>
                </a:extLst>
              </p:cNvPr>
              <p:cNvSpPr txBox="1"/>
              <p:nvPr/>
            </p:nvSpPr>
            <p:spPr>
              <a:xfrm>
                <a:off x="7293972" y="4491342"/>
                <a:ext cx="928459" cy="369332"/>
              </a:xfrm>
              <a:prstGeom prst="rect">
                <a:avLst/>
              </a:prstGeom>
              <a:noFill/>
            </p:spPr>
            <p:txBody>
              <a:bodyPr wrap="none" rtlCol="0">
                <a:spAutoFit/>
              </a:bodyPr>
              <a:lstStyle/>
              <a:p>
                <a:r>
                  <a:rPr lang="it-IT" dirty="0">
                    <a:solidFill>
                      <a:schemeClr val="accent2"/>
                    </a:solidFill>
                  </a:rPr>
                  <a:t>500 </a:t>
                </a:r>
                <a:r>
                  <a:rPr lang="el-GR" dirty="0">
                    <a:solidFill>
                      <a:schemeClr val="accent2"/>
                    </a:solidFill>
                  </a:rPr>
                  <a:t>μ</a:t>
                </a:r>
                <a:r>
                  <a:rPr lang="it-IT" dirty="0">
                    <a:solidFill>
                      <a:schemeClr val="accent2"/>
                    </a:solidFill>
                  </a:rPr>
                  <a:t>m</a:t>
                </a:r>
              </a:p>
            </p:txBody>
          </p:sp>
        </p:grpSp>
        <p:cxnSp>
          <p:nvCxnSpPr>
            <p:cNvPr id="9" name="Straight Connector 29">
              <a:extLst>
                <a:ext uri="{FF2B5EF4-FFF2-40B4-BE49-F238E27FC236}">
                  <a16:creationId xmlns:a16="http://schemas.microsoft.com/office/drawing/2014/main" id="{3F0B9FCA-83C5-201B-E7A5-C3DAF936D9D5}"/>
                </a:ext>
              </a:extLst>
            </p:cNvPr>
            <p:cNvCxnSpPr>
              <a:cxnSpLocks/>
            </p:cNvCxnSpPr>
            <p:nvPr/>
          </p:nvCxnSpPr>
          <p:spPr>
            <a:xfrm>
              <a:off x="7872600" y="6142277"/>
              <a:ext cx="738000" cy="0"/>
            </a:xfrm>
            <a:prstGeom prst="line">
              <a:avLst/>
            </a:prstGeom>
            <a:ln/>
          </p:spPr>
          <p:style>
            <a:lnRef idx="3">
              <a:schemeClr val="accent2"/>
            </a:lnRef>
            <a:fillRef idx="0">
              <a:schemeClr val="accent2"/>
            </a:fillRef>
            <a:effectRef idx="2">
              <a:schemeClr val="accent2"/>
            </a:effectRef>
            <a:fontRef idx="minor">
              <a:schemeClr val="tx1"/>
            </a:fontRef>
          </p:style>
        </p:cxnSp>
      </p:grpSp>
      <p:grpSp>
        <p:nvGrpSpPr>
          <p:cNvPr id="65" name="Gruppo 64">
            <a:extLst>
              <a:ext uri="{FF2B5EF4-FFF2-40B4-BE49-F238E27FC236}">
                <a16:creationId xmlns:a16="http://schemas.microsoft.com/office/drawing/2014/main" id="{6B52780F-4E36-69CB-77AA-F54F11460DAB}"/>
              </a:ext>
            </a:extLst>
          </p:cNvPr>
          <p:cNvGrpSpPr>
            <a:grpSpLocks noChangeAspect="1"/>
          </p:cNvGrpSpPr>
          <p:nvPr/>
        </p:nvGrpSpPr>
        <p:grpSpPr>
          <a:xfrm>
            <a:off x="4758735" y="1028062"/>
            <a:ext cx="5992392" cy="2275545"/>
            <a:chOff x="4758735" y="1028062"/>
            <a:chExt cx="6792310" cy="2579305"/>
          </a:xfrm>
        </p:grpSpPr>
        <p:sp>
          <p:nvSpPr>
            <p:cNvPr id="37" name="Oval 16">
              <a:extLst>
                <a:ext uri="{FF2B5EF4-FFF2-40B4-BE49-F238E27FC236}">
                  <a16:creationId xmlns:a16="http://schemas.microsoft.com/office/drawing/2014/main" id="{05E51F84-A480-29AA-0A6F-96137E4F2750}"/>
                </a:ext>
              </a:extLst>
            </p:cNvPr>
            <p:cNvSpPr/>
            <p:nvPr/>
          </p:nvSpPr>
          <p:spPr>
            <a:xfrm>
              <a:off x="5458691" y="1668090"/>
              <a:ext cx="1939277" cy="1939277"/>
            </a:xfrm>
            <a:prstGeom prst="ellipse">
              <a:avLst/>
            </a:prstGeom>
            <a:solidFill>
              <a:srgbClr val="E86D30"/>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p:txBody>
        </p:sp>
        <p:sp>
          <p:nvSpPr>
            <p:cNvPr id="38" name="Oval 14">
              <a:extLst>
                <a:ext uri="{FF2B5EF4-FFF2-40B4-BE49-F238E27FC236}">
                  <a16:creationId xmlns:a16="http://schemas.microsoft.com/office/drawing/2014/main" id="{D5788788-9E49-AD74-3683-9CD0AFAE5592}"/>
                </a:ext>
              </a:extLst>
            </p:cNvPr>
            <p:cNvSpPr/>
            <p:nvPr/>
          </p:nvSpPr>
          <p:spPr>
            <a:xfrm>
              <a:off x="5756303" y="1965702"/>
              <a:ext cx="1344054" cy="1344053"/>
            </a:xfrm>
            <a:prstGeom prst="ellipse">
              <a:avLst/>
            </a:prstGeom>
            <a:solidFill>
              <a:schemeClr val="bg1">
                <a:lumMod val="85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p:txBody>
        </p:sp>
        <p:grpSp>
          <p:nvGrpSpPr>
            <p:cNvPr id="39" name="Group 7">
              <a:extLst>
                <a:ext uri="{FF2B5EF4-FFF2-40B4-BE49-F238E27FC236}">
                  <a16:creationId xmlns:a16="http://schemas.microsoft.com/office/drawing/2014/main" id="{52142E85-2901-4EF9-D6CE-9FCED7F6529C}"/>
                </a:ext>
              </a:extLst>
            </p:cNvPr>
            <p:cNvGrpSpPr/>
            <p:nvPr/>
          </p:nvGrpSpPr>
          <p:grpSpPr>
            <a:xfrm>
              <a:off x="7535229" y="1668090"/>
              <a:ext cx="1939277" cy="1939277"/>
              <a:chOff x="4502378" y="1168051"/>
              <a:chExt cx="3636000" cy="3636000"/>
            </a:xfrm>
          </p:grpSpPr>
          <p:sp>
            <p:nvSpPr>
              <p:cNvPr id="45" name="Oval 8">
                <a:extLst>
                  <a:ext uri="{FF2B5EF4-FFF2-40B4-BE49-F238E27FC236}">
                    <a16:creationId xmlns:a16="http://schemas.microsoft.com/office/drawing/2014/main" id="{0A77DF7F-D4DE-CE1E-A13C-D0E8DCB835AF}"/>
                  </a:ext>
                </a:extLst>
              </p:cNvPr>
              <p:cNvSpPr/>
              <p:nvPr/>
            </p:nvSpPr>
            <p:spPr>
              <a:xfrm>
                <a:off x="4502378" y="1168051"/>
                <a:ext cx="3636000" cy="3636000"/>
              </a:xfrm>
              <a:prstGeom prst="ellipse">
                <a:avLst/>
              </a:prstGeom>
              <a:solidFill>
                <a:srgbClr val="D6BA6C"/>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p:txBody>
          </p:sp>
          <p:sp>
            <p:nvSpPr>
              <p:cNvPr id="46" name="Oval 9">
                <a:extLst>
                  <a:ext uri="{FF2B5EF4-FFF2-40B4-BE49-F238E27FC236}">
                    <a16:creationId xmlns:a16="http://schemas.microsoft.com/office/drawing/2014/main" id="{4A9A92BE-C2C9-7710-C99D-A53F607B6746}"/>
                  </a:ext>
                </a:extLst>
              </p:cNvPr>
              <p:cNvSpPr/>
              <p:nvPr/>
            </p:nvSpPr>
            <p:spPr>
              <a:xfrm>
                <a:off x="5054866" y="1726051"/>
                <a:ext cx="2520000" cy="2520000"/>
              </a:xfrm>
              <a:prstGeom prst="ellipse">
                <a:avLst/>
              </a:prstGeom>
              <a:solidFill>
                <a:schemeClr val="bg1">
                  <a:lumMod val="85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solidFill>
                    <a:schemeClr val="tx1"/>
                  </a:solidFill>
                </a:endParaRPr>
              </a:p>
            </p:txBody>
          </p:sp>
          <p:sp>
            <p:nvSpPr>
              <p:cNvPr id="47" name="Oval 10">
                <a:extLst>
                  <a:ext uri="{FF2B5EF4-FFF2-40B4-BE49-F238E27FC236}">
                    <a16:creationId xmlns:a16="http://schemas.microsoft.com/office/drawing/2014/main" id="{AA44848C-6532-0278-5628-0BE600EB286A}"/>
                  </a:ext>
                </a:extLst>
              </p:cNvPr>
              <p:cNvSpPr/>
              <p:nvPr/>
            </p:nvSpPr>
            <p:spPr>
              <a:xfrm>
                <a:off x="5417103" y="2086051"/>
                <a:ext cx="1800000" cy="1800000"/>
              </a:xfrm>
              <a:prstGeom prst="ellipse">
                <a:avLst/>
              </a:prstGeom>
              <a:solidFill>
                <a:schemeClr val="tx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solidFill>
                    <a:schemeClr val="tx1"/>
                  </a:solidFill>
                </a:endParaRPr>
              </a:p>
            </p:txBody>
          </p:sp>
        </p:grpSp>
        <p:sp>
          <p:nvSpPr>
            <p:cNvPr id="40" name="Oval 12">
              <a:extLst>
                <a:ext uri="{FF2B5EF4-FFF2-40B4-BE49-F238E27FC236}">
                  <a16:creationId xmlns:a16="http://schemas.microsoft.com/office/drawing/2014/main" id="{6745F59F-6866-9339-EB96-92E02E0D0258}"/>
                </a:ext>
              </a:extLst>
            </p:cNvPr>
            <p:cNvSpPr/>
            <p:nvPr/>
          </p:nvSpPr>
          <p:spPr>
            <a:xfrm>
              <a:off x="5949504" y="2157709"/>
              <a:ext cx="960038" cy="960038"/>
            </a:xfrm>
            <a:prstGeom prst="ellipse">
              <a:avLst/>
            </a:prstGeom>
            <a:solidFill>
              <a:schemeClr val="tx1"/>
            </a:solidFill>
          </p:spPr>
          <p:style>
            <a:lnRef idx="1">
              <a:schemeClr val="accent4"/>
            </a:lnRef>
            <a:fillRef idx="3">
              <a:schemeClr val="accent4"/>
            </a:fillRef>
            <a:effectRef idx="2">
              <a:schemeClr val="accent4"/>
            </a:effectRef>
            <a:fontRef idx="minor">
              <a:schemeClr val="lt1"/>
            </a:fontRef>
          </p:style>
          <p:txBody>
            <a:bodyPr rtlCol="0" anchor="ctr"/>
            <a:lstStyle/>
            <a:p>
              <a:pPr algn="ctr"/>
              <a:r>
                <a:rPr lang="it-IT" dirty="0">
                  <a:solidFill>
                    <a:schemeClr val="bg1"/>
                  </a:solidFill>
                </a:rPr>
                <a:t>BaK122</a:t>
              </a:r>
            </a:p>
          </p:txBody>
        </p:sp>
        <p:grpSp>
          <p:nvGrpSpPr>
            <p:cNvPr id="41" name="Group 17">
              <a:extLst>
                <a:ext uri="{FF2B5EF4-FFF2-40B4-BE49-F238E27FC236}">
                  <a16:creationId xmlns:a16="http://schemas.microsoft.com/office/drawing/2014/main" id="{56ED2C20-C93D-F01C-94F8-6110104F918D}"/>
                </a:ext>
              </a:extLst>
            </p:cNvPr>
            <p:cNvGrpSpPr/>
            <p:nvPr/>
          </p:nvGrpSpPr>
          <p:grpSpPr>
            <a:xfrm>
              <a:off x="9611768" y="1668090"/>
              <a:ext cx="1939277" cy="1939277"/>
              <a:chOff x="4502378" y="1168051"/>
              <a:chExt cx="3636000" cy="3636000"/>
            </a:xfrm>
          </p:grpSpPr>
          <p:sp>
            <p:nvSpPr>
              <p:cNvPr id="42" name="Oval 18">
                <a:extLst>
                  <a:ext uri="{FF2B5EF4-FFF2-40B4-BE49-F238E27FC236}">
                    <a16:creationId xmlns:a16="http://schemas.microsoft.com/office/drawing/2014/main" id="{24437AC8-0AEC-70B2-2687-A2F956853585}"/>
                  </a:ext>
                </a:extLst>
              </p:cNvPr>
              <p:cNvSpPr/>
              <p:nvPr/>
            </p:nvSpPr>
            <p:spPr>
              <a:xfrm>
                <a:off x="4502378" y="1168051"/>
                <a:ext cx="3636000" cy="3636000"/>
              </a:xfrm>
              <a:prstGeom prst="ellipse">
                <a:avLst/>
              </a:prstGeom>
              <a:solidFill>
                <a:schemeClr val="bg1">
                  <a:lumMod val="75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a:p>
                <a:pPr algn="ctr"/>
                <a:endParaRPr lang="it-IT" dirty="0">
                  <a:solidFill>
                    <a:schemeClr val="tx1"/>
                  </a:solidFill>
                </a:endParaRPr>
              </a:p>
            </p:txBody>
          </p:sp>
          <p:sp>
            <p:nvSpPr>
              <p:cNvPr id="43" name="Oval 19">
                <a:extLst>
                  <a:ext uri="{FF2B5EF4-FFF2-40B4-BE49-F238E27FC236}">
                    <a16:creationId xmlns:a16="http://schemas.microsoft.com/office/drawing/2014/main" id="{D160D7FE-A7B5-A793-A382-58216B6D3F4C}"/>
                  </a:ext>
                </a:extLst>
              </p:cNvPr>
              <p:cNvSpPr/>
              <p:nvPr/>
            </p:nvSpPr>
            <p:spPr>
              <a:xfrm>
                <a:off x="5054866" y="1726051"/>
                <a:ext cx="2520000" cy="2520000"/>
              </a:xfrm>
              <a:prstGeom prst="ellipse">
                <a:avLst/>
              </a:prstGeom>
              <a:solidFill>
                <a:schemeClr val="bg1">
                  <a:lumMod val="85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solidFill>
                    <a:schemeClr val="tx1"/>
                  </a:solidFill>
                </a:endParaRPr>
              </a:p>
            </p:txBody>
          </p:sp>
          <p:sp>
            <p:nvSpPr>
              <p:cNvPr id="44" name="Oval 20">
                <a:extLst>
                  <a:ext uri="{FF2B5EF4-FFF2-40B4-BE49-F238E27FC236}">
                    <a16:creationId xmlns:a16="http://schemas.microsoft.com/office/drawing/2014/main" id="{C63C2DF4-51E5-E744-DB4E-93B61B993950}"/>
                  </a:ext>
                </a:extLst>
              </p:cNvPr>
              <p:cNvSpPr/>
              <p:nvPr/>
            </p:nvSpPr>
            <p:spPr>
              <a:xfrm>
                <a:off x="5417103" y="2086051"/>
                <a:ext cx="1800000" cy="1800000"/>
              </a:xfrm>
              <a:prstGeom prst="ellipse">
                <a:avLst/>
              </a:prstGeom>
              <a:solidFill>
                <a:schemeClr val="tx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solidFill>
                    <a:schemeClr val="tx1"/>
                  </a:solidFill>
                </a:endParaRPr>
              </a:p>
            </p:txBody>
          </p:sp>
        </p:grpSp>
        <p:sp>
          <p:nvSpPr>
            <p:cNvPr id="48" name="CasellaDiTesto 47">
              <a:extLst>
                <a:ext uri="{FF2B5EF4-FFF2-40B4-BE49-F238E27FC236}">
                  <a16:creationId xmlns:a16="http://schemas.microsoft.com/office/drawing/2014/main" id="{B78446C8-B8DA-E43D-CBF6-D56719630839}"/>
                </a:ext>
              </a:extLst>
            </p:cNvPr>
            <p:cNvSpPr txBox="1"/>
            <p:nvPr/>
          </p:nvSpPr>
          <p:spPr>
            <a:xfrm>
              <a:off x="6192312" y="1028062"/>
              <a:ext cx="676662" cy="400110"/>
            </a:xfrm>
            <a:prstGeom prst="rect">
              <a:avLst/>
            </a:prstGeom>
            <a:noFill/>
          </p:spPr>
          <p:txBody>
            <a:bodyPr wrap="square" rtlCol="0">
              <a:spAutoFit/>
            </a:bodyPr>
            <a:lstStyle/>
            <a:p>
              <a:r>
                <a:rPr lang="it-IT" sz="2000" dirty="0"/>
                <a:t>Cu</a:t>
              </a:r>
            </a:p>
          </p:txBody>
        </p:sp>
        <p:sp>
          <p:nvSpPr>
            <p:cNvPr id="49" name="CasellaDiTesto 48">
              <a:extLst>
                <a:ext uri="{FF2B5EF4-FFF2-40B4-BE49-F238E27FC236}">
                  <a16:creationId xmlns:a16="http://schemas.microsoft.com/office/drawing/2014/main" id="{EF8AA2BC-0659-13E5-B858-D60FD3B05732}"/>
                </a:ext>
              </a:extLst>
            </p:cNvPr>
            <p:cNvSpPr txBox="1"/>
            <p:nvPr/>
          </p:nvSpPr>
          <p:spPr>
            <a:xfrm>
              <a:off x="4758735" y="1565590"/>
              <a:ext cx="465256" cy="400110"/>
            </a:xfrm>
            <a:prstGeom prst="rect">
              <a:avLst/>
            </a:prstGeom>
            <a:noFill/>
          </p:spPr>
          <p:txBody>
            <a:bodyPr wrap="none" rtlCol="0">
              <a:spAutoFit/>
            </a:bodyPr>
            <a:lstStyle/>
            <a:p>
              <a:r>
                <a:rPr lang="it-IT" sz="2000" dirty="0"/>
                <a:t>Ag</a:t>
              </a:r>
            </a:p>
          </p:txBody>
        </p:sp>
        <p:sp>
          <p:nvSpPr>
            <p:cNvPr id="50" name="CasellaDiTesto 49">
              <a:extLst>
                <a:ext uri="{FF2B5EF4-FFF2-40B4-BE49-F238E27FC236}">
                  <a16:creationId xmlns:a16="http://schemas.microsoft.com/office/drawing/2014/main" id="{0F654692-4849-71BE-22C3-E329C56E34C3}"/>
                </a:ext>
              </a:extLst>
            </p:cNvPr>
            <p:cNvSpPr txBox="1"/>
            <p:nvPr/>
          </p:nvSpPr>
          <p:spPr>
            <a:xfrm>
              <a:off x="8130549" y="1028062"/>
              <a:ext cx="955708" cy="453520"/>
            </a:xfrm>
            <a:prstGeom prst="rect">
              <a:avLst/>
            </a:prstGeom>
            <a:noFill/>
          </p:spPr>
          <p:txBody>
            <a:bodyPr wrap="square" rtlCol="0">
              <a:spAutoFit/>
            </a:bodyPr>
            <a:lstStyle/>
            <a:p>
              <a:r>
                <a:rPr lang="it-IT" sz="2000" dirty="0" err="1"/>
                <a:t>CuZn</a:t>
              </a:r>
              <a:endParaRPr lang="it-IT" sz="2000" dirty="0"/>
            </a:p>
          </p:txBody>
        </p:sp>
        <p:sp>
          <p:nvSpPr>
            <p:cNvPr id="51" name="CasellaDiTesto 50">
              <a:extLst>
                <a:ext uri="{FF2B5EF4-FFF2-40B4-BE49-F238E27FC236}">
                  <a16:creationId xmlns:a16="http://schemas.microsoft.com/office/drawing/2014/main" id="{1DF44FB0-9A0C-0A82-4AB5-E364BD6B6846}"/>
                </a:ext>
              </a:extLst>
            </p:cNvPr>
            <p:cNvSpPr txBox="1"/>
            <p:nvPr/>
          </p:nvSpPr>
          <p:spPr>
            <a:xfrm>
              <a:off x="10164663" y="1028062"/>
              <a:ext cx="927576" cy="453520"/>
            </a:xfrm>
            <a:prstGeom prst="rect">
              <a:avLst/>
            </a:prstGeom>
            <a:noFill/>
          </p:spPr>
          <p:txBody>
            <a:bodyPr wrap="square" rtlCol="0">
              <a:spAutoFit/>
            </a:bodyPr>
            <a:lstStyle/>
            <a:p>
              <a:r>
                <a:rPr lang="it-IT" sz="2000" dirty="0" err="1"/>
                <a:t>CuNi</a:t>
              </a:r>
              <a:endParaRPr lang="it-IT" sz="2000" dirty="0"/>
            </a:p>
          </p:txBody>
        </p:sp>
        <p:cxnSp>
          <p:nvCxnSpPr>
            <p:cNvPr id="53" name="Connettore 2 52">
              <a:extLst>
                <a:ext uri="{FF2B5EF4-FFF2-40B4-BE49-F238E27FC236}">
                  <a16:creationId xmlns:a16="http://schemas.microsoft.com/office/drawing/2014/main" id="{09B16D71-D14C-C60A-BC13-715606CFAAE1}"/>
                </a:ext>
              </a:extLst>
            </p:cNvPr>
            <p:cNvCxnSpPr/>
            <p:nvPr/>
          </p:nvCxnSpPr>
          <p:spPr>
            <a:xfrm>
              <a:off x="5200013" y="1860097"/>
              <a:ext cx="758025" cy="45720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6" name="Connettore 2 55">
              <a:extLst>
                <a:ext uri="{FF2B5EF4-FFF2-40B4-BE49-F238E27FC236}">
                  <a16:creationId xmlns:a16="http://schemas.microsoft.com/office/drawing/2014/main" id="{DE8B0559-2F4E-BC34-9DD5-7671CAFCA66B}"/>
                </a:ext>
              </a:extLst>
            </p:cNvPr>
            <p:cNvCxnSpPr>
              <a:cxnSpLocks/>
            </p:cNvCxnSpPr>
            <p:nvPr/>
          </p:nvCxnSpPr>
          <p:spPr>
            <a:xfrm>
              <a:off x="10550758" y="1428182"/>
              <a:ext cx="1" cy="426686"/>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0" name="Connettore 2 59">
              <a:extLst>
                <a:ext uri="{FF2B5EF4-FFF2-40B4-BE49-F238E27FC236}">
                  <a16:creationId xmlns:a16="http://schemas.microsoft.com/office/drawing/2014/main" id="{DF46E316-CECC-64DE-BB92-C681B671CCA5}"/>
                </a:ext>
              </a:extLst>
            </p:cNvPr>
            <p:cNvCxnSpPr>
              <a:cxnSpLocks/>
            </p:cNvCxnSpPr>
            <p:nvPr/>
          </p:nvCxnSpPr>
          <p:spPr>
            <a:xfrm>
              <a:off x="6399316" y="1428182"/>
              <a:ext cx="1" cy="426686"/>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1" name="Connettore 2 60">
              <a:extLst>
                <a:ext uri="{FF2B5EF4-FFF2-40B4-BE49-F238E27FC236}">
                  <a16:creationId xmlns:a16="http://schemas.microsoft.com/office/drawing/2014/main" id="{10E7D1BC-A235-0684-0A24-781EB5360C2E}"/>
                </a:ext>
              </a:extLst>
            </p:cNvPr>
            <p:cNvCxnSpPr>
              <a:cxnSpLocks/>
            </p:cNvCxnSpPr>
            <p:nvPr/>
          </p:nvCxnSpPr>
          <p:spPr>
            <a:xfrm>
              <a:off x="8501926" y="1443013"/>
              <a:ext cx="1" cy="426686"/>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66" name="Gruppo 65">
            <a:extLst>
              <a:ext uri="{FF2B5EF4-FFF2-40B4-BE49-F238E27FC236}">
                <a16:creationId xmlns:a16="http://schemas.microsoft.com/office/drawing/2014/main" id="{C96F6885-CB3A-F71B-77EB-0793167B30B1}"/>
              </a:ext>
            </a:extLst>
          </p:cNvPr>
          <p:cNvGrpSpPr>
            <a:grpSpLocks noChangeAspect="1"/>
          </p:cNvGrpSpPr>
          <p:nvPr/>
        </p:nvGrpSpPr>
        <p:grpSpPr>
          <a:xfrm>
            <a:off x="3929522" y="4081167"/>
            <a:ext cx="7931623" cy="2046683"/>
            <a:chOff x="6433107" y="4804634"/>
            <a:chExt cx="5697008" cy="1470061"/>
          </a:xfrm>
        </p:grpSpPr>
        <p:pic>
          <p:nvPicPr>
            <p:cNvPr id="62" name="Picture 25" descr="TemplateImage">
              <a:extLst>
                <a:ext uri="{FF2B5EF4-FFF2-40B4-BE49-F238E27FC236}">
                  <a16:creationId xmlns:a16="http://schemas.microsoft.com/office/drawing/2014/main" id="{4C31C283-D087-FF56-8B4C-37A06A75E051}"/>
                </a:ext>
              </a:extLst>
            </p:cNvPr>
            <p:cNvPicPr>
              <a:picLocks noChangeAspect="1"/>
            </p:cNvPicPr>
            <p:nvPr/>
          </p:nvPicPr>
          <p:blipFill>
            <a:blip r:embed="rId10" cstate="print">
              <a:extLst>
                <a:ext uri="{28A0092B-C50C-407E-A947-70E740481C1C}">
                  <a14:useLocalDpi xmlns:a14="http://schemas.microsoft.com/office/drawing/2010/main" val="0"/>
                </a:ext>
              </a:extLst>
            </a:blip>
            <a:srcRect l="7567" t="6475" r="6722"/>
            <a:stretch/>
          </p:blipFill>
          <p:spPr>
            <a:xfrm>
              <a:off x="8364805" y="4834695"/>
              <a:ext cx="1840039" cy="1440000"/>
            </a:xfrm>
            <a:prstGeom prst="rect">
              <a:avLst/>
            </a:prstGeom>
            <a:ln w="19050">
              <a:solidFill>
                <a:srgbClr val="D6BA6C"/>
              </a:solidFill>
            </a:ln>
          </p:spPr>
        </p:pic>
        <p:pic>
          <p:nvPicPr>
            <p:cNvPr id="63" name="Picture 26" descr="TemplateImage">
              <a:extLst>
                <a:ext uri="{FF2B5EF4-FFF2-40B4-BE49-F238E27FC236}">
                  <a16:creationId xmlns:a16="http://schemas.microsoft.com/office/drawing/2014/main" id="{C95AF39D-23E2-7425-E728-28F7515A5EFB}"/>
                </a:ext>
              </a:extLst>
            </p:cNvPr>
            <p:cNvPicPr>
              <a:picLocks noChangeAspect="1"/>
            </p:cNvPicPr>
            <p:nvPr/>
          </p:nvPicPr>
          <p:blipFill>
            <a:blip r:embed="rId11" cstate="print">
              <a:extLst>
                <a:ext uri="{28A0092B-C50C-407E-A947-70E740481C1C}">
                  <a14:useLocalDpi xmlns:a14="http://schemas.microsoft.com/office/drawing/2010/main" val="0"/>
                </a:ext>
              </a:extLst>
            </a:blip>
            <a:srcRect l="7902" t="6099" r="7729"/>
            <a:stretch/>
          </p:blipFill>
          <p:spPr>
            <a:xfrm>
              <a:off x="6433107" y="4828236"/>
              <a:ext cx="1803957" cy="1440000"/>
            </a:xfrm>
            <a:prstGeom prst="rect">
              <a:avLst/>
            </a:prstGeom>
            <a:ln w="19050">
              <a:solidFill>
                <a:srgbClr val="E86D30"/>
              </a:solidFill>
            </a:ln>
          </p:spPr>
        </p:pic>
        <p:pic>
          <p:nvPicPr>
            <p:cNvPr id="64" name="Picture 28" descr="TemplateImage">
              <a:extLst>
                <a:ext uri="{FF2B5EF4-FFF2-40B4-BE49-F238E27FC236}">
                  <a16:creationId xmlns:a16="http://schemas.microsoft.com/office/drawing/2014/main" id="{D3335957-7FD5-8EED-B68E-E9F671A031D3}"/>
                </a:ext>
              </a:extLst>
            </p:cNvPr>
            <p:cNvPicPr>
              <a:picLocks noChangeAspect="1"/>
            </p:cNvPicPr>
            <p:nvPr/>
          </p:nvPicPr>
          <p:blipFill>
            <a:blip r:embed="rId12" cstate="print">
              <a:extLst>
                <a:ext uri="{28A0092B-C50C-407E-A947-70E740481C1C}">
                  <a14:useLocalDpi xmlns:a14="http://schemas.microsoft.com/office/drawing/2010/main" val="0"/>
                </a:ext>
              </a:extLst>
            </a:blip>
            <a:srcRect l="8845" t="6306" r="7915"/>
            <a:stretch/>
          </p:blipFill>
          <p:spPr>
            <a:xfrm>
              <a:off x="10346354" y="4804634"/>
              <a:ext cx="1783761" cy="1440000"/>
            </a:xfrm>
            <a:prstGeom prst="rect">
              <a:avLst/>
            </a:prstGeom>
            <a:ln w="28575">
              <a:solidFill>
                <a:schemeClr val="bg1">
                  <a:lumMod val="65000"/>
                </a:schemeClr>
              </a:solidFill>
            </a:ln>
          </p:spPr>
        </p:pic>
      </p:grpSp>
      <p:sp>
        <p:nvSpPr>
          <p:cNvPr id="67" name="CasellaDiTesto 66">
            <a:extLst>
              <a:ext uri="{FF2B5EF4-FFF2-40B4-BE49-F238E27FC236}">
                <a16:creationId xmlns:a16="http://schemas.microsoft.com/office/drawing/2014/main" id="{6CC0AF3D-52BC-CD1A-5805-BB70160B70C9}"/>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741706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magine 23" descr="Immagine che contiene persona, interno, argento, pavimento&#10;&#10;Il contenuto generato dall'IA potrebbe non essere corretto.">
            <a:extLst>
              <a:ext uri="{FF2B5EF4-FFF2-40B4-BE49-F238E27FC236}">
                <a16:creationId xmlns:a16="http://schemas.microsoft.com/office/drawing/2014/main" id="{BB0677C4-B67D-70FD-2EDA-CB851FCA2F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8118" y="3976037"/>
            <a:ext cx="5343969" cy="2466448"/>
          </a:xfrm>
          <a:prstGeom prst="rect">
            <a:avLst/>
          </a:prstGeom>
        </p:spPr>
      </p:pic>
      <p:sp>
        <p:nvSpPr>
          <p:cNvPr id="3" name="CasellaDiTesto 2">
            <a:extLst>
              <a:ext uri="{FF2B5EF4-FFF2-40B4-BE49-F238E27FC236}">
                <a16:creationId xmlns:a16="http://schemas.microsoft.com/office/drawing/2014/main" id="{136ECE84-A704-C7F0-737B-93DB1BDB6F96}"/>
              </a:ext>
            </a:extLst>
          </p:cNvPr>
          <p:cNvSpPr txBox="1"/>
          <p:nvPr/>
        </p:nvSpPr>
        <p:spPr>
          <a:xfrm>
            <a:off x="0" y="71679"/>
            <a:ext cx="11309363"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How to get better texturing and densification</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grpSp>
        <p:nvGrpSpPr>
          <p:cNvPr id="4" name="Group 3">
            <a:extLst>
              <a:ext uri="{FF2B5EF4-FFF2-40B4-BE49-F238E27FC236}">
                <a16:creationId xmlns:a16="http://schemas.microsoft.com/office/drawing/2014/main" id="{23BE45E8-CA78-7AF2-17AB-7B0DE33412FA}"/>
              </a:ext>
            </a:extLst>
          </p:cNvPr>
          <p:cNvGrpSpPr>
            <a:grpSpLocks noChangeAspect="1"/>
          </p:cNvGrpSpPr>
          <p:nvPr/>
        </p:nvGrpSpPr>
        <p:grpSpPr>
          <a:xfrm>
            <a:off x="249888" y="979283"/>
            <a:ext cx="1720644" cy="1720644"/>
            <a:chOff x="6006613" y="3708158"/>
            <a:chExt cx="3636000" cy="3636000"/>
          </a:xfrm>
        </p:grpSpPr>
        <p:sp>
          <p:nvSpPr>
            <p:cNvPr id="5" name="Oval 4">
              <a:extLst>
                <a:ext uri="{FF2B5EF4-FFF2-40B4-BE49-F238E27FC236}">
                  <a16:creationId xmlns:a16="http://schemas.microsoft.com/office/drawing/2014/main" id="{36DF8BB9-315E-19FC-4032-3F44554CC1A3}"/>
                </a:ext>
              </a:extLst>
            </p:cNvPr>
            <p:cNvSpPr/>
            <p:nvPr/>
          </p:nvSpPr>
          <p:spPr>
            <a:xfrm>
              <a:off x="6006613" y="3708158"/>
              <a:ext cx="3636000" cy="3636000"/>
            </a:xfrm>
            <a:prstGeom prst="ellipse">
              <a:avLst/>
            </a:prstGeom>
            <a:solidFill>
              <a:schemeClr val="bg1">
                <a:lumMod val="65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p>
          </p:txBody>
        </p:sp>
        <p:sp>
          <p:nvSpPr>
            <p:cNvPr id="6" name="Oval 11">
              <a:extLst>
                <a:ext uri="{FF2B5EF4-FFF2-40B4-BE49-F238E27FC236}">
                  <a16:creationId xmlns:a16="http://schemas.microsoft.com/office/drawing/2014/main" id="{5F755356-BE12-1CBE-52B8-5F51B7AF7AF2}"/>
                </a:ext>
              </a:extLst>
            </p:cNvPr>
            <p:cNvSpPr/>
            <p:nvPr/>
          </p:nvSpPr>
          <p:spPr>
            <a:xfrm>
              <a:off x="6546476" y="4263359"/>
              <a:ext cx="2581706" cy="2581706"/>
            </a:xfrm>
            <a:prstGeom prst="ellipse">
              <a:avLst/>
            </a:prstGeom>
            <a:solidFill>
              <a:schemeClr val="bg1">
                <a:lumMod val="75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p>
          </p:txBody>
        </p:sp>
        <p:sp>
          <p:nvSpPr>
            <p:cNvPr id="7" name="Oval 16">
              <a:extLst>
                <a:ext uri="{FF2B5EF4-FFF2-40B4-BE49-F238E27FC236}">
                  <a16:creationId xmlns:a16="http://schemas.microsoft.com/office/drawing/2014/main" id="{23EDDEEE-9270-E733-7C83-BFB27D25A771}"/>
                </a:ext>
              </a:extLst>
            </p:cNvPr>
            <p:cNvSpPr/>
            <p:nvPr/>
          </p:nvSpPr>
          <p:spPr>
            <a:xfrm>
              <a:off x="6776221" y="4515296"/>
              <a:ext cx="2088001" cy="2088001"/>
            </a:xfrm>
            <a:prstGeom prst="ellipse">
              <a:avLst/>
            </a:prstGeom>
            <a:solidFill>
              <a:schemeClr val="bg1">
                <a:lumMod val="85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p>
          </p:txBody>
        </p:sp>
        <p:sp>
          <p:nvSpPr>
            <p:cNvPr id="8" name="Oval 18">
              <a:extLst>
                <a:ext uri="{FF2B5EF4-FFF2-40B4-BE49-F238E27FC236}">
                  <a16:creationId xmlns:a16="http://schemas.microsoft.com/office/drawing/2014/main" id="{BAE23EFD-8044-3D60-F7E5-4BEB13AA1C1F}"/>
                </a:ext>
              </a:extLst>
            </p:cNvPr>
            <p:cNvSpPr/>
            <p:nvPr/>
          </p:nvSpPr>
          <p:spPr>
            <a:xfrm>
              <a:off x="6920221" y="4659296"/>
              <a:ext cx="1800000" cy="1800000"/>
            </a:xfrm>
            <a:prstGeom prst="ellipse">
              <a:avLst/>
            </a:prstGeom>
            <a:solidFill>
              <a:schemeClr val="tx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p>
          </p:txBody>
        </p:sp>
      </p:grpSp>
      <p:grpSp>
        <p:nvGrpSpPr>
          <p:cNvPr id="9" name="Group 17">
            <a:extLst>
              <a:ext uri="{FF2B5EF4-FFF2-40B4-BE49-F238E27FC236}">
                <a16:creationId xmlns:a16="http://schemas.microsoft.com/office/drawing/2014/main" id="{149830F0-4472-26B3-4C06-23A92ED075CC}"/>
              </a:ext>
            </a:extLst>
          </p:cNvPr>
          <p:cNvGrpSpPr>
            <a:grpSpLocks noChangeAspect="1"/>
          </p:cNvGrpSpPr>
          <p:nvPr/>
        </p:nvGrpSpPr>
        <p:grpSpPr>
          <a:xfrm>
            <a:off x="244042" y="2957009"/>
            <a:ext cx="1720644" cy="1720644"/>
            <a:chOff x="6027753" y="3697588"/>
            <a:chExt cx="3636000" cy="3636000"/>
          </a:xfrm>
        </p:grpSpPr>
        <p:sp>
          <p:nvSpPr>
            <p:cNvPr id="10" name="Oval 19">
              <a:extLst>
                <a:ext uri="{FF2B5EF4-FFF2-40B4-BE49-F238E27FC236}">
                  <a16:creationId xmlns:a16="http://schemas.microsoft.com/office/drawing/2014/main" id="{A2D0528F-48F3-016D-6802-4C8BB8C00A6E}"/>
                </a:ext>
              </a:extLst>
            </p:cNvPr>
            <p:cNvSpPr/>
            <p:nvPr/>
          </p:nvSpPr>
          <p:spPr>
            <a:xfrm>
              <a:off x="6027753" y="3697588"/>
              <a:ext cx="3636000" cy="3636000"/>
            </a:xfrm>
            <a:prstGeom prst="ellipse">
              <a:avLst/>
            </a:prstGeom>
            <a:solidFill>
              <a:schemeClr val="bg1">
                <a:lumMod val="65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p>
            <a:p>
              <a:pPr algn="ctr"/>
              <a:endParaRPr lang="it-IT" dirty="0"/>
            </a:p>
            <a:p>
              <a:pPr algn="ctr"/>
              <a:endParaRPr lang="it-IT" dirty="0"/>
            </a:p>
            <a:p>
              <a:pPr algn="ctr"/>
              <a:endParaRPr lang="it-IT" dirty="0"/>
            </a:p>
            <a:p>
              <a:pPr algn="ctr"/>
              <a:endParaRPr lang="it-IT" dirty="0"/>
            </a:p>
            <a:p>
              <a:pPr algn="ctr"/>
              <a:endParaRPr lang="it-IT" dirty="0"/>
            </a:p>
          </p:txBody>
        </p:sp>
        <p:sp>
          <p:nvSpPr>
            <p:cNvPr id="11" name="Oval 20">
              <a:extLst>
                <a:ext uri="{FF2B5EF4-FFF2-40B4-BE49-F238E27FC236}">
                  <a16:creationId xmlns:a16="http://schemas.microsoft.com/office/drawing/2014/main" id="{5D099558-591A-C917-C3BB-09C4078B3B10}"/>
                </a:ext>
              </a:extLst>
            </p:cNvPr>
            <p:cNvSpPr/>
            <p:nvPr/>
          </p:nvSpPr>
          <p:spPr>
            <a:xfrm>
              <a:off x="6546476" y="4263359"/>
              <a:ext cx="2581706" cy="2581706"/>
            </a:xfrm>
            <a:prstGeom prst="ellipse">
              <a:avLst/>
            </a:prstGeom>
            <a:solidFill>
              <a:schemeClr val="bg1">
                <a:lumMod val="75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p>
            <a:p>
              <a:pPr algn="ctr"/>
              <a:endParaRPr lang="it-IT" dirty="0"/>
            </a:p>
            <a:p>
              <a:pPr algn="ctr"/>
              <a:endParaRPr lang="it-IT" dirty="0"/>
            </a:p>
            <a:p>
              <a:pPr algn="ctr"/>
              <a:endParaRPr lang="it-IT" dirty="0"/>
            </a:p>
            <a:p>
              <a:pPr algn="ctr"/>
              <a:endParaRPr lang="it-IT" dirty="0"/>
            </a:p>
          </p:txBody>
        </p:sp>
        <p:sp>
          <p:nvSpPr>
            <p:cNvPr id="12" name="Oval 23">
              <a:extLst>
                <a:ext uri="{FF2B5EF4-FFF2-40B4-BE49-F238E27FC236}">
                  <a16:creationId xmlns:a16="http://schemas.microsoft.com/office/drawing/2014/main" id="{DE451D79-730F-7483-EE41-AC3BEB941F0B}"/>
                </a:ext>
              </a:extLst>
            </p:cNvPr>
            <p:cNvSpPr/>
            <p:nvPr/>
          </p:nvSpPr>
          <p:spPr>
            <a:xfrm>
              <a:off x="6920221" y="4659296"/>
              <a:ext cx="1800000" cy="1800000"/>
            </a:xfrm>
            <a:prstGeom prst="ellipse">
              <a:avLst/>
            </a:prstGeom>
            <a:solidFill>
              <a:schemeClr val="tx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dirty="0"/>
            </a:p>
          </p:txBody>
        </p:sp>
      </p:grpSp>
      <p:pic>
        <p:nvPicPr>
          <p:cNvPr id="13" name="Picture 41" descr="A black and white image of a ring&#10;&#10;Description automatically generated">
            <a:extLst>
              <a:ext uri="{FF2B5EF4-FFF2-40B4-BE49-F238E27FC236}">
                <a16:creationId xmlns:a16="http://schemas.microsoft.com/office/drawing/2014/main" id="{C31B8391-6412-497A-EF7B-68ECEEA0E705}"/>
              </a:ext>
            </a:extLst>
          </p:cNvPr>
          <p:cNvPicPr>
            <a:picLocks noChangeAspect="1"/>
          </p:cNvPicPr>
          <p:nvPr/>
        </p:nvPicPr>
        <p:blipFill>
          <a:blip r:embed="rId3" cstate="print">
            <a:extLst>
              <a:ext uri="{28A0092B-C50C-407E-A947-70E740481C1C}">
                <a14:useLocalDpi xmlns:a14="http://schemas.microsoft.com/office/drawing/2010/main" val="0"/>
              </a:ext>
            </a:extLst>
          </a:blip>
          <a:srcRect t="33298" b="41157"/>
          <a:stretch/>
        </p:blipFill>
        <p:spPr bwMode="auto">
          <a:xfrm>
            <a:off x="2141552" y="1030219"/>
            <a:ext cx="4556048" cy="872838"/>
          </a:xfrm>
          <a:prstGeom prst="rect">
            <a:avLst/>
          </a:prstGeom>
          <a:noFill/>
          <a:ln>
            <a:noFill/>
          </a:ln>
        </p:spPr>
      </p:pic>
      <p:pic>
        <p:nvPicPr>
          <p:cNvPr id="14" name="Picture 42" descr="A black and white image of a white ring&#10;&#10;Description automatically generated">
            <a:extLst>
              <a:ext uri="{FF2B5EF4-FFF2-40B4-BE49-F238E27FC236}">
                <a16:creationId xmlns:a16="http://schemas.microsoft.com/office/drawing/2014/main" id="{BDF98C7B-3612-1739-89DE-56581078AB55}"/>
              </a:ext>
            </a:extLst>
          </p:cNvPr>
          <p:cNvPicPr>
            <a:picLocks noChangeAspect="1"/>
          </p:cNvPicPr>
          <p:nvPr/>
        </p:nvPicPr>
        <p:blipFill>
          <a:blip r:embed="rId4" cstate="print">
            <a:extLst>
              <a:ext uri="{28A0092B-C50C-407E-A947-70E740481C1C}">
                <a14:useLocalDpi xmlns:a14="http://schemas.microsoft.com/office/drawing/2010/main" val="0"/>
              </a:ext>
            </a:extLst>
          </a:blip>
          <a:srcRect t="32181" r="4878" b="40430"/>
          <a:stretch/>
        </p:blipFill>
        <p:spPr bwMode="auto">
          <a:xfrm>
            <a:off x="2141552" y="2965643"/>
            <a:ext cx="4563573" cy="928255"/>
          </a:xfrm>
          <a:prstGeom prst="rect">
            <a:avLst/>
          </a:prstGeom>
          <a:noFill/>
          <a:ln>
            <a:noFill/>
          </a:ln>
        </p:spPr>
      </p:pic>
      <p:pic>
        <p:nvPicPr>
          <p:cNvPr id="15" name="Picture 29" descr="A grey and white background&#10;&#10;Description automatically generated">
            <a:extLst>
              <a:ext uri="{FF2B5EF4-FFF2-40B4-BE49-F238E27FC236}">
                <a16:creationId xmlns:a16="http://schemas.microsoft.com/office/drawing/2014/main" id="{C4F3DFCA-67C2-21EB-1F6E-12B152829FA2}"/>
              </a:ext>
            </a:extLst>
          </p:cNvPr>
          <p:cNvPicPr>
            <a:picLocks noChangeAspect="1"/>
          </p:cNvPicPr>
          <p:nvPr/>
        </p:nvPicPr>
        <p:blipFill>
          <a:blip r:embed="rId5" cstate="print">
            <a:extLst>
              <a:ext uri="{28A0092B-C50C-407E-A947-70E740481C1C}">
                <a14:useLocalDpi xmlns:a14="http://schemas.microsoft.com/office/drawing/2010/main" val="0"/>
              </a:ext>
            </a:extLst>
          </a:blip>
          <a:srcRect t="5215"/>
          <a:stretch/>
        </p:blipFill>
        <p:spPr bwMode="auto">
          <a:xfrm>
            <a:off x="7938655" y="1060480"/>
            <a:ext cx="3571115" cy="2498059"/>
          </a:xfrm>
          <a:prstGeom prst="rect">
            <a:avLst/>
          </a:prstGeom>
          <a:noFill/>
          <a:ln w="9525">
            <a:noFill/>
            <a:miter lim="800000"/>
            <a:headEnd/>
            <a:tailEnd/>
          </a:ln>
        </p:spPr>
      </p:pic>
      <p:pic>
        <p:nvPicPr>
          <p:cNvPr id="16" name="Picture 42" descr="A close-up of a white surface&#10;&#10;Description automatically generated">
            <a:extLst>
              <a:ext uri="{FF2B5EF4-FFF2-40B4-BE49-F238E27FC236}">
                <a16:creationId xmlns:a16="http://schemas.microsoft.com/office/drawing/2014/main" id="{C9C4B193-F522-9707-026C-422C18D3B7E5}"/>
              </a:ext>
            </a:extLst>
          </p:cNvPr>
          <p:cNvPicPr>
            <a:picLocks noChangeAspect="1"/>
          </p:cNvPicPr>
          <p:nvPr/>
        </p:nvPicPr>
        <p:blipFill>
          <a:blip r:embed="rId6" cstate="print">
            <a:extLst>
              <a:ext uri="{28A0092B-C50C-407E-A947-70E740481C1C}">
                <a14:useLocalDpi xmlns:a14="http://schemas.microsoft.com/office/drawing/2010/main" val="0"/>
              </a:ext>
            </a:extLst>
          </a:blip>
          <a:srcRect t="6183"/>
          <a:stretch/>
        </p:blipFill>
        <p:spPr bwMode="auto">
          <a:xfrm>
            <a:off x="7901778" y="3717771"/>
            <a:ext cx="3607992" cy="2498060"/>
          </a:xfrm>
          <a:prstGeom prst="rect">
            <a:avLst/>
          </a:prstGeom>
          <a:noFill/>
          <a:ln w="9525">
            <a:noFill/>
            <a:miter lim="800000"/>
            <a:headEnd/>
            <a:tailEnd/>
          </a:ln>
        </p:spPr>
      </p:pic>
      <p:cxnSp>
        <p:nvCxnSpPr>
          <p:cNvPr id="26" name="Connettore 2 25">
            <a:extLst>
              <a:ext uri="{FF2B5EF4-FFF2-40B4-BE49-F238E27FC236}">
                <a16:creationId xmlns:a16="http://schemas.microsoft.com/office/drawing/2014/main" id="{13F4F3E9-C988-DA02-3DA4-E5873F2EC362}"/>
              </a:ext>
            </a:extLst>
          </p:cNvPr>
          <p:cNvCxnSpPr>
            <a:cxnSpLocks/>
          </p:cNvCxnSpPr>
          <p:nvPr/>
        </p:nvCxnSpPr>
        <p:spPr>
          <a:xfrm>
            <a:off x="6840145" y="1577252"/>
            <a:ext cx="1243982" cy="835762"/>
          </a:xfrm>
          <a:prstGeom prst="straightConnector1">
            <a:avLst/>
          </a:prstGeom>
          <a:ln w="38100">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27" name="Connettore 2 26">
            <a:extLst>
              <a:ext uri="{FF2B5EF4-FFF2-40B4-BE49-F238E27FC236}">
                <a16:creationId xmlns:a16="http://schemas.microsoft.com/office/drawing/2014/main" id="{203375E3-C96E-8FAD-0017-EB24A3C3728C}"/>
              </a:ext>
            </a:extLst>
          </p:cNvPr>
          <p:cNvCxnSpPr>
            <a:cxnSpLocks/>
          </p:cNvCxnSpPr>
          <p:nvPr/>
        </p:nvCxnSpPr>
        <p:spPr>
          <a:xfrm>
            <a:off x="6828809" y="3717771"/>
            <a:ext cx="1255318" cy="860981"/>
          </a:xfrm>
          <a:prstGeom prst="straightConnector1">
            <a:avLst/>
          </a:prstGeom>
          <a:ln w="38100">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32" name="CasellaDiTesto 31">
            <a:extLst>
              <a:ext uri="{FF2B5EF4-FFF2-40B4-BE49-F238E27FC236}">
                <a16:creationId xmlns:a16="http://schemas.microsoft.com/office/drawing/2014/main" id="{8FD00282-75F7-4DBD-7E9E-21DB0494112F}"/>
              </a:ext>
            </a:extLst>
          </p:cNvPr>
          <p:cNvSpPr txBox="1"/>
          <p:nvPr/>
        </p:nvSpPr>
        <p:spPr>
          <a:xfrm rot="2119939">
            <a:off x="6992864" y="1581195"/>
            <a:ext cx="1074525" cy="400110"/>
          </a:xfrm>
          <a:prstGeom prst="rect">
            <a:avLst/>
          </a:prstGeom>
          <a:noFill/>
        </p:spPr>
        <p:txBody>
          <a:bodyPr wrap="none" rtlCol="0">
            <a:spAutoFit/>
          </a:bodyPr>
          <a:lstStyle/>
          <a:p>
            <a:r>
              <a:rPr lang="it-IT" sz="2000" dirty="0">
                <a:solidFill>
                  <a:srgbClr val="002060"/>
                </a:solidFill>
              </a:rPr>
              <a:t>After HT</a:t>
            </a:r>
          </a:p>
        </p:txBody>
      </p:sp>
      <p:sp>
        <p:nvSpPr>
          <p:cNvPr id="33" name="CasellaDiTesto 32">
            <a:extLst>
              <a:ext uri="{FF2B5EF4-FFF2-40B4-BE49-F238E27FC236}">
                <a16:creationId xmlns:a16="http://schemas.microsoft.com/office/drawing/2014/main" id="{C4F606EE-BDC3-7968-45BC-E159B33AFDF0}"/>
              </a:ext>
            </a:extLst>
          </p:cNvPr>
          <p:cNvSpPr txBox="1"/>
          <p:nvPr/>
        </p:nvSpPr>
        <p:spPr>
          <a:xfrm rot="2119939">
            <a:off x="6920127" y="3682256"/>
            <a:ext cx="1074525" cy="400110"/>
          </a:xfrm>
          <a:prstGeom prst="rect">
            <a:avLst/>
          </a:prstGeom>
          <a:noFill/>
        </p:spPr>
        <p:txBody>
          <a:bodyPr wrap="none" rtlCol="0">
            <a:spAutoFit/>
          </a:bodyPr>
          <a:lstStyle/>
          <a:p>
            <a:r>
              <a:rPr lang="it-IT" sz="2000" dirty="0">
                <a:solidFill>
                  <a:srgbClr val="002060"/>
                </a:solidFill>
              </a:rPr>
              <a:t>After HT</a:t>
            </a:r>
          </a:p>
        </p:txBody>
      </p:sp>
      <p:sp>
        <p:nvSpPr>
          <p:cNvPr id="34" name="CasellaDiTesto 33">
            <a:extLst>
              <a:ext uri="{FF2B5EF4-FFF2-40B4-BE49-F238E27FC236}">
                <a16:creationId xmlns:a16="http://schemas.microsoft.com/office/drawing/2014/main" id="{123673C8-9D42-5B8A-F621-EC6DDF5F542C}"/>
              </a:ext>
            </a:extLst>
          </p:cNvPr>
          <p:cNvSpPr txBox="1"/>
          <p:nvPr/>
        </p:nvSpPr>
        <p:spPr>
          <a:xfrm>
            <a:off x="40181" y="2643802"/>
            <a:ext cx="575799" cy="461665"/>
          </a:xfrm>
          <a:prstGeom prst="rect">
            <a:avLst/>
          </a:prstGeom>
          <a:noFill/>
        </p:spPr>
        <p:txBody>
          <a:bodyPr wrap="none" rtlCol="0">
            <a:spAutoFit/>
          </a:bodyPr>
          <a:lstStyle/>
          <a:p>
            <a:r>
              <a:rPr lang="it-IT" sz="2400" dirty="0"/>
              <a:t>Nb</a:t>
            </a:r>
          </a:p>
        </p:txBody>
      </p:sp>
      <p:sp>
        <p:nvSpPr>
          <p:cNvPr id="35" name="CasellaDiTesto 34">
            <a:extLst>
              <a:ext uri="{FF2B5EF4-FFF2-40B4-BE49-F238E27FC236}">
                <a16:creationId xmlns:a16="http://schemas.microsoft.com/office/drawing/2014/main" id="{FF568BA0-88F3-5B77-A95C-3231F33B892C}"/>
              </a:ext>
            </a:extLst>
          </p:cNvPr>
          <p:cNvSpPr txBox="1"/>
          <p:nvPr/>
        </p:nvSpPr>
        <p:spPr>
          <a:xfrm>
            <a:off x="1372850" y="2598907"/>
            <a:ext cx="861133" cy="461665"/>
          </a:xfrm>
          <a:prstGeom prst="rect">
            <a:avLst/>
          </a:prstGeom>
          <a:noFill/>
        </p:spPr>
        <p:txBody>
          <a:bodyPr wrap="none" rtlCol="0">
            <a:spAutoFit/>
          </a:bodyPr>
          <a:lstStyle/>
          <a:p>
            <a:r>
              <a:rPr lang="it-IT" sz="2400" dirty="0" err="1"/>
              <a:t>CuNi</a:t>
            </a:r>
            <a:endParaRPr lang="it-IT" sz="2400" dirty="0"/>
          </a:p>
        </p:txBody>
      </p:sp>
      <p:sp>
        <p:nvSpPr>
          <p:cNvPr id="36" name="CasellaDiTesto 35">
            <a:extLst>
              <a:ext uri="{FF2B5EF4-FFF2-40B4-BE49-F238E27FC236}">
                <a16:creationId xmlns:a16="http://schemas.microsoft.com/office/drawing/2014/main" id="{7F5FDAAC-2792-98DE-8EB5-D8F0C887CCD5}"/>
              </a:ext>
            </a:extLst>
          </p:cNvPr>
          <p:cNvSpPr txBox="1"/>
          <p:nvPr/>
        </p:nvSpPr>
        <p:spPr>
          <a:xfrm>
            <a:off x="2030138" y="2054011"/>
            <a:ext cx="520720" cy="461665"/>
          </a:xfrm>
          <a:prstGeom prst="rect">
            <a:avLst/>
          </a:prstGeom>
          <a:noFill/>
        </p:spPr>
        <p:txBody>
          <a:bodyPr wrap="none" rtlCol="0">
            <a:spAutoFit/>
          </a:bodyPr>
          <a:lstStyle/>
          <a:p>
            <a:r>
              <a:rPr lang="it-IT" sz="2400" dirty="0"/>
              <a:t>Ag</a:t>
            </a:r>
          </a:p>
        </p:txBody>
      </p:sp>
      <p:cxnSp>
        <p:nvCxnSpPr>
          <p:cNvPr id="38" name="Connettore 2 37">
            <a:extLst>
              <a:ext uri="{FF2B5EF4-FFF2-40B4-BE49-F238E27FC236}">
                <a16:creationId xmlns:a16="http://schemas.microsoft.com/office/drawing/2014/main" id="{68E78B49-29A2-D51A-98EB-7444FAA2F8FA}"/>
              </a:ext>
            </a:extLst>
          </p:cNvPr>
          <p:cNvCxnSpPr>
            <a:cxnSpLocks/>
            <a:stCxn id="36" idx="1"/>
          </p:cNvCxnSpPr>
          <p:nvPr/>
        </p:nvCxnSpPr>
        <p:spPr>
          <a:xfrm flipH="1" flipV="1">
            <a:off x="1523268" y="1960124"/>
            <a:ext cx="506870" cy="32472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9" name="Connettore 2 38">
            <a:extLst>
              <a:ext uri="{FF2B5EF4-FFF2-40B4-BE49-F238E27FC236}">
                <a16:creationId xmlns:a16="http://schemas.microsoft.com/office/drawing/2014/main" id="{AB07B5F7-FD2A-5AFF-E0BA-E6A6E8B641D3}"/>
              </a:ext>
            </a:extLst>
          </p:cNvPr>
          <p:cNvCxnSpPr>
            <a:cxnSpLocks/>
          </p:cNvCxnSpPr>
          <p:nvPr/>
        </p:nvCxnSpPr>
        <p:spPr>
          <a:xfrm flipV="1">
            <a:off x="380550" y="2089827"/>
            <a:ext cx="268979" cy="521989"/>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0" name="Connettore 2 39">
            <a:extLst>
              <a:ext uri="{FF2B5EF4-FFF2-40B4-BE49-F238E27FC236}">
                <a16:creationId xmlns:a16="http://schemas.microsoft.com/office/drawing/2014/main" id="{C7CA9D2B-D6E9-E74C-2F79-761F02AEC7EA}"/>
              </a:ext>
            </a:extLst>
          </p:cNvPr>
          <p:cNvCxnSpPr>
            <a:cxnSpLocks/>
          </p:cNvCxnSpPr>
          <p:nvPr/>
        </p:nvCxnSpPr>
        <p:spPr>
          <a:xfrm flipH="1" flipV="1">
            <a:off x="1552467" y="2382711"/>
            <a:ext cx="158773" cy="314183"/>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2" name="Connettore 2 41">
            <a:extLst>
              <a:ext uri="{FF2B5EF4-FFF2-40B4-BE49-F238E27FC236}">
                <a16:creationId xmlns:a16="http://schemas.microsoft.com/office/drawing/2014/main" id="{5505CA91-8E82-B46C-1B4F-371F9F859B0B}"/>
              </a:ext>
            </a:extLst>
          </p:cNvPr>
          <p:cNvCxnSpPr>
            <a:cxnSpLocks/>
          </p:cNvCxnSpPr>
          <p:nvPr/>
        </p:nvCxnSpPr>
        <p:spPr>
          <a:xfrm flipH="1">
            <a:off x="1469607" y="3012584"/>
            <a:ext cx="333810" cy="214451"/>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5" name="Connettore 2 44">
            <a:extLst>
              <a:ext uri="{FF2B5EF4-FFF2-40B4-BE49-F238E27FC236}">
                <a16:creationId xmlns:a16="http://schemas.microsoft.com/office/drawing/2014/main" id="{A46BE72E-029E-25E7-2553-F7E688D071FE}"/>
              </a:ext>
            </a:extLst>
          </p:cNvPr>
          <p:cNvCxnSpPr>
            <a:cxnSpLocks/>
          </p:cNvCxnSpPr>
          <p:nvPr/>
        </p:nvCxnSpPr>
        <p:spPr>
          <a:xfrm>
            <a:off x="363413" y="3123602"/>
            <a:ext cx="339170" cy="424134"/>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0" name="CasellaDiTesto 49">
            <a:extLst>
              <a:ext uri="{FF2B5EF4-FFF2-40B4-BE49-F238E27FC236}">
                <a16:creationId xmlns:a16="http://schemas.microsoft.com/office/drawing/2014/main" id="{21CFC1EE-386E-E0C7-0FB9-B1CAC1D54F19}"/>
              </a:ext>
            </a:extLst>
          </p:cNvPr>
          <p:cNvSpPr txBox="1"/>
          <p:nvPr/>
        </p:nvSpPr>
        <p:spPr>
          <a:xfrm>
            <a:off x="686125" y="3657007"/>
            <a:ext cx="817853" cy="369332"/>
          </a:xfrm>
          <a:prstGeom prst="rect">
            <a:avLst/>
          </a:prstGeom>
          <a:noFill/>
        </p:spPr>
        <p:txBody>
          <a:bodyPr wrap="none" rtlCol="0">
            <a:spAutoFit/>
          </a:bodyPr>
          <a:lstStyle/>
          <a:p>
            <a:r>
              <a:rPr lang="it-IT" dirty="0">
                <a:solidFill>
                  <a:schemeClr val="bg1"/>
                </a:solidFill>
              </a:rPr>
              <a:t>Ba122</a:t>
            </a:r>
          </a:p>
        </p:txBody>
      </p:sp>
      <p:sp>
        <p:nvSpPr>
          <p:cNvPr id="51" name="CasellaDiTesto 50">
            <a:extLst>
              <a:ext uri="{FF2B5EF4-FFF2-40B4-BE49-F238E27FC236}">
                <a16:creationId xmlns:a16="http://schemas.microsoft.com/office/drawing/2014/main" id="{BEAE2528-1110-8B65-2ED2-10914C3608DC}"/>
              </a:ext>
            </a:extLst>
          </p:cNvPr>
          <p:cNvSpPr txBox="1"/>
          <p:nvPr/>
        </p:nvSpPr>
        <p:spPr>
          <a:xfrm>
            <a:off x="686125" y="1642426"/>
            <a:ext cx="817853" cy="369332"/>
          </a:xfrm>
          <a:prstGeom prst="rect">
            <a:avLst/>
          </a:prstGeom>
          <a:noFill/>
        </p:spPr>
        <p:txBody>
          <a:bodyPr wrap="none" rtlCol="0">
            <a:spAutoFit/>
          </a:bodyPr>
          <a:lstStyle/>
          <a:p>
            <a:r>
              <a:rPr lang="it-IT" dirty="0">
                <a:solidFill>
                  <a:schemeClr val="bg1"/>
                </a:solidFill>
              </a:rPr>
              <a:t>Ba122</a:t>
            </a:r>
          </a:p>
        </p:txBody>
      </p:sp>
      <p:sp>
        <p:nvSpPr>
          <p:cNvPr id="52" name="CasellaDiTesto 51">
            <a:extLst>
              <a:ext uri="{FF2B5EF4-FFF2-40B4-BE49-F238E27FC236}">
                <a16:creationId xmlns:a16="http://schemas.microsoft.com/office/drawing/2014/main" id="{DB32F930-1F31-6FF2-3852-20B43C24A070}"/>
              </a:ext>
            </a:extLst>
          </p:cNvPr>
          <p:cNvSpPr txBox="1"/>
          <p:nvPr/>
        </p:nvSpPr>
        <p:spPr>
          <a:xfrm>
            <a:off x="5931718" y="2213313"/>
            <a:ext cx="575799" cy="461665"/>
          </a:xfrm>
          <a:prstGeom prst="rect">
            <a:avLst/>
          </a:prstGeom>
          <a:noFill/>
        </p:spPr>
        <p:txBody>
          <a:bodyPr wrap="none" rtlCol="0">
            <a:spAutoFit/>
          </a:bodyPr>
          <a:lstStyle/>
          <a:p>
            <a:r>
              <a:rPr lang="it-IT" sz="2400" dirty="0"/>
              <a:t>Nb</a:t>
            </a:r>
          </a:p>
        </p:txBody>
      </p:sp>
      <p:cxnSp>
        <p:nvCxnSpPr>
          <p:cNvPr id="53" name="Connettore 2 52">
            <a:extLst>
              <a:ext uri="{FF2B5EF4-FFF2-40B4-BE49-F238E27FC236}">
                <a16:creationId xmlns:a16="http://schemas.microsoft.com/office/drawing/2014/main" id="{BEA14F80-7C50-0C89-8FDB-3AAD9E84BFD6}"/>
              </a:ext>
            </a:extLst>
          </p:cNvPr>
          <p:cNvCxnSpPr>
            <a:cxnSpLocks/>
          </p:cNvCxnSpPr>
          <p:nvPr/>
        </p:nvCxnSpPr>
        <p:spPr>
          <a:xfrm flipH="1" flipV="1">
            <a:off x="6085128" y="1466638"/>
            <a:ext cx="40201" cy="755449"/>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5" name="Connettore 2 54">
            <a:extLst>
              <a:ext uri="{FF2B5EF4-FFF2-40B4-BE49-F238E27FC236}">
                <a16:creationId xmlns:a16="http://schemas.microsoft.com/office/drawing/2014/main" id="{1738BC7F-A887-E205-4223-FB2703FED472}"/>
              </a:ext>
            </a:extLst>
          </p:cNvPr>
          <p:cNvCxnSpPr>
            <a:cxnSpLocks/>
          </p:cNvCxnSpPr>
          <p:nvPr/>
        </p:nvCxnSpPr>
        <p:spPr>
          <a:xfrm flipH="1">
            <a:off x="5825836" y="2672054"/>
            <a:ext cx="270164" cy="736341"/>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8" name="CasellaDiTesto 57">
            <a:extLst>
              <a:ext uri="{FF2B5EF4-FFF2-40B4-BE49-F238E27FC236}">
                <a16:creationId xmlns:a16="http://schemas.microsoft.com/office/drawing/2014/main" id="{C266317A-3190-7495-57A8-1E889BEFAFEA}"/>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
        <p:nvSpPr>
          <p:cNvPr id="59" name="CasellaDiTesto 58">
            <a:extLst>
              <a:ext uri="{FF2B5EF4-FFF2-40B4-BE49-F238E27FC236}">
                <a16:creationId xmlns:a16="http://schemas.microsoft.com/office/drawing/2014/main" id="{FA4A98A2-0F91-0D59-C0DD-100C6D58BE01}"/>
              </a:ext>
            </a:extLst>
          </p:cNvPr>
          <p:cNvSpPr txBox="1"/>
          <p:nvPr/>
        </p:nvSpPr>
        <p:spPr>
          <a:xfrm rot="2046490">
            <a:off x="6705829" y="1983273"/>
            <a:ext cx="1136850" cy="369332"/>
          </a:xfrm>
          <a:prstGeom prst="rect">
            <a:avLst/>
          </a:prstGeom>
          <a:noFill/>
        </p:spPr>
        <p:txBody>
          <a:bodyPr wrap="none" rtlCol="0">
            <a:spAutoFit/>
          </a:bodyPr>
          <a:lstStyle/>
          <a:p>
            <a:r>
              <a:rPr lang="it-IT" dirty="0">
                <a:solidFill>
                  <a:srgbClr val="002060"/>
                </a:solidFill>
                <a:latin typeface="Eurostile" panose="020B0504020202050204" pitchFamily="34" charset="0"/>
              </a:rPr>
              <a:t>@840°C</a:t>
            </a:r>
          </a:p>
        </p:txBody>
      </p:sp>
      <p:sp>
        <p:nvSpPr>
          <p:cNvPr id="60" name="CasellaDiTesto 59">
            <a:extLst>
              <a:ext uri="{FF2B5EF4-FFF2-40B4-BE49-F238E27FC236}">
                <a16:creationId xmlns:a16="http://schemas.microsoft.com/office/drawing/2014/main" id="{E22FCCE8-7045-5E07-E53C-3EF5BCB3C854}"/>
              </a:ext>
            </a:extLst>
          </p:cNvPr>
          <p:cNvSpPr txBox="1"/>
          <p:nvPr/>
        </p:nvSpPr>
        <p:spPr>
          <a:xfrm rot="2046490">
            <a:off x="6654923" y="4027716"/>
            <a:ext cx="1136850" cy="369332"/>
          </a:xfrm>
          <a:prstGeom prst="rect">
            <a:avLst/>
          </a:prstGeom>
          <a:noFill/>
        </p:spPr>
        <p:txBody>
          <a:bodyPr wrap="none" rtlCol="0">
            <a:spAutoFit/>
          </a:bodyPr>
          <a:lstStyle/>
          <a:p>
            <a:r>
              <a:rPr lang="it-IT" dirty="0">
                <a:solidFill>
                  <a:srgbClr val="002060"/>
                </a:solidFill>
                <a:latin typeface="Eurostile" panose="020B0504020202050204" pitchFamily="34" charset="0"/>
              </a:rPr>
              <a:t>@840°C</a:t>
            </a:r>
          </a:p>
        </p:txBody>
      </p:sp>
      <p:grpSp>
        <p:nvGrpSpPr>
          <p:cNvPr id="17" name="Group 25">
            <a:extLst>
              <a:ext uri="{FF2B5EF4-FFF2-40B4-BE49-F238E27FC236}">
                <a16:creationId xmlns:a16="http://schemas.microsoft.com/office/drawing/2014/main" id="{213E74C8-5675-618E-839F-190EF99FE4E3}"/>
              </a:ext>
            </a:extLst>
          </p:cNvPr>
          <p:cNvGrpSpPr>
            <a:grpSpLocks noChangeAspect="1"/>
          </p:cNvGrpSpPr>
          <p:nvPr/>
        </p:nvGrpSpPr>
        <p:grpSpPr>
          <a:xfrm>
            <a:off x="6756446" y="3095782"/>
            <a:ext cx="4943485" cy="3014105"/>
            <a:chOff x="3151632" y="1464032"/>
            <a:chExt cx="5458969" cy="3328402"/>
          </a:xfrm>
        </p:grpSpPr>
        <p:grpSp>
          <p:nvGrpSpPr>
            <p:cNvPr id="18" name="Group 23">
              <a:extLst>
                <a:ext uri="{FF2B5EF4-FFF2-40B4-BE49-F238E27FC236}">
                  <a16:creationId xmlns:a16="http://schemas.microsoft.com/office/drawing/2014/main" id="{D9F219F2-41A9-DA59-96E3-2E81A194C88A}"/>
                </a:ext>
              </a:extLst>
            </p:cNvPr>
            <p:cNvGrpSpPr/>
            <p:nvPr/>
          </p:nvGrpSpPr>
          <p:grpSpPr>
            <a:xfrm>
              <a:off x="3151632" y="1464032"/>
              <a:ext cx="5458969" cy="3240169"/>
              <a:chOff x="4896829" y="1464032"/>
              <a:chExt cx="3713772" cy="2204308"/>
            </a:xfrm>
          </p:grpSpPr>
          <p:pic>
            <p:nvPicPr>
              <p:cNvPr id="20" name="Picture 21" descr="A screenshot of a computer screen&#10;&#10;Description automatically generated">
                <a:extLst>
                  <a:ext uri="{FF2B5EF4-FFF2-40B4-BE49-F238E27FC236}">
                    <a16:creationId xmlns:a16="http://schemas.microsoft.com/office/drawing/2014/main" id="{1F295178-A83F-12EB-750C-20043ABB54C2}"/>
                  </a:ext>
                </a:extLst>
              </p:cNvPr>
              <p:cNvPicPr>
                <a:picLocks noChangeAspect="1"/>
              </p:cNvPicPr>
              <p:nvPr/>
            </p:nvPicPr>
            <p:blipFill>
              <a:blip r:embed="rId7">
                <a:extLst>
                  <a:ext uri="{28A0092B-C50C-407E-A947-70E740481C1C}">
                    <a14:useLocalDpi xmlns:a14="http://schemas.microsoft.com/office/drawing/2010/main" val="0"/>
                  </a:ext>
                </a:extLst>
              </a:blip>
              <a:srcRect l="27921" t="2861" r="28830" b="53360"/>
              <a:stretch/>
            </p:blipFill>
            <p:spPr>
              <a:xfrm>
                <a:off x="4896829" y="1464032"/>
                <a:ext cx="3713772" cy="2204308"/>
              </a:xfrm>
              <a:prstGeom prst="rect">
                <a:avLst/>
              </a:prstGeom>
            </p:spPr>
          </p:pic>
          <p:pic>
            <p:nvPicPr>
              <p:cNvPr id="21" name="Picture 22" descr="A screenshot of a computer screen&#10;&#10;Description automatically generated">
                <a:extLst>
                  <a:ext uri="{FF2B5EF4-FFF2-40B4-BE49-F238E27FC236}">
                    <a16:creationId xmlns:a16="http://schemas.microsoft.com/office/drawing/2014/main" id="{FCD4668B-BF0D-2329-E52A-EACA2EC75B8F}"/>
                  </a:ext>
                </a:extLst>
              </p:cNvPr>
              <p:cNvPicPr>
                <a:picLocks noChangeAspect="1"/>
              </p:cNvPicPr>
              <p:nvPr/>
            </p:nvPicPr>
            <p:blipFill>
              <a:blip r:embed="rId7">
                <a:extLst>
                  <a:ext uri="{28A0092B-C50C-407E-A947-70E740481C1C}">
                    <a14:useLocalDpi xmlns:a14="http://schemas.microsoft.com/office/drawing/2010/main" val="0"/>
                  </a:ext>
                </a:extLst>
              </a:blip>
              <a:srcRect l="88168" t="72083" r="518" b="12078"/>
              <a:stretch/>
            </p:blipFill>
            <p:spPr>
              <a:xfrm>
                <a:off x="7480955" y="1485141"/>
                <a:ext cx="971498" cy="797527"/>
              </a:xfrm>
              <a:prstGeom prst="rect">
                <a:avLst/>
              </a:prstGeom>
            </p:spPr>
          </p:pic>
        </p:grpSp>
        <p:pic>
          <p:nvPicPr>
            <p:cNvPr id="19" name="Picture 24" descr="A screenshot of a computer screen&#10;&#10;Description automatically generated">
              <a:extLst>
                <a:ext uri="{FF2B5EF4-FFF2-40B4-BE49-F238E27FC236}">
                  <a16:creationId xmlns:a16="http://schemas.microsoft.com/office/drawing/2014/main" id="{9A85B3FB-5BD6-1D06-2187-084DACC495E3}"/>
                </a:ext>
              </a:extLst>
            </p:cNvPr>
            <p:cNvPicPr>
              <a:picLocks noChangeAspect="1"/>
            </p:cNvPicPr>
            <p:nvPr/>
          </p:nvPicPr>
          <p:blipFill>
            <a:blip r:embed="rId7">
              <a:extLst>
                <a:ext uri="{28A0092B-C50C-407E-A947-70E740481C1C}">
                  <a14:useLocalDpi xmlns:a14="http://schemas.microsoft.com/office/drawing/2010/main" val="0"/>
                </a:ext>
              </a:extLst>
            </a:blip>
            <a:srcRect l="27921" t="51312" r="28830" b="41992"/>
            <a:stretch/>
          </p:blipFill>
          <p:spPr>
            <a:xfrm>
              <a:off x="3151632" y="4296835"/>
              <a:ext cx="5458969" cy="495599"/>
            </a:xfrm>
            <a:prstGeom prst="rect">
              <a:avLst/>
            </a:prstGeom>
          </p:spPr>
        </p:pic>
      </p:grpSp>
    </p:spTree>
    <p:extLst>
      <p:ext uri="{BB962C8B-B14F-4D97-AF65-F5344CB8AC3E}">
        <p14:creationId xmlns:p14="http://schemas.microsoft.com/office/powerpoint/2010/main" val="2821122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F7E3F204-2570-5FB7-3E89-7CD9DF00C7C4}"/>
              </a:ext>
            </a:extLst>
          </p:cNvPr>
          <p:cNvPicPr>
            <a:picLocks noChangeAspect="1"/>
          </p:cNvPicPr>
          <p:nvPr/>
        </p:nvPicPr>
        <p:blipFill>
          <a:blip r:embed="rId2"/>
          <a:stretch>
            <a:fillRect/>
          </a:stretch>
        </p:blipFill>
        <p:spPr>
          <a:xfrm>
            <a:off x="221793" y="923262"/>
            <a:ext cx="6804936" cy="4422464"/>
          </a:xfrm>
          <a:prstGeom prst="rect">
            <a:avLst/>
          </a:prstGeom>
        </p:spPr>
      </p:pic>
      <p:grpSp>
        <p:nvGrpSpPr>
          <p:cNvPr id="9" name="Gruppo 8">
            <a:extLst>
              <a:ext uri="{FF2B5EF4-FFF2-40B4-BE49-F238E27FC236}">
                <a16:creationId xmlns:a16="http://schemas.microsoft.com/office/drawing/2014/main" id="{E1F586DA-B246-B1AB-A278-B8E78B2B4F20}"/>
              </a:ext>
            </a:extLst>
          </p:cNvPr>
          <p:cNvGrpSpPr/>
          <p:nvPr/>
        </p:nvGrpSpPr>
        <p:grpSpPr>
          <a:xfrm>
            <a:off x="2796877" y="2909114"/>
            <a:ext cx="3306374" cy="1215674"/>
            <a:chOff x="6827089" y="3797756"/>
            <a:chExt cx="3306374" cy="1215674"/>
          </a:xfrm>
        </p:grpSpPr>
        <p:sp>
          <p:nvSpPr>
            <p:cNvPr id="3" name="Star: 4 Points 1">
              <a:extLst>
                <a:ext uri="{FF2B5EF4-FFF2-40B4-BE49-F238E27FC236}">
                  <a16:creationId xmlns:a16="http://schemas.microsoft.com/office/drawing/2014/main" id="{35F2561C-9289-2206-FC1A-C72F67315AB6}"/>
                </a:ext>
              </a:extLst>
            </p:cNvPr>
            <p:cNvSpPr/>
            <p:nvPr/>
          </p:nvSpPr>
          <p:spPr>
            <a:xfrm>
              <a:off x="6827089" y="4521993"/>
              <a:ext cx="435769" cy="400050"/>
            </a:xfrm>
            <a:prstGeom prst="star4">
              <a:avLst>
                <a:gd name="adj" fmla="val 17449"/>
              </a:avLst>
            </a:prstGeom>
            <a:solidFill>
              <a:srgbClr val="E86D3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itolo 1">
              <a:extLst>
                <a:ext uri="{FF2B5EF4-FFF2-40B4-BE49-F238E27FC236}">
                  <a16:creationId xmlns:a16="http://schemas.microsoft.com/office/drawing/2014/main" id="{5F8C4B35-62DE-E2B0-C317-A0368D0B0B12}"/>
                </a:ext>
              </a:extLst>
            </p:cNvPr>
            <p:cNvSpPr txBox="1">
              <a:spLocks/>
            </p:cNvSpPr>
            <p:nvPr/>
          </p:nvSpPr>
          <p:spPr>
            <a:xfrm>
              <a:off x="7250906" y="4648305"/>
              <a:ext cx="2671016" cy="36512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2400">
                  <a:highlight>
                    <a:srgbClr val="E86D30"/>
                  </a:highlight>
                </a:rPr>
                <a:t>Cu @ SPIN: AP</a:t>
              </a:r>
              <a:endParaRPr lang="it-IT" sz="2400" dirty="0">
                <a:highlight>
                  <a:srgbClr val="E86D30"/>
                </a:highlight>
              </a:endParaRPr>
            </a:p>
          </p:txBody>
        </p:sp>
        <p:sp>
          <p:nvSpPr>
            <p:cNvPr id="5" name="Star: 4 Points 3">
              <a:extLst>
                <a:ext uri="{FF2B5EF4-FFF2-40B4-BE49-F238E27FC236}">
                  <a16:creationId xmlns:a16="http://schemas.microsoft.com/office/drawing/2014/main" id="{2297A17B-484A-4B9D-E354-5586DFD1D03C}"/>
                </a:ext>
              </a:extLst>
            </p:cNvPr>
            <p:cNvSpPr/>
            <p:nvPr/>
          </p:nvSpPr>
          <p:spPr>
            <a:xfrm>
              <a:off x="7091688" y="4227188"/>
              <a:ext cx="435769" cy="400050"/>
            </a:xfrm>
            <a:prstGeom prst="star4">
              <a:avLst>
                <a:gd name="adj" fmla="val 17449"/>
              </a:avLst>
            </a:prstGeom>
            <a:solidFill>
              <a:srgbClr val="D6BA6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Titolo 1">
              <a:extLst>
                <a:ext uri="{FF2B5EF4-FFF2-40B4-BE49-F238E27FC236}">
                  <a16:creationId xmlns:a16="http://schemas.microsoft.com/office/drawing/2014/main" id="{BAE4B699-AA96-2373-7CF9-495A76EB652A}"/>
                </a:ext>
              </a:extLst>
            </p:cNvPr>
            <p:cNvSpPr txBox="1">
              <a:spLocks/>
            </p:cNvSpPr>
            <p:nvPr/>
          </p:nvSpPr>
          <p:spPr>
            <a:xfrm>
              <a:off x="7464992" y="4212131"/>
              <a:ext cx="2456930" cy="4994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2400" dirty="0">
                  <a:highlight>
                    <a:srgbClr val="D6BA6C"/>
                  </a:highlight>
                </a:rPr>
                <a:t>Brass @ SPIN: AP</a:t>
              </a:r>
            </a:p>
          </p:txBody>
        </p:sp>
        <p:sp>
          <p:nvSpPr>
            <p:cNvPr id="7" name="Star: 4 Points 13">
              <a:extLst>
                <a:ext uri="{FF2B5EF4-FFF2-40B4-BE49-F238E27FC236}">
                  <a16:creationId xmlns:a16="http://schemas.microsoft.com/office/drawing/2014/main" id="{47E96C63-A6D7-CC10-E321-739BD7CE1A97}"/>
                </a:ext>
              </a:extLst>
            </p:cNvPr>
            <p:cNvSpPr/>
            <p:nvPr/>
          </p:nvSpPr>
          <p:spPr>
            <a:xfrm>
              <a:off x="7464278" y="3797756"/>
              <a:ext cx="435769" cy="400050"/>
            </a:xfrm>
            <a:prstGeom prst="star4">
              <a:avLst>
                <a:gd name="adj" fmla="val 17449"/>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Titolo 1">
              <a:extLst>
                <a:ext uri="{FF2B5EF4-FFF2-40B4-BE49-F238E27FC236}">
                  <a16:creationId xmlns:a16="http://schemas.microsoft.com/office/drawing/2014/main" id="{7D5D82D0-E652-ABBB-D365-962ACF8528F6}"/>
                </a:ext>
              </a:extLst>
            </p:cNvPr>
            <p:cNvSpPr txBox="1">
              <a:spLocks/>
            </p:cNvSpPr>
            <p:nvPr/>
          </p:nvSpPr>
          <p:spPr>
            <a:xfrm>
              <a:off x="7839075" y="3910250"/>
              <a:ext cx="2294388" cy="3651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2400" dirty="0" err="1">
                  <a:highlight>
                    <a:srgbClr val="C0C0C0"/>
                  </a:highlight>
                </a:rPr>
                <a:t>CuNi</a:t>
              </a:r>
              <a:r>
                <a:rPr lang="it-IT" sz="2400" dirty="0">
                  <a:highlight>
                    <a:srgbClr val="C0C0C0"/>
                  </a:highlight>
                </a:rPr>
                <a:t> @ SPIN AP</a:t>
              </a:r>
            </a:p>
          </p:txBody>
        </p:sp>
      </p:grpSp>
      <mc:AlternateContent xmlns:mc="http://schemas.openxmlformats.org/markup-compatibility/2006" xmlns:a14="http://schemas.microsoft.com/office/drawing/2010/main">
        <mc:Choice Requires="a14">
          <p:sp>
            <p:nvSpPr>
              <p:cNvPr id="10" name="CasellaDiTesto 11">
                <a:extLst>
                  <a:ext uri="{FF2B5EF4-FFF2-40B4-BE49-F238E27FC236}">
                    <a16:creationId xmlns:a16="http://schemas.microsoft.com/office/drawing/2014/main" id="{6349FF37-3CA5-CF73-392B-BAEFCF8D8933}"/>
                  </a:ext>
                </a:extLst>
              </p:cNvPr>
              <p:cNvSpPr txBox="1"/>
              <p:nvPr/>
            </p:nvSpPr>
            <p:spPr>
              <a:xfrm>
                <a:off x="8421863" y="4566792"/>
                <a:ext cx="3770137" cy="1985608"/>
              </a:xfrm>
              <a:prstGeom prst="rect">
                <a:avLst/>
              </a:prstGeom>
              <a:noFill/>
            </p:spPr>
            <p:txBody>
              <a:bodyPr wrap="square" rtlCol="0">
                <a:spAutoFit/>
              </a:bodyPr>
              <a:lstStyle/>
              <a:p>
                <a14:m>
                  <m:oMath xmlns:m="http://schemas.openxmlformats.org/officeDocument/2006/math">
                    <m:r>
                      <a:rPr lang="it-IT" sz="1600" b="1" i="1" smtClean="0">
                        <a:solidFill>
                          <a:srgbClr val="002060"/>
                        </a:solidFill>
                        <a:latin typeface="Cambria Math" panose="02040503050406030204" pitchFamily="18" charset="0"/>
                      </a:rPr>
                      <m:t>𝑭</m:t>
                    </m:r>
                    <m:r>
                      <a:rPr lang="it-IT" sz="1600" b="0" i="1" smtClean="0">
                        <a:solidFill>
                          <a:srgbClr val="002060"/>
                        </a:solidFill>
                        <a:latin typeface="Cambria Math" panose="02040503050406030204" pitchFamily="18" charset="0"/>
                      </a:rPr>
                      <m:t>=</m:t>
                    </m:r>
                    <m:f>
                      <m:fPr>
                        <m:ctrlPr>
                          <a:rPr lang="it-IT" sz="1600" b="0" i="1" smtClean="0">
                            <a:solidFill>
                              <a:srgbClr val="002060"/>
                            </a:solidFill>
                            <a:latin typeface="Cambria Math" panose="02040503050406030204" pitchFamily="18" charset="0"/>
                          </a:rPr>
                        </m:ctrlPr>
                      </m:fPr>
                      <m:num>
                        <m:r>
                          <a:rPr lang="it-IT" sz="1600" b="0" i="1" smtClean="0">
                            <a:solidFill>
                              <a:srgbClr val="002060"/>
                            </a:solidFill>
                            <a:latin typeface="Cambria Math" panose="02040503050406030204" pitchFamily="18" charset="0"/>
                          </a:rPr>
                          <m:t>𝜌</m:t>
                        </m:r>
                        <m:r>
                          <a:rPr lang="it-IT" sz="1600" b="0" i="1" smtClean="0">
                            <a:solidFill>
                              <a:srgbClr val="002060"/>
                            </a:solidFill>
                            <a:latin typeface="Cambria Math" panose="02040503050406030204" pitchFamily="18" charset="0"/>
                          </a:rPr>
                          <m:t>−</m:t>
                        </m:r>
                        <m:sSub>
                          <m:sSubPr>
                            <m:ctrlPr>
                              <a:rPr lang="it-IT" sz="1600" b="0" i="1" smtClean="0">
                                <a:solidFill>
                                  <a:srgbClr val="002060"/>
                                </a:solidFill>
                                <a:latin typeface="Cambria Math" panose="02040503050406030204" pitchFamily="18" charset="0"/>
                              </a:rPr>
                            </m:ctrlPr>
                          </m:sSubPr>
                          <m:e>
                            <m:r>
                              <a:rPr lang="it-IT" sz="1600" b="0" i="1" smtClean="0">
                                <a:solidFill>
                                  <a:srgbClr val="002060"/>
                                </a:solidFill>
                                <a:latin typeface="Cambria Math" panose="02040503050406030204" pitchFamily="18" charset="0"/>
                              </a:rPr>
                              <m:t>𝜌</m:t>
                            </m:r>
                          </m:e>
                          <m:sub>
                            <m:r>
                              <a:rPr lang="it-IT" sz="1600" b="0" i="1" smtClean="0">
                                <a:solidFill>
                                  <a:srgbClr val="002060"/>
                                </a:solidFill>
                                <a:latin typeface="Cambria Math" panose="02040503050406030204" pitchFamily="18" charset="0"/>
                              </a:rPr>
                              <m:t>0</m:t>
                            </m:r>
                          </m:sub>
                        </m:sSub>
                      </m:num>
                      <m:den>
                        <m:r>
                          <a:rPr lang="it-IT" sz="1600" b="0" i="1" smtClean="0">
                            <a:solidFill>
                              <a:srgbClr val="002060"/>
                            </a:solidFill>
                            <a:latin typeface="Cambria Math" panose="02040503050406030204" pitchFamily="18" charset="0"/>
                          </a:rPr>
                          <m:t>1−</m:t>
                        </m:r>
                        <m:sSub>
                          <m:sSubPr>
                            <m:ctrlPr>
                              <a:rPr lang="it-IT" sz="1600" b="0" i="1" smtClean="0">
                                <a:solidFill>
                                  <a:srgbClr val="002060"/>
                                </a:solidFill>
                                <a:latin typeface="Cambria Math" panose="02040503050406030204" pitchFamily="18" charset="0"/>
                              </a:rPr>
                            </m:ctrlPr>
                          </m:sSubPr>
                          <m:e>
                            <m:r>
                              <a:rPr lang="it-IT" sz="1600" b="0" i="1" smtClean="0">
                                <a:solidFill>
                                  <a:srgbClr val="002060"/>
                                </a:solidFill>
                                <a:latin typeface="Cambria Math" panose="02040503050406030204" pitchFamily="18" charset="0"/>
                              </a:rPr>
                              <m:t>𝜌</m:t>
                            </m:r>
                          </m:e>
                          <m:sub>
                            <m:r>
                              <a:rPr lang="it-IT" sz="1600" b="0" i="1" smtClean="0">
                                <a:solidFill>
                                  <a:srgbClr val="002060"/>
                                </a:solidFill>
                                <a:latin typeface="Cambria Math" panose="02040503050406030204" pitchFamily="18" charset="0"/>
                              </a:rPr>
                              <m:t>0</m:t>
                            </m:r>
                          </m:sub>
                        </m:sSub>
                      </m:den>
                    </m:f>
                  </m:oMath>
                </a14:m>
                <a:r>
                  <a:rPr lang="it-IT" sz="1600" b="0" i="1" dirty="0">
                    <a:solidFill>
                      <a:srgbClr val="002060"/>
                    </a:solidFill>
                    <a:latin typeface="Cambria Math" panose="02040503050406030204" pitchFamily="18" charset="0"/>
                  </a:rPr>
                  <a:t> </a:t>
                </a:r>
                <a:r>
                  <a:rPr lang="it-IT" sz="1600" b="0" i="1" dirty="0">
                    <a:solidFill>
                      <a:srgbClr val="002060"/>
                    </a:solidFill>
                    <a:latin typeface="Cambria Math" panose="02040503050406030204" pitchFamily="18" charset="0"/>
                    <a:sym typeface="Wingdings" panose="05000000000000000000" pitchFamily="2" charset="2"/>
                  </a:rPr>
                  <a:t> </a:t>
                </a:r>
                <a:r>
                  <a:rPr lang="it-IT" sz="1600" b="1" i="1" dirty="0" err="1">
                    <a:solidFill>
                      <a:srgbClr val="002060"/>
                    </a:solidFill>
                    <a:latin typeface="Cambria Math" panose="02040503050406030204" pitchFamily="18" charset="0"/>
                    <a:sym typeface="Wingdings" panose="05000000000000000000" pitchFamily="2" charset="2"/>
                  </a:rPr>
                  <a:t>orientation</a:t>
                </a:r>
                <a:r>
                  <a:rPr lang="it-IT" sz="1600" b="1" i="1" dirty="0">
                    <a:solidFill>
                      <a:srgbClr val="002060"/>
                    </a:solidFill>
                    <a:latin typeface="Cambria Math" panose="02040503050406030204" pitchFamily="18" charset="0"/>
                    <a:sym typeface="Wingdings" panose="05000000000000000000" pitchFamily="2" charset="2"/>
                  </a:rPr>
                  <a:t> </a:t>
                </a:r>
                <a:r>
                  <a:rPr lang="it-IT" sz="1600" b="1" i="1" dirty="0" err="1">
                    <a:solidFill>
                      <a:srgbClr val="002060"/>
                    </a:solidFill>
                    <a:latin typeface="Cambria Math" panose="02040503050406030204" pitchFamily="18" charset="0"/>
                    <a:sym typeface="Wingdings" panose="05000000000000000000" pitchFamily="2" charset="2"/>
                  </a:rPr>
                  <a:t>factor</a:t>
                </a:r>
                <a:r>
                  <a:rPr lang="it-IT" sz="1600" b="1" i="1" dirty="0">
                    <a:solidFill>
                      <a:srgbClr val="002060"/>
                    </a:solidFill>
                    <a:latin typeface="Cambria Math" panose="02040503050406030204" pitchFamily="18" charset="0"/>
                    <a:sym typeface="Wingdings" panose="05000000000000000000" pitchFamily="2" charset="2"/>
                  </a:rPr>
                  <a:t> </a:t>
                </a:r>
                <a:endParaRPr lang="it-IT" sz="1600" b="1" i="1" dirty="0">
                  <a:solidFill>
                    <a:srgbClr val="002060"/>
                  </a:solidFill>
                  <a:latin typeface="Cambria Math" panose="02040503050406030204" pitchFamily="18" charset="0"/>
                </a:endParaRPr>
              </a:p>
              <a:p>
                <a:endParaRPr lang="en-US" sz="1600" i="1" dirty="0">
                  <a:solidFill>
                    <a:srgbClr val="002060"/>
                  </a:solidFill>
                  <a:latin typeface="Cambria Math" panose="02040503050406030204" pitchFamily="18" charset="0"/>
                </a:endParaRPr>
              </a:p>
              <a:p>
                <a14:m>
                  <m:oMath xmlns:m="http://schemas.openxmlformats.org/officeDocument/2006/math">
                    <m:r>
                      <a:rPr lang="en-US" sz="1600" i="1" smtClean="0">
                        <a:solidFill>
                          <a:srgbClr val="002060"/>
                        </a:solidFill>
                        <a:latin typeface="Cambria Math" panose="02040503050406030204" pitchFamily="18" charset="0"/>
                      </a:rPr>
                      <m:t>𝜌</m:t>
                    </m:r>
                    <m:r>
                      <a:rPr lang="en-US" sz="1600" b="0" i="0" smtClean="0">
                        <a:solidFill>
                          <a:srgbClr val="002060"/>
                        </a:solidFill>
                        <a:latin typeface="Cambria Math" panose="02040503050406030204" pitchFamily="18" charset="0"/>
                      </a:rPr>
                      <m:t>=</m:t>
                    </m:r>
                    <m:f>
                      <m:fPr>
                        <m:ctrlPr>
                          <a:rPr lang="en-US" sz="1600" b="0" i="1" smtClean="0">
                            <a:solidFill>
                              <a:srgbClr val="002060"/>
                            </a:solidFill>
                            <a:latin typeface="Cambria Math" panose="02040503050406030204" pitchFamily="18" charset="0"/>
                          </a:rPr>
                        </m:ctrlPr>
                      </m:fPr>
                      <m:num>
                        <m:nary>
                          <m:naryPr>
                            <m:chr m:val="∑"/>
                            <m:subHide m:val="on"/>
                            <m:supHide m:val="on"/>
                            <m:ctrlPr>
                              <a:rPr lang="en-US" sz="1600" b="0" i="1" smtClean="0">
                                <a:solidFill>
                                  <a:srgbClr val="002060"/>
                                </a:solidFill>
                                <a:latin typeface="Cambria Math" panose="02040503050406030204" pitchFamily="18" charset="0"/>
                              </a:rPr>
                            </m:ctrlPr>
                          </m:naryPr>
                          <m:sub/>
                          <m:sup/>
                          <m:e>
                            <m:r>
                              <a:rPr lang="en-US" sz="1600" b="0" i="1" smtClean="0">
                                <a:solidFill>
                                  <a:srgbClr val="002060"/>
                                </a:solidFill>
                                <a:latin typeface="Cambria Math" panose="02040503050406030204" pitchFamily="18" charset="0"/>
                              </a:rPr>
                              <m:t>𝐼</m:t>
                            </m:r>
                            <m:r>
                              <a:rPr lang="en-US" sz="1600" b="0" i="1" smtClean="0">
                                <a:solidFill>
                                  <a:srgbClr val="002060"/>
                                </a:solidFill>
                                <a:latin typeface="Cambria Math" panose="02040503050406030204" pitchFamily="18" charset="0"/>
                              </a:rPr>
                              <m:t>(00</m:t>
                            </m:r>
                            <m:r>
                              <a:rPr lang="en-US" sz="1600" b="0" i="1" smtClean="0">
                                <a:solidFill>
                                  <a:srgbClr val="002060"/>
                                </a:solidFill>
                                <a:latin typeface="Cambria Math" panose="02040503050406030204" pitchFamily="18" charset="0"/>
                              </a:rPr>
                              <m:t>𝑙</m:t>
                            </m:r>
                            <m:r>
                              <a:rPr lang="en-US" sz="1600" b="0" i="1" smtClean="0">
                                <a:solidFill>
                                  <a:srgbClr val="002060"/>
                                </a:solidFill>
                                <a:latin typeface="Cambria Math" panose="02040503050406030204" pitchFamily="18" charset="0"/>
                              </a:rPr>
                              <m:t>)</m:t>
                            </m:r>
                          </m:e>
                        </m:nary>
                      </m:num>
                      <m:den>
                        <m:nary>
                          <m:naryPr>
                            <m:chr m:val="∑"/>
                            <m:subHide m:val="on"/>
                            <m:supHide m:val="on"/>
                            <m:ctrlPr>
                              <a:rPr lang="en-US" sz="1600" b="0" i="1" smtClean="0">
                                <a:solidFill>
                                  <a:srgbClr val="002060"/>
                                </a:solidFill>
                                <a:latin typeface="Cambria Math" panose="02040503050406030204" pitchFamily="18" charset="0"/>
                              </a:rPr>
                            </m:ctrlPr>
                          </m:naryPr>
                          <m:sub/>
                          <m:sup/>
                          <m:e>
                            <m:r>
                              <a:rPr lang="en-US" sz="1600" b="0" i="1" smtClean="0">
                                <a:solidFill>
                                  <a:srgbClr val="002060"/>
                                </a:solidFill>
                                <a:latin typeface="Cambria Math" panose="02040503050406030204" pitchFamily="18" charset="0"/>
                              </a:rPr>
                              <m:t>𝐼</m:t>
                            </m:r>
                            <m:r>
                              <a:rPr lang="en-US" sz="1600" b="0" i="1" smtClean="0">
                                <a:solidFill>
                                  <a:srgbClr val="002060"/>
                                </a:solidFill>
                                <a:latin typeface="Cambria Math" panose="02040503050406030204" pitchFamily="18" charset="0"/>
                              </a:rPr>
                              <m:t>(</m:t>
                            </m:r>
                            <m:r>
                              <a:rPr lang="en-US" sz="1600" b="0" i="1" smtClean="0">
                                <a:solidFill>
                                  <a:srgbClr val="002060"/>
                                </a:solidFill>
                                <a:latin typeface="Cambria Math" panose="02040503050406030204" pitchFamily="18" charset="0"/>
                              </a:rPr>
                              <m:t>h𝑘𝑙</m:t>
                            </m:r>
                            <m:r>
                              <a:rPr lang="en-US" sz="1600" b="0" i="1" smtClean="0">
                                <a:solidFill>
                                  <a:srgbClr val="002060"/>
                                </a:solidFill>
                                <a:latin typeface="Cambria Math" panose="02040503050406030204" pitchFamily="18" charset="0"/>
                              </a:rPr>
                              <m:t>)</m:t>
                            </m:r>
                          </m:e>
                        </m:nary>
                      </m:den>
                    </m:f>
                  </m:oMath>
                </a14:m>
                <a:r>
                  <a:rPr lang="it-IT" sz="1600" dirty="0">
                    <a:solidFill>
                      <a:srgbClr val="002060"/>
                    </a:solidFill>
                  </a:rPr>
                  <a:t> </a:t>
                </a:r>
                <a:r>
                  <a:rPr lang="it-IT" sz="1600" dirty="0">
                    <a:solidFill>
                      <a:srgbClr val="002060"/>
                    </a:solidFill>
                    <a:sym typeface="Wingdings" panose="05000000000000000000" pitchFamily="2" charset="2"/>
                  </a:rPr>
                  <a:t> </a:t>
                </a:r>
                <a:r>
                  <a:rPr lang="it-IT" sz="1600" i="1" dirty="0" err="1">
                    <a:solidFill>
                      <a:srgbClr val="002060"/>
                    </a:solidFill>
                    <a:sym typeface="Wingdings" panose="05000000000000000000" pitchFamily="2" charset="2"/>
                  </a:rPr>
                  <a:t>oriented</a:t>
                </a:r>
                <a:r>
                  <a:rPr lang="it-IT" sz="1600" i="1" dirty="0">
                    <a:solidFill>
                      <a:srgbClr val="002060"/>
                    </a:solidFill>
                    <a:sym typeface="Wingdings" panose="05000000000000000000" pitchFamily="2" charset="2"/>
                  </a:rPr>
                  <a:t> sample</a:t>
                </a:r>
                <a:endParaRPr lang="it-IT" sz="1600" i="1" dirty="0">
                  <a:solidFill>
                    <a:srgbClr val="002060"/>
                  </a:solidFill>
                </a:endParaRPr>
              </a:p>
              <a:p>
                <a:endParaRPr lang="it-IT" sz="1600" dirty="0">
                  <a:solidFill>
                    <a:srgbClr val="002060"/>
                  </a:solidFill>
                </a:endParaRPr>
              </a:p>
              <a:p>
                <a14:m>
                  <m:oMath xmlns:m="http://schemas.openxmlformats.org/officeDocument/2006/math">
                    <m:sSub>
                      <m:sSubPr>
                        <m:ctrlPr>
                          <a:rPr lang="it-IT" sz="1600" b="0" i="1" smtClean="0">
                            <a:solidFill>
                              <a:srgbClr val="002060"/>
                            </a:solidFill>
                            <a:latin typeface="Cambria Math" panose="02040503050406030204" pitchFamily="18" charset="0"/>
                          </a:rPr>
                        </m:ctrlPr>
                      </m:sSubPr>
                      <m:e>
                        <m:r>
                          <a:rPr lang="en-US" sz="1600" i="1" smtClean="0">
                            <a:solidFill>
                              <a:srgbClr val="002060"/>
                            </a:solidFill>
                            <a:latin typeface="Cambria Math" panose="02040503050406030204" pitchFamily="18" charset="0"/>
                          </a:rPr>
                          <m:t>𝜌</m:t>
                        </m:r>
                      </m:e>
                      <m:sub>
                        <m:r>
                          <a:rPr lang="it-IT" sz="1600" b="0" i="1" smtClean="0">
                            <a:solidFill>
                              <a:srgbClr val="002060"/>
                            </a:solidFill>
                            <a:latin typeface="Cambria Math" panose="02040503050406030204" pitchFamily="18" charset="0"/>
                          </a:rPr>
                          <m:t>0</m:t>
                        </m:r>
                      </m:sub>
                    </m:sSub>
                    <m:r>
                      <a:rPr lang="en-US" sz="1600" b="0" i="0" smtClean="0">
                        <a:solidFill>
                          <a:srgbClr val="002060"/>
                        </a:solidFill>
                        <a:latin typeface="Cambria Math" panose="02040503050406030204" pitchFamily="18" charset="0"/>
                      </a:rPr>
                      <m:t>=</m:t>
                    </m:r>
                    <m:f>
                      <m:fPr>
                        <m:ctrlPr>
                          <a:rPr lang="en-US" sz="1600" b="0" i="1" smtClean="0">
                            <a:solidFill>
                              <a:srgbClr val="002060"/>
                            </a:solidFill>
                            <a:latin typeface="Cambria Math" panose="02040503050406030204" pitchFamily="18" charset="0"/>
                          </a:rPr>
                        </m:ctrlPr>
                      </m:fPr>
                      <m:num>
                        <m:nary>
                          <m:naryPr>
                            <m:chr m:val="∑"/>
                            <m:subHide m:val="on"/>
                            <m:supHide m:val="on"/>
                            <m:ctrlPr>
                              <a:rPr lang="en-US" sz="1600" b="0" i="1" smtClean="0">
                                <a:solidFill>
                                  <a:srgbClr val="002060"/>
                                </a:solidFill>
                                <a:latin typeface="Cambria Math" panose="02040503050406030204" pitchFamily="18" charset="0"/>
                              </a:rPr>
                            </m:ctrlPr>
                          </m:naryPr>
                          <m:sub/>
                          <m:sup/>
                          <m:e>
                            <m:sSub>
                              <m:sSubPr>
                                <m:ctrlPr>
                                  <a:rPr lang="it-IT" sz="1600" b="0" i="1" smtClean="0">
                                    <a:solidFill>
                                      <a:srgbClr val="002060"/>
                                    </a:solidFill>
                                    <a:latin typeface="Cambria Math" panose="02040503050406030204" pitchFamily="18" charset="0"/>
                                  </a:rPr>
                                </m:ctrlPr>
                              </m:sSubPr>
                              <m:e>
                                <m:r>
                                  <a:rPr lang="en-US" sz="1600" b="0" i="1" smtClean="0">
                                    <a:solidFill>
                                      <a:srgbClr val="002060"/>
                                    </a:solidFill>
                                    <a:latin typeface="Cambria Math" panose="02040503050406030204" pitchFamily="18" charset="0"/>
                                  </a:rPr>
                                  <m:t>𝐼</m:t>
                                </m:r>
                              </m:e>
                              <m:sub>
                                <m:r>
                                  <a:rPr lang="it-IT" sz="1600" b="0" i="1" smtClean="0">
                                    <a:solidFill>
                                      <a:srgbClr val="002060"/>
                                    </a:solidFill>
                                    <a:latin typeface="Cambria Math" panose="02040503050406030204" pitchFamily="18" charset="0"/>
                                  </a:rPr>
                                  <m:t>0</m:t>
                                </m:r>
                              </m:sub>
                            </m:sSub>
                            <m:r>
                              <a:rPr lang="en-US" sz="1600" b="0" i="1" smtClean="0">
                                <a:solidFill>
                                  <a:srgbClr val="002060"/>
                                </a:solidFill>
                                <a:latin typeface="Cambria Math" panose="02040503050406030204" pitchFamily="18" charset="0"/>
                              </a:rPr>
                              <m:t>(00</m:t>
                            </m:r>
                            <m:r>
                              <a:rPr lang="en-US" sz="1600" b="0" i="1" smtClean="0">
                                <a:solidFill>
                                  <a:srgbClr val="002060"/>
                                </a:solidFill>
                                <a:latin typeface="Cambria Math" panose="02040503050406030204" pitchFamily="18" charset="0"/>
                              </a:rPr>
                              <m:t>𝑙</m:t>
                            </m:r>
                            <m:r>
                              <a:rPr lang="en-US" sz="1600" b="0" i="1" smtClean="0">
                                <a:solidFill>
                                  <a:srgbClr val="002060"/>
                                </a:solidFill>
                                <a:latin typeface="Cambria Math" panose="02040503050406030204" pitchFamily="18" charset="0"/>
                              </a:rPr>
                              <m:t>)</m:t>
                            </m:r>
                          </m:e>
                        </m:nary>
                      </m:num>
                      <m:den>
                        <m:nary>
                          <m:naryPr>
                            <m:chr m:val="∑"/>
                            <m:subHide m:val="on"/>
                            <m:supHide m:val="on"/>
                            <m:ctrlPr>
                              <a:rPr lang="en-US" sz="1600" b="0" i="1" smtClean="0">
                                <a:solidFill>
                                  <a:srgbClr val="002060"/>
                                </a:solidFill>
                                <a:latin typeface="Cambria Math" panose="02040503050406030204" pitchFamily="18" charset="0"/>
                              </a:rPr>
                            </m:ctrlPr>
                          </m:naryPr>
                          <m:sub/>
                          <m:sup/>
                          <m:e>
                            <m:sSub>
                              <m:sSubPr>
                                <m:ctrlPr>
                                  <a:rPr lang="it-IT" sz="1600" b="0" i="1" smtClean="0">
                                    <a:solidFill>
                                      <a:srgbClr val="002060"/>
                                    </a:solidFill>
                                    <a:latin typeface="Cambria Math" panose="02040503050406030204" pitchFamily="18" charset="0"/>
                                  </a:rPr>
                                </m:ctrlPr>
                              </m:sSubPr>
                              <m:e>
                                <m:r>
                                  <a:rPr lang="en-US" sz="1600" b="0" i="1" smtClean="0">
                                    <a:solidFill>
                                      <a:srgbClr val="002060"/>
                                    </a:solidFill>
                                    <a:latin typeface="Cambria Math" panose="02040503050406030204" pitchFamily="18" charset="0"/>
                                  </a:rPr>
                                  <m:t>𝐼</m:t>
                                </m:r>
                              </m:e>
                              <m:sub>
                                <m:r>
                                  <a:rPr lang="it-IT" sz="1600" b="0" i="1" smtClean="0">
                                    <a:solidFill>
                                      <a:srgbClr val="002060"/>
                                    </a:solidFill>
                                    <a:latin typeface="Cambria Math" panose="02040503050406030204" pitchFamily="18" charset="0"/>
                                  </a:rPr>
                                  <m:t>0</m:t>
                                </m:r>
                              </m:sub>
                            </m:sSub>
                            <m:r>
                              <a:rPr lang="en-US" sz="1600" b="0" i="1" smtClean="0">
                                <a:solidFill>
                                  <a:srgbClr val="002060"/>
                                </a:solidFill>
                                <a:latin typeface="Cambria Math" panose="02040503050406030204" pitchFamily="18" charset="0"/>
                              </a:rPr>
                              <m:t>(</m:t>
                            </m:r>
                            <m:r>
                              <a:rPr lang="en-US" sz="1600" b="0" i="1" smtClean="0">
                                <a:solidFill>
                                  <a:srgbClr val="002060"/>
                                </a:solidFill>
                                <a:latin typeface="Cambria Math" panose="02040503050406030204" pitchFamily="18" charset="0"/>
                              </a:rPr>
                              <m:t>h𝑘𝑙</m:t>
                            </m:r>
                            <m:r>
                              <a:rPr lang="en-US" sz="1600" b="0" i="1" smtClean="0">
                                <a:solidFill>
                                  <a:srgbClr val="002060"/>
                                </a:solidFill>
                                <a:latin typeface="Cambria Math" panose="02040503050406030204" pitchFamily="18" charset="0"/>
                              </a:rPr>
                              <m:t>)</m:t>
                            </m:r>
                          </m:e>
                        </m:nary>
                      </m:den>
                    </m:f>
                  </m:oMath>
                </a14:m>
                <a:r>
                  <a:rPr lang="it-IT" sz="1600" dirty="0">
                    <a:solidFill>
                      <a:srgbClr val="002060"/>
                    </a:solidFill>
                    <a:sym typeface="Wingdings" panose="05000000000000000000" pitchFamily="2" charset="2"/>
                  </a:rPr>
                  <a:t> </a:t>
                </a:r>
                <a:r>
                  <a:rPr lang="it-IT" sz="1600" i="1" dirty="0" err="1">
                    <a:solidFill>
                      <a:srgbClr val="002060"/>
                    </a:solidFill>
                    <a:sym typeface="Wingdings" panose="05000000000000000000" pitchFamily="2" charset="2"/>
                  </a:rPr>
                  <a:t>powders</a:t>
                </a:r>
                <a:r>
                  <a:rPr lang="it-IT" sz="1600" i="1" dirty="0">
                    <a:solidFill>
                      <a:srgbClr val="002060"/>
                    </a:solidFill>
                    <a:sym typeface="Wingdings" panose="05000000000000000000" pitchFamily="2" charset="2"/>
                  </a:rPr>
                  <a:t> (non-</a:t>
                </a:r>
                <a:r>
                  <a:rPr lang="it-IT" sz="1600" i="1" dirty="0" err="1">
                    <a:solidFill>
                      <a:srgbClr val="002060"/>
                    </a:solidFill>
                    <a:sym typeface="Wingdings" panose="05000000000000000000" pitchFamily="2" charset="2"/>
                  </a:rPr>
                  <a:t>oriented</a:t>
                </a:r>
                <a:r>
                  <a:rPr lang="it-IT" sz="1600" i="1" dirty="0">
                    <a:solidFill>
                      <a:srgbClr val="002060"/>
                    </a:solidFill>
                    <a:sym typeface="Wingdings" panose="05000000000000000000" pitchFamily="2" charset="2"/>
                  </a:rPr>
                  <a:t>)</a:t>
                </a:r>
              </a:p>
              <a:p>
                <a:endParaRPr lang="it-IT" sz="1600" i="1" dirty="0">
                  <a:solidFill>
                    <a:srgbClr val="002060"/>
                  </a:solidFill>
                  <a:sym typeface="Wingdings" panose="05000000000000000000" pitchFamily="2" charset="2"/>
                </a:endParaRPr>
              </a:p>
            </p:txBody>
          </p:sp>
        </mc:Choice>
        <mc:Fallback xmlns="">
          <p:sp>
            <p:nvSpPr>
              <p:cNvPr id="10" name="CasellaDiTesto 11">
                <a:extLst>
                  <a:ext uri="{FF2B5EF4-FFF2-40B4-BE49-F238E27FC236}">
                    <a16:creationId xmlns:a16="http://schemas.microsoft.com/office/drawing/2014/main" id="{6349FF37-3CA5-CF73-392B-BAEFCF8D8933}"/>
                  </a:ext>
                </a:extLst>
              </p:cNvPr>
              <p:cNvSpPr txBox="1">
                <a:spLocks noRot="1" noChangeAspect="1" noMove="1" noResize="1" noEditPoints="1" noAdjustHandles="1" noChangeArrowheads="1" noChangeShapeType="1" noTextEdit="1"/>
              </p:cNvSpPr>
              <p:nvPr/>
            </p:nvSpPr>
            <p:spPr>
              <a:xfrm>
                <a:off x="8421863" y="4566792"/>
                <a:ext cx="3770137" cy="1985608"/>
              </a:xfrm>
              <a:prstGeom prst="rect">
                <a:avLst/>
              </a:prstGeom>
              <a:blipFill>
                <a:blip r:embed="rId3"/>
                <a:stretch>
                  <a:fillRect b="-7669"/>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graphicFrame>
            <p:nvGraphicFramePr>
              <p:cNvPr id="11" name="Tabella 12">
                <a:extLst>
                  <a:ext uri="{FF2B5EF4-FFF2-40B4-BE49-F238E27FC236}">
                    <a16:creationId xmlns:a16="http://schemas.microsoft.com/office/drawing/2014/main" id="{45ABF357-B328-81AF-7B7F-829EE6D5BC55}"/>
                  </a:ext>
                </a:extLst>
              </p:cNvPr>
              <p:cNvGraphicFramePr>
                <a:graphicFrameLocks noGrp="1"/>
              </p:cNvGraphicFramePr>
              <p:nvPr>
                <p:extLst>
                  <p:ext uri="{D42A27DB-BD31-4B8C-83A1-F6EECF244321}">
                    <p14:modId xmlns:p14="http://schemas.microsoft.com/office/powerpoint/2010/main" val="2022950903"/>
                  </p:ext>
                </p:extLst>
              </p:nvPr>
            </p:nvGraphicFramePr>
            <p:xfrm>
              <a:off x="7292761" y="985707"/>
              <a:ext cx="4814581" cy="3350681"/>
            </p:xfrm>
            <a:graphic>
              <a:graphicData uri="http://schemas.openxmlformats.org/drawingml/2006/table">
                <a:tbl>
                  <a:tblPr firstRow="1" bandRow="1">
                    <a:tableStyleId>{5C22544A-7EE6-4342-B048-85BDC9FD1C3A}</a:tableStyleId>
                  </a:tblPr>
                  <a:tblGrid>
                    <a:gridCol w="2925058">
                      <a:extLst>
                        <a:ext uri="{9D8B030D-6E8A-4147-A177-3AD203B41FA5}">
                          <a16:colId xmlns:a16="http://schemas.microsoft.com/office/drawing/2014/main" val="1971391013"/>
                        </a:ext>
                      </a:extLst>
                    </a:gridCol>
                    <a:gridCol w="1889523">
                      <a:extLst>
                        <a:ext uri="{9D8B030D-6E8A-4147-A177-3AD203B41FA5}">
                          <a16:colId xmlns:a16="http://schemas.microsoft.com/office/drawing/2014/main" val="3662543654"/>
                        </a:ext>
                      </a:extLst>
                    </a:gridCol>
                  </a:tblGrid>
                  <a:tr h="418367">
                    <a:tc>
                      <a:txBody>
                        <a:bodyPr/>
                        <a:lstStyle/>
                        <a:p>
                          <a:r>
                            <a:rPr lang="it-IT" sz="2000" dirty="0"/>
                            <a:t>Sample</a:t>
                          </a:r>
                        </a:p>
                      </a:txBody>
                      <a:tcPr marL="101793" marR="101793" marT="50896" marB="50896"/>
                    </a:tc>
                    <a:tc>
                      <a:txBody>
                        <a:bodyPr/>
                        <a:lstStyle/>
                        <a:p>
                          <a:pPr algn="ctr"/>
                          <a14:m>
                            <m:oMathPara xmlns:m="http://schemas.openxmlformats.org/officeDocument/2006/math">
                              <m:oMathParaPr>
                                <m:jc m:val="centerGroup"/>
                              </m:oMathParaPr>
                              <m:oMath xmlns:m="http://schemas.openxmlformats.org/officeDocument/2006/math">
                                <m:r>
                                  <a:rPr lang="it-IT" sz="2000" b="1" i="1" smtClean="0">
                                    <a:latin typeface="Cambria Math" panose="02040503050406030204" pitchFamily="18" charset="0"/>
                                  </a:rPr>
                                  <m:t>𝑭</m:t>
                                </m:r>
                              </m:oMath>
                            </m:oMathPara>
                          </a14:m>
                          <a:endParaRPr lang="it-IT" sz="2000" dirty="0"/>
                        </a:p>
                      </a:txBody>
                      <a:tcPr marL="101793" marR="101793" marT="50896" marB="50896"/>
                    </a:tc>
                    <a:extLst>
                      <a:ext uri="{0D108BD9-81ED-4DB2-BD59-A6C34878D82A}">
                        <a16:rowId xmlns:a16="http://schemas.microsoft.com/office/drawing/2014/main" val="1582332253"/>
                      </a:ext>
                    </a:extLst>
                  </a:tr>
                  <a:tr h="418367">
                    <a:tc>
                      <a:txBody>
                        <a:bodyPr/>
                        <a:lstStyle/>
                        <a:p>
                          <a:r>
                            <a:rPr lang="it-IT" sz="1400" dirty="0"/>
                            <a:t>Silver (</a:t>
                          </a:r>
                          <a:r>
                            <a:rPr lang="it-IT" sz="1400" dirty="0" err="1"/>
                            <a:t>powder</a:t>
                          </a:r>
                          <a:r>
                            <a:rPr lang="it-IT" sz="1400" dirty="0"/>
                            <a:t> ~ 1 </a:t>
                          </a:r>
                          <a:r>
                            <a:rPr lang="el-GR" sz="1400" dirty="0"/>
                            <a:t>μ</a:t>
                          </a:r>
                          <a:r>
                            <a:rPr lang="it-IT" sz="1400" dirty="0"/>
                            <a:t>m)</a:t>
                          </a:r>
                        </a:p>
                      </a:txBody>
                      <a:tcPr marL="101793" marR="101793" marT="50896" marB="50896" anchor="ctr"/>
                    </a:tc>
                    <a:tc>
                      <a:txBody>
                        <a:bodyPr/>
                        <a:lstStyle/>
                        <a:p>
                          <a:pPr algn="ctr"/>
                          <a:r>
                            <a:rPr lang="it-IT" sz="1400" dirty="0"/>
                            <a:t>0.01</a:t>
                          </a:r>
                        </a:p>
                      </a:txBody>
                      <a:tcPr marL="101793" marR="101793" marT="50896" marB="50896" anchor="ctr"/>
                    </a:tc>
                    <a:extLst>
                      <a:ext uri="{0D108BD9-81ED-4DB2-BD59-A6C34878D82A}">
                        <a16:rowId xmlns:a16="http://schemas.microsoft.com/office/drawing/2014/main" val="2708907484"/>
                      </a:ext>
                    </a:extLst>
                  </a:tr>
                  <a:tr h="4183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Silver (</a:t>
                          </a:r>
                          <a:r>
                            <a:rPr lang="it-IT" sz="1400" dirty="0" err="1"/>
                            <a:t>powder</a:t>
                          </a:r>
                          <a:r>
                            <a:rPr lang="it-IT" sz="1400" dirty="0"/>
                            <a:t> ~ 2 </a:t>
                          </a:r>
                          <a:r>
                            <a:rPr lang="el-GR" sz="1400" dirty="0"/>
                            <a:t>μ</a:t>
                          </a:r>
                          <a:r>
                            <a:rPr lang="it-IT" sz="1400" dirty="0"/>
                            <a:t>m)</a:t>
                          </a:r>
                        </a:p>
                      </a:txBody>
                      <a:tcPr marL="101793" marR="101793" marT="50896" marB="50896"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a:t>0.31</a:t>
                          </a:r>
                        </a:p>
                      </a:txBody>
                      <a:tcPr marL="101793" marR="101793" marT="50896" marB="50896" anchor="ctr"/>
                    </a:tc>
                    <a:extLst>
                      <a:ext uri="{0D108BD9-81ED-4DB2-BD59-A6C34878D82A}">
                        <a16:rowId xmlns:a16="http://schemas.microsoft.com/office/drawing/2014/main" val="2897096465"/>
                      </a:ext>
                    </a:extLst>
                  </a:tr>
                  <a:tr h="412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Silver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a:t>0.43</a:t>
                          </a:r>
                        </a:p>
                      </a:txBody>
                      <a:tcPr marL="101793" marR="101793" marT="50896" marB="50896" anchor="ctr"/>
                    </a:tc>
                    <a:extLst>
                      <a:ext uri="{0D108BD9-81ED-4DB2-BD59-A6C34878D82A}">
                        <a16:rowId xmlns:a16="http://schemas.microsoft.com/office/drawing/2014/main" val="4241771520"/>
                      </a:ext>
                    </a:extLst>
                  </a:tr>
                  <a:tr h="412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Cu/Ag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algn="ctr"/>
                          <a:r>
                            <a:rPr lang="it-IT" sz="1400" dirty="0"/>
                            <a:t>0.47</a:t>
                          </a:r>
                        </a:p>
                      </a:txBody>
                      <a:tcPr marL="101793" marR="101793" marT="50896" marB="50896" anchor="ctr"/>
                    </a:tc>
                    <a:extLst>
                      <a:ext uri="{0D108BD9-81ED-4DB2-BD59-A6C34878D82A}">
                        <a16:rowId xmlns:a16="http://schemas.microsoft.com/office/drawing/2014/main" val="1769824806"/>
                      </a:ext>
                    </a:extLst>
                  </a:tr>
                  <a:tr h="381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Cu-Zn/Ag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algn="ctr"/>
                          <a:r>
                            <a:rPr lang="it-IT" sz="1400" dirty="0"/>
                            <a:t>0.58</a:t>
                          </a:r>
                        </a:p>
                      </a:txBody>
                      <a:tcPr marL="101793" marR="101793" marT="50896" marB="50896" anchor="ctr"/>
                    </a:tc>
                    <a:extLst>
                      <a:ext uri="{0D108BD9-81ED-4DB2-BD59-A6C34878D82A}">
                        <a16:rowId xmlns:a16="http://schemas.microsoft.com/office/drawing/2014/main" val="2183325217"/>
                      </a:ext>
                    </a:extLst>
                  </a:tr>
                  <a:tr h="4715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Cu-Ni/Nb/Ag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algn="ctr"/>
                          <a:r>
                            <a:rPr lang="it-IT" sz="1400" dirty="0"/>
                            <a:t>0.72</a:t>
                          </a:r>
                        </a:p>
                      </a:txBody>
                      <a:tcPr marL="101793" marR="101793" marT="50896" marB="50896" anchor="ctr"/>
                    </a:tc>
                    <a:extLst>
                      <a:ext uri="{0D108BD9-81ED-4DB2-BD59-A6C34878D82A}">
                        <a16:rowId xmlns:a16="http://schemas.microsoft.com/office/drawing/2014/main" val="3159342643"/>
                      </a:ext>
                    </a:extLst>
                  </a:tr>
                  <a:tr h="4183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err="1"/>
                            <a:t>CuNi</a:t>
                          </a:r>
                          <a:r>
                            <a:rPr lang="it-IT" sz="1400" dirty="0"/>
                            <a:t>/Nb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algn="ctr"/>
                          <a:r>
                            <a:rPr lang="it-IT" sz="1400" dirty="0"/>
                            <a:t>0.81</a:t>
                          </a:r>
                        </a:p>
                      </a:txBody>
                      <a:tcPr marL="101793" marR="101793" marT="50896" marB="50896" anchor="ctr"/>
                    </a:tc>
                    <a:extLst>
                      <a:ext uri="{0D108BD9-81ED-4DB2-BD59-A6C34878D82A}">
                        <a16:rowId xmlns:a16="http://schemas.microsoft.com/office/drawing/2014/main" val="2087320096"/>
                      </a:ext>
                    </a:extLst>
                  </a:tr>
                </a:tbl>
              </a:graphicData>
            </a:graphic>
          </p:graphicFrame>
        </mc:Choice>
        <mc:Fallback xmlns="">
          <p:graphicFrame>
            <p:nvGraphicFramePr>
              <p:cNvPr id="11" name="Tabella 12">
                <a:extLst>
                  <a:ext uri="{FF2B5EF4-FFF2-40B4-BE49-F238E27FC236}">
                    <a16:creationId xmlns:a16="http://schemas.microsoft.com/office/drawing/2014/main" id="{45ABF357-B328-81AF-7B7F-829EE6D5BC55}"/>
                  </a:ext>
                </a:extLst>
              </p:cNvPr>
              <p:cNvGraphicFramePr>
                <a:graphicFrameLocks noGrp="1"/>
              </p:cNvGraphicFramePr>
              <p:nvPr>
                <p:extLst>
                  <p:ext uri="{D42A27DB-BD31-4B8C-83A1-F6EECF244321}">
                    <p14:modId xmlns:p14="http://schemas.microsoft.com/office/powerpoint/2010/main" val="2022950903"/>
                  </p:ext>
                </p:extLst>
              </p:nvPr>
            </p:nvGraphicFramePr>
            <p:xfrm>
              <a:off x="7292761" y="985707"/>
              <a:ext cx="4814581" cy="3350681"/>
            </p:xfrm>
            <a:graphic>
              <a:graphicData uri="http://schemas.openxmlformats.org/drawingml/2006/table">
                <a:tbl>
                  <a:tblPr firstRow="1" bandRow="1">
                    <a:tableStyleId>{5C22544A-7EE6-4342-B048-85BDC9FD1C3A}</a:tableStyleId>
                  </a:tblPr>
                  <a:tblGrid>
                    <a:gridCol w="2925058">
                      <a:extLst>
                        <a:ext uri="{9D8B030D-6E8A-4147-A177-3AD203B41FA5}">
                          <a16:colId xmlns:a16="http://schemas.microsoft.com/office/drawing/2014/main" val="1971391013"/>
                        </a:ext>
                      </a:extLst>
                    </a:gridCol>
                    <a:gridCol w="1889523">
                      <a:extLst>
                        <a:ext uri="{9D8B030D-6E8A-4147-A177-3AD203B41FA5}">
                          <a16:colId xmlns:a16="http://schemas.microsoft.com/office/drawing/2014/main" val="3662543654"/>
                        </a:ext>
                      </a:extLst>
                    </a:gridCol>
                  </a:tblGrid>
                  <a:tr h="418367">
                    <a:tc>
                      <a:txBody>
                        <a:bodyPr/>
                        <a:lstStyle/>
                        <a:p>
                          <a:r>
                            <a:rPr lang="it-IT" sz="2000" dirty="0"/>
                            <a:t>Sample</a:t>
                          </a:r>
                        </a:p>
                      </a:txBody>
                      <a:tcPr marL="101793" marR="101793" marT="50896" marB="50896"/>
                    </a:tc>
                    <a:tc>
                      <a:txBody>
                        <a:bodyPr/>
                        <a:lstStyle/>
                        <a:p>
                          <a:endParaRPr lang="it-IT"/>
                        </a:p>
                      </a:txBody>
                      <a:tcPr marL="101793" marR="101793" marT="50896" marB="50896">
                        <a:blipFill>
                          <a:blip r:embed="rId4"/>
                          <a:stretch>
                            <a:fillRect l="-155484" t="-5797" r="-1290" b="-701449"/>
                          </a:stretch>
                        </a:blipFill>
                      </a:tcPr>
                    </a:tc>
                    <a:extLst>
                      <a:ext uri="{0D108BD9-81ED-4DB2-BD59-A6C34878D82A}">
                        <a16:rowId xmlns:a16="http://schemas.microsoft.com/office/drawing/2014/main" val="1582332253"/>
                      </a:ext>
                    </a:extLst>
                  </a:tr>
                  <a:tr h="418367">
                    <a:tc>
                      <a:txBody>
                        <a:bodyPr/>
                        <a:lstStyle/>
                        <a:p>
                          <a:r>
                            <a:rPr lang="it-IT" sz="1400" dirty="0"/>
                            <a:t>Silver (</a:t>
                          </a:r>
                          <a:r>
                            <a:rPr lang="it-IT" sz="1400" dirty="0" err="1"/>
                            <a:t>powder</a:t>
                          </a:r>
                          <a:r>
                            <a:rPr lang="it-IT" sz="1400" dirty="0"/>
                            <a:t> ~ 1 </a:t>
                          </a:r>
                          <a:r>
                            <a:rPr lang="el-GR" sz="1400" dirty="0"/>
                            <a:t>μ</a:t>
                          </a:r>
                          <a:r>
                            <a:rPr lang="it-IT" sz="1400" dirty="0"/>
                            <a:t>m)</a:t>
                          </a:r>
                        </a:p>
                      </a:txBody>
                      <a:tcPr marL="101793" marR="101793" marT="50896" marB="50896" anchor="ctr"/>
                    </a:tc>
                    <a:tc>
                      <a:txBody>
                        <a:bodyPr/>
                        <a:lstStyle/>
                        <a:p>
                          <a:pPr algn="ctr"/>
                          <a:r>
                            <a:rPr lang="it-IT" sz="1400" dirty="0"/>
                            <a:t>0.01</a:t>
                          </a:r>
                        </a:p>
                      </a:txBody>
                      <a:tcPr marL="101793" marR="101793" marT="50896" marB="50896" anchor="ctr"/>
                    </a:tc>
                    <a:extLst>
                      <a:ext uri="{0D108BD9-81ED-4DB2-BD59-A6C34878D82A}">
                        <a16:rowId xmlns:a16="http://schemas.microsoft.com/office/drawing/2014/main" val="2708907484"/>
                      </a:ext>
                    </a:extLst>
                  </a:tr>
                  <a:tr h="4183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Silver (</a:t>
                          </a:r>
                          <a:r>
                            <a:rPr lang="it-IT" sz="1400" dirty="0" err="1"/>
                            <a:t>powder</a:t>
                          </a:r>
                          <a:r>
                            <a:rPr lang="it-IT" sz="1400" dirty="0"/>
                            <a:t> ~ 2 </a:t>
                          </a:r>
                          <a:r>
                            <a:rPr lang="el-GR" sz="1400" dirty="0"/>
                            <a:t>μ</a:t>
                          </a:r>
                          <a:r>
                            <a:rPr lang="it-IT" sz="1400" dirty="0"/>
                            <a:t>m)</a:t>
                          </a:r>
                        </a:p>
                      </a:txBody>
                      <a:tcPr marL="101793" marR="101793" marT="50896" marB="50896"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a:t>0.31</a:t>
                          </a:r>
                        </a:p>
                      </a:txBody>
                      <a:tcPr marL="101793" marR="101793" marT="50896" marB="50896" anchor="ctr"/>
                    </a:tc>
                    <a:extLst>
                      <a:ext uri="{0D108BD9-81ED-4DB2-BD59-A6C34878D82A}">
                        <a16:rowId xmlns:a16="http://schemas.microsoft.com/office/drawing/2014/main" val="2897096465"/>
                      </a:ext>
                    </a:extLst>
                  </a:tr>
                  <a:tr h="412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Silver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a:t>0.43</a:t>
                          </a:r>
                        </a:p>
                      </a:txBody>
                      <a:tcPr marL="101793" marR="101793" marT="50896" marB="50896" anchor="ctr"/>
                    </a:tc>
                    <a:extLst>
                      <a:ext uri="{0D108BD9-81ED-4DB2-BD59-A6C34878D82A}">
                        <a16:rowId xmlns:a16="http://schemas.microsoft.com/office/drawing/2014/main" val="4241771520"/>
                      </a:ext>
                    </a:extLst>
                  </a:tr>
                  <a:tr h="412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Cu/Ag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algn="ctr"/>
                          <a:r>
                            <a:rPr lang="it-IT" sz="1400" dirty="0"/>
                            <a:t>0.47</a:t>
                          </a:r>
                        </a:p>
                      </a:txBody>
                      <a:tcPr marL="101793" marR="101793" marT="50896" marB="50896" anchor="ctr"/>
                    </a:tc>
                    <a:extLst>
                      <a:ext uri="{0D108BD9-81ED-4DB2-BD59-A6C34878D82A}">
                        <a16:rowId xmlns:a16="http://schemas.microsoft.com/office/drawing/2014/main" val="1769824806"/>
                      </a:ext>
                    </a:extLst>
                  </a:tr>
                  <a:tr h="381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Cu-Zn/Ag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algn="ctr"/>
                          <a:r>
                            <a:rPr lang="it-IT" sz="1400" dirty="0"/>
                            <a:t>0.58</a:t>
                          </a:r>
                        </a:p>
                      </a:txBody>
                      <a:tcPr marL="101793" marR="101793" marT="50896" marB="50896" anchor="ctr"/>
                    </a:tc>
                    <a:extLst>
                      <a:ext uri="{0D108BD9-81ED-4DB2-BD59-A6C34878D82A}">
                        <a16:rowId xmlns:a16="http://schemas.microsoft.com/office/drawing/2014/main" val="2183325217"/>
                      </a:ext>
                    </a:extLst>
                  </a:tr>
                  <a:tr h="4715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t>Cu-Ni/Nb/Ag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algn="ctr"/>
                          <a:r>
                            <a:rPr lang="it-IT" sz="1400" dirty="0"/>
                            <a:t>0.72</a:t>
                          </a:r>
                        </a:p>
                      </a:txBody>
                      <a:tcPr marL="101793" marR="101793" marT="50896" marB="50896" anchor="ctr"/>
                    </a:tc>
                    <a:extLst>
                      <a:ext uri="{0D108BD9-81ED-4DB2-BD59-A6C34878D82A}">
                        <a16:rowId xmlns:a16="http://schemas.microsoft.com/office/drawing/2014/main" val="3159342643"/>
                      </a:ext>
                    </a:extLst>
                  </a:tr>
                  <a:tr h="4183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err="1"/>
                            <a:t>CuNi</a:t>
                          </a:r>
                          <a:r>
                            <a:rPr lang="it-IT" sz="1400" dirty="0"/>
                            <a:t>/Nb (</a:t>
                          </a:r>
                          <a:r>
                            <a:rPr lang="it-IT" sz="1400" dirty="0" err="1"/>
                            <a:t>powder</a:t>
                          </a:r>
                          <a:r>
                            <a:rPr lang="it-IT" sz="1400" dirty="0"/>
                            <a:t> ~ 8 </a:t>
                          </a:r>
                          <a:r>
                            <a:rPr lang="el-GR" sz="1400" dirty="0"/>
                            <a:t>μ</a:t>
                          </a:r>
                          <a:r>
                            <a:rPr lang="it-IT" sz="1400" dirty="0"/>
                            <a:t>m)</a:t>
                          </a:r>
                        </a:p>
                      </a:txBody>
                      <a:tcPr marL="101793" marR="101793" marT="50896" marB="50896" anchor="ctr"/>
                    </a:tc>
                    <a:tc>
                      <a:txBody>
                        <a:bodyPr/>
                        <a:lstStyle/>
                        <a:p>
                          <a:pPr algn="ctr"/>
                          <a:r>
                            <a:rPr lang="it-IT" sz="1400" dirty="0"/>
                            <a:t>0.81</a:t>
                          </a:r>
                        </a:p>
                      </a:txBody>
                      <a:tcPr marL="101793" marR="101793" marT="50896" marB="50896" anchor="ctr"/>
                    </a:tc>
                    <a:extLst>
                      <a:ext uri="{0D108BD9-81ED-4DB2-BD59-A6C34878D82A}">
                        <a16:rowId xmlns:a16="http://schemas.microsoft.com/office/drawing/2014/main" val="2087320096"/>
                      </a:ext>
                    </a:extLst>
                  </a:tr>
                </a:tbl>
              </a:graphicData>
            </a:graphic>
          </p:graphicFrame>
        </mc:Fallback>
      </mc:AlternateContent>
      <p:sp>
        <p:nvSpPr>
          <p:cNvPr id="13" name="CasellaDiTesto 12">
            <a:extLst>
              <a:ext uri="{FF2B5EF4-FFF2-40B4-BE49-F238E27FC236}">
                <a16:creationId xmlns:a16="http://schemas.microsoft.com/office/drawing/2014/main" id="{05CE9F9C-6726-35CF-A6B5-96F462DA3DCA}"/>
              </a:ext>
            </a:extLst>
          </p:cNvPr>
          <p:cNvSpPr txBox="1"/>
          <p:nvPr/>
        </p:nvSpPr>
        <p:spPr>
          <a:xfrm>
            <a:off x="6274757" y="5276262"/>
            <a:ext cx="2188420" cy="369332"/>
          </a:xfrm>
          <a:prstGeom prst="rect">
            <a:avLst/>
          </a:prstGeom>
          <a:noFill/>
        </p:spPr>
        <p:txBody>
          <a:bodyPr wrap="none" rtlCol="0">
            <a:spAutoFit/>
          </a:bodyPr>
          <a:lstStyle/>
          <a:p>
            <a:r>
              <a:rPr lang="it-IT" b="1" dirty="0">
                <a:solidFill>
                  <a:srgbClr val="002060"/>
                </a:solidFill>
                <a:latin typeface="Eurostile" panose="020B0504020202050204" pitchFamily="34" charset="0"/>
              </a:rPr>
              <a:t>from XRD </a:t>
            </a:r>
            <a:r>
              <a:rPr lang="it-IT" b="1" dirty="0" err="1">
                <a:solidFill>
                  <a:srgbClr val="002060"/>
                </a:solidFill>
                <a:latin typeface="Eurostile" panose="020B0504020202050204" pitchFamily="34" charset="0"/>
              </a:rPr>
              <a:t>analysis</a:t>
            </a:r>
            <a:endParaRPr lang="it-IT" b="1" dirty="0">
              <a:solidFill>
                <a:srgbClr val="002060"/>
              </a:solidFill>
              <a:latin typeface="Eurostile" panose="020B0504020202050204" pitchFamily="34" charset="0"/>
            </a:endParaRPr>
          </a:p>
        </p:txBody>
      </p:sp>
      <p:sp>
        <p:nvSpPr>
          <p:cNvPr id="14" name="CasellaDiTesto 13">
            <a:extLst>
              <a:ext uri="{FF2B5EF4-FFF2-40B4-BE49-F238E27FC236}">
                <a16:creationId xmlns:a16="http://schemas.microsoft.com/office/drawing/2014/main" id="{9C78029C-B429-5FF3-883A-85606C83F283}"/>
              </a:ext>
            </a:extLst>
          </p:cNvPr>
          <p:cNvSpPr txBox="1"/>
          <p:nvPr/>
        </p:nvSpPr>
        <p:spPr>
          <a:xfrm>
            <a:off x="308115" y="5507549"/>
            <a:ext cx="5097870" cy="584775"/>
          </a:xfrm>
          <a:prstGeom prst="rect">
            <a:avLst/>
          </a:prstGeom>
          <a:noFill/>
        </p:spPr>
        <p:txBody>
          <a:bodyPr wrap="none" rtlCol="0">
            <a:spAutoFit/>
          </a:bodyPr>
          <a:lstStyle/>
          <a:p>
            <a:r>
              <a:rPr lang="it-IT" sz="1600" dirty="0">
                <a:solidFill>
                  <a:srgbClr val="002060"/>
                </a:solidFill>
                <a:latin typeface="Eurostile" panose="020B0504020202050204" pitchFamily="34" charset="0"/>
              </a:rPr>
              <a:t>Ref: </a:t>
            </a:r>
            <a:r>
              <a:rPr lang="en-US" sz="1600" dirty="0" err="1">
                <a:solidFill>
                  <a:srgbClr val="002060"/>
                </a:solidFill>
                <a:latin typeface="Eurostile" panose="020B0504020202050204" pitchFamily="34" charset="0"/>
              </a:rPr>
              <a:t>Chiheng</a:t>
            </a:r>
            <a:r>
              <a:rPr lang="en-US" sz="1600" dirty="0">
                <a:solidFill>
                  <a:srgbClr val="002060"/>
                </a:solidFill>
                <a:latin typeface="Eurostile" panose="020B0504020202050204" pitchFamily="34" charset="0"/>
              </a:rPr>
              <a:t> Dong, </a:t>
            </a:r>
            <a:r>
              <a:rPr lang="en-US" sz="1600" dirty="0" err="1">
                <a:solidFill>
                  <a:srgbClr val="002060"/>
                </a:solidFill>
                <a:latin typeface="Eurostile" panose="020B0504020202050204" pitchFamily="34" charset="0"/>
              </a:rPr>
              <a:t>Qingjin</a:t>
            </a:r>
            <a:r>
              <a:rPr lang="en-US" sz="1600" dirty="0">
                <a:solidFill>
                  <a:srgbClr val="002060"/>
                </a:solidFill>
                <a:latin typeface="Eurostile" panose="020B0504020202050204" pitchFamily="34" charset="0"/>
              </a:rPr>
              <a:t> Xu and </a:t>
            </a:r>
            <a:r>
              <a:rPr lang="en-US" sz="1600" dirty="0" err="1">
                <a:solidFill>
                  <a:srgbClr val="002060"/>
                </a:solidFill>
                <a:latin typeface="Eurostile" panose="020B0504020202050204" pitchFamily="34" charset="0"/>
              </a:rPr>
              <a:t>Yanwei</a:t>
            </a:r>
            <a:r>
              <a:rPr lang="en-US" sz="1600" dirty="0">
                <a:solidFill>
                  <a:srgbClr val="002060"/>
                </a:solidFill>
                <a:latin typeface="Eurostile" panose="020B0504020202050204" pitchFamily="34" charset="0"/>
              </a:rPr>
              <a:t> Ma</a:t>
            </a:r>
          </a:p>
          <a:p>
            <a:r>
              <a:rPr lang="it-IT" sz="1600" b="1" dirty="0">
                <a:solidFill>
                  <a:srgbClr val="002060"/>
                </a:solidFill>
                <a:latin typeface="Eurostile" panose="020B0504020202050204" pitchFamily="34" charset="0"/>
              </a:rPr>
              <a:t>National Science Review 2024, Vol. 11, nwae122</a:t>
            </a:r>
          </a:p>
        </p:txBody>
      </p:sp>
      <p:sp>
        <p:nvSpPr>
          <p:cNvPr id="15" name="CasellaDiTesto 14">
            <a:extLst>
              <a:ext uri="{FF2B5EF4-FFF2-40B4-BE49-F238E27FC236}">
                <a16:creationId xmlns:a16="http://schemas.microsoft.com/office/drawing/2014/main" id="{13137536-1C55-8F56-6200-6F52F29F684C}"/>
              </a:ext>
            </a:extLst>
          </p:cNvPr>
          <p:cNvSpPr txBox="1"/>
          <p:nvPr/>
        </p:nvSpPr>
        <p:spPr>
          <a:xfrm>
            <a:off x="0" y="71679"/>
            <a:ext cx="11309363"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How to get better texturing and densification</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16" name="CasellaDiTesto 15">
            <a:extLst>
              <a:ext uri="{FF2B5EF4-FFF2-40B4-BE49-F238E27FC236}">
                <a16:creationId xmlns:a16="http://schemas.microsoft.com/office/drawing/2014/main" id="{2675869E-230A-8F02-5F38-10F556581EEF}"/>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2466262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F8A0DFE2-6C7E-9BCF-5D51-49D4464010B6}"/>
              </a:ext>
            </a:extLst>
          </p:cNvPr>
          <p:cNvPicPr>
            <a:picLocks noChangeAspect="1"/>
          </p:cNvPicPr>
          <p:nvPr/>
        </p:nvPicPr>
        <p:blipFill rotWithShape="1">
          <a:blip r:embed="rId2"/>
          <a:srcRect l="24334" t="13677" r="29825" b="24084"/>
          <a:stretch/>
        </p:blipFill>
        <p:spPr>
          <a:xfrm>
            <a:off x="9085005" y="1002889"/>
            <a:ext cx="2622397" cy="1996073"/>
          </a:xfrm>
          <a:prstGeom prst="rect">
            <a:avLst/>
          </a:prstGeom>
        </p:spPr>
      </p:pic>
      <p:pic>
        <p:nvPicPr>
          <p:cNvPr id="3" name="Immagine 2">
            <a:extLst>
              <a:ext uri="{FF2B5EF4-FFF2-40B4-BE49-F238E27FC236}">
                <a16:creationId xmlns:a16="http://schemas.microsoft.com/office/drawing/2014/main" id="{431A5CC7-D3C5-3648-2DC5-310B4813576A}"/>
              </a:ext>
            </a:extLst>
          </p:cNvPr>
          <p:cNvPicPr>
            <a:picLocks noChangeAspect="1"/>
          </p:cNvPicPr>
          <p:nvPr/>
        </p:nvPicPr>
        <p:blipFill>
          <a:blip r:embed="rId3"/>
          <a:stretch>
            <a:fillRect/>
          </a:stretch>
        </p:blipFill>
        <p:spPr>
          <a:xfrm>
            <a:off x="9416896" y="3170819"/>
            <a:ext cx="1958614" cy="1468802"/>
          </a:xfrm>
          <a:prstGeom prst="rect">
            <a:avLst/>
          </a:prstGeom>
        </p:spPr>
      </p:pic>
      <p:pic>
        <p:nvPicPr>
          <p:cNvPr id="4" name="Immagine 3">
            <a:extLst>
              <a:ext uri="{FF2B5EF4-FFF2-40B4-BE49-F238E27FC236}">
                <a16:creationId xmlns:a16="http://schemas.microsoft.com/office/drawing/2014/main" id="{01A829D2-AFA9-ED60-F730-396AF170DDBF}"/>
              </a:ext>
            </a:extLst>
          </p:cNvPr>
          <p:cNvPicPr>
            <a:picLocks noChangeAspect="1"/>
          </p:cNvPicPr>
          <p:nvPr/>
        </p:nvPicPr>
        <p:blipFill rotWithShape="1">
          <a:blip r:embed="rId4"/>
          <a:srcRect r="6852"/>
          <a:stretch/>
        </p:blipFill>
        <p:spPr>
          <a:xfrm flipH="1">
            <a:off x="9844164" y="4828730"/>
            <a:ext cx="1104082" cy="881651"/>
          </a:xfrm>
          <a:prstGeom prst="rect">
            <a:avLst/>
          </a:prstGeom>
        </p:spPr>
      </p:pic>
      <p:pic>
        <p:nvPicPr>
          <p:cNvPr id="5" name="Immagine 4">
            <a:extLst>
              <a:ext uri="{FF2B5EF4-FFF2-40B4-BE49-F238E27FC236}">
                <a16:creationId xmlns:a16="http://schemas.microsoft.com/office/drawing/2014/main" id="{B1E8B60D-FF32-923C-C8C5-18A054859D35}"/>
              </a:ext>
            </a:extLst>
          </p:cNvPr>
          <p:cNvPicPr>
            <a:picLocks noChangeAspect="1"/>
          </p:cNvPicPr>
          <p:nvPr/>
        </p:nvPicPr>
        <p:blipFill rotWithShape="1">
          <a:blip r:embed="rId5"/>
          <a:srcRect l="25697" t="23892" r="21024" b="18427"/>
          <a:stretch/>
        </p:blipFill>
        <p:spPr>
          <a:xfrm flipH="1">
            <a:off x="10077705" y="5864984"/>
            <a:ext cx="636997" cy="517164"/>
          </a:xfrm>
          <a:prstGeom prst="rect">
            <a:avLst/>
          </a:prstGeom>
        </p:spPr>
      </p:pic>
      <p:pic>
        <p:nvPicPr>
          <p:cNvPr id="6" name="Immagine 5">
            <a:extLst>
              <a:ext uri="{FF2B5EF4-FFF2-40B4-BE49-F238E27FC236}">
                <a16:creationId xmlns:a16="http://schemas.microsoft.com/office/drawing/2014/main" id="{515AB600-E19B-CD73-9905-4CD2993D4C68}"/>
              </a:ext>
            </a:extLst>
          </p:cNvPr>
          <p:cNvPicPr>
            <a:picLocks noChangeAspect="1"/>
          </p:cNvPicPr>
          <p:nvPr/>
        </p:nvPicPr>
        <p:blipFill rotWithShape="1">
          <a:blip r:embed="rId6"/>
          <a:srcRect l="29019" t="21314" r="5466"/>
          <a:stretch/>
        </p:blipFill>
        <p:spPr>
          <a:xfrm>
            <a:off x="5407462" y="2339398"/>
            <a:ext cx="2877955" cy="2594007"/>
          </a:xfrm>
          <a:prstGeom prst="ellipse">
            <a:avLst/>
          </a:prstGeom>
        </p:spPr>
      </p:pic>
      <p:sp>
        <p:nvSpPr>
          <p:cNvPr id="8" name="CasellaDiTesto 7">
            <a:extLst>
              <a:ext uri="{FF2B5EF4-FFF2-40B4-BE49-F238E27FC236}">
                <a16:creationId xmlns:a16="http://schemas.microsoft.com/office/drawing/2014/main" id="{180531D7-4074-9DFC-89F3-40C18E038FB4}"/>
              </a:ext>
            </a:extLst>
          </p:cNvPr>
          <p:cNvSpPr txBox="1"/>
          <p:nvPr/>
        </p:nvSpPr>
        <p:spPr>
          <a:xfrm>
            <a:off x="252263" y="872379"/>
            <a:ext cx="8517666" cy="1938992"/>
          </a:xfrm>
          <a:prstGeom prst="rect">
            <a:avLst/>
          </a:prstGeom>
          <a:noFill/>
        </p:spPr>
        <p:txBody>
          <a:bodyPr wrap="square" rtlCol="0">
            <a:spAutoFit/>
          </a:bodyPr>
          <a:lstStyle/>
          <a:p>
            <a:endParaRPr lang="it-IT" sz="2000" dirty="0">
              <a:solidFill>
                <a:srgbClr val="002060"/>
              </a:solidFill>
              <a:latin typeface="Eurostile" panose="020B0504020202050204" pitchFamily="34" charset="0"/>
            </a:endParaRPr>
          </a:p>
          <a:p>
            <a:pPr marL="285750" indent="-285750">
              <a:buFont typeface="Arial" panose="020B0604020202020204" pitchFamily="34" charset="0"/>
              <a:buChar char="•"/>
            </a:pPr>
            <a:r>
              <a:rPr lang="it-IT" sz="2000" dirty="0">
                <a:solidFill>
                  <a:srgbClr val="002060"/>
                </a:solidFill>
                <a:latin typeface="Eurostile" panose="020B0504020202050204" pitchFamily="34" charset="0"/>
              </a:rPr>
              <a:t>Development of </a:t>
            </a:r>
            <a:r>
              <a:rPr lang="it-IT" sz="2000" b="1" dirty="0">
                <a:solidFill>
                  <a:srgbClr val="002060"/>
                </a:solidFill>
                <a:effectLst>
                  <a:outerShdw blurRad="38100" dist="38100" dir="2700000" algn="tl">
                    <a:srgbClr val="000000">
                      <a:alpha val="43137"/>
                    </a:srgbClr>
                  </a:outerShdw>
                </a:effectLst>
                <a:latin typeface="Eurostile" panose="020B0504020202050204" pitchFamily="34" charset="0"/>
              </a:rPr>
              <a:t>innovative </a:t>
            </a:r>
            <a:r>
              <a:rPr lang="it-IT" sz="2000" b="1" dirty="0" err="1">
                <a:solidFill>
                  <a:srgbClr val="002060"/>
                </a:solidFill>
                <a:effectLst>
                  <a:outerShdw blurRad="38100" dist="38100" dir="2700000" algn="tl">
                    <a:srgbClr val="000000">
                      <a:alpha val="43137"/>
                    </a:srgbClr>
                  </a:outerShdw>
                </a:effectLst>
                <a:latin typeface="Eurostile" panose="020B0504020202050204" pitchFamily="34" charset="0"/>
              </a:rPr>
              <a:t>architecture</a:t>
            </a:r>
            <a:r>
              <a:rPr lang="it-IT" sz="2000" b="1" dirty="0">
                <a:solidFill>
                  <a:srgbClr val="002060"/>
                </a:solidFill>
                <a:effectLst>
                  <a:outerShdw blurRad="38100" dist="38100" dir="2700000" algn="tl">
                    <a:srgbClr val="000000">
                      <a:alpha val="43137"/>
                    </a:srgbClr>
                  </a:outerShdw>
                </a:effectLst>
                <a:latin typeface="Eurostile" panose="020B0504020202050204" pitchFamily="34" charset="0"/>
              </a:rPr>
              <a:t> </a:t>
            </a:r>
            <a:r>
              <a:rPr lang="it-IT" sz="2000" dirty="0">
                <a:solidFill>
                  <a:srgbClr val="002060"/>
                </a:solidFill>
                <a:latin typeface="Eurostile" panose="020B0504020202050204" pitchFamily="34" charset="0"/>
              </a:rPr>
              <a:t>for </a:t>
            </a:r>
            <a:r>
              <a:rPr lang="it-IT" sz="2000" dirty="0" err="1">
                <a:solidFill>
                  <a:srgbClr val="002060"/>
                </a:solidFill>
                <a:latin typeface="Eurostile" panose="020B0504020202050204" pitchFamily="34" charset="0"/>
              </a:rPr>
              <a:t>multifilamentary</a:t>
            </a:r>
            <a:r>
              <a:rPr lang="it-IT" sz="2000" dirty="0">
                <a:solidFill>
                  <a:srgbClr val="002060"/>
                </a:solidFill>
                <a:latin typeface="Eurostile" panose="020B0504020202050204" pitchFamily="34" charset="0"/>
              </a:rPr>
              <a:t> </a:t>
            </a:r>
            <a:r>
              <a:rPr lang="it-IT" sz="2000" dirty="0" err="1">
                <a:solidFill>
                  <a:srgbClr val="002060"/>
                </a:solidFill>
                <a:latin typeface="Eurostile" panose="020B0504020202050204" pitchFamily="34" charset="0"/>
              </a:rPr>
              <a:t>wires</a:t>
            </a:r>
            <a:r>
              <a:rPr lang="it-IT" sz="2000" dirty="0">
                <a:solidFill>
                  <a:srgbClr val="002060"/>
                </a:solidFill>
                <a:latin typeface="Eurostile" panose="020B0504020202050204" pitchFamily="34" charset="0"/>
              </a:rPr>
              <a:t> </a:t>
            </a:r>
            <a:r>
              <a:rPr lang="it-IT" sz="2000" dirty="0" err="1">
                <a:solidFill>
                  <a:srgbClr val="002060"/>
                </a:solidFill>
                <a:latin typeface="Eurostile" panose="020B0504020202050204" pitchFamily="34" charset="0"/>
              </a:rPr>
              <a:t>combining</a:t>
            </a:r>
            <a:r>
              <a:rPr lang="it-IT" sz="2000" dirty="0">
                <a:solidFill>
                  <a:srgbClr val="002060"/>
                </a:solidFill>
                <a:latin typeface="Eurostile" panose="020B0504020202050204" pitchFamily="34" charset="0"/>
              </a:rPr>
              <a:t> the </a:t>
            </a:r>
            <a:r>
              <a:rPr lang="it-IT" sz="2000" dirty="0" err="1">
                <a:solidFill>
                  <a:srgbClr val="002060"/>
                </a:solidFill>
                <a:latin typeface="Eurostile" panose="020B0504020202050204" pitchFamily="34" charset="0"/>
              </a:rPr>
              <a:t>necessity</a:t>
            </a:r>
            <a:r>
              <a:rPr lang="it-IT" sz="2000" dirty="0">
                <a:solidFill>
                  <a:srgbClr val="002060"/>
                </a:solidFill>
                <a:latin typeface="Eurostile" panose="020B0504020202050204" pitchFamily="34" charset="0"/>
              </a:rPr>
              <a:t> for grains </a:t>
            </a:r>
            <a:r>
              <a:rPr lang="it-IT" sz="2000" b="1" dirty="0" err="1">
                <a:solidFill>
                  <a:srgbClr val="002060"/>
                </a:solidFill>
                <a:effectLst>
                  <a:outerShdw blurRad="38100" dist="38100" dir="2700000" algn="tl">
                    <a:srgbClr val="000000">
                      <a:alpha val="43137"/>
                    </a:srgbClr>
                  </a:outerShdw>
                </a:effectLst>
                <a:latin typeface="Eurostile" panose="020B0504020202050204" pitchFamily="34" charset="0"/>
              </a:rPr>
              <a:t>orientation</a:t>
            </a:r>
            <a:r>
              <a:rPr lang="it-IT" sz="2000" dirty="0">
                <a:solidFill>
                  <a:srgbClr val="002060"/>
                </a:solidFill>
                <a:latin typeface="Eurostile" panose="020B0504020202050204" pitchFamily="34" charset="0"/>
              </a:rPr>
              <a:t>, </a:t>
            </a:r>
            <a:r>
              <a:rPr lang="it-IT" sz="2000" dirty="0" err="1">
                <a:solidFill>
                  <a:srgbClr val="002060"/>
                </a:solidFill>
                <a:latin typeface="Eurostile" panose="020B0504020202050204" pitchFamily="34" charset="0"/>
              </a:rPr>
              <a:t>superconducting</a:t>
            </a:r>
            <a:r>
              <a:rPr lang="it-IT" sz="2000" dirty="0">
                <a:solidFill>
                  <a:srgbClr val="002060"/>
                </a:solidFill>
                <a:latin typeface="Eurostile" panose="020B0504020202050204" pitchFamily="34" charset="0"/>
              </a:rPr>
              <a:t> core </a:t>
            </a:r>
            <a:r>
              <a:rPr lang="it-IT" sz="2000" b="1" dirty="0" err="1">
                <a:solidFill>
                  <a:srgbClr val="002060"/>
                </a:solidFill>
                <a:effectLst>
                  <a:outerShdw blurRad="38100" dist="38100" dir="2700000" algn="tl">
                    <a:srgbClr val="000000">
                      <a:alpha val="43137"/>
                    </a:srgbClr>
                  </a:outerShdw>
                </a:effectLst>
                <a:latin typeface="Eurostile" panose="020B0504020202050204" pitchFamily="34" charset="0"/>
              </a:rPr>
              <a:t>densification</a:t>
            </a:r>
            <a:r>
              <a:rPr lang="it-IT" sz="2000" dirty="0">
                <a:solidFill>
                  <a:srgbClr val="002060"/>
                </a:solidFill>
                <a:latin typeface="Eurostile" panose="020B0504020202050204" pitchFamily="34" charset="0"/>
              </a:rPr>
              <a:t> (</a:t>
            </a:r>
            <a:r>
              <a:rPr lang="it-IT" sz="2000" dirty="0" err="1">
                <a:solidFill>
                  <a:srgbClr val="002060"/>
                </a:solidFill>
                <a:latin typeface="Eurostile" panose="020B0504020202050204" pitchFamily="34" charset="0"/>
              </a:rPr>
              <a:t>our</a:t>
            </a:r>
            <a:r>
              <a:rPr lang="it-IT" sz="2000" dirty="0">
                <a:solidFill>
                  <a:srgbClr val="002060"/>
                </a:solidFill>
                <a:latin typeface="Eurostile" panose="020B0504020202050204" pitchFamily="34" charset="0"/>
              </a:rPr>
              <a:t> GDG </a:t>
            </a:r>
            <a:r>
              <a:rPr lang="it-IT" sz="2000" dirty="0" err="1">
                <a:solidFill>
                  <a:srgbClr val="002060"/>
                </a:solidFill>
                <a:latin typeface="Eurostile" panose="020B0504020202050204" pitchFamily="34" charset="0"/>
              </a:rPr>
              <a:t>process</a:t>
            </a:r>
            <a:r>
              <a:rPr lang="it-IT" sz="2000" dirty="0">
                <a:solidFill>
                  <a:srgbClr val="002060"/>
                </a:solidFill>
                <a:latin typeface="Eurostile" panose="020B0504020202050204" pitchFamily="34" charset="0"/>
              </a:rPr>
              <a:t>) and </a:t>
            </a:r>
            <a:r>
              <a:rPr lang="it-IT" sz="2000" b="1" u="sng" dirty="0" err="1">
                <a:solidFill>
                  <a:srgbClr val="002060"/>
                </a:solidFill>
                <a:effectLst>
                  <a:outerShdw blurRad="38100" dist="38100" dir="2700000" algn="tl">
                    <a:srgbClr val="000000">
                      <a:alpha val="43137"/>
                    </a:srgbClr>
                  </a:outerShdw>
                </a:effectLst>
                <a:latin typeface="Eurostile" panose="020B0504020202050204" pitchFamily="34" charset="0"/>
              </a:rPr>
              <a:t>macroscopic</a:t>
            </a:r>
            <a:r>
              <a:rPr lang="it-IT" sz="2000" b="1" u="sng" dirty="0">
                <a:solidFill>
                  <a:srgbClr val="002060"/>
                </a:solidFill>
                <a:effectLst>
                  <a:outerShdw blurRad="38100" dist="38100" dir="2700000" algn="tl">
                    <a:srgbClr val="000000">
                      <a:alpha val="43137"/>
                    </a:srgbClr>
                  </a:outerShdw>
                </a:effectLst>
                <a:latin typeface="Eurostile" panose="020B0504020202050204" pitchFamily="34" charset="0"/>
              </a:rPr>
              <a:t> </a:t>
            </a:r>
            <a:r>
              <a:rPr lang="it-IT" sz="2000" b="1" u="sng" dirty="0" err="1">
                <a:solidFill>
                  <a:srgbClr val="002060"/>
                </a:solidFill>
                <a:effectLst>
                  <a:outerShdw blurRad="38100" dist="38100" dir="2700000" algn="tl">
                    <a:srgbClr val="000000">
                      <a:alpha val="43137"/>
                    </a:srgbClr>
                  </a:outerShdw>
                </a:effectLst>
                <a:latin typeface="Eurostile" panose="020B0504020202050204" pitchFamily="34" charset="0"/>
              </a:rPr>
              <a:t>isotropy</a:t>
            </a:r>
            <a:r>
              <a:rPr lang="it-IT" sz="2000" b="1" u="sng" dirty="0">
                <a:solidFill>
                  <a:srgbClr val="002060"/>
                </a:solidFill>
                <a:effectLst>
                  <a:outerShdw blurRad="38100" dist="38100" dir="2700000" algn="tl">
                    <a:srgbClr val="000000">
                      <a:alpha val="43137"/>
                    </a:srgbClr>
                  </a:outerShdw>
                </a:effectLst>
                <a:latin typeface="Eurostile" panose="020B0504020202050204" pitchFamily="34" charset="0"/>
              </a:rPr>
              <a:t> </a:t>
            </a:r>
            <a:r>
              <a:rPr lang="it-IT" sz="2000" dirty="0">
                <a:solidFill>
                  <a:srgbClr val="002060"/>
                </a:solidFill>
                <a:latin typeface="Eurostile" panose="020B0504020202050204" pitchFamily="34" charset="0"/>
              </a:rPr>
              <a:t>of the </a:t>
            </a:r>
            <a:r>
              <a:rPr lang="it-IT" sz="2000" dirty="0" err="1">
                <a:solidFill>
                  <a:srgbClr val="002060"/>
                </a:solidFill>
                <a:latin typeface="Eurostile" panose="020B0504020202050204" pitchFamily="34" charset="0"/>
              </a:rPr>
              <a:t>wire</a:t>
            </a:r>
            <a:r>
              <a:rPr lang="it-IT" sz="2000" dirty="0">
                <a:solidFill>
                  <a:srgbClr val="002060"/>
                </a:solidFill>
                <a:latin typeface="Eurostile" panose="020B0504020202050204" pitchFamily="34" charset="0"/>
              </a:rPr>
              <a:t> </a:t>
            </a:r>
          </a:p>
          <a:p>
            <a:endParaRPr lang="it-IT" sz="2000" dirty="0">
              <a:solidFill>
                <a:srgbClr val="002060"/>
              </a:solidFill>
              <a:latin typeface="Eurostile" panose="020B0504020202050204" pitchFamily="34" charset="0"/>
            </a:endParaRPr>
          </a:p>
        </p:txBody>
      </p:sp>
      <p:sp>
        <p:nvSpPr>
          <p:cNvPr id="9" name="CasellaDiTesto 8">
            <a:extLst>
              <a:ext uri="{FF2B5EF4-FFF2-40B4-BE49-F238E27FC236}">
                <a16:creationId xmlns:a16="http://schemas.microsoft.com/office/drawing/2014/main" id="{84908B67-DC98-F118-9A69-95B12B2111BA}"/>
              </a:ext>
            </a:extLst>
          </p:cNvPr>
          <p:cNvSpPr txBox="1"/>
          <p:nvPr/>
        </p:nvSpPr>
        <p:spPr>
          <a:xfrm>
            <a:off x="252263" y="5631678"/>
            <a:ext cx="8752717" cy="707886"/>
          </a:xfrm>
          <a:prstGeom prst="rect">
            <a:avLst/>
          </a:prstGeom>
          <a:noFill/>
        </p:spPr>
        <p:txBody>
          <a:bodyPr wrap="none" rtlCol="0">
            <a:spAutoFit/>
          </a:bodyPr>
          <a:lstStyle/>
          <a:p>
            <a:pPr marL="342900" indent="-342900">
              <a:buFont typeface="Arial" panose="020B0604020202020204" pitchFamily="34" charset="0"/>
              <a:buChar char="•"/>
            </a:pPr>
            <a:r>
              <a:rPr lang="it-IT" sz="2000" dirty="0" err="1">
                <a:solidFill>
                  <a:srgbClr val="002060"/>
                </a:solidFill>
                <a:latin typeface="Eurostile" panose="020B0504020202050204" pitchFamily="34" charset="0"/>
              </a:rPr>
              <a:t>Monofilamentary</a:t>
            </a:r>
            <a:r>
              <a:rPr lang="it-IT" sz="2000" dirty="0">
                <a:solidFill>
                  <a:srgbClr val="002060"/>
                </a:solidFill>
                <a:latin typeface="Eurostile" panose="020B0504020202050204" pitchFamily="34" charset="0"/>
              </a:rPr>
              <a:t> </a:t>
            </a:r>
            <a:r>
              <a:rPr lang="it-IT" sz="2000" dirty="0" err="1">
                <a:solidFill>
                  <a:srgbClr val="002060"/>
                </a:solidFill>
                <a:latin typeface="Eurostile" panose="020B0504020202050204" pitchFamily="34" charset="0"/>
              </a:rPr>
              <a:t>sheath</a:t>
            </a:r>
            <a:r>
              <a:rPr lang="it-IT" sz="2000" dirty="0">
                <a:solidFill>
                  <a:srgbClr val="002060"/>
                </a:solidFill>
                <a:latin typeface="Eurostile" panose="020B0504020202050204" pitchFamily="34" charset="0"/>
              </a:rPr>
              <a:t>/</a:t>
            </a:r>
            <a:r>
              <a:rPr lang="it-IT" sz="2000" dirty="0" err="1">
                <a:solidFill>
                  <a:srgbClr val="002060"/>
                </a:solidFill>
                <a:latin typeface="Eurostile" panose="020B0504020202050204" pitchFamily="34" charset="0"/>
              </a:rPr>
              <a:t>barrier</a:t>
            </a:r>
            <a:r>
              <a:rPr lang="it-IT" sz="2000" dirty="0">
                <a:solidFill>
                  <a:srgbClr val="002060"/>
                </a:solidFill>
                <a:latin typeface="Eurostile" panose="020B0504020202050204" pitchFamily="34" charset="0"/>
              </a:rPr>
              <a:t> in Ag due to </a:t>
            </a:r>
            <a:r>
              <a:rPr lang="it-IT" sz="2000" dirty="0" err="1">
                <a:solidFill>
                  <a:srgbClr val="002060"/>
                </a:solidFill>
                <a:latin typeface="Eurostile" panose="020B0504020202050204" pitchFamily="34" charset="0"/>
              </a:rPr>
              <a:t>chemical</a:t>
            </a:r>
            <a:r>
              <a:rPr lang="it-IT" sz="2000" dirty="0">
                <a:solidFill>
                  <a:srgbClr val="002060"/>
                </a:solidFill>
                <a:latin typeface="Eurostile" panose="020B0504020202050204" pitchFamily="34" charset="0"/>
              </a:rPr>
              <a:t> </a:t>
            </a:r>
            <a:r>
              <a:rPr lang="it-IT" sz="2000" dirty="0" err="1">
                <a:solidFill>
                  <a:srgbClr val="002060"/>
                </a:solidFill>
                <a:latin typeface="Eurostile" panose="020B0504020202050204" pitchFamily="34" charset="0"/>
              </a:rPr>
              <a:t>compatibility</a:t>
            </a:r>
            <a:endParaRPr lang="it-IT" sz="2000" dirty="0">
              <a:solidFill>
                <a:srgbClr val="002060"/>
              </a:solidFill>
              <a:latin typeface="Eurostile" panose="020B0504020202050204" pitchFamily="34" charset="0"/>
            </a:endParaRPr>
          </a:p>
          <a:p>
            <a:pPr marL="342900" indent="-342900">
              <a:buFont typeface="Arial" panose="020B0604020202020204" pitchFamily="34" charset="0"/>
              <a:buChar char="•"/>
            </a:pPr>
            <a:r>
              <a:rPr lang="it-IT" sz="2000" b="1" u="sng" dirty="0">
                <a:solidFill>
                  <a:srgbClr val="002060"/>
                </a:solidFill>
                <a:effectLst>
                  <a:outerShdw blurRad="38100" dist="38100" dir="2700000" algn="tl">
                    <a:srgbClr val="000000">
                      <a:alpha val="43137"/>
                    </a:srgbClr>
                  </a:outerShdw>
                </a:effectLst>
                <a:latin typeface="Eurostile" panose="020B0504020202050204" pitchFamily="34" charset="0"/>
              </a:rPr>
              <a:t>Harder </a:t>
            </a:r>
            <a:r>
              <a:rPr lang="it-IT" sz="2000" b="1" u="sng" dirty="0" err="1">
                <a:solidFill>
                  <a:srgbClr val="002060"/>
                </a:solidFill>
                <a:effectLst>
                  <a:outerShdw blurRad="38100" dist="38100" dir="2700000" algn="tl">
                    <a:srgbClr val="000000">
                      <a:alpha val="43137"/>
                    </a:srgbClr>
                  </a:outerShdw>
                </a:effectLst>
                <a:latin typeface="Eurostile" panose="020B0504020202050204" pitchFamily="34" charset="0"/>
              </a:rPr>
              <a:t>external</a:t>
            </a:r>
            <a:r>
              <a:rPr lang="it-IT" sz="2000" b="1" u="sng" dirty="0">
                <a:solidFill>
                  <a:srgbClr val="002060"/>
                </a:solidFill>
                <a:effectLst>
                  <a:outerShdw blurRad="38100" dist="38100" dir="2700000" algn="tl">
                    <a:srgbClr val="000000">
                      <a:alpha val="43137"/>
                    </a:srgbClr>
                  </a:outerShdw>
                </a:effectLst>
                <a:latin typeface="Eurostile" panose="020B0504020202050204" pitchFamily="34" charset="0"/>
              </a:rPr>
              <a:t> </a:t>
            </a:r>
            <a:r>
              <a:rPr lang="it-IT" sz="2000" b="1" u="sng" dirty="0" err="1">
                <a:solidFill>
                  <a:srgbClr val="002060"/>
                </a:solidFill>
                <a:effectLst>
                  <a:outerShdw blurRad="38100" dist="38100" dir="2700000" algn="tl">
                    <a:srgbClr val="000000">
                      <a:alpha val="43137"/>
                    </a:srgbClr>
                  </a:outerShdw>
                </a:effectLst>
                <a:latin typeface="Eurostile" panose="020B0504020202050204" pitchFamily="34" charset="0"/>
              </a:rPr>
              <a:t>sheath</a:t>
            </a:r>
            <a:r>
              <a:rPr lang="it-IT" sz="2000" dirty="0">
                <a:solidFill>
                  <a:srgbClr val="002060"/>
                </a:solidFill>
                <a:latin typeface="Eurostile" panose="020B0504020202050204" pitchFamily="34" charset="0"/>
              </a:rPr>
              <a:t>: Copper, Cu-</a:t>
            </a:r>
            <a:r>
              <a:rPr lang="it-IT" sz="2000" dirty="0" err="1">
                <a:solidFill>
                  <a:srgbClr val="002060"/>
                </a:solidFill>
                <a:latin typeface="Eurostile" panose="020B0504020202050204" pitchFamily="34" charset="0"/>
              </a:rPr>
              <a:t>alloy</a:t>
            </a:r>
            <a:r>
              <a:rPr lang="it-IT" sz="2000" dirty="0">
                <a:solidFill>
                  <a:srgbClr val="002060"/>
                </a:solidFill>
                <a:latin typeface="Eurostile" panose="020B0504020202050204" pitchFamily="34" charset="0"/>
              </a:rPr>
              <a:t>, Nickel……</a:t>
            </a:r>
          </a:p>
        </p:txBody>
      </p:sp>
      <p:sp>
        <p:nvSpPr>
          <p:cNvPr id="10" name="CasellaDiTesto 9">
            <a:extLst>
              <a:ext uri="{FF2B5EF4-FFF2-40B4-BE49-F238E27FC236}">
                <a16:creationId xmlns:a16="http://schemas.microsoft.com/office/drawing/2014/main" id="{01092A99-30F5-EF11-CC5F-0B246CB79795}"/>
              </a:ext>
            </a:extLst>
          </p:cNvPr>
          <p:cNvSpPr txBox="1"/>
          <p:nvPr/>
        </p:nvSpPr>
        <p:spPr>
          <a:xfrm>
            <a:off x="2519540" y="80886"/>
            <a:ext cx="7670690" cy="707886"/>
          </a:xfrm>
          <a:prstGeom prst="rect">
            <a:avLst/>
          </a:prstGeom>
          <a:noFill/>
        </p:spPr>
        <p:txBody>
          <a:bodyPr wrap="none" rtlCol="0">
            <a:spAutoFit/>
          </a:bodyPr>
          <a:lstStyle/>
          <a:p>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Future strategy and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next</a:t>
            </a: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 steps</a:t>
            </a:r>
          </a:p>
        </p:txBody>
      </p:sp>
      <p:pic>
        <p:nvPicPr>
          <p:cNvPr id="11" name="Immagine 10">
            <a:extLst>
              <a:ext uri="{FF2B5EF4-FFF2-40B4-BE49-F238E27FC236}">
                <a16:creationId xmlns:a16="http://schemas.microsoft.com/office/drawing/2014/main" id="{61B10E02-6471-58B5-49AE-7C1437EB5BC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92" t="28303" r="292" b="43621"/>
          <a:stretch/>
        </p:blipFill>
        <p:spPr bwMode="auto">
          <a:xfrm>
            <a:off x="634504" y="2489572"/>
            <a:ext cx="3770071" cy="2293657"/>
          </a:xfrm>
          <a:prstGeom prst="rect">
            <a:avLst/>
          </a:prstGeom>
          <a:noFill/>
          <a:ln>
            <a:noFill/>
          </a:ln>
          <a:extLst>
            <a:ext uri="{53640926-AAD7-44D8-BBD7-CCE9431645EC}">
              <a14:shadowObscured xmlns:a14="http://schemas.microsoft.com/office/drawing/2010/main"/>
            </a:ext>
          </a:extLst>
        </p:spPr>
      </p:pic>
      <p:sp>
        <p:nvSpPr>
          <p:cNvPr id="12" name="CasellaDiTesto 11">
            <a:extLst>
              <a:ext uri="{FF2B5EF4-FFF2-40B4-BE49-F238E27FC236}">
                <a16:creationId xmlns:a16="http://schemas.microsoft.com/office/drawing/2014/main" id="{4655BCC1-8F5C-FABC-449C-B3625AE7B9EC}"/>
              </a:ext>
            </a:extLst>
          </p:cNvPr>
          <p:cNvSpPr txBox="1"/>
          <p:nvPr/>
        </p:nvSpPr>
        <p:spPr>
          <a:xfrm>
            <a:off x="523875" y="4988297"/>
            <a:ext cx="7314823" cy="369332"/>
          </a:xfrm>
          <a:prstGeom prst="rect">
            <a:avLst/>
          </a:prstGeom>
          <a:noFill/>
        </p:spPr>
        <p:txBody>
          <a:bodyPr wrap="none" rtlCol="0">
            <a:spAutoFit/>
          </a:bodyPr>
          <a:lstStyle/>
          <a:p>
            <a:r>
              <a:rPr lang="it-IT" dirty="0">
                <a:solidFill>
                  <a:srgbClr val="002060"/>
                </a:solidFill>
                <a:latin typeface="Eurostile" panose="020B0504020202050204" pitchFamily="34" charset="0"/>
              </a:rPr>
              <a:t>10 m of </a:t>
            </a:r>
            <a:r>
              <a:rPr lang="it-IT" dirty="0" err="1">
                <a:solidFill>
                  <a:srgbClr val="002060"/>
                </a:solidFill>
                <a:latin typeface="Eurostile" panose="020B0504020202050204" pitchFamily="34" charset="0"/>
              </a:rPr>
              <a:t>monofilamentary</a:t>
            </a:r>
            <a:r>
              <a:rPr lang="it-IT" dirty="0">
                <a:solidFill>
                  <a:srgbClr val="002060"/>
                </a:solidFill>
                <a:latin typeface="Eurostile" panose="020B0504020202050204" pitchFamily="34" charset="0"/>
              </a:rPr>
              <a:t> </a:t>
            </a:r>
            <a:r>
              <a:rPr lang="it-IT" dirty="0" err="1">
                <a:solidFill>
                  <a:srgbClr val="002060"/>
                </a:solidFill>
                <a:latin typeface="Eurostile" panose="020B0504020202050204" pitchFamily="34" charset="0"/>
              </a:rPr>
              <a:t>wire</a:t>
            </a:r>
            <a:r>
              <a:rPr lang="it-IT" dirty="0">
                <a:solidFill>
                  <a:srgbClr val="002060"/>
                </a:solidFill>
                <a:latin typeface="Eurostile" panose="020B0504020202050204" pitchFamily="34" charset="0"/>
              </a:rPr>
              <a:t> </a:t>
            </a:r>
            <a:r>
              <a:rPr lang="it-IT" dirty="0" err="1">
                <a:solidFill>
                  <a:srgbClr val="002060"/>
                </a:solidFill>
                <a:latin typeface="Eurostile" panose="020B0504020202050204" pitchFamily="34" charset="0"/>
              </a:rPr>
              <a:t>used</a:t>
            </a:r>
            <a:r>
              <a:rPr lang="it-IT" dirty="0">
                <a:solidFill>
                  <a:srgbClr val="002060"/>
                </a:solidFill>
                <a:latin typeface="Eurostile" panose="020B0504020202050204" pitchFamily="34" charset="0"/>
              </a:rPr>
              <a:t> for </a:t>
            </a:r>
            <a:r>
              <a:rPr lang="it-IT" dirty="0" err="1">
                <a:solidFill>
                  <a:srgbClr val="002060"/>
                </a:solidFill>
                <a:latin typeface="Eurostile" panose="020B0504020202050204" pitchFamily="34" charset="0"/>
              </a:rPr>
              <a:t>multifilamentary</a:t>
            </a:r>
            <a:r>
              <a:rPr lang="it-IT" dirty="0">
                <a:solidFill>
                  <a:srgbClr val="002060"/>
                </a:solidFill>
                <a:latin typeface="Eurostile" panose="020B0504020202050204" pitchFamily="34" charset="0"/>
              </a:rPr>
              <a:t> </a:t>
            </a:r>
            <a:r>
              <a:rPr lang="it-IT" dirty="0" err="1">
                <a:solidFill>
                  <a:srgbClr val="002060"/>
                </a:solidFill>
                <a:latin typeface="Eurostile" panose="020B0504020202050204" pitchFamily="34" charset="0"/>
              </a:rPr>
              <a:t>assemby</a:t>
            </a:r>
            <a:endParaRPr lang="it-IT" dirty="0">
              <a:solidFill>
                <a:srgbClr val="002060"/>
              </a:solidFill>
              <a:latin typeface="Eurostile" panose="020B0504020202050204" pitchFamily="34" charset="0"/>
            </a:endParaRPr>
          </a:p>
        </p:txBody>
      </p:sp>
      <p:sp>
        <p:nvSpPr>
          <p:cNvPr id="13" name="CasellaDiTesto 12">
            <a:extLst>
              <a:ext uri="{FF2B5EF4-FFF2-40B4-BE49-F238E27FC236}">
                <a16:creationId xmlns:a16="http://schemas.microsoft.com/office/drawing/2014/main" id="{B104DC31-4035-E5C5-73C2-18E1254D8029}"/>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19069826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8906A931-D9E3-08BB-B407-E1ED5040A044}"/>
              </a:ext>
            </a:extLst>
          </p:cNvPr>
          <p:cNvPicPr>
            <a:picLocks noChangeAspect="1"/>
          </p:cNvPicPr>
          <p:nvPr/>
        </p:nvPicPr>
        <p:blipFill rotWithShape="1">
          <a:blip r:embed="rId2">
            <a:extLst>
              <a:ext uri="{28A0092B-C50C-407E-A947-70E740481C1C}">
                <a14:useLocalDpi xmlns:a14="http://schemas.microsoft.com/office/drawing/2010/main" val="0"/>
              </a:ext>
            </a:extLst>
          </a:blip>
          <a:srcRect t="4453" r="7150" b="5199"/>
          <a:stretch/>
        </p:blipFill>
        <p:spPr bwMode="auto">
          <a:xfrm>
            <a:off x="2114549" y="1233487"/>
            <a:ext cx="8302675" cy="4544109"/>
          </a:xfrm>
          <a:prstGeom prst="rect">
            <a:avLst/>
          </a:prstGeom>
          <a:ln>
            <a:noFill/>
          </a:ln>
          <a:extLst>
            <a:ext uri="{53640926-AAD7-44D8-BBD7-CCE9431645EC}">
              <a14:shadowObscured xmlns:a14="http://schemas.microsoft.com/office/drawing/2010/main"/>
            </a:ext>
          </a:extLst>
        </p:spPr>
      </p:pic>
      <p:sp>
        <p:nvSpPr>
          <p:cNvPr id="3" name="CasellaDiTesto 2">
            <a:extLst>
              <a:ext uri="{FF2B5EF4-FFF2-40B4-BE49-F238E27FC236}">
                <a16:creationId xmlns:a16="http://schemas.microsoft.com/office/drawing/2014/main" id="{9FF3CFB5-996B-97F7-77F2-351EFB5A3C75}"/>
              </a:ext>
            </a:extLst>
          </p:cNvPr>
          <p:cNvSpPr txBox="1"/>
          <p:nvPr/>
        </p:nvSpPr>
        <p:spPr>
          <a:xfrm>
            <a:off x="90665" y="90411"/>
            <a:ext cx="10727617" cy="707886"/>
          </a:xfrm>
          <a:prstGeom prst="rect">
            <a:avLst/>
          </a:prstGeom>
          <a:noFill/>
        </p:spPr>
        <p:txBody>
          <a:bodyPr wrap="none" rtlCol="0">
            <a:spAutoFit/>
          </a:bodyPr>
          <a:lstStyle/>
          <a:p>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Preliminary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results</a:t>
            </a: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 on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Multifilamentary</a:t>
            </a: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wire</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4" name="CasellaDiTesto 3">
            <a:extLst>
              <a:ext uri="{FF2B5EF4-FFF2-40B4-BE49-F238E27FC236}">
                <a16:creationId xmlns:a16="http://schemas.microsoft.com/office/drawing/2014/main" id="{6CC06668-55AB-C9B1-B1A3-E6D7B57BC430}"/>
              </a:ext>
            </a:extLst>
          </p:cNvPr>
          <p:cNvSpPr txBox="1"/>
          <p:nvPr/>
        </p:nvSpPr>
        <p:spPr>
          <a:xfrm>
            <a:off x="8239124" y="6028120"/>
            <a:ext cx="3768845" cy="369332"/>
          </a:xfrm>
          <a:prstGeom prst="rect">
            <a:avLst/>
          </a:prstGeom>
          <a:noFill/>
        </p:spPr>
        <p:txBody>
          <a:bodyPr wrap="square" rtlCol="0">
            <a:spAutoFit/>
          </a:bodyPr>
          <a:lstStyle/>
          <a:p>
            <a:r>
              <a:rPr lang="it-IT" dirty="0">
                <a:latin typeface="Eurostile" panose="020B0504020202050204" pitchFamily="34" charset="0"/>
              </a:rPr>
              <a:t>Thanks to I. Tiseanu,</a:t>
            </a:r>
            <a:r>
              <a:rPr lang="en-US" sz="1800" b="1" dirty="0">
                <a:effectLst/>
                <a:latin typeface="Eurostile" panose="020B0504020202050204" pitchFamily="34" charset="0"/>
                <a:ea typeface="Calibri" panose="020F0502020204030204" pitchFamily="34" charset="0"/>
                <a:cs typeface="Times New Roman" panose="02020603050405020304" pitchFamily="18" charset="0"/>
              </a:rPr>
              <a:t>INFLPR, RO</a:t>
            </a:r>
            <a:endParaRPr lang="it-IT" dirty="0">
              <a:latin typeface="Eurostile" panose="020B0504020202050204" pitchFamily="34" charset="0"/>
            </a:endParaRPr>
          </a:p>
        </p:txBody>
      </p:sp>
      <p:sp>
        <p:nvSpPr>
          <p:cNvPr id="5" name="CasellaDiTesto 4">
            <a:extLst>
              <a:ext uri="{FF2B5EF4-FFF2-40B4-BE49-F238E27FC236}">
                <a16:creationId xmlns:a16="http://schemas.microsoft.com/office/drawing/2014/main" id="{37DD3179-8099-4F5F-CECE-04A40BACFE7B}"/>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2060442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a:extLst>
              <a:ext uri="{FF2B5EF4-FFF2-40B4-BE49-F238E27FC236}">
                <a16:creationId xmlns:a16="http://schemas.microsoft.com/office/drawing/2014/main" id="{7AC9635B-0417-58E5-E1F9-BC8822CA10F0}"/>
              </a:ext>
            </a:extLst>
          </p:cNvPr>
          <p:cNvGraphicFramePr>
            <a:graphicFrameLocks noChangeAspect="1"/>
          </p:cNvGraphicFramePr>
          <p:nvPr>
            <p:extLst>
              <p:ext uri="{D42A27DB-BD31-4B8C-83A1-F6EECF244321}">
                <p14:modId xmlns:p14="http://schemas.microsoft.com/office/powerpoint/2010/main" val="3767611076"/>
              </p:ext>
            </p:extLst>
          </p:nvPr>
        </p:nvGraphicFramePr>
        <p:xfrm>
          <a:off x="715269" y="1252932"/>
          <a:ext cx="5380731" cy="4127104"/>
        </p:xfrm>
        <a:graphic>
          <a:graphicData uri="http://schemas.openxmlformats.org/presentationml/2006/ole">
            <mc:AlternateContent xmlns:mc="http://schemas.openxmlformats.org/markup-compatibility/2006">
              <mc:Choice xmlns:v="urn:schemas-microsoft-com:vml" Requires="v">
                <p:oleObj name="Graph" r:id="rId2" imgW="5458150" imgH="4185732" progId="Origin95.Graph">
                  <p:embed/>
                </p:oleObj>
              </mc:Choice>
              <mc:Fallback>
                <p:oleObj name="Graph" r:id="rId2" imgW="5458150" imgH="4185732" progId="Origin95.Graph">
                  <p:embed/>
                  <p:pic>
                    <p:nvPicPr>
                      <p:cNvPr id="2" name="Oggetto 1">
                        <a:extLst>
                          <a:ext uri="{FF2B5EF4-FFF2-40B4-BE49-F238E27FC236}">
                            <a16:creationId xmlns:a16="http://schemas.microsoft.com/office/drawing/2014/main" id="{7AC9635B-0417-58E5-E1F9-BC8822CA10F0}"/>
                          </a:ext>
                        </a:extLst>
                      </p:cNvPr>
                      <p:cNvPicPr/>
                      <p:nvPr/>
                    </p:nvPicPr>
                    <p:blipFill>
                      <a:blip r:embed="rId3"/>
                      <a:stretch>
                        <a:fillRect/>
                      </a:stretch>
                    </p:blipFill>
                    <p:spPr>
                      <a:xfrm>
                        <a:off x="715269" y="1252932"/>
                        <a:ext cx="5380731" cy="4127104"/>
                      </a:xfrm>
                      <a:prstGeom prst="rect">
                        <a:avLst/>
                      </a:prstGeom>
                    </p:spPr>
                  </p:pic>
                </p:oleObj>
              </mc:Fallback>
            </mc:AlternateContent>
          </a:graphicData>
        </a:graphic>
      </p:graphicFrame>
      <p:sp>
        <p:nvSpPr>
          <p:cNvPr id="3" name="CasellaDiTesto 2">
            <a:extLst>
              <a:ext uri="{FF2B5EF4-FFF2-40B4-BE49-F238E27FC236}">
                <a16:creationId xmlns:a16="http://schemas.microsoft.com/office/drawing/2014/main" id="{A67FE2D6-46EE-4EA9-62E9-1F45AF8428D6}"/>
              </a:ext>
            </a:extLst>
          </p:cNvPr>
          <p:cNvSpPr txBox="1"/>
          <p:nvPr/>
        </p:nvSpPr>
        <p:spPr>
          <a:xfrm>
            <a:off x="90665" y="90411"/>
            <a:ext cx="10727617" cy="707886"/>
          </a:xfrm>
          <a:prstGeom prst="rect">
            <a:avLst/>
          </a:prstGeom>
          <a:noFill/>
        </p:spPr>
        <p:txBody>
          <a:bodyPr wrap="none" rtlCol="0">
            <a:spAutoFit/>
          </a:bodyPr>
          <a:lstStyle/>
          <a:p>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Preliminary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results</a:t>
            </a: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 on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Multifilamentary</a:t>
            </a: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wire</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graphicFrame>
        <p:nvGraphicFramePr>
          <p:cNvPr id="6" name="Oggetto 5">
            <a:extLst>
              <a:ext uri="{FF2B5EF4-FFF2-40B4-BE49-F238E27FC236}">
                <a16:creationId xmlns:a16="http://schemas.microsoft.com/office/drawing/2014/main" id="{0BE4F1F2-E6F8-52BD-9737-8A284C1FAC0A}"/>
              </a:ext>
            </a:extLst>
          </p:cNvPr>
          <p:cNvGraphicFramePr>
            <a:graphicFrameLocks noChangeAspect="1"/>
          </p:cNvGraphicFramePr>
          <p:nvPr>
            <p:extLst>
              <p:ext uri="{D42A27DB-BD31-4B8C-83A1-F6EECF244321}">
                <p14:modId xmlns:p14="http://schemas.microsoft.com/office/powerpoint/2010/main" val="1211477857"/>
              </p:ext>
            </p:extLst>
          </p:nvPr>
        </p:nvGraphicFramePr>
        <p:xfrm>
          <a:off x="6472061" y="1193799"/>
          <a:ext cx="5457825" cy="4186237"/>
        </p:xfrm>
        <a:graphic>
          <a:graphicData uri="http://schemas.openxmlformats.org/presentationml/2006/ole">
            <mc:AlternateContent xmlns:mc="http://schemas.openxmlformats.org/markup-compatibility/2006">
              <mc:Choice xmlns:v="urn:schemas-microsoft-com:vml" Requires="v">
                <p:oleObj name="Graph" r:id="rId4" imgW="5458150" imgH="4185732" progId="Origin95.Graph">
                  <p:embed/>
                </p:oleObj>
              </mc:Choice>
              <mc:Fallback>
                <p:oleObj name="Graph" r:id="rId4" imgW="5458150" imgH="4185732" progId="Origin95.Graph">
                  <p:embed/>
                  <p:pic>
                    <p:nvPicPr>
                      <p:cNvPr id="6" name="Oggetto 5">
                        <a:extLst>
                          <a:ext uri="{FF2B5EF4-FFF2-40B4-BE49-F238E27FC236}">
                            <a16:creationId xmlns:a16="http://schemas.microsoft.com/office/drawing/2014/main" id="{0BE4F1F2-E6F8-52BD-9737-8A284C1FAC0A}"/>
                          </a:ext>
                        </a:extLst>
                      </p:cNvPr>
                      <p:cNvPicPr/>
                      <p:nvPr/>
                    </p:nvPicPr>
                    <p:blipFill>
                      <a:blip r:embed="rId5"/>
                      <a:stretch>
                        <a:fillRect/>
                      </a:stretch>
                    </p:blipFill>
                    <p:spPr>
                      <a:xfrm>
                        <a:off x="6472061" y="1193799"/>
                        <a:ext cx="5457825" cy="4186237"/>
                      </a:xfrm>
                      <a:prstGeom prst="rect">
                        <a:avLst/>
                      </a:prstGeom>
                    </p:spPr>
                  </p:pic>
                </p:oleObj>
              </mc:Fallback>
            </mc:AlternateContent>
          </a:graphicData>
        </a:graphic>
      </p:graphicFrame>
      <p:sp>
        <p:nvSpPr>
          <p:cNvPr id="4" name="CasellaDiTesto 3">
            <a:extLst>
              <a:ext uri="{FF2B5EF4-FFF2-40B4-BE49-F238E27FC236}">
                <a16:creationId xmlns:a16="http://schemas.microsoft.com/office/drawing/2014/main" id="{D6258B8B-0CD0-78CD-0040-18006EF8376B}"/>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529977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CC3FB-88D4-D25A-6B25-BFD89D912C5E}"/>
              </a:ext>
            </a:extLst>
          </p:cNvPr>
          <p:cNvSpPr txBox="1">
            <a:spLocks/>
          </p:cNvSpPr>
          <p:nvPr/>
        </p:nvSpPr>
        <p:spPr>
          <a:xfrm>
            <a:off x="1524000" y="268843"/>
            <a:ext cx="9486900" cy="512064"/>
          </a:xfrm>
          <a:prstGeom prst="rect">
            <a:avLst/>
          </a:prstGeom>
        </p:spPr>
        <p:txBody>
          <a:bodyP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100" b="1" dirty="0">
                <a:solidFill>
                  <a:srgbClr val="002060"/>
                </a:solidFill>
                <a:effectLst>
                  <a:outerShdw blurRad="38100" dist="38100" dir="2700000" algn="tl">
                    <a:srgbClr val="000000">
                      <a:alpha val="43137"/>
                    </a:srgbClr>
                  </a:outerShdw>
                </a:effectLst>
                <a:latin typeface="Eurostile" panose="020B0504020202050204" pitchFamily="34" charset="0"/>
                <a:ea typeface="+mn-ea"/>
                <a:cs typeface="+mn-cs"/>
              </a:rPr>
              <a:t>KE5814 – CNR-SPIN collaboration on HTS</a:t>
            </a:r>
            <a:endParaRPr lang="it-IT" dirty="0">
              <a:latin typeface="Eurostile" panose="020B0504020202050204" pitchFamily="34" charset="0"/>
            </a:endParaRPr>
          </a:p>
        </p:txBody>
      </p:sp>
      <p:sp>
        <p:nvSpPr>
          <p:cNvPr id="3" name="Content Placeholder 5">
            <a:extLst>
              <a:ext uri="{FF2B5EF4-FFF2-40B4-BE49-F238E27FC236}">
                <a16:creationId xmlns:a16="http://schemas.microsoft.com/office/drawing/2014/main" id="{F15418D3-329A-3D2F-90DE-8C0321E0358C}"/>
              </a:ext>
            </a:extLst>
          </p:cNvPr>
          <p:cNvSpPr txBox="1">
            <a:spLocks/>
          </p:cNvSpPr>
          <p:nvPr/>
        </p:nvSpPr>
        <p:spPr>
          <a:xfrm>
            <a:off x="619828" y="1877311"/>
            <a:ext cx="10952344" cy="12849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1800" dirty="0">
                <a:solidFill>
                  <a:srgbClr val="002060"/>
                </a:solidFill>
                <a:latin typeface="Eurostile" panose="020B0504020202050204" pitchFamily="34" charset="0"/>
              </a:rPr>
              <a:t>The project consists in carrying out preliminary research and development works related to the development of  Iron Based Superconducting wire (IBS) produced with the Powder In Tube (PIT) technology</a:t>
            </a:r>
          </a:p>
          <a:p>
            <a:pPr marL="0" indent="0" algn="just">
              <a:buNone/>
            </a:pPr>
            <a:r>
              <a:rPr lang="en-US" sz="1800" dirty="0">
                <a:solidFill>
                  <a:srgbClr val="002060"/>
                </a:solidFill>
                <a:latin typeface="Eurostile" panose="020B0504020202050204" pitchFamily="34" charset="0"/>
              </a:rPr>
              <a:t>The </a:t>
            </a:r>
            <a:r>
              <a:rPr lang="en-US" sz="1800" dirty="0" err="1">
                <a:solidFill>
                  <a:srgbClr val="002060"/>
                </a:solidFill>
                <a:latin typeface="Eurostile" panose="020B0504020202050204" pitchFamily="34" charset="0"/>
              </a:rPr>
              <a:t>programme</a:t>
            </a:r>
            <a:r>
              <a:rPr lang="en-US" sz="1800" dirty="0">
                <a:solidFill>
                  <a:srgbClr val="002060"/>
                </a:solidFill>
                <a:latin typeface="Eurostile" panose="020B0504020202050204" pitchFamily="34" charset="0"/>
              </a:rPr>
              <a:t> aims at developing a practical wire produced with a technology that could enable a large-scale production at an affordable cost. </a:t>
            </a:r>
            <a:endParaRPr lang="en-GB" sz="1800" dirty="0">
              <a:solidFill>
                <a:srgbClr val="002060"/>
              </a:solidFill>
              <a:latin typeface="Eurostile" panose="020B0504020202050204" pitchFamily="34" charset="0"/>
            </a:endParaRPr>
          </a:p>
          <a:p>
            <a:pPr marL="0" indent="0" algn="just">
              <a:buNone/>
            </a:pPr>
            <a:endParaRPr lang="en-GB" sz="1800" dirty="0">
              <a:solidFill>
                <a:srgbClr val="002060"/>
              </a:solidFill>
              <a:latin typeface="Eurostile" panose="020B0504020202050204" pitchFamily="34" charset="0"/>
            </a:endParaRPr>
          </a:p>
          <a:p>
            <a:pPr marL="457200" lvl="1" indent="0" algn="just">
              <a:buNone/>
            </a:pPr>
            <a:endParaRPr lang="en-GB" sz="1800" dirty="0">
              <a:latin typeface="Eurostile" panose="020B0504020202050204" pitchFamily="34" charset="0"/>
            </a:endParaRPr>
          </a:p>
          <a:p>
            <a:pPr algn="just"/>
            <a:endParaRPr lang="it-IT" sz="1800" dirty="0">
              <a:latin typeface="Eurostile" panose="020B0504020202050204" pitchFamily="34" charset="0"/>
            </a:endParaRPr>
          </a:p>
        </p:txBody>
      </p:sp>
      <p:sp>
        <p:nvSpPr>
          <p:cNvPr id="4" name="CasellaDiTesto 3">
            <a:extLst>
              <a:ext uri="{FF2B5EF4-FFF2-40B4-BE49-F238E27FC236}">
                <a16:creationId xmlns:a16="http://schemas.microsoft.com/office/drawing/2014/main" id="{5C1FAD27-B479-7B5C-5B90-2F3CAFC55052}"/>
              </a:ext>
            </a:extLst>
          </p:cNvPr>
          <p:cNvSpPr txBox="1"/>
          <p:nvPr/>
        </p:nvSpPr>
        <p:spPr>
          <a:xfrm>
            <a:off x="1524000" y="3429000"/>
            <a:ext cx="9144000" cy="2862322"/>
          </a:xfrm>
          <a:prstGeom prst="rect">
            <a:avLst/>
          </a:prstGeom>
          <a:noFill/>
        </p:spPr>
        <p:txBody>
          <a:bodyPr wrap="square" rtlCol="0">
            <a:spAutoFit/>
          </a:bodyPr>
          <a:lstStyle/>
          <a:p>
            <a:pPr algn="just"/>
            <a:endParaRPr lang="en-GB" dirty="0">
              <a:solidFill>
                <a:srgbClr val="002060"/>
              </a:solidFill>
              <a:latin typeface="Eurostile" panose="020B0504020202050204" pitchFamily="34" charset="0"/>
            </a:endParaRPr>
          </a:p>
          <a:p>
            <a:pPr algn="just"/>
            <a:r>
              <a:rPr lang="en-GB" dirty="0">
                <a:solidFill>
                  <a:srgbClr val="002060"/>
                </a:solidFill>
                <a:latin typeface="Eurostile" panose="020B0504020202050204" pitchFamily="34" charset="0"/>
              </a:rPr>
              <a:t>The </a:t>
            </a:r>
            <a:r>
              <a:rPr lang="en-GB" b="1" dirty="0">
                <a:solidFill>
                  <a:srgbClr val="002060"/>
                </a:solidFill>
                <a:latin typeface="Eurostile" panose="020B0504020202050204" pitchFamily="34" charset="0"/>
              </a:rPr>
              <a:t>Objectives</a:t>
            </a:r>
            <a:r>
              <a:rPr lang="en-GB" dirty="0">
                <a:solidFill>
                  <a:srgbClr val="002060"/>
                </a:solidFill>
                <a:latin typeface="Eurostile" panose="020B0504020202050204" pitchFamily="34" charset="0"/>
              </a:rPr>
              <a:t> are: </a:t>
            </a:r>
          </a:p>
          <a:p>
            <a:pPr lvl="1" algn="just"/>
            <a:r>
              <a:rPr lang="en-GB" dirty="0">
                <a:solidFill>
                  <a:srgbClr val="002060"/>
                </a:solidFill>
                <a:latin typeface="Eurostile" panose="020B0504020202050204" pitchFamily="34" charset="0"/>
              </a:rPr>
              <a:t>-	The definition of a scalable process to produce high quality powders in terms of critical temperature and homogeneity;</a:t>
            </a:r>
          </a:p>
          <a:p>
            <a:pPr lvl="1" algn="just"/>
            <a:r>
              <a:rPr lang="en-GB" dirty="0">
                <a:solidFill>
                  <a:srgbClr val="002060"/>
                </a:solidFill>
                <a:latin typeface="Eurostile" panose="020B0504020202050204" pitchFamily="34" charset="0"/>
              </a:rPr>
              <a:t>-	The development of PIT wires via the ex-situ method through a mechanical process optimized to reach a high densification and texture in the powder core; </a:t>
            </a:r>
          </a:p>
          <a:p>
            <a:pPr lvl="1" algn="just"/>
            <a:r>
              <a:rPr lang="en-GB" dirty="0">
                <a:solidFill>
                  <a:srgbClr val="002060"/>
                </a:solidFill>
                <a:latin typeface="Eurostile" panose="020B0504020202050204" pitchFamily="34" charset="0"/>
              </a:rPr>
              <a:t>-	The fabrication of multifilamentary wires with </a:t>
            </a:r>
            <a:r>
              <a:rPr lang="en-GB" dirty="0" err="1">
                <a:solidFill>
                  <a:srgbClr val="002060"/>
                </a:solidFill>
                <a:latin typeface="Eurostile" panose="020B0504020202050204" pitchFamily="34" charset="0"/>
              </a:rPr>
              <a:t>Jc</a:t>
            </a:r>
            <a:r>
              <a:rPr lang="en-GB" dirty="0">
                <a:solidFill>
                  <a:srgbClr val="002060"/>
                </a:solidFill>
                <a:latin typeface="Eurostile" panose="020B0504020202050204" pitchFamily="34" charset="0"/>
              </a:rPr>
              <a:t> at least 10</a:t>
            </a:r>
            <a:r>
              <a:rPr lang="en-GB" baseline="30000" dirty="0">
                <a:solidFill>
                  <a:srgbClr val="002060"/>
                </a:solidFill>
                <a:latin typeface="Eurostile" panose="020B0504020202050204" pitchFamily="34" charset="0"/>
              </a:rPr>
              <a:t>5</a:t>
            </a:r>
            <a:r>
              <a:rPr lang="en-GB" dirty="0">
                <a:solidFill>
                  <a:srgbClr val="002060"/>
                </a:solidFill>
                <a:latin typeface="Eurostile" panose="020B0504020202050204" pitchFamily="34" charset="0"/>
              </a:rPr>
              <a:t> A/cm</a:t>
            </a:r>
            <a:r>
              <a:rPr lang="en-GB" baseline="30000" dirty="0">
                <a:solidFill>
                  <a:srgbClr val="002060"/>
                </a:solidFill>
                <a:latin typeface="Eurostile" panose="020B0504020202050204" pitchFamily="34" charset="0"/>
              </a:rPr>
              <a:t>2</a:t>
            </a:r>
            <a:r>
              <a:rPr lang="en-GB" dirty="0">
                <a:solidFill>
                  <a:srgbClr val="002060"/>
                </a:solidFill>
                <a:latin typeface="Eurostile" panose="020B0504020202050204" pitchFamily="34" charset="0"/>
              </a:rPr>
              <a:t> at 16 T at the temperature of interest</a:t>
            </a:r>
          </a:p>
          <a:p>
            <a:pPr algn="just"/>
            <a:endParaRPr lang="en-GB" dirty="0">
              <a:solidFill>
                <a:srgbClr val="002060"/>
              </a:solidFill>
              <a:latin typeface="Eurostile" panose="020B0504020202050204" pitchFamily="34" charset="0"/>
            </a:endParaRPr>
          </a:p>
        </p:txBody>
      </p:sp>
      <p:sp>
        <p:nvSpPr>
          <p:cNvPr id="5" name="CasellaDiTesto 4">
            <a:extLst>
              <a:ext uri="{FF2B5EF4-FFF2-40B4-BE49-F238E27FC236}">
                <a16:creationId xmlns:a16="http://schemas.microsoft.com/office/drawing/2014/main" id="{50F7338D-6AE8-E437-4454-83320D121410}"/>
              </a:ext>
            </a:extLst>
          </p:cNvPr>
          <p:cNvSpPr txBox="1"/>
          <p:nvPr/>
        </p:nvSpPr>
        <p:spPr>
          <a:xfrm>
            <a:off x="536619" y="1098276"/>
            <a:ext cx="11221556" cy="461665"/>
          </a:xfrm>
          <a:prstGeom prst="rect">
            <a:avLst/>
          </a:prstGeom>
          <a:noFill/>
        </p:spPr>
        <p:txBody>
          <a:bodyPr wrap="square" rtlCol="0">
            <a:spAutoFit/>
          </a:bodyPr>
          <a:lstStyle/>
          <a:p>
            <a:r>
              <a:rPr lang="en-GB" sz="2400" b="1" dirty="0">
                <a:solidFill>
                  <a:srgbClr val="002060"/>
                </a:solidFill>
                <a:latin typeface="Eurostile" panose="020B0504020202050204" pitchFamily="34" charset="0"/>
              </a:rPr>
              <a:t>HFM Work Package 2.15</a:t>
            </a:r>
            <a:r>
              <a:rPr lang="en-GB" sz="2400" dirty="0">
                <a:solidFill>
                  <a:srgbClr val="002060"/>
                </a:solidFill>
                <a:latin typeface="Eurostile" panose="020B0504020202050204" pitchFamily="34" charset="0"/>
              </a:rPr>
              <a:t>: Development of iron based superconducting wire</a:t>
            </a:r>
          </a:p>
        </p:txBody>
      </p:sp>
      <p:sp>
        <p:nvSpPr>
          <p:cNvPr id="9" name="CasellaDiTesto 8">
            <a:extLst>
              <a:ext uri="{FF2B5EF4-FFF2-40B4-BE49-F238E27FC236}">
                <a16:creationId xmlns:a16="http://schemas.microsoft.com/office/drawing/2014/main" id="{00A0D9D3-42D3-EB18-0880-1B0FCB01223C}"/>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14077094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4A5B651-4924-1929-C078-076C1AA059BD}"/>
              </a:ext>
            </a:extLst>
          </p:cNvPr>
          <p:cNvSpPr txBox="1"/>
          <p:nvPr/>
        </p:nvSpPr>
        <p:spPr>
          <a:xfrm>
            <a:off x="4568177" y="72907"/>
            <a:ext cx="2488182" cy="707886"/>
          </a:xfrm>
          <a:prstGeom prst="rect">
            <a:avLst/>
          </a:prstGeom>
          <a:noFill/>
        </p:spPr>
        <p:txBody>
          <a:bodyPr wrap="none" rtlCol="0">
            <a:spAutoFit/>
          </a:bodyPr>
          <a:lstStyle/>
          <a:p>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Summary</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3" name="CasellaDiTesto 2">
            <a:extLst>
              <a:ext uri="{FF2B5EF4-FFF2-40B4-BE49-F238E27FC236}">
                <a16:creationId xmlns:a16="http://schemas.microsoft.com/office/drawing/2014/main" id="{B7363F78-DD31-4AA7-E429-D2ACB5D7B346}"/>
              </a:ext>
            </a:extLst>
          </p:cNvPr>
          <p:cNvSpPr txBox="1"/>
          <p:nvPr/>
        </p:nvSpPr>
        <p:spPr>
          <a:xfrm>
            <a:off x="1662819" y="1548555"/>
            <a:ext cx="9042398" cy="4862870"/>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lang="en-GB" dirty="0">
                <a:solidFill>
                  <a:srgbClr val="002060"/>
                </a:solidFill>
                <a:latin typeface="Eurostile" panose="020B0504020202050204" pitchFamily="34" charset="0"/>
              </a:rPr>
              <a:t>Spin has started an intense R&amp;D activity on Ba-122 wires with the aim to give a significative contribution in understanding if such superconductor can be a reliable alternative for high field applications</a:t>
            </a:r>
          </a:p>
          <a:p>
            <a:pPr marL="285750" indent="-285750" algn="just">
              <a:spcAft>
                <a:spcPts val="1200"/>
              </a:spcAft>
              <a:buFont typeface="Arial" panose="020B0604020202020204" pitchFamily="34" charset="0"/>
              <a:buChar char="•"/>
            </a:pPr>
            <a:r>
              <a:rPr lang="en-GB" dirty="0">
                <a:solidFill>
                  <a:srgbClr val="002060"/>
                </a:solidFill>
                <a:latin typeface="Eurostile" panose="020B0504020202050204" pitchFamily="34" charset="0"/>
              </a:rPr>
              <a:t>We set up a new scalable method based on «rotating furnace» to produce very homogeneous and pure SC powders. We are able now to produce 100 gr/7 days</a:t>
            </a:r>
          </a:p>
          <a:p>
            <a:pPr marL="285750" indent="-285750" algn="just">
              <a:spcAft>
                <a:spcPts val="1200"/>
              </a:spcAft>
              <a:buFont typeface="Arial" panose="020B0604020202020204" pitchFamily="34" charset="0"/>
              <a:buChar char="•"/>
            </a:pPr>
            <a:r>
              <a:rPr lang="en-GB" dirty="0">
                <a:solidFill>
                  <a:srgbClr val="002060"/>
                </a:solidFill>
                <a:latin typeface="Eurostile" panose="020B0504020202050204" pitchFamily="34" charset="0"/>
              </a:rPr>
              <a:t>A preliminary test on simple Ag sheathed tape showed the expected T</a:t>
            </a:r>
            <a:r>
              <a:rPr lang="en-GB" baseline="-25000" dirty="0">
                <a:solidFill>
                  <a:srgbClr val="002060"/>
                </a:solidFill>
                <a:latin typeface="Eurostile" panose="020B0504020202050204" pitchFamily="34" charset="0"/>
              </a:rPr>
              <a:t>C</a:t>
            </a:r>
            <a:r>
              <a:rPr lang="en-GB" dirty="0">
                <a:solidFill>
                  <a:srgbClr val="002060"/>
                </a:solidFill>
                <a:latin typeface="Eurostile" panose="020B0504020202050204" pitchFamily="34" charset="0"/>
              </a:rPr>
              <a:t>, critical fields and critical current density.</a:t>
            </a:r>
          </a:p>
          <a:p>
            <a:pPr marL="285750" indent="-285750" algn="just">
              <a:spcAft>
                <a:spcPts val="1200"/>
              </a:spcAft>
              <a:buFont typeface="Arial" panose="020B0604020202020204" pitchFamily="34" charset="0"/>
              <a:buChar char="•"/>
            </a:pPr>
            <a:r>
              <a:rPr lang="en-GB" dirty="0">
                <a:solidFill>
                  <a:srgbClr val="002060"/>
                </a:solidFill>
                <a:latin typeface="Eurostile" panose="020B0504020202050204" pitchFamily="34" charset="0"/>
              </a:rPr>
              <a:t>We are starting now with the wire development in lengths of the order of 10 m, adapting our GDG process and testing different metallic sheath. Development of innovative multifilamentary wire to optimize grains orientation and superconducting core densification keeping macroscopical isotropy. The target is </a:t>
            </a:r>
            <a:r>
              <a:rPr lang="en-GB" dirty="0" err="1">
                <a:solidFill>
                  <a:srgbClr val="002060"/>
                </a:solidFill>
                <a:latin typeface="Eurostile" panose="020B0504020202050204" pitchFamily="34" charset="0"/>
              </a:rPr>
              <a:t>Jc</a:t>
            </a:r>
            <a:r>
              <a:rPr lang="en-GB" dirty="0">
                <a:solidFill>
                  <a:srgbClr val="002060"/>
                </a:solidFill>
                <a:latin typeface="Eurostile" panose="020B0504020202050204" pitchFamily="34" charset="0"/>
              </a:rPr>
              <a:t> = 10</a:t>
            </a:r>
            <a:r>
              <a:rPr lang="en-GB" baseline="30000" dirty="0">
                <a:solidFill>
                  <a:srgbClr val="002060"/>
                </a:solidFill>
                <a:latin typeface="Eurostile" panose="020B0504020202050204" pitchFamily="34" charset="0"/>
              </a:rPr>
              <a:t>5</a:t>
            </a:r>
            <a:r>
              <a:rPr lang="en-GB" dirty="0">
                <a:solidFill>
                  <a:srgbClr val="002060"/>
                </a:solidFill>
                <a:latin typeface="Eurostile" panose="020B0504020202050204" pitchFamily="34" charset="0"/>
              </a:rPr>
              <a:t> A/cm</a:t>
            </a:r>
            <a:r>
              <a:rPr lang="en-GB" baseline="30000" dirty="0">
                <a:solidFill>
                  <a:srgbClr val="002060"/>
                </a:solidFill>
                <a:latin typeface="Eurostile" panose="020B0504020202050204" pitchFamily="34" charset="0"/>
              </a:rPr>
              <a:t>2</a:t>
            </a:r>
            <a:r>
              <a:rPr lang="en-GB" dirty="0">
                <a:solidFill>
                  <a:srgbClr val="002060"/>
                </a:solidFill>
                <a:latin typeface="Eurostile" panose="020B0504020202050204" pitchFamily="34" charset="0"/>
              </a:rPr>
              <a:t>@16T. </a:t>
            </a:r>
            <a:r>
              <a:rPr lang="en-GB" b="1" dirty="0">
                <a:solidFill>
                  <a:srgbClr val="002060"/>
                </a:solidFill>
                <a:latin typeface="Eurostile" panose="020B0504020202050204" pitchFamily="34" charset="0"/>
              </a:rPr>
              <a:t>Samples will be sent to CERN for </a:t>
            </a:r>
            <a:r>
              <a:rPr lang="en-GB" b="1" dirty="0" err="1">
                <a:solidFill>
                  <a:srgbClr val="002060"/>
                </a:solidFill>
                <a:latin typeface="Eurostile" panose="020B0504020202050204" pitchFamily="34" charset="0"/>
              </a:rPr>
              <a:t>Ic</a:t>
            </a:r>
            <a:r>
              <a:rPr lang="en-GB" b="1" dirty="0">
                <a:solidFill>
                  <a:srgbClr val="002060"/>
                </a:solidFill>
                <a:latin typeface="Eurostile" panose="020B0504020202050204" pitchFamily="34" charset="0"/>
              </a:rPr>
              <a:t> validation.</a:t>
            </a:r>
          </a:p>
          <a:p>
            <a:pPr marL="285750" indent="-285750" algn="just">
              <a:spcAft>
                <a:spcPts val="1200"/>
              </a:spcAft>
              <a:buFont typeface="Arial" panose="020B0604020202020204" pitchFamily="34" charset="0"/>
              <a:buChar char="•"/>
            </a:pPr>
            <a:r>
              <a:rPr lang="en-GB" b="1" dirty="0">
                <a:solidFill>
                  <a:srgbClr val="002060"/>
                </a:solidFill>
                <a:latin typeface="Eurostile" panose="020B0504020202050204" pitchFamily="34" charset="0"/>
              </a:rPr>
              <a:t>Next milestone: 10 m multifilamentary wire prototype.</a:t>
            </a:r>
          </a:p>
        </p:txBody>
      </p:sp>
      <p:sp>
        <p:nvSpPr>
          <p:cNvPr id="4" name="CasellaDiTesto 3">
            <a:extLst>
              <a:ext uri="{FF2B5EF4-FFF2-40B4-BE49-F238E27FC236}">
                <a16:creationId xmlns:a16="http://schemas.microsoft.com/office/drawing/2014/main" id="{4DC33CDB-4A0F-0CA8-4649-5E428D7E9E03}"/>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484094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5">
            <a:extLst>
              <a:ext uri="{FF2B5EF4-FFF2-40B4-BE49-F238E27FC236}">
                <a16:creationId xmlns:a16="http://schemas.microsoft.com/office/drawing/2014/main" id="{586BEE4E-DFCF-06FD-0975-36FBFC03C148}"/>
              </a:ext>
            </a:extLst>
          </p:cNvPr>
          <p:cNvGraphicFramePr>
            <a:graphicFrameLocks noGrp="1"/>
          </p:cNvGraphicFramePr>
          <p:nvPr>
            <p:extLst>
              <p:ext uri="{D42A27DB-BD31-4B8C-83A1-F6EECF244321}">
                <p14:modId xmlns:p14="http://schemas.microsoft.com/office/powerpoint/2010/main" val="59442842"/>
              </p:ext>
            </p:extLst>
          </p:nvPr>
        </p:nvGraphicFramePr>
        <p:xfrm>
          <a:off x="245355" y="997392"/>
          <a:ext cx="11678666" cy="5176761"/>
        </p:xfrm>
        <a:graphic>
          <a:graphicData uri="http://schemas.openxmlformats.org/drawingml/2006/table">
            <a:tbl>
              <a:tblPr/>
              <a:tblGrid>
                <a:gridCol w="589265">
                  <a:extLst>
                    <a:ext uri="{9D8B030D-6E8A-4147-A177-3AD203B41FA5}">
                      <a16:colId xmlns:a16="http://schemas.microsoft.com/office/drawing/2014/main" val="3786895748"/>
                    </a:ext>
                  </a:extLst>
                </a:gridCol>
                <a:gridCol w="895989">
                  <a:extLst>
                    <a:ext uri="{9D8B030D-6E8A-4147-A177-3AD203B41FA5}">
                      <a16:colId xmlns:a16="http://schemas.microsoft.com/office/drawing/2014/main" val="3284946520"/>
                    </a:ext>
                  </a:extLst>
                </a:gridCol>
                <a:gridCol w="4314250">
                  <a:extLst>
                    <a:ext uri="{9D8B030D-6E8A-4147-A177-3AD203B41FA5}">
                      <a16:colId xmlns:a16="http://schemas.microsoft.com/office/drawing/2014/main" val="273439750"/>
                    </a:ext>
                  </a:extLst>
                </a:gridCol>
                <a:gridCol w="1166013">
                  <a:extLst>
                    <a:ext uri="{9D8B030D-6E8A-4147-A177-3AD203B41FA5}">
                      <a16:colId xmlns:a16="http://schemas.microsoft.com/office/drawing/2014/main" val="1350215478"/>
                    </a:ext>
                  </a:extLst>
                </a:gridCol>
                <a:gridCol w="969633">
                  <a:extLst>
                    <a:ext uri="{9D8B030D-6E8A-4147-A177-3AD203B41FA5}">
                      <a16:colId xmlns:a16="http://schemas.microsoft.com/office/drawing/2014/main" val="3100027154"/>
                    </a:ext>
                  </a:extLst>
                </a:gridCol>
                <a:gridCol w="1037138">
                  <a:extLst>
                    <a:ext uri="{9D8B030D-6E8A-4147-A177-3AD203B41FA5}">
                      <a16:colId xmlns:a16="http://schemas.microsoft.com/office/drawing/2014/main" val="3183356049"/>
                    </a:ext>
                  </a:extLst>
                </a:gridCol>
                <a:gridCol w="902126">
                  <a:extLst>
                    <a:ext uri="{9D8B030D-6E8A-4147-A177-3AD203B41FA5}">
                      <a16:colId xmlns:a16="http://schemas.microsoft.com/office/drawing/2014/main" val="1294171286"/>
                    </a:ext>
                  </a:extLst>
                </a:gridCol>
                <a:gridCol w="908263">
                  <a:extLst>
                    <a:ext uri="{9D8B030D-6E8A-4147-A177-3AD203B41FA5}">
                      <a16:colId xmlns:a16="http://schemas.microsoft.com/office/drawing/2014/main" val="1968397229"/>
                    </a:ext>
                  </a:extLst>
                </a:gridCol>
                <a:gridCol w="895989">
                  <a:extLst>
                    <a:ext uri="{9D8B030D-6E8A-4147-A177-3AD203B41FA5}">
                      <a16:colId xmlns:a16="http://schemas.microsoft.com/office/drawing/2014/main" val="452766571"/>
                    </a:ext>
                  </a:extLst>
                </a:gridCol>
              </a:tblGrid>
              <a:tr h="413216">
                <a:tc>
                  <a:txBody>
                    <a:bodyPr/>
                    <a:lstStyle/>
                    <a:p>
                      <a:pPr algn="l" fontAlgn="ctr"/>
                      <a:r>
                        <a:rPr lang="en-GB" sz="1200" b="1" i="0" u="none" strike="noStrike">
                          <a:solidFill>
                            <a:srgbClr val="FFFFFF"/>
                          </a:solidFill>
                          <a:effectLst/>
                          <a:latin typeface="Calibri" panose="020F0502020204030204" pitchFamily="34" charset="0"/>
                        </a:rPr>
                        <a:t>Work Package</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3A3838"/>
                    </a:solidFill>
                  </a:tcPr>
                </a:tc>
                <a:tc>
                  <a:txBody>
                    <a:bodyPr/>
                    <a:lstStyle/>
                    <a:p>
                      <a:pPr algn="l" fontAlgn="ctr"/>
                      <a:r>
                        <a:rPr lang="en-GB" sz="1200" b="1" i="0" u="none" strike="noStrike">
                          <a:solidFill>
                            <a:srgbClr val="FFFFFF"/>
                          </a:solidFill>
                          <a:effectLst/>
                          <a:latin typeface="Calibri" panose="020F0502020204030204" pitchFamily="34" charset="0"/>
                        </a:rPr>
                        <a:t>Tasks, deliverables </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3A3838"/>
                    </a:solidFill>
                  </a:tcPr>
                </a:tc>
                <a:tc>
                  <a:txBody>
                    <a:bodyPr/>
                    <a:lstStyle/>
                    <a:p>
                      <a:pPr algn="l" fontAlgn="ctr"/>
                      <a:r>
                        <a:rPr lang="en-GB" sz="1200" b="1" i="0" u="none" strike="noStrike">
                          <a:solidFill>
                            <a:srgbClr val="FFFFFF"/>
                          </a:solidFill>
                          <a:effectLst/>
                          <a:latin typeface="Calibri" panose="020F0502020204030204" pitchFamily="34" charset="0"/>
                        </a:rPr>
                        <a:t>Task/deliverable description</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3A3838"/>
                    </a:solidFill>
                  </a:tcPr>
                </a:tc>
                <a:tc>
                  <a:txBody>
                    <a:bodyPr/>
                    <a:lstStyle/>
                    <a:p>
                      <a:pPr algn="ctr" fontAlgn="ctr"/>
                      <a:r>
                        <a:rPr lang="en-GB" sz="1200" b="1" i="0" u="none" strike="noStrike">
                          <a:solidFill>
                            <a:srgbClr val="FFFFFF"/>
                          </a:solidFill>
                          <a:effectLst/>
                          <a:latin typeface="Calibri" panose="020F0502020204030204" pitchFamily="34" charset="0"/>
                        </a:rPr>
                        <a:t>Assigned to </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3A3838"/>
                    </a:solidFill>
                  </a:tcPr>
                </a:tc>
                <a:tc>
                  <a:txBody>
                    <a:bodyPr/>
                    <a:lstStyle/>
                    <a:p>
                      <a:pPr algn="ctr" fontAlgn="ctr"/>
                      <a:r>
                        <a:rPr lang="en-GB" sz="1200" b="1" i="0" u="none" strike="noStrike">
                          <a:solidFill>
                            <a:srgbClr val="FFFFFF"/>
                          </a:solidFill>
                          <a:effectLst/>
                          <a:latin typeface="Calibri" panose="020F0502020204030204" pitchFamily="34" charset="0"/>
                        </a:rPr>
                        <a:t>Start</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3A3838"/>
                    </a:solidFill>
                  </a:tcPr>
                </a:tc>
                <a:tc>
                  <a:txBody>
                    <a:bodyPr/>
                    <a:lstStyle/>
                    <a:p>
                      <a:pPr algn="ctr" fontAlgn="ctr"/>
                      <a:r>
                        <a:rPr lang="en-GB" sz="1200" b="1" i="0" u="none" strike="noStrike" dirty="0">
                          <a:solidFill>
                            <a:srgbClr val="FFFFFF"/>
                          </a:solidFill>
                          <a:effectLst/>
                          <a:latin typeface="Calibri" panose="020F0502020204030204" pitchFamily="34" charset="0"/>
                        </a:rPr>
                        <a:t>Planned end </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3A3838"/>
                    </a:solidFill>
                  </a:tcPr>
                </a:tc>
                <a:tc>
                  <a:txBody>
                    <a:bodyPr/>
                    <a:lstStyle/>
                    <a:p>
                      <a:pPr algn="ctr" fontAlgn="ctr"/>
                      <a:r>
                        <a:rPr lang="en-GB" sz="1200" b="1" i="0" u="none" strike="noStrike">
                          <a:solidFill>
                            <a:srgbClr val="FFFFFF"/>
                          </a:solidFill>
                          <a:effectLst/>
                          <a:latin typeface="Calibri" panose="020F0502020204030204" pitchFamily="34" charset="0"/>
                        </a:rPr>
                        <a:t>Progress </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3A3838"/>
                    </a:solidFill>
                  </a:tcPr>
                </a:tc>
                <a:tc>
                  <a:txBody>
                    <a:bodyPr/>
                    <a:lstStyle/>
                    <a:p>
                      <a:pPr algn="ctr" fontAlgn="ctr"/>
                      <a:r>
                        <a:rPr lang="en-GB" sz="1200" b="1" i="0" u="none" strike="noStrike" dirty="0">
                          <a:solidFill>
                            <a:srgbClr val="FFFFFF"/>
                          </a:solidFill>
                          <a:effectLst/>
                          <a:latin typeface="Calibri" panose="020F0502020204030204" pitchFamily="34" charset="0"/>
                        </a:rPr>
                        <a:t>Status </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3A3838"/>
                    </a:solidFill>
                  </a:tcPr>
                </a:tc>
                <a:tc>
                  <a:txBody>
                    <a:bodyPr/>
                    <a:lstStyle/>
                    <a:p>
                      <a:pPr algn="ctr" fontAlgn="ctr"/>
                      <a:r>
                        <a:rPr lang="en-GB" sz="1200" b="1" i="0" u="none" strike="noStrike" dirty="0">
                          <a:solidFill>
                            <a:srgbClr val="FFFFFF"/>
                          </a:solidFill>
                          <a:effectLst/>
                          <a:latin typeface="Calibri" panose="020F0502020204030204" pitchFamily="34" charset="0"/>
                        </a:rPr>
                        <a:t>Comment on status </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3A3838"/>
                    </a:solidFill>
                  </a:tcPr>
                </a:tc>
                <a:extLst>
                  <a:ext uri="{0D108BD9-81ED-4DB2-BD59-A6C34878D82A}">
                    <a16:rowId xmlns:a16="http://schemas.microsoft.com/office/drawing/2014/main" val="3087787446"/>
                  </a:ext>
                </a:extLst>
              </a:tr>
              <a:tr h="500869">
                <a:tc>
                  <a:txBody>
                    <a:bodyPr/>
                    <a:lstStyle/>
                    <a:p>
                      <a:pPr algn="l" fontAlgn="ctr"/>
                      <a:r>
                        <a:rPr lang="en-GB" sz="1200" b="1" i="0" u="none" strike="noStrike" dirty="0">
                          <a:solidFill>
                            <a:srgbClr val="000000"/>
                          </a:solidFill>
                          <a:effectLst/>
                          <a:latin typeface="Calibri" panose="020F0502020204030204" pitchFamily="34" charset="0"/>
                        </a:rPr>
                        <a:t>WP2.15</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8EA9DB"/>
                    </a:solidFill>
                  </a:tcPr>
                </a:tc>
                <a:tc>
                  <a:txBody>
                    <a:bodyPr/>
                    <a:lstStyle/>
                    <a:p>
                      <a:pPr algn="r" fontAlgn="ctr"/>
                      <a:r>
                        <a:rPr lang="en-CH" sz="1200" b="1" i="0" u="none" strike="noStrike" dirty="0">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8EA9DB"/>
                    </a:solidFill>
                  </a:tcPr>
                </a:tc>
                <a:tc>
                  <a:txBody>
                    <a:bodyPr/>
                    <a:lstStyle/>
                    <a:p>
                      <a:pPr algn="l" fontAlgn="ctr"/>
                      <a:r>
                        <a:rPr lang="en-GB" sz="1200" b="1" i="0" u="none" strike="noStrike" dirty="0">
                          <a:solidFill>
                            <a:srgbClr val="000000"/>
                          </a:solidFill>
                          <a:effectLst/>
                          <a:latin typeface="Calibri" panose="020F0502020204030204" pitchFamily="34" charset="0"/>
                        </a:rPr>
                        <a:t>KE5814, SPIN</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8EA9DB"/>
                    </a:solidFill>
                  </a:tcPr>
                </a:tc>
                <a:tc>
                  <a:txBody>
                    <a:bodyPr/>
                    <a:lstStyle/>
                    <a:p>
                      <a:pPr algn="ctr" fontAlgn="ctr"/>
                      <a:r>
                        <a:rPr lang="en-GB" sz="1200" b="1" i="0" u="none" strike="noStrike" dirty="0">
                          <a:solidFill>
                            <a:srgbClr val="000000"/>
                          </a:solidFill>
                          <a:effectLst/>
                          <a:latin typeface="Calibri" panose="020F0502020204030204" pitchFamily="34" charset="0"/>
                        </a:rPr>
                        <a:t>A. Ballarino/A. </a:t>
                      </a:r>
                      <a:r>
                        <a:rPr lang="en-GB" sz="1200" b="1" i="0" u="none" strike="noStrike" dirty="0" err="1">
                          <a:solidFill>
                            <a:srgbClr val="000000"/>
                          </a:solidFill>
                          <a:effectLst/>
                          <a:latin typeface="Calibri" panose="020F0502020204030204" pitchFamily="34" charset="0"/>
                        </a:rPr>
                        <a:t>Malagoli</a:t>
                      </a:r>
                      <a:endParaRPr lang="en-GB" sz="1200" b="1" i="0" u="none" strike="noStrike" dirty="0">
                        <a:solidFill>
                          <a:srgbClr val="000000"/>
                        </a:solidFill>
                        <a:effectLst/>
                        <a:latin typeface="Calibri" panose="020F0502020204030204" pitchFamily="34" charset="0"/>
                      </a:endParaRP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8EA9DB"/>
                    </a:solidFill>
                  </a:tcPr>
                </a:tc>
                <a:tc>
                  <a:txBody>
                    <a:bodyPr/>
                    <a:lstStyle/>
                    <a:p>
                      <a:pPr algn="ctr" fontAlgn="ctr"/>
                      <a:r>
                        <a:rPr lang="en-CH" sz="1200" b="1" i="0" u="none" strike="noStrike" dirty="0">
                          <a:solidFill>
                            <a:srgbClr val="000000"/>
                          </a:solidFill>
                          <a:effectLst/>
                          <a:latin typeface="Calibri" panose="020F0502020204030204" pitchFamily="34" charset="0"/>
                        </a:rPr>
                        <a:t> 09/11/2023</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8EA9DB"/>
                    </a:solidFill>
                  </a:tcPr>
                </a:tc>
                <a:tc>
                  <a:txBody>
                    <a:bodyPr/>
                    <a:lstStyle/>
                    <a:p>
                      <a:pPr algn="ctr" fontAlgn="ctr"/>
                      <a:r>
                        <a:rPr lang="en-CH" sz="1200" b="1" i="0" u="none" strike="noStrike" dirty="0">
                          <a:solidFill>
                            <a:srgbClr val="000000"/>
                          </a:solidFill>
                          <a:effectLst/>
                          <a:latin typeface="Calibri" panose="020F0502020204030204" pitchFamily="34" charset="0"/>
                        </a:rPr>
                        <a:t>31/10/2027</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8EA9DB"/>
                    </a:solidFill>
                  </a:tcPr>
                </a:tc>
                <a:tc>
                  <a:txBody>
                    <a:bodyPr/>
                    <a:lstStyle/>
                    <a:p>
                      <a:pPr algn="ctr" fontAlgn="ctr"/>
                      <a:r>
                        <a:rPr lang="en-CH" sz="1200" b="1" i="0" u="none" strike="noStrike" dirty="0">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8EA9DB"/>
                    </a:solidFill>
                  </a:tcPr>
                </a:tc>
                <a:tc>
                  <a:txBody>
                    <a:bodyPr/>
                    <a:lstStyle/>
                    <a:p>
                      <a:pPr algn="l" fontAlgn="ctr"/>
                      <a:r>
                        <a:rPr lang="en-CH" sz="1200" b="1" i="0" u="none" strike="noStrike" dirty="0">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8EA9DB"/>
                    </a:solidFill>
                  </a:tcPr>
                </a:tc>
                <a:tc>
                  <a:txBody>
                    <a:bodyPr/>
                    <a:lstStyle/>
                    <a:p>
                      <a:pPr algn="l" fontAlgn="t"/>
                      <a:r>
                        <a:rPr lang="en-CH" sz="1200" b="0" i="0" u="none" strike="noStrike" dirty="0">
                          <a:solidFill>
                            <a:srgbClr val="FF0000"/>
                          </a:solidFill>
                          <a:effectLst/>
                          <a:latin typeface="Calibri" panose="020F0502020204030204" pitchFamily="34" charset="0"/>
                        </a:rPr>
                        <a:t> </a:t>
                      </a:r>
                    </a:p>
                  </a:txBody>
                  <a:tcPr marL="36000" marR="36000" marT="36000" marB="3600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w="12700" cap="flat" cmpd="sng" algn="ctr">
                      <a:solidFill>
                        <a:srgbClr val="D9D9D9"/>
                      </a:solidFill>
                      <a:prstDash val="solid"/>
                      <a:round/>
                      <a:headEnd type="none" w="med" len="med"/>
                      <a:tailEnd type="none" w="med" len="med"/>
                    </a:lnB>
                    <a:solidFill>
                      <a:srgbClr val="8EA9DB"/>
                    </a:solidFill>
                  </a:tcPr>
                </a:tc>
                <a:extLst>
                  <a:ext uri="{0D108BD9-81ED-4DB2-BD59-A6C34878D82A}">
                    <a16:rowId xmlns:a16="http://schemas.microsoft.com/office/drawing/2014/main" val="313229516"/>
                  </a:ext>
                </a:extLst>
              </a:tr>
              <a:tr h="576000">
                <a:tc>
                  <a:txBody>
                    <a:bodyPr/>
                    <a:lstStyle/>
                    <a:p>
                      <a:pPr algn="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r" fontAlgn="ctr"/>
                      <a:r>
                        <a:rPr lang="en-GB" sz="1200" b="0" i="0" u="none" strike="noStrike">
                          <a:solidFill>
                            <a:srgbClr val="000000"/>
                          </a:solidFill>
                          <a:effectLst/>
                          <a:latin typeface="Calibri" panose="020F0502020204030204" pitchFamily="34" charset="0"/>
                        </a:rPr>
                        <a:t>      D1</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0" i="0" u="none" strike="noStrike" dirty="0">
                          <a:solidFill>
                            <a:srgbClr val="000000"/>
                          </a:solidFill>
                          <a:effectLst/>
                          <a:latin typeface="Calibri" panose="020F0502020204030204" pitchFamily="34" charset="0"/>
                        </a:rPr>
                        <a:t>Report on laboratory upgrade and visit of infrastructure</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dirty="0">
                          <a:solidFill>
                            <a:srgbClr val="000000"/>
                          </a:solidFill>
                          <a:effectLst/>
                          <a:latin typeface="Calibri" panose="020F0502020204030204" pitchFamily="34" charset="0"/>
                        </a:rPr>
                        <a:t>09/11/2023</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30/04/2024</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100%</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1" i="0" u="none" strike="noStrike">
                          <a:solidFill>
                            <a:srgbClr val="00B050"/>
                          </a:solidFill>
                          <a:effectLst/>
                          <a:latin typeface="Calibri" panose="020F0502020204030204" pitchFamily="34" charset="0"/>
                        </a:rPr>
                        <a:t>Completed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t"/>
                      <a:r>
                        <a:rPr lang="en-CH" sz="1200" b="0" i="0" u="none" strike="noStrike">
                          <a:solidFill>
                            <a:srgbClr val="000000"/>
                          </a:solidFill>
                          <a:effectLst/>
                          <a:latin typeface="Calibri" panose="020F0502020204030204" pitchFamily="34" charset="0"/>
                        </a:rPr>
                        <a:t> </a:t>
                      </a:r>
                    </a:p>
                  </a:txBody>
                  <a:tcPr marL="36000" marR="36000" marT="36000" marB="3600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991941348"/>
                  </a:ext>
                </a:extLst>
              </a:tr>
              <a:tr h="400695">
                <a:tc>
                  <a:txBody>
                    <a:bodyPr/>
                    <a:lstStyle/>
                    <a:p>
                      <a:pPr algn="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r" fontAlgn="ctr"/>
                      <a:r>
                        <a:rPr lang="en-GB" sz="1200" b="0" i="0" u="none" strike="noStrike">
                          <a:solidFill>
                            <a:srgbClr val="000000"/>
                          </a:solidFill>
                          <a:effectLst/>
                          <a:latin typeface="Calibri" panose="020F0502020204030204" pitchFamily="34" charset="0"/>
                        </a:rPr>
                        <a:t>      D2.1</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0" i="0" u="none" strike="noStrike" dirty="0">
                          <a:solidFill>
                            <a:srgbClr val="000000"/>
                          </a:solidFill>
                          <a:effectLst/>
                          <a:latin typeface="Calibri" panose="020F0502020204030204" pitchFamily="34" charset="0"/>
                        </a:rPr>
                        <a:t>Report on the Ba-122 powder synthesis process</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09/11/2024</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30/04/2024</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100%</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1" i="0" u="none" strike="noStrike">
                          <a:solidFill>
                            <a:srgbClr val="00B050"/>
                          </a:solidFill>
                          <a:effectLst/>
                          <a:latin typeface="Calibri" panose="020F0502020204030204" pitchFamily="34" charset="0"/>
                        </a:rPr>
                        <a:t>Completed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t"/>
                      <a:r>
                        <a:rPr lang="en-CH" sz="1200" b="0" i="0" u="none" strike="noStrike">
                          <a:solidFill>
                            <a:srgbClr val="000000"/>
                          </a:solidFill>
                          <a:effectLst/>
                          <a:latin typeface="Calibri" panose="020F0502020204030204" pitchFamily="34" charset="0"/>
                        </a:rPr>
                        <a:t> </a:t>
                      </a:r>
                    </a:p>
                  </a:txBody>
                  <a:tcPr marL="36000" marR="36000" marT="36000" marB="3600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0121838"/>
                  </a:ext>
                </a:extLst>
              </a:tr>
              <a:tr h="483617">
                <a:tc>
                  <a:txBody>
                    <a:bodyPr/>
                    <a:lstStyle/>
                    <a:p>
                      <a:pPr algn="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r" fontAlgn="ctr"/>
                      <a:r>
                        <a:rPr lang="en-GB" sz="1200" b="0" i="0" u="none" strike="noStrike">
                          <a:solidFill>
                            <a:srgbClr val="000000"/>
                          </a:solidFill>
                          <a:effectLst/>
                          <a:latin typeface="Calibri" panose="020F0502020204030204" pitchFamily="34" charset="0"/>
                        </a:rPr>
                        <a:t>      D2.2</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0" i="0" u="none" strike="noStrike">
                          <a:solidFill>
                            <a:srgbClr val="000000"/>
                          </a:solidFill>
                          <a:effectLst/>
                          <a:latin typeface="Calibri" panose="020F0502020204030204" pitchFamily="34" charset="0"/>
                        </a:rPr>
                        <a:t>Report on Ba-122 monofilamentary wire production including transport characterization. Prototype monofilamentary wire ~ 10 m</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09/11/2025</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31/10/2024</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100%</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1" i="0" u="none" strike="noStrike">
                          <a:solidFill>
                            <a:srgbClr val="00B050"/>
                          </a:solidFill>
                          <a:effectLst/>
                          <a:latin typeface="Calibri" panose="020F0502020204030204" pitchFamily="34" charset="0"/>
                        </a:rPr>
                        <a:t>Completed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t"/>
                      <a:r>
                        <a:rPr lang="en-CH" sz="1200" b="0" i="0" u="none" strike="noStrike">
                          <a:solidFill>
                            <a:srgbClr val="000000"/>
                          </a:solidFill>
                          <a:effectLst/>
                          <a:latin typeface="Calibri" panose="020F0502020204030204" pitchFamily="34" charset="0"/>
                        </a:rPr>
                        <a:t> </a:t>
                      </a:r>
                    </a:p>
                  </a:txBody>
                  <a:tcPr marL="36000" marR="36000" marT="36000" marB="3600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3263427599"/>
                  </a:ext>
                </a:extLst>
              </a:tr>
              <a:tr h="400695">
                <a:tc>
                  <a:txBody>
                    <a:bodyPr/>
                    <a:lstStyle/>
                    <a:p>
                      <a:pPr algn="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r" fontAlgn="ctr"/>
                      <a:r>
                        <a:rPr lang="en-GB" sz="1200" b="0" i="0" u="none" strike="noStrike">
                          <a:solidFill>
                            <a:srgbClr val="000000"/>
                          </a:solidFill>
                          <a:effectLst/>
                          <a:latin typeface="Calibri" panose="020F0502020204030204" pitchFamily="34" charset="0"/>
                        </a:rPr>
                        <a:t>      D3</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0" i="0" u="none" strike="noStrike">
                          <a:solidFill>
                            <a:srgbClr val="000000"/>
                          </a:solidFill>
                          <a:effectLst/>
                          <a:latin typeface="Calibri" panose="020F0502020204030204" pitchFamily="34" charset="0"/>
                        </a:rPr>
                        <a:t>Report on powder compositional, structural and superconducting properties</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09/11/2026</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30/04/2025</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dirty="0">
                          <a:solidFill>
                            <a:srgbClr val="000000"/>
                          </a:solidFill>
                          <a:effectLst/>
                          <a:latin typeface="Calibri" panose="020F0502020204030204" pitchFamily="34" charset="0"/>
                        </a:rPr>
                        <a:t> </a:t>
                      </a:r>
                      <a:r>
                        <a:rPr lang="it-IT" sz="1200" b="0" i="0" u="none" strike="noStrike" dirty="0">
                          <a:solidFill>
                            <a:srgbClr val="000000"/>
                          </a:solidFill>
                          <a:effectLst/>
                          <a:latin typeface="Calibri" panose="020F0502020204030204" pitchFamily="34" charset="0"/>
                        </a:rPr>
                        <a:t>50%</a:t>
                      </a:r>
                      <a:endParaRPr lang="en-CH" sz="1200" b="0" i="0" u="none" strike="noStrike" dirty="0">
                        <a:solidFill>
                          <a:srgbClr val="000000"/>
                        </a:solidFill>
                        <a:effectLst/>
                        <a:latin typeface="Calibri" panose="020F0502020204030204" pitchFamily="34" charset="0"/>
                      </a:endParaRP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t"/>
                      <a:r>
                        <a:rPr lang="en-CH" sz="1200" b="0" i="0" u="none" strike="noStrike">
                          <a:solidFill>
                            <a:srgbClr val="000000"/>
                          </a:solidFill>
                          <a:effectLst/>
                          <a:latin typeface="Calibri" panose="020F0502020204030204" pitchFamily="34" charset="0"/>
                        </a:rPr>
                        <a:t> </a:t>
                      </a:r>
                    </a:p>
                  </a:txBody>
                  <a:tcPr marL="36000" marR="36000" marT="36000" marB="3600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61539872"/>
                  </a:ext>
                </a:extLst>
              </a:tr>
              <a:tr h="626085">
                <a:tc>
                  <a:txBody>
                    <a:bodyPr/>
                    <a:lstStyle/>
                    <a:p>
                      <a:pPr algn="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r" fontAlgn="ctr"/>
                      <a:r>
                        <a:rPr lang="en-GB" sz="1200" b="0" i="0" u="none" strike="noStrike">
                          <a:solidFill>
                            <a:srgbClr val="000000"/>
                          </a:solidFill>
                          <a:effectLst/>
                          <a:latin typeface="Calibri" panose="020F0502020204030204" pitchFamily="34" charset="0"/>
                        </a:rPr>
                        <a:t>      D4</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0" i="0" u="none" strike="noStrike" dirty="0">
                          <a:solidFill>
                            <a:srgbClr val="000000"/>
                          </a:solidFill>
                          <a:effectLst/>
                          <a:latin typeface="Calibri" panose="020F0502020204030204" pitchFamily="34" charset="0"/>
                        </a:rPr>
                        <a:t>Report on deformation process, sheaths and architecture of multifilamentary wires. Prototype multifilamentary wire ~ 10 m</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09/11/2027</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31/10/2025</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it-IT" sz="1200" b="0" i="0" u="none" strike="noStrike" dirty="0">
                          <a:solidFill>
                            <a:srgbClr val="000000"/>
                          </a:solidFill>
                          <a:effectLst/>
                          <a:latin typeface="Calibri" panose="020F0502020204030204" pitchFamily="34" charset="0"/>
                        </a:rPr>
                        <a:t>20%</a:t>
                      </a:r>
                      <a:r>
                        <a:rPr lang="en-CH" sz="1200" b="0" i="0" u="none" strike="noStrike" dirty="0">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543049512"/>
                  </a:ext>
                </a:extLst>
              </a:tr>
              <a:tr h="400695">
                <a:tc>
                  <a:txBody>
                    <a:bodyPr/>
                    <a:lstStyle/>
                    <a:p>
                      <a:pPr algn="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r" fontAlgn="ctr"/>
                      <a:r>
                        <a:rPr lang="en-GB" sz="1200" b="0" i="0" u="none" strike="noStrike">
                          <a:solidFill>
                            <a:srgbClr val="000000"/>
                          </a:solidFill>
                          <a:effectLst/>
                          <a:latin typeface="Calibri" panose="020F0502020204030204" pitchFamily="34" charset="0"/>
                        </a:rPr>
                        <a:t>      D5.1</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0" i="0" u="none" strike="noStrike">
                          <a:solidFill>
                            <a:srgbClr val="000000"/>
                          </a:solidFill>
                          <a:effectLst/>
                          <a:latin typeface="Calibri" panose="020F0502020204030204" pitchFamily="34" charset="0"/>
                        </a:rPr>
                        <a:t>Report on optimized production process including the heat treatment</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09/11/2028</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30/04/2026</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t"/>
                      <a:r>
                        <a:rPr lang="en-CH" sz="1200" b="0" i="0" u="none" strike="noStrike">
                          <a:solidFill>
                            <a:srgbClr val="000000"/>
                          </a:solidFill>
                          <a:effectLst/>
                          <a:latin typeface="Calibri" panose="020F0502020204030204" pitchFamily="34" charset="0"/>
                        </a:rPr>
                        <a:t> </a:t>
                      </a:r>
                    </a:p>
                  </a:txBody>
                  <a:tcPr marL="36000" marR="36000" marT="36000" marB="3600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1146613521"/>
                  </a:ext>
                </a:extLst>
              </a:tr>
              <a:tr h="400695">
                <a:tc>
                  <a:txBody>
                    <a:bodyPr/>
                    <a:lstStyle/>
                    <a:p>
                      <a:pPr algn="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r" fontAlgn="ctr"/>
                      <a:r>
                        <a:rPr lang="en-GB" sz="1200" b="0" i="0" u="none" strike="noStrike">
                          <a:solidFill>
                            <a:srgbClr val="000000"/>
                          </a:solidFill>
                          <a:effectLst/>
                          <a:latin typeface="Calibri" panose="020F0502020204030204" pitchFamily="34" charset="0"/>
                        </a:rPr>
                        <a:t>      D5.2</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0" i="0" u="none" strike="noStrike">
                          <a:solidFill>
                            <a:srgbClr val="000000"/>
                          </a:solidFill>
                          <a:effectLst/>
                          <a:latin typeface="Calibri" panose="020F0502020204030204" pitchFamily="34" charset="0"/>
                        </a:rPr>
                        <a:t>Report on superconducting characterization of multifilamentary wires. Optimized prototype multifilamentary wire 10m</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09/11/2029</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31/10/2026</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t"/>
                      <a:r>
                        <a:rPr lang="en-CH" sz="1200" b="0" i="0" u="none" strike="noStrike">
                          <a:solidFill>
                            <a:srgbClr val="000000"/>
                          </a:solidFill>
                          <a:effectLst/>
                          <a:latin typeface="Calibri" panose="020F0502020204030204" pitchFamily="34" charset="0"/>
                        </a:rPr>
                        <a:t> </a:t>
                      </a:r>
                    </a:p>
                  </a:txBody>
                  <a:tcPr marL="36000" marR="36000" marT="36000" marB="3600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544276120"/>
                  </a:ext>
                </a:extLst>
              </a:tr>
              <a:tr h="400695">
                <a:tc>
                  <a:txBody>
                    <a:bodyPr/>
                    <a:lstStyle/>
                    <a:p>
                      <a:pPr algn="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r" fontAlgn="ctr"/>
                      <a:r>
                        <a:rPr lang="en-GB" sz="1200" b="0" i="0" u="none" strike="noStrike">
                          <a:solidFill>
                            <a:srgbClr val="000000"/>
                          </a:solidFill>
                          <a:effectLst/>
                          <a:latin typeface="Calibri" panose="020F0502020204030204" pitchFamily="34" charset="0"/>
                        </a:rPr>
                        <a:t>      D6.1</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0" i="0" u="none" strike="noStrike">
                          <a:solidFill>
                            <a:srgbClr val="000000"/>
                          </a:solidFill>
                          <a:effectLst/>
                          <a:latin typeface="Calibri" panose="020F0502020204030204" pitchFamily="34" charset="0"/>
                        </a:rPr>
                        <a:t>Report on the laboratory adaptation for long length wire fabrication</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09/11/2030</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31/10/2027</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t"/>
                      <a:r>
                        <a:rPr lang="en-CH" sz="1200" b="0" i="0" u="none" strike="noStrike">
                          <a:solidFill>
                            <a:srgbClr val="000000"/>
                          </a:solidFill>
                          <a:effectLst/>
                          <a:latin typeface="Calibri" panose="020F0502020204030204" pitchFamily="34" charset="0"/>
                        </a:rPr>
                        <a:t> </a:t>
                      </a:r>
                    </a:p>
                  </a:txBody>
                  <a:tcPr marL="36000" marR="36000" marT="36000" marB="3600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4010825712"/>
                  </a:ext>
                </a:extLst>
              </a:tr>
              <a:tr h="400695">
                <a:tc>
                  <a:txBody>
                    <a:bodyPr/>
                    <a:lstStyle/>
                    <a:p>
                      <a:pPr algn="r" fontAlgn="ctr"/>
                      <a:r>
                        <a:rPr lang="en-CH" sz="1200" b="0" i="0" u="none" strike="noStrike" dirty="0">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r" fontAlgn="ctr"/>
                      <a:r>
                        <a:rPr lang="en-GB" sz="1200" b="0" i="0" u="none" strike="noStrike">
                          <a:solidFill>
                            <a:srgbClr val="000000"/>
                          </a:solidFill>
                          <a:effectLst/>
                          <a:latin typeface="Calibri" panose="020F0502020204030204" pitchFamily="34" charset="0"/>
                        </a:rPr>
                        <a:t>      D6.2</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GB" sz="1200" b="0" i="0" u="none" strike="noStrike">
                          <a:solidFill>
                            <a:srgbClr val="000000"/>
                          </a:solidFill>
                          <a:effectLst/>
                          <a:latin typeface="Calibri" panose="020F0502020204030204" pitchFamily="34" charset="0"/>
                        </a:rPr>
                        <a:t>Delivery of a batch of ~200 m long multifilamentary wire from CNR-SPIN to CERN</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09/11/2031</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31/10/2027</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ctr"/>
                      <a:r>
                        <a:rPr lang="en-CH" sz="1200" b="0" i="0" u="none" strike="noStrike">
                          <a:solidFill>
                            <a:srgbClr val="000000"/>
                          </a:solidFill>
                          <a:effectLst/>
                          <a:latin typeface="Calibri" panose="020F0502020204030204" pitchFamily="34" charset="0"/>
                        </a:rPr>
                        <a:t> </a:t>
                      </a:r>
                    </a:p>
                  </a:txBody>
                  <a:tcPr marL="36000" marR="36000" marT="36000" marB="3600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l" fontAlgn="t"/>
                      <a:r>
                        <a:rPr lang="en-CH" sz="1200" b="0" i="0" u="none" strike="noStrike" dirty="0">
                          <a:solidFill>
                            <a:srgbClr val="000000"/>
                          </a:solidFill>
                          <a:effectLst/>
                          <a:latin typeface="Calibri" panose="020F0502020204030204" pitchFamily="34" charset="0"/>
                        </a:rPr>
                        <a:t> </a:t>
                      </a:r>
                    </a:p>
                  </a:txBody>
                  <a:tcPr marL="36000" marR="36000" marT="36000" marB="36000">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219666637"/>
                  </a:ext>
                </a:extLst>
              </a:tr>
            </a:tbl>
          </a:graphicData>
        </a:graphic>
      </p:graphicFrame>
      <p:sp>
        <p:nvSpPr>
          <p:cNvPr id="3" name="CasellaDiTesto 2">
            <a:extLst>
              <a:ext uri="{FF2B5EF4-FFF2-40B4-BE49-F238E27FC236}">
                <a16:creationId xmlns:a16="http://schemas.microsoft.com/office/drawing/2014/main" id="{239062EA-DC1D-6A19-58A5-52E5D2158BB3}"/>
              </a:ext>
            </a:extLst>
          </p:cNvPr>
          <p:cNvSpPr txBox="1"/>
          <p:nvPr/>
        </p:nvSpPr>
        <p:spPr>
          <a:xfrm>
            <a:off x="4568177" y="72907"/>
            <a:ext cx="2488182" cy="707886"/>
          </a:xfrm>
          <a:prstGeom prst="rect">
            <a:avLst/>
          </a:prstGeom>
          <a:noFill/>
        </p:spPr>
        <p:txBody>
          <a:bodyPr wrap="none" rtlCol="0">
            <a:spAutoFit/>
          </a:bodyPr>
          <a:lstStyle/>
          <a:p>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Summary</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4" name="CasellaDiTesto 3">
            <a:extLst>
              <a:ext uri="{FF2B5EF4-FFF2-40B4-BE49-F238E27FC236}">
                <a16:creationId xmlns:a16="http://schemas.microsoft.com/office/drawing/2014/main" id="{44E51D83-436D-EE1D-6303-F4740114FC99}"/>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896155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uppo 22">
            <a:extLst>
              <a:ext uri="{FF2B5EF4-FFF2-40B4-BE49-F238E27FC236}">
                <a16:creationId xmlns:a16="http://schemas.microsoft.com/office/drawing/2014/main" id="{9FCEF780-F0CD-D99F-8823-BEB365E30FFB}"/>
              </a:ext>
            </a:extLst>
          </p:cNvPr>
          <p:cNvGrpSpPr/>
          <p:nvPr/>
        </p:nvGrpSpPr>
        <p:grpSpPr>
          <a:xfrm>
            <a:off x="1004038" y="3667249"/>
            <a:ext cx="2111475" cy="1091738"/>
            <a:chOff x="1004041" y="2256866"/>
            <a:chExt cx="2111475" cy="1091738"/>
          </a:xfrm>
        </p:grpSpPr>
        <p:sp>
          <p:nvSpPr>
            <p:cNvPr id="2" name="Elaborazione alternativa 1">
              <a:extLst>
                <a:ext uri="{FF2B5EF4-FFF2-40B4-BE49-F238E27FC236}">
                  <a16:creationId xmlns:a16="http://schemas.microsoft.com/office/drawing/2014/main" id="{00E5F5C3-2906-6809-0EFF-73605E27F4A6}"/>
                </a:ext>
              </a:extLst>
            </p:cNvPr>
            <p:cNvSpPr/>
            <p:nvPr/>
          </p:nvSpPr>
          <p:spPr>
            <a:xfrm>
              <a:off x="1004041" y="2256866"/>
              <a:ext cx="2111475" cy="1091738"/>
            </a:xfrm>
            <a:prstGeom prst="flowChartAlternateProcess">
              <a:avLst/>
            </a:prstGeom>
            <a:solidFill>
              <a:schemeClr val="tx2">
                <a:lumMod val="25000"/>
                <a:lumOff val="75000"/>
              </a:schemeClr>
            </a:solidFill>
            <a:effectLst>
              <a:outerShdw blurRad="63500" dist="190500" dir="2700000" sx="105000" sy="105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3" name="CasellaDiTesto 2">
              <a:extLst>
                <a:ext uri="{FF2B5EF4-FFF2-40B4-BE49-F238E27FC236}">
                  <a16:creationId xmlns:a16="http://schemas.microsoft.com/office/drawing/2014/main" id="{E562742E-F1DC-216F-CD20-75FADFFF4B26}"/>
                </a:ext>
              </a:extLst>
            </p:cNvPr>
            <p:cNvSpPr txBox="1"/>
            <p:nvPr/>
          </p:nvSpPr>
          <p:spPr>
            <a:xfrm>
              <a:off x="1131947" y="2448792"/>
              <a:ext cx="1816142" cy="707886"/>
            </a:xfrm>
            <a:prstGeom prst="rect">
              <a:avLst/>
            </a:prstGeom>
            <a:noFill/>
          </p:spPr>
          <p:txBody>
            <a:bodyPr wrap="square" rtlCol="0">
              <a:spAutoFit/>
            </a:bodyPr>
            <a:lstStyle/>
            <a:p>
              <a:pPr algn="ctr"/>
              <a:r>
                <a:rPr lang="it-IT" sz="2000" b="1" dirty="0" err="1">
                  <a:solidFill>
                    <a:srgbClr val="FF0000"/>
                  </a:solidFill>
                  <a:latin typeface="Eurostile" panose="020B0504020202050204" pitchFamily="34" charset="0"/>
                </a:rPr>
                <a:t>Purity</a:t>
              </a:r>
              <a:r>
                <a:rPr lang="it-IT" sz="2000" b="1" dirty="0">
                  <a:solidFill>
                    <a:srgbClr val="FF0000"/>
                  </a:solidFill>
                  <a:latin typeface="Eurostile" panose="020B0504020202050204" pitchFamily="34" charset="0"/>
                </a:rPr>
                <a:t> and</a:t>
              </a:r>
            </a:p>
            <a:p>
              <a:pPr algn="ctr"/>
              <a:r>
                <a:rPr lang="it-IT" sz="2000" b="1" dirty="0">
                  <a:solidFill>
                    <a:srgbClr val="FF0000"/>
                  </a:solidFill>
                  <a:latin typeface="Eurostile" panose="020B0504020202050204" pitchFamily="34" charset="0"/>
                </a:rPr>
                <a:t> </a:t>
              </a:r>
              <a:r>
                <a:rPr lang="it-IT" sz="2000" b="1" dirty="0" err="1">
                  <a:solidFill>
                    <a:srgbClr val="FF0000"/>
                  </a:solidFill>
                  <a:latin typeface="Eurostile" panose="020B0504020202050204" pitchFamily="34" charset="0"/>
                </a:rPr>
                <a:t>homogeneity</a:t>
              </a:r>
              <a:endParaRPr lang="it-IT" sz="2000" b="1" dirty="0">
                <a:solidFill>
                  <a:srgbClr val="FF0000"/>
                </a:solidFill>
                <a:latin typeface="Eurostile" panose="020B0504020202050204" pitchFamily="34" charset="0"/>
              </a:endParaRPr>
            </a:p>
          </p:txBody>
        </p:sp>
      </p:grpSp>
      <p:grpSp>
        <p:nvGrpSpPr>
          <p:cNvPr id="24" name="Gruppo 23">
            <a:extLst>
              <a:ext uri="{FF2B5EF4-FFF2-40B4-BE49-F238E27FC236}">
                <a16:creationId xmlns:a16="http://schemas.microsoft.com/office/drawing/2014/main" id="{1D6DF597-74CE-5EC6-7738-207719E3E9CC}"/>
              </a:ext>
            </a:extLst>
          </p:cNvPr>
          <p:cNvGrpSpPr/>
          <p:nvPr/>
        </p:nvGrpSpPr>
        <p:grpSpPr>
          <a:xfrm>
            <a:off x="1004039" y="2158065"/>
            <a:ext cx="2111475" cy="1091738"/>
            <a:chOff x="984281" y="3691817"/>
            <a:chExt cx="2111475" cy="1091738"/>
          </a:xfrm>
        </p:grpSpPr>
        <p:sp>
          <p:nvSpPr>
            <p:cNvPr id="13" name="Elaborazione alternativa 12">
              <a:extLst>
                <a:ext uri="{FF2B5EF4-FFF2-40B4-BE49-F238E27FC236}">
                  <a16:creationId xmlns:a16="http://schemas.microsoft.com/office/drawing/2014/main" id="{A4F7A67D-D51B-0084-6BD5-E844F19A5441}"/>
                </a:ext>
              </a:extLst>
            </p:cNvPr>
            <p:cNvSpPr/>
            <p:nvPr/>
          </p:nvSpPr>
          <p:spPr>
            <a:xfrm>
              <a:off x="984281" y="3691817"/>
              <a:ext cx="2111475" cy="1091738"/>
            </a:xfrm>
            <a:prstGeom prst="flowChartAlternateProcess">
              <a:avLst/>
            </a:prstGeom>
            <a:solidFill>
              <a:schemeClr val="tx2">
                <a:lumMod val="25000"/>
                <a:lumOff val="75000"/>
              </a:schemeClr>
            </a:solidFill>
            <a:effectLst>
              <a:outerShdw blurRad="50800" dist="190500" dir="2700000" sx="105000" sy="105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4" name="CasellaDiTesto 3">
              <a:extLst>
                <a:ext uri="{FF2B5EF4-FFF2-40B4-BE49-F238E27FC236}">
                  <a16:creationId xmlns:a16="http://schemas.microsoft.com/office/drawing/2014/main" id="{2E91F219-4A6A-298B-BC21-606B525FA6F3}"/>
                </a:ext>
              </a:extLst>
            </p:cNvPr>
            <p:cNvSpPr txBox="1"/>
            <p:nvPr/>
          </p:nvSpPr>
          <p:spPr>
            <a:xfrm>
              <a:off x="1074665" y="3817689"/>
              <a:ext cx="1921563" cy="707886"/>
            </a:xfrm>
            <a:prstGeom prst="rect">
              <a:avLst/>
            </a:prstGeom>
            <a:noFill/>
          </p:spPr>
          <p:txBody>
            <a:bodyPr wrap="square" rtlCol="0">
              <a:spAutoFit/>
            </a:bodyPr>
            <a:lstStyle/>
            <a:p>
              <a:pPr algn="ctr"/>
              <a:r>
                <a:rPr lang="it-IT" sz="2000" b="1" dirty="0" err="1">
                  <a:solidFill>
                    <a:srgbClr val="FF0000"/>
                  </a:solidFill>
                  <a:latin typeface="Eurostile" panose="020B0504020202050204" pitchFamily="34" charset="0"/>
                </a:rPr>
                <a:t>Oxygen</a:t>
              </a:r>
              <a:r>
                <a:rPr lang="it-IT" sz="2000" b="1" dirty="0">
                  <a:solidFill>
                    <a:srgbClr val="FF0000"/>
                  </a:solidFill>
                  <a:latin typeface="Eurostile" panose="020B0504020202050204" pitchFamily="34" charset="0"/>
                </a:rPr>
                <a:t> </a:t>
              </a:r>
            </a:p>
            <a:p>
              <a:pPr algn="ctr"/>
              <a:r>
                <a:rPr lang="it-IT" sz="2000" b="1" dirty="0" err="1">
                  <a:solidFill>
                    <a:srgbClr val="FF0000"/>
                  </a:solidFill>
                  <a:latin typeface="Eurostile" panose="020B0504020202050204" pitchFamily="34" charset="0"/>
                </a:rPr>
                <a:t>contamination</a:t>
              </a:r>
              <a:endParaRPr lang="it-IT" sz="2000" b="1" dirty="0">
                <a:solidFill>
                  <a:srgbClr val="FF0000"/>
                </a:solidFill>
                <a:latin typeface="Eurostile" panose="020B0504020202050204" pitchFamily="34" charset="0"/>
              </a:endParaRPr>
            </a:p>
          </p:txBody>
        </p:sp>
      </p:grpSp>
      <p:grpSp>
        <p:nvGrpSpPr>
          <p:cNvPr id="25" name="Gruppo 24">
            <a:extLst>
              <a:ext uri="{FF2B5EF4-FFF2-40B4-BE49-F238E27FC236}">
                <a16:creationId xmlns:a16="http://schemas.microsoft.com/office/drawing/2014/main" id="{AF4B1A9F-6398-EBDE-3FF9-C748620AE017}"/>
              </a:ext>
            </a:extLst>
          </p:cNvPr>
          <p:cNvGrpSpPr/>
          <p:nvPr/>
        </p:nvGrpSpPr>
        <p:grpSpPr>
          <a:xfrm>
            <a:off x="1004041" y="5176433"/>
            <a:ext cx="2111475" cy="1091738"/>
            <a:chOff x="1004041" y="5176433"/>
            <a:chExt cx="2111475" cy="1091738"/>
          </a:xfrm>
        </p:grpSpPr>
        <p:sp>
          <p:nvSpPr>
            <p:cNvPr id="14" name="Elaborazione alternativa 13">
              <a:extLst>
                <a:ext uri="{FF2B5EF4-FFF2-40B4-BE49-F238E27FC236}">
                  <a16:creationId xmlns:a16="http://schemas.microsoft.com/office/drawing/2014/main" id="{EA61763F-01E9-DC05-090F-5DFE09B66EE1}"/>
                </a:ext>
              </a:extLst>
            </p:cNvPr>
            <p:cNvSpPr/>
            <p:nvPr/>
          </p:nvSpPr>
          <p:spPr>
            <a:xfrm>
              <a:off x="1004041" y="5176433"/>
              <a:ext cx="2111475" cy="1091738"/>
            </a:xfrm>
            <a:prstGeom prst="flowChartAlternateProcess">
              <a:avLst/>
            </a:prstGeom>
            <a:solidFill>
              <a:schemeClr val="tx2">
                <a:lumMod val="25000"/>
                <a:lumOff val="75000"/>
              </a:schemeClr>
            </a:solidFill>
            <a:effectLst>
              <a:outerShdw blurRad="63500" dist="190500" dir="2700000" sx="105000" sy="105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latin typeface="Eurostile" panose="020B0504020202050204" pitchFamily="34" charset="0"/>
              </a:endParaRPr>
            </a:p>
          </p:txBody>
        </p:sp>
        <p:sp>
          <p:nvSpPr>
            <p:cNvPr id="5" name="CasellaDiTesto 4">
              <a:extLst>
                <a:ext uri="{FF2B5EF4-FFF2-40B4-BE49-F238E27FC236}">
                  <a16:creationId xmlns:a16="http://schemas.microsoft.com/office/drawing/2014/main" id="{69280AD4-9C3A-6591-4604-C1728A8DD939}"/>
                </a:ext>
              </a:extLst>
            </p:cNvPr>
            <p:cNvSpPr txBox="1"/>
            <p:nvPr/>
          </p:nvSpPr>
          <p:spPr>
            <a:xfrm>
              <a:off x="1094423" y="5368359"/>
              <a:ext cx="1930709" cy="707886"/>
            </a:xfrm>
            <a:prstGeom prst="rect">
              <a:avLst/>
            </a:prstGeom>
            <a:noFill/>
          </p:spPr>
          <p:txBody>
            <a:bodyPr wrap="square" rtlCol="0">
              <a:spAutoFit/>
            </a:bodyPr>
            <a:lstStyle/>
            <a:p>
              <a:pPr algn="ctr"/>
              <a:r>
                <a:rPr lang="it-IT" sz="2000" b="1" dirty="0">
                  <a:solidFill>
                    <a:srgbClr val="FF0000"/>
                  </a:solidFill>
                  <a:latin typeface="Eurostile" panose="020B0504020202050204" pitchFamily="34" charset="0"/>
                </a:rPr>
                <a:t>Scalable </a:t>
              </a:r>
              <a:r>
                <a:rPr lang="it-IT" sz="2000" b="1" dirty="0" err="1">
                  <a:solidFill>
                    <a:srgbClr val="FF0000"/>
                  </a:solidFill>
                  <a:latin typeface="Eurostile" panose="020B0504020202050204" pitchFamily="34" charset="0"/>
                </a:rPr>
                <a:t>processes</a:t>
              </a:r>
              <a:endParaRPr lang="it-IT" sz="2000" b="1" dirty="0">
                <a:solidFill>
                  <a:srgbClr val="FF0000"/>
                </a:solidFill>
                <a:latin typeface="Eurostile" panose="020B0504020202050204" pitchFamily="34" charset="0"/>
              </a:endParaRPr>
            </a:p>
          </p:txBody>
        </p:sp>
      </p:grpSp>
      <p:sp>
        <p:nvSpPr>
          <p:cNvPr id="15" name="CasellaDiTesto 14">
            <a:extLst>
              <a:ext uri="{FF2B5EF4-FFF2-40B4-BE49-F238E27FC236}">
                <a16:creationId xmlns:a16="http://schemas.microsoft.com/office/drawing/2014/main" id="{1711E186-A780-FD8A-4161-E1AB9E257939}"/>
              </a:ext>
            </a:extLst>
          </p:cNvPr>
          <p:cNvSpPr txBox="1"/>
          <p:nvPr/>
        </p:nvSpPr>
        <p:spPr>
          <a:xfrm>
            <a:off x="1151707" y="1267323"/>
            <a:ext cx="1816142" cy="584775"/>
          </a:xfrm>
          <a:prstGeom prst="rect">
            <a:avLst/>
          </a:prstGeom>
          <a:noFill/>
        </p:spPr>
        <p:txBody>
          <a:bodyPr wrap="square" rtlCol="0">
            <a:spAutoFit/>
          </a:bodyPr>
          <a:lstStyle/>
          <a:p>
            <a:pPr algn="ctr"/>
            <a:r>
              <a:rPr lang="it-IT" sz="3200" b="1" dirty="0" err="1">
                <a:solidFill>
                  <a:srgbClr val="FF0000"/>
                </a:solidFill>
                <a:latin typeface="Eurostile" panose="020B0504020202050204" pitchFamily="34" charset="0"/>
              </a:rPr>
              <a:t>Powder</a:t>
            </a:r>
            <a:endParaRPr lang="it-IT" sz="3200" b="1" dirty="0">
              <a:solidFill>
                <a:srgbClr val="FF0000"/>
              </a:solidFill>
              <a:latin typeface="Eurostile" panose="020B0504020202050204" pitchFamily="34" charset="0"/>
            </a:endParaRPr>
          </a:p>
        </p:txBody>
      </p:sp>
      <p:sp>
        <p:nvSpPr>
          <p:cNvPr id="16" name="CasellaDiTesto 15">
            <a:extLst>
              <a:ext uri="{FF2B5EF4-FFF2-40B4-BE49-F238E27FC236}">
                <a16:creationId xmlns:a16="http://schemas.microsoft.com/office/drawing/2014/main" id="{716B843A-BB2C-8B39-144F-38B7AC76FB7D}"/>
              </a:ext>
            </a:extLst>
          </p:cNvPr>
          <p:cNvSpPr txBox="1"/>
          <p:nvPr/>
        </p:nvSpPr>
        <p:spPr>
          <a:xfrm>
            <a:off x="9176963" y="1267322"/>
            <a:ext cx="2654620" cy="584775"/>
          </a:xfrm>
          <a:prstGeom prst="rect">
            <a:avLst/>
          </a:prstGeom>
          <a:noFill/>
        </p:spPr>
        <p:txBody>
          <a:bodyPr wrap="square" rtlCol="0">
            <a:spAutoFit/>
          </a:bodyPr>
          <a:lstStyle/>
          <a:p>
            <a:pPr algn="ctr"/>
            <a:r>
              <a:rPr lang="it-IT" sz="3200" b="1" dirty="0">
                <a:solidFill>
                  <a:srgbClr val="FF0000"/>
                </a:solidFill>
                <a:latin typeface="Eurostile" panose="020B0504020202050204" pitchFamily="34" charset="0"/>
              </a:rPr>
              <a:t>P.I.T. </a:t>
            </a:r>
            <a:r>
              <a:rPr lang="it-IT" sz="3200" b="1" dirty="0" err="1">
                <a:solidFill>
                  <a:srgbClr val="FF0000"/>
                </a:solidFill>
                <a:latin typeface="Eurostile" panose="020B0504020202050204" pitchFamily="34" charset="0"/>
              </a:rPr>
              <a:t>wire</a:t>
            </a:r>
            <a:endParaRPr lang="it-IT" sz="3200" b="1" dirty="0">
              <a:solidFill>
                <a:srgbClr val="FF0000"/>
              </a:solidFill>
              <a:latin typeface="Eurostile" panose="020B0504020202050204" pitchFamily="34" charset="0"/>
            </a:endParaRPr>
          </a:p>
        </p:txBody>
      </p:sp>
      <p:sp>
        <p:nvSpPr>
          <p:cNvPr id="22" name="CasellaDiTesto 21">
            <a:extLst>
              <a:ext uri="{FF2B5EF4-FFF2-40B4-BE49-F238E27FC236}">
                <a16:creationId xmlns:a16="http://schemas.microsoft.com/office/drawing/2014/main" id="{C7D60A53-A8A9-77D2-66E2-EAC70B90A06C}"/>
              </a:ext>
            </a:extLst>
          </p:cNvPr>
          <p:cNvSpPr txBox="1"/>
          <p:nvPr/>
        </p:nvSpPr>
        <p:spPr>
          <a:xfrm>
            <a:off x="2681775" y="-149269"/>
            <a:ext cx="6828449" cy="1862048"/>
          </a:xfrm>
          <a:prstGeom prst="rect">
            <a:avLst/>
          </a:prstGeom>
          <a:noFill/>
        </p:spPr>
        <p:txBody>
          <a:bodyPr wrap="square" rtlCol="0">
            <a:spAutoFit/>
          </a:bodyPr>
          <a:lstStyle/>
          <a:p>
            <a:pPr algn="ctr">
              <a:lnSpc>
                <a:spcPct val="150000"/>
              </a:lnSpc>
            </a:pP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The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development</a:t>
            </a: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 steps … </a:t>
            </a:r>
          </a:p>
          <a:p>
            <a:pPr algn="ctr">
              <a:lnSpc>
                <a:spcPct val="150000"/>
              </a:lnSpc>
            </a:pP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 and the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issues</a:t>
            </a: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 to face</a:t>
            </a:r>
          </a:p>
        </p:txBody>
      </p:sp>
      <p:sp>
        <p:nvSpPr>
          <p:cNvPr id="6" name="CasellaDiTesto 5">
            <a:extLst>
              <a:ext uri="{FF2B5EF4-FFF2-40B4-BE49-F238E27FC236}">
                <a16:creationId xmlns:a16="http://schemas.microsoft.com/office/drawing/2014/main" id="{7B07A634-3650-BF43-B78A-21A59FF0FA93}"/>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402330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0-#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0-#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forno fronte - Realizzato con Clipchamp">
            <a:hlinkClick r:id="" action="ppaction://media"/>
            <a:extLst>
              <a:ext uri="{FF2B5EF4-FFF2-40B4-BE49-F238E27FC236}">
                <a16:creationId xmlns:a16="http://schemas.microsoft.com/office/drawing/2014/main" id="{8F6B8B54-62DD-A1F5-F757-D63787195FCE}"/>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524464" y="3135209"/>
            <a:ext cx="1654468" cy="2941276"/>
          </a:xfrm>
          <a:prstGeom prst="rect">
            <a:avLst/>
          </a:prstGeom>
        </p:spPr>
      </p:pic>
      <p:pic>
        <p:nvPicPr>
          <p:cNvPr id="3" name="Video senza titolo - Realizzato con Clipchamp (2)">
            <a:hlinkClick r:id="" action="ppaction://media"/>
            <a:extLst>
              <a:ext uri="{FF2B5EF4-FFF2-40B4-BE49-F238E27FC236}">
                <a16:creationId xmlns:a16="http://schemas.microsoft.com/office/drawing/2014/main" id="{B9C7CBF9-2230-D05B-25AA-1805C2E9D69E}"/>
              </a:ext>
            </a:extLst>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10267520" y="3135209"/>
            <a:ext cx="1654468" cy="2941276"/>
          </a:xfrm>
          <a:prstGeom prst="rect">
            <a:avLst/>
          </a:prstGeom>
        </p:spPr>
      </p:pic>
      <p:grpSp>
        <p:nvGrpSpPr>
          <p:cNvPr id="4" name="Gruppo 3">
            <a:extLst>
              <a:ext uri="{FF2B5EF4-FFF2-40B4-BE49-F238E27FC236}">
                <a16:creationId xmlns:a16="http://schemas.microsoft.com/office/drawing/2014/main" id="{FC695618-594C-C76A-4A8E-8F60659E7DDD}"/>
              </a:ext>
            </a:extLst>
          </p:cNvPr>
          <p:cNvGrpSpPr/>
          <p:nvPr/>
        </p:nvGrpSpPr>
        <p:grpSpPr>
          <a:xfrm>
            <a:off x="9170812" y="1765230"/>
            <a:ext cx="2375275" cy="1608480"/>
            <a:chOff x="871227" y="2733124"/>
            <a:chExt cx="4382087" cy="3183010"/>
          </a:xfrm>
        </p:grpSpPr>
        <p:pic>
          <p:nvPicPr>
            <p:cNvPr id="5" name="Immagine 4">
              <a:extLst>
                <a:ext uri="{FF2B5EF4-FFF2-40B4-BE49-F238E27FC236}">
                  <a16:creationId xmlns:a16="http://schemas.microsoft.com/office/drawing/2014/main" id="{49E91263-A26C-A5AE-8413-4B63B19A4704}"/>
                </a:ext>
              </a:extLst>
            </p:cNvPr>
            <p:cNvPicPr>
              <a:picLocks noChangeAspect="1"/>
            </p:cNvPicPr>
            <p:nvPr/>
          </p:nvPicPr>
          <p:blipFill rotWithShape="1">
            <a:blip r:embed="rId8"/>
            <a:srcRect l="18606" t="23385" r="19172"/>
            <a:stretch/>
          </p:blipFill>
          <p:spPr>
            <a:xfrm rot="5400000">
              <a:off x="1727701" y="1876650"/>
              <a:ext cx="2669139" cy="4382087"/>
            </a:xfrm>
            <a:prstGeom prst="rect">
              <a:avLst/>
            </a:prstGeom>
          </p:spPr>
        </p:pic>
        <p:sp>
          <p:nvSpPr>
            <p:cNvPr id="6" name="Freccia circolare in giù 5">
              <a:extLst>
                <a:ext uri="{FF2B5EF4-FFF2-40B4-BE49-F238E27FC236}">
                  <a16:creationId xmlns:a16="http://schemas.microsoft.com/office/drawing/2014/main" id="{8E1F1C5D-A925-A213-ED20-7C1199DB31E7}"/>
                </a:ext>
              </a:extLst>
            </p:cNvPr>
            <p:cNvSpPr/>
            <p:nvPr/>
          </p:nvSpPr>
          <p:spPr>
            <a:xfrm rot="16553785">
              <a:off x="1884632" y="4303267"/>
              <a:ext cx="2534791" cy="544371"/>
            </a:xfrm>
            <a:prstGeom prst="curvedDownArrow">
              <a:avLst>
                <a:gd name="adj1" fmla="val 19180"/>
                <a:gd name="adj2" fmla="val 48417"/>
                <a:gd name="adj3" fmla="val 41724"/>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rgbClr val="002060"/>
                </a:solidFill>
                <a:latin typeface="Eurostile" panose="020B0504020202050204" pitchFamily="34" charset="0"/>
              </a:endParaRPr>
            </a:p>
          </p:txBody>
        </p:sp>
        <p:sp>
          <p:nvSpPr>
            <p:cNvPr id="7" name="Freccia circolare in giù 6">
              <a:extLst>
                <a:ext uri="{FF2B5EF4-FFF2-40B4-BE49-F238E27FC236}">
                  <a16:creationId xmlns:a16="http://schemas.microsoft.com/office/drawing/2014/main" id="{DA954BDF-5B3C-A6AF-5F12-5BD0F4F157FE}"/>
                </a:ext>
              </a:extLst>
            </p:cNvPr>
            <p:cNvSpPr/>
            <p:nvPr/>
          </p:nvSpPr>
          <p:spPr>
            <a:xfrm rot="15997315" flipV="1">
              <a:off x="3482051" y="4468416"/>
              <a:ext cx="1990778" cy="656523"/>
            </a:xfrm>
            <a:prstGeom prst="curvedDownArrow">
              <a:avLst>
                <a:gd name="adj1" fmla="val 19180"/>
                <a:gd name="adj2" fmla="val 48417"/>
                <a:gd name="adj3" fmla="val 41724"/>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rgbClr val="002060"/>
                </a:solidFill>
                <a:latin typeface="Eurostile" panose="020B0504020202050204" pitchFamily="34" charset="0"/>
              </a:endParaRPr>
            </a:p>
          </p:txBody>
        </p:sp>
        <p:sp>
          <p:nvSpPr>
            <p:cNvPr id="8" name="Freccia circolare in giù 7">
              <a:extLst>
                <a:ext uri="{FF2B5EF4-FFF2-40B4-BE49-F238E27FC236}">
                  <a16:creationId xmlns:a16="http://schemas.microsoft.com/office/drawing/2014/main" id="{0B08981C-8E59-B6C3-C5D0-55B84E35D1E7}"/>
                </a:ext>
              </a:extLst>
            </p:cNvPr>
            <p:cNvSpPr/>
            <p:nvPr/>
          </p:nvSpPr>
          <p:spPr>
            <a:xfrm rot="15549797">
              <a:off x="2651965" y="4986433"/>
              <a:ext cx="1538248" cy="321153"/>
            </a:xfrm>
            <a:prstGeom prst="curvedDownArrow">
              <a:avLst>
                <a:gd name="adj1" fmla="val 22743"/>
                <a:gd name="adj2" fmla="val 75651"/>
                <a:gd name="adj3" fmla="val 44488"/>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rgbClr val="002060"/>
                </a:solidFill>
                <a:latin typeface="Eurostile" panose="020B0504020202050204" pitchFamily="34" charset="0"/>
              </a:endParaRPr>
            </a:p>
          </p:txBody>
        </p:sp>
        <p:sp>
          <p:nvSpPr>
            <p:cNvPr id="9" name="Freccia a inversione 8">
              <a:extLst>
                <a:ext uri="{FF2B5EF4-FFF2-40B4-BE49-F238E27FC236}">
                  <a16:creationId xmlns:a16="http://schemas.microsoft.com/office/drawing/2014/main" id="{CF39F8CA-52BA-9E5E-391F-FCF8585D3CD6}"/>
                </a:ext>
              </a:extLst>
            </p:cNvPr>
            <p:cNvSpPr/>
            <p:nvPr/>
          </p:nvSpPr>
          <p:spPr>
            <a:xfrm>
              <a:off x="2580649" y="2860412"/>
              <a:ext cx="604634" cy="2807024"/>
            </a:xfrm>
            <a:prstGeom prst="uturnArrow">
              <a:avLst>
                <a:gd name="adj1" fmla="val 12422"/>
                <a:gd name="adj2" fmla="val 11252"/>
                <a:gd name="adj3" fmla="val 28666"/>
                <a:gd name="adj4" fmla="val 43750"/>
                <a:gd name="adj5" fmla="val 2447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rgbClr val="002060"/>
                </a:solidFill>
                <a:latin typeface="Eurostile" panose="020B0504020202050204" pitchFamily="34" charset="0"/>
              </a:endParaRPr>
            </a:p>
          </p:txBody>
        </p:sp>
      </p:grpSp>
      <p:pic>
        <p:nvPicPr>
          <p:cNvPr id="10" name="Immagine 9" descr="Immagine che contiene lavandino, interno, vassoio&#10;&#10;Descrizione generata automaticamente">
            <a:extLst>
              <a:ext uri="{FF2B5EF4-FFF2-40B4-BE49-F238E27FC236}">
                <a16:creationId xmlns:a16="http://schemas.microsoft.com/office/drawing/2014/main" id="{8190EAC8-BC40-4AC5-F438-B6969ACDB88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73534" y="2944654"/>
            <a:ext cx="4105189" cy="1894702"/>
          </a:xfrm>
          <a:prstGeom prst="rect">
            <a:avLst/>
          </a:prstGeom>
        </p:spPr>
      </p:pic>
      <p:sp>
        <p:nvSpPr>
          <p:cNvPr id="11" name="CasellaDiTesto 10">
            <a:extLst>
              <a:ext uri="{FF2B5EF4-FFF2-40B4-BE49-F238E27FC236}">
                <a16:creationId xmlns:a16="http://schemas.microsoft.com/office/drawing/2014/main" id="{7F691E21-CE5D-1A9C-08FB-FA4CD0436206}"/>
              </a:ext>
            </a:extLst>
          </p:cNvPr>
          <p:cNvSpPr txBox="1"/>
          <p:nvPr/>
        </p:nvSpPr>
        <p:spPr>
          <a:xfrm>
            <a:off x="114170" y="1233941"/>
            <a:ext cx="12090169" cy="430887"/>
          </a:xfrm>
          <a:prstGeom prst="rect">
            <a:avLst/>
          </a:prstGeom>
          <a:noFill/>
        </p:spPr>
        <p:txBody>
          <a:bodyPr wrap="none" rtlCol="0">
            <a:spAutoFit/>
          </a:bodyPr>
          <a:lstStyle/>
          <a:p>
            <a:r>
              <a:rPr lang="it-IT" sz="2200" dirty="0">
                <a:solidFill>
                  <a:srgbClr val="002060"/>
                </a:solidFill>
                <a:latin typeface="Eurostile" panose="020B0504020202050204" pitchFamily="34" charset="0"/>
              </a:rPr>
              <a:t>1 </a:t>
            </a:r>
            <a:r>
              <a:rPr lang="it-IT" sz="2200" dirty="0" err="1">
                <a:solidFill>
                  <a:srgbClr val="002060"/>
                </a:solidFill>
                <a:latin typeface="Eurostile" panose="020B0504020202050204" pitchFamily="34" charset="0"/>
              </a:rPr>
              <a:t>Static</a:t>
            </a:r>
            <a:r>
              <a:rPr lang="it-IT" sz="2200" dirty="0">
                <a:solidFill>
                  <a:srgbClr val="002060"/>
                </a:solidFill>
                <a:latin typeface="Eurostile" panose="020B0504020202050204" pitchFamily="34" charset="0"/>
              </a:rPr>
              <a:t> </a:t>
            </a:r>
            <a:r>
              <a:rPr lang="it-IT" sz="2200" dirty="0" err="1">
                <a:solidFill>
                  <a:srgbClr val="002060"/>
                </a:solidFill>
                <a:latin typeface="Eurostile" panose="020B0504020202050204" pitchFamily="34" charset="0"/>
              </a:rPr>
              <a:t>Furnace</a:t>
            </a:r>
            <a:r>
              <a:rPr lang="it-IT" sz="2200" dirty="0">
                <a:solidFill>
                  <a:srgbClr val="002060"/>
                </a:solidFill>
                <a:latin typeface="Eurostile" panose="020B0504020202050204" pitchFamily="34" charset="0"/>
              </a:rPr>
              <a:t> (2 g)	2. </a:t>
            </a:r>
            <a:r>
              <a:rPr lang="it-IT" sz="2200" dirty="0" err="1">
                <a:solidFill>
                  <a:srgbClr val="002060"/>
                </a:solidFill>
                <a:latin typeface="Eurostile" panose="020B0504020202050204" pitchFamily="34" charset="0"/>
              </a:rPr>
              <a:t>Oscillating</a:t>
            </a:r>
            <a:r>
              <a:rPr lang="it-IT" sz="2200" dirty="0">
                <a:solidFill>
                  <a:srgbClr val="002060"/>
                </a:solidFill>
                <a:latin typeface="Eurostile" panose="020B0504020202050204" pitchFamily="34" charset="0"/>
              </a:rPr>
              <a:t> </a:t>
            </a:r>
            <a:r>
              <a:rPr lang="it-IT" sz="2200" dirty="0" err="1">
                <a:solidFill>
                  <a:srgbClr val="002060"/>
                </a:solidFill>
                <a:latin typeface="Eurostile" panose="020B0504020202050204" pitchFamily="34" charset="0"/>
              </a:rPr>
              <a:t>Furnace</a:t>
            </a:r>
            <a:r>
              <a:rPr lang="it-IT" sz="2200" dirty="0">
                <a:solidFill>
                  <a:srgbClr val="002060"/>
                </a:solidFill>
                <a:latin typeface="Eurostile" panose="020B0504020202050204" pitchFamily="34" charset="0"/>
              </a:rPr>
              <a:t> (6 g)  	3. </a:t>
            </a:r>
            <a:r>
              <a:rPr lang="it-IT" sz="2200" dirty="0" err="1">
                <a:solidFill>
                  <a:srgbClr val="002060"/>
                </a:solidFill>
                <a:latin typeface="Eurostile" panose="020B0504020202050204" pitchFamily="34" charset="0"/>
              </a:rPr>
              <a:t>Rotating</a:t>
            </a:r>
            <a:r>
              <a:rPr lang="it-IT" sz="2200" dirty="0">
                <a:solidFill>
                  <a:srgbClr val="002060"/>
                </a:solidFill>
                <a:latin typeface="Eurostile" panose="020B0504020202050204" pitchFamily="34" charset="0"/>
              </a:rPr>
              <a:t> </a:t>
            </a:r>
            <a:r>
              <a:rPr lang="it-IT" sz="2200" dirty="0" err="1">
                <a:solidFill>
                  <a:srgbClr val="002060"/>
                </a:solidFill>
                <a:latin typeface="Eurostile" panose="020B0504020202050204" pitchFamily="34" charset="0"/>
              </a:rPr>
              <a:t>Furnace</a:t>
            </a:r>
            <a:r>
              <a:rPr lang="it-IT" sz="2200" dirty="0">
                <a:solidFill>
                  <a:srgbClr val="002060"/>
                </a:solidFill>
                <a:latin typeface="Eurostile" panose="020B0504020202050204" pitchFamily="34" charset="0"/>
              </a:rPr>
              <a:t> (25 g)</a:t>
            </a:r>
          </a:p>
        </p:txBody>
      </p:sp>
      <p:grpSp>
        <p:nvGrpSpPr>
          <p:cNvPr id="12" name="Gruppo 11">
            <a:extLst>
              <a:ext uri="{FF2B5EF4-FFF2-40B4-BE49-F238E27FC236}">
                <a16:creationId xmlns:a16="http://schemas.microsoft.com/office/drawing/2014/main" id="{807AB50F-C9F9-0F9A-0636-9DA57D8A6549}"/>
              </a:ext>
            </a:extLst>
          </p:cNvPr>
          <p:cNvGrpSpPr>
            <a:grpSpLocks noChangeAspect="1"/>
          </p:cNvGrpSpPr>
          <p:nvPr/>
        </p:nvGrpSpPr>
        <p:grpSpPr>
          <a:xfrm>
            <a:off x="100429" y="1904617"/>
            <a:ext cx="3061243" cy="1659992"/>
            <a:chOff x="4233819" y="2872920"/>
            <a:chExt cx="5218525" cy="2829803"/>
          </a:xfrm>
        </p:grpSpPr>
        <p:cxnSp>
          <p:nvCxnSpPr>
            <p:cNvPr id="13" name="Connettore diritto 12">
              <a:extLst>
                <a:ext uri="{FF2B5EF4-FFF2-40B4-BE49-F238E27FC236}">
                  <a16:creationId xmlns:a16="http://schemas.microsoft.com/office/drawing/2014/main" id="{AA706EC5-99D4-B6AA-EEE0-B449A4DE753D}"/>
                </a:ext>
              </a:extLst>
            </p:cNvPr>
            <p:cNvCxnSpPr>
              <a:cxnSpLocks/>
            </p:cNvCxnSpPr>
            <p:nvPr/>
          </p:nvCxnSpPr>
          <p:spPr>
            <a:xfrm flipV="1">
              <a:off x="5257800" y="3859619"/>
              <a:ext cx="1180213" cy="1111102"/>
            </a:xfrm>
            <a:prstGeom prst="line">
              <a:avLst/>
            </a:prstGeom>
            <a:ln w="38100"/>
          </p:spPr>
          <p:style>
            <a:lnRef idx="2">
              <a:schemeClr val="dk1"/>
            </a:lnRef>
            <a:fillRef idx="0">
              <a:schemeClr val="dk1"/>
            </a:fillRef>
            <a:effectRef idx="1">
              <a:schemeClr val="dk1"/>
            </a:effectRef>
            <a:fontRef idx="minor">
              <a:schemeClr val="tx1"/>
            </a:fontRef>
          </p:style>
        </p:cxnSp>
        <p:cxnSp>
          <p:nvCxnSpPr>
            <p:cNvPr id="14" name="Connettore diritto 13">
              <a:extLst>
                <a:ext uri="{FF2B5EF4-FFF2-40B4-BE49-F238E27FC236}">
                  <a16:creationId xmlns:a16="http://schemas.microsoft.com/office/drawing/2014/main" id="{1242B4CC-C542-6A1D-8CBD-D81BA535179D}"/>
                </a:ext>
              </a:extLst>
            </p:cNvPr>
            <p:cNvCxnSpPr/>
            <p:nvPr/>
          </p:nvCxnSpPr>
          <p:spPr>
            <a:xfrm>
              <a:off x="6427381" y="3854302"/>
              <a:ext cx="1759689" cy="0"/>
            </a:xfrm>
            <a:prstGeom prst="line">
              <a:avLst/>
            </a:prstGeom>
            <a:ln w="38100"/>
          </p:spPr>
          <p:style>
            <a:lnRef idx="2">
              <a:schemeClr val="dk1"/>
            </a:lnRef>
            <a:fillRef idx="0">
              <a:schemeClr val="dk1"/>
            </a:fillRef>
            <a:effectRef idx="1">
              <a:schemeClr val="dk1"/>
            </a:effectRef>
            <a:fontRef idx="minor">
              <a:schemeClr val="tx1"/>
            </a:fontRef>
          </p:style>
        </p:cxnSp>
        <p:cxnSp>
          <p:nvCxnSpPr>
            <p:cNvPr id="15" name="Connettore diritto 14">
              <a:extLst>
                <a:ext uri="{FF2B5EF4-FFF2-40B4-BE49-F238E27FC236}">
                  <a16:creationId xmlns:a16="http://schemas.microsoft.com/office/drawing/2014/main" id="{9306EA3D-194B-BAE2-D489-49D53201EF97}"/>
                </a:ext>
              </a:extLst>
            </p:cNvPr>
            <p:cNvCxnSpPr>
              <a:cxnSpLocks/>
            </p:cNvCxnSpPr>
            <p:nvPr/>
          </p:nvCxnSpPr>
          <p:spPr>
            <a:xfrm>
              <a:off x="8181755" y="3843671"/>
              <a:ext cx="489096" cy="1127050"/>
            </a:xfrm>
            <a:prstGeom prst="line">
              <a:avLst/>
            </a:prstGeom>
            <a:ln w="38100"/>
          </p:spPr>
          <p:style>
            <a:lnRef idx="2">
              <a:schemeClr val="dk1"/>
            </a:lnRef>
            <a:fillRef idx="0">
              <a:schemeClr val="dk1"/>
            </a:fillRef>
            <a:effectRef idx="1">
              <a:schemeClr val="dk1"/>
            </a:effectRef>
            <a:fontRef idx="minor">
              <a:schemeClr val="tx1"/>
            </a:fontRef>
          </p:style>
        </p:cxnSp>
        <p:sp>
          <p:nvSpPr>
            <p:cNvPr id="16" name="CasellaDiTesto 15">
              <a:extLst>
                <a:ext uri="{FF2B5EF4-FFF2-40B4-BE49-F238E27FC236}">
                  <a16:creationId xmlns:a16="http://schemas.microsoft.com/office/drawing/2014/main" id="{EBA195D5-952B-E629-04E7-15ABF9AB479B}"/>
                </a:ext>
              </a:extLst>
            </p:cNvPr>
            <p:cNvSpPr txBox="1"/>
            <p:nvPr/>
          </p:nvSpPr>
          <p:spPr>
            <a:xfrm>
              <a:off x="4704445" y="3639758"/>
              <a:ext cx="1566355" cy="524670"/>
            </a:xfrm>
            <a:prstGeom prst="rect">
              <a:avLst/>
            </a:prstGeom>
            <a:noFill/>
          </p:spPr>
          <p:txBody>
            <a:bodyPr wrap="none" rtlCol="0">
              <a:spAutoFit/>
            </a:bodyPr>
            <a:lstStyle/>
            <a:p>
              <a:r>
                <a:rPr lang="it-IT" sz="1400" dirty="0">
                  <a:solidFill>
                    <a:srgbClr val="002060"/>
                  </a:solidFill>
                  <a:latin typeface="Eurostile" panose="020B0504020202050204" pitchFamily="34" charset="0"/>
                </a:rPr>
                <a:t>50 °C/h</a:t>
              </a:r>
            </a:p>
          </p:txBody>
        </p:sp>
        <p:sp>
          <p:nvSpPr>
            <p:cNvPr id="17" name="CasellaDiTesto 16">
              <a:extLst>
                <a:ext uri="{FF2B5EF4-FFF2-40B4-BE49-F238E27FC236}">
                  <a16:creationId xmlns:a16="http://schemas.microsoft.com/office/drawing/2014/main" id="{D20FF02B-A10F-0CD2-75A0-3A0702041BCB}"/>
                </a:ext>
              </a:extLst>
            </p:cNvPr>
            <p:cNvSpPr txBox="1"/>
            <p:nvPr/>
          </p:nvSpPr>
          <p:spPr>
            <a:xfrm>
              <a:off x="6254875" y="3268794"/>
              <a:ext cx="2189401" cy="524670"/>
            </a:xfrm>
            <a:prstGeom prst="rect">
              <a:avLst/>
            </a:prstGeom>
            <a:noFill/>
          </p:spPr>
          <p:txBody>
            <a:bodyPr wrap="none" rtlCol="0">
              <a:spAutoFit/>
            </a:bodyPr>
            <a:lstStyle/>
            <a:p>
              <a:r>
                <a:rPr lang="it-IT" sz="1400" dirty="0">
                  <a:solidFill>
                    <a:srgbClr val="002060"/>
                  </a:solidFill>
                  <a:latin typeface="Eurostile" panose="020B0504020202050204" pitchFamily="34" charset="0"/>
                </a:rPr>
                <a:t>850 °C, 20h</a:t>
              </a:r>
            </a:p>
          </p:txBody>
        </p:sp>
        <p:cxnSp>
          <p:nvCxnSpPr>
            <p:cNvPr id="18" name="Connettore 2 17">
              <a:extLst>
                <a:ext uri="{FF2B5EF4-FFF2-40B4-BE49-F238E27FC236}">
                  <a16:creationId xmlns:a16="http://schemas.microsoft.com/office/drawing/2014/main" id="{31853245-B1FA-4BBE-C14E-3C3CAB3FD7AC}"/>
                </a:ext>
              </a:extLst>
            </p:cNvPr>
            <p:cNvCxnSpPr/>
            <p:nvPr/>
          </p:nvCxnSpPr>
          <p:spPr>
            <a:xfrm flipV="1">
              <a:off x="4742121" y="3014330"/>
              <a:ext cx="37214" cy="21637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Connettore 2 18">
              <a:extLst>
                <a:ext uri="{FF2B5EF4-FFF2-40B4-BE49-F238E27FC236}">
                  <a16:creationId xmlns:a16="http://schemas.microsoft.com/office/drawing/2014/main" id="{0A6221C3-A3A6-F5FE-8DE7-B4ED9FDFA8DE}"/>
                </a:ext>
              </a:extLst>
            </p:cNvPr>
            <p:cNvCxnSpPr>
              <a:cxnSpLocks/>
            </p:cNvCxnSpPr>
            <p:nvPr/>
          </p:nvCxnSpPr>
          <p:spPr>
            <a:xfrm>
              <a:off x="4740408" y="5178056"/>
              <a:ext cx="47119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CasellaDiTesto 19">
              <a:extLst>
                <a:ext uri="{FF2B5EF4-FFF2-40B4-BE49-F238E27FC236}">
                  <a16:creationId xmlns:a16="http://schemas.microsoft.com/office/drawing/2014/main" id="{D9498042-3A08-F5DA-3669-4CB2CF6C289B}"/>
                </a:ext>
              </a:extLst>
            </p:cNvPr>
            <p:cNvSpPr txBox="1"/>
            <p:nvPr/>
          </p:nvSpPr>
          <p:spPr>
            <a:xfrm rot="16200000">
              <a:off x="3345433" y="3761306"/>
              <a:ext cx="2301442" cy="524670"/>
            </a:xfrm>
            <a:prstGeom prst="rect">
              <a:avLst/>
            </a:prstGeom>
            <a:noFill/>
          </p:spPr>
          <p:txBody>
            <a:bodyPr wrap="none" rtlCol="0">
              <a:spAutoFit/>
            </a:bodyPr>
            <a:lstStyle/>
            <a:p>
              <a:r>
                <a:rPr lang="it-IT" sz="1400" dirty="0">
                  <a:solidFill>
                    <a:srgbClr val="002060"/>
                  </a:solidFill>
                  <a:latin typeface="Eurostile" panose="020B0504020202050204" pitchFamily="34" charset="0"/>
                </a:rPr>
                <a:t>Temperature </a:t>
              </a:r>
            </a:p>
          </p:txBody>
        </p:sp>
        <p:sp>
          <p:nvSpPr>
            <p:cNvPr id="21" name="CasellaDiTesto 20">
              <a:extLst>
                <a:ext uri="{FF2B5EF4-FFF2-40B4-BE49-F238E27FC236}">
                  <a16:creationId xmlns:a16="http://schemas.microsoft.com/office/drawing/2014/main" id="{76A515B6-5A9B-C34E-0BC8-A380B4F97D53}"/>
                </a:ext>
              </a:extLst>
            </p:cNvPr>
            <p:cNvSpPr txBox="1"/>
            <p:nvPr/>
          </p:nvSpPr>
          <p:spPr>
            <a:xfrm>
              <a:off x="6692538" y="5178053"/>
              <a:ext cx="1850723" cy="524670"/>
            </a:xfrm>
            <a:prstGeom prst="rect">
              <a:avLst/>
            </a:prstGeom>
            <a:noFill/>
          </p:spPr>
          <p:txBody>
            <a:bodyPr wrap="square" rtlCol="0">
              <a:spAutoFit/>
            </a:bodyPr>
            <a:lstStyle/>
            <a:p>
              <a:r>
                <a:rPr lang="it-IT" sz="1400" dirty="0">
                  <a:solidFill>
                    <a:srgbClr val="002060"/>
                  </a:solidFill>
                  <a:latin typeface="Eurostile" panose="020B0504020202050204" pitchFamily="34" charset="0"/>
                </a:rPr>
                <a:t>Time </a:t>
              </a:r>
            </a:p>
          </p:txBody>
        </p:sp>
      </p:grpSp>
      <p:graphicFrame>
        <p:nvGraphicFramePr>
          <p:cNvPr id="22" name="Tabella 21">
            <a:extLst>
              <a:ext uri="{FF2B5EF4-FFF2-40B4-BE49-F238E27FC236}">
                <a16:creationId xmlns:a16="http://schemas.microsoft.com/office/drawing/2014/main" id="{0A1ABE45-40F2-D585-21C3-DA535FB67A44}"/>
              </a:ext>
            </a:extLst>
          </p:cNvPr>
          <p:cNvGraphicFramePr>
            <a:graphicFrameLocks noGrp="1"/>
          </p:cNvGraphicFramePr>
          <p:nvPr>
            <p:extLst>
              <p:ext uri="{D42A27DB-BD31-4B8C-83A1-F6EECF244321}">
                <p14:modId xmlns:p14="http://schemas.microsoft.com/office/powerpoint/2010/main" val="2627183501"/>
              </p:ext>
            </p:extLst>
          </p:nvPr>
        </p:nvGraphicFramePr>
        <p:xfrm>
          <a:off x="138158" y="3757304"/>
          <a:ext cx="3050068" cy="1703766"/>
        </p:xfrm>
        <a:graphic>
          <a:graphicData uri="http://schemas.openxmlformats.org/drawingml/2006/table">
            <a:tbl>
              <a:tblPr firstRow="1" firstCol="1" bandRow="1">
                <a:tableStyleId>{5C22544A-7EE6-4342-B048-85BDC9FD1C3A}</a:tableStyleId>
              </a:tblPr>
              <a:tblGrid>
                <a:gridCol w="960501">
                  <a:extLst>
                    <a:ext uri="{9D8B030D-6E8A-4147-A177-3AD203B41FA5}">
                      <a16:colId xmlns:a16="http://schemas.microsoft.com/office/drawing/2014/main" val="1477421391"/>
                    </a:ext>
                  </a:extLst>
                </a:gridCol>
                <a:gridCol w="781561">
                  <a:extLst>
                    <a:ext uri="{9D8B030D-6E8A-4147-A177-3AD203B41FA5}">
                      <a16:colId xmlns:a16="http://schemas.microsoft.com/office/drawing/2014/main" val="1197481383"/>
                    </a:ext>
                  </a:extLst>
                </a:gridCol>
                <a:gridCol w="1308006">
                  <a:extLst>
                    <a:ext uri="{9D8B030D-6E8A-4147-A177-3AD203B41FA5}">
                      <a16:colId xmlns:a16="http://schemas.microsoft.com/office/drawing/2014/main" val="3537807365"/>
                    </a:ext>
                  </a:extLst>
                </a:gridCol>
              </a:tblGrid>
              <a:tr h="585028">
                <a:tc>
                  <a:txBody>
                    <a:bodyPr/>
                    <a:lstStyle/>
                    <a:p>
                      <a:pPr algn="just">
                        <a:lnSpc>
                          <a:spcPct val="107000"/>
                        </a:lnSpc>
                        <a:spcAft>
                          <a:spcPts val="800"/>
                        </a:spcAft>
                      </a:pPr>
                      <a:r>
                        <a:rPr lang="it-IT" sz="1200" dirty="0" err="1">
                          <a:effectLst/>
                        </a:rPr>
                        <a:t>Element</a:t>
                      </a:r>
                      <a:endParaRPr lang="it-IT" sz="1200" dirty="0">
                        <a:effectLst/>
                      </a:endParaRPr>
                    </a:p>
                    <a:p>
                      <a:pPr algn="just">
                        <a:lnSpc>
                          <a:spcPct val="107000"/>
                        </a:lnSpc>
                        <a:spcAft>
                          <a:spcPts val="800"/>
                        </a:spcAft>
                      </a:pPr>
                      <a:r>
                        <a:rPr lang="it-IT" sz="1200" dirty="0">
                          <a:effectLst/>
                          <a:highlight>
                            <a:srgbClr val="00B0F0"/>
                          </a:highlight>
                        </a:rPr>
                        <a:t> </a:t>
                      </a:r>
                      <a:endParaRPr lang="it-IT" sz="1200" dirty="0">
                        <a:effectLst/>
                        <a:highlight>
                          <a:srgbClr val="00B0F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dirty="0" err="1">
                          <a:effectLst/>
                        </a:rPr>
                        <a:t>Purity</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dirty="0">
                          <a:effectLst/>
                          <a:latin typeface="Calibri" panose="020F0502020204030204" pitchFamily="34" charset="0"/>
                          <a:ea typeface="Calibri" panose="020F0502020204030204" pitchFamily="34" charset="0"/>
                          <a:cs typeface="Times New Roman" panose="02020603050405020304" pitchFamily="18" charset="0"/>
                        </a:rPr>
                        <a:t>Form</a:t>
                      </a:r>
                    </a:p>
                  </a:txBody>
                  <a:tcPr marL="68580" marR="68580" marT="0" marB="0"/>
                </a:tc>
                <a:extLst>
                  <a:ext uri="{0D108BD9-81ED-4DB2-BD59-A6C34878D82A}">
                    <a16:rowId xmlns:a16="http://schemas.microsoft.com/office/drawing/2014/main" val="3577034320"/>
                  </a:ext>
                </a:extLst>
              </a:tr>
              <a:tr h="221695">
                <a:tc>
                  <a:txBody>
                    <a:bodyPr/>
                    <a:lstStyle/>
                    <a:p>
                      <a:pPr algn="just">
                        <a:lnSpc>
                          <a:spcPct val="107000"/>
                        </a:lnSpc>
                        <a:spcAft>
                          <a:spcPts val="800"/>
                        </a:spcAft>
                      </a:pPr>
                      <a:r>
                        <a:rPr lang="it-IT" sz="1200">
                          <a:effectLst/>
                        </a:rPr>
                        <a:t>Iron</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dirty="0">
                          <a:effectLst/>
                        </a:rPr>
                        <a:t>99.99%</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dirty="0" err="1">
                          <a:effectLst/>
                        </a:rPr>
                        <a:t>Powder</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03857183"/>
                  </a:ext>
                </a:extLst>
              </a:tr>
              <a:tr h="221695">
                <a:tc>
                  <a:txBody>
                    <a:bodyPr/>
                    <a:lstStyle/>
                    <a:p>
                      <a:pPr algn="just">
                        <a:lnSpc>
                          <a:spcPct val="107000"/>
                        </a:lnSpc>
                        <a:spcAft>
                          <a:spcPts val="800"/>
                        </a:spcAft>
                      </a:pPr>
                      <a:r>
                        <a:rPr lang="it-IT" sz="1200">
                          <a:effectLst/>
                        </a:rPr>
                        <a:t>Potassium</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a:effectLst/>
                        </a:rPr>
                        <a:t>99.99%</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a:effectLst/>
                        </a:rPr>
                        <a:t>Solid</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0161211"/>
                  </a:ext>
                </a:extLst>
              </a:tr>
              <a:tr h="453653">
                <a:tc>
                  <a:txBody>
                    <a:bodyPr/>
                    <a:lstStyle/>
                    <a:p>
                      <a:pPr algn="just">
                        <a:lnSpc>
                          <a:spcPct val="107000"/>
                        </a:lnSpc>
                        <a:spcAft>
                          <a:spcPts val="800"/>
                        </a:spcAft>
                      </a:pPr>
                      <a:r>
                        <a:rPr lang="it-IT" sz="1200" dirty="0" err="1">
                          <a:effectLst/>
                        </a:rPr>
                        <a:t>Barium</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dirty="0">
                          <a:effectLst/>
                        </a:rPr>
                        <a:t>99.25%+ (0.75%Sr)</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dirty="0" err="1">
                          <a:effectLst/>
                        </a:rPr>
                        <a:t>Chunks</a:t>
                      </a:r>
                      <a:r>
                        <a:rPr lang="it-IT" sz="1200" dirty="0">
                          <a:effectLst/>
                        </a:rPr>
                        <a:t>/</a:t>
                      </a:r>
                      <a:r>
                        <a:rPr lang="it-IT" sz="1200" dirty="0" err="1">
                          <a:effectLst/>
                        </a:rPr>
                        <a:t>filings</a:t>
                      </a:r>
                      <a:r>
                        <a:rPr lang="it-IT" sz="1200" dirty="0">
                          <a:effectLst/>
                        </a:rPr>
                        <a:t>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36593144"/>
                  </a:ext>
                </a:extLst>
              </a:tr>
              <a:tr h="221695">
                <a:tc>
                  <a:txBody>
                    <a:bodyPr/>
                    <a:lstStyle/>
                    <a:p>
                      <a:pPr algn="just">
                        <a:lnSpc>
                          <a:spcPct val="107000"/>
                        </a:lnSpc>
                        <a:spcAft>
                          <a:spcPts val="800"/>
                        </a:spcAft>
                      </a:pPr>
                      <a:r>
                        <a:rPr lang="it-IT" sz="1200">
                          <a:effectLst/>
                        </a:rPr>
                        <a:t>Arsenic</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a:effectLst/>
                        </a:rPr>
                        <a:t>99.99%</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it-IT" sz="1200" dirty="0" err="1">
                          <a:effectLst/>
                        </a:rPr>
                        <a:t>Nuggets</a:t>
                      </a:r>
                      <a:r>
                        <a:rPr lang="it-IT" sz="1200" dirty="0">
                          <a:effectLst/>
                        </a:rPr>
                        <a:t>/</a:t>
                      </a:r>
                      <a:r>
                        <a:rPr lang="it-IT" sz="1200" dirty="0" err="1">
                          <a:effectLst/>
                        </a:rPr>
                        <a:t>Powder</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97941671"/>
                  </a:ext>
                </a:extLst>
              </a:tr>
            </a:tbl>
          </a:graphicData>
        </a:graphic>
      </p:graphicFrame>
      <p:sp>
        <p:nvSpPr>
          <p:cNvPr id="24" name="CasellaDiTesto 23">
            <a:extLst>
              <a:ext uri="{FF2B5EF4-FFF2-40B4-BE49-F238E27FC236}">
                <a16:creationId xmlns:a16="http://schemas.microsoft.com/office/drawing/2014/main" id="{CA3FEB86-90A8-8092-9CBD-F5ABD55C0CE7}"/>
              </a:ext>
            </a:extLst>
          </p:cNvPr>
          <p:cNvSpPr txBox="1"/>
          <p:nvPr/>
        </p:nvSpPr>
        <p:spPr>
          <a:xfrm>
            <a:off x="1645921" y="128385"/>
            <a:ext cx="9044368"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Powders preparation optimization</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26" name="CasellaDiTesto 25">
            <a:extLst>
              <a:ext uri="{FF2B5EF4-FFF2-40B4-BE49-F238E27FC236}">
                <a16:creationId xmlns:a16="http://schemas.microsoft.com/office/drawing/2014/main" id="{9A309137-BDE1-33E7-60DB-167066310833}"/>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336239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400" fill="hold"/>
                                        <p:tgtEl>
                                          <p:spTgt spid="2"/>
                                        </p:tgtEl>
                                      </p:cBhvr>
                                    </p:cmd>
                                  </p:childTnLst>
                                </p:cTn>
                              </p:par>
                              <p:par>
                                <p:cTn id="7" presetID="1" presetClass="mediacall" presetSubtype="0" fill="hold" nodeType="withEffect">
                                  <p:stCondLst>
                                    <p:cond delay="0"/>
                                  </p:stCondLst>
                                  <p:childTnLst>
                                    <p:cmd type="call" cmd="playFrom(0.0)">
                                      <p:cBhvr>
                                        <p:cTn id="8" dur="806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2"/>
                                        </p:tgtEl>
                                      </p:cBhvr>
                                    </p:cmd>
                                  </p:childTnLst>
                                </p:cTn>
                              </p:par>
                            </p:childTnLst>
                          </p:cTn>
                        </p:par>
                      </p:childTnLst>
                    </p:cTn>
                  </p:par>
                </p:childTnLst>
              </p:cTn>
              <p:nextCondLst>
                <p:cond evt="onClick" delay="0">
                  <p:tgtEl>
                    <p:spTgt spid="2"/>
                  </p:tgtEl>
                </p:cond>
              </p:nextCondLst>
            </p:seq>
            <p:seq concurrent="1" nextAc="seek">
              <p:cTn id="14" restart="whenNotActive" fill="hold" evtFilter="cancelBubble" nodeType="interactiveSeq">
                <p:stCondLst>
                  <p:cond evt="onClick" delay="0">
                    <p:tgtEl>
                      <p:spTgt spid="3"/>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withEffect">
                                  <p:stCondLst>
                                    <p:cond delay="0"/>
                                  </p:stCondLst>
                                  <p:childTnLst>
                                    <p:cmd type="call" cmd="togglePause">
                                      <p:cBhvr>
                                        <p:cTn id="18" dur="1" fill="hold"/>
                                        <p:tgtEl>
                                          <p:spTgt spid="3"/>
                                        </p:tgtEl>
                                      </p:cBhvr>
                                    </p:cmd>
                                  </p:childTnLst>
                                </p:cTn>
                              </p:par>
                            </p:childTnLst>
                          </p:cTn>
                        </p:par>
                      </p:childTnLst>
                    </p:cTn>
                  </p:par>
                </p:childTnLst>
              </p:cTn>
              <p:nextCondLst>
                <p:cond evt="onClick" delay="0">
                  <p:tgtEl>
                    <p:spTgt spid="3"/>
                  </p:tgtEl>
                </p:cond>
              </p:nextCondLst>
            </p:seq>
            <p:video>
              <p:cMediaNode vol="80000" mute="1">
                <p:cTn id="19" repeatCount="indefinite" fill="remove" display="0">
                  <p:stCondLst>
                    <p:cond delay="indefinite"/>
                  </p:stCondLst>
                </p:cTn>
                <p:tgtEl>
                  <p:spTgt spid="2"/>
                </p:tgtEl>
              </p:cMediaNode>
            </p:video>
            <p:video>
              <p:cMediaNode vol="80000">
                <p:cTn id="20" repeatCount="indefinite" fill="remove" display="0">
                  <p:stCondLst>
                    <p:cond delay="indefinite"/>
                  </p:stCondLst>
                </p:cTn>
                <p:tgtEl>
                  <p:spTgt spid="3"/>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F921A4F4-1AAD-511A-A175-148256EEB023}"/>
              </a:ext>
            </a:extLst>
          </p:cNvPr>
          <p:cNvPicPr>
            <a:picLocks noChangeAspect="1"/>
          </p:cNvPicPr>
          <p:nvPr/>
        </p:nvPicPr>
        <p:blipFill rotWithShape="1">
          <a:blip r:embed="rId3">
            <a:extLst>
              <a:ext uri="{28A0092B-C50C-407E-A947-70E740481C1C}">
                <a14:useLocalDpi xmlns:a14="http://schemas.microsoft.com/office/drawing/2010/main" val="0"/>
              </a:ext>
            </a:extLst>
          </a:blip>
          <a:srcRect b="3073"/>
          <a:stretch/>
        </p:blipFill>
        <p:spPr bwMode="auto">
          <a:xfrm>
            <a:off x="235645" y="1814080"/>
            <a:ext cx="3574161" cy="1614920"/>
          </a:xfrm>
          <a:prstGeom prst="rect">
            <a:avLst/>
          </a:prstGeom>
          <a:noFill/>
          <a:ln>
            <a:noFill/>
          </a:ln>
          <a:extLst>
            <a:ext uri="{53640926-AAD7-44D8-BBD7-CCE9431645EC}">
              <a14:shadowObscured xmlns:a14="http://schemas.microsoft.com/office/drawing/2010/main"/>
            </a:ext>
          </a:extLst>
        </p:spPr>
      </p:pic>
      <p:pic>
        <p:nvPicPr>
          <p:cNvPr id="10" name="Immagine 9">
            <a:extLst>
              <a:ext uri="{FF2B5EF4-FFF2-40B4-BE49-F238E27FC236}">
                <a16:creationId xmlns:a16="http://schemas.microsoft.com/office/drawing/2014/main" id="{AE39C206-FEC5-9BAC-3697-BF2DAFD236CD}"/>
              </a:ext>
            </a:extLst>
          </p:cNvPr>
          <p:cNvPicPr>
            <a:picLocks noChangeAspect="1"/>
          </p:cNvPicPr>
          <p:nvPr/>
        </p:nvPicPr>
        <p:blipFill rotWithShape="1">
          <a:blip r:embed="rId4">
            <a:extLst>
              <a:ext uri="{28A0092B-C50C-407E-A947-70E740481C1C}">
                <a14:useLocalDpi xmlns:a14="http://schemas.microsoft.com/office/drawing/2010/main" val="0"/>
              </a:ext>
            </a:extLst>
          </a:blip>
          <a:srcRect t="1" b="50534"/>
          <a:stretch/>
        </p:blipFill>
        <p:spPr bwMode="auto">
          <a:xfrm>
            <a:off x="4073034" y="1756409"/>
            <a:ext cx="3842579" cy="1672591"/>
          </a:xfrm>
          <a:prstGeom prst="rect">
            <a:avLst/>
          </a:prstGeom>
          <a:noFill/>
          <a:ln>
            <a:noFill/>
          </a:ln>
          <a:extLst>
            <a:ext uri="{53640926-AAD7-44D8-BBD7-CCE9431645EC}">
              <a14:shadowObscured xmlns:a14="http://schemas.microsoft.com/office/drawing/2010/main"/>
            </a:ext>
          </a:extLst>
        </p:spPr>
      </p:pic>
      <p:pic>
        <p:nvPicPr>
          <p:cNvPr id="11" name="Immagine 10">
            <a:extLst>
              <a:ext uri="{FF2B5EF4-FFF2-40B4-BE49-F238E27FC236}">
                <a16:creationId xmlns:a16="http://schemas.microsoft.com/office/drawing/2014/main" id="{74AF1948-89E3-B5AD-F0B1-055A21FD9C75}"/>
              </a:ext>
            </a:extLst>
          </p:cNvPr>
          <p:cNvPicPr>
            <a:picLocks noChangeAspect="1"/>
          </p:cNvPicPr>
          <p:nvPr/>
        </p:nvPicPr>
        <p:blipFill rotWithShape="1">
          <a:blip r:embed="rId5"/>
          <a:srcRect l="-5" t="1" r="48762" b="68943"/>
          <a:stretch/>
        </p:blipFill>
        <p:spPr>
          <a:xfrm>
            <a:off x="8098399" y="1708641"/>
            <a:ext cx="1973114" cy="1587841"/>
          </a:xfrm>
          <a:custGeom>
            <a:avLst/>
            <a:gdLst>
              <a:gd name="connsiteX0" fmla="*/ 503 w 4885650"/>
              <a:gd name="connsiteY0" fmla="*/ -144 h 6487335"/>
              <a:gd name="connsiteX1" fmla="*/ 4886154 w 4885650"/>
              <a:gd name="connsiteY1" fmla="*/ -144 h 6487335"/>
              <a:gd name="connsiteX2" fmla="*/ 4886154 w 4885650"/>
              <a:gd name="connsiteY2" fmla="*/ 6487191 h 6487335"/>
              <a:gd name="connsiteX3" fmla="*/ 503 w 4885650"/>
              <a:gd name="connsiteY3" fmla="*/ 6487191 h 6487335"/>
            </a:gdLst>
            <a:ahLst/>
            <a:cxnLst>
              <a:cxn ang="0">
                <a:pos x="connsiteX0" y="connsiteY0"/>
              </a:cxn>
              <a:cxn ang="0">
                <a:pos x="connsiteX1" y="connsiteY1"/>
              </a:cxn>
              <a:cxn ang="0">
                <a:pos x="connsiteX2" y="connsiteY2"/>
              </a:cxn>
              <a:cxn ang="0">
                <a:pos x="connsiteX3" y="connsiteY3"/>
              </a:cxn>
            </a:cxnLst>
            <a:rect l="l" t="t" r="r" b="b"/>
            <a:pathLst>
              <a:path w="4885650" h="6487335">
                <a:moveTo>
                  <a:pt x="503" y="-144"/>
                </a:moveTo>
                <a:lnTo>
                  <a:pt x="4886154" y="-144"/>
                </a:lnTo>
                <a:lnTo>
                  <a:pt x="4886154" y="6487191"/>
                </a:lnTo>
                <a:lnTo>
                  <a:pt x="503" y="6487191"/>
                </a:lnTo>
                <a:close/>
              </a:path>
            </a:pathLst>
          </a:custGeom>
        </p:spPr>
      </p:pic>
      <p:pic>
        <p:nvPicPr>
          <p:cNvPr id="13" name="Immagine 12">
            <a:extLst>
              <a:ext uri="{FF2B5EF4-FFF2-40B4-BE49-F238E27FC236}">
                <a16:creationId xmlns:a16="http://schemas.microsoft.com/office/drawing/2014/main" id="{88508B90-632F-44A4-8E3C-4FEEEFA2F9BF}"/>
              </a:ext>
            </a:extLst>
          </p:cNvPr>
          <p:cNvPicPr>
            <a:picLocks noChangeAspect="1"/>
          </p:cNvPicPr>
          <p:nvPr/>
        </p:nvPicPr>
        <p:blipFill rotWithShape="1">
          <a:blip r:embed="rId6">
            <a:extLst>
              <a:ext uri="{28A0092B-C50C-407E-A947-70E740481C1C}">
                <a14:useLocalDpi xmlns:a14="http://schemas.microsoft.com/office/drawing/2010/main" val="0"/>
              </a:ext>
            </a:extLst>
          </a:blip>
          <a:srcRect t="51700" r="8440"/>
          <a:stretch/>
        </p:blipFill>
        <p:spPr bwMode="auto">
          <a:xfrm>
            <a:off x="3678980" y="3669088"/>
            <a:ext cx="3404324" cy="2577320"/>
          </a:xfrm>
          <a:prstGeom prst="rect">
            <a:avLst/>
          </a:prstGeom>
          <a:noFill/>
          <a:ln>
            <a:noFill/>
          </a:ln>
          <a:extLst>
            <a:ext uri="{53640926-AAD7-44D8-BBD7-CCE9431645EC}">
              <a14:shadowObscured xmlns:a14="http://schemas.microsoft.com/office/drawing/2010/main"/>
            </a:ext>
          </a:extLst>
        </p:spPr>
      </p:pic>
      <p:pic>
        <p:nvPicPr>
          <p:cNvPr id="15" name="Immagine 14">
            <a:extLst>
              <a:ext uri="{FF2B5EF4-FFF2-40B4-BE49-F238E27FC236}">
                <a16:creationId xmlns:a16="http://schemas.microsoft.com/office/drawing/2014/main" id="{2BA500AF-BEFC-93A7-D23C-473F65FDF7A4}"/>
              </a:ext>
            </a:extLst>
          </p:cNvPr>
          <p:cNvPicPr>
            <a:picLocks noChangeAspect="1"/>
          </p:cNvPicPr>
          <p:nvPr/>
        </p:nvPicPr>
        <p:blipFill rotWithShape="1">
          <a:blip r:embed="rId6">
            <a:extLst>
              <a:ext uri="{28A0092B-C50C-407E-A947-70E740481C1C}">
                <a14:useLocalDpi xmlns:a14="http://schemas.microsoft.com/office/drawing/2010/main" val="0"/>
              </a:ext>
            </a:extLst>
          </a:blip>
          <a:srcRect t="3986" r="8440" b="47713"/>
          <a:stretch/>
        </p:blipFill>
        <p:spPr bwMode="auto">
          <a:xfrm>
            <a:off x="77994" y="3645495"/>
            <a:ext cx="3368149" cy="2549933"/>
          </a:xfrm>
          <a:prstGeom prst="rect">
            <a:avLst/>
          </a:prstGeom>
          <a:noFill/>
          <a:ln>
            <a:noFill/>
          </a:ln>
          <a:extLst>
            <a:ext uri="{53640926-AAD7-44D8-BBD7-CCE9431645EC}">
              <a14:shadowObscured xmlns:a14="http://schemas.microsoft.com/office/drawing/2010/main"/>
            </a:ext>
          </a:extLst>
        </p:spPr>
      </p:pic>
      <p:grpSp>
        <p:nvGrpSpPr>
          <p:cNvPr id="17" name="Gruppo 16">
            <a:extLst>
              <a:ext uri="{FF2B5EF4-FFF2-40B4-BE49-F238E27FC236}">
                <a16:creationId xmlns:a16="http://schemas.microsoft.com/office/drawing/2014/main" id="{CCBC3975-56B6-6265-C981-F15452B1CB6E}"/>
              </a:ext>
            </a:extLst>
          </p:cNvPr>
          <p:cNvGrpSpPr>
            <a:grpSpLocks noChangeAspect="1"/>
          </p:cNvGrpSpPr>
          <p:nvPr/>
        </p:nvGrpSpPr>
        <p:grpSpPr>
          <a:xfrm>
            <a:off x="7409027" y="3230969"/>
            <a:ext cx="2379028" cy="2059244"/>
            <a:chOff x="1631928" y="1104450"/>
            <a:chExt cx="3283507" cy="2842146"/>
          </a:xfrm>
        </p:grpSpPr>
        <p:pic>
          <p:nvPicPr>
            <p:cNvPr id="18" name="Immagine 17">
              <a:extLst>
                <a:ext uri="{FF2B5EF4-FFF2-40B4-BE49-F238E27FC236}">
                  <a16:creationId xmlns:a16="http://schemas.microsoft.com/office/drawing/2014/main" id="{23534A5F-D568-6758-578B-AF98D1894EA2}"/>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631928" y="1104450"/>
              <a:ext cx="3283507" cy="2842146"/>
            </a:xfrm>
            <a:prstGeom prst="rect">
              <a:avLst/>
            </a:prstGeom>
            <a:noFill/>
            <a:ln>
              <a:noFill/>
            </a:ln>
          </p:spPr>
        </p:pic>
        <p:sp>
          <p:nvSpPr>
            <p:cNvPr id="20" name="CasellaDiTesto 19">
              <a:extLst>
                <a:ext uri="{FF2B5EF4-FFF2-40B4-BE49-F238E27FC236}">
                  <a16:creationId xmlns:a16="http://schemas.microsoft.com/office/drawing/2014/main" id="{208E2BA9-5FFC-D5AE-5F12-56D5B9E67625}"/>
                </a:ext>
              </a:extLst>
            </p:cNvPr>
            <p:cNvSpPr txBox="1"/>
            <p:nvPr/>
          </p:nvSpPr>
          <p:spPr>
            <a:xfrm>
              <a:off x="2869696" y="1981649"/>
              <a:ext cx="298479" cy="369333"/>
            </a:xfrm>
            <a:prstGeom prst="rect">
              <a:avLst/>
            </a:prstGeom>
            <a:noFill/>
          </p:spPr>
          <p:txBody>
            <a:bodyPr wrap="none" rtlCol="0">
              <a:spAutoFit/>
            </a:bodyPr>
            <a:lstStyle/>
            <a:p>
              <a:r>
                <a:rPr lang="it-IT" b="1" dirty="0">
                  <a:solidFill>
                    <a:srgbClr val="C00000"/>
                  </a:solidFill>
                </a:rPr>
                <a:t>a</a:t>
              </a:r>
            </a:p>
          </p:txBody>
        </p:sp>
        <p:sp>
          <p:nvSpPr>
            <p:cNvPr id="21" name="CasellaDiTesto 20">
              <a:extLst>
                <a:ext uri="{FF2B5EF4-FFF2-40B4-BE49-F238E27FC236}">
                  <a16:creationId xmlns:a16="http://schemas.microsoft.com/office/drawing/2014/main" id="{B8E27020-10D8-2614-BE9F-AB2F33E2748C}"/>
                </a:ext>
              </a:extLst>
            </p:cNvPr>
            <p:cNvSpPr txBox="1"/>
            <p:nvPr/>
          </p:nvSpPr>
          <p:spPr>
            <a:xfrm>
              <a:off x="2328547" y="3260954"/>
              <a:ext cx="308098" cy="369333"/>
            </a:xfrm>
            <a:prstGeom prst="rect">
              <a:avLst/>
            </a:prstGeom>
            <a:noFill/>
          </p:spPr>
          <p:txBody>
            <a:bodyPr wrap="none" rtlCol="0">
              <a:spAutoFit/>
            </a:bodyPr>
            <a:lstStyle/>
            <a:p>
              <a:r>
                <a:rPr lang="it-IT" b="1" dirty="0">
                  <a:solidFill>
                    <a:srgbClr val="C00000"/>
                  </a:solidFill>
                </a:rPr>
                <a:t>b</a:t>
              </a:r>
            </a:p>
          </p:txBody>
        </p:sp>
        <p:sp>
          <p:nvSpPr>
            <p:cNvPr id="22" name="CasellaDiTesto 21">
              <a:extLst>
                <a:ext uri="{FF2B5EF4-FFF2-40B4-BE49-F238E27FC236}">
                  <a16:creationId xmlns:a16="http://schemas.microsoft.com/office/drawing/2014/main" id="{D4FAF07D-1E71-022A-2754-997525B12AE3}"/>
                </a:ext>
              </a:extLst>
            </p:cNvPr>
            <p:cNvSpPr txBox="1"/>
            <p:nvPr/>
          </p:nvSpPr>
          <p:spPr>
            <a:xfrm>
              <a:off x="4469574" y="2776516"/>
              <a:ext cx="280846" cy="369333"/>
            </a:xfrm>
            <a:prstGeom prst="rect">
              <a:avLst/>
            </a:prstGeom>
            <a:noFill/>
          </p:spPr>
          <p:txBody>
            <a:bodyPr wrap="none" rtlCol="0">
              <a:spAutoFit/>
            </a:bodyPr>
            <a:lstStyle/>
            <a:p>
              <a:r>
                <a:rPr lang="it-IT" b="1" dirty="0">
                  <a:solidFill>
                    <a:srgbClr val="C00000"/>
                  </a:solidFill>
                </a:rPr>
                <a:t>c</a:t>
              </a:r>
            </a:p>
          </p:txBody>
        </p:sp>
        <p:sp>
          <p:nvSpPr>
            <p:cNvPr id="23" name="CasellaDiTesto 22">
              <a:extLst>
                <a:ext uri="{FF2B5EF4-FFF2-40B4-BE49-F238E27FC236}">
                  <a16:creationId xmlns:a16="http://schemas.microsoft.com/office/drawing/2014/main" id="{5DE987F3-D80E-36AD-440A-CFFA342CD629}"/>
                </a:ext>
              </a:extLst>
            </p:cNvPr>
            <p:cNvSpPr txBox="1"/>
            <p:nvPr/>
          </p:nvSpPr>
          <p:spPr>
            <a:xfrm>
              <a:off x="3624461" y="1524471"/>
              <a:ext cx="308098" cy="369333"/>
            </a:xfrm>
            <a:prstGeom prst="rect">
              <a:avLst/>
            </a:prstGeom>
            <a:noFill/>
          </p:spPr>
          <p:txBody>
            <a:bodyPr wrap="none" rtlCol="0">
              <a:spAutoFit/>
            </a:bodyPr>
            <a:lstStyle/>
            <a:p>
              <a:r>
                <a:rPr lang="it-IT" b="1" dirty="0">
                  <a:solidFill>
                    <a:srgbClr val="C00000"/>
                  </a:solidFill>
                </a:rPr>
                <a:t>d</a:t>
              </a:r>
            </a:p>
          </p:txBody>
        </p:sp>
        <p:sp>
          <p:nvSpPr>
            <p:cNvPr id="24" name="CasellaDiTesto 23">
              <a:extLst>
                <a:ext uri="{FF2B5EF4-FFF2-40B4-BE49-F238E27FC236}">
                  <a16:creationId xmlns:a16="http://schemas.microsoft.com/office/drawing/2014/main" id="{69724478-F953-942F-4DD8-72F5C039A725}"/>
                </a:ext>
              </a:extLst>
            </p:cNvPr>
            <p:cNvSpPr txBox="1"/>
            <p:nvPr/>
          </p:nvSpPr>
          <p:spPr>
            <a:xfrm>
              <a:off x="2120055" y="1612316"/>
              <a:ext cx="300082" cy="369333"/>
            </a:xfrm>
            <a:prstGeom prst="rect">
              <a:avLst/>
            </a:prstGeom>
            <a:noFill/>
          </p:spPr>
          <p:txBody>
            <a:bodyPr wrap="none" rtlCol="0">
              <a:spAutoFit/>
            </a:bodyPr>
            <a:lstStyle/>
            <a:p>
              <a:r>
                <a:rPr lang="it-IT" b="1" dirty="0">
                  <a:solidFill>
                    <a:srgbClr val="C00000"/>
                  </a:solidFill>
                </a:rPr>
                <a:t>e</a:t>
              </a:r>
            </a:p>
          </p:txBody>
        </p:sp>
        <p:sp>
          <p:nvSpPr>
            <p:cNvPr id="25" name="CasellaDiTesto 24">
              <a:extLst>
                <a:ext uri="{FF2B5EF4-FFF2-40B4-BE49-F238E27FC236}">
                  <a16:creationId xmlns:a16="http://schemas.microsoft.com/office/drawing/2014/main" id="{A659DAD2-586A-D765-063B-3C5576DBB09D}"/>
                </a:ext>
              </a:extLst>
            </p:cNvPr>
            <p:cNvSpPr txBox="1"/>
            <p:nvPr/>
          </p:nvSpPr>
          <p:spPr>
            <a:xfrm>
              <a:off x="2636645" y="1981649"/>
              <a:ext cx="290464" cy="461665"/>
            </a:xfrm>
            <a:prstGeom prst="rect">
              <a:avLst/>
            </a:prstGeom>
            <a:noFill/>
          </p:spPr>
          <p:txBody>
            <a:bodyPr wrap="none" rtlCol="0">
              <a:spAutoFit/>
            </a:bodyPr>
            <a:lstStyle/>
            <a:p>
              <a:r>
                <a:rPr lang="it-IT" sz="2400" b="1" dirty="0">
                  <a:solidFill>
                    <a:srgbClr val="C00000"/>
                  </a:solidFill>
                </a:rPr>
                <a:t>°</a:t>
              </a:r>
            </a:p>
          </p:txBody>
        </p:sp>
        <p:sp>
          <p:nvSpPr>
            <p:cNvPr id="26" name="CasellaDiTesto 25">
              <a:extLst>
                <a:ext uri="{FF2B5EF4-FFF2-40B4-BE49-F238E27FC236}">
                  <a16:creationId xmlns:a16="http://schemas.microsoft.com/office/drawing/2014/main" id="{DD9F1A6A-9734-B3A0-5D04-EE34760DBE06}"/>
                </a:ext>
              </a:extLst>
            </p:cNvPr>
            <p:cNvSpPr txBox="1"/>
            <p:nvPr/>
          </p:nvSpPr>
          <p:spPr>
            <a:xfrm>
              <a:off x="2096785" y="3168621"/>
              <a:ext cx="290464" cy="461665"/>
            </a:xfrm>
            <a:prstGeom prst="rect">
              <a:avLst/>
            </a:prstGeom>
            <a:noFill/>
          </p:spPr>
          <p:txBody>
            <a:bodyPr wrap="none" rtlCol="0">
              <a:spAutoFit/>
            </a:bodyPr>
            <a:lstStyle/>
            <a:p>
              <a:r>
                <a:rPr lang="it-IT" sz="2400" b="1" dirty="0">
                  <a:solidFill>
                    <a:srgbClr val="C00000"/>
                  </a:solidFill>
                </a:rPr>
                <a:t>°</a:t>
              </a:r>
            </a:p>
          </p:txBody>
        </p:sp>
        <p:sp>
          <p:nvSpPr>
            <p:cNvPr id="27" name="CasellaDiTesto 26">
              <a:extLst>
                <a:ext uri="{FF2B5EF4-FFF2-40B4-BE49-F238E27FC236}">
                  <a16:creationId xmlns:a16="http://schemas.microsoft.com/office/drawing/2014/main" id="{1623D6F1-C778-9DDB-CD4A-9753E7D29B9C}"/>
                </a:ext>
              </a:extLst>
            </p:cNvPr>
            <p:cNvSpPr txBox="1"/>
            <p:nvPr/>
          </p:nvSpPr>
          <p:spPr>
            <a:xfrm>
              <a:off x="1876591" y="1582612"/>
              <a:ext cx="290464" cy="461665"/>
            </a:xfrm>
            <a:prstGeom prst="rect">
              <a:avLst/>
            </a:prstGeom>
            <a:noFill/>
          </p:spPr>
          <p:txBody>
            <a:bodyPr wrap="none" rtlCol="0">
              <a:spAutoFit/>
            </a:bodyPr>
            <a:lstStyle/>
            <a:p>
              <a:r>
                <a:rPr lang="it-IT" sz="2400" b="1" dirty="0">
                  <a:solidFill>
                    <a:srgbClr val="C00000"/>
                  </a:solidFill>
                </a:rPr>
                <a:t>°</a:t>
              </a:r>
            </a:p>
          </p:txBody>
        </p:sp>
        <p:sp>
          <p:nvSpPr>
            <p:cNvPr id="28" name="CasellaDiTesto 27">
              <a:extLst>
                <a:ext uri="{FF2B5EF4-FFF2-40B4-BE49-F238E27FC236}">
                  <a16:creationId xmlns:a16="http://schemas.microsoft.com/office/drawing/2014/main" id="{B7723987-1B84-3809-E808-3D9CCF2B9C2D}"/>
                </a:ext>
              </a:extLst>
            </p:cNvPr>
            <p:cNvSpPr txBox="1"/>
            <p:nvPr/>
          </p:nvSpPr>
          <p:spPr>
            <a:xfrm>
              <a:off x="4324344" y="2616272"/>
              <a:ext cx="290463" cy="461664"/>
            </a:xfrm>
            <a:prstGeom prst="rect">
              <a:avLst/>
            </a:prstGeom>
            <a:noFill/>
          </p:spPr>
          <p:txBody>
            <a:bodyPr wrap="none" rtlCol="0">
              <a:spAutoFit/>
            </a:bodyPr>
            <a:lstStyle/>
            <a:p>
              <a:r>
                <a:rPr lang="it-IT" sz="2400" b="1" dirty="0">
                  <a:solidFill>
                    <a:srgbClr val="C00000"/>
                  </a:solidFill>
                </a:rPr>
                <a:t>°</a:t>
              </a:r>
            </a:p>
          </p:txBody>
        </p:sp>
        <p:sp>
          <p:nvSpPr>
            <p:cNvPr id="29" name="CasellaDiTesto 28">
              <a:extLst>
                <a:ext uri="{FF2B5EF4-FFF2-40B4-BE49-F238E27FC236}">
                  <a16:creationId xmlns:a16="http://schemas.microsoft.com/office/drawing/2014/main" id="{B0CB0397-6566-62AF-529D-0781775FB59D}"/>
                </a:ext>
              </a:extLst>
            </p:cNvPr>
            <p:cNvSpPr txBox="1"/>
            <p:nvPr/>
          </p:nvSpPr>
          <p:spPr>
            <a:xfrm>
              <a:off x="3401030" y="1478306"/>
              <a:ext cx="290464" cy="461665"/>
            </a:xfrm>
            <a:prstGeom prst="rect">
              <a:avLst/>
            </a:prstGeom>
            <a:noFill/>
          </p:spPr>
          <p:txBody>
            <a:bodyPr wrap="none" rtlCol="0">
              <a:spAutoFit/>
            </a:bodyPr>
            <a:lstStyle/>
            <a:p>
              <a:r>
                <a:rPr lang="it-IT" sz="2400" b="1" dirty="0">
                  <a:solidFill>
                    <a:srgbClr val="C00000"/>
                  </a:solidFill>
                </a:rPr>
                <a:t>°</a:t>
              </a:r>
            </a:p>
          </p:txBody>
        </p:sp>
      </p:grpSp>
      <p:graphicFrame>
        <p:nvGraphicFramePr>
          <p:cNvPr id="30" name="Tabella 8">
            <a:extLst>
              <a:ext uri="{FF2B5EF4-FFF2-40B4-BE49-F238E27FC236}">
                <a16:creationId xmlns:a16="http://schemas.microsoft.com/office/drawing/2014/main" id="{7D6250C8-667B-9643-09E4-DFCB430EBC1D}"/>
              </a:ext>
            </a:extLst>
          </p:cNvPr>
          <p:cNvGraphicFramePr>
            <a:graphicFrameLocks noGrp="1"/>
          </p:cNvGraphicFramePr>
          <p:nvPr>
            <p:extLst>
              <p:ext uri="{D42A27DB-BD31-4B8C-83A1-F6EECF244321}">
                <p14:modId xmlns:p14="http://schemas.microsoft.com/office/powerpoint/2010/main" val="3887421602"/>
              </p:ext>
            </p:extLst>
          </p:nvPr>
        </p:nvGraphicFramePr>
        <p:xfrm>
          <a:off x="8523203" y="4718296"/>
          <a:ext cx="3451074" cy="1631296"/>
        </p:xfrm>
        <a:graphic>
          <a:graphicData uri="http://schemas.openxmlformats.org/drawingml/2006/table">
            <a:tbl>
              <a:tblPr firstRow="1" firstCol="1">
                <a:tableStyleId>{5C22544A-7EE6-4342-B048-85BDC9FD1C3A}</a:tableStyleId>
              </a:tblPr>
              <a:tblGrid>
                <a:gridCol w="798024">
                  <a:extLst>
                    <a:ext uri="{9D8B030D-6E8A-4147-A177-3AD203B41FA5}">
                      <a16:colId xmlns:a16="http://schemas.microsoft.com/office/drawing/2014/main" val="2429025894"/>
                    </a:ext>
                  </a:extLst>
                </a:gridCol>
                <a:gridCol w="517698">
                  <a:extLst>
                    <a:ext uri="{9D8B030D-6E8A-4147-A177-3AD203B41FA5}">
                      <a16:colId xmlns:a16="http://schemas.microsoft.com/office/drawing/2014/main" val="4153937953"/>
                    </a:ext>
                  </a:extLst>
                </a:gridCol>
                <a:gridCol w="465895">
                  <a:extLst>
                    <a:ext uri="{9D8B030D-6E8A-4147-A177-3AD203B41FA5}">
                      <a16:colId xmlns:a16="http://schemas.microsoft.com/office/drawing/2014/main" val="3879618131"/>
                    </a:ext>
                  </a:extLst>
                </a:gridCol>
                <a:gridCol w="521975">
                  <a:extLst>
                    <a:ext uri="{9D8B030D-6E8A-4147-A177-3AD203B41FA5}">
                      <a16:colId xmlns:a16="http://schemas.microsoft.com/office/drawing/2014/main" val="4284870899"/>
                    </a:ext>
                  </a:extLst>
                </a:gridCol>
                <a:gridCol w="560800">
                  <a:extLst>
                    <a:ext uri="{9D8B030D-6E8A-4147-A177-3AD203B41FA5}">
                      <a16:colId xmlns:a16="http://schemas.microsoft.com/office/drawing/2014/main" val="3722204589"/>
                    </a:ext>
                  </a:extLst>
                </a:gridCol>
                <a:gridCol w="586682">
                  <a:extLst>
                    <a:ext uri="{9D8B030D-6E8A-4147-A177-3AD203B41FA5}">
                      <a16:colId xmlns:a16="http://schemas.microsoft.com/office/drawing/2014/main" val="1893056814"/>
                    </a:ext>
                  </a:extLst>
                </a:gridCol>
              </a:tblGrid>
              <a:tr h="412096">
                <a:tc>
                  <a:txBody>
                    <a:bodyPr/>
                    <a:lstStyle/>
                    <a:p>
                      <a:pPr algn="ctr"/>
                      <a:r>
                        <a:rPr lang="it-IT" sz="1000" dirty="0" err="1"/>
                        <a:t>Spectrum</a:t>
                      </a:r>
                      <a:r>
                        <a:rPr lang="it-IT" sz="1000" dirty="0"/>
                        <a:t> label</a:t>
                      </a:r>
                    </a:p>
                  </a:txBody>
                  <a:tcPr/>
                </a:tc>
                <a:tc>
                  <a:txBody>
                    <a:bodyPr/>
                    <a:lstStyle/>
                    <a:p>
                      <a:pPr algn="ctr"/>
                      <a:r>
                        <a:rPr lang="it-IT" sz="1000" dirty="0" err="1"/>
                        <a:t>Ba</a:t>
                      </a:r>
                      <a:endParaRPr lang="it-IT" sz="1000" dirty="0"/>
                    </a:p>
                  </a:txBody>
                  <a:tcPr/>
                </a:tc>
                <a:tc>
                  <a:txBody>
                    <a:bodyPr/>
                    <a:lstStyle/>
                    <a:p>
                      <a:pPr algn="ctr"/>
                      <a:r>
                        <a:rPr lang="it-IT" sz="1000" dirty="0"/>
                        <a:t>K</a:t>
                      </a:r>
                    </a:p>
                  </a:txBody>
                  <a:tcPr/>
                </a:tc>
                <a:tc>
                  <a:txBody>
                    <a:bodyPr/>
                    <a:lstStyle/>
                    <a:p>
                      <a:pPr algn="ctr"/>
                      <a:r>
                        <a:rPr lang="it-IT" sz="1000" dirty="0"/>
                        <a:t>Fe</a:t>
                      </a:r>
                    </a:p>
                  </a:txBody>
                  <a:tcPr/>
                </a:tc>
                <a:tc>
                  <a:txBody>
                    <a:bodyPr/>
                    <a:lstStyle/>
                    <a:p>
                      <a:pPr algn="ctr"/>
                      <a:r>
                        <a:rPr lang="it-IT" sz="1000" dirty="0"/>
                        <a:t>As</a:t>
                      </a:r>
                    </a:p>
                  </a:txBody>
                  <a:tcPr/>
                </a:tc>
                <a:tc>
                  <a:txBody>
                    <a:bodyPr/>
                    <a:lstStyle/>
                    <a:p>
                      <a:pPr algn="ctr"/>
                      <a:r>
                        <a:rPr lang="it-IT" sz="1000" dirty="0" err="1"/>
                        <a:t>total</a:t>
                      </a:r>
                      <a:endParaRPr lang="it-IT" sz="1000" dirty="0"/>
                    </a:p>
                  </a:txBody>
                  <a:tcPr/>
                </a:tc>
                <a:extLst>
                  <a:ext uri="{0D108BD9-81ED-4DB2-BD59-A6C34878D82A}">
                    <a16:rowId xmlns:a16="http://schemas.microsoft.com/office/drawing/2014/main" val="1947420313"/>
                  </a:ext>
                </a:extLst>
              </a:tr>
              <a:tr h="235484">
                <a:tc>
                  <a:txBody>
                    <a:bodyPr/>
                    <a:lstStyle/>
                    <a:p>
                      <a:pPr algn="ctr"/>
                      <a:r>
                        <a:rPr lang="it-IT" sz="1000" dirty="0"/>
                        <a:t>a</a:t>
                      </a:r>
                    </a:p>
                  </a:txBody>
                  <a:tcPr/>
                </a:tc>
                <a:tc>
                  <a:txBody>
                    <a:bodyPr/>
                    <a:lstStyle/>
                    <a:p>
                      <a:pPr algn="ctr"/>
                      <a:r>
                        <a:rPr lang="it-IT" sz="1000" dirty="0"/>
                        <a:t>13.17</a:t>
                      </a:r>
                    </a:p>
                  </a:txBody>
                  <a:tcPr/>
                </a:tc>
                <a:tc>
                  <a:txBody>
                    <a:bodyPr/>
                    <a:lstStyle/>
                    <a:p>
                      <a:pPr algn="ctr"/>
                      <a:r>
                        <a:rPr lang="it-IT" sz="1000" dirty="0"/>
                        <a:t>7.63</a:t>
                      </a:r>
                    </a:p>
                  </a:txBody>
                  <a:tcPr/>
                </a:tc>
                <a:tc>
                  <a:txBody>
                    <a:bodyPr/>
                    <a:lstStyle/>
                    <a:p>
                      <a:pPr algn="ctr"/>
                      <a:r>
                        <a:rPr lang="it-IT" sz="1000" dirty="0"/>
                        <a:t>40.38</a:t>
                      </a:r>
                    </a:p>
                  </a:txBody>
                  <a:tcPr/>
                </a:tc>
                <a:tc>
                  <a:txBody>
                    <a:bodyPr/>
                    <a:lstStyle/>
                    <a:p>
                      <a:pPr algn="ctr"/>
                      <a:r>
                        <a:rPr lang="it-IT" sz="1000" dirty="0"/>
                        <a:t>38.81</a:t>
                      </a:r>
                    </a:p>
                  </a:txBody>
                  <a:tcPr/>
                </a:tc>
                <a:tc>
                  <a:txBody>
                    <a:bodyPr/>
                    <a:lstStyle/>
                    <a:p>
                      <a:pPr algn="ctr"/>
                      <a:r>
                        <a:rPr lang="it-IT" sz="1000" dirty="0"/>
                        <a:t>100.00</a:t>
                      </a:r>
                    </a:p>
                  </a:txBody>
                  <a:tcPr/>
                </a:tc>
                <a:extLst>
                  <a:ext uri="{0D108BD9-81ED-4DB2-BD59-A6C34878D82A}">
                    <a16:rowId xmlns:a16="http://schemas.microsoft.com/office/drawing/2014/main" val="3382771994"/>
                  </a:ext>
                </a:extLst>
              </a:tr>
              <a:tr h="235484">
                <a:tc>
                  <a:txBody>
                    <a:bodyPr/>
                    <a:lstStyle/>
                    <a:p>
                      <a:pPr algn="ctr"/>
                      <a:r>
                        <a:rPr lang="it-IT" sz="1000" dirty="0"/>
                        <a:t>b</a:t>
                      </a:r>
                    </a:p>
                  </a:txBody>
                  <a:tcPr/>
                </a:tc>
                <a:tc>
                  <a:txBody>
                    <a:bodyPr/>
                    <a:lstStyle/>
                    <a:p>
                      <a:pPr algn="ctr"/>
                      <a:r>
                        <a:rPr lang="it-IT" sz="1000" dirty="0"/>
                        <a:t>13.26</a:t>
                      </a:r>
                    </a:p>
                  </a:txBody>
                  <a:tcPr/>
                </a:tc>
                <a:tc>
                  <a:txBody>
                    <a:bodyPr/>
                    <a:lstStyle/>
                    <a:p>
                      <a:pPr algn="ctr"/>
                      <a:r>
                        <a:rPr lang="it-IT" sz="1000" dirty="0"/>
                        <a:t>7.85</a:t>
                      </a:r>
                    </a:p>
                  </a:txBody>
                  <a:tcPr/>
                </a:tc>
                <a:tc>
                  <a:txBody>
                    <a:bodyPr/>
                    <a:lstStyle/>
                    <a:p>
                      <a:pPr algn="ctr"/>
                      <a:r>
                        <a:rPr lang="it-IT" sz="1000" dirty="0"/>
                        <a:t>39.69</a:t>
                      </a:r>
                    </a:p>
                  </a:txBody>
                  <a:tcPr/>
                </a:tc>
                <a:tc>
                  <a:txBody>
                    <a:bodyPr/>
                    <a:lstStyle/>
                    <a:p>
                      <a:pPr algn="ctr"/>
                      <a:r>
                        <a:rPr lang="it-IT" sz="1000" dirty="0"/>
                        <a:t>39.20</a:t>
                      </a:r>
                    </a:p>
                  </a:txBody>
                  <a:tcPr/>
                </a:tc>
                <a:tc>
                  <a:txBody>
                    <a:bodyPr/>
                    <a:lstStyle/>
                    <a:p>
                      <a:pPr algn="ctr"/>
                      <a:r>
                        <a:rPr lang="it-IT" sz="1000" dirty="0"/>
                        <a:t>100.00</a:t>
                      </a:r>
                    </a:p>
                  </a:txBody>
                  <a:tcPr/>
                </a:tc>
                <a:extLst>
                  <a:ext uri="{0D108BD9-81ED-4DB2-BD59-A6C34878D82A}">
                    <a16:rowId xmlns:a16="http://schemas.microsoft.com/office/drawing/2014/main" val="3235758320"/>
                  </a:ext>
                </a:extLst>
              </a:tr>
              <a:tr h="235484">
                <a:tc>
                  <a:txBody>
                    <a:bodyPr/>
                    <a:lstStyle/>
                    <a:p>
                      <a:pPr algn="ctr"/>
                      <a:r>
                        <a:rPr lang="it-IT" sz="1000" dirty="0"/>
                        <a:t>c</a:t>
                      </a:r>
                    </a:p>
                  </a:txBody>
                  <a:tcPr/>
                </a:tc>
                <a:tc>
                  <a:txBody>
                    <a:bodyPr/>
                    <a:lstStyle/>
                    <a:p>
                      <a:pPr algn="ctr"/>
                      <a:r>
                        <a:rPr lang="it-IT" sz="1000" dirty="0"/>
                        <a:t>13.27</a:t>
                      </a:r>
                    </a:p>
                  </a:txBody>
                  <a:tcPr/>
                </a:tc>
                <a:tc>
                  <a:txBody>
                    <a:bodyPr/>
                    <a:lstStyle/>
                    <a:p>
                      <a:pPr algn="ctr"/>
                      <a:r>
                        <a:rPr lang="it-IT" sz="1000" dirty="0"/>
                        <a:t>7.76</a:t>
                      </a:r>
                    </a:p>
                  </a:txBody>
                  <a:tcPr/>
                </a:tc>
                <a:tc>
                  <a:txBody>
                    <a:bodyPr/>
                    <a:lstStyle/>
                    <a:p>
                      <a:pPr algn="ctr"/>
                      <a:r>
                        <a:rPr lang="it-IT" sz="1000" dirty="0"/>
                        <a:t>40.19</a:t>
                      </a:r>
                    </a:p>
                  </a:txBody>
                  <a:tcPr/>
                </a:tc>
                <a:tc>
                  <a:txBody>
                    <a:bodyPr/>
                    <a:lstStyle/>
                    <a:p>
                      <a:pPr algn="ctr"/>
                      <a:r>
                        <a:rPr lang="it-IT" sz="1000" dirty="0"/>
                        <a:t>38.78</a:t>
                      </a:r>
                    </a:p>
                  </a:txBody>
                  <a:tcPr/>
                </a:tc>
                <a:tc>
                  <a:txBody>
                    <a:bodyPr/>
                    <a:lstStyle/>
                    <a:p>
                      <a:pPr algn="ctr"/>
                      <a:r>
                        <a:rPr lang="it-IT" sz="1000" dirty="0"/>
                        <a:t>100.00</a:t>
                      </a:r>
                    </a:p>
                  </a:txBody>
                  <a:tcPr/>
                </a:tc>
                <a:extLst>
                  <a:ext uri="{0D108BD9-81ED-4DB2-BD59-A6C34878D82A}">
                    <a16:rowId xmlns:a16="http://schemas.microsoft.com/office/drawing/2014/main" val="67012461"/>
                  </a:ext>
                </a:extLst>
              </a:tr>
              <a:tr h="235484">
                <a:tc>
                  <a:txBody>
                    <a:bodyPr/>
                    <a:lstStyle/>
                    <a:p>
                      <a:pPr algn="ctr"/>
                      <a:r>
                        <a:rPr lang="it-IT" sz="1000" dirty="0"/>
                        <a:t>d</a:t>
                      </a:r>
                    </a:p>
                  </a:txBody>
                  <a:tcPr/>
                </a:tc>
                <a:tc>
                  <a:txBody>
                    <a:bodyPr/>
                    <a:lstStyle/>
                    <a:p>
                      <a:pPr algn="ctr"/>
                      <a:r>
                        <a:rPr lang="it-IT" sz="1000" dirty="0"/>
                        <a:t>13.43</a:t>
                      </a:r>
                    </a:p>
                  </a:txBody>
                  <a:tcPr/>
                </a:tc>
                <a:tc>
                  <a:txBody>
                    <a:bodyPr/>
                    <a:lstStyle/>
                    <a:p>
                      <a:pPr algn="ctr"/>
                      <a:r>
                        <a:rPr lang="it-IT" sz="1000" dirty="0"/>
                        <a:t>7.92</a:t>
                      </a:r>
                    </a:p>
                  </a:txBody>
                  <a:tcPr/>
                </a:tc>
                <a:tc>
                  <a:txBody>
                    <a:bodyPr/>
                    <a:lstStyle/>
                    <a:p>
                      <a:pPr algn="ctr"/>
                      <a:r>
                        <a:rPr lang="it-IT" sz="1000" dirty="0"/>
                        <a:t>39.96</a:t>
                      </a:r>
                    </a:p>
                  </a:txBody>
                  <a:tcPr/>
                </a:tc>
                <a:tc>
                  <a:txBody>
                    <a:bodyPr/>
                    <a:lstStyle/>
                    <a:p>
                      <a:pPr algn="ctr"/>
                      <a:r>
                        <a:rPr lang="it-IT" sz="1000" dirty="0"/>
                        <a:t>38.69</a:t>
                      </a:r>
                    </a:p>
                  </a:txBody>
                  <a:tcPr/>
                </a:tc>
                <a:tc>
                  <a:txBody>
                    <a:bodyPr/>
                    <a:lstStyle/>
                    <a:p>
                      <a:pPr algn="ctr"/>
                      <a:r>
                        <a:rPr lang="it-IT" sz="1000" dirty="0"/>
                        <a:t>100.00</a:t>
                      </a:r>
                    </a:p>
                  </a:txBody>
                  <a:tcPr/>
                </a:tc>
                <a:extLst>
                  <a:ext uri="{0D108BD9-81ED-4DB2-BD59-A6C34878D82A}">
                    <a16:rowId xmlns:a16="http://schemas.microsoft.com/office/drawing/2014/main" val="3920496787"/>
                  </a:ext>
                </a:extLst>
              </a:tr>
              <a:tr h="235484">
                <a:tc>
                  <a:txBody>
                    <a:bodyPr/>
                    <a:lstStyle/>
                    <a:p>
                      <a:pPr algn="ctr"/>
                      <a:r>
                        <a:rPr lang="it-IT" sz="1000" dirty="0"/>
                        <a:t>e</a:t>
                      </a:r>
                    </a:p>
                  </a:txBody>
                  <a:tcPr/>
                </a:tc>
                <a:tc>
                  <a:txBody>
                    <a:bodyPr/>
                    <a:lstStyle/>
                    <a:p>
                      <a:pPr algn="ctr"/>
                      <a:r>
                        <a:rPr lang="it-IT" sz="1000" dirty="0"/>
                        <a:t>13.11</a:t>
                      </a:r>
                    </a:p>
                  </a:txBody>
                  <a:tcPr/>
                </a:tc>
                <a:tc>
                  <a:txBody>
                    <a:bodyPr/>
                    <a:lstStyle/>
                    <a:p>
                      <a:pPr algn="ctr"/>
                      <a:r>
                        <a:rPr lang="it-IT" sz="1000" dirty="0"/>
                        <a:t>7.65</a:t>
                      </a:r>
                    </a:p>
                  </a:txBody>
                  <a:tcPr/>
                </a:tc>
                <a:tc>
                  <a:txBody>
                    <a:bodyPr/>
                    <a:lstStyle/>
                    <a:p>
                      <a:pPr algn="ctr"/>
                      <a:r>
                        <a:rPr lang="it-IT" sz="1000" dirty="0"/>
                        <a:t>39.97</a:t>
                      </a:r>
                    </a:p>
                  </a:txBody>
                  <a:tcPr/>
                </a:tc>
                <a:tc>
                  <a:txBody>
                    <a:bodyPr/>
                    <a:lstStyle/>
                    <a:p>
                      <a:pPr algn="ctr"/>
                      <a:r>
                        <a:rPr lang="it-IT" sz="1000" dirty="0"/>
                        <a:t>39.27</a:t>
                      </a:r>
                    </a:p>
                  </a:txBody>
                  <a:tcPr/>
                </a:tc>
                <a:tc>
                  <a:txBody>
                    <a:bodyPr/>
                    <a:lstStyle/>
                    <a:p>
                      <a:pPr algn="ctr"/>
                      <a:r>
                        <a:rPr lang="it-IT" sz="1000" dirty="0"/>
                        <a:t>100.00</a:t>
                      </a:r>
                    </a:p>
                  </a:txBody>
                  <a:tcPr/>
                </a:tc>
                <a:extLst>
                  <a:ext uri="{0D108BD9-81ED-4DB2-BD59-A6C34878D82A}">
                    <a16:rowId xmlns:a16="http://schemas.microsoft.com/office/drawing/2014/main" val="331544672"/>
                  </a:ext>
                </a:extLst>
              </a:tr>
            </a:tbl>
          </a:graphicData>
        </a:graphic>
      </p:graphicFrame>
      <p:grpSp>
        <p:nvGrpSpPr>
          <p:cNvPr id="35" name="Gruppo 34">
            <a:extLst>
              <a:ext uri="{FF2B5EF4-FFF2-40B4-BE49-F238E27FC236}">
                <a16:creationId xmlns:a16="http://schemas.microsoft.com/office/drawing/2014/main" id="{8D287459-780C-7662-039F-A0563372AA78}"/>
              </a:ext>
            </a:extLst>
          </p:cNvPr>
          <p:cNvGrpSpPr>
            <a:grpSpLocks noChangeAspect="1"/>
          </p:cNvGrpSpPr>
          <p:nvPr/>
        </p:nvGrpSpPr>
        <p:grpSpPr>
          <a:xfrm>
            <a:off x="10071513" y="1768431"/>
            <a:ext cx="2011525" cy="1528051"/>
            <a:chOff x="7289015" y="3526847"/>
            <a:chExt cx="2613498" cy="2013678"/>
          </a:xfrm>
        </p:grpSpPr>
        <p:pic>
          <p:nvPicPr>
            <p:cNvPr id="31" name="Immagine 30">
              <a:extLst>
                <a:ext uri="{FF2B5EF4-FFF2-40B4-BE49-F238E27FC236}">
                  <a16:creationId xmlns:a16="http://schemas.microsoft.com/office/drawing/2014/main" id="{BCA821EA-577B-F69C-DB76-9163929F57F7}"/>
                </a:ext>
              </a:extLst>
            </p:cNvPr>
            <p:cNvPicPr>
              <a:picLocks noChangeAspect="1"/>
            </p:cNvPicPr>
            <p:nvPr/>
          </p:nvPicPr>
          <p:blipFill rotWithShape="1">
            <a:blip r:embed="rId5"/>
            <a:srcRect l="11321" t="33263" r="52394" b="44917"/>
            <a:stretch/>
          </p:blipFill>
          <p:spPr>
            <a:xfrm>
              <a:off x="7289015" y="3541047"/>
              <a:ext cx="1282616" cy="1024132"/>
            </a:xfrm>
            <a:custGeom>
              <a:avLst/>
              <a:gdLst>
                <a:gd name="connsiteX0" fmla="*/ 503 w 4885650"/>
                <a:gd name="connsiteY0" fmla="*/ -144 h 6487335"/>
                <a:gd name="connsiteX1" fmla="*/ 4886154 w 4885650"/>
                <a:gd name="connsiteY1" fmla="*/ -144 h 6487335"/>
                <a:gd name="connsiteX2" fmla="*/ 4886154 w 4885650"/>
                <a:gd name="connsiteY2" fmla="*/ 6487191 h 6487335"/>
                <a:gd name="connsiteX3" fmla="*/ 503 w 4885650"/>
                <a:gd name="connsiteY3" fmla="*/ 6487191 h 6487335"/>
              </a:gdLst>
              <a:ahLst/>
              <a:cxnLst>
                <a:cxn ang="0">
                  <a:pos x="connsiteX0" y="connsiteY0"/>
                </a:cxn>
                <a:cxn ang="0">
                  <a:pos x="connsiteX1" y="connsiteY1"/>
                </a:cxn>
                <a:cxn ang="0">
                  <a:pos x="connsiteX2" y="connsiteY2"/>
                </a:cxn>
                <a:cxn ang="0">
                  <a:pos x="connsiteX3" y="connsiteY3"/>
                </a:cxn>
              </a:cxnLst>
              <a:rect l="l" t="t" r="r" b="b"/>
              <a:pathLst>
                <a:path w="4885650" h="6487335">
                  <a:moveTo>
                    <a:pt x="503" y="-144"/>
                  </a:moveTo>
                  <a:lnTo>
                    <a:pt x="4886154" y="-144"/>
                  </a:lnTo>
                  <a:lnTo>
                    <a:pt x="4886154" y="6487191"/>
                  </a:lnTo>
                  <a:lnTo>
                    <a:pt x="503" y="6487191"/>
                  </a:lnTo>
                  <a:close/>
                </a:path>
              </a:pathLst>
            </a:custGeom>
          </p:spPr>
        </p:pic>
        <p:pic>
          <p:nvPicPr>
            <p:cNvPr id="32" name="Immagine 31">
              <a:extLst>
                <a:ext uri="{FF2B5EF4-FFF2-40B4-BE49-F238E27FC236}">
                  <a16:creationId xmlns:a16="http://schemas.microsoft.com/office/drawing/2014/main" id="{233E96E9-D438-E177-08F5-E34EEBA3C5B8}"/>
                </a:ext>
              </a:extLst>
            </p:cNvPr>
            <p:cNvPicPr>
              <a:picLocks noChangeAspect="1"/>
            </p:cNvPicPr>
            <p:nvPr/>
          </p:nvPicPr>
          <p:blipFill rotWithShape="1">
            <a:blip r:embed="rId5"/>
            <a:srcRect l="58314" t="33022" r="3082" b="45158"/>
            <a:stretch/>
          </p:blipFill>
          <p:spPr>
            <a:xfrm>
              <a:off x="8537920" y="3526847"/>
              <a:ext cx="1364593" cy="1024132"/>
            </a:xfrm>
            <a:custGeom>
              <a:avLst/>
              <a:gdLst>
                <a:gd name="connsiteX0" fmla="*/ 503 w 4885650"/>
                <a:gd name="connsiteY0" fmla="*/ -144 h 6487335"/>
                <a:gd name="connsiteX1" fmla="*/ 4886154 w 4885650"/>
                <a:gd name="connsiteY1" fmla="*/ -144 h 6487335"/>
                <a:gd name="connsiteX2" fmla="*/ 4886154 w 4885650"/>
                <a:gd name="connsiteY2" fmla="*/ 6487191 h 6487335"/>
                <a:gd name="connsiteX3" fmla="*/ 503 w 4885650"/>
                <a:gd name="connsiteY3" fmla="*/ 6487191 h 6487335"/>
              </a:gdLst>
              <a:ahLst/>
              <a:cxnLst>
                <a:cxn ang="0">
                  <a:pos x="connsiteX0" y="connsiteY0"/>
                </a:cxn>
                <a:cxn ang="0">
                  <a:pos x="connsiteX1" y="connsiteY1"/>
                </a:cxn>
                <a:cxn ang="0">
                  <a:pos x="connsiteX2" y="connsiteY2"/>
                </a:cxn>
                <a:cxn ang="0">
                  <a:pos x="connsiteX3" y="connsiteY3"/>
                </a:cxn>
              </a:cxnLst>
              <a:rect l="l" t="t" r="r" b="b"/>
              <a:pathLst>
                <a:path w="4885650" h="6487335">
                  <a:moveTo>
                    <a:pt x="503" y="-144"/>
                  </a:moveTo>
                  <a:lnTo>
                    <a:pt x="4886154" y="-144"/>
                  </a:lnTo>
                  <a:lnTo>
                    <a:pt x="4886154" y="6487191"/>
                  </a:lnTo>
                  <a:lnTo>
                    <a:pt x="503" y="6487191"/>
                  </a:lnTo>
                  <a:close/>
                </a:path>
              </a:pathLst>
            </a:custGeom>
          </p:spPr>
        </p:pic>
        <p:pic>
          <p:nvPicPr>
            <p:cNvPr id="33" name="Immagine 32">
              <a:extLst>
                <a:ext uri="{FF2B5EF4-FFF2-40B4-BE49-F238E27FC236}">
                  <a16:creationId xmlns:a16="http://schemas.microsoft.com/office/drawing/2014/main" id="{32BAC8DD-1C02-CDD8-DA6B-C5BE283CFB08}"/>
                </a:ext>
              </a:extLst>
            </p:cNvPr>
            <p:cNvPicPr>
              <a:picLocks noChangeAspect="1"/>
            </p:cNvPicPr>
            <p:nvPr/>
          </p:nvPicPr>
          <p:blipFill rotWithShape="1">
            <a:blip r:embed="rId5"/>
            <a:srcRect l="11561" t="56386" r="52154" b="23081"/>
            <a:stretch/>
          </p:blipFill>
          <p:spPr>
            <a:xfrm>
              <a:off x="7289015" y="4550979"/>
              <a:ext cx="1282616" cy="963772"/>
            </a:xfrm>
            <a:custGeom>
              <a:avLst/>
              <a:gdLst>
                <a:gd name="connsiteX0" fmla="*/ 503 w 4885650"/>
                <a:gd name="connsiteY0" fmla="*/ -144 h 6487335"/>
                <a:gd name="connsiteX1" fmla="*/ 4886154 w 4885650"/>
                <a:gd name="connsiteY1" fmla="*/ -144 h 6487335"/>
                <a:gd name="connsiteX2" fmla="*/ 4886154 w 4885650"/>
                <a:gd name="connsiteY2" fmla="*/ 6487191 h 6487335"/>
                <a:gd name="connsiteX3" fmla="*/ 503 w 4885650"/>
                <a:gd name="connsiteY3" fmla="*/ 6487191 h 6487335"/>
              </a:gdLst>
              <a:ahLst/>
              <a:cxnLst>
                <a:cxn ang="0">
                  <a:pos x="connsiteX0" y="connsiteY0"/>
                </a:cxn>
                <a:cxn ang="0">
                  <a:pos x="connsiteX1" y="connsiteY1"/>
                </a:cxn>
                <a:cxn ang="0">
                  <a:pos x="connsiteX2" y="connsiteY2"/>
                </a:cxn>
                <a:cxn ang="0">
                  <a:pos x="connsiteX3" y="connsiteY3"/>
                </a:cxn>
              </a:cxnLst>
              <a:rect l="l" t="t" r="r" b="b"/>
              <a:pathLst>
                <a:path w="4885650" h="6487335">
                  <a:moveTo>
                    <a:pt x="503" y="-144"/>
                  </a:moveTo>
                  <a:lnTo>
                    <a:pt x="4886154" y="-144"/>
                  </a:lnTo>
                  <a:lnTo>
                    <a:pt x="4886154" y="6487191"/>
                  </a:lnTo>
                  <a:lnTo>
                    <a:pt x="503" y="6487191"/>
                  </a:lnTo>
                  <a:close/>
                </a:path>
              </a:pathLst>
            </a:custGeom>
          </p:spPr>
        </p:pic>
        <p:pic>
          <p:nvPicPr>
            <p:cNvPr id="34" name="Immagine 33">
              <a:extLst>
                <a:ext uri="{FF2B5EF4-FFF2-40B4-BE49-F238E27FC236}">
                  <a16:creationId xmlns:a16="http://schemas.microsoft.com/office/drawing/2014/main" id="{7CBA09FA-49A0-DE97-4FE0-1EDE16320BE4}"/>
                </a:ext>
              </a:extLst>
            </p:cNvPr>
            <p:cNvPicPr>
              <a:picLocks noChangeAspect="1"/>
            </p:cNvPicPr>
            <p:nvPr/>
          </p:nvPicPr>
          <p:blipFill rotWithShape="1">
            <a:blip r:embed="rId5"/>
            <a:srcRect l="58314" t="56140" r="3082" b="23080"/>
            <a:stretch/>
          </p:blipFill>
          <p:spPr>
            <a:xfrm>
              <a:off x="8537919" y="4565179"/>
              <a:ext cx="1364593" cy="975346"/>
            </a:xfrm>
            <a:custGeom>
              <a:avLst/>
              <a:gdLst>
                <a:gd name="connsiteX0" fmla="*/ 503 w 4885650"/>
                <a:gd name="connsiteY0" fmla="*/ -144 h 6487335"/>
                <a:gd name="connsiteX1" fmla="*/ 4886154 w 4885650"/>
                <a:gd name="connsiteY1" fmla="*/ -144 h 6487335"/>
                <a:gd name="connsiteX2" fmla="*/ 4886154 w 4885650"/>
                <a:gd name="connsiteY2" fmla="*/ 6487191 h 6487335"/>
                <a:gd name="connsiteX3" fmla="*/ 503 w 4885650"/>
                <a:gd name="connsiteY3" fmla="*/ 6487191 h 6487335"/>
              </a:gdLst>
              <a:ahLst/>
              <a:cxnLst>
                <a:cxn ang="0">
                  <a:pos x="connsiteX0" y="connsiteY0"/>
                </a:cxn>
                <a:cxn ang="0">
                  <a:pos x="connsiteX1" y="connsiteY1"/>
                </a:cxn>
                <a:cxn ang="0">
                  <a:pos x="connsiteX2" y="connsiteY2"/>
                </a:cxn>
                <a:cxn ang="0">
                  <a:pos x="connsiteX3" y="connsiteY3"/>
                </a:cxn>
              </a:cxnLst>
              <a:rect l="l" t="t" r="r" b="b"/>
              <a:pathLst>
                <a:path w="4885650" h="6487335">
                  <a:moveTo>
                    <a:pt x="503" y="-144"/>
                  </a:moveTo>
                  <a:lnTo>
                    <a:pt x="4886154" y="-144"/>
                  </a:lnTo>
                  <a:lnTo>
                    <a:pt x="4886154" y="6487191"/>
                  </a:lnTo>
                  <a:lnTo>
                    <a:pt x="503" y="6487191"/>
                  </a:lnTo>
                  <a:close/>
                </a:path>
              </a:pathLst>
            </a:custGeom>
          </p:spPr>
        </p:pic>
      </p:grpSp>
      <p:sp>
        <p:nvSpPr>
          <p:cNvPr id="36" name="Freccia in giù 35">
            <a:extLst>
              <a:ext uri="{FF2B5EF4-FFF2-40B4-BE49-F238E27FC236}">
                <a16:creationId xmlns:a16="http://schemas.microsoft.com/office/drawing/2014/main" id="{5E7FF660-97FF-4D44-F217-804FE26952E8}"/>
              </a:ext>
            </a:extLst>
          </p:cNvPr>
          <p:cNvSpPr/>
          <p:nvPr/>
        </p:nvSpPr>
        <p:spPr>
          <a:xfrm rot="10800000">
            <a:off x="6962772" y="4552950"/>
            <a:ext cx="120531" cy="1162049"/>
          </a:xfrm>
          <a:prstGeom prst="down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rgbClr val="FF0000"/>
              </a:solidFill>
            </a:endParaRPr>
          </a:p>
        </p:txBody>
      </p:sp>
      <p:sp>
        <p:nvSpPr>
          <p:cNvPr id="37" name="CasellaDiTesto 36">
            <a:extLst>
              <a:ext uri="{FF2B5EF4-FFF2-40B4-BE49-F238E27FC236}">
                <a16:creationId xmlns:a16="http://schemas.microsoft.com/office/drawing/2014/main" id="{A576AC81-E6A8-8053-51C9-EAEE270DBE73}"/>
              </a:ext>
            </a:extLst>
          </p:cNvPr>
          <p:cNvSpPr txBox="1"/>
          <p:nvPr/>
        </p:nvSpPr>
        <p:spPr>
          <a:xfrm>
            <a:off x="1645921" y="128385"/>
            <a:ext cx="9044368"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Powders preparation optimization</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38" name="CasellaDiTesto 37">
            <a:extLst>
              <a:ext uri="{FF2B5EF4-FFF2-40B4-BE49-F238E27FC236}">
                <a16:creationId xmlns:a16="http://schemas.microsoft.com/office/drawing/2014/main" id="{E16EB855-A7C4-9BBC-B8CD-FD325753C6D3}"/>
              </a:ext>
            </a:extLst>
          </p:cNvPr>
          <p:cNvSpPr txBox="1"/>
          <p:nvPr/>
        </p:nvSpPr>
        <p:spPr>
          <a:xfrm>
            <a:off x="114170" y="1233941"/>
            <a:ext cx="12090169" cy="430887"/>
          </a:xfrm>
          <a:prstGeom prst="rect">
            <a:avLst/>
          </a:prstGeom>
          <a:noFill/>
        </p:spPr>
        <p:txBody>
          <a:bodyPr wrap="none" rtlCol="0">
            <a:spAutoFit/>
          </a:bodyPr>
          <a:lstStyle/>
          <a:p>
            <a:r>
              <a:rPr lang="it-IT" sz="2200" dirty="0">
                <a:solidFill>
                  <a:srgbClr val="002060"/>
                </a:solidFill>
                <a:latin typeface="Eurostile" panose="020B0504020202050204" pitchFamily="34" charset="0"/>
              </a:rPr>
              <a:t>1 </a:t>
            </a:r>
            <a:r>
              <a:rPr lang="it-IT" sz="2200" dirty="0" err="1">
                <a:solidFill>
                  <a:srgbClr val="002060"/>
                </a:solidFill>
                <a:latin typeface="Eurostile" panose="020B0504020202050204" pitchFamily="34" charset="0"/>
              </a:rPr>
              <a:t>Static</a:t>
            </a:r>
            <a:r>
              <a:rPr lang="it-IT" sz="2200" dirty="0">
                <a:solidFill>
                  <a:srgbClr val="002060"/>
                </a:solidFill>
                <a:latin typeface="Eurostile" panose="020B0504020202050204" pitchFamily="34" charset="0"/>
              </a:rPr>
              <a:t> </a:t>
            </a:r>
            <a:r>
              <a:rPr lang="it-IT" sz="2200" dirty="0" err="1">
                <a:solidFill>
                  <a:srgbClr val="002060"/>
                </a:solidFill>
                <a:latin typeface="Eurostile" panose="020B0504020202050204" pitchFamily="34" charset="0"/>
              </a:rPr>
              <a:t>Furnace</a:t>
            </a:r>
            <a:r>
              <a:rPr lang="it-IT" sz="2200" dirty="0">
                <a:solidFill>
                  <a:srgbClr val="002060"/>
                </a:solidFill>
                <a:latin typeface="Eurostile" panose="020B0504020202050204" pitchFamily="34" charset="0"/>
              </a:rPr>
              <a:t> (2 g)	2. </a:t>
            </a:r>
            <a:r>
              <a:rPr lang="it-IT" sz="2200" dirty="0" err="1">
                <a:solidFill>
                  <a:srgbClr val="002060"/>
                </a:solidFill>
                <a:latin typeface="Eurostile" panose="020B0504020202050204" pitchFamily="34" charset="0"/>
              </a:rPr>
              <a:t>Oscillating</a:t>
            </a:r>
            <a:r>
              <a:rPr lang="it-IT" sz="2200" dirty="0">
                <a:solidFill>
                  <a:srgbClr val="002060"/>
                </a:solidFill>
                <a:latin typeface="Eurostile" panose="020B0504020202050204" pitchFamily="34" charset="0"/>
              </a:rPr>
              <a:t> </a:t>
            </a:r>
            <a:r>
              <a:rPr lang="it-IT" sz="2200" dirty="0" err="1">
                <a:solidFill>
                  <a:srgbClr val="002060"/>
                </a:solidFill>
                <a:latin typeface="Eurostile" panose="020B0504020202050204" pitchFamily="34" charset="0"/>
              </a:rPr>
              <a:t>Furnace</a:t>
            </a:r>
            <a:r>
              <a:rPr lang="it-IT" sz="2200" dirty="0">
                <a:solidFill>
                  <a:srgbClr val="002060"/>
                </a:solidFill>
                <a:latin typeface="Eurostile" panose="020B0504020202050204" pitchFamily="34" charset="0"/>
              </a:rPr>
              <a:t> (6 g)  	3. </a:t>
            </a:r>
            <a:r>
              <a:rPr lang="it-IT" sz="2200" dirty="0" err="1">
                <a:solidFill>
                  <a:srgbClr val="002060"/>
                </a:solidFill>
                <a:latin typeface="Eurostile" panose="020B0504020202050204" pitchFamily="34" charset="0"/>
              </a:rPr>
              <a:t>Rotating</a:t>
            </a:r>
            <a:r>
              <a:rPr lang="it-IT" sz="2200" dirty="0">
                <a:solidFill>
                  <a:srgbClr val="002060"/>
                </a:solidFill>
                <a:latin typeface="Eurostile" panose="020B0504020202050204" pitchFamily="34" charset="0"/>
              </a:rPr>
              <a:t> </a:t>
            </a:r>
            <a:r>
              <a:rPr lang="it-IT" sz="2200" dirty="0" err="1">
                <a:solidFill>
                  <a:srgbClr val="002060"/>
                </a:solidFill>
                <a:latin typeface="Eurostile" panose="020B0504020202050204" pitchFamily="34" charset="0"/>
              </a:rPr>
              <a:t>Furnace</a:t>
            </a:r>
            <a:r>
              <a:rPr lang="it-IT" sz="2200" dirty="0">
                <a:solidFill>
                  <a:srgbClr val="002060"/>
                </a:solidFill>
                <a:latin typeface="Eurostile" panose="020B0504020202050204" pitchFamily="34" charset="0"/>
              </a:rPr>
              <a:t> (25 g)</a:t>
            </a:r>
          </a:p>
        </p:txBody>
      </p:sp>
      <p:sp>
        <p:nvSpPr>
          <p:cNvPr id="3" name="CasellaDiTesto 2">
            <a:extLst>
              <a:ext uri="{FF2B5EF4-FFF2-40B4-BE49-F238E27FC236}">
                <a16:creationId xmlns:a16="http://schemas.microsoft.com/office/drawing/2014/main" id="{4F934ADE-4474-04A0-A036-6A7C43ADBA95}"/>
              </a:ext>
            </a:extLst>
          </p:cNvPr>
          <p:cNvSpPr txBox="1"/>
          <p:nvPr/>
        </p:nvSpPr>
        <p:spPr>
          <a:xfrm>
            <a:off x="0" y="6204334"/>
            <a:ext cx="7487947" cy="307777"/>
          </a:xfrm>
          <a:prstGeom prst="rect">
            <a:avLst/>
          </a:prstGeom>
          <a:noFill/>
        </p:spPr>
        <p:txBody>
          <a:bodyPr wrap="none" rtlCol="0">
            <a:spAutoFit/>
          </a:bodyPr>
          <a:lstStyle/>
          <a:p>
            <a:r>
              <a:rPr lang="it-IT" sz="1400" dirty="0">
                <a:highlight>
                  <a:srgbClr val="FFFF00"/>
                </a:highlight>
                <a:latin typeface="Eurostile" panose="020B0504020202050204" pitchFamily="34" charset="0"/>
              </a:rPr>
              <a:t>A. Malagoli </a:t>
            </a:r>
            <a:r>
              <a:rPr lang="it-IT" sz="1400" i="1" dirty="0">
                <a:highlight>
                  <a:srgbClr val="FFFF00"/>
                </a:highlight>
                <a:latin typeface="Eurostile" panose="020B0504020202050204" pitchFamily="34" charset="0"/>
              </a:rPr>
              <a:t>et al. </a:t>
            </a:r>
            <a:r>
              <a:rPr lang="it-IT" sz="1400" dirty="0">
                <a:highlight>
                  <a:srgbClr val="FFFF00"/>
                </a:highlight>
                <a:latin typeface="Eurostile" panose="020B0504020202050204" pitchFamily="34" charset="0"/>
              </a:rPr>
              <a:t>IEEE-TAS, vol.35, 5, 2025, D.O.I.:10.1109/TASC.2025.3530897</a:t>
            </a:r>
          </a:p>
        </p:txBody>
      </p:sp>
      <p:sp>
        <p:nvSpPr>
          <p:cNvPr id="4" name="CasellaDiTesto 3">
            <a:extLst>
              <a:ext uri="{FF2B5EF4-FFF2-40B4-BE49-F238E27FC236}">
                <a16:creationId xmlns:a16="http://schemas.microsoft.com/office/drawing/2014/main" id="{AD8618FB-CDB4-DAA9-583F-95B6CE5889A1}"/>
              </a:ext>
            </a:extLst>
          </p:cNvPr>
          <p:cNvSpPr txBox="1"/>
          <p:nvPr/>
        </p:nvSpPr>
        <p:spPr>
          <a:xfrm>
            <a:off x="0" y="6547763"/>
            <a:ext cx="12192001" cy="338554"/>
          </a:xfrm>
          <a:prstGeom prst="rect">
            <a:avLst/>
          </a:prstGeom>
          <a:noFill/>
        </p:spPr>
        <p:txBody>
          <a:bodyPr wrap="square" rtlCol="0">
            <a:spAutoFit/>
          </a:bodyPr>
          <a:lstStyle/>
          <a:p>
            <a:r>
              <a:rPr lang="it-IT" sz="1600" dirty="0">
                <a:latin typeface="Eurostile" panose="020B0504020202050204" pitchFamily="34" charset="0"/>
              </a:rPr>
              <a:t>Andrea Malagoli                                                       HFM meeting                                               </a:t>
            </a:r>
            <a:r>
              <a:rPr lang="it-IT" sz="1600" dirty="0" err="1">
                <a:latin typeface="Eurostile" panose="020B0504020202050204" pitchFamily="34" charset="0"/>
              </a:rPr>
              <a:t>February</a:t>
            </a:r>
            <a:r>
              <a:rPr lang="it-IT" sz="1600" dirty="0">
                <a:latin typeface="Eurostile" panose="020B0504020202050204" pitchFamily="34" charset="0"/>
              </a:rPr>
              <a:t> 12</a:t>
            </a:r>
            <a:r>
              <a:rPr lang="it-IT" sz="1600" baseline="30000" dirty="0">
                <a:latin typeface="Eurostile" panose="020B0504020202050204" pitchFamily="34" charset="0"/>
              </a:rPr>
              <a:t>th</a:t>
            </a:r>
            <a:r>
              <a:rPr lang="it-IT" sz="1600" dirty="0">
                <a:latin typeface="Eurostile" panose="020B0504020202050204" pitchFamily="34" charset="0"/>
              </a:rPr>
              <a:t>, 2025      </a:t>
            </a:r>
          </a:p>
        </p:txBody>
      </p:sp>
    </p:spTree>
    <p:extLst>
      <p:ext uri="{BB962C8B-B14F-4D97-AF65-F5344CB8AC3E}">
        <p14:creationId xmlns:p14="http://schemas.microsoft.com/office/powerpoint/2010/main" val="4138971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testo, linea, diagramma, schermata&#10;&#10;Il contenuto generato dall'IA potrebbe non essere corretto.">
            <a:extLst>
              <a:ext uri="{FF2B5EF4-FFF2-40B4-BE49-F238E27FC236}">
                <a16:creationId xmlns:a16="http://schemas.microsoft.com/office/drawing/2014/main" id="{620904B1-1264-43DB-0B9F-41CCFE02E6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4269" y="927175"/>
            <a:ext cx="5397731" cy="4139738"/>
          </a:xfrm>
          <a:prstGeom prst="rect">
            <a:avLst/>
          </a:prstGeom>
        </p:spPr>
      </p:pic>
      <p:pic>
        <p:nvPicPr>
          <p:cNvPr id="3" name="Immagine 2" descr="Immagine che contiene testo, schermata, linea, Diagramma&#10;&#10;Il contenuto generato dall'IA potrebbe non essere corretto.">
            <a:extLst>
              <a:ext uri="{FF2B5EF4-FFF2-40B4-BE49-F238E27FC236}">
                <a16:creationId xmlns:a16="http://schemas.microsoft.com/office/drawing/2014/main" id="{0CEA3B46-B727-5764-FACE-F81175263B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983" y="927175"/>
            <a:ext cx="5400502" cy="4139738"/>
          </a:xfrm>
          <a:prstGeom prst="rect">
            <a:avLst/>
          </a:prstGeom>
        </p:spPr>
      </p:pic>
      <p:sp>
        <p:nvSpPr>
          <p:cNvPr id="23" name="CasellaDiTesto 22">
            <a:extLst>
              <a:ext uri="{FF2B5EF4-FFF2-40B4-BE49-F238E27FC236}">
                <a16:creationId xmlns:a16="http://schemas.microsoft.com/office/drawing/2014/main" id="{830A89AB-0F6C-4C94-0576-4283BA2BE197}"/>
              </a:ext>
            </a:extLst>
          </p:cNvPr>
          <p:cNvSpPr txBox="1"/>
          <p:nvPr/>
        </p:nvSpPr>
        <p:spPr>
          <a:xfrm>
            <a:off x="3480601" y="4987548"/>
            <a:ext cx="5230797" cy="1323439"/>
          </a:xfrm>
          <a:prstGeom prst="rect">
            <a:avLst/>
          </a:prstGeom>
          <a:noFill/>
          <a:ln w="57150">
            <a:solidFill>
              <a:srgbClr val="FF0000"/>
            </a:solidFill>
          </a:ln>
        </p:spPr>
        <p:txBody>
          <a:bodyPr wrap="square" rtlCol="0">
            <a:spAutoFit/>
          </a:bodyPr>
          <a:lstStyle/>
          <a:p>
            <a:pPr algn="ctr"/>
            <a:r>
              <a:rPr lang="it-IT" sz="2000" dirty="0" err="1">
                <a:solidFill>
                  <a:srgbClr val="002060"/>
                </a:solidFill>
                <a:latin typeface="Eurostile" panose="020B0504020202050204" pitchFamily="34" charset="0"/>
              </a:rPr>
              <a:t>Estimation</a:t>
            </a:r>
            <a:endParaRPr lang="it-IT" sz="2000" dirty="0">
              <a:solidFill>
                <a:srgbClr val="002060"/>
              </a:solidFill>
              <a:latin typeface="Eurostile" panose="020B0504020202050204" pitchFamily="34" charset="0"/>
            </a:endParaRPr>
          </a:p>
          <a:p>
            <a:pPr algn="ctr"/>
            <a:endParaRPr lang="it-IT" sz="2000" dirty="0">
              <a:solidFill>
                <a:srgbClr val="002060"/>
              </a:solidFill>
              <a:latin typeface="Eurostile" panose="020B0504020202050204" pitchFamily="34" charset="0"/>
            </a:endParaRPr>
          </a:p>
          <a:p>
            <a:pPr algn="ctr"/>
            <a:r>
              <a:rPr lang="it-IT" sz="2000" b="1" dirty="0">
                <a:solidFill>
                  <a:srgbClr val="002060"/>
                </a:solidFill>
                <a:latin typeface="Eurostile" panose="020B0504020202050204" pitchFamily="34" charset="0"/>
              </a:rPr>
              <a:t>100 g</a:t>
            </a:r>
            <a:r>
              <a:rPr lang="it-IT" sz="2000" dirty="0">
                <a:solidFill>
                  <a:srgbClr val="002060"/>
                </a:solidFill>
                <a:latin typeface="Eurostile" panose="020B0504020202050204" pitchFamily="34" charset="0"/>
              </a:rPr>
              <a:t>/7 days               </a:t>
            </a:r>
            <a:r>
              <a:rPr lang="it-IT" sz="2000" dirty="0">
                <a:solidFill>
                  <a:srgbClr val="002060"/>
                </a:solidFill>
                <a:latin typeface="Eurostile" panose="020B0504020202050204" pitchFamily="34" charset="0"/>
                <a:sym typeface="Symbol" panose="05050102010706020507" pitchFamily="18" charset="2"/>
              </a:rPr>
              <a:t> 100 m of </a:t>
            </a:r>
            <a:r>
              <a:rPr lang="it-IT" sz="2000" dirty="0" err="1">
                <a:solidFill>
                  <a:srgbClr val="002060"/>
                </a:solidFill>
                <a:latin typeface="Eurostile" panose="020B0504020202050204" pitchFamily="34" charset="0"/>
                <a:sym typeface="Symbol" panose="05050102010706020507" pitchFamily="18" charset="2"/>
              </a:rPr>
              <a:t>wire</a:t>
            </a:r>
            <a:r>
              <a:rPr lang="it-IT" sz="2000" dirty="0">
                <a:solidFill>
                  <a:srgbClr val="002060"/>
                </a:solidFill>
                <a:latin typeface="Eurostile" panose="020B0504020202050204" pitchFamily="34" charset="0"/>
              </a:rPr>
              <a:t> </a:t>
            </a:r>
          </a:p>
          <a:p>
            <a:pPr algn="ctr"/>
            <a:endParaRPr lang="it-IT" sz="2000" dirty="0">
              <a:solidFill>
                <a:srgbClr val="002060"/>
              </a:solidFill>
              <a:latin typeface="Eurostile" panose="020B0504020202050204" pitchFamily="34" charset="0"/>
            </a:endParaRPr>
          </a:p>
        </p:txBody>
      </p:sp>
      <p:sp>
        <p:nvSpPr>
          <p:cNvPr id="25" name="Freccia a destra 24">
            <a:extLst>
              <a:ext uri="{FF2B5EF4-FFF2-40B4-BE49-F238E27FC236}">
                <a16:creationId xmlns:a16="http://schemas.microsoft.com/office/drawing/2014/main" id="{32840213-6467-258A-31E7-37E39C01EFDF}"/>
              </a:ext>
            </a:extLst>
          </p:cNvPr>
          <p:cNvSpPr/>
          <p:nvPr/>
        </p:nvSpPr>
        <p:spPr>
          <a:xfrm>
            <a:off x="5609034" y="5649267"/>
            <a:ext cx="863911" cy="2835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35A84A43-B2B9-3969-3A6B-7D59891F1D54}"/>
              </a:ext>
            </a:extLst>
          </p:cNvPr>
          <p:cNvSpPr txBox="1"/>
          <p:nvPr/>
        </p:nvSpPr>
        <p:spPr>
          <a:xfrm>
            <a:off x="1645921" y="128385"/>
            <a:ext cx="9044368"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Powders preparation optimization</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7" name="CasellaDiTesto 6">
            <a:extLst>
              <a:ext uri="{FF2B5EF4-FFF2-40B4-BE49-F238E27FC236}">
                <a16:creationId xmlns:a16="http://schemas.microsoft.com/office/drawing/2014/main" id="{2EC4ABEB-5811-2394-9049-4B6F7DD15AC6}"/>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
        <p:nvSpPr>
          <p:cNvPr id="2" name="CasellaDiTesto 1">
            <a:extLst>
              <a:ext uri="{FF2B5EF4-FFF2-40B4-BE49-F238E27FC236}">
                <a16:creationId xmlns:a16="http://schemas.microsoft.com/office/drawing/2014/main" id="{98497317-6F7F-3641-76EA-2D01189BE593}"/>
              </a:ext>
            </a:extLst>
          </p:cNvPr>
          <p:cNvSpPr txBox="1"/>
          <p:nvPr/>
        </p:nvSpPr>
        <p:spPr>
          <a:xfrm>
            <a:off x="4822894" y="2558916"/>
            <a:ext cx="1273105" cy="1477328"/>
          </a:xfrm>
          <a:prstGeom prst="rect">
            <a:avLst/>
          </a:prstGeom>
          <a:noFill/>
        </p:spPr>
        <p:txBody>
          <a:bodyPr wrap="none" rtlCol="0">
            <a:spAutoFit/>
          </a:bodyPr>
          <a:lstStyle/>
          <a:p>
            <a:r>
              <a:rPr lang="it-IT" dirty="0" err="1">
                <a:solidFill>
                  <a:schemeClr val="tx2">
                    <a:lumMod val="50000"/>
                    <a:lumOff val="50000"/>
                  </a:schemeClr>
                </a:solidFill>
                <a:latin typeface="Eurostile" panose="020B0504020202050204" pitchFamily="34" charset="0"/>
              </a:rPr>
              <a:t>Static</a:t>
            </a:r>
            <a:endParaRPr lang="it-IT" dirty="0">
              <a:solidFill>
                <a:schemeClr val="tx2">
                  <a:lumMod val="50000"/>
                  <a:lumOff val="50000"/>
                </a:schemeClr>
              </a:solidFill>
              <a:latin typeface="Eurostile" panose="020B0504020202050204" pitchFamily="34" charset="0"/>
            </a:endParaRPr>
          </a:p>
          <a:p>
            <a:endParaRPr lang="it-IT" dirty="0">
              <a:latin typeface="Eurostile" panose="020B0504020202050204" pitchFamily="34" charset="0"/>
            </a:endParaRPr>
          </a:p>
          <a:p>
            <a:r>
              <a:rPr lang="it-IT" dirty="0" err="1">
                <a:solidFill>
                  <a:srgbClr val="FF0000"/>
                </a:solidFill>
                <a:latin typeface="Eurostile" panose="020B0504020202050204" pitchFamily="34" charset="0"/>
              </a:rPr>
              <a:t>Oscillating</a:t>
            </a:r>
            <a:endParaRPr lang="it-IT" dirty="0">
              <a:latin typeface="Eurostile" panose="020B0504020202050204" pitchFamily="34" charset="0"/>
            </a:endParaRPr>
          </a:p>
          <a:p>
            <a:endParaRPr lang="it-IT" dirty="0">
              <a:latin typeface="Eurostile" panose="020B0504020202050204" pitchFamily="34" charset="0"/>
            </a:endParaRPr>
          </a:p>
          <a:p>
            <a:r>
              <a:rPr lang="it-IT" dirty="0" err="1">
                <a:solidFill>
                  <a:schemeClr val="accent6">
                    <a:lumMod val="75000"/>
                  </a:schemeClr>
                </a:solidFill>
                <a:latin typeface="Eurostile" panose="020B0504020202050204" pitchFamily="34" charset="0"/>
              </a:rPr>
              <a:t>Rotating</a:t>
            </a:r>
            <a:endParaRPr lang="it-IT" dirty="0">
              <a:solidFill>
                <a:schemeClr val="accent6">
                  <a:lumMod val="75000"/>
                </a:schemeClr>
              </a:solidFill>
              <a:latin typeface="Eurostile" panose="020B0504020202050204" pitchFamily="34" charset="0"/>
            </a:endParaRPr>
          </a:p>
        </p:txBody>
      </p:sp>
    </p:spTree>
    <p:extLst>
      <p:ext uri="{BB962C8B-B14F-4D97-AF65-F5344CB8AC3E}">
        <p14:creationId xmlns:p14="http://schemas.microsoft.com/office/powerpoint/2010/main" val="4245228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146D821C-C3F3-2BB4-B5B4-7A821B4E8B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3069" b="30927"/>
          <a:stretch/>
        </p:blipFill>
        <p:spPr>
          <a:xfrm>
            <a:off x="277733" y="1483220"/>
            <a:ext cx="3271616" cy="904875"/>
          </a:xfrm>
          <a:prstGeom prst="rect">
            <a:avLst/>
          </a:prstGeom>
        </p:spPr>
      </p:pic>
      <p:sp>
        <p:nvSpPr>
          <p:cNvPr id="4" name="CasellaDiTesto 3">
            <a:extLst>
              <a:ext uri="{FF2B5EF4-FFF2-40B4-BE49-F238E27FC236}">
                <a16:creationId xmlns:a16="http://schemas.microsoft.com/office/drawing/2014/main" id="{6755CD7A-4FFF-2BD1-21D5-112E37D735CE}"/>
              </a:ext>
            </a:extLst>
          </p:cNvPr>
          <p:cNvSpPr txBox="1"/>
          <p:nvPr/>
        </p:nvSpPr>
        <p:spPr>
          <a:xfrm>
            <a:off x="207228" y="192942"/>
            <a:ext cx="8262198" cy="523220"/>
          </a:xfrm>
          <a:prstGeom prst="rect">
            <a:avLst/>
          </a:prstGeom>
          <a:noFill/>
        </p:spPr>
        <p:txBody>
          <a:bodyPr wrap="none" rtlCol="0">
            <a:spAutoFit/>
          </a:bodyPr>
          <a:lstStyle/>
          <a:p>
            <a:r>
              <a:rPr lang="it-IT" sz="2800" b="1" dirty="0" err="1">
                <a:solidFill>
                  <a:srgbClr val="002060"/>
                </a:solidFill>
                <a:effectLst>
                  <a:outerShdw blurRad="38100" dist="38100" dir="2700000" algn="tl">
                    <a:srgbClr val="000000">
                      <a:alpha val="43137"/>
                    </a:srgbClr>
                  </a:outerShdw>
                </a:effectLst>
                <a:latin typeface="Eurostile" panose="020B0504020202050204" pitchFamily="34" charset="0"/>
              </a:rPr>
              <a:t>Results</a:t>
            </a:r>
            <a:r>
              <a:rPr lang="it-IT" sz="2800" b="1" dirty="0">
                <a:solidFill>
                  <a:srgbClr val="002060"/>
                </a:solidFill>
                <a:effectLst>
                  <a:outerShdw blurRad="38100" dist="38100" dir="2700000" algn="tl">
                    <a:srgbClr val="000000">
                      <a:alpha val="43137"/>
                    </a:srgbClr>
                  </a:outerShdw>
                </a:effectLst>
                <a:latin typeface="Eurostile" panose="020B0504020202050204" pitchFamily="34" charset="0"/>
              </a:rPr>
              <a:t> on «</a:t>
            </a:r>
            <a:r>
              <a:rPr lang="it-IT" sz="2800" b="1" dirty="0" err="1">
                <a:solidFill>
                  <a:srgbClr val="002060"/>
                </a:solidFill>
                <a:effectLst>
                  <a:outerShdw blurRad="38100" dist="38100" dir="2700000" algn="tl">
                    <a:srgbClr val="000000">
                      <a:alpha val="43137"/>
                    </a:srgbClr>
                  </a:outerShdw>
                </a:effectLst>
                <a:latin typeface="Eurostile" panose="020B0504020202050204" pitchFamily="34" charset="0"/>
              </a:rPr>
              <a:t>simple</a:t>
            </a:r>
            <a:r>
              <a:rPr lang="it-IT" sz="2800" b="1" dirty="0">
                <a:solidFill>
                  <a:srgbClr val="002060"/>
                </a:solidFill>
                <a:effectLst>
                  <a:outerShdw blurRad="38100" dist="38100" dir="2700000" algn="tl">
                    <a:srgbClr val="000000">
                      <a:alpha val="43137"/>
                    </a:srgbClr>
                  </a:outerShdw>
                </a:effectLst>
                <a:latin typeface="Eurostile" panose="020B0504020202050204" pitchFamily="34" charset="0"/>
              </a:rPr>
              <a:t>» tape for </a:t>
            </a:r>
            <a:r>
              <a:rPr lang="it-IT" sz="2800" b="1" dirty="0" err="1">
                <a:solidFill>
                  <a:srgbClr val="002060"/>
                </a:solidFill>
                <a:effectLst>
                  <a:outerShdw blurRad="38100" dist="38100" dir="2700000" algn="tl">
                    <a:srgbClr val="000000">
                      <a:alpha val="43137"/>
                    </a:srgbClr>
                  </a:outerShdw>
                </a:effectLst>
                <a:latin typeface="Eurostile" panose="020B0504020202050204" pitchFamily="34" charset="0"/>
              </a:rPr>
              <a:t>powders</a:t>
            </a:r>
            <a:r>
              <a:rPr lang="it-IT" sz="2800" b="1" dirty="0">
                <a:solidFill>
                  <a:srgbClr val="002060"/>
                </a:solidFill>
                <a:effectLst>
                  <a:outerShdw blurRad="38100" dist="38100" dir="2700000" algn="tl">
                    <a:srgbClr val="000000">
                      <a:alpha val="43137"/>
                    </a:srgbClr>
                  </a:outerShdw>
                </a:effectLst>
                <a:latin typeface="Eurostile" panose="020B0504020202050204" pitchFamily="34" charset="0"/>
              </a:rPr>
              <a:t> </a:t>
            </a:r>
            <a:r>
              <a:rPr lang="it-IT" sz="2800" b="1" dirty="0" err="1">
                <a:solidFill>
                  <a:srgbClr val="002060"/>
                </a:solidFill>
                <a:effectLst>
                  <a:outerShdw blurRad="38100" dist="38100" dir="2700000" algn="tl">
                    <a:srgbClr val="000000">
                      <a:alpha val="43137"/>
                    </a:srgbClr>
                  </a:outerShdw>
                </a:effectLst>
                <a:latin typeface="Eurostile" panose="020B0504020202050204" pitchFamily="34" charset="0"/>
              </a:rPr>
              <a:t>validation</a:t>
            </a:r>
            <a:endParaRPr lang="it-IT" sz="28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graphicFrame>
        <p:nvGraphicFramePr>
          <p:cNvPr id="8" name="Oggetto 7">
            <a:extLst>
              <a:ext uri="{FF2B5EF4-FFF2-40B4-BE49-F238E27FC236}">
                <a16:creationId xmlns:a16="http://schemas.microsoft.com/office/drawing/2014/main" id="{1E9B4968-3C9F-71E3-0BF0-1D8128E5BDE6}"/>
              </a:ext>
            </a:extLst>
          </p:cNvPr>
          <p:cNvGraphicFramePr>
            <a:graphicFrameLocks noChangeAspect="1"/>
          </p:cNvGraphicFramePr>
          <p:nvPr>
            <p:extLst>
              <p:ext uri="{D42A27DB-BD31-4B8C-83A1-F6EECF244321}">
                <p14:modId xmlns:p14="http://schemas.microsoft.com/office/powerpoint/2010/main" val="44301272"/>
              </p:ext>
            </p:extLst>
          </p:nvPr>
        </p:nvGraphicFramePr>
        <p:xfrm>
          <a:off x="3413253" y="1293873"/>
          <a:ext cx="6174096" cy="4735628"/>
        </p:xfrm>
        <a:graphic>
          <a:graphicData uri="http://schemas.openxmlformats.org/presentationml/2006/ole">
            <mc:AlternateContent xmlns:mc="http://schemas.openxmlformats.org/markup-compatibility/2006">
              <mc:Choice xmlns:v="urn:schemas-microsoft-com:vml" Requires="v">
                <p:oleObj name="Graph" r:id="rId3" imgW="5458150" imgH="4185732" progId="Origin95.Graph">
                  <p:embed/>
                </p:oleObj>
              </mc:Choice>
              <mc:Fallback>
                <p:oleObj name="Graph" r:id="rId3" imgW="5458150" imgH="4185732" progId="Origin95.Graph">
                  <p:embed/>
                  <p:pic>
                    <p:nvPicPr>
                      <p:cNvPr id="8" name="Oggetto 7">
                        <a:extLst>
                          <a:ext uri="{FF2B5EF4-FFF2-40B4-BE49-F238E27FC236}">
                            <a16:creationId xmlns:a16="http://schemas.microsoft.com/office/drawing/2014/main" id="{1E9B4968-3C9F-71E3-0BF0-1D8128E5BDE6}"/>
                          </a:ext>
                        </a:extLst>
                      </p:cNvPr>
                      <p:cNvPicPr/>
                      <p:nvPr/>
                    </p:nvPicPr>
                    <p:blipFill>
                      <a:blip r:embed="rId4"/>
                      <a:stretch>
                        <a:fillRect/>
                      </a:stretch>
                    </p:blipFill>
                    <p:spPr>
                      <a:xfrm>
                        <a:off x="3413253" y="1293873"/>
                        <a:ext cx="6174096" cy="4735628"/>
                      </a:xfrm>
                      <a:prstGeom prst="rect">
                        <a:avLst/>
                      </a:prstGeom>
                    </p:spPr>
                  </p:pic>
                </p:oleObj>
              </mc:Fallback>
            </mc:AlternateContent>
          </a:graphicData>
        </a:graphic>
      </p:graphicFrame>
      <p:sp>
        <p:nvSpPr>
          <p:cNvPr id="9" name="CasellaDiTesto 8">
            <a:extLst>
              <a:ext uri="{FF2B5EF4-FFF2-40B4-BE49-F238E27FC236}">
                <a16:creationId xmlns:a16="http://schemas.microsoft.com/office/drawing/2014/main" id="{6A915677-FD3E-3271-9750-7F68448BC8C6}"/>
              </a:ext>
            </a:extLst>
          </p:cNvPr>
          <p:cNvSpPr txBox="1"/>
          <p:nvPr/>
        </p:nvSpPr>
        <p:spPr>
          <a:xfrm>
            <a:off x="1201646" y="1086001"/>
            <a:ext cx="1423788" cy="369332"/>
          </a:xfrm>
          <a:prstGeom prst="rect">
            <a:avLst/>
          </a:prstGeom>
          <a:noFill/>
        </p:spPr>
        <p:txBody>
          <a:bodyPr wrap="none" rtlCol="0">
            <a:spAutoFit/>
          </a:bodyPr>
          <a:lstStyle/>
          <a:p>
            <a:r>
              <a:rPr lang="it-IT" dirty="0">
                <a:solidFill>
                  <a:srgbClr val="002060"/>
                </a:solidFill>
                <a:latin typeface="Eurostile" panose="020B0504020202050204" pitchFamily="34" charset="0"/>
              </a:rPr>
              <a:t>Ag </a:t>
            </a:r>
            <a:r>
              <a:rPr lang="it-IT" dirty="0" err="1">
                <a:solidFill>
                  <a:srgbClr val="002060"/>
                </a:solidFill>
                <a:latin typeface="Eurostile" panose="020B0504020202050204" pitchFamily="34" charset="0"/>
              </a:rPr>
              <a:t>sheated</a:t>
            </a:r>
            <a:endParaRPr lang="it-IT" dirty="0">
              <a:solidFill>
                <a:srgbClr val="002060"/>
              </a:solidFill>
              <a:latin typeface="Eurostile" panose="020B0504020202050204" pitchFamily="34" charset="0"/>
            </a:endParaRPr>
          </a:p>
        </p:txBody>
      </p:sp>
      <p:cxnSp>
        <p:nvCxnSpPr>
          <p:cNvPr id="11" name="Connettore 2 10">
            <a:extLst>
              <a:ext uri="{FF2B5EF4-FFF2-40B4-BE49-F238E27FC236}">
                <a16:creationId xmlns:a16="http://schemas.microsoft.com/office/drawing/2014/main" id="{3D3CF98D-8BFD-85C6-5AF6-93124FBABD54}"/>
              </a:ext>
            </a:extLst>
          </p:cNvPr>
          <p:cNvCxnSpPr>
            <a:cxnSpLocks/>
          </p:cNvCxnSpPr>
          <p:nvPr/>
        </p:nvCxnSpPr>
        <p:spPr>
          <a:xfrm flipV="1">
            <a:off x="349170" y="2528834"/>
            <a:ext cx="3128741" cy="1"/>
          </a:xfrm>
          <a:prstGeom prst="straightConnector1">
            <a:avLst/>
          </a:prstGeom>
          <a:ln>
            <a:solidFill>
              <a:srgbClr val="FF0000"/>
            </a:solidFill>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13" name="Connettore 2 12">
            <a:extLst>
              <a:ext uri="{FF2B5EF4-FFF2-40B4-BE49-F238E27FC236}">
                <a16:creationId xmlns:a16="http://schemas.microsoft.com/office/drawing/2014/main" id="{68EF7294-2FBC-8387-CA9D-936B84014937}"/>
              </a:ext>
            </a:extLst>
          </p:cNvPr>
          <p:cNvCxnSpPr/>
          <p:nvPr/>
        </p:nvCxnSpPr>
        <p:spPr>
          <a:xfrm>
            <a:off x="3644736" y="1586006"/>
            <a:ext cx="0" cy="699301"/>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4" name="CasellaDiTesto 13">
            <a:extLst>
              <a:ext uri="{FF2B5EF4-FFF2-40B4-BE49-F238E27FC236}">
                <a16:creationId xmlns:a16="http://schemas.microsoft.com/office/drawing/2014/main" id="{60408761-1898-3BDA-9AEE-2E76A4760E84}"/>
              </a:ext>
            </a:extLst>
          </p:cNvPr>
          <p:cNvSpPr txBox="1"/>
          <p:nvPr/>
        </p:nvSpPr>
        <p:spPr>
          <a:xfrm>
            <a:off x="1490186" y="2619187"/>
            <a:ext cx="1085554" cy="369332"/>
          </a:xfrm>
          <a:prstGeom prst="rect">
            <a:avLst/>
          </a:prstGeom>
          <a:noFill/>
        </p:spPr>
        <p:txBody>
          <a:bodyPr wrap="none" rtlCol="0">
            <a:spAutoFit/>
          </a:bodyPr>
          <a:lstStyle/>
          <a:p>
            <a:r>
              <a:rPr lang="it-IT" dirty="0">
                <a:solidFill>
                  <a:srgbClr val="FF0000"/>
                </a:solidFill>
                <a:latin typeface="Eurostile" panose="020B0504020202050204" pitchFamily="34" charset="0"/>
              </a:rPr>
              <a:t>2,5 mm</a:t>
            </a:r>
          </a:p>
        </p:txBody>
      </p:sp>
      <p:sp>
        <p:nvSpPr>
          <p:cNvPr id="15" name="CasellaDiTesto 14">
            <a:extLst>
              <a:ext uri="{FF2B5EF4-FFF2-40B4-BE49-F238E27FC236}">
                <a16:creationId xmlns:a16="http://schemas.microsoft.com/office/drawing/2014/main" id="{14EDB549-0B35-179F-6595-F6B96317FF25}"/>
              </a:ext>
            </a:extLst>
          </p:cNvPr>
          <p:cNvSpPr txBox="1"/>
          <p:nvPr/>
        </p:nvSpPr>
        <p:spPr>
          <a:xfrm rot="5400000">
            <a:off x="3306799" y="1765610"/>
            <a:ext cx="1085554" cy="369332"/>
          </a:xfrm>
          <a:prstGeom prst="rect">
            <a:avLst/>
          </a:prstGeom>
          <a:noFill/>
        </p:spPr>
        <p:txBody>
          <a:bodyPr wrap="none" rtlCol="0">
            <a:spAutoFit/>
          </a:bodyPr>
          <a:lstStyle/>
          <a:p>
            <a:r>
              <a:rPr lang="it-IT" dirty="0">
                <a:solidFill>
                  <a:srgbClr val="FF0000"/>
                </a:solidFill>
                <a:latin typeface="Eurostile" panose="020B0504020202050204" pitchFamily="34" charset="0"/>
              </a:rPr>
              <a:t>0,4 mm</a:t>
            </a:r>
          </a:p>
        </p:txBody>
      </p:sp>
      <p:pic>
        <p:nvPicPr>
          <p:cNvPr id="16" name="Immagine 15">
            <a:extLst>
              <a:ext uri="{FF2B5EF4-FFF2-40B4-BE49-F238E27FC236}">
                <a16:creationId xmlns:a16="http://schemas.microsoft.com/office/drawing/2014/main" id="{DEC6943D-8235-B1EA-DA77-BC488EDDC0FE}"/>
              </a:ext>
            </a:extLst>
          </p:cNvPr>
          <p:cNvPicPr>
            <a:picLocks noChangeAspect="1"/>
          </p:cNvPicPr>
          <p:nvPr/>
        </p:nvPicPr>
        <p:blipFill rotWithShape="1">
          <a:blip r:embed="rId5"/>
          <a:srcRect t="10912" r="19541" b="8984"/>
          <a:stretch/>
        </p:blipFill>
        <p:spPr>
          <a:xfrm rot="5400000">
            <a:off x="826694" y="3258172"/>
            <a:ext cx="2464585" cy="3271616"/>
          </a:xfrm>
          <a:prstGeom prst="rect">
            <a:avLst/>
          </a:prstGeom>
        </p:spPr>
      </p:pic>
      <p:pic>
        <p:nvPicPr>
          <p:cNvPr id="17" name="Immagine 16">
            <a:extLst>
              <a:ext uri="{FF2B5EF4-FFF2-40B4-BE49-F238E27FC236}">
                <a16:creationId xmlns:a16="http://schemas.microsoft.com/office/drawing/2014/main" id="{57259D7B-27B7-BEB0-EAB3-D34DF0617682}"/>
              </a:ext>
            </a:extLst>
          </p:cNvPr>
          <p:cNvPicPr>
            <a:picLocks noChangeAspect="1"/>
          </p:cNvPicPr>
          <p:nvPr/>
        </p:nvPicPr>
        <p:blipFill rotWithShape="1">
          <a:blip r:embed="rId6"/>
          <a:srcRect l="3558" r="3015" b="1"/>
          <a:stretch/>
        </p:blipFill>
        <p:spPr>
          <a:xfrm>
            <a:off x="9596699" y="1077858"/>
            <a:ext cx="2407698" cy="3424670"/>
          </a:xfrm>
          <a:prstGeom prst="rect">
            <a:avLst/>
          </a:prstGeom>
        </p:spPr>
      </p:pic>
      <p:pic>
        <p:nvPicPr>
          <p:cNvPr id="5" name="Immagine 4" descr="Immagine che contiene Accessorio di moda, Gioielli, Creazione di gioielli, accessorio&#10;&#10;Il contenuto generato dall'IA potrebbe non essere corretto.">
            <a:extLst>
              <a:ext uri="{FF2B5EF4-FFF2-40B4-BE49-F238E27FC236}">
                <a16:creationId xmlns:a16="http://schemas.microsoft.com/office/drawing/2014/main" id="{5C0FB451-C350-7E95-84B5-15745A5B2D2F}"/>
              </a:ext>
            </a:extLst>
          </p:cNvPr>
          <p:cNvPicPr>
            <a:picLocks noChangeAspect="1"/>
          </p:cNvPicPr>
          <p:nvPr/>
        </p:nvPicPr>
        <p:blipFill>
          <a:blip r:embed="rId7">
            <a:extLst>
              <a:ext uri="{28A0092B-C50C-407E-A947-70E740481C1C}">
                <a14:useLocalDpi xmlns:a14="http://schemas.microsoft.com/office/drawing/2010/main" val="0"/>
              </a:ext>
            </a:extLst>
          </a:blip>
          <a:srcRect l="11319" r="27622"/>
          <a:stretch/>
        </p:blipFill>
        <p:spPr>
          <a:xfrm>
            <a:off x="8950473" y="4229800"/>
            <a:ext cx="2838396" cy="2145539"/>
          </a:xfrm>
          <a:prstGeom prst="rect">
            <a:avLst/>
          </a:prstGeom>
        </p:spPr>
      </p:pic>
      <p:sp>
        <p:nvSpPr>
          <p:cNvPr id="6" name="CasellaDiTesto 5">
            <a:extLst>
              <a:ext uri="{FF2B5EF4-FFF2-40B4-BE49-F238E27FC236}">
                <a16:creationId xmlns:a16="http://schemas.microsoft.com/office/drawing/2014/main" id="{444E533A-131E-6D83-556E-52446D773E71}"/>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
        <p:nvSpPr>
          <p:cNvPr id="7" name="CasellaDiTesto 6">
            <a:extLst>
              <a:ext uri="{FF2B5EF4-FFF2-40B4-BE49-F238E27FC236}">
                <a16:creationId xmlns:a16="http://schemas.microsoft.com/office/drawing/2014/main" id="{233DC283-B0A1-7418-29FA-5788645B2A21}"/>
              </a:ext>
            </a:extLst>
          </p:cNvPr>
          <p:cNvSpPr txBox="1"/>
          <p:nvPr/>
        </p:nvSpPr>
        <p:spPr>
          <a:xfrm>
            <a:off x="504207" y="3014598"/>
            <a:ext cx="2828018" cy="369332"/>
          </a:xfrm>
          <a:prstGeom prst="rect">
            <a:avLst/>
          </a:prstGeom>
          <a:noFill/>
        </p:spPr>
        <p:txBody>
          <a:bodyPr wrap="none" rtlCol="0">
            <a:spAutoFit/>
          </a:bodyPr>
          <a:lstStyle/>
          <a:p>
            <a:r>
              <a:rPr lang="it-IT" dirty="0" err="1">
                <a:solidFill>
                  <a:srgbClr val="002060"/>
                </a:solidFill>
                <a:latin typeface="Eurostile" panose="020B0504020202050204" pitchFamily="34" charset="0"/>
              </a:rPr>
              <a:t>Sintered</a:t>
            </a:r>
            <a:r>
              <a:rPr lang="it-IT" dirty="0">
                <a:solidFill>
                  <a:srgbClr val="002060"/>
                </a:solidFill>
                <a:latin typeface="Eurostile" panose="020B0504020202050204" pitchFamily="34" charset="0"/>
              </a:rPr>
              <a:t> @ 840°C/10h</a:t>
            </a:r>
          </a:p>
        </p:txBody>
      </p:sp>
    </p:spTree>
    <p:extLst>
      <p:ext uri="{BB962C8B-B14F-4D97-AF65-F5344CB8AC3E}">
        <p14:creationId xmlns:p14="http://schemas.microsoft.com/office/powerpoint/2010/main" val="2244800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laborazione alternativa 12">
            <a:extLst>
              <a:ext uri="{FF2B5EF4-FFF2-40B4-BE49-F238E27FC236}">
                <a16:creationId xmlns:a16="http://schemas.microsoft.com/office/drawing/2014/main" id="{A4F7A67D-D51B-0084-6BD5-E844F19A5441}"/>
              </a:ext>
            </a:extLst>
          </p:cNvPr>
          <p:cNvSpPr/>
          <p:nvPr/>
        </p:nvSpPr>
        <p:spPr>
          <a:xfrm>
            <a:off x="984281" y="3726946"/>
            <a:ext cx="2111475" cy="1091738"/>
          </a:xfrm>
          <a:prstGeom prst="flowChartAlternateProcess">
            <a:avLst/>
          </a:prstGeom>
          <a:solidFill>
            <a:schemeClr val="tx2">
              <a:lumMod val="25000"/>
              <a:lumOff val="75000"/>
            </a:schemeClr>
          </a:solidFill>
          <a:effectLst>
            <a:outerShdw blurRad="50800" dist="190500" dir="2700000" sx="105000" sy="105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14" name="Elaborazione alternativa 13">
            <a:extLst>
              <a:ext uri="{FF2B5EF4-FFF2-40B4-BE49-F238E27FC236}">
                <a16:creationId xmlns:a16="http://schemas.microsoft.com/office/drawing/2014/main" id="{EA61763F-01E9-DC05-090F-5DFE09B66EE1}"/>
              </a:ext>
            </a:extLst>
          </p:cNvPr>
          <p:cNvSpPr/>
          <p:nvPr/>
        </p:nvSpPr>
        <p:spPr>
          <a:xfrm>
            <a:off x="1004041" y="5211562"/>
            <a:ext cx="2111475" cy="1091738"/>
          </a:xfrm>
          <a:prstGeom prst="flowChartAlternateProcess">
            <a:avLst/>
          </a:prstGeom>
          <a:solidFill>
            <a:schemeClr val="tx2">
              <a:lumMod val="25000"/>
              <a:lumOff val="75000"/>
            </a:schemeClr>
          </a:solidFill>
          <a:effectLst>
            <a:outerShdw blurRad="63500" dist="190500" dir="2700000" sx="105000" sy="105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2" name="Elaborazione alternativa 1">
            <a:extLst>
              <a:ext uri="{FF2B5EF4-FFF2-40B4-BE49-F238E27FC236}">
                <a16:creationId xmlns:a16="http://schemas.microsoft.com/office/drawing/2014/main" id="{00E5F5C3-2906-6809-0EFF-73605E27F4A6}"/>
              </a:ext>
            </a:extLst>
          </p:cNvPr>
          <p:cNvSpPr/>
          <p:nvPr/>
        </p:nvSpPr>
        <p:spPr>
          <a:xfrm>
            <a:off x="1004041" y="2261821"/>
            <a:ext cx="2111475" cy="1091738"/>
          </a:xfrm>
          <a:prstGeom prst="flowChartAlternateProcess">
            <a:avLst/>
          </a:prstGeom>
          <a:solidFill>
            <a:schemeClr val="tx2">
              <a:lumMod val="25000"/>
              <a:lumOff val="75000"/>
            </a:schemeClr>
          </a:solidFill>
          <a:effectLst>
            <a:outerShdw blurRad="63500" dist="190500" dir="2700000" sx="105000" sy="105000" algn="tl"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3" name="CasellaDiTesto 2">
            <a:extLst>
              <a:ext uri="{FF2B5EF4-FFF2-40B4-BE49-F238E27FC236}">
                <a16:creationId xmlns:a16="http://schemas.microsoft.com/office/drawing/2014/main" id="{E562742E-F1DC-216F-CD20-75FADFFF4B26}"/>
              </a:ext>
            </a:extLst>
          </p:cNvPr>
          <p:cNvSpPr txBox="1"/>
          <p:nvPr/>
        </p:nvSpPr>
        <p:spPr>
          <a:xfrm>
            <a:off x="1004041" y="2401469"/>
            <a:ext cx="1816142" cy="707886"/>
          </a:xfrm>
          <a:prstGeom prst="rect">
            <a:avLst/>
          </a:prstGeom>
          <a:noFill/>
        </p:spPr>
        <p:txBody>
          <a:bodyPr wrap="square" rtlCol="0">
            <a:spAutoFit/>
          </a:bodyPr>
          <a:lstStyle/>
          <a:p>
            <a:pPr algn="ctr"/>
            <a:r>
              <a:rPr lang="it-IT" sz="2000" b="1" dirty="0" err="1">
                <a:solidFill>
                  <a:srgbClr val="FF0000"/>
                </a:solidFill>
                <a:latin typeface="Eurostile" panose="020B0504020202050204" pitchFamily="34" charset="0"/>
              </a:rPr>
              <a:t>Purity</a:t>
            </a:r>
            <a:r>
              <a:rPr lang="it-IT" sz="2000" b="1" dirty="0">
                <a:solidFill>
                  <a:srgbClr val="FF0000"/>
                </a:solidFill>
                <a:latin typeface="Eurostile" panose="020B0504020202050204" pitchFamily="34" charset="0"/>
              </a:rPr>
              <a:t> and</a:t>
            </a:r>
          </a:p>
          <a:p>
            <a:pPr algn="ctr"/>
            <a:r>
              <a:rPr lang="it-IT" sz="2000" b="1" dirty="0">
                <a:solidFill>
                  <a:srgbClr val="FF0000"/>
                </a:solidFill>
                <a:latin typeface="Eurostile" panose="020B0504020202050204" pitchFamily="34" charset="0"/>
              </a:rPr>
              <a:t> </a:t>
            </a:r>
            <a:r>
              <a:rPr lang="it-IT" sz="2000" b="1" dirty="0" err="1">
                <a:solidFill>
                  <a:srgbClr val="FF0000"/>
                </a:solidFill>
                <a:latin typeface="Eurostile" panose="020B0504020202050204" pitchFamily="34" charset="0"/>
              </a:rPr>
              <a:t>homogeneity</a:t>
            </a:r>
            <a:endParaRPr lang="it-IT" sz="2000" b="1" dirty="0">
              <a:solidFill>
                <a:srgbClr val="FF0000"/>
              </a:solidFill>
              <a:latin typeface="Eurostile" panose="020B0504020202050204" pitchFamily="34" charset="0"/>
            </a:endParaRPr>
          </a:p>
        </p:txBody>
      </p:sp>
      <p:sp>
        <p:nvSpPr>
          <p:cNvPr id="4" name="CasellaDiTesto 3">
            <a:extLst>
              <a:ext uri="{FF2B5EF4-FFF2-40B4-BE49-F238E27FC236}">
                <a16:creationId xmlns:a16="http://schemas.microsoft.com/office/drawing/2014/main" id="{2E91F219-4A6A-298B-BC21-606B525FA6F3}"/>
              </a:ext>
            </a:extLst>
          </p:cNvPr>
          <p:cNvSpPr txBox="1"/>
          <p:nvPr/>
        </p:nvSpPr>
        <p:spPr>
          <a:xfrm>
            <a:off x="1106957" y="3831347"/>
            <a:ext cx="1930709" cy="707886"/>
          </a:xfrm>
          <a:prstGeom prst="rect">
            <a:avLst/>
          </a:prstGeom>
          <a:noFill/>
        </p:spPr>
        <p:txBody>
          <a:bodyPr wrap="square" rtlCol="0">
            <a:spAutoFit/>
          </a:bodyPr>
          <a:lstStyle/>
          <a:p>
            <a:r>
              <a:rPr lang="it-IT" sz="2000" b="1" dirty="0" err="1">
                <a:solidFill>
                  <a:srgbClr val="FF0000"/>
                </a:solidFill>
                <a:latin typeface="Eurostile" panose="020B0504020202050204" pitchFamily="34" charset="0"/>
              </a:rPr>
              <a:t>Oxygen</a:t>
            </a:r>
            <a:r>
              <a:rPr lang="it-IT" sz="2000" b="1" dirty="0">
                <a:solidFill>
                  <a:srgbClr val="FF0000"/>
                </a:solidFill>
                <a:latin typeface="Eurostile" panose="020B0504020202050204" pitchFamily="34" charset="0"/>
              </a:rPr>
              <a:t> </a:t>
            </a:r>
          </a:p>
          <a:p>
            <a:r>
              <a:rPr lang="it-IT" sz="2000" b="1" dirty="0" err="1">
                <a:solidFill>
                  <a:srgbClr val="FF0000"/>
                </a:solidFill>
                <a:latin typeface="Eurostile" panose="020B0504020202050204" pitchFamily="34" charset="0"/>
              </a:rPr>
              <a:t>contamination</a:t>
            </a:r>
            <a:endParaRPr lang="it-IT" sz="2000" b="1" dirty="0">
              <a:solidFill>
                <a:srgbClr val="FF0000"/>
              </a:solidFill>
              <a:latin typeface="Eurostile" panose="020B0504020202050204" pitchFamily="34" charset="0"/>
            </a:endParaRPr>
          </a:p>
        </p:txBody>
      </p:sp>
      <p:sp>
        <p:nvSpPr>
          <p:cNvPr id="5" name="CasellaDiTesto 4">
            <a:extLst>
              <a:ext uri="{FF2B5EF4-FFF2-40B4-BE49-F238E27FC236}">
                <a16:creationId xmlns:a16="http://schemas.microsoft.com/office/drawing/2014/main" id="{69280AD4-9C3A-6591-4604-C1728A8DD939}"/>
              </a:ext>
            </a:extLst>
          </p:cNvPr>
          <p:cNvSpPr txBox="1"/>
          <p:nvPr/>
        </p:nvSpPr>
        <p:spPr>
          <a:xfrm>
            <a:off x="1165047" y="5446431"/>
            <a:ext cx="1930709" cy="707886"/>
          </a:xfrm>
          <a:prstGeom prst="rect">
            <a:avLst/>
          </a:prstGeom>
          <a:noFill/>
        </p:spPr>
        <p:txBody>
          <a:bodyPr wrap="square" rtlCol="0">
            <a:spAutoFit/>
          </a:bodyPr>
          <a:lstStyle/>
          <a:p>
            <a:r>
              <a:rPr lang="it-IT" sz="2000" b="1" dirty="0">
                <a:solidFill>
                  <a:srgbClr val="FF0000"/>
                </a:solidFill>
                <a:latin typeface="Eurostile" panose="020B0504020202050204" pitchFamily="34" charset="0"/>
              </a:rPr>
              <a:t>Scalable </a:t>
            </a:r>
            <a:r>
              <a:rPr lang="it-IT" sz="2000" b="1" dirty="0" err="1">
                <a:solidFill>
                  <a:srgbClr val="FF0000"/>
                </a:solidFill>
                <a:latin typeface="Eurostile" panose="020B0504020202050204" pitchFamily="34" charset="0"/>
              </a:rPr>
              <a:t>processes</a:t>
            </a:r>
            <a:endParaRPr lang="it-IT" sz="2000" b="1" dirty="0">
              <a:solidFill>
                <a:srgbClr val="FF0000"/>
              </a:solidFill>
              <a:latin typeface="Eurostile" panose="020B0504020202050204" pitchFamily="34" charset="0"/>
            </a:endParaRPr>
          </a:p>
        </p:txBody>
      </p:sp>
      <p:grpSp>
        <p:nvGrpSpPr>
          <p:cNvPr id="22" name="Gruppo 21">
            <a:extLst>
              <a:ext uri="{FF2B5EF4-FFF2-40B4-BE49-F238E27FC236}">
                <a16:creationId xmlns:a16="http://schemas.microsoft.com/office/drawing/2014/main" id="{65C053E0-BA83-2DF0-B63D-D4F1863C6954}"/>
              </a:ext>
            </a:extLst>
          </p:cNvPr>
          <p:cNvGrpSpPr/>
          <p:nvPr/>
        </p:nvGrpSpPr>
        <p:grpSpPr>
          <a:xfrm>
            <a:off x="9016905" y="2261821"/>
            <a:ext cx="2111475" cy="1091738"/>
            <a:chOff x="9003237" y="1726362"/>
            <a:chExt cx="2111475" cy="1091738"/>
          </a:xfrm>
          <a:solidFill>
            <a:schemeClr val="tx2">
              <a:lumMod val="25000"/>
              <a:lumOff val="75000"/>
            </a:schemeClr>
          </a:solidFill>
        </p:grpSpPr>
        <p:sp>
          <p:nvSpPr>
            <p:cNvPr id="17" name="Elaborazione alternativa 16">
              <a:extLst>
                <a:ext uri="{FF2B5EF4-FFF2-40B4-BE49-F238E27FC236}">
                  <a16:creationId xmlns:a16="http://schemas.microsoft.com/office/drawing/2014/main" id="{D814EDDE-BBEB-85F5-78FA-2F3A56AA8818}"/>
                </a:ext>
              </a:extLst>
            </p:cNvPr>
            <p:cNvSpPr/>
            <p:nvPr/>
          </p:nvSpPr>
          <p:spPr>
            <a:xfrm>
              <a:off x="9003237" y="1726362"/>
              <a:ext cx="2111475" cy="1091738"/>
            </a:xfrm>
            <a:prstGeom prst="flowChartAlternateProcess">
              <a:avLst/>
            </a:prstGeom>
            <a:grpFill/>
            <a:effectLst>
              <a:outerShdw blurRad="63500" dist="190500" dir="8100000" sx="105000" sy="105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6" name="CasellaDiTesto 5">
              <a:extLst>
                <a:ext uri="{FF2B5EF4-FFF2-40B4-BE49-F238E27FC236}">
                  <a16:creationId xmlns:a16="http://schemas.microsoft.com/office/drawing/2014/main" id="{009D0644-71AD-D240-BD1B-DF6FC1EB1EF8}"/>
                </a:ext>
              </a:extLst>
            </p:cNvPr>
            <p:cNvSpPr txBox="1"/>
            <p:nvPr/>
          </p:nvSpPr>
          <p:spPr>
            <a:xfrm>
              <a:off x="9047892" y="1764399"/>
              <a:ext cx="2022163" cy="1015663"/>
            </a:xfrm>
            <a:prstGeom prst="rect">
              <a:avLst/>
            </a:prstGeom>
            <a:noFill/>
          </p:spPr>
          <p:txBody>
            <a:bodyPr wrap="square" rtlCol="0">
              <a:spAutoFit/>
            </a:bodyPr>
            <a:lstStyle/>
            <a:p>
              <a:pPr algn="ctr"/>
              <a:r>
                <a:rPr lang="it-IT" sz="2000" b="1" dirty="0">
                  <a:solidFill>
                    <a:srgbClr val="FF0000"/>
                  </a:solidFill>
                  <a:latin typeface="Eurostile" panose="020B0504020202050204" pitchFamily="34" charset="0"/>
                </a:rPr>
                <a:t>High </a:t>
              </a:r>
              <a:r>
                <a:rPr lang="it-IT" sz="2000" b="1" dirty="0" err="1">
                  <a:solidFill>
                    <a:srgbClr val="FF0000"/>
                  </a:solidFill>
                  <a:latin typeface="Eurostile" panose="020B0504020202050204" pitchFamily="34" charset="0"/>
                </a:rPr>
                <a:t>densification</a:t>
              </a:r>
              <a:endParaRPr lang="it-IT" sz="2000" b="1" dirty="0">
                <a:solidFill>
                  <a:srgbClr val="FF0000"/>
                </a:solidFill>
                <a:latin typeface="Eurostile" panose="020B0504020202050204" pitchFamily="34" charset="0"/>
              </a:endParaRPr>
            </a:p>
            <a:p>
              <a:pPr algn="ctr"/>
              <a:r>
                <a:rPr lang="it-IT" sz="2000" b="1" dirty="0" err="1">
                  <a:solidFill>
                    <a:srgbClr val="FF0000"/>
                  </a:solidFill>
                  <a:latin typeface="Eurostile" panose="020B0504020202050204" pitchFamily="34" charset="0"/>
                </a:rPr>
                <a:t>Sheaths</a:t>
              </a:r>
              <a:r>
                <a:rPr lang="it-IT" sz="2000" b="1" dirty="0">
                  <a:solidFill>
                    <a:srgbClr val="FF0000"/>
                  </a:solidFill>
                  <a:latin typeface="Eurostile" panose="020B0504020202050204" pitchFamily="34" charset="0"/>
                </a:rPr>
                <a:t> </a:t>
              </a:r>
              <a:r>
                <a:rPr lang="it-IT" sz="2000" b="1" dirty="0" err="1">
                  <a:solidFill>
                    <a:srgbClr val="FF0000"/>
                  </a:solidFill>
                  <a:latin typeface="Eurostile" panose="020B0504020202050204" pitchFamily="34" charset="0"/>
                </a:rPr>
                <a:t>choice</a:t>
              </a:r>
              <a:endParaRPr lang="it-IT" sz="2000" b="1" dirty="0">
                <a:solidFill>
                  <a:srgbClr val="FF0000"/>
                </a:solidFill>
                <a:latin typeface="Eurostile" panose="020B0504020202050204" pitchFamily="34" charset="0"/>
              </a:endParaRPr>
            </a:p>
          </p:txBody>
        </p:sp>
      </p:grpSp>
      <p:grpSp>
        <p:nvGrpSpPr>
          <p:cNvPr id="26" name="Gruppo 25">
            <a:extLst>
              <a:ext uri="{FF2B5EF4-FFF2-40B4-BE49-F238E27FC236}">
                <a16:creationId xmlns:a16="http://schemas.microsoft.com/office/drawing/2014/main" id="{21B6B474-37D0-232A-235D-9FFFD6745C87}"/>
              </a:ext>
            </a:extLst>
          </p:cNvPr>
          <p:cNvGrpSpPr/>
          <p:nvPr/>
        </p:nvGrpSpPr>
        <p:grpSpPr>
          <a:xfrm>
            <a:off x="9078509" y="5147288"/>
            <a:ext cx="2111475" cy="1091738"/>
            <a:chOff x="9064841" y="4611829"/>
            <a:chExt cx="2111475" cy="1091738"/>
          </a:xfrm>
          <a:solidFill>
            <a:schemeClr val="tx2">
              <a:lumMod val="25000"/>
              <a:lumOff val="75000"/>
            </a:schemeClr>
          </a:solidFill>
        </p:grpSpPr>
        <p:sp>
          <p:nvSpPr>
            <p:cNvPr id="19" name="Elaborazione alternativa 18">
              <a:extLst>
                <a:ext uri="{FF2B5EF4-FFF2-40B4-BE49-F238E27FC236}">
                  <a16:creationId xmlns:a16="http://schemas.microsoft.com/office/drawing/2014/main" id="{45434CCF-42F1-AFD9-4141-30FB8022AD85}"/>
                </a:ext>
              </a:extLst>
            </p:cNvPr>
            <p:cNvSpPr/>
            <p:nvPr/>
          </p:nvSpPr>
          <p:spPr>
            <a:xfrm>
              <a:off x="9064841" y="4611829"/>
              <a:ext cx="2111475" cy="1091738"/>
            </a:xfrm>
            <a:prstGeom prst="flowChartAlternateProcess">
              <a:avLst/>
            </a:prstGeom>
            <a:grpFill/>
            <a:effectLst>
              <a:outerShdw blurRad="63500" dist="190500" dir="8100000" sx="105000" sy="105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7" name="CasellaDiTesto 6">
              <a:extLst>
                <a:ext uri="{FF2B5EF4-FFF2-40B4-BE49-F238E27FC236}">
                  <a16:creationId xmlns:a16="http://schemas.microsoft.com/office/drawing/2014/main" id="{0C443FBC-EB0E-F6F8-AD6C-262A3C0B0200}"/>
                </a:ext>
              </a:extLst>
            </p:cNvPr>
            <p:cNvSpPr txBox="1"/>
            <p:nvPr/>
          </p:nvSpPr>
          <p:spPr>
            <a:xfrm>
              <a:off x="9329710" y="4677490"/>
              <a:ext cx="1683575" cy="1015663"/>
            </a:xfrm>
            <a:prstGeom prst="rect">
              <a:avLst/>
            </a:prstGeom>
            <a:grpFill/>
          </p:spPr>
          <p:txBody>
            <a:bodyPr wrap="square" rtlCol="0">
              <a:spAutoFit/>
            </a:bodyPr>
            <a:lstStyle/>
            <a:p>
              <a:pPr algn="ctr"/>
              <a:r>
                <a:rPr lang="it-IT" sz="2000" b="1" dirty="0">
                  <a:solidFill>
                    <a:srgbClr val="FF0000"/>
                  </a:solidFill>
                  <a:latin typeface="Eurostile" panose="020B0504020202050204" pitchFamily="34" charset="0"/>
                </a:rPr>
                <a:t>High </a:t>
              </a:r>
              <a:r>
                <a:rPr lang="it-IT" sz="2000" b="1" dirty="0" err="1">
                  <a:solidFill>
                    <a:srgbClr val="FF0000"/>
                  </a:solidFill>
                  <a:latin typeface="Eurostile" panose="020B0504020202050204" pitchFamily="34" charset="0"/>
                </a:rPr>
                <a:t>Jc</a:t>
              </a:r>
              <a:r>
                <a:rPr lang="it-IT" sz="2000" b="1" dirty="0">
                  <a:solidFill>
                    <a:srgbClr val="FF0000"/>
                  </a:solidFill>
                  <a:latin typeface="Eurostile" panose="020B0504020202050204" pitchFamily="34" charset="0"/>
                </a:rPr>
                <a:t> </a:t>
              </a:r>
            </a:p>
            <a:p>
              <a:pPr algn="ctr"/>
              <a:r>
                <a:rPr lang="it-IT" sz="2000" b="1" dirty="0" err="1">
                  <a:solidFill>
                    <a:srgbClr val="FF0000"/>
                  </a:solidFill>
                  <a:latin typeface="Eurostile" panose="020B0504020202050204" pitchFamily="34" charset="0"/>
                </a:rPr>
                <a:t>above</a:t>
              </a:r>
              <a:r>
                <a:rPr lang="it-IT" sz="2000" b="1" dirty="0">
                  <a:solidFill>
                    <a:srgbClr val="FF0000"/>
                  </a:solidFill>
                  <a:latin typeface="Eurostile" panose="020B0504020202050204" pitchFamily="34" charset="0"/>
                </a:rPr>
                <a:t> </a:t>
              </a:r>
            </a:p>
            <a:p>
              <a:pPr algn="ctr"/>
              <a:r>
                <a:rPr lang="it-IT" sz="2000" b="1" dirty="0" err="1">
                  <a:solidFill>
                    <a:srgbClr val="FF0000"/>
                  </a:solidFill>
                  <a:latin typeface="Eurostile" panose="020B0504020202050204" pitchFamily="34" charset="0"/>
                </a:rPr>
                <a:t>LHe</a:t>
              </a:r>
              <a:r>
                <a:rPr lang="it-IT" sz="2000" b="1" dirty="0">
                  <a:solidFill>
                    <a:srgbClr val="FF0000"/>
                  </a:solidFill>
                  <a:latin typeface="Eurostile" panose="020B0504020202050204" pitchFamily="34" charset="0"/>
                </a:rPr>
                <a:t> – 20K</a:t>
              </a:r>
            </a:p>
          </p:txBody>
        </p:sp>
      </p:grpSp>
      <p:grpSp>
        <p:nvGrpSpPr>
          <p:cNvPr id="29" name="Gruppo 28">
            <a:extLst>
              <a:ext uri="{FF2B5EF4-FFF2-40B4-BE49-F238E27FC236}">
                <a16:creationId xmlns:a16="http://schemas.microsoft.com/office/drawing/2014/main" id="{8BCC905B-3C66-8DCA-AA9D-9B65E53EE7EA}"/>
              </a:ext>
            </a:extLst>
          </p:cNvPr>
          <p:cNvGrpSpPr/>
          <p:nvPr/>
        </p:nvGrpSpPr>
        <p:grpSpPr>
          <a:xfrm>
            <a:off x="5090653" y="3504601"/>
            <a:ext cx="2111475" cy="1091738"/>
            <a:chOff x="5090647" y="4527120"/>
            <a:chExt cx="2111475" cy="1091738"/>
          </a:xfrm>
          <a:solidFill>
            <a:srgbClr val="FFFF00"/>
          </a:solidFill>
        </p:grpSpPr>
        <p:sp>
          <p:nvSpPr>
            <p:cNvPr id="23" name="Elaborazione alternativa 22">
              <a:extLst>
                <a:ext uri="{FF2B5EF4-FFF2-40B4-BE49-F238E27FC236}">
                  <a16:creationId xmlns:a16="http://schemas.microsoft.com/office/drawing/2014/main" id="{9C52A99D-4609-3E55-CE74-5B02F31A1F47}"/>
                </a:ext>
              </a:extLst>
            </p:cNvPr>
            <p:cNvSpPr/>
            <p:nvPr/>
          </p:nvSpPr>
          <p:spPr>
            <a:xfrm>
              <a:off x="5090647" y="4527120"/>
              <a:ext cx="2111475" cy="1091738"/>
            </a:xfrm>
            <a:prstGeom prst="flowChartAlternateProcess">
              <a:avLst/>
            </a:prstGeom>
            <a:grpFill/>
            <a:ln>
              <a:solidFill>
                <a:srgbClr val="FFC000"/>
              </a:solidFill>
            </a:ln>
            <a:effectLst>
              <a:outerShdw blurRad="63500" dist="190500" dir="8100000" sx="105000" sy="105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9" name="CasellaDiTesto 8">
              <a:extLst>
                <a:ext uri="{FF2B5EF4-FFF2-40B4-BE49-F238E27FC236}">
                  <a16:creationId xmlns:a16="http://schemas.microsoft.com/office/drawing/2014/main" id="{E3DB12F2-ECAB-CDDC-D51F-33EF4888A0BB}"/>
                </a:ext>
              </a:extLst>
            </p:cNvPr>
            <p:cNvSpPr txBox="1"/>
            <p:nvPr/>
          </p:nvSpPr>
          <p:spPr>
            <a:xfrm>
              <a:off x="5513774" y="4805739"/>
              <a:ext cx="1300356" cy="400110"/>
            </a:xfrm>
            <a:prstGeom prst="rect">
              <a:avLst/>
            </a:prstGeom>
            <a:grpFill/>
            <a:ln>
              <a:noFill/>
            </a:ln>
          </p:spPr>
          <p:txBody>
            <a:bodyPr wrap="none" rtlCol="0">
              <a:spAutoFit/>
            </a:bodyPr>
            <a:lstStyle/>
            <a:p>
              <a:r>
                <a:rPr lang="it-IT" sz="2000" b="1" u="sng" dirty="0" err="1">
                  <a:solidFill>
                    <a:srgbClr val="FF0000"/>
                  </a:solidFill>
                  <a:latin typeface="Eurostile" panose="020B0504020202050204" pitchFamily="34" charset="0"/>
                </a:rPr>
                <a:t>Texturing</a:t>
              </a:r>
              <a:endParaRPr lang="it-IT" sz="2000" b="1" u="sng" dirty="0">
                <a:solidFill>
                  <a:srgbClr val="FF0000"/>
                </a:solidFill>
                <a:latin typeface="Eurostile" panose="020B0504020202050204" pitchFamily="34" charset="0"/>
              </a:endParaRPr>
            </a:p>
          </p:txBody>
        </p:sp>
      </p:grpSp>
      <p:grpSp>
        <p:nvGrpSpPr>
          <p:cNvPr id="25" name="Gruppo 24">
            <a:extLst>
              <a:ext uri="{FF2B5EF4-FFF2-40B4-BE49-F238E27FC236}">
                <a16:creationId xmlns:a16="http://schemas.microsoft.com/office/drawing/2014/main" id="{6E76ADAB-BADA-288B-44F0-EC7E69F75207}"/>
              </a:ext>
            </a:extLst>
          </p:cNvPr>
          <p:cNvGrpSpPr/>
          <p:nvPr/>
        </p:nvGrpSpPr>
        <p:grpSpPr>
          <a:xfrm>
            <a:off x="9041516" y="3666597"/>
            <a:ext cx="2166202" cy="1152087"/>
            <a:chOff x="9027848" y="3191487"/>
            <a:chExt cx="2111475" cy="1091738"/>
          </a:xfrm>
          <a:solidFill>
            <a:schemeClr val="tx2">
              <a:lumMod val="25000"/>
              <a:lumOff val="75000"/>
            </a:schemeClr>
          </a:solidFill>
        </p:grpSpPr>
        <p:sp>
          <p:nvSpPr>
            <p:cNvPr id="18" name="Elaborazione alternativa 17">
              <a:extLst>
                <a:ext uri="{FF2B5EF4-FFF2-40B4-BE49-F238E27FC236}">
                  <a16:creationId xmlns:a16="http://schemas.microsoft.com/office/drawing/2014/main" id="{0639BD27-2938-DB3C-202A-7B634708F710}"/>
                </a:ext>
              </a:extLst>
            </p:cNvPr>
            <p:cNvSpPr/>
            <p:nvPr/>
          </p:nvSpPr>
          <p:spPr>
            <a:xfrm>
              <a:off x="9027848" y="3191487"/>
              <a:ext cx="2111475" cy="1091738"/>
            </a:xfrm>
            <a:prstGeom prst="flowChartAlternateProcess">
              <a:avLst/>
            </a:prstGeom>
            <a:grpFill/>
            <a:effectLst>
              <a:outerShdw blurRad="63500" dist="190500" dir="8100000" sx="105000" sy="105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11" name="CasellaDiTesto 10">
              <a:extLst>
                <a:ext uri="{FF2B5EF4-FFF2-40B4-BE49-F238E27FC236}">
                  <a16:creationId xmlns:a16="http://schemas.microsoft.com/office/drawing/2014/main" id="{E325C864-991F-12EA-53D4-1E6796D6A298}"/>
                </a:ext>
              </a:extLst>
            </p:cNvPr>
            <p:cNvSpPr txBox="1"/>
            <p:nvPr/>
          </p:nvSpPr>
          <p:spPr>
            <a:xfrm>
              <a:off x="9027848" y="3284719"/>
              <a:ext cx="2111470" cy="962460"/>
            </a:xfrm>
            <a:prstGeom prst="rect">
              <a:avLst/>
            </a:prstGeom>
            <a:noFill/>
          </p:spPr>
          <p:txBody>
            <a:bodyPr wrap="square" rtlCol="0">
              <a:spAutoFit/>
            </a:bodyPr>
            <a:lstStyle/>
            <a:p>
              <a:pPr algn="ctr"/>
              <a:r>
                <a:rPr lang="it-IT" sz="2000" b="1" dirty="0">
                  <a:solidFill>
                    <a:srgbClr val="FF0000"/>
                  </a:solidFill>
                  <a:latin typeface="Eurostile" panose="020B0504020202050204" pitchFamily="34" charset="0"/>
                </a:rPr>
                <a:t>Round/</a:t>
              </a:r>
              <a:r>
                <a:rPr lang="it-IT" sz="2000" b="1" dirty="0" err="1">
                  <a:solidFill>
                    <a:srgbClr val="FF0000"/>
                  </a:solidFill>
                  <a:latin typeface="Eurostile" panose="020B0504020202050204" pitchFamily="34" charset="0"/>
                </a:rPr>
                <a:t>isotropic</a:t>
              </a:r>
              <a:r>
                <a:rPr lang="it-IT" sz="2000" b="1" dirty="0">
                  <a:solidFill>
                    <a:srgbClr val="FF0000"/>
                  </a:solidFill>
                  <a:latin typeface="Eurostile" panose="020B0504020202050204" pitchFamily="34" charset="0"/>
                </a:rPr>
                <a:t> </a:t>
              </a:r>
              <a:r>
                <a:rPr lang="it-IT" sz="2000" b="1" dirty="0" err="1">
                  <a:solidFill>
                    <a:srgbClr val="FF0000"/>
                  </a:solidFill>
                  <a:latin typeface="Eurostile" panose="020B0504020202050204" pitchFamily="34" charset="0"/>
                </a:rPr>
                <a:t>multifilamentary</a:t>
              </a:r>
              <a:r>
                <a:rPr lang="it-IT" sz="2000" b="1" dirty="0">
                  <a:solidFill>
                    <a:srgbClr val="FF0000"/>
                  </a:solidFill>
                  <a:latin typeface="Eurostile" panose="020B0504020202050204" pitchFamily="34" charset="0"/>
                </a:rPr>
                <a:t> </a:t>
              </a:r>
              <a:r>
                <a:rPr lang="it-IT" sz="2000" b="1" dirty="0" err="1">
                  <a:solidFill>
                    <a:srgbClr val="FF0000"/>
                  </a:solidFill>
                  <a:latin typeface="Eurostile" panose="020B0504020202050204" pitchFamily="34" charset="0"/>
                </a:rPr>
                <a:t>wire</a:t>
              </a:r>
              <a:endParaRPr lang="it-IT" sz="2000" b="1" dirty="0">
                <a:solidFill>
                  <a:srgbClr val="FF0000"/>
                </a:solidFill>
                <a:latin typeface="Eurostile" panose="020B0504020202050204" pitchFamily="34" charset="0"/>
              </a:endParaRPr>
            </a:p>
          </p:txBody>
        </p:sp>
      </p:grpSp>
      <p:grpSp>
        <p:nvGrpSpPr>
          <p:cNvPr id="30" name="Gruppo 29">
            <a:extLst>
              <a:ext uri="{FF2B5EF4-FFF2-40B4-BE49-F238E27FC236}">
                <a16:creationId xmlns:a16="http://schemas.microsoft.com/office/drawing/2014/main" id="{9E022922-835E-7CBA-135F-26B3C1D12C64}"/>
              </a:ext>
            </a:extLst>
          </p:cNvPr>
          <p:cNvGrpSpPr/>
          <p:nvPr/>
        </p:nvGrpSpPr>
        <p:grpSpPr>
          <a:xfrm>
            <a:off x="5068830" y="5193247"/>
            <a:ext cx="2111475" cy="1091795"/>
            <a:chOff x="5072094" y="5790940"/>
            <a:chExt cx="2111475" cy="1091738"/>
          </a:xfrm>
          <a:solidFill>
            <a:srgbClr val="FFFF00"/>
          </a:solidFill>
        </p:grpSpPr>
        <p:sp>
          <p:nvSpPr>
            <p:cNvPr id="24" name="Elaborazione alternativa 23">
              <a:extLst>
                <a:ext uri="{FF2B5EF4-FFF2-40B4-BE49-F238E27FC236}">
                  <a16:creationId xmlns:a16="http://schemas.microsoft.com/office/drawing/2014/main" id="{79A0A318-429C-2C3E-2FD5-725831381FAC}"/>
                </a:ext>
              </a:extLst>
            </p:cNvPr>
            <p:cNvSpPr/>
            <p:nvPr/>
          </p:nvSpPr>
          <p:spPr>
            <a:xfrm>
              <a:off x="5072094" y="5790940"/>
              <a:ext cx="2111475" cy="1091738"/>
            </a:xfrm>
            <a:prstGeom prst="flowChartAlternateProcess">
              <a:avLst/>
            </a:prstGeom>
            <a:grpFill/>
            <a:ln>
              <a:solidFill>
                <a:srgbClr val="FFC000"/>
              </a:solidFill>
            </a:ln>
            <a:effectLst>
              <a:outerShdw blurRad="63500" dist="190500" dir="8100000" sx="105000" sy="105000" algn="tr" rotWithShape="0">
                <a:prstClr val="black">
                  <a:alpha val="2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Eurostile" panose="020B0504020202050204" pitchFamily="34" charset="0"/>
              </a:endParaRPr>
            </a:p>
          </p:txBody>
        </p:sp>
        <p:sp>
          <p:nvSpPr>
            <p:cNvPr id="12" name="CasellaDiTesto 11">
              <a:extLst>
                <a:ext uri="{FF2B5EF4-FFF2-40B4-BE49-F238E27FC236}">
                  <a16:creationId xmlns:a16="http://schemas.microsoft.com/office/drawing/2014/main" id="{B5CEE837-CF02-3EF9-C647-C6B018E299F2}"/>
                </a:ext>
              </a:extLst>
            </p:cNvPr>
            <p:cNvSpPr txBox="1"/>
            <p:nvPr/>
          </p:nvSpPr>
          <p:spPr>
            <a:xfrm>
              <a:off x="5309455" y="6075342"/>
              <a:ext cx="1818126" cy="400089"/>
            </a:xfrm>
            <a:prstGeom prst="rect">
              <a:avLst/>
            </a:prstGeom>
            <a:grpFill/>
            <a:ln>
              <a:noFill/>
            </a:ln>
          </p:spPr>
          <p:txBody>
            <a:bodyPr wrap="none" rtlCol="0">
              <a:spAutoFit/>
            </a:bodyPr>
            <a:lstStyle/>
            <a:p>
              <a:r>
                <a:rPr lang="it-IT" sz="2000" b="1" u="sng" dirty="0" err="1">
                  <a:solidFill>
                    <a:srgbClr val="FF0000"/>
                  </a:solidFill>
                  <a:latin typeface="Eurostile" panose="020B0504020202050204" pitchFamily="34" charset="0"/>
                </a:rPr>
                <a:t>Granulometry</a:t>
              </a:r>
              <a:endParaRPr lang="it-IT" sz="2000" b="1" u="sng" dirty="0">
                <a:solidFill>
                  <a:srgbClr val="FF0000"/>
                </a:solidFill>
                <a:latin typeface="Eurostile" panose="020B0504020202050204" pitchFamily="34" charset="0"/>
              </a:endParaRPr>
            </a:p>
          </p:txBody>
        </p:sp>
      </p:grpSp>
      <p:sp>
        <p:nvSpPr>
          <p:cNvPr id="15" name="CasellaDiTesto 14">
            <a:extLst>
              <a:ext uri="{FF2B5EF4-FFF2-40B4-BE49-F238E27FC236}">
                <a16:creationId xmlns:a16="http://schemas.microsoft.com/office/drawing/2014/main" id="{1711E186-A780-FD8A-4161-E1AB9E257939}"/>
              </a:ext>
            </a:extLst>
          </p:cNvPr>
          <p:cNvSpPr txBox="1"/>
          <p:nvPr/>
        </p:nvSpPr>
        <p:spPr>
          <a:xfrm>
            <a:off x="1151707" y="1302452"/>
            <a:ext cx="1816142" cy="646331"/>
          </a:xfrm>
          <a:prstGeom prst="rect">
            <a:avLst/>
          </a:prstGeom>
          <a:noFill/>
        </p:spPr>
        <p:txBody>
          <a:bodyPr wrap="square" rtlCol="0">
            <a:spAutoFit/>
          </a:bodyPr>
          <a:lstStyle/>
          <a:p>
            <a:pPr algn="ctr"/>
            <a:r>
              <a:rPr lang="it-IT" sz="3600" b="1" dirty="0" err="1">
                <a:solidFill>
                  <a:srgbClr val="FF0000"/>
                </a:solidFill>
                <a:latin typeface="Eurostile" panose="020B0504020202050204" pitchFamily="34" charset="0"/>
              </a:rPr>
              <a:t>Powder</a:t>
            </a:r>
            <a:endParaRPr lang="it-IT" sz="3600" b="1" dirty="0">
              <a:solidFill>
                <a:srgbClr val="FF0000"/>
              </a:solidFill>
              <a:latin typeface="Eurostile" panose="020B0504020202050204" pitchFamily="34" charset="0"/>
            </a:endParaRPr>
          </a:p>
        </p:txBody>
      </p:sp>
      <p:sp>
        <p:nvSpPr>
          <p:cNvPr id="16" name="CasellaDiTesto 15">
            <a:extLst>
              <a:ext uri="{FF2B5EF4-FFF2-40B4-BE49-F238E27FC236}">
                <a16:creationId xmlns:a16="http://schemas.microsoft.com/office/drawing/2014/main" id="{716B843A-BB2C-8B39-144F-38B7AC76FB7D}"/>
              </a:ext>
            </a:extLst>
          </p:cNvPr>
          <p:cNvSpPr txBox="1"/>
          <p:nvPr/>
        </p:nvSpPr>
        <p:spPr>
          <a:xfrm>
            <a:off x="8806936" y="1302452"/>
            <a:ext cx="2654620" cy="646331"/>
          </a:xfrm>
          <a:prstGeom prst="rect">
            <a:avLst/>
          </a:prstGeom>
          <a:noFill/>
        </p:spPr>
        <p:txBody>
          <a:bodyPr wrap="square" rtlCol="0">
            <a:spAutoFit/>
          </a:bodyPr>
          <a:lstStyle/>
          <a:p>
            <a:pPr algn="ctr"/>
            <a:r>
              <a:rPr lang="it-IT" sz="3600" b="1" dirty="0">
                <a:solidFill>
                  <a:srgbClr val="FF0000"/>
                </a:solidFill>
                <a:latin typeface="Eurostile" panose="020B0504020202050204" pitchFamily="34" charset="0"/>
              </a:rPr>
              <a:t>P.I.T. </a:t>
            </a:r>
            <a:r>
              <a:rPr lang="it-IT" sz="3600" b="1" dirty="0" err="1">
                <a:solidFill>
                  <a:srgbClr val="FF0000"/>
                </a:solidFill>
                <a:latin typeface="Eurostile" panose="020B0504020202050204" pitchFamily="34" charset="0"/>
              </a:rPr>
              <a:t>wire</a:t>
            </a:r>
            <a:endParaRPr lang="it-IT" sz="3600" b="1" dirty="0">
              <a:solidFill>
                <a:srgbClr val="FF0000"/>
              </a:solidFill>
              <a:latin typeface="Eurostile" panose="020B0504020202050204" pitchFamily="34" charset="0"/>
            </a:endParaRPr>
          </a:p>
        </p:txBody>
      </p:sp>
      <p:grpSp>
        <p:nvGrpSpPr>
          <p:cNvPr id="28" name="Gruppo 27">
            <a:extLst>
              <a:ext uri="{FF2B5EF4-FFF2-40B4-BE49-F238E27FC236}">
                <a16:creationId xmlns:a16="http://schemas.microsoft.com/office/drawing/2014/main" id="{762DF063-9749-C067-952F-297C0891567A}"/>
              </a:ext>
            </a:extLst>
          </p:cNvPr>
          <p:cNvGrpSpPr/>
          <p:nvPr/>
        </p:nvGrpSpPr>
        <p:grpSpPr>
          <a:xfrm>
            <a:off x="4360548" y="877801"/>
            <a:ext cx="3853940" cy="2443025"/>
            <a:chOff x="4120764" y="1186903"/>
            <a:chExt cx="4449498" cy="2785938"/>
          </a:xfrm>
        </p:grpSpPr>
        <p:pic>
          <p:nvPicPr>
            <p:cNvPr id="20" name="Picture 1" descr="C:\Users\agenovese\Documents\MY DATA\IIT Sandro\FeKBaAs_supercond_trasver_Marina Putti\Piattina\800 C\Strip 800C select\Strip_800C_EDX-HRTEM-FT.png">
              <a:extLst>
                <a:ext uri="{FF2B5EF4-FFF2-40B4-BE49-F238E27FC236}">
                  <a16:creationId xmlns:a16="http://schemas.microsoft.com/office/drawing/2014/main" id="{F9F364A7-399F-26BD-E034-300C139A9849}"/>
                </a:ext>
              </a:extLst>
            </p:cNvPr>
            <p:cNvPicPr/>
            <p:nvPr/>
          </p:nvPicPr>
          <p:blipFill rotWithShape="1">
            <a:blip r:embed="rId2">
              <a:alphaModFix amt="70000"/>
              <a:extLst>
                <a:ext uri="{28A0092B-C50C-407E-A947-70E740481C1C}">
                  <a14:useLocalDpi xmlns:a14="http://schemas.microsoft.com/office/drawing/2010/main" val="0"/>
                </a:ext>
              </a:extLst>
            </a:blip>
            <a:srcRect l="3077" t="1089" r="51115" b="69341"/>
            <a:stretch/>
          </p:blipFill>
          <p:spPr bwMode="auto">
            <a:xfrm>
              <a:off x="4863017" y="1640434"/>
              <a:ext cx="2654619" cy="1786598"/>
            </a:xfrm>
            <a:prstGeom prst="roundRect">
              <a:avLst>
                <a:gd name="adj" fmla="val 16667"/>
              </a:avLst>
            </a:prstGeom>
            <a:ln>
              <a:noFill/>
            </a:ln>
            <a:effectLst>
              <a:outerShdw blurRad="63500" dist="190500" dir="6600000" sx="105000" sy="105000" algn="tl" rotWithShape="0">
                <a:srgbClr val="000000">
                  <a:alpha val="25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CasellaDiTesto 7">
              <a:extLst>
                <a:ext uri="{FF2B5EF4-FFF2-40B4-BE49-F238E27FC236}">
                  <a16:creationId xmlns:a16="http://schemas.microsoft.com/office/drawing/2014/main" id="{B37E70F6-33DB-232B-8635-0E9E4B1BA30D}"/>
                </a:ext>
              </a:extLst>
            </p:cNvPr>
            <p:cNvSpPr txBox="1"/>
            <p:nvPr/>
          </p:nvSpPr>
          <p:spPr>
            <a:xfrm>
              <a:off x="5446851" y="1186903"/>
              <a:ext cx="1355096" cy="807248"/>
            </a:xfrm>
            <a:prstGeom prst="rect">
              <a:avLst/>
            </a:prstGeom>
            <a:noFill/>
          </p:spPr>
          <p:txBody>
            <a:bodyPr wrap="none" rtlCol="0">
              <a:spAutoFit/>
            </a:bodyPr>
            <a:lstStyle/>
            <a:p>
              <a:r>
                <a:rPr lang="it-IT" sz="4000" b="1" dirty="0" err="1">
                  <a:solidFill>
                    <a:srgbClr val="FF0000"/>
                  </a:solidFill>
                  <a:latin typeface="Eurostile" panose="020B0504020202050204" pitchFamily="34" charset="0"/>
                </a:rPr>
                <a:t>GBs</a:t>
              </a:r>
              <a:endParaRPr lang="it-IT" sz="4000" b="1" dirty="0">
                <a:solidFill>
                  <a:srgbClr val="FF0000"/>
                </a:solidFill>
                <a:latin typeface="Eurostile" panose="020B0504020202050204" pitchFamily="34" charset="0"/>
              </a:endParaRPr>
            </a:p>
          </p:txBody>
        </p:sp>
        <p:sp>
          <p:nvSpPr>
            <p:cNvPr id="21" name="CasellaDiTesto 20">
              <a:extLst>
                <a:ext uri="{FF2B5EF4-FFF2-40B4-BE49-F238E27FC236}">
                  <a16:creationId xmlns:a16="http://schemas.microsoft.com/office/drawing/2014/main" id="{E97E5B6F-688D-455F-C8DC-E34F6DAF35EF}"/>
                </a:ext>
              </a:extLst>
            </p:cNvPr>
            <p:cNvSpPr txBox="1"/>
            <p:nvPr/>
          </p:nvSpPr>
          <p:spPr>
            <a:xfrm>
              <a:off x="4120764" y="3446375"/>
              <a:ext cx="4449498" cy="526466"/>
            </a:xfrm>
            <a:prstGeom prst="rect">
              <a:avLst/>
            </a:prstGeom>
            <a:noFill/>
          </p:spPr>
          <p:txBody>
            <a:bodyPr wrap="none" rtlCol="0">
              <a:spAutoFit/>
            </a:bodyPr>
            <a:lstStyle/>
            <a:p>
              <a:r>
                <a:rPr lang="it-IT" sz="2400" b="1" dirty="0" err="1">
                  <a:solidFill>
                    <a:srgbClr val="FF0000"/>
                  </a:solidFill>
                  <a:latin typeface="Eurostile" panose="020B0504020202050204" pitchFamily="34" charset="0"/>
                </a:rPr>
                <a:t>Weal</a:t>
              </a:r>
              <a:r>
                <a:rPr lang="it-IT" sz="2400" b="1" dirty="0">
                  <a:solidFill>
                    <a:srgbClr val="FF0000"/>
                  </a:solidFill>
                  <a:latin typeface="Eurostile" panose="020B0504020202050204" pitchFamily="34" charset="0"/>
                </a:rPr>
                <a:t> links? Connectivity?</a:t>
              </a:r>
            </a:p>
          </p:txBody>
        </p:sp>
      </p:grpSp>
      <p:cxnSp>
        <p:nvCxnSpPr>
          <p:cNvPr id="32" name="Connettore 2 31">
            <a:extLst>
              <a:ext uri="{FF2B5EF4-FFF2-40B4-BE49-F238E27FC236}">
                <a16:creationId xmlns:a16="http://schemas.microsoft.com/office/drawing/2014/main" id="{BDAE54A5-CB3A-4C59-B582-533BD58E3B11}"/>
              </a:ext>
            </a:extLst>
          </p:cNvPr>
          <p:cNvCxnSpPr/>
          <p:nvPr/>
        </p:nvCxnSpPr>
        <p:spPr>
          <a:xfrm flipV="1">
            <a:off x="7374679" y="3726946"/>
            <a:ext cx="1358537" cy="443333"/>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a:extLst>
              <a:ext uri="{FF2B5EF4-FFF2-40B4-BE49-F238E27FC236}">
                <a16:creationId xmlns:a16="http://schemas.microsoft.com/office/drawing/2014/main" id="{8CF99A61-D862-36D8-8796-0EE01246182E}"/>
              </a:ext>
            </a:extLst>
          </p:cNvPr>
          <p:cNvCxnSpPr>
            <a:cxnSpLocks/>
          </p:cNvCxnSpPr>
          <p:nvPr/>
        </p:nvCxnSpPr>
        <p:spPr>
          <a:xfrm>
            <a:off x="3565145" y="4384966"/>
            <a:ext cx="1338497" cy="132588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Connettore 2 35">
            <a:extLst>
              <a:ext uri="{FF2B5EF4-FFF2-40B4-BE49-F238E27FC236}">
                <a16:creationId xmlns:a16="http://schemas.microsoft.com/office/drawing/2014/main" id="{4E8A93BF-3759-2A60-899F-FEBDA8A91B3A}"/>
              </a:ext>
            </a:extLst>
          </p:cNvPr>
          <p:cNvCxnSpPr>
            <a:cxnSpLocks/>
          </p:cNvCxnSpPr>
          <p:nvPr/>
        </p:nvCxnSpPr>
        <p:spPr>
          <a:xfrm flipV="1">
            <a:off x="6123787" y="4470461"/>
            <a:ext cx="0" cy="769903"/>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CasellaDiTesto 9">
            <a:extLst>
              <a:ext uri="{FF2B5EF4-FFF2-40B4-BE49-F238E27FC236}">
                <a16:creationId xmlns:a16="http://schemas.microsoft.com/office/drawing/2014/main" id="{AB705751-6AD0-FEC9-1F9E-4231E9648213}"/>
              </a:ext>
            </a:extLst>
          </p:cNvPr>
          <p:cNvSpPr txBox="1"/>
          <p:nvPr/>
        </p:nvSpPr>
        <p:spPr>
          <a:xfrm>
            <a:off x="3837039" y="105144"/>
            <a:ext cx="5149167" cy="707886"/>
          </a:xfrm>
          <a:prstGeom prst="rect">
            <a:avLst/>
          </a:prstGeom>
          <a:noFill/>
        </p:spPr>
        <p:txBody>
          <a:bodyPr wrap="none" rtlCol="0">
            <a:spAutoFit/>
          </a:bodyPr>
          <a:lstStyle/>
          <a:p>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from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powder</a:t>
            </a:r>
            <a:r>
              <a:rPr lang="it-IT" sz="4000" b="1" dirty="0">
                <a:solidFill>
                  <a:srgbClr val="002060"/>
                </a:solidFill>
                <a:effectLst>
                  <a:outerShdw blurRad="38100" dist="38100" dir="2700000" algn="tl">
                    <a:srgbClr val="000000">
                      <a:alpha val="43137"/>
                    </a:srgbClr>
                  </a:outerShdw>
                </a:effectLst>
                <a:latin typeface="Eurostile" panose="020B0504020202050204" pitchFamily="34" charset="0"/>
              </a:rPr>
              <a:t> to </a:t>
            </a:r>
            <a:r>
              <a:rPr lang="it-IT" sz="4000" b="1" dirty="0" err="1">
                <a:solidFill>
                  <a:srgbClr val="002060"/>
                </a:solidFill>
                <a:effectLst>
                  <a:outerShdw blurRad="38100" dist="38100" dir="2700000" algn="tl">
                    <a:srgbClr val="000000">
                      <a:alpha val="43137"/>
                    </a:srgbClr>
                  </a:outerShdw>
                </a:effectLst>
                <a:latin typeface="Eurostile" panose="020B0504020202050204" pitchFamily="34" charset="0"/>
              </a:rPr>
              <a:t>wire</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27" name="CasellaDiTesto 26">
            <a:extLst>
              <a:ext uri="{FF2B5EF4-FFF2-40B4-BE49-F238E27FC236}">
                <a16:creationId xmlns:a16="http://schemas.microsoft.com/office/drawing/2014/main" id="{929B10D0-DB3A-3705-06A0-5285F7E42312}"/>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2333632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1+#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3"/>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6"/>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4C56F3-31EF-6F22-D719-9004A642EF1B}"/>
              </a:ext>
            </a:extLst>
          </p:cNvPr>
          <p:cNvSpPr>
            <a:spLocks noGrp="1"/>
          </p:cNvSpPr>
          <p:nvPr>
            <p:ph type="title"/>
          </p:nvPr>
        </p:nvSpPr>
        <p:spPr>
          <a:xfrm>
            <a:off x="770927" y="2230702"/>
            <a:ext cx="3187803" cy="807279"/>
          </a:xfrm>
        </p:spPr>
        <p:txBody>
          <a:bodyPr>
            <a:normAutofit/>
          </a:bodyPr>
          <a:lstStyle/>
          <a:p>
            <a:r>
              <a:rPr lang="it-IT" sz="2000" dirty="0">
                <a:solidFill>
                  <a:srgbClr val="002060"/>
                </a:solidFill>
                <a:latin typeface="Eurostile" panose="020B0504020202050204" pitchFamily="34" charset="0"/>
              </a:rPr>
              <a:t>K </a:t>
            </a:r>
            <a:r>
              <a:rPr lang="it-IT" sz="2000" dirty="0" err="1">
                <a:solidFill>
                  <a:srgbClr val="002060"/>
                </a:solidFill>
                <a:latin typeface="Eurostile" panose="020B0504020202050204" pitchFamily="34" charset="0"/>
              </a:rPr>
              <a:t>content</a:t>
            </a:r>
            <a:r>
              <a:rPr lang="it-IT" sz="2000" dirty="0">
                <a:solidFill>
                  <a:srgbClr val="002060"/>
                </a:solidFill>
                <a:latin typeface="Eurostile" panose="020B0504020202050204" pitchFamily="34" charset="0"/>
              </a:rPr>
              <a:t> </a:t>
            </a:r>
            <a:r>
              <a:rPr lang="it-IT" sz="2000" dirty="0" err="1">
                <a:solidFill>
                  <a:srgbClr val="002060"/>
                </a:solidFill>
                <a:latin typeface="Eurostile" panose="020B0504020202050204" pitchFamily="34" charset="0"/>
              </a:rPr>
              <a:t>into</a:t>
            </a:r>
            <a:r>
              <a:rPr lang="it-IT" sz="2000" dirty="0">
                <a:solidFill>
                  <a:srgbClr val="002060"/>
                </a:solidFill>
                <a:latin typeface="Eurostile" panose="020B0504020202050204" pitchFamily="34" charset="0"/>
              </a:rPr>
              <a:t> the </a:t>
            </a:r>
            <a:r>
              <a:rPr lang="it-IT" sz="2000" dirty="0" err="1">
                <a:solidFill>
                  <a:srgbClr val="002060"/>
                </a:solidFill>
                <a:latin typeface="Eurostile" panose="020B0504020202050204" pitchFamily="34" charset="0"/>
              </a:rPr>
              <a:t>phase</a:t>
            </a:r>
            <a:endParaRPr lang="it-IT" sz="2000" dirty="0">
              <a:solidFill>
                <a:srgbClr val="002060"/>
              </a:solidFill>
              <a:latin typeface="Eurostile" panose="020B0504020202050204" pitchFamily="34" charset="0"/>
            </a:endParaRPr>
          </a:p>
        </p:txBody>
      </p:sp>
      <p:sp>
        <p:nvSpPr>
          <p:cNvPr id="4" name="Segnaposto contenuto 3">
            <a:extLst>
              <a:ext uri="{FF2B5EF4-FFF2-40B4-BE49-F238E27FC236}">
                <a16:creationId xmlns:a16="http://schemas.microsoft.com/office/drawing/2014/main" id="{3CC3FBB4-AD67-D9BB-EB99-B4689C4D5BEA}"/>
              </a:ext>
            </a:extLst>
          </p:cNvPr>
          <p:cNvSpPr>
            <a:spLocks noGrp="1"/>
          </p:cNvSpPr>
          <p:nvPr>
            <p:ph sz="half" idx="2"/>
          </p:nvPr>
        </p:nvSpPr>
        <p:spPr>
          <a:xfrm>
            <a:off x="4850956" y="4287794"/>
            <a:ext cx="3597719" cy="1322898"/>
          </a:xfrm>
        </p:spPr>
        <p:txBody>
          <a:bodyPr>
            <a:noAutofit/>
          </a:bodyPr>
          <a:lstStyle/>
          <a:p>
            <a:r>
              <a:rPr lang="en-US" sz="1800" dirty="0">
                <a:solidFill>
                  <a:srgbClr val="002060"/>
                </a:solidFill>
                <a:latin typeface="Eurostile" panose="020B0504020202050204" pitchFamily="34" charset="0"/>
              </a:rPr>
              <a:t>Intriguingly, a diminishing trend in potassium content is observed as the initial stoichiometric excess of potassium increases. </a:t>
            </a:r>
            <a:endParaRPr lang="it-IT" sz="1800" dirty="0">
              <a:solidFill>
                <a:srgbClr val="002060"/>
              </a:solidFill>
              <a:latin typeface="Eurostile" panose="020B0504020202050204" pitchFamily="34" charset="0"/>
            </a:endParaRPr>
          </a:p>
          <a:p>
            <a:r>
              <a:rPr lang="it-IT" sz="1800" dirty="0">
                <a:solidFill>
                  <a:srgbClr val="002060"/>
                </a:solidFill>
                <a:latin typeface="Eurostile" panose="020B0504020202050204" pitchFamily="34" charset="0"/>
              </a:rPr>
              <a:t>EDX </a:t>
            </a:r>
            <a:r>
              <a:rPr lang="it-IT" sz="1800" dirty="0" err="1">
                <a:solidFill>
                  <a:srgbClr val="002060"/>
                </a:solidFill>
                <a:latin typeface="Eurostile" panose="020B0504020202050204" pitchFamily="34" charset="0"/>
              </a:rPr>
              <a:t>measurements</a:t>
            </a:r>
            <a:r>
              <a:rPr lang="it-IT" sz="1800" dirty="0">
                <a:solidFill>
                  <a:srgbClr val="002060"/>
                </a:solidFill>
                <a:latin typeface="Eurostile" panose="020B0504020202050204" pitchFamily="34" charset="0"/>
              </a:rPr>
              <a:t> </a:t>
            </a:r>
            <a:r>
              <a:rPr lang="it-IT" sz="1800" dirty="0" err="1">
                <a:solidFill>
                  <a:srgbClr val="002060"/>
                </a:solidFill>
                <a:latin typeface="Eurostile" panose="020B0504020202050204" pitchFamily="34" charset="0"/>
              </a:rPr>
              <a:t>confirm</a:t>
            </a:r>
            <a:r>
              <a:rPr lang="it-IT" sz="1800" dirty="0">
                <a:solidFill>
                  <a:srgbClr val="002060"/>
                </a:solidFill>
                <a:latin typeface="Eurostile" panose="020B0504020202050204" pitchFamily="34" charset="0"/>
              </a:rPr>
              <a:t> </a:t>
            </a:r>
            <a:r>
              <a:rPr lang="it-IT" sz="1800" dirty="0" err="1">
                <a:solidFill>
                  <a:srgbClr val="002060"/>
                </a:solidFill>
                <a:latin typeface="Eurostile" panose="020B0504020202050204" pitchFamily="34" charset="0"/>
              </a:rPr>
              <a:t>this</a:t>
            </a:r>
            <a:r>
              <a:rPr lang="it-IT" sz="1800" dirty="0">
                <a:solidFill>
                  <a:srgbClr val="002060"/>
                </a:solidFill>
                <a:latin typeface="Eurostile" panose="020B0504020202050204" pitchFamily="34" charset="0"/>
              </a:rPr>
              <a:t> trend</a:t>
            </a:r>
          </a:p>
        </p:txBody>
      </p:sp>
      <p:graphicFrame>
        <p:nvGraphicFramePr>
          <p:cNvPr id="5" name="Segnaposto contenuto 4">
            <a:extLst>
              <a:ext uri="{FF2B5EF4-FFF2-40B4-BE49-F238E27FC236}">
                <a16:creationId xmlns:a16="http://schemas.microsoft.com/office/drawing/2014/main" id="{A2604B10-6FAE-6610-3A9E-5C039C6587C4}"/>
              </a:ext>
            </a:extLst>
          </p:cNvPr>
          <p:cNvGraphicFramePr>
            <a:graphicFrameLocks noGrp="1" noChangeAspect="1"/>
          </p:cNvGraphicFramePr>
          <p:nvPr>
            <p:ph sz="half" idx="1"/>
            <p:extLst>
              <p:ext uri="{D42A27DB-BD31-4B8C-83A1-F6EECF244321}">
                <p14:modId xmlns:p14="http://schemas.microsoft.com/office/powerpoint/2010/main" val="604264373"/>
              </p:ext>
            </p:extLst>
          </p:nvPr>
        </p:nvGraphicFramePr>
        <p:xfrm>
          <a:off x="-82263" y="2634342"/>
          <a:ext cx="4806663" cy="3686921"/>
        </p:xfrm>
        <a:graphic>
          <a:graphicData uri="http://schemas.openxmlformats.org/presentationml/2006/ole">
            <mc:AlternateContent xmlns:mc="http://schemas.openxmlformats.org/markup-compatibility/2006">
              <mc:Choice xmlns:v="urn:schemas-microsoft-com:vml" Requires="v">
                <p:oleObj name="Graph" r:id="rId2" imgW="5458150" imgH="4185732" progId="Origin95.Graph">
                  <p:embed/>
                </p:oleObj>
              </mc:Choice>
              <mc:Fallback>
                <p:oleObj name="Graph" r:id="rId2" imgW="5458150" imgH="4185732" progId="Origin95.Graph">
                  <p:embed/>
                  <p:pic>
                    <p:nvPicPr>
                      <p:cNvPr id="5" name="Segnaposto contenuto 4">
                        <a:extLst>
                          <a:ext uri="{FF2B5EF4-FFF2-40B4-BE49-F238E27FC236}">
                            <a16:creationId xmlns:a16="http://schemas.microsoft.com/office/drawing/2014/main" id="{A2604B10-6FAE-6610-3A9E-5C039C6587C4}"/>
                          </a:ext>
                        </a:extLst>
                      </p:cNvPr>
                      <p:cNvPicPr/>
                      <p:nvPr/>
                    </p:nvPicPr>
                    <p:blipFill>
                      <a:blip r:embed="rId3"/>
                      <a:stretch>
                        <a:fillRect/>
                      </a:stretch>
                    </p:blipFill>
                    <p:spPr>
                      <a:xfrm>
                        <a:off x="-82263" y="2634342"/>
                        <a:ext cx="4806663" cy="3686921"/>
                      </a:xfrm>
                      <a:prstGeom prst="rect">
                        <a:avLst/>
                      </a:prstGeom>
                    </p:spPr>
                  </p:pic>
                </p:oleObj>
              </mc:Fallback>
            </mc:AlternateContent>
          </a:graphicData>
        </a:graphic>
      </p:graphicFrame>
      <p:sp>
        <p:nvSpPr>
          <p:cNvPr id="6" name="Rectangle 2">
            <a:extLst>
              <a:ext uri="{FF2B5EF4-FFF2-40B4-BE49-F238E27FC236}">
                <a16:creationId xmlns:a16="http://schemas.microsoft.com/office/drawing/2014/main" id="{A17704AD-1DCB-0E21-935A-E48CA14921CF}"/>
              </a:ext>
            </a:extLst>
          </p:cNvPr>
          <p:cNvSpPr>
            <a:spLocks noChangeArrowheads="1"/>
          </p:cNvSpPr>
          <p:nvPr/>
        </p:nvSpPr>
        <p:spPr bwMode="auto">
          <a:xfrm>
            <a:off x="5839819" y="32705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7" name="Tabella 6">
            <a:extLst>
              <a:ext uri="{FF2B5EF4-FFF2-40B4-BE49-F238E27FC236}">
                <a16:creationId xmlns:a16="http://schemas.microsoft.com/office/drawing/2014/main" id="{6502A83E-C23D-DBF9-1DDD-6E1A96DE92DD}"/>
              </a:ext>
            </a:extLst>
          </p:cNvPr>
          <p:cNvGraphicFramePr>
            <a:graphicFrameLocks noGrp="1"/>
          </p:cNvGraphicFramePr>
          <p:nvPr>
            <p:extLst>
              <p:ext uri="{D42A27DB-BD31-4B8C-83A1-F6EECF244321}">
                <p14:modId xmlns:p14="http://schemas.microsoft.com/office/powerpoint/2010/main" val="585786511"/>
              </p:ext>
            </p:extLst>
          </p:nvPr>
        </p:nvGraphicFramePr>
        <p:xfrm>
          <a:off x="250178" y="1369483"/>
          <a:ext cx="4229303" cy="609600"/>
        </p:xfrm>
        <a:graphic>
          <a:graphicData uri="http://schemas.openxmlformats.org/drawingml/2006/table">
            <a:tbl>
              <a:tblPr firstRow="1" bandRow="1">
                <a:tableStyleId>{5C22544A-7EE6-4342-B048-85BDC9FD1C3A}</a:tableStyleId>
              </a:tblPr>
              <a:tblGrid>
                <a:gridCol w="804567">
                  <a:extLst>
                    <a:ext uri="{9D8B030D-6E8A-4147-A177-3AD203B41FA5}">
                      <a16:colId xmlns:a16="http://schemas.microsoft.com/office/drawing/2014/main" val="2906580989"/>
                    </a:ext>
                  </a:extLst>
                </a:gridCol>
                <a:gridCol w="679868">
                  <a:extLst>
                    <a:ext uri="{9D8B030D-6E8A-4147-A177-3AD203B41FA5}">
                      <a16:colId xmlns:a16="http://schemas.microsoft.com/office/drawing/2014/main" val="42384564"/>
                    </a:ext>
                  </a:extLst>
                </a:gridCol>
                <a:gridCol w="689056">
                  <a:extLst>
                    <a:ext uri="{9D8B030D-6E8A-4147-A177-3AD203B41FA5}">
                      <a16:colId xmlns:a16="http://schemas.microsoft.com/office/drawing/2014/main" val="486242403"/>
                    </a:ext>
                  </a:extLst>
                </a:gridCol>
                <a:gridCol w="597182">
                  <a:extLst>
                    <a:ext uri="{9D8B030D-6E8A-4147-A177-3AD203B41FA5}">
                      <a16:colId xmlns:a16="http://schemas.microsoft.com/office/drawing/2014/main" val="3350837878"/>
                    </a:ext>
                  </a:extLst>
                </a:gridCol>
                <a:gridCol w="698243">
                  <a:extLst>
                    <a:ext uri="{9D8B030D-6E8A-4147-A177-3AD203B41FA5}">
                      <a16:colId xmlns:a16="http://schemas.microsoft.com/office/drawing/2014/main" val="185766611"/>
                    </a:ext>
                  </a:extLst>
                </a:gridCol>
                <a:gridCol w="760387">
                  <a:extLst>
                    <a:ext uri="{9D8B030D-6E8A-4147-A177-3AD203B41FA5}">
                      <a16:colId xmlns:a16="http://schemas.microsoft.com/office/drawing/2014/main" val="1633181282"/>
                    </a:ext>
                  </a:extLst>
                </a:gridCol>
              </a:tblGrid>
              <a:tr h="241537">
                <a:tc>
                  <a:txBody>
                    <a:bodyPr/>
                    <a:lstStyle/>
                    <a:p>
                      <a:pPr algn="ctr"/>
                      <a:r>
                        <a:rPr lang="en-US" sz="1400" b="1" kern="1200" dirty="0">
                          <a:solidFill>
                            <a:schemeClr val="lt1"/>
                          </a:solidFill>
                          <a:effectLst/>
                          <a:latin typeface="+mn-lt"/>
                          <a:ea typeface="+mn-ea"/>
                          <a:cs typeface="+mn-cs"/>
                        </a:rPr>
                        <a:t>δ</a:t>
                      </a:r>
                      <a:endParaRPr lang="it-IT" sz="1400" b="1" dirty="0">
                        <a:latin typeface="+mn-lt"/>
                      </a:endParaRPr>
                    </a:p>
                  </a:txBody>
                  <a:tcPr/>
                </a:tc>
                <a:tc>
                  <a:txBody>
                    <a:bodyPr/>
                    <a:lstStyle/>
                    <a:p>
                      <a:pPr algn="ctr"/>
                      <a:r>
                        <a:rPr lang="it-IT" sz="1400" b="1" dirty="0">
                          <a:latin typeface="+mn-lt"/>
                        </a:rPr>
                        <a:t>0</a:t>
                      </a:r>
                    </a:p>
                  </a:txBody>
                  <a:tcPr/>
                </a:tc>
                <a:tc>
                  <a:txBody>
                    <a:bodyPr/>
                    <a:lstStyle/>
                    <a:p>
                      <a:pPr algn="ctr"/>
                      <a:r>
                        <a:rPr lang="it-IT" sz="1400" b="1" dirty="0">
                          <a:latin typeface="+mn-lt"/>
                        </a:rPr>
                        <a:t>0.02</a:t>
                      </a:r>
                    </a:p>
                  </a:txBody>
                  <a:tcPr/>
                </a:tc>
                <a:tc>
                  <a:txBody>
                    <a:bodyPr/>
                    <a:lstStyle/>
                    <a:p>
                      <a:pPr algn="ctr"/>
                      <a:r>
                        <a:rPr lang="it-IT" sz="1400" b="1" dirty="0">
                          <a:latin typeface="+mn-lt"/>
                        </a:rPr>
                        <a:t>0.04</a:t>
                      </a:r>
                    </a:p>
                  </a:txBody>
                  <a:tcPr/>
                </a:tc>
                <a:tc>
                  <a:txBody>
                    <a:bodyPr/>
                    <a:lstStyle/>
                    <a:p>
                      <a:pPr algn="ctr"/>
                      <a:r>
                        <a:rPr lang="it-IT" sz="1400" b="1" dirty="0">
                          <a:latin typeface="+mn-lt"/>
                        </a:rPr>
                        <a:t>0.06</a:t>
                      </a:r>
                    </a:p>
                  </a:txBody>
                  <a:tcPr/>
                </a:tc>
                <a:tc>
                  <a:txBody>
                    <a:bodyPr/>
                    <a:lstStyle/>
                    <a:p>
                      <a:pPr algn="ctr"/>
                      <a:r>
                        <a:rPr lang="it-IT" sz="1400" b="1" dirty="0">
                          <a:latin typeface="+mn-lt"/>
                        </a:rPr>
                        <a:t>0.08</a:t>
                      </a:r>
                    </a:p>
                  </a:txBody>
                  <a:tcPr/>
                </a:tc>
                <a:extLst>
                  <a:ext uri="{0D108BD9-81ED-4DB2-BD59-A6C34878D82A}">
                    <a16:rowId xmlns:a16="http://schemas.microsoft.com/office/drawing/2014/main" val="2776900853"/>
                  </a:ext>
                </a:extLst>
              </a:tr>
              <a:tr h="241537">
                <a:tc>
                  <a:txBody>
                    <a:bodyPr/>
                    <a:lstStyle/>
                    <a:p>
                      <a:pPr algn="ctr"/>
                      <a:r>
                        <a:rPr lang="it-IT" sz="1400" b="1" dirty="0">
                          <a:latin typeface="+mn-lt"/>
                        </a:rPr>
                        <a:t>%</a:t>
                      </a:r>
                    </a:p>
                  </a:txBody>
                  <a:tcPr/>
                </a:tc>
                <a:tc>
                  <a:txBody>
                    <a:bodyPr/>
                    <a:lstStyle/>
                    <a:p>
                      <a:pPr algn="ctr"/>
                      <a:r>
                        <a:rPr lang="it-IT" sz="1400" b="1" dirty="0">
                          <a:latin typeface="+mn-lt"/>
                        </a:rPr>
                        <a:t>0</a:t>
                      </a:r>
                    </a:p>
                  </a:txBody>
                  <a:tcPr/>
                </a:tc>
                <a:tc>
                  <a:txBody>
                    <a:bodyPr/>
                    <a:lstStyle/>
                    <a:p>
                      <a:pPr algn="ctr"/>
                      <a:r>
                        <a:rPr lang="it-IT" sz="1400" b="1" dirty="0">
                          <a:latin typeface="+mn-lt"/>
                        </a:rPr>
                        <a:t>5</a:t>
                      </a:r>
                    </a:p>
                  </a:txBody>
                  <a:tcPr/>
                </a:tc>
                <a:tc>
                  <a:txBody>
                    <a:bodyPr/>
                    <a:lstStyle/>
                    <a:p>
                      <a:pPr algn="ctr"/>
                      <a:r>
                        <a:rPr lang="it-IT" sz="1400" b="1" dirty="0">
                          <a:latin typeface="+mn-lt"/>
                        </a:rPr>
                        <a:t>10</a:t>
                      </a:r>
                    </a:p>
                  </a:txBody>
                  <a:tcPr/>
                </a:tc>
                <a:tc>
                  <a:txBody>
                    <a:bodyPr/>
                    <a:lstStyle/>
                    <a:p>
                      <a:pPr algn="ctr"/>
                      <a:r>
                        <a:rPr lang="it-IT" sz="1400" b="1" dirty="0">
                          <a:latin typeface="+mn-lt"/>
                        </a:rPr>
                        <a:t>15</a:t>
                      </a:r>
                    </a:p>
                  </a:txBody>
                  <a:tcPr/>
                </a:tc>
                <a:tc>
                  <a:txBody>
                    <a:bodyPr/>
                    <a:lstStyle/>
                    <a:p>
                      <a:pPr algn="ctr"/>
                      <a:r>
                        <a:rPr lang="it-IT" sz="1400" b="1" dirty="0">
                          <a:latin typeface="+mn-lt"/>
                        </a:rPr>
                        <a:t>20</a:t>
                      </a:r>
                    </a:p>
                  </a:txBody>
                  <a:tcPr/>
                </a:tc>
                <a:extLst>
                  <a:ext uri="{0D108BD9-81ED-4DB2-BD59-A6C34878D82A}">
                    <a16:rowId xmlns:a16="http://schemas.microsoft.com/office/drawing/2014/main" val="83260945"/>
                  </a:ext>
                </a:extLst>
              </a:tr>
            </a:tbl>
          </a:graphicData>
        </a:graphic>
      </p:graphicFrame>
      <p:sp>
        <p:nvSpPr>
          <p:cNvPr id="9" name="CasellaDiTesto 8">
            <a:extLst>
              <a:ext uri="{FF2B5EF4-FFF2-40B4-BE49-F238E27FC236}">
                <a16:creationId xmlns:a16="http://schemas.microsoft.com/office/drawing/2014/main" id="{3B29E284-E765-C29F-6BE9-D23D3986CC84}"/>
              </a:ext>
            </a:extLst>
          </p:cNvPr>
          <p:cNvSpPr txBox="1"/>
          <p:nvPr/>
        </p:nvSpPr>
        <p:spPr>
          <a:xfrm>
            <a:off x="1268692" y="685002"/>
            <a:ext cx="2192274" cy="923330"/>
          </a:xfrm>
          <a:prstGeom prst="rect">
            <a:avLst/>
          </a:prstGeom>
          <a:noFill/>
        </p:spPr>
        <p:txBody>
          <a:bodyPr wrap="square">
            <a:spAutoFit/>
          </a:bodyPr>
          <a:lstStyle/>
          <a:p>
            <a:r>
              <a:rPr lang="en-US" sz="1800" b="1" kern="1200" dirty="0">
                <a:solidFill>
                  <a:srgbClr val="002060"/>
                </a:solidFill>
                <a:effectLst/>
                <a:latin typeface="Eurostile" panose="020B0504020202050204" pitchFamily="34" charset="0"/>
              </a:rPr>
              <a:t> (Ba</a:t>
            </a:r>
            <a:r>
              <a:rPr lang="en-US" sz="1800" b="1" kern="1200" baseline="-25000" dirty="0">
                <a:solidFill>
                  <a:srgbClr val="002060"/>
                </a:solidFill>
                <a:effectLst/>
                <a:latin typeface="Eurostile" panose="020B0504020202050204" pitchFamily="34" charset="0"/>
              </a:rPr>
              <a:t>0.6</a:t>
            </a:r>
            <a:r>
              <a:rPr lang="en-US" sz="1800" b="1" kern="1200" dirty="0">
                <a:solidFill>
                  <a:srgbClr val="002060"/>
                </a:solidFill>
                <a:effectLst/>
                <a:latin typeface="Eurostile" panose="020B0504020202050204" pitchFamily="34" charset="0"/>
              </a:rPr>
              <a:t>K</a:t>
            </a:r>
            <a:r>
              <a:rPr lang="en-US" sz="1800" b="1" kern="1200" baseline="-25000" dirty="0">
                <a:solidFill>
                  <a:srgbClr val="002060"/>
                </a:solidFill>
                <a:effectLst/>
                <a:latin typeface="Eurostile" panose="020B0504020202050204" pitchFamily="34" charset="0"/>
              </a:rPr>
              <a:t>0.4+δ</a:t>
            </a:r>
            <a:r>
              <a:rPr lang="en-US" sz="1800" b="1" kern="1200" dirty="0">
                <a:solidFill>
                  <a:srgbClr val="002060"/>
                </a:solidFill>
                <a:effectLst/>
                <a:latin typeface="Eurostile" panose="020B0504020202050204" pitchFamily="34" charset="0"/>
              </a:rPr>
              <a:t>)Fe</a:t>
            </a:r>
            <a:r>
              <a:rPr lang="en-US" sz="1800" b="1" kern="1200" baseline="-25000" dirty="0">
                <a:solidFill>
                  <a:srgbClr val="002060"/>
                </a:solidFill>
                <a:effectLst/>
                <a:latin typeface="Eurostile" panose="020B0504020202050204" pitchFamily="34" charset="0"/>
              </a:rPr>
              <a:t>2</a:t>
            </a:r>
            <a:r>
              <a:rPr lang="en-US" sz="1800" b="1" kern="1200" dirty="0">
                <a:solidFill>
                  <a:srgbClr val="002060"/>
                </a:solidFill>
                <a:effectLst/>
                <a:latin typeface="Eurostile" panose="020B0504020202050204" pitchFamily="34" charset="0"/>
              </a:rPr>
              <a:t>As</a:t>
            </a:r>
            <a:r>
              <a:rPr lang="en-US" sz="1800" b="1" kern="1200" baseline="-25000" dirty="0">
                <a:solidFill>
                  <a:srgbClr val="002060"/>
                </a:solidFill>
                <a:effectLst/>
                <a:latin typeface="Eurostile" panose="020B0504020202050204" pitchFamily="34" charset="0"/>
              </a:rPr>
              <a:t>2</a:t>
            </a:r>
            <a:endParaRPr lang="it-IT" dirty="0">
              <a:solidFill>
                <a:srgbClr val="002060"/>
              </a:solidFill>
              <a:latin typeface="Eurostile" panose="020B0504020202050204" pitchFamily="34" charset="0"/>
            </a:endParaRPr>
          </a:p>
        </p:txBody>
      </p:sp>
      <p:pic>
        <p:nvPicPr>
          <p:cNvPr id="10" name="Segnaposto contenuto 3">
            <a:extLst>
              <a:ext uri="{FF2B5EF4-FFF2-40B4-BE49-F238E27FC236}">
                <a16:creationId xmlns:a16="http://schemas.microsoft.com/office/drawing/2014/main" id="{59C50132-F0A2-592A-A055-2E0049A1D57E}"/>
              </a:ext>
            </a:extLst>
          </p:cNvPr>
          <p:cNvPicPr>
            <a:picLocks noChangeAspect="1"/>
          </p:cNvPicPr>
          <p:nvPr/>
        </p:nvPicPr>
        <p:blipFill>
          <a:blip r:embed="rId4"/>
          <a:stretch>
            <a:fillRect/>
          </a:stretch>
        </p:blipFill>
        <p:spPr>
          <a:xfrm>
            <a:off x="7566378" y="1344356"/>
            <a:ext cx="4369441" cy="2772145"/>
          </a:xfrm>
          <a:prstGeom prst="rect">
            <a:avLst/>
          </a:prstGeom>
        </p:spPr>
      </p:pic>
      <p:sp>
        <p:nvSpPr>
          <p:cNvPr id="11" name="Segnaposto contenuto 2">
            <a:extLst>
              <a:ext uri="{FF2B5EF4-FFF2-40B4-BE49-F238E27FC236}">
                <a16:creationId xmlns:a16="http://schemas.microsoft.com/office/drawing/2014/main" id="{FCC50603-8878-800C-F19B-E1E9B5E7EF4B}"/>
              </a:ext>
            </a:extLst>
          </p:cNvPr>
          <p:cNvSpPr txBox="1">
            <a:spLocks/>
          </p:cNvSpPr>
          <p:nvPr/>
        </p:nvSpPr>
        <p:spPr>
          <a:xfrm>
            <a:off x="4981675" y="919544"/>
            <a:ext cx="2945724" cy="22048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rgbClr val="002060"/>
                </a:solidFill>
                <a:latin typeface="Eurostile" panose="020B0504020202050204" pitchFamily="34" charset="0"/>
              </a:rPr>
              <a:t>Rietveld Refinement of:</a:t>
            </a:r>
            <a:endParaRPr lang="en-US" sz="1800" dirty="0">
              <a:solidFill>
                <a:srgbClr val="002060"/>
              </a:solidFill>
              <a:latin typeface="Eurostile" panose="020B0504020202050204" pitchFamily="34" charset="0"/>
            </a:endParaRPr>
          </a:p>
          <a:p>
            <a:r>
              <a:rPr lang="en-US" sz="1800" dirty="0">
                <a:solidFill>
                  <a:srgbClr val="002060"/>
                </a:solidFill>
                <a:latin typeface="Eurostile" panose="020B0504020202050204" pitchFamily="34" charset="0"/>
              </a:rPr>
              <a:t>Phase purity</a:t>
            </a:r>
          </a:p>
          <a:p>
            <a:r>
              <a:rPr lang="en-US" sz="1800" dirty="0">
                <a:solidFill>
                  <a:srgbClr val="002060"/>
                </a:solidFill>
                <a:latin typeface="Eurostile" panose="020B0504020202050204" pitchFamily="34" charset="0"/>
              </a:rPr>
              <a:t>Cell parameters</a:t>
            </a:r>
          </a:p>
          <a:p>
            <a:r>
              <a:rPr lang="en-US" sz="1800" dirty="0">
                <a:solidFill>
                  <a:srgbClr val="002060"/>
                </a:solidFill>
                <a:latin typeface="Eurostile" panose="020B0504020202050204" pitchFamily="34" charset="0"/>
              </a:rPr>
              <a:t>K content</a:t>
            </a:r>
          </a:p>
          <a:p>
            <a:pPr marL="0" indent="0">
              <a:buFont typeface="Arial" panose="020B0604020202020204" pitchFamily="34" charset="0"/>
              <a:buNone/>
            </a:pPr>
            <a:r>
              <a:rPr lang="en-US" sz="1800" b="1" dirty="0">
                <a:solidFill>
                  <a:srgbClr val="002060"/>
                </a:solidFill>
                <a:latin typeface="Eurostile" panose="020B0504020202050204" pitchFamily="34" charset="0"/>
              </a:rPr>
              <a:t>			</a:t>
            </a:r>
            <a:endParaRPr lang="en-US" sz="1800" dirty="0">
              <a:solidFill>
                <a:srgbClr val="002060"/>
              </a:solidFill>
              <a:latin typeface="Eurostile" panose="020B0504020202050204" pitchFamily="34" charset="0"/>
            </a:endParaRPr>
          </a:p>
          <a:p>
            <a:endParaRPr lang="en-US" sz="1800" dirty="0">
              <a:solidFill>
                <a:srgbClr val="002060"/>
              </a:solidFill>
              <a:latin typeface="Eurostile" panose="020B0504020202050204" pitchFamily="34" charset="0"/>
            </a:endParaRPr>
          </a:p>
          <a:p>
            <a:endParaRPr lang="en-US" sz="1800" dirty="0">
              <a:solidFill>
                <a:srgbClr val="002060"/>
              </a:solidFill>
              <a:latin typeface="Eurostile" panose="020B0504020202050204" pitchFamily="34" charset="0"/>
            </a:endParaRPr>
          </a:p>
          <a:p>
            <a:endParaRPr lang="en-US" sz="1800" dirty="0">
              <a:solidFill>
                <a:srgbClr val="002060"/>
              </a:solidFill>
              <a:latin typeface="Eurostile" panose="020B0504020202050204" pitchFamily="34" charset="0"/>
            </a:endParaRPr>
          </a:p>
          <a:p>
            <a:endParaRPr lang="it-IT" sz="1800" dirty="0">
              <a:solidFill>
                <a:srgbClr val="002060"/>
              </a:solidFill>
              <a:latin typeface="Eurostile" panose="020B0504020202050204" pitchFamily="34" charset="0"/>
            </a:endParaRPr>
          </a:p>
        </p:txBody>
      </p:sp>
      <p:sp>
        <p:nvSpPr>
          <p:cNvPr id="12" name="CasellaDiTesto 11">
            <a:extLst>
              <a:ext uri="{FF2B5EF4-FFF2-40B4-BE49-F238E27FC236}">
                <a16:creationId xmlns:a16="http://schemas.microsoft.com/office/drawing/2014/main" id="{D61327EC-F142-C677-8B47-E4F77F74A2BF}"/>
              </a:ext>
            </a:extLst>
          </p:cNvPr>
          <p:cNvSpPr txBox="1"/>
          <p:nvPr/>
        </p:nvSpPr>
        <p:spPr>
          <a:xfrm>
            <a:off x="250178" y="19545"/>
            <a:ext cx="8503297" cy="707886"/>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latin typeface="Eurostile" panose="020B0504020202050204" pitchFamily="34" charset="0"/>
              </a:rPr>
              <a:t>K-excess effects on granulometry</a:t>
            </a:r>
            <a:endParaRPr lang="it-IT" sz="4000" b="1" dirty="0">
              <a:solidFill>
                <a:srgbClr val="002060"/>
              </a:solidFill>
              <a:effectLst>
                <a:outerShdw blurRad="38100" dist="38100" dir="2700000" algn="tl">
                  <a:srgbClr val="000000">
                    <a:alpha val="43137"/>
                  </a:srgbClr>
                </a:outerShdw>
              </a:effectLst>
              <a:latin typeface="Eurostile" panose="020B0504020202050204" pitchFamily="34" charset="0"/>
            </a:endParaRPr>
          </a:p>
        </p:txBody>
      </p:sp>
      <p:sp>
        <p:nvSpPr>
          <p:cNvPr id="3" name="CasellaDiTesto 2">
            <a:extLst>
              <a:ext uri="{FF2B5EF4-FFF2-40B4-BE49-F238E27FC236}">
                <a16:creationId xmlns:a16="http://schemas.microsoft.com/office/drawing/2014/main" id="{8CDB78A5-50F0-8847-8727-11FEF3DB8719}"/>
              </a:ext>
            </a:extLst>
          </p:cNvPr>
          <p:cNvSpPr txBox="1"/>
          <p:nvPr/>
        </p:nvSpPr>
        <p:spPr>
          <a:xfrm>
            <a:off x="0" y="6547763"/>
            <a:ext cx="12192001" cy="338554"/>
          </a:xfrm>
          <a:prstGeom prst="rect">
            <a:avLst/>
          </a:prstGeom>
          <a:noFill/>
        </p:spPr>
        <p:txBody>
          <a:bodyPr wrap="square" rtlCol="0">
            <a:spAutoFit/>
          </a:bodyPr>
          <a:lstStyle/>
          <a:p>
            <a:r>
              <a:rPr lang="it-IT" sz="1600" dirty="0">
                <a:solidFill>
                  <a:srgbClr val="002060"/>
                </a:solidFill>
                <a:latin typeface="Eurostile" panose="020B0504020202050204" pitchFamily="34" charset="0"/>
              </a:rPr>
              <a:t>Andrea Malagoli                                                       HFM meeting                                               </a:t>
            </a:r>
            <a:r>
              <a:rPr lang="it-IT" sz="1600" dirty="0" err="1">
                <a:solidFill>
                  <a:srgbClr val="002060"/>
                </a:solidFill>
                <a:latin typeface="Eurostile" panose="020B0504020202050204" pitchFamily="34" charset="0"/>
              </a:rPr>
              <a:t>February</a:t>
            </a:r>
            <a:r>
              <a:rPr lang="it-IT" sz="1600" dirty="0">
                <a:solidFill>
                  <a:srgbClr val="002060"/>
                </a:solidFill>
                <a:latin typeface="Eurostile" panose="020B0504020202050204" pitchFamily="34" charset="0"/>
              </a:rPr>
              <a:t> 12</a:t>
            </a:r>
            <a:r>
              <a:rPr lang="it-IT" sz="1600" baseline="30000" dirty="0">
                <a:solidFill>
                  <a:srgbClr val="002060"/>
                </a:solidFill>
                <a:latin typeface="Eurostile" panose="020B0504020202050204" pitchFamily="34" charset="0"/>
              </a:rPr>
              <a:t>th</a:t>
            </a:r>
            <a:r>
              <a:rPr lang="it-IT" sz="1600" dirty="0">
                <a:solidFill>
                  <a:srgbClr val="002060"/>
                </a:solidFill>
                <a:latin typeface="Eurostile" panose="020B0504020202050204" pitchFamily="34" charset="0"/>
              </a:rPr>
              <a:t>, 2025      </a:t>
            </a:r>
          </a:p>
        </p:txBody>
      </p:sp>
    </p:spTree>
    <p:extLst>
      <p:ext uri="{BB962C8B-B14F-4D97-AF65-F5344CB8AC3E}">
        <p14:creationId xmlns:p14="http://schemas.microsoft.com/office/powerpoint/2010/main" val="349231244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12509</TotalTime>
  <Words>1645</Words>
  <Application>Microsoft Office PowerPoint</Application>
  <PresentationFormat>Widescreen</PresentationFormat>
  <Paragraphs>411</Paragraphs>
  <Slides>21</Slides>
  <Notes>3</Notes>
  <HiddenSlides>0</HiddenSlides>
  <MMClips>2</MMClips>
  <ScaleCrop>false</ScaleCrop>
  <HeadingPairs>
    <vt:vector size="8" baseType="variant">
      <vt:variant>
        <vt:lpstr>Caratteri utilizzati</vt:lpstr>
      </vt:variant>
      <vt:variant>
        <vt:i4>7</vt:i4>
      </vt:variant>
      <vt:variant>
        <vt:lpstr>Tema</vt:lpstr>
      </vt:variant>
      <vt:variant>
        <vt:i4>1</vt:i4>
      </vt:variant>
      <vt:variant>
        <vt:lpstr>Server OLE incorporati</vt:lpstr>
      </vt:variant>
      <vt:variant>
        <vt:i4>1</vt:i4>
      </vt:variant>
      <vt:variant>
        <vt:lpstr>Titoli diapositive</vt:lpstr>
      </vt:variant>
      <vt:variant>
        <vt:i4>21</vt:i4>
      </vt:variant>
    </vt:vector>
  </HeadingPairs>
  <TitlesOfParts>
    <vt:vector size="30" baseType="lpstr">
      <vt:lpstr>Aptos</vt:lpstr>
      <vt:lpstr>Aptos Display</vt:lpstr>
      <vt:lpstr>Arial</vt:lpstr>
      <vt:lpstr>Calibri</vt:lpstr>
      <vt:lpstr>Cambria Math</vt:lpstr>
      <vt:lpstr>Eurostile</vt:lpstr>
      <vt:lpstr>Wingdings</vt:lpstr>
      <vt:lpstr>Tema di Office</vt:lpstr>
      <vt:lpstr>Graph</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K content into the phase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ANDREA MALAGOLI</dc:creator>
  <cp:lastModifiedBy>ANDREA MALAGOLI</cp:lastModifiedBy>
  <cp:revision>20</cp:revision>
  <dcterms:created xsi:type="dcterms:W3CDTF">2024-10-22T09:46:16Z</dcterms:created>
  <dcterms:modified xsi:type="dcterms:W3CDTF">2025-02-12T12:36:00Z</dcterms:modified>
</cp:coreProperties>
</file>