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3"/>
  </p:notesMasterIdLst>
  <p:sldIdLst>
    <p:sldId id="968" r:id="rId5"/>
    <p:sldId id="969" r:id="rId6"/>
    <p:sldId id="970" r:id="rId7"/>
    <p:sldId id="971" r:id="rId8"/>
    <p:sldId id="972" r:id="rId9"/>
    <p:sldId id="973" r:id="rId10"/>
    <p:sldId id="974" r:id="rId11"/>
    <p:sldId id="945" r:id="rId12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188345"/>
    <a:srgbClr val="17B46C"/>
    <a:srgbClr val="FF9300"/>
    <a:srgbClr val="E2610E"/>
    <a:srgbClr val="19B46B"/>
    <a:srgbClr val="016DD0"/>
    <a:srgbClr val="1557B8"/>
    <a:srgbClr val="7FBC1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772"/>
    <p:restoredTop sz="94570"/>
  </p:normalViewPr>
  <p:slideViewPr>
    <p:cSldViewPr snapToGrid="0">
      <p:cViewPr varScale="1">
        <p:scale>
          <a:sx n="112" d="100"/>
          <a:sy n="112" d="100"/>
        </p:scale>
        <p:origin x="760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080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2" d="100"/>
        <a:sy n="10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2/11/25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id="{3870962E-26BF-CEF0-9B2E-575D9706E7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58816" y="2216426"/>
            <a:ext cx="2311789" cy="269882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8748BCF-B490-A42D-D29A-31D8478D0913}"/>
              </a:ext>
            </a:extLst>
          </p:cNvPr>
          <p:cNvSpPr/>
          <p:nvPr userDrawn="1"/>
        </p:nvSpPr>
        <p:spPr>
          <a:xfrm>
            <a:off x="3699887" y="4770554"/>
            <a:ext cx="1888661" cy="3847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00" b="1" cap="none" spc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Programme</a:t>
            </a:r>
          </a:p>
        </p:txBody>
      </p:sp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2832"/>
            <a:ext cx="8226854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A76A2B72-61D3-4DD5-8514-A6095F7E9C14}" type="datetime1">
              <a:rPr lang="en-US" smtClean="0"/>
              <a:pPr/>
              <a:t>2/11/25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216" y="744677"/>
            <a:ext cx="8265984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082800" y="3461966"/>
            <a:ext cx="66294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74542023-2AFA-43C8-AEC4-A3156F77A3DB}" type="datetime1">
              <a:rPr lang="en-US" smtClean="0"/>
              <a:pPr/>
              <a:t>2/11/25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 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139" y="130498"/>
            <a:ext cx="8219661" cy="936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42707D55-AE5C-4A54-B913-632126E8553C}" type="datetime1">
              <a:rPr lang="en-US" smtClean="0"/>
              <a:pPr/>
              <a:t>2/11/25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D79BA2-5E65-D872-7CDC-D37D97C570AA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46002"/>
            <a:ext cx="8229600" cy="936000"/>
          </a:xfrm>
        </p:spPr>
        <p:txBody>
          <a:bodyPr/>
          <a:lstStyle/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8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96556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</a:t>
            </a:r>
            <a:r>
              <a:rPr lang="fr-CH" err="1"/>
              <a:t>edit</a:t>
            </a:r>
            <a:r>
              <a:rPr lang="fr-CH"/>
              <a:t> Master </a:t>
            </a:r>
            <a:r>
              <a:rPr lang="fr-CH" err="1"/>
              <a:t>text</a:t>
            </a:r>
            <a:r>
              <a:rPr lang="fr-CH"/>
              <a:t> styles</a:t>
            </a:r>
          </a:p>
          <a:p>
            <a:pPr lvl="1" eaLnBrk="1" latinLnBrk="0" hangingPunct="1"/>
            <a:r>
              <a:rPr lang="fr-CH"/>
              <a:t>Second </a:t>
            </a:r>
            <a:r>
              <a:rPr lang="fr-CH" err="1"/>
              <a:t>level</a:t>
            </a:r>
            <a:endParaRPr lang="fr-CH"/>
          </a:p>
          <a:p>
            <a:pPr lvl="2" eaLnBrk="1" latinLnBrk="0" hangingPunct="1"/>
            <a:r>
              <a:rPr lang="fr-CH" err="1"/>
              <a:t>Third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3" eaLnBrk="1" latinLnBrk="0" hangingPunct="1"/>
            <a:r>
              <a:rPr lang="fr-CH" err="1"/>
              <a:t>Fourth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4" eaLnBrk="1" latinLnBrk="0" hangingPunct="1"/>
            <a:r>
              <a:rPr lang="fr-CH" err="1"/>
              <a:t>Fifth</a:t>
            </a:r>
            <a:r>
              <a:rPr lang="fr-CH"/>
              <a:t> </a:t>
            </a:r>
            <a:r>
              <a:rPr lang="fr-CH" err="1"/>
              <a:t>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317A68CD-A36D-445C-A70C-9B1A61DFC4F7}" type="datetime1">
              <a:rPr lang="en-US" smtClean="0"/>
              <a:pPr/>
              <a:t>2/11/25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51D134-DF53-628C-F4D1-829D8545F04F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57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text</a:t>
            </a:r>
            <a:r>
              <a:rPr kumimoji="0" lang="fr-CH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114181"/>
            <a:ext cx="4040188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121688"/>
            <a:ext cx="4041775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9FFC1-2A8B-4A54-B80A-74226F7668EB}" type="datetime1">
              <a:rPr lang="en-US" smtClean="0"/>
              <a:t>2/11/25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778C94-E3A8-B73B-61AA-086E1BF061B5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EF2454A6-A51C-454D-8957-B55DF8AB894B}" type="datetime1">
              <a:rPr lang="en-US" smtClean="0"/>
              <a:pPr/>
              <a:t>2/11/25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566137-ABBB-BF54-B8EB-9CF62FB91DEE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4"/>
            <a:ext cx="9144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22675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9946" y="1335024"/>
            <a:ext cx="8226854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E98F79E-FBDA-48F7-81CB-C46BD64DE615}" type="datetime1">
              <a:rPr lang="en-US" smtClean="0"/>
              <a:pPr/>
              <a:t>2/11/25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6557"/>
          <a:stretch/>
        </p:blipFill>
        <p:spPr bwMode="auto">
          <a:xfrm>
            <a:off x="6332" y="6272584"/>
            <a:ext cx="743918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2024"/>
          <a:stretch/>
        </p:blipFill>
        <p:spPr bwMode="auto">
          <a:xfrm>
            <a:off x="857270" y="6306533"/>
            <a:ext cx="743918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734831" y="6199322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5FD5746A-C00B-0332-AEB4-31587C5802D8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bg1"/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bg1"/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6" r:id="rId5"/>
    <p:sldLayoutId id="2147483664" r:id="rId6"/>
    <p:sldLayoutId id="2147483665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99DB7082-3064-0EC5-3332-E913501438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HFM Working Modes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F708E4B-67ED-086E-714A-882A156AA0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99411" y="3461966"/>
            <a:ext cx="7412789" cy="1681534"/>
          </a:xfrm>
        </p:spPr>
        <p:txBody>
          <a:bodyPr>
            <a:normAutofit/>
          </a:bodyPr>
          <a:lstStyle/>
          <a:p>
            <a:r>
              <a:rPr lang="en-US" dirty="0"/>
              <a:t>B. Auchmann, E. </a:t>
            </a:r>
            <a:r>
              <a:rPr lang="en-US" dirty="0" err="1"/>
              <a:t>Todesco</a:t>
            </a:r>
            <a:endParaRPr lang="en-US" dirty="0"/>
          </a:p>
          <a:p>
            <a:r>
              <a:rPr lang="en-US" dirty="0"/>
              <a:t>February 12, 2025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65D0B5-D9AA-DD65-2DD7-D05CFEBE54E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16/02/2024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AF8A1E-92FA-629A-2DA4-A5AE5813B9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Author: B. Auchmann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696A89-746D-8B61-38AF-08E3020BD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852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C93F736-96D1-CBED-0E42-576B9202F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83D51A5-A11B-D9DC-C317-93932279B5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Webpage</a:t>
            </a:r>
          </a:p>
          <a:p>
            <a:r>
              <a:rPr lang="en-US" dirty="0"/>
              <a:t>Forum</a:t>
            </a:r>
          </a:p>
          <a:p>
            <a:r>
              <a:rPr lang="en-US" dirty="0"/>
              <a:t>Working Groups</a:t>
            </a:r>
          </a:p>
          <a:p>
            <a:r>
              <a:rPr lang="en-US" dirty="0"/>
              <a:t>Annual Meeting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F126E9-5AE8-D7C0-99FA-C08EE38EE76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4542023-2AFA-43C8-AEC4-A3156F77A3DB}" type="datetime1">
              <a:rPr lang="en-US" smtClean="0"/>
              <a:pPr/>
              <a:t>2/11/25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20F660-AE9F-3C9C-AE84-F8AC0C92B9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21EDD8-7FB2-0915-35EA-03801A1E7B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23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C5749A-6D92-4C66-46E9-DC9B526EB8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6146D04-34E4-205D-E988-78C1B3BF5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HFM Webpage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5354609-79D5-FB12-BFE8-65010A26C3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HFM Structure</a:t>
            </a:r>
          </a:p>
          <a:p>
            <a:pPr lvl="1"/>
            <a:r>
              <a:rPr lang="en-US" dirty="0"/>
              <a:t>HFM Forum</a:t>
            </a:r>
          </a:p>
          <a:p>
            <a:pPr lvl="1"/>
            <a:r>
              <a:rPr lang="en-US" dirty="0"/>
              <a:t>HFM Working Groups</a:t>
            </a:r>
          </a:p>
          <a:p>
            <a:pPr lvl="1"/>
            <a:r>
              <a:rPr lang="en-US" dirty="0"/>
              <a:t>HFM Calendar</a:t>
            </a:r>
          </a:p>
          <a:p>
            <a:pPr lvl="1"/>
            <a:r>
              <a:rPr lang="en-US" dirty="0"/>
              <a:t>Resources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E7448C-4F28-1BB4-B129-B708670B676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4542023-2AFA-43C8-AEC4-A3156F77A3DB}" type="datetime1">
              <a:rPr lang="en-US" smtClean="0"/>
              <a:pPr/>
              <a:t>2/11/25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D13D0B-DC35-F37E-D6B0-6D6957A452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0302F0-0C3C-1295-B459-4F393C4FC6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8676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973CB-8D6A-72A3-99C8-B8F8B2D16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HFM Forum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A764F2-3871-A8B8-27C2-D0391EF2E3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u="none" strike="noStrike" dirty="0">
                <a:solidFill>
                  <a:srgbClr val="333333"/>
                </a:solidFill>
                <a:effectLst/>
                <a:latin typeface="sourcesans-regular"/>
              </a:rPr>
              <a:t>The HFM Forum is the </a:t>
            </a:r>
            <a:r>
              <a:rPr lang="en-US" b="0" i="0" u="none" strike="noStrike" dirty="0">
                <a:solidFill>
                  <a:srgbClr val="00B050"/>
                </a:solidFill>
                <a:effectLst/>
                <a:latin typeface="sourcesans-regular"/>
              </a:rPr>
              <a:t>main place for information</a:t>
            </a:r>
            <a:r>
              <a:rPr lang="en-US" b="0" i="0" u="none" strike="noStrike" dirty="0">
                <a:solidFill>
                  <a:srgbClr val="333333"/>
                </a:solidFill>
                <a:effectLst/>
                <a:latin typeface="sourcesans-regular"/>
              </a:rPr>
              <a:t> sharing and status updates from all work packages in the HFM </a:t>
            </a:r>
            <a:r>
              <a:rPr lang="en-US" b="0" i="0" u="none" strike="noStrike" dirty="0" err="1">
                <a:solidFill>
                  <a:srgbClr val="333333"/>
                </a:solidFill>
                <a:effectLst/>
                <a:latin typeface="sourcesans-regular"/>
              </a:rPr>
              <a:t>Programme</a:t>
            </a:r>
            <a:r>
              <a:rPr lang="en-US" b="0" i="0" u="none" strike="noStrike" dirty="0">
                <a:solidFill>
                  <a:srgbClr val="333333"/>
                </a:solidFill>
                <a:effectLst/>
                <a:latin typeface="sourcesans-regular"/>
              </a:rPr>
              <a:t>. </a:t>
            </a:r>
          </a:p>
          <a:p>
            <a:r>
              <a:rPr lang="en-US" b="0" i="0" u="none" strike="noStrike" dirty="0">
                <a:solidFill>
                  <a:srgbClr val="333333"/>
                </a:solidFill>
                <a:effectLst/>
                <a:latin typeface="sourcesans-regular"/>
              </a:rPr>
              <a:t>Meetings are announced by the </a:t>
            </a:r>
            <a:r>
              <a:rPr lang="en-US" b="0" i="0" u="none" strike="noStrike" dirty="0" err="1">
                <a:solidFill>
                  <a:srgbClr val="333333"/>
                </a:solidFill>
                <a:effectLst/>
                <a:latin typeface="sourcesans-regular"/>
              </a:rPr>
              <a:t>Programme</a:t>
            </a:r>
            <a:r>
              <a:rPr lang="en-US" b="0" i="0" u="none" strike="noStrike" dirty="0">
                <a:solidFill>
                  <a:srgbClr val="333333"/>
                </a:solidFill>
                <a:effectLst/>
                <a:latin typeface="sourcesans-regular"/>
              </a:rPr>
              <a:t> Leader and are held online in the Thursday 9:30-11:00 timeslot.</a:t>
            </a:r>
          </a:p>
          <a:p>
            <a:r>
              <a:rPr lang="en-US" dirty="0">
                <a:solidFill>
                  <a:srgbClr val="333333"/>
                </a:solidFill>
                <a:latin typeface="sourcesans-regular"/>
              </a:rPr>
              <a:t>18 fora to date, 4 of which jointly with US-MDP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1E58E-EE24-9EC0-C0B0-0BB26275BE4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6A2B72-61D3-4DD5-8514-A6095F7E9C14}" type="datetime1">
              <a:rPr lang="en-US" smtClean="0"/>
              <a:pPr/>
              <a:t>2/11/25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803A49-9C27-5BBF-990E-89747E1106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476D07-7784-4E9A-61D0-E777D7B05B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182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998DE-C751-575B-709F-1B7983B516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HFM Working Groups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5AD73E-A47A-9484-142F-BC43EB163F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0" i="0" u="none" strike="noStrike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HFM Working Groups are formed when </a:t>
            </a:r>
            <a:r>
              <a:rPr lang="en-US" sz="2000" b="0" i="0" u="none" strike="noStrike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experts from multiple institutes are active in the same field</a:t>
            </a:r>
            <a:r>
              <a:rPr lang="en-US" sz="2000" b="0" i="0" u="none" strike="noStrike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, or when a topic requires a joint effort by actors from different fields. The goal of WG meetings is to have comprehensive technical discussions and to enable collaboration that advances the attendants’ research.</a:t>
            </a:r>
          </a:p>
          <a:p>
            <a:r>
              <a:rPr lang="en-US" sz="2000" dirty="0">
                <a:solidFill>
                  <a:srgbClr val="333333"/>
                </a:solidFill>
                <a:latin typeface="Arial" panose="020B0604020202020204" pitchFamily="34" charset="0"/>
              </a:rPr>
              <a:t>WGs are working </a:t>
            </a:r>
            <a:r>
              <a:rPr lang="en-US" sz="2000" dirty="0">
                <a:solidFill>
                  <a:srgbClr val="00B050"/>
                </a:solidFill>
                <a:latin typeface="Arial" panose="020B0604020202020204" pitchFamily="34" charset="0"/>
              </a:rPr>
              <a:t>meetings of practitioners, not technical seminars</a:t>
            </a:r>
            <a:r>
              <a:rPr lang="en-US" sz="2000" dirty="0">
                <a:solidFill>
                  <a:srgbClr val="333333"/>
                </a:solidFill>
                <a:latin typeface="Arial" panose="020B0604020202020204" pitchFamily="34" charset="0"/>
              </a:rPr>
              <a:t>.</a:t>
            </a:r>
          </a:p>
          <a:p>
            <a:r>
              <a:rPr lang="en-US" sz="2000" dirty="0">
                <a:solidFill>
                  <a:srgbClr val="00B050"/>
                </a:solidFill>
                <a:latin typeface="Arial" panose="020B0604020202020204" pitchFamily="34" charset="0"/>
              </a:rPr>
              <a:t>Progress in WGs </a:t>
            </a:r>
            <a:r>
              <a:rPr lang="en-US" sz="2000" dirty="0">
                <a:solidFill>
                  <a:srgbClr val="333333"/>
                </a:solidFill>
                <a:latin typeface="Arial" panose="020B0604020202020204" pitchFamily="34" charset="0"/>
              </a:rPr>
              <a:t>could/should be </a:t>
            </a:r>
            <a:r>
              <a:rPr lang="en-US" sz="2000" dirty="0">
                <a:solidFill>
                  <a:srgbClr val="00B050"/>
                </a:solidFill>
                <a:latin typeface="Arial" panose="020B0604020202020204" pitchFamily="34" charset="0"/>
              </a:rPr>
              <a:t>reported</a:t>
            </a:r>
            <a:r>
              <a:rPr lang="en-US" sz="2000" dirty="0">
                <a:solidFill>
                  <a:srgbClr val="333333"/>
                </a:solidFill>
                <a:latin typeface="Arial" panose="020B0604020202020204" pitchFamily="34" charset="0"/>
              </a:rPr>
              <a:t> at appropriate intervals </a:t>
            </a:r>
            <a:r>
              <a:rPr lang="en-US" sz="2000" dirty="0">
                <a:solidFill>
                  <a:srgbClr val="00B050"/>
                </a:solidFill>
                <a:latin typeface="Arial" panose="020B0604020202020204" pitchFamily="34" charset="0"/>
              </a:rPr>
              <a:t>in the forum</a:t>
            </a:r>
            <a:r>
              <a:rPr lang="en-US" sz="2000" dirty="0">
                <a:solidFill>
                  <a:srgbClr val="333333"/>
                </a:solidFill>
                <a:latin typeface="Arial" panose="020B0604020202020204" pitchFamily="34" charset="0"/>
              </a:rPr>
              <a:t>.</a:t>
            </a:r>
          </a:p>
          <a:p>
            <a:r>
              <a:rPr lang="en-US" sz="2000" dirty="0">
                <a:solidFill>
                  <a:srgbClr val="00B050"/>
                </a:solidFill>
                <a:latin typeface="Arial" panose="020B0604020202020204" pitchFamily="34" charset="0"/>
              </a:rPr>
              <a:t>WGs should operate also outside of zoom meetings</a:t>
            </a:r>
            <a:r>
              <a:rPr lang="en-US" sz="2000" dirty="0">
                <a:solidFill>
                  <a:srgbClr val="333333"/>
                </a:solidFill>
                <a:latin typeface="Arial" panose="020B0604020202020204" pitchFamily="34" charset="0"/>
              </a:rPr>
              <a:t> – recommended tool: </a:t>
            </a:r>
            <a:r>
              <a:rPr lang="en-US" sz="2000" dirty="0" err="1">
                <a:solidFill>
                  <a:srgbClr val="333333"/>
                </a:solidFill>
                <a:latin typeface="Arial" panose="020B0604020202020204" pitchFamily="34" charset="0"/>
              </a:rPr>
              <a:t>Mattermost</a:t>
            </a:r>
            <a:r>
              <a:rPr lang="en-US" sz="2000" dirty="0">
                <a:solidFill>
                  <a:srgbClr val="333333"/>
                </a:solidFill>
                <a:latin typeface="Arial" panose="020B0604020202020204" pitchFamily="34" charset="0"/>
              </a:rPr>
              <a:t>.</a:t>
            </a:r>
          </a:p>
          <a:p>
            <a:r>
              <a:rPr lang="en-US" sz="2000" dirty="0">
                <a:solidFill>
                  <a:srgbClr val="333333"/>
                </a:solidFill>
                <a:latin typeface="Arial" panose="020B0604020202020204" pitchFamily="34" charset="0"/>
              </a:rPr>
              <a:t>WG Meetings vary from every 2 weeks to every 3 months.</a:t>
            </a:r>
          </a:p>
          <a:p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E2AAA0-91F1-8BA1-963F-FF73AA892A8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6A2B72-61D3-4DD5-8514-A6095F7E9C14}" type="datetime1">
              <a:rPr lang="en-US" smtClean="0"/>
              <a:pPr/>
              <a:t>2/11/25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68EEE2-3C5E-F7AE-BCBA-D7F13DAB53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5CAC91-87B5-3986-2B63-92D2278717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5459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926EB-6F1E-24D7-633A-990542620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HFM Annual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DB9C84-3225-0490-EC12-E92C035CDC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 ½ days</a:t>
            </a:r>
          </a:p>
          <a:p>
            <a:r>
              <a:rPr lang="en-US" dirty="0"/>
              <a:t>10 min discussion slots</a:t>
            </a:r>
          </a:p>
          <a:p>
            <a:r>
              <a:rPr lang="en-US" dirty="0"/>
              <a:t>few topical discussion sessions</a:t>
            </a:r>
          </a:p>
          <a:p>
            <a:r>
              <a:rPr lang="en-US" dirty="0"/>
              <a:t>held at CERN due to large local contingent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00A17-D29F-CD68-E158-D7FD3F499B3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6A2B72-61D3-4DD5-8514-A6095F7E9C14}" type="datetime1">
              <a:rPr lang="en-US" smtClean="0"/>
              <a:pPr/>
              <a:t>2/11/25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298BC8-BDE7-A489-7C50-64CEC80917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DB155A-04D5-5277-BA02-C701BF59CF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756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12659-93C3-0226-E4DD-8370AD672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53C070-66F8-C6C5-59D5-B8D2EBF44F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Are the forum and the working groups </a:t>
            </a:r>
            <a:r>
              <a:rPr lang="en-US" i="1" dirty="0"/>
              <a:t>working</a:t>
            </a:r>
            <a:r>
              <a:rPr lang="en-US" dirty="0"/>
              <a:t>?</a:t>
            </a:r>
          </a:p>
          <a:p>
            <a:r>
              <a:rPr lang="en-US" dirty="0"/>
              <a:t>Do we have the right discussions when we need them?</a:t>
            </a:r>
          </a:p>
          <a:p>
            <a:r>
              <a:rPr lang="en-US"/>
              <a:t>Where do we need to improve?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31A443-5434-7460-ABCC-2F61B6B8AEB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6A2B72-61D3-4DD5-8514-A6095F7E9C14}" type="datetime1">
              <a:rPr lang="en-US" smtClean="0"/>
              <a:pPr/>
              <a:t>2/12/25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089487-30DD-5575-FA67-D1E8E9F2F8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DA934-E387-409D-2909-B0A8B68F4B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5442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6678094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f2763-0e71-4812-94ad-3b15b8174d77" xsi:nil="true"/>
    <lcf76f155ced4ddcb4097134ff3c332f xmlns="a6163950-ed7b-45ff-a88b-85d0d03db3bc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AC2F659110449B50831FBB0A72745" ma:contentTypeVersion="13" ma:contentTypeDescription="Create a new document." ma:contentTypeScope="" ma:versionID="4f52a24a8f412ad2ac9ad4d422ad757b">
  <xsd:schema xmlns:xsd="http://www.w3.org/2001/XMLSchema" xmlns:xs="http://www.w3.org/2001/XMLSchema" xmlns:p="http://schemas.microsoft.com/office/2006/metadata/properties" xmlns:ns2="a6163950-ed7b-45ff-a88b-85d0d03db3bc" xmlns:ns3="e24f2763-0e71-4812-94ad-3b15b8174d77" targetNamespace="http://schemas.microsoft.com/office/2006/metadata/properties" ma:root="true" ma:fieldsID="4c4331a550448243f239d832ebeb7c59" ns2:_="" ns3:_="">
    <xsd:import namespace="a6163950-ed7b-45ff-a88b-85d0d03db3bc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63950-ed7b-45ff-a88b-85d0d03db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Balises d’image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2783517-eec7-41e1-8554-8c5ca65260d1}" ma:internalName="TaxCatchAll" ma:showField="CatchAllData" ma:web="e24f2763-0e71-4812-94ad-3b15b8174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49F46D0-D22B-4A79-B6E1-793E4DA25814}">
  <ds:schemaRefs>
    <ds:schemaRef ds:uri="http://purl.org/dc/elements/1.1/"/>
    <ds:schemaRef ds:uri="http://www.w3.org/XML/1998/namespace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a6163950-ed7b-45ff-a88b-85d0d03db3bc"/>
    <ds:schemaRef ds:uri="e24f2763-0e71-4812-94ad-3b15b8174d77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C52811E-733C-48F0-8254-2F3B57F89C8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6163950-ed7b-45ff-a88b-85d0d03db3bc"/>
    <ds:schemaRef ds:uri="e24f2763-0e71-4812-94ad-3b15b8174d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35750</TotalTime>
  <Words>274</Words>
  <Application>Microsoft Macintosh PowerPoint</Application>
  <PresentationFormat>On-screen Show (4:3)</PresentationFormat>
  <Paragraphs>54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Rockwell Light</vt:lpstr>
      <vt:lpstr>sourcesans-regular</vt:lpstr>
      <vt:lpstr>HFM(4-3)</vt:lpstr>
      <vt:lpstr>HFM Working Modes</vt:lpstr>
      <vt:lpstr>Overview</vt:lpstr>
      <vt:lpstr>HFM Webpage</vt:lpstr>
      <vt:lpstr>HFM Forum</vt:lpstr>
      <vt:lpstr>HFM Working Groups</vt:lpstr>
      <vt:lpstr>HFM Annual Meeting</vt:lpstr>
      <vt:lpstr>Questions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Auchmann Bernhard</cp:lastModifiedBy>
  <cp:revision>140</cp:revision>
  <cp:lastPrinted>2022-04-29T08:24:36Z</cp:lastPrinted>
  <dcterms:created xsi:type="dcterms:W3CDTF">2012-11-30T11:04:26Z</dcterms:created>
  <dcterms:modified xsi:type="dcterms:W3CDTF">2025-02-12T10:56:57Z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0x010100640AC2F659110449B50831FBB0A72745</vt:lpwstr>
  </property>
  <property fmtid="{D5CDD505-2E9C-101B-9397-08002B2CF9AE}" pid="3" name="Order">
    <vt:r8>15100</vt:r8>
  </property>
  <property fmtid="{D5CDD505-2E9C-101B-9397-08002B2CF9AE}" pid="4" name="MediaServiceImageTags">
    <vt:lpwstr/>
  </property>
</Properties>
</file>