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2" r:id="rId5"/>
    <p:sldId id="260" r:id="rId6"/>
    <p:sldId id="264" r:id="rId7"/>
    <p:sldId id="265" r:id="rId8"/>
    <p:sldId id="266" r:id="rId9"/>
    <p:sldId id="268" r:id="rId10"/>
    <p:sldId id="271" r:id="rId11"/>
    <p:sldId id="273" r:id="rId12"/>
  </p:sldIdLst>
  <p:sldSz cx="12192000" cy="6858000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CF8C9-FFFB-4F83-ACA9-21AE2394DD23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72130-6256-4EA6-A982-0260B91EC4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52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2130-6256-4EA6-A982-0260B91EC47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819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2130-6256-4EA6-A982-0260B91EC47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5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87403-0633-F5A4-8009-63D37029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AAB60E-F393-9EB7-DAD8-B2539CCCF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E9B1F-7850-BC00-1B17-B6E312BE0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EE4A8-1CE1-9538-13C5-8AC6ADD75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05E34-DF69-6820-B949-97C0A5E0C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985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6732-481B-23C9-1ACA-B80FDCF9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893B9A-AF13-CF73-CD30-E68B7EBC1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3B030-830C-4E1A-C658-A8CCD2DDF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BF6EC-42AA-852C-DCF4-CBA893286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A67F0-C4B1-FE0C-87A9-96F66F986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31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A4BDD0-DE61-265C-9258-03D1925428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B442D8-2DCD-F65F-450E-62E392FFD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59EDF-B2D9-71CC-0DCC-646BEF56C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2AD0A-2563-5345-5B69-0123562A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5CF7F-5B58-EFFA-35A8-2E53E8DE3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91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44AF-357D-A2D8-060C-D6C325117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A06D4-95B8-10A9-91DE-3968894D4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826B1-B273-202C-EF8C-93252543B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F4475-09F9-242E-9F8D-83CF41613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C5168-ECCB-0540-6EE4-C628A5325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77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BC12-EC69-9787-FAFF-01F970CF3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D8665-0ABE-9937-760A-73B35099B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89AF2-B853-1EAE-97EA-42062078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DAED0-3454-BBCB-1F16-7FC751115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EBAEF-58BC-2453-3CCC-A30E85E78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02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B919-3FBD-C46C-6CDE-4A566FE19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B0715-6A46-5D8B-9051-F47B529D01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E5729-781F-71CB-99C9-E0B5721C5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ACE016-0810-E207-0570-78CABCD7B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45A6F-43BD-42A8-5B5B-5667DA81D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D26C1-8BB4-4B23-9075-33D376894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488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4E6F-5DDA-B911-68D2-BC3A494F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D9C13-2E8F-4333-EE64-A30E8A26B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5256C9-90F5-2A0B-1959-259ED0B9D1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49B396-9D82-F060-F492-F8B371BDC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84E4BD-4A3B-9D39-03B3-F5D14BF2FA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B48EAA-5A58-0475-56EF-35EE57ADE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583B19-22E8-6451-5D82-695F7FA5A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39DDDB-266A-6CAC-75F2-666BD170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67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FBC2F-C76D-046B-4398-08CBB5C55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A4FFD-8A01-22A2-8E97-C4E9DC27C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48DB0-6DE1-AA4E-81F0-04F6BAC2B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37F3A3-5044-6424-DC28-952067EA6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63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86CD30-F1ED-619C-0E6A-75829B90B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21A0-9173-1228-77C4-5B22780C7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7281C-B461-74B7-D8D5-827631EAD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86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6C665-97B4-DCFC-F3AB-C959BC825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A7B4D-A334-683D-B213-0020EE951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5BAF8-E350-1A91-6B37-FA0A158894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27824-9B5C-6192-18A6-3B2EF7060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2C0BF-21CE-B576-0144-226AB99B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374F5-C881-24F1-4A80-4EEF7833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42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D51C8-9586-46D3-D0F7-FA1D2E781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BFF90B-DCBD-E0C8-2C11-9B44B7D76F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33AFB-7FC8-1168-C398-7E76F9182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1DD9A1-5A47-64F1-59AB-9C21A33F0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6E4B3-0171-AFD3-EC21-F3C40936E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063A3B-BBEF-0735-9A0A-AE4CE666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243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85EEC-1EE7-D90C-FE0A-C3D1CF9B1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0B02E-02D1-0C3F-25D6-AD6A3D9B4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AC787-C04D-EBFB-00FA-D5FA1ABE6D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79522-2C8B-408C-A1F3-B94164BD800D}" type="datetimeFigureOut">
              <a:rPr lang="nl-NL" smtClean="0"/>
              <a:t>11-2-2025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93D27-A535-7CC7-35B4-C3D308100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B83A-E582-B251-6468-DA713929A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AB627-CD42-4CA8-85CB-F4283B0B789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95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image" Target="../media/image27.tiff"/><Relationship Id="rId7" Type="http://schemas.openxmlformats.org/officeDocument/2006/relationships/image" Target="../media/image3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tiff"/><Relationship Id="rId5" Type="http://schemas.openxmlformats.org/officeDocument/2006/relationships/image" Target="../media/image29.tiff"/><Relationship Id="rId10" Type="http://schemas.openxmlformats.org/officeDocument/2006/relationships/image" Target="../media/image5.png"/><Relationship Id="rId4" Type="http://schemas.openxmlformats.org/officeDocument/2006/relationships/image" Target="../media/image28.tiff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doi.org/10.1109/TASC.2023.3264788" TargetMode="External"/><Relationship Id="rId2" Type="http://schemas.openxmlformats.org/officeDocument/2006/relationships/hyperlink" Target="https://doi.org/10.1109/TASC.2023.32641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s://doi.org/10.1109/TASC.2022.315863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7CA4CC6F-4A9A-B1E4-26BF-96B9BF07947E}"/>
              </a:ext>
            </a:extLst>
          </p:cNvPr>
          <p:cNvSpPr txBox="1">
            <a:spLocks/>
          </p:cNvSpPr>
          <p:nvPr/>
        </p:nvSpPr>
        <p:spPr>
          <a:xfrm>
            <a:off x="228600" y="5672650"/>
            <a:ext cx="11963400" cy="1020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US" alt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Anna Kario</a:t>
            </a:r>
            <a:r>
              <a:rPr lang="en-US" sz="2000" b="1" u="sng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Herman ten Kate</a:t>
            </a:r>
            <a:r>
              <a:rPr lang="en-US" alt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Simon Otten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Jorick Leferink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Sander Wessel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Cansu Topaloglu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 Smithers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Mohammed Abdul Rasheed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Melissa Goodwin</a:t>
            </a:r>
            <a:r>
              <a:rPr lang="en-US" sz="2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de-D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Daniel Davis</a:t>
            </a:r>
            <a:r>
              <a:rPr lang="en-US" sz="20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David Larbalestier</a:t>
            </a:r>
            <a:r>
              <a:rPr lang="en-US" sz="20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Ulf </a:t>
            </a:r>
            <a:r>
              <a:rPr lang="de-DE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Trociewitz</a:t>
            </a:r>
            <a:r>
              <a:rPr lang="en-US" sz="20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de-D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Tengming</a:t>
            </a:r>
            <a:r>
              <a:rPr lang="de-D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Shen</a:t>
            </a:r>
            <a:r>
              <a:rPr lang="en-US" sz="20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Amalia Ballarino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alt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University of Twente,</a:t>
            </a:r>
            <a:r>
              <a:rPr lang="en-US" altLang="en-US" sz="20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  <a:r>
              <a:rPr lang="en-US" alt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 NHFML,</a:t>
            </a:r>
            <a:r>
              <a:rPr lang="en-US" altLang="en-US" sz="20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en-US" alt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LBNL, </a:t>
            </a:r>
            <a:r>
              <a:rPr lang="en-US" altLang="en-US" sz="2000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en-US" alt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picture containing screenshot, outdoor, black and white, art&#10;&#10;Description automatically generated">
            <a:extLst>
              <a:ext uri="{FF2B5EF4-FFF2-40B4-BE49-F238E27FC236}">
                <a16:creationId xmlns:a16="http://schemas.microsoft.com/office/drawing/2014/main" id="{500757DE-8CD7-892D-4110-B9F57916E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" r="-2" b="11921"/>
          <a:stretch/>
        </p:blipFill>
        <p:spPr>
          <a:xfrm>
            <a:off x="4109127" y="0"/>
            <a:ext cx="8082873" cy="5385816"/>
          </a:xfrm>
          <a:custGeom>
            <a:avLst/>
            <a:gdLst/>
            <a:ahLst/>
            <a:cxnLst/>
            <a:rect l="l" t="t" r="r" b="b"/>
            <a:pathLst>
              <a:path w="9276545" h="6871647">
                <a:moveTo>
                  <a:pt x="9276545" y="0"/>
                </a:moveTo>
                <a:lnTo>
                  <a:pt x="9276545" y="6858000"/>
                </a:lnTo>
                <a:lnTo>
                  <a:pt x="1546051" y="6871647"/>
                </a:lnTo>
                <a:lnTo>
                  <a:pt x="1535751" y="6828910"/>
                </a:lnTo>
                <a:cubicBezTo>
                  <a:pt x="1530460" y="6775140"/>
                  <a:pt x="1515370" y="6618042"/>
                  <a:pt x="1514301" y="6549029"/>
                </a:cubicBezTo>
                <a:cubicBezTo>
                  <a:pt x="1518045" y="6491396"/>
                  <a:pt x="1528503" y="6450608"/>
                  <a:pt x="1529339" y="6414828"/>
                </a:cubicBezTo>
                <a:cubicBezTo>
                  <a:pt x="1525062" y="6359280"/>
                  <a:pt x="1502062" y="6307149"/>
                  <a:pt x="1493941" y="6268848"/>
                </a:cubicBezTo>
                <a:cubicBezTo>
                  <a:pt x="1502669" y="6254191"/>
                  <a:pt x="1469920" y="6200171"/>
                  <a:pt x="1480613" y="6185025"/>
                </a:cubicBezTo>
                <a:cubicBezTo>
                  <a:pt x="1481020" y="6164522"/>
                  <a:pt x="1458164" y="6060790"/>
                  <a:pt x="1443364" y="6018360"/>
                </a:cubicBezTo>
                <a:cubicBezTo>
                  <a:pt x="1426694" y="5970758"/>
                  <a:pt x="1390307" y="5920074"/>
                  <a:pt x="1380584" y="5899407"/>
                </a:cubicBezTo>
                <a:cubicBezTo>
                  <a:pt x="1370860" y="5878740"/>
                  <a:pt x="1392244" y="5920877"/>
                  <a:pt x="1385023" y="5894356"/>
                </a:cubicBezTo>
                <a:cubicBezTo>
                  <a:pt x="1377800" y="5867835"/>
                  <a:pt x="1345702" y="5770498"/>
                  <a:pt x="1337254" y="5740279"/>
                </a:cubicBezTo>
                <a:cubicBezTo>
                  <a:pt x="1353956" y="5738860"/>
                  <a:pt x="1323673" y="5722040"/>
                  <a:pt x="1334321" y="5713042"/>
                </a:cubicBezTo>
                <a:cubicBezTo>
                  <a:pt x="1343675" y="5706701"/>
                  <a:pt x="1336672" y="5700118"/>
                  <a:pt x="1335877" y="5692870"/>
                </a:cubicBezTo>
                <a:cubicBezTo>
                  <a:pt x="1343201" y="5683812"/>
                  <a:pt x="1329617" y="5652064"/>
                  <a:pt x="1319978" y="5643427"/>
                </a:cubicBezTo>
                <a:cubicBezTo>
                  <a:pt x="1286551" y="5622177"/>
                  <a:pt x="1310947" y="5579803"/>
                  <a:pt x="1285321" y="5562271"/>
                </a:cubicBezTo>
                <a:cubicBezTo>
                  <a:pt x="1281540" y="5556238"/>
                  <a:pt x="1279983" y="5550455"/>
                  <a:pt x="1279815" y="5544867"/>
                </a:cubicBezTo>
                <a:lnTo>
                  <a:pt x="1282507" y="5529404"/>
                </a:lnTo>
                <a:lnTo>
                  <a:pt x="1289604" y="5525378"/>
                </a:lnTo>
                <a:lnTo>
                  <a:pt x="1287766" y="5515726"/>
                </a:lnTo>
                <a:lnTo>
                  <a:pt x="1288829" y="5513051"/>
                </a:lnTo>
                <a:cubicBezTo>
                  <a:pt x="1290896" y="5507946"/>
                  <a:pt x="1292688" y="5502897"/>
                  <a:pt x="1293373" y="5497833"/>
                </a:cubicBezTo>
                <a:cubicBezTo>
                  <a:pt x="1288690" y="5483829"/>
                  <a:pt x="1272696" y="5459278"/>
                  <a:pt x="1260736" y="5429027"/>
                </a:cubicBezTo>
                <a:cubicBezTo>
                  <a:pt x="1238579" y="5396416"/>
                  <a:pt x="1238884" y="5351600"/>
                  <a:pt x="1221610" y="5316328"/>
                </a:cubicBezTo>
                <a:lnTo>
                  <a:pt x="1216099" y="5309330"/>
                </a:lnTo>
                <a:lnTo>
                  <a:pt x="1217278" y="5279477"/>
                </a:lnTo>
                <a:cubicBezTo>
                  <a:pt x="1221588" y="5274318"/>
                  <a:pt x="1222716" y="5266940"/>
                  <a:pt x="1218469" y="5260597"/>
                </a:cubicBezTo>
                <a:lnTo>
                  <a:pt x="1206220" y="5152555"/>
                </a:lnTo>
                <a:cubicBezTo>
                  <a:pt x="1205294" y="5116878"/>
                  <a:pt x="1196908" y="5101727"/>
                  <a:pt x="1212921" y="5046536"/>
                </a:cubicBezTo>
                <a:cubicBezTo>
                  <a:pt x="1234138" y="4987918"/>
                  <a:pt x="1204801" y="4903116"/>
                  <a:pt x="1212183" y="4837345"/>
                </a:cubicBezTo>
                <a:cubicBezTo>
                  <a:pt x="1183151" y="4802424"/>
                  <a:pt x="1209228" y="4821062"/>
                  <a:pt x="1202048" y="4784195"/>
                </a:cubicBezTo>
                <a:cubicBezTo>
                  <a:pt x="1202483" y="4760878"/>
                  <a:pt x="1202919" y="4737561"/>
                  <a:pt x="1203354" y="4714245"/>
                </a:cubicBezTo>
                <a:lnTo>
                  <a:pt x="1201502" y="4700836"/>
                </a:lnTo>
                <a:lnTo>
                  <a:pt x="1194919" y="4697224"/>
                </a:lnTo>
                <a:lnTo>
                  <a:pt x="1187792" y="4677162"/>
                </a:lnTo>
                <a:cubicBezTo>
                  <a:pt x="1186060" y="4669625"/>
                  <a:pt x="1185291" y="4661478"/>
                  <a:pt x="1186080" y="4652429"/>
                </a:cubicBezTo>
                <a:cubicBezTo>
                  <a:pt x="1199189" y="4622456"/>
                  <a:pt x="1167081" y="4571771"/>
                  <a:pt x="1184722" y="4534840"/>
                </a:cubicBezTo>
                <a:cubicBezTo>
                  <a:pt x="1182407" y="4499077"/>
                  <a:pt x="1175424" y="4460227"/>
                  <a:pt x="1172188" y="4437851"/>
                </a:cubicBezTo>
                <a:cubicBezTo>
                  <a:pt x="1161331" y="4428466"/>
                  <a:pt x="1178123" y="4398274"/>
                  <a:pt x="1165306" y="4400581"/>
                </a:cubicBezTo>
                <a:cubicBezTo>
                  <a:pt x="1171061" y="4389819"/>
                  <a:pt x="1173552" y="4346771"/>
                  <a:pt x="1168602" y="4335651"/>
                </a:cubicBezTo>
                <a:lnTo>
                  <a:pt x="1178384" y="4280215"/>
                </a:lnTo>
                <a:lnTo>
                  <a:pt x="1177294" y="4274660"/>
                </a:lnTo>
                <a:cubicBezTo>
                  <a:pt x="1177138" y="4268882"/>
                  <a:pt x="1177520" y="4251103"/>
                  <a:pt x="1177448" y="4245552"/>
                </a:cubicBezTo>
                <a:cubicBezTo>
                  <a:pt x="1177252" y="4244155"/>
                  <a:pt x="1177058" y="4242757"/>
                  <a:pt x="1176863" y="4241361"/>
                </a:cubicBezTo>
                <a:lnTo>
                  <a:pt x="1162386" y="4207167"/>
                </a:lnTo>
                <a:cubicBezTo>
                  <a:pt x="1162950" y="4202536"/>
                  <a:pt x="1174655" y="4199565"/>
                  <a:pt x="1174343" y="4192380"/>
                </a:cubicBezTo>
                <a:lnTo>
                  <a:pt x="1160516" y="4164062"/>
                </a:lnTo>
                <a:lnTo>
                  <a:pt x="1161365" y="4158623"/>
                </a:lnTo>
                <a:lnTo>
                  <a:pt x="1144878" y="4076261"/>
                </a:lnTo>
                <a:lnTo>
                  <a:pt x="1123687" y="4005692"/>
                </a:lnTo>
                <a:lnTo>
                  <a:pt x="1096720" y="3754257"/>
                </a:lnTo>
                <a:cubicBezTo>
                  <a:pt x="1083618" y="3639924"/>
                  <a:pt x="1064313" y="3636659"/>
                  <a:pt x="1047682" y="3517638"/>
                </a:cubicBezTo>
                <a:cubicBezTo>
                  <a:pt x="1048550" y="3477187"/>
                  <a:pt x="1049418" y="3436735"/>
                  <a:pt x="1050285" y="3396284"/>
                </a:cubicBezTo>
                <a:lnTo>
                  <a:pt x="1030166" y="3320814"/>
                </a:lnTo>
                <a:lnTo>
                  <a:pt x="1034128" y="3260443"/>
                </a:lnTo>
                <a:lnTo>
                  <a:pt x="1007751" y="3198916"/>
                </a:lnTo>
                <a:cubicBezTo>
                  <a:pt x="1003323" y="3193074"/>
                  <a:pt x="1001150" y="3187393"/>
                  <a:pt x="1000384" y="3181839"/>
                </a:cubicBezTo>
                <a:cubicBezTo>
                  <a:pt x="1000734" y="3176675"/>
                  <a:pt x="1001085" y="3171511"/>
                  <a:pt x="1001435" y="3166346"/>
                </a:cubicBezTo>
                <a:lnTo>
                  <a:pt x="968918" y="3112638"/>
                </a:lnTo>
                <a:cubicBezTo>
                  <a:pt x="957125" y="3092489"/>
                  <a:pt x="955617" y="3065232"/>
                  <a:pt x="934483" y="3031628"/>
                </a:cubicBezTo>
                <a:cubicBezTo>
                  <a:pt x="914631" y="2997037"/>
                  <a:pt x="908933" y="3005661"/>
                  <a:pt x="879229" y="2948196"/>
                </a:cubicBezTo>
                <a:cubicBezTo>
                  <a:pt x="850845" y="2897154"/>
                  <a:pt x="820829" y="2806798"/>
                  <a:pt x="798666" y="2761198"/>
                </a:cubicBezTo>
                <a:cubicBezTo>
                  <a:pt x="773970" y="2714562"/>
                  <a:pt x="758278" y="2715446"/>
                  <a:pt x="746962" y="2694939"/>
                </a:cubicBezTo>
                <a:lnTo>
                  <a:pt x="712796" y="2614779"/>
                </a:lnTo>
                <a:lnTo>
                  <a:pt x="697701" y="2600020"/>
                </a:lnTo>
                <a:cubicBezTo>
                  <a:pt x="697743" y="2598787"/>
                  <a:pt x="697784" y="2597555"/>
                  <a:pt x="697823" y="2596321"/>
                </a:cubicBezTo>
                <a:lnTo>
                  <a:pt x="679645" y="2572602"/>
                </a:lnTo>
                <a:lnTo>
                  <a:pt x="680789" y="2571831"/>
                </a:lnTo>
                <a:cubicBezTo>
                  <a:pt x="682946" y="2569560"/>
                  <a:pt x="683757" y="2566863"/>
                  <a:pt x="681771" y="2563200"/>
                </a:cubicBezTo>
                <a:cubicBezTo>
                  <a:pt x="705290" y="2562299"/>
                  <a:pt x="688388" y="2558438"/>
                  <a:pt x="680456" y="2547723"/>
                </a:cubicBezTo>
                <a:cubicBezTo>
                  <a:pt x="679482" y="2534148"/>
                  <a:pt x="677183" y="2493617"/>
                  <a:pt x="675922" y="2481749"/>
                </a:cubicBezTo>
                <a:lnTo>
                  <a:pt x="672894" y="2476509"/>
                </a:lnTo>
                <a:lnTo>
                  <a:pt x="673143" y="2476297"/>
                </a:lnTo>
                <a:cubicBezTo>
                  <a:pt x="673152" y="2474932"/>
                  <a:pt x="672405" y="2473126"/>
                  <a:pt x="670567" y="2470561"/>
                </a:cubicBezTo>
                <a:lnTo>
                  <a:pt x="667369" y="2466951"/>
                </a:lnTo>
                <a:lnTo>
                  <a:pt x="661495" y="2456785"/>
                </a:lnTo>
                <a:cubicBezTo>
                  <a:pt x="661510" y="2455387"/>
                  <a:pt x="661525" y="2453987"/>
                  <a:pt x="661540" y="2452588"/>
                </a:cubicBezTo>
                <a:lnTo>
                  <a:pt x="664540" y="2449913"/>
                </a:lnTo>
                <a:lnTo>
                  <a:pt x="663581" y="2449129"/>
                </a:lnTo>
                <a:cubicBezTo>
                  <a:pt x="653014" y="2444453"/>
                  <a:pt x="642406" y="2445872"/>
                  <a:pt x="663129" y="2426579"/>
                </a:cubicBezTo>
                <a:cubicBezTo>
                  <a:pt x="643271" y="2414167"/>
                  <a:pt x="657229" y="2404769"/>
                  <a:pt x="650205" y="2379928"/>
                </a:cubicBezTo>
                <a:cubicBezTo>
                  <a:pt x="634911" y="2374359"/>
                  <a:pt x="634260" y="2365346"/>
                  <a:pt x="638008" y="2354824"/>
                </a:cubicBezTo>
                <a:cubicBezTo>
                  <a:pt x="621083" y="2334576"/>
                  <a:pt x="620949" y="2310146"/>
                  <a:pt x="609851" y="2284299"/>
                </a:cubicBezTo>
                <a:lnTo>
                  <a:pt x="585585" y="2155739"/>
                </a:lnTo>
                <a:lnTo>
                  <a:pt x="581391" y="2152892"/>
                </a:lnTo>
                <a:cubicBezTo>
                  <a:pt x="578821" y="2150768"/>
                  <a:pt x="577525" y="2149149"/>
                  <a:pt x="577083" y="2147807"/>
                </a:cubicBezTo>
                <a:lnTo>
                  <a:pt x="577251" y="2147544"/>
                </a:lnTo>
                <a:lnTo>
                  <a:pt x="546845" y="2085601"/>
                </a:lnTo>
                <a:cubicBezTo>
                  <a:pt x="538270" y="2073917"/>
                  <a:pt x="486356" y="1955894"/>
                  <a:pt x="470837" y="1931362"/>
                </a:cubicBezTo>
                <a:lnTo>
                  <a:pt x="428154" y="1657167"/>
                </a:lnTo>
                <a:lnTo>
                  <a:pt x="392797" y="1510175"/>
                </a:lnTo>
                <a:cubicBezTo>
                  <a:pt x="380165" y="1504446"/>
                  <a:pt x="369910" y="1451095"/>
                  <a:pt x="372847" y="1440507"/>
                </a:cubicBezTo>
                <a:cubicBezTo>
                  <a:pt x="369015" y="1433783"/>
                  <a:pt x="338503" y="1376212"/>
                  <a:pt x="344479" y="1367690"/>
                </a:cubicBezTo>
                <a:cubicBezTo>
                  <a:pt x="332264" y="1342150"/>
                  <a:pt x="321736" y="1310521"/>
                  <a:pt x="299558" y="1287266"/>
                </a:cubicBezTo>
                <a:cubicBezTo>
                  <a:pt x="277380" y="1264010"/>
                  <a:pt x="259203" y="1269909"/>
                  <a:pt x="243216" y="1249403"/>
                </a:cubicBezTo>
                <a:cubicBezTo>
                  <a:pt x="227230" y="1228898"/>
                  <a:pt x="218454" y="1166841"/>
                  <a:pt x="203639" y="1164232"/>
                </a:cubicBezTo>
                <a:cubicBezTo>
                  <a:pt x="192352" y="1144923"/>
                  <a:pt x="198158" y="1133798"/>
                  <a:pt x="169195" y="1087898"/>
                </a:cubicBezTo>
                <a:cubicBezTo>
                  <a:pt x="139228" y="1002950"/>
                  <a:pt x="140891" y="969630"/>
                  <a:pt x="98775" y="910071"/>
                </a:cubicBezTo>
                <a:cubicBezTo>
                  <a:pt x="45025" y="831068"/>
                  <a:pt x="34038" y="817468"/>
                  <a:pt x="43820" y="712632"/>
                </a:cubicBezTo>
                <a:cubicBezTo>
                  <a:pt x="34816" y="659496"/>
                  <a:pt x="43273" y="613587"/>
                  <a:pt x="44748" y="591246"/>
                </a:cubicBezTo>
                <a:lnTo>
                  <a:pt x="36767" y="546725"/>
                </a:lnTo>
                <a:cubicBezTo>
                  <a:pt x="36093" y="528360"/>
                  <a:pt x="35418" y="509996"/>
                  <a:pt x="34744" y="491632"/>
                </a:cubicBezTo>
                <a:cubicBezTo>
                  <a:pt x="34670" y="458441"/>
                  <a:pt x="29296" y="473054"/>
                  <a:pt x="29222" y="439863"/>
                </a:cubicBezTo>
                <a:cubicBezTo>
                  <a:pt x="29152" y="439762"/>
                  <a:pt x="2578" y="397168"/>
                  <a:pt x="2507" y="397065"/>
                </a:cubicBezTo>
                <a:cubicBezTo>
                  <a:pt x="-7796" y="385479"/>
                  <a:pt x="17492" y="336832"/>
                  <a:pt x="9810" y="317232"/>
                </a:cubicBezTo>
                <a:lnTo>
                  <a:pt x="25323" y="268841"/>
                </a:lnTo>
                <a:cubicBezTo>
                  <a:pt x="20582" y="241406"/>
                  <a:pt x="55391" y="238509"/>
                  <a:pt x="50278" y="195107"/>
                </a:cubicBezTo>
                <a:cubicBezTo>
                  <a:pt x="49891" y="157638"/>
                  <a:pt x="41873" y="124837"/>
                  <a:pt x="47653" y="93413"/>
                </a:cubicBezTo>
                <a:cubicBezTo>
                  <a:pt x="41389" y="80245"/>
                  <a:pt x="38874" y="67990"/>
                  <a:pt x="48323" y="56668"/>
                </a:cubicBezTo>
                <a:cubicBezTo>
                  <a:pt x="46028" y="30349"/>
                  <a:pt x="37896" y="18658"/>
                  <a:pt x="38423" y="5323"/>
                </a:cubicBezTo>
                <a:lnTo>
                  <a:pt x="39875" y="1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61301C-8F15-9A9B-E5DD-703567DA8399}"/>
              </a:ext>
            </a:extLst>
          </p:cNvPr>
          <p:cNvSpPr txBox="1"/>
          <p:nvPr/>
        </p:nvSpPr>
        <p:spPr>
          <a:xfrm>
            <a:off x="228600" y="536555"/>
            <a:ext cx="46451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Critical Current Reduction by Transverse Pressure in Bi-2212 Rutherford cables up to 300 MPa at 11 T / 4.2 K</a:t>
            </a:r>
            <a:endParaRPr lang="nl-NL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287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1E1AB-D39F-C848-7821-FADF7BC32AC2}"/>
              </a:ext>
            </a:extLst>
          </p:cNvPr>
          <p:cNvSpPr txBox="1">
            <a:spLocks/>
          </p:cNvSpPr>
          <p:nvPr/>
        </p:nvSpPr>
        <p:spPr>
          <a:xfrm>
            <a:off x="182933" y="292406"/>
            <a:ext cx="9776685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Microstructure:  </a:t>
            </a:r>
            <a:r>
              <a:rPr lang="en-US" sz="36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flavor of defects 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9A46674C-63B4-BC4A-79F2-7A67E9250F8B}"/>
              </a:ext>
            </a:extLst>
          </p:cNvPr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fld id="{D5E4A22F-7105-4CDA-AC81-2AD24EC01792}" type="slidenum">
              <a:rPr lang="en-GB" sz="1400" smtClean="0"/>
              <a:pPr defTabSz="914400">
                <a:defRPr/>
              </a:pPr>
              <a:t>10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C378D-B548-5F8D-B891-B2E692B9AF8C}"/>
              </a:ext>
            </a:extLst>
          </p:cNvPr>
          <p:cNvSpPr txBox="1"/>
          <p:nvPr/>
        </p:nvSpPr>
        <p:spPr>
          <a:xfrm>
            <a:off x="441729" y="6158091"/>
            <a:ext cx="11089191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Here and there broken filaments, heavily distorted shape; not enough for 40 - 60% degradation.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4AB4393-0611-550D-C406-257B9B604555}"/>
              </a:ext>
            </a:extLst>
          </p:cNvPr>
          <p:cNvGrpSpPr/>
          <p:nvPr/>
        </p:nvGrpSpPr>
        <p:grpSpPr>
          <a:xfrm>
            <a:off x="171211" y="1049849"/>
            <a:ext cx="12042523" cy="4917019"/>
            <a:chOff x="227438" y="1065803"/>
            <a:chExt cx="12067334" cy="491918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C809015-3399-3D64-6108-FBF43BD6998D}"/>
                </a:ext>
              </a:extLst>
            </p:cNvPr>
            <p:cNvGrpSpPr/>
            <p:nvPr/>
          </p:nvGrpSpPr>
          <p:grpSpPr>
            <a:xfrm>
              <a:off x="2676358" y="1065803"/>
              <a:ext cx="9618414" cy="4919185"/>
              <a:chOff x="2095683" y="1167130"/>
              <a:chExt cx="9757110" cy="510001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2356D44-96E7-5B08-ADBD-AF5567AF10EC}"/>
                  </a:ext>
                </a:extLst>
              </p:cNvPr>
              <p:cNvGrpSpPr/>
              <p:nvPr/>
            </p:nvGrpSpPr>
            <p:grpSpPr>
              <a:xfrm>
                <a:off x="2095684" y="1167130"/>
                <a:ext cx="9558971" cy="4705508"/>
                <a:chOff x="2095684" y="1167130"/>
                <a:chExt cx="9558971" cy="4705508"/>
              </a:xfrm>
            </p:grpSpPr>
            <p:pic>
              <p:nvPicPr>
                <p:cNvPr id="13" name="Picture 12" descr="A close-up of a cell&#10;&#10;Description automatically generated">
                  <a:extLst>
                    <a:ext uri="{FF2B5EF4-FFF2-40B4-BE49-F238E27FC236}">
                      <a16:creationId xmlns:a16="http://schemas.microsoft.com/office/drawing/2014/main" id="{73445565-264C-9AD7-E5B3-BF81ED7457EC}"/>
                    </a:ext>
                  </a:extLst>
                </p:cNvPr>
                <p:cNvPicPr/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96800" y="1167130"/>
                  <a:ext cx="3157855" cy="2357120"/>
                </a:xfrm>
                <a:prstGeom prst="rect">
                  <a:avLst/>
                </a:prstGeom>
              </p:spPr>
            </p:pic>
            <p:pic>
              <p:nvPicPr>
                <p:cNvPr id="14" name="Picture 13" descr="A close-up of a structure&#10;&#10;Description automatically generated">
                  <a:extLst>
                    <a:ext uri="{FF2B5EF4-FFF2-40B4-BE49-F238E27FC236}">
                      <a16:creationId xmlns:a16="http://schemas.microsoft.com/office/drawing/2014/main" id="{73A14C3A-35BA-91E4-1617-F93DA2708A89}"/>
                    </a:ext>
                  </a:extLst>
                </p:cNvPr>
                <p:cNvPicPr/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96800" y="3524250"/>
                  <a:ext cx="3138170" cy="2348388"/>
                </a:xfrm>
                <a:prstGeom prst="rect">
                  <a:avLst/>
                </a:prstGeom>
              </p:spPr>
            </p:pic>
            <p:pic>
              <p:nvPicPr>
                <p:cNvPr id="15" name="Picture 14" descr="A picture containing reef, pattern, black and white&#10;&#10;Description automatically generated">
                  <a:extLst>
                    <a:ext uri="{FF2B5EF4-FFF2-40B4-BE49-F238E27FC236}">
                      <a16:creationId xmlns:a16="http://schemas.microsoft.com/office/drawing/2014/main" id="{03DCAB03-A4D8-00CE-96B3-9B5B4F8A0CB5}"/>
                    </a:ext>
                  </a:extLst>
                </p:cNvPr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95684" y="1178560"/>
                  <a:ext cx="3115310" cy="2336800"/>
                </a:xfrm>
                <a:prstGeom prst="rect">
                  <a:avLst/>
                </a:prstGeom>
                <a:ln w="22225">
                  <a:noFill/>
                </a:ln>
              </p:spPr>
            </p:pic>
            <p:pic>
              <p:nvPicPr>
                <p:cNvPr id="16" name="Picture 15" descr="A close-up of a cell&#10;&#10;Description automatically generated with low confidence">
                  <a:extLst>
                    <a:ext uri="{FF2B5EF4-FFF2-40B4-BE49-F238E27FC236}">
                      <a16:creationId xmlns:a16="http://schemas.microsoft.com/office/drawing/2014/main" id="{A029BBDC-2C15-5BCC-42F5-DD4EB56650AA}"/>
                    </a:ext>
                  </a:extLst>
                </p:cNvPr>
                <p:cNvPicPr/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95684" y="3535680"/>
                  <a:ext cx="3071495" cy="2303780"/>
                </a:xfrm>
                <a:prstGeom prst="rect">
                  <a:avLst/>
                </a:prstGeom>
                <a:ln w="22225">
                  <a:noFill/>
                </a:ln>
              </p:spPr>
            </p:pic>
            <p:pic>
              <p:nvPicPr>
                <p:cNvPr id="17" name="Picture 16" descr="A close-up of a cell&#10;&#10;Description automatically generated">
                  <a:extLst>
                    <a:ext uri="{FF2B5EF4-FFF2-40B4-BE49-F238E27FC236}">
                      <a16:creationId xmlns:a16="http://schemas.microsoft.com/office/drawing/2014/main" id="{F09255C7-CF0F-BF39-6A2A-82C110042CB7}"/>
                    </a:ext>
                  </a:extLst>
                </p:cNvPr>
                <p:cNvPicPr/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60365" y="1167130"/>
                  <a:ext cx="3143250" cy="2368550"/>
                </a:xfrm>
                <a:prstGeom prst="rect">
                  <a:avLst/>
                </a:prstGeom>
              </p:spPr>
            </p:pic>
            <p:pic>
              <p:nvPicPr>
                <p:cNvPr id="18" name="Picture 17" descr="A close-up of a cell&#10;&#10;Description automatically generated">
                  <a:extLst>
                    <a:ext uri="{FF2B5EF4-FFF2-40B4-BE49-F238E27FC236}">
                      <a16:creationId xmlns:a16="http://schemas.microsoft.com/office/drawing/2014/main" id="{6EE902D2-283C-2521-28FF-3EBF584FA3B4}"/>
                    </a:ext>
                  </a:extLst>
                </p:cNvPr>
                <p:cNvPicPr/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60365" y="3535680"/>
                  <a:ext cx="3162300" cy="2306247"/>
                </a:xfrm>
                <a:prstGeom prst="rect">
                  <a:avLst/>
                </a:prstGeom>
              </p:spPr>
            </p:pic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518F58-EA6C-0E6B-9AE2-D28BD046F74F}"/>
                  </a:ext>
                </a:extLst>
              </p:cNvPr>
              <p:cNvSpPr txBox="1"/>
              <p:nvPr/>
            </p:nvSpPr>
            <p:spPr>
              <a:xfrm>
                <a:off x="2095683" y="5884068"/>
                <a:ext cx="3071495" cy="383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Sample-1   </a:t>
                </a:r>
                <a:r>
                  <a:rPr lang="en-US" b="1" dirty="0">
                    <a:solidFill>
                      <a:srgbClr val="0766D4"/>
                    </a:solidFill>
                  </a:rPr>
                  <a:t>200 MPa  92%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508AB9-B837-C99A-7964-591E26EE81B7}"/>
                  </a:ext>
                </a:extLst>
              </p:cNvPr>
              <p:cNvSpPr txBox="1"/>
              <p:nvPr/>
            </p:nvSpPr>
            <p:spPr>
              <a:xfrm>
                <a:off x="5260364" y="5884068"/>
                <a:ext cx="3236434" cy="383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Sample-3  </a:t>
                </a:r>
                <a:r>
                  <a:rPr lang="en-US" b="1" dirty="0">
                    <a:solidFill>
                      <a:srgbClr val="0766D4"/>
                    </a:solidFill>
                  </a:rPr>
                  <a:t>250 MPa   56%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B7878A-0156-77A2-48E2-A13D617AE636}"/>
                  </a:ext>
                </a:extLst>
              </p:cNvPr>
              <p:cNvSpPr txBox="1"/>
              <p:nvPr/>
            </p:nvSpPr>
            <p:spPr>
              <a:xfrm>
                <a:off x="8589984" y="5853451"/>
                <a:ext cx="3262809" cy="383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Sample-2   </a:t>
                </a:r>
                <a:r>
                  <a:rPr lang="en-US" b="1" dirty="0">
                    <a:solidFill>
                      <a:srgbClr val="0766D4"/>
                    </a:solidFill>
                  </a:rPr>
                  <a:t>300 MPa   40%</a:t>
                </a:r>
              </a:p>
            </p:txBody>
          </p:sp>
        </p:grpSp>
        <p:pic>
          <p:nvPicPr>
            <p:cNvPr id="7" name="C:/Program Files/Carl Zeiss X-ray Microscopy/Xradia Versa/16.1.13038.43540/3DViewer/share/examine_report/resources/genmacrep-page-3_2.bmp">
              <a:extLst>
                <a:ext uri="{FF2B5EF4-FFF2-40B4-BE49-F238E27FC236}">
                  <a16:creationId xmlns:a16="http://schemas.microsoft.com/office/drawing/2014/main" id="{9856D802-1A94-0987-7B7F-98D9DD6B410F}"/>
                </a:ext>
              </a:extLst>
            </p:cNvPr>
            <p:cNvPicPr/>
            <p:nvPr/>
          </p:nvPicPr>
          <p:blipFill rotWithShape="1">
            <a:blip r:embed="rId9"/>
            <a:srcRect l="24285" r="23154"/>
            <a:stretch/>
          </p:blipFill>
          <p:spPr>
            <a:xfrm>
              <a:off x="239184" y="1065803"/>
              <a:ext cx="2345313" cy="295330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E6626CF-031C-B5F0-D138-9A709D9D583F}"/>
                </a:ext>
              </a:extLst>
            </p:cNvPr>
            <p:cNvSpPr txBox="1"/>
            <p:nvPr/>
          </p:nvSpPr>
          <p:spPr>
            <a:xfrm>
              <a:off x="227438" y="4094291"/>
              <a:ext cx="2375840" cy="187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Tomography of cable at ¾ wire height.</a:t>
              </a:r>
            </a:p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Long voids inside, along the wire</a:t>
              </a:r>
              <a:r>
                <a:rPr lang="en-US" b="1" dirty="0"/>
                <a:t>.</a:t>
              </a:r>
            </a:p>
            <a:p>
              <a:endParaRPr lang="en-US" dirty="0"/>
            </a:p>
            <a:p>
              <a:r>
                <a:rPr lang="en-US" sz="1800" dirty="0">
                  <a:ea typeface="Calibri" panose="020F0502020204030204" pitchFamily="34" charset="0"/>
                  <a:cs typeface="Calibri" panose="020F0502020204030204" pitchFamily="34" charset="0"/>
                </a:rPr>
                <a:t>Sample-2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200064F4-35ED-E017-E477-DF999F12F54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7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reef, pattern, black and white&#10;&#10;Description automatically generated">
            <a:extLst>
              <a:ext uri="{FF2B5EF4-FFF2-40B4-BE49-F238E27FC236}">
                <a16:creationId xmlns:a16="http://schemas.microsoft.com/office/drawing/2014/main" id="{9B3163B2-838F-6744-F25A-BD163368679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88"/>
          <a:stretch/>
        </p:blipFill>
        <p:spPr>
          <a:xfrm rot="5400000">
            <a:off x="7467601" y="2133602"/>
            <a:ext cx="6857998" cy="2590800"/>
          </a:xfrm>
          <a:prstGeom prst="rect">
            <a:avLst/>
          </a:prstGeom>
          <a:ln w="22225">
            <a:noFill/>
          </a:ln>
          <a:effectLst>
            <a:softEdge rad="12700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1AC820-D7BC-CEE4-2685-DDF24507B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4A22F-7105-4CDA-AC81-2AD24EC01792}" type="slidenum">
              <a:rPr lang="en-GB" sz="1400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BA76B9-4FC4-CADA-FA6B-940D948A49D9}"/>
              </a:ext>
            </a:extLst>
          </p:cNvPr>
          <p:cNvSpPr txBox="1">
            <a:spLocks/>
          </p:cNvSpPr>
          <p:nvPr/>
        </p:nvSpPr>
        <p:spPr>
          <a:xfrm>
            <a:off x="385489" y="342483"/>
            <a:ext cx="7464894" cy="5334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8172C7-AF02-189A-6B0A-F6914F294C4F}"/>
              </a:ext>
            </a:extLst>
          </p:cNvPr>
          <p:cNvSpPr txBox="1"/>
          <p:nvPr/>
        </p:nvSpPr>
        <p:spPr>
          <a:xfrm>
            <a:off x="47161" y="1118689"/>
            <a:ext cx="955403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Unique transverse pressure data on 4 Bi-2212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cable </a:t>
            </a: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samples up to </a:t>
            </a:r>
            <a:b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300 MPa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 3 difference found in cable critical currents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(likely caused by differences in powder and wire batches, cabling, heat treatment)</a:t>
            </a:r>
          </a:p>
          <a:p>
            <a:pPr marL="342900" indent="-342900" defTabSz="914400"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5% degradation level is at 80 (high-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3000" b="1" i="0" u="none" strike="noStrike" kern="1200" cap="none" spc="0" normalizeH="0" baseline="-16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cable)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200 MPa (lower-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3000" b="1" i="0" u="none" strike="noStrike" kern="1200" cap="none" spc="0" normalizeH="0" baseline="-16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cable).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Only 1 to 5%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3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reduction,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saturating, observed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all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samples when cycling between 10 and 200 MPa and up to 200 cycles (good).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Contrary to Nb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in Bi-2212 all changes in critical current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 irreversible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 cause for large degradation found in the microstructure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filament level.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EB2C20-7E94-EE2E-F2FB-832A40B315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437306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E85A7B7C-23E4-32C3-3578-7A400375A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29" y="122818"/>
            <a:ext cx="10545542" cy="709389"/>
          </a:xfrm>
        </p:spPr>
        <p:txBody>
          <a:bodyPr>
            <a:normAutofit/>
          </a:bodyPr>
          <a:lstStyle/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Motivation: 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Transverse Stress in dipole magnets</a:t>
            </a: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5932535E-A4FF-C9F7-ECF6-7CDBCF3D1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48" y="979421"/>
            <a:ext cx="11559307" cy="123443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 to 110 MPa level azimuthal stress expected in Bi-2212 based dipole magnet designs</a:t>
            </a:r>
          </a:p>
          <a:p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Apart from one early date test (2000), there were no recent test data existing on cables</a:t>
            </a:r>
          </a:p>
          <a:p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data on stress limits for recent Bi-2212 cables are needed.</a:t>
            </a: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177726B2-119E-EFCD-DDEE-1B6EBC6C26B2}"/>
              </a:ext>
            </a:extLst>
          </p:cNvPr>
          <p:cNvSpPr txBox="1"/>
          <p:nvPr/>
        </p:nvSpPr>
        <p:spPr>
          <a:xfrm>
            <a:off x="8126849" y="2583192"/>
            <a:ext cx="3649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Zlobin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 (2023)</a:t>
            </a:r>
            <a:b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400" dirty="0">
                <a:hlinkClick r:id="rId2"/>
              </a:rPr>
              <a:t>https://doi.org/10.1109/TASC.2023.3264165</a:t>
            </a:r>
            <a:r>
              <a:rPr lang="en-GB" sz="1100" dirty="0"/>
              <a:t> </a:t>
            </a:r>
            <a:endParaRPr lang="en-GB" dirty="0"/>
          </a:p>
        </p:txBody>
      </p:sp>
      <p:sp>
        <p:nvSpPr>
          <p:cNvPr id="7" name="Tijdelijke aanduiding voor dianummer 16">
            <a:extLst>
              <a:ext uri="{FF2B5EF4-FFF2-40B4-BE49-F238E27FC236}">
                <a16:creationId xmlns:a16="http://schemas.microsoft.com/office/drawing/2014/main" id="{0D63FDBD-3E1B-5A62-DC41-967F5FD4C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1071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2</a:t>
            </a:fld>
            <a:endParaRPr lang="en-GB" sz="1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51CC2EF-4959-B449-A041-3440F7E31C31}"/>
              </a:ext>
            </a:extLst>
          </p:cNvPr>
          <p:cNvGrpSpPr/>
          <p:nvPr/>
        </p:nvGrpSpPr>
        <p:grpSpPr>
          <a:xfrm>
            <a:off x="555935" y="2532326"/>
            <a:ext cx="10786743" cy="3169218"/>
            <a:chOff x="590549" y="2909516"/>
            <a:chExt cx="10786743" cy="3169218"/>
          </a:xfrm>
        </p:grpSpPr>
        <p:pic>
          <p:nvPicPr>
            <p:cNvPr id="9" name="Afbeelding 5">
              <a:extLst>
                <a:ext uri="{FF2B5EF4-FFF2-40B4-BE49-F238E27FC236}">
                  <a16:creationId xmlns:a16="http://schemas.microsoft.com/office/drawing/2014/main" id="{81E286CB-4888-3B46-2C93-32D052D5A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2479" y="3511716"/>
              <a:ext cx="2830639" cy="2149943"/>
            </a:xfrm>
            <a:prstGeom prst="rect">
              <a:avLst/>
            </a:prstGeom>
          </p:spPr>
        </p:pic>
        <p:sp>
          <p:nvSpPr>
            <p:cNvPr id="10" name="Tekstvak 6">
              <a:extLst>
                <a:ext uri="{FF2B5EF4-FFF2-40B4-BE49-F238E27FC236}">
                  <a16:creationId xmlns:a16="http://schemas.microsoft.com/office/drawing/2014/main" id="{CD3859D7-D3DF-8E6E-91DD-C8875089F641}"/>
                </a:ext>
              </a:extLst>
            </p:cNvPr>
            <p:cNvSpPr txBox="1"/>
            <p:nvPr/>
          </p:nvSpPr>
          <p:spPr>
            <a:xfrm>
              <a:off x="4344282" y="2919790"/>
              <a:ext cx="36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Zlobin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et al. (2022)</a:t>
              </a:r>
              <a:b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4"/>
                </a:rPr>
                <a:t>https://doi.org/10.1109/TASC.2022.3158635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kstvak 7">
              <a:extLst>
                <a:ext uri="{FF2B5EF4-FFF2-40B4-BE49-F238E27FC236}">
                  <a16:creationId xmlns:a16="http://schemas.microsoft.com/office/drawing/2014/main" id="{84BA6C94-7539-5CF1-4ECF-8CE3D1CD7D14}"/>
                </a:ext>
              </a:extLst>
            </p:cNvPr>
            <p:cNvSpPr txBox="1"/>
            <p:nvPr/>
          </p:nvSpPr>
          <p:spPr>
            <a:xfrm>
              <a:off x="4670432" y="5701896"/>
              <a:ext cx="21412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104 MPa peak stress</a:t>
              </a:r>
            </a:p>
          </p:txBody>
        </p:sp>
        <p:pic>
          <p:nvPicPr>
            <p:cNvPr id="12" name="Afbeelding 9">
              <a:extLst>
                <a:ext uri="{FF2B5EF4-FFF2-40B4-BE49-F238E27FC236}">
                  <a16:creationId xmlns:a16="http://schemas.microsoft.com/office/drawing/2014/main" id="{AC3445D7-B092-3C01-1E37-0D870DE68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71519" y="3510481"/>
              <a:ext cx="2311686" cy="2198921"/>
            </a:xfrm>
            <a:prstGeom prst="rect">
              <a:avLst/>
            </a:prstGeom>
          </p:spPr>
        </p:pic>
        <p:sp>
          <p:nvSpPr>
            <p:cNvPr id="13" name="Tekstvak 10">
              <a:extLst>
                <a:ext uri="{FF2B5EF4-FFF2-40B4-BE49-F238E27FC236}">
                  <a16:creationId xmlns:a16="http://schemas.microsoft.com/office/drawing/2014/main" id="{0FA20928-E69C-45CE-85C8-14E6103BE784}"/>
                </a:ext>
              </a:extLst>
            </p:cNvPr>
            <p:cNvSpPr txBox="1"/>
            <p:nvPr/>
          </p:nvSpPr>
          <p:spPr>
            <a:xfrm>
              <a:off x="9318404" y="5709402"/>
              <a:ext cx="2058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80 MPa peak stress</a:t>
              </a:r>
            </a:p>
          </p:txBody>
        </p:sp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7D5E31E2-346E-0784-06CA-3B53DB3F2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268" y="3419524"/>
              <a:ext cx="2231872" cy="2565801"/>
            </a:xfrm>
            <a:prstGeom prst="rect">
              <a:avLst/>
            </a:prstGeom>
          </p:spPr>
        </p:pic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DC46B75A-9959-2606-5E9B-BC75932E1D93}"/>
                </a:ext>
              </a:extLst>
            </p:cNvPr>
            <p:cNvSpPr txBox="1"/>
            <p:nvPr/>
          </p:nvSpPr>
          <p:spPr>
            <a:xfrm>
              <a:off x="1817712" y="5674331"/>
              <a:ext cx="2058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96 MPa peak stress</a:t>
              </a:r>
            </a:p>
          </p:txBody>
        </p:sp>
        <p:sp>
          <p:nvSpPr>
            <p:cNvPr id="16" name="Tekstvak 15">
              <a:extLst>
                <a:ext uri="{FF2B5EF4-FFF2-40B4-BE49-F238E27FC236}">
                  <a16:creationId xmlns:a16="http://schemas.microsoft.com/office/drawing/2014/main" id="{A78D6CDE-87A3-4440-99AF-F134F3070B10}"/>
                </a:ext>
              </a:extLst>
            </p:cNvPr>
            <p:cNvSpPr txBox="1"/>
            <p:nvPr/>
          </p:nvSpPr>
          <p:spPr>
            <a:xfrm>
              <a:off x="590549" y="2909516"/>
              <a:ext cx="364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Garcia Fajardo et al. (2022)</a:t>
              </a:r>
              <a:b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7"/>
                </a:rPr>
                <a:t>https://doi.org/10.1109/TASC.2023.3264788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A993472-C3C7-2B49-A5EC-731485C4A3E3}"/>
              </a:ext>
            </a:extLst>
          </p:cNvPr>
          <p:cNvSpPr txBox="1"/>
          <p:nvPr/>
        </p:nvSpPr>
        <p:spPr>
          <a:xfrm>
            <a:off x="416617" y="6089158"/>
            <a:ext cx="11133133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Results are also highly relevant for high-field solenoids under high radial compressive load!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48AE37-6726-9E63-918F-7A1A8416D61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2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86EE8-2500-563E-3F8C-E2282C151CAC}"/>
              </a:ext>
            </a:extLst>
          </p:cNvPr>
          <p:cNvSpPr txBox="1">
            <a:spLocks/>
          </p:cNvSpPr>
          <p:nvPr/>
        </p:nvSpPr>
        <p:spPr>
          <a:xfrm>
            <a:off x="380144" y="305164"/>
            <a:ext cx="9526133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Wire and Cable 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properties of the 4 samples</a:t>
            </a:r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B361FE10-CD71-D9A2-0EEF-F49FEBAED232}"/>
              </a:ext>
            </a:extLst>
          </p:cNvPr>
          <p:cNvGrpSpPr/>
          <p:nvPr/>
        </p:nvGrpSpPr>
        <p:grpSpPr>
          <a:xfrm>
            <a:off x="3899111" y="1138431"/>
            <a:ext cx="2256035" cy="1466902"/>
            <a:chOff x="8451541" y="4360852"/>
            <a:chExt cx="3517187" cy="2270801"/>
          </a:xfrm>
        </p:grpSpPr>
        <p:pic>
          <p:nvPicPr>
            <p:cNvPr id="5" name="Afbeelding 6">
              <a:extLst>
                <a:ext uri="{FF2B5EF4-FFF2-40B4-BE49-F238E27FC236}">
                  <a16:creationId xmlns:a16="http://schemas.microsoft.com/office/drawing/2014/main" id="{EA54730E-CACE-CDC0-7361-C0B70513D05A}"/>
                </a:ext>
              </a:extLst>
            </p:cNvPr>
            <p:cNvPicPr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1541" y="4360852"/>
              <a:ext cx="2259879" cy="2270801"/>
            </a:xfrm>
            <a:prstGeom prst="rect">
              <a:avLst/>
            </a:prstGeom>
          </p:spPr>
        </p:pic>
        <p:cxnSp>
          <p:nvCxnSpPr>
            <p:cNvPr id="6" name="Rechte verbindingslijn met pijl 8">
              <a:extLst>
                <a:ext uri="{FF2B5EF4-FFF2-40B4-BE49-F238E27FC236}">
                  <a16:creationId xmlns:a16="http://schemas.microsoft.com/office/drawing/2014/main" id="{FF2CAAF1-7FBB-3E61-7D1D-0BCC3C4B7A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60455" y="4448190"/>
              <a:ext cx="0" cy="210623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itel 3">
              <a:extLst>
                <a:ext uri="{FF2B5EF4-FFF2-40B4-BE49-F238E27FC236}">
                  <a16:creationId xmlns:a16="http://schemas.microsoft.com/office/drawing/2014/main" id="{BC1E0637-E73D-CEC9-0EC0-5DEB6D660F9D}"/>
                </a:ext>
              </a:extLst>
            </p:cNvPr>
            <p:cNvSpPr txBox="1">
              <a:spLocks/>
            </p:cNvSpPr>
            <p:nvPr/>
          </p:nvSpPr>
          <p:spPr>
            <a:xfrm>
              <a:off x="11049046" y="5221850"/>
              <a:ext cx="919682" cy="5266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spcBef>
                  <a:spcPts val="0"/>
                </a:spcBef>
              </a:pPr>
              <a:r>
                <a:rPr lang="nl-NL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0.8 mm</a:t>
              </a:r>
              <a:endPara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Tekstvak 10">
            <a:extLst>
              <a:ext uri="{FF2B5EF4-FFF2-40B4-BE49-F238E27FC236}">
                <a16:creationId xmlns:a16="http://schemas.microsoft.com/office/drawing/2014/main" id="{4E512F53-62F6-B860-44A6-463D880E8117}"/>
              </a:ext>
            </a:extLst>
          </p:cNvPr>
          <p:cNvSpPr txBox="1"/>
          <p:nvPr/>
        </p:nvSpPr>
        <p:spPr>
          <a:xfrm>
            <a:off x="517306" y="1102052"/>
            <a:ext cx="3533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Wire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Bi-2212 in Ag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0.8 mm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 x 18 filaments</a:t>
            </a:r>
          </a:p>
        </p:txBody>
      </p:sp>
      <p:sp>
        <p:nvSpPr>
          <p:cNvPr id="9" name="Tekstvak 11">
            <a:extLst>
              <a:ext uri="{FF2B5EF4-FFF2-40B4-BE49-F238E27FC236}">
                <a16:creationId xmlns:a16="http://schemas.microsoft.com/office/drawing/2014/main" id="{CA556D4A-4291-2DEA-E709-2CAA975AD799}"/>
              </a:ext>
            </a:extLst>
          </p:cNvPr>
          <p:cNvSpPr txBox="1"/>
          <p:nvPr/>
        </p:nvSpPr>
        <p:spPr>
          <a:xfrm>
            <a:off x="9722435" y="2528711"/>
            <a:ext cx="231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by Zhang et al. (2018)</a:t>
            </a:r>
          </a:p>
        </p:txBody>
      </p:sp>
      <p:sp>
        <p:nvSpPr>
          <p:cNvPr id="10" name="Tekstvak 12">
            <a:extLst>
              <a:ext uri="{FF2B5EF4-FFF2-40B4-BE49-F238E27FC236}">
                <a16:creationId xmlns:a16="http://schemas.microsoft.com/office/drawing/2014/main" id="{FA3EDD4F-7AAA-F93A-CC03-D7FD3F87C4F3}"/>
              </a:ext>
            </a:extLst>
          </p:cNvPr>
          <p:cNvSpPr txBox="1"/>
          <p:nvPr/>
        </p:nvSpPr>
        <p:spPr>
          <a:xfrm>
            <a:off x="517306" y="3145244"/>
            <a:ext cx="375041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Rutherford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strands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 mm twist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Size 7.8 mm x 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Mullite or alumina sleeve</a:t>
            </a:r>
          </a:p>
        </p:txBody>
      </p:sp>
      <p:pic>
        <p:nvPicPr>
          <p:cNvPr id="11" name="Afbeelding 13">
            <a:extLst>
              <a:ext uri="{FF2B5EF4-FFF2-40B4-BE49-F238E27FC236}">
                <a16:creationId xmlns:a16="http://schemas.microsoft.com/office/drawing/2014/main" id="{C056D758-1FE1-AD50-8F02-B609555678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8240" y="1153682"/>
            <a:ext cx="3613564" cy="1327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A35571-832D-CAD0-051E-1510FC84D6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5ADAD4C-0E9C-B582-1D8C-DD6833475D0F}"/>
              </a:ext>
            </a:extLst>
          </p:cNvPr>
          <p:cNvGrpSpPr/>
          <p:nvPr/>
        </p:nvGrpSpPr>
        <p:grpSpPr>
          <a:xfrm>
            <a:off x="598312" y="4840270"/>
            <a:ext cx="4963477" cy="1526057"/>
            <a:chOff x="1576276" y="572987"/>
            <a:chExt cx="9893262" cy="2573087"/>
          </a:xfrm>
        </p:grpSpPr>
        <p:pic>
          <p:nvPicPr>
            <p:cNvPr id="17" name="Picture 16" descr="A picture containing several&#10;&#10;Description automatically generated">
              <a:extLst>
                <a:ext uri="{FF2B5EF4-FFF2-40B4-BE49-F238E27FC236}">
                  <a16:creationId xmlns:a16="http://schemas.microsoft.com/office/drawing/2014/main" id="{C3CCE27A-ECBA-0338-AF87-58BC14BF20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6276" y="1195718"/>
              <a:ext cx="9582931" cy="1950356"/>
            </a:xfrm>
            <a:prstGeom prst="rect">
              <a:avLst/>
            </a:prstGeom>
          </p:spPr>
        </p:pic>
        <p:sp>
          <p:nvSpPr>
            <p:cNvPr id="18" name="Tekstvak 15">
              <a:extLst>
                <a:ext uri="{FF2B5EF4-FFF2-40B4-BE49-F238E27FC236}">
                  <a16:creationId xmlns:a16="http://schemas.microsoft.com/office/drawing/2014/main" id="{CA7231A7-2313-CEDA-E59F-68E3411B0ACE}"/>
                </a:ext>
              </a:extLst>
            </p:cNvPr>
            <p:cNvSpPr txBox="1"/>
            <p:nvPr/>
          </p:nvSpPr>
          <p:spPr>
            <a:xfrm>
              <a:off x="8886758" y="572987"/>
              <a:ext cx="2582780" cy="6746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LBNL1109</a:t>
              </a:r>
              <a:endPara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2AA5E90-1423-88BC-304E-87D2A026A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661670"/>
              </p:ext>
            </p:extLst>
          </p:nvPr>
        </p:nvGraphicFramePr>
        <p:xfrm>
          <a:off x="5860189" y="3258649"/>
          <a:ext cx="6201843" cy="31537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435">
                  <a:extLst>
                    <a:ext uri="{9D8B030D-6E8A-4147-A177-3AD203B41FA5}">
                      <a16:colId xmlns:a16="http://schemas.microsoft.com/office/drawing/2014/main" val="1225666416"/>
                    </a:ext>
                  </a:extLst>
                </a:gridCol>
                <a:gridCol w="1728757">
                  <a:extLst>
                    <a:ext uri="{9D8B030D-6E8A-4147-A177-3AD203B41FA5}">
                      <a16:colId xmlns:a16="http://schemas.microsoft.com/office/drawing/2014/main" val="2502443980"/>
                    </a:ext>
                  </a:extLst>
                </a:gridCol>
                <a:gridCol w="2075147">
                  <a:extLst>
                    <a:ext uri="{9D8B030D-6E8A-4147-A177-3AD203B41FA5}">
                      <a16:colId xmlns:a16="http://schemas.microsoft.com/office/drawing/2014/main" val="3751487330"/>
                    </a:ext>
                  </a:extLst>
                </a:gridCol>
                <a:gridCol w="1746504">
                  <a:extLst>
                    <a:ext uri="{9D8B030D-6E8A-4147-A177-3AD203B41FA5}">
                      <a16:colId xmlns:a16="http://schemas.microsoft.com/office/drawing/2014/main" val="4090187801"/>
                    </a:ext>
                  </a:extLst>
                </a:gridCol>
              </a:tblGrid>
              <a:tr h="406771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No.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sample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powder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insulation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112143"/>
                  </a:ext>
                </a:extLst>
              </a:tr>
              <a:tr h="583627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LBNL1109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Engi</a:t>
                      </a: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-mat LXB103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Mullite sleeve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521000"/>
                  </a:ext>
                </a:extLst>
              </a:tr>
              <a:tr h="5836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LBNL2002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Engi</a:t>
                      </a: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-mat LXB156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Mullite sleeve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490911"/>
                  </a:ext>
                </a:extLst>
              </a:tr>
              <a:tr h="662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LBNL1109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Engi</a:t>
                      </a: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-mat LXB103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Nextel pure alumina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924226"/>
                  </a:ext>
                </a:extLst>
              </a:tr>
              <a:tr h="8786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LBNL2002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Engi</a:t>
                      </a:r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-mat LXB156</a:t>
                      </a:r>
                      <a:endParaRPr lang="nl-NL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Nextel pure alumina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18785"/>
                  </a:ext>
                </a:extLst>
              </a:tr>
            </a:tbl>
          </a:graphicData>
        </a:graphic>
      </p:graphicFrame>
      <p:sp>
        <p:nvSpPr>
          <p:cNvPr id="13" name="Tijdelijke aanduiding voor dianummer 38">
            <a:extLst>
              <a:ext uri="{FF2B5EF4-FFF2-40B4-BE49-F238E27FC236}">
                <a16:creationId xmlns:a16="http://schemas.microsoft.com/office/drawing/2014/main" id="{88C587E0-4EE6-04B1-E7E7-F4CB3091C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96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3</a:t>
            </a:fld>
            <a:endParaRPr lang="en-GB" sz="1400" dirty="0"/>
          </a:p>
        </p:txBody>
      </p:sp>
      <p:sp>
        <p:nvSpPr>
          <p:cNvPr id="14" name="Tekstvak 11">
            <a:extLst>
              <a:ext uri="{FF2B5EF4-FFF2-40B4-BE49-F238E27FC236}">
                <a16:creationId xmlns:a16="http://schemas.microsoft.com/office/drawing/2014/main" id="{0B96A80F-8532-D384-AFD9-50F8B124AACC}"/>
              </a:ext>
            </a:extLst>
          </p:cNvPr>
          <p:cNvSpPr txBox="1"/>
          <p:nvPr/>
        </p:nvSpPr>
        <p:spPr>
          <a:xfrm>
            <a:off x="3129562" y="2616997"/>
            <a:ext cx="2538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Image by Zhang et al. (2018)</a:t>
            </a:r>
          </a:p>
        </p:txBody>
      </p:sp>
    </p:spTree>
    <p:extLst>
      <p:ext uri="{BB962C8B-B14F-4D97-AF65-F5344CB8AC3E}">
        <p14:creationId xmlns:p14="http://schemas.microsoft.com/office/powerpoint/2010/main" val="287525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22">
            <a:extLst>
              <a:ext uri="{FF2B5EF4-FFF2-40B4-BE49-F238E27FC236}">
                <a16:creationId xmlns:a16="http://schemas.microsoft.com/office/drawing/2014/main" id="{E0219AAB-BCEB-CD7F-A901-E3C33065860C}"/>
              </a:ext>
            </a:extLst>
          </p:cNvPr>
          <p:cNvSpPr txBox="1"/>
          <p:nvPr/>
        </p:nvSpPr>
        <p:spPr>
          <a:xfrm>
            <a:off x="416967" y="1108946"/>
            <a:ext cx="6049682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treatment in furnace at NHMFL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U-shape for press experiment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 at 50 bar in 1 bar oxygen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~890°C at melting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en-GB" sz="2100" b="1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impregnation at UT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CTD-101K at 60°C</a:t>
            </a:r>
            <a:r>
              <a:rPr lang="en-GB" sz="2100" dirty="0">
                <a:solidFill>
                  <a:prstClr val="black"/>
                </a:solidFill>
                <a:latin typeface="Calibri" panose="020F0502020204030204"/>
              </a:rPr>
              <a:t> at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0.7 mbar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Cured for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hour at 110°C and 16 hour at 125°C</a:t>
            </a:r>
            <a:endParaRPr lang="en-GB" sz="2100" b="1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en-GB" sz="2100" b="1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endParaRPr lang="en-GB" sz="1000" b="1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en-GB" sz="2100" b="1" dirty="0">
                <a:solidFill>
                  <a:prstClr val="black"/>
                </a:solidFill>
                <a:latin typeface="Calibri" panose="020F0502020204030204"/>
              </a:rPr>
              <a:t>Flat surface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prstClr val="black"/>
                </a:solidFill>
                <a:latin typeface="Calibri" panose="020F0502020204030204"/>
              </a:rPr>
              <a:t>condition achieved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100" dirty="0">
                <a:solidFill>
                  <a:prstClr val="black"/>
                </a:solidFill>
                <a:latin typeface="Calibri" panose="020F0502020204030204"/>
              </a:rPr>
              <a:t>allowing even transverse pressure.</a:t>
            </a: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396B3B-C995-E2B6-5E79-BB1504D8E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96" t="21574" r="17878" b="38665"/>
          <a:stretch/>
        </p:blipFill>
        <p:spPr>
          <a:xfrm>
            <a:off x="6649023" y="2768935"/>
            <a:ext cx="5126010" cy="190618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D2B5F0-362F-1B4A-EC7B-AA4958D69AF7}"/>
              </a:ext>
            </a:extLst>
          </p:cNvPr>
          <p:cNvSpPr txBox="1">
            <a:spLocks/>
          </p:cNvSpPr>
          <p:nvPr/>
        </p:nvSpPr>
        <p:spPr>
          <a:xfrm>
            <a:off x="207576" y="199773"/>
            <a:ext cx="9259849" cy="6106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 </a:t>
            </a: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Sample </a:t>
            </a:r>
            <a:r>
              <a:rPr lang="en-GB" sz="36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treatment </a:t>
            </a: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impregnation</a:t>
            </a:r>
          </a:p>
        </p:txBody>
      </p:sp>
      <p:sp>
        <p:nvSpPr>
          <p:cNvPr id="3" name="Tijdelijke aanduiding voor dianummer 3">
            <a:extLst>
              <a:ext uri="{FF2B5EF4-FFF2-40B4-BE49-F238E27FC236}">
                <a16:creationId xmlns:a16="http://schemas.microsoft.com/office/drawing/2014/main" id="{51E53FC5-74DD-099F-3CBB-6C3A2735D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364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4</a:t>
            </a:fld>
            <a:endParaRPr lang="en-GB" sz="14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9BE984-44DE-8434-2FF9-C98390F1F2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  <p:pic>
        <p:nvPicPr>
          <p:cNvPr id="13" name="Picture 12" descr="A close-up of a metal object&#10;&#10;Description automatically generated">
            <a:extLst>
              <a:ext uri="{FF2B5EF4-FFF2-40B4-BE49-F238E27FC236}">
                <a16:creationId xmlns:a16="http://schemas.microsoft.com/office/drawing/2014/main" id="{4C622E25-827B-8FDA-040E-FF4B66B9B3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98" y="810379"/>
            <a:ext cx="5294901" cy="184052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4A8A20C-2FB9-3899-3E45-54E03552755A}"/>
              </a:ext>
            </a:extLst>
          </p:cNvPr>
          <p:cNvGrpSpPr/>
          <p:nvPr/>
        </p:nvGrpSpPr>
        <p:grpSpPr>
          <a:xfrm>
            <a:off x="6466649" y="5072864"/>
            <a:ext cx="5282118" cy="1647942"/>
            <a:chOff x="6238843" y="3362335"/>
            <a:chExt cx="5367146" cy="1622900"/>
          </a:xfrm>
        </p:grpSpPr>
        <p:pic>
          <p:nvPicPr>
            <p:cNvPr id="9" name="Afbeelding 6">
              <a:extLst>
                <a:ext uri="{FF2B5EF4-FFF2-40B4-BE49-F238E27FC236}">
                  <a16:creationId xmlns:a16="http://schemas.microsoft.com/office/drawing/2014/main" id="{32CAD9CA-D9FF-669C-D83A-65EA44F20F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610" t="8007" r="3298" b="33223"/>
            <a:stretch/>
          </p:blipFill>
          <p:spPr>
            <a:xfrm>
              <a:off x="6238843" y="3362335"/>
              <a:ext cx="5367146" cy="162290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BFC86A1-19AA-8C60-9DC4-2FD05A43A565}"/>
                </a:ext>
              </a:extLst>
            </p:cNvPr>
            <p:cNvCxnSpPr/>
            <p:nvPr/>
          </p:nvCxnSpPr>
          <p:spPr>
            <a:xfrm>
              <a:off x="7545786" y="4283477"/>
              <a:ext cx="2639833" cy="206733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033505-9C43-0939-CA09-375FBC8AF379}"/>
                </a:ext>
              </a:extLst>
            </p:cNvPr>
            <p:cNvSpPr txBox="1"/>
            <p:nvPr/>
          </p:nvSpPr>
          <p:spPr>
            <a:xfrm>
              <a:off x="8421511" y="3897453"/>
              <a:ext cx="888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45 mm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1E6FC48-A309-ECAE-FD04-6EBE5C485273}"/>
              </a:ext>
            </a:extLst>
          </p:cNvPr>
          <p:cNvSpPr txBox="1"/>
          <p:nvPr/>
        </p:nvSpPr>
        <p:spPr>
          <a:xfrm>
            <a:off x="6505698" y="4522791"/>
            <a:ext cx="28814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M Matras 2016, PhD </a:t>
            </a:r>
            <a:r>
              <a:rPr lang="fr-FR" sz="1400" dirty="0" err="1"/>
              <a:t>thesis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42780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C563E-1479-81AE-ADA8-CE81B544598A}"/>
              </a:ext>
            </a:extLst>
          </p:cNvPr>
          <p:cNvSpPr txBox="1">
            <a:spLocks/>
          </p:cNvSpPr>
          <p:nvPr/>
        </p:nvSpPr>
        <p:spPr>
          <a:xfrm>
            <a:off x="232168" y="263587"/>
            <a:ext cx="6250825" cy="5698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Transverse Pressure Facility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4A9D0-1A6A-BDD0-E97B-D7D19689D69B}"/>
              </a:ext>
            </a:extLst>
          </p:cNvPr>
          <p:cNvSpPr txBox="1">
            <a:spLocks/>
          </p:cNvSpPr>
          <p:nvPr/>
        </p:nvSpPr>
        <p:spPr>
          <a:xfrm>
            <a:off x="224044" y="1111446"/>
            <a:ext cx="6267072" cy="569031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 sample in U-shape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Pressure on 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 mm straight cable section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sz="2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en-GB" sz="2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Impregnated surface of the sample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supplied by 50 kA sc. transformer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Background field by 11 T solenoid magnet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Pressure of up to 250 </a:t>
            </a:r>
            <a:r>
              <a:rPr lang="en-GB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generated by a set of repulsing coils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Allowing stress levels up to 300 MPa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4.2 K boiling helium bath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Accuracies:  Δ</a:t>
            </a:r>
            <a:r>
              <a:rPr lang="en-US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100" b="1" baseline="-1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100" b="1" baseline="-1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100" b="1" baseline="-1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±1%   &amp;   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2100" b="1" baseline="-1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2100" b="1" baseline="-1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100" b="1" baseline="-1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±4%.</a:t>
            </a: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362999-D845-00A7-9B5E-9F1726393F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140"/>
          <a:stretch/>
        </p:blipFill>
        <p:spPr>
          <a:xfrm>
            <a:off x="6642639" y="930091"/>
            <a:ext cx="2171474" cy="59279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48E6F5-40C4-7CE5-EE32-89B72ACD4151}"/>
              </a:ext>
            </a:extLst>
          </p:cNvPr>
          <p:cNvSpPr txBox="1"/>
          <p:nvPr/>
        </p:nvSpPr>
        <p:spPr>
          <a:xfrm>
            <a:off x="9013442" y="930092"/>
            <a:ext cx="1440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 kA transformer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Arrow Connector 8">
            <a:extLst>
              <a:ext uri="{FF2B5EF4-FFF2-40B4-BE49-F238E27FC236}">
                <a16:creationId xmlns:a16="http://schemas.microsoft.com/office/drawing/2014/main" id="{2449AC98-07D8-D586-A121-1C52295C332E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734936" y="1253258"/>
            <a:ext cx="1278506" cy="135521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A5B9DBF2-55CC-35E3-AAE0-ABAEC578E5AE}"/>
              </a:ext>
            </a:extLst>
          </p:cNvPr>
          <p:cNvGrpSpPr/>
          <p:nvPr/>
        </p:nvGrpSpPr>
        <p:grpSpPr>
          <a:xfrm>
            <a:off x="9013441" y="1936712"/>
            <a:ext cx="2946391" cy="4659879"/>
            <a:chOff x="5601459" y="1406214"/>
            <a:chExt cx="3169022" cy="5076824"/>
          </a:xfrm>
        </p:grpSpPr>
        <p:pic>
          <p:nvPicPr>
            <p:cNvPr id="8" name="Picture 28">
              <a:extLst>
                <a:ext uri="{FF2B5EF4-FFF2-40B4-BE49-F238E27FC236}">
                  <a16:creationId xmlns:a16="http://schemas.microsoft.com/office/drawing/2014/main" id="{84C97EE7-7802-CFF3-D820-B6DE0E06E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9195" y="1406214"/>
              <a:ext cx="2071286" cy="5076824"/>
            </a:xfrm>
            <a:prstGeom prst="rect">
              <a:avLst/>
            </a:prstGeom>
            <a:ln>
              <a:noFill/>
              <a:prstDash val="sysDash"/>
            </a:ln>
          </p:spPr>
        </p:pic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DEB75B08-DF71-42EB-3A0C-1033165A4AD1}"/>
                </a:ext>
              </a:extLst>
            </p:cNvPr>
            <p:cNvSpPr txBox="1"/>
            <p:nvPr/>
          </p:nvSpPr>
          <p:spPr>
            <a:xfrm>
              <a:off x="5601459" y="2667139"/>
              <a:ext cx="1586573" cy="771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Sample holder</a:t>
              </a:r>
              <a:endParaRPr lang="nl-N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FF1DFB23-A814-232E-D526-9AFE819113C1}"/>
                </a:ext>
              </a:extLst>
            </p:cNvPr>
            <p:cNvSpPr txBox="1"/>
            <p:nvPr/>
          </p:nvSpPr>
          <p:spPr>
            <a:xfrm>
              <a:off x="5601459" y="4021163"/>
              <a:ext cx="1460426" cy="771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11 T solenoid</a:t>
              </a:r>
              <a:endParaRPr lang="nl-N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8D29B2F1-9325-F95B-5C33-D473F7F35101}"/>
                </a:ext>
              </a:extLst>
            </p:cNvPr>
            <p:cNvSpPr txBox="1"/>
            <p:nvPr/>
          </p:nvSpPr>
          <p:spPr>
            <a:xfrm>
              <a:off x="5601460" y="5694731"/>
              <a:ext cx="1242974" cy="771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Press coils</a:t>
              </a:r>
              <a:endParaRPr lang="nl-N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" name="Straight Arrow Connector 9">
              <a:extLst>
                <a:ext uri="{FF2B5EF4-FFF2-40B4-BE49-F238E27FC236}">
                  <a16:creationId xmlns:a16="http://schemas.microsoft.com/office/drawing/2014/main" id="{BC6A9F4C-42D7-60CE-67E2-42E5A329E7B1}"/>
                </a:ext>
              </a:extLst>
            </p:cNvPr>
            <p:cNvCxnSpPr>
              <a:cxnSpLocks/>
            </p:cNvCxnSpPr>
            <p:nvPr/>
          </p:nvCxnSpPr>
          <p:spPr>
            <a:xfrm>
              <a:off x="6699195" y="3055374"/>
              <a:ext cx="7963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0">
              <a:extLst>
                <a:ext uri="{FF2B5EF4-FFF2-40B4-BE49-F238E27FC236}">
                  <a16:creationId xmlns:a16="http://schemas.microsoft.com/office/drawing/2014/main" id="{47BEA8DC-0562-C1FC-A678-8144D557A868}"/>
                </a:ext>
              </a:extLst>
            </p:cNvPr>
            <p:cNvCxnSpPr>
              <a:cxnSpLocks/>
            </p:cNvCxnSpPr>
            <p:nvPr/>
          </p:nvCxnSpPr>
          <p:spPr>
            <a:xfrm>
              <a:off x="6569580" y="4339994"/>
              <a:ext cx="44401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1">
              <a:extLst>
                <a:ext uri="{FF2B5EF4-FFF2-40B4-BE49-F238E27FC236}">
                  <a16:creationId xmlns:a16="http://schemas.microsoft.com/office/drawing/2014/main" id="{95C00331-188E-7105-725B-0422FD6114E2}"/>
                </a:ext>
              </a:extLst>
            </p:cNvPr>
            <p:cNvCxnSpPr>
              <a:cxnSpLocks/>
            </p:cNvCxnSpPr>
            <p:nvPr/>
          </p:nvCxnSpPr>
          <p:spPr>
            <a:xfrm>
              <a:off x="6457820" y="6081160"/>
              <a:ext cx="47988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B99D76-532C-A1BC-69CE-389D9C2C9264}"/>
              </a:ext>
            </a:extLst>
          </p:cNvPr>
          <p:cNvSpPr/>
          <p:nvPr/>
        </p:nvSpPr>
        <p:spPr>
          <a:xfrm>
            <a:off x="6877403" y="3956602"/>
            <a:ext cx="1793449" cy="2868130"/>
          </a:xfrm>
          <a:prstGeom prst="rect">
            <a:avLst/>
          </a:prstGeom>
          <a:noFill/>
          <a:ln w="317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6" name="Straight Arrow Connector 35">
            <a:extLst>
              <a:ext uri="{FF2B5EF4-FFF2-40B4-BE49-F238E27FC236}">
                <a16:creationId xmlns:a16="http://schemas.microsoft.com/office/drawing/2014/main" id="{57962D5F-98E4-31DA-6718-76A283222C23}"/>
              </a:ext>
            </a:extLst>
          </p:cNvPr>
          <p:cNvCxnSpPr>
            <a:cxnSpLocks/>
          </p:cNvCxnSpPr>
          <p:nvPr/>
        </p:nvCxnSpPr>
        <p:spPr>
          <a:xfrm>
            <a:off x="8670852" y="5157049"/>
            <a:ext cx="82996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jdelijke aanduiding voor dianummer 38">
            <a:extLst>
              <a:ext uri="{FF2B5EF4-FFF2-40B4-BE49-F238E27FC236}">
                <a16:creationId xmlns:a16="http://schemas.microsoft.com/office/drawing/2014/main" id="{F3D67E40-0C0A-D288-78D8-2EBEEEB2B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96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5</a:t>
            </a:fld>
            <a:endParaRPr lang="en-GB" sz="1400" dirty="0"/>
          </a:p>
        </p:txBody>
      </p:sp>
      <p:grpSp>
        <p:nvGrpSpPr>
          <p:cNvPr id="18" name="Groep 5">
            <a:extLst>
              <a:ext uri="{FF2B5EF4-FFF2-40B4-BE49-F238E27FC236}">
                <a16:creationId xmlns:a16="http://schemas.microsoft.com/office/drawing/2014/main" id="{D98C2FD7-7CDA-E2ED-0CCC-AE29FCC07DF8}"/>
              </a:ext>
            </a:extLst>
          </p:cNvPr>
          <p:cNvGrpSpPr/>
          <p:nvPr/>
        </p:nvGrpSpPr>
        <p:grpSpPr>
          <a:xfrm>
            <a:off x="1010975" y="2063618"/>
            <a:ext cx="4256542" cy="1402419"/>
            <a:chOff x="6494899" y="2832533"/>
            <a:chExt cx="4937973" cy="1897135"/>
          </a:xfrm>
        </p:grpSpPr>
        <p:pic>
          <p:nvPicPr>
            <p:cNvPr id="19" name="Afbeelding 32">
              <a:extLst>
                <a:ext uri="{FF2B5EF4-FFF2-40B4-BE49-F238E27FC236}">
                  <a16:creationId xmlns:a16="http://schemas.microsoft.com/office/drawing/2014/main" id="{248324A6-07EC-C77B-4355-A00F4168E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540000">
              <a:off x="6494899" y="2832533"/>
              <a:ext cx="4937973" cy="1897135"/>
            </a:xfrm>
            <a:prstGeom prst="rect">
              <a:avLst/>
            </a:prstGeom>
          </p:spPr>
        </p:pic>
        <p:sp>
          <p:nvSpPr>
            <p:cNvPr id="20" name="Rectangle 12">
              <a:extLst>
                <a:ext uri="{FF2B5EF4-FFF2-40B4-BE49-F238E27FC236}">
                  <a16:creationId xmlns:a16="http://schemas.microsoft.com/office/drawing/2014/main" id="{1D554C04-A989-A5DC-4BB3-83493A937881}"/>
                </a:ext>
              </a:extLst>
            </p:cNvPr>
            <p:cNvSpPr/>
            <p:nvPr/>
          </p:nvSpPr>
          <p:spPr>
            <a:xfrm>
              <a:off x="7273230" y="3438086"/>
              <a:ext cx="3280470" cy="629106"/>
            </a:xfrm>
            <a:prstGeom prst="rect">
              <a:avLst/>
            </a:prstGeom>
            <a:noFill/>
            <a:ln w="539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C9A3849-B825-CEDD-E6C6-984BB1A2B7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25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84C888-5C9D-E16D-8037-E358874358D8}"/>
              </a:ext>
            </a:extLst>
          </p:cNvPr>
          <p:cNvSpPr txBox="1">
            <a:spLocks/>
          </p:cNvSpPr>
          <p:nvPr/>
        </p:nvSpPr>
        <p:spPr>
          <a:xfrm>
            <a:off x="255181" y="211485"/>
            <a:ext cx="9197044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Virgin cable </a:t>
            </a:r>
            <a:r>
              <a:rPr lang="en-GB" sz="3600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36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36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3600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- 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Curves of all 4 samples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4771B2-C29C-226A-01D7-2B69CEBC5289}"/>
              </a:ext>
            </a:extLst>
          </p:cNvPr>
          <p:cNvSpPr txBox="1">
            <a:spLocks/>
          </p:cNvSpPr>
          <p:nvPr/>
        </p:nvSpPr>
        <p:spPr>
          <a:xfrm>
            <a:off x="379232" y="5576572"/>
            <a:ext cx="11178784" cy="106994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11 T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/4.2 K and 10 MPa transverse stress:  </a:t>
            </a:r>
            <a:r>
              <a:rPr lang="en-GB" sz="2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100" b="1" baseline="-16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ranges 1500 to 5000 A and n from 9 to 17</a:t>
            </a:r>
          </a:p>
          <a:p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Same results expected but, a significant difference between the samples in both </a:t>
            </a:r>
            <a:r>
              <a:rPr lang="en-GB" sz="2100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100" b="1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1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n!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714FDC4-9E77-F5B0-3B3A-51F818C5B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6</a:t>
            </a:fld>
            <a:endParaRPr lang="en-GB" sz="1400" dirty="0"/>
          </a:p>
        </p:txBody>
      </p:sp>
      <p:pic>
        <p:nvPicPr>
          <p:cNvPr id="5" name="Graphic 3">
            <a:extLst>
              <a:ext uri="{FF2B5EF4-FFF2-40B4-BE49-F238E27FC236}">
                <a16:creationId xmlns:a16="http://schemas.microsoft.com/office/drawing/2014/main" id="{43DF6004-F52B-549A-650B-1DB788765B5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94474" y="988827"/>
            <a:ext cx="5750381" cy="43482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190100-8600-EB5E-6EB8-68E9773646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580DE97-50CD-7F9E-531D-094B4A21B88E}"/>
              </a:ext>
            </a:extLst>
          </p:cNvPr>
          <p:cNvGrpSpPr/>
          <p:nvPr/>
        </p:nvGrpSpPr>
        <p:grpSpPr>
          <a:xfrm>
            <a:off x="379232" y="988827"/>
            <a:ext cx="5638795" cy="4242391"/>
            <a:chOff x="379232" y="988827"/>
            <a:chExt cx="5638795" cy="4242391"/>
          </a:xfrm>
        </p:grpSpPr>
        <p:pic>
          <p:nvPicPr>
            <p:cNvPr id="6" name="Graphic 2">
              <a:extLst>
                <a:ext uri="{FF2B5EF4-FFF2-40B4-BE49-F238E27FC236}">
                  <a16:creationId xmlns:a16="http://schemas.microsoft.com/office/drawing/2014/main" id="{948979B0-3B61-812A-D13D-9FF4E9BC8E95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79232" y="988827"/>
              <a:ext cx="5638795" cy="424239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997D74-D37A-1744-FFDA-53DC8B999BC3}"/>
                </a:ext>
              </a:extLst>
            </p:cNvPr>
            <p:cNvSpPr txBox="1"/>
            <p:nvPr/>
          </p:nvSpPr>
          <p:spPr>
            <a:xfrm>
              <a:off x="1888931" y="3959352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1</a:t>
              </a:r>
            </a:p>
            <a:p>
              <a:r>
                <a:rPr lang="en-US" sz="1400" dirty="0"/>
                <a:t>Cable 2</a:t>
              </a:r>
              <a:endParaRPr lang="en-GB" sz="1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B29E89-FD28-F6F1-246A-45D88FA71AD4}"/>
                </a:ext>
              </a:extLst>
            </p:cNvPr>
            <p:cNvSpPr txBox="1"/>
            <p:nvPr/>
          </p:nvSpPr>
          <p:spPr>
            <a:xfrm>
              <a:off x="3198629" y="3959352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3</a:t>
              </a:r>
            </a:p>
            <a:p>
              <a:r>
                <a:rPr lang="en-US" sz="1400" dirty="0"/>
                <a:t>Cable 4</a:t>
              </a:r>
              <a:endParaRPr lang="en-GB" sz="14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0A8ACA-FFE5-BD4D-9CC8-8E9EFFF38920}"/>
                </a:ext>
              </a:extLst>
            </p:cNvPr>
            <p:cNvSpPr/>
            <p:nvPr/>
          </p:nvSpPr>
          <p:spPr>
            <a:xfrm>
              <a:off x="1344731" y="3968702"/>
              <a:ext cx="2619396" cy="505919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3C5FDCF-3363-DA50-B6BB-363A656E56DA}"/>
              </a:ext>
            </a:extLst>
          </p:cNvPr>
          <p:cNvSpPr txBox="1"/>
          <p:nvPr/>
        </p:nvSpPr>
        <p:spPr>
          <a:xfrm>
            <a:off x="7859964" y="3069382"/>
            <a:ext cx="78098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Cable 1</a:t>
            </a:r>
          </a:p>
          <a:p>
            <a:r>
              <a:rPr lang="en-US" sz="1400" dirty="0"/>
              <a:t>Cable 2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BEFF80-45FC-64A4-F2A5-85264A82C28A}"/>
              </a:ext>
            </a:extLst>
          </p:cNvPr>
          <p:cNvSpPr txBox="1"/>
          <p:nvPr/>
        </p:nvSpPr>
        <p:spPr>
          <a:xfrm>
            <a:off x="7859964" y="3537764"/>
            <a:ext cx="78098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Cable 3</a:t>
            </a:r>
          </a:p>
          <a:p>
            <a:r>
              <a:rPr lang="en-US" sz="1400" dirty="0"/>
              <a:t>Cable 4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6AD29F-3D8C-BFC0-10DC-2D3612800391}"/>
              </a:ext>
            </a:extLst>
          </p:cNvPr>
          <p:cNvSpPr/>
          <p:nvPr/>
        </p:nvSpPr>
        <p:spPr>
          <a:xfrm>
            <a:off x="7363791" y="3070578"/>
            <a:ext cx="1285107" cy="97623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047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7">
            <a:extLst>
              <a:ext uri="{FF2B5EF4-FFF2-40B4-BE49-F238E27FC236}">
                <a16:creationId xmlns:a16="http://schemas.microsoft.com/office/drawing/2014/main" id="{4B4A05F0-791E-383B-A558-3F829306D9FB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65298" y="1005471"/>
            <a:ext cx="5789031" cy="4640284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1A621F41-2B78-1DAE-A9A4-A5106D9DED56}"/>
              </a:ext>
            </a:extLst>
          </p:cNvPr>
          <p:cNvSpPr txBox="1">
            <a:spLocks/>
          </p:cNvSpPr>
          <p:nvPr/>
        </p:nvSpPr>
        <p:spPr>
          <a:xfrm>
            <a:off x="359597" y="346075"/>
            <a:ext cx="9051532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Why ?  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to witness strands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E4681B49-FD01-DCB2-CD7F-AE1700A70FDF}"/>
              </a:ext>
            </a:extLst>
          </p:cNvPr>
          <p:cNvSpPr txBox="1">
            <a:spLocks/>
          </p:cNvSpPr>
          <p:nvPr/>
        </p:nvSpPr>
        <p:spPr>
          <a:xfrm>
            <a:off x="359596" y="1324595"/>
            <a:ext cx="5573367" cy="30919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sz="2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Note: witness strands and cables are not from the same powder/wire batches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Witness strands of samples 2 and 3 reached about expected performance (900 to 1000 A/mm</a:t>
            </a:r>
            <a:r>
              <a:rPr lang="en-GB" sz="21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5T/4.2K)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Witness strands of cables 1 and 4 show roughly half this performance</a:t>
            </a:r>
          </a:p>
        </p:txBody>
      </p:sp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92508C1C-404C-E50B-176A-2689BF74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1129" y="64636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7</a:t>
            </a:fld>
            <a:endParaRPr lang="en-GB" sz="1400" dirty="0"/>
          </a:p>
        </p:txBody>
      </p:sp>
      <p:sp>
        <p:nvSpPr>
          <p:cNvPr id="6" name="Tekstvak 6">
            <a:extLst>
              <a:ext uri="{FF2B5EF4-FFF2-40B4-BE49-F238E27FC236}">
                <a16:creationId xmlns:a16="http://schemas.microsoft.com/office/drawing/2014/main" id="{317F301E-88F7-7B18-FB80-2E125967315C}"/>
              </a:ext>
            </a:extLst>
          </p:cNvPr>
          <p:cNvSpPr txBox="1"/>
          <p:nvPr/>
        </p:nvSpPr>
        <p:spPr>
          <a:xfrm>
            <a:off x="6717268" y="5852529"/>
            <a:ext cx="521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Whole wire/cable critical current densities at 4.2 K and 5 T applied field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A23B34A2-4C53-EAB0-641A-87AE42B994F1}"/>
              </a:ext>
            </a:extLst>
          </p:cNvPr>
          <p:cNvSpPr txBox="1">
            <a:spLocks/>
          </p:cNvSpPr>
          <p:nvPr/>
        </p:nvSpPr>
        <p:spPr bwMode="auto">
          <a:xfrm>
            <a:off x="359596" y="4916536"/>
            <a:ext cx="5573367" cy="142742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Calibri" panose="020F0502020204030204" pitchFamily="34" charset="0"/>
              <a:buChar char="•"/>
            </a:pPr>
            <a:r>
              <a:rPr lang="en-GB" sz="2100" b="1" kern="0" dirty="0" err="1"/>
              <a:t>I</a:t>
            </a:r>
            <a:r>
              <a:rPr lang="en-GB" sz="2100" b="1" kern="0" baseline="-16000" dirty="0" err="1"/>
              <a:t>c</a:t>
            </a:r>
            <a:r>
              <a:rPr lang="en-GB" sz="2100" b="1" kern="0" dirty="0"/>
              <a:t> of witness strands and cable samples clearly correlate, strongly pointing at the powder/wire batch/heat treatment conditions as the cause</a:t>
            </a:r>
            <a:r>
              <a:rPr lang="en-GB" sz="2100" kern="0" dirty="0"/>
              <a:t>….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29EAA4-3089-A919-012A-F6DE5249EA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ED1BB9-7479-9CAD-7327-561DF27953CA}"/>
              </a:ext>
            </a:extLst>
          </p:cNvPr>
          <p:cNvSpPr txBox="1"/>
          <p:nvPr/>
        </p:nvSpPr>
        <p:spPr>
          <a:xfrm>
            <a:off x="10650978" y="3651372"/>
            <a:ext cx="78098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Cable 1</a:t>
            </a:r>
          </a:p>
          <a:p>
            <a:r>
              <a:rPr lang="en-US" sz="1400" dirty="0"/>
              <a:t>Cable 2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7CA4E7-BCF2-F6D1-1EC4-44D0DD4F345E}"/>
              </a:ext>
            </a:extLst>
          </p:cNvPr>
          <p:cNvSpPr txBox="1"/>
          <p:nvPr/>
        </p:nvSpPr>
        <p:spPr>
          <a:xfrm>
            <a:off x="10650977" y="4125343"/>
            <a:ext cx="78098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Cable 3</a:t>
            </a:r>
          </a:p>
          <a:p>
            <a:r>
              <a:rPr lang="en-US" sz="1400" dirty="0"/>
              <a:t>Cable 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6645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0">
            <a:extLst>
              <a:ext uri="{FF2B5EF4-FFF2-40B4-BE49-F238E27FC236}">
                <a16:creationId xmlns:a16="http://schemas.microsoft.com/office/drawing/2014/main" id="{9DC2EE8A-8B53-DED2-8E30-506443368A57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25981" y="933769"/>
            <a:ext cx="6166019" cy="5140622"/>
          </a:xfrm>
          <a:prstGeom prst="rect">
            <a:avLst/>
          </a:prstGeom>
        </p:spPr>
      </p:pic>
      <p:sp>
        <p:nvSpPr>
          <p:cNvPr id="3" name="Tekstvak 6">
            <a:extLst>
              <a:ext uri="{FF2B5EF4-FFF2-40B4-BE49-F238E27FC236}">
                <a16:creationId xmlns:a16="http://schemas.microsoft.com/office/drawing/2014/main" id="{E26437F2-C7FF-0226-AF1D-D46A5586B5CD}"/>
              </a:ext>
            </a:extLst>
          </p:cNvPr>
          <p:cNvSpPr txBox="1"/>
          <p:nvPr/>
        </p:nvSpPr>
        <p:spPr>
          <a:xfrm>
            <a:off x="10553506" y="1124725"/>
            <a:ext cx="1287423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Sample 2</a:t>
            </a:r>
          </a:p>
          <a:p>
            <a:pPr algn="ctr"/>
            <a:r>
              <a:rPr lang="en-GB" i="1" dirty="0"/>
              <a:t>T</a:t>
            </a:r>
            <a:r>
              <a:rPr lang="en-GB" dirty="0"/>
              <a:t> = 4.2 K</a:t>
            </a:r>
          </a:p>
          <a:p>
            <a:pPr algn="ctr"/>
            <a:r>
              <a:rPr lang="en-GB" i="1" dirty="0"/>
              <a:t>B</a:t>
            </a:r>
            <a:r>
              <a:rPr lang="en-GB" baseline="-25000" dirty="0"/>
              <a:t>a</a:t>
            </a:r>
            <a:r>
              <a:rPr lang="en-GB" dirty="0"/>
              <a:t> = 11 T</a:t>
            </a:r>
          </a:p>
        </p:txBody>
      </p:sp>
      <p:sp>
        <p:nvSpPr>
          <p:cNvPr id="4" name="Tekstvak 7">
            <a:extLst>
              <a:ext uri="{FF2B5EF4-FFF2-40B4-BE49-F238E27FC236}">
                <a16:creationId xmlns:a16="http://schemas.microsoft.com/office/drawing/2014/main" id="{A0BCBE07-D457-6D48-4760-6B2E0E6B25AF}"/>
              </a:ext>
            </a:extLst>
          </p:cNvPr>
          <p:cNvSpPr txBox="1"/>
          <p:nvPr/>
        </p:nvSpPr>
        <p:spPr>
          <a:xfrm>
            <a:off x="6975609" y="6256954"/>
            <a:ext cx="4946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Critical current vs. transverse stress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A847D53-951D-57F1-3586-B2CFB13983AB}"/>
              </a:ext>
            </a:extLst>
          </p:cNvPr>
          <p:cNvSpPr txBox="1">
            <a:spLocks/>
          </p:cNvSpPr>
          <p:nvPr/>
        </p:nvSpPr>
        <p:spPr>
          <a:xfrm>
            <a:off x="339047" y="365126"/>
            <a:ext cx="11014754" cy="4546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Transverse stress test: 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reversibility seen!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324110EE-78C1-D0E7-02E6-7BC29C312E23}"/>
              </a:ext>
            </a:extLst>
          </p:cNvPr>
          <p:cNvSpPr txBox="1">
            <a:spLocks/>
          </p:cNvSpPr>
          <p:nvPr/>
        </p:nvSpPr>
        <p:spPr>
          <a:xfrm>
            <a:off x="339046" y="1055612"/>
            <a:ext cx="5566650" cy="371840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sequence:</a:t>
            </a:r>
          </a:p>
          <a:p>
            <a:pPr marL="742950" lvl="1" indent="-285750">
              <a:spcBef>
                <a:spcPts val="0"/>
              </a:spcBef>
            </a:pPr>
            <a:r>
              <a:rPr lang="en-GB" sz="21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MPa - 20 MPa</a:t>
            </a:r>
          </a:p>
          <a:p>
            <a:pPr marL="742950" lvl="1" indent="-285750">
              <a:spcBef>
                <a:spcPts val="0"/>
              </a:spcBef>
            </a:pPr>
            <a:r>
              <a:rPr lang="en-GB" sz="21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MPa - </a:t>
            </a:r>
            <a:r>
              <a:rPr lang="en-GB" sz="21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MPa</a:t>
            </a:r>
          </a:p>
          <a:p>
            <a:pPr marL="742950" lvl="1" indent="-285750">
              <a:spcBef>
                <a:spcPts val="0"/>
              </a:spcBef>
            </a:pPr>
            <a:r>
              <a:rPr lang="en-GB" sz="21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MPa - </a:t>
            </a:r>
            <a:r>
              <a:rPr lang="en-GB" sz="2100" b="1" dirty="0">
                <a:solidFill>
                  <a:srgbClr val="0766D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 MPa</a:t>
            </a:r>
          </a:p>
          <a:p>
            <a:pPr marL="742950" lvl="1" indent="-285750"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etc.</a:t>
            </a:r>
          </a:p>
          <a:p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Sample 2, representative for ALL samples measured.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observation: </a:t>
            </a:r>
          </a:p>
          <a:p>
            <a:pPr marL="285750" indent="-285750"/>
            <a:r>
              <a:rPr lang="en-GB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Loaded curve = unloaded curve  </a:t>
            </a:r>
            <a:r>
              <a:rPr lang="en-GB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(within fraction of systematic measurement error)</a:t>
            </a:r>
          </a:p>
        </p:txBody>
      </p:sp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259E6000-4683-9664-6D61-C298C7F1B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45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8</a:t>
            </a:fld>
            <a:endParaRPr lang="en-GB" dirty="0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F01B339B-FF7F-E1A8-45B4-11F5E285F008}"/>
              </a:ext>
            </a:extLst>
          </p:cNvPr>
          <p:cNvSpPr txBox="1">
            <a:spLocks/>
          </p:cNvSpPr>
          <p:nvPr/>
        </p:nvSpPr>
        <p:spPr bwMode="auto">
          <a:xfrm>
            <a:off x="339046" y="4949063"/>
            <a:ext cx="5370638" cy="174181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buClr>
                <a:schemeClr val="tx1"/>
              </a:buClr>
            </a:pPr>
            <a:r>
              <a:rPr lang="en-GB" sz="2100" b="1" kern="0" dirty="0"/>
              <a:t>There is NO significant reversible effect observed in any sample!</a:t>
            </a:r>
          </a:p>
          <a:p>
            <a:pPr defTabSz="914400">
              <a:buClr>
                <a:schemeClr val="tx1"/>
              </a:buClr>
            </a:pPr>
            <a:r>
              <a:rPr lang="en-GB" sz="2100" b="1" kern="0" dirty="0"/>
              <a:t>Meaning: </a:t>
            </a:r>
            <a:r>
              <a:rPr lang="en-GB" sz="2100" b="1" kern="0" dirty="0" err="1"/>
              <a:t>I</a:t>
            </a:r>
            <a:r>
              <a:rPr lang="en-GB" sz="2100" b="1" kern="0" baseline="-14000" dirty="0" err="1"/>
              <a:t>c</a:t>
            </a:r>
            <a:r>
              <a:rPr lang="en-GB" sz="2100" b="1" kern="0" dirty="0"/>
              <a:t> reduction through B</a:t>
            </a:r>
            <a:r>
              <a:rPr lang="en-GB" sz="2100" b="1" kern="0" baseline="-15000" dirty="0"/>
              <a:t>c2</a:t>
            </a:r>
            <a:r>
              <a:rPr lang="en-GB" sz="2100" b="1" kern="0" dirty="0"/>
              <a:t> suppression due to lattice deformation is not visible, not significant.</a:t>
            </a:r>
          </a:p>
          <a:p>
            <a:pPr defTabSz="914400"/>
            <a:endParaRPr lang="en-GB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E525EE-756B-6830-790A-EE15DFA665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90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4C8927-4C74-CE86-39DD-7E908BF238CD}"/>
              </a:ext>
            </a:extLst>
          </p:cNvPr>
          <p:cNvSpPr txBox="1">
            <a:spLocks/>
          </p:cNvSpPr>
          <p:nvPr/>
        </p:nvSpPr>
        <p:spPr>
          <a:xfrm>
            <a:off x="258188" y="330053"/>
            <a:ext cx="9814316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Transverse stress test:  </a:t>
            </a:r>
            <a:r>
              <a:rPr lang="en-GB" sz="3600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3600" b="1" baseline="-250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(P)  or  I/</a:t>
            </a:r>
            <a:r>
              <a:rPr lang="en-GB" sz="3600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3600" b="1" baseline="-250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3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5CD4EA-44F4-275F-9380-11B83820F6D2}"/>
              </a:ext>
            </a:extLst>
          </p:cNvPr>
          <p:cNvSpPr txBox="1">
            <a:spLocks/>
          </p:cNvSpPr>
          <p:nvPr/>
        </p:nvSpPr>
        <p:spPr>
          <a:xfrm>
            <a:off x="258188" y="5413316"/>
            <a:ext cx="11533319" cy="13119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Samples 3,4,6 reach 5% degradation above 130 MPa; Sample 5 at 80 MPa, but highest </a:t>
            </a:r>
            <a:r>
              <a:rPr lang="en-GB" sz="23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3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3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a magnet with &lt;150 MPa, cable 5 is the best conductor, even when degrading faster!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 considering I/</a:t>
            </a:r>
            <a:r>
              <a:rPr lang="en-GB" sz="23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</a:t>
            </a:r>
            <a:r>
              <a:rPr lang="en-GB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misleading.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89408F9-0958-085A-E75A-6D7263D4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895F3B-300A-4A0D-8BB6-BD97C84A7C73}" type="slidenum">
              <a:rPr lang="en-GB" sz="1400" smtClean="0"/>
              <a:pPr/>
              <a:t>9</a:t>
            </a:fld>
            <a:endParaRPr lang="en-GB" sz="1400" dirty="0"/>
          </a:p>
        </p:txBody>
      </p:sp>
      <p:sp>
        <p:nvSpPr>
          <p:cNvPr id="6" name="Tekstvak 8">
            <a:extLst>
              <a:ext uri="{FF2B5EF4-FFF2-40B4-BE49-F238E27FC236}">
                <a16:creationId xmlns:a16="http://schemas.microsoft.com/office/drawing/2014/main" id="{A9C83B34-25D2-FB12-CC2B-5EDFAB5F3068}"/>
              </a:ext>
            </a:extLst>
          </p:cNvPr>
          <p:cNvSpPr txBox="1"/>
          <p:nvPr/>
        </p:nvSpPr>
        <p:spPr>
          <a:xfrm>
            <a:off x="669872" y="4849788"/>
            <a:ext cx="486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Critical current vs. transverse stress</a:t>
            </a:r>
          </a:p>
        </p:txBody>
      </p:sp>
      <p:sp>
        <p:nvSpPr>
          <p:cNvPr id="7" name="Tekstvak 9">
            <a:extLst>
              <a:ext uri="{FF2B5EF4-FFF2-40B4-BE49-F238E27FC236}">
                <a16:creationId xmlns:a16="http://schemas.microsoft.com/office/drawing/2014/main" id="{0904BA9F-861C-8B51-8DED-30F9FACE7D71}"/>
              </a:ext>
            </a:extLst>
          </p:cNvPr>
          <p:cNvSpPr txBox="1"/>
          <p:nvPr/>
        </p:nvSpPr>
        <p:spPr>
          <a:xfrm>
            <a:off x="7450146" y="4914188"/>
            <a:ext cx="486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FF0000"/>
                </a:solidFill>
              </a:rPr>
              <a:t>Normalized</a:t>
            </a:r>
            <a:r>
              <a:rPr lang="en-GB" sz="2000" b="1" i="1" dirty="0"/>
              <a:t> critical currents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44EFF-74F3-C066-82C3-1DE2769B40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944" t="34667" r="7889" b="57333"/>
          <a:stretch/>
        </p:blipFill>
        <p:spPr>
          <a:xfrm>
            <a:off x="10881360" y="23027"/>
            <a:ext cx="1299121" cy="63891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1F43D82-B0AE-FA12-6E21-F2EDB459E47A}"/>
              </a:ext>
            </a:extLst>
          </p:cNvPr>
          <p:cNvGrpSpPr/>
          <p:nvPr/>
        </p:nvGrpSpPr>
        <p:grpSpPr>
          <a:xfrm>
            <a:off x="296637" y="1088398"/>
            <a:ext cx="5372130" cy="3761390"/>
            <a:chOff x="296637" y="1088398"/>
            <a:chExt cx="5372130" cy="3761390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65AB9FE-CB24-B1E7-5471-51BCA6A6E7C7}"/>
                </a:ext>
              </a:extLst>
            </p:cNvPr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6637" y="1088398"/>
              <a:ext cx="5372130" cy="376139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7224ED-078F-C6C6-D987-2C6418BF9930}"/>
                </a:ext>
              </a:extLst>
            </p:cNvPr>
            <p:cNvSpPr txBox="1"/>
            <p:nvPr/>
          </p:nvSpPr>
          <p:spPr>
            <a:xfrm>
              <a:off x="1737857" y="3696959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1</a:t>
              </a:r>
            </a:p>
            <a:p>
              <a:r>
                <a:rPr lang="en-US" sz="1400" dirty="0"/>
                <a:t>Cable 2</a:t>
              </a:r>
              <a:endParaRPr lang="en-GB" sz="1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F2A7D58-A1CF-D000-D4CA-354385B975C6}"/>
                </a:ext>
              </a:extLst>
            </p:cNvPr>
            <p:cNvSpPr txBox="1"/>
            <p:nvPr/>
          </p:nvSpPr>
          <p:spPr>
            <a:xfrm>
              <a:off x="2982702" y="3696959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3</a:t>
              </a:r>
            </a:p>
            <a:p>
              <a:r>
                <a:rPr lang="en-US" sz="1400" dirty="0"/>
                <a:t>Cable 4</a:t>
              </a:r>
              <a:endParaRPr lang="en-GB" sz="14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3B79CC7-5645-67A0-89A8-C16E9B6E437B}"/>
                </a:ext>
              </a:extLst>
            </p:cNvPr>
            <p:cNvSpPr/>
            <p:nvPr/>
          </p:nvSpPr>
          <p:spPr>
            <a:xfrm>
              <a:off x="1209142" y="3741806"/>
              <a:ext cx="2619396" cy="441419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5B5625-1E85-C196-7A0F-FE4B1A4F4243}"/>
              </a:ext>
            </a:extLst>
          </p:cNvPr>
          <p:cNvGrpSpPr/>
          <p:nvPr/>
        </p:nvGrpSpPr>
        <p:grpSpPr>
          <a:xfrm>
            <a:off x="6411309" y="989008"/>
            <a:ext cx="5484054" cy="3860780"/>
            <a:chOff x="6411309" y="989008"/>
            <a:chExt cx="5484054" cy="38607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C26831B-57D4-6AD7-E5DD-B6FA774E87AA}"/>
                </a:ext>
              </a:extLst>
            </p:cNvPr>
            <p:cNvGrpSpPr/>
            <p:nvPr/>
          </p:nvGrpSpPr>
          <p:grpSpPr>
            <a:xfrm>
              <a:off x="6411309" y="989008"/>
              <a:ext cx="5484054" cy="3860780"/>
              <a:chOff x="6173621" y="2463170"/>
              <a:chExt cx="5484054" cy="4048755"/>
            </a:xfrm>
          </p:grpSpPr>
          <p:pic>
            <p:nvPicPr>
              <p:cNvPr id="9" name="Graphic 6">
                <a:extLst>
                  <a:ext uri="{FF2B5EF4-FFF2-40B4-BE49-F238E27FC236}">
                    <a16:creationId xmlns:a16="http://schemas.microsoft.com/office/drawing/2014/main" id="{8CF7A5F6-1D46-1079-A078-9E01FEDB9DE4}"/>
                  </a:ext>
                </a:extLst>
              </p:cNvPr>
              <p:cNvPicPr/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173621" y="2463170"/>
                <a:ext cx="5484054" cy="4048755"/>
              </a:xfrm>
              <a:prstGeom prst="rect">
                <a:avLst/>
              </a:prstGeom>
            </p:spPr>
          </p:pic>
          <p:cxnSp>
            <p:nvCxnSpPr>
              <p:cNvPr id="10" name="Rechte verbindingslijn 10">
                <a:extLst>
                  <a:ext uri="{FF2B5EF4-FFF2-40B4-BE49-F238E27FC236}">
                    <a16:creationId xmlns:a16="http://schemas.microsoft.com/office/drawing/2014/main" id="{681EC3BA-0E1F-7CAF-4F51-26D9F5022A3A}"/>
                  </a:ext>
                </a:extLst>
              </p:cNvPr>
              <p:cNvCxnSpPr/>
              <p:nvPr/>
            </p:nvCxnSpPr>
            <p:spPr>
              <a:xfrm>
                <a:off x="6911208" y="3365938"/>
                <a:ext cx="4254357" cy="0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kstvak 11">
                <a:extLst>
                  <a:ext uri="{FF2B5EF4-FFF2-40B4-BE49-F238E27FC236}">
                    <a16:creationId xmlns:a16="http://schemas.microsoft.com/office/drawing/2014/main" id="{0F06D029-C130-FA9D-E40F-CB1B7B199C40}"/>
                  </a:ext>
                </a:extLst>
              </p:cNvPr>
              <p:cNvSpPr txBox="1"/>
              <p:nvPr/>
            </p:nvSpPr>
            <p:spPr>
              <a:xfrm>
                <a:off x="7212458" y="3401767"/>
                <a:ext cx="8322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95%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23DC94-2B44-E40D-42CF-CC717D3D1A51}"/>
                </a:ext>
              </a:extLst>
            </p:cNvPr>
            <p:cNvSpPr txBox="1"/>
            <p:nvPr/>
          </p:nvSpPr>
          <p:spPr>
            <a:xfrm>
              <a:off x="7762746" y="3248420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1</a:t>
              </a:r>
            </a:p>
            <a:p>
              <a:r>
                <a:rPr lang="en-US" sz="1400" dirty="0"/>
                <a:t>Cable 2</a:t>
              </a:r>
              <a:endParaRPr lang="en-GB" sz="14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9B5446-184F-FE65-8619-11C35714955A}"/>
                </a:ext>
              </a:extLst>
            </p:cNvPr>
            <p:cNvSpPr txBox="1"/>
            <p:nvPr/>
          </p:nvSpPr>
          <p:spPr>
            <a:xfrm>
              <a:off x="7762747" y="3672003"/>
              <a:ext cx="7809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Cable 3</a:t>
              </a:r>
            </a:p>
            <a:p>
              <a:r>
                <a:rPr lang="en-US" sz="1400" dirty="0"/>
                <a:t>Cable 4</a:t>
              </a:r>
              <a:endParaRPr lang="en-GB" sz="1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D6F6B9-D981-E0A4-DAFD-D1FB2FFE5865}"/>
                </a:ext>
              </a:extLst>
            </p:cNvPr>
            <p:cNvSpPr/>
            <p:nvPr/>
          </p:nvSpPr>
          <p:spPr>
            <a:xfrm>
              <a:off x="7301168" y="3293848"/>
              <a:ext cx="1381658" cy="88937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44220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5551</TotalTime>
  <Words>1017</Words>
  <Application>Microsoft Office PowerPoint</Application>
  <PresentationFormat>Widescreen</PresentationFormat>
  <Paragraphs>163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Wingdings</vt:lpstr>
      <vt:lpstr>Office Theme</vt:lpstr>
      <vt:lpstr>PowerPoint Presentation</vt:lpstr>
      <vt:lpstr>Motivation: Transverse Stress in dipole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Twente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Kario, Anna (UT-TNW)</dc:creator>
  <cp:lastModifiedBy>Anna Urszula Kario</cp:lastModifiedBy>
  <cp:revision>31</cp:revision>
  <cp:lastPrinted>2025-02-10T11:49:35Z</cp:lastPrinted>
  <dcterms:created xsi:type="dcterms:W3CDTF">2025-02-02T21:05:47Z</dcterms:created>
  <dcterms:modified xsi:type="dcterms:W3CDTF">2025-02-12T08:35:54Z</dcterms:modified>
</cp:coreProperties>
</file>