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2"/>
  </p:notesMasterIdLst>
  <p:handoutMasterIdLst>
    <p:handoutMasterId r:id="rId23"/>
  </p:handoutMasterIdLst>
  <p:sldIdLst>
    <p:sldId id="256" r:id="rId6"/>
    <p:sldId id="258" r:id="rId7"/>
    <p:sldId id="340" r:id="rId8"/>
    <p:sldId id="307" r:id="rId9"/>
    <p:sldId id="323" r:id="rId10"/>
    <p:sldId id="324" r:id="rId11"/>
    <p:sldId id="330" r:id="rId12"/>
    <p:sldId id="339" r:id="rId13"/>
    <p:sldId id="325" r:id="rId14"/>
    <p:sldId id="329" r:id="rId15"/>
    <p:sldId id="332" r:id="rId16"/>
    <p:sldId id="333" r:id="rId17"/>
    <p:sldId id="309" r:id="rId18"/>
    <p:sldId id="334" r:id="rId19"/>
    <p:sldId id="265" r:id="rId20"/>
    <p:sldId id="342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CREVISSE Thibault" initials="LT" lastIdx="3" clrIdx="0">
    <p:extLst>
      <p:ext uri="{19B8F6BF-5375-455C-9EA6-DF929625EA0E}">
        <p15:presenceInfo xmlns:p15="http://schemas.microsoft.com/office/powerpoint/2012/main" userId="S-1-5-21-343818398-2000478354-839522115-304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9"/>
    <a:srgbClr val="BFBFBF"/>
    <a:srgbClr val="FFE183"/>
    <a:srgbClr val="F6BE86"/>
    <a:srgbClr val="A4580C"/>
    <a:srgbClr val="EE8012"/>
    <a:srgbClr val="FFFFFF"/>
    <a:srgbClr val="50AC3A"/>
    <a:srgbClr val="13D36A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53" autoAdjust="0"/>
    <p:restoredTop sz="90460" autoAdjust="0"/>
  </p:normalViewPr>
  <p:slideViewPr>
    <p:cSldViewPr snapToGrid="0">
      <p:cViewPr varScale="1">
        <p:scale>
          <a:sx n="113" d="100"/>
          <a:sy n="113" d="100"/>
        </p:scale>
        <p:origin x="708" y="2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8" d="100"/>
          <a:sy n="58" d="100"/>
        </p:scale>
        <p:origin x="228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A75DC9-8EFD-42A2-ABB5-743E80D48C35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9B208168-3B68-4848-AED6-E92B48232235}">
      <dgm:prSet phldrT="[Texte]" custT="1"/>
      <dgm:spPr>
        <a:blipFill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>
          <a:solidFill>
            <a:srgbClr val="2F5597"/>
          </a:solidFill>
        </a:ln>
      </dgm:spPr>
      <dgm:t>
        <a:bodyPr/>
        <a:lstStyle/>
        <a:p>
          <a:r>
            <a:rPr lang="fr-FR" sz="1700" dirty="0">
              <a:effectLst>
                <a:outerShdw blurRad="50800" dist="38100" dir="2700000" algn="tl" rotWithShape="0">
                  <a:prstClr val="black">
                    <a:alpha val="74000"/>
                  </a:prstClr>
                </a:outerShdw>
              </a:effectLst>
            </a:rPr>
            <a:t> </a:t>
          </a:r>
        </a:p>
        <a:p>
          <a:endParaRPr lang="fr-FR" sz="1700" dirty="0">
            <a:solidFill>
              <a:schemeClr val="accent2">
                <a:lumMod val="50000"/>
              </a:schemeClr>
            </a:solidFill>
            <a:effectLst>
              <a:outerShdw blurRad="50800" dist="38100" dir="2700000" algn="tl" rotWithShape="0">
                <a:prstClr val="black">
                  <a:alpha val="74000"/>
                </a:prstClr>
              </a:outerShdw>
            </a:effectLst>
          </a:endParaRPr>
        </a:p>
        <a:p>
          <a:r>
            <a:rPr lang="fr-FR" sz="1600" b="1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Phase 3:</a:t>
          </a:r>
        </a:p>
        <a:p>
          <a:r>
            <a:rPr lang="fr-FR" sz="1400" b="1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« </a:t>
          </a:r>
          <a:r>
            <a:rPr lang="fr-FR" sz="1400" b="1" dirty="0" err="1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EuCARD</a:t>
          </a:r>
          <a:r>
            <a:rPr lang="fr-FR" sz="1400" b="1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 v3 »</a:t>
          </a:r>
        </a:p>
        <a:p>
          <a:endParaRPr lang="fr-FR" sz="1700" b="1" dirty="0">
            <a:solidFill>
              <a:schemeClr val="accent2">
                <a:lumMod val="50000"/>
              </a:schemeClr>
            </a:solidFill>
            <a:effectLst>
              <a:outerShdw blurRad="50800" dist="38100" dir="2700000" algn="tl" rotWithShape="0">
                <a:prstClr val="black">
                  <a:alpha val="60000"/>
                </a:prstClr>
              </a:outerShdw>
            </a:effectLst>
          </a:endParaRPr>
        </a:p>
        <a:p>
          <a:r>
            <a:rPr lang="fr-FR" sz="1700" b="1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MI cold bore 14 T</a:t>
          </a:r>
          <a:r>
            <a:rPr lang="fr-FR" sz="1700" b="1" baseline="30000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+</a:t>
          </a:r>
          <a:r>
            <a:rPr lang="fr-FR" sz="1700" b="1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 magnet</a:t>
          </a:r>
        </a:p>
      </dgm:t>
    </dgm:pt>
    <dgm:pt modelId="{2B153A6F-0269-4869-99DB-E978688C9E7D}" type="parTrans" cxnId="{3932A039-A624-4A06-9C75-D0D9345E4C29}">
      <dgm:prSet/>
      <dgm:spPr/>
      <dgm:t>
        <a:bodyPr/>
        <a:lstStyle/>
        <a:p>
          <a:endParaRPr lang="fr-FR">
            <a:effectLst/>
          </a:endParaRPr>
        </a:p>
      </dgm:t>
    </dgm:pt>
    <dgm:pt modelId="{2295D45B-E406-4CE8-8746-18CA187969B4}" type="sibTrans" cxnId="{3932A039-A624-4A06-9C75-D0D9345E4C29}">
      <dgm:prSet/>
      <dgm:spPr/>
      <dgm:t>
        <a:bodyPr/>
        <a:lstStyle/>
        <a:p>
          <a:endParaRPr lang="fr-FR">
            <a:effectLst/>
          </a:endParaRPr>
        </a:p>
      </dgm:t>
    </dgm:pt>
    <dgm:pt modelId="{40675280-D155-4501-BA21-5F866A30E95F}">
      <dgm:prSet phldrT="[Texte]" custT="1"/>
      <dgm:spPr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>
          <a:solidFill>
            <a:srgbClr val="2F5597"/>
          </a:solidFill>
        </a:ln>
      </dgm:spPr>
      <dgm:t>
        <a:bodyPr/>
        <a:lstStyle/>
        <a:p>
          <a:r>
            <a:rPr lang="fr-FR" sz="2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76000"/>
                  </a:prstClr>
                </a:outerShdw>
              </a:effectLst>
            </a:rPr>
            <a:t>Phase 2:</a:t>
          </a:r>
        </a:p>
        <a:p>
          <a:r>
            <a:rPr lang="fr-FR" sz="2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76000"/>
                  </a:prstClr>
                </a:outerShdw>
              </a:effectLst>
            </a:rPr>
            <a:t>« </a:t>
          </a:r>
          <a:r>
            <a:rPr lang="fr-FR" sz="2400" b="1" dirty="0" err="1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76000"/>
                  </a:prstClr>
                </a:outerShdw>
              </a:effectLst>
            </a:rPr>
            <a:t>EuCARD</a:t>
          </a:r>
          <a:r>
            <a:rPr lang="fr-FR" sz="2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76000"/>
                  </a:prstClr>
                </a:outerShdw>
              </a:effectLst>
            </a:rPr>
            <a:t> v2 »</a:t>
          </a:r>
        </a:p>
        <a:p>
          <a:r>
            <a:rPr lang="fr-FR" sz="2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76000"/>
                  </a:prstClr>
                </a:outerShdw>
              </a:effectLst>
            </a:rPr>
            <a:t>Magnet MI 14 T</a:t>
          </a:r>
          <a:r>
            <a:rPr lang="fr-FR" sz="2400" b="1" baseline="30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76000"/>
                  </a:prstClr>
                </a:outerShdw>
              </a:effectLst>
            </a:rPr>
            <a:t>+</a:t>
          </a:r>
        </a:p>
      </dgm:t>
    </dgm:pt>
    <dgm:pt modelId="{6A8FEDF2-0AD8-46EF-BA70-E0297BD3D259}" type="parTrans" cxnId="{3ED60455-DE4B-466C-8894-325B334C5182}">
      <dgm:prSet/>
      <dgm:spPr/>
      <dgm:t>
        <a:bodyPr/>
        <a:lstStyle/>
        <a:p>
          <a:endParaRPr lang="fr-FR">
            <a:effectLst/>
          </a:endParaRPr>
        </a:p>
      </dgm:t>
    </dgm:pt>
    <dgm:pt modelId="{8FF6AFDC-E895-4FA4-9EE4-7BD3F9B799FC}" type="sibTrans" cxnId="{3ED60455-DE4B-466C-8894-325B334C5182}">
      <dgm:prSet/>
      <dgm:spPr/>
      <dgm:t>
        <a:bodyPr/>
        <a:lstStyle/>
        <a:p>
          <a:endParaRPr lang="fr-FR">
            <a:effectLst/>
          </a:endParaRPr>
        </a:p>
      </dgm:t>
    </dgm:pt>
    <dgm:pt modelId="{CCEC1065-6BEA-43BE-AD8D-63EB0EDF63A9}">
      <dgm:prSet phldrT="[Texte]" custT="1"/>
      <dgm:spPr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>
          <a:solidFill>
            <a:srgbClr val="2F5597"/>
          </a:solidFill>
        </a:ln>
      </dgm:spPr>
      <dgm:t>
        <a:bodyPr/>
        <a:lstStyle/>
        <a:p>
          <a:r>
            <a:rPr lang="fr-FR" sz="2400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Phase 1:</a:t>
          </a:r>
        </a:p>
        <a:p>
          <a:r>
            <a:rPr lang="fr-FR" sz="2400" dirty="0" err="1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Racetrack</a:t>
          </a:r>
          <a:r>
            <a:rPr lang="fr-FR" sz="2400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 MI (2-5 T)</a:t>
          </a:r>
        </a:p>
        <a:p>
          <a:r>
            <a:rPr lang="fr-FR" sz="2400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(</a:t>
          </a:r>
          <a:r>
            <a:rPr lang="fr-FR" sz="2400" b="1" dirty="0" err="1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Ongoing</a:t>
          </a:r>
          <a:r>
            <a:rPr lang="fr-FR" sz="2400" b="1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 </a:t>
          </a:r>
          <a:r>
            <a:rPr lang="fr-FR" sz="2400" b="1" dirty="0" err="1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activity</a:t>
          </a:r>
          <a:r>
            <a:rPr lang="fr-FR" sz="2400" b="1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 at </a:t>
          </a:r>
          <a:r>
            <a:rPr lang="fr-FR" sz="2400" b="1" dirty="0" err="1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Irfu</a:t>
          </a:r>
          <a:r>
            <a:rPr lang="fr-FR" sz="2400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)</a:t>
          </a:r>
        </a:p>
      </dgm:t>
    </dgm:pt>
    <dgm:pt modelId="{548E654D-6A44-49DB-B3A1-4B916C99F5D9}" type="parTrans" cxnId="{8B671A19-E78F-4556-B404-7D48DEB109FA}">
      <dgm:prSet/>
      <dgm:spPr/>
      <dgm:t>
        <a:bodyPr/>
        <a:lstStyle/>
        <a:p>
          <a:endParaRPr lang="fr-FR">
            <a:effectLst/>
          </a:endParaRPr>
        </a:p>
      </dgm:t>
    </dgm:pt>
    <dgm:pt modelId="{D1ECF03B-2002-4D95-AF57-6BBB7CD31750}" type="sibTrans" cxnId="{8B671A19-E78F-4556-B404-7D48DEB109FA}">
      <dgm:prSet/>
      <dgm:spPr/>
      <dgm:t>
        <a:bodyPr/>
        <a:lstStyle/>
        <a:p>
          <a:endParaRPr lang="fr-FR">
            <a:effectLst/>
          </a:endParaRPr>
        </a:p>
      </dgm:t>
    </dgm:pt>
    <dgm:pt modelId="{5DE609B3-1CBF-4641-99B6-722675BFCFE7}" type="pres">
      <dgm:prSet presAssocID="{33A75DC9-8EFD-42A2-ABB5-743E80D48C35}" presName="Name0" presStyleCnt="0">
        <dgm:presLayoutVars>
          <dgm:dir/>
          <dgm:animLvl val="lvl"/>
          <dgm:resizeHandles val="exact"/>
        </dgm:presLayoutVars>
      </dgm:prSet>
      <dgm:spPr/>
    </dgm:pt>
    <dgm:pt modelId="{80D71AF3-C82B-464B-8AD3-82173C269153}" type="pres">
      <dgm:prSet presAssocID="{9B208168-3B68-4848-AED6-E92B48232235}" presName="Name8" presStyleCnt="0"/>
      <dgm:spPr/>
    </dgm:pt>
    <dgm:pt modelId="{172B22B7-E1B8-4E50-9B2E-8A3BAC2354E2}" type="pres">
      <dgm:prSet presAssocID="{9B208168-3B68-4848-AED6-E92B48232235}" presName="level" presStyleLbl="node1" presStyleIdx="0" presStyleCnt="3" custScaleY="15959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11C480-1C8D-4AE5-8861-3F51AA32EC72}" type="pres">
      <dgm:prSet presAssocID="{9B208168-3B68-4848-AED6-E92B4823223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10E4AE-1A04-49DE-8980-013A0A27BC44}" type="pres">
      <dgm:prSet presAssocID="{40675280-D155-4501-BA21-5F866A30E95F}" presName="Name8" presStyleCnt="0"/>
      <dgm:spPr/>
    </dgm:pt>
    <dgm:pt modelId="{02801C31-EE4F-4A64-9B4C-76EA8A0D4ABE}" type="pres">
      <dgm:prSet presAssocID="{40675280-D155-4501-BA21-5F866A30E95F}" presName="level" presStyleLbl="node1" presStyleIdx="1" presStyleCnt="3" custScaleX="100132" custScaleY="127601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1DD635-B4D7-4A24-A53A-115FDFC6818C}" type="pres">
      <dgm:prSet presAssocID="{40675280-D155-4501-BA21-5F866A30E95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629BA8-32F8-470B-A494-56D0F11B5CF1}" type="pres">
      <dgm:prSet presAssocID="{CCEC1065-6BEA-43BE-AD8D-63EB0EDF63A9}" presName="Name8" presStyleCnt="0"/>
      <dgm:spPr/>
    </dgm:pt>
    <dgm:pt modelId="{0DC2EDF2-FCF5-4C1E-8FDD-1FD475E448FE}" type="pres">
      <dgm:prSet presAssocID="{CCEC1065-6BEA-43BE-AD8D-63EB0EDF63A9}" presName="level" presStyleLbl="node1" presStyleIdx="2" presStyleCnt="3" custScaleX="99552" custScaleY="11574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824E8A0-4587-4A15-B6CD-8261B856AC06}" type="pres">
      <dgm:prSet presAssocID="{CCEC1065-6BEA-43BE-AD8D-63EB0EDF63A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A5983F2-FBD6-4ECC-876E-3B4799F57D1F}" type="presOf" srcId="{CCEC1065-6BEA-43BE-AD8D-63EB0EDF63A9}" destId="{4824E8A0-4587-4A15-B6CD-8261B856AC06}" srcOrd="1" destOrd="0" presId="urn:microsoft.com/office/officeart/2005/8/layout/pyramid1"/>
    <dgm:cxn modelId="{8B671A19-E78F-4556-B404-7D48DEB109FA}" srcId="{33A75DC9-8EFD-42A2-ABB5-743E80D48C35}" destId="{CCEC1065-6BEA-43BE-AD8D-63EB0EDF63A9}" srcOrd="2" destOrd="0" parTransId="{548E654D-6A44-49DB-B3A1-4B916C99F5D9}" sibTransId="{D1ECF03B-2002-4D95-AF57-6BBB7CD31750}"/>
    <dgm:cxn modelId="{8BB28BD2-81FE-4B67-9F02-E836A6764DA9}" type="presOf" srcId="{9B208168-3B68-4848-AED6-E92B48232235}" destId="{172B22B7-E1B8-4E50-9B2E-8A3BAC2354E2}" srcOrd="0" destOrd="0" presId="urn:microsoft.com/office/officeart/2005/8/layout/pyramid1"/>
    <dgm:cxn modelId="{3ED60455-DE4B-466C-8894-325B334C5182}" srcId="{33A75DC9-8EFD-42A2-ABB5-743E80D48C35}" destId="{40675280-D155-4501-BA21-5F866A30E95F}" srcOrd="1" destOrd="0" parTransId="{6A8FEDF2-0AD8-46EF-BA70-E0297BD3D259}" sibTransId="{8FF6AFDC-E895-4FA4-9EE4-7BD3F9B799FC}"/>
    <dgm:cxn modelId="{100B1A97-9AFF-4EA5-A6BB-ED4A7E8F0B94}" type="presOf" srcId="{40675280-D155-4501-BA21-5F866A30E95F}" destId="{02801C31-EE4F-4A64-9B4C-76EA8A0D4ABE}" srcOrd="0" destOrd="0" presId="urn:microsoft.com/office/officeart/2005/8/layout/pyramid1"/>
    <dgm:cxn modelId="{E718A42C-9549-4CEB-B4FB-DA6CDB3A4891}" type="presOf" srcId="{CCEC1065-6BEA-43BE-AD8D-63EB0EDF63A9}" destId="{0DC2EDF2-FCF5-4C1E-8FDD-1FD475E448FE}" srcOrd="0" destOrd="0" presId="urn:microsoft.com/office/officeart/2005/8/layout/pyramid1"/>
    <dgm:cxn modelId="{2A706623-3861-4923-B12A-B7B51D0E81DB}" type="presOf" srcId="{33A75DC9-8EFD-42A2-ABB5-743E80D48C35}" destId="{5DE609B3-1CBF-4641-99B6-722675BFCFE7}" srcOrd="0" destOrd="0" presId="urn:microsoft.com/office/officeart/2005/8/layout/pyramid1"/>
    <dgm:cxn modelId="{80E542B9-FBE6-4D58-B16F-D2463326A194}" type="presOf" srcId="{9B208168-3B68-4848-AED6-E92B48232235}" destId="{5511C480-1C8D-4AE5-8861-3F51AA32EC72}" srcOrd="1" destOrd="0" presId="urn:microsoft.com/office/officeart/2005/8/layout/pyramid1"/>
    <dgm:cxn modelId="{00CF0BDF-8EB0-402C-8811-DB2FFBD1B0B5}" type="presOf" srcId="{40675280-D155-4501-BA21-5F866A30E95F}" destId="{6C1DD635-B4D7-4A24-A53A-115FDFC6818C}" srcOrd="1" destOrd="0" presId="urn:microsoft.com/office/officeart/2005/8/layout/pyramid1"/>
    <dgm:cxn modelId="{3932A039-A624-4A06-9C75-D0D9345E4C29}" srcId="{33A75DC9-8EFD-42A2-ABB5-743E80D48C35}" destId="{9B208168-3B68-4848-AED6-E92B48232235}" srcOrd="0" destOrd="0" parTransId="{2B153A6F-0269-4869-99DB-E978688C9E7D}" sibTransId="{2295D45B-E406-4CE8-8746-18CA187969B4}"/>
    <dgm:cxn modelId="{749DB918-0FBC-4510-840A-320A8494FB87}" type="presParOf" srcId="{5DE609B3-1CBF-4641-99B6-722675BFCFE7}" destId="{80D71AF3-C82B-464B-8AD3-82173C269153}" srcOrd="0" destOrd="0" presId="urn:microsoft.com/office/officeart/2005/8/layout/pyramid1"/>
    <dgm:cxn modelId="{111F2713-190B-4AD0-B812-251ACEC6F438}" type="presParOf" srcId="{80D71AF3-C82B-464B-8AD3-82173C269153}" destId="{172B22B7-E1B8-4E50-9B2E-8A3BAC2354E2}" srcOrd="0" destOrd="0" presId="urn:microsoft.com/office/officeart/2005/8/layout/pyramid1"/>
    <dgm:cxn modelId="{EF9FA1CC-5083-45EF-84CB-45BDA8CBAE38}" type="presParOf" srcId="{80D71AF3-C82B-464B-8AD3-82173C269153}" destId="{5511C480-1C8D-4AE5-8861-3F51AA32EC72}" srcOrd="1" destOrd="0" presId="urn:microsoft.com/office/officeart/2005/8/layout/pyramid1"/>
    <dgm:cxn modelId="{A62D82B6-A9A8-4D84-B151-A6DFC6C2A01D}" type="presParOf" srcId="{5DE609B3-1CBF-4641-99B6-722675BFCFE7}" destId="{0810E4AE-1A04-49DE-8980-013A0A27BC44}" srcOrd="1" destOrd="0" presId="urn:microsoft.com/office/officeart/2005/8/layout/pyramid1"/>
    <dgm:cxn modelId="{9B335219-40B3-470A-92F2-F5EB3FD8AC28}" type="presParOf" srcId="{0810E4AE-1A04-49DE-8980-013A0A27BC44}" destId="{02801C31-EE4F-4A64-9B4C-76EA8A0D4ABE}" srcOrd="0" destOrd="0" presId="urn:microsoft.com/office/officeart/2005/8/layout/pyramid1"/>
    <dgm:cxn modelId="{0C95753F-F255-497A-A8B8-03F5EC994090}" type="presParOf" srcId="{0810E4AE-1A04-49DE-8980-013A0A27BC44}" destId="{6C1DD635-B4D7-4A24-A53A-115FDFC6818C}" srcOrd="1" destOrd="0" presId="urn:microsoft.com/office/officeart/2005/8/layout/pyramid1"/>
    <dgm:cxn modelId="{4556B75B-3AB5-4FE8-9C5C-F53DDA1CD70A}" type="presParOf" srcId="{5DE609B3-1CBF-4641-99B6-722675BFCFE7}" destId="{EE629BA8-32F8-470B-A494-56D0F11B5CF1}" srcOrd="2" destOrd="0" presId="urn:microsoft.com/office/officeart/2005/8/layout/pyramid1"/>
    <dgm:cxn modelId="{7E2B79DC-2D0F-4A82-B616-3B5E6BD3FFFC}" type="presParOf" srcId="{EE629BA8-32F8-470B-A494-56D0F11B5CF1}" destId="{0DC2EDF2-FCF5-4C1E-8FDD-1FD475E448FE}" srcOrd="0" destOrd="0" presId="urn:microsoft.com/office/officeart/2005/8/layout/pyramid1"/>
    <dgm:cxn modelId="{9826CDA1-1946-4687-A9F7-9EA76BA087B4}" type="presParOf" srcId="{EE629BA8-32F8-470B-A494-56D0F11B5CF1}" destId="{4824E8A0-4587-4A15-B6CD-8261B856AC06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B22B7-E1B8-4E50-9B2E-8A3BAC2354E2}">
      <dsp:nvSpPr>
        <dsp:cNvPr id="0" name=""/>
        <dsp:cNvSpPr/>
      </dsp:nvSpPr>
      <dsp:spPr>
        <a:xfrm>
          <a:off x="1964506" y="0"/>
          <a:ext cx="2576738" cy="2159195"/>
        </a:xfrm>
        <a:prstGeom prst="trapezoid">
          <a:avLst>
            <a:gd name="adj" fmla="val 59669"/>
          </a:avLst>
        </a:prstGeom>
        <a:blipFill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>
              <a:effectLst>
                <a:outerShdw blurRad="50800" dist="38100" dir="2700000" algn="tl" rotWithShape="0">
                  <a:prstClr val="black">
                    <a:alpha val="74000"/>
                  </a:prstClr>
                </a:outerShdw>
              </a:effectLst>
            </a:rPr>
            <a:t>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700" kern="1200" dirty="0">
            <a:solidFill>
              <a:schemeClr val="accent2">
                <a:lumMod val="50000"/>
              </a:schemeClr>
            </a:solidFill>
            <a:effectLst>
              <a:outerShdw blurRad="50800" dist="38100" dir="2700000" algn="tl" rotWithShape="0">
                <a:prstClr val="black">
                  <a:alpha val="74000"/>
                </a:prstClr>
              </a:outerShdw>
            </a:effectLst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Phase 3: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« </a:t>
          </a:r>
          <a:r>
            <a:rPr lang="fr-FR" sz="1400" b="1" kern="1200" dirty="0" err="1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EuCARD</a:t>
          </a:r>
          <a:r>
            <a:rPr lang="fr-FR" sz="1400" b="1" kern="1200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 v3 »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700" b="1" kern="1200" dirty="0">
            <a:solidFill>
              <a:schemeClr val="accent2">
                <a:lumMod val="50000"/>
              </a:schemeClr>
            </a:solidFill>
            <a:effectLst>
              <a:outerShdw blurRad="50800" dist="38100" dir="2700000" algn="tl" rotWithShape="0">
                <a:prstClr val="black">
                  <a:alpha val="60000"/>
                </a:prstClr>
              </a:outerShdw>
            </a:effectLst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kern="1200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MI cold bore 14 T</a:t>
          </a:r>
          <a:r>
            <a:rPr lang="fr-FR" sz="1700" b="1" kern="1200" baseline="30000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+</a:t>
          </a:r>
          <a:r>
            <a:rPr lang="fr-FR" sz="1700" b="1" kern="1200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60000"/>
                  </a:prstClr>
                </a:outerShdw>
              </a:effectLst>
            </a:rPr>
            <a:t> magnet</a:t>
          </a:r>
        </a:p>
      </dsp:txBody>
      <dsp:txXfrm>
        <a:off x="1964506" y="0"/>
        <a:ext cx="2576738" cy="2159195"/>
      </dsp:txXfrm>
    </dsp:sp>
    <dsp:sp modelId="{02801C31-EE4F-4A64-9B4C-76EA8A0D4ABE}">
      <dsp:nvSpPr>
        <dsp:cNvPr id="0" name=""/>
        <dsp:cNvSpPr/>
      </dsp:nvSpPr>
      <dsp:spPr>
        <a:xfrm>
          <a:off x="931324" y="2159195"/>
          <a:ext cx="4643102" cy="1726395"/>
        </a:xfrm>
        <a:prstGeom prst="trapezoid">
          <a:avLst>
            <a:gd name="adj" fmla="val 59669"/>
          </a:avLst>
        </a:prstGeom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76000"/>
                  </a:prstClr>
                </a:outerShdw>
              </a:effectLst>
            </a:rPr>
            <a:t>Phase 2: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76000"/>
                  </a:prstClr>
                </a:outerShdw>
              </a:effectLst>
            </a:rPr>
            <a:t>« </a:t>
          </a:r>
          <a:r>
            <a:rPr lang="fr-FR" sz="2400" b="1" kern="1200" dirty="0" err="1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76000"/>
                  </a:prstClr>
                </a:outerShdw>
              </a:effectLst>
            </a:rPr>
            <a:t>EuCARD</a:t>
          </a:r>
          <a:r>
            <a:rPr lang="fr-FR" sz="2400" b="1" kern="12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76000"/>
                  </a:prstClr>
                </a:outerShdw>
              </a:effectLst>
            </a:rPr>
            <a:t> v2 »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76000"/>
                  </a:prstClr>
                </a:outerShdw>
              </a:effectLst>
            </a:rPr>
            <a:t>Magnet MI 14 T</a:t>
          </a:r>
          <a:r>
            <a:rPr lang="fr-FR" sz="2400" b="1" kern="1200" baseline="30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76000"/>
                  </a:prstClr>
                </a:outerShdw>
              </a:effectLst>
            </a:rPr>
            <a:t>+</a:t>
          </a:r>
        </a:p>
      </dsp:txBody>
      <dsp:txXfrm>
        <a:off x="1743867" y="2159195"/>
        <a:ext cx="3018016" cy="1726395"/>
      </dsp:txXfrm>
    </dsp:sp>
    <dsp:sp modelId="{0DC2EDF2-FCF5-4C1E-8FDD-1FD475E448FE}">
      <dsp:nvSpPr>
        <dsp:cNvPr id="0" name=""/>
        <dsp:cNvSpPr/>
      </dsp:nvSpPr>
      <dsp:spPr>
        <a:xfrm>
          <a:off x="14572" y="3885591"/>
          <a:ext cx="6476605" cy="1565947"/>
        </a:xfrm>
        <a:prstGeom prst="trapezoid">
          <a:avLst>
            <a:gd name="adj" fmla="val 59669"/>
          </a:avLst>
        </a:prstGeom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Phase 1: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Racetrack</a:t>
          </a:r>
          <a:r>
            <a:rPr lang="fr-FR" sz="2400" kern="1200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 MI (2-5 T)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(</a:t>
          </a:r>
          <a:r>
            <a:rPr lang="fr-FR" sz="2400" b="1" kern="1200" dirty="0" err="1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Ongoing</a:t>
          </a:r>
          <a:r>
            <a:rPr lang="fr-FR" sz="2400" b="1" kern="1200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 </a:t>
          </a:r>
          <a:r>
            <a:rPr lang="fr-FR" sz="2400" b="1" kern="1200" dirty="0" err="1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activity</a:t>
          </a:r>
          <a:r>
            <a:rPr lang="fr-FR" sz="2400" b="1" kern="1200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 at </a:t>
          </a:r>
          <a:r>
            <a:rPr lang="fr-FR" sz="2400" b="1" kern="1200" dirty="0" err="1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Irfu</a:t>
          </a:r>
          <a:r>
            <a:rPr lang="fr-FR" sz="2400" kern="1200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73000"/>
                  </a:prstClr>
                </a:outerShdw>
              </a:effectLst>
            </a:rPr>
            <a:t>)</a:t>
          </a:r>
        </a:p>
      </dsp:txBody>
      <dsp:txXfrm>
        <a:off x="1147978" y="3885591"/>
        <a:ext cx="4209793" cy="1565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12/02/2025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12/02/2025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8308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570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53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7282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13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FF941F-BC44-4E09-B896-3D07A5165925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64272-94FF-46E0-8659-F4BE43329B6A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BFED-280A-46E3-8F15-1B58B924134D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20C495C-6276-4BD1-8BF5-6381CBD5F49D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00CE0-7BB0-431F-BDCE-197EE031FD6A}" type="datetime1">
              <a:rPr lang="fr-FR" smtClean="0"/>
              <a:t>12/02/2025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00745-C9FE-46C8-B523-40B7DCDB0FC5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017C6E-5A97-48BF-ADDB-8C729F2BC830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BE5E-F9DC-465F-88D4-CEF384A79CA8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7339-915C-4B64-96D4-993CB03AE07B}" type="datetime1">
              <a:rPr lang="fr-FR" smtClean="0"/>
              <a:t>12/02/2025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16D8-9F3C-4DA9-AB0C-8D4B391769F2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0" y="726022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E2DE-84F0-4007-B0A1-333F14240280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1B9B5-8EBE-4CD5-9CEF-04C1E6164DE1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2751-9A8F-43E3-8BAF-4148275BD98A}" type="datetime1">
              <a:rPr lang="fr-FR" smtClean="0"/>
              <a:t>12/02/2025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919E-BCFC-4E07-AA72-190FE4B1F1EA}" type="datetime1">
              <a:rPr lang="fr-FR" smtClean="0"/>
              <a:t>12/02/2025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fld id="{365E7D49-33BB-4E68-B930-42D8AA9E8751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fld id="{FC655646-E946-4F85-B29D-FB3C14322453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2726D7-A78B-415B-B5E5-B4BFFEA6181C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79B6C11-1052-4DAD-8967-16F2C1C6A345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AB5E80-2746-499D-9320-3A142E3F9F4E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CE15EF-D145-492E-8017-88FF4CF834B6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8" y="71647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0F1E582-BD91-4133-979B-414784475145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13C262-E4FA-4E68-884B-9B4658A1340C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7E3144-F961-456F-9215-185F4AD163E6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8C78-798A-4C05-98DB-ADC20A42C63B}" type="datetime1">
              <a:rPr lang="fr-FR" smtClean="0"/>
              <a:t>12/02/2025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5439-71B9-4CF9-940A-4A4E47EE8AC1}" type="datetime1">
              <a:rPr lang="fr-FR" smtClean="0"/>
              <a:t>12/02/2025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33" y="720978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897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75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14" y="726066"/>
            <a:ext cx="3757027" cy="17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2CE9817-A749-459B-9768-3B24C5392A0C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8C08-CE1D-47FA-B997-76C51E2254F6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CC861B-AB1C-44B6-9DCA-8B839B95AC3E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1DA1A3-4403-4C47-AE4C-AF9D93726B51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1A87F92-C71A-4EC8-B469-60BCFA52D92E}" type="datetime1">
              <a:rPr lang="fr-FR" smtClean="0"/>
              <a:t>12/02/2025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6CB02-70D6-4A58-8DBC-FDFFC2C6CD8A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4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1" cstate="hq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5" r:id="rId36"/>
    <p:sldLayoutId id="2147483694" r:id="rId37"/>
    <p:sldLayoutId id="2147483668" r:id="rId3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7.jpeg"/><Relationship Id="rId5" Type="http://schemas.microsoft.com/office/2007/relationships/hdphoto" Target="../media/hdphoto4.wdp"/><Relationship Id="rId4" Type="http://schemas.openxmlformats.org/officeDocument/2006/relationships/image" Target="../media/image6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6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microsoft.com/office/2007/relationships/hdphoto" Target="../media/hdphoto4.wdp"/><Relationship Id="rId5" Type="http://schemas.openxmlformats.org/officeDocument/2006/relationships/image" Target="../media/image66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hyperlink" Target="mailto:thibault.lecrevisse@cea.fr" TargetMode="External"/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12" Type="http://schemas.openxmlformats.org/officeDocument/2006/relationships/image" Target="../media/image7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11" Type="http://schemas.openxmlformats.org/officeDocument/2006/relationships/image" Target="../media/image74.jpeg"/><Relationship Id="rId5" Type="http://schemas.openxmlformats.org/officeDocument/2006/relationships/image" Target="../media/image72.jpeg"/><Relationship Id="rId10" Type="http://schemas.openxmlformats.org/officeDocument/2006/relationships/image" Target="../media/image73.jpeg"/><Relationship Id="rId4" Type="http://schemas.openxmlformats.org/officeDocument/2006/relationships/image" Target="../media/image71.png"/><Relationship Id="rId9" Type="http://schemas.openxmlformats.org/officeDocument/2006/relationships/image" Target="../media/image39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microsoft.com/office/2007/relationships/hdphoto" Target="../media/hdphoto1.wdp"/><Relationship Id="rId4" Type="http://schemas.openxmlformats.org/officeDocument/2006/relationships/diagramLayout" Target="../diagrams/layout1.xml"/><Relationship Id="rId9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6.pn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12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0.jpeg"/><Relationship Id="rId11" Type="http://schemas.microsoft.com/office/2007/relationships/hdphoto" Target="../media/hdphoto2.wdp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4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5.jpeg"/><Relationship Id="rId4" Type="http://schemas.openxmlformats.org/officeDocument/2006/relationships/image" Target="../media/image5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829F44-1983-5C84-836C-29E0780A2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909032"/>
            <a:ext cx="7386551" cy="110318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Demonstrator of </a:t>
            </a:r>
            <a:r>
              <a:rPr lang="en-US" dirty="0" smtClean="0"/>
              <a:t>metal-insulated </a:t>
            </a:r>
            <a:r>
              <a:rPr lang="en-US" dirty="0"/>
              <a:t>REBCO high field magnet coils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37B58D-9A96-1DE6-DF53-DC32490889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49062"/>
            <a:ext cx="7176486" cy="134752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CEA-CERN HFM collaboration</a:t>
            </a:r>
            <a:r>
              <a:rPr lang="fr-FR" dirty="0"/>
              <a:t> </a:t>
            </a:r>
            <a:r>
              <a:rPr lang="fr-FR" dirty="0" smtClean="0"/>
              <a:t>W2-11 agreement </a:t>
            </a:r>
            <a:r>
              <a:rPr lang="fr-FR" dirty="0"/>
              <a:t>on HTS </a:t>
            </a:r>
            <a:r>
              <a:rPr lang="fr-FR" dirty="0" smtClean="0"/>
              <a:t>MI </a:t>
            </a:r>
            <a:r>
              <a:rPr lang="fr-FR" dirty="0" err="1" smtClean="0"/>
              <a:t>racetracks</a:t>
            </a:r>
            <a:r>
              <a:rPr lang="fr-FR" dirty="0" smtClean="0"/>
              <a:t> </a:t>
            </a:r>
            <a:r>
              <a:rPr lang="en-US" dirty="0" smtClean="0"/>
              <a:t>developments</a:t>
            </a:r>
            <a:endParaRPr lang="fr-FR" dirty="0"/>
          </a:p>
          <a:p>
            <a:r>
              <a:rPr lang="fr-FR" u="sng" dirty="0" smtClean="0"/>
              <a:t>Thibault </a:t>
            </a:r>
            <a:r>
              <a:rPr lang="fr-FR" u="sng" dirty="0"/>
              <a:t>Lécrevisse (CEA</a:t>
            </a:r>
            <a:r>
              <a:rPr lang="fr-FR" u="sng" dirty="0" smtClean="0"/>
              <a:t>) </a:t>
            </a:r>
            <a:r>
              <a:rPr lang="en-US" dirty="0" smtClean="0"/>
              <a:t>on behalf of CEA team</a:t>
            </a:r>
          </a:p>
          <a:p>
            <a:r>
              <a:rPr lang="en-US" dirty="0" smtClean="0"/>
              <a:t>Amalia Ballarino (CERN)</a:t>
            </a:r>
            <a:endParaRPr lang="en-US" dirty="0"/>
          </a:p>
        </p:txBody>
      </p:sp>
      <p:grpSp>
        <p:nvGrpSpPr>
          <p:cNvPr id="21" name="Groupe 20"/>
          <p:cNvGrpSpPr/>
          <p:nvPr/>
        </p:nvGrpSpPr>
        <p:grpSpPr>
          <a:xfrm>
            <a:off x="6745665" y="1465737"/>
            <a:ext cx="944489" cy="1334780"/>
            <a:chOff x="5263606" y="116340"/>
            <a:chExt cx="944489" cy="1334780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0851" y="116340"/>
              <a:ext cx="810001" cy="1080000"/>
            </a:xfrm>
            <a:prstGeom prst="round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5263606" y="1204899"/>
              <a:ext cx="9444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T. Lécrevisse</a:t>
              </a:r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10083800" y="3591535"/>
            <a:ext cx="769084" cy="1331291"/>
            <a:chOff x="8008978" y="196722"/>
            <a:chExt cx="769084" cy="1331291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008978" y="196722"/>
              <a:ext cx="769084" cy="1080000"/>
            </a:xfrm>
            <a:prstGeom prst="round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8046309" y="1281792"/>
              <a:ext cx="6944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C. </a:t>
              </a:r>
              <a:r>
                <a:rPr lang="fr-FR" sz="1000" i="1" dirty="0" err="1"/>
                <a:t>Genot</a:t>
              </a:r>
              <a:endParaRPr lang="fr-FR" sz="1000" i="1" dirty="0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8340694" y="2225120"/>
            <a:ext cx="786214" cy="1330513"/>
            <a:chOff x="8423726" y="3420497"/>
            <a:chExt cx="786214" cy="1330513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2904"/>
            <a:stretch/>
          </p:blipFill>
          <p:spPr>
            <a:xfrm>
              <a:off x="8423726" y="3420497"/>
              <a:ext cx="786214" cy="1080000"/>
            </a:xfrm>
            <a:prstGeom prst="round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8434356" y="4504789"/>
              <a:ext cx="7649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E. Benoist</a:t>
              </a:r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9251645" y="3597842"/>
            <a:ext cx="738644" cy="1324984"/>
            <a:chOff x="9356086" y="3416238"/>
            <a:chExt cx="738644" cy="1324984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6086" y="3416238"/>
              <a:ext cx="738644" cy="1080000"/>
            </a:xfrm>
            <a:prstGeom prst="round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9370984" y="4495001"/>
              <a:ext cx="7088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G. Lenoir</a:t>
              </a:r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9173610" y="2222614"/>
            <a:ext cx="864339" cy="1333020"/>
            <a:chOff x="10638867" y="4837636"/>
            <a:chExt cx="864339" cy="1333020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7648" y="4837636"/>
              <a:ext cx="786779" cy="1080000"/>
            </a:xfrm>
            <a:prstGeom prst="roundRect">
              <a:avLst/>
            </a:prstGeom>
          </p:spPr>
        </p:pic>
        <p:sp>
          <p:nvSpPr>
            <p:cNvPr id="18" name="ZoneTexte 17"/>
            <p:cNvSpPr txBox="1"/>
            <p:nvPr/>
          </p:nvSpPr>
          <p:spPr>
            <a:xfrm>
              <a:off x="10638867" y="5924435"/>
              <a:ext cx="86433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A. Blondelle</a:t>
              </a: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10065258" y="2208375"/>
            <a:ext cx="779381" cy="1338706"/>
            <a:chOff x="10143067" y="2796620"/>
            <a:chExt cx="779381" cy="1338706"/>
          </a:xfrm>
        </p:grpSpPr>
        <p:sp>
          <p:nvSpPr>
            <p:cNvPr id="30" name="ZoneTexte 29"/>
            <p:cNvSpPr txBox="1"/>
            <p:nvPr/>
          </p:nvSpPr>
          <p:spPr>
            <a:xfrm>
              <a:off x="10143067" y="3889105"/>
              <a:ext cx="7793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A. Caunes</a:t>
              </a:r>
            </a:p>
          </p:txBody>
        </p:sp>
        <p:pic>
          <p:nvPicPr>
            <p:cNvPr id="32" name="Image 31"/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143067" y="2796620"/>
              <a:ext cx="770466" cy="1080000"/>
            </a:xfrm>
            <a:prstGeom prst="roundRect">
              <a:avLst/>
            </a:prstGeom>
          </p:spPr>
        </p:pic>
      </p:grpSp>
      <p:grpSp>
        <p:nvGrpSpPr>
          <p:cNvPr id="23" name="Groupe 22"/>
          <p:cNvGrpSpPr/>
          <p:nvPr/>
        </p:nvGrpSpPr>
        <p:grpSpPr>
          <a:xfrm>
            <a:off x="10975026" y="5130393"/>
            <a:ext cx="828301" cy="1326221"/>
            <a:chOff x="10285230" y="3416238"/>
            <a:chExt cx="828301" cy="1326221"/>
          </a:xfrm>
        </p:grpSpPr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5230" y="3416238"/>
              <a:ext cx="828301" cy="1080000"/>
            </a:xfrm>
            <a:prstGeom prst="roundRect">
              <a:avLst/>
            </a:prstGeom>
          </p:spPr>
        </p:pic>
        <p:sp>
          <p:nvSpPr>
            <p:cNvPr id="28" name="ZoneTexte 27"/>
            <p:cNvSpPr txBox="1"/>
            <p:nvPr/>
          </p:nvSpPr>
          <p:spPr>
            <a:xfrm>
              <a:off x="10292056" y="4496238"/>
              <a:ext cx="8146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E. </a:t>
              </a:r>
              <a:r>
                <a:rPr lang="fr-FR" sz="1000" i="1" dirty="0" err="1"/>
                <a:t>Pepinter</a:t>
              </a:r>
              <a:endParaRPr lang="fr-FR" sz="1000" i="1" dirty="0"/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9972256" y="5128263"/>
            <a:ext cx="780180" cy="1330480"/>
            <a:chOff x="11216422" y="3416238"/>
            <a:chExt cx="780180" cy="1330480"/>
          </a:xfrm>
        </p:grpSpPr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16422" y="3416238"/>
              <a:ext cx="780180" cy="1080000"/>
            </a:xfrm>
            <a:prstGeom prst="roundRect">
              <a:avLst/>
            </a:prstGeom>
          </p:spPr>
        </p:pic>
        <p:sp>
          <p:nvSpPr>
            <p:cNvPr id="33" name="ZoneTexte 32"/>
            <p:cNvSpPr txBox="1"/>
            <p:nvPr/>
          </p:nvSpPr>
          <p:spPr>
            <a:xfrm>
              <a:off x="11234455" y="4500497"/>
              <a:ext cx="7441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T. Barabe</a:t>
              </a:r>
            </a:p>
          </p:txBody>
        </p:sp>
      </p:grpSp>
      <p:grpSp>
        <p:nvGrpSpPr>
          <p:cNvPr id="34" name="Groupe 33"/>
          <p:cNvGrpSpPr/>
          <p:nvPr/>
        </p:nvGrpSpPr>
        <p:grpSpPr>
          <a:xfrm>
            <a:off x="8973277" y="5124001"/>
            <a:ext cx="936475" cy="1339004"/>
            <a:chOff x="7804766" y="4324223"/>
            <a:chExt cx="936475" cy="1339004"/>
          </a:xfrm>
        </p:grpSpPr>
        <p:pic>
          <p:nvPicPr>
            <p:cNvPr id="35" name="Image 34"/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2509" y="4324223"/>
              <a:ext cx="760988" cy="1080000"/>
            </a:xfrm>
            <a:prstGeom prst="roundRect">
              <a:avLst/>
            </a:prstGeom>
          </p:spPr>
        </p:pic>
        <p:sp>
          <p:nvSpPr>
            <p:cNvPr id="37" name="ZoneTexte 36"/>
            <p:cNvSpPr txBox="1"/>
            <p:nvPr/>
          </p:nvSpPr>
          <p:spPr>
            <a:xfrm>
              <a:off x="7804766" y="5417006"/>
              <a:ext cx="9364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B. </a:t>
              </a:r>
              <a:r>
                <a:rPr lang="fr-FR" sz="1000" i="1" dirty="0" err="1"/>
                <a:t>Maloeuvre</a:t>
              </a:r>
              <a:endParaRPr lang="fr-FR" sz="1000" i="1" dirty="0"/>
            </a:p>
          </p:txBody>
        </p:sp>
      </p:grpSp>
      <p:grpSp>
        <p:nvGrpSpPr>
          <p:cNvPr id="38" name="Groupe 37"/>
          <p:cNvGrpSpPr/>
          <p:nvPr/>
        </p:nvGrpSpPr>
        <p:grpSpPr>
          <a:xfrm>
            <a:off x="8095664" y="5097306"/>
            <a:ext cx="808235" cy="1392394"/>
            <a:chOff x="7078277" y="3972232"/>
            <a:chExt cx="808235" cy="1392394"/>
          </a:xfrm>
        </p:grpSpPr>
        <p:pic>
          <p:nvPicPr>
            <p:cNvPr id="39" name="Image 38"/>
            <p:cNvPicPr>
              <a:picLocks noChangeAspect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9857" y="3972232"/>
              <a:ext cx="685075" cy="1080000"/>
            </a:xfrm>
            <a:prstGeom prst="roundRect">
              <a:avLst/>
            </a:prstGeom>
          </p:spPr>
        </p:pic>
        <p:sp>
          <p:nvSpPr>
            <p:cNvPr id="40" name="ZoneTexte 39"/>
            <p:cNvSpPr txBox="1"/>
            <p:nvPr/>
          </p:nvSpPr>
          <p:spPr>
            <a:xfrm>
              <a:off x="7078277" y="5118405"/>
              <a:ext cx="8082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S. </a:t>
              </a:r>
              <a:r>
                <a:rPr lang="fr-FR" sz="1000" i="1" dirty="0" err="1"/>
                <a:t>Somson</a:t>
              </a:r>
              <a:endParaRPr lang="fr-FR" sz="1000" i="1" dirty="0"/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10926521" y="2229413"/>
            <a:ext cx="880369" cy="1330966"/>
            <a:chOff x="10926521" y="2800913"/>
            <a:chExt cx="880369" cy="1330966"/>
          </a:xfrm>
        </p:grpSpPr>
        <p:sp>
          <p:nvSpPr>
            <p:cNvPr id="41" name="ZoneTexte 40"/>
            <p:cNvSpPr txBox="1"/>
            <p:nvPr/>
          </p:nvSpPr>
          <p:spPr>
            <a:xfrm>
              <a:off x="10926521" y="3885658"/>
              <a:ext cx="8803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/>
                <a:t>M. </a:t>
              </a:r>
              <a:r>
                <a:rPr lang="fr-FR" sz="1000" i="1" dirty="0" err="1"/>
                <a:t>Durochat</a:t>
              </a:r>
              <a:endParaRPr lang="fr-FR" sz="1000" i="1" dirty="0"/>
            </a:p>
          </p:txBody>
        </p:sp>
        <p:pic>
          <p:nvPicPr>
            <p:cNvPr id="42" name="Image 41"/>
            <p:cNvPicPr>
              <a:picLocks noChangeAspect="1"/>
            </p:cNvPicPr>
            <p:nvPr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82499" y="2800913"/>
              <a:ext cx="768415" cy="1080000"/>
            </a:xfrm>
            <a:prstGeom prst="roundRect">
              <a:avLst/>
            </a:prstGeom>
          </p:spPr>
        </p:pic>
      </p:grpSp>
      <p:pic>
        <p:nvPicPr>
          <p:cNvPr id="4" name="Imag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13" y="5780266"/>
            <a:ext cx="2785558" cy="95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2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6044" y="1070176"/>
            <a:ext cx="7227862" cy="5533270"/>
          </a:xfrm>
          <a:prstGeom prst="rect">
            <a:avLst/>
          </a:prstGeom>
        </p:spPr>
      </p:pic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 dirty="0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AE06C9D9-D4D0-408E-A6B3-35B7F4D85C87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16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2. DRT75 tests : </a:t>
            </a:r>
            <a:r>
              <a:rPr lang="fr-FR" sz="2000" dirty="0" err="1" smtClean="0"/>
              <a:t>Magnetic</a:t>
            </a:r>
            <a:r>
              <a:rPr lang="fr-FR" sz="2000" dirty="0" smtClean="0"/>
              <a:t> Field </a:t>
            </a:r>
            <a:r>
              <a:rPr lang="fr-FR" sz="2000" dirty="0" err="1" smtClean="0"/>
              <a:t>generation</a:t>
            </a:r>
            <a:endParaRPr lang="fr-FR" sz="2000" dirty="0"/>
          </a:p>
        </p:txBody>
      </p:sp>
      <p:sp>
        <p:nvSpPr>
          <p:cNvPr id="24" name="ZoneTexte 23"/>
          <p:cNvSpPr txBox="1"/>
          <p:nvPr/>
        </p:nvSpPr>
        <p:spPr>
          <a:xfrm>
            <a:off x="646327" y="871122"/>
            <a:ext cx="466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DRT75 : Magnetic induction non linearity</a:t>
            </a:r>
          </a:p>
        </p:txBody>
      </p:sp>
      <p:grpSp>
        <p:nvGrpSpPr>
          <p:cNvPr id="11" name="Groupe 10"/>
          <p:cNvGrpSpPr/>
          <p:nvPr/>
        </p:nvGrpSpPr>
        <p:grpSpPr>
          <a:xfrm>
            <a:off x="746313" y="4804424"/>
            <a:ext cx="748923" cy="881915"/>
            <a:chOff x="746313" y="4798074"/>
            <a:chExt cx="748923" cy="881915"/>
          </a:xfrm>
        </p:grpSpPr>
        <p:sp>
          <p:nvSpPr>
            <p:cNvPr id="7" name="Rectangle 6"/>
            <p:cNvSpPr/>
            <p:nvPr/>
          </p:nvSpPr>
          <p:spPr>
            <a:xfrm>
              <a:off x="755650" y="4864100"/>
              <a:ext cx="730250" cy="815889"/>
            </a:xfrm>
            <a:prstGeom prst="rect">
              <a:avLst/>
            </a:prstGeom>
            <a:solidFill>
              <a:srgbClr val="13D36A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746313" y="4798074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Good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1704974" y="1990725"/>
            <a:ext cx="113113" cy="628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 smtClean="0"/>
          </a:p>
        </p:txBody>
      </p:sp>
      <p:grpSp>
        <p:nvGrpSpPr>
          <p:cNvPr id="12" name="Groupe 11"/>
          <p:cNvGrpSpPr/>
          <p:nvPr/>
        </p:nvGrpSpPr>
        <p:grpSpPr>
          <a:xfrm>
            <a:off x="1485900" y="1981200"/>
            <a:ext cx="4019550" cy="3698790"/>
            <a:chOff x="1485900" y="1981200"/>
            <a:chExt cx="4019550" cy="3698790"/>
          </a:xfrm>
        </p:grpSpPr>
        <p:sp>
          <p:nvSpPr>
            <p:cNvPr id="19" name="Rectangle 18"/>
            <p:cNvSpPr/>
            <p:nvPr/>
          </p:nvSpPr>
          <p:spPr>
            <a:xfrm>
              <a:off x="1485900" y="1981200"/>
              <a:ext cx="4019550" cy="3698790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2608402" y="3139877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Issue</a:t>
              </a:r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6096000" y="593077"/>
            <a:ext cx="4316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About </a:t>
            </a:r>
            <a:r>
              <a:rPr lang="en-US" b="1" dirty="0"/>
              <a:t>650 </a:t>
            </a:r>
            <a:r>
              <a:rPr lang="en-US" b="1" dirty="0" err="1"/>
              <a:t>mT</a:t>
            </a:r>
            <a:r>
              <a:rPr lang="en-US" b="1" dirty="0"/>
              <a:t> </a:t>
            </a:r>
            <a:r>
              <a:rPr lang="en-US" dirty="0"/>
              <a:t>missing </a:t>
            </a:r>
            <a:r>
              <a:rPr lang="en-US" b="1" dirty="0"/>
              <a:t>@ 500 A (23.5</a:t>
            </a:r>
            <a:r>
              <a:rPr lang="en-US" b="1" dirty="0" smtClean="0"/>
              <a:t>%)</a:t>
            </a:r>
          </a:p>
          <a:p>
            <a:r>
              <a:rPr lang="en-US" dirty="0"/>
              <a:t>About </a:t>
            </a:r>
            <a:r>
              <a:rPr lang="en-US" b="1" dirty="0" smtClean="0"/>
              <a:t>980 </a:t>
            </a:r>
            <a:r>
              <a:rPr lang="en-US" b="1" dirty="0" err="1"/>
              <a:t>mT</a:t>
            </a:r>
            <a:r>
              <a:rPr lang="en-US" b="1" dirty="0"/>
              <a:t> </a:t>
            </a:r>
            <a:r>
              <a:rPr lang="en-US" dirty="0"/>
              <a:t>missing </a:t>
            </a:r>
            <a:r>
              <a:rPr lang="en-US" b="1" dirty="0"/>
              <a:t>@ </a:t>
            </a:r>
            <a:r>
              <a:rPr lang="en-US" b="1" dirty="0" smtClean="0"/>
              <a:t>670 </a:t>
            </a:r>
            <a:r>
              <a:rPr lang="en-US" b="1" dirty="0"/>
              <a:t>A (</a:t>
            </a:r>
            <a:r>
              <a:rPr lang="en-US" b="1" dirty="0" smtClean="0"/>
              <a:t>26.7%)</a:t>
            </a: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8720" y="2316639"/>
            <a:ext cx="2938288" cy="2380051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7043437" y="5830072"/>
            <a:ext cx="4491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Cannot </a:t>
            </a:r>
            <a:r>
              <a:rPr lang="en-US" sz="2400" b="1" dirty="0">
                <a:solidFill>
                  <a:srgbClr val="FF0000"/>
                </a:solidFill>
              </a:rPr>
              <a:t>explain </a:t>
            </a:r>
            <a:r>
              <a:rPr lang="en-US" sz="2400" b="1" dirty="0" smtClean="0">
                <a:solidFill>
                  <a:srgbClr val="FF0000"/>
                </a:solidFill>
              </a:rPr>
              <a:t>the difference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87008" y="2419622"/>
            <a:ext cx="3246097" cy="2263507"/>
          </a:xfrm>
          <a:prstGeom prst="rect">
            <a:avLst/>
          </a:prstGeom>
        </p:spPr>
      </p:pic>
      <p:sp>
        <p:nvSpPr>
          <p:cNvPr id="30" name="ZoneTexte 29"/>
          <p:cNvSpPr txBox="1"/>
          <p:nvPr/>
        </p:nvSpPr>
        <p:spPr>
          <a:xfrm>
            <a:off x="9760527" y="362989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Quench #2</a:t>
            </a:r>
          </a:p>
        </p:txBody>
      </p:sp>
      <p:sp>
        <p:nvSpPr>
          <p:cNvPr id="4" name="Rectangle 3"/>
          <p:cNvSpPr/>
          <p:nvPr/>
        </p:nvSpPr>
        <p:spPr>
          <a:xfrm>
            <a:off x="10312885" y="755052"/>
            <a:ext cx="1278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chemeClr val="tx2"/>
                </a:solidFill>
                <a:sym typeface="Wingdings" panose="05000000000000000000" pitchFamily="2" charset="2"/>
              </a:rPr>
              <a:t>WHY ?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0" y="103517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MI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bypassing current ?</a:t>
            </a:r>
          </a:p>
          <a:p>
            <a:r>
              <a:rPr lang="en-US" dirty="0">
                <a:sym typeface="Wingdings" panose="05000000000000000000" pitchFamily="2" charset="2"/>
              </a:rPr>
              <a:t>	 Only about 15 </a:t>
            </a:r>
            <a:r>
              <a:rPr lang="en-US" dirty="0" err="1">
                <a:sym typeface="Wingdings" panose="05000000000000000000" pitchFamily="2" charset="2"/>
              </a:rPr>
              <a:t>mT</a:t>
            </a:r>
            <a:r>
              <a:rPr lang="en-US" dirty="0">
                <a:sym typeface="Wingdings" panose="05000000000000000000" pitchFamily="2" charset="2"/>
              </a:rPr>
              <a:t> (5 A/s) and 30 </a:t>
            </a:r>
            <a:r>
              <a:rPr lang="en-US" dirty="0" err="1">
                <a:sym typeface="Wingdings" panose="05000000000000000000" pitchFamily="2" charset="2"/>
              </a:rPr>
              <a:t>mT</a:t>
            </a:r>
            <a:r>
              <a:rPr lang="en-US" dirty="0">
                <a:sym typeface="Wingdings" panose="05000000000000000000" pitchFamily="2" charset="2"/>
              </a:rPr>
              <a:t> (10 A/s)</a:t>
            </a:r>
          </a:p>
          <a:p>
            <a:r>
              <a:rPr lang="en-US" dirty="0">
                <a:sym typeface="Wingdings" panose="05000000000000000000" pitchFamily="2" charset="2"/>
              </a:rPr>
              <a:t>	 Field decay blow 1 </a:t>
            </a:r>
            <a:r>
              <a:rPr lang="en-US" dirty="0" err="1">
                <a:sym typeface="Wingdings" panose="05000000000000000000" pitchFamily="2" charset="2"/>
              </a:rPr>
              <a:t>mT</a:t>
            </a:r>
            <a:r>
              <a:rPr lang="en-US" dirty="0">
                <a:sym typeface="Wingdings" panose="05000000000000000000" pitchFamily="2" charset="2"/>
              </a:rPr>
              <a:t> @100 mV (quench)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375" y="1745853"/>
            <a:ext cx="1799210" cy="1376523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408638" y="21011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5" name="ZoneTexte 24"/>
          <p:cNvSpPr txBox="1"/>
          <p:nvPr/>
        </p:nvSpPr>
        <p:spPr>
          <a:xfrm>
            <a:off x="2727192" y="213197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2984991" y="216318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6096000" y="45469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Magnetization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?</a:t>
            </a:r>
          </a:p>
          <a:p>
            <a:r>
              <a:rPr lang="en-US" dirty="0">
                <a:sym typeface="Wingdings" panose="05000000000000000000" pitchFamily="2" charset="2"/>
              </a:rPr>
              <a:t>	 </a:t>
            </a:r>
            <a:r>
              <a:rPr lang="en-US" dirty="0" smtClean="0">
                <a:sym typeface="Wingdings" panose="05000000000000000000" pitchFamily="2" charset="2"/>
              </a:rPr>
              <a:t>Only a few </a:t>
            </a:r>
            <a:r>
              <a:rPr lang="en-US" dirty="0" err="1" smtClean="0">
                <a:sym typeface="Wingdings" panose="05000000000000000000" pitchFamily="2" charset="2"/>
              </a:rPr>
              <a:t>mT</a:t>
            </a: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8379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8" grpId="0"/>
      <p:bldP spid="30" grpId="0"/>
      <p:bldP spid="4" grpId="0"/>
      <p:bldP spid="5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 dirty="0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AE06C9D9-D4D0-408E-A6B3-35B7F4D85C87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16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2. DRT75 tests : </a:t>
            </a:r>
            <a:r>
              <a:rPr lang="fr-FR" sz="2000" dirty="0" smtClean="0"/>
              <a:t>Hall probe issue</a:t>
            </a:r>
            <a:endParaRPr lang="fr-FR" sz="2000" dirty="0"/>
          </a:p>
        </p:txBody>
      </p:sp>
      <p:sp>
        <p:nvSpPr>
          <p:cNvPr id="24" name="ZoneTexte 23"/>
          <p:cNvSpPr txBox="1"/>
          <p:nvPr/>
        </p:nvSpPr>
        <p:spPr>
          <a:xfrm>
            <a:off x="253409" y="742001"/>
            <a:ext cx="11792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/>
              <a:t>Arepoc</a:t>
            </a:r>
            <a:r>
              <a:rPr lang="en-US" b="1" u="sng" dirty="0"/>
              <a:t> Hall probe issue ?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sz="1600" dirty="0"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comparison of </a:t>
            </a:r>
            <a:r>
              <a:rPr lang="en-US" sz="16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AREPOC </a:t>
            </a:r>
            <a:r>
              <a:rPr lang="en-US" sz="1600" b="1" dirty="0">
                <a:solidFill>
                  <a:schemeClr val="tx2"/>
                </a:solidFill>
                <a:sym typeface="Wingdings" panose="05000000000000000000" pitchFamily="2" charset="2"/>
              </a:rPr>
              <a:t>2258 </a:t>
            </a:r>
            <a:r>
              <a:rPr lang="en-US" sz="1600" dirty="0" smtClean="0">
                <a:sym typeface="Wingdings" panose="05000000000000000000" pitchFamily="2" charset="2"/>
              </a:rPr>
              <a:t>with an </a:t>
            </a:r>
            <a:r>
              <a:rPr lang="en-US" sz="1600" b="1" dirty="0" smtClean="0">
                <a:sym typeface="Wingdings" panose="05000000000000000000" pitchFamily="2" charset="2"/>
              </a:rPr>
              <a:t>AREPOC 2256 </a:t>
            </a:r>
            <a:r>
              <a:rPr lang="en-US" sz="1600" dirty="0">
                <a:sym typeface="Wingdings" panose="05000000000000000000" pitchFamily="2" charset="2"/>
              </a:rPr>
              <a:t>and </a:t>
            </a:r>
            <a:r>
              <a:rPr lang="en-US" sz="1600" b="1" dirty="0">
                <a:sym typeface="Wingdings" panose="05000000000000000000" pitchFamily="2" charset="2"/>
              </a:rPr>
              <a:t>AST </a:t>
            </a:r>
            <a:r>
              <a:rPr lang="en-US" sz="1600" b="1" dirty="0" smtClean="0">
                <a:sym typeface="Wingdings" panose="05000000000000000000" pitchFamily="2" charset="2"/>
              </a:rPr>
              <a:t>244T @77 K</a:t>
            </a:r>
            <a:endParaRPr lang="en-US" sz="1600" b="1" dirty="0"/>
          </a:p>
        </p:txBody>
      </p:sp>
      <p:sp>
        <p:nvSpPr>
          <p:cNvPr id="32" name="ZoneTexte 31"/>
          <p:cNvSpPr txBox="1"/>
          <p:nvPr/>
        </p:nvSpPr>
        <p:spPr>
          <a:xfrm>
            <a:off x="157594" y="5590112"/>
            <a:ext cx="1172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New </a:t>
            </a:r>
            <a:r>
              <a:rPr lang="en-US" dirty="0">
                <a:sym typeface="Wingdings" panose="05000000000000000000" pitchFamily="2" charset="2"/>
              </a:rPr>
              <a:t>campaign with </a:t>
            </a:r>
            <a:r>
              <a:rPr lang="en-US" b="1" dirty="0">
                <a:sym typeface="Wingdings" panose="05000000000000000000" pitchFamily="2" charset="2"/>
              </a:rPr>
              <a:t>few calibrated sensors </a:t>
            </a:r>
            <a:r>
              <a:rPr lang="en-US" dirty="0" smtClean="0">
                <a:sym typeface="Wingdings" panose="05000000000000000000" pitchFamily="2" charset="2"/>
              </a:rPr>
              <a:t>(remaining </a:t>
            </a:r>
            <a:r>
              <a:rPr lang="en-US" dirty="0" err="1">
                <a:sym typeface="Wingdings" panose="05000000000000000000" pitchFamily="2" charset="2"/>
              </a:rPr>
              <a:t>Arepoc</a:t>
            </a:r>
            <a:r>
              <a:rPr lang="en-US" dirty="0">
                <a:sym typeface="Wingdings" panose="05000000000000000000" pitchFamily="2" charset="2"/>
              </a:rPr>
              <a:t> and new AST 244T) (</a:t>
            </a:r>
            <a:r>
              <a:rPr lang="en-US" u="sng" dirty="0">
                <a:sym typeface="Wingdings" panose="05000000000000000000" pitchFamily="2" charset="2"/>
              </a:rPr>
              <a:t>Planned week 10-2025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b="1" dirty="0">
              <a:sym typeface="Wingdings" panose="05000000000000000000" pitchFamily="2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317500" y="5168108"/>
            <a:ext cx="12445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Arepoc</a:t>
            </a:r>
            <a:r>
              <a:rPr lang="en-US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en-US" b="1" dirty="0">
                <a:solidFill>
                  <a:schemeClr val="tx2"/>
                </a:solidFill>
                <a:sym typeface="Wingdings" panose="05000000000000000000" pitchFamily="2" charset="2"/>
              </a:rPr>
              <a:t>2558 sensor got </a:t>
            </a:r>
            <a:r>
              <a:rPr lang="en-US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broken </a:t>
            </a:r>
            <a:r>
              <a:rPr lang="en-US" dirty="0">
                <a:sym typeface="Wingdings" panose="05000000000000000000" pitchFamily="2" charset="2"/>
              </a:rPr>
              <a:t>during transfer to a different </a:t>
            </a:r>
            <a:r>
              <a:rPr lang="en-US" dirty="0" smtClean="0">
                <a:sym typeface="Wingdings" panose="05000000000000000000" pitchFamily="2" charset="2"/>
              </a:rPr>
              <a:t>setup  </a:t>
            </a:r>
            <a:r>
              <a:rPr lang="en-US" b="1" dirty="0" smtClean="0">
                <a:sym typeface="Wingdings" panose="05000000000000000000" pitchFamily="2" charset="2"/>
              </a:rPr>
              <a:t>no correlation </a:t>
            </a:r>
            <a:r>
              <a:rPr lang="en-US" b="1" dirty="0">
                <a:sym typeface="Wingdings" panose="05000000000000000000" pitchFamily="2" charset="2"/>
              </a:rPr>
              <a:t>above 0.3 </a:t>
            </a:r>
            <a:r>
              <a:rPr lang="en-US" b="1" dirty="0" smtClean="0">
                <a:sym typeface="Wingdings" panose="05000000000000000000" pitchFamily="2" charset="2"/>
              </a:rPr>
              <a:t>T available </a:t>
            </a:r>
            <a:r>
              <a:rPr lang="en-US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endParaRPr lang="en-US" b="1" dirty="0">
              <a:sym typeface="Wingdings" panose="05000000000000000000" pitchFamily="2" charset="2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314247" y="1993502"/>
            <a:ext cx="3308350" cy="2800350"/>
            <a:chOff x="260350" y="1714500"/>
            <a:chExt cx="3308350" cy="2800350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60350" y="1714500"/>
              <a:ext cx="3308350" cy="2800350"/>
            </a:xfrm>
            <a:prstGeom prst="rect">
              <a:avLst/>
            </a:prstGeom>
          </p:spPr>
        </p:pic>
        <p:sp>
          <p:nvSpPr>
            <p:cNvPr id="6" name="ZoneTexte 5"/>
            <p:cNvSpPr txBox="1"/>
            <p:nvPr/>
          </p:nvSpPr>
          <p:spPr>
            <a:xfrm>
              <a:off x="866273" y="1866550"/>
              <a:ext cx="13981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/>
                <a:t>3</a:t>
              </a:r>
              <a:r>
                <a:rPr lang="en-US" u="sng" baseline="30000" dirty="0"/>
                <a:t>rd</a:t>
              </a:r>
              <a:r>
                <a:rPr lang="en-US" u="sng" dirty="0"/>
                <a:t> charging</a:t>
              </a:r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3806891" y="1934697"/>
            <a:ext cx="3575172" cy="2934894"/>
            <a:chOff x="3806891" y="1650005"/>
            <a:chExt cx="3575172" cy="2934894"/>
          </a:xfrm>
        </p:grpSpPr>
        <p:pic>
          <p:nvPicPr>
            <p:cNvPr id="26" name="Image 25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06891" y="1650005"/>
              <a:ext cx="3575172" cy="2934894"/>
            </a:xfrm>
            <a:prstGeom prst="rect">
              <a:avLst/>
            </a:prstGeom>
          </p:spPr>
        </p:pic>
        <p:grpSp>
          <p:nvGrpSpPr>
            <p:cNvPr id="19" name="Groupe 18"/>
            <p:cNvGrpSpPr/>
            <p:nvPr/>
          </p:nvGrpSpPr>
          <p:grpSpPr>
            <a:xfrm>
              <a:off x="4338733" y="2304963"/>
              <a:ext cx="2889138" cy="1767890"/>
              <a:chOff x="4338733" y="2304963"/>
              <a:chExt cx="2889138" cy="1767890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4338733" y="2304963"/>
                <a:ext cx="229383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13D36A"/>
                    </a:solidFill>
                  </a:rPr>
                  <a:t>No difference between sensors</a:t>
                </a:r>
              </a:p>
            </p:txBody>
          </p:sp>
          <p:sp>
            <p:nvSpPr>
              <p:cNvPr id="8" name="ZoneTexte 7"/>
              <p:cNvSpPr txBox="1"/>
              <p:nvPr/>
            </p:nvSpPr>
            <p:spPr>
              <a:xfrm>
                <a:off x="4967380" y="3765076"/>
                <a:ext cx="22604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Linear coefficient adjusted</a:t>
                </a:r>
              </a:p>
            </p:txBody>
          </p:sp>
        </p:grpSp>
      </p:grpSp>
      <p:grpSp>
        <p:nvGrpSpPr>
          <p:cNvPr id="25" name="Groupe 24"/>
          <p:cNvGrpSpPr/>
          <p:nvPr/>
        </p:nvGrpSpPr>
        <p:grpSpPr>
          <a:xfrm>
            <a:off x="7353553" y="1345556"/>
            <a:ext cx="4692106" cy="3769880"/>
            <a:chOff x="7353553" y="1345556"/>
            <a:chExt cx="4692106" cy="3769880"/>
          </a:xfrm>
        </p:grpSpPr>
        <p:pic>
          <p:nvPicPr>
            <p:cNvPr id="23" name="Image 22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22" t="10093" r="10899" b="4813"/>
            <a:stretch/>
          </p:blipFill>
          <p:spPr>
            <a:xfrm>
              <a:off x="7353553" y="1345556"/>
              <a:ext cx="4692106" cy="3769880"/>
            </a:xfrm>
            <a:prstGeom prst="rect">
              <a:avLst/>
            </a:prstGeom>
          </p:spPr>
        </p:pic>
        <p:sp>
          <p:nvSpPr>
            <p:cNvPr id="18" name="ZoneTexte 17"/>
            <p:cNvSpPr txBox="1"/>
            <p:nvPr/>
          </p:nvSpPr>
          <p:spPr>
            <a:xfrm>
              <a:off x="10087000" y="3000667"/>
              <a:ext cx="17303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AREPOC 2258 diverged from other sensors</a:t>
              </a:r>
            </a:p>
          </p:txBody>
        </p:sp>
        <p:cxnSp>
          <p:nvCxnSpPr>
            <p:cNvPr id="20" name="Connecteur droit avec flèche 19"/>
            <p:cNvCxnSpPr/>
            <p:nvPr/>
          </p:nvCxnSpPr>
          <p:spPr>
            <a:xfrm flipV="1">
              <a:off x="11059002" y="1743578"/>
              <a:ext cx="541020" cy="1257089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/>
          <p:cNvSpPr/>
          <p:nvPr/>
        </p:nvSpPr>
        <p:spPr>
          <a:xfrm>
            <a:off x="2767629" y="1334829"/>
            <a:ext cx="31422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chemeClr val="tx2"/>
                </a:solidFill>
                <a:sym typeface="Wingdings" panose="05000000000000000000" pitchFamily="2" charset="2"/>
              </a:rPr>
              <a:t>RT7 test at 77 K, SF</a:t>
            </a:r>
            <a:r>
              <a:rPr lang="en-US" sz="2400" b="1" dirty="0">
                <a:sym typeface="Wingdings" panose="05000000000000000000" pitchFamily="2" charset="2"/>
              </a:rPr>
              <a:t>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8917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 dirty="0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AE06C9D9-D4D0-408E-A6B3-35B7F4D85C87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16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2. DRT75 tests : </a:t>
            </a:r>
            <a:r>
              <a:rPr lang="fr-FR" sz="2000" dirty="0" err="1" smtClean="0"/>
              <a:t>Quench</a:t>
            </a:r>
            <a:r>
              <a:rPr lang="fr-FR" sz="2000" dirty="0" smtClean="0"/>
              <a:t> </a:t>
            </a:r>
            <a:r>
              <a:rPr lang="fr-FR" sz="2000" dirty="0" err="1" smtClean="0"/>
              <a:t>current</a:t>
            </a:r>
            <a:r>
              <a:rPr lang="fr-FR" sz="2000" dirty="0" smtClean="0"/>
              <a:t> / protection</a:t>
            </a:r>
            <a:endParaRPr lang="fr-FR" sz="2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498477" y="767147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Quench </a:t>
            </a:r>
            <a:r>
              <a:rPr lang="en-US" b="1" u="sng" dirty="0" smtClean="0"/>
              <a:t>and protection </a:t>
            </a:r>
            <a:r>
              <a:rPr lang="en-US" b="1" u="sng" dirty="0"/>
              <a:t>?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772" t="1494" r="9018" b="60795"/>
          <a:stretch/>
        </p:blipFill>
        <p:spPr>
          <a:xfrm>
            <a:off x="147198" y="1733088"/>
            <a:ext cx="4498417" cy="1566690"/>
          </a:xfrm>
          <a:prstGeom prst="round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046894" y="2074519"/>
            <a:ext cx="61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RT5</a:t>
            </a:r>
          </a:p>
        </p:txBody>
      </p:sp>
      <p:cxnSp>
        <p:nvCxnSpPr>
          <p:cNvPr id="13" name="Connecteur droit avec flèche 12"/>
          <p:cNvCxnSpPr>
            <a:stCxn id="37" idx="1"/>
          </p:cNvCxnSpPr>
          <p:nvPr/>
        </p:nvCxnSpPr>
        <p:spPr>
          <a:xfrm flipH="1">
            <a:off x="1066800" y="1670764"/>
            <a:ext cx="4310234" cy="110489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37" idx="1"/>
          </p:cNvCxnSpPr>
          <p:nvPr/>
        </p:nvCxnSpPr>
        <p:spPr>
          <a:xfrm flipH="1">
            <a:off x="2120900" y="1670764"/>
            <a:ext cx="3256134" cy="121213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stCxn id="37" idx="1"/>
          </p:cNvCxnSpPr>
          <p:nvPr/>
        </p:nvCxnSpPr>
        <p:spPr>
          <a:xfrm flipH="1">
            <a:off x="1419226" y="1670764"/>
            <a:ext cx="3957808" cy="113593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37" idx="1"/>
          </p:cNvCxnSpPr>
          <p:nvPr/>
        </p:nvCxnSpPr>
        <p:spPr>
          <a:xfrm flipH="1">
            <a:off x="1800226" y="1670764"/>
            <a:ext cx="3576808" cy="118673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5377034" y="1486098"/>
            <a:ext cx="2262158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Locally </a:t>
            </a:r>
            <a:r>
              <a:rPr lang="en-US" dirty="0"/>
              <a:t>burned parts</a:t>
            </a:r>
          </a:p>
        </p:txBody>
      </p:sp>
      <p:cxnSp>
        <p:nvCxnSpPr>
          <p:cNvPr id="41" name="Connecteur droit avec flèche 40"/>
          <p:cNvCxnSpPr>
            <a:stCxn id="37" idx="1"/>
          </p:cNvCxnSpPr>
          <p:nvPr/>
        </p:nvCxnSpPr>
        <p:spPr>
          <a:xfrm flipH="1">
            <a:off x="4067176" y="1670764"/>
            <a:ext cx="1309858" cy="113593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7740977" y="1513602"/>
            <a:ext cx="962891" cy="309496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53" name="ZoneTexte 52"/>
          <p:cNvSpPr txBox="1"/>
          <p:nvPr/>
        </p:nvSpPr>
        <p:spPr>
          <a:xfrm>
            <a:off x="8727069" y="1040141"/>
            <a:ext cx="2551401" cy="1200329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Post mortem </a:t>
            </a:r>
            <a:r>
              <a:rPr lang="en-US" dirty="0"/>
              <a:t>analysis </a:t>
            </a:r>
            <a:r>
              <a:rPr lang="en-US" dirty="0" smtClean="0"/>
              <a:t>ongoing (Metallography, Tomography X)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ZoneTexte 53"/>
              <p:cNvSpPr txBox="1"/>
              <p:nvPr/>
            </p:nvSpPr>
            <p:spPr>
              <a:xfrm>
                <a:off x="6096000" y="2150760"/>
                <a:ext cx="596441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u="sng" dirty="0" smtClean="0"/>
                  <a:t>Origins ? </a:t>
                </a: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US" dirty="0">
                    <a:sym typeface="Wingdings" panose="05000000000000000000" pitchFamily="2" charset="2"/>
                  </a:rPr>
                  <a:t>Magnetization </a:t>
                </a:r>
                <a:r>
                  <a:rPr lang="en-US" dirty="0" smtClean="0">
                    <a:sym typeface="Wingdings" panose="05000000000000000000" pitchFamily="2" charset="2"/>
                  </a:rPr>
                  <a:t>or/and mechanics ? 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𝑉𝑀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&lt;280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𝑀𝑃𝑎</m:t>
                    </m:r>
                  </m:oMath>
                </a14:m>
                <a:r>
                  <a:rPr lang="en-US" u="sng" dirty="0" smtClean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(</a:t>
                </a:r>
                <a:r>
                  <a:rPr lang="en-US" dirty="0">
                    <a:sym typeface="Wingdings" panose="05000000000000000000" pitchFamily="2" charset="2"/>
                  </a:rPr>
                  <a:t>i</a:t>
                </a:r>
                <a:r>
                  <a:rPr lang="en-US" dirty="0" smtClean="0">
                    <a:sym typeface="Wingdings" panose="05000000000000000000" pitchFamily="2" charset="2"/>
                  </a:rPr>
                  <a:t>n winding pack) </a:t>
                </a:r>
                <a:r>
                  <a:rPr lang="en-US" b="1" dirty="0" smtClean="0">
                    <a:sym typeface="Wingdings" panose="05000000000000000000" pitchFamily="2" charset="2"/>
                  </a:rPr>
                  <a:t>but locally </a:t>
                </a:r>
                <a:r>
                  <a:rPr lang="en-US" dirty="0" smtClean="0">
                    <a:sym typeface="Wingdings" panose="05000000000000000000" pitchFamily="2" charset="2"/>
                  </a:rPr>
                  <a:t>?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US" dirty="0">
                    <a:sym typeface="Wingdings" panose="05000000000000000000" pitchFamily="2" charset="2"/>
                  </a:rPr>
                  <a:t>Poor cooling (G10 contact) ?</a:t>
                </a:r>
                <a:endParaRPr lang="en-US" dirty="0"/>
              </a:p>
            </p:txBody>
          </p:sp>
        </mc:Choice>
        <mc:Fallback xmlns="">
          <p:sp>
            <p:nvSpPr>
              <p:cNvPr id="54" name="ZoneText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150760"/>
                <a:ext cx="5964411" cy="1200329"/>
              </a:xfrm>
              <a:prstGeom prst="rect">
                <a:avLst/>
              </a:prstGeom>
              <a:blipFill>
                <a:blip r:embed="rId4"/>
                <a:stretch>
                  <a:fillRect l="-818" t="-3046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e 2"/>
          <p:cNvGrpSpPr/>
          <p:nvPr/>
        </p:nvGrpSpPr>
        <p:grpSpPr>
          <a:xfrm>
            <a:off x="5377034" y="3424334"/>
            <a:ext cx="6464006" cy="2889052"/>
            <a:chOff x="6036212" y="3335802"/>
            <a:chExt cx="6464006" cy="2889052"/>
          </a:xfrm>
        </p:grpSpPr>
        <p:grpSp>
          <p:nvGrpSpPr>
            <p:cNvPr id="61" name="Groupe 60"/>
            <p:cNvGrpSpPr/>
            <p:nvPr/>
          </p:nvGrpSpPr>
          <p:grpSpPr>
            <a:xfrm>
              <a:off x="6036212" y="3335802"/>
              <a:ext cx="4462159" cy="2889052"/>
              <a:chOff x="5672441" y="3273427"/>
              <a:chExt cx="4462159" cy="2889052"/>
            </a:xfrm>
          </p:grpSpPr>
          <p:grpSp>
            <p:nvGrpSpPr>
              <p:cNvPr id="55" name="Groupe 54">
                <a:extLst>
                  <a:ext uri="{FF2B5EF4-FFF2-40B4-BE49-F238E27FC236}">
                    <a16:creationId xmlns:a16="http://schemas.microsoft.com/office/drawing/2014/main" id="{5923BFDA-9838-45B6-80C1-86C9CEB9296A}"/>
                  </a:ext>
                </a:extLst>
              </p:cNvPr>
              <p:cNvGrpSpPr/>
              <p:nvPr/>
            </p:nvGrpSpPr>
            <p:grpSpPr>
              <a:xfrm>
                <a:off x="5785142" y="3362730"/>
                <a:ext cx="4267200" cy="2189385"/>
                <a:chOff x="2052073" y="2014386"/>
                <a:chExt cx="5725377" cy="3858117"/>
              </a:xfrm>
            </p:grpSpPr>
            <p:pic>
              <p:nvPicPr>
                <p:cNvPr id="56" name="Image 55">
                  <a:extLst>
                    <a:ext uri="{FF2B5EF4-FFF2-40B4-BE49-F238E27FC236}">
                      <a16:creationId xmlns:a16="http://schemas.microsoft.com/office/drawing/2014/main" id="{4015BB5D-72A4-4FA6-99ED-B813DB3893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52073" y="2413000"/>
                  <a:ext cx="5725377" cy="3459503"/>
                </a:xfrm>
                <a:prstGeom prst="rect">
                  <a:avLst/>
                </a:prstGeom>
              </p:spPr>
            </p:pic>
            <p:sp>
              <p:nvSpPr>
                <p:cNvPr id="57" name="ZoneTexte 56">
                  <a:extLst>
                    <a:ext uri="{FF2B5EF4-FFF2-40B4-BE49-F238E27FC236}">
                      <a16:creationId xmlns:a16="http://schemas.microsoft.com/office/drawing/2014/main" id="{06339687-F13C-4386-99DB-1318CAC0DA4D}"/>
                    </a:ext>
                  </a:extLst>
                </p:cNvPr>
                <p:cNvSpPr txBox="1"/>
                <p:nvPr/>
              </p:nvSpPr>
              <p:spPr>
                <a:xfrm>
                  <a:off x="7009615" y="2014386"/>
                  <a:ext cx="556563" cy="3693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J/</a:t>
                  </a:r>
                  <a:r>
                    <a:rPr lang="en-US" dirty="0" err="1"/>
                    <a:t>J</a:t>
                  </a:r>
                  <a:r>
                    <a:rPr lang="en-US" baseline="-25000" dirty="0" err="1"/>
                    <a:t>c</a:t>
                  </a:r>
                  <a:endParaRPr lang="en-US" baseline="-25000" dirty="0"/>
                </a:p>
              </p:txBody>
            </p:sp>
          </p:grpSp>
          <p:sp>
            <p:nvSpPr>
              <p:cNvPr id="59" name="ZoneTexte 58"/>
              <p:cNvSpPr txBox="1"/>
              <p:nvPr/>
            </p:nvSpPr>
            <p:spPr>
              <a:xfrm>
                <a:off x="5754699" y="5537368"/>
                <a:ext cx="43799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 smtClean="0"/>
                  <a:t>A-formulation 2D model </a:t>
                </a:r>
                <a:r>
                  <a:rPr lang="en-US" sz="1400" i="1" dirty="0"/>
                  <a:t>: 2 Racetracks / 130 turns / 25 elements in width </a:t>
                </a:r>
                <a:r>
                  <a:rPr lang="en-US" sz="1400" i="1" dirty="0" smtClean="0"/>
                  <a:t>/ 3 </a:t>
                </a:r>
                <a:r>
                  <a:rPr lang="en-US" sz="1400" i="1" dirty="0"/>
                  <a:t>µm HTS layer / 670 A in 10 s</a:t>
                </a:r>
              </a:p>
            </p:txBody>
          </p:sp>
          <p:sp>
            <p:nvSpPr>
              <p:cNvPr id="60" name="Rectangle à coins arrondis 59"/>
              <p:cNvSpPr/>
              <p:nvPr/>
            </p:nvSpPr>
            <p:spPr>
              <a:xfrm>
                <a:off x="5672441" y="3273427"/>
                <a:ext cx="4462159" cy="2889052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2" name="ZoneTexte 61"/>
            <p:cNvSpPr txBox="1"/>
            <p:nvPr/>
          </p:nvSpPr>
          <p:spPr>
            <a:xfrm>
              <a:off x="10722463" y="3984960"/>
              <a:ext cx="1777755" cy="1477328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Magnetization and mechanical </a:t>
              </a:r>
              <a:r>
                <a:rPr lang="en-US" b="1" dirty="0"/>
                <a:t>effect study ongoing</a:t>
              </a: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97930" y="860813"/>
            <a:ext cx="692298" cy="552722"/>
          </a:xfrm>
          <a:prstGeom prst="roundRect">
            <a:avLst/>
          </a:prstGeom>
        </p:spPr>
      </p:pic>
      <p:sp>
        <p:nvSpPr>
          <p:cNvPr id="40" name="ZoneTexte 39"/>
          <p:cNvSpPr txBox="1"/>
          <p:nvPr/>
        </p:nvSpPr>
        <p:spPr>
          <a:xfrm>
            <a:off x="1" y="3849580"/>
            <a:ext cx="46309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 smtClean="0"/>
              <a:t>8 quenches </a:t>
            </a:r>
            <a:r>
              <a:rPr lang="en-US" dirty="0" smtClean="0"/>
              <a:t>at almost the same current (</a:t>
            </a:r>
            <a:r>
              <a:rPr lang="en-US" b="1" dirty="0" smtClean="0"/>
              <a:t>670 A / 1600 A/mm²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Only </a:t>
            </a:r>
            <a:r>
              <a:rPr lang="en-US" b="1" dirty="0" smtClean="0"/>
              <a:t>48-65 %</a:t>
            </a:r>
            <a:r>
              <a:rPr lang="en-US" dirty="0" smtClean="0"/>
              <a:t> of expected current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b="1" dirty="0" smtClean="0"/>
              <a:t>Localized burned parts </a:t>
            </a:r>
            <a:r>
              <a:rPr lang="en-US" dirty="0" smtClean="0"/>
              <a:t>in mid-plane for both </a:t>
            </a:r>
            <a:r>
              <a:rPr lang="en-US" dirty="0"/>
              <a:t>RT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08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4" grpId="0" animBg="1"/>
      <p:bldP spid="53" grpId="0" animBg="1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2. </a:t>
            </a:r>
            <a:r>
              <a:rPr lang="fr-FR" sz="2000" dirty="0" err="1" smtClean="0"/>
              <a:t>Exploring</a:t>
            </a:r>
            <a:r>
              <a:rPr lang="fr-FR" sz="2000" dirty="0" smtClean="0"/>
              <a:t> « long » </a:t>
            </a:r>
            <a:r>
              <a:rPr lang="fr-FR" sz="2000" dirty="0" err="1" smtClean="0"/>
              <a:t>racetracks</a:t>
            </a:r>
            <a:r>
              <a:rPr lang="fr-FR" sz="1600" dirty="0" smtClean="0">
                <a:solidFill>
                  <a:srgbClr val="E50019"/>
                </a:solidFill>
              </a:rPr>
              <a:t> </a:t>
            </a:r>
            <a:endParaRPr lang="fr-FR" sz="2000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220266D9-945D-4930-87B3-662D69A0E873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05362" y="6082860"/>
            <a:ext cx="35028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*</a:t>
            </a:r>
            <a:r>
              <a:rPr lang="en-US" sz="1200" b="1" dirty="0"/>
              <a:t>D</a:t>
            </a:r>
            <a:r>
              <a:rPr lang="en-US" sz="1200" dirty="0"/>
              <a:t>ummy </a:t>
            </a:r>
            <a:r>
              <a:rPr lang="en-US" sz="1200" b="1" dirty="0"/>
              <a:t>A</a:t>
            </a:r>
            <a:r>
              <a:rPr lang="en-US" sz="1200" dirty="0"/>
              <a:t>ccelerator </a:t>
            </a:r>
            <a:r>
              <a:rPr lang="en-US" sz="1200" b="1" dirty="0"/>
              <a:t>R</a:t>
            </a:r>
            <a:r>
              <a:rPr lang="en-US" sz="1200" dirty="0"/>
              <a:t>acetrack </a:t>
            </a:r>
            <a:r>
              <a:rPr lang="en-US" sz="1200" dirty="0" smtClean="0"/>
              <a:t>for </a:t>
            </a:r>
            <a:r>
              <a:rPr lang="en-US" sz="1200" b="1" dirty="0" smtClean="0"/>
              <a:t>D</a:t>
            </a:r>
            <a:r>
              <a:rPr lang="en-US" sz="1200" dirty="0" smtClean="0"/>
              <a:t>evelopment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962818" y="909057"/>
            <a:ext cx="102663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Target 600 mm long straight part </a:t>
            </a:r>
            <a:r>
              <a:rPr lang="en-US" dirty="0" smtClean="0"/>
              <a:t>(possibilities up to 900 mm with winding machine)</a:t>
            </a:r>
            <a:endParaRPr lang="en-US" dirty="0"/>
          </a:p>
        </p:txBody>
      </p:sp>
      <p:grpSp>
        <p:nvGrpSpPr>
          <p:cNvPr id="14" name="Groupe 13"/>
          <p:cNvGrpSpPr/>
          <p:nvPr/>
        </p:nvGrpSpPr>
        <p:grpSpPr>
          <a:xfrm>
            <a:off x="461739" y="1634125"/>
            <a:ext cx="5231787" cy="4311751"/>
            <a:chOff x="77002" y="1640219"/>
            <a:chExt cx="5231787" cy="4311751"/>
          </a:xfrm>
        </p:grpSpPr>
        <p:grpSp>
          <p:nvGrpSpPr>
            <p:cNvPr id="13" name="Groupe 12"/>
            <p:cNvGrpSpPr/>
            <p:nvPr/>
          </p:nvGrpSpPr>
          <p:grpSpPr>
            <a:xfrm>
              <a:off x="77002" y="1640219"/>
              <a:ext cx="5231787" cy="4311751"/>
              <a:chOff x="-70969" y="1631221"/>
              <a:chExt cx="5231787" cy="4311751"/>
            </a:xfrm>
          </p:grpSpPr>
          <p:pic>
            <p:nvPicPr>
              <p:cNvPr id="17" name="Image 16"/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42507" y="2054891"/>
                <a:ext cx="3761723" cy="1654370"/>
              </a:xfrm>
              <a:prstGeom prst="roundRect">
                <a:avLst/>
              </a:prstGeom>
            </p:spPr>
          </p:pic>
          <p:sp>
            <p:nvSpPr>
              <p:cNvPr id="2" name="ZoneTexte 1"/>
              <p:cNvSpPr txBox="1"/>
              <p:nvPr/>
            </p:nvSpPr>
            <p:spPr>
              <a:xfrm>
                <a:off x="1226566" y="5604418"/>
                <a:ext cx="23936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/>
                  <a:t>600 mm DARD* winding</a:t>
                </a:r>
              </a:p>
            </p:txBody>
          </p:sp>
          <p:sp>
            <p:nvSpPr>
              <p:cNvPr id="5" name="ZoneTexte 4"/>
              <p:cNvSpPr txBox="1"/>
              <p:nvPr/>
            </p:nvSpPr>
            <p:spPr>
              <a:xfrm>
                <a:off x="932768" y="1631221"/>
                <a:ext cx="31983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Ongoing (started 17/01/2025)</a:t>
                </a:r>
              </a:p>
            </p:txBody>
          </p:sp>
          <p:pic>
            <p:nvPicPr>
              <p:cNvPr id="10" name="Image 9"/>
              <p:cNvPicPr>
                <a:picLocks noChangeAspect="1"/>
              </p:cNvPicPr>
              <p:nvPr/>
            </p:nvPicPr>
            <p:blipFill rotWithShape="1">
              <a:blip r:embed="rId4" cstate="hq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" t="715" r="32004" b="7669"/>
              <a:stretch/>
            </p:blipFill>
            <p:spPr>
              <a:xfrm rot="16200000">
                <a:off x="1595225" y="2196559"/>
                <a:ext cx="1873398" cy="5012311"/>
              </a:xfrm>
              <a:prstGeom prst="roundRect">
                <a:avLst/>
              </a:prstGeom>
            </p:spPr>
          </p:pic>
          <p:sp>
            <p:nvSpPr>
              <p:cNvPr id="12" name="Rectangle à coins arrondis 11"/>
              <p:cNvSpPr/>
              <p:nvPr/>
            </p:nvSpPr>
            <p:spPr>
              <a:xfrm>
                <a:off x="-70969" y="1631221"/>
                <a:ext cx="5231787" cy="4311751"/>
              </a:xfrm>
              <a:prstGeom prst="roundRect">
                <a:avLst/>
              </a:prstGeom>
              <a:noFill/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ctr">
                <a:sp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1" name="ZoneTexte 10"/>
            <p:cNvSpPr txBox="1"/>
            <p:nvPr/>
          </p:nvSpPr>
          <p:spPr>
            <a:xfrm>
              <a:off x="1814240" y="3858276"/>
              <a:ext cx="15141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140 mm RT5</a:t>
              </a: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2601533" y="4446895"/>
              <a:ext cx="8771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</a:rPr>
                <a:t>DARD1</a:t>
              </a: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2601532" y="5135717"/>
              <a:ext cx="8771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</a:rPr>
                <a:t>DARD2</a:t>
              </a: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6192657" y="1634125"/>
            <a:ext cx="5135050" cy="4311751"/>
            <a:chOff x="5703038" y="1634125"/>
            <a:chExt cx="5135050" cy="4311751"/>
          </a:xfrm>
        </p:grpSpPr>
        <p:grpSp>
          <p:nvGrpSpPr>
            <p:cNvPr id="21" name="Groupe 20"/>
            <p:cNvGrpSpPr/>
            <p:nvPr/>
          </p:nvGrpSpPr>
          <p:grpSpPr>
            <a:xfrm>
              <a:off x="5987820" y="1824885"/>
              <a:ext cx="4618828" cy="3782437"/>
              <a:chOff x="5434118" y="1640219"/>
              <a:chExt cx="4618828" cy="3782437"/>
            </a:xfrm>
          </p:grpSpPr>
          <p:pic>
            <p:nvPicPr>
              <p:cNvPr id="28" name="Image 27"/>
              <p:cNvPicPr>
                <a:picLocks noChangeAspect="1"/>
              </p:cNvPicPr>
              <p:nvPr/>
            </p:nvPicPr>
            <p:blipFill rotWithShape="1"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434118" y="1640219"/>
                <a:ext cx="4618828" cy="2976289"/>
              </a:xfrm>
              <a:prstGeom prst="roundRect">
                <a:avLst>
                  <a:gd name="adj" fmla="val 10785"/>
                </a:avLst>
              </a:prstGeom>
            </p:spPr>
          </p:pic>
          <p:sp>
            <p:nvSpPr>
              <p:cNvPr id="19" name="ZoneTexte 18"/>
              <p:cNvSpPr txBox="1"/>
              <p:nvPr/>
            </p:nvSpPr>
            <p:spPr>
              <a:xfrm>
                <a:off x="5915800" y="5053324"/>
                <a:ext cx="37479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tx2"/>
                    </a:solidFill>
                  </a:rPr>
                  <a:t>Expected Week 7-8 </a:t>
                </a:r>
              </a:p>
            </p:txBody>
          </p:sp>
          <p:sp>
            <p:nvSpPr>
              <p:cNvPr id="20" name="ZoneTexte 19"/>
              <p:cNvSpPr txBox="1"/>
              <p:nvPr/>
            </p:nvSpPr>
            <p:spPr>
              <a:xfrm>
                <a:off x="6824629" y="4665639"/>
                <a:ext cx="17844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/>
                  <a:t>600 mm structure</a:t>
                </a:r>
              </a:p>
            </p:txBody>
          </p:sp>
        </p:grpSp>
        <p:sp>
          <p:nvSpPr>
            <p:cNvPr id="33" name="Rectangle à coins arrondis 32"/>
            <p:cNvSpPr/>
            <p:nvPr/>
          </p:nvSpPr>
          <p:spPr>
            <a:xfrm>
              <a:off x="5703038" y="1634125"/>
              <a:ext cx="5135050" cy="4311751"/>
            </a:xfrm>
            <a:prstGeom prst="round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1599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en-US" sz="2000" dirty="0" smtClean="0"/>
              <a:t>3. Conclusion</a:t>
            </a:r>
            <a:endParaRPr lang="en-US" sz="2000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220266D9-945D-4930-87B3-662D69A0E873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6873" y="750533"/>
            <a:ext cx="584327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Short MI Racetrack : a nice way for learning</a:t>
            </a:r>
          </a:p>
          <a:p>
            <a:endParaRPr lang="en-US" sz="2000" dirty="0" smtClean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50"/>
                </a:solidFill>
              </a:rPr>
              <a:t>Fabrication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50"/>
                </a:solidFill>
              </a:rPr>
              <a:t>DRT assembly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50"/>
                </a:solidFill>
              </a:rPr>
              <a:t>Tests setup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sz="2000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~"/>
            </a:pPr>
            <a:r>
              <a:rPr lang="en-US" sz="2000" dirty="0" smtClean="0">
                <a:solidFill>
                  <a:srgbClr val="FFC000"/>
                </a:solidFill>
              </a:rPr>
              <a:t>High J</a:t>
            </a:r>
            <a:r>
              <a:rPr lang="en-US" sz="2000" baseline="-25000" dirty="0" smtClean="0">
                <a:solidFill>
                  <a:srgbClr val="FFC000"/>
                </a:solidFill>
              </a:rPr>
              <a:t>e</a:t>
            </a:r>
            <a:r>
              <a:rPr lang="en-US" sz="2000" dirty="0" smtClean="0">
                <a:solidFill>
                  <a:srgbClr val="FFC000"/>
                </a:solidFill>
              </a:rPr>
              <a:t> quench protection </a:t>
            </a:r>
            <a:r>
              <a:rPr lang="en-US" sz="2000" b="1" dirty="0" smtClean="0">
                <a:solidFill>
                  <a:srgbClr val="FFC000"/>
                </a:solidFill>
              </a:rPr>
              <a:t>(&gt;1600 A/mm²</a:t>
            </a:r>
            <a:r>
              <a:rPr lang="en-US" sz="2000" dirty="0" smtClean="0">
                <a:solidFill>
                  <a:srgbClr val="FFC000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~"/>
            </a:pPr>
            <a:r>
              <a:rPr lang="en-US" sz="2000" dirty="0" smtClean="0">
                <a:solidFill>
                  <a:srgbClr val="FFC000"/>
                </a:solidFill>
              </a:rPr>
              <a:t>Magnetic field generation to confirm (</a:t>
            </a:r>
            <a:r>
              <a:rPr lang="en-US" sz="2000" b="1" dirty="0" smtClean="0">
                <a:solidFill>
                  <a:srgbClr val="FFC000"/>
                </a:solidFill>
              </a:rPr>
              <a:t>2.7 T or 3.6 T ?</a:t>
            </a:r>
            <a:r>
              <a:rPr lang="en-US" sz="2000" dirty="0" smtClean="0">
                <a:solidFill>
                  <a:srgbClr val="FFC000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~"/>
            </a:pPr>
            <a:endParaRPr lang="en-US" sz="2000" dirty="0" smtClean="0">
              <a:solidFill>
                <a:srgbClr val="FFC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X"/>
            </a:pPr>
            <a:r>
              <a:rPr lang="en-US" sz="2000" dirty="0" smtClean="0">
                <a:solidFill>
                  <a:schemeClr val="tx2"/>
                </a:solidFill>
              </a:rPr>
              <a:t>Current limitation to understand</a:t>
            </a:r>
          </a:p>
          <a:p>
            <a:pPr lvl="1"/>
            <a:endParaRPr lang="en-US" sz="2000" dirty="0" smtClean="0"/>
          </a:p>
          <a:p>
            <a:endParaRPr lang="en-US" sz="2000" dirty="0" smtClean="0"/>
          </a:p>
          <a:p>
            <a:r>
              <a:rPr lang="en-US" sz="2000" u="sng" dirty="0" smtClean="0"/>
              <a:t>What next (S1 2025) </a:t>
            </a:r>
            <a:r>
              <a:rPr lang="en-US" sz="2000" dirty="0" smtClean="0"/>
              <a:t>?</a:t>
            </a:r>
          </a:p>
          <a:p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New run of RT and DRT measurement @4.2 K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 Comparison with numerical models</a:t>
            </a:r>
            <a:endParaRPr lang="en-US" sz="2000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6388629" y="858095"/>
            <a:ext cx="50715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“long” MI Racetrack</a:t>
            </a:r>
          </a:p>
          <a:p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600 mm dummy copper MI Racetracks</a:t>
            </a:r>
          </a:p>
          <a:p>
            <a:pPr lvl="1"/>
            <a:endParaRPr lang="en-US" dirty="0" smtClean="0">
              <a:solidFill>
                <a:schemeClr val="tx2"/>
              </a:solidFill>
            </a:endParaRP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6388629" y="4394545"/>
            <a:ext cx="53001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/>
              <a:t>What </a:t>
            </a:r>
            <a:r>
              <a:rPr lang="en-US" sz="2000" u="sng" dirty="0" smtClean="0"/>
              <a:t>next </a:t>
            </a:r>
            <a:r>
              <a:rPr lang="en-US" sz="2000" dirty="0" smtClean="0"/>
              <a:t>?</a:t>
            </a:r>
            <a:endParaRPr lang="en-US" sz="2000" dirty="0"/>
          </a:p>
          <a:p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SC “long” Racetrack fabrication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RT tests at 77 K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DRT assembly and test at 77 K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DRT transfer to CERN (</a:t>
            </a:r>
            <a:r>
              <a:rPr lang="en-US" sz="2000" i="1" dirty="0" smtClean="0">
                <a:sym typeface="Wingdings" panose="05000000000000000000" pitchFamily="2" charset="2"/>
              </a:rPr>
              <a:t>May 2025</a:t>
            </a:r>
            <a:r>
              <a:rPr lang="en-US" sz="2000" dirty="0" smtClean="0">
                <a:sym typeface="Wingdings" panose="05000000000000000000" pitchFamily="2" charset="2"/>
              </a:rPr>
              <a:t>)</a:t>
            </a: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08128" y="1328333"/>
            <a:ext cx="1216905" cy="912679"/>
          </a:xfrm>
          <a:prstGeom prst="round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00" y="1243269"/>
            <a:ext cx="1707103" cy="520811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19" t="715" r="67520" b="7669"/>
          <a:stretch/>
        </p:blipFill>
        <p:spPr>
          <a:xfrm rot="16200000">
            <a:off x="8648486" y="-113031"/>
            <a:ext cx="780446" cy="5012311"/>
          </a:xfrm>
          <a:prstGeom prst="round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2572" y="2822733"/>
            <a:ext cx="2940857" cy="1895035"/>
          </a:xfrm>
          <a:prstGeom prst="roundRect">
            <a:avLst>
              <a:gd name="adj" fmla="val 10785"/>
            </a:avLst>
          </a:prstGeom>
        </p:spPr>
      </p:pic>
      <p:cxnSp>
        <p:nvCxnSpPr>
          <p:cNvPr id="9" name="Connecteur droit 8"/>
          <p:cNvCxnSpPr/>
          <p:nvPr/>
        </p:nvCxnSpPr>
        <p:spPr>
          <a:xfrm>
            <a:off x="6000151" y="750533"/>
            <a:ext cx="0" cy="56524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37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446723" y="3202140"/>
            <a:ext cx="5287327" cy="703262"/>
          </a:xfrm>
        </p:spPr>
        <p:txBody>
          <a:bodyPr>
            <a:noAutofit/>
          </a:bodyPr>
          <a:lstStyle/>
          <a:p>
            <a:r>
              <a:rPr lang="fr-FR" sz="5400" dirty="0" err="1"/>
              <a:t>Thank</a:t>
            </a:r>
            <a:r>
              <a:rPr lang="fr-FR" sz="5400" dirty="0"/>
              <a:t> </a:t>
            </a:r>
            <a:r>
              <a:rPr lang="fr-FR" sz="5400" dirty="0" err="1" smtClean="0"/>
              <a:t>you</a:t>
            </a:r>
            <a:r>
              <a:rPr lang="fr-FR" sz="5400" dirty="0" smtClean="0"/>
              <a:t> for </a:t>
            </a:r>
            <a:r>
              <a:rPr lang="fr-FR" sz="5400" dirty="0" err="1" smtClean="0"/>
              <a:t>your</a:t>
            </a:r>
            <a:r>
              <a:rPr lang="fr-FR" sz="5400" dirty="0" smtClean="0"/>
              <a:t> attention</a:t>
            </a:r>
            <a:endParaRPr lang="fr-FR" sz="540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6"/>
          </p:nvPr>
        </p:nvSpPr>
        <p:spPr>
          <a:xfrm>
            <a:off x="8358811" y="5542203"/>
            <a:ext cx="3527743" cy="325746"/>
          </a:xfrm>
        </p:spPr>
        <p:txBody>
          <a:bodyPr/>
          <a:lstStyle/>
          <a:p>
            <a:r>
              <a:rPr lang="fr-FR" dirty="0"/>
              <a:t>T. Lécrevisse : </a:t>
            </a:r>
            <a:r>
              <a:rPr lang="fr-FR" dirty="0">
                <a:hlinkClick r:id="rId2"/>
              </a:rPr>
              <a:t>thibault.lecrevisse@cea.fr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0" y="6343650"/>
            <a:ext cx="8839200" cy="365125"/>
          </a:xfrm>
        </p:spPr>
        <p:txBody>
          <a:bodyPr/>
          <a:lstStyle/>
          <a:p>
            <a:r>
              <a:rPr lang="en-US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8" name="Espace réservé de la date 3"/>
          <p:cNvSpPr txBox="1">
            <a:spLocks/>
          </p:cNvSpPr>
          <p:nvPr/>
        </p:nvSpPr>
        <p:spPr>
          <a:xfrm>
            <a:off x="9700302" y="6394397"/>
            <a:ext cx="1788652" cy="234131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CB71BE-674F-4836-9B6A-F1ECE9783E42}" type="datetime1">
              <a:rPr lang="fr-FR" sz="1200">
                <a:solidFill>
                  <a:schemeClr val="tx1">
                    <a:tint val="75000"/>
                  </a:schemeClr>
                </a:solidFill>
              </a:rPr>
              <a:pPr/>
              <a:t>12/02/2025</a:t>
            </a:fld>
            <a:endParaRPr lang="fr-FR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Espace réservé du numéro de diapositive 5"/>
          <p:cNvSpPr txBox="1">
            <a:spLocks/>
          </p:cNvSpPr>
          <p:nvPr/>
        </p:nvSpPr>
        <p:spPr>
          <a:xfrm>
            <a:off x="11460163" y="6431992"/>
            <a:ext cx="426720" cy="2539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BC77A0-1F4E-42FF-9FFC-F45C3A64AF90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722" y="2438639"/>
            <a:ext cx="1987278" cy="2649704"/>
          </a:xfrm>
          <a:prstGeom prst="roundRect">
            <a:avLst/>
          </a:prstGeom>
        </p:spPr>
      </p:pic>
      <p:sp>
        <p:nvSpPr>
          <p:cNvPr id="13" name="Titre 6"/>
          <p:cNvSpPr txBox="1">
            <a:spLocks/>
          </p:cNvSpPr>
          <p:nvPr/>
        </p:nvSpPr>
        <p:spPr>
          <a:xfrm>
            <a:off x="6696075" y="3268186"/>
            <a:ext cx="4286250" cy="703262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400" dirty="0" err="1" smtClean="0"/>
              <a:t>Any</a:t>
            </a:r>
            <a:r>
              <a:rPr lang="fr-FR" sz="4400" dirty="0" smtClean="0"/>
              <a:t> questions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32832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2. </a:t>
            </a:r>
            <a:r>
              <a:rPr lang="fr-FR" sz="2000" dirty="0" err="1"/>
              <a:t>Activities</a:t>
            </a:r>
            <a:r>
              <a:rPr lang="fr-FR" sz="2000" dirty="0"/>
              <a:t> </a:t>
            </a:r>
            <a:r>
              <a:rPr lang="fr-FR" sz="2000" dirty="0" err="1"/>
              <a:t>overview</a:t>
            </a:r>
            <a:r>
              <a:rPr lang="fr-FR" sz="2000" dirty="0"/>
              <a:t> : </a:t>
            </a:r>
            <a:r>
              <a:rPr lang="fr-FR" sz="1600" dirty="0">
                <a:solidFill>
                  <a:srgbClr val="E50019"/>
                </a:solidFill>
              </a:rPr>
              <a:t>Integrated </a:t>
            </a:r>
            <a:r>
              <a:rPr lang="fr-FR" sz="1600" dirty="0" err="1">
                <a:solidFill>
                  <a:srgbClr val="E50019"/>
                </a:solidFill>
              </a:rPr>
              <a:t>electrical</a:t>
            </a:r>
            <a:r>
              <a:rPr lang="fr-FR" sz="1600" dirty="0">
                <a:solidFill>
                  <a:srgbClr val="E50019"/>
                </a:solidFill>
              </a:rPr>
              <a:t> </a:t>
            </a:r>
            <a:r>
              <a:rPr lang="fr-FR" sz="1600" dirty="0" err="1">
                <a:solidFill>
                  <a:srgbClr val="E50019"/>
                </a:solidFill>
              </a:rPr>
              <a:t>connection</a:t>
            </a:r>
            <a:r>
              <a:rPr lang="fr-FR" sz="1600" dirty="0">
                <a:solidFill>
                  <a:srgbClr val="E50019"/>
                </a:solidFill>
              </a:rPr>
              <a:t>  </a:t>
            </a:r>
            <a:endParaRPr lang="fr-FR" sz="2000" dirty="0"/>
          </a:p>
        </p:txBody>
      </p:sp>
      <p:sp>
        <p:nvSpPr>
          <p:cNvPr id="3" name="Rectangle 2"/>
          <p:cNvSpPr/>
          <p:nvPr/>
        </p:nvSpPr>
        <p:spPr>
          <a:xfrm>
            <a:off x="157963" y="631058"/>
            <a:ext cx="9306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Integrated electrical connections</a:t>
            </a:r>
            <a:endParaRPr lang="en-US" dirty="0"/>
          </a:p>
        </p:txBody>
      </p:sp>
      <p:sp>
        <p:nvSpPr>
          <p:cNvPr id="40" name="Espace réservé du numéro de diapositive 5"/>
          <p:cNvSpPr>
            <a:spLocks noGrp="1"/>
          </p:cNvSpPr>
          <p:nvPr>
            <p:ph type="sldNum" sz="quarter" idx="4294967295"/>
          </p:nvPr>
        </p:nvSpPr>
        <p:spPr>
          <a:xfrm>
            <a:off x="11460163" y="6431992"/>
            <a:ext cx="426720" cy="253916"/>
          </a:xfrm>
          <a:prstGeom prst="rect">
            <a:avLst/>
          </a:prstGeom>
        </p:spPr>
        <p:txBody>
          <a:bodyPr/>
          <a:lstStyle/>
          <a:p>
            <a:pPr algn="r"/>
            <a:fld id="{0CBC77A0-1F4E-42FF-9FFC-F45C3A64AF90}" type="slidenum">
              <a:rPr lang="fr-FR" sz="1200" b="1">
                <a:solidFill>
                  <a:schemeClr val="tx2"/>
                </a:solidFill>
              </a:rPr>
              <a:pPr algn="r"/>
              <a:t>16</a:t>
            </a:fld>
            <a:endParaRPr lang="fr-FR" sz="1200" b="1" dirty="0">
              <a:solidFill>
                <a:schemeClr val="tx2"/>
              </a:solidFill>
            </a:endParaRPr>
          </a:p>
        </p:txBody>
      </p:sp>
      <p:sp>
        <p:nvSpPr>
          <p:cNvPr id="3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 dirty="0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4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CF56EADF-98DA-41DB-AE5C-B6CE9F36D39C}" type="datetime1">
              <a:rPr lang="fr-FR" smtClean="0"/>
              <a:t>12/02/2025</a:t>
            </a:fld>
            <a:endParaRPr lang="fr-FR" dirty="0"/>
          </a:p>
        </p:txBody>
      </p:sp>
      <p:grpSp>
        <p:nvGrpSpPr>
          <p:cNvPr id="26" name="Groupe 25"/>
          <p:cNvGrpSpPr/>
          <p:nvPr/>
        </p:nvGrpSpPr>
        <p:grpSpPr>
          <a:xfrm>
            <a:off x="993202" y="985719"/>
            <a:ext cx="6045773" cy="2241248"/>
            <a:chOff x="993202" y="1171191"/>
            <a:chExt cx="6045773" cy="2241248"/>
          </a:xfrm>
        </p:grpSpPr>
        <p:grpSp>
          <p:nvGrpSpPr>
            <p:cNvPr id="27" name="Groupe 26"/>
            <p:cNvGrpSpPr/>
            <p:nvPr/>
          </p:nvGrpSpPr>
          <p:grpSpPr>
            <a:xfrm>
              <a:off x="1333693" y="1568654"/>
              <a:ext cx="1680650" cy="941045"/>
              <a:chOff x="1679215" y="1179152"/>
              <a:chExt cx="1680650" cy="941045"/>
            </a:xfrm>
          </p:grpSpPr>
          <p:sp>
            <p:nvSpPr>
              <p:cNvPr id="33" name="ZoneTexte 32"/>
              <p:cNvSpPr txBox="1"/>
              <p:nvPr/>
            </p:nvSpPr>
            <p:spPr>
              <a:xfrm>
                <a:off x="1679215" y="1308173"/>
                <a:ext cx="74317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100" dirty="0" err="1"/>
                  <a:t>Pressed</a:t>
                </a:r>
                <a:r>
                  <a:rPr lang="fr-FR" sz="1100" dirty="0"/>
                  <a:t> </a:t>
                </a:r>
              </a:p>
              <a:p>
                <a:pPr algn="ctr"/>
                <a:r>
                  <a:rPr lang="fr-FR" sz="1100" dirty="0"/>
                  <a:t>contact</a:t>
                </a:r>
              </a:p>
            </p:txBody>
          </p:sp>
          <p:cxnSp>
            <p:nvCxnSpPr>
              <p:cNvPr id="34" name="Connecteur droit avec flèche 33"/>
              <p:cNvCxnSpPr>
                <a:endCxn id="60" idx="1"/>
              </p:cNvCxnSpPr>
              <p:nvPr/>
            </p:nvCxnSpPr>
            <p:spPr>
              <a:xfrm flipV="1">
                <a:off x="2312995" y="1485810"/>
                <a:ext cx="285779" cy="5775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Rectangle 35"/>
              <p:cNvSpPr/>
              <p:nvPr/>
            </p:nvSpPr>
            <p:spPr>
              <a:xfrm>
                <a:off x="2598774" y="1759018"/>
                <a:ext cx="576597" cy="108000"/>
              </a:xfrm>
              <a:prstGeom prst="rect">
                <a:avLst/>
              </a:prstGeom>
              <a:solidFill>
                <a:srgbClr val="00B050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925063" y="1430287"/>
                <a:ext cx="432000" cy="108000"/>
              </a:xfrm>
              <a:prstGeom prst="rect">
                <a:avLst/>
              </a:prstGeom>
              <a:solidFill>
                <a:srgbClr val="00B050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598774" y="1504659"/>
                <a:ext cx="324000" cy="252000"/>
              </a:xfrm>
              <a:prstGeom prst="rect">
                <a:avLst/>
              </a:prstGeom>
              <a:solidFill>
                <a:srgbClr val="FC7404"/>
              </a:solidFill>
              <a:ln w="3175">
                <a:solidFill>
                  <a:srgbClr val="FC740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2924213" y="1540546"/>
                <a:ext cx="252000" cy="2160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3177484" y="1540183"/>
                <a:ext cx="180000" cy="252000"/>
              </a:xfrm>
              <a:prstGeom prst="rect">
                <a:avLst/>
              </a:prstGeom>
              <a:solidFill>
                <a:srgbClr val="FC7404"/>
              </a:solidFill>
              <a:ln w="3175">
                <a:solidFill>
                  <a:srgbClr val="FC740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 flipV="1">
                <a:off x="2598774" y="1214676"/>
                <a:ext cx="324000" cy="252000"/>
              </a:xfrm>
              <a:prstGeom prst="rect">
                <a:avLst/>
              </a:prstGeom>
              <a:solidFill>
                <a:srgbClr val="FC7404"/>
              </a:solidFill>
              <a:ln w="3175">
                <a:solidFill>
                  <a:srgbClr val="FC740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51" name="Rectangle 50"/>
              <p:cNvSpPr/>
              <p:nvPr/>
            </p:nvSpPr>
            <p:spPr>
              <a:xfrm flipV="1">
                <a:off x="2924213" y="1214789"/>
                <a:ext cx="252000" cy="2160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 flipV="1">
                <a:off x="3177484" y="1179152"/>
                <a:ext cx="180000" cy="252000"/>
              </a:xfrm>
              <a:prstGeom prst="rect">
                <a:avLst/>
              </a:prstGeom>
              <a:solidFill>
                <a:srgbClr val="FC7404"/>
              </a:solidFill>
              <a:ln w="3175">
                <a:solidFill>
                  <a:srgbClr val="FC740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55" name="Rectangle 54"/>
              <p:cNvSpPr/>
              <p:nvPr/>
            </p:nvSpPr>
            <p:spPr>
              <a:xfrm flipV="1">
                <a:off x="2598774" y="1868197"/>
                <a:ext cx="324000" cy="252000"/>
              </a:xfrm>
              <a:prstGeom prst="rect">
                <a:avLst/>
              </a:prstGeom>
              <a:solidFill>
                <a:srgbClr val="FC7404"/>
              </a:solidFill>
              <a:ln w="3175">
                <a:solidFill>
                  <a:srgbClr val="FC740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56" name="Rectangle 55"/>
              <p:cNvSpPr/>
              <p:nvPr/>
            </p:nvSpPr>
            <p:spPr>
              <a:xfrm flipV="1">
                <a:off x="2924213" y="1868310"/>
                <a:ext cx="252000" cy="2160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57" name="Rectangle 56"/>
              <p:cNvSpPr/>
              <p:nvPr/>
            </p:nvSpPr>
            <p:spPr>
              <a:xfrm flipV="1">
                <a:off x="3179865" y="1832673"/>
                <a:ext cx="180000" cy="252000"/>
              </a:xfrm>
              <a:prstGeom prst="rect">
                <a:avLst/>
              </a:prstGeom>
              <a:solidFill>
                <a:srgbClr val="FC7404"/>
              </a:solidFill>
              <a:ln w="3175">
                <a:solidFill>
                  <a:srgbClr val="FC740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cxnSp>
            <p:nvCxnSpPr>
              <p:cNvPr id="59" name="Connecteur droit avec flèche 58"/>
              <p:cNvCxnSpPr>
                <a:endCxn id="61" idx="1"/>
              </p:cNvCxnSpPr>
              <p:nvPr/>
            </p:nvCxnSpPr>
            <p:spPr>
              <a:xfrm>
                <a:off x="2307523" y="1543566"/>
                <a:ext cx="870828" cy="27036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Rectangle 59"/>
              <p:cNvSpPr/>
              <p:nvPr/>
            </p:nvSpPr>
            <p:spPr>
              <a:xfrm flipV="1">
                <a:off x="2598774" y="1467810"/>
                <a:ext cx="324000" cy="36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61" name="Rectangle 60"/>
              <p:cNvSpPr/>
              <p:nvPr/>
            </p:nvSpPr>
            <p:spPr>
              <a:xfrm flipV="1">
                <a:off x="3178351" y="1795930"/>
                <a:ext cx="180000" cy="36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28" name="Rectangle à coins arrondis 27"/>
            <p:cNvSpPr/>
            <p:nvPr/>
          </p:nvSpPr>
          <p:spPr>
            <a:xfrm>
              <a:off x="993202" y="1185863"/>
              <a:ext cx="6045773" cy="222657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2778276" y="1171191"/>
              <a:ext cx="2621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Integrated </a:t>
              </a:r>
              <a:r>
                <a:rPr lang="fr-FR" dirty="0" err="1"/>
                <a:t>current</a:t>
              </a:r>
              <a:r>
                <a:rPr lang="fr-FR" dirty="0"/>
                <a:t> leads</a:t>
              </a:r>
            </a:p>
          </p:txBody>
        </p:sp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7500" y="1632914"/>
              <a:ext cx="2224249" cy="1025945"/>
            </a:xfrm>
            <a:prstGeom prst="rect">
              <a:avLst/>
            </a:prstGeom>
          </p:spPr>
        </p:pic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84511" y="2528589"/>
              <a:ext cx="1786908" cy="516649"/>
            </a:xfrm>
            <a:prstGeom prst="rect">
              <a:avLst/>
            </a:prstGeom>
          </p:spPr>
        </p:pic>
        <p:pic>
          <p:nvPicPr>
            <p:cNvPr id="32" name="Image 31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58" t="22749" r="10493" b="33810"/>
            <a:stretch/>
          </p:blipFill>
          <p:spPr>
            <a:xfrm>
              <a:off x="5399506" y="1584358"/>
              <a:ext cx="1187685" cy="1232424"/>
            </a:xfrm>
            <a:prstGeom prst="ellipse">
              <a:avLst/>
            </a:prstGeom>
          </p:spPr>
        </p:pic>
      </p:grpSp>
      <p:cxnSp>
        <p:nvCxnSpPr>
          <p:cNvPr id="70" name="Connecteur droit avec flèche 69"/>
          <p:cNvCxnSpPr/>
          <p:nvPr/>
        </p:nvCxnSpPr>
        <p:spPr>
          <a:xfrm>
            <a:off x="9886571" y="4908555"/>
            <a:ext cx="0" cy="29209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ZoneTexte 70"/>
          <p:cNvSpPr txBox="1"/>
          <p:nvPr/>
        </p:nvSpPr>
        <p:spPr>
          <a:xfrm>
            <a:off x="7851379" y="1283987"/>
            <a:ext cx="433323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Copper Ring : </a:t>
            </a:r>
            <a:r>
              <a:rPr lang="en-US" b="1" dirty="0"/>
              <a:t>Bulk</a:t>
            </a:r>
            <a:r>
              <a:rPr lang="en-US" dirty="0"/>
              <a:t> or </a:t>
            </a:r>
            <a:r>
              <a:rPr lang="en-US" b="1" dirty="0"/>
              <a:t>soldered tape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Copper – Copper </a:t>
            </a:r>
            <a:r>
              <a:rPr lang="en-US" dirty="0"/>
              <a:t>with or w/o </a:t>
            </a:r>
            <a:r>
              <a:rPr lang="en-US" b="1" dirty="0"/>
              <a:t>Indium</a:t>
            </a:r>
          </a:p>
          <a:p>
            <a:pPr marL="285750" indent="-285750">
              <a:buFontTx/>
              <a:buChar char="-"/>
            </a:pPr>
            <a:r>
              <a:rPr lang="en-US" dirty="0"/>
              <a:t>With or w/o </a:t>
            </a:r>
            <a:r>
              <a:rPr lang="en-US" b="1" dirty="0"/>
              <a:t>graphene</a:t>
            </a:r>
          </a:p>
          <a:p>
            <a:pPr marL="285750" indent="-285750">
              <a:buFontTx/>
              <a:buChar char="-"/>
            </a:pPr>
            <a:r>
              <a:rPr lang="en-US" dirty="0"/>
              <a:t>Effect of </a:t>
            </a:r>
            <a:r>
              <a:rPr lang="en-US" b="1" dirty="0"/>
              <a:t>pressure</a:t>
            </a:r>
          </a:p>
          <a:p>
            <a:pPr marL="285750" indent="-285750">
              <a:buFontTx/>
              <a:buChar char="-"/>
            </a:pPr>
            <a:r>
              <a:rPr lang="en-US" dirty="0"/>
              <a:t>Effect of copper </a:t>
            </a:r>
            <a:r>
              <a:rPr lang="en-US" b="1" dirty="0"/>
              <a:t>roughness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Mechanical cycles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Thermal cycles </a:t>
            </a:r>
            <a:r>
              <a:rPr lang="en-US" dirty="0"/>
              <a:t>(77 K)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72" name="Rectangle à coins arrondis 71"/>
          <p:cNvSpPr/>
          <p:nvPr/>
        </p:nvSpPr>
        <p:spPr>
          <a:xfrm>
            <a:off x="7838510" y="965439"/>
            <a:ext cx="4232835" cy="394311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grpSp>
        <p:nvGrpSpPr>
          <p:cNvPr id="73" name="Groupe 72"/>
          <p:cNvGrpSpPr/>
          <p:nvPr/>
        </p:nvGrpSpPr>
        <p:grpSpPr>
          <a:xfrm>
            <a:off x="7885551" y="5240919"/>
            <a:ext cx="4185795" cy="1055539"/>
            <a:chOff x="7885551" y="4510585"/>
            <a:chExt cx="4185795" cy="1055539"/>
          </a:xfrm>
        </p:grpSpPr>
        <p:sp>
          <p:nvSpPr>
            <p:cNvPr id="74" name="ZoneTexte 73"/>
            <p:cNvSpPr txBox="1"/>
            <p:nvPr/>
          </p:nvSpPr>
          <p:spPr>
            <a:xfrm>
              <a:off x="7971132" y="4565905"/>
              <a:ext cx="41002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Optimize</a:t>
              </a:r>
              <a:r>
                <a:rPr lang="en-US" dirty="0"/>
                <a:t> the contact resistance and evaluate the </a:t>
              </a:r>
              <a:r>
                <a:rPr lang="en-US" b="1" dirty="0"/>
                <a:t>required contact area </a:t>
              </a:r>
              <a:r>
                <a:rPr lang="en-US" dirty="0"/>
                <a:t>for each application</a:t>
              </a:r>
            </a:p>
          </p:txBody>
        </p:sp>
        <p:sp>
          <p:nvSpPr>
            <p:cNvPr id="75" name="Rectangle à coins arrondis 74"/>
            <p:cNvSpPr/>
            <p:nvPr/>
          </p:nvSpPr>
          <p:spPr>
            <a:xfrm>
              <a:off x="7885551" y="4510585"/>
              <a:ext cx="4072442" cy="1055539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ZoneTexte 76"/>
              <p:cNvSpPr txBox="1"/>
              <p:nvPr/>
            </p:nvSpPr>
            <p:spPr>
              <a:xfrm>
                <a:off x="8087614" y="3616817"/>
                <a:ext cx="386076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fr-FR" sz="1600" dirty="0"/>
                  <a:t>For </a:t>
                </a:r>
                <a:r>
                  <a:rPr lang="fr-FR" sz="1600" dirty="0" err="1"/>
                  <a:t>now</a:t>
                </a:r>
                <a:r>
                  <a:rPr lang="fr-FR" sz="1600" dirty="0"/>
                  <a:t> about </a:t>
                </a:r>
                <a:r>
                  <a:rPr lang="fr-FR" sz="1600" b="1" dirty="0">
                    <a:solidFill>
                      <a:srgbClr val="00B050"/>
                    </a:solidFill>
                  </a:rPr>
                  <a:t>0.8 µΩ.cm² </a:t>
                </a:r>
                <a:r>
                  <a:rPr lang="fr-FR" sz="1600" dirty="0" err="1"/>
                  <a:t>with</a:t>
                </a:r>
                <a:r>
                  <a:rPr lang="fr-FR" sz="1600" dirty="0"/>
                  <a:t> Indium w/o </a:t>
                </a:r>
                <a:r>
                  <a:rPr lang="fr-FR" sz="1600" dirty="0" err="1"/>
                  <a:t>graphene</a:t>
                </a:r>
                <a:endParaRPr lang="fr-FR" sz="1600" b="1" dirty="0">
                  <a:solidFill>
                    <a:srgbClr val="00B050"/>
                  </a:solidFill>
                </a:endParaRPr>
              </a:p>
              <a:p>
                <a:pPr lvl="1"/>
                <a:r>
                  <a:rPr lang="fr-FR" sz="16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fr-F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~</m:t>
                    </m:r>
                  </m:oMath>
                </a14:m>
                <a:r>
                  <a:rPr lang="fr-FR" sz="1600" dirty="0"/>
                  <a:t> 200 </a:t>
                </a:r>
                <a:r>
                  <a:rPr lang="fr-FR" sz="1600" dirty="0" err="1"/>
                  <a:t>nΩ</a:t>
                </a:r>
                <a:r>
                  <a:rPr lang="fr-FR" sz="1600" dirty="0"/>
                  <a:t> on </a:t>
                </a:r>
                <a:r>
                  <a:rPr lang="fr-FR" sz="1600" dirty="0" err="1"/>
                  <a:t>our</a:t>
                </a:r>
                <a:r>
                  <a:rPr lang="fr-FR" sz="1600" dirty="0"/>
                  <a:t> </a:t>
                </a:r>
                <a:r>
                  <a:rPr lang="fr-FR" sz="1600" dirty="0" err="1"/>
                  <a:t>samples</a:t>
                </a:r>
                <a:endParaRPr lang="fr-FR" sz="1600" dirty="0"/>
              </a:p>
            </p:txBody>
          </p:sp>
        </mc:Choice>
        <mc:Fallback xmlns="">
          <p:sp>
            <p:nvSpPr>
              <p:cNvPr id="77" name="ZoneTexte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7614" y="3616817"/>
                <a:ext cx="3860768" cy="830997"/>
              </a:xfrm>
              <a:prstGeom prst="rect">
                <a:avLst/>
              </a:prstGeom>
              <a:blipFill>
                <a:blip r:embed="rId9"/>
                <a:stretch>
                  <a:fillRect l="-632" t="-2190" b="-8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1" name="Groupe 90"/>
          <p:cNvGrpSpPr/>
          <p:nvPr/>
        </p:nvGrpSpPr>
        <p:grpSpPr>
          <a:xfrm>
            <a:off x="600140" y="3290735"/>
            <a:ext cx="6698316" cy="2927850"/>
            <a:chOff x="600140" y="3290735"/>
            <a:chExt cx="6698316" cy="2927850"/>
          </a:xfrm>
        </p:grpSpPr>
        <p:grpSp>
          <p:nvGrpSpPr>
            <p:cNvPr id="12" name="Groupe 11"/>
            <p:cNvGrpSpPr/>
            <p:nvPr/>
          </p:nvGrpSpPr>
          <p:grpSpPr>
            <a:xfrm>
              <a:off x="600140" y="3290735"/>
              <a:ext cx="6698316" cy="2927850"/>
              <a:chOff x="694143" y="3307032"/>
              <a:chExt cx="6698316" cy="2927850"/>
            </a:xfrm>
          </p:grpSpPr>
          <p:pic>
            <p:nvPicPr>
              <p:cNvPr id="62" name="Image 61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749358" y="3491869"/>
                <a:ext cx="2205138" cy="1765028"/>
              </a:xfrm>
              <a:prstGeom prst="rect">
                <a:avLst/>
              </a:prstGeom>
              <a:ln w="57150">
                <a:solidFill>
                  <a:srgbClr val="FEA31E"/>
                </a:solidFill>
              </a:ln>
            </p:spPr>
          </p:pic>
          <p:pic>
            <p:nvPicPr>
              <p:cNvPr id="63" name="Image 62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4143" y="3307032"/>
                <a:ext cx="1868975" cy="2491966"/>
              </a:xfrm>
              <a:prstGeom prst="rect">
                <a:avLst/>
              </a:prstGeom>
            </p:spPr>
          </p:pic>
          <p:cxnSp>
            <p:nvCxnSpPr>
              <p:cNvPr id="66" name="Connecteur droit 65"/>
              <p:cNvCxnSpPr/>
              <p:nvPr/>
            </p:nvCxnSpPr>
            <p:spPr>
              <a:xfrm flipV="1">
                <a:off x="4182894" y="4828269"/>
                <a:ext cx="510627" cy="428628"/>
              </a:xfrm>
              <a:prstGeom prst="line">
                <a:avLst/>
              </a:prstGeom>
              <a:ln w="38100">
                <a:solidFill>
                  <a:srgbClr val="FEA3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ZoneTexte 67"/>
              <p:cNvSpPr txBox="1"/>
              <p:nvPr/>
            </p:nvSpPr>
            <p:spPr>
              <a:xfrm>
                <a:off x="4498062" y="5285943"/>
                <a:ext cx="28943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EA31E"/>
                    </a:solidFill>
                  </a:rPr>
                  <a:t>4 copper rings stacked together with </a:t>
                </a:r>
                <a:r>
                  <a:rPr lang="en-US" sz="1400" dirty="0" err="1" smtClean="0">
                    <a:solidFill>
                      <a:srgbClr val="FEA31E"/>
                    </a:solidFill>
                  </a:rPr>
                  <a:t>Vtap</a:t>
                </a:r>
                <a:r>
                  <a:rPr lang="en-US" sz="1400" dirty="0">
                    <a:solidFill>
                      <a:srgbClr val="FEA31E"/>
                    </a:solidFill>
                  </a:rPr>
                  <a:t> </a:t>
                </a:r>
                <a:r>
                  <a:rPr lang="en-US" sz="1400" dirty="0" smtClean="0">
                    <a:solidFill>
                      <a:srgbClr val="FEA31E"/>
                    </a:solidFill>
                  </a:rPr>
                  <a:t>to evaluate its resistivity</a:t>
                </a:r>
                <a:endParaRPr lang="en-US" sz="1400" dirty="0">
                  <a:solidFill>
                    <a:srgbClr val="FEA31E"/>
                  </a:solidFill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968551" y="5927105"/>
                <a:ext cx="566041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Calibri" panose="020F0502020204030204" pitchFamily="34" charset="0"/>
                  </a:rPr>
                  <a:t>Test of evolution of contact resistivity in compressive testing machine @77 K</a:t>
                </a:r>
              </a:p>
            </p:txBody>
          </p:sp>
        </p:grpSp>
        <p:cxnSp>
          <p:nvCxnSpPr>
            <p:cNvPr id="19" name="Connecteur droit avec flèche 18"/>
            <p:cNvCxnSpPr/>
            <p:nvPr/>
          </p:nvCxnSpPr>
          <p:spPr>
            <a:xfrm flipV="1">
              <a:off x="1962001" y="3475401"/>
              <a:ext cx="872398" cy="9209"/>
            </a:xfrm>
            <a:prstGeom prst="straightConnector1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2834399" y="329073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Current leads</a:t>
              </a:r>
              <a:endParaRPr lang="en-US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85" name="Connecteur droit avec flèche 84"/>
            <p:cNvCxnSpPr>
              <a:endCxn id="86" idx="1"/>
            </p:cNvCxnSpPr>
            <p:nvPr/>
          </p:nvCxnSpPr>
          <p:spPr>
            <a:xfrm flipV="1">
              <a:off x="1760220" y="4608676"/>
              <a:ext cx="1074179" cy="242833"/>
            </a:xfrm>
            <a:prstGeom prst="straightConnector1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ZoneTexte 85"/>
            <p:cNvSpPr txBox="1"/>
            <p:nvPr/>
          </p:nvSpPr>
          <p:spPr>
            <a:xfrm>
              <a:off x="2834399" y="4285510"/>
              <a:ext cx="15696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Compressive plate</a:t>
              </a:r>
              <a:endParaRPr lang="en-US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87" name="Connecteur droit avec flèche 86"/>
            <p:cNvCxnSpPr>
              <a:endCxn id="88" idx="1"/>
            </p:cNvCxnSpPr>
            <p:nvPr/>
          </p:nvCxnSpPr>
          <p:spPr>
            <a:xfrm>
              <a:off x="1630512" y="5095545"/>
              <a:ext cx="1209575" cy="123165"/>
            </a:xfrm>
            <a:prstGeom prst="straightConnector1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ZoneTexte 87"/>
            <p:cNvSpPr txBox="1"/>
            <p:nvPr/>
          </p:nvSpPr>
          <p:spPr>
            <a:xfrm>
              <a:off x="2840087" y="5034044"/>
              <a:ext cx="14697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Sample</a:t>
              </a:r>
              <a:endParaRPr lang="en-US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2" t="5424" r="11074" b="50960"/>
          <a:stretch/>
        </p:blipFill>
        <p:spPr>
          <a:xfrm>
            <a:off x="3558618" y="2491947"/>
            <a:ext cx="1476200" cy="673538"/>
          </a:xfrm>
          <a:prstGeom prst="roundRect">
            <a:avLst/>
          </a:prstGeom>
        </p:spPr>
      </p:pic>
      <p:sp>
        <p:nvSpPr>
          <p:cNvPr id="6" name="Multiplication 5"/>
          <p:cNvSpPr/>
          <p:nvPr/>
        </p:nvSpPr>
        <p:spPr>
          <a:xfrm>
            <a:off x="3680709" y="2367828"/>
            <a:ext cx="1292755" cy="1023528"/>
          </a:xfrm>
          <a:prstGeom prst="mathMultiply">
            <a:avLst>
              <a:gd name="adj1" fmla="val 6976"/>
            </a:avLst>
          </a:prstGeom>
          <a:solidFill>
            <a:srgbClr val="E50019">
              <a:alpha val="4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969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 dirty="0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1. </a:t>
            </a:r>
            <a:r>
              <a:rPr lang="en-US" sz="2000" dirty="0"/>
              <a:t>Agreement Status : </a:t>
            </a:r>
            <a:r>
              <a:rPr lang="en-US" sz="1600" dirty="0"/>
              <a:t>Development main phases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fr-FR" sz="2000" dirty="0"/>
              <a:t/>
            </a:r>
            <a:br>
              <a:rPr lang="fr-FR" sz="2000" dirty="0"/>
            </a:br>
            <a:endParaRPr lang="fr-FR" sz="200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6FD8F099-5C21-4A99-8B8A-27C04320EE2B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10130463" y="4365652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>
                <a:solidFill>
                  <a:srgbClr val="C00000"/>
                </a:solidFill>
              </a:rPr>
              <a:t>KE5647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038662" y="4899380"/>
            <a:ext cx="19543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Start: 01/04/2023</a:t>
            </a:r>
          </a:p>
          <a:p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End: </a:t>
            </a:r>
            <a:r>
              <a:rPr lang="fr-FR" strike="sngStrike" dirty="0">
                <a:solidFill>
                  <a:schemeClr val="accent5">
                    <a:lumMod val="75000"/>
                  </a:schemeClr>
                </a:solidFill>
              </a:rPr>
              <a:t>31/03/2025</a:t>
            </a:r>
          </a:p>
          <a:p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       31/05/2025</a:t>
            </a:r>
          </a:p>
        </p:txBody>
      </p:sp>
      <p:graphicFrame>
        <p:nvGraphicFramePr>
          <p:cNvPr id="24" name="Diagramme 23"/>
          <p:cNvGraphicFramePr/>
          <p:nvPr>
            <p:extLst>
              <p:ext uri="{D42A27DB-BD31-4B8C-83A1-F6EECF244321}">
                <p14:modId xmlns:p14="http://schemas.microsoft.com/office/powerpoint/2010/main" val="2814521982"/>
              </p:ext>
            </p:extLst>
          </p:nvPr>
        </p:nvGraphicFramePr>
        <p:xfrm>
          <a:off x="498191" y="654491"/>
          <a:ext cx="6505751" cy="5451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oupe 5"/>
          <p:cNvGrpSpPr/>
          <p:nvPr/>
        </p:nvGrpSpPr>
        <p:grpSpPr>
          <a:xfrm>
            <a:off x="6425776" y="4356741"/>
            <a:ext cx="3566986" cy="2146604"/>
            <a:chOff x="6316188" y="4532534"/>
            <a:chExt cx="3566986" cy="2146604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 rotWithShape="1"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9332482">
              <a:off x="7347357" y="5205079"/>
              <a:ext cx="1732524" cy="1260472"/>
            </a:xfrm>
            <a:prstGeom prst="roundRect">
              <a:avLst/>
            </a:prstGeom>
          </p:spPr>
        </p:pic>
        <p:grpSp>
          <p:nvGrpSpPr>
            <p:cNvPr id="3" name="Groupe 2"/>
            <p:cNvGrpSpPr/>
            <p:nvPr/>
          </p:nvGrpSpPr>
          <p:grpSpPr>
            <a:xfrm>
              <a:off x="6316188" y="4532534"/>
              <a:ext cx="3566986" cy="817312"/>
              <a:chOff x="6393932" y="4654200"/>
              <a:chExt cx="3566986" cy="817312"/>
            </a:xfrm>
          </p:grpSpPr>
          <p:pic>
            <p:nvPicPr>
              <p:cNvPr id="13" name="Image 12"/>
              <p:cNvPicPr>
                <a:picLocks noChangeAspect="1"/>
              </p:cNvPicPr>
              <p:nvPr/>
            </p:nvPicPr>
            <p:blipFill rotWithShape="1">
              <a:blip r:embed="rId9" cstate="hq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16200000">
                <a:off x="7768769" y="3279363"/>
                <a:ext cx="817312" cy="3566986"/>
              </a:xfrm>
              <a:prstGeom prst="roundRect">
                <a:avLst/>
              </a:prstGeom>
            </p:spPr>
          </p:pic>
          <p:sp>
            <p:nvSpPr>
              <p:cNvPr id="12" name="ZoneTexte 11"/>
              <p:cNvSpPr txBox="1"/>
              <p:nvPr/>
            </p:nvSpPr>
            <p:spPr>
              <a:xfrm>
                <a:off x="7464202" y="4673715"/>
                <a:ext cx="10182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chemeClr val="tx2"/>
                    </a:solidFill>
                  </a:rPr>
                  <a:t>140 mm</a:t>
                </a: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7503075" y="5072093"/>
                <a:ext cx="10182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chemeClr val="tx2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600 mm</a:t>
                </a:r>
              </a:p>
            </p:txBody>
          </p:sp>
        </p:grpSp>
        <p:sp>
          <p:nvSpPr>
            <p:cNvPr id="4" name="Rectangle 3"/>
            <p:cNvSpPr/>
            <p:nvPr/>
          </p:nvSpPr>
          <p:spPr>
            <a:xfrm rot="21115875">
              <a:off x="7527129" y="6249249"/>
              <a:ext cx="1566748" cy="429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6814564" y="958941"/>
            <a:ext cx="483497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M</a:t>
            </a:r>
            <a:r>
              <a:rPr lang="en-US" sz="2000" u="sng" dirty="0" smtClean="0"/>
              <a:t>etal </a:t>
            </a:r>
            <a:r>
              <a:rPr lang="en-US" sz="2000" b="1" u="sng" dirty="0" smtClean="0"/>
              <a:t>I</a:t>
            </a:r>
            <a:r>
              <a:rPr lang="en-US" sz="2000" u="sng" dirty="0" smtClean="0"/>
              <a:t>nsulated for </a:t>
            </a:r>
            <a:r>
              <a:rPr lang="en-US" sz="2000" dirty="0" smtClean="0"/>
              <a:t>:</a:t>
            </a:r>
          </a:p>
          <a:p>
            <a:endParaRPr lang="en-US" sz="2000" dirty="0" smtClean="0"/>
          </a:p>
          <a:p>
            <a:pPr marL="285750" indent="-285750">
              <a:buFontTx/>
              <a:buChar char="-"/>
            </a:pPr>
            <a:r>
              <a:rPr lang="en-US" sz="2000" dirty="0" smtClean="0"/>
              <a:t>Costs / risks reduction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Conductor and design limit exploration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Compact 14 T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REBCO mock-ups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9507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 dirty="0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1. </a:t>
            </a:r>
            <a:r>
              <a:rPr lang="en-US" sz="2000" dirty="0"/>
              <a:t>Agreement Status : </a:t>
            </a:r>
            <a:r>
              <a:rPr lang="en-US" sz="1600" dirty="0"/>
              <a:t>Phase 1 </a:t>
            </a:r>
            <a:r>
              <a:rPr lang="en-US" sz="1600" dirty="0" smtClean="0"/>
              <a:t>axes</a:t>
            </a:r>
            <a:r>
              <a:rPr lang="fr-FR" sz="2000" dirty="0"/>
              <a:t/>
            </a:r>
            <a:br>
              <a:rPr lang="fr-FR" sz="2000" dirty="0"/>
            </a:br>
            <a:endParaRPr lang="fr-FR" sz="200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6FD8F099-5C21-4A99-8B8A-27C04320EE2B}" type="datetime1">
              <a:rPr lang="fr-FR" smtClean="0"/>
              <a:t>12/02/2025</a:t>
            </a:fld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803183" y="784218"/>
            <a:ext cx="3204114" cy="2390517"/>
            <a:chOff x="408077" y="1185333"/>
            <a:chExt cx="3204114" cy="2390517"/>
          </a:xfrm>
        </p:grpSpPr>
        <p:sp>
          <p:nvSpPr>
            <p:cNvPr id="2" name="Rectangle à coins arrondis 1"/>
            <p:cNvSpPr/>
            <p:nvPr/>
          </p:nvSpPr>
          <p:spPr>
            <a:xfrm>
              <a:off x="408077" y="1185333"/>
              <a:ext cx="3204114" cy="2390517"/>
            </a:xfrm>
            <a:prstGeom prst="round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en-US" dirty="0" smtClean="0"/>
            </a:p>
          </p:txBody>
        </p:sp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1DE6D91F-B251-4D21-B4D1-465EF1C3D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16" y="1843322"/>
              <a:ext cx="1333886" cy="1057966"/>
            </a:xfrm>
            <a:prstGeom prst="rect">
              <a:avLst/>
            </a:prstGeom>
          </p:spPr>
        </p:pic>
        <p:sp>
          <p:nvSpPr>
            <p:cNvPr id="4" name="ZoneTexte 3"/>
            <p:cNvSpPr txBox="1"/>
            <p:nvPr/>
          </p:nvSpPr>
          <p:spPr>
            <a:xfrm>
              <a:off x="1295465" y="1267317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Modeling</a:t>
              </a:r>
              <a:endParaRPr lang="en-US" sz="2000" b="1" dirty="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593433" y="2915811"/>
              <a:ext cx="11314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PEEC-R</a:t>
              </a:r>
              <a:endParaRPr lang="en-US" i="1" dirty="0"/>
            </a:p>
          </p:txBody>
        </p:sp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D1298D61-85EB-4E24-AB0B-909E8A79F2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888"/>
            <a:stretch/>
          </p:blipFill>
          <p:spPr>
            <a:xfrm rot="21352687">
              <a:off x="1942234" y="2120032"/>
              <a:ext cx="1529855" cy="1230540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EA91BD28-E6F7-4F29-B4F8-5D98A6D692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/>
            <a:stretch/>
          </p:blipFill>
          <p:spPr>
            <a:xfrm>
              <a:off x="1962153" y="1718392"/>
              <a:ext cx="1626853" cy="666613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2260053" y="3176028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3D FEM</a:t>
              </a:r>
              <a:endParaRPr lang="en-US" i="1" dirty="0"/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803183" y="3303005"/>
            <a:ext cx="3204114" cy="2819400"/>
            <a:chOff x="4117831" y="1185333"/>
            <a:chExt cx="3281362" cy="2819400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4117831" y="1185333"/>
              <a:ext cx="3281362" cy="2819400"/>
            </a:xfrm>
            <a:prstGeom prst="round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en-US" dirty="0" smtClean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4318093" y="1269256"/>
              <a:ext cx="29626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R&amp;D / Characterization</a:t>
              </a:r>
              <a:endParaRPr lang="en-US" sz="2000" b="1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4203999" y="2999688"/>
              <a:ext cx="15125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/>
                <a:t>Electrical connections</a:t>
              </a:r>
              <a:endParaRPr lang="en-US" i="1" dirty="0"/>
            </a:p>
          </p:txBody>
        </p:sp>
        <p:pic>
          <p:nvPicPr>
            <p:cNvPr id="48" name="Image 47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290051" y="1802004"/>
              <a:ext cx="1439194" cy="1099284"/>
            </a:xfrm>
            <a:prstGeom prst="roundRect">
              <a:avLst/>
            </a:prstGeom>
            <a:ln w="57150">
              <a:noFill/>
            </a:ln>
          </p:spPr>
        </p:pic>
        <p:pic>
          <p:nvPicPr>
            <p:cNvPr id="52" name="Image 5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892843" y="1657739"/>
              <a:ext cx="1102621" cy="1345121"/>
            </a:xfrm>
            <a:prstGeom prst="roundRect">
              <a:avLst/>
            </a:prstGeom>
          </p:spPr>
        </p:pic>
        <p:sp>
          <p:nvSpPr>
            <p:cNvPr id="53" name="ZoneTexte 52"/>
            <p:cNvSpPr txBox="1"/>
            <p:nvPr/>
          </p:nvSpPr>
          <p:spPr>
            <a:xfrm>
              <a:off x="5737233" y="3042131"/>
              <a:ext cx="14138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/>
                <a:t>Radial thermal conductivity</a:t>
              </a:r>
              <a:endParaRPr lang="en-US" i="1" dirty="0"/>
            </a:p>
          </p:txBody>
        </p:sp>
      </p:grpSp>
      <p:grpSp>
        <p:nvGrpSpPr>
          <p:cNvPr id="61" name="Groupe 60"/>
          <p:cNvGrpSpPr/>
          <p:nvPr/>
        </p:nvGrpSpPr>
        <p:grpSpPr>
          <a:xfrm>
            <a:off x="4364048" y="736592"/>
            <a:ext cx="7096115" cy="5385813"/>
            <a:chOff x="408076" y="1160923"/>
            <a:chExt cx="7096115" cy="5385813"/>
          </a:xfrm>
        </p:grpSpPr>
        <p:sp>
          <p:nvSpPr>
            <p:cNvPr id="62" name="Rectangle à coins arrondis 61"/>
            <p:cNvSpPr/>
            <p:nvPr/>
          </p:nvSpPr>
          <p:spPr>
            <a:xfrm>
              <a:off x="408076" y="1160923"/>
              <a:ext cx="7096115" cy="5385813"/>
            </a:xfrm>
            <a:prstGeom prst="round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en-US" dirty="0" smtClean="0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1130680" y="1280688"/>
              <a:ext cx="5650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MI Racetrack fabrication, assembly and tests</a:t>
              </a:r>
              <a:endParaRPr lang="en-US" sz="2000" b="1" dirty="0"/>
            </a:p>
          </p:txBody>
        </p:sp>
      </p:grpSp>
      <p:pic>
        <p:nvPicPr>
          <p:cNvPr id="69" name="Image 68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26682" y="3711498"/>
            <a:ext cx="2555970" cy="1150892"/>
          </a:xfrm>
          <a:prstGeom prst="roundRect">
            <a:avLst/>
          </a:prstGeom>
        </p:spPr>
      </p:pic>
      <p:pic>
        <p:nvPicPr>
          <p:cNvPr id="70" name="Image 6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565" y="2873851"/>
            <a:ext cx="1782204" cy="543723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/>
        </p:nvPicPr>
        <p:blipFill>
          <a:blip r:embed="rId10" cstate="hq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066" y="1518555"/>
            <a:ext cx="2148861" cy="1208733"/>
          </a:xfrm>
          <a:prstGeom prst="roundRect">
            <a:avLst/>
          </a:prstGeom>
        </p:spPr>
      </p:pic>
      <p:pic>
        <p:nvPicPr>
          <p:cNvPr id="72" name="Image 71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19740" y="1816787"/>
            <a:ext cx="1951609" cy="1463707"/>
          </a:xfrm>
          <a:prstGeom prst="round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055945" y="5182319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Winding &amp; assembly</a:t>
            </a:r>
            <a:endParaRPr lang="en-US" dirty="0"/>
          </a:p>
        </p:txBody>
      </p:sp>
      <p:sp>
        <p:nvSpPr>
          <p:cNvPr id="73" name="ZoneTexte 72"/>
          <p:cNvSpPr txBox="1"/>
          <p:nvPr/>
        </p:nvSpPr>
        <p:spPr>
          <a:xfrm>
            <a:off x="8368150" y="5283860"/>
            <a:ext cx="1954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 and analysis</a:t>
            </a:r>
            <a:endParaRPr lang="en-US" dirty="0"/>
          </a:p>
        </p:txBody>
      </p:sp>
      <p:pic>
        <p:nvPicPr>
          <p:cNvPr id="74" name="Image 73"/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767" y="3732252"/>
            <a:ext cx="2019556" cy="1546065"/>
          </a:xfrm>
          <a:prstGeom prst="rect">
            <a:avLst/>
          </a:prstGeom>
        </p:spPr>
      </p:pic>
      <p:sp>
        <p:nvSpPr>
          <p:cNvPr id="14" name="Rectangle à coins arrondis 13"/>
          <p:cNvSpPr/>
          <p:nvPr/>
        </p:nvSpPr>
        <p:spPr>
          <a:xfrm>
            <a:off x="648231" y="636759"/>
            <a:ext cx="3527768" cy="5654978"/>
          </a:xfrm>
          <a:prstGeom prst="roundRect">
            <a:avLst/>
          </a:prstGeom>
          <a:solidFill>
            <a:srgbClr val="BFBFB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774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 dirty="0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AE06C9D9-D4D0-408E-A6B3-35B7F4D85C87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16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2. </a:t>
            </a:r>
            <a:r>
              <a:rPr lang="fr-FR" sz="2000" dirty="0" err="1" smtClean="0"/>
              <a:t>Mechanical</a:t>
            </a:r>
            <a:r>
              <a:rPr lang="fr-FR" sz="2000" dirty="0" smtClean="0"/>
              <a:t> structure</a:t>
            </a:r>
            <a:endParaRPr lang="fr-FR" sz="2000" dirty="0"/>
          </a:p>
        </p:txBody>
      </p:sp>
      <p:pic>
        <p:nvPicPr>
          <p:cNvPr id="46" name="Image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35" y="779579"/>
            <a:ext cx="2789525" cy="5021146"/>
          </a:xfrm>
          <a:prstGeom prst="rect">
            <a:avLst/>
          </a:prstGeom>
        </p:spPr>
      </p:pic>
      <p:grpSp>
        <p:nvGrpSpPr>
          <p:cNvPr id="5" name="Groupe 4"/>
          <p:cNvGrpSpPr/>
          <p:nvPr/>
        </p:nvGrpSpPr>
        <p:grpSpPr>
          <a:xfrm>
            <a:off x="4342549" y="1550754"/>
            <a:ext cx="7663714" cy="4495477"/>
            <a:chOff x="4178609" y="1324298"/>
            <a:chExt cx="7663714" cy="4495477"/>
          </a:xfrm>
        </p:grpSpPr>
        <p:pic>
          <p:nvPicPr>
            <p:cNvPr id="47" name="Image 46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124825" y="3276600"/>
              <a:ext cx="2767013" cy="2543175"/>
            </a:xfrm>
            <a:prstGeom prst="ellipse">
              <a:avLst/>
            </a:prstGeom>
          </p:spPr>
        </p:pic>
        <p:pic>
          <p:nvPicPr>
            <p:cNvPr id="48" name="Image 4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0936" y="1324298"/>
              <a:ext cx="5491387" cy="1978955"/>
            </a:xfrm>
            <a:prstGeom prst="rect">
              <a:avLst/>
            </a:prstGeom>
          </p:spPr>
        </p:pic>
        <p:sp>
          <p:nvSpPr>
            <p:cNvPr id="49" name="Rectangle 48"/>
            <p:cNvSpPr/>
            <p:nvPr/>
          </p:nvSpPr>
          <p:spPr>
            <a:xfrm>
              <a:off x="4178609" y="1719556"/>
              <a:ext cx="1672254" cy="92333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b="1" dirty="0" err="1"/>
                <a:t>Cooling</a:t>
              </a:r>
              <a:r>
                <a:rPr lang="fr-FR" b="1" dirty="0"/>
                <a:t> </a:t>
              </a:r>
            </a:p>
            <a:p>
              <a:pPr algn="ctr"/>
              <a:r>
                <a:rPr lang="fr-FR" dirty="0"/>
                <a:t>&amp; </a:t>
              </a:r>
            </a:p>
            <a:p>
              <a:pPr algn="ctr"/>
              <a:r>
                <a:rPr lang="fr-FR" b="1" dirty="0" err="1"/>
                <a:t>Current</a:t>
              </a:r>
              <a:r>
                <a:rPr lang="fr-FR" b="1" dirty="0"/>
                <a:t> leads</a:t>
              </a:r>
            </a:p>
          </p:txBody>
        </p:sp>
        <p:cxnSp>
          <p:nvCxnSpPr>
            <p:cNvPr id="50" name="Connecteur droit avec flèche 49"/>
            <p:cNvCxnSpPr>
              <a:stCxn id="49" idx="3"/>
            </p:cNvCxnSpPr>
            <p:nvPr/>
          </p:nvCxnSpPr>
          <p:spPr>
            <a:xfrm flipV="1">
              <a:off x="5850863" y="2072729"/>
              <a:ext cx="2367197" cy="108492"/>
            </a:xfrm>
            <a:prstGeom prst="straightConnector1">
              <a:avLst/>
            </a:prstGeom>
            <a:ln w="381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4271844" y="4139415"/>
              <a:ext cx="1517256" cy="1477328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dirty="0" err="1"/>
                <a:t>Electrical</a:t>
              </a:r>
              <a:r>
                <a:rPr lang="fr-FR" dirty="0"/>
                <a:t> </a:t>
              </a:r>
            </a:p>
            <a:p>
              <a:pPr algn="ctr"/>
              <a:r>
                <a:rPr lang="fr-FR" dirty="0"/>
                <a:t>c</a:t>
              </a:r>
              <a:r>
                <a:rPr lang="fr-FR" dirty="0" smtClean="0"/>
                <a:t>onnections : </a:t>
              </a:r>
              <a:r>
                <a:rPr lang="fr-FR" b="1" dirty="0" smtClean="0"/>
                <a:t>Copper-Copper </a:t>
              </a:r>
              <a:r>
                <a:rPr lang="fr-FR" b="1" dirty="0" err="1" smtClean="0"/>
                <a:t>with</a:t>
              </a:r>
              <a:r>
                <a:rPr lang="fr-FR" b="1" dirty="0" smtClean="0"/>
                <a:t> Indium</a:t>
              </a:r>
              <a:endParaRPr lang="fr-FR" b="1" dirty="0"/>
            </a:p>
          </p:txBody>
        </p:sp>
        <p:cxnSp>
          <p:nvCxnSpPr>
            <p:cNvPr id="52" name="Connecteur droit avec flèche 51"/>
            <p:cNvCxnSpPr>
              <a:stCxn id="51" idx="3"/>
            </p:cNvCxnSpPr>
            <p:nvPr/>
          </p:nvCxnSpPr>
          <p:spPr>
            <a:xfrm flipV="1">
              <a:off x="5789100" y="4627510"/>
              <a:ext cx="2835360" cy="250569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avec flèche 52"/>
            <p:cNvCxnSpPr>
              <a:stCxn id="51" idx="3"/>
            </p:cNvCxnSpPr>
            <p:nvPr/>
          </p:nvCxnSpPr>
          <p:spPr>
            <a:xfrm>
              <a:off x="5789100" y="4878079"/>
              <a:ext cx="4491123" cy="25778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51" idx="3"/>
            </p:cNvCxnSpPr>
            <p:nvPr/>
          </p:nvCxnSpPr>
          <p:spPr>
            <a:xfrm flipV="1">
              <a:off x="5789100" y="4126823"/>
              <a:ext cx="4491123" cy="75125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54"/>
            <p:cNvCxnSpPr>
              <a:stCxn id="49" idx="3"/>
            </p:cNvCxnSpPr>
            <p:nvPr/>
          </p:nvCxnSpPr>
          <p:spPr>
            <a:xfrm>
              <a:off x="5850863" y="2181221"/>
              <a:ext cx="2367197" cy="353173"/>
            </a:xfrm>
            <a:prstGeom prst="straightConnector1">
              <a:avLst/>
            </a:prstGeom>
            <a:ln w="381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ZoneTexte 55"/>
          <p:cNvSpPr txBox="1"/>
          <p:nvPr/>
        </p:nvSpPr>
        <p:spPr>
          <a:xfrm>
            <a:off x="4140290" y="819232"/>
            <a:ext cx="487986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/>
              <a:t>140 mm mechanical structure</a:t>
            </a:r>
          </a:p>
        </p:txBody>
      </p:sp>
      <p:cxnSp>
        <p:nvCxnSpPr>
          <p:cNvPr id="22" name="Connecteur droit avec flèche 21"/>
          <p:cNvCxnSpPr>
            <a:stCxn id="49" idx="1"/>
          </p:cNvCxnSpPr>
          <p:nvPr/>
        </p:nvCxnSpPr>
        <p:spPr>
          <a:xfrm flipH="1" flipV="1">
            <a:off x="2603500" y="974216"/>
            <a:ext cx="1739049" cy="1433461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435784" y="3533690"/>
            <a:ext cx="1517256" cy="646331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G10 </a:t>
            </a:r>
            <a:r>
              <a:rPr lang="fr-FR" dirty="0" err="1" smtClean="0"/>
              <a:t>Insulation</a:t>
            </a:r>
            <a:endParaRPr lang="fr-FR" b="1" dirty="0"/>
          </a:p>
        </p:txBody>
      </p:sp>
      <p:cxnSp>
        <p:nvCxnSpPr>
          <p:cNvPr id="31" name="Connecteur droit avec flèche 30"/>
          <p:cNvCxnSpPr>
            <a:stCxn id="30" idx="3"/>
          </p:cNvCxnSpPr>
          <p:nvPr/>
        </p:nvCxnSpPr>
        <p:spPr>
          <a:xfrm>
            <a:off x="5953040" y="3856856"/>
            <a:ext cx="2835360" cy="509015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09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 dirty="0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AE06C9D9-D4D0-408E-A6B3-35B7F4D85C87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16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2. Fabrication and short </a:t>
            </a:r>
            <a:r>
              <a:rPr lang="fr-FR" sz="2000" dirty="0" err="1"/>
              <a:t>Racetracks</a:t>
            </a:r>
            <a:r>
              <a:rPr lang="fr-FR" sz="2000" dirty="0"/>
              <a:t> </a:t>
            </a:r>
            <a:r>
              <a:rPr lang="fr-FR" sz="2000" dirty="0" err="1"/>
              <a:t>assembly</a:t>
            </a:r>
            <a:r>
              <a:rPr lang="fr-FR" sz="2000" dirty="0"/>
              <a:t> first tests</a:t>
            </a:r>
          </a:p>
        </p:txBody>
      </p:sp>
      <p:grpSp>
        <p:nvGrpSpPr>
          <p:cNvPr id="54" name="Groupe 53"/>
          <p:cNvGrpSpPr/>
          <p:nvPr/>
        </p:nvGrpSpPr>
        <p:grpSpPr>
          <a:xfrm>
            <a:off x="341535" y="834137"/>
            <a:ext cx="4972817" cy="5000296"/>
            <a:chOff x="341535" y="834137"/>
            <a:chExt cx="4972817" cy="5000296"/>
          </a:xfrm>
        </p:grpSpPr>
        <p:grpSp>
          <p:nvGrpSpPr>
            <p:cNvPr id="20" name="Groupe 19"/>
            <p:cNvGrpSpPr/>
            <p:nvPr/>
          </p:nvGrpSpPr>
          <p:grpSpPr>
            <a:xfrm>
              <a:off x="341535" y="834137"/>
              <a:ext cx="4972817" cy="5000296"/>
              <a:chOff x="122787" y="1286029"/>
              <a:chExt cx="4972817" cy="5000296"/>
            </a:xfrm>
          </p:grpSpPr>
          <p:grpSp>
            <p:nvGrpSpPr>
              <p:cNvPr id="21" name="Groupe 20"/>
              <p:cNvGrpSpPr/>
              <p:nvPr/>
            </p:nvGrpSpPr>
            <p:grpSpPr>
              <a:xfrm>
                <a:off x="822183" y="4726296"/>
                <a:ext cx="3574021" cy="1494481"/>
                <a:chOff x="584094" y="793828"/>
                <a:chExt cx="3574021" cy="1494481"/>
              </a:xfrm>
            </p:grpSpPr>
            <p:pic>
              <p:nvPicPr>
                <p:cNvPr id="26" name="Image 2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4094" y="793828"/>
                  <a:ext cx="3574021" cy="1090379"/>
                </a:xfrm>
                <a:prstGeom prst="rect">
                  <a:avLst/>
                </a:prstGeom>
              </p:spPr>
            </p:pic>
            <p:sp>
              <p:nvSpPr>
                <p:cNvPr id="27" name="ZoneTexte 26"/>
                <p:cNvSpPr txBox="1"/>
                <p:nvPr/>
              </p:nvSpPr>
              <p:spPr>
                <a:xfrm>
                  <a:off x="1145366" y="1949755"/>
                  <a:ext cx="251755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600" i="1" dirty="0"/>
                    <a:t>Single MI </a:t>
                  </a:r>
                  <a:r>
                    <a:rPr lang="fr-FR" sz="1600" i="1" dirty="0" err="1"/>
                    <a:t>racetrack</a:t>
                  </a:r>
                  <a:r>
                    <a:rPr lang="fr-FR" sz="1600" i="1" dirty="0"/>
                    <a:t> (RT)</a:t>
                  </a:r>
                </a:p>
              </p:txBody>
            </p:sp>
          </p:grpSp>
          <p:pic>
            <p:nvPicPr>
              <p:cNvPr id="22" name="Image 21"/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5490" y="1694987"/>
                <a:ext cx="3827405" cy="2152913"/>
              </a:xfrm>
              <a:prstGeom prst="roundRect">
                <a:avLst/>
              </a:prstGeom>
            </p:spPr>
          </p:pic>
          <p:sp>
            <p:nvSpPr>
              <p:cNvPr id="24" name="Rectangle à coins arrondis 23"/>
              <p:cNvSpPr/>
              <p:nvPr/>
            </p:nvSpPr>
            <p:spPr>
              <a:xfrm>
                <a:off x="122787" y="1286029"/>
                <a:ext cx="4972817" cy="5000296"/>
              </a:xfrm>
              <a:prstGeom prst="roundRect">
                <a:avLst>
                  <a:gd name="adj" fmla="val 12070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942072" y="1325655"/>
                <a:ext cx="33342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tx2">
                        <a:lumMod val="75000"/>
                      </a:schemeClr>
                    </a:solidFill>
                  </a:rPr>
                  <a:t>Racetracks fabrication</a:t>
                </a:r>
              </a:p>
            </p:txBody>
          </p:sp>
        </p:grpSp>
        <p:sp>
          <p:nvSpPr>
            <p:cNvPr id="18" name="ZoneTexte 17"/>
            <p:cNvSpPr txBox="1"/>
            <p:nvPr/>
          </p:nvSpPr>
          <p:spPr>
            <a:xfrm>
              <a:off x="1460245" y="3622382"/>
              <a:ext cx="2890535" cy="369332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Inner / outer </a:t>
              </a:r>
              <a:r>
                <a:rPr lang="en-US" b="1" i="1" dirty="0" smtClean="0"/>
                <a:t>copper rings</a:t>
              </a:r>
              <a:endParaRPr lang="en-US" b="1" i="1" dirty="0"/>
            </a:p>
          </p:txBody>
        </p:sp>
        <p:cxnSp>
          <p:nvCxnSpPr>
            <p:cNvPr id="50" name="Connecteur droit avec flèche 49"/>
            <p:cNvCxnSpPr>
              <a:stCxn id="18" idx="2"/>
            </p:cNvCxnSpPr>
            <p:nvPr/>
          </p:nvCxnSpPr>
          <p:spPr>
            <a:xfrm flipH="1">
              <a:off x="1914221" y="3991714"/>
              <a:ext cx="991292" cy="333967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/>
            <p:cNvCxnSpPr>
              <a:stCxn id="18" idx="2"/>
            </p:cNvCxnSpPr>
            <p:nvPr/>
          </p:nvCxnSpPr>
          <p:spPr>
            <a:xfrm>
              <a:off x="2905513" y="3991714"/>
              <a:ext cx="576020" cy="643786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e 88"/>
          <p:cNvGrpSpPr/>
          <p:nvPr/>
        </p:nvGrpSpPr>
        <p:grpSpPr>
          <a:xfrm>
            <a:off x="5722195" y="891416"/>
            <a:ext cx="5966136" cy="5051391"/>
            <a:chOff x="5860353" y="1400923"/>
            <a:chExt cx="5966136" cy="5051391"/>
          </a:xfrm>
        </p:grpSpPr>
        <p:grpSp>
          <p:nvGrpSpPr>
            <p:cNvPr id="65" name="Groupe 64"/>
            <p:cNvGrpSpPr/>
            <p:nvPr/>
          </p:nvGrpSpPr>
          <p:grpSpPr>
            <a:xfrm>
              <a:off x="5860353" y="1400923"/>
              <a:ext cx="5966136" cy="5051391"/>
              <a:chOff x="6014726" y="1400924"/>
              <a:chExt cx="5966136" cy="5051391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6019489" y="6052205"/>
                <a:ext cx="596137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/>
                  <a:t>8 MI racetracks </a:t>
                </a:r>
                <a:r>
                  <a:rPr lang="en-US" sz="2000" dirty="0" smtClean="0"/>
                  <a:t>fabricated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 </a:t>
                </a:r>
                <a:r>
                  <a:rPr lang="en-US" sz="2000" b="1" dirty="0">
                    <a:sym typeface="Wingdings" panose="05000000000000000000" pitchFamily="2" charset="2"/>
                  </a:rPr>
                  <a:t>3 used </a:t>
                </a:r>
                <a:r>
                  <a:rPr lang="en-US" sz="2000" dirty="0">
                    <a:sym typeface="Wingdings" panose="05000000000000000000" pitchFamily="2" charset="2"/>
                  </a:rPr>
                  <a:t>(RT 5, 7, 8)</a:t>
                </a:r>
                <a:r>
                  <a:rPr lang="en-US" sz="2000" dirty="0"/>
                  <a:t> </a:t>
                </a:r>
              </a:p>
            </p:txBody>
          </p:sp>
          <p:grpSp>
            <p:nvGrpSpPr>
              <p:cNvPr id="13" name="Groupe 12"/>
              <p:cNvGrpSpPr/>
              <p:nvPr/>
            </p:nvGrpSpPr>
            <p:grpSpPr>
              <a:xfrm>
                <a:off x="6014726" y="1400924"/>
                <a:ext cx="5961373" cy="4433510"/>
                <a:chOff x="1325982" y="1548015"/>
                <a:chExt cx="5961373" cy="4433510"/>
              </a:xfrm>
            </p:grpSpPr>
            <p:grpSp>
              <p:nvGrpSpPr>
                <p:cNvPr id="37" name="Groupe 36"/>
                <p:cNvGrpSpPr/>
                <p:nvPr/>
              </p:nvGrpSpPr>
              <p:grpSpPr>
                <a:xfrm>
                  <a:off x="1325982" y="1548015"/>
                  <a:ext cx="5961373" cy="4433510"/>
                  <a:chOff x="1262482" y="1852815"/>
                  <a:chExt cx="5961373" cy="4433510"/>
                </a:xfrm>
              </p:grpSpPr>
              <p:grpSp>
                <p:nvGrpSpPr>
                  <p:cNvPr id="38" name="Groupe 37"/>
                  <p:cNvGrpSpPr/>
                  <p:nvPr/>
                </p:nvGrpSpPr>
                <p:grpSpPr>
                  <a:xfrm>
                    <a:off x="1499093" y="2517385"/>
                    <a:ext cx="3457628" cy="1884169"/>
                    <a:chOff x="821366" y="1464432"/>
                    <a:chExt cx="3457628" cy="1884169"/>
                  </a:xfrm>
                </p:grpSpPr>
                <p:pic>
                  <p:nvPicPr>
                    <p:cNvPr id="44" name="Image 43"/>
                    <p:cNvPicPr>
                      <a:picLocks noChangeAspect="1"/>
                    </p:cNvPicPr>
                    <p:nvPr/>
                  </p:nvPicPr>
                  <p:blipFill rotWithShape="1">
                    <a:blip r:embed="rId5" cstate="hq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/>
                  </p:blipFill>
                  <p:spPr>
                    <a:xfrm>
                      <a:off x="821366" y="1464432"/>
                      <a:ext cx="3457628" cy="1556887"/>
                    </a:xfrm>
                    <a:prstGeom prst="roundRect">
                      <a:avLst/>
                    </a:prstGeom>
                  </p:spPr>
                </p:pic>
                <p:sp>
                  <p:nvSpPr>
                    <p:cNvPr id="45" name="ZoneTexte 44"/>
                    <p:cNvSpPr txBox="1"/>
                    <p:nvPr/>
                  </p:nvSpPr>
                  <p:spPr>
                    <a:xfrm>
                      <a:off x="1183307" y="3071602"/>
                      <a:ext cx="2566368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200" i="1" dirty="0"/>
                        <a:t>Double </a:t>
                      </a:r>
                      <a:r>
                        <a:rPr lang="fr-FR" sz="1200" i="1" dirty="0" err="1"/>
                        <a:t>Racetracks</a:t>
                      </a:r>
                      <a:r>
                        <a:rPr lang="fr-FR" sz="1200" i="1" dirty="0"/>
                        <a:t> </a:t>
                      </a:r>
                      <a:r>
                        <a:rPr lang="fr-FR" sz="1200" i="1" dirty="0" err="1"/>
                        <a:t>stack</a:t>
                      </a:r>
                      <a:r>
                        <a:rPr lang="fr-FR" sz="1200" i="1" dirty="0"/>
                        <a:t> (DRT 78) </a:t>
                      </a:r>
                    </a:p>
                  </p:txBody>
                </p:sp>
              </p:grpSp>
              <p:grpSp>
                <p:nvGrpSpPr>
                  <p:cNvPr id="39" name="Groupe 38"/>
                  <p:cNvGrpSpPr/>
                  <p:nvPr/>
                </p:nvGrpSpPr>
                <p:grpSpPr>
                  <a:xfrm>
                    <a:off x="5044423" y="2822371"/>
                    <a:ext cx="2071092" cy="3169086"/>
                    <a:chOff x="3951563" y="2505481"/>
                    <a:chExt cx="2071092" cy="3169086"/>
                  </a:xfrm>
                </p:grpSpPr>
                <p:pic>
                  <p:nvPicPr>
                    <p:cNvPr id="42" name="Image 41"/>
                    <p:cNvPicPr>
                      <a:picLocks noChangeAspect="1"/>
                    </p:cNvPicPr>
                    <p:nvPr/>
                  </p:nvPicPr>
                  <p:blipFill rotWithShape="1">
                    <a:blip r:embed="rId6" cstate="hq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/>
                  </p:blipFill>
                  <p:spPr>
                    <a:xfrm rot="5400000">
                      <a:off x="3588249" y="2889433"/>
                      <a:ext cx="2818357" cy="2050454"/>
                    </a:xfrm>
                    <a:prstGeom prst="roundRect">
                      <a:avLst/>
                    </a:prstGeom>
                  </p:spPr>
                </p:pic>
                <p:sp>
                  <p:nvSpPr>
                    <p:cNvPr id="43" name="ZoneTexte 42"/>
                    <p:cNvSpPr txBox="1"/>
                    <p:nvPr/>
                  </p:nvSpPr>
                  <p:spPr>
                    <a:xfrm>
                      <a:off x="3951563" y="5397568"/>
                      <a:ext cx="204182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200" i="1" dirty="0"/>
                        <a:t>DRT </a:t>
                      </a:r>
                      <a:r>
                        <a:rPr lang="fr-FR" sz="1200" i="1" dirty="0" err="1"/>
                        <a:t>mechanical</a:t>
                      </a:r>
                      <a:r>
                        <a:rPr lang="fr-FR" sz="1200" i="1" dirty="0"/>
                        <a:t> structure</a:t>
                      </a:r>
                    </a:p>
                  </p:txBody>
                </p:sp>
              </p:grpSp>
              <p:sp>
                <p:nvSpPr>
                  <p:cNvPr id="40" name="Rectangle à coins arrondis 39"/>
                  <p:cNvSpPr/>
                  <p:nvPr/>
                </p:nvSpPr>
                <p:spPr>
                  <a:xfrm>
                    <a:off x="1262482" y="1852815"/>
                    <a:ext cx="5961373" cy="4433510"/>
                  </a:xfrm>
                  <a:prstGeom prst="round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144000" tIns="108000" rIns="144000" bIns="144000" rtlCol="0" anchor="ctr">
                    <a:spAutoFit/>
                  </a:bodyPr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41" name="ZoneTexte 40"/>
                  <p:cNvSpPr txBox="1"/>
                  <p:nvPr/>
                </p:nvSpPr>
                <p:spPr>
                  <a:xfrm>
                    <a:off x="2133030" y="1928492"/>
                    <a:ext cx="433633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Double Racetracks assembly</a:t>
                    </a:r>
                  </a:p>
                </p:txBody>
              </p:sp>
            </p:grpSp>
            <p:cxnSp>
              <p:nvCxnSpPr>
                <p:cNvPr id="7" name="Connecteur droit avec flèche 6"/>
                <p:cNvCxnSpPr/>
                <p:nvPr/>
              </p:nvCxnSpPr>
              <p:spPr>
                <a:xfrm flipV="1">
                  <a:off x="4394878" y="2914096"/>
                  <a:ext cx="1996693" cy="1490898"/>
                </a:xfrm>
                <a:prstGeom prst="straightConnector1">
                  <a:avLst/>
                </a:prstGeom>
                <a:ln w="38100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ZoneTexte 7"/>
                <p:cNvSpPr txBox="1"/>
                <p:nvPr/>
              </p:nvSpPr>
              <p:spPr>
                <a:xfrm>
                  <a:off x="3200739" y="4195991"/>
                  <a:ext cx="1172116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chemeClr val="tx2"/>
                      </a:solidFill>
                    </a:rPr>
                    <a:t>3 </a:t>
                  </a:r>
                  <a:r>
                    <a:rPr lang="en-US" b="1" dirty="0" err="1" smtClean="0">
                      <a:solidFill>
                        <a:schemeClr val="tx2"/>
                      </a:solidFill>
                    </a:rPr>
                    <a:t>Cernox</a:t>
                  </a:r>
                  <a:endParaRPr lang="en-US" b="1" dirty="0" smtClean="0">
                    <a:solidFill>
                      <a:schemeClr val="tx2"/>
                    </a:solidFill>
                  </a:endParaRPr>
                </a:p>
                <a:p>
                  <a:pPr algn="ctr"/>
                  <a:r>
                    <a:rPr lang="en-US" sz="1200" b="1" dirty="0" smtClean="0">
                      <a:solidFill>
                        <a:schemeClr val="tx2"/>
                      </a:solidFill>
                    </a:rPr>
                    <a:t>T</a:t>
                  </a:r>
                  <a:r>
                    <a:rPr lang="en-US" sz="1200" b="1" baseline="-25000" dirty="0" smtClean="0">
                      <a:solidFill>
                        <a:schemeClr val="tx2"/>
                      </a:solidFill>
                    </a:rPr>
                    <a:t>ext</a:t>
                  </a:r>
                </a:p>
                <a:p>
                  <a:pPr algn="ctr"/>
                  <a:r>
                    <a:rPr lang="en-US" sz="1200" b="1" dirty="0" err="1" smtClean="0">
                      <a:solidFill>
                        <a:schemeClr val="tx2"/>
                      </a:solidFill>
                    </a:rPr>
                    <a:t>T</a:t>
                  </a:r>
                  <a:r>
                    <a:rPr lang="en-US" sz="1200" b="1" baseline="-25000" dirty="0" err="1" smtClean="0">
                      <a:solidFill>
                        <a:schemeClr val="tx2"/>
                      </a:solidFill>
                    </a:rPr>
                    <a:t>mid</a:t>
                  </a:r>
                  <a:endParaRPr lang="en-US" sz="1200" b="1" dirty="0" smtClean="0">
                    <a:solidFill>
                      <a:schemeClr val="tx2"/>
                    </a:solidFill>
                  </a:endParaRPr>
                </a:p>
                <a:p>
                  <a:pPr algn="ctr"/>
                  <a:r>
                    <a:rPr lang="en-US" sz="1200" b="1" dirty="0" smtClean="0">
                      <a:solidFill>
                        <a:schemeClr val="tx2"/>
                      </a:solidFill>
                    </a:rPr>
                    <a:t>T</a:t>
                  </a:r>
                  <a:r>
                    <a:rPr lang="en-US" sz="1200" b="1" baseline="-25000" dirty="0" smtClean="0">
                      <a:solidFill>
                        <a:schemeClr val="tx2"/>
                      </a:solidFill>
                    </a:rPr>
                    <a:t>int</a:t>
                  </a:r>
                  <a:endParaRPr lang="en-US" sz="1200" b="1" dirty="0">
                    <a:solidFill>
                      <a:schemeClr val="tx2"/>
                    </a:solidFill>
                  </a:endParaRPr>
                </a:p>
              </p:txBody>
            </p:sp>
            <p:cxnSp>
              <p:nvCxnSpPr>
                <p:cNvPr id="48" name="Connecteur droit avec flèche 47"/>
                <p:cNvCxnSpPr>
                  <a:stCxn id="49" idx="3"/>
                </p:cNvCxnSpPr>
                <p:nvPr/>
              </p:nvCxnSpPr>
              <p:spPr>
                <a:xfrm flipV="1">
                  <a:off x="4666076" y="3664992"/>
                  <a:ext cx="1531053" cy="1884649"/>
                </a:xfrm>
                <a:prstGeom prst="straightConnector1">
                  <a:avLst/>
                </a:prstGeom>
                <a:ln w="38100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ZoneTexte 48"/>
                <p:cNvSpPr txBox="1"/>
                <p:nvPr/>
              </p:nvSpPr>
              <p:spPr>
                <a:xfrm>
                  <a:off x="2068575" y="5364975"/>
                  <a:ext cx="259750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chemeClr val="tx2"/>
                      </a:solidFill>
                    </a:rPr>
                    <a:t>1 </a:t>
                  </a:r>
                  <a:r>
                    <a:rPr lang="en-US" b="1" dirty="0" err="1" smtClean="0">
                      <a:solidFill>
                        <a:schemeClr val="tx2"/>
                      </a:solidFill>
                    </a:rPr>
                    <a:t>Arepoc</a:t>
                  </a:r>
                  <a:r>
                    <a:rPr lang="en-US" b="1" dirty="0" smtClean="0">
                      <a:solidFill>
                        <a:schemeClr val="tx2"/>
                      </a:solidFill>
                    </a:rPr>
                    <a:t> Hall probe</a:t>
                  </a:r>
                  <a:endParaRPr lang="en-US" b="1" dirty="0">
                    <a:solidFill>
                      <a:schemeClr val="tx2"/>
                    </a:solidFill>
                  </a:endParaRPr>
                </a:p>
              </p:txBody>
            </p:sp>
          </p:grpSp>
        </p:grpSp>
        <p:grpSp>
          <p:nvGrpSpPr>
            <p:cNvPr id="88" name="Groupe 87"/>
            <p:cNvGrpSpPr/>
            <p:nvPr/>
          </p:nvGrpSpPr>
          <p:grpSpPr>
            <a:xfrm>
              <a:off x="6023094" y="3452110"/>
              <a:ext cx="4428039" cy="1618418"/>
              <a:chOff x="6023094" y="3452110"/>
              <a:chExt cx="4428039" cy="1618418"/>
            </a:xfrm>
          </p:grpSpPr>
          <p:pic>
            <p:nvPicPr>
              <p:cNvPr id="74" name="Image 73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6364500" y="4030658"/>
                <a:ext cx="573074" cy="1255885"/>
              </a:xfrm>
              <a:prstGeom prst="rect">
                <a:avLst/>
              </a:prstGeom>
            </p:spPr>
          </p:pic>
          <p:cxnSp>
            <p:nvCxnSpPr>
              <p:cNvPr id="76" name="Connecteur droit avec flèche 75"/>
              <p:cNvCxnSpPr/>
              <p:nvPr/>
            </p:nvCxnSpPr>
            <p:spPr>
              <a:xfrm flipH="1" flipV="1">
                <a:off x="6718601" y="4468638"/>
                <a:ext cx="1420595" cy="0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avec flèche 78"/>
              <p:cNvCxnSpPr/>
              <p:nvPr/>
            </p:nvCxnSpPr>
            <p:spPr>
              <a:xfrm flipH="1" flipV="1">
                <a:off x="6718601" y="4605017"/>
                <a:ext cx="1391620" cy="53583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avec flèche 79"/>
              <p:cNvCxnSpPr/>
              <p:nvPr/>
            </p:nvCxnSpPr>
            <p:spPr>
              <a:xfrm flipH="1" flipV="1">
                <a:off x="6730902" y="4743450"/>
                <a:ext cx="1379319" cy="102605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avec flèche 84"/>
              <p:cNvCxnSpPr/>
              <p:nvPr/>
            </p:nvCxnSpPr>
            <p:spPr>
              <a:xfrm flipV="1">
                <a:off x="9153737" y="3452110"/>
                <a:ext cx="1297396" cy="1331199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ZoneTexte 86"/>
              <p:cNvSpPr txBox="1"/>
              <p:nvPr/>
            </p:nvSpPr>
            <p:spPr>
              <a:xfrm>
                <a:off x="7699865" y="4701196"/>
                <a:ext cx="25975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tx2"/>
                    </a:solidFill>
                  </a:rPr>
                  <a:t>VTs</a:t>
                </a:r>
                <a:endParaRPr lang="en-US" b="1" dirty="0">
                  <a:solidFill>
                    <a:schemeClr val="tx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512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 dirty="0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AE06C9D9-D4D0-408E-A6B3-35B7F4D85C87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16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 smtClean="0"/>
              <a:t>2</a:t>
            </a:r>
            <a:r>
              <a:rPr lang="fr-FR" sz="2000" dirty="0"/>
              <a:t>. </a:t>
            </a:r>
            <a:r>
              <a:rPr lang="fr-FR" sz="2000" dirty="0" err="1" smtClean="0"/>
              <a:t>Two</a:t>
            </a:r>
            <a:r>
              <a:rPr lang="fr-FR" sz="2000" dirty="0" smtClean="0"/>
              <a:t> DRT </a:t>
            </a:r>
            <a:r>
              <a:rPr lang="fr-FR" sz="2000" dirty="0" err="1" smtClean="0"/>
              <a:t>tested</a:t>
            </a:r>
            <a:r>
              <a:rPr lang="fr-FR" sz="2000" dirty="0" smtClean="0"/>
              <a:t> at 77 K and 4.2 K</a:t>
            </a:r>
            <a:endParaRPr lang="fr-FR" sz="2000" dirty="0"/>
          </a:p>
        </p:txBody>
      </p:sp>
      <p:grpSp>
        <p:nvGrpSpPr>
          <p:cNvPr id="18" name="Groupe 17"/>
          <p:cNvGrpSpPr/>
          <p:nvPr/>
        </p:nvGrpSpPr>
        <p:grpSpPr>
          <a:xfrm>
            <a:off x="406554" y="2030001"/>
            <a:ext cx="4863424" cy="2341285"/>
            <a:chOff x="449886" y="739777"/>
            <a:chExt cx="4863424" cy="2341285"/>
          </a:xfrm>
        </p:grpSpPr>
        <p:grpSp>
          <p:nvGrpSpPr>
            <p:cNvPr id="56" name="Groupe 55"/>
            <p:cNvGrpSpPr/>
            <p:nvPr/>
          </p:nvGrpSpPr>
          <p:grpSpPr>
            <a:xfrm>
              <a:off x="724080" y="1323268"/>
              <a:ext cx="4383232" cy="1757794"/>
              <a:chOff x="665018" y="1537855"/>
              <a:chExt cx="2826327" cy="1529541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798340" y="2417238"/>
                <a:ext cx="2518756" cy="462449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r>
                  <a:rPr lang="fr-FR" dirty="0" err="1"/>
                  <a:t>Racetrack</a:t>
                </a:r>
                <a:r>
                  <a:rPr lang="fr-FR" dirty="0"/>
                  <a:t> #7</a:t>
                </a:r>
              </a:p>
            </p:txBody>
          </p:sp>
          <p:grpSp>
            <p:nvGrpSpPr>
              <p:cNvPr id="58" name="Groupe 57"/>
              <p:cNvGrpSpPr/>
              <p:nvPr/>
            </p:nvGrpSpPr>
            <p:grpSpPr>
              <a:xfrm>
                <a:off x="798340" y="1817703"/>
                <a:ext cx="2518756" cy="463991"/>
                <a:chOff x="798340" y="1817703"/>
                <a:chExt cx="2518756" cy="463991"/>
              </a:xfrm>
            </p:grpSpPr>
            <p:sp>
              <p:nvSpPr>
                <p:cNvPr id="64" name="Rectangle 63"/>
                <p:cNvSpPr/>
                <p:nvPr/>
              </p:nvSpPr>
              <p:spPr>
                <a:xfrm>
                  <a:off x="798340" y="1819245"/>
                  <a:ext cx="2518756" cy="462449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ctr">
                  <a:spAutoFit/>
                </a:bodyPr>
                <a:lstStyle/>
                <a:p>
                  <a:r>
                    <a:rPr lang="fr-FR" dirty="0" err="1"/>
                    <a:t>Racetrack</a:t>
                  </a:r>
                  <a:r>
                    <a:rPr lang="fr-FR" dirty="0"/>
                    <a:t> #8</a:t>
                  </a:r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3022705" y="1817703"/>
                  <a:ext cx="133321" cy="46245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0" tIns="0" rIns="0" bIns="0" rtlCol="0" anchor="ctr">
                  <a:noAutofit/>
                </a:bodyPr>
                <a:lstStyle/>
                <a:p>
                  <a:pPr algn="ctr"/>
                  <a:r>
                    <a:rPr lang="fr-FR" sz="1000" dirty="0" err="1"/>
                    <a:t>damaged</a:t>
                  </a:r>
                  <a:endParaRPr lang="fr-FR" sz="800" dirty="0"/>
                </a:p>
              </p:txBody>
            </p:sp>
          </p:grpSp>
          <p:grpSp>
            <p:nvGrpSpPr>
              <p:cNvPr id="59" name="Groupe 58"/>
              <p:cNvGrpSpPr/>
              <p:nvPr/>
            </p:nvGrpSpPr>
            <p:grpSpPr>
              <a:xfrm>
                <a:off x="2836838" y="1537855"/>
                <a:ext cx="185867" cy="267049"/>
                <a:chOff x="2836838" y="1537855"/>
                <a:chExt cx="185867" cy="267049"/>
              </a:xfrm>
            </p:grpSpPr>
            <p:cxnSp>
              <p:nvCxnSpPr>
                <p:cNvPr id="61" name="Connecteur droit 60"/>
                <p:cNvCxnSpPr/>
                <p:nvPr/>
              </p:nvCxnSpPr>
              <p:spPr>
                <a:xfrm>
                  <a:off x="2836838" y="1537855"/>
                  <a:ext cx="0" cy="267049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Connecteur droit 61"/>
                <p:cNvCxnSpPr/>
                <p:nvPr/>
              </p:nvCxnSpPr>
              <p:spPr>
                <a:xfrm>
                  <a:off x="2927455" y="1537855"/>
                  <a:ext cx="0" cy="267049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Connecteur droit 62"/>
                <p:cNvCxnSpPr/>
                <p:nvPr/>
              </p:nvCxnSpPr>
              <p:spPr>
                <a:xfrm>
                  <a:off x="3022705" y="1537855"/>
                  <a:ext cx="0" cy="267049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0" name="Rectangle 59"/>
              <p:cNvSpPr/>
              <p:nvPr/>
            </p:nvSpPr>
            <p:spPr>
              <a:xfrm>
                <a:off x="665018" y="1637607"/>
                <a:ext cx="2826327" cy="1429789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90000"/>
                    <a:lumOff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74" name="ZoneTexte 73"/>
            <p:cNvSpPr txBox="1"/>
            <p:nvPr/>
          </p:nvSpPr>
          <p:spPr>
            <a:xfrm>
              <a:off x="449886" y="739777"/>
              <a:ext cx="4863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u="sng" dirty="0" smtClean="0"/>
                <a:t>DRT</a:t>
              </a:r>
              <a:r>
                <a:rPr lang="fr-FR" sz="2000" b="1" u="sng" dirty="0" smtClean="0"/>
                <a:t>7</a:t>
              </a:r>
              <a:r>
                <a:rPr lang="fr-FR" sz="2000" u="sng" dirty="0" smtClean="0"/>
                <a:t>8 (</a:t>
              </a:r>
              <a:r>
                <a:rPr lang="fr-FR" sz="2000" u="sng" dirty="0" err="1" smtClean="0"/>
                <a:t>quench</a:t>
              </a:r>
              <a:r>
                <a:rPr lang="fr-FR" sz="2000" u="sng" dirty="0" smtClean="0"/>
                <a:t> simulation benchmark)</a:t>
              </a:r>
              <a:endParaRPr lang="fr-FR" sz="2000" u="sng" dirty="0"/>
            </a:p>
          </p:txBody>
        </p:sp>
        <p:sp>
          <p:nvSpPr>
            <p:cNvPr id="81" name="ZoneTexte 80">
              <a:extLst>
                <a:ext uri="{FF2B5EF4-FFF2-40B4-BE49-F238E27FC236}">
                  <a16:creationId xmlns:a16="http://schemas.microsoft.com/office/drawing/2014/main" id="{F84BF09F-2F6D-41AC-A7ED-0E62E8C18F82}"/>
                </a:ext>
              </a:extLst>
            </p:cNvPr>
            <p:cNvSpPr txBox="1"/>
            <p:nvPr/>
          </p:nvSpPr>
          <p:spPr>
            <a:xfrm>
              <a:off x="2446273" y="1616509"/>
              <a:ext cx="284414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chemeClr val="bg2"/>
                  </a:solidFill>
                </a:rPr>
                <a:t>I</a:t>
              </a:r>
              <a:r>
                <a:rPr lang="fr-FR" sz="1200" baseline="-25000" dirty="0" err="1">
                  <a:solidFill>
                    <a:schemeClr val="bg2"/>
                  </a:solidFill>
                </a:rPr>
                <a:t>c</a:t>
              </a:r>
              <a:r>
                <a:rPr lang="fr-FR" sz="1200" baseline="-25000" dirty="0">
                  <a:solidFill>
                    <a:schemeClr val="bg2"/>
                  </a:solidFill>
                </a:rPr>
                <a:t>, tape </a:t>
              </a:r>
              <a:r>
                <a:rPr lang="fr-FR" sz="1200" dirty="0">
                  <a:solidFill>
                    <a:schemeClr val="bg2"/>
                  </a:solidFill>
                </a:rPr>
                <a:t>(77 K, </a:t>
              </a:r>
              <a:r>
                <a:rPr lang="fr-FR" sz="1200" dirty="0" err="1">
                  <a:solidFill>
                    <a:schemeClr val="bg2"/>
                  </a:solidFill>
                </a:rPr>
                <a:t>s.f</a:t>
              </a:r>
              <a:r>
                <a:rPr lang="fr-FR" sz="1200" dirty="0">
                  <a:solidFill>
                    <a:schemeClr val="bg2"/>
                  </a:solidFill>
                </a:rPr>
                <a:t>.) = </a:t>
              </a:r>
              <a:r>
                <a:rPr lang="fr-FR" sz="1600" dirty="0">
                  <a:solidFill>
                    <a:schemeClr val="bg2"/>
                  </a:solidFill>
                </a:rPr>
                <a:t>199 A</a:t>
              </a:r>
            </a:p>
            <a:p>
              <a:r>
                <a:rPr lang="fr-FR" sz="1600" dirty="0">
                  <a:solidFill>
                    <a:schemeClr val="bg2"/>
                  </a:solidFill>
                </a:rPr>
                <a:t>133 </a:t>
              </a:r>
              <a:r>
                <a:rPr lang="fr-FR" sz="1600" dirty="0" err="1">
                  <a:solidFill>
                    <a:schemeClr val="bg2"/>
                  </a:solidFill>
                </a:rPr>
                <a:t>turns</a:t>
              </a:r>
              <a:endParaRPr lang="fr-FR" sz="1200" dirty="0">
                <a:solidFill>
                  <a:schemeClr val="bg2"/>
                </a:solidFill>
              </a:endParaRPr>
            </a:p>
          </p:txBody>
        </p:sp>
        <p:sp>
          <p:nvSpPr>
            <p:cNvPr id="82" name="ZoneTexte 81">
              <a:extLst>
                <a:ext uri="{FF2B5EF4-FFF2-40B4-BE49-F238E27FC236}">
                  <a16:creationId xmlns:a16="http://schemas.microsoft.com/office/drawing/2014/main" id="{A9367C35-6BFC-4A6C-9C64-1D631B6CEE09}"/>
                </a:ext>
              </a:extLst>
            </p:cNvPr>
            <p:cNvSpPr txBox="1"/>
            <p:nvPr/>
          </p:nvSpPr>
          <p:spPr>
            <a:xfrm>
              <a:off x="2509519" y="2310711"/>
              <a:ext cx="21173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chemeClr val="bg2"/>
                  </a:solidFill>
                </a:rPr>
                <a:t>I</a:t>
              </a:r>
              <a:r>
                <a:rPr lang="fr-FR" sz="1200" baseline="-25000" dirty="0" err="1">
                  <a:solidFill>
                    <a:schemeClr val="bg2"/>
                  </a:solidFill>
                </a:rPr>
                <a:t>c</a:t>
              </a:r>
              <a:r>
                <a:rPr lang="fr-FR" sz="1200" baseline="-25000" dirty="0">
                  <a:solidFill>
                    <a:schemeClr val="bg2"/>
                  </a:solidFill>
                </a:rPr>
                <a:t>, tape </a:t>
              </a:r>
              <a:r>
                <a:rPr lang="fr-FR" sz="1200" dirty="0">
                  <a:solidFill>
                    <a:schemeClr val="bg2"/>
                  </a:solidFill>
                </a:rPr>
                <a:t>(77 K, </a:t>
              </a:r>
              <a:r>
                <a:rPr lang="fr-FR" sz="1200" dirty="0" err="1">
                  <a:solidFill>
                    <a:schemeClr val="bg2"/>
                  </a:solidFill>
                </a:rPr>
                <a:t>s.f</a:t>
              </a:r>
              <a:r>
                <a:rPr lang="fr-FR" sz="1200" dirty="0">
                  <a:solidFill>
                    <a:schemeClr val="bg2"/>
                  </a:solidFill>
                </a:rPr>
                <a:t>.) = </a:t>
              </a:r>
              <a:r>
                <a:rPr lang="fr-FR" sz="1600" dirty="0">
                  <a:solidFill>
                    <a:schemeClr val="bg2"/>
                  </a:solidFill>
                </a:rPr>
                <a:t>229 A</a:t>
              </a:r>
            </a:p>
            <a:p>
              <a:r>
                <a:rPr lang="fr-FR" sz="1600" dirty="0">
                  <a:solidFill>
                    <a:schemeClr val="bg2"/>
                  </a:solidFill>
                </a:rPr>
                <a:t>134 </a:t>
              </a:r>
              <a:r>
                <a:rPr lang="fr-FR" sz="1600" dirty="0" err="1">
                  <a:solidFill>
                    <a:schemeClr val="bg2"/>
                  </a:solidFill>
                </a:rPr>
                <a:t>turns</a:t>
              </a:r>
              <a:endParaRPr lang="fr-FR" sz="1200" dirty="0">
                <a:solidFill>
                  <a:schemeClr val="bg2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19616" y="764191"/>
                <a:ext cx="1069878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dirty="0"/>
                  <a:t>Shanghai Superconductor Technology (</a:t>
                </a:r>
                <a:r>
                  <a:rPr lang="en-US" dirty="0" smtClean="0"/>
                  <a:t>SST), </a:t>
                </a:r>
                <a:r>
                  <a:rPr lang="en-US" b="1" dirty="0" smtClean="0"/>
                  <a:t>4 </a:t>
                </a:r>
                <a:r>
                  <a:rPr lang="en-US" b="1" dirty="0"/>
                  <a:t>mm </a:t>
                </a:r>
                <a:r>
                  <a:rPr lang="en-US" b="1" dirty="0" smtClean="0"/>
                  <a:t>wide </a:t>
                </a:r>
                <a:r>
                  <a:rPr lang="en-US" dirty="0" smtClean="0"/>
                  <a:t>and </a:t>
                </a:r>
                <a:r>
                  <a:rPr lang="en-US" b="1" dirty="0" smtClean="0"/>
                  <a:t>74-78 </a:t>
                </a:r>
                <a:r>
                  <a:rPr lang="en-US" b="1" dirty="0"/>
                  <a:t>µm thick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Co-winding </a:t>
                </a:r>
                <a:r>
                  <a:rPr lang="en-US" dirty="0" smtClean="0"/>
                  <a:t>of :</a:t>
                </a:r>
                <a:r>
                  <a:rPr lang="en-US" b="1" dirty="0" smtClean="0"/>
                  <a:t>1 REBCO tape </a:t>
                </a:r>
                <a:r>
                  <a:rPr lang="en-US" dirty="0" smtClean="0"/>
                  <a:t>with a </a:t>
                </a:r>
                <a:r>
                  <a:rPr lang="en-US" b="1" dirty="0"/>
                  <a:t>30 µm thick </a:t>
                </a:r>
                <a:r>
                  <a:rPr lang="en-US" b="1" dirty="0" err="1"/>
                  <a:t>Durnomag</a:t>
                </a:r>
                <a:r>
                  <a:rPr lang="en-US" b="1" dirty="0" smtClean="0"/>
                  <a:t>®</a:t>
                </a: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b="1" dirty="0" smtClean="0"/>
                  <a:t>53 m of single 4 mm tape </a:t>
                </a:r>
                <a:r>
                  <a:rPr lang="en-US" dirty="0" smtClean="0"/>
                  <a:t>per Racetrack</a:t>
                </a: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16" y="764191"/>
                <a:ext cx="10698782" cy="923330"/>
              </a:xfrm>
              <a:prstGeom prst="rect">
                <a:avLst/>
              </a:prstGeom>
              <a:blipFill>
                <a:blip r:embed="rId2"/>
                <a:stretch>
                  <a:fillRect l="-399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e 18"/>
          <p:cNvGrpSpPr/>
          <p:nvPr/>
        </p:nvGrpSpPr>
        <p:grpSpPr>
          <a:xfrm>
            <a:off x="6457669" y="1957370"/>
            <a:ext cx="4781831" cy="3922730"/>
            <a:chOff x="6559269" y="788970"/>
            <a:chExt cx="4781831" cy="3922730"/>
          </a:xfrm>
        </p:grpSpPr>
        <p:grpSp>
          <p:nvGrpSpPr>
            <p:cNvPr id="66" name="Groupe 65"/>
            <p:cNvGrpSpPr/>
            <p:nvPr/>
          </p:nvGrpSpPr>
          <p:grpSpPr>
            <a:xfrm>
              <a:off x="6783189" y="1361705"/>
              <a:ext cx="4383232" cy="1757795"/>
              <a:chOff x="665018" y="1537855"/>
              <a:chExt cx="2826327" cy="1529541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798340" y="2443468"/>
                <a:ext cx="2518756" cy="462449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r>
                  <a:rPr lang="fr-FR" dirty="0" err="1"/>
                  <a:t>Racetrack</a:t>
                </a:r>
                <a:r>
                  <a:rPr lang="fr-FR" dirty="0"/>
                  <a:t> #7</a:t>
                </a: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798340" y="1804902"/>
                <a:ext cx="2518756" cy="49695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noAutofit/>
              </a:bodyPr>
              <a:lstStyle/>
              <a:p>
                <a:r>
                  <a:rPr lang="fr-FR" dirty="0" err="1"/>
                  <a:t>Racetrack</a:t>
                </a:r>
                <a:r>
                  <a:rPr lang="fr-FR" dirty="0"/>
                  <a:t> #5</a:t>
                </a:r>
              </a:p>
            </p:txBody>
          </p:sp>
          <p:grpSp>
            <p:nvGrpSpPr>
              <p:cNvPr id="69" name="Groupe 68"/>
              <p:cNvGrpSpPr/>
              <p:nvPr/>
            </p:nvGrpSpPr>
            <p:grpSpPr>
              <a:xfrm>
                <a:off x="2836838" y="1537855"/>
                <a:ext cx="185867" cy="267049"/>
                <a:chOff x="2836838" y="1537855"/>
                <a:chExt cx="185867" cy="267049"/>
              </a:xfrm>
            </p:grpSpPr>
            <p:cxnSp>
              <p:nvCxnSpPr>
                <p:cNvPr id="71" name="Connecteur droit 70"/>
                <p:cNvCxnSpPr/>
                <p:nvPr/>
              </p:nvCxnSpPr>
              <p:spPr>
                <a:xfrm>
                  <a:off x="2836838" y="1537855"/>
                  <a:ext cx="0" cy="267049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necteur droit 71"/>
                <p:cNvCxnSpPr/>
                <p:nvPr/>
              </p:nvCxnSpPr>
              <p:spPr>
                <a:xfrm>
                  <a:off x="2927455" y="1537855"/>
                  <a:ext cx="0" cy="267049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Connecteur droit 72"/>
                <p:cNvCxnSpPr/>
                <p:nvPr/>
              </p:nvCxnSpPr>
              <p:spPr>
                <a:xfrm>
                  <a:off x="3022705" y="1537855"/>
                  <a:ext cx="0" cy="267049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Rectangle 69"/>
              <p:cNvSpPr/>
              <p:nvPr/>
            </p:nvSpPr>
            <p:spPr>
              <a:xfrm>
                <a:off x="665018" y="1637607"/>
                <a:ext cx="2826327" cy="1429789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90000"/>
                    <a:lumOff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ctr">
                <a:spAutoFit/>
              </a:bodyPr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75" name="ZoneTexte 74"/>
            <p:cNvSpPr txBox="1"/>
            <p:nvPr/>
          </p:nvSpPr>
          <p:spPr>
            <a:xfrm>
              <a:off x="6782112" y="929846"/>
              <a:ext cx="43843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u="sng" dirty="0" smtClean="0"/>
                <a:t>DRT</a:t>
              </a:r>
              <a:r>
                <a:rPr lang="fr-FR" sz="2000" b="1" u="sng" dirty="0" smtClean="0"/>
                <a:t>7</a:t>
              </a:r>
              <a:r>
                <a:rPr lang="fr-FR" sz="2000" u="sng" dirty="0" smtClean="0"/>
                <a:t>5 (performance benchmark)</a:t>
              </a:r>
              <a:endParaRPr lang="fr-FR" sz="2000" u="sng" dirty="0"/>
            </a:p>
          </p:txBody>
        </p:sp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FF77E457-01BC-4A05-9705-C5D56054E2AC}"/>
                </a:ext>
              </a:extLst>
            </p:cNvPr>
            <p:cNvSpPr txBox="1"/>
            <p:nvPr/>
          </p:nvSpPr>
          <p:spPr>
            <a:xfrm>
              <a:off x="8729302" y="2355979"/>
              <a:ext cx="216688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chemeClr val="bg2"/>
                  </a:solidFill>
                </a:rPr>
                <a:t>I</a:t>
              </a:r>
              <a:r>
                <a:rPr lang="fr-FR" sz="1200" baseline="-25000" dirty="0" err="1">
                  <a:solidFill>
                    <a:schemeClr val="bg2"/>
                  </a:solidFill>
                </a:rPr>
                <a:t>c</a:t>
              </a:r>
              <a:r>
                <a:rPr lang="fr-FR" sz="1200" baseline="-25000" dirty="0">
                  <a:solidFill>
                    <a:schemeClr val="bg2"/>
                  </a:solidFill>
                </a:rPr>
                <a:t>, tape </a:t>
              </a:r>
              <a:r>
                <a:rPr lang="fr-FR" sz="1200" dirty="0">
                  <a:solidFill>
                    <a:schemeClr val="bg2"/>
                  </a:solidFill>
                </a:rPr>
                <a:t>(77 K, </a:t>
              </a:r>
              <a:r>
                <a:rPr lang="fr-FR" sz="1200" dirty="0" err="1">
                  <a:solidFill>
                    <a:schemeClr val="bg2"/>
                  </a:solidFill>
                </a:rPr>
                <a:t>s.f</a:t>
              </a:r>
              <a:r>
                <a:rPr lang="fr-FR" sz="1200" dirty="0">
                  <a:solidFill>
                    <a:schemeClr val="bg2"/>
                  </a:solidFill>
                </a:rPr>
                <a:t>.) = </a:t>
              </a:r>
              <a:r>
                <a:rPr lang="fr-FR" sz="1600" dirty="0">
                  <a:solidFill>
                    <a:schemeClr val="bg2"/>
                  </a:solidFill>
                </a:rPr>
                <a:t>229 A</a:t>
              </a:r>
            </a:p>
            <a:p>
              <a:r>
                <a:rPr lang="fr-FR" sz="1600" dirty="0">
                  <a:solidFill>
                    <a:schemeClr val="bg2"/>
                  </a:solidFill>
                </a:rPr>
                <a:t>134 </a:t>
              </a:r>
              <a:r>
                <a:rPr lang="fr-FR" sz="1600" dirty="0" err="1">
                  <a:solidFill>
                    <a:schemeClr val="bg2"/>
                  </a:solidFill>
                </a:rPr>
                <a:t>turns</a:t>
              </a:r>
              <a:endParaRPr lang="fr-FR" sz="1200" dirty="0">
                <a:solidFill>
                  <a:schemeClr val="bg2"/>
                </a:solidFill>
              </a:endParaRPr>
            </a:p>
          </p:txBody>
        </p:sp>
        <p:sp>
          <p:nvSpPr>
            <p:cNvPr id="84" name="ZoneTexte 83">
              <a:extLst>
                <a:ext uri="{FF2B5EF4-FFF2-40B4-BE49-F238E27FC236}">
                  <a16:creationId xmlns:a16="http://schemas.microsoft.com/office/drawing/2014/main" id="{C10A928D-CD8A-48E4-862A-07ACBC0A15E2}"/>
                </a:ext>
              </a:extLst>
            </p:cNvPr>
            <p:cNvSpPr txBox="1"/>
            <p:nvPr/>
          </p:nvSpPr>
          <p:spPr>
            <a:xfrm>
              <a:off x="8742397" y="1654946"/>
              <a:ext cx="216688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chemeClr val="bg2"/>
                  </a:solidFill>
                </a:rPr>
                <a:t>I</a:t>
              </a:r>
              <a:r>
                <a:rPr lang="fr-FR" sz="1200" baseline="-25000" dirty="0" err="1">
                  <a:solidFill>
                    <a:schemeClr val="bg2"/>
                  </a:solidFill>
                </a:rPr>
                <a:t>c</a:t>
              </a:r>
              <a:r>
                <a:rPr lang="fr-FR" sz="1200" baseline="-25000" dirty="0">
                  <a:solidFill>
                    <a:schemeClr val="bg2"/>
                  </a:solidFill>
                </a:rPr>
                <a:t>, tape </a:t>
              </a:r>
              <a:r>
                <a:rPr lang="fr-FR" sz="1200" dirty="0">
                  <a:solidFill>
                    <a:schemeClr val="bg2"/>
                  </a:solidFill>
                </a:rPr>
                <a:t>(77 K, </a:t>
              </a:r>
              <a:r>
                <a:rPr lang="fr-FR" sz="1200" dirty="0" err="1">
                  <a:solidFill>
                    <a:schemeClr val="bg2"/>
                  </a:solidFill>
                </a:rPr>
                <a:t>s.f</a:t>
              </a:r>
              <a:r>
                <a:rPr lang="fr-FR" sz="1200" dirty="0">
                  <a:solidFill>
                    <a:schemeClr val="bg2"/>
                  </a:solidFill>
                </a:rPr>
                <a:t>.) = </a:t>
              </a:r>
              <a:r>
                <a:rPr lang="fr-FR" sz="1600" dirty="0">
                  <a:solidFill>
                    <a:schemeClr val="bg2"/>
                  </a:solidFill>
                </a:rPr>
                <a:t>278 A</a:t>
              </a:r>
            </a:p>
            <a:p>
              <a:r>
                <a:rPr lang="fr-FR" sz="1600" dirty="0">
                  <a:solidFill>
                    <a:schemeClr val="bg2"/>
                  </a:solidFill>
                </a:rPr>
                <a:t>137 </a:t>
              </a:r>
              <a:r>
                <a:rPr lang="fr-FR" sz="1600" dirty="0" err="1">
                  <a:solidFill>
                    <a:schemeClr val="bg2"/>
                  </a:solidFill>
                </a:rPr>
                <a:t>turns</a:t>
              </a:r>
              <a:endParaRPr lang="fr-FR" sz="1200" dirty="0">
                <a:solidFill>
                  <a:schemeClr val="bg2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6559269" y="788970"/>
              <a:ext cx="4781831" cy="3922730"/>
            </a:xfrm>
            <a:prstGeom prst="round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en-US" dirty="0" smtClean="0"/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473120" y="4503883"/>
            <a:ext cx="49243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First tested assembly </a:t>
            </a:r>
            <a:r>
              <a:rPr lang="en-US" dirty="0" smtClean="0"/>
              <a:t>:</a:t>
            </a:r>
          </a:p>
          <a:p>
            <a:pPr algn="ctr"/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RT8 </a:t>
            </a:r>
            <a:r>
              <a:rPr lang="en-US" b="1" dirty="0"/>
              <a:t>voluntary degraded </a:t>
            </a:r>
            <a:r>
              <a:rPr lang="en-US" dirty="0"/>
              <a:t>by local heating during </a:t>
            </a:r>
            <a:r>
              <a:rPr lang="en-US" dirty="0" smtClean="0"/>
              <a:t>fabrication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6 Quenches</a:t>
            </a:r>
            <a:endParaRPr lang="en-US" b="1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6" name="ZoneTexte 75"/>
          <p:cNvSpPr txBox="1"/>
          <p:nvPr/>
        </p:nvSpPr>
        <p:spPr>
          <a:xfrm>
            <a:off x="6888352" y="4309530"/>
            <a:ext cx="44923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Second tested assembly </a:t>
            </a:r>
            <a:r>
              <a:rPr lang="en-US" dirty="0" smtClean="0"/>
              <a:t>:</a:t>
            </a:r>
          </a:p>
          <a:p>
            <a:pPr algn="ctr"/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Bottom RT7 </a:t>
            </a:r>
            <a:r>
              <a:rPr lang="en-US" b="1" dirty="0" smtClean="0"/>
              <a:t>from DRT78 assembly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8 Quenches</a:t>
            </a:r>
            <a:endParaRPr lang="en-US" b="1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8841468" y="662924"/>
            <a:ext cx="32031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REBCO tape provided and characterized by CERN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74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 dirty="0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AE06C9D9-D4D0-408E-A6B3-35B7F4D85C87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16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2. </a:t>
            </a:r>
            <a:r>
              <a:rPr lang="fr-FR" sz="2000" dirty="0" smtClean="0"/>
              <a:t>DRT75 </a:t>
            </a:r>
            <a:r>
              <a:rPr lang="fr-FR" sz="2000" dirty="0" err="1" smtClean="0"/>
              <a:t>magnetic</a:t>
            </a:r>
            <a:r>
              <a:rPr lang="fr-FR" sz="2000" dirty="0" smtClean="0"/>
              <a:t> design</a:t>
            </a:r>
            <a:endParaRPr lang="fr-FR" sz="2000" dirty="0"/>
          </a:p>
        </p:txBody>
      </p:sp>
      <p:grpSp>
        <p:nvGrpSpPr>
          <p:cNvPr id="13" name="Groupe 12"/>
          <p:cNvGrpSpPr/>
          <p:nvPr/>
        </p:nvGrpSpPr>
        <p:grpSpPr>
          <a:xfrm>
            <a:off x="6365625" y="1453350"/>
            <a:ext cx="5240431" cy="2517161"/>
            <a:chOff x="1072518" y="1199484"/>
            <a:chExt cx="4400346" cy="2021648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72518" y="1202373"/>
              <a:ext cx="3701614" cy="2018759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741345" y="1199484"/>
              <a:ext cx="731519" cy="2018759"/>
            </a:xfrm>
            <a:prstGeom prst="rect">
              <a:avLst/>
            </a:prstGeom>
          </p:spPr>
        </p:pic>
      </p:grpSp>
      <p:grpSp>
        <p:nvGrpSpPr>
          <p:cNvPr id="29" name="Groupe 28"/>
          <p:cNvGrpSpPr/>
          <p:nvPr/>
        </p:nvGrpSpPr>
        <p:grpSpPr>
          <a:xfrm>
            <a:off x="7332480" y="361514"/>
            <a:ext cx="1620710" cy="1186902"/>
            <a:chOff x="124412" y="1492957"/>
            <a:chExt cx="1371158" cy="946787"/>
          </a:xfrm>
        </p:grpSpPr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412" y="1492957"/>
              <a:ext cx="1371158" cy="946787"/>
            </a:xfrm>
            <a:prstGeom prst="rect">
              <a:avLst/>
            </a:prstGeom>
          </p:spPr>
        </p:pic>
        <p:sp>
          <p:nvSpPr>
            <p:cNvPr id="28" name="Parallélogramme 27"/>
            <p:cNvSpPr/>
            <p:nvPr/>
          </p:nvSpPr>
          <p:spPr>
            <a:xfrm rot="10219110">
              <a:off x="813250" y="1988434"/>
              <a:ext cx="645105" cy="303990"/>
            </a:xfrm>
            <a:prstGeom prst="parallelogram">
              <a:avLst>
                <a:gd name="adj" fmla="val 0"/>
              </a:avLst>
            </a:prstGeom>
            <a:solidFill>
              <a:srgbClr val="FFE183">
                <a:alpha val="30196"/>
              </a:srgb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en-US" dirty="0" smtClean="0"/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348933" y="820801"/>
            <a:ext cx="5534025" cy="5086701"/>
            <a:chOff x="2507933" y="616628"/>
            <a:chExt cx="5534025" cy="5086701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7933" y="1172508"/>
              <a:ext cx="5189571" cy="224225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7933" y="3275066"/>
              <a:ext cx="5534025" cy="2428263"/>
            </a:xfrm>
            <a:prstGeom prst="rect">
              <a:avLst/>
            </a:prstGeom>
          </p:spPr>
        </p:pic>
        <p:sp>
          <p:nvSpPr>
            <p:cNvPr id="3" name="ZoneTexte 2"/>
            <p:cNvSpPr txBox="1"/>
            <p:nvPr/>
          </p:nvSpPr>
          <p:spPr>
            <a:xfrm>
              <a:off x="2948058" y="616628"/>
              <a:ext cx="4653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Loadline</a:t>
              </a:r>
              <a:r>
                <a:rPr lang="en-US" dirty="0"/>
                <a:t> estimation with </a:t>
              </a:r>
              <a:r>
                <a:rPr lang="en-US" b="1" dirty="0" err="1" smtClean="0"/>
                <a:t>Gui</a:t>
              </a:r>
              <a:r>
                <a:rPr lang="en-US" b="1" dirty="0" smtClean="0"/>
                <a:t>-RAT @ 670 A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2560446" y="2493369"/>
              <a:ext cx="6764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RT 7</a:t>
              </a: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2541526" y="1545605"/>
              <a:ext cx="6764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RT 5</a:t>
              </a: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3295963" y="1153046"/>
              <a:ext cx="22344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With redistribution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624399" y="3222474"/>
              <a:ext cx="2159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W/o redistribution</a:t>
              </a: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2642438" y="4789170"/>
              <a:ext cx="6764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RT 7</a:t>
              </a: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2623518" y="3841406"/>
              <a:ext cx="6764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RT 5</a:t>
              </a:r>
            </a:p>
          </p:txBody>
        </p:sp>
      </p:grpSp>
      <p:sp>
        <p:nvSpPr>
          <p:cNvPr id="9" name="ZoneTexte 8"/>
          <p:cNvSpPr txBox="1"/>
          <p:nvPr/>
        </p:nvSpPr>
        <p:spPr>
          <a:xfrm>
            <a:off x="7040248" y="4087285"/>
            <a:ext cx="32877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B</a:t>
            </a:r>
            <a:r>
              <a:rPr lang="en-US" sz="2400" baseline="-25000" dirty="0" err="1"/>
              <a:t>peak</a:t>
            </a:r>
            <a:r>
              <a:rPr lang="en-US" sz="2400" dirty="0"/>
              <a:t> @ 670 A : </a:t>
            </a:r>
            <a:r>
              <a:rPr lang="en-US" sz="2800" b="1" dirty="0"/>
              <a:t>8.2 T</a:t>
            </a:r>
            <a:endParaRPr lang="en-US" sz="2400" b="1" dirty="0"/>
          </a:p>
          <a:p>
            <a:r>
              <a:rPr lang="en-US" sz="2400" dirty="0" err="1"/>
              <a:t>B</a:t>
            </a:r>
            <a:r>
              <a:rPr lang="en-US" sz="2400" baseline="-25000" dirty="0" err="1"/>
              <a:t>center</a:t>
            </a:r>
            <a:r>
              <a:rPr lang="en-US" sz="2400" dirty="0"/>
              <a:t> @ 670 A : </a:t>
            </a:r>
            <a:r>
              <a:rPr lang="en-US" sz="2800" b="1" dirty="0">
                <a:solidFill>
                  <a:srgbClr val="00B050"/>
                </a:solidFill>
              </a:rPr>
              <a:t>3.6 T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5882958" y="5450255"/>
            <a:ext cx="614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Est. Current </a:t>
            </a:r>
            <a:r>
              <a:rPr lang="en-US" sz="2400" dirty="0"/>
              <a:t>limit around </a:t>
            </a:r>
            <a:r>
              <a:rPr lang="en-US" sz="2400" b="1" dirty="0"/>
              <a:t>980 -1460 A</a:t>
            </a:r>
            <a:r>
              <a:rPr lang="en-US" sz="2400" dirty="0"/>
              <a:t> (RT7)</a:t>
            </a:r>
          </a:p>
        </p:txBody>
      </p:sp>
    </p:spTree>
    <p:extLst>
      <p:ext uri="{BB962C8B-B14F-4D97-AF65-F5344CB8AC3E}">
        <p14:creationId xmlns:p14="http://schemas.microsoft.com/office/powerpoint/2010/main" val="309879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 dirty="0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AE06C9D9-D4D0-408E-A6B3-35B7F4D85C87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16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2. </a:t>
            </a:r>
            <a:r>
              <a:rPr lang="fr-FR" sz="2000" dirty="0" smtClean="0"/>
              <a:t>DRT75 tests</a:t>
            </a:r>
            <a:endParaRPr lang="fr-FR" sz="2000" dirty="0"/>
          </a:p>
        </p:txBody>
      </p:sp>
      <p:grpSp>
        <p:nvGrpSpPr>
          <p:cNvPr id="28" name="Groupe 27"/>
          <p:cNvGrpSpPr/>
          <p:nvPr/>
        </p:nvGrpSpPr>
        <p:grpSpPr>
          <a:xfrm>
            <a:off x="523238" y="946150"/>
            <a:ext cx="4986246" cy="5000296"/>
            <a:chOff x="7015901" y="1286028"/>
            <a:chExt cx="4986246" cy="5000296"/>
          </a:xfrm>
        </p:grpSpPr>
        <p:pic>
          <p:nvPicPr>
            <p:cNvPr id="29" name="Image 28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060497" y="4613533"/>
              <a:ext cx="1779982" cy="1497275"/>
            </a:xfrm>
            <a:prstGeom prst="roundRect">
              <a:avLst/>
            </a:prstGeom>
          </p:spPr>
        </p:pic>
        <p:pic>
          <p:nvPicPr>
            <p:cNvPr id="30" name="Image 29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8755" y="2293569"/>
              <a:ext cx="1459477" cy="2234355"/>
            </a:xfrm>
            <a:prstGeom prst="roundRect">
              <a:avLst/>
            </a:prstGeom>
          </p:spPr>
        </p:pic>
        <p:sp>
          <p:nvSpPr>
            <p:cNvPr id="31" name="Rectangle à coins arrondis 30"/>
            <p:cNvSpPr/>
            <p:nvPr/>
          </p:nvSpPr>
          <p:spPr>
            <a:xfrm>
              <a:off x="7015903" y="1286028"/>
              <a:ext cx="4986244" cy="5000296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7015901" y="1358190"/>
              <a:ext cx="49862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75000"/>
                    </a:schemeClr>
                  </a:solidFill>
                </a:rPr>
                <a:t>Self-Field Double Racetracks Tests</a:t>
              </a:r>
            </a:p>
          </p:txBody>
        </p:sp>
        <p:pic>
          <p:nvPicPr>
            <p:cNvPr id="33" name="Image 32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6648843" y="2504793"/>
              <a:ext cx="2600326" cy="1439112"/>
            </a:xfrm>
            <a:prstGeom prst="roundRect">
              <a:avLst/>
            </a:prstGeom>
          </p:spPr>
        </p:pic>
        <p:sp>
          <p:nvSpPr>
            <p:cNvPr id="34" name="ZoneTexte 33"/>
            <p:cNvSpPr txBox="1"/>
            <p:nvPr/>
          </p:nvSpPr>
          <p:spPr>
            <a:xfrm>
              <a:off x="7229450" y="4582676"/>
              <a:ext cx="1439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i="1" dirty="0"/>
                <a:t>77 K Saclay</a:t>
              </a:r>
            </a:p>
          </p:txBody>
        </p:sp>
        <p:pic>
          <p:nvPicPr>
            <p:cNvPr id="35" name="Image 34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8542274" y="2644707"/>
              <a:ext cx="2042769" cy="1532077"/>
            </a:xfrm>
            <a:prstGeom prst="roundRect">
              <a:avLst/>
            </a:prstGeom>
          </p:spPr>
        </p:pic>
        <p:sp>
          <p:nvSpPr>
            <p:cNvPr id="36" name="ZoneTexte 35"/>
            <p:cNvSpPr txBox="1"/>
            <p:nvPr/>
          </p:nvSpPr>
          <p:spPr>
            <a:xfrm>
              <a:off x="8924206" y="1734935"/>
              <a:ext cx="29012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i="1" dirty="0"/>
                <a:t>4.2 K Grenoble (Institut Néel)</a:t>
              </a:r>
            </a:p>
            <a:p>
              <a:pPr algn="ctr"/>
              <a:r>
                <a:rPr lang="fr-FR" sz="1400" b="1" dirty="0"/>
                <a:t>04-14/11/2024</a:t>
              </a:r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6336797" y="2218523"/>
            <a:ext cx="461536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/>
              <a:t>Current limitation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/>
              <a:t>Magnetic Field generation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/>
              <a:t>Protection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560738" y="1353475"/>
            <a:ext cx="3624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Next slides will focus on :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237999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460163" y="643199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6599" y="6349829"/>
            <a:ext cx="9864817" cy="365125"/>
          </a:xfrm>
        </p:spPr>
        <p:txBody>
          <a:bodyPr/>
          <a:lstStyle/>
          <a:p>
            <a:r>
              <a:rPr lang="en-US" dirty="0"/>
              <a:t>HFM Annual meeting Feb. 12th, 2025 - WP2-11           Thibault Lécrevisse</a:t>
            </a:r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444163" y="6320783"/>
            <a:ext cx="1016000" cy="365125"/>
          </a:xfrm>
        </p:spPr>
        <p:txBody>
          <a:bodyPr/>
          <a:lstStyle/>
          <a:p>
            <a:fld id="{AE06C9D9-D4D0-408E-A6B3-35B7F4D85C87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16" name="Titre 6"/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36496"/>
          </a:xfrm>
        </p:spPr>
        <p:txBody>
          <a:bodyPr>
            <a:noAutofit/>
          </a:bodyPr>
          <a:lstStyle/>
          <a:p>
            <a:r>
              <a:rPr lang="fr-FR" sz="2000" dirty="0"/>
              <a:t>2. DRT75 </a:t>
            </a:r>
            <a:r>
              <a:rPr lang="fr-FR" sz="2000" dirty="0" smtClean="0"/>
              <a:t>tests : </a:t>
            </a:r>
            <a:r>
              <a:rPr lang="fr-FR" sz="2000" dirty="0" err="1" smtClean="0"/>
              <a:t>Quench</a:t>
            </a:r>
            <a:r>
              <a:rPr lang="fr-FR" sz="2000" dirty="0" smtClean="0"/>
              <a:t> and </a:t>
            </a:r>
            <a:r>
              <a:rPr lang="fr-FR" sz="2000" dirty="0" err="1" smtClean="0"/>
              <a:t>current</a:t>
            </a:r>
            <a:r>
              <a:rPr lang="fr-FR" sz="2000" dirty="0" smtClean="0"/>
              <a:t> limitation</a:t>
            </a:r>
            <a:endParaRPr lang="fr-FR" sz="2000" dirty="0"/>
          </a:p>
        </p:txBody>
      </p:sp>
      <p:sp>
        <p:nvSpPr>
          <p:cNvPr id="24" name="ZoneTexte 23"/>
          <p:cNvSpPr txBox="1"/>
          <p:nvPr/>
        </p:nvSpPr>
        <p:spPr>
          <a:xfrm>
            <a:off x="589177" y="634818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DRT75 : test example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66649" y="5676244"/>
            <a:ext cx="6404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Quench protection by Power Supply voltage limitation (</a:t>
            </a:r>
            <a:r>
              <a:rPr lang="en-US" b="1" dirty="0"/>
              <a:t>0.9 V</a:t>
            </a:r>
            <a:r>
              <a:rPr lang="en-US" dirty="0"/>
              <a:t>)</a:t>
            </a:r>
          </a:p>
        </p:txBody>
      </p:sp>
      <p:grpSp>
        <p:nvGrpSpPr>
          <p:cNvPr id="18" name="Groupe 17"/>
          <p:cNvGrpSpPr/>
          <p:nvPr/>
        </p:nvGrpSpPr>
        <p:grpSpPr>
          <a:xfrm>
            <a:off x="7365926" y="717796"/>
            <a:ext cx="4356005" cy="3218828"/>
            <a:chOff x="7432332" y="591764"/>
            <a:chExt cx="3809746" cy="2809264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32332" y="595690"/>
              <a:ext cx="3809746" cy="2805338"/>
            </a:xfrm>
            <a:prstGeom prst="rect">
              <a:avLst/>
            </a:prstGeom>
            <a:ln w="28575">
              <a:solidFill>
                <a:schemeClr val="accent2">
                  <a:lumMod val="50000"/>
                </a:schemeClr>
              </a:solidFill>
            </a:ln>
          </p:spPr>
        </p:pic>
        <p:sp>
          <p:nvSpPr>
            <p:cNvPr id="115" name="ZoneTexte 114"/>
            <p:cNvSpPr txBox="1"/>
            <p:nvPr/>
          </p:nvSpPr>
          <p:spPr>
            <a:xfrm>
              <a:off x="8484811" y="591764"/>
              <a:ext cx="1313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Quench #1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7878584" y="930275"/>
              <a:ext cx="250682" cy="2085975"/>
            </a:xfrm>
            <a:prstGeom prst="rect">
              <a:avLst/>
            </a:prstGeom>
            <a:solidFill>
              <a:srgbClr val="50AC3A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129267" y="930274"/>
              <a:ext cx="123570" cy="2085976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252837" y="939672"/>
              <a:ext cx="1523393" cy="2105624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" name="ZoneTexte 3"/>
            <p:cNvSpPr txBox="1"/>
            <p:nvPr/>
          </p:nvSpPr>
          <p:spPr>
            <a:xfrm rot="16200000">
              <a:off x="7448531" y="1731062"/>
              <a:ext cx="11095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Pre-quench</a:t>
              </a:r>
            </a:p>
          </p:txBody>
        </p:sp>
        <p:sp>
          <p:nvSpPr>
            <p:cNvPr id="26" name="ZoneTexte 25"/>
            <p:cNvSpPr txBox="1"/>
            <p:nvPr/>
          </p:nvSpPr>
          <p:spPr>
            <a:xfrm rot="16200000">
              <a:off x="7394199" y="1754145"/>
              <a:ext cx="15937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Quench : voltage grow</a:t>
              </a: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8810606" y="1682957"/>
              <a:ext cx="100914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Voltage limitation : current decay</a:t>
              </a: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-45085" y="673825"/>
            <a:ext cx="6879315" cy="5266440"/>
            <a:chOff x="-45085" y="673825"/>
            <a:chExt cx="6879315" cy="5266440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5085" y="673825"/>
              <a:ext cx="6879315" cy="5266440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5219700" y="1268488"/>
              <a:ext cx="114300" cy="3749525"/>
            </a:xfrm>
            <a:prstGeom prst="rect">
              <a:avLst/>
            </a:prstGeom>
            <a:noFill/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1222842" y="2719481"/>
              <a:ext cx="90281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Quench</a:t>
              </a:r>
            </a:p>
            <a:p>
              <a:pPr algn="ctr"/>
              <a:r>
                <a:rPr lang="en-US" sz="1600" dirty="0" smtClean="0"/>
                <a:t>#1</a:t>
              </a:r>
              <a:endParaRPr lang="en-US" sz="1600" dirty="0"/>
            </a:p>
          </p:txBody>
        </p:sp>
      </p:grpSp>
      <p:sp>
        <p:nvSpPr>
          <p:cNvPr id="29" name="ZoneTexte 28"/>
          <p:cNvSpPr txBox="1"/>
          <p:nvPr/>
        </p:nvSpPr>
        <p:spPr>
          <a:xfrm>
            <a:off x="2434769" y="3143250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Quench</a:t>
            </a:r>
          </a:p>
          <a:p>
            <a:pPr algn="ctr"/>
            <a:r>
              <a:rPr lang="en-US" sz="1600" dirty="0" smtClean="0"/>
              <a:t>#2</a:t>
            </a:r>
            <a:endParaRPr lang="en-US" sz="1600" dirty="0"/>
          </a:p>
        </p:txBody>
      </p:sp>
      <p:sp>
        <p:nvSpPr>
          <p:cNvPr id="30" name="ZoneTexte 29"/>
          <p:cNvSpPr txBox="1"/>
          <p:nvPr/>
        </p:nvSpPr>
        <p:spPr>
          <a:xfrm>
            <a:off x="4416120" y="3585954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Quench</a:t>
            </a:r>
          </a:p>
          <a:p>
            <a:pPr algn="ctr"/>
            <a:r>
              <a:rPr lang="en-US" sz="1600" dirty="0" smtClean="0"/>
              <a:t>#3</a:t>
            </a:r>
            <a:endParaRPr lang="en-US" sz="1600" dirty="0"/>
          </a:p>
        </p:txBody>
      </p:sp>
      <p:cxnSp>
        <p:nvCxnSpPr>
          <p:cNvPr id="12" name="Connecteur droit 11"/>
          <p:cNvCxnSpPr/>
          <p:nvPr/>
        </p:nvCxnSpPr>
        <p:spPr>
          <a:xfrm>
            <a:off x="6477000" y="85513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7201050" y="4082183"/>
            <a:ext cx="46292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Reached </a:t>
            </a:r>
            <a:r>
              <a:rPr lang="en-US" sz="2400" b="1" dirty="0" smtClean="0"/>
              <a:t>2.7 T @ 670 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8 quenches </a:t>
            </a:r>
            <a:r>
              <a:rPr lang="en-US" sz="2400" dirty="0" smtClean="0"/>
              <a:t>@ </a:t>
            </a:r>
            <a:r>
              <a:rPr lang="en-US" sz="2400" b="1" dirty="0" smtClean="0"/>
              <a:t>&gt; 1600 A/mm² </a:t>
            </a:r>
            <a:r>
              <a:rPr lang="en-US" sz="2400" dirty="0" smtClean="0"/>
              <a:t>(in the winding pack)</a:t>
            </a:r>
            <a:endParaRPr lang="en-US" sz="2400" dirty="0"/>
          </a:p>
        </p:txBody>
      </p:sp>
      <p:sp>
        <p:nvSpPr>
          <p:cNvPr id="32" name="ZoneTexte 31"/>
          <p:cNvSpPr txBox="1"/>
          <p:nvPr/>
        </p:nvSpPr>
        <p:spPr>
          <a:xfrm>
            <a:off x="6973949" y="5373273"/>
            <a:ext cx="50834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Lower magnetic field (&lt; 3.6 T) and quench current (&lt; 980-1460 A)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86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Props1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F5003DA-E900-47F2-BA91-7AD870D471EB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151dffeb-2989-4a61-aef8-844a993007f8"/>
    <ds:schemaRef ds:uri="582fa2ad-bcfb-4c30-8490-7bbd511b188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28572</TotalTime>
  <Words>1377</Words>
  <Application>Microsoft Office PowerPoint</Application>
  <PresentationFormat>Grand écran</PresentationFormat>
  <Paragraphs>293</Paragraphs>
  <Slides>16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Calibri</vt:lpstr>
      <vt:lpstr>Cambria Math</vt:lpstr>
      <vt:lpstr>Wingdings</vt:lpstr>
      <vt:lpstr>Thème Office</vt:lpstr>
      <vt:lpstr>Demonstrator of metal-insulated REBCO high field magnet coils</vt:lpstr>
      <vt:lpstr>1. Agreement Status : Development main phases     </vt:lpstr>
      <vt:lpstr>1. Agreement Status : Phase 1 axes </vt:lpstr>
      <vt:lpstr>2. Mechanical structure</vt:lpstr>
      <vt:lpstr>2. Fabrication and short Racetracks assembly first tests</vt:lpstr>
      <vt:lpstr>2. Two DRT tested at 77 K and 4.2 K</vt:lpstr>
      <vt:lpstr>2. DRT75 magnetic design</vt:lpstr>
      <vt:lpstr>2. DRT75 tests</vt:lpstr>
      <vt:lpstr>2. DRT75 tests : Quench and current limitation</vt:lpstr>
      <vt:lpstr>2. DRT75 tests : Magnetic Field generation</vt:lpstr>
      <vt:lpstr>2. DRT75 tests : Hall probe issue</vt:lpstr>
      <vt:lpstr>2. DRT75 tests : Quench current / protection</vt:lpstr>
      <vt:lpstr>2. Exploring « long » racetracks </vt:lpstr>
      <vt:lpstr>3. Conclusion</vt:lpstr>
      <vt:lpstr>Thank you for your attention</vt:lpstr>
      <vt:lpstr>2. Activities overview : Integrated electrical connection  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LECREVISSE Thibault</dc:creator>
  <cp:lastModifiedBy>LECREVISSE Thibault</cp:lastModifiedBy>
  <cp:revision>538</cp:revision>
  <dcterms:created xsi:type="dcterms:W3CDTF">2023-01-13T15:17:34Z</dcterms:created>
  <dcterms:modified xsi:type="dcterms:W3CDTF">2025-02-12T09:17:41Z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