
<file path=[Content_Types].xml><?xml version="1.0" encoding="utf-8"?>
<Types xmlns="http://schemas.openxmlformats.org/package/2006/content-types">
  <Default Extension="emf" ContentType="image/x-emf"/>
  <Default Extension="HEIC" ContentType="image/heic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22"/>
  </p:notesMasterIdLst>
  <p:sldIdLst>
    <p:sldId id="944" r:id="rId5"/>
    <p:sldId id="959" r:id="rId6"/>
    <p:sldId id="1109" r:id="rId7"/>
    <p:sldId id="1110" r:id="rId8"/>
    <p:sldId id="1116" r:id="rId9"/>
    <p:sldId id="1111" r:id="rId10"/>
    <p:sldId id="1108" r:id="rId11"/>
    <p:sldId id="1112" r:id="rId12"/>
    <p:sldId id="1118" r:id="rId13"/>
    <p:sldId id="1117" r:id="rId14"/>
    <p:sldId id="1113" r:id="rId15"/>
    <p:sldId id="1120" r:id="rId16"/>
    <p:sldId id="1121" r:id="rId17"/>
    <p:sldId id="1119" r:id="rId18"/>
    <p:sldId id="1123" r:id="rId19"/>
    <p:sldId id="1107" r:id="rId20"/>
    <p:sldId id="945" r:id="rId21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>
    <p:extLst>
      <p:ext uri="{19B8F6BF-5375-455C-9EA6-DF929625EA0E}">
        <p15:presenceInfo xmlns:p15="http://schemas.microsoft.com/office/powerpoint/2012/main" userId="S::arnaud.devred@cern.ch::89679b2d-f959-4df6-ad80-948cf498df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BFBFBF"/>
    <a:srgbClr val="B3B3B3"/>
    <a:srgbClr val="67B4FE"/>
    <a:srgbClr val="B9DEFF"/>
    <a:srgbClr val="F09E18"/>
    <a:srgbClr val="0016A0"/>
    <a:srgbClr val="8E04FF"/>
    <a:srgbClr val="006DD0"/>
    <a:srgbClr val="6647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00"/>
    <p:restoredTop sz="88703" autoAdjust="0"/>
  </p:normalViewPr>
  <p:slideViewPr>
    <p:cSldViewPr snapToGrid="0">
      <p:cViewPr>
        <p:scale>
          <a:sx n="128" d="100"/>
          <a:sy n="128" d="100"/>
        </p:scale>
        <p:origin x="608" y="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2/12/25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9588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8819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1971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3920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8877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2048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3406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9868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6374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83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and white logo&#10;&#10;Description automatically generated">
            <a:extLst>
              <a:ext uri="{FF2B5EF4-FFF2-40B4-BE49-F238E27FC236}">
                <a16:creationId xmlns:a16="http://schemas.microsoft.com/office/drawing/2014/main" id="{3870962E-26BF-CEF0-9B2E-575D9706E73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6" t="6328" r="6776" b="4118"/>
          <a:stretch/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pic>
        <p:nvPicPr>
          <p:cNvPr id="3" name="Picture 2" descr="A blue and white logo&#10;&#10;Description automatically generated">
            <a:extLst>
              <a:ext uri="{FF2B5EF4-FFF2-40B4-BE49-F238E27FC236}">
                <a16:creationId xmlns:a16="http://schemas.microsoft.com/office/drawing/2014/main" id="{70440BA1-5A3B-6DAB-541D-469E316425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5" t="6229" r="6165" b="2954"/>
          <a:stretch/>
        </p:blipFill>
        <p:spPr>
          <a:xfrm>
            <a:off x="-2" y="0"/>
            <a:ext cx="9144001" cy="6858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lea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6ADE924E-8D52-CD4C-B230-180DBB7964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clrChange>
              <a:clrFrom>
                <a:srgbClr val="231F20"/>
              </a:clrFrom>
              <a:clrTo>
                <a:srgbClr val="231F2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57" t="9106" r="24168" b="4413"/>
          <a:stretch/>
        </p:blipFill>
        <p:spPr>
          <a:xfrm>
            <a:off x="3458816" y="2216426"/>
            <a:ext cx="2311789" cy="269882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8748BCF-B490-A42D-D29A-31D8478D0913}"/>
              </a:ext>
            </a:extLst>
          </p:cNvPr>
          <p:cNvSpPr/>
          <p:nvPr userDrawn="1"/>
        </p:nvSpPr>
        <p:spPr>
          <a:xfrm>
            <a:off x="3699887" y="4770554"/>
            <a:ext cx="1888661" cy="3847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00" b="1" cap="none" spc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Programme</a:t>
            </a:r>
          </a:p>
        </p:txBody>
      </p:sp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22832"/>
            <a:ext cx="8226854" cy="4670196"/>
          </a:xfrm>
        </p:spPr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/>
              <a:t>Click to edit Master text styles</a:t>
            </a:r>
          </a:p>
          <a:p>
            <a:pPr lvl="1" eaLnBrk="1" latinLnBrk="0" hangingPunct="1"/>
            <a:r>
              <a:rPr lang="en-GB" noProof="0"/>
              <a:t>Second level</a:t>
            </a:r>
          </a:p>
          <a:p>
            <a:pPr lvl="2" eaLnBrk="1" latinLnBrk="0" hangingPunct="1"/>
            <a:r>
              <a:rPr lang="en-GB" noProof="0"/>
              <a:t>Third level</a:t>
            </a:r>
          </a:p>
          <a:p>
            <a:pPr lvl="3" eaLnBrk="1" latinLnBrk="0" hangingPunct="1"/>
            <a:r>
              <a:rPr lang="en-GB" noProof="0"/>
              <a:t>Fourth level</a:t>
            </a:r>
          </a:p>
          <a:p>
            <a:pPr lvl="4" eaLnBrk="1" latinLnBrk="0" hangingPunct="1"/>
            <a:r>
              <a:rPr lang="en-GB" noProof="0"/>
              <a:t>Fifth level</a:t>
            </a:r>
            <a:endParaRPr kumimoji="0" lang="en-GB" noProof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GB"/>
              <a:t>12.02.2025</a:t>
            </a: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TE/MSC/HSD Algirdas Baskys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46216" y="744677"/>
            <a:ext cx="8265984" cy="2513191"/>
          </a:xfrm>
        </p:spPr>
        <p:txBody>
          <a:bodyPr tIns="0" bIns="0" anchor="t"/>
          <a:lstStyle>
            <a:lvl1pPr algn="r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082800" y="3461966"/>
            <a:ext cx="66294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GB"/>
              <a:t>12.02.2025</a:t>
            </a: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TE/MSC/HSD Algirdas Baskys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139" y="130498"/>
            <a:ext cx="8219661" cy="936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GB"/>
              <a:t>12.02.2025</a:t>
            </a: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TE/MSC/HSD Algirdas Baskys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7D79BA2-5E65-D872-7CDC-D37D97C570AA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46002"/>
            <a:ext cx="8229600" cy="936000"/>
          </a:xfrm>
        </p:spPr>
        <p:txBody>
          <a:bodyPr/>
          <a:lstStyle/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198" y="1172213"/>
            <a:ext cx="4068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noProof="0"/>
              <a:t>Click to edit Master text styles</a:t>
            </a:r>
          </a:p>
          <a:p>
            <a:pPr lvl="1" eaLnBrk="1" latinLnBrk="0" hangingPunct="1"/>
            <a:r>
              <a:rPr lang="en-GB" noProof="0"/>
              <a:t>Second level</a:t>
            </a:r>
          </a:p>
          <a:p>
            <a:pPr lvl="2" eaLnBrk="1" latinLnBrk="0" hangingPunct="1"/>
            <a:r>
              <a:rPr lang="en-GB" noProof="0"/>
              <a:t>Third level</a:t>
            </a:r>
          </a:p>
          <a:p>
            <a:pPr lvl="3" eaLnBrk="1" latinLnBrk="0" hangingPunct="1"/>
            <a:r>
              <a:rPr lang="en-GB" noProof="0"/>
              <a:t>Fourth level</a:t>
            </a:r>
          </a:p>
          <a:p>
            <a:pPr lvl="4" eaLnBrk="1" latinLnBrk="0" hangingPunct="1"/>
            <a:r>
              <a:rPr lang="en-GB" noProof="0"/>
              <a:t>Fifth level</a:t>
            </a:r>
            <a:endParaRPr kumimoji="0" lang="en-GB" noProof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96556" y="1172213"/>
            <a:ext cx="4068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</a:t>
            </a:r>
            <a:r>
              <a:rPr lang="fr-CH" err="1"/>
              <a:t>edit</a:t>
            </a:r>
            <a:r>
              <a:rPr lang="fr-CH"/>
              <a:t> Master </a:t>
            </a:r>
            <a:r>
              <a:rPr lang="fr-CH" err="1"/>
              <a:t>text</a:t>
            </a:r>
            <a:r>
              <a:rPr lang="fr-CH"/>
              <a:t> styles</a:t>
            </a:r>
          </a:p>
          <a:p>
            <a:pPr lvl="1" eaLnBrk="1" latinLnBrk="0" hangingPunct="1"/>
            <a:r>
              <a:rPr lang="fr-CH"/>
              <a:t>Second </a:t>
            </a:r>
            <a:r>
              <a:rPr lang="fr-CH" err="1"/>
              <a:t>level</a:t>
            </a:r>
            <a:endParaRPr lang="fr-CH"/>
          </a:p>
          <a:p>
            <a:pPr lvl="2" eaLnBrk="1" latinLnBrk="0" hangingPunct="1"/>
            <a:r>
              <a:rPr lang="fr-CH" err="1"/>
              <a:t>Third</a:t>
            </a:r>
            <a:r>
              <a:rPr lang="fr-CH"/>
              <a:t> </a:t>
            </a:r>
            <a:r>
              <a:rPr lang="fr-CH" err="1"/>
              <a:t>level</a:t>
            </a:r>
            <a:endParaRPr lang="fr-CH"/>
          </a:p>
          <a:p>
            <a:pPr lvl="3" eaLnBrk="1" latinLnBrk="0" hangingPunct="1"/>
            <a:r>
              <a:rPr lang="fr-CH" err="1"/>
              <a:t>Fourth</a:t>
            </a:r>
            <a:r>
              <a:rPr lang="fr-CH"/>
              <a:t> </a:t>
            </a:r>
            <a:r>
              <a:rPr lang="fr-CH" err="1"/>
              <a:t>level</a:t>
            </a:r>
            <a:endParaRPr lang="fr-CH"/>
          </a:p>
          <a:p>
            <a:pPr lvl="4" eaLnBrk="1" latinLnBrk="0" hangingPunct="1"/>
            <a:r>
              <a:rPr lang="fr-CH" err="1"/>
              <a:t>Fifth</a:t>
            </a:r>
            <a:r>
              <a:rPr lang="fr-CH"/>
              <a:t> </a:t>
            </a:r>
            <a:r>
              <a:rPr lang="fr-CH" err="1"/>
              <a:t>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GB"/>
              <a:t>12.02.2025</a:t>
            </a: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TE/MSC/HSD Algirdas Baskys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F51D134-DF53-628C-F4D1-829D8545F04F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572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text</a:t>
            </a:r>
            <a:r>
              <a:rPr kumimoji="0" lang="fr-CH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114181"/>
            <a:ext cx="4040188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121688"/>
            <a:ext cx="4041775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12.02.2025</a:t>
            </a:r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TE/MSC/HSD Algirdas Baskys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D778C94-E3A8-B73B-61AA-086E1BF061B5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GB"/>
              <a:t>12.02.2025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TE/MSC/HSD Algirdas Baskys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D566137-ABBB-BF54-B8EB-9CF62FB91DEE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466D54-6C6F-F32C-A63E-25A109A70E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28E4B2C-E0ED-8F74-01BE-397F22AC59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3B473F-9F81-39DA-3F8D-62CF5B8D06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12.02.2025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93CAF9-D6AF-819A-60AF-1AE92047D3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TE/MSC/HSD Algirdas Baskys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A5CBF-CEEC-99B9-5C62-6C1C9075E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09879-8015-4F1A-AE1E-C7275D361E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1663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34"/>
            <a:ext cx="9144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9946" y="226754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9946" y="1335024"/>
            <a:ext cx="8226854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/>
              <a:t>Click to edit Master text styles</a:t>
            </a:r>
          </a:p>
          <a:p>
            <a:pPr lvl="1" eaLnBrk="1" latinLnBrk="0" hangingPunct="1"/>
            <a:r>
              <a:rPr lang="en-US" noProof="0"/>
              <a:t>Second level</a:t>
            </a:r>
          </a:p>
          <a:p>
            <a:pPr lvl="2" eaLnBrk="1" latinLnBrk="0" hangingPunct="1"/>
            <a:r>
              <a:rPr lang="en-US" noProof="0"/>
              <a:t>Third level</a:t>
            </a:r>
          </a:p>
          <a:p>
            <a:pPr lvl="3" eaLnBrk="1" latinLnBrk="0" hangingPunct="1"/>
            <a:r>
              <a:rPr lang="en-US" noProof="0"/>
              <a:t>Fourth level</a:t>
            </a:r>
          </a:p>
          <a:p>
            <a:pPr lvl="4" eaLnBrk="1" latinLnBrk="0" hangingPunct="1"/>
            <a:r>
              <a:rPr lang="en-US" noProof="0"/>
              <a:t>Fifth level</a:t>
            </a:r>
          </a:p>
          <a:p>
            <a:pPr lvl="4" eaLnBrk="1" latinLnBrk="0" hangingPunct="1"/>
            <a:endParaRPr kumimoji="0" lang="en-US" noProof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/>
              <a:t>12.02.2025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TE/MSC/HSD Algirdas Baskys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/>
          <a:srcRect b="36557"/>
          <a:stretch/>
        </p:blipFill>
        <p:spPr bwMode="auto">
          <a:xfrm>
            <a:off x="6332" y="6272584"/>
            <a:ext cx="743918" cy="542473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/>
          <a:srcRect t="62024"/>
          <a:stretch/>
        </p:blipFill>
        <p:spPr bwMode="auto">
          <a:xfrm>
            <a:off x="857270" y="6306533"/>
            <a:ext cx="743918" cy="324713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734831" y="6199322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5FD5746A-C00B-0332-AEB4-31587C5802D8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bg1"/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bg1"/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62" r:id="rId3"/>
    <p:sldLayoutId id="2147483663" r:id="rId4"/>
    <p:sldLayoutId id="2147483666" r:id="rId5"/>
    <p:sldLayoutId id="2147483664" r:id="rId6"/>
    <p:sldLayoutId id="2147483665" r:id="rId7"/>
    <p:sldLayoutId id="2147483667" r:id="rId8"/>
    <p:sldLayoutId id="2147483677" r:id="rId9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applewebdata://BA539415-5893-4FC3-AEF0-1F208E0FBBDE/#_ftnref1" TargetMode="External"/><Relationship Id="rId2" Type="http://schemas.openxmlformats.org/officeDocument/2006/relationships/image" Target="../media/image28.HEIC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cid:image001.png@01DAEFBF.42D26E50" TargetMode="Externa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1.jpeg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png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HEIC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sv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04552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2F83D-101B-89D5-BD14-92A7865C13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Tests in </a:t>
            </a:r>
            <a:r>
              <a:rPr lang="en-US" dirty="0" err="1"/>
              <a:t>LHe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E6C630-F5F3-F176-00D3-E54DFA2C976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12.02.2025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D3DA2F-93EA-AFD0-89B6-DD59ED33C7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TE/MSC/HSD Algirdas Baskys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90A97B-82C3-DFDF-B408-2F8146BA5C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8" name="Picture 7" descr="A machine with a copper wire&#10;&#10;AI-generated content may be incorrect.">
            <a:extLst>
              <a:ext uri="{FF2B5EF4-FFF2-40B4-BE49-F238E27FC236}">
                <a16:creationId xmlns:a16="http://schemas.microsoft.com/office/drawing/2014/main" id="{80991E30-276B-8696-BDC1-F2D94DFAD74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1401" t="28155" r="12944" b="14235"/>
          <a:stretch/>
        </p:blipFill>
        <p:spPr>
          <a:xfrm rot="5400000">
            <a:off x="5810983" y="2032258"/>
            <a:ext cx="3821842" cy="2182696"/>
          </a:xfrm>
          <a:prstGeom prst="rect">
            <a:avLst/>
          </a:prstGeom>
        </p:spPr>
      </p:pic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473778B2-C3FC-9EE4-1047-634459245D2F}"/>
              </a:ext>
            </a:extLst>
          </p:cNvPr>
          <p:cNvSpPr txBox="1">
            <a:spLocks/>
          </p:cNvSpPr>
          <p:nvPr/>
        </p:nvSpPr>
        <p:spPr>
          <a:xfrm>
            <a:off x="457201" y="1322831"/>
            <a:ext cx="5644836" cy="1656113"/>
          </a:xfrm>
          <a:prstGeom prst="rect">
            <a:avLst/>
          </a:prstGeom>
        </p:spPr>
        <p:txBody>
          <a:bodyPr vert="horz">
            <a:normAutofit fontScale="62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 panose="020B0604020202020204" pitchFamily="34" charset="0"/>
              <a:buNone/>
            </a:pPr>
            <a:r>
              <a:rPr lang="en-US" dirty="0"/>
              <a:t>The first tests of one double racetrack coil module were performed in December 2024 and January 2025 in the diode test station at SM18.</a:t>
            </a:r>
          </a:p>
          <a:p>
            <a:pPr marL="36576" indent="0">
              <a:buFont typeface="Arial" panose="020B0604020202020204" pitchFamily="34" charset="0"/>
              <a:buNone/>
            </a:pPr>
            <a:r>
              <a:rPr lang="en-US" dirty="0"/>
              <a:t>Unlike for tests in LN2 the coil modules require a dedicated mechanical support structure due to forces involved.</a:t>
            </a:r>
          </a:p>
          <a:p>
            <a:pPr marL="36576" indent="0">
              <a:buFont typeface="Arial" panose="020B0604020202020204" pitchFamily="34" charset="0"/>
              <a:buNone/>
            </a:pPr>
            <a:endParaRPr lang="en-US" dirty="0"/>
          </a:p>
          <a:p>
            <a:pPr marL="36576" indent="0">
              <a:buFont typeface="Arial" panose="020B0604020202020204" pitchFamily="34" charset="0"/>
              <a:buNone/>
            </a:pPr>
            <a:endParaRPr lang="en-US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78D5484-FFAF-19C2-B19F-048116D5924B}"/>
              </a:ext>
            </a:extLst>
          </p:cNvPr>
          <p:cNvCxnSpPr>
            <a:cxnSpLocks/>
          </p:cNvCxnSpPr>
          <p:nvPr/>
        </p:nvCxnSpPr>
        <p:spPr>
          <a:xfrm flipV="1">
            <a:off x="7305292" y="4429158"/>
            <a:ext cx="0" cy="735342"/>
          </a:xfrm>
          <a:prstGeom prst="straightConnector1">
            <a:avLst/>
          </a:prstGeom>
          <a:ln w="952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5BAEDDB-F700-445A-A07A-1CAF54F320BC}"/>
              </a:ext>
            </a:extLst>
          </p:cNvPr>
          <p:cNvCxnSpPr>
            <a:cxnSpLocks/>
          </p:cNvCxnSpPr>
          <p:nvPr/>
        </p:nvCxnSpPr>
        <p:spPr>
          <a:xfrm flipV="1">
            <a:off x="7122714" y="4726414"/>
            <a:ext cx="0" cy="717048"/>
          </a:xfrm>
          <a:prstGeom prst="straightConnector1">
            <a:avLst/>
          </a:prstGeom>
          <a:ln w="952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FF88A81D-1C6D-FA38-C67C-2399D6A1686D}"/>
              </a:ext>
            </a:extLst>
          </p:cNvPr>
          <p:cNvCxnSpPr>
            <a:cxnSpLocks/>
          </p:cNvCxnSpPr>
          <p:nvPr/>
        </p:nvCxnSpPr>
        <p:spPr>
          <a:xfrm flipV="1">
            <a:off x="6917693" y="4998675"/>
            <a:ext cx="0" cy="659740"/>
          </a:xfrm>
          <a:prstGeom prst="straightConnector1">
            <a:avLst/>
          </a:prstGeom>
          <a:ln w="952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C744D5EE-59EC-5E5F-BAD0-171F97B0EF13}"/>
              </a:ext>
            </a:extLst>
          </p:cNvPr>
          <p:cNvSpPr txBox="1"/>
          <p:nvPr/>
        </p:nvSpPr>
        <p:spPr>
          <a:xfrm>
            <a:off x="7150513" y="5135685"/>
            <a:ext cx="12256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Coil module</a:t>
            </a:r>
            <a:endParaRPr lang="en-US" sz="14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209FBD8-90F0-A4E9-0BC1-4473FE9AD632}"/>
              </a:ext>
            </a:extLst>
          </p:cNvPr>
          <p:cNvSpPr txBox="1"/>
          <p:nvPr/>
        </p:nvSpPr>
        <p:spPr>
          <a:xfrm>
            <a:off x="6996773" y="5412994"/>
            <a:ext cx="21472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SS mechanical support</a:t>
            </a:r>
            <a:endParaRPr lang="en-US" sz="14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B522295-DAC7-BE93-D7E8-97606FD0A821}"/>
              </a:ext>
            </a:extLst>
          </p:cNvPr>
          <p:cNvSpPr txBox="1"/>
          <p:nvPr/>
        </p:nvSpPr>
        <p:spPr>
          <a:xfrm>
            <a:off x="6784899" y="5656761"/>
            <a:ext cx="23591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Iron shell</a:t>
            </a:r>
            <a:endParaRPr lang="en-US" sz="1400" dirty="0"/>
          </a:p>
        </p:txBody>
      </p:sp>
      <p:graphicFrame>
        <p:nvGraphicFramePr>
          <p:cNvPr id="33" name="Table 32">
            <a:extLst>
              <a:ext uri="{FF2B5EF4-FFF2-40B4-BE49-F238E27FC236}">
                <a16:creationId xmlns:a16="http://schemas.microsoft.com/office/drawing/2014/main" id="{264380D0-1FB1-6F75-240C-A9280680FE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0928232"/>
              </p:ext>
            </p:extLst>
          </p:nvPr>
        </p:nvGraphicFramePr>
        <p:xfrm>
          <a:off x="549327" y="3054915"/>
          <a:ext cx="4556075" cy="2818425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2618418">
                  <a:extLst>
                    <a:ext uri="{9D8B030D-6E8A-4147-A177-3AD203B41FA5}">
                      <a16:colId xmlns:a16="http://schemas.microsoft.com/office/drawing/2014/main" val="1811321281"/>
                    </a:ext>
                  </a:extLst>
                </a:gridCol>
                <a:gridCol w="1937657">
                  <a:extLst>
                    <a:ext uri="{9D8B030D-6E8A-4147-A177-3AD203B41FA5}">
                      <a16:colId xmlns:a16="http://schemas.microsoft.com/office/drawing/2014/main" val="2888909498"/>
                    </a:ext>
                  </a:extLst>
                </a:gridCol>
              </a:tblGrid>
              <a:tr h="3303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300" dirty="0">
                          <a:effectLst/>
                        </a:rPr>
                        <a:t>Cold powering parameters:</a:t>
                      </a:r>
                      <a:endParaRPr lang="en-GB" sz="1300" dirty="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300" dirty="0">
                          <a:effectLst/>
                        </a:rPr>
                        <a:t>DR_FFC01_06</a:t>
                      </a:r>
                      <a:endParaRPr lang="en-GB" sz="1300" dirty="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78880971"/>
                  </a:ext>
                </a:extLst>
              </a:tr>
              <a:tr h="188799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1100" b="0" dirty="0">
                          <a:effectLst/>
                        </a:rPr>
                        <a:t>Operation temperature</a:t>
                      </a:r>
                      <a:endParaRPr lang="en-GB" sz="1100" b="0" dirty="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100">
                          <a:effectLst/>
                        </a:rPr>
                        <a:t>4.5 K</a:t>
                      </a:r>
                      <a:endParaRPr lang="en-GB" sz="110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41943084"/>
                  </a:ext>
                </a:extLst>
              </a:tr>
              <a:tr h="188799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1100" b="0" dirty="0">
                          <a:effectLst/>
                        </a:rPr>
                        <a:t>Nominal current @ 4.5 K</a:t>
                      </a:r>
                      <a:endParaRPr lang="en-GB" sz="1100" b="0" dirty="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1100">
                          <a:effectLst/>
                        </a:rPr>
                        <a:t>2000 A </a:t>
                      </a:r>
                      <a:endParaRPr lang="en-GB" sz="110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37129786"/>
                  </a:ext>
                </a:extLst>
              </a:tr>
              <a:tr h="199345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1100" b="0" dirty="0">
                          <a:effectLst/>
                        </a:rPr>
                        <a:t>Field at pole center @ </a:t>
                      </a:r>
                      <a:r>
                        <a:rPr lang="en-US" sz="1100" b="0" i="1" dirty="0">
                          <a:effectLst/>
                        </a:rPr>
                        <a:t>I</a:t>
                      </a:r>
                      <a:r>
                        <a:rPr lang="en-US" sz="1100" b="0" baseline="-25000" dirty="0">
                          <a:effectLst/>
                        </a:rPr>
                        <a:t>nom</a:t>
                      </a:r>
                      <a:endParaRPr lang="en-GB" sz="1100" b="0" dirty="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100" dirty="0">
                          <a:effectLst/>
                        </a:rPr>
                        <a:t>2.65 T</a:t>
                      </a:r>
                      <a:endParaRPr lang="en-GB" sz="1100" dirty="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42521721"/>
                  </a:ext>
                </a:extLst>
              </a:tr>
              <a:tr h="199345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1100" b="0" dirty="0">
                          <a:effectLst/>
                        </a:rPr>
                        <a:t>Peak field on conductor @ </a:t>
                      </a:r>
                      <a:r>
                        <a:rPr lang="en-US" sz="1100" b="0" i="1" dirty="0">
                          <a:effectLst/>
                        </a:rPr>
                        <a:t>I</a:t>
                      </a:r>
                      <a:r>
                        <a:rPr lang="en-US" sz="1100" b="0" baseline="-25000" dirty="0">
                          <a:effectLst/>
                        </a:rPr>
                        <a:t>nom</a:t>
                      </a:r>
                      <a:endParaRPr lang="en-GB" sz="1100" b="0" dirty="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fr-FR" sz="1100" dirty="0">
                          <a:effectLst/>
                        </a:rPr>
                        <a:t>5.2 </a:t>
                      </a:r>
                      <a:r>
                        <a:rPr lang="en-US" sz="1100" dirty="0">
                          <a:effectLst/>
                        </a:rPr>
                        <a:t>T</a:t>
                      </a:r>
                      <a:endParaRPr lang="en-GB" sz="1100" dirty="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40008837"/>
                  </a:ext>
                </a:extLst>
              </a:tr>
              <a:tr h="199345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1100" b="0" dirty="0">
                          <a:effectLst/>
                        </a:rPr>
                        <a:t>Estimated short sample limit @ 4.5 K</a:t>
                      </a:r>
                      <a:endParaRPr lang="en-GB" sz="1100" b="0" dirty="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1100" dirty="0">
                          <a:effectLst/>
                        </a:rPr>
                        <a:t>2650 A</a:t>
                      </a:r>
                      <a:endParaRPr lang="en-GB" sz="1100" dirty="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97218911"/>
                  </a:ext>
                </a:extLst>
              </a:tr>
              <a:tr h="199345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1100" b="0" dirty="0">
                          <a:effectLst/>
                        </a:rPr>
                        <a:t>Max. allowed test current (field) @ 4.5 K</a:t>
                      </a:r>
                      <a:endParaRPr lang="en-GB" sz="1100" b="0" dirty="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1100" dirty="0">
                          <a:effectLst/>
                        </a:rPr>
                        <a:t>2500 A (3.06 T central field)</a:t>
                      </a:r>
                      <a:endParaRPr lang="en-GB" sz="1100" dirty="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76319873"/>
                  </a:ext>
                </a:extLst>
              </a:tr>
              <a:tr h="188799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1100" b="0" dirty="0">
                          <a:effectLst/>
                        </a:rPr>
                        <a:t>Cable critical current</a:t>
                      </a:r>
                      <a:r>
                        <a:rPr lang="en-US" sz="1100" b="0" baseline="30000" dirty="0">
                          <a:effectLst/>
                        </a:rPr>
                        <a:t>[1]</a:t>
                      </a:r>
                      <a:r>
                        <a:rPr lang="en-US" sz="1100" b="0" dirty="0">
                          <a:effectLst/>
                        </a:rPr>
                        <a:t> @ 77 K, </a:t>
                      </a:r>
                      <a:r>
                        <a:rPr lang="en-US" sz="1100" b="0" dirty="0" err="1">
                          <a:effectLst/>
                        </a:rPr>
                        <a:t>s.f.</a:t>
                      </a:r>
                      <a:endParaRPr lang="en-GB" sz="1100" b="0" dirty="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100" i="1" dirty="0" err="1">
                          <a:effectLst/>
                        </a:rPr>
                        <a:t>I</a:t>
                      </a:r>
                      <a:r>
                        <a:rPr lang="en-US" sz="1100" baseline="-25000" dirty="0" err="1">
                          <a:effectLst/>
                        </a:rPr>
                        <a:t>c</a:t>
                      </a:r>
                      <a:r>
                        <a:rPr lang="en-US" sz="1100" dirty="0">
                          <a:effectLst/>
                        </a:rPr>
                        <a:t>,</a:t>
                      </a:r>
                      <a:r>
                        <a:rPr lang="en-US" sz="1100" baseline="-25000" dirty="0">
                          <a:effectLst/>
                        </a:rPr>
                        <a:t> min</a:t>
                      </a:r>
                      <a:r>
                        <a:rPr lang="en-US" sz="1100" dirty="0">
                          <a:effectLst/>
                        </a:rPr>
                        <a:t>: 839 A; </a:t>
                      </a:r>
                      <a:r>
                        <a:rPr lang="en-US" sz="1100" i="1" dirty="0" err="1">
                          <a:effectLst/>
                        </a:rPr>
                        <a:t>I</a:t>
                      </a:r>
                      <a:r>
                        <a:rPr lang="en-US" sz="1100" baseline="-25000" dirty="0" err="1">
                          <a:effectLst/>
                        </a:rPr>
                        <a:t>c</a:t>
                      </a:r>
                      <a:r>
                        <a:rPr lang="en-US" sz="1100" dirty="0">
                          <a:effectLst/>
                        </a:rPr>
                        <a:t>,</a:t>
                      </a:r>
                      <a:r>
                        <a:rPr lang="en-US" sz="1100" baseline="-25000" dirty="0">
                          <a:effectLst/>
                        </a:rPr>
                        <a:t> avg</a:t>
                      </a:r>
                      <a:r>
                        <a:rPr lang="en-US" sz="1100" dirty="0">
                          <a:effectLst/>
                        </a:rPr>
                        <a:t>: 863 A</a:t>
                      </a:r>
                      <a:endParaRPr lang="en-GB" sz="1100" dirty="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37889475"/>
                  </a:ext>
                </a:extLst>
              </a:tr>
              <a:tr h="188799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1100" b="0" dirty="0">
                          <a:effectLst/>
                        </a:rPr>
                        <a:t>Nominal ramp rate</a:t>
                      </a:r>
                      <a:endParaRPr lang="en-GB" sz="1100" b="0" dirty="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100">
                          <a:effectLst/>
                        </a:rPr>
                        <a:t>5 A/s</a:t>
                      </a:r>
                      <a:endParaRPr lang="en-GB" sz="110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61892851"/>
                  </a:ext>
                </a:extLst>
              </a:tr>
              <a:tr h="188799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1100" b="0" dirty="0">
                          <a:effectLst/>
                        </a:rPr>
                        <a:t>Stored energy @ </a:t>
                      </a:r>
                      <a:r>
                        <a:rPr lang="en-US" sz="1100" b="0" i="1" dirty="0">
                          <a:effectLst/>
                        </a:rPr>
                        <a:t>I</a:t>
                      </a:r>
                      <a:r>
                        <a:rPr lang="en-US" sz="1100" b="0" baseline="-25000" dirty="0">
                          <a:effectLst/>
                        </a:rPr>
                        <a:t>nom</a:t>
                      </a:r>
                      <a:endParaRPr lang="en-GB" sz="1100" b="0" dirty="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100">
                          <a:effectLst/>
                        </a:rPr>
                        <a:t>1.9 kJ</a:t>
                      </a:r>
                      <a:endParaRPr lang="en-GB" sz="110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92365136"/>
                  </a:ext>
                </a:extLst>
              </a:tr>
              <a:tr h="188799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1100" b="0" dirty="0">
                          <a:effectLst/>
                        </a:rPr>
                        <a:t>Inductance @ </a:t>
                      </a:r>
                      <a:r>
                        <a:rPr lang="en-US" sz="1100" b="0" i="1" dirty="0">
                          <a:effectLst/>
                        </a:rPr>
                        <a:t>I</a:t>
                      </a:r>
                      <a:r>
                        <a:rPr lang="en-US" sz="1100" b="0" baseline="-25000" dirty="0">
                          <a:effectLst/>
                        </a:rPr>
                        <a:t>nom</a:t>
                      </a:r>
                      <a:endParaRPr lang="en-GB" sz="1100" b="0" dirty="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100">
                          <a:effectLst/>
                        </a:rPr>
                        <a:t>0.97 mH (above saturation)</a:t>
                      </a:r>
                      <a:endParaRPr lang="en-GB" sz="110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30462062"/>
                  </a:ext>
                </a:extLst>
              </a:tr>
              <a:tr h="188799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1100" b="0" dirty="0">
                          <a:effectLst/>
                        </a:rPr>
                        <a:t>Maximum allowed hotspot temperature</a:t>
                      </a:r>
                      <a:endParaRPr lang="en-GB" sz="1100" b="0" dirty="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100" dirty="0">
                          <a:effectLst/>
                        </a:rPr>
                        <a:t>100 K </a:t>
                      </a:r>
                      <a:endParaRPr lang="en-GB" sz="1100" dirty="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05328822"/>
                  </a:ext>
                </a:extLst>
              </a:tr>
              <a:tr h="188799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1100" b="0" dirty="0">
                          <a:effectLst/>
                        </a:rPr>
                        <a:t>MIITs @ T</a:t>
                      </a:r>
                      <a:r>
                        <a:rPr lang="en-US" sz="1100" b="0" baseline="-25000" dirty="0">
                          <a:effectLst/>
                        </a:rPr>
                        <a:t>op</a:t>
                      </a:r>
                      <a:r>
                        <a:rPr lang="en-US" sz="1100" b="0" dirty="0">
                          <a:effectLst/>
                        </a:rPr>
                        <a:t>= 4.5 K </a:t>
                      </a:r>
                      <a:endParaRPr lang="en-GB" sz="1100" b="0" dirty="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100">
                          <a:effectLst/>
                        </a:rPr>
                        <a:t>0.20 (100 K), 0.35 (200 K)</a:t>
                      </a:r>
                      <a:endParaRPr lang="en-GB" sz="110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591024"/>
                  </a:ext>
                </a:extLst>
              </a:tr>
              <a:tr h="98202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1100" b="0" dirty="0">
                          <a:effectLst/>
                        </a:rPr>
                        <a:t>REBCO conductor length used </a:t>
                      </a:r>
                      <a:endParaRPr lang="en-GB" sz="1100" b="0" dirty="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100" dirty="0">
                          <a:effectLst/>
                        </a:rPr>
                        <a:t>140 m</a:t>
                      </a:r>
                      <a:endParaRPr lang="en-GB" sz="1100" dirty="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08582681"/>
                  </a:ext>
                </a:extLst>
              </a:tr>
            </a:tbl>
          </a:graphicData>
        </a:graphic>
      </p:graphicFrame>
      <p:sp>
        <p:nvSpPr>
          <p:cNvPr id="34" name="Rectangle 3">
            <a:extLst>
              <a:ext uri="{FF2B5EF4-FFF2-40B4-BE49-F238E27FC236}">
                <a16:creationId xmlns:a16="http://schemas.microsoft.com/office/drawing/2014/main" id="{8CAF7E55-9269-98F1-D0A7-234FB20685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695" y="5839619"/>
            <a:ext cx="4745338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000" b="0" i="0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[1]</a:t>
            </a:r>
            <a:r>
              <a:rPr kumimoji="0" lang="en-GB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Faraday Factory Japan. Sum of conductor </a:t>
            </a:r>
            <a:r>
              <a:rPr kumimoji="0" lang="en-GB" altLang="en-US" sz="10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kumimoji="0" lang="en-GB" altLang="en-US" sz="1000" b="0" i="0" u="none" strike="noStrike" cap="none" normalizeH="0" baseline="-3000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kumimoji="0" lang="en-GB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along cable length</a:t>
            </a:r>
            <a:endParaRPr kumimoji="0" lang="en-GB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8E22DE2-5A29-685A-C83B-7F3A2FDC5DB6}"/>
              </a:ext>
            </a:extLst>
          </p:cNvPr>
          <p:cNvSpPr txBox="1"/>
          <p:nvPr/>
        </p:nvSpPr>
        <p:spPr>
          <a:xfrm>
            <a:off x="6630556" y="715942"/>
            <a:ext cx="218269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i="1" dirty="0"/>
              <a:t>Coil assembly tested in SM18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2115277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ADBBAD-20A7-1B6C-62C5-2D7E4275C8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Tests in </a:t>
            </a:r>
            <a:r>
              <a:rPr lang="en-US" dirty="0" err="1"/>
              <a:t>LHe</a:t>
            </a:r>
            <a:r>
              <a:rPr lang="en-US" dirty="0"/>
              <a:t> (2)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23AC14E0-30F0-B00B-CB39-BBA81FF4BAA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/>
        </p:blipFill>
        <p:spPr>
          <a:xfrm>
            <a:off x="150587" y="3561536"/>
            <a:ext cx="2846753" cy="1895603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396F11-FB5C-8A01-AB40-F519F211518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12.02.2025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630BF2-37C3-02E2-9B00-843333BA9F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TE/MSC/HSD Algirdas Baskys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5F077-6DB9-4165-8D0F-FC75C611B3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BF0EE96-BEAB-1250-D4A3-28A994DE2A0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3119671" y="3552380"/>
            <a:ext cx="2948909" cy="2063194"/>
          </a:xfrm>
          <a:prstGeom prst="rect">
            <a:avLst/>
          </a:prstGeom>
        </p:spPr>
      </p:pic>
      <p:sp>
        <p:nvSpPr>
          <p:cNvPr id="13" name="Rectangle 1">
            <a:extLst>
              <a:ext uri="{FF2B5EF4-FFF2-40B4-BE49-F238E27FC236}">
                <a16:creationId xmlns:a16="http://schemas.microsoft.com/office/drawing/2014/main" id="{50CB0997-F443-3EC1-EC85-D96D1B0A54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1972" y="1947719"/>
            <a:ext cx="572056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B47F3D2-B6CA-EEDB-EE57-4AA042B0D53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5871630" y="199012"/>
            <a:ext cx="3048533" cy="2132896"/>
          </a:xfrm>
          <a:prstGeom prst="rect">
            <a:avLst/>
          </a:prstGeom>
        </p:spPr>
      </p:pic>
      <p:pic>
        <p:nvPicPr>
          <p:cNvPr id="17" name="Picture 16" descr="A blue graph with a colorful oval object&#10;&#10;Description automatically generated">
            <a:extLst>
              <a:ext uri="{FF2B5EF4-FFF2-40B4-BE49-F238E27FC236}">
                <a16:creationId xmlns:a16="http://schemas.microsoft.com/office/drawing/2014/main" id="{F01EE733-165F-B86F-F931-3D3692F10FC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3"/>
          <a:stretch/>
        </p:blipFill>
        <p:spPr bwMode="auto">
          <a:xfrm>
            <a:off x="6185197" y="2855492"/>
            <a:ext cx="2803321" cy="276008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EAFE8AC-2B38-A7D3-5CFC-2FAB28B1D133}"/>
              </a:ext>
            </a:extLst>
          </p:cNvPr>
          <p:cNvSpPr txBox="1"/>
          <p:nvPr/>
        </p:nvSpPr>
        <p:spPr>
          <a:xfrm>
            <a:off x="6250306" y="5603320"/>
            <a:ext cx="29172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Field map in the midplane of the double layer racetrack coil</a:t>
            </a:r>
            <a:endParaRPr lang="en-US" sz="1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8CD19F6-13EB-F26E-33D5-C3757017C7C6}"/>
              </a:ext>
            </a:extLst>
          </p:cNvPr>
          <p:cNvSpPr txBox="1"/>
          <p:nvPr/>
        </p:nvSpPr>
        <p:spPr>
          <a:xfrm>
            <a:off x="5600383" y="2290586"/>
            <a:ext cx="37118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Magnet load-line and center field with respect to performance conductor in </a:t>
            </a:r>
            <a:r>
              <a:rPr lang="en-US" sz="1400" dirty="0">
                <a:sym typeface="Symbol" panose="05050102010706020507" pitchFamily="18" charset="2"/>
              </a:rPr>
              <a:t> field.</a:t>
            </a:r>
            <a:endParaRPr lang="en-US" sz="1400" dirty="0"/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CB13E167-DAED-511D-C7B5-2C7DA96F6ACE}"/>
              </a:ext>
            </a:extLst>
          </p:cNvPr>
          <p:cNvSpPr txBox="1">
            <a:spLocks/>
          </p:cNvSpPr>
          <p:nvPr/>
        </p:nvSpPr>
        <p:spPr>
          <a:xfrm>
            <a:off x="457201" y="1322832"/>
            <a:ext cx="5143182" cy="2318240"/>
          </a:xfrm>
          <a:prstGeom prst="rect">
            <a:avLst/>
          </a:prstGeom>
        </p:spPr>
        <p:txBody>
          <a:bodyPr vert="horz">
            <a:normAutofit fontScale="47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dirty="0"/>
              <a:t>At the nominal current of 2 kA , the magnet has about a 25% margin to the load line with the peak conductor field at 5.2 T.</a:t>
            </a:r>
          </a:p>
          <a:p>
            <a:pPr marL="36576" indent="0">
              <a:buNone/>
            </a:pPr>
            <a:r>
              <a:rPr lang="en-US" dirty="0"/>
              <a:t>The magnet experienced 4 thermal cycles in total (two to 77 K and a further two to 4.2 K). </a:t>
            </a:r>
          </a:p>
          <a:p>
            <a:pPr marL="36576" indent="0">
              <a:buNone/>
            </a:pPr>
            <a:r>
              <a:rPr lang="en-US" dirty="0"/>
              <a:t>During the first cooldown to 4.2 K, the current was limited to 600 A due to power supply, and during the second cooldown, a 20 kA power supply was used (standby current of 300 A).</a:t>
            </a:r>
          </a:p>
          <a:p>
            <a:pPr marL="36576" indent="0">
              <a:buNone/>
            </a:pPr>
            <a:endParaRPr lang="en-US" dirty="0"/>
          </a:p>
          <a:p>
            <a:pPr marL="36576" indent="0">
              <a:buNone/>
            </a:pPr>
            <a:r>
              <a:rPr lang="en-US" dirty="0"/>
              <a:t>The magnet performance was in line with the expectations. The magnet reached a nominal current and 2.72 T as measured in the coil center.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C70398B-7876-A8E2-3A15-EE033D11D4AE}"/>
              </a:ext>
            </a:extLst>
          </p:cNvPr>
          <p:cNvSpPr txBox="1"/>
          <p:nvPr/>
        </p:nvSpPr>
        <p:spPr>
          <a:xfrm>
            <a:off x="188140" y="5457139"/>
            <a:ext cx="29315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Predicted and measured magnetic field at the center of the coil.</a:t>
            </a:r>
            <a:endParaRPr lang="en-US" sz="14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95412BA-7B75-8700-F138-125D72729BB0}"/>
              </a:ext>
            </a:extLst>
          </p:cNvPr>
          <p:cNvSpPr txBox="1"/>
          <p:nvPr/>
        </p:nvSpPr>
        <p:spPr>
          <a:xfrm>
            <a:off x="3637169" y="5474373"/>
            <a:ext cx="29315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Predicted and measured inductance of the coil.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847436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D74D9-FDD2-9082-CB6C-1C6F549D4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Tests in </a:t>
            </a:r>
            <a:r>
              <a:rPr lang="en-US" dirty="0" err="1"/>
              <a:t>LHe</a:t>
            </a:r>
            <a:r>
              <a:rPr lang="en-US" dirty="0"/>
              <a:t> (3)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C29507-0A74-D303-2F76-F6A08F2EDE4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12.02.2025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86E387-2278-1FB3-BE69-F5C4ADD969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TE/MSC/HSD Algirdas Baskys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0F5E91-63A3-56D0-A4E8-B45094351B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41B147CE-0F7C-24EC-492B-55B335288C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69067" y="1096065"/>
            <a:ext cx="4428364" cy="3318774"/>
          </a:xfrm>
          <a:prstGeom prst="rect">
            <a:avLst/>
          </a:prstGeom>
        </p:spPr>
      </p:pic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6AD8B027-EC1C-53BA-B2AB-BC0DB637C648}"/>
              </a:ext>
            </a:extLst>
          </p:cNvPr>
          <p:cNvSpPr txBox="1">
            <a:spLocks/>
          </p:cNvSpPr>
          <p:nvPr/>
        </p:nvSpPr>
        <p:spPr>
          <a:xfrm>
            <a:off x="457202" y="1322831"/>
            <a:ext cx="4008403" cy="3092007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During the ramp to the nominal current, no onset of the superconducting-normal transition was observed;</a:t>
            </a:r>
          </a:p>
          <a:p>
            <a:r>
              <a:rPr lang="en-US" dirty="0"/>
              <a:t>No training quenches;</a:t>
            </a:r>
          </a:p>
          <a:p>
            <a:r>
              <a:rPr lang="en-US" dirty="0"/>
              <a:t>A subsequent ramp and current hold at </a:t>
            </a:r>
            <a:r>
              <a:rPr lang="en-US" i="1" dirty="0"/>
              <a:t>I</a:t>
            </a:r>
            <a:r>
              <a:rPr lang="en-US" baseline="-25000" dirty="0"/>
              <a:t>nom</a:t>
            </a:r>
            <a:r>
              <a:rPr lang="en-US" dirty="0"/>
              <a:t> for 30</a:t>
            </a: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  <a:r>
              <a:rPr lang="en-US" dirty="0"/>
              <a:t>min showed no voltage or temperature drift.</a:t>
            </a:r>
          </a:p>
          <a:p>
            <a:pPr marL="36576" indent="0">
              <a:buFont typeface="Arial" panose="020B0604020202020204" pitchFamily="34" charset="0"/>
              <a:buNone/>
            </a:pPr>
            <a:endParaRPr lang="en-US" dirty="0"/>
          </a:p>
          <a:p>
            <a:pPr marL="36576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9A5309C-8B3A-C584-D837-9E9EAAB87787}"/>
              </a:ext>
            </a:extLst>
          </p:cNvPr>
          <p:cNvSpPr txBox="1"/>
          <p:nvPr/>
        </p:nvSpPr>
        <p:spPr>
          <a:xfrm>
            <a:off x="4870849" y="4360476"/>
            <a:ext cx="3942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Difference in voltage signal between two layers of the racetrack coil during ramp to nominal current.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6874637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968B7C-76A7-56CD-AE61-6B8BAD024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Tests in </a:t>
            </a:r>
            <a:r>
              <a:rPr lang="en-US" dirty="0" err="1"/>
              <a:t>LHe</a:t>
            </a:r>
            <a:r>
              <a:rPr lang="en-US" dirty="0"/>
              <a:t> (4)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B64392-42D4-6EF6-CD00-A49A6D2FA6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22832"/>
            <a:ext cx="4776716" cy="3597185"/>
          </a:xfrm>
        </p:spPr>
        <p:txBody>
          <a:bodyPr>
            <a:normAutofit fontScale="55000" lnSpcReduction="20000"/>
          </a:bodyPr>
          <a:lstStyle/>
          <a:p>
            <a:pPr marL="36576" indent="0">
              <a:buNone/>
            </a:pPr>
            <a:r>
              <a:rPr lang="en-US" dirty="0"/>
              <a:t>For non-transposed cable we expect non-uniform current distribution among tapes during fast ramps.</a:t>
            </a:r>
          </a:p>
          <a:p>
            <a:pPr marL="36576" indent="0">
              <a:buNone/>
            </a:pPr>
            <a:r>
              <a:rPr lang="en-US" dirty="0"/>
              <a:t>Ramp rate study was performed:</a:t>
            </a:r>
          </a:p>
          <a:p>
            <a:r>
              <a:rPr lang="en-US" dirty="0"/>
              <a:t>Current was successfully ramped to </a:t>
            </a:r>
            <a:r>
              <a:rPr lang="en-US" i="1" dirty="0"/>
              <a:t>I</a:t>
            </a:r>
            <a:r>
              <a:rPr lang="en-US" baseline="-25000" dirty="0"/>
              <a:t>nom</a:t>
            </a:r>
            <a:r>
              <a:rPr lang="en-US" dirty="0"/>
              <a:t> at 5, 50, 100 A/s;</a:t>
            </a:r>
          </a:p>
          <a:p>
            <a:r>
              <a:rPr lang="en-US" dirty="0"/>
              <a:t>During a ramp at 200 A/s, a quench occurred at a current of 1820 A, and an associated temperature rise was recorded;</a:t>
            </a:r>
          </a:p>
          <a:p>
            <a:r>
              <a:rPr lang="en-US" dirty="0"/>
              <a:t>The quench initiated in the layer jump region at the boundary between the straight and curved sections of the coil;</a:t>
            </a:r>
          </a:p>
          <a:p>
            <a:r>
              <a:rPr lang="en-US" dirty="0"/>
              <a:t>During the quench, the voltage rose to 100 mV in 20 </a:t>
            </a:r>
            <a:r>
              <a:rPr lang="en-US" dirty="0" err="1"/>
              <a:t>ms</a:t>
            </a:r>
            <a:r>
              <a:rPr lang="en-US" dirty="0"/>
              <a:t> – easily detectable.</a:t>
            </a:r>
          </a:p>
          <a:p>
            <a:r>
              <a:rPr lang="en-US" dirty="0"/>
              <a:t>The coil performance was not limited by protection.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549F29-243A-C923-DF13-8395B48952E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12.02.2025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D74CA3-3943-849F-03F0-95F0D83D11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TE/MSC/HSD Algirdas Baskys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4C25AE-A8F3-A48A-82E1-78A22AF509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7E9A492-2A37-BF05-A617-0E14DC8CA9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5104" y="287860"/>
            <a:ext cx="2851098" cy="285109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0A40BD1-E367-2755-6F75-E21972050E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7434" y="3384343"/>
            <a:ext cx="3662495" cy="2749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2137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975582-BDC8-E07B-D503-5526100F14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211EFF-9BC5-96E0-41D4-8B10A5C8699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12.02.2025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9CD158-ACAD-9F33-3002-0A54C470E6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TE/MSC/HSD Algirdas Baskys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B7C3E2-2FA5-82F1-F7BA-0D5840421F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4" name="Content Placeholder 15">
            <a:extLst>
              <a:ext uri="{FF2B5EF4-FFF2-40B4-BE49-F238E27FC236}">
                <a16:creationId xmlns:a16="http://schemas.microsoft.com/office/drawing/2014/main" id="{084B2A85-FA89-F39F-D869-F65C32EBE0B9}"/>
              </a:ext>
            </a:extLst>
          </p:cNvPr>
          <p:cNvSpPr txBox="1">
            <a:spLocks/>
          </p:cNvSpPr>
          <p:nvPr/>
        </p:nvSpPr>
        <p:spPr>
          <a:xfrm>
            <a:off x="457201" y="1322831"/>
            <a:ext cx="8461512" cy="2268507"/>
          </a:xfrm>
          <a:prstGeom prst="rect">
            <a:avLst/>
          </a:prstGeom>
        </p:spPr>
        <p:txBody>
          <a:bodyPr vert="horz">
            <a:normAutofit fontScale="62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 panose="020B0604020202020204" pitchFamily="34" charset="0"/>
              <a:buNone/>
            </a:pPr>
            <a:r>
              <a:rPr lang="en-US" dirty="0"/>
              <a:t>An identical single racetrack coil will be tested in the coming weeks to repeat the test plan with </a:t>
            </a:r>
            <a:r>
              <a:rPr lang="en-US"/>
              <a:t>the additional aim </a:t>
            </a:r>
            <a:r>
              <a:rPr lang="en-US" dirty="0"/>
              <a:t>of:</a:t>
            </a:r>
          </a:p>
          <a:p>
            <a:r>
              <a:rPr lang="en-US" dirty="0"/>
              <a:t>Reaching short sample limit current (</a:t>
            </a:r>
            <a:r>
              <a:rPr lang="en-GB" b="0" i="0" dirty="0">
                <a:effectLst/>
                <a:latin typeface="Google Sans"/>
              </a:rPr>
              <a:t>~</a:t>
            </a:r>
            <a:r>
              <a:rPr lang="en-US" dirty="0"/>
              <a:t>2650 A);</a:t>
            </a:r>
          </a:p>
          <a:p>
            <a:r>
              <a:rPr lang="en-US" dirty="0"/>
              <a:t>Perform endurance test with at least 100 ramps to </a:t>
            </a:r>
            <a:r>
              <a:rPr lang="en-US" i="1" dirty="0"/>
              <a:t>I</a:t>
            </a:r>
            <a:r>
              <a:rPr lang="en-US" baseline="-25000" dirty="0"/>
              <a:t>nom</a:t>
            </a:r>
            <a:r>
              <a:rPr lang="en-US" dirty="0"/>
              <a:t>;</a:t>
            </a:r>
          </a:p>
          <a:p>
            <a:r>
              <a:rPr lang="en-US" dirty="0"/>
              <a:t>Gain insight into coil performance variation between identically prepared coils.</a:t>
            </a:r>
          </a:p>
          <a:p>
            <a:pPr marL="36576" indent="0">
              <a:buNone/>
            </a:pPr>
            <a:r>
              <a:rPr lang="en-US" dirty="0"/>
              <a:t>Subsequently, a set of three identical coils will be measured in a similar mechanical structure, reaching higher magnetic fields and forces.</a:t>
            </a:r>
          </a:p>
        </p:txBody>
      </p:sp>
      <p:pic>
        <p:nvPicPr>
          <p:cNvPr id="19" name="Picture 18" descr="A diagram of a table&#10;&#10;AI-generated content may be incorrect.">
            <a:extLst>
              <a:ext uri="{FF2B5EF4-FFF2-40B4-BE49-F238E27FC236}">
                <a16:creationId xmlns:a16="http://schemas.microsoft.com/office/drawing/2014/main" id="{146A6D2B-B583-8700-294F-A8BB1EDDEE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221" y="3578245"/>
            <a:ext cx="4453358" cy="235354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B3058163-C8E5-0DE0-A329-CEDE7F74C7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4534" y="3665395"/>
            <a:ext cx="4074179" cy="2196439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1815BBB0-245F-C924-AA19-F139F3013271}"/>
              </a:ext>
            </a:extLst>
          </p:cNvPr>
          <p:cNvSpPr txBox="1"/>
          <p:nvPr/>
        </p:nvSpPr>
        <p:spPr>
          <a:xfrm>
            <a:off x="432090" y="5767368"/>
            <a:ext cx="42293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Mechanical structure for testing of one double layer racetrack coil.</a:t>
            </a:r>
            <a:endParaRPr lang="en-US" sz="14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5267AC5-C3BB-E447-B015-BC6F414735F7}"/>
              </a:ext>
            </a:extLst>
          </p:cNvPr>
          <p:cNvSpPr txBox="1"/>
          <p:nvPr/>
        </p:nvSpPr>
        <p:spPr>
          <a:xfrm>
            <a:off x="4844534" y="5739317"/>
            <a:ext cx="42293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Structure for up to three double-layer racetrack coils (</a:t>
            </a:r>
            <a:r>
              <a:rPr lang="en-US" sz="1400" b="1" i="1" dirty="0"/>
              <a:t>5.8 T</a:t>
            </a:r>
            <a:r>
              <a:rPr lang="en-US" sz="1400" i="1" dirty="0"/>
              <a:t> in center, </a:t>
            </a:r>
            <a:r>
              <a:rPr lang="en-US" sz="1400" b="1" i="1" dirty="0"/>
              <a:t>9.7 T</a:t>
            </a:r>
            <a:r>
              <a:rPr lang="en-US" sz="1400" i="1" dirty="0"/>
              <a:t> peak field).</a:t>
            </a:r>
            <a:endParaRPr lang="en-US" sz="1400" dirty="0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F3B466C7-BAB9-753F-8FA9-2FA9ADA136E1}"/>
              </a:ext>
            </a:extLst>
          </p:cNvPr>
          <p:cNvCxnSpPr>
            <a:cxnSpLocks/>
          </p:cNvCxnSpPr>
          <p:nvPr/>
        </p:nvCxnSpPr>
        <p:spPr>
          <a:xfrm>
            <a:off x="1448904" y="4887533"/>
            <a:ext cx="575359" cy="449246"/>
          </a:xfrm>
          <a:prstGeom prst="straightConnector1">
            <a:avLst/>
          </a:prstGeom>
          <a:ln>
            <a:solidFill>
              <a:srgbClr val="000000"/>
            </a:solidFill>
            <a:tailEnd type="oval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D53DD949-9A10-BB43-084D-5CC2E48E8A16}"/>
              </a:ext>
            </a:extLst>
          </p:cNvPr>
          <p:cNvSpPr txBox="1"/>
          <p:nvPr/>
        </p:nvSpPr>
        <p:spPr>
          <a:xfrm>
            <a:off x="530889" y="4607674"/>
            <a:ext cx="2256486" cy="307777"/>
          </a:xfrm>
          <a:prstGeom prst="rect">
            <a:avLst/>
          </a:prstGeom>
          <a:solidFill>
            <a:srgbClr val="B3B3B3">
              <a:alpha val="27059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400" i="1" dirty="0"/>
              <a:t>One double racetrack coil</a:t>
            </a:r>
            <a:endParaRPr lang="en-US" sz="1400" dirty="0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5E328403-2E04-ACE5-6CC9-64F8AF355463}"/>
              </a:ext>
            </a:extLst>
          </p:cNvPr>
          <p:cNvCxnSpPr>
            <a:cxnSpLocks/>
          </p:cNvCxnSpPr>
          <p:nvPr/>
        </p:nvCxnSpPr>
        <p:spPr>
          <a:xfrm>
            <a:off x="7043137" y="4648573"/>
            <a:ext cx="448836" cy="720887"/>
          </a:xfrm>
          <a:prstGeom prst="straightConnector1">
            <a:avLst/>
          </a:prstGeom>
          <a:ln>
            <a:solidFill>
              <a:srgbClr val="000000"/>
            </a:solidFill>
            <a:tailEnd type="oval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DD1C6507-87A4-39D2-928A-4C72FF17656B}"/>
              </a:ext>
            </a:extLst>
          </p:cNvPr>
          <p:cNvCxnSpPr>
            <a:cxnSpLocks/>
          </p:cNvCxnSpPr>
          <p:nvPr/>
        </p:nvCxnSpPr>
        <p:spPr>
          <a:xfrm>
            <a:off x="7109893" y="4648573"/>
            <a:ext cx="376553" cy="604791"/>
          </a:xfrm>
          <a:prstGeom prst="straightConnector1">
            <a:avLst/>
          </a:prstGeom>
          <a:ln>
            <a:solidFill>
              <a:srgbClr val="000000"/>
            </a:solidFill>
            <a:tailEnd type="oval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B0BB25BF-8F2F-2902-755B-84E0BBA135CB}"/>
              </a:ext>
            </a:extLst>
          </p:cNvPr>
          <p:cNvCxnSpPr>
            <a:cxnSpLocks/>
          </p:cNvCxnSpPr>
          <p:nvPr/>
        </p:nvCxnSpPr>
        <p:spPr>
          <a:xfrm>
            <a:off x="7173843" y="4641417"/>
            <a:ext cx="310222" cy="498256"/>
          </a:xfrm>
          <a:prstGeom prst="straightConnector1">
            <a:avLst/>
          </a:prstGeom>
          <a:ln>
            <a:solidFill>
              <a:srgbClr val="000000"/>
            </a:solidFill>
            <a:tailEnd type="oval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8A79F6F3-E965-FBB3-B45A-88E588A84396}"/>
              </a:ext>
            </a:extLst>
          </p:cNvPr>
          <p:cNvSpPr txBox="1"/>
          <p:nvPr/>
        </p:nvSpPr>
        <p:spPr>
          <a:xfrm>
            <a:off x="5404274" y="4296499"/>
            <a:ext cx="2706055" cy="307777"/>
          </a:xfrm>
          <a:prstGeom prst="rect">
            <a:avLst/>
          </a:prstGeom>
          <a:solidFill>
            <a:srgbClr val="BFBFBF">
              <a:alpha val="43137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400" i="1" dirty="0"/>
              <a:t>Three double racetrack coils</a:t>
            </a:r>
            <a:endParaRPr lang="en-US" sz="1400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1EC6D0C-88C6-7F93-7C67-A8A740253740}"/>
              </a:ext>
            </a:extLst>
          </p:cNvPr>
          <p:cNvGrpSpPr/>
          <p:nvPr/>
        </p:nvGrpSpPr>
        <p:grpSpPr>
          <a:xfrm>
            <a:off x="5562194" y="3346702"/>
            <a:ext cx="3524499" cy="1220338"/>
            <a:chOff x="5562194" y="3346702"/>
            <a:chExt cx="3524499" cy="1220338"/>
          </a:xfrm>
        </p:grpSpPr>
        <p:pic>
          <p:nvPicPr>
            <p:cNvPr id="26" name="Picture 1" descr="A close-up of a device&#10;&#10;Description automatically generated">
              <a:extLst>
                <a:ext uri="{FF2B5EF4-FFF2-40B4-BE49-F238E27FC236}">
                  <a16:creationId xmlns:a16="http://schemas.microsoft.com/office/drawing/2014/main" id="{F4BB3C7C-78C2-B429-D779-CBEDE991A43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r:link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133" b="19970"/>
            <a:stretch>
              <a:fillRect/>
            </a:stretch>
          </p:blipFill>
          <p:spPr bwMode="auto">
            <a:xfrm>
              <a:off x="5633682" y="3747405"/>
              <a:ext cx="3440213" cy="8196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B52B364-3F0D-E5CF-48F7-D933026DB567}"/>
                </a:ext>
              </a:extLst>
            </p:cNvPr>
            <p:cNvSpPr txBox="1"/>
            <p:nvPr/>
          </p:nvSpPr>
          <p:spPr>
            <a:xfrm>
              <a:off x="5562194" y="3346702"/>
              <a:ext cx="35244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/>
                <a:t>Thin 1.1 mm interlayer for instrumentation and wiring made using flexible PCBs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115008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F8A69B-B4DB-67F7-9A56-DABFB02D1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 (2)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9FADAD-408C-BF52-C558-FC398655674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12.02.2025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D64B07-1DC5-F161-83AA-4FDCFE1569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TE/MSC/HSD Algirdas Baskys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8B6BB1-EFD4-C4B5-F870-4EEC866EEA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E1810700-CAE2-F05F-6793-B24D9AC4BA1A}"/>
              </a:ext>
            </a:extLst>
          </p:cNvPr>
          <p:cNvSpPr txBox="1">
            <a:spLocks/>
          </p:cNvSpPr>
          <p:nvPr/>
        </p:nvSpPr>
        <p:spPr>
          <a:xfrm>
            <a:off x="457200" y="1245756"/>
            <a:ext cx="6943724" cy="1347903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dirty="0"/>
              <a:t>For phase two of the small model racetrack program, the production of the mechanical structure was launched, which allows the assembly of the coil modules in stacked racetrack or a common coil configuration.</a:t>
            </a:r>
          </a:p>
        </p:txBody>
      </p:sp>
      <p:pic>
        <p:nvPicPr>
          <p:cNvPr id="10" name="Picture 9" descr="A close-up of a machine&#10;&#10;AI-generated content may be incorrect.">
            <a:extLst>
              <a:ext uri="{FF2B5EF4-FFF2-40B4-BE49-F238E27FC236}">
                <a16:creationId xmlns:a16="http://schemas.microsoft.com/office/drawing/2014/main" id="{A669F157-C93B-3B41-8037-502780D3AE6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443" t="5698" r="2157" b="4751"/>
          <a:stretch/>
        </p:blipFill>
        <p:spPr>
          <a:xfrm>
            <a:off x="3908418" y="2670725"/>
            <a:ext cx="3254829" cy="2623458"/>
          </a:xfrm>
          <a:prstGeom prst="rect">
            <a:avLst/>
          </a:prstGeom>
        </p:spPr>
      </p:pic>
      <p:pic>
        <p:nvPicPr>
          <p:cNvPr id="14" name="Picture 13" descr="A grey rectangular object with bolts and screws&#10;&#10;AI-generated content may be incorrect.">
            <a:extLst>
              <a:ext uri="{FF2B5EF4-FFF2-40B4-BE49-F238E27FC236}">
                <a16:creationId xmlns:a16="http://schemas.microsoft.com/office/drawing/2014/main" id="{5B794D57-0E32-1F9A-CC00-E6DBF288EBB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736" t="3904" r="2311" b="4383"/>
          <a:stretch/>
        </p:blipFill>
        <p:spPr>
          <a:xfrm>
            <a:off x="471369" y="2670725"/>
            <a:ext cx="3120677" cy="2509806"/>
          </a:xfrm>
          <a:prstGeom prst="rect">
            <a:avLst/>
          </a:prstGeom>
        </p:spPr>
      </p:pic>
      <p:pic>
        <p:nvPicPr>
          <p:cNvPr id="17" name="Picture 16" descr="A group of metal parts&#10;&#10;AI-generated content may be incorrect.">
            <a:extLst>
              <a:ext uri="{FF2B5EF4-FFF2-40B4-BE49-F238E27FC236}">
                <a16:creationId xmlns:a16="http://schemas.microsoft.com/office/drawing/2014/main" id="{DFE9AF4F-81C3-C060-1D6F-45127865679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9" t="32572" r="7777" b="23312"/>
          <a:stretch/>
        </p:blipFill>
        <p:spPr>
          <a:xfrm rot="5400000">
            <a:off x="6185597" y="2573669"/>
            <a:ext cx="3999922" cy="149824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F8BA065-5E54-40AC-E424-80BB796A8A31}"/>
              </a:ext>
            </a:extLst>
          </p:cNvPr>
          <p:cNvSpPr txBox="1"/>
          <p:nvPr/>
        </p:nvSpPr>
        <p:spPr>
          <a:xfrm>
            <a:off x="398737" y="5305056"/>
            <a:ext cx="33103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Mechanical structure for Phase 2 accommodating 6 double layer racetrack coil modules. </a:t>
            </a:r>
            <a:r>
              <a:rPr lang="en-US" sz="1400" b="1" i="1" dirty="0"/>
              <a:t>10.6 T</a:t>
            </a:r>
            <a:r>
              <a:rPr lang="en-US" sz="1400" i="1" dirty="0"/>
              <a:t> in the central bore, </a:t>
            </a:r>
            <a:r>
              <a:rPr lang="en-US" sz="1400" b="1" i="1" dirty="0"/>
              <a:t>13.7 T</a:t>
            </a:r>
            <a:r>
              <a:rPr lang="en-US" sz="1400" i="1" dirty="0"/>
              <a:t> peak field.</a:t>
            </a:r>
            <a:endParaRPr lang="en-US" sz="1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71D349D-E5BA-31B9-9E46-73D75DEBE1CB}"/>
              </a:ext>
            </a:extLst>
          </p:cNvPr>
          <p:cNvSpPr txBox="1"/>
          <p:nvPr/>
        </p:nvSpPr>
        <p:spPr>
          <a:xfrm>
            <a:off x="3908418" y="5291442"/>
            <a:ext cx="332190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Structure accommodating 4 modules in common coil configuration with small, 2 cm bore. </a:t>
            </a:r>
            <a:r>
              <a:rPr lang="en-US" sz="1400" b="1" i="1" dirty="0"/>
              <a:t>5.6 T</a:t>
            </a:r>
            <a:r>
              <a:rPr lang="en-US" sz="1400" i="1" dirty="0"/>
              <a:t> in the central bore and </a:t>
            </a:r>
            <a:r>
              <a:rPr lang="en-US" sz="1400" b="1" i="1" dirty="0"/>
              <a:t>6.6 T </a:t>
            </a:r>
            <a:r>
              <a:rPr lang="en-US" sz="1400" i="1" dirty="0"/>
              <a:t>peak conductor field at 4.2 K.</a:t>
            </a:r>
            <a:endParaRPr lang="en-US" sz="14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E50F1A6-D972-FCAB-2CB6-DD5E03B3AB63}"/>
              </a:ext>
            </a:extLst>
          </p:cNvPr>
          <p:cNvSpPr txBox="1"/>
          <p:nvPr/>
        </p:nvSpPr>
        <p:spPr>
          <a:xfrm>
            <a:off x="7436434" y="5346847"/>
            <a:ext cx="160755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Double racetrack coils wound for Phase 2</a:t>
            </a:r>
          </a:p>
        </p:txBody>
      </p:sp>
    </p:spTree>
    <p:extLst>
      <p:ext uri="{BB962C8B-B14F-4D97-AF65-F5344CB8AC3E}">
        <p14:creationId xmlns:p14="http://schemas.microsoft.com/office/powerpoint/2010/main" val="15527050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ECBC20-AF64-E116-84E7-916D970F03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568CE-E137-BD2C-8291-FA24DEC41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Conclusions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0BCBC6-150F-BB26-B48D-A55AF639291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12.02.2025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903D2E-930C-3404-E202-67C3CA95EE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TE/MSC/HSD Algirdas Baskys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F8C710-F46B-705E-34D7-4D44DE904F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506E6F25-F346-F9F7-92D9-8E4D028E86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7932" y="1322831"/>
            <a:ext cx="6343650" cy="4576927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Single and double layer racetrack coil modules were developed, and a number of coils were wound using electrically insulated stacked tape cable. The coils were tested in liquid nitrogen.</a:t>
            </a:r>
          </a:p>
          <a:p>
            <a:r>
              <a:rPr lang="en-US" dirty="0">
                <a:sym typeface="Symbol" panose="05050102010706020507" pitchFamily="18" charset="2"/>
              </a:rPr>
              <a:t>A double layer racetrack was tested in liquid helium and successfully reached nominal current (</a:t>
            </a:r>
            <a:r>
              <a:rPr lang="en-US" b="1" dirty="0">
                <a:sym typeface="Symbol" panose="05050102010706020507" pitchFamily="18" charset="2"/>
              </a:rPr>
              <a:t>2 kA, 2.7 T </a:t>
            </a:r>
            <a:r>
              <a:rPr lang="en-US" dirty="0">
                <a:sym typeface="Symbol" panose="05050102010706020507" pitchFamily="18" charset="2"/>
              </a:rPr>
              <a:t>in central bore and about </a:t>
            </a:r>
            <a:r>
              <a:rPr lang="en-US" b="1" dirty="0">
                <a:sym typeface="Symbol" panose="05050102010706020507" pitchFamily="18" charset="2"/>
              </a:rPr>
              <a:t>5.2 T </a:t>
            </a:r>
            <a:r>
              <a:rPr lang="en-US" dirty="0">
                <a:sym typeface="Symbol" panose="05050102010706020507" pitchFamily="18" charset="2"/>
              </a:rPr>
              <a:t>peak field in the conductor).</a:t>
            </a:r>
            <a:endParaRPr lang="en-US" dirty="0"/>
          </a:p>
          <a:p>
            <a:r>
              <a:rPr lang="en-US" dirty="0">
                <a:sym typeface="Symbol" panose="05050102010706020507" pitchFamily="18" charset="2"/>
              </a:rPr>
              <a:t>An assembly of </a:t>
            </a:r>
            <a:r>
              <a:rPr lang="en-US" b="1" dirty="0">
                <a:sym typeface="Symbol" panose="05050102010706020507" pitchFamily="18" charset="2"/>
              </a:rPr>
              <a:t>three double layer racetracks </a:t>
            </a:r>
            <a:r>
              <a:rPr lang="en-US" dirty="0">
                <a:sym typeface="Symbol" panose="05050102010706020507" pitchFamily="18" charset="2"/>
              </a:rPr>
              <a:t>(</a:t>
            </a:r>
            <a:r>
              <a:rPr lang="en-US" b="1" dirty="0">
                <a:sym typeface="Symbol" panose="05050102010706020507" pitchFamily="18" charset="2"/>
              </a:rPr>
              <a:t> 5.8 T </a:t>
            </a:r>
            <a:r>
              <a:rPr lang="en-US" dirty="0">
                <a:sym typeface="Symbol" panose="05050102010706020507" pitchFamily="18" charset="2"/>
              </a:rPr>
              <a:t>in central bore, </a:t>
            </a:r>
            <a:r>
              <a:rPr lang="en-US" b="1" dirty="0">
                <a:sym typeface="Symbol" panose="05050102010706020507" pitchFamily="18" charset="2"/>
              </a:rPr>
              <a:t>9.7 T</a:t>
            </a:r>
            <a:r>
              <a:rPr lang="en-US" dirty="0">
                <a:sym typeface="Symbol" panose="05050102010706020507" pitchFamily="18" charset="2"/>
              </a:rPr>
              <a:t> peak field at 4.2 K) is being prepared. The test is planned for May 2025.</a:t>
            </a:r>
          </a:p>
          <a:p>
            <a:endParaRPr lang="en-US" dirty="0"/>
          </a:p>
          <a:p>
            <a:pPr marL="36576" indent="0">
              <a:buNone/>
            </a:pPr>
            <a:r>
              <a:rPr lang="en-US" dirty="0"/>
              <a:t>The small model racetrack program acts as a base reference and a research platform for testing conductor and new cable designs. </a:t>
            </a:r>
          </a:p>
          <a:p>
            <a:pPr marL="36576" indent="0">
              <a:buNone/>
            </a:pPr>
            <a:endParaRPr lang="en-US" dirty="0"/>
          </a:p>
          <a:p>
            <a:r>
              <a:rPr lang="en-US" dirty="0"/>
              <a:t>Design of 10 T common coil magnet with 50 mm wide bore is underway;</a:t>
            </a:r>
          </a:p>
          <a:p>
            <a:r>
              <a:rPr lang="en-US" dirty="0"/>
              <a:t>Conceptual study of 15-20 T magnet was launched;</a:t>
            </a:r>
          </a:p>
          <a:p>
            <a:r>
              <a:rPr lang="en-US" dirty="0"/>
              <a:t>Efforts are ongoing for developing alternative cable geometries that incorporate aspects of </a:t>
            </a:r>
            <a:r>
              <a:rPr lang="en-US" dirty="0" err="1"/>
              <a:t>filamentarization</a:t>
            </a:r>
            <a:r>
              <a:rPr lang="en-US" dirty="0"/>
              <a:t> and transposition.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BF82FB9-B182-2C0F-9C3F-11B757573B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0335" y="1999392"/>
            <a:ext cx="2563666" cy="319877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822047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66780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D29151-480A-2FF5-9606-6836072E7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0657" y="1342021"/>
            <a:ext cx="5564605" cy="3164732"/>
          </a:xfrm>
        </p:spPr>
        <p:txBody>
          <a:bodyPr vert="horz" lIns="45720" tIns="45720" rIns="45720" bIns="45720" anchor="ctr">
            <a:noAutofit/>
          </a:bodyPr>
          <a:lstStyle/>
          <a:p>
            <a:pPr algn="ctr"/>
            <a:r>
              <a:rPr lang="en-GB" sz="4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</a:rPr>
              <a:t>Towards HTS REBCO HFM magnets at CERN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440367-5542-2DF9-78A6-04AD71B50E5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12.02.2025</a:t>
            </a:r>
            <a:endParaRPr lang="en-US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3A24C16-8B76-E0EE-4D4D-E8C3BEAED3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A14279-80A5-E8E6-0F4E-55D94597E9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TE/MSC/HSD Algirdas Baskys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9D06F87-C473-9177-324D-303D30ADFDBB}"/>
              </a:ext>
            </a:extLst>
          </p:cNvPr>
          <p:cNvSpPr txBox="1"/>
          <p:nvPr/>
        </p:nvSpPr>
        <p:spPr>
          <a:xfrm>
            <a:off x="584200" y="3942834"/>
            <a:ext cx="8331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</a:rPr>
              <a:t>A. Baskys, A. Ballarino, C. Barth, N. Gal, F. J. </a:t>
            </a:r>
            <a:r>
              <a:rPr lang="en-GB" sz="1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</a:rPr>
              <a:t>Mangiarotti</a:t>
            </a:r>
            <a:r>
              <a:rPr lang="en-GB" sz="1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</a:rPr>
              <a:t>, J. </a:t>
            </a:r>
            <a:r>
              <a:rPr lang="en-GB" sz="1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</a:rPr>
              <a:t>Mazet</a:t>
            </a:r>
            <a:r>
              <a:rPr lang="en-GB" sz="1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</a:rPr>
              <a:t>, D. Perini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90245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905E4C-3BAB-DACD-CCF5-14A582F11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46002"/>
            <a:ext cx="8229600" cy="936000"/>
          </a:xfrm>
        </p:spPr>
        <p:txBody>
          <a:bodyPr anchor="ctr">
            <a:normAutofit/>
          </a:bodyPr>
          <a:lstStyle/>
          <a:p>
            <a:r>
              <a:rPr lang="en-US" dirty="0"/>
              <a:t>Introduction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4D88F0-7CB1-5CFD-DD5A-93543D64E1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197" y="1172213"/>
            <a:ext cx="4645737" cy="4953951"/>
          </a:xfrm>
        </p:spPr>
        <p:txBody>
          <a:bodyPr>
            <a:normAutofit/>
          </a:bodyPr>
          <a:lstStyle/>
          <a:p>
            <a:pPr marL="36576" indent="0">
              <a:lnSpc>
                <a:spcPct val="90000"/>
              </a:lnSpc>
              <a:buNone/>
            </a:pPr>
            <a:r>
              <a:rPr lang="en-US" sz="1400" dirty="0"/>
              <a:t>At CERN, we explore how HTS materials can help to push the magnetic field envelope for the accelerator magnets beyond the limitations of LTS conductors. </a:t>
            </a:r>
          </a:p>
          <a:p>
            <a:pPr marL="36576" indent="0">
              <a:lnSpc>
                <a:spcPct val="90000"/>
              </a:lnSpc>
              <a:buNone/>
            </a:pPr>
            <a:r>
              <a:rPr lang="en-US" sz="1400" dirty="0"/>
              <a:t>As a stepping stone to achieving this goal, CERN has launched the development of </a:t>
            </a:r>
            <a:r>
              <a:rPr lang="en-US" sz="1400" b="1" dirty="0"/>
              <a:t>model coils in racetrack geometry </a:t>
            </a:r>
            <a:r>
              <a:rPr lang="en-US" sz="1400" dirty="0"/>
              <a:t>that can be scaled up for use in common coil-type magnets. The model coils were used to validate the winding tooling, newly developed cable insulation technology, instrumentation placement, conductor performance and other key design choices with a short iteration cycle that allows for rapid development.</a:t>
            </a:r>
          </a:p>
          <a:p>
            <a:pPr marL="36576" indent="0">
              <a:lnSpc>
                <a:spcPct val="90000"/>
              </a:lnSpc>
              <a:buNone/>
            </a:pPr>
            <a:br>
              <a:rPr lang="en-US" sz="1400" dirty="0"/>
            </a:br>
            <a:r>
              <a:rPr lang="en-US" sz="1400" dirty="0"/>
              <a:t>In </a:t>
            </a:r>
            <a:r>
              <a:rPr lang="en-US" sz="1400" b="1" dirty="0"/>
              <a:t>Phase 1 </a:t>
            </a:r>
            <a:r>
              <a:rPr lang="en-US" sz="1400" dirty="0"/>
              <a:t>of this work, we developed single and double racetrack coil modules and tested their performance in liquid nitrogen and helium.</a:t>
            </a:r>
          </a:p>
          <a:p>
            <a:pPr marL="36576" indent="0">
              <a:lnSpc>
                <a:spcPct val="90000"/>
              </a:lnSpc>
              <a:buNone/>
            </a:pPr>
            <a:r>
              <a:rPr lang="en-US" sz="1400" dirty="0"/>
              <a:t>In </a:t>
            </a:r>
            <a:r>
              <a:rPr lang="en-US" sz="1400" b="1" dirty="0"/>
              <a:t>Phase 2</a:t>
            </a:r>
            <a:r>
              <a:rPr lang="en-US" sz="1400" dirty="0"/>
              <a:t>, we designed and launched the production of mechanical structures to assemble the racetrack modules into a common coil configuration.</a:t>
            </a:r>
          </a:p>
          <a:p>
            <a:pPr marL="36576" indent="0">
              <a:lnSpc>
                <a:spcPct val="90000"/>
              </a:lnSpc>
              <a:buNone/>
            </a:pPr>
            <a:endParaRPr lang="en-US" sz="1400" dirty="0"/>
          </a:p>
          <a:p>
            <a:pPr marL="36576" indent="0">
              <a:lnSpc>
                <a:spcPct val="90000"/>
              </a:lnSpc>
              <a:buNone/>
            </a:pPr>
            <a:r>
              <a:rPr lang="en-US" sz="1400" dirty="0"/>
              <a:t>We detail the coil design and several lessons learned during the progression from single-layer to double-layer coils with a layer jump and the initial test results.</a:t>
            </a:r>
          </a:p>
          <a:p>
            <a:pPr lvl="1">
              <a:lnSpc>
                <a:spcPct val="90000"/>
              </a:lnSpc>
            </a:pPr>
            <a:endParaRPr lang="en-US" sz="1400" dirty="0"/>
          </a:p>
          <a:p>
            <a:pPr>
              <a:lnSpc>
                <a:spcPct val="90000"/>
              </a:lnSpc>
            </a:pPr>
            <a:endParaRPr lang="en-US" sz="14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9D63E20-45A8-4356-4CED-D7FDB4B2E40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49" b="49"/>
          <a:stretch/>
        </p:blipFill>
        <p:spPr>
          <a:xfrm>
            <a:off x="5182756" y="1172213"/>
            <a:ext cx="3481800" cy="4240085"/>
          </a:xfrm>
          <a:prstGeom prst="rect">
            <a:avLst/>
          </a:prstGeom>
          <a:noFill/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4F4056-4433-65D8-246C-419F7D672D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12.02.2025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F0DF92-B877-27A8-EE50-AC675A2A44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TE/MSC/HSD Algirdas Baskys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9E245C-6CAC-BFCF-226E-AEDFE528D0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94B9148-AA43-4664-725D-D4BD3665F65A}"/>
              </a:ext>
            </a:extLst>
          </p:cNvPr>
          <p:cNvSpPr txBox="1"/>
          <p:nvPr/>
        </p:nvSpPr>
        <p:spPr>
          <a:xfrm>
            <a:off x="5342412" y="5412298"/>
            <a:ext cx="3481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Double layer racetrack module – the main building block of a testbed for REBCO magnet technologies</a:t>
            </a:r>
          </a:p>
        </p:txBody>
      </p:sp>
    </p:spTree>
    <p:extLst>
      <p:ext uri="{BB962C8B-B14F-4D97-AF65-F5344CB8AC3E}">
        <p14:creationId xmlns:p14="http://schemas.microsoft.com/office/powerpoint/2010/main" val="15042178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D523AD-4CA0-36A6-DD57-4F883A0DC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Conductor characterization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15FF6A-A332-7C81-C17F-FEA741C827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7433" y="1128063"/>
            <a:ext cx="5286459" cy="2253981"/>
          </a:xfrm>
        </p:spPr>
        <p:txBody>
          <a:bodyPr>
            <a:normAutofit fontScale="62500" lnSpcReduction="20000"/>
          </a:bodyPr>
          <a:lstStyle/>
          <a:p>
            <a:pPr marL="36576" indent="0">
              <a:buNone/>
            </a:pPr>
            <a:r>
              <a:rPr lang="en-US" dirty="0"/>
              <a:t>Conductor characterization is a very important part at this stage of coil development. It is a significant effort but critical to:</a:t>
            </a:r>
          </a:p>
          <a:p>
            <a:r>
              <a:rPr lang="en-US" dirty="0"/>
              <a:t>predict/model magnet behavior;</a:t>
            </a:r>
          </a:p>
          <a:p>
            <a:r>
              <a:rPr lang="en-US" dirty="0"/>
              <a:t>identify any flaws in the starting material and their nature; </a:t>
            </a:r>
          </a:p>
          <a:p>
            <a:r>
              <a:rPr lang="en-US" dirty="0"/>
              <a:t>presentation by A. Ballarino, Wednesday 10:00.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DC8953-B4E4-ED21-4501-F40A9959CF9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12.02.2025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F4FB25-4837-0DD5-DF6E-0700A73A34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TE/MSC/HSD Algirdas Baskys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C62B9E-252B-F8D8-78D5-6F6419A15E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B381860-314D-BC83-9FD8-0D48DE2EB266}"/>
              </a:ext>
            </a:extLst>
          </p:cNvPr>
          <p:cNvGrpSpPr/>
          <p:nvPr/>
        </p:nvGrpSpPr>
        <p:grpSpPr>
          <a:xfrm>
            <a:off x="284119" y="3429000"/>
            <a:ext cx="4112054" cy="2771517"/>
            <a:chOff x="5797121" y="1709082"/>
            <a:chExt cx="5698879" cy="4033224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A4BF3A70-5B7D-B219-646B-F740DB60543C}"/>
                </a:ext>
              </a:extLst>
            </p:cNvPr>
            <p:cNvGrpSpPr/>
            <p:nvPr/>
          </p:nvGrpSpPr>
          <p:grpSpPr>
            <a:xfrm>
              <a:off x="5797121" y="1709082"/>
              <a:ext cx="5698879" cy="4033224"/>
              <a:chOff x="5797121" y="1105271"/>
              <a:chExt cx="5698879" cy="4033224"/>
            </a:xfrm>
          </p:grpSpPr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47C8A51C-21A1-E581-FC6B-D490C92B8310}"/>
                  </a:ext>
                </a:extLst>
              </p:cNvPr>
              <p:cNvSpPr/>
              <p:nvPr/>
            </p:nvSpPr>
            <p:spPr>
              <a:xfrm>
                <a:off x="8735216" y="1105271"/>
                <a:ext cx="2760784" cy="4033224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tint val="73000"/>
                      <a:satMod val="150000"/>
                    </a:srgbClr>
                  </a:gs>
                  <a:gs pos="25000">
                    <a:srgbClr val="DDDDDD">
                      <a:tint val="96000"/>
                      <a:shade val="80000"/>
                      <a:satMod val="105000"/>
                    </a:srgbClr>
                  </a:gs>
                  <a:gs pos="38000">
                    <a:srgbClr val="DDDDDD">
                      <a:tint val="96000"/>
                      <a:shade val="59000"/>
                      <a:satMod val="120000"/>
                    </a:srgbClr>
                  </a:gs>
                  <a:gs pos="55000">
                    <a:srgbClr val="DDDDDD">
                      <a:shade val="57000"/>
                      <a:satMod val="120000"/>
                    </a:srgbClr>
                  </a:gs>
                  <a:gs pos="80000">
                    <a:srgbClr val="DDDDDD">
                      <a:shade val="56000"/>
                      <a:satMod val="145000"/>
                    </a:srgbClr>
                  </a:gs>
                  <a:gs pos="88000">
                    <a:srgbClr val="DDDDDD">
                      <a:shade val="63000"/>
                      <a:satMod val="160000"/>
                    </a:srgbClr>
                  </a:gs>
                  <a:gs pos="100000">
                    <a:srgbClr val="DDDDDD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DDDDDD">
                    <a:shade val="60000"/>
                    <a:satMod val="300000"/>
                  </a:srgbClr>
                </a:solidFill>
                <a:prstDash val="solid"/>
              </a:ln>
              <a:effectLst>
                <a:glow rad="70000">
                  <a:srgbClr val="DDDDDD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9FA6D16E-DFAB-8386-5B5F-24C4969FA8C1}"/>
                  </a:ext>
                </a:extLst>
              </p:cNvPr>
              <p:cNvSpPr/>
              <p:nvPr/>
            </p:nvSpPr>
            <p:spPr>
              <a:xfrm>
                <a:off x="5797121" y="1105271"/>
                <a:ext cx="2760784" cy="4033224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tint val="73000"/>
                      <a:satMod val="150000"/>
                    </a:srgbClr>
                  </a:gs>
                  <a:gs pos="25000">
                    <a:srgbClr val="DDDDDD">
                      <a:tint val="96000"/>
                      <a:shade val="80000"/>
                      <a:satMod val="105000"/>
                    </a:srgbClr>
                  </a:gs>
                  <a:gs pos="38000">
                    <a:srgbClr val="DDDDDD">
                      <a:tint val="96000"/>
                      <a:shade val="59000"/>
                      <a:satMod val="120000"/>
                    </a:srgbClr>
                  </a:gs>
                  <a:gs pos="55000">
                    <a:srgbClr val="DDDDDD">
                      <a:shade val="57000"/>
                      <a:satMod val="120000"/>
                    </a:srgbClr>
                  </a:gs>
                  <a:gs pos="80000">
                    <a:srgbClr val="DDDDDD">
                      <a:shade val="56000"/>
                      <a:satMod val="145000"/>
                    </a:srgbClr>
                  </a:gs>
                  <a:gs pos="88000">
                    <a:srgbClr val="DDDDDD">
                      <a:shade val="63000"/>
                      <a:satMod val="160000"/>
                    </a:srgbClr>
                  </a:gs>
                  <a:gs pos="100000">
                    <a:srgbClr val="DDDDDD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DDDDDD">
                    <a:shade val="60000"/>
                    <a:satMod val="300000"/>
                  </a:srgbClr>
                </a:solidFill>
                <a:prstDash val="solid"/>
              </a:ln>
              <a:effectLst>
                <a:glow rad="70000">
                  <a:srgbClr val="DDDDDD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ABA2C03-5E30-006A-8B81-22BC31305C47}"/>
                  </a:ext>
                </a:extLst>
              </p:cNvPr>
              <p:cNvSpPr/>
              <p:nvPr/>
            </p:nvSpPr>
            <p:spPr>
              <a:xfrm>
                <a:off x="6028650" y="2081786"/>
                <a:ext cx="2294792" cy="547728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tint val="73000"/>
                      <a:satMod val="150000"/>
                    </a:srgbClr>
                  </a:gs>
                  <a:gs pos="25000">
                    <a:srgbClr val="DDDDDD">
                      <a:tint val="96000"/>
                      <a:shade val="80000"/>
                      <a:satMod val="105000"/>
                    </a:srgbClr>
                  </a:gs>
                  <a:gs pos="38000">
                    <a:srgbClr val="DDDDDD">
                      <a:tint val="96000"/>
                      <a:shade val="59000"/>
                      <a:satMod val="120000"/>
                    </a:srgbClr>
                  </a:gs>
                  <a:gs pos="55000">
                    <a:srgbClr val="DDDDDD">
                      <a:shade val="57000"/>
                      <a:satMod val="120000"/>
                    </a:srgbClr>
                  </a:gs>
                  <a:gs pos="80000">
                    <a:srgbClr val="DDDDDD">
                      <a:shade val="56000"/>
                      <a:satMod val="145000"/>
                    </a:srgbClr>
                  </a:gs>
                  <a:gs pos="88000">
                    <a:srgbClr val="DDDDDD">
                      <a:shade val="63000"/>
                      <a:satMod val="160000"/>
                    </a:srgbClr>
                  </a:gs>
                  <a:gs pos="100000">
                    <a:srgbClr val="DDDDDD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DDDDDD">
                    <a:shade val="60000"/>
                    <a:satMod val="300000"/>
                  </a:srgbClr>
                </a:solidFill>
                <a:prstDash val="solid"/>
              </a:ln>
              <a:effectLst>
                <a:glow rad="70000">
                  <a:srgbClr val="DDDDDD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Transport </a:t>
                </a:r>
                <a:r>
                  <a:rPr kumimoji="0" lang="en-US" sz="1200" b="0" i="1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I</a:t>
                </a:r>
                <a:r>
                  <a:rPr kumimoji="0" lang="en-US" sz="1200" b="0" i="0" u="none" strike="noStrike" kern="0" cap="none" spc="0" normalizeH="0" baseline="-2500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</a:t>
                </a:r>
                <a:r>
                  <a:rPr kumimoji="0" lang="en-US" sz="1200" b="0" i="0" u="none" strike="noStrike" kern="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r>
                  <a:rPr kumimoji="0" lang="en-US" sz="1200" b="0" i="0" u="none" strike="noStrike" kern="0" cap="none" spc="0" normalizeH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(77 K)</a:t>
                </a:r>
                <a:endParaRPr kumimoji="0" lang="en-US" sz="1200" b="0" i="0" u="none" strike="noStrike" kern="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7E9806E5-83FB-98DE-2B93-A519D40134B6}"/>
                  </a:ext>
                </a:extLst>
              </p:cNvPr>
              <p:cNvSpPr/>
              <p:nvPr/>
            </p:nvSpPr>
            <p:spPr>
              <a:xfrm>
                <a:off x="6028650" y="2761967"/>
                <a:ext cx="2294792" cy="547728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tint val="73000"/>
                      <a:satMod val="150000"/>
                    </a:srgbClr>
                  </a:gs>
                  <a:gs pos="25000">
                    <a:srgbClr val="DDDDDD">
                      <a:tint val="96000"/>
                      <a:shade val="80000"/>
                      <a:satMod val="105000"/>
                    </a:srgbClr>
                  </a:gs>
                  <a:gs pos="38000">
                    <a:srgbClr val="DDDDDD">
                      <a:tint val="96000"/>
                      <a:shade val="59000"/>
                      <a:satMod val="120000"/>
                    </a:srgbClr>
                  </a:gs>
                  <a:gs pos="55000">
                    <a:srgbClr val="DDDDDD">
                      <a:shade val="57000"/>
                      <a:satMod val="120000"/>
                    </a:srgbClr>
                  </a:gs>
                  <a:gs pos="80000">
                    <a:srgbClr val="DDDDDD">
                      <a:shade val="56000"/>
                      <a:satMod val="145000"/>
                    </a:srgbClr>
                  </a:gs>
                  <a:gs pos="88000">
                    <a:srgbClr val="DDDDDD">
                      <a:shade val="63000"/>
                      <a:satMod val="160000"/>
                    </a:srgbClr>
                  </a:gs>
                  <a:gs pos="100000">
                    <a:srgbClr val="DDDDDD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DDDDDD">
                    <a:shade val="60000"/>
                    <a:satMod val="300000"/>
                  </a:srgbClr>
                </a:solidFill>
                <a:prstDash val="solid"/>
              </a:ln>
              <a:effectLst>
                <a:glow rad="70000">
                  <a:srgbClr val="DDDDDD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Internal Resistance (</a:t>
                </a:r>
                <a:r>
                  <a:rPr kumimoji="0" lang="en-US" sz="12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lapjoint</a:t>
                </a: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resistance)</a:t>
                </a: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7ECEDDB-A30F-0A0D-06C9-34E178571C2D}"/>
                  </a:ext>
                </a:extLst>
              </p:cNvPr>
              <p:cNvSpPr/>
              <p:nvPr/>
            </p:nvSpPr>
            <p:spPr>
              <a:xfrm>
                <a:off x="6028650" y="4122328"/>
                <a:ext cx="2294792" cy="815951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tint val="73000"/>
                      <a:satMod val="150000"/>
                    </a:srgbClr>
                  </a:gs>
                  <a:gs pos="25000">
                    <a:srgbClr val="DDDDDD">
                      <a:tint val="96000"/>
                      <a:shade val="80000"/>
                      <a:satMod val="105000"/>
                    </a:srgbClr>
                  </a:gs>
                  <a:gs pos="38000">
                    <a:srgbClr val="DDDDDD">
                      <a:tint val="96000"/>
                      <a:shade val="59000"/>
                      <a:satMod val="120000"/>
                    </a:srgbClr>
                  </a:gs>
                  <a:gs pos="55000">
                    <a:srgbClr val="DDDDDD">
                      <a:shade val="57000"/>
                      <a:satMod val="120000"/>
                    </a:srgbClr>
                  </a:gs>
                  <a:gs pos="80000">
                    <a:srgbClr val="DDDDDD">
                      <a:shade val="56000"/>
                      <a:satMod val="145000"/>
                    </a:srgbClr>
                  </a:gs>
                  <a:gs pos="88000">
                    <a:srgbClr val="DDDDDD">
                      <a:shade val="63000"/>
                      <a:satMod val="160000"/>
                    </a:srgbClr>
                  </a:gs>
                  <a:gs pos="100000">
                    <a:srgbClr val="DDDDDD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DDDDDD">
                    <a:shade val="60000"/>
                    <a:satMod val="300000"/>
                  </a:srgbClr>
                </a:solidFill>
                <a:prstDash val="solid"/>
              </a:ln>
              <a:effectLst>
                <a:glow rad="70000">
                  <a:srgbClr val="DDDDDD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Dimensional measurements (R2R)</a:t>
                </a: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2C5699FB-377E-3EBB-2998-B73BA75F1B9D}"/>
                  </a:ext>
                </a:extLst>
              </p:cNvPr>
              <p:cNvSpPr/>
              <p:nvPr/>
            </p:nvSpPr>
            <p:spPr>
              <a:xfrm>
                <a:off x="8968212" y="2761967"/>
                <a:ext cx="2294792" cy="547728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tint val="73000"/>
                      <a:satMod val="150000"/>
                    </a:srgbClr>
                  </a:gs>
                  <a:gs pos="25000">
                    <a:srgbClr val="DDDDDD">
                      <a:tint val="96000"/>
                      <a:shade val="80000"/>
                      <a:satMod val="105000"/>
                    </a:srgbClr>
                  </a:gs>
                  <a:gs pos="38000">
                    <a:srgbClr val="DDDDDD">
                      <a:tint val="96000"/>
                      <a:shade val="59000"/>
                      <a:satMod val="120000"/>
                    </a:srgbClr>
                  </a:gs>
                  <a:gs pos="55000">
                    <a:srgbClr val="DDDDDD">
                      <a:shade val="57000"/>
                      <a:satMod val="120000"/>
                    </a:srgbClr>
                  </a:gs>
                  <a:gs pos="80000">
                    <a:srgbClr val="DDDDDD">
                      <a:shade val="56000"/>
                      <a:satMod val="145000"/>
                    </a:srgbClr>
                  </a:gs>
                  <a:gs pos="88000">
                    <a:srgbClr val="DDDDDD">
                      <a:shade val="63000"/>
                      <a:satMod val="160000"/>
                    </a:srgbClr>
                  </a:gs>
                  <a:gs pos="100000">
                    <a:srgbClr val="DDDDDD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DDDDDD">
                    <a:shade val="60000"/>
                    <a:satMod val="300000"/>
                  </a:srgbClr>
                </a:solidFill>
                <a:prstDash val="solid"/>
              </a:ln>
              <a:effectLst>
                <a:glow rad="70000">
                  <a:srgbClr val="DDDDDD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Minimum bending radius</a:t>
                </a: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CADA79C-C52A-9AB9-3D0C-5EB16600A3FA}"/>
                  </a:ext>
                </a:extLst>
              </p:cNvPr>
              <p:cNvSpPr/>
              <p:nvPr/>
            </p:nvSpPr>
            <p:spPr>
              <a:xfrm>
                <a:off x="8968212" y="3442148"/>
                <a:ext cx="2294792" cy="547728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tint val="73000"/>
                      <a:satMod val="150000"/>
                    </a:srgbClr>
                  </a:gs>
                  <a:gs pos="25000">
                    <a:srgbClr val="DDDDDD">
                      <a:tint val="96000"/>
                      <a:shade val="80000"/>
                      <a:satMod val="105000"/>
                    </a:srgbClr>
                  </a:gs>
                  <a:gs pos="38000">
                    <a:srgbClr val="DDDDDD">
                      <a:tint val="96000"/>
                      <a:shade val="59000"/>
                      <a:satMod val="120000"/>
                    </a:srgbClr>
                  </a:gs>
                  <a:gs pos="55000">
                    <a:srgbClr val="DDDDDD">
                      <a:shade val="57000"/>
                      <a:satMod val="120000"/>
                    </a:srgbClr>
                  </a:gs>
                  <a:gs pos="80000">
                    <a:srgbClr val="DDDDDD">
                      <a:shade val="56000"/>
                      <a:satMod val="145000"/>
                    </a:srgbClr>
                  </a:gs>
                  <a:gs pos="88000">
                    <a:srgbClr val="DDDDDD">
                      <a:shade val="63000"/>
                      <a:satMod val="160000"/>
                    </a:srgbClr>
                  </a:gs>
                  <a:gs pos="100000">
                    <a:srgbClr val="DDDDDD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DDDDDD">
                    <a:shade val="60000"/>
                    <a:satMod val="300000"/>
                  </a:srgbClr>
                </a:solidFill>
                <a:prstDash val="solid"/>
              </a:ln>
              <a:effectLst>
                <a:glow rad="70000">
                  <a:srgbClr val="DDDDDD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Metallographic 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cross-sections</a:t>
                </a: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3AF6D85-DB22-C491-2582-3BF991AB3960}"/>
                  </a:ext>
                </a:extLst>
              </p:cNvPr>
              <p:cNvSpPr/>
              <p:nvPr/>
            </p:nvSpPr>
            <p:spPr>
              <a:xfrm>
                <a:off x="8968212" y="4122329"/>
                <a:ext cx="2294792" cy="547728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tint val="73000"/>
                      <a:satMod val="150000"/>
                    </a:srgbClr>
                  </a:gs>
                  <a:gs pos="25000">
                    <a:srgbClr val="DDDDDD">
                      <a:tint val="96000"/>
                      <a:shade val="80000"/>
                      <a:satMod val="105000"/>
                    </a:srgbClr>
                  </a:gs>
                  <a:gs pos="38000">
                    <a:srgbClr val="DDDDDD">
                      <a:tint val="96000"/>
                      <a:shade val="59000"/>
                      <a:satMod val="120000"/>
                    </a:srgbClr>
                  </a:gs>
                  <a:gs pos="55000">
                    <a:srgbClr val="DDDDDD">
                      <a:shade val="57000"/>
                      <a:satMod val="120000"/>
                    </a:srgbClr>
                  </a:gs>
                  <a:gs pos="80000">
                    <a:srgbClr val="DDDDDD">
                      <a:shade val="56000"/>
                      <a:satMod val="145000"/>
                    </a:srgbClr>
                  </a:gs>
                  <a:gs pos="88000">
                    <a:srgbClr val="DDDDDD">
                      <a:shade val="63000"/>
                      <a:satMod val="160000"/>
                    </a:srgbClr>
                  </a:gs>
                  <a:gs pos="100000">
                    <a:srgbClr val="DDDDDD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DDDDDD">
                    <a:shade val="60000"/>
                    <a:satMod val="300000"/>
                  </a:srgbClr>
                </a:solidFill>
                <a:prstDash val="solid"/>
              </a:ln>
              <a:effectLst>
                <a:glow rad="70000">
                  <a:srgbClr val="DDDDDD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Thermal degradation</a:t>
                </a: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F555026-9812-CDCD-097D-EF8730791D7D}"/>
                  </a:ext>
                </a:extLst>
              </p:cNvPr>
              <p:cNvSpPr/>
              <p:nvPr/>
            </p:nvSpPr>
            <p:spPr>
              <a:xfrm>
                <a:off x="6028650" y="3442148"/>
                <a:ext cx="2294792" cy="547728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tint val="73000"/>
                      <a:satMod val="150000"/>
                    </a:srgbClr>
                  </a:gs>
                  <a:gs pos="25000">
                    <a:srgbClr val="DDDDDD">
                      <a:tint val="96000"/>
                      <a:shade val="80000"/>
                      <a:satMod val="105000"/>
                    </a:srgbClr>
                  </a:gs>
                  <a:gs pos="38000">
                    <a:srgbClr val="DDDDDD">
                      <a:tint val="96000"/>
                      <a:shade val="59000"/>
                      <a:satMod val="120000"/>
                    </a:srgbClr>
                  </a:gs>
                  <a:gs pos="55000">
                    <a:srgbClr val="DDDDDD">
                      <a:shade val="57000"/>
                      <a:satMod val="120000"/>
                    </a:srgbClr>
                  </a:gs>
                  <a:gs pos="80000">
                    <a:srgbClr val="DDDDDD">
                      <a:shade val="56000"/>
                      <a:satMod val="145000"/>
                    </a:srgbClr>
                  </a:gs>
                  <a:gs pos="88000">
                    <a:srgbClr val="DDDDDD">
                      <a:shade val="63000"/>
                      <a:satMod val="160000"/>
                    </a:srgbClr>
                  </a:gs>
                  <a:gs pos="100000">
                    <a:srgbClr val="DDDDDD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57150" cap="flat" cmpd="sng" algn="ctr">
                <a:noFill/>
                <a:prstDash val="solid"/>
              </a:ln>
              <a:effectLst>
                <a:glow rad="70000">
                  <a:srgbClr val="DDDDDD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1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I</a:t>
                </a:r>
                <a:r>
                  <a:rPr kumimoji="0" lang="en-US" sz="1200" b="0" i="0" u="none" strike="noStrike" kern="0" cap="none" spc="0" normalizeH="0" baseline="-2500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</a:t>
                </a: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along length (</a:t>
                </a:r>
                <a:r>
                  <a:rPr kumimoji="0" lang="en-US" sz="12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TapeStar</a:t>
                </a: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)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C7F5CD9D-BCB3-6F78-B6E4-93BB784C2C07}"/>
                  </a:ext>
                </a:extLst>
              </p:cNvPr>
              <p:cNvSpPr txBox="1"/>
              <p:nvPr/>
            </p:nvSpPr>
            <p:spPr>
              <a:xfrm>
                <a:off x="6028650" y="1237157"/>
                <a:ext cx="2286466" cy="6718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</a:rPr>
                  <a:t>Acceptance measurements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90EDAC70-6353-314E-C1E3-D7EC87140763}"/>
                  </a:ext>
                </a:extLst>
              </p:cNvPr>
              <p:cNvSpPr txBox="1"/>
              <p:nvPr/>
            </p:nvSpPr>
            <p:spPr>
              <a:xfrm>
                <a:off x="8968212" y="1237155"/>
                <a:ext cx="2286466" cy="6718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</a:rPr>
                  <a:t>Informational measurements</a:t>
                </a:r>
              </a:p>
            </p:txBody>
          </p:sp>
        </p:grp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ECA0BC3-268C-B6AA-E0CA-44C033B9B527}"/>
                </a:ext>
              </a:extLst>
            </p:cNvPr>
            <p:cNvSpPr/>
            <p:nvPr/>
          </p:nvSpPr>
          <p:spPr>
            <a:xfrm>
              <a:off x="8968212" y="2689840"/>
              <a:ext cx="2294792" cy="547728"/>
            </a:xfrm>
            <a:prstGeom prst="rect">
              <a:avLst/>
            </a:prstGeom>
            <a:gradFill rotWithShape="1">
              <a:gsLst>
                <a:gs pos="0">
                  <a:srgbClr val="DDDDDD">
                    <a:tint val="73000"/>
                    <a:satMod val="150000"/>
                  </a:srgbClr>
                </a:gs>
                <a:gs pos="25000">
                  <a:srgbClr val="DDDDDD">
                    <a:tint val="96000"/>
                    <a:shade val="80000"/>
                    <a:satMod val="105000"/>
                  </a:srgbClr>
                </a:gs>
                <a:gs pos="38000">
                  <a:srgbClr val="DDDDDD">
                    <a:tint val="96000"/>
                    <a:shade val="59000"/>
                    <a:satMod val="120000"/>
                  </a:srgbClr>
                </a:gs>
                <a:gs pos="55000">
                  <a:srgbClr val="DDDDDD">
                    <a:shade val="57000"/>
                    <a:satMod val="120000"/>
                  </a:srgbClr>
                </a:gs>
                <a:gs pos="80000">
                  <a:srgbClr val="DDDDDD">
                    <a:shade val="56000"/>
                    <a:satMod val="145000"/>
                  </a:srgbClr>
                </a:gs>
                <a:gs pos="88000">
                  <a:srgbClr val="DDDDDD">
                    <a:shade val="63000"/>
                    <a:satMod val="160000"/>
                  </a:srgbClr>
                </a:gs>
                <a:gs pos="100000">
                  <a:srgbClr val="DDDDDD">
                    <a:tint val="99555"/>
                    <a:satMod val="155000"/>
                  </a:srgbClr>
                </a:gs>
              </a:gsLst>
              <a:lin ang="5400000" scaled="1"/>
            </a:gradFill>
            <a:ln w="9525" cap="flat" cmpd="sng" algn="ctr">
              <a:solidFill>
                <a:srgbClr val="DDDDDD">
                  <a:shade val="60000"/>
                  <a:satMod val="300000"/>
                </a:srgbClr>
              </a:solidFill>
              <a:prstDash val="solid"/>
            </a:ln>
            <a:effectLst>
              <a:glow rad="70000">
                <a:srgbClr val="DDDDDD">
                  <a:tint val="30000"/>
                  <a:shade val="95000"/>
                  <a:satMod val="300000"/>
                  <a:alpha val="50000"/>
                </a:srgbClr>
              </a:glo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1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I</a:t>
              </a:r>
              <a:r>
                <a:rPr kumimoji="0" lang="en-US" sz="1200" b="0" i="0" u="none" strike="noStrike" kern="0" cap="none" spc="0" normalizeH="0" baseline="-2500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</a:t>
              </a:r>
              <a:r>
                <a:rPr lang="en-US" sz="1200" kern="0" dirty="0">
                  <a:solidFill>
                    <a:srgbClr val="000000"/>
                  </a:solidFill>
                  <a:latin typeface="Arial"/>
                </a:rPr>
                <a:t> @ 4 K, 0-15 T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4966CBAE-FA39-DAC5-9782-047E94F864BB}"/>
              </a:ext>
            </a:extLst>
          </p:cNvPr>
          <p:cNvSpPr txBox="1"/>
          <p:nvPr/>
        </p:nvSpPr>
        <p:spPr>
          <a:xfrm>
            <a:off x="4572000" y="5502236"/>
            <a:ext cx="20965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Periodic defect - change in width &amp; sharp edge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4112E775-CDB2-F320-A04E-FF8A74E00925}"/>
              </a:ext>
            </a:extLst>
          </p:cNvPr>
          <p:cNvGrpSpPr/>
          <p:nvPr/>
        </p:nvGrpSpPr>
        <p:grpSpPr>
          <a:xfrm>
            <a:off x="4564292" y="3421644"/>
            <a:ext cx="2104235" cy="2080592"/>
            <a:chOff x="4564292" y="3421644"/>
            <a:chExt cx="2104235" cy="2080592"/>
          </a:xfrm>
        </p:grpSpPr>
        <p:pic>
          <p:nvPicPr>
            <p:cNvPr id="26" name="Picture 25" descr="A person wearing blue gloves holding a copper bar&#10;&#10;Description automatically generated">
              <a:extLst>
                <a:ext uri="{FF2B5EF4-FFF2-40B4-BE49-F238E27FC236}">
                  <a16:creationId xmlns:a16="http://schemas.microsoft.com/office/drawing/2014/main" id="{AA102A1B-AFCA-F3D9-2DCA-A49F196A34B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840" t="38611" r="33210" b="28796"/>
            <a:stretch/>
          </p:blipFill>
          <p:spPr>
            <a:xfrm>
              <a:off x="4564292" y="3421644"/>
              <a:ext cx="2104235" cy="2080592"/>
            </a:xfrm>
            <a:prstGeom prst="rect">
              <a:avLst/>
            </a:prstGeom>
          </p:spPr>
        </p:pic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8E324F25-4039-AFB4-0E01-B253F9C0DF9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46073" y="4567434"/>
              <a:ext cx="568036" cy="376383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CB9E1974-2FE0-C407-5CE5-A3C6EE4FDDF3}"/>
              </a:ext>
            </a:extLst>
          </p:cNvPr>
          <p:cNvSpPr txBox="1"/>
          <p:nvPr/>
        </p:nvSpPr>
        <p:spPr>
          <a:xfrm>
            <a:off x="6799122" y="5502236"/>
            <a:ext cx="209652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Non-conforming tape with dropouts in critical current.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EFD54B79-D2CB-CCD7-5E16-99DE0558FA66}"/>
              </a:ext>
            </a:extLst>
          </p:cNvPr>
          <p:cNvGrpSpPr/>
          <p:nvPr/>
        </p:nvGrpSpPr>
        <p:grpSpPr>
          <a:xfrm>
            <a:off x="6684289" y="3350588"/>
            <a:ext cx="2243418" cy="2229209"/>
            <a:chOff x="6836646" y="3350588"/>
            <a:chExt cx="2091061" cy="2153481"/>
          </a:xfrm>
        </p:grpSpPr>
        <p:pic>
          <p:nvPicPr>
            <p:cNvPr id="35" name="Picture 34" descr="A graph with red and blue lines&#10;&#10;AI-generated content may be incorrect.">
              <a:extLst>
                <a:ext uri="{FF2B5EF4-FFF2-40B4-BE49-F238E27FC236}">
                  <a16:creationId xmlns:a16="http://schemas.microsoft.com/office/drawing/2014/main" id="{24B55BD1-18E5-370B-2924-36000CEFD07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836646" y="3350588"/>
              <a:ext cx="2091061" cy="2153481"/>
            </a:xfrm>
            <a:prstGeom prst="rect">
              <a:avLst/>
            </a:prstGeom>
          </p:spPr>
        </p:pic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F8C2210E-A620-0DF8-452A-F86381C12F7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80227" y="4238220"/>
              <a:ext cx="568036" cy="376383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A23961F1-AC4C-236D-6858-4B07F0F288D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636736" y="4168369"/>
              <a:ext cx="568036" cy="376383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3C08EF70-A832-0500-D697-D2BCD54C5EE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81627" y="4180261"/>
              <a:ext cx="214541" cy="14215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5" name="Content Placeholder 9">
            <a:extLst>
              <a:ext uri="{FF2B5EF4-FFF2-40B4-BE49-F238E27FC236}">
                <a16:creationId xmlns:a16="http://schemas.microsoft.com/office/drawing/2014/main" id="{C2B24B4A-9E41-4FD3-5057-4F8A9808A49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620485" y="1105179"/>
            <a:ext cx="3151365" cy="1890819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E932B18B-CB76-9AF7-3E89-38ACFA5339D2}"/>
              </a:ext>
            </a:extLst>
          </p:cNvPr>
          <p:cNvSpPr txBox="1"/>
          <p:nvPr/>
        </p:nvSpPr>
        <p:spPr>
          <a:xfrm>
            <a:off x="5743659" y="2927931"/>
            <a:ext cx="3258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err="1"/>
              <a:t>I</a:t>
            </a:r>
            <a:r>
              <a:rPr lang="en-US" sz="1400" i="1" baseline="-25000" dirty="0" err="1"/>
              <a:t>c</a:t>
            </a:r>
            <a:r>
              <a:rPr lang="en-US" sz="1400" i="1" dirty="0"/>
              <a:t> variation in strands used for a coil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910822D1-564C-1081-8BDC-60170B5A353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89219" y="1719380"/>
            <a:ext cx="3151365" cy="1129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181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0F84EB-9E7E-8D63-971B-FBA12593AA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Cable design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25E681-E397-26E5-CBBE-370622ADF93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12.02.2025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ED60DE-B840-BB37-5ADA-6F07197FE3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TE/MSC/HSD Algirdas Baskys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B8D19C-EBF3-7508-0228-CFA1C11361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30E58F0-5399-E420-CB29-60A08F14D706}"/>
              </a:ext>
            </a:extLst>
          </p:cNvPr>
          <p:cNvSpPr txBox="1">
            <a:spLocks/>
          </p:cNvSpPr>
          <p:nvPr/>
        </p:nvSpPr>
        <p:spPr>
          <a:xfrm>
            <a:off x="457200" y="1293014"/>
            <a:ext cx="5586761" cy="5033519"/>
          </a:xfrm>
          <a:prstGeom prst="rect">
            <a:avLst/>
          </a:prstGeom>
        </p:spPr>
        <p:txBody>
          <a:bodyPr vert="horz">
            <a:normAutofit fontScale="55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 panose="020B0604020202020204" pitchFamily="34" charset="0"/>
              <a:buNone/>
            </a:pPr>
            <a:r>
              <a:rPr lang="en-US" dirty="0"/>
              <a:t>The HTS cable used in this study so far is a dielectric insulated stack of REBCO tapes comprising of:</a:t>
            </a:r>
          </a:p>
          <a:p>
            <a:r>
              <a:rPr lang="en-US" dirty="0"/>
              <a:t>Four 4 mm wide REBCO tapes arranged as two pairs in face-to-face configuration;</a:t>
            </a:r>
          </a:p>
          <a:p>
            <a:r>
              <a:rPr lang="en-US" dirty="0"/>
              <a:t>Two copper tapes surrounding REBCO;</a:t>
            </a:r>
          </a:p>
          <a:p>
            <a:r>
              <a:rPr lang="en-US" dirty="0"/>
              <a:t>Kapton wrap insulation with an average thickness of 75 </a:t>
            </a:r>
            <a:r>
              <a:rPr lang="el-GR" dirty="0"/>
              <a:t>μ</a:t>
            </a:r>
            <a:r>
              <a:rPr lang="en-US" dirty="0"/>
              <a:t>m;</a:t>
            </a:r>
          </a:p>
          <a:p>
            <a:r>
              <a:rPr lang="en-US" dirty="0"/>
              <a:t>No resin impregnation.</a:t>
            </a:r>
          </a:p>
          <a:p>
            <a:endParaRPr lang="en-US" dirty="0"/>
          </a:p>
          <a:p>
            <a:pPr marL="36576" indent="0">
              <a:buFont typeface="Arial" panose="020B0604020202020204" pitchFamily="34" charset="0"/>
              <a:buNone/>
            </a:pPr>
            <a:r>
              <a:rPr lang="en-US" dirty="0"/>
              <a:t>Cable was designed as a starting point for small magnets:</a:t>
            </a:r>
          </a:p>
          <a:p>
            <a:r>
              <a:rPr lang="en-US" dirty="0"/>
              <a:t>Nominal current 2 kA;</a:t>
            </a:r>
          </a:p>
          <a:p>
            <a:r>
              <a:rPr lang="en-US" dirty="0"/>
              <a:t>Operating up to 10 T field;</a:t>
            </a:r>
          </a:p>
          <a:p>
            <a:r>
              <a:rPr lang="en-US" dirty="0"/>
              <a:t>Inductance &lt; 30 </a:t>
            </a:r>
            <a:r>
              <a:rPr lang="en-US" dirty="0" err="1"/>
              <a:t>mH</a:t>
            </a:r>
            <a:r>
              <a:rPr lang="en-US" dirty="0"/>
              <a:t>;</a:t>
            </a:r>
          </a:p>
          <a:p>
            <a:r>
              <a:rPr lang="en-US" dirty="0"/>
              <a:t>Hotspot temperature &lt; 150 K;</a:t>
            </a:r>
          </a:p>
          <a:p>
            <a:r>
              <a:rPr lang="en-US" dirty="0"/>
              <a:t>Quench detection time ~10 </a:t>
            </a:r>
            <a:r>
              <a:rPr lang="en-US" dirty="0" err="1"/>
              <a:t>ms</a:t>
            </a:r>
            <a:r>
              <a:rPr lang="en-US" dirty="0"/>
              <a:t>;</a:t>
            </a:r>
          </a:p>
          <a:p>
            <a:r>
              <a:rPr lang="en-US" dirty="0"/>
              <a:t>Extraction voltage &lt; 1 kV;</a:t>
            </a:r>
          </a:p>
          <a:p>
            <a:pPr marL="36576" indent="0">
              <a:buNone/>
            </a:pPr>
            <a:endParaRPr lang="en-US" dirty="0"/>
          </a:p>
          <a:p>
            <a:pPr marL="36576" indent="0">
              <a:buFont typeface="Arial" panose="020B0604020202020204" pitchFamily="34" charset="0"/>
              <a:buNone/>
            </a:pPr>
            <a:r>
              <a:rPr lang="en-US" dirty="0"/>
              <a:t>Efforts are ongoing for developing alternative cable geometries that incorporate aspects of </a:t>
            </a:r>
            <a:r>
              <a:rPr lang="en-US" dirty="0" err="1"/>
              <a:t>filamentarization</a:t>
            </a:r>
            <a:r>
              <a:rPr lang="en-US" dirty="0"/>
              <a:t> and transposition.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2154D63-B97A-A681-DC93-458CDBB76B3E}"/>
              </a:ext>
            </a:extLst>
          </p:cNvPr>
          <p:cNvSpPr txBox="1"/>
          <p:nvPr/>
        </p:nvSpPr>
        <p:spPr>
          <a:xfrm>
            <a:off x="6043961" y="5524812"/>
            <a:ext cx="2940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Schematic representation of the cable used</a:t>
            </a:r>
            <a:endParaRPr lang="en-US" sz="1400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5A817C6-9078-4162-5861-052AC58A86D7}"/>
              </a:ext>
            </a:extLst>
          </p:cNvPr>
          <p:cNvGrpSpPr/>
          <p:nvPr/>
        </p:nvGrpSpPr>
        <p:grpSpPr>
          <a:xfrm>
            <a:off x="6318429" y="140443"/>
            <a:ext cx="2825569" cy="5226795"/>
            <a:chOff x="6318429" y="67293"/>
            <a:chExt cx="2825569" cy="5226795"/>
          </a:xfrm>
        </p:grpSpPr>
        <p:pic>
          <p:nvPicPr>
            <p:cNvPr id="17" name="Picture 16" descr="A yellow book with white pages&#10;&#10;AI-generated content may be incorrect.">
              <a:extLst>
                <a:ext uri="{FF2B5EF4-FFF2-40B4-BE49-F238E27FC236}">
                  <a16:creationId xmlns:a16="http://schemas.microsoft.com/office/drawing/2014/main" id="{9675636F-45CB-5AF8-1DF5-C7E54519FE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18429" y="67293"/>
              <a:ext cx="2117659" cy="4846834"/>
            </a:xfrm>
            <a:prstGeom prst="rect">
              <a:avLst/>
            </a:prstGeom>
          </p:spPr>
        </p:pic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79258348-CEF6-8CED-EE4B-22148CE1C2C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25132" y="2604293"/>
              <a:ext cx="392242" cy="0"/>
            </a:xfrm>
            <a:prstGeom prst="straightConnector1">
              <a:avLst/>
            </a:prstGeom>
            <a:ln>
              <a:solidFill>
                <a:srgbClr val="000000"/>
              </a:solidFill>
              <a:tailEnd type="oval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E04497C9-9BAB-B9D3-5639-44A49D1536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272816" y="4441122"/>
              <a:ext cx="360866" cy="0"/>
            </a:xfrm>
            <a:prstGeom prst="straightConnector1">
              <a:avLst/>
            </a:prstGeom>
            <a:ln>
              <a:solidFill>
                <a:srgbClr val="000000"/>
              </a:solidFill>
              <a:tailEnd type="oval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AB208E09-9D46-C4FA-8351-A17476862A4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49198" y="4372817"/>
              <a:ext cx="784484" cy="0"/>
            </a:xfrm>
            <a:prstGeom prst="straightConnector1">
              <a:avLst/>
            </a:prstGeom>
            <a:ln>
              <a:solidFill>
                <a:srgbClr val="000000"/>
              </a:solidFill>
              <a:tailEnd type="oval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3EE9AE94-4A0D-C88C-346F-1DB65E0547F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63200" y="4737290"/>
              <a:ext cx="0" cy="242334"/>
            </a:xfrm>
            <a:prstGeom prst="straightConnector1">
              <a:avLst/>
            </a:prstGeom>
            <a:ln>
              <a:solidFill>
                <a:srgbClr val="000000"/>
              </a:solidFill>
              <a:tailEnd type="oval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5A5973EE-FAA6-C80B-9DD6-168A159E0D6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43449" y="4737290"/>
              <a:ext cx="0" cy="242334"/>
            </a:xfrm>
            <a:prstGeom prst="straightConnector1">
              <a:avLst/>
            </a:prstGeom>
            <a:ln>
              <a:solidFill>
                <a:srgbClr val="000000"/>
              </a:solidFill>
              <a:tailEnd type="oval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18946226-6456-0842-B53F-7FAC4A178BF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24998" y="4737290"/>
              <a:ext cx="0" cy="242334"/>
            </a:xfrm>
            <a:prstGeom prst="straightConnector1">
              <a:avLst/>
            </a:prstGeom>
            <a:ln>
              <a:solidFill>
                <a:srgbClr val="000000"/>
              </a:solidFill>
              <a:tailEnd type="oval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05BA7D30-E33B-1DF0-C6E5-B732674FEF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00765" y="4737290"/>
              <a:ext cx="0" cy="242334"/>
            </a:xfrm>
            <a:prstGeom prst="straightConnector1">
              <a:avLst/>
            </a:prstGeom>
            <a:ln>
              <a:solidFill>
                <a:srgbClr val="000000"/>
              </a:solidFill>
              <a:tailEnd type="oval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4DC3355-0F0E-4C2E-86B6-0EC128BEDCF9}"/>
                </a:ext>
              </a:extLst>
            </p:cNvPr>
            <p:cNvSpPr txBox="1"/>
            <p:nvPr/>
          </p:nvSpPr>
          <p:spPr>
            <a:xfrm>
              <a:off x="7686650" y="2450404"/>
              <a:ext cx="85661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i="1" dirty="0"/>
                <a:t>Kapton wrap</a:t>
              </a:r>
              <a:endParaRPr lang="en-US" sz="1400" dirty="0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339DD3D5-7C68-045A-FB05-188911152C58}"/>
                </a:ext>
              </a:extLst>
            </p:cNvPr>
            <p:cNvSpPr txBox="1"/>
            <p:nvPr/>
          </p:nvSpPr>
          <p:spPr>
            <a:xfrm>
              <a:off x="6535157" y="4986311"/>
              <a:ext cx="147531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i="1" dirty="0"/>
                <a:t>4x REBCO tape</a:t>
              </a:r>
              <a:endParaRPr lang="en-US" sz="1400" dirty="0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F606376C-9140-ED65-E501-98F89F1AA390}"/>
                </a:ext>
              </a:extLst>
            </p:cNvPr>
            <p:cNvSpPr txBox="1"/>
            <p:nvPr/>
          </p:nvSpPr>
          <p:spPr>
            <a:xfrm>
              <a:off x="7687894" y="4157749"/>
              <a:ext cx="14561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i="1" dirty="0"/>
                <a:t>2x Copper tape (2x100</a:t>
              </a:r>
              <a:r>
                <a:rPr lang="el-GR" sz="1400" dirty="0"/>
                <a:t> μ</a:t>
              </a:r>
              <a:r>
                <a:rPr lang="en-US" sz="1400" dirty="0"/>
                <a:t>m)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784557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EA550E-0C70-31EB-E1FD-117CD087C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Single layer racetrack coils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6D3E17-8770-99C8-3D17-AA287BD9AF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322831"/>
            <a:ext cx="5463587" cy="3791610"/>
          </a:xfrm>
        </p:spPr>
        <p:txBody>
          <a:bodyPr>
            <a:normAutofit fontScale="77500" lnSpcReduction="20000"/>
          </a:bodyPr>
          <a:lstStyle/>
          <a:p>
            <a:pPr marL="36576" indent="0">
              <a:buNone/>
            </a:pPr>
            <a:r>
              <a:rPr lang="en-US" dirty="0"/>
              <a:t>Single layer coils were manufactured to:</a:t>
            </a:r>
          </a:p>
          <a:p>
            <a:r>
              <a:rPr lang="en-US" dirty="0"/>
              <a:t>Develop coil winding process;</a:t>
            </a:r>
          </a:p>
          <a:p>
            <a:r>
              <a:rPr lang="en-US" dirty="0"/>
              <a:t>Validate newly developed in-line cable insulation method with Kapton;</a:t>
            </a:r>
          </a:p>
          <a:p>
            <a:r>
              <a:rPr lang="en-US" dirty="0"/>
              <a:t>Address issue of cable buckling in the straight section of coil;</a:t>
            </a:r>
          </a:p>
          <a:p>
            <a:r>
              <a:rPr lang="en-US" dirty="0"/>
              <a:t>Validate voltage tap placement method;</a:t>
            </a:r>
          </a:p>
          <a:p>
            <a:r>
              <a:rPr lang="en-US" dirty="0"/>
              <a:t>Develop conductor characterization methods for defect localization.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8B1151-1BFB-7D0D-0BE5-CCD6E3BF77F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12.02.2025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DA5436-3BF0-133F-3B25-07B4D60769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TE/MSC/HSD Algirdas Baskys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190112-8E4B-0773-2E6A-CB8B9DD19E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10" name="Picture 9" descr="A close-up of a machine&#10;&#10;Description automatically generated">
            <a:extLst>
              <a:ext uri="{FF2B5EF4-FFF2-40B4-BE49-F238E27FC236}">
                <a16:creationId xmlns:a16="http://schemas.microsoft.com/office/drawing/2014/main" id="{DEC208EA-E17B-EAF2-EE5F-F0BABB4BF4D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345" t="42143" r="44245" b="48808"/>
          <a:stretch/>
        </p:blipFill>
        <p:spPr>
          <a:xfrm>
            <a:off x="5920789" y="2951104"/>
            <a:ext cx="2763266" cy="1216149"/>
          </a:xfrm>
          <a:prstGeom prst="rect">
            <a:avLst/>
          </a:prstGeom>
        </p:spPr>
      </p:pic>
      <p:pic>
        <p:nvPicPr>
          <p:cNvPr id="11" name="Content Placeholder 7" descr="A close up of a device&#10;&#10;Description automatically generated">
            <a:extLst>
              <a:ext uri="{FF2B5EF4-FFF2-40B4-BE49-F238E27FC236}">
                <a16:creationId xmlns:a16="http://schemas.microsoft.com/office/drawing/2014/main" id="{C9B01AD7-58AC-9046-45B9-12C6673DFFF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7778" r="43528"/>
          <a:stretch/>
        </p:blipFill>
        <p:spPr>
          <a:xfrm rot="5400000">
            <a:off x="3102970" y="4668555"/>
            <a:ext cx="2812776" cy="7352035"/>
          </a:xfrm>
          <a:prstGeom prst="rect">
            <a:avLst/>
          </a:prstGeom>
        </p:spPr>
      </p:pic>
      <p:pic>
        <p:nvPicPr>
          <p:cNvPr id="12" name="Picture 11" descr="A close-up of a machine&#10;&#10;AI-generated content may be incorrect.">
            <a:extLst>
              <a:ext uri="{FF2B5EF4-FFF2-40B4-BE49-F238E27FC236}">
                <a16:creationId xmlns:a16="http://schemas.microsoft.com/office/drawing/2014/main" id="{F2CD2F31-8FC3-3830-140C-D3FD159A740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82" t="24988" r="11960" b="32025"/>
          <a:stretch/>
        </p:blipFill>
        <p:spPr>
          <a:xfrm>
            <a:off x="5920788" y="1057169"/>
            <a:ext cx="2763266" cy="139508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991EF1E-5967-5F45-F4BC-5E15A29110F3}"/>
              </a:ext>
            </a:extLst>
          </p:cNvPr>
          <p:cNvSpPr txBox="1"/>
          <p:nvPr/>
        </p:nvSpPr>
        <p:spPr>
          <a:xfrm>
            <a:off x="5920788" y="2396838"/>
            <a:ext cx="27632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Single layer coil design during winding (J. </a:t>
            </a:r>
            <a:r>
              <a:rPr lang="en-US" sz="1400" i="1" dirty="0" err="1"/>
              <a:t>Mazet</a:t>
            </a:r>
            <a:r>
              <a:rPr lang="en-US" sz="1400" i="1" dirty="0"/>
              <a:t>)</a:t>
            </a:r>
            <a:endParaRPr lang="en-US" sz="1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C31D56A-31ED-5B81-28E4-2538D9C4266A}"/>
              </a:ext>
            </a:extLst>
          </p:cNvPr>
          <p:cNvSpPr txBox="1"/>
          <p:nvPr/>
        </p:nvSpPr>
        <p:spPr>
          <a:xfrm>
            <a:off x="5920788" y="4135898"/>
            <a:ext cx="29968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Winding issue (buckling) at the straight section of racetrack</a:t>
            </a:r>
            <a:endParaRPr lang="en-US" sz="1400" dirty="0"/>
          </a:p>
        </p:txBody>
      </p:sp>
      <p:pic>
        <p:nvPicPr>
          <p:cNvPr id="17" name="Picture 16" descr="A yellow piece of paper with holes on it&#10;&#10;Description automatically generated">
            <a:extLst>
              <a:ext uri="{FF2B5EF4-FFF2-40B4-BE49-F238E27FC236}">
                <a16:creationId xmlns:a16="http://schemas.microsoft.com/office/drawing/2014/main" id="{DFF2D02A-0840-3C31-86B6-71DDB4E8CA3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12" t="67027" r="25816" b="6314"/>
          <a:stretch/>
        </p:blipFill>
        <p:spPr>
          <a:xfrm>
            <a:off x="5329069" y="4679644"/>
            <a:ext cx="1361651" cy="924160"/>
          </a:xfrm>
          <a:prstGeom prst="rect">
            <a:avLst/>
          </a:prstGeom>
        </p:spPr>
      </p:pic>
      <p:pic>
        <p:nvPicPr>
          <p:cNvPr id="18" name="Content Placeholder 6">
            <a:extLst>
              <a:ext uri="{FF2B5EF4-FFF2-40B4-BE49-F238E27FC236}">
                <a16:creationId xmlns:a16="http://schemas.microsoft.com/office/drawing/2014/main" id="{D7B377A3-C07C-0869-577A-E1A916350A1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75729" y="4597126"/>
            <a:ext cx="2101162" cy="164737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D397BF1-C47C-9D61-8E7A-79C48A464597}"/>
              </a:ext>
            </a:extLst>
          </p:cNvPr>
          <p:cNvSpPr txBox="1"/>
          <p:nvPr/>
        </p:nvSpPr>
        <p:spPr>
          <a:xfrm>
            <a:off x="5221398" y="5535168"/>
            <a:ext cx="173921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Hall-scan of currents induced in extracted strands</a:t>
            </a:r>
            <a:endParaRPr lang="en-US" sz="14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8CD174E-F580-956C-3C5B-9AABD03FCA3C}"/>
              </a:ext>
            </a:extLst>
          </p:cNvPr>
          <p:cNvSpPr txBox="1"/>
          <p:nvPr/>
        </p:nvSpPr>
        <p:spPr>
          <a:xfrm>
            <a:off x="244642" y="5936721"/>
            <a:ext cx="51290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Resistive slope before transition in a section of a coil.</a:t>
            </a:r>
            <a:endParaRPr lang="en-US" sz="1400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F67EA29D-4A3F-EAD6-E201-BB397B6F8B0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5425" y="4597126"/>
            <a:ext cx="5080576" cy="131760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1832D462-A4DB-BC54-1F80-81C203457C76}"/>
              </a:ext>
            </a:extLst>
          </p:cNvPr>
          <p:cNvSpPr txBox="1"/>
          <p:nvPr/>
        </p:nvSpPr>
        <p:spPr>
          <a:xfrm rot="16200000">
            <a:off x="7929914" y="5009705"/>
            <a:ext cx="19453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i="1" dirty="0"/>
              <a:t>Field map above tape samples</a:t>
            </a:r>
            <a:endParaRPr lang="en-US" sz="1300" dirty="0"/>
          </a:p>
        </p:txBody>
      </p:sp>
    </p:spTree>
    <p:extLst>
      <p:ext uri="{BB962C8B-B14F-4D97-AF65-F5344CB8AC3E}">
        <p14:creationId xmlns:p14="http://schemas.microsoft.com/office/powerpoint/2010/main" val="21437785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F793A78D-BDDF-FCEA-5173-AA811B2C891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8214025"/>
              </p:ext>
            </p:extLst>
          </p:nvPr>
        </p:nvGraphicFramePr>
        <p:xfrm>
          <a:off x="4708302" y="3258478"/>
          <a:ext cx="3975754" cy="27178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578598">
                  <a:extLst>
                    <a:ext uri="{9D8B030D-6E8A-4147-A177-3AD203B41FA5}">
                      <a16:colId xmlns:a16="http://schemas.microsoft.com/office/drawing/2014/main" val="1257193625"/>
                    </a:ext>
                  </a:extLst>
                </a:gridCol>
                <a:gridCol w="1397156">
                  <a:extLst>
                    <a:ext uri="{9D8B030D-6E8A-4147-A177-3AD203B41FA5}">
                      <a16:colId xmlns:a16="http://schemas.microsoft.com/office/drawing/2014/main" val="215384182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SR_FC01_03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2331098"/>
                  </a:ext>
                </a:extLst>
              </a:tr>
              <a:tr h="277557">
                <a:tc>
                  <a:txBody>
                    <a:bodyPr/>
                    <a:lstStyle/>
                    <a:p>
                      <a:r>
                        <a:rPr lang="en-US" sz="1400" dirty="0"/>
                        <a:t># of turns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8602845"/>
                  </a:ext>
                </a:extLst>
              </a:tr>
              <a:tr h="302957">
                <a:tc>
                  <a:txBody>
                    <a:bodyPr/>
                    <a:lstStyle/>
                    <a:p>
                      <a:r>
                        <a:rPr lang="en-US" sz="1400" dirty="0"/>
                        <a:t>Pole radius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7485052"/>
                  </a:ext>
                </a:extLst>
              </a:tr>
              <a:tr h="277557">
                <a:tc>
                  <a:txBody>
                    <a:bodyPr/>
                    <a:lstStyle/>
                    <a:p>
                      <a:r>
                        <a:rPr lang="en-US" sz="1400" dirty="0"/>
                        <a:t>Straight section length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3863343"/>
                  </a:ext>
                </a:extLst>
              </a:tr>
              <a:tr h="201357">
                <a:tc>
                  <a:txBody>
                    <a:bodyPr/>
                    <a:lstStyle/>
                    <a:p>
                      <a:r>
                        <a:rPr lang="en-US" sz="1400" dirty="0"/>
                        <a:t>Inductance (</a:t>
                      </a:r>
                      <a:r>
                        <a:rPr lang="en-US" sz="1400" dirty="0" err="1"/>
                        <a:t>mH</a:t>
                      </a:r>
                      <a:r>
                        <a:rPr lang="en-US" sz="14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0.206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714217"/>
                  </a:ext>
                </a:extLst>
              </a:tr>
              <a:tr h="201357">
                <a:tc>
                  <a:txBody>
                    <a:bodyPr/>
                    <a:lstStyle/>
                    <a:p>
                      <a:r>
                        <a:rPr lang="en-US" sz="1400" i="1" dirty="0" err="1"/>
                        <a:t>I</a:t>
                      </a:r>
                      <a:r>
                        <a:rPr lang="en-US" sz="1400" baseline="-25000" dirty="0" err="1"/>
                        <a:t>c</a:t>
                      </a:r>
                      <a:r>
                        <a:rPr lang="en-US" sz="1400" dirty="0"/>
                        <a:t> at 1 mV, 77 K (A)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0089561"/>
                  </a:ext>
                </a:extLst>
              </a:tr>
              <a:tr h="137857">
                <a:tc>
                  <a:txBody>
                    <a:bodyPr/>
                    <a:lstStyle/>
                    <a:p>
                      <a:r>
                        <a:rPr lang="en-US" sz="1400" dirty="0"/>
                        <a:t>Coil constant (</a:t>
                      </a:r>
                      <a:r>
                        <a:rPr lang="en-US" sz="1400" dirty="0" err="1"/>
                        <a:t>mT</a:t>
                      </a:r>
                      <a:r>
                        <a:rPr lang="en-US" sz="1400" dirty="0"/>
                        <a:t>/A)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0.393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02965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Field at center at </a:t>
                      </a:r>
                      <a:r>
                        <a:rPr lang="en-US" sz="1400" i="1" dirty="0" err="1"/>
                        <a:t>I</a:t>
                      </a:r>
                      <a:r>
                        <a:rPr lang="en-US" sz="1400" baseline="-25000" dirty="0" err="1"/>
                        <a:t>c</a:t>
                      </a:r>
                      <a:r>
                        <a:rPr lang="en-US" sz="1400" dirty="0"/>
                        <a:t> and 77K (</a:t>
                      </a:r>
                      <a:r>
                        <a:rPr lang="en-US" sz="1400" dirty="0" err="1"/>
                        <a:t>mT</a:t>
                      </a:r>
                      <a:r>
                        <a:rPr lang="en-US" sz="14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123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3323495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4E6822-1AE6-61A3-AB8C-5C9B4E0D381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12.02.2025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EB9DB5-D171-E410-9168-2195023FD1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TE/MSC/HSD Algirdas Baskys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931230-22E0-A5CA-BC0F-37B285779F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Content Placeholder 6" descr="A close up of a circuit board&#10;&#10;Description automatically generated">
            <a:extLst>
              <a:ext uri="{FF2B5EF4-FFF2-40B4-BE49-F238E27FC236}">
                <a16:creationId xmlns:a16="http://schemas.microsoft.com/office/drawing/2014/main" id="{67A84719-7C7E-4910-A9AD-DD60AF98BBD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086" t="9582" r="33320" b="4458"/>
          <a:stretch/>
        </p:blipFill>
        <p:spPr>
          <a:xfrm rot="16200000">
            <a:off x="5905388" y="84734"/>
            <a:ext cx="1581582" cy="3975753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4E251EFC-2875-188A-7C6E-8543B58E20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Single layer racetrack coils (2)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9E00E7F3-34BB-B3C8-21B6-E218B9461635}"/>
              </a:ext>
            </a:extLst>
          </p:cNvPr>
          <p:cNvSpPr txBox="1">
            <a:spLocks/>
          </p:cNvSpPr>
          <p:nvPr/>
        </p:nvSpPr>
        <p:spPr>
          <a:xfrm>
            <a:off x="457199" y="1322831"/>
            <a:ext cx="4069937" cy="2106169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 panose="020B0604020202020204" pitchFamily="34" charset="0"/>
              <a:buNone/>
            </a:pPr>
            <a:r>
              <a:rPr lang="en-US" dirty="0"/>
              <a:t>The coil SR_FC01_03 was successfully tested with previous issues addressed and no signs of conductor damage. </a:t>
            </a:r>
          </a:p>
          <a:p>
            <a:pPr marL="36576" indent="0">
              <a:buFont typeface="Arial" panose="020B0604020202020204" pitchFamily="34" charset="0"/>
              <a:buNone/>
            </a:pPr>
            <a:r>
              <a:rPr lang="en-US" dirty="0"/>
              <a:t>The coil was also thermally cycled 9 times with no </a:t>
            </a:r>
            <a:r>
              <a:rPr lang="en-US" i="1" dirty="0" err="1"/>
              <a:t>I</a:t>
            </a:r>
            <a:r>
              <a:rPr lang="en-US" baseline="-25000" dirty="0" err="1"/>
              <a:t>c</a:t>
            </a:r>
            <a:r>
              <a:rPr lang="en-US" dirty="0"/>
              <a:t> degradation.</a:t>
            </a:r>
          </a:p>
          <a:p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C4543E1-D6C1-1390-43B0-CAC9B899926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20" t="9493" r="11990" b="5036"/>
          <a:stretch/>
        </p:blipFill>
        <p:spPr bwMode="auto">
          <a:xfrm>
            <a:off x="181852" y="3171179"/>
            <a:ext cx="3667760" cy="3008272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C0F0BD1-FE7D-E63A-0CA5-74AD26886473}"/>
              </a:ext>
            </a:extLst>
          </p:cNvPr>
          <p:cNvSpPr txBox="1"/>
          <p:nvPr/>
        </p:nvSpPr>
        <p:spPr>
          <a:xfrm>
            <a:off x="4614116" y="2863402"/>
            <a:ext cx="406993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/>
              <a:t>Single layer racetrack coil prepared for LN2 test</a:t>
            </a:r>
            <a:endParaRPr lang="en-US" sz="1400" dirty="0"/>
          </a:p>
        </p:txBody>
      </p:sp>
      <p:pic>
        <p:nvPicPr>
          <p:cNvPr id="16" name="Picture 15" descr="A graph with red dots&#10;&#10;AI-generated content may be incorrect.">
            <a:extLst>
              <a:ext uri="{FF2B5EF4-FFF2-40B4-BE49-F238E27FC236}">
                <a16:creationId xmlns:a16="http://schemas.microsoft.com/office/drawing/2014/main" id="{EAE8B6E3-A6E1-0963-1473-95F9B7997C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91833" y="3310626"/>
            <a:ext cx="1715463" cy="122161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B3C18E0-623D-7467-A880-90EFF010C68A}"/>
              </a:ext>
            </a:extLst>
          </p:cNvPr>
          <p:cNvSpPr txBox="1"/>
          <p:nvPr/>
        </p:nvSpPr>
        <p:spPr>
          <a:xfrm>
            <a:off x="2870345" y="3813162"/>
            <a:ext cx="734291" cy="251795"/>
          </a:xfrm>
          <a:prstGeom prst="rect">
            <a:avLst/>
          </a:prstGeom>
          <a:solidFill>
            <a:schemeClr val="bg1"/>
          </a:solidFill>
        </p:spPr>
        <p:txBody>
          <a:bodyPr wrap="square" lIns="18000" tIns="18000" rIns="18000" bIns="18000" rtlCol="0">
            <a:spAutoFit/>
          </a:bodyPr>
          <a:lstStyle/>
          <a:p>
            <a:r>
              <a:rPr lang="en-US" sz="1400" dirty="0"/>
              <a:t>A. Saba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2738440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F0DE7-7440-C92D-3E1A-123F937CD5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Double layer racetrack coils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23ABC3-6C1A-C31E-46AB-E7F329E531F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12.02.2025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4A2F86-9DF1-5ECE-0E87-235784983A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TE/MSC/HSD Algirdas Baskys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3E09E6-B3CD-F601-E191-AA9DEA45AD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4" name="Picture 13" descr="A rectangular object with a copper wire&#10;&#10;AI-generated content may be incorrect.">
            <a:extLst>
              <a:ext uri="{FF2B5EF4-FFF2-40B4-BE49-F238E27FC236}">
                <a16:creationId xmlns:a16="http://schemas.microsoft.com/office/drawing/2014/main" id="{E0CA7498-A353-D116-2085-AA8923BD9CF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6861" b="8138"/>
          <a:stretch/>
        </p:blipFill>
        <p:spPr>
          <a:xfrm rot="5400000">
            <a:off x="5952890" y="1868045"/>
            <a:ext cx="3738897" cy="2383566"/>
          </a:xfrm>
          <a:prstGeom prst="rect">
            <a:avLst/>
          </a:prstGeom>
        </p:spPr>
      </p:pic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96AB7CA2-A277-0347-C4D8-268F5FCF3E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22832"/>
            <a:ext cx="6067515" cy="1590040"/>
          </a:xfrm>
        </p:spPr>
        <p:txBody>
          <a:bodyPr>
            <a:normAutofit fontScale="77500" lnSpcReduction="20000"/>
          </a:bodyPr>
          <a:lstStyle/>
          <a:p>
            <a:pPr marL="36576" indent="0">
              <a:buNone/>
            </a:pPr>
            <a:r>
              <a:rPr lang="en-US" dirty="0"/>
              <a:t>The pole design was updated for double-layer racetrack with layer jump.</a:t>
            </a:r>
          </a:p>
          <a:p>
            <a:pPr marL="36576" indent="0">
              <a:buNone/>
            </a:pPr>
            <a:r>
              <a:rPr lang="en-US" dirty="0"/>
              <a:t>After winding the double racetrack coil is contained in PEEK module that will in turn be placed in a mechanical support structure.</a:t>
            </a:r>
          </a:p>
          <a:p>
            <a:pPr marL="36576" indent="0">
              <a:buNone/>
            </a:pP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C933743-3572-F97E-CAA2-B0D51214DCAE}"/>
              </a:ext>
            </a:extLst>
          </p:cNvPr>
          <p:cNvSpPr txBox="1"/>
          <p:nvPr/>
        </p:nvSpPr>
        <p:spPr>
          <a:xfrm>
            <a:off x="6530388" y="4929277"/>
            <a:ext cx="24837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Double layer racetrack coil after winding, contained in module made of glass loaded PEEK</a:t>
            </a:r>
            <a:endParaRPr lang="en-US" sz="1400" dirty="0"/>
          </a:p>
        </p:txBody>
      </p:sp>
      <p:graphicFrame>
        <p:nvGraphicFramePr>
          <p:cNvPr id="18" name="Content Placeholder 9">
            <a:extLst>
              <a:ext uri="{FF2B5EF4-FFF2-40B4-BE49-F238E27FC236}">
                <a16:creationId xmlns:a16="http://schemas.microsoft.com/office/drawing/2014/main" id="{47734851-4B10-3CF0-C538-A63A2D0D17E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1455026"/>
              </p:ext>
            </p:extLst>
          </p:nvPr>
        </p:nvGraphicFramePr>
        <p:xfrm>
          <a:off x="454676" y="2912872"/>
          <a:ext cx="2807074" cy="32359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29217">
                  <a:extLst>
                    <a:ext uri="{9D8B030D-6E8A-4147-A177-3AD203B41FA5}">
                      <a16:colId xmlns:a16="http://schemas.microsoft.com/office/drawing/2014/main" val="1257193625"/>
                    </a:ext>
                  </a:extLst>
                </a:gridCol>
                <a:gridCol w="777857">
                  <a:extLst>
                    <a:ext uri="{9D8B030D-6E8A-4147-A177-3AD203B41FA5}">
                      <a16:colId xmlns:a16="http://schemas.microsoft.com/office/drawing/2014/main" val="215384182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2331098"/>
                  </a:ext>
                </a:extLst>
              </a:tr>
              <a:tr h="277557">
                <a:tc>
                  <a:txBody>
                    <a:bodyPr/>
                    <a:lstStyle/>
                    <a:p>
                      <a:r>
                        <a:rPr lang="en-US" sz="1400" dirty="0"/>
                        <a:t># of turns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58602845"/>
                  </a:ext>
                </a:extLst>
              </a:tr>
              <a:tr h="302957">
                <a:tc>
                  <a:txBody>
                    <a:bodyPr/>
                    <a:lstStyle/>
                    <a:p>
                      <a:r>
                        <a:rPr lang="en-US" sz="1400" dirty="0"/>
                        <a:t>Pole radius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07485052"/>
                  </a:ext>
                </a:extLst>
              </a:tr>
              <a:tr h="302957">
                <a:tc>
                  <a:txBody>
                    <a:bodyPr/>
                    <a:lstStyle/>
                    <a:p>
                      <a:r>
                        <a:rPr lang="en-US" sz="1400" dirty="0"/>
                        <a:t>Tape/cable width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2188999"/>
                  </a:ext>
                </a:extLst>
              </a:tr>
              <a:tr h="277557">
                <a:tc>
                  <a:txBody>
                    <a:bodyPr/>
                    <a:lstStyle/>
                    <a:p>
                      <a:r>
                        <a:rPr lang="en-US" sz="1400" dirty="0"/>
                        <a:t>Straight section length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83863343"/>
                  </a:ext>
                </a:extLst>
              </a:tr>
              <a:tr h="201357">
                <a:tc>
                  <a:txBody>
                    <a:bodyPr/>
                    <a:lstStyle/>
                    <a:p>
                      <a:r>
                        <a:rPr lang="en-US" sz="1400" dirty="0"/>
                        <a:t>Inductance (</a:t>
                      </a:r>
                      <a:r>
                        <a:rPr lang="en-US" sz="1400" dirty="0" err="1"/>
                        <a:t>mH</a:t>
                      </a:r>
                      <a:r>
                        <a:rPr lang="en-US" sz="14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0.790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714217"/>
                  </a:ext>
                </a:extLst>
              </a:tr>
              <a:tr h="20135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1" dirty="0" err="1"/>
                        <a:t>I</a:t>
                      </a:r>
                      <a:r>
                        <a:rPr lang="en-US" sz="1400" baseline="-25000" dirty="0" err="1"/>
                        <a:t>c</a:t>
                      </a:r>
                      <a:r>
                        <a:rPr lang="en-US" sz="1400" dirty="0"/>
                        <a:t> at 1 mV, 77 K (A)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276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74139570"/>
                  </a:ext>
                </a:extLst>
              </a:tr>
              <a:tr h="20135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Coil constant (</a:t>
                      </a:r>
                      <a:r>
                        <a:rPr lang="en-US" sz="1400" dirty="0" err="1"/>
                        <a:t>mT</a:t>
                      </a:r>
                      <a:r>
                        <a:rPr lang="en-US" sz="1400" dirty="0"/>
                        <a:t>/A)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0.867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9611815"/>
                  </a:ext>
                </a:extLst>
              </a:tr>
              <a:tr h="20135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Field at center at </a:t>
                      </a:r>
                      <a:r>
                        <a:rPr lang="en-US" sz="1400" i="1" dirty="0" err="1"/>
                        <a:t>I</a:t>
                      </a:r>
                      <a:r>
                        <a:rPr lang="en-US" sz="1400" baseline="-25000" dirty="0" err="1"/>
                        <a:t>c</a:t>
                      </a:r>
                      <a:r>
                        <a:rPr lang="en-US" sz="1400" dirty="0"/>
                        <a:t> and 77 K (</a:t>
                      </a:r>
                      <a:r>
                        <a:rPr lang="en-US" sz="1400" dirty="0" err="1"/>
                        <a:t>mT</a:t>
                      </a:r>
                      <a:r>
                        <a:rPr lang="en-US" sz="14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239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56849843"/>
                  </a:ext>
                </a:extLst>
              </a:tr>
            </a:tbl>
          </a:graphicData>
        </a:graphic>
      </p:graphicFrame>
      <p:sp>
        <p:nvSpPr>
          <p:cNvPr id="23" name="Content Placeholder 15">
            <a:extLst>
              <a:ext uri="{FF2B5EF4-FFF2-40B4-BE49-F238E27FC236}">
                <a16:creationId xmlns:a16="http://schemas.microsoft.com/office/drawing/2014/main" id="{37D5715E-EF00-80AC-11E6-3DB47BC25773}"/>
              </a:ext>
            </a:extLst>
          </p:cNvPr>
          <p:cNvSpPr txBox="1">
            <a:spLocks/>
          </p:cNvSpPr>
          <p:nvPr/>
        </p:nvSpPr>
        <p:spPr>
          <a:xfrm>
            <a:off x="3354325" y="2913506"/>
            <a:ext cx="3170390" cy="206324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 panose="020B0604020202020204" pitchFamily="34" charset="0"/>
              <a:buNone/>
            </a:pPr>
            <a:r>
              <a:rPr lang="en-US" dirty="0"/>
              <a:t>After tests at LN2, the strands from the coil were extracted and scanned with TAPESTAR™, which did not reveal conductor damage.</a:t>
            </a:r>
          </a:p>
          <a:p>
            <a:pPr marL="36576" indent="0">
              <a:buFont typeface="Arial" panose="020B0604020202020204" pitchFamily="34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61368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663AB6-B5DD-8540-EAB5-BED78C310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 of </a:t>
            </a:r>
            <a:r>
              <a:rPr lang="en-US" i="1" dirty="0" err="1"/>
              <a:t>I</a:t>
            </a:r>
            <a:r>
              <a:rPr lang="en-US" baseline="-25000" dirty="0" err="1"/>
              <a:t>c</a:t>
            </a:r>
            <a:r>
              <a:rPr lang="en-US" dirty="0"/>
              <a:t>(B,𝜃)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A8BE66-39D5-2D17-31C0-171B1C96C99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12.02.2025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81419E-C4A8-516F-B035-A58C87CDA8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TE/MSC/HSD Algirdas Baskys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31A7C0-59CE-A5CA-6061-2F5D5B7DDC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979B479-DBD5-0D09-B047-ED9520FAFAEA}"/>
              </a:ext>
            </a:extLst>
          </p:cNvPr>
          <p:cNvSpPr txBox="1"/>
          <p:nvPr/>
        </p:nvSpPr>
        <p:spPr>
          <a:xfrm>
            <a:off x="694403" y="5494576"/>
            <a:ext cx="3224625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i="1" dirty="0"/>
              <a:t>Angular </a:t>
            </a:r>
            <a:r>
              <a:rPr lang="en-US" sz="1400" i="1" dirty="0" err="1"/>
              <a:t>I</a:t>
            </a:r>
            <a:r>
              <a:rPr lang="en-US" sz="1400" i="1" baseline="-25000" dirty="0" err="1"/>
              <a:t>c</a:t>
            </a:r>
            <a:r>
              <a:rPr lang="en-US" sz="1400" i="1" dirty="0"/>
              <a:t> dependency at 77 K 0.5 T shows asymmetric ab-plane peaks DOI:10.6084/m9.figshare.23536374.v4</a:t>
            </a:r>
          </a:p>
          <a:p>
            <a:pPr algn="l"/>
            <a:endParaRPr lang="en-US" sz="1400" b="1" i="1" dirty="0"/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id="{E9C05731-E213-3BF6-367D-380A13BEAABE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-1066800" y="2405577"/>
            <a:ext cx="558078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" name="Rectangle 3">
            <a:extLst>
              <a:ext uri="{FF2B5EF4-FFF2-40B4-BE49-F238E27FC236}">
                <a16:creationId xmlns:a16="http://schemas.microsoft.com/office/drawing/2014/main" id="{14B4A0BC-AA5B-39FF-F14C-FB6AC0E17DB3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-1066800" y="6101277"/>
            <a:ext cx="558078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Rectangle 5">
            <a:extLst>
              <a:ext uri="{FF2B5EF4-FFF2-40B4-BE49-F238E27FC236}">
                <a16:creationId xmlns:a16="http://schemas.microsoft.com/office/drawing/2014/main" id="{722EC30A-A229-EBBD-AA12-EC30ED9268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344843" y="871806"/>
            <a:ext cx="253715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" name="Rectangle 6">
            <a:extLst>
              <a:ext uri="{FF2B5EF4-FFF2-40B4-BE49-F238E27FC236}">
                <a16:creationId xmlns:a16="http://schemas.microsoft.com/office/drawing/2014/main" id="{2741418D-EEBA-ACFB-AB4C-CAA8AC8254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344843" y="5583506"/>
            <a:ext cx="253715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ontent Placeholder 15">
                <a:extLst>
                  <a:ext uri="{FF2B5EF4-FFF2-40B4-BE49-F238E27FC236}">
                    <a16:creationId xmlns:a16="http://schemas.microsoft.com/office/drawing/2014/main" id="{60871A84-6926-30FA-A78C-B5548765400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22186" y="1228775"/>
                <a:ext cx="5349306" cy="2482339"/>
              </a:xfrm>
            </p:spPr>
            <p:txBody>
              <a:bodyPr>
                <a:normAutofit fontScale="62500" lnSpcReduction="20000"/>
              </a:bodyPr>
              <a:lstStyle/>
              <a:p>
                <a:pPr marL="36576" indent="0">
                  <a:buNone/>
                </a:pPr>
                <a:r>
                  <a:rPr lang="en-US" dirty="0"/>
                  <a:t>Double racetrack coils have consistently showed a substantial difference in the critical current of the two layers, yet the extracted strand tests did not reveal any substantial difference in strand critical current variation.</a:t>
                </a:r>
              </a:p>
              <a:p>
                <a:pPr marL="36576" indent="0">
                  <a:buNone/>
                </a:pPr>
                <a:r>
                  <a:rPr lang="en-US" dirty="0"/>
                  <a:t>The culprit was found to be </a:t>
                </a:r>
                <a:r>
                  <a:rPr lang="en-US" i="1" dirty="0" err="1"/>
                  <a:t>I</a:t>
                </a:r>
                <a:r>
                  <a:rPr lang="en-US" baseline="-25000" dirty="0" err="1"/>
                  <a:t>c</a:t>
                </a:r>
                <a:r>
                  <a:rPr lang="en-US" dirty="0"/>
                  <a:t>(</a:t>
                </a:r>
                <a:r>
                  <a:rPr lang="en-US" i="1" dirty="0"/>
                  <a:t>B</a:t>
                </a:r>
                <a:r>
                  <a:rPr lang="en-US" dirty="0"/>
                  <a:t>,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dirty="0"/>
                  <a:t>), being not symmetrical with respect tape normal direction.</a:t>
                </a:r>
              </a:p>
              <a:p>
                <a:pPr marL="36576" indent="0">
                  <a:buNone/>
                </a:pPr>
                <a:r>
                  <a:rPr lang="en-US" dirty="0"/>
                  <a:t>This was addressed by arranging the REBCO tapes in the cable to compensate for the difference.</a:t>
                </a:r>
              </a:p>
            </p:txBody>
          </p:sp>
        </mc:Choice>
        <mc:Fallback xmlns="">
          <p:sp>
            <p:nvSpPr>
              <p:cNvPr id="22" name="Content Placeholder 15">
                <a:extLst>
                  <a:ext uri="{FF2B5EF4-FFF2-40B4-BE49-F238E27FC236}">
                    <a16:creationId xmlns:a16="http://schemas.microsoft.com/office/drawing/2014/main" id="{60871A84-6926-30FA-A78C-B5548765400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22186" y="1228775"/>
                <a:ext cx="5349306" cy="2482339"/>
              </a:xfrm>
              <a:blipFill>
                <a:blip r:embed="rId3"/>
                <a:stretch>
                  <a:fillRect l="-342" t="-3194" r="-14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3" name="Group 42">
            <a:extLst>
              <a:ext uri="{FF2B5EF4-FFF2-40B4-BE49-F238E27FC236}">
                <a16:creationId xmlns:a16="http://schemas.microsoft.com/office/drawing/2014/main" id="{D27894F2-12E0-7BBD-34E1-A24513ABC347}"/>
              </a:ext>
            </a:extLst>
          </p:cNvPr>
          <p:cNvGrpSpPr/>
          <p:nvPr/>
        </p:nvGrpSpPr>
        <p:grpSpPr>
          <a:xfrm>
            <a:off x="5835683" y="3298784"/>
            <a:ext cx="3110891" cy="2552260"/>
            <a:chOff x="5835683" y="3501980"/>
            <a:chExt cx="3110891" cy="2552260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E34F52DD-BFF2-BA7C-8E3F-490DAB12B97B}"/>
                </a:ext>
              </a:extLst>
            </p:cNvPr>
            <p:cNvGrpSpPr/>
            <p:nvPr/>
          </p:nvGrpSpPr>
          <p:grpSpPr>
            <a:xfrm>
              <a:off x="5968918" y="3586089"/>
              <a:ext cx="2977656" cy="2468151"/>
              <a:chOff x="5968918" y="3605271"/>
              <a:chExt cx="2977656" cy="2468151"/>
            </a:xfrm>
          </p:grpSpPr>
          <p:pic>
            <p:nvPicPr>
              <p:cNvPr id="13" name="Picture 12" descr="A graph of a graph&#10;&#10;Description automatically generated">
                <a:extLst>
                  <a:ext uri="{FF2B5EF4-FFF2-40B4-BE49-F238E27FC236}">
                    <a16:creationId xmlns:a16="http://schemas.microsoft.com/office/drawing/2014/main" id="{A99166DE-8B8C-DB69-3910-4D57F9376AF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l="3491" t="7924" r="3983" b="1889"/>
              <a:stretch/>
            </p:blipFill>
            <p:spPr>
              <a:xfrm>
                <a:off x="5968918" y="3605271"/>
                <a:ext cx="2977656" cy="2468151"/>
              </a:xfrm>
              <a:prstGeom prst="rect">
                <a:avLst/>
              </a:prstGeom>
            </p:spPr>
          </p:pic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31ABF50C-A0FD-AC5B-9AB5-8CECC45BE54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02419" y="5089253"/>
                <a:ext cx="486184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>
                <a:extLst>
                  <a:ext uri="{FF2B5EF4-FFF2-40B4-BE49-F238E27FC236}">
                    <a16:creationId xmlns:a16="http://schemas.microsoft.com/office/drawing/2014/main" id="{87FA6DCE-F1C4-472D-11D7-2712645E0F6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674428" y="5089253"/>
                <a:ext cx="206943" cy="0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FDE559DD-BE67-C300-9CBB-A39F5C74C945}"/>
                </a:ext>
              </a:extLst>
            </p:cNvPr>
            <p:cNvSpPr txBox="1"/>
            <p:nvPr/>
          </p:nvSpPr>
          <p:spPr>
            <a:xfrm>
              <a:off x="5835683" y="3501980"/>
              <a:ext cx="415245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800" i="1" dirty="0"/>
                <a:t>b)</a:t>
              </a:r>
              <a:endParaRPr lang="en-US" dirty="0"/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9EA3E026-0B7A-528F-1EDF-2C894BD311B6}"/>
              </a:ext>
            </a:extLst>
          </p:cNvPr>
          <p:cNvSpPr txBox="1"/>
          <p:nvPr/>
        </p:nvSpPr>
        <p:spPr>
          <a:xfrm>
            <a:off x="5809532" y="5822438"/>
            <a:ext cx="3334672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300" i="1" dirty="0"/>
              <a:t>Typical difference in coil layer </a:t>
            </a:r>
            <a:r>
              <a:rPr lang="en-US" sz="1300" i="1" dirty="0" err="1"/>
              <a:t>I</a:t>
            </a:r>
            <a:r>
              <a:rPr lang="en-US" sz="1300" i="1" baseline="-25000" dirty="0" err="1"/>
              <a:t>c</a:t>
            </a:r>
            <a:r>
              <a:rPr lang="en-US" sz="1300" i="1" dirty="0"/>
              <a:t> before a) and after b) change of tape stacking in cable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F9D8C16-1A6F-5368-D424-5128FDB49805}"/>
              </a:ext>
            </a:extLst>
          </p:cNvPr>
          <p:cNvGrpSpPr/>
          <p:nvPr/>
        </p:nvGrpSpPr>
        <p:grpSpPr>
          <a:xfrm>
            <a:off x="5809532" y="1014608"/>
            <a:ext cx="3310679" cy="2421024"/>
            <a:chOff x="5809532" y="1204307"/>
            <a:chExt cx="3310679" cy="2421024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8BFBCEAC-41BF-0FB3-D8B2-0145C859A082}"/>
                </a:ext>
              </a:extLst>
            </p:cNvPr>
            <p:cNvGrpSpPr/>
            <p:nvPr/>
          </p:nvGrpSpPr>
          <p:grpSpPr>
            <a:xfrm>
              <a:off x="6086531" y="1217063"/>
              <a:ext cx="3033680" cy="2408268"/>
              <a:chOff x="6086531" y="1217063"/>
              <a:chExt cx="3033680" cy="2408268"/>
            </a:xfrm>
          </p:grpSpPr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6C91F291-3A6A-1E6F-6954-DB896961AD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12045" y="2626790"/>
                <a:ext cx="486184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2DC9FE4D-680E-AF4E-6388-8BFC470CA01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913268" y="2626790"/>
                <a:ext cx="206943" cy="0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0E412523-C543-DAA9-7DAC-B53351A9C1F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rcRect l="8300" t="9188" r="12938" b="4034"/>
              <a:stretch/>
            </p:blipFill>
            <p:spPr>
              <a:xfrm>
                <a:off x="6086531" y="1217063"/>
                <a:ext cx="2860043" cy="2408268"/>
              </a:xfrm>
              <a:prstGeom prst="rect">
                <a:avLst/>
              </a:prstGeom>
            </p:spPr>
          </p:pic>
        </p:grp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23385B13-301C-E916-B098-AA3EA9699CA2}"/>
                </a:ext>
              </a:extLst>
            </p:cNvPr>
            <p:cNvSpPr txBox="1"/>
            <p:nvPr/>
          </p:nvSpPr>
          <p:spPr>
            <a:xfrm>
              <a:off x="5809532" y="1204307"/>
              <a:ext cx="415245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800" i="1" dirty="0"/>
                <a:t>a)</a:t>
              </a:r>
              <a:endParaRPr lang="en-US" dirty="0"/>
            </a:p>
          </p:txBody>
        </p:sp>
      </p:grpSp>
      <p:pic>
        <p:nvPicPr>
          <p:cNvPr id="7" name="Graphic 6">
            <a:extLst>
              <a:ext uri="{FF2B5EF4-FFF2-40B4-BE49-F238E27FC236}">
                <a16:creationId xmlns:a16="http://schemas.microsoft.com/office/drawing/2014/main" id="{376631B8-8F01-5FB2-6B66-540CE121AE1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6044" y="3869577"/>
            <a:ext cx="3581529" cy="1673907"/>
          </a:xfrm>
          <a:prstGeom prst="rect">
            <a:avLst/>
          </a:prstGeom>
        </p:spPr>
      </p:pic>
      <p:pic>
        <p:nvPicPr>
          <p:cNvPr id="3" name="Content Placeholder 3" descr="A graph showing a curved curve&#10;&#10;Description automatically generated with medium confidence">
            <a:extLst>
              <a:ext uri="{FF2B5EF4-FFF2-40B4-BE49-F238E27FC236}">
                <a16:creationId xmlns:a16="http://schemas.microsoft.com/office/drawing/2014/main" id="{1E4EAF6F-4366-BF00-F7A0-B87745A8D61E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4893" t="16652" r="69626" b="19607"/>
          <a:stretch/>
        </p:blipFill>
        <p:spPr>
          <a:xfrm>
            <a:off x="4022933" y="3790180"/>
            <a:ext cx="1376946" cy="1386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52533"/>
      </p:ext>
    </p:extLst>
  </p:cSld>
  <p:clrMapOvr>
    <a:masterClrMapping/>
  </p:clrMapOvr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D9F76D9F9A3B542B9C51492AA66C87C" ma:contentTypeVersion="7" ma:contentTypeDescription="Create a new document." ma:contentTypeScope="" ma:versionID="647d88147166a44d87948d63d58bf931">
  <xsd:schema xmlns:xsd="http://www.w3.org/2001/XMLSchema" xmlns:xs="http://www.w3.org/2001/XMLSchema" xmlns:p="http://schemas.microsoft.com/office/2006/metadata/properties" xmlns:ns2="4e9d1e4c-ddc8-4b15-a9eb-a5b17b9f07b7" xmlns:ns3="e24f2763-0e71-4812-94ad-3b15b8174d77" targetNamespace="http://schemas.microsoft.com/office/2006/metadata/properties" ma:root="true" ma:fieldsID="d13e733de6bf797edd32b5e86ef27d09" ns2:_="" ns3:_="">
    <xsd:import namespace="4e9d1e4c-ddc8-4b15-a9eb-a5b17b9f07b7"/>
    <xsd:import namespace="e24f2763-0e71-4812-94ad-3b15b8174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9d1e4c-ddc8-4b15-a9eb-a5b17b9f07b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4f2763-0e71-4812-94ad-3b15b8174d7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e24f2763-0e71-4812-94ad-3b15b8174d77">
      <UserInfo>
        <DisplayName>Sanda Trofaila</DisplayName>
        <AccountId>19</AccountId>
        <AccountType/>
      </UserInfo>
      <UserInfo>
        <DisplayName>Germana Riddone</DisplayName>
        <AccountId>7</AccountId>
        <AccountType/>
      </UserInfo>
      <UserInfo>
        <DisplayName>Natalia Tara</DisplayName>
        <AccountId>13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2E7EE1BB-3C79-4391-98AD-E382B4EFC6BE}">
  <ds:schemaRefs>
    <ds:schemaRef ds:uri="4e9d1e4c-ddc8-4b15-a9eb-a5b17b9f07b7"/>
    <ds:schemaRef ds:uri="e24f2763-0e71-4812-94ad-3b15b8174d7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49F46D0-D22B-4A79-B6E1-793E4DA25814}">
  <ds:schemaRefs>
    <ds:schemaRef ds:uri="http://purl.org/dc/elements/1.1/"/>
    <ds:schemaRef ds:uri="http://purl.org/dc/dcmitype/"/>
    <ds:schemaRef ds:uri="http://www.w3.org/XML/1998/namespace"/>
    <ds:schemaRef ds:uri="4e9d1e4c-ddc8-4b15-a9eb-a5b17b9f07b7"/>
    <ds:schemaRef ds:uri="http://schemas.microsoft.com/office/2006/metadata/properties"/>
    <ds:schemaRef ds:uri="e24f2763-0e71-4812-94ad-3b15b8174d77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14700</TotalTime>
  <Words>2057</Words>
  <Application>Microsoft Macintosh PowerPoint</Application>
  <PresentationFormat>On-screen Show (4:3)</PresentationFormat>
  <Paragraphs>254</Paragraphs>
  <Slides>17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Google Sans</vt:lpstr>
      <vt:lpstr>Rockwell Light</vt:lpstr>
      <vt:lpstr>Aptos</vt:lpstr>
      <vt:lpstr>Arial</vt:lpstr>
      <vt:lpstr>Calibri</vt:lpstr>
      <vt:lpstr>Cambria Math</vt:lpstr>
      <vt:lpstr>Symbol</vt:lpstr>
      <vt:lpstr>HFM(4-3)</vt:lpstr>
      <vt:lpstr>PowerPoint Presentation</vt:lpstr>
      <vt:lpstr>Towards HTS REBCO HFM magnets at CERN</vt:lpstr>
      <vt:lpstr>Introduction </vt:lpstr>
      <vt:lpstr>Conductor characterization</vt:lpstr>
      <vt:lpstr>Cable design</vt:lpstr>
      <vt:lpstr>Single layer racetrack coils</vt:lpstr>
      <vt:lpstr>Single layer racetrack coils (2)</vt:lpstr>
      <vt:lpstr>Double layer racetrack coils</vt:lpstr>
      <vt:lpstr>Effect of Ic(B,𝜃)</vt:lpstr>
      <vt:lpstr>Tests in LHe</vt:lpstr>
      <vt:lpstr>Tests in LHe (2)</vt:lpstr>
      <vt:lpstr>Tests in LHe (3)</vt:lpstr>
      <vt:lpstr>Tests in LHe (4)</vt:lpstr>
      <vt:lpstr>Next steps</vt:lpstr>
      <vt:lpstr>Next steps (2)</vt:lpstr>
      <vt:lpstr>Conclusions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CERN User</dc:creator>
  <cp:keywords/>
  <dc:description/>
  <cp:lastModifiedBy>Algirdas Baskys</cp:lastModifiedBy>
  <cp:revision>52</cp:revision>
  <cp:lastPrinted>2024-11-04T07:47:54Z</cp:lastPrinted>
  <dcterms:created xsi:type="dcterms:W3CDTF">2012-11-30T11:04:26Z</dcterms:created>
  <dcterms:modified xsi:type="dcterms:W3CDTF">2025-02-12T12:56:57Z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0x010100DD9F76D9F9A3B542B9C51492AA66C87C</vt:lpwstr>
  </property>
  <property fmtid="{D5CDD505-2E9C-101B-9397-08002B2CF9AE}" pid="3" name="Order">
    <vt:r8>15100</vt:r8>
  </property>
  <property fmtid="{D5CDD505-2E9C-101B-9397-08002B2CF9AE}" pid="4" name="MediaServiceImageTags">
    <vt:lpwstr/>
  </property>
</Properties>
</file>