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23"/>
  </p:notesMasterIdLst>
  <p:handoutMasterIdLst>
    <p:handoutMasterId r:id="rId24"/>
  </p:handoutMasterIdLst>
  <p:sldIdLst>
    <p:sldId id="284" r:id="rId5"/>
    <p:sldId id="2402" r:id="rId6"/>
    <p:sldId id="2430" r:id="rId7"/>
    <p:sldId id="2437" r:id="rId8"/>
    <p:sldId id="1492" r:id="rId9"/>
    <p:sldId id="1576" r:id="rId10"/>
    <p:sldId id="2432" r:id="rId11"/>
    <p:sldId id="2436" r:id="rId12"/>
    <p:sldId id="2429" r:id="rId13"/>
    <p:sldId id="2433" r:id="rId14"/>
    <p:sldId id="2428" r:id="rId15"/>
    <p:sldId id="2434" r:id="rId16"/>
    <p:sldId id="2423" r:id="rId17"/>
    <p:sldId id="2427" r:id="rId18"/>
    <p:sldId id="2438" r:id="rId19"/>
    <p:sldId id="2424" r:id="rId20"/>
    <p:sldId id="2426" r:id="rId21"/>
    <p:sldId id="2435" r:id="rId2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14E6"/>
    <a:srgbClr val="AB7942"/>
    <a:srgbClr val="4B5C6B"/>
    <a:srgbClr val="F0F0F0"/>
    <a:srgbClr val="CBCCF5"/>
    <a:srgbClr val="E7E7FA"/>
    <a:srgbClr val="EBE7F9"/>
    <a:srgbClr val="D5CCF2"/>
    <a:srgbClr val="FF66FF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31" autoAdjust="0"/>
    <p:restoredTop sz="90691" autoAdjust="0"/>
  </p:normalViewPr>
  <p:slideViewPr>
    <p:cSldViewPr showGuides="1">
      <p:cViewPr>
        <p:scale>
          <a:sx n="92" d="100"/>
          <a:sy n="92" d="100"/>
        </p:scale>
        <p:origin x="1424" y="592"/>
      </p:cViewPr>
      <p:guideLst/>
    </p:cSldViewPr>
  </p:slideViewPr>
  <p:outlineViewPr>
    <p:cViewPr>
      <p:scale>
        <a:sx n="33" d="100"/>
        <a:sy n="33" d="100"/>
      </p:scale>
      <p:origin x="0" y="-159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1" d="100"/>
        <a:sy n="101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svg"/><Relationship Id="rId1" Type="http://schemas.openxmlformats.org/officeDocument/2006/relationships/image" Target="../media/image76.png"/><Relationship Id="rId6" Type="http://schemas.openxmlformats.org/officeDocument/2006/relationships/image" Target="../media/image81.svg"/><Relationship Id="rId5" Type="http://schemas.openxmlformats.org/officeDocument/2006/relationships/image" Target="../media/image80.png"/><Relationship Id="rId4" Type="http://schemas.openxmlformats.org/officeDocument/2006/relationships/image" Target="../media/image79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svg"/><Relationship Id="rId1" Type="http://schemas.openxmlformats.org/officeDocument/2006/relationships/image" Target="../media/image76.png"/><Relationship Id="rId6" Type="http://schemas.openxmlformats.org/officeDocument/2006/relationships/image" Target="../media/image81.svg"/><Relationship Id="rId5" Type="http://schemas.openxmlformats.org/officeDocument/2006/relationships/image" Target="../media/image80.png"/><Relationship Id="rId4" Type="http://schemas.openxmlformats.org/officeDocument/2006/relationships/image" Target="../media/image7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D2A1CA-7463-40CA-B102-9323BD7255AB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1E090AC0-F0C7-4B55-A9B6-83ADA596969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PSI has entered the canvassing phase, attempting to implement soldered tape-stack cables in a stress-managed structure to address questions of mechanics and reproducibility.</a:t>
          </a:r>
        </a:p>
      </dgm:t>
    </dgm:pt>
    <dgm:pt modelId="{44F96641-4C8B-405C-9981-2A3A00A6B0CD}" type="parTrans" cxnId="{B8111823-22C1-45EB-9D4C-C43E673D02AE}">
      <dgm:prSet/>
      <dgm:spPr/>
      <dgm:t>
        <a:bodyPr/>
        <a:lstStyle/>
        <a:p>
          <a:endParaRPr lang="en-US"/>
        </a:p>
      </dgm:t>
    </dgm:pt>
    <dgm:pt modelId="{3D2E46C1-C361-4595-BA3A-698FCEAD8A2B}" type="sibTrans" cxnId="{B8111823-22C1-45EB-9D4C-C43E673D02AE}">
      <dgm:prSet/>
      <dgm:spPr/>
      <dgm:t>
        <a:bodyPr/>
        <a:lstStyle/>
        <a:p>
          <a:endParaRPr lang="en-US"/>
        </a:p>
      </dgm:t>
    </dgm:pt>
    <dgm:pt modelId="{F71EA25B-71AF-4DDD-B402-9B7FA3B2F5A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Numerical tools are being developed and need validation.</a:t>
          </a:r>
        </a:p>
      </dgm:t>
    </dgm:pt>
    <dgm:pt modelId="{0F27C847-C7CF-48ED-9997-671C9926EC85}" type="parTrans" cxnId="{2CA6021F-7B0F-45D9-B1C6-ECB8E17C434D}">
      <dgm:prSet/>
      <dgm:spPr/>
      <dgm:t>
        <a:bodyPr/>
        <a:lstStyle/>
        <a:p>
          <a:endParaRPr lang="en-US"/>
        </a:p>
      </dgm:t>
    </dgm:pt>
    <dgm:pt modelId="{9A228D0C-1848-4AE9-8BEA-44F5D18C8835}" type="sibTrans" cxnId="{2CA6021F-7B0F-45D9-B1C6-ECB8E17C434D}">
      <dgm:prSet/>
      <dgm:spPr/>
      <dgm:t>
        <a:bodyPr/>
        <a:lstStyle/>
        <a:p>
          <a:endParaRPr lang="en-US"/>
        </a:p>
      </dgm:t>
    </dgm:pt>
    <dgm:pt modelId="{12C734E3-0A53-460B-83DB-82CC30DCC17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Canvassing efforts need to be accompanied by model-based extrapolations to full scope of HFM HTS goals.</a:t>
          </a:r>
        </a:p>
      </dgm:t>
    </dgm:pt>
    <dgm:pt modelId="{662FD9FA-FF95-4B70-B634-3F6E67903B4E}" type="parTrans" cxnId="{11AD7596-DAFC-4DCF-8854-D36434C8308A}">
      <dgm:prSet/>
      <dgm:spPr/>
      <dgm:t>
        <a:bodyPr/>
        <a:lstStyle/>
        <a:p>
          <a:endParaRPr lang="en-US"/>
        </a:p>
      </dgm:t>
    </dgm:pt>
    <dgm:pt modelId="{D5DB932B-19CC-4B89-A742-1E565ECCE578}" type="sibTrans" cxnId="{11AD7596-DAFC-4DCF-8854-D36434C8308A}">
      <dgm:prSet/>
      <dgm:spPr/>
      <dgm:t>
        <a:bodyPr/>
        <a:lstStyle/>
        <a:p>
          <a:endParaRPr lang="en-US"/>
        </a:p>
      </dgm:t>
    </dgm:pt>
    <dgm:pt modelId="{A6E978C0-CB3D-4D10-9B57-2CB188222174}" type="pres">
      <dgm:prSet presAssocID="{E3D2A1CA-7463-40CA-B102-9323BD7255AB}" presName="root" presStyleCnt="0">
        <dgm:presLayoutVars>
          <dgm:dir/>
          <dgm:resizeHandles val="exact"/>
        </dgm:presLayoutVars>
      </dgm:prSet>
      <dgm:spPr/>
    </dgm:pt>
    <dgm:pt modelId="{9B53DB42-1230-4F00-AAFF-D765579A25E7}" type="pres">
      <dgm:prSet presAssocID="{1E090AC0-F0C7-4B55-A9B6-83ADA5969696}" presName="compNode" presStyleCnt="0"/>
      <dgm:spPr/>
    </dgm:pt>
    <dgm:pt modelId="{0A00B6CE-3090-4585-A27B-275416A0619C}" type="pres">
      <dgm:prSet presAssocID="{1E090AC0-F0C7-4B55-A9B6-83ADA5969696}" presName="bgRect" presStyleLbl="bgShp" presStyleIdx="0" presStyleCnt="3"/>
      <dgm:spPr/>
    </dgm:pt>
    <dgm:pt modelId="{C63667E4-23D6-4C35-A6CF-C3B60B9BB972}" type="pres">
      <dgm:prSet presAssocID="{1E090AC0-F0C7-4B55-A9B6-83ADA5969696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lectrician"/>
        </a:ext>
      </dgm:extLst>
    </dgm:pt>
    <dgm:pt modelId="{CBC1781E-08F6-42E3-A494-EC5FA48D60B2}" type="pres">
      <dgm:prSet presAssocID="{1E090AC0-F0C7-4B55-A9B6-83ADA5969696}" presName="spaceRect" presStyleCnt="0"/>
      <dgm:spPr/>
    </dgm:pt>
    <dgm:pt modelId="{DDD271D3-107A-4902-A9A4-528CD98A0EAA}" type="pres">
      <dgm:prSet presAssocID="{1E090AC0-F0C7-4B55-A9B6-83ADA5969696}" presName="parTx" presStyleLbl="revTx" presStyleIdx="0" presStyleCnt="3">
        <dgm:presLayoutVars>
          <dgm:chMax val="0"/>
          <dgm:chPref val="0"/>
        </dgm:presLayoutVars>
      </dgm:prSet>
      <dgm:spPr/>
    </dgm:pt>
    <dgm:pt modelId="{8E12F0A2-EA45-4394-91EC-7CBF9BA49A19}" type="pres">
      <dgm:prSet presAssocID="{3D2E46C1-C361-4595-BA3A-698FCEAD8A2B}" presName="sibTrans" presStyleCnt="0"/>
      <dgm:spPr/>
    </dgm:pt>
    <dgm:pt modelId="{256E74E3-58F6-4339-A02B-787FEF8723DB}" type="pres">
      <dgm:prSet presAssocID="{F71EA25B-71AF-4DDD-B402-9B7FA3B2F5A6}" presName="compNode" presStyleCnt="0"/>
      <dgm:spPr/>
    </dgm:pt>
    <dgm:pt modelId="{2DE48972-4D51-4806-91E2-652B59673665}" type="pres">
      <dgm:prSet presAssocID="{F71EA25B-71AF-4DDD-B402-9B7FA3B2F5A6}" presName="bgRect" presStyleLbl="bgShp" presStyleIdx="1" presStyleCnt="3"/>
      <dgm:spPr/>
    </dgm:pt>
    <dgm:pt modelId="{425189C9-DF38-4FED-B539-BD9AB1CB3DC6}" type="pres">
      <dgm:prSet presAssocID="{F71EA25B-71AF-4DDD-B402-9B7FA3B2F5A6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thematics"/>
        </a:ext>
      </dgm:extLst>
    </dgm:pt>
    <dgm:pt modelId="{4A387672-6167-45FB-BDDB-3ED85053D527}" type="pres">
      <dgm:prSet presAssocID="{F71EA25B-71AF-4DDD-B402-9B7FA3B2F5A6}" presName="spaceRect" presStyleCnt="0"/>
      <dgm:spPr/>
    </dgm:pt>
    <dgm:pt modelId="{DF934593-D11F-4E4B-ABCD-51C33477F244}" type="pres">
      <dgm:prSet presAssocID="{F71EA25B-71AF-4DDD-B402-9B7FA3B2F5A6}" presName="parTx" presStyleLbl="revTx" presStyleIdx="1" presStyleCnt="3">
        <dgm:presLayoutVars>
          <dgm:chMax val="0"/>
          <dgm:chPref val="0"/>
        </dgm:presLayoutVars>
      </dgm:prSet>
      <dgm:spPr/>
    </dgm:pt>
    <dgm:pt modelId="{00EAEE5C-5075-44AB-AABA-2D7C92FA6DDF}" type="pres">
      <dgm:prSet presAssocID="{9A228D0C-1848-4AE9-8BEA-44F5D18C8835}" presName="sibTrans" presStyleCnt="0"/>
      <dgm:spPr/>
    </dgm:pt>
    <dgm:pt modelId="{4B755E0E-2F51-478B-9540-98D672FBEC97}" type="pres">
      <dgm:prSet presAssocID="{12C734E3-0A53-460B-83DB-82CC30DCC17F}" presName="compNode" presStyleCnt="0"/>
      <dgm:spPr/>
    </dgm:pt>
    <dgm:pt modelId="{E62E0730-7ACD-4056-A32E-DE46977F8193}" type="pres">
      <dgm:prSet presAssocID="{12C734E3-0A53-460B-83DB-82CC30DCC17F}" presName="bgRect" presStyleLbl="bgShp" presStyleIdx="2" presStyleCnt="3"/>
      <dgm:spPr/>
    </dgm:pt>
    <dgm:pt modelId="{52C95DA0-5862-4828-B602-EF198215D9D9}" type="pres">
      <dgm:prSet presAssocID="{12C734E3-0A53-460B-83DB-82CC30DCC17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ranching Diagram"/>
        </a:ext>
      </dgm:extLst>
    </dgm:pt>
    <dgm:pt modelId="{7BC81649-800B-4AFF-8EFA-F981A486A542}" type="pres">
      <dgm:prSet presAssocID="{12C734E3-0A53-460B-83DB-82CC30DCC17F}" presName="spaceRect" presStyleCnt="0"/>
      <dgm:spPr/>
    </dgm:pt>
    <dgm:pt modelId="{F4CC75D3-F079-4ACE-A9F4-DA3181939E33}" type="pres">
      <dgm:prSet presAssocID="{12C734E3-0A53-460B-83DB-82CC30DCC17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7F4D7203-8E6E-407A-8D26-3F5ADFFEE62F}" type="presOf" srcId="{12C734E3-0A53-460B-83DB-82CC30DCC17F}" destId="{F4CC75D3-F079-4ACE-A9F4-DA3181939E33}" srcOrd="0" destOrd="0" presId="urn:microsoft.com/office/officeart/2018/2/layout/IconVerticalSolidList"/>
    <dgm:cxn modelId="{2CA6021F-7B0F-45D9-B1C6-ECB8E17C434D}" srcId="{E3D2A1CA-7463-40CA-B102-9323BD7255AB}" destId="{F71EA25B-71AF-4DDD-B402-9B7FA3B2F5A6}" srcOrd="1" destOrd="0" parTransId="{0F27C847-C7CF-48ED-9997-671C9926EC85}" sibTransId="{9A228D0C-1848-4AE9-8BEA-44F5D18C8835}"/>
    <dgm:cxn modelId="{B8111823-22C1-45EB-9D4C-C43E673D02AE}" srcId="{E3D2A1CA-7463-40CA-B102-9323BD7255AB}" destId="{1E090AC0-F0C7-4B55-A9B6-83ADA5969696}" srcOrd="0" destOrd="0" parTransId="{44F96641-4C8B-405C-9981-2A3A00A6B0CD}" sibTransId="{3D2E46C1-C361-4595-BA3A-698FCEAD8A2B}"/>
    <dgm:cxn modelId="{11AD7596-DAFC-4DCF-8854-D36434C8308A}" srcId="{E3D2A1CA-7463-40CA-B102-9323BD7255AB}" destId="{12C734E3-0A53-460B-83DB-82CC30DCC17F}" srcOrd="2" destOrd="0" parTransId="{662FD9FA-FF95-4B70-B634-3F6E67903B4E}" sibTransId="{D5DB932B-19CC-4B89-A742-1E565ECCE578}"/>
    <dgm:cxn modelId="{0A8F35D3-1EBC-4B71-9500-276F6D4F9B67}" type="presOf" srcId="{E3D2A1CA-7463-40CA-B102-9323BD7255AB}" destId="{A6E978C0-CB3D-4D10-9B57-2CB188222174}" srcOrd="0" destOrd="0" presId="urn:microsoft.com/office/officeart/2018/2/layout/IconVerticalSolidList"/>
    <dgm:cxn modelId="{92B62BDA-9A6F-47C5-81DE-21C17E092C36}" type="presOf" srcId="{F71EA25B-71AF-4DDD-B402-9B7FA3B2F5A6}" destId="{DF934593-D11F-4E4B-ABCD-51C33477F244}" srcOrd="0" destOrd="0" presId="urn:microsoft.com/office/officeart/2018/2/layout/IconVerticalSolidList"/>
    <dgm:cxn modelId="{F95013F1-5B57-4B68-AF55-A6324BBAD85F}" type="presOf" srcId="{1E090AC0-F0C7-4B55-A9B6-83ADA5969696}" destId="{DDD271D3-107A-4902-A9A4-528CD98A0EAA}" srcOrd="0" destOrd="0" presId="urn:microsoft.com/office/officeart/2018/2/layout/IconVerticalSolidList"/>
    <dgm:cxn modelId="{D068E178-7325-4F96-A272-4AF0FCABB519}" type="presParOf" srcId="{A6E978C0-CB3D-4D10-9B57-2CB188222174}" destId="{9B53DB42-1230-4F00-AAFF-D765579A25E7}" srcOrd="0" destOrd="0" presId="urn:microsoft.com/office/officeart/2018/2/layout/IconVerticalSolidList"/>
    <dgm:cxn modelId="{50F11C4E-8285-4BFD-B006-89BC82739A95}" type="presParOf" srcId="{9B53DB42-1230-4F00-AAFF-D765579A25E7}" destId="{0A00B6CE-3090-4585-A27B-275416A0619C}" srcOrd="0" destOrd="0" presId="urn:microsoft.com/office/officeart/2018/2/layout/IconVerticalSolidList"/>
    <dgm:cxn modelId="{97D6A3A2-C7CC-4B1C-92E9-7F7CD85137A4}" type="presParOf" srcId="{9B53DB42-1230-4F00-AAFF-D765579A25E7}" destId="{C63667E4-23D6-4C35-A6CF-C3B60B9BB972}" srcOrd="1" destOrd="0" presId="urn:microsoft.com/office/officeart/2018/2/layout/IconVerticalSolidList"/>
    <dgm:cxn modelId="{A884532C-7A7F-4260-B9C8-C3A75DF0DBC6}" type="presParOf" srcId="{9B53DB42-1230-4F00-AAFF-D765579A25E7}" destId="{CBC1781E-08F6-42E3-A494-EC5FA48D60B2}" srcOrd="2" destOrd="0" presId="urn:microsoft.com/office/officeart/2018/2/layout/IconVerticalSolidList"/>
    <dgm:cxn modelId="{28D52377-ACCC-4015-9EF6-22F9EBAF461F}" type="presParOf" srcId="{9B53DB42-1230-4F00-AAFF-D765579A25E7}" destId="{DDD271D3-107A-4902-A9A4-528CD98A0EAA}" srcOrd="3" destOrd="0" presId="urn:microsoft.com/office/officeart/2018/2/layout/IconVerticalSolidList"/>
    <dgm:cxn modelId="{6A0BC23D-E290-4F00-9FD3-05577A67B29D}" type="presParOf" srcId="{A6E978C0-CB3D-4D10-9B57-2CB188222174}" destId="{8E12F0A2-EA45-4394-91EC-7CBF9BA49A19}" srcOrd="1" destOrd="0" presId="urn:microsoft.com/office/officeart/2018/2/layout/IconVerticalSolidList"/>
    <dgm:cxn modelId="{7E85AFD2-DC61-4B68-A03B-EA055B0751AE}" type="presParOf" srcId="{A6E978C0-CB3D-4D10-9B57-2CB188222174}" destId="{256E74E3-58F6-4339-A02B-787FEF8723DB}" srcOrd="2" destOrd="0" presId="urn:microsoft.com/office/officeart/2018/2/layout/IconVerticalSolidList"/>
    <dgm:cxn modelId="{7CBBA9A3-EB18-42D2-B3EB-56366B6DC8BD}" type="presParOf" srcId="{256E74E3-58F6-4339-A02B-787FEF8723DB}" destId="{2DE48972-4D51-4806-91E2-652B59673665}" srcOrd="0" destOrd="0" presId="urn:microsoft.com/office/officeart/2018/2/layout/IconVerticalSolidList"/>
    <dgm:cxn modelId="{87549435-1E88-425E-BDBF-7CA5566EDA85}" type="presParOf" srcId="{256E74E3-58F6-4339-A02B-787FEF8723DB}" destId="{425189C9-DF38-4FED-B539-BD9AB1CB3DC6}" srcOrd="1" destOrd="0" presId="urn:microsoft.com/office/officeart/2018/2/layout/IconVerticalSolidList"/>
    <dgm:cxn modelId="{A0364024-4B6D-4FD7-9A4F-3C868BB623E5}" type="presParOf" srcId="{256E74E3-58F6-4339-A02B-787FEF8723DB}" destId="{4A387672-6167-45FB-BDDB-3ED85053D527}" srcOrd="2" destOrd="0" presId="urn:microsoft.com/office/officeart/2018/2/layout/IconVerticalSolidList"/>
    <dgm:cxn modelId="{A0B20676-A973-4CE2-A2A8-13058AC965AE}" type="presParOf" srcId="{256E74E3-58F6-4339-A02B-787FEF8723DB}" destId="{DF934593-D11F-4E4B-ABCD-51C33477F244}" srcOrd="3" destOrd="0" presId="urn:microsoft.com/office/officeart/2018/2/layout/IconVerticalSolidList"/>
    <dgm:cxn modelId="{B31F1A6D-A38B-4AFF-830A-C549BD730BFB}" type="presParOf" srcId="{A6E978C0-CB3D-4D10-9B57-2CB188222174}" destId="{00EAEE5C-5075-44AB-AABA-2D7C92FA6DDF}" srcOrd="3" destOrd="0" presId="urn:microsoft.com/office/officeart/2018/2/layout/IconVerticalSolidList"/>
    <dgm:cxn modelId="{B5B54BF7-D2CE-4C5C-B1AF-5156491DF896}" type="presParOf" srcId="{A6E978C0-CB3D-4D10-9B57-2CB188222174}" destId="{4B755E0E-2F51-478B-9540-98D672FBEC97}" srcOrd="4" destOrd="0" presId="urn:microsoft.com/office/officeart/2018/2/layout/IconVerticalSolidList"/>
    <dgm:cxn modelId="{11A201A0-128F-4AFB-A284-B35861E3CD16}" type="presParOf" srcId="{4B755E0E-2F51-478B-9540-98D672FBEC97}" destId="{E62E0730-7ACD-4056-A32E-DE46977F8193}" srcOrd="0" destOrd="0" presId="urn:microsoft.com/office/officeart/2018/2/layout/IconVerticalSolidList"/>
    <dgm:cxn modelId="{E565856E-56B3-4F35-9474-34A7F00468A7}" type="presParOf" srcId="{4B755E0E-2F51-478B-9540-98D672FBEC97}" destId="{52C95DA0-5862-4828-B602-EF198215D9D9}" srcOrd="1" destOrd="0" presId="urn:microsoft.com/office/officeart/2018/2/layout/IconVerticalSolidList"/>
    <dgm:cxn modelId="{B826D391-1B3D-4068-8CED-005ED6C1D95B}" type="presParOf" srcId="{4B755E0E-2F51-478B-9540-98D672FBEC97}" destId="{7BC81649-800B-4AFF-8EFA-F981A486A542}" srcOrd="2" destOrd="0" presId="urn:microsoft.com/office/officeart/2018/2/layout/IconVerticalSolidList"/>
    <dgm:cxn modelId="{75C9D720-7EC0-4DC3-A397-1988CCE4CBDA}" type="presParOf" srcId="{4B755E0E-2F51-478B-9540-98D672FBEC97}" destId="{F4CC75D3-F079-4ACE-A9F4-DA3181939E3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00B6CE-3090-4585-A27B-275416A0619C}">
      <dsp:nvSpPr>
        <dsp:cNvPr id="0" name=""/>
        <dsp:cNvSpPr/>
      </dsp:nvSpPr>
      <dsp:spPr>
        <a:xfrm>
          <a:off x="0" y="566"/>
          <a:ext cx="10801349" cy="132670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3667E4-23D6-4C35-A6CF-C3B60B9BB972}">
      <dsp:nvSpPr>
        <dsp:cNvPr id="0" name=""/>
        <dsp:cNvSpPr/>
      </dsp:nvSpPr>
      <dsp:spPr>
        <a:xfrm>
          <a:off x="401329" y="299076"/>
          <a:ext cx="729690" cy="72969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D271D3-107A-4902-A9A4-528CD98A0EAA}">
      <dsp:nvSpPr>
        <dsp:cNvPr id="0" name=""/>
        <dsp:cNvSpPr/>
      </dsp:nvSpPr>
      <dsp:spPr>
        <a:xfrm>
          <a:off x="1532349" y="566"/>
          <a:ext cx="9268999" cy="13267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410" tIns="140410" rIns="140410" bIns="14041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PSI has entered the canvassing phase, attempting to implement soldered tape-stack cables in a stress-managed structure to address questions of mechanics and reproducibility.</a:t>
          </a:r>
        </a:p>
      </dsp:txBody>
      <dsp:txXfrm>
        <a:off x="1532349" y="566"/>
        <a:ext cx="9268999" cy="1326709"/>
      </dsp:txXfrm>
    </dsp:sp>
    <dsp:sp modelId="{2DE48972-4D51-4806-91E2-652B59673665}">
      <dsp:nvSpPr>
        <dsp:cNvPr id="0" name=""/>
        <dsp:cNvSpPr/>
      </dsp:nvSpPr>
      <dsp:spPr>
        <a:xfrm>
          <a:off x="0" y="1658953"/>
          <a:ext cx="10801349" cy="132670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5189C9-DF38-4FED-B539-BD9AB1CB3DC6}">
      <dsp:nvSpPr>
        <dsp:cNvPr id="0" name=""/>
        <dsp:cNvSpPr/>
      </dsp:nvSpPr>
      <dsp:spPr>
        <a:xfrm>
          <a:off x="401329" y="1957462"/>
          <a:ext cx="729690" cy="72969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934593-D11F-4E4B-ABCD-51C33477F244}">
      <dsp:nvSpPr>
        <dsp:cNvPr id="0" name=""/>
        <dsp:cNvSpPr/>
      </dsp:nvSpPr>
      <dsp:spPr>
        <a:xfrm>
          <a:off x="1532349" y="1658953"/>
          <a:ext cx="9268999" cy="13267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410" tIns="140410" rIns="140410" bIns="14041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Numerical tools are being developed and need validation.</a:t>
          </a:r>
        </a:p>
      </dsp:txBody>
      <dsp:txXfrm>
        <a:off x="1532349" y="1658953"/>
        <a:ext cx="9268999" cy="1326709"/>
      </dsp:txXfrm>
    </dsp:sp>
    <dsp:sp modelId="{E62E0730-7ACD-4056-A32E-DE46977F8193}">
      <dsp:nvSpPr>
        <dsp:cNvPr id="0" name=""/>
        <dsp:cNvSpPr/>
      </dsp:nvSpPr>
      <dsp:spPr>
        <a:xfrm>
          <a:off x="0" y="3317339"/>
          <a:ext cx="10801349" cy="132670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C95DA0-5862-4828-B602-EF198215D9D9}">
      <dsp:nvSpPr>
        <dsp:cNvPr id="0" name=""/>
        <dsp:cNvSpPr/>
      </dsp:nvSpPr>
      <dsp:spPr>
        <a:xfrm>
          <a:off x="401329" y="3615849"/>
          <a:ext cx="729690" cy="72969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CC75D3-F079-4ACE-A9F4-DA3181939E33}">
      <dsp:nvSpPr>
        <dsp:cNvPr id="0" name=""/>
        <dsp:cNvSpPr/>
      </dsp:nvSpPr>
      <dsp:spPr>
        <a:xfrm>
          <a:off x="1532349" y="3317339"/>
          <a:ext cx="9268999" cy="13267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410" tIns="140410" rIns="140410" bIns="14041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Canvassing efforts need to be accompanied by model-based extrapolations to full scope of HFM HTS goals.</a:t>
          </a:r>
        </a:p>
      </dsp:txBody>
      <dsp:txXfrm>
        <a:off x="1532349" y="3317339"/>
        <a:ext cx="9268999" cy="1326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11.02.25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11.02.25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6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41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0674386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6246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5" r:id="rId2"/>
    <p:sldLayoutId id="2147483713" r:id="rId3"/>
    <p:sldLayoutId id="2147483721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  <p:sldLayoutId id="2147483741" r:id="rId3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13" Type="http://schemas.openxmlformats.org/officeDocument/2006/relationships/image" Target="../media/image57.png"/><Relationship Id="rId3" Type="http://schemas.openxmlformats.org/officeDocument/2006/relationships/image" Target="../media/image47.png"/><Relationship Id="rId7" Type="http://schemas.openxmlformats.org/officeDocument/2006/relationships/image" Target="../media/image51.jpeg"/><Relationship Id="rId12" Type="http://schemas.openxmlformats.org/officeDocument/2006/relationships/image" Target="../media/image56.png"/><Relationship Id="rId2" Type="http://schemas.openxmlformats.org/officeDocument/2006/relationships/image" Target="../media/image46.png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0.jpeg"/><Relationship Id="rId11" Type="http://schemas.openxmlformats.org/officeDocument/2006/relationships/image" Target="../media/image55.jpe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10" Type="http://schemas.openxmlformats.org/officeDocument/2006/relationships/image" Target="../media/image54.jpeg"/><Relationship Id="rId4" Type="http://schemas.openxmlformats.org/officeDocument/2006/relationships/image" Target="../media/image48.png"/><Relationship Id="rId9" Type="http://schemas.openxmlformats.org/officeDocument/2006/relationships/image" Target="../media/image53.jpeg"/><Relationship Id="rId14" Type="http://schemas.openxmlformats.org/officeDocument/2006/relationships/image" Target="../media/image5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8.png"/><Relationship Id="rId5" Type="http://schemas.openxmlformats.org/officeDocument/2006/relationships/image" Target="../media/image67.jpeg"/><Relationship Id="rId4" Type="http://schemas.openxmlformats.org/officeDocument/2006/relationships/image" Target="../media/image6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70.png"/><Relationship Id="rId7" Type="http://schemas.openxmlformats.org/officeDocument/2006/relationships/image" Target="../media/image10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7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75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0.jpe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6">
            <a:extLst>
              <a:ext uri="{FF2B5EF4-FFF2-40B4-BE49-F238E27FC236}">
                <a16:creationId xmlns:a16="http://schemas.microsoft.com/office/drawing/2014/main" id="{B5B5A7C0-D264-AAF8-8408-7F03DA19105A}"/>
              </a:ext>
            </a:extLst>
          </p:cNvPr>
          <p:cNvSpPr txBox="1"/>
          <p:nvPr/>
        </p:nvSpPr>
        <p:spPr>
          <a:xfrm>
            <a:off x="695325" y="5952728"/>
            <a:ext cx="7790061" cy="504056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0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/>
            </a:lvl2pPr>
            <a:lvl3pPr marL="504000" indent="-252000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/>
            </a:lvl3pPr>
            <a:lvl4pPr marL="756000" indent="-252000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/>
            </a:lvl4pPr>
            <a:lvl5pPr marL="1008000" indent="-252000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sz="1400" dirty="0"/>
              <a:t>This work was performed under the auspices of and with </a:t>
            </a:r>
            <a:br>
              <a:rPr lang="en-GB" sz="1400" dirty="0"/>
            </a:br>
            <a:r>
              <a:rPr lang="en-GB" sz="1400" dirty="0"/>
              <a:t>support from the Swiss Accelerator Research and Technology </a:t>
            </a:r>
            <a:br>
              <a:rPr lang="en-GB" sz="1400" dirty="0"/>
            </a:br>
            <a:r>
              <a:rPr lang="en-GB" sz="1400" dirty="0"/>
              <a:t>(CHART) program, http://</a:t>
            </a:r>
            <a:r>
              <a:rPr lang="en-GB" sz="1400" dirty="0" err="1"/>
              <a:t>chart.ch</a:t>
            </a:r>
            <a:r>
              <a:rPr lang="en-GB" sz="1400" dirty="0"/>
              <a:t>.</a:t>
            </a:r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A18959C8-1F0E-6086-79BC-52A53A7EA8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3309" y="1405444"/>
            <a:ext cx="1285720" cy="1285720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2509B363-D51C-69CF-8EB4-B2F18FCC0AA2}"/>
              </a:ext>
            </a:extLst>
          </p:cNvPr>
          <p:cNvSpPr txBox="1">
            <a:spLocks/>
          </p:cNvSpPr>
          <p:nvPr/>
        </p:nvSpPr>
        <p:spPr>
          <a:xfrm>
            <a:off x="695325" y="2183006"/>
            <a:ext cx="8905875" cy="2007994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2000"/>
              </a:lnSpc>
              <a:spcBef>
                <a:spcPct val="0"/>
              </a:spcBef>
              <a:buNone/>
              <a:defRPr sz="4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Towards REBCO HFMs </a:t>
            </a:r>
          </a:p>
          <a:p>
            <a:r>
              <a:rPr lang="en-GB" dirty="0"/>
              <a:t>at PSI/CHART</a:t>
            </a:r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EE21AE95-5D02-2E01-1B21-0D7A5BC83EA6}"/>
              </a:ext>
            </a:extLst>
          </p:cNvPr>
          <p:cNvSpPr txBox="1">
            <a:spLocks/>
          </p:cNvSpPr>
          <p:nvPr/>
        </p:nvSpPr>
        <p:spPr>
          <a:xfrm>
            <a:off x="695325" y="4495800"/>
            <a:ext cx="6238875" cy="28803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D. Araujo, </a:t>
            </a:r>
            <a:r>
              <a:rPr lang="en-GB" sz="1800" u="sng" dirty="0"/>
              <a:t>B. Auchmann</a:t>
            </a:r>
            <a:r>
              <a:rPr lang="en-GB" sz="1800" dirty="0"/>
              <a:t>, A. Brem, M. Duda, J. Kosse, C. Lindner, T. </a:t>
            </a:r>
            <a:r>
              <a:rPr lang="en-GB" sz="1800" dirty="0" err="1"/>
              <a:t>Michlmayr</a:t>
            </a:r>
            <a:r>
              <a:rPr lang="en-GB" sz="1800" dirty="0"/>
              <a:t>, H. Rodrigues, D. </a:t>
            </a:r>
            <a:r>
              <a:rPr lang="en-GB" sz="1800" dirty="0" err="1"/>
              <a:t>Sotnikov</a:t>
            </a:r>
            <a:r>
              <a:rPr lang="en-GB" sz="1800" dirty="0"/>
              <a:t>, A. </a:t>
            </a:r>
            <a:r>
              <a:rPr lang="en-GB" sz="1800" dirty="0" err="1"/>
              <a:t>Stampfli</a:t>
            </a:r>
            <a:endParaRPr lang="en-GB" sz="1800" dirty="0"/>
          </a:p>
        </p:txBody>
      </p:sp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FDD57139-3B5F-87E4-1FA2-56C727C417D8}"/>
              </a:ext>
            </a:extLst>
          </p:cNvPr>
          <p:cNvSpPr txBox="1">
            <a:spLocks/>
          </p:cNvSpPr>
          <p:nvPr/>
        </p:nvSpPr>
        <p:spPr>
          <a:xfrm>
            <a:off x="695325" y="4974214"/>
            <a:ext cx="10887075" cy="1953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HFM Annual Meeting, CERN, 10-12 February, 2025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3E641EB-795E-ECE1-0F9A-9381E2FFA9F9}"/>
              </a:ext>
            </a:extLst>
          </p:cNvPr>
          <p:cNvGrpSpPr/>
          <p:nvPr/>
        </p:nvGrpSpPr>
        <p:grpSpPr>
          <a:xfrm>
            <a:off x="678760" y="1557764"/>
            <a:ext cx="2590800" cy="1033036"/>
            <a:chOff x="2554184" y="1688486"/>
            <a:chExt cx="1306629" cy="52099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9A75466-FFC6-C141-1852-1A2CA49A5C19}"/>
                </a:ext>
              </a:extLst>
            </p:cNvPr>
            <p:cNvGrpSpPr/>
            <p:nvPr/>
          </p:nvGrpSpPr>
          <p:grpSpPr>
            <a:xfrm>
              <a:off x="2554184" y="1688486"/>
              <a:ext cx="520995" cy="520995"/>
              <a:chOff x="2527200" y="393270"/>
              <a:chExt cx="4125600" cy="4125600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A3A0CF1-FA13-6840-BD9F-A6C8334AC4BE}"/>
                  </a:ext>
                </a:extLst>
              </p:cNvPr>
              <p:cNvSpPr/>
              <p:nvPr/>
            </p:nvSpPr>
            <p:spPr>
              <a:xfrm>
                <a:off x="2527200" y="393270"/>
                <a:ext cx="4125600" cy="4125600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BF931977-661F-DE37-BA0D-9C2A204C4E6D}"/>
                  </a:ext>
                </a:extLst>
              </p:cNvPr>
              <p:cNvCxnSpPr>
                <a:cxnSpLocks/>
                <a:stCxn id="19" idx="0"/>
                <a:endCxn id="19" idx="4"/>
              </p:cNvCxnSpPr>
              <p:nvPr/>
            </p:nvCxnSpPr>
            <p:spPr>
              <a:xfrm>
                <a:off x="4590000" y="393270"/>
                <a:ext cx="0" cy="412560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C2A94315-44CE-9077-08E2-44F0D4A05B00}"/>
                  </a:ext>
                </a:extLst>
              </p:cNvPr>
              <p:cNvGrpSpPr/>
              <p:nvPr/>
            </p:nvGrpSpPr>
            <p:grpSpPr>
              <a:xfrm>
                <a:off x="3567240" y="436974"/>
                <a:ext cx="932673" cy="4038384"/>
                <a:chOff x="3567240" y="436974"/>
                <a:chExt cx="932673" cy="4038384"/>
              </a:xfrm>
            </p:grpSpPr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77027331-D1F1-BED4-FD04-50C0B19C3512}"/>
                    </a:ext>
                  </a:extLst>
                </p:cNvPr>
                <p:cNvGrpSpPr/>
                <p:nvPr/>
              </p:nvGrpSpPr>
              <p:grpSpPr>
                <a:xfrm>
                  <a:off x="3567601" y="436974"/>
                  <a:ext cx="932312" cy="2030544"/>
                  <a:chOff x="3567601" y="436974"/>
                  <a:chExt cx="932312" cy="2030544"/>
                </a:xfrm>
              </p:grpSpPr>
              <p:sp>
                <p:nvSpPr>
                  <p:cNvPr id="36" name="Freeform 35">
                    <a:extLst>
                      <a:ext uri="{FF2B5EF4-FFF2-40B4-BE49-F238E27FC236}">
                        <a16:creationId xmlns:a16="http://schemas.microsoft.com/office/drawing/2014/main" id="{6323CE70-51DC-35C1-16F4-1689BED720E3}"/>
                      </a:ext>
                    </a:extLst>
                  </p:cNvPr>
                  <p:cNvSpPr/>
                  <p:nvPr/>
                </p:nvSpPr>
                <p:spPr>
                  <a:xfrm>
                    <a:off x="4238448" y="436974"/>
                    <a:ext cx="261465" cy="2030544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10701 w 258884"/>
                      <a:gd name="connsiteY0" fmla="*/ 0 h 2026872"/>
                      <a:gd name="connsiteX1" fmla="*/ 26592 w 258884"/>
                      <a:gd name="connsiteY1" fmla="*/ 1185836 h 2026872"/>
                      <a:gd name="connsiteX2" fmla="*/ 258884 w 258884"/>
                      <a:gd name="connsiteY2" fmla="*/ 2026872 h 2026872"/>
                      <a:gd name="connsiteX0" fmla="*/ 13223 w 261406"/>
                      <a:gd name="connsiteY0" fmla="*/ 0 h 2026872"/>
                      <a:gd name="connsiteX1" fmla="*/ 29114 w 261406"/>
                      <a:gd name="connsiteY1" fmla="*/ 1185836 h 2026872"/>
                      <a:gd name="connsiteX2" fmla="*/ 261406 w 261406"/>
                      <a:gd name="connsiteY2" fmla="*/ 2026872 h 2026872"/>
                      <a:gd name="connsiteX0" fmla="*/ 13223 w 261406"/>
                      <a:gd name="connsiteY0" fmla="*/ 0 h 2030544"/>
                      <a:gd name="connsiteX1" fmla="*/ 29114 w 261406"/>
                      <a:gd name="connsiteY1" fmla="*/ 1185836 h 2030544"/>
                      <a:gd name="connsiteX2" fmla="*/ 261406 w 261406"/>
                      <a:gd name="connsiteY2" fmla="*/ 2030544 h 2030544"/>
                      <a:gd name="connsiteX0" fmla="*/ 13223 w 261644"/>
                      <a:gd name="connsiteY0" fmla="*/ 0 h 2030544"/>
                      <a:gd name="connsiteX1" fmla="*/ 29114 w 261644"/>
                      <a:gd name="connsiteY1" fmla="*/ 1185836 h 2030544"/>
                      <a:gd name="connsiteX2" fmla="*/ 261406 w 261644"/>
                      <a:gd name="connsiteY2" fmla="*/ 2030544 h 2030544"/>
                      <a:gd name="connsiteX0" fmla="*/ 13223 w 261465"/>
                      <a:gd name="connsiteY0" fmla="*/ 0 h 2030544"/>
                      <a:gd name="connsiteX1" fmla="*/ 29114 w 261465"/>
                      <a:gd name="connsiteY1" fmla="*/ 1185836 h 2030544"/>
                      <a:gd name="connsiteX2" fmla="*/ 261406 w 261465"/>
                      <a:gd name="connsiteY2" fmla="*/ 2030544 h 203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61465" h="2030544">
                        <a:moveTo>
                          <a:pt x="13223" y="0"/>
                        </a:moveTo>
                        <a:cubicBezTo>
                          <a:pt x="3478" y="432867"/>
                          <a:pt x="-17481" y="991084"/>
                          <a:pt x="29114" y="1185836"/>
                        </a:cubicBezTo>
                        <a:cubicBezTo>
                          <a:pt x="111895" y="1517639"/>
                          <a:pt x="264917" y="1770571"/>
                          <a:pt x="261406" y="2030544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7" name="Freeform 36">
                    <a:extLst>
                      <a:ext uri="{FF2B5EF4-FFF2-40B4-BE49-F238E27FC236}">
                        <a16:creationId xmlns:a16="http://schemas.microsoft.com/office/drawing/2014/main" id="{7B6C3A4C-C06C-623D-E0E7-0506D134AAFF}"/>
                      </a:ext>
                    </a:extLst>
                  </p:cNvPr>
                  <p:cNvSpPr/>
                  <p:nvPr/>
                </p:nvSpPr>
                <p:spPr>
                  <a:xfrm>
                    <a:off x="3913680" y="518571"/>
                    <a:ext cx="506924" cy="1938738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511389"/>
                      <a:gd name="connsiteY0" fmla="*/ 0 h 1938738"/>
                      <a:gd name="connsiteX1" fmla="*/ 39606 w 511389"/>
                      <a:gd name="connsiteY1" fmla="*/ 1134424 h 1938738"/>
                      <a:gd name="connsiteX2" fmla="*/ 506924 w 511389"/>
                      <a:gd name="connsiteY2" fmla="*/ 1938738 h 1938738"/>
                      <a:gd name="connsiteX0" fmla="*/ 1681 w 508652"/>
                      <a:gd name="connsiteY0" fmla="*/ 0 h 1938738"/>
                      <a:gd name="connsiteX1" fmla="*/ 39606 w 508652"/>
                      <a:gd name="connsiteY1" fmla="*/ 1134424 h 1938738"/>
                      <a:gd name="connsiteX2" fmla="*/ 506924 w 508652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06924" h="1938738">
                        <a:moveTo>
                          <a:pt x="1681" y="0"/>
                        </a:moveTo>
                        <a:cubicBezTo>
                          <a:pt x="-719" y="388800"/>
                          <a:pt x="-6989" y="939672"/>
                          <a:pt x="39606" y="1134424"/>
                        </a:cubicBezTo>
                        <a:cubicBezTo>
                          <a:pt x="93009" y="1315664"/>
                          <a:pt x="506763" y="1579612"/>
                          <a:pt x="506924" y="1938738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8" name="Freeform 37">
                    <a:extLst>
                      <a:ext uri="{FF2B5EF4-FFF2-40B4-BE49-F238E27FC236}">
                        <a16:creationId xmlns:a16="http://schemas.microsoft.com/office/drawing/2014/main" id="{0C126F0A-F751-CD12-880E-3B8225A6D268}"/>
                      </a:ext>
                    </a:extLst>
                  </p:cNvPr>
                  <p:cNvSpPr/>
                  <p:nvPr/>
                </p:nvSpPr>
                <p:spPr>
                  <a:xfrm>
                    <a:off x="3567601" y="643872"/>
                    <a:ext cx="769197" cy="1813880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767657"/>
                      <a:gd name="connsiteY0" fmla="*/ 0 h 1813880"/>
                      <a:gd name="connsiteX1" fmla="*/ 39606 w 767657"/>
                      <a:gd name="connsiteY1" fmla="*/ 1134424 h 1813880"/>
                      <a:gd name="connsiteX2" fmla="*/ 767657 w 767657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9458 w 775434"/>
                      <a:gd name="connsiteY0" fmla="*/ 0 h 1813880"/>
                      <a:gd name="connsiteX1" fmla="*/ 69417 w 775434"/>
                      <a:gd name="connsiteY1" fmla="*/ 969171 h 1813880"/>
                      <a:gd name="connsiteX2" fmla="*/ 775434 w 775434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  <a:gd name="connsiteX0" fmla="*/ 3221 w 770815"/>
                      <a:gd name="connsiteY0" fmla="*/ 0 h 1813880"/>
                      <a:gd name="connsiteX1" fmla="*/ 63180 w 770815"/>
                      <a:gd name="connsiteY1" fmla="*/ 969171 h 1813880"/>
                      <a:gd name="connsiteX2" fmla="*/ 769197 w 770815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9197" h="1813880">
                        <a:moveTo>
                          <a:pt x="3221" y="0"/>
                        </a:moveTo>
                        <a:cubicBezTo>
                          <a:pt x="821" y="388800"/>
                          <a:pt x="-16465" y="711990"/>
                          <a:pt x="63180" y="969171"/>
                        </a:cubicBezTo>
                        <a:cubicBezTo>
                          <a:pt x="212063" y="1297302"/>
                          <a:pt x="750676" y="1395999"/>
                          <a:pt x="769197" y="181388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DA3C88E3-F075-F531-9EB1-9EB4476F58FE}"/>
                    </a:ext>
                  </a:extLst>
                </p:cNvPr>
                <p:cNvGrpSpPr/>
                <p:nvPr/>
              </p:nvGrpSpPr>
              <p:grpSpPr>
                <a:xfrm flipV="1">
                  <a:off x="3567240" y="2444814"/>
                  <a:ext cx="932312" cy="2030544"/>
                  <a:chOff x="3567601" y="436974"/>
                  <a:chExt cx="932312" cy="2030544"/>
                </a:xfrm>
              </p:grpSpPr>
              <p:sp>
                <p:nvSpPr>
                  <p:cNvPr id="33" name="Freeform 32">
                    <a:extLst>
                      <a:ext uri="{FF2B5EF4-FFF2-40B4-BE49-F238E27FC236}">
                        <a16:creationId xmlns:a16="http://schemas.microsoft.com/office/drawing/2014/main" id="{E6BA4F72-F941-42AF-CFE2-805AEA79451F}"/>
                      </a:ext>
                    </a:extLst>
                  </p:cNvPr>
                  <p:cNvSpPr/>
                  <p:nvPr/>
                </p:nvSpPr>
                <p:spPr>
                  <a:xfrm>
                    <a:off x="4238448" y="436974"/>
                    <a:ext cx="261465" cy="2030544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10701 w 258884"/>
                      <a:gd name="connsiteY0" fmla="*/ 0 h 2026872"/>
                      <a:gd name="connsiteX1" fmla="*/ 26592 w 258884"/>
                      <a:gd name="connsiteY1" fmla="*/ 1185836 h 2026872"/>
                      <a:gd name="connsiteX2" fmla="*/ 258884 w 258884"/>
                      <a:gd name="connsiteY2" fmla="*/ 2026872 h 2026872"/>
                      <a:gd name="connsiteX0" fmla="*/ 13223 w 261406"/>
                      <a:gd name="connsiteY0" fmla="*/ 0 h 2026872"/>
                      <a:gd name="connsiteX1" fmla="*/ 29114 w 261406"/>
                      <a:gd name="connsiteY1" fmla="*/ 1185836 h 2026872"/>
                      <a:gd name="connsiteX2" fmla="*/ 261406 w 261406"/>
                      <a:gd name="connsiteY2" fmla="*/ 2026872 h 2026872"/>
                      <a:gd name="connsiteX0" fmla="*/ 13223 w 261406"/>
                      <a:gd name="connsiteY0" fmla="*/ 0 h 2030544"/>
                      <a:gd name="connsiteX1" fmla="*/ 29114 w 261406"/>
                      <a:gd name="connsiteY1" fmla="*/ 1185836 h 2030544"/>
                      <a:gd name="connsiteX2" fmla="*/ 261406 w 261406"/>
                      <a:gd name="connsiteY2" fmla="*/ 2030544 h 2030544"/>
                      <a:gd name="connsiteX0" fmla="*/ 13223 w 261644"/>
                      <a:gd name="connsiteY0" fmla="*/ 0 h 2030544"/>
                      <a:gd name="connsiteX1" fmla="*/ 29114 w 261644"/>
                      <a:gd name="connsiteY1" fmla="*/ 1185836 h 2030544"/>
                      <a:gd name="connsiteX2" fmla="*/ 261406 w 261644"/>
                      <a:gd name="connsiteY2" fmla="*/ 2030544 h 2030544"/>
                      <a:gd name="connsiteX0" fmla="*/ 13223 w 261465"/>
                      <a:gd name="connsiteY0" fmla="*/ 0 h 2030544"/>
                      <a:gd name="connsiteX1" fmla="*/ 29114 w 261465"/>
                      <a:gd name="connsiteY1" fmla="*/ 1185836 h 2030544"/>
                      <a:gd name="connsiteX2" fmla="*/ 261406 w 261465"/>
                      <a:gd name="connsiteY2" fmla="*/ 2030544 h 203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61465" h="2030544">
                        <a:moveTo>
                          <a:pt x="13223" y="0"/>
                        </a:moveTo>
                        <a:cubicBezTo>
                          <a:pt x="3478" y="432867"/>
                          <a:pt x="-17481" y="991084"/>
                          <a:pt x="29114" y="1185836"/>
                        </a:cubicBezTo>
                        <a:cubicBezTo>
                          <a:pt x="111895" y="1517639"/>
                          <a:pt x="264917" y="1770571"/>
                          <a:pt x="261406" y="2030544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4" name="Freeform 33">
                    <a:extLst>
                      <a:ext uri="{FF2B5EF4-FFF2-40B4-BE49-F238E27FC236}">
                        <a16:creationId xmlns:a16="http://schemas.microsoft.com/office/drawing/2014/main" id="{33B0D8BD-97DF-4F2D-C50F-331FA764FBAE}"/>
                      </a:ext>
                    </a:extLst>
                  </p:cNvPr>
                  <p:cNvSpPr/>
                  <p:nvPr/>
                </p:nvSpPr>
                <p:spPr>
                  <a:xfrm>
                    <a:off x="3913680" y="518571"/>
                    <a:ext cx="506924" cy="1938738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511389"/>
                      <a:gd name="connsiteY0" fmla="*/ 0 h 1938738"/>
                      <a:gd name="connsiteX1" fmla="*/ 39606 w 511389"/>
                      <a:gd name="connsiteY1" fmla="*/ 1134424 h 1938738"/>
                      <a:gd name="connsiteX2" fmla="*/ 506924 w 511389"/>
                      <a:gd name="connsiteY2" fmla="*/ 1938738 h 1938738"/>
                      <a:gd name="connsiteX0" fmla="*/ 1681 w 508652"/>
                      <a:gd name="connsiteY0" fmla="*/ 0 h 1938738"/>
                      <a:gd name="connsiteX1" fmla="*/ 39606 w 508652"/>
                      <a:gd name="connsiteY1" fmla="*/ 1134424 h 1938738"/>
                      <a:gd name="connsiteX2" fmla="*/ 506924 w 508652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06924" h="1938738">
                        <a:moveTo>
                          <a:pt x="1681" y="0"/>
                        </a:moveTo>
                        <a:cubicBezTo>
                          <a:pt x="-719" y="388800"/>
                          <a:pt x="-6989" y="939672"/>
                          <a:pt x="39606" y="1134424"/>
                        </a:cubicBezTo>
                        <a:cubicBezTo>
                          <a:pt x="93009" y="1315664"/>
                          <a:pt x="506763" y="1579612"/>
                          <a:pt x="506924" y="1938738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5" name="Freeform 34">
                    <a:extLst>
                      <a:ext uri="{FF2B5EF4-FFF2-40B4-BE49-F238E27FC236}">
                        <a16:creationId xmlns:a16="http://schemas.microsoft.com/office/drawing/2014/main" id="{5B64E872-37D6-F73B-302B-D4A4B1192E01}"/>
                      </a:ext>
                    </a:extLst>
                  </p:cNvPr>
                  <p:cNvSpPr/>
                  <p:nvPr/>
                </p:nvSpPr>
                <p:spPr>
                  <a:xfrm>
                    <a:off x="3567601" y="643872"/>
                    <a:ext cx="769197" cy="1813880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767657"/>
                      <a:gd name="connsiteY0" fmla="*/ 0 h 1813880"/>
                      <a:gd name="connsiteX1" fmla="*/ 39606 w 767657"/>
                      <a:gd name="connsiteY1" fmla="*/ 1134424 h 1813880"/>
                      <a:gd name="connsiteX2" fmla="*/ 767657 w 767657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9458 w 775434"/>
                      <a:gd name="connsiteY0" fmla="*/ 0 h 1813880"/>
                      <a:gd name="connsiteX1" fmla="*/ 69417 w 775434"/>
                      <a:gd name="connsiteY1" fmla="*/ 969171 h 1813880"/>
                      <a:gd name="connsiteX2" fmla="*/ 775434 w 775434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  <a:gd name="connsiteX0" fmla="*/ 3221 w 770815"/>
                      <a:gd name="connsiteY0" fmla="*/ 0 h 1813880"/>
                      <a:gd name="connsiteX1" fmla="*/ 63180 w 770815"/>
                      <a:gd name="connsiteY1" fmla="*/ 969171 h 1813880"/>
                      <a:gd name="connsiteX2" fmla="*/ 769197 w 770815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9197" h="1813880">
                        <a:moveTo>
                          <a:pt x="3221" y="0"/>
                        </a:moveTo>
                        <a:cubicBezTo>
                          <a:pt x="821" y="388800"/>
                          <a:pt x="-16465" y="711990"/>
                          <a:pt x="63180" y="969171"/>
                        </a:cubicBezTo>
                        <a:cubicBezTo>
                          <a:pt x="212063" y="1297302"/>
                          <a:pt x="750676" y="1395999"/>
                          <a:pt x="769197" y="181388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</p:grp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D622D532-79D6-8C05-2F32-D1E310101905}"/>
                  </a:ext>
                </a:extLst>
              </p:cNvPr>
              <p:cNvGrpSpPr/>
              <p:nvPr/>
            </p:nvGrpSpPr>
            <p:grpSpPr>
              <a:xfrm flipH="1">
                <a:off x="4669663" y="410956"/>
                <a:ext cx="932673" cy="4064090"/>
                <a:chOff x="3567240" y="411268"/>
                <a:chExt cx="932673" cy="4064090"/>
              </a:xfrm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B7BCB8D9-ADF9-539B-F97E-B04024E734C0}"/>
                    </a:ext>
                  </a:extLst>
                </p:cNvPr>
                <p:cNvGrpSpPr/>
                <p:nvPr/>
              </p:nvGrpSpPr>
              <p:grpSpPr>
                <a:xfrm>
                  <a:off x="3567601" y="411268"/>
                  <a:ext cx="932312" cy="2056250"/>
                  <a:chOff x="3567601" y="411268"/>
                  <a:chExt cx="932312" cy="2056250"/>
                </a:xfrm>
              </p:grpSpPr>
              <p:sp>
                <p:nvSpPr>
                  <p:cNvPr id="28" name="Freeform 27">
                    <a:extLst>
                      <a:ext uri="{FF2B5EF4-FFF2-40B4-BE49-F238E27FC236}">
                        <a16:creationId xmlns:a16="http://schemas.microsoft.com/office/drawing/2014/main" id="{38108CC5-43DD-0296-CB98-4A938AD77BA4}"/>
                      </a:ext>
                    </a:extLst>
                  </p:cNvPr>
                  <p:cNvSpPr/>
                  <p:nvPr/>
                </p:nvSpPr>
                <p:spPr>
                  <a:xfrm>
                    <a:off x="4238448" y="411268"/>
                    <a:ext cx="261465" cy="2056250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10701 w 258884"/>
                      <a:gd name="connsiteY0" fmla="*/ 0 h 2026872"/>
                      <a:gd name="connsiteX1" fmla="*/ 26592 w 258884"/>
                      <a:gd name="connsiteY1" fmla="*/ 1185836 h 2026872"/>
                      <a:gd name="connsiteX2" fmla="*/ 258884 w 258884"/>
                      <a:gd name="connsiteY2" fmla="*/ 2026872 h 2026872"/>
                      <a:gd name="connsiteX0" fmla="*/ 13223 w 261406"/>
                      <a:gd name="connsiteY0" fmla="*/ 0 h 2026872"/>
                      <a:gd name="connsiteX1" fmla="*/ 29114 w 261406"/>
                      <a:gd name="connsiteY1" fmla="*/ 1185836 h 2026872"/>
                      <a:gd name="connsiteX2" fmla="*/ 261406 w 261406"/>
                      <a:gd name="connsiteY2" fmla="*/ 2026872 h 2026872"/>
                      <a:gd name="connsiteX0" fmla="*/ 13223 w 261406"/>
                      <a:gd name="connsiteY0" fmla="*/ 0 h 2030544"/>
                      <a:gd name="connsiteX1" fmla="*/ 29114 w 261406"/>
                      <a:gd name="connsiteY1" fmla="*/ 1185836 h 2030544"/>
                      <a:gd name="connsiteX2" fmla="*/ 261406 w 261406"/>
                      <a:gd name="connsiteY2" fmla="*/ 2030544 h 2030544"/>
                      <a:gd name="connsiteX0" fmla="*/ 13223 w 261644"/>
                      <a:gd name="connsiteY0" fmla="*/ 0 h 2030544"/>
                      <a:gd name="connsiteX1" fmla="*/ 29114 w 261644"/>
                      <a:gd name="connsiteY1" fmla="*/ 1185836 h 2030544"/>
                      <a:gd name="connsiteX2" fmla="*/ 261406 w 261644"/>
                      <a:gd name="connsiteY2" fmla="*/ 2030544 h 2030544"/>
                      <a:gd name="connsiteX0" fmla="*/ 13223 w 261465"/>
                      <a:gd name="connsiteY0" fmla="*/ 0 h 2030544"/>
                      <a:gd name="connsiteX1" fmla="*/ 29114 w 261465"/>
                      <a:gd name="connsiteY1" fmla="*/ 1185836 h 2030544"/>
                      <a:gd name="connsiteX2" fmla="*/ 261406 w 261465"/>
                      <a:gd name="connsiteY2" fmla="*/ 2030544 h 2030544"/>
                      <a:gd name="connsiteX0" fmla="*/ 13223 w 261465"/>
                      <a:gd name="connsiteY0" fmla="*/ 0 h 2056250"/>
                      <a:gd name="connsiteX1" fmla="*/ 29114 w 261465"/>
                      <a:gd name="connsiteY1" fmla="*/ 1211542 h 2056250"/>
                      <a:gd name="connsiteX2" fmla="*/ 261406 w 261465"/>
                      <a:gd name="connsiteY2" fmla="*/ 2056250 h 2056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61465" h="2056250">
                        <a:moveTo>
                          <a:pt x="13223" y="0"/>
                        </a:moveTo>
                        <a:cubicBezTo>
                          <a:pt x="3478" y="432867"/>
                          <a:pt x="-17481" y="1016790"/>
                          <a:pt x="29114" y="1211542"/>
                        </a:cubicBezTo>
                        <a:cubicBezTo>
                          <a:pt x="111895" y="1543345"/>
                          <a:pt x="264917" y="1796277"/>
                          <a:pt x="261406" y="205625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9" name="Freeform 28">
                    <a:extLst>
                      <a:ext uri="{FF2B5EF4-FFF2-40B4-BE49-F238E27FC236}">
                        <a16:creationId xmlns:a16="http://schemas.microsoft.com/office/drawing/2014/main" id="{DFF95D1D-7A85-CE7F-998E-97A0212AF793}"/>
                      </a:ext>
                    </a:extLst>
                  </p:cNvPr>
                  <p:cNvSpPr/>
                  <p:nvPr/>
                </p:nvSpPr>
                <p:spPr>
                  <a:xfrm>
                    <a:off x="3916488" y="492865"/>
                    <a:ext cx="504117" cy="1964444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511389"/>
                      <a:gd name="connsiteY0" fmla="*/ 0 h 1938738"/>
                      <a:gd name="connsiteX1" fmla="*/ 39606 w 511389"/>
                      <a:gd name="connsiteY1" fmla="*/ 1134424 h 1938738"/>
                      <a:gd name="connsiteX2" fmla="*/ 506924 w 511389"/>
                      <a:gd name="connsiteY2" fmla="*/ 1938738 h 1938738"/>
                      <a:gd name="connsiteX0" fmla="*/ 1681 w 508652"/>
                      <a:gd name="connsiteY0" fmla="*/ 0 h 1938738"/>
                      <a:gd name="connsiteX1" fmla="*/ 39606 w 508652"/>
                      <a:gd name="connsiteY1" fmla="*/ 1134424 h 1938738"/>
                      <a:gd name="connsiteX2" fmla="*/ 506924 w 508652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2546 w 504117"/>
                      <a:gd name="connsiteY0" fmla="*/ 0 h 1964444"/>
                      <a:gd name="connsiteX1" fmla="*/ 36799 w 504117"/>
                      <a:gd name="connsiteY1" fmla="*/ 1160130 h 1964444"/>
                      <a:gd name="connsiteX2" fmla="*/ 504117 w 504117"/>
                      <a:gd name="connsiteY2" fmla="*/ 1964444 h 1964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04117" h="1964444">
                        <a:moveTo>
                          <a:pt x="2546" y="0"/>
                        </a:moveTo>
                        <a:cubicBezTo>
                          <a:pt x="146" y="388800"/>
                          <a:pt x="-9796" y="965378"/>
                          <a:pt x="36799" y="1160130"/>
                        </a:cubicBezTo>
                        <a:cubicBezTo>
                          <a:pt x="90202" y="1341370"/>
                          <a:pt x="503956" y="1605318"/>
                          <a:pt x="504117" y="1964444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0" name="Freeform 29">
                    <a:extLst>
                      <a:ext uri="{FF2B5EF4-FFF2-40B4-BE49-F238E27FC236}">
                        <a16:creationId xmlns:a16="http://schemas.microsoft.com/office/drawing/2014/main" id="{A9B84B8C-BD9E-512B-E68C-EC15319A51C1}"/>
                      </a:ext>
                    </a:extLst>
                  </p:cNvPr>
                  <p:cNvSpPr/>
                  <p:nvPr/>
                </p:nvSpPr>
                <p:spPr>
                  <a:xfrm>
                    <a:off x="3567601" y="643872"/>
                    <a:ext cx="769197" cy="1813880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767657"/>
                      <a:gd name="connsiteY0" fmla="*/ 0 h 1813880"/>
                      <a:gd name="connsiteX1" fmla="*/ 39606 w 767657"/>
                      <a:gd name="connsiteY1" fmla="*/ 1134424 h 1813880"/>
                      <a:gd name="connsiteX2" fmla="*/ 767657 w 767657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9458 w 775434"/>
                      <a:gd name="connsiteY0" fmla="*/ 0 h 1813880"/>
                      <a:gd name="connsiteX1" fmla="*/ 69417 w 775434"/>
                      <a:gd name="connsiteY1" fmla="*/ 969171 h 1813880"/>
                      <a:gd name="connsiteX2" fmla="*/ 775434 w 775434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  <a:gd name="connsiteX0" fmla="*/ 3221 w 770815"/>
                      <a:gd name="connsiteY0" fmla="*/ 0 h 1813880"/>
                      <a:gd name="connsiteX1" fmla="*/ 63180 w 770815"/>
                      <a:gd name="connsiteY1" fmla="*/ 969171 h 1813880"/>
                      <a:gd name="connsiteX2" fmla="*/ 769197 w 770815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9197" h="1813880">
                        <a:moveTo>
                          <a:pt x="3221" y="0"/>
                        </a:moveTo>
                        <a:cubicBezTo>
                          <a:pt x="821" y="388800"/>
                          <a:pt x="-16465" y="711990"/>
                          <a:pt x="63180" y="969171"/>
                        </a:cubicBezTo>
                        <a:cubicBezTo>
                          <a:pt x="212063" y="1297302"/>
                          <a:pt x="750676" y="1395999"/>
                          <a:pt x="769197" y="181388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AAC72D31-466F-B9AE-D3EB-BAD6E8A119F6}"/>
                    </a:ext>
                  </a:extLst>
                </p:cNvPr>
                <p:cNvGrpSpPr/>
                <p:nvPr/>
              </p:nvGrpSpPr>
              <p:grpSpPr>
                <a:xfrm flipV="1">
                  <a:off x="3567240" y="2444814"/>
                  <a:ext cx="932312" cy="2030544"/>
                  <a:chOff x="3567601" y="436974"/>
                  <a:chExt cx="932312" cy="2030544"/>
                </a:xfrm>
              </p:grpSpPr>
              <p:sp>
                <p:nvSpPr>
                  <p:cNvPr id="25" name="Freeform 24">
                    <a:extLst>
                      <a:ext uri="{FF2B5EF4-FFF2-40B4-BE49-F238E27FC236}">
                        <a16:creationId xmlns:a16="http://schemas.microsoft.com/office/drawing/2014/main" id="{864D5F30-E1D1-631B-7FAC-8FA2FC4EB8CC}"/>
                      </a:ext>
                    </a:extLst>
                  </p:cNvPr>
                  <p:cNvSpPr/>
                  <p:nvPr/>
                </p:nvSpPr>
                <p:spPr>
                  <a:xfrm>
                    <a:off x="4238448" y="436974"/>
                    <a:ext cx="261465" cy="2030544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10701 w 258884"/>
                      <a:gd name="connsiteY0" fmla="*/ 0 h 2026872"/>
                      <a:gd name="connsiteX1" fmla="*/ 26592 w 258884"/>
                      <a:gd name="connsiteY1" fmla="*/ 1185836 h 2026872"/>
                      <a:gd name="connsiteX2" fmla="*/ 258884 w 258884"/>
                      <a:gd name="connsiteY2" fmla="*/ 2026872 h 2026872"/>
                      <a:gd name="connsiteX0" fmla="*/ 13223 w 261406"/>
                      <a:gd name="connsiteY0" fmla="*/ 0 h 2026872"/>
                      <a:gd name="connsiteX1" fmla="*/ 29114 w 261406"/>
                      <a:gd name="connsiteY1" fmla="*/ 1185836 h 2026872"/>
                      <a:gd name="connsiteX2" fmla="*/ 261406 w 261406"/>
                      <a:gd name="connsiteY2" fmla="*/ 2026872 h 2026872"/>
                      <a:gd name="connsiteX0" fmla="*/ 13223 w 261406"/>
                      <a:gd name="connsiteY0" fmla="*/ 0 h 2030544"/>
                      <a:gd name="connsiteX1" fmla="*/ 29114 w 261406"/>
                      <a:gd name="connsiteY1" fmla="*/ 1185836 h 2030544"/>
                      <a:gd name="connsiteX2" fmla="*/ 261406 w 261406"/>
                      <a:gd name="connsiteY2" fmla="*/ 2030544 h 2030544"/>
                      <a:gd name="connsiteX0" fmla="*/ 13223 w 261644"/>
                      <a:gd name="connsiteY0" fmla="*/ 0 h 2030544"/>
                      <a:gd name="connsiteX1" fmla="*/ 29114 w 261644"/>
                      <a:gd name="connsiteY1" fmla="*/ 1185836 h 2030544"/>
                      <a:gd name="connsiteX2" fmla="*/ 261406 w 261644"/>
                      <a:gd name="connsiteY2" fmla="*/ 2030544 h 2030544"/>
                      <a:gd name="connsiteX0" fmla="*/ 13223 w 261465"/>
                      <a:gd name="connsiteY0" fmla="*/ 0 h 2030544"/>
                      <a:gd name="connsiteX1" fmla="*/ 29114 w 261465"/>
                      <a:gd name="connsiteY1" fmla="*/ 1185836 h 2030544"/>
                      <a:gd name="connsiteX2" fmla="*/ 261406 w 261465"/>
                      <a:gd name="connsiteY2" fmla="*/ 2030544 h 203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61465" h="2030544">
                        <a:moveTo>
                          <a:pt x="13223" y="0"/>
                        </a:moveTo>
                        <a:cubicBezTo>
                          <a:pt x="3478" y="432867"/>
                          <a:pt x="-17481" y="991084"/>
                          <a:pt x="29114" y="1185836"/>
                        </a:cubicBezTo>
                        <a:cubicBezTo>
                          <a:pt x="111895" y="1517639"/>
                          <a:pt x="264917" y="1770571"/>
                          <a:pt x="261406" y="2030544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6" name="Freeform 25">
                    <a:extLst>
                      <a:ext uri="{FF2B5EF4-FFF2-40B4-BE49-F238E27FC236}">
                        <a16:creationId xmlns:a16="http://schemas.microsoft.com/office/drawing/2014/main" id="{D247DF7A-3F43-3C51-D917-D0C8F2B129E9}"/>
                      </a:ext>
                    </a:extLst>
                  </p:cNvPr>
                  <p:cNvSpPr/>
                  <p:nvPr/>
                </p:nvSpPr>
                <p:spPr>
                  <a:xfrm>
                    <a:off x="3913680" y="518571"/>
                    <a:ext cx="506924" cy="1938738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511389"/>
                      <a:gd name="connsiteY0" fmla="*/ 0 h 1938738"/>
                      <a:gd name="connsiteX1" fmla="*/ 39606 w 511389"/>
                      <a:gd name="connsiteY1" fmla="*/ 1134424 h 1938738"/>
                      <a:gd name="connsiteX2" fmla="*/ 506924 w 511389"/>
                      <a:gd name="connsiteY2" fmla="*/ 1938738 h 1938738"/>
                      <a:gd name="connsiteX0" fmla="*/ 1681 w 508652"/>
                      <a:gd name="connsiteY0" fmla="*/ 0 h 1938738"/>
                      <a:gd name="connsiteX1" fmla="*/ 39606 w 508652"/>
                      <a:gd name="connsiteY1" fmla="*/ 1134424 h 1938738"/>
                      <a:gd name="connsiteX2" fmla="*/ 506924 w 508652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06924" h="1938738">
                        <a:moveTo>
                          <a:pt x="1681" y="0"/>
                        </a:moveTo>
                        <a:cubicBezTo>
                          <a:pt x="-719" y="388800"/>
                          <a:pt x="-6989" y="939672"/>
                          <a:pt x="39606" y="1134424"/>
                        </a:cubicBezTo>
                        <a:cubicBezTo>
                          <a:pt x="93009" y="1315664"/>
                          <a:pt x="506763" y="1579612"/>
                          <a:pt x="506924" y="1938738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7" name="Freeform 26">
                    <a:extLst>
                      <a:ext uri="{FF2B5EF4-FFF2-40B4-BE49-F238E27FC236}">
                        <a16:creationId xmlns:a16="http://schemas.microsoft.com/office/drawing/2014/main" id="{7077B55E-A405-0484-DF23-2406AD704729}"/>
                      </a:ext>
                    </a:extLst>
                  </p:cNvPr>
                  <p:cNvSpPr/>
                  <p:nvPr/>
                </p:nvSpPr>
                <p:spPr>
                  <a:xfrm>
                    <a:off x="3567601" y="643872"/>
                    <a:ext cx="769197" cy="1813880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767657"/>
                      <a:gd name="connsiteY0" fmla="*/ 0 h 1813880"/>
                      <a:gd name="connsiteX1" fmla="*/ 39606 w 767657"/>
                      <a:gd name="connsiteY1" fmla="*/ 1134424 h 1813880"/>
                      <a:gd name="connsiteX2" fmla="*/ 767657 w 767657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9458 w 775434"/>
                      <a:gd name="connsiteY0" fmla="*/ 0 h 1813880"/>
                      <a:gd name="connsiteX1" fmla="*/ 69417 w 775434"/>
                      <a:gd name="connsiteY1" fmla="*/ 969171 h 1813880"/>
                      <a:gd name="connsiteX2" fmla="*/ 775434 w 775434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  <a:gd name="connsiteX0" fmla="*/ 3221 w 770815"/>
                      <a:gd name="connsiteY0" fmla="*/ 0 h 1813880"/>
                      <a:gd name="connsiteX1" fmla="*/ 63180 w 770815"/>
                      <a:gd name="connsiteY1" fmla="*/ 969171 h 1813880"/>
                      <a:gd name="connsiteX2" fmla="*/ 769197 w 770815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9197" h="1813880">
                        <a:moveTo>
                          <a:pt x="3221" y="0"/>
                        </a:moveTo>
                        <a:cubicBezTo>
                          <a:pt x="821" y="388800"/>
                          <a:pt x="-16465" y="711990"/>
                          <a:pt x="63180" y="969171"/>
                        </a:cubicBezTo>
                        <a:cubicBezTo>
                          <a:pt x="212063" y="1297302"/>
                          <a:pt x="750676" y="1395999"/>
                          <a:pt x="769197" y="181388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</p:grpSp>
          </p:grp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87F6C48-8723-9EED-9D4E-73FD8D0C4563}"/>
                </a:ext>
              </a:extLst>
            </p:cNvPr>
            <p:cNvSpPr txBox="1"/>
            <p:nvPr/>
          </p:nvSpPr>
          <p:spPr>
            <a:xfrm>
              <a:off x="3257547" y="1713187"/>
              <a:ext cx="512719" cy="2638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2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Times New Roman" panose="02020603050405020304" pitchFamily="18" charset="0"/>
                </a:rPr>
                <a:t>HFM</a:t>
              </a:r>
              <a:endParaRPr lang="en-CH" sz="11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DE22509-8665-65BA-9F4F-4B5D20AD9DD4}"/>
                </a:ext>
              </a:extLst>
            </p:cNvPr>
            <p:cNvSpPr txBox="1"/>
            <p:nvPr/>
          </p:nvSpPr>
          <p:spPr>
            <a:xfrm>
              <a:off x="3167002" y="1946114"/>
              <a:ext cx="693811" cy="1241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Times New Roman" panose="02020603050405020304" pitchFamily="18" charset="0"/>
                </a:rPr>
                <a:t>High Field Magnets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C9296C0-D312-1557-8A94-A79310D54553}"/>
                </a:ext>
              </a:extLst>
            </p:cNvPr>
            <p:cNvSpPr txBox="1"/>
            <p:nvPr/>
          </p:nvSpPr>
          <p:spPr>
            <a:xfrm>
              <a:off x="3287055" y="2036488"/>
              <a:ext cx="453702" cy="1241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Times New Roman" panose="02020603050405020304" pitchFamily="18" charset="0"/>
                </a:rPr>
                <a:t>Programme</a:t>
              </a:r>
              <a:endParaRPr lang="en-CH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E95CB8-9F10-7CAB-E942-DC622952DD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92303-F751-0119-13ED-22E657ED5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BabyHTS</a:t>
            </a:r>
            <a:r>
              <a:rPr lang="en-US" dirty="0"/>
              <a:t>: AC loss model-validation coils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8D2037-AA0A-6622-9EB3-506C8398A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CEB602-306D-185F-DD45-33A45389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F8249A-1D87-E993-0AC5-3FB13EE33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724CD3-B2F1-B2A9-6908-8E3538B063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5451" y="3746733"/>
            <a:ext cx="3799331" cy="26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6457BA-5F01-B9B4-1ACC-25A83683DA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783045" y="3792203"/>
            <a:ext cx="3793043" cy="25961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8FA80CC-F423-4479-4440-7BC4F40316C6}"/>
              </a:ext>
            </a:extLst>
          </p:cNvPr>
          <p:cNvSpPr txBox="1"/>
          <p:nvPr/>
        </p:nvSpPr>
        <p:spPr>
          <a:xfrm>
            <a:off x="4980552" y="6436938"/>
            <a:ext cx="476810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Courtesy: Simon Otten, Thomas Hanhart and Dmitry Sotnikov</a:t>
            </a:r>
          </a:p>
        </p:txBody>
      </p:sp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84E9C8DF-B835-ACC4-A09A-FB1D623B95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Numerical models resolve the REBCO layer and homogenized the </a:t>
            </a:r>
            <a:br>
              <a:rPr lang="en-US" dirty="0"/>
            </a:br>
            <a:r>
              <a:rPr lang="en-US" dirty="0"/>
              <a:t>other metal layers (Hastelloy, silver, copper).</a:t>
            </a:r>
          </a:p>
          <a:p>
            <a:r>
              <a:rPr lang="en-US" dirty="0"/>
              <a:t>Agreement to measurements is good for 4-mm 2-stack and </a:t>
            </a:r>
            <a:br>
              <a:rPr lang="en-US" dirty="0"/>
            </a:br>
            <a:r>
              <a:rPr lang="en-US" dirty="0"/>
              <a:t>12-mm 1-stackcable.</a:t>
            </a:r>
          </a:p>
          <a:p>
            <a:r>
              <a:rPr lang="en-US" dirty="0"/>
              <a:t>Note: fully homogenized model inaccurate and divergent.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A263E80-8039-C104-0BDA-215889DDFD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2600" y="195624"/>
            <a:ext cx="1171863" cy="5859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6730023-5807-3903-F42A-74CD6250F35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3741" y="1158993"/>
            <a:ext cx="2658745" cy="2362200"/>
          </a:xfrm>
          <a:prstGeom prst="rect">
            <a:avLst/>
          </a:prstGeom>
        </p:spPr>
      </p:pic>
      <p:pic>
        <p:nvPicPr>
          <p:cNvPr id="13" name="Picture 12" descr="A graph with numbers and symbols&#10;&#10;AI-generated content may be incorrect.">
            <a:extLst>
              <a:ext uri="{FF2B5EF4-FFF2-40B4-BE49-F238E27FC236}">
                <a16:creationId xmlns:a16="http://schemas.microsoft.com/office/drawing/2014/main" id="{87528024-7958-2E3A-07D2-550A09B8B89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1794" y="3746296"/>
            <a:ext cx="3730530" cy="263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898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08C5F-1D16-D6E6-7830-919532DAD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Modeling WG Benchmark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3E46E-7643-7E9F-515D-6479BB4F0C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548" y="1251369"/>
            <a:ext cx="10801349" cy="4644616"/>
          </a:xfrm>
        </p:spPr>
        <p:txBody>
          <a:bodyPr/>
          <a:lstStyle/>
          <a:p>
            <a:r>
              <a:rPr lang="en-US" sz="1600" dirty="0"/>
              <a:t>ROXIE </a:t>
            </a:r>
            <a:r>
              <a:rPr lang="en-US" sz="1600" dirty="0">
                <a:sym typeface="Wingdings" pitchFamily="2" charset="2"/>
              </a:rPr>
              <a:t> </a:t>
            </a:r>
            <a:r>
              <a:rPr lang="en-US" sz="1600" dirty="0"/>
              <a:t>COMSOL , </a:t>
            </a:r>
            <a:r>
              <a:rPr lang="en-US" sz="1600" dirty="0" err="1"/>
              <a:t>Quanscient</a:t>
            </a:r>
            <a:r>
              <a:rPr lang="en-US" sz="1600" dirty="0"/>
              <a:t>, Racoon (LBE)</a:t>
            </a:r>
          </a:p>
          <a:p>
            <a:r>
              <a:rPr lang="en-US" sz="1600" dirty="0"/>
              <a:t>Qualify models and tools with the HFM HTS Modeling WG</a:t>
            </a:r>
          </a:p>
          <a:p>
            <a:r>
              <a:rPr lang="en-US" sz="1600" dirty="0"/>
              <a:t>All based on homogenization per tape stack.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54036E-4739-0BEE-D3E8-C51840BD1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26BD4D-53E8-EBC1-4D0E-CD2AC7903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</a:t>
            </a:fld>
            <a:endParaRPr lang="en-GB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45963D-36A1-4D28-40D8-E771930C84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8780" y="1539859"/>
            <a:ext cx="3192220" cy="1772603"/>
          </a:xfrm>
          <a:prstGeom prst="rect">
            <a:avLst/>
          </a:prstGeom>
        </p:spPr>
      </p:pic>
      <p:pic>
        <p:nvPicPr>
          <p:cNvPr id="10" name="Picture 9" descr="NAFEMS - Quanscient.allsolve">
            <a:extLst>
              <a:ext uri="{FF2B5EF4-FFF2-40B4-BE49-F238E27FC236}">
                <a16:creationId xmlns:a16="http://schemas.microsoft.com/office/drawing/2014/main" id="{6C4B28F1-52E2-4F37-392D-0A4AC3F867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8576854" y="4280465"/>
            <a:ext cx="1941889" cy="31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7541B833-E1DF-7709-273C-7A001E1F68A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968" y="3713529"/>
            <a:ext cx="1958402" cy="213913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F933112-A1DD-45F6-E519-8E3B616E1DC9}"/>
              </a:ext>
            </a:extLst>
          </p:cNvPr>
          <p:cNvSpPr txBox="1"/>
          <p:nvPr/>
        </p:nvSpPr>
        <p:spPr>
          <a:xfrm>
            <a:off x="5403493" y="6471982"/>
            <a:ext cx="39855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Results by: J. van Nugteren, S. </a:t>
            </a:r>
            <a:r>
              <a:rPr lang="en-US" sz="1400" dirty="0" err="1"/>
              <a:t>Sorti</a:t>
            </a:r>
            <a:r>
              <a:rPr lang="en-US" sz="1400" dirty="0"/>
              <a:t>, and D. Sotnikov</a:t>
            </a:r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0772F28-DBA7-AD73-2B26-740A0ECF917D}"/>
              </a:ext>
            </a:extLst>
          </p:cNvPr>
          <p:cNvSpPr txBox="1">
            <a:spLocks/>
          </p:cNvSpPr>
          <p:nvPr/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0CDF8E-15EE-4C89-A25F-47FDE8A89584}" type="datetime1">
              <a:rPr lang="de-CH" smtClean="0"/>
              <a:pPr/>
              <a:t>11.02.25</a:t>
            </a:fld>
            <a:endParaRPr lang="en-GB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47A4C836-CBD1-FE69-F3EC-A683C45208D1}"/>
              </a:ext>
            </a:extLst>
          </p:cNvPr>
          <p:cNvSpPr txBox="1">
            <a:spLocks/>
          </p:cNvSpPr>
          <p:nvPr/>
        </p:nvSpPr>
        <p:spPr>
          <a:xfrm>
            <a:off x="1614487" y="6400800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Paul Scherrer Institute PSI</a:t>
            </a:r>
            <a:endParaRPr lang="en-GB" dirty="0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DC56E0A7-296D-99F9-741A-DEBA7C0CC44C}"/>
              </a:ext>
            </a:extLst>
          </p:cNvPr>
          <p:cNvSpPr txBox="1">
            <a:spLocks/>
          </p:cNvSpPr>
          <p:nvPr/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en-GB" smtClean="0"/>
              <a:pPr/>
              <a:t>11</a:t>
            </a:fld>
            <a:endParaRPr lang="en-GB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05A2D6E-A336-1953-FE58-E734F9301DE7}"/>
              </a:ext>
            </a:extLst>
          </p:cNvPr>
          <p:cNvGrpSpPr/>
          <p:nvPr/>
        </p:nvGrpSpPr>
        <p:grpSpPr>
          <a:xfrm>
            <a:off x="5796584" y="3821342"/>
            <a:ext cx="2201811" cy="2222983"/>
            <a:chOff x="2211012" y="2116124"/>
            <a:chExt cx="3333054" cy="3365103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4B91CA12-536A-0E10-CB41-E3B362E6BB64}"/>
                </a:ext>
              </a:extLst>
            </p:cNvPr>
            <p:cNvGrpSpPr/>
            <p:nvPr/>
          </p:nvGrpSpPr>
          <p:grpSpPr>
            <a:xfrm>
              <a:off x="2211012" y="2116124"/>
              <a:ext cx="3333054" cy="3365103"/>
              <a:chOff x="-710369" y="1676399"/>
              <a:chExt cx="8465306" cy="8546704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F0828921-CE18-7AB0-F1D3-6D7F3D5963C5}"/>
                  </a:ext>
                </a:extLst>
              </p:cNvPr>
              <p:cNvGrpSpPr/>
              <p:nvPr/>
            </p:nvGrpSpPr>
            <p:grpSpPr>
              <a:xfrm>
                <a:off x="3522284" y="1676399"/>
                <a:ext cx="4232653" cy="8546704"/>
                <a:chOff x="3522284" y="1676399"/>
                <a:chExt cx="4232653" cy="8546704"/>
              </a:xfrm>
            </p:grpSpPr>
            <p:pic>
              <p:nvPicPr>
                <p:cNvPr id="29" name="Picture 28" descr="A screen shot of a computer&#10;&#10;Description automatically generated">
                  <a:extLst>
                    <a:ext uri="{FF2B5EF4-FFF2-40B4-BE49-F238E27FC236}">
                      <a16:creationId xmlns:a16="http://schemas.microsoft.com/office/drawing/2014/main" id="{99313603-6592-380B-FB43-763574B676F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522284" y="1676399"/>
                  <a:ext cx="4232653" cy="4273352"/>
                </a:xfrm>
                <a:prstGeom prst="rect">
                  <a:avLst/>
                </a:prstGeom>
              </p:spPr>
            </p:pic>
            <p:pic>
              <p:nvPicPr>
                <p:cNvPr id="30" name="Picture 29" descr="A screen shot of a computer&#10;&#10;Description automatically generated">
                  <a:extLst>
                    <a:ext uri="{FF2B5EF4-FFF2-40B4-BE49-F238E27FC236}">
                      <a16:creationId xmlns:a16="http://schemas.microsoft.com/office/drawing/2014/main" id="{F769D1D3-BCF6-A55E-38D0-588B841E0C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 flipV="1">
                  <a:off x="3522284" y="5949751"/>
                  <a:ext cx="4232653" cy="4273352"/>
                </a:xfrm>
                <a:prstGeom prst="rect">
                  <a:avLst/>
                </a:prstGeom>
              </p:spPr>
            </p:pic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9AB6046F-CED7-B7D0-EE9B-95308A44F9FE}"/>
                  </a:ext>
                </a:extLst>
              </p:cNvPr>
              <p:cNvGrpSpPr/>
              <p:nvPr/>
            </p:nvGrpSpPr>
            <p:grpSpPr>
              <a:xfrm flipH="1">
                <a:off x="-710369" y="1676399"/>
                <a:ext cx="4232653" cy="8546704"/>
                <a:chOff x="3522284" y="1676399"/>
                <a:chExt cx="4232653" cy="8546704"/>
              </a:xfrm>
            </p:grpSpPr>
            <p:pic>
              <p:nvPicPr>
                <p:cNvPr id="27" name="Picture 26" descr="A screen shot of a computer&#10;&#10;Description automatically generated">
                  <a:extLst>
                    <a:ext uri="{FF2B5EF4-FFF2-40B4-BE49-F238E27FC236}">
                      <a16:creationId xmlns:a16="http://schemas.microsoft.com/office/drawing/2014/main" id="{A0424671-AB57-D082-7393-13DAB25FE57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522284" y="1676399"/>
                  <a:ext cx="4232653" cy="4273352"/>
                </a:xfrm>
                <a:prstGeom prst="rect">
                  <a:avLst/>
                </a:prstGeom>
              </p:spPr>
            </p:pic>
            <p:pic>
              <p:nvPicPr>
                <p:cNvPr id="28" name="Picture 27" descr="A screen shot of a computer&#10;&#10;Description automatically generated">
                  <a:extLst>
                    <a:ext uri="{FF2B5EF4-FFF2-40B4-BE49-F238E27FC236}">
                      <a16:creationId xmlns:a16="http://schemas.microsoft.com/office/drawing/2014/main" id="{3A8A6DBD-E668-04DB-7D9A-DB08EE3F9A1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 flipV="1">
                  <a:off x="3522284" y="5949751"/>
                  <a:ext cx="4232653" cy="4273352"/>
                </a:xfrm>
                <a:prstGeom prst="rect">
                  <a:avLst/>
                </a:prstGeom>
              </p:spPr>
            </p:pic>
          </p:grpSp>
        </p:grp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3449BB-1398-0859-5643-057CAC28CEB1}"/>
                </a:ext>
              </a:extLst>
            </p:cNvPr>
            <p:cNvSpPr/>
            <p:nvPr/>
          </p:nvSpPr>
          <p:spPr>
            <a:xfrm>
              <a:off x="2227036" y="2133600"/>
              <a:ext cx="3317030" cy="3317030"/>
            </a:xfrm>
            <a:prstGeom prst="ellipse">
              <a:avLst/>
            </a:prstGeom>
            <a:noFill/>
            <a:ln w="117475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675A6D6-3471-4B99-9E2C-04E6D9CEFD54}"/>
              </a:ext>
            </a:extLst>
          </p:cNvPr>
          <p:cNvGrpSpPr/>
          <p:nvPr/>
        </p:nvGrpSpPr>
        <p:grpSpPr>
          <a:xfrm>
            <a:off x="510480" y="2261774"/>
            <a:ext cx="4294951" cy="1548226"/>
            <a:chOff x="710071" y="1905814"/>
            <a:chExt cx="4927141" cy="1776115"/>
          </a:xfrm>
        </p:grpSpPr>
        <p:pic>
          <p:nvPicPr>
            <p:cNvPr id="31" name="Picture 30" descr="A graph showing a line graph&#10;&#10;Description automatically generated with medium confidence">
              <a:extLst>
                <a:ext uri="{FF2B5EF4-FFF2-40B4-BE49-F238E27FC236}">
                  <a16:creationId xmlns:a16="http://schemas.microsoft.com/office/drawing/2014/main" id="{51C3DD06-FBB1-C3C6-CC6C-ACA9D6262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0071" y="1905814"/>
              <a:ext cx="1852497" cy="1389372"/>
            </a:xfrm>
            <a:prstGeom prst="rect">
              <a:avLst/>
            </a:prstGeom>
          </p:spPr>
        </p:pic>
        <p:pic>
          <p:nvPicPr>
            <p:cNvPr id="32" name="Picture 31" descr="A graph showing a line&#10;&#10;Description automatically generated">
              <a:extLst>
                <a:ext uri="{FF2B5EF4-FFF2-40B4-BE49-F238E27FC236}">
                  <a16:creationId xmlns:a16="http://schemas.microsoft.com/office/drawing/2014/main" id="{965010EB-08BC-3440-BA8C-0B86864D1F1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80829" y="1914642"/>
              <a:ext cx="2356383" cy="1767287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8E9145F-41DC-47EC-403A-E791DFA1D986}"/>
              </a:ext>
            </a:extLst>
          </p:cNvPr>
          <p:cNvGrpSpPr/>
          <p:nvPr/>
        </p:nvGrpSpPr>
        <p:grpSpPr>
          <a:xfrm>
            <a:off x="5562600" y="1330666"/>
            <a:ext cx="2639861" cy="2587324"/>
            <a:chOff x="3370175" y="-2785295"/>
            <a:chExt cx="3841528" cy="3765077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C039AB6-89BB-F1FC-9AD0-244E2C2F1E37}"/>
                </a:ext>
              </a:extLst>
            </p:cNvPr>
            <p:cNvGrpSpPr/>
            <p:nvPr/>
          </p:nvGrpSpPr>
          <p:grpSpPr>
            <a:xfrm>
              <a:off x="4134211" y="-2235047"/>
              <a:ext cx="2760722" cy="2831515"/>
              <a:chOff x="4184092" y="278296"/>
              <a:chExt cx="4939208" cy="5065864"/>
            </a:xfrm>
          </p:grpSpPr>
          <p:pic>
            <p:nvPicPr>
              <p:cNvPr id="34" name="Picture 33" descr="A diagram of a graph&#10;&#10;Description automatically generated with medium confidence">
                <a:extLst>
                  <a:ext uri="{FF2B5EF4-FFF2-40B4-BE49-F238E27FC236}">
                    <a16:creationId xmlns:a16="http://schemas.microsoft.com/office/drawing/2014/main" id="{51DFB6DD-1B60-8404-AD03-2B87616180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276728" y="278296"/>
                <a:ext cx="2846572" cy="5065864"/>
              </a:xfrm>
              <a:prstGeom prst="rect">
                <a:avLst/>
              </a:prstGeom>
            </p:spPr>
          </p:pic>
          <p:pic>
            <p:nvPicPr>
              <p:cNvPr id="35" name="Picture 34" descr="A diagram of a graph&#10;&#10;Description automatically generated with medium confidence">
                <a:extLst>
                  <a:ext uri="{FF2B5EF4-FFF2-40B4-BE49-F238E27FC236}">
                    <a16:creationId xmlns:a16="http://schemas.microsoft.com/office/drawing/2014/main" id="{5903D37B-2105-2A0A-207C-CD94B26009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H="1">
                <a:off x="4184092" y="278296"/>
                <a:ext cx="2087253" cy="5065864"/>
              </a:xfrm>
              <a:prstGeom prst="rect">
                <a:avLst/>
              </a:prstGeom>
            </p:spPr>
          </p:pic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5EF6588-ECA2-9F7D-F999-70833841E7B7}"/>
                </a:ext>
              </a:extLst>
            </p:cNvPr>
            <p:cNvSpPr txBox="1"/>
            <p:nvPr/>
          </p:nvSpPr>
          <p:spPr>
            <a:xfrm>
              <a:off x="3731143" y="-2785295"/>
              <a:ext cx="3335748" cy="23513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050" dirty="0"/>
                <a:t>Screening-current and -loss calculation</a:t>
              </a:r>
            </a:p>
          </p:txBody>
        </p:sp>
        <p:pic>
          <p:nvPicPr>
            <p:cNvPr id="37" name="Picture 36" descr="A diagram of a number of colored squares&#10;&#10;Description automatically generated with medium confidence">
              <a:extLst>
                <a:ext uri="{FF2B5EF4-FFF2-40B4-BE49-F238E27FC236}">
                  <a16:creationId xmlns:a16="http://schemas.microsoft.com/office/drawing/2014/main" id="{65B42125-D0A8-70D8-AE23-C1D1A5D3EB6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80225" y="-2285008"/>
              <a:ext cx="391779" cy="2967258"/>
            </a:xfrm>
            <a:prstGeom prst="rect">
              <a:avLst/>
            </a:prstGeom>
          </p:spPr>
        </p:pic>
        <p:pic>
          <p:nvPicPr>
            <p:cNvPr id="38" name="Picture 37" descr="A diagram of a number of colored squares&#10;&#10;Description automatically generated with medium confidence">
              <a:extLst>
                <a:ext uri="{FF2B5EF4-FFF2-40B4-BE49-F238E27FC236}">
                  <a16:creationId xmlns:a16="http://schemas.microsoft.com/office/drawing/2014/main" id="{3312FF42-734D-55F2-02BD-3E2D4EF342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3990929" y="-2128119"/>
              <a:ext cx="1138888" cy="2707162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706D00B-5BDE-1D5D-26CC-68FCBC96A3C3}"/>
                </a:ext>
              </a:extLst>
            </p:cNvPr>
            <p:cNvSpPr txBox="1"/>
            <p:nvPr/>
          </p:nvSpPr>
          <p:spPr>
            <a:xfrm rot="5400000">
              <a:off x="5659763" y="-976595"/>
              <a:ext cx="2857548" cy="246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Screening current density [A/m</a:t>
              </a:r>
              <a:r>
                <a:rPr lang="en-US" sz="1100" baseline="30000" dirty="0"/>
                <a:t>2</a:t>
              </a:r>
              <a:r>
                <a:rPr lang="en-US" sz="1100" dirty="0"/>
                <a:t>]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41A7E71-1B28-B62D-7315-2332447A241E}"/>
                </a:ext>
              </a:extLst>
            </p:cNvPr>
            <p:cNvSpPr txBox="1"/>
            <p:nvPr/>
          </p:nvSpPr>
          <p:spPr>
            <a:xfrm rot="16200000">
              <a:off x="1664510" y="-972215"/>
              <a:ext cx="3657662" cy="246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Power density [W/m,</a:t>
              </a:r>
              <a:r>
                <a:rPr lang="en-US" sz="800" dirty="0"/>
                <a:t> integrated over cable x-sec</a:t>
              </a:r>
              <a:r>
                <a:rPr lang="en-US" sz="1100" dirty="0"/>
                <a:t>]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000E10A-FCAD-9C38-6186-D76D72694FEB}"/>
              </a:ext>
            </a:extLst>
          </p:cNvPr>
          <p:cNvGrpSpPr/>
          <p:nvPr/>
        </p:nvGrpSpPr>
        <p:grpSpPr>
          <a:xfrm>
            <a:off x="535422" y="4085096"/>
            <a:ext cx="4712262" cy="2206931"/>
            <a:chOff x="857358" y="4540877"/>
            <a:chExt cx="3988991" cy="1868196"/>
          </a:xfrm>
        </p:grpSpPr>
        <p:pic>
          <p:nvPicPr>
            <p:cNvPr id="21" name="Picture 20" descr="A blue tube with wires&#10;&#10;Description automatically generated with medium confidence">
              <a:extLst>
                <a:ext uri="{FF2B5EF4-FFF2-40B4-BE49-F238E27FC236}">
                  <a16:creationId xmlns:a16="http://schemas.microsoft.com/office/drawing/2014/main" id="{80EE89F5-8E25-DF01-12DC-D84B411BA47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7358" y="4540877"/>
              <a:ext cx="3505491" cy="1868196"/>
            </a:xfrm>
            <a:prstGeom prst="rect">
              <a:avLst/>
            </a:prstGeom>
          </p:spPr>
        </p:pic>
        <p:pic>
          <p:nvPicPr>
            <p:cNvPr id="41" name="Picture 2" descr="Little Beast Engineering logo.">
              <a:extLst>
                <a:ext uri="{FF2B5EF4-FFF2-40B4-BE49-F238E27FC236}">
                  <a16:creationId xmlns:a16="http://schemas.microsoft.com/office/drawing/2014/main" id="{28AB3B81-A58A-378D-8BAE-4A22BFC1D4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9716" y="5497928"/>
              <a:ext cx="856633" cy="5540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1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95A63654-7E7B-05B3-AD78-84E2B35FB4D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67606" y="5885171"/>
              <a:ext cx="535201" cy="176440"/>
            </a:xfrm>
            <a:prstGeom prst="rect">
              <a:avLst/>
            </a:prstGeom>
          </p:spPr>
        </p:pic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23B9600F-1227-F9A4-9D60-12FCC0FF83B2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5038" y="1092609"/>
            <a:ext cx="1605866" cy="146786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8B09C755-BA74-9620-8BF3-1CB5FE0F76DC}"/>
              </a:ext>
            </a:extLst>
          </p:cNvPr>
          <p:cNvSpPr txBox="1"/>
          <p:nvPr/>
        </p:nvSpPr>
        <p:spPr>
          <a:xfrm>
            <a:off x="7674496" y="5796993"/>
            <a:ext cx="71737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>
                <a:solidFill>
                  <a:srgbClr val="FF0000"/>
                </a:solidFill>
              </a:rPr>
              <a:t>ROXIE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0C688C-1D9E-7705-1856-5CC8F3A4D827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801" y="2126566"/>
            <a:ext cx="2927828" cy="237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31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C08FD0-7046-60D8-E7F3-953D5EA61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B46A97-6E60-9A2B-7630-2FAB77B3DB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14B385C-7712-4F59-90E0-BF5F17A76AFF}" type="datetime1">
              <a:rPr lang="de-CH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11.02.25</a:t>
            </a:fld>
            <a:endParaRPr lang="en-GB" noProof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5E4E90-92B7-2288-B4E6-EC6163BC3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noProof="0"/>
              <a:t>PSI Center for Accelerator Science and Engineering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98A4FD-51CF-9758-D723-FFFAC4799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42AD375-037F-43D0-B059-5172DA06796A}" type="slidenum">
              <a:rPr lang="en-GB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12</a:t>
            </a:fld>
            <a:endParaRPr lang="en-GB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5F55AE1-11DE-B968-6CAE-6042906364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8964613" cy="4729302"/>
          </a:xfrm>
        </p:spPr>
        <p:txBody>
          <a:bodyPr>
            <a:normAutofit/>
          </a:bodyPr>
          <a:lstStyle/>
          <a:p>
            <a:r>
              <a:rPr lang="en-US" dirty="0"/>
              <a:t>Initial Canvassing</a:t>
            </a:r>
          </a:p>
        </p:txBody>
      </p:sp>
    </p:spTree>
    <p:extLst>
      <p:ext uri="{BB962C8B-B14F-4D97-AF65-F5344CB8AC3E}">
        <p14:creationId xmlns:p14="http://schemas.microsoft.com/office/powerpoint/2010/main" val="2895244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DFBAE-A6B5-F43B-5346-58F1C8E9A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Goal: HTS subscale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43C483-7CBF-1BA3-4124-854690151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8E376F-18DB-AFC9-B4A3-DC035FEF0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96043F-FCF8-08A1-9CB2-B628E621C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13</a:t>
            </a:fld>
            <a:endParaRPr lang="en-GB" noProof="0" dirty="0"/>
          </a:p>
        </p:txBody>
      </p:sp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23AC1C7A-E7C5-C3F3-4045-3FA81E689A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241828"/>
            <a:ext cx="672572" cy="672572"/>
          </a:xfrm>
          <a:prstGeom prst="rect">
            <a:avLst/>
          </a:prstGeom>
        </p:spPr>
      </p:pic>
      <p:pic>
        <p:nvPicPr>
          <p:cNvPr id="8" name="Picture 7" descr="A machine with wires and cables&#10;&#10;Description automatically generated">
            <a:extLst>
              <a:ext uri="{FF2B5EF4-FFF2-40B4-BE49-F238E27FC236}">
                <a16:creationId xmlns:a16="http://schemas.microsoft.com/office/drawing/2014/main" id="{A5DA81FF-494A-6394-0646-146D2327E9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053885" y="1455157"/>
            <a:ext cx="3442789" cy="185329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5545E1-8BDC-1802-0D1D-B3A0A3E6E7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219200"/>
            <a:ext cx="6290340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Re-use </a:t>
            </a:r>
            <a:r>
              <a:rPr lang="en-US" dirty="0" err="1"/>
              <a:t>subSMCC</a:t>
            </a:r>
            <a:r>
              <a:rPr lang="en-US" dirty="0"/>
              <a:t> coil design and structure for  </a:t>
            </a:r>
            <a:br>
              <a:rPr lang="en-US" dirty="0"/>
            </a:br>
            <a:r>
              <a:rPr lang="en-US" dirty="0"/>
              <a:t>REBCO magnet (6-8 tapes).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SMCC magnet with apertures for field quality measurements.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Accuracy, stability, reproducibility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Experimental and numerical protection studies 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EE, CLIQ, ESC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Protection study under way to determine cable layout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Coil manufacturing in Q2’25.</a:t>
            </a:r>
          </a:p>
        </p:txBody>
      </p:sp>
      <p:pic>
        <p:nvPicPr>
          <p:cNvPr id="11" name="Picture 10" descr="A microscope on a table&#10;&#10;AI-generated content may be incorrect.">
            <a:extLst>
              <a:ext uri="{FF2B5EF4-FFF2-40B4-BE49-F238E27FC236}">
                <a16:creationId xmlns:a16="http://schemas.microsoft.com/office/drawing/2014/main" id="{07489686-50AC-82CF-C32D-0415ACAABB8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53884" y="3429001"/>
            <a:ext cx="3442789" cy="155634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A8C9512-CC2F-28BB-BFDE-44731B7F6F82}"/>
              </a:ext>
            </a:extLst>
          </p:cNvPr>
          <p:cNvSpPr txBox="1"/>
          <p:nvPr/>
        </p:nvSpPr>
        <p:spPr>
          <a:xfrm>
            <a:off x="8894215" y="5105895"/>
            <a:ext cx="153144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Nb3Sn </a:t>
            </a:r>
            <a:r>
              <a:rPr lang="en-US" sz="1600" dirty="0" err="1"/>
              <a:t>subSMCC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92589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196A9-8E59-8F7A-1F58-80A449A9D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9439275" cy="810444"/>
          </a:xfrm>
        </p:spPr>
        <p:txBody>
          <a:bodyPr/>
          <a:lstStyle/>
          <a:p>
            <a:r>
              <a:rPr lang="en-US" dirty="0"/>
              <a:t>Towards winding, insulating, and soldering a tape-stack cable.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61719C-C1CF-FEE6-49B5-DBB4C5E07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11.02.25</a:t>
            </a:fld>
            <a:endParaRPr lang="en-GB" noProof="0" dirty="0"/>
          </a:p>
        </p:txBody>
      </p:sp>
      <p:pic>
        <p:nvPicPr>
          <p:cNvPr id="24" name="Picture 23" descr="A blue and orange machine on a table&#10;&#10;AI-generated content may be incorrect.">
            <a:extLst>
              <a:ext uri="{FF2B5EF4-FFF2-40B4-BE49-F238E27FC236}">
                <a16:creationId xmlns:a16="http://schemas.microsoft.com/office/drawing/2014/main" id="{935B22A6-BEDA-FF4D-B217-F9D5F2C291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654392" y="518571"/>
            <a:ext cx="1846241" cy="2576081"/>
          </a:xfrm>
          <a:prstGeom prst="rect">
            <a:avLst/>
          </a:prstGeom>
        </p:spPr>
      </p:pic>
      <p:pic>
        <p:nvPicPr>
          <p:cNvPr id="14" name="Content Placeholder 13" descr="A machine with wires and wires&#10;&#10;AI-generated content may be incorrect.">
            <a:extLst>
              <a:ext uri="{FF2B5EF4-FFF2-40B4-BE49-F238E27FC236}">
                <a16:creationId xmlns:a16="http://schemas.microsoft.com/office/drawing/2014/main" id="{F0E59D8E-6037-E9F2-0D07-B1455BA859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4487" y="1689916"/>
            <a:ext cx="7265738" cy="4002453"/>
          </a:xfrm>
        </p:spPr>
      </p:pic>
      <p:pic>
        <p:nvPicPr>
          <p:cNvPr id="22" name="Picture 21" descr="A close-up of a machine&#10;&#10;AI-generated content may be incorrect.">
            <a:extLst>
              <a:ext uri="{FF2B5EF4-FFF2-40B4-BE49-F238E27FC236}">
                <a16:creationId xmlns:a16="http://schemas.microsoft.com/office/drawing/2014/main" id="{488BB03A-4E09-723D-7074-EBBF421FE1A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719462" y="2403102"/>
            <a:ext cx="1716102" cy="25760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FBBB157-2D38-75E6-BC1C-5DAE5C8215A1}"/>
              </a:ext>
            </a:extLst>
          </p:cNvPr>
          <p:cNvSpPr txBox="1"/>
          <p:nvPr/>
        </p:nvSpPr>
        <p:spPr>
          <a:xfrm>
            <a:off x="481103" y="1062851"/>
            <a:ext cx="5337551" cy="169277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/>
              <a:t>Soldered REBCO insulated tapes-stack cable.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multiple soldered 2-stacks from FFJ, </a:t>
            </a:r>
            <a:br>
              <a:rPr lang="en-US" dirty="0"/>
            </a:br>
            <a:r>
              <a:rPr lang="en-US" dirty="0"/>
              <a:t>soldered together in-winding with pressure </a:t>
            </a:r>
            <a:br>
              <a:rPr lang="en-US" dirty="0"/>
            </a:br>
            <a:r>
              <a:rPr lang="en-US" dirty="0"/>
              <a:t>and heat source (induction, hot-air blower), </a:t>
            </a:r>
            <a:r>
              <a:rPr lang="en-US" dirty="0" err="1"/>
              <a:t>tbd</a:t>
            </a:r>
            <a:r>
              <a:rPr lang="en-US" dirty="0"/>
              <a:t>.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Fall-back: dry stack of soldered 2-stacks.</a:t>
            </a:r>
          </a:p>
          <a:p>
            <a:pPr algn="l"/>
            <a:endParaRPr lang="en-US" sz="2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8661FA-5EA9-30CE-7DE6-4997C6882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A08F5-BD07-2403-0D17-22FB3C488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E169598-B21E-EFC6-F5EB-729FC93D62A4}"/>
              </a:ext>
            </a:extLst>
          </p:cNvPr>
          <p:cNvSpPr txBox="1"/>
          <p:nvPr/>
        </p:nvSpPr>
        <p:spPr>
          <a:xfrm>
            <a:off x="5818654" y="6364260"/>
            <a:ext cx="211917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Courtesy: Christian Lindner</a:t>
            </a:r>
          </a:p>
        </p:txBody>
      </p:sp>
    </p:spTree>
    <p:extLst>
      <p:ext uri="{BB962C8B-B14F-4D97-AF65-F5344CB8AC3E}">
        <p14:creationId xmlns:p14="http://schemas.microsoft.com/office/powerpoint/2010/main" val="22224258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2AD8A4-55C1-EC8F-320A-5E8E374FE2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D9E74-9002-73AF-CE15-AD018C06B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9439275" cy="810444"/>
          </a:xfrm>
        </p:spPr>
        <p:txBody>
          <a:bodyPr/>
          <a:lstStyle/>
          <a:p>
            <a:r>
              <a:rPr lang="en-US" dirty="0"/>
              <a:t>Towards winding, insulating, and soldering a tape-stack cable.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437F0E-AACC-7E73-36A7-AD60CAFD3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11.02.25</a:t>
            </a:fld>
            <a:endParaRPr lang="en-GB" noProof="0" dirty="0"/>
          </a:p>
        </p:txBody>
      </p:sp>
      <p:pic>
        <p:nvPicPr>
          <p:cNvPr id="24" name="Picture 23" descr="A blue and orange machine on a table&#10;&#10;AI-generated content may be incorrect.">
            <a:extLst>
              <a:ext uri="{FF2B5EF4-FFF2-40B4-BE49-F238E27FC236}">
                <a16:creationId xmlns:a16="http://schemas.microsoft.com/office/drawing/2014/main" id="{90534866-0437-CD00-0AEE-41FE7E3F3C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654392" y="518571"/>
            <a:ext cx="1846241" cy="2576081"/>
          </a:xfrm>
          <a:prstGeom prst="rect">
            <a:avLst/>
          </a:prstGeom>
        </p:spPr>
      </p:pic>
      <p:pic>
        <p:nvPicPr>
          <p:cNvPr id="16" name="Picture 15" descr="A machine with a white object&#10;&#10;AI-generated content may be incorrect.">
            <a:extLst>
              <a:ext uri="{FF2B5EF4-FFF2-40B4-BE49-F238E27FC236}">
                <a16:creationId xmlns:a16="http://schemas.microsoft.com/office/drawing/2014/main" id="{E81DD22B-ED01-B2A1-F634-E8D2C0127B2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5728" y="2455939"/>
            <a:ext cx="5789825" cy="4322750"/>
          </a:xfrm>
          <a:prstGeom prst="rect">
            <a:avLst/>
          </a:prstGeom>
        </p:spPr>
      </p:pic>
      <p:pic>
        <p:nvPicPr>
          <p:cNvPr id="22" name="Picture 21" descr="A close-up of a machine&#10;&#10;AI-generated content may be incorrect.">
            <a:extLst>
              <a:ext uri="{FF2B5EF4-FFF2-40B4-BE49-F238E27FC236}">
                <a16:creationId xmlns:a16="http://schemas.microsoft.com/office/drawing/2014/main" id="{99F1150E-314E-85E2-F967-12B256BE7F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719462" y="2403102"/>
            <a:ext cx="1716102" cy="2576082"/>
          </a:xfrm>
          <a:prstGeom prst="rect">
            <a:avLst/>
          </a:prstGeom>
        </p:spPr>
      </p:pic>
      <p:pic>
        <p:nvPicPr>
          <p:cNvPr id="25" name="Picture 24" descr="A machine with gears on it&#10;&#10;AI-generated content may be incorrect.">
            <a:extLst>
              <a:ext uri="{FF2B5EF4-FFF2-40B4-BE49-F238E27FC236}">
                <a16:creationId xmlns:a16="http://schemas.microsoft.com/office/drawing/2014/main" id="{1C50B642-98D8-13FC-5207-295D0BD63B0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308852" y="4633174"/>
            <a:ext cx="1716103" cy="1754864"/>
          </a:xfrm>
          <a:prstGeom prst="rect">
            <a:avLst/>
          </a:prstGeom>
        </p:spPr>
      </p:pic>
      <p:pic>
        <p:nvPicPr>
          <p:cNvPr id="26" name="Picture 25" descr="A machine with gears and wires&#10;&#10;Description automatically generated">
            <a:extLst>
              <a:ext uri="{FF2B5EF4-FFF2-40B4-BE49-F238E27FC236}">
                <a16:creationId xmlns:a16="http://schemas.microsoft.com/office/drawing/2014/main" id="{725B1F10-6AED-82BC-6360-A3DCD0056F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873484" y="1062851"/>
            <a:ext cx="3228168" cy="29655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324926A-C2D9-89AA-1AD7-84545A6DE06B}"/>
              </a:ext>
            </a:extLst>
          </p:cNvPr>
          <p:cNvSpPr txBox="1"/>
          <p:nvPr/>
        </p:nvSpPr>
        <p:spPr>
          <a:xfrm>
            <a:off x="481103" y="1062851"/>
            <a:ext cx="5337551" cy="169277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/>
              <a:t>Soldered REBCO insulated tapes-stack cable.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multiple soldered 2-stacks from FFJ, </a:t>
            </a:r>
            <a:br>
              <a:rPr lang="en-US" dirty="0"/>
            </a:br>
            <a:r>
              <a:rPr lang="en-US" dirty="0"/>
              <a:t>soldered together in-winding with pressure </a:t>
            </a:r>
            <a:br>
              <a:rPr lang="en-US" dirty="0"/>
            </a:br>
            <a:r>
              <a:rPr lang="en-US" dirty="0"/>
              <a:t>and heat source (induction, hot-air blower), </a:t>
            </a:r>
            <a:r>
              <a:rPr lang="en-US" dirty="0" err="1"/>
              <a:t>tbd</a:t>
            </a:r>
            <a:r>
              <a:rPr lang="en-US" dirty="0"/>
              <a:t>.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Fall-back: dry stack of soldered 2-stacks.</a:t>
            </a:r>
          </a:p>
          <a:p>
            <a:pPr algn="l"/>
            <a:endParaRPr lang="en-US" sz="2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DBDAC-3D11-630B-FCC5-E46E9AA43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C26D0-5BE4-CA7B-A018-104A15693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15</a:t>
            </a:fld>
            <a:endParaRPr lang="en-GB" noProof="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96ACD4D-4D73-CE22-5D09-5A7D6F4E1D20}"/>
              </a:ext>
            </a:extLst>
          </p:cNvPr>
          <p:cNvSpPr txBox="1"/>
          <p:nvPr/>
        </p:nvSpPr>
        <p:spPr>
          <a:xfrm>
            <a:off x="5818654" y="6364260"/>
            <a:ext cx="211917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Courtesy: Christian Lindner</a:t>
            </a:r>
          </a:p>
        </p:txBody>
      </p:sp>
    </p:spTree>
    <p:extLst>
      <p:ext uri="{BB962C8B-B14F-4D97-AF65-F5344CB8AC3E}">
        <p14:creationId xmlns:p14="http://schemas.microsoft.com/office/powerpoint/2010/main" val="14423386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B3784-BAD8-374A-4868-B06DE260F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REBCO Block-Coil Dipole Scaling 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FB5710-22B1-210A-6917-97BA0FBA8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6848474" cy="4644616"/>
          </a:xfrm>
        </p:spPr>
        <p:txBody>
          <a:bodyPr/>
          <a:lstStyle/>
          <a:p>
            <a:r>
              <a:rPr lang="en-US" dirty="0"/>
              <a:t>As expected, AC losses grow non-linearly with field due to larger field sweep and growth in coil-size.</a:t>
            </a:r>
          </a:p>
          <a:p>
            <a:r>
              <a:rPr lang="en-US" dirty="0"/>
              <a:t>In this study (for which all previous caveats and assumptions apply) AC losses increase 4-fold from 14 to 20 T.</a:t>
            </a:r>
          </a:p>
          <a:p>
            <a:r>
              <a:rPr lang="en-US" dirty="0"/>
              <a:t>Initial results indicate that losses decrease mildly towards lower temperatures.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907B1-39A4-9E87-D945-5416E6D17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4FAD64-4922-8EC5-43D0-3FC311ADA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7F0616-752B-F65F-A920-096ED2E35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16</a:t>
            </a:fld>
            <a:endParaRPr lang="en-GB" noProof="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1C40C7-433E-004D-95DB-B1989E0B56A2}"/>
              </a:ext>
            </a:extLst>
          </p:cNvPr>
          <p:cNvGrpSpPr/>
          <p:nvPr/>
        </p:nvGrpSpPr>
        <p:grpSpPr>
          <a:xfrm>
            <a:off x="7543800" y="1530677"/>
            <a:ext cx="4555235" cy="4431959"/>
            <a:chOff x="457200" y="2218943"/>
            <a:chExt cx="3492514" cy="3397998"/>
          </a:xfrm>
        </p:grpSpPr>
        <p:pic>
          <p:nvPicPr>
            <p:cNvPr id="8" name="Content Placeholder 5" descr="A screenshot of a screen&#10;&#10;Description automatically generated">
              <a:extLst>
                <a:ext uri="{FF2B5EF4-FFF2-40B4-BE49-F238E27FC236}">
                  <a16:creationId xmlns:a16="http://schemas.microsoft.com/office/drawing/2014/main" id="{F7C48441-ADC1-E110-63E3-BAEBCE5C34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7200" y="2218943"/>
              <a:ext cx="1772348" cy="3324846"/>
            </a:xfrm>
            <a:prstGeom prst="rect">
              <a:avLst/>
            </a:prstGeom>
          </p:spPr>
        </p:pic>
        <p:pic>
          <p:nvPicPr>
            <p:cNvPr id="9" name="Picture 8" descr="A screenshot of a graph&#10;&#10;Description automatically generated">
              <a:extLst>
                <a:ext uri="{FF2B5EF4-FFF2-40B4-BE49-F238E27FC236}">
                  <a16:creationId xmlns:a16="http://schemas.microsoft.com/office/drawing/2014/main" id="{6A0AA4E4-985F-36A4-3360-33C0FA5628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53932" y="2292095"/>
              <a:ext cx="1695782" cy="3324846"/>
            </a:xfrm>
            <a:prstGeom prst="rect">
              <a:avLst/>
            </a:prstGeom>
          </p:spPr>
        </p:pic>
        <p:pic>
          <p:nvPicPr>
            <p:cNvPr id="10" name="Picture 9" descr="A diagram of a circle with red and blue lines&#10;&#10;Description automatically generated">
              <a:extLst>
                <a:ext uri="{FF2B5EF4-FFF2-40B4-BE49-F238E27FC236}">
                  <a16:creationId xmlns:a16="http://schemas.microsoft.com/office/drawing/2014/main" id="{AD68A35D-77AE-FAA4-2592-4761342D6A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2673" y="2349765"/>
              <a:ext cx="1736875" cy="1640065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8FB7F16-C3BD-C3D1-E429-808CBE51918E}"/>
              </a:ext>
            </a:extLst>
          </p:cNvPr>
          <p:cNvGrpSpPr/>
          <p:nvPr/>
        </p:nvGrpSpPr>
        <p:grpSpPr>
          <a:xfrm>
            <a:off x="8739797" y="309411"/>
            <a:ext cx="856633" cy="563683"/>
            <a:chOff x="10652567" y="893058"/>
            <a:chExt cx="856633" cy="563683"/>
          </a:xfrm>
        </p:grpSpPr>
        <p:pic>
          <p:nvPicPr>
            <p:cNvPr id="16" name="Picture 2" descr="Little Beast Engineering logo.">
              <a:extLst>
                <a:ext uri="{FF2B5EF4-FFF2-40B4-BE49-F238E27FC236}">
                  <a16:creationId xmlns:a16="http://schemas.microsoft.com/office/drawing/2014/main" id="{14F0B36C-CDC9-3C61-E70A-0A2F1A5D01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52567" y="893058"/>
              <a:ext cx="856633" cy="5540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CC7B7854-01D8-2AD8-F821-22294CCAFAA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30457" y="1280301"/>
              <a:ext cx="535201" cy="176440"/>
            </a:xfrm>
            <a:prstGeom prst="rect">
              <a:avLst/>
            </a:prstGeom>
          </p:spPr>
        </p:pic>
      </p:grpSp>
      <p:pic>
        <p:nvPicPr>
          <p:cNvPr id="18" name="Picture 17" descr="A red and black logo&#10;&#10;Description automatically generated">
            <a:extLst>
              <a:ext uri="{FF2B5EF4-FFF2-40B4-BE49-F238E27FC236}">
                <a16:creationId xmlns:a16="http://schemas.microsoft.com/office/drawing/2014/main" id="{67203A4A-C152-46F8-335A-C00F9EE1091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241828"/>
            <a:ext cx="672572" cy="672572"/>
          </a:xfrm>
          <a:prstGeom prst="rect">
            <a:avLst/>
          </a:prstGeom>
        </p:spPr>
      </p:pic>
      <p:pic>
        <p:nvPicPr>
          <p:cNvPr id="12" name="Picture 11" descr="A graph of a graph&#10;&#10;AI-generated content may be incorrect.">
            <a:extLst>
              <a:ext uri="{FF2B5EF4-FFF2-40B4-BE49-F238E27FC236}">
                <a16:creationId xmlns:a16="http://schemas.microsoft.com/office/drawing/2014/main" id="{7506635F-7057-855F-D361-660A042D601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325" y="3980106"/>
            <a:ext cx="6528475" cy="198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2146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E5AC8D-F81F-8573-685F-0704B13D69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A3057-5B49-F483-27E1-EFFDF6FE8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ReBCO</a:t>
            </a:r>
            <a:r>
              <a:rPr lang="en-US" dirty="0"/>
              <a:t> FCC-</a:t>
            </a:r>
            <a:r>
              <a:rPr lang="en-US" dirty="0" err="1"/>
              <a:t>hh</a:t>
            </a:r>
            <a:r>
              <a:rPr lang="en-US" dirty="0"/>
              <a:t> Dipole Scaling 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EFC9E-2DC3-0D5D-CD32-F92856481C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6010274" cy="4644616"/>
          </a:xfrm>
        </p:spPr>
        <p:txBody>
          <a:bodyPr/>
          <a:lstStyle/>
          <a:p>
            <a:r>
              <a:rPr lang="en-US" dirty="0"/>
              <a:t>Analogue study for scaling with temperature (5-30 K) for constant 14 T bore field indicates weak scaling of </a:t>
            </a:r>
            <a:br>
              <a:rPr lang="en-US" dirty="0"/>
            </a:br>
            <a:r>
              <a:rPr lang="en-US" dirty="0"/>
              <a:t>AC losses, notable cost increase.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C9C79-72E2-3B1D-3551-5FE2996A7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51C6-154E-CB33-70D7-C3CCB69C1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0709F8-2C7F-507C-69EE-85AB4F588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17</a:t>
            </a:fld>
            <a:endParaRPr lang="en-GB" noProof="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791D41-F7F3-85FC-198D-4B1C3151812B}"/>
              </a:ext>
            </a:extLst>
          </p:cNvPr>
          <p:cNvGrpSpPr/>
          <p:nvPr/>
        </p:nvGrpSpPr>
        <p:grpSpPr>
          <a:xfrm>
            <a:off x="8739797" y="309411"/>
            <a:ext cx="856633" cy="563683"/>
            <a:chOff x="10652567" y="893058"/>
            <a:chExt cx="856633" cy="563683"/>
          </a:xfrm>
        </p:grpSpPr>
        <p:pic>
          <p:nvPicPr>
            <p:cNvPr id="16" name="Picture 2" descr="Little Beast Engineering logo.">
              <a:extLst>
                <a:ext uri="{FF2B5EF4-FFF2-40B4-BE49-F238E27FC236}">
                  <a16:creationId xmlns:a16="http://schemas.microsoft.com/office/drawing/2014/main" id="{72F10919-0F06-F6A0-0D6B-124555140B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52567" y="893058"/>
              <a:ext cx="856633" cy="5540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F0CBE536-DDB2-F931-AF4F-294C6B47F9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30457" y="1280301"/>
              <a:ext cx="535201" cy="176440"/>
            </a:xfrm>
            <a:prstGeom prst="rect">
              <a:avLst/>
            </a:prstGeom>
          </p:spPr>
        </p:pic>
      </p:grpSp>
      <p:pic>
        <p:nvPicPr>
          <p:cNvPr id="18" name="Picture 17" descr="A red and black logo&#10;&#10;Description automatically generated">
            <a:extLst>
              <a:ext uri="{FF2B5EF4-FFF2-40B4-BE49-F238E27FC236}">
                <a16:creationId xmlns:a16="http://schemas.microsoft.com/office/drawing/2014/main" id="{1553FC63-72C8-93D0-4899-D8C3D99CF52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241828"/>
            <a:ext cx="672572" cy="672572"/>
          </a:xfrm>
          <a:prstGeom prst="rect">
            <a:avLst/>
          </a:prstGeom>
        </p:spPr>
      </p:pic>
      <p:pic>
        <p:nvPicPr>
          <p:cNvPr id="22" name="Picture 21" descr="A screenshot of a diagram&#10;&#10;Description automatically generated">
            <a:extLst>
              <a:ext uri="{FF2B5EF4-FFF2-40B4-BE49-F238E27FC236}">
                <a16:creationId xmlns:a16="http://schemas.microsoft.com/office/drawing/2014/main" id="{1DE437AD-7F82-4C1F-0E1C-B77EDE44A12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416" y="2351792"/>
            <a:ext cx="6170040" cy="3946662"/>
          </a:xfrm>
          <a:prstGeom prst="rect">
            <a:avLst/>
          </a:prstGeom>
        </p:spPr>
      </p:pic>
      <p:pic>
        <p:nvPicPr>
          <p:cNvPr id="20" name="Picture 19" descr="A graph with a line&#10;&#10;AI-generated content may be incorrect.">
            <a:extLst>
              <a:ext uri="{FF2B5EF4-FFF2-40B4-BE49-F238E27FC236}">
                <a16:creationId xmlns:a16="http://schemas.microsoft.com/office/drawing/2014/main" id="{0AAE68CC-36D5-DABC-6454-E6EA715AA00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3604" y="1371600"/>
            <a:ext cx="3998927" cy="2379339"/>
          </a:xfrm>
          <a:prstGeom prst="rect">
            <a:avLst/>
          </a:prstGeom>
        </p:spPr>
      </p:pic>
      <p:pic>
        <p:nvPicPr>
          <p:cNvPr id="24" name="Picture 23" descr="A graph with a line&#10;&#10;AI-generated content may be incorrect.">
            <a:extLst>
              <a:ext uri="{FF2B5EF4-FFF2-40B4-BE49-F238E27FC236}">
                <a16:creationId xmlns:a16="http://schemas.microsoft.com/office/drawing/2014/main" id="{4906456C-F1F3-008C-C63F-44F39CF5190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3604" y="3936276"/>
            <a:ext cx="3998927" cy="2362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491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4CC32-8D63-6F1A-BAF3-EE3FFA672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 anchor="t">
            <a:normAutofit/>
          </a:bodyPr>
          <a:lstStyle/>
          <a:p>
            <a:r>
              <a:rPr lang="en-US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F2C4A0-8936-B67C-89ED-9D2A2B7597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96963D4-5156-42CD-86D2-F9C48C35F25C}" type="datetime1">
              <a:rPr lang="de-CH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11.02.25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01950-EF0E-7D33-5C5D-C83F43B5C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noProof="0"/>
              <a:t>PSI Center for Accelerator Science and Engineering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06A2F2-B2D9-935B-8430-B34F151A3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42AD375-037F-43D0-B059-5172DA06796A}" type="slidenum">
              <a:rPr lang="en-GB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18</a:t>
            </a:fld>
            <a:endParaRPr lang="en-GB" noProof="0"/>
          </a:p>
        </p:txBody>
      </p: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703D983E-59D6-1F09-F35C-6C5F8D5DB9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4058944"/>
              </p:ext>
            </p:extLst>
          </p:nvPr>
        </p:nvGraphicFramePr>
        <p:xfrm>
          <a:off x="695325" y="1376773"/>
          <a:ext cx="10801349" cy="46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563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615A9C-0A9F-11D3-0984-01BC6F179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90AB2-FF2B-EADC-8A1B-BE84E8413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0F1DB4-6820-2097-7681-53F2210AF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E83E85-52CF-D89E-2FAA-E36C50E76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Contents: Setup and Initial Canvassing at PSI</a:t>
            </a:r>
          </a:p>
        </p:txBody>
      </p:sp>
      <p:pic>
        <p:nvPicPr>
          <p:cNvPr id="6" name="Picture 5" descr="A diagram of a process&#10;&#10;Description automatically generated">
            <a:extLst>
              <a:ext uri="{FF2B5EF4-FFF2-40B4-BE49-F238E27FC236}">
                <a16:creationId xmlns:a16="http://schemas.microsoft.com/office/drawing/2014/main" id="{1F7A04B0-69B9-E898-A1B6-AA5C6344FD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1627" y="1623920"/>
            <a:ext cx="8927645" cy="4245472"/>
          </a:xfrm>
          <a:prstGeom prst="rect">
            <a:avLst/>
          </a:prstGeom>
        </p:spPr>
      </p:pic>
      <p:pic>
        <p:nvPicPr>
          <p:cNvPr id="11" name="Picture 10" descr="A red and black logo&#10;&#10;Description automatically generated">
            <a:extLst>
              <a:ext uri="{FF2B5EF4-FFF2-40B4-BE49-F238E27FC236}">
                <a16:creationId xmlns:a16="http://schemas.microsoft.com/office/drawing/2014/main" id="{149C517E-D1AF-EFEC-DB7C-BDE1011280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183832"/>
            <a:ext cx="672572" cy="67257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ED6175F-3291-3B2D-DB52-E318DBF48E1F}"/>
              </a:ext>
            </a:extLst>
          </p:cNvPr>
          <p:cNvSpPr/>
          <p:nvPr/>
        </p:nvSpPr>
        <p:spPr>
          <a:xfrm>
            <a:off x="1614487" y="1623920"/>
            <a:ext cx="1966913" cy="3557680"/>
          </a:xfrm>
          <a:prstGeom prst="rect">
            <a:avLst/>
          </a:prstGeom>
          <a:solidFill>
            <a:srgbClr val="0014E6">
              <a:alpha val="1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441863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6113DE-2880-3FA4-1CDD-438DFFDD4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AABC98-501D-0108-0028-902E466AE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6C4406-0B9E-A62A-FD2E-436025686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7F5C062-169D-55A0-9988-07882F7FE9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Setup</a:t>
            </a:r>
          </a:p>
        </p:txBody>
      </p:sp>
    </p:spTree>
    <p:extLst>
      <p:ext uri="{BB962C8B-B14F-4D97-AF65-F5344CB8AC3E}">
        <p14:creationId xmlns:p14="http://schemas.microsoft.com/office/powerpoint/2010/main" val="2753393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1D7E700-9786-B1DC-6E6C-A6C6797A1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 anchor="t">
            <a:normAutofit/>
          </a:bodyPr>
          <a:lstStyle/>
          <a:p>
            <a:r>
              <a:rPr lang="en-US" dirty="0"/>
              <a:t>Infrastructure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33EB64-1A88-4766-F84B-1431EC89D5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27463" y="6284004"/>
            <a:ext cx="1620837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14B385C-7712-4F59-90E0-BF5F17A76AFF}" type="datetime1">
              <a:rPr lang="de-CH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11.02.25</a:t>
            </a:fld>
            <a:endParaRPr lang="en-GB" noProof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1818C5-1FA6-1E6D-3D25-3C8027B3F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noProof="0"/>
              <a:t>PSI Center for Accelerator Science and Engineering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F27BAD-EC01-89CB-184A-671EA46F3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42AD375-037F-43D0-B059-5172DA06796A}" type="slidenum">
              <a:rPr lang="en-GB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4</a:t>
            </a:fld>
            <a:endParaRPr lang="en-GB" noProof="0"/>
          </a:p>
        </p:txBody>
      </p:sp>
      <p:pic>
        <p:nvPicPr>
          <p:cNvPr id="15" name="Picture 14" descr="A group of white lamps with pink lights&#10;&#10;AI-generated content may be incorrect.">
            <a:extLst>
              <a:ext uri="{FF2B5EF4-FFF2-40B4-BE49-F238E27FC236}">
                <a16:creationId xmlns:a16="http://schemas.microsoft.com/office/drawing/2014/main" id="{CAE8CD49-2E03-AF56-2EB3-39A63205B8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0" r="2120"/>
          <a:stretch/>
        </p:blipFill>
        <p:spPr>
          <a:xfrm rot="5400000">
            <a:off x="8733814" y="1679656"/>
            <a:ext cx="2987723" cy="2538000"/>
          </a:xfrm>
          <a:prstGeom prst="rect">
            <a:avLst/>
          </a:prstGeom>
          <a:noFill/>
        </p:spPr>
      </p:pic>
      <p:pic>
        <p:nvPicPr>
          <p:cNvPr id="9" name="Picture 8" descr="Men working on a machine&#10;&#10;AI-generated content may be incorrect.">
            <a:extLst>
              <a:ext uri="{FF2B5EF4-FFF2-40B4-BE49-F238E27FC236}">
                <a16:creationId xmlns:a16="http://schemas.microsoft.com/office/drawing/2014/main" id="{599F84D2-4178-200C-2FCD-9756183043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38" b="2573"/>
          <a:stretch/>
        </p:blipFill>
        <p:spPr>
          <a:xfrm>
            <a:off x="6210300" y="1454795"/>
            <a:ext cx="2538000" cy="2987723"/>
          </a:xfrm>
          <a:prstGeom prst="rect">
            <a:avLst/>
          </a:prstGeom>
          <a:noFill/>
        </p:spPr>
      </p:pic>
      <p:pic>
        <p:nvPicPr>
          <p:cNvPr id="11" name="Picture 10" descr="A large metal table with many objects on it&#10;&#10;AI-generated content may be incorrect.">
            <a:extLst>
              <a:ext uri="{FF2B5EF4-FFF2-40B4-BE49-F238E27FC236}">
                <a16:creationId xmlns:a16="http://schemas.microsoft.com/office/drawing/2014/main" id="{9B7D8F4A-9B6A-0BBE-F39B-C35D4667F4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" b="11526"/>
          <a:stretch/>
        </p:blipFill>
        <p:spPr>
          <a:xfrm>
            <a:off x="701677" y="1454795"/>
            <a:ext cx="2538000" cy="2987723"/>
          </a:xfrm>
          <a:prstGeom prst="rect">
            <a:avLst/>
          </a:prstGeom>
          <a:noFill/>
        </p:spPr>
      </p:pic>
      <p:pic>
        <p:nvPicPr>
          <p:cNvPr id="13" name="Picture 12" descr="A person standing in a room with equipment&#10;&#10;AI-generated content may be incorrect.">
            <a:extLst>
              <a:ext uri="{FF2B5EF4-FFF2-40B4-BE49-F238E27FC236}">
                <a16:creationId xmlns:a16="http://schemas.microsoft.com/office/drawing/2014/main" id="{46613FA0-1230-115E-8391-D58B27C3E6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67" t="12183" r="12144" b="12183"/>
          <a:stretch/>
        </p:blipFill>
        <p:spPr>
          <a:xfrm>
            <a:off x="3455577" y="1454795"/>
            <a:ext cx="2538000" cy="2987723"/>
          </a:xfrm>
          <a:prstGeom prst="rect">
            <a:avLst/>
          </a:prstGeom>
          <a:noFill/>
        </p:spPr>
      </p:pic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0F09CFF5-816E-B705-7A2B-4E498A5C883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958674" y="4550419"/>
            <a:ext cx="2533650" cy="1476375"/>
          </a:xfrm>
        </p:spPr>
        <p:txBody>
          <a:bodyPr/>
          <a:lstStyle/>
          <a:p>
            <a:r>
              <a:rPr lang="en-US" dirty="0"/>
              <a:t>Coating line.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401AC58B-5A23-06F2-4931-71FC00A885D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00735" y="4550419"/>
            <a:ext cx="2533650" cy="1476375"/>
          </a:xfrm>
        </p:spPr>
        <p:txBody>
          <a:bodyPr/>
          <a:lstStyle/>
          <a:p>
            <a:r>
              <a:rPr lang="en-US" dirty="0"/>
              <a:t>Flat-coil winding table, two spools.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2E99D4B9-F852-F2B1-7613-164BAF3AB95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454518" y="4550419"/>
            <a:ext cx="2533650" cy="1476375"/>
          </a:xfrm>
        </p:spPr>
        <p:txBody>
          <a:bodyPr/>
          <a:lstStyle/>
          <a:p>
            <a:r>
              <a:rPr lang="en-US" dirty="0"/>
              <a:t>Cryogen-free test station up to 2 kA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A08C2411-590C-BCFC-B09E-59336219F06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208302" y="4550419"/>
            <a:ext cx="2533650" cy="1476375"/>
          </a:xfrm>
        </p:spPr>
        <p:txBody>
          <a:bodyPr/>
          <a:lstStyle/>
          <a:p>
            <a:r>
              <a:rPr lang="en-US" dirty="0"/>
              <a:t>Winding table for non-planar coils.</a:t>
            </a:r>
          </a:p>
        </p:txBody>
      </p:sp>
    </p:spTree>
    <p:extLst>
      <p:ext uri="{BB962C8B-B14F-4D97-AF65-F5344CB8AC3E}">
        <p14:creationId xmlns:p14="http://schemas.microsoft.com/office/powerpoint/2010/main" val="838846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2B0508-29BE-A0AA-A335-46C45B8E1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391" y="266802"/>
            <a:ext cx="8964613" cy="810444"/>
          </a:xfrm>
        </p:spPr>
        <p:txBody>
          <a:bodyPr/>
          <a:lstStyle/>
          <a:p>
            <a:r>
              <a:rPr lang="en-US" sz="2400" dirty="0"/>
              <a:t>NI Coils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C8D17-3102-C673-E5D3-F016DF77DCC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BFF146-51C7-FF14-47BB-726251421C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73426" y="1033460"/>
            <a:ext cx="7417444" cy="491014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89B4B410-FA13-630E-7DF1-27B55DAEAE7C}"/>
              </a:ext>
            </a:extLst>
          </p:cNvPr>
          <p:cNvGrpSpPr/>
          <p:nvPr/>
        </p:nvGrpSpPr>
        <p:grpSpPr>
          <a:xfrm>
            <a:off x="4758182" y="4505496"/>
            <a:ext cx="1683619" cy="616276"/>
            <a:chOff x="4343400" y="457200"/>
            <a:chExt cx="3276600" cy="1199376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A22BCC82-459C-918A-884A-B57F670DDA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43400" y="457200"/>
              <a:ext cx="3276600" cy="792937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A75D0BF-979B-81B2-D6D1-433B6DBD92C4}"/>
                </a:ext>
              </a:extLst>
            </p:cNvPr>
            <p:cNvSpPr txBox="1"/>
            <p:nvPr/>
          </p:nvSpPr>
          <p:spPr>
            <a:xfrm>
              <a:off x="6043141" y="1237286"/>
              <a:ext cx="970229" cy="4192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b="1" dirty="0">
                  <a:solidFill>
                    <a:srgbClr val="4B5C6B"/>
                  </a:solidFill>
                </a:rPr>
                <a:t>inside</a:t>
              </a:r>
            </a:p>
          </p:txBody>
        </p:sp>
      </p:grpSp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155D3479-3FF0-8C52-3550-01FF8F2405E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183832"/>
            <a:ext cx="672572" cy="672572"/>
          </a:xfrm>
          <a:prstGeom prst="rect">
            <a:avLst/>
          </a:prstGeom>
        </p:spPr>
      </p:pic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69BD40C0-C9F3-53C1-5FF9-BA0C36E7BE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4877" y="3569376"/>
            <a:ext cx="5559054" cy="310479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4ACEA20-3B34-9B42-E37A-B829DFB538DC}"/>
              </a:ext>
            </a:extLst>
          </p:cNvPr>
          <p:cNvSpPr txBox="1"/>
          <p:nvPr/>
        </p:nvSpPr>
        <p:spPr>
          <a:xfrm>
            <a:off x="1809447" y="6360645"/>
            <a:ext cx="370531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Courtesy: H. Garcia </a:t>
            </a:r>
            <a:r>
              <a:rPr lang="en-US" sz="1400" dirty="0" err="1"/>
              <a:t>Rodigues</a:t>
            </a:r>
            <a:r>
              <a:rPr lang="en-US" sz="1400" dirty="0"/>
              <a:t>, J. Kosse, M. Duda</a:t>
            </a:r>
          </a:p>
        </p:txBody>
      </p:sp>
      <p:pic>
        <p:nvPicPr>
          <p:cNvPr id="25" name="Picture 24" descr="A machine with wires and wires&#10;&#10;AI-generated content may be incorrect.">
            <a:extLst>
              <a:ext uri="{FF2B5EF4-FFF2-40B4-BE49-F238E27FC236}">
                <a16:creationId xmlns:a16="http://schemas.microsoft.com/office/drawing/2014/main" id="{984CEE5E-0DFA-A6B9-6064-1645E79E9C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550" y="1187077"/>
            <a:ext cx="2845250" cy="2136716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D3367DA-1145-D8F2-A2C9-F6023FBE24E4}"/>
              </a:ext>
            </a:extLst>
          </p:cNvPr>
          <p:cNvSpPr txBox="1"/>
          <p:nvPr/>
        </p:nvSpPr>
        <p:spPr>
          <a:xfrm>
            <a:off x="6984550" y="792915"/>
            <a:ext cx="105131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May 2022</a:t>
            </a:r>
          </a:p>
        </p:txBody>
      </p:sp>
    </p:spTree>
    <p:extLst>
      <p:ext uri="{BB962C8B-B14F-4D97-AF65-F5344CB8AC3E}">
        <p14:creationId xmlns:p14="http://schemas.microsoft.com/office/powerpoint/2010/main" val="294364064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8F57BCEC-D330-8A38-5FB7-DE878643FD87}"/>
              </a:ext>
            </a:extLst>
          </p:cNvPr>
          <p:cNvGrpSpPr/>
          <p:nvPr/>
        </p:nvGrpSpPr>
        <p:grpSpPr>
          <a:xfrm>
            <a:off x="4340029" y="2286000"/>
            <a:ext cx="4346771" cy="4011477"/>
            <a:chOff x="4094272" y="1093812"/>
            <a:chExt cx="4871172" cy="449542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94272" y="1093812"/>
              <a:ext cx="4104130" cy="449542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7278944" y="4696900"/>
              <a:ext cx="1686500" cy="465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15 T in 72 mm </a:t>
              </a:r>
              <a:br>
                <a:rPr lang="en-US" sz="1050" dirty="0"/>
              </a:br>
              <a:r>
                <a:rPr lang="en-US" sz="1050" dirty="0"/>
                <a:t>warm bore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043723" y="1445181"/>
              <a:ext cx="1590449" cy="465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15 K conduction-cooling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7178822" y="4004421"/>
              <a:ext cx="1375686" cy="465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dirty="0"/>
                <a:t>Solid-state (Pb) </a:t>
              </a:r>
              <a:br>
                <a:rPr lang="en-US" sz="1050" dirty="0"/>
              </a:br>
              <a:r>
                <a:rPr lang="en-US" sz="1050" dirty="0"/>
                <a:t>thermal buffer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165494" y="2992133"/>
              <a:ext cx="1796400" cy="6467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5 coils from 12 mm </a:t>
              </a:r>
              <a:r>
                <a:rPr lang="en-US" sz="1050" dirty="0" err="1"/>
                <a:t>ReBCO</a:t>
              </a:r>
              <a:r>
                <a:rPr lang="en-US" sz="1050" dirty="0"/>
                <a:t>, 110 mm ID</a:t>
              </a:r>
              <a:br>
                <a:rPr lang="en-US" sz="1050" dirty="0"/>
              </a:br>
              <a:r>
                <a:rPr lang="en-US" sz="1050" dirty="0"/>
                <a:t>21 T peak field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 rot="273993">
              <a:off x="5755322" y="4139007"/>
              <a:ext cx="450292" cy="3793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target</a:t>
              </a:r>
              <a:endParaRPr lang="de-CH" sz="800" dirty="0"/>
            </a:p>
          </p:txBody>
        </p:sp>
        <p:cxnSp>
          <p:nvCxnSpPr>
            <p:cNvPr id="13" name="Straight Arrow Connector 12"/>
            <p:cNvCxnSpPr>
              <a:cxnSpLocks/>
            </p:cNvCxnSpPr>
            <p:nvPr/>
          </p:nvCxnSpPr>
          <p:spPr>
            <a:xfrm flipH="1">
              <a:off x="6073039" y="3711930"/>
              <a:ext cx="1587244" cy="337341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cxnSpLocks/>
            </p:cNvCxnSpPr>
            <p:nvPr/>
          </p:nvCxnSpPr>
          <p:spPr>
            <a:xfrm flipH="1">
              <a:off x="6658864" y="4502737"/>
              <a:ext cx="908848" cy="0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cxnSpLocks/>
            </p:cNvCxnSpPr>
            <p:nvPr/>
          </p:nvCxnSpPr>
          <p:spPr>
            <a:xfrm flipH="1">
              <a:off x="6387704" y="1627180"/>
              <a:ext cx="629335" cy="6689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cxnSpLocks/>
            </p:cNvCxnSpPr>
            <p:nvPr/>
          </p:nvCxnSpPr>
          <p:spPr>
            <a:xfrm flipH="1" flipV="1">
              <a:off x="6148504" y="4400441"/>
              <a:ext cx="1419208" cy="81839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264" y="1371600"/>
            <a:ext cx="10966535" cy="3263504"/>
          </a:xfrm>
        </p:spPr>
        <p:txBody>
          <a:bodyPr/>
          <a:lstStyle/>
          <a:p>
            <a:r>
              <a:rPr lang="en-US" b="1" dirty="0">
                <a:solidFill>
                  <a:srgbClr val="000000"/>
                </a:solidFill>
              </a:rPr>
              <a:t>HTS no-insulation positron-capture solenoid</a:t>
            </a:r>
            <a:r>
              <a:rPr lang="en-US" dirty="0">
                <a:solidFill>
                  <a:srgbClr val="000000"/>
                </a:solidFill>
              </a:rPr>
              <a:t>, to demonstrate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positron source with </a:t>
            </a:r>
            <a:r>
              <a:rPr lang="en-US" dirty="0">
                <a:solidFill>
                  <a:srgbClr val="0070C0"/>
                </a:solidFill>
              </a:rPr>
              <a:t>10x increased yield </a:t>
            </a:r>
            <a:r>
              <a:rPr lang="en-US" dirty="0" err="1">
                <a:solidFill>
                  <a:srgbClr val="000000"/>
                </a:solidFill>
              </a:rPr>
              <a:t>wrt</a:t>
            </a:r>
            <a:r>
              <a:rPr lang="en-US" dirty="0">
                <a:solidFill>
                  <a:srgbClr val="000000"/>
                </a:solidFill>
              </a:rPr>
              <a:t>. state of the art</a:t>
            </a:r>
            <a:r>
              <a:rPr lang="en-US" dirty="0">
                <a:solidFill>
                  <a:srgbClr val="0070C0"/>
                </a:solidFill>
              </a:rPr>
              <a:t>. 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Manufacturing/commissioning in 2024/25.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Experiment at PSI’s </a:t>
            </a:r>
            <a:r>
              <a:rPr lang="en-US" dirty="0" err="1">
                <a:solidFill>
                  <a:srgbClr val="000000"/>
                </a:solidFill>
              </a:rPr>
              <a:t>SwissFEL</a:t>
            </a:r>
            <a:r>
              <a:rPr lang="en-US" dirty="0">
                <a:solidFill>
                  <a:srgbClr val="000000"/>
                </a:solidFill>
              </a:rPr>
              <a:t> 2025/26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de-CH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3E42FDF-033E-37BE-8026-1A9FD9B4590D}"/>
              </a:ext>
            </a:extLst>
          </p:cNvPr>
          <p:cNvSpPr txBox="1">
            <a:spLocks/>
          </p:cNvSpPr>
          <p:nvPr/>
        </p:nvSpPr>
        <p:spPr bwMode="auto">
          <a:xfrm>
            <a:off x="688205" y="265868"/>
            <a:ext cx="7314127" cy="508500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100000"/>
              </a:lnSpc>
              <a:spcBef>
                <a:spcPct val="0"/>
              </a:spcBef>
              <a:buNone/>
              <a:defRPr sz="2600" b="1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Synergies: </a:t>
            </a:r>
            <a:r>
              <a:rPr lang="en-CH"/>
              <a:t>FCCee Injector Study:</a:t>
            </a:r>
            <a:r>
              <a:rPr lang="en-US" dirty="0"/>
              <a:t> </a:t>
            </a:r>
            <a:r>
              <a:rPr lang="en-CH"/>
              <a:t>P3 </a:t>
            </a:r>
            <a:r>
              <a:rPr lang="en-US" dirty="0"/>
              <a:t>experiment </a:t>
            </a:r>
            <a:r>
              <a:rPr lang="en-CH"/>
              <a:t>(PSI Positron P</a:t>
            </a:r>
            <a:r>
              <a:rPr lang="en-CH" dirty="0"/>
              <a:t>roduction)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C95C96-2FA3-ACAC-817D-FD7FE088FC6D}"/>
              </a:ext>
            </a:extLst>
          </p:cNvPr>
          <p:cNvSpPr txBox="1"/>
          <p:nvPr/>
        </p:nvSpPr>
        <p:spPr>
          <a:xfrm>
            <a:off x="13286282" y="502170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endParaRPr lang="en-US" kern="1000" spc="30" dirty="0" err="1">
              <a:cs typeface="Franklin Gothic Book"/>
            </a:endParaRPr>
          </a:p>
        </p:txBody>
      </p:sp>
      <p:pic>
        <p:nvPicPr>
          <p:cNvPr id="20" name="Picture 19" descr="A machine in a factory&#10;&#10;Description automatically generated">
            <a:extLst>
              <a:ext uri="{FF2B5EF4-FFF2-40B4-BE49-F238E27FC236}">
                <a16:creationId xmlns:a16="http://schemas.microsoft.com/office/drawing/2014/main" id="{9545AD52-5762-03EF-2269-A3A8271BBA0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7892" y="3643629"/>
            <a:ext cx="1626717" cy="2697208"/>
          </a:xfrm>
          <a:prstGeom prst="rect">
            <a:avLst/>
          </a:prstGeom>
        </p:spPr>
      </p:pic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C1B906EA-1C75-96AE-D2EF-116CC388BFC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2946535"/>
            <a:ext cx="4835440" cy="25398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03C4E0C-2C56-F08D-70DB-7CACE10AD7C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6110" y="5940221"/>
            <a:ext cx="1804753" cy="43345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1968F0E-D379-F1D6-61B5-EC66662238F3}"/>
              </a:ext>
            </a:extLst>
          </p:cNvPr>
          <p:cNvSpPr txBox="1"/>
          <p:nvPr/>
        </p:nvSpPr>
        <p:spPr>
          <a:xfrm>
            <a:off x="1252444" y="5861229"/>
            <a:ext cx="2230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Coil technology licensed from </a:t>
            </a:r>
          </a:p>
        </p:txBody>
      </p:sp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DE90989B-5D80-11F1-1BAA-EB46940714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fld id="{AD19C8AD-FACB-42EB-BD47-43AC2A002D15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FE6DE350-6133-1063-28CC-DC4AA3762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pic>
        <p:nvPicPr>
          <p:cNvPr id="4" name="Picture 3" descr="A red and black logo&#10;&#10;Description automatically generated">
            <a:extLst>
              <a:ext uri="{FF2B5EF4-FFF2-40B4-BE49-F238E27FC236}">
                <a16:creationId xmlns:a16="http://schemas.microsoft.com/office/drawing/2014/main" id="{D8041252-9826-3244-3551-4F3DBAA1F75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183832"/>
            <a:ext cx="672572" cy="67257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0173C5F-D3F6-E4E8-A950-5DA6DE79B91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294" r="8710"/>
          <a:stretch/>
        </p:blipFill>
        <p:spPr>
          <a:xfrm rot="16200000">
            <a:off x="9757735" y="244170"/>
            <a:ext cx="1395044" cy="2735504"/>
          </a:xfrm>
          <a:prstGeom prst="rect">
            <a:avLst/>
          </a:prstGeom>
        </p:spPr>
      </p:pic>
      <p:pic>
        <p:nvPicPr>
          <p:cNvPr id="24" name="Picture 23" descr="A machine with wires and wires&#10;&#10;Description automatically generated">
            <a:extLst>
              <a:ext uri="{FF2B5EF4-FFF2-40B4-BE49-F238E27FC236}">
                <a16:creationId xmlns:a16="http://schemas.microsoft.com/office/drawing/2014/main" id="{8AA62D48-3EC7-2B07-0B51-457038D1B7F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66782" y="3643629"/>
            <a:ext cx="1434971" cy="269278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8EF5B98-5D9E-7D00-E56F-C603CB0BABED}"/>
              </a:ext>
            </a:extLst>
          </p:cNvPr>
          <p:cNvSpPr txBox="1"/>
          <p:nvPr/>
        </p:nvSpPr>
        <p:spPr>
          <a:xfrm>
            <a:off x="1278742" y="6507157"/>
            <a:ext cx="473225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Courtesy: M. Duda, H. Garcia </a:t>
            </a:r>
            <a:r>
              <a:rPr lang="en-US" sz="1400" dirty="0" err="1"/>
              <a:t>Rodigues</a:t>
            </a:r>
            <a:r>
              <a:rPr lang="en-US" sz="1400" dirty="0"/>
              <a:t>, J. Kosse, T. </a:t>
            </a:r>
            <a:r>
              <a:rPr lang="en-US" sz="1400" dirty="0" err="1"/>
              <a:t>Michlmayr</a:t>
            </a:r>
            <a:endParaRPr lang="en-US" sz="1400" dirty="0"/>
          </a:p>
        </p:txBody>
      </p:sp>
      <p:pic>
        <p:nvPicPr>
          <p:cNvPr id="27" name="Picture 26" descr="A close-up of a copper object&#10;&#10;AI-generated content may be incorrect.">
            <a:extLst>
              <a:ext uri="{FF2B5EF4-FFF2-40B4-BE49-F238E27FC236}">
                <a16:creationId xmlns:a16="http://schemas.microsoft.com/office/drawing/2014/main" id="{E196F812-1D86-EC12-9A8C-110AF7FEBD4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14" b="6558"/>
          <a:stretch/>
        </p:blipFill>
        <p:spPr>
          <a:xfrm>
            <a:off x="9095247" y="2401360"/>
            <a:ext cx="2720021" cy="117355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59839784-0E6E-E09C-A334-ABBFB0B6D12E}"/>
              </a:ext>
            </a:extLst>
          </p:cNvPr>
          <p:cNvSpPr txBox="1"/>
          <p:nvPr/>
        </p:nvSpPr>
        <p:spPr>
          <a:xfrm rot="16200000">
            <a:off x="9456150" y="3691685"/>
            <a:ext cx="507183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https://</a:t>
            </a:r>
            <a:r>
              <a:rPr lang="en-US" sz="1400" dirty="0" err="1"/>
              <a:t>iopscience.iop.org</a:t>
            </a:r>
            <a:r>
              <a:rPr lang="en-US" sz="1400" dirty="0"/>
              <a:t>/article/10.1088/1361-6668/ada9d3/pdf</a:t>
            </a:r>
          </a:p>
        </p:txBody>
      </p:sp>
    </p:spTree>
    <p:extLst>
      <p:ext uri="{BB962C8B-B14F-4D97-AF65-F5344CB8AC3E}">
        <p14:creationId xmlns:p14="http://schemas.microsoft.com/office/powerpoint/2010/main" val="3417267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788451-68CA-05B9-C300-9411E08938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C4932-6792-2515-DBB8-F22BE4921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BabyHTS</a:t>
            </a:r>
            <a:r>
              <a:rPr lang="en-US" dirty="0"/>
              <a:t>: AC loss model-validation coils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15B107DD-71F6-BB8F-CE27-5CC5089F77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837" y="859082"/>
            <a:ext cx="3039528" cy="145368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BFA02-7ABA-805E-9CF7-983533AE0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A5E7F-BC64-72B1-812C-CB9EB21E1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6732D-9D0E-B85D-7BAF-18E9E4660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3E41F2B-7FD4-A645-46A7-F7D2A3FBDF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349226" y="1237114"/>
            <a:ext cx="5440312" cy="45972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EA94FA6-DA25-606B-00EA-74BDC0AB5055}"/>
              </a:ext>
            </a:extLst>
          </p:cNvPr>
          <p:cNvSpPr txBox="1"/>
          <p:nvPr/>
        </p:nvSpPr>
        <p:spPr>
          <a:xfrm>
            <a:off x="7010400" y="6404573"/>
            <a:ext cx="201337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Courtesy: Dmitry </a:t>
            </a:r>
            <a:r>
              <a:rPr lang="en-US" sz="1400" dirty="0" err="1"/>
              <a:t>Sotnikov</a:t>
            </a:r>
            <a:endParaRPr lang="en-US" sz="14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E5D6482-E21B-7475-FDCA-F15919E7E9F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99683" y="859082"/>
            <a:ext cx="1488296" cy="145368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4B37A4E-64E5-3163-552E-DEFE1BD3C5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8294" y="859082"/>
            <a:ext cx="2651549" cy="145368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59280D1-15BD-2CC9-7F82-FDAFB0459F0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355" y="2389369"/>
            <a:ext cx="3238645" cy="14408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87F2D4-9092-FCC2-E571-F16680F1768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172" y="2413645"/>
            <a:ext cx="2223897" cy="1453686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1E92F28-54D8-B54D-25BD-50DBF2353E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843251"/>
              </p:ext>
            </p:extLst>
          </p:nvPr>
        </p:nvGraphicFramePr>
        <p:xfrm>
          <a:off x="446837" y="4364517"/>
          <a:ext cx="6405309" cy="1742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3546">
                  <a:extLst>
                    <a:ext uri="{9D8B030D-6E8A-4147-A177-3AD203B41FA5}">
                      <a16:colId xmlns:a16="http://schemas.microsoft.com/office/drawing/2014/main" val="792523109"/>
                    </a:ext>
                  </a:extLst>
                </a:gridCol>
                <a:gridCol w="1022480">
                  <a:extLst>
                    <a:ext uri="{9D8B030D-6E8A-4147-A177-3AD203B41FA5}">
                      <a16:colId xmlns:a16="http://schemas.microsoft.com/office/drawing/2014/main" val="1706387764"/>
                    </a:ext>
                  </a:extLst>
                </a:gridCol>
                <a:gridCol w="1080540">
                  <a:extLst>
                    <a:ext uri="{9D8B030D-6E8A-4147-A177-3AD203B41FA5}">
                      <a16:colId xmlns:a16="http://schemas.microsoft.com/office/drawing/2014/main" val="2303552965"/>
                    </a:ext>
                  </a:extLst>
                </a:gridCol>
                <a:gridCol w="1097122">
                  <a:extLst>
                    <a:ext uri="{9D8B030D-6E8A-4147-A177-3AD203B41FA5}">
                      <a16:colId xmlns:a16="http://schemas.microsoft.com/office/drawing/2014/main" val="3517769187"/>
                    </a:ext>
                  </a:extLst>
                </a:gridCol>
                <a:gridCol w="1085514">
                  <a:extLst>
                    <a:ext uri="{9D8B030D-6E8A-4147-A177-3AD203B41FA5}">
                      <a16:colId xmlns:a16="http://schemas.microsoft.com/office/drawing/2014/main" val="129586653"/>
                    </a:ext>
                  </a:extLst>
                </a:gridCol>
                <a:gridCol w="1186107">
                  <a:extLst>
                    <a:ext uri="{9D8B030D-6E8A-4147-A177-3AD203B41FA5}">
                      <a16:colId xmlns:a16="http://schemas.microsoft.com/office/drawing/2014/main" val="29555673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kern="1200">
                          <a:effectLst/>
                        </a:rPr>
                        <a:t>Coil name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Cable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kern="1200">
                          <a:effectLst/>
                        </a:rPr>
                        <a:t>Inner diameter,</a:t>
                      </a:r>
                      <a:r>
                        <a:rPr lang="de-CH" sz="1200" kern="1200">
                          <a:effectLst/>
                        </a:rPr>
                        <a:t> Twisting, mm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kern="1200">
                          <a:effectLst/>
                        </a:rPr>
                        <a:t>Inner diameter, Former, mm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kern="1200" dirty="0">
                          <a:effectLst/>
                        </a:rPr>
                        <a:t>Outer diameter, limit, mm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kern="1200">
                          <a:effectLst/>
                        </a:rPr>
                        <a:t>Insulation between windings, mm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6055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kern="1200">
                          <a:effectLst/>
                        </a:rPr>
                        <a:t>blueBerry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mm single tape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kern="1200">
                          <a:effectLst/>
                        </a:rPr>
                        <a:t>17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kern="1200">
                          <a:effectLst/>
                        </a:rPr>
                        <a:t>20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kern="1200">
                          <a:effectLst/>
                        </a:rPr>
                        <a:t>30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kern="1200">
                          <a:effectLst/>
                        </a:rPr>
                        <a:t>0.6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0820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kern="1200">
                          <a:effectLst/>
                        </a:rPr>
                        <a:t>greyBerry4d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mm soldered 2-stack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kern="1200">
                          <a:effectLst/>
                        </a:rPr>
                        <a:t>17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kern="1200">
                          <a:effectLst/>
                        </a:rPr>
                        <a:t>20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kern="1200">
                          <a:effectLst/>
                        </a:rPr>
                        <a:t>40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kern="1200">
                          <a:effectLst/>
                        </a:rPr>
                        <a:t>0.6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36171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kern="1200">
                          <a:effectLst/>
                        </a:rPr>
                        <a:t>greyBerry12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 mm single tape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kern="1200" dirty="0">
                          <a:effectLst/>
                        </a:rPr>
                        <a:t>57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kern="1200">
                          <a:effectLst/>
                        </a:rPr>
                        <a:t>60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kern="1200">
                          <a:effectLst/>
                        </a:rPr>
                        <a:t>70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kern="1200" dirty="0">
                          <a:effectLst/>
                        </a:rPr>
                        <a:t>0.6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078724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EB2E851A-11FC-31C7-3000-FE373861CA30}"/>
              </a:ext>
            </a:extLst>
          </p:cNvPr>
          <p:cNvSpPr txBox="1"/>
          <p:nvPr/>
        </p:nvSpPr>
        <p:spPr>
          <a:xfrm>
            <a:off x="449459" y="3924888"/>
            <a:ext cx="732130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Paper insulation → double pancake start → winding → v-taps → leads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4411267-B304-762C-47F3-BB2632C14033}"/>
              </a:ext>
            </a:extLst>
          </p:cNvPr>
          <p:cNvSpPr txBox="1"/>
          <p:nvPr/>
        </p:nvSpPr>
        <p:spPr>
          <a:xfrm>
            <a:off x="10976644" y="1585925"/>
            <a:ext cx="9906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600" dirty="0"/>
              <a:t>✘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B5E1941-BE4E-F7FC-6D40-60C515D91744}"/>
              </a:ext>
            </a:extLst>
          </p:cNvPr>
          <p:cNvSpPr txBox="1"/>
          <p:nvPr/>
        </p:nvSpPr>
        <p:spPr>
          <a:xfrm>
            <a:off x="11143636" y="2982265"/>
            <a:ext cx="9906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600" dirty="0">
                <a:solidFill>
                  <a:srgbClr val="00B050"/>
                </a:solidFill>
              </a:rPr>
              <a:t>✔︎</a:t>
            </a:r>
            <a:endParaRPr lang="en-US" sz="3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3EED0F9-97E7-81BB-A6A7-5F3250676049}"/>
              </a:ext>
            </a:extLst>
          </p:cNvPr>
          <p:cNvSpPr txBox="1"/>
          <p:nvPr/>
        </p:nvSpPr>
        <p:spPr>
          <a:xfrm>
            <a:off x="11546700" y="4378605"/>
            <a:ext cx="9906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600" dirty="0">
                <a:solidFill>
                  <a:srgbClr val="00B050"/>
                </a:solidFill>
              </a:rPr>
              <a:t>✔︎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68818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8C902-9C75-FD40-B7C4-1D16E39ED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BabyHTS</a:t>
            </a:r>
            <a:r>
              <a:rPr lang="en-US" dirty="0"/>
              <a:t>: AC loss model-validation coils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D52EA-FBC6-83D6-F61A-C674198E7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E71C5-765F-34A1-A28E-EB9218963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84B015-4042-587B-C579-5E3C58746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FB42A1-FF59-91B0-707B-031E8EE60F69}"/>
              </a:ext>
            </a:extLst>
          </p:cNvPr>
          <p:cNvSpPr txBox="1"/>
          <p:nvPr/>
        </p:nvSpPr>
        <p:spPr>
          <a:xfrm>
            <a:off x="4953000" y="6413956"/>
            <a:ext cx="430855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Courtesy: Anna Kario, Simon Otten and Thomas Hanhart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Content Placeholder 21">
                <a:extLst>
                  <a:ext uri="{FF2B5EF4-FFF2-40B4-BE49-F238E27FC236}">
                    <a16:creationId xmlns:a16="http://schemas.microsoft.com/office/drawing/2014/main" id="{4C2A6C91-15E8-E63A-4908-94B388830C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AC loss measurements at University of Twente via amplitude and phase shift measurement with two lock-in amplifiers.</a:t>
                </a:r>
              </a:p>
              <a:p>
                <a:r>
                  <a:rPr lang="en-US" dirty="0"/>
                  <a:t>Applied current is AC with frequency from 0.1 Hz to 20 Hz, with amplitudes up to 100 A.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𝑐𝑜𝑖𝑙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𝑟𝑚𝑠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de-CH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𝑟𝑚𝑠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∙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𝑇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∙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𝑐𝑜𝑠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𝜃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2" name="Content Placeholder 21">
                <a:extLst>
                  <a:ext uri="{FF2B5EF4-FFF2-40B4-BE49-F238E27FC236}">
                    <a16:creationId xmlns:a16="http://schemas.microsoft.com/office/drawing/2014/main" id="{4C2A6C91-15E8-E63A-4908-94B388830C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08" t="-16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>
            <a:extLst>
              <a:ext uri="{FF2B5EF4-FFF2-40B4-BE49-F238E27FC236}">
                <a16:creationId xmlns:a16="http://schemas.microsoft.com/office/drawing/2014/main" id="{036CBF6A-2576-CF1C-FB10-E1BA007049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9451" y="3316174"/>
            <a:ext cx="4274895" cy="240883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F701253-A358-924D-8C70-A688AA7BB5E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2600" y="195624"/>
            <a:ext cx="1171863" cy="5859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313C37C-6E62-C18C-F3B2-37856F7EEB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3755" y="2843308"/>
            <a:ext cx="2595675" cy="1661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5A0EDB-157A-E6B5-64B8-9B2ACC9102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0200" y="4643805"/>
            <a:ext cx="2595675" cy="16656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0A5062-1743-D1EC-A0AF-B71403D5E3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13755" y="4643805"/>
            <a:ext cx="2601637" cy="16656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EA62C53-ABA2-B3B2-C08E-E40F4D0604BD}"/>
              </a:ext>
            </a:extLst>
          </p:cNvPr>
          <p:cNvSpPr txBox="1"/>
          <p:nvPr/>
        </p:nvSpPr>
        <p:spPr>
          <a:xfrm>
            <a:off x="353976" y="3197119"/>
            <a:ext cx="1199111" cy="138499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greyBerry4d</a:t>
            </a:r>
          </a:p>
          <a:p>
            <a:pPr algn="l"/>
            <a:r>
              <a:rPr lang="en-US" sz="1400" dirty="0"/>
              <a:t>Tape:</a:t>
            </a:r>
            <a:r>
              <a:rPr lang="pl-PL" sz="1400" dirty="0"/>
              <a:t> 4mm</a:t>
            </a:r>
            <a:endParaRPr lang="en-US" sz="1400" dirty="0"/>
          </a:p>
          <a:p>
            <a:pPr algn="l"/>
            <a:r>
              <a:rPr lang="en-US" sz="1400" dirty="0"/>
              <a:t>Turns:</a:t>
            </a:r>
            <a:r>
              <a:rPr lang="pl-PL" sz="1400" dirty="0"/>
              <a:t> 20</a:t>
            </a:r>
          </a:p>
          <a:p>
            <a:pPr algn="l"/>
            <a:endParaRPr lang="pl-PL" sz="1400" dirty="0"/>
          </a:p>
          <a:p>
            <a:pPr algn="l"/>
            <a:r>
              <a:rPr lang="pl-PL" sz="1400" dirty="0" err="1"/>
              <a:t>P_max</a:t>
            </a:r>
            <a:r>
              <a:rPr lang="pl-PL" sz="1400" dirty="0"/>
              <a:t> = 0.28W</a:t>
            </a:r>
            <a:endParaRPr lang="en-US" sz="1400" dirty="0"/>
          </a:p>
          <a:p>
            <a:pPr algn="l"/>
            <a:endParaRPr lang="en-150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441FE9-554B-8474-3AFD-057B9DF7473B}"/>
              </a:ext>
            </a:extLst>
          </p:cNvPr>
          <p:cNvSpPr txBox="1"/>
          <p:nvPr/>
        </p:nvSpPr>
        <p:spPr>
          <a:xfrm>
            <a:off x="353976" y="5069262"/>
            <a:ext cx="1187826" cy="10772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greyBerry12</a:t>
            </a:r>
          </a:p>
          <a:p>
            <a:pPr algn="l"/>
            <a:r>
              <a:rPr lang="en-US" sz="1400" dirty="0"/>
              <a:t>Tape:</a:t>
            </a:r>
            <a:r>
              <a:rPr lang="pl-PL" sz="1400" dirty="0"/>
              <a:t> 2x12mm</a:t>
            </a:r>
            <a:endParaRPr lang="en-US" sz="1400" dirty="0"/>
          </a:p>
          <a:p>
            <a:pPr algn="l"/>
            <a:r>
              <a:rPr lang="en-US" sz="1400" dirty="0"/>
              <a:t>Turns:</a:t>
            </a:r>
            <a:r>
              <a:rPr lang="pl-PL" sz="1400" dirty="0"/>
              <a:t> 14</a:t>
            </a:r>
          </a:p>
          <a:p>
            <a:pPr algn="l"/>
            <a:endParaRPr lang="pl-PL" sz="1400" dirty="0"/>
          </a:p>
          <a:p>
            <a:r>
              <a:rPr lang="pl-PL" sz="1400" dirty="0" err="1"/>
              <a:t>P_max</a:t>
            </a:r>
            <a:r>
              <a:rPr lang="pl-PL" sz="1400" dirty="0"/>
              <a:t> = 0.73W</a:t>
            </a:r>
            <a:endParaRPr lang="en-US" sz="1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81995E4-7E76-60F1-5CAD-DE1340A175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00200" y="2834171"/>
            <a:ext cx="2595675" cy="1665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745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8C902-9C75-FD40-B7C4-1D16E39ED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BabyHTS</a:t>
            </a:r>
            <a:r>
              <a:rPr lang="en-US" dirty="0"/>
              <a:t>: AC loss model-validation coils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D52EA-FBC6-83D6-F61A-C674198E7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11.02.25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E71C5-765F-34A1-A28E-EB9218963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84B015-4042-587B-C579-5E3C58746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FB42A1-FF59-91B0-707B-031E8EE60F69}"/>
              </a:ext>
            </a:extLst>
          </p:cNvPr>
          <p:cNvSpPr txBox="1"/>
          <p:nvPr/>
        </p:nvSpPr>
        <p:spPr>
          <a:xfrm>
            <a:off x="4953000" y="5769580"/>
            <a:ext cx="345697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Courtesy: Simon Otten and Thomas Hanhart</a:t>
            </a:r>
          </a:p>
        </p:txBody>
      </p:sp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4C2A6C91-15E8-E63A-4908-94B388830C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Critical current measurement done on both pancakes separately.</a:t>
            </a:r>
          </a:p>
          <a:p>
            <a:r>
              <a:rPr lang="en-US" dirty="0"/>
              <a:t>Matches Robinson database with factor 0.8: 150 A for measurement and 145 A for model.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F701253-A358-924D-8C70-A688AA7BB5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2600" y="195624"/>
            <a:ext cx="1171863" cy="5859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BC61C6-5DBE-C532-CB7D-A88FF45F65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2794485"/>
            <a:ext cx="3171452" cy="2673792"/>
          </a:xfrm>
          <a:prstGeom prst="rect">
            <a:avLst/>
          </a:prstGeom>
        </p:spPr>
      </p:pic>
      <p:pic>
        <p:nvPicPr>
          <p:cNvPr id="8" name="Picture 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0DC42D60-50DB-A4CA-C995-4E16035F68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1282" y="2587972"/>
            <a:ext cx="3840407" cy="2880305"/>
          </a:xfrm>
          <a:prstGeom prst="rect">
            <a:avLst/>
          </a:prstGeom>
        </p:spPr>
      </p:pic>
      <p:pic>
        <p:nvPicPr>
          <p:cNvPr id="9" name="Picture 8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7EC7985C-E618-1CB5-404A-ECA5771013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2681" y="2587972"/>
            <a:ext cx="3840407" cy="28803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BD00BE6-A8F0-6E51-524E-DAEA2F2ED3DB}"/>
              </a:ext>
            </a:extLst>
          </p:cNvPr>
          <p:cNvSpPr txBox="1"/>
          <p:nvPr/>
        </p:nvSpPr>
        <p:spPr>
          <a:xfrm>
            <a:off x="3742468" y="2439310"/>
            <a:ext cx="253595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Measured in University of Twente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D97D76-8423-4224-C43B-D578F06F75C9}"/>
              </a:ext>
            </a:extLst>
          </p:cNvPr>
          <p:cNvSpPr txBox="1"/>
          <p:nvPr/>
        </p:nvSpPr>
        <p:spPr>
          <a:xfrm>
            <a:off x="9141512" y="2438400"/>
            <a:ext cx="251190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Critical current validation in FEM</a:t>
            </a:r>
          </a:p>
        </p:txBody>
      </p:sp>
    </p:spTree>
    <p:extLst>
      <p:ext uri="{BB962C8B-B14F-4D97-AF65-F5344CB8AC3E}">
        <p14:creationId xmlns:p14="http://schemas.microsoft.com/office/powerpoint/2010/main" val="3551318337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2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1361</TotalTime>
  <Words>1055</Words>
  <Application>Microsoft Macintosh PowerPoint</Application>
  <PresentationFormat>Widescreen</PresentationFormat>
  <Paragraphs>177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Aptos</vt:lpstr>
      <vt:lpstr>Arial</vt:lpstr>
      <vt:lpstr>Calibri</vt:lpstr>
      <vt:lpstr>Cambria Math</vt:lpstr>
      <vt:lpstr>Franklin Gothic Book</vt:lpstr>
      <vt:lpstr>Roboto Slab</vt:lpstr>
      <vt:lpstr>Rockwell</vt:lpstr>
      <vt:lpstr>Symbol</vt:lpstr>
      <vt:lpstr>Wingdings</vt:lpstr>
      <vt:lpstr>Benutzerdefiniertes Design</vt:lpstr>
      <vt:lpstr>PowerPoint Presentation</vt:lpstr>
      <vt:lpstr>Contents: Setup and Initial Canvassing at PSI</vt:lpstr>
      <vt:lpstr>PowerPoint Presentation</vt:lpstr>
      <vt:lpstr>Infrastructure</vt:lpstr>
      <vt:lpstr>NI Coils</vt:lpstr>
      <vt:lpstr>PowerPoint Presentation</vt:lpstr>
      <vt:lpstr>BabyHTS: AC loss model-validation coils</vt:lpstr>
      <vt:lpstr>BabyHTS: AC loss model-validation coils</vt:lpstr>
      <vt:lpstr>BabyHTS: AC loss model-validation coils</vt:lpstr>
      <vt:lpstr>BabyHTS: AC loss model-validation coils</vt:lpstr>
      <vt:lpstr>HTS Modeling WG Benchmark</vt:lpstr>
      <vt:lpstr>PowerPoint Presentation</vt:lpstr>
      <vt:lpstr>First Goal: HTS subscale</vt:lpstr>
      <vt:lpstr>Towards winding, insulating, and soldering a tape-stack cable.</vt:lpstr>
      <vt:lpstr>Towards winding, insulating, and soldering a tape-stack cable.</vt:lpstr>
      <vt:lpstr>REBCO Block-Coil Dipole Scaling Exercise</vt:lpstr>
      <vt:lpstr>ReBCO FCC-hh Dipole Scaling Exercise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Bernhard Auchmann</dc:creator>
  <dc:description>erstellt durch Vorlagenbauer.ch</dc:description>
  <cp:lastModifiedBy>Auchmann Bernhard</cp:lastModifiedBy>
  <cp:revision>82</cp:revision>
  <dcterms:created xsi:type="dcterms:W3CDTF">2024-08-15T07:34:26Z</dcterms:created>
  <dcterms:modified xsi:type="dcterms:W3CDTF">2025-02-12T15:03:04Z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