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0"/>
  </p:notesMasterIdLst>
  <p:sldIdLst>
    <p:sldId id="944" r:id="rId5"/>
    <p:sldId id="955" r:id="rId6"/>
    <p:sldId id="956" r:id="rId7"/>
    <p:sldId id="966" r:id="rId8"/>
    <p:sldId id="957" r:id="rId9"/>
    <p:sldId id="959" r:id="rId10"/>
    <p:sldId id="960" r:id="rId11"/>
    <p:sldId id="961" r:id="rId12"/>
    <p:sldId id="962" r:id="rId13"/>
    <p:sldId id="963" r:id="rId14"/>
    <p:sldId id="964" r:id="rId15"/>
    <p:sldId id="965" r:id="rId16"/>
    <p:sldId id="967" r:id="rId17"/>
    <p:sldId id="968" r:id="rId18"/>
    <p:sldId id="969" r:id="rId19"/>
    <p:sldId id="975" r:id="rId20"/>
    <p:sldId id="970" r:id="rId21"/>
    <p:sldId id="971" r:id="rId22"/>
    <p:sldId id="972" r:id="rId23"/>
    <p:sldId id="973" r:id="rId24"/>
    <p:sldId id="974" r:id="rId25"/>
    <p:sldId id="976" r:id="rId26"/>
    <p:sldId id="977" r:id="rId27"/>
    <p:sldId id="958" r:id="rId28"/>
    <p:sldId id="945" r:id="rId2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4D7"/>
    <a:srgbClr val="008F00"/>
    <a:srgbClr val="F09E18"/>
    <a:srgbClr val="F0D0D7"/>
    <a:srgbClr val="D7F4D4"/>
    <a:srgbClr val="0432FF"/>
    <a:srgbClr val="006DD0"/>
    <a:srgbClr val="000000"/>
    <a:srgbClr val="F0CFA4"/>
    <a:srgbClr val="F0B4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3D72F-8A25-4B97-B7D0-1C0527439EBC}" v="21" dt="2024-01-30T08:04:18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13"/>
    <p:restoredTop sz="94760"/>
  </p:normalViewPr>
  <p:slideViewPr>
    <p:cSldViewPr snapToGrid="0">
      <p:cViewPr varScale="1">
        <p:scale>
          <a:sx n="108" d="100"/>
          <a:sy n="108" d="100"/>
        </p:scale>
        <p:origin x="140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86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7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F5BB4C-F67C-4FD3-7527-BCC45A64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23" y="47947"/>
            <a:ext cx="8686800" cy="940443"/>
          </a:xfrm>
        </p:spPr>
        <p:txBody>
          <a:bodyPr>
            <a:noAutofit/>
          </a:bodyPr>
          <a:lstStyle/>
          <a:p>
            <a:r>
              <a:rPr kumimoji="1" lang="en-US" altLang="ja-JP" sz="3200" b="1" dirty="0"/>
              <a:t>The highest non-Cu </a:t>
            </a:r>
            <a:r>
              <a:rPr kumimoji="1" lang="en-US" altLang="ja-JP" sz="3200" b="1" i="1" dirty="0" err="1"/>
              <a:t>J</a:t>
            </a:r>
            <a:r>
              <a:rPr kumimoji="1" lang="en-US" altLang="ja-JP" sz="3200" b="1" i="1" baseline="-25000" dirty="0" err="1"/>
              <a:t>c</a:t>
            </a:r>
            <a:r>
              <a:rPr kumimoji="1" lang="en-US" altLang="ja-JP" sz="3200" b="1" dirty="0"/>
              <a:t> in DT wires in the 1st phase</a:t>
            </a:r>
            <a:br>
              <a:rPr kumimoji="1" lang="ja-JP" altLang="en-US" sz="3200" b="1"/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B4EF55-BE7E-4CF2-F159-F66CCC6B7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396" y="5488971"/>
            <a:ext cx="8226854" cy="94044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Non-Cu </a:t>
            </a:r>
            <a:r>
              <a:rPr kumimoji="1" lang="en-US" altLang="ja-JP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J</a:t>
            </a:r>
            <a:r>
              <a:rPr kumimoji="1" lang="en-US" altLang="ja-JP" sz="2400" b="0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c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 of 1100 A/mm</a:t>
            </a:r>
            <a:r>
              <a:rPr kumimoji="1" lang="en-US" altLang="ja-JP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2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 at  4.2 K, 16 T was achieved in Trial 3 wires, exceeding the interim target of 1000 A/mm</a:t>
            </a:r>
            <a:r>
              <a:rPr kumimoji="1" lang="en-US" altLang="ja-JP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2</a:t>
            </a:r>
            <a:r>
              <a:rPr kumimoji="1" lang="en-US" altLang="ja-JP" sz="2400" dirty="0">
                <a:solidFill>
                  <a:srgbClr val="FF0000"/>
                </a:solidFill>
                <a:ea typeface="ＭＳ Ｐゴシック"/>
              </a:rPr>
              <a:t>.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ＭＳ Ｐゴシック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CFC842-5FFC-1A8C-4DFC-0C9B9624A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48473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2DBEC6-AEB2-CCF5-1F39-FDB20F85A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47EAB0-4131-070F-383F-6CEB75C56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D441867-5F7E-D541-6DA1-1E93BE6A8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882" y="558452"/>
            <a:ext cx="5800235" cy="3386606"/>
          </a:xfrm>
          <a:prstGeom prst="rect">
            <a:avLst/>
          </a:prstGeom>
        </p:spPr>
      </p:pic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0A51B8B-964C-A593-C1C4-F09AFAC99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936975"/>
              </p:ext>
            </p:extLst>
          </p:nvPr>
        </p:nvGraphicFramePr>
        <p:xfrm>
          <a:off x="810125" y="4213139"/>
          <a:ext cx="7523750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266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895957735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82077541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26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endParaRPr lang="ja-JP" sz="16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T1-A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T1-B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T1-C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T3-A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  <a:cs typeface="Calibri" panose="020F0502020204030204" pitchFamily="34" charset="0"/>
                        </a:rPr>
                        <a:t>T3-B</a:t>
                      </a:r>
                      <a:endParaRPr lang="ja-JP" sz="1600" b="0" kern="100" baseline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Wire diameter</a:t>
                      </a:r>
                      <a:r>
                        <a:rPr lang="ja-JP" altLang="en-US" sz="1600" b="0" kern="100" baseline="0" dirty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ja-JP" sz="1600" b="0" kern="100" baseline="0" dirty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(mm)</a:t>
                      </a:r>
                      <a:endParaRPr lang="ja-JP" sz="1600" b="0" kern="100" dirty="0"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0.80</a:t>
                      </a:r>
                      <a:endParaRPr lang="ja-JP" sz="1600" b="0" kern="100" dirty="0"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0.74</a:t>
                      </a:r>
                      <a:endParaRPr lang="ja-JP" sz="1600" b="0" kern="100" dirty="0"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0.64</a:t>
                      </a:r>
                      <a:endParaRPr lang="ja-JP" sz="1600" b="0" kern="100" dirty="0"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0.80</a:t>
                      </a:r>
                      <a:endParaRPr lang="ja-JP" sz="1600" b="0" kern="100" dirty="0"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0.80</a:t>
                      </a:r>
                      <a:endParaRPr lang="ja-JP" sz="1600" b="0" kern="100" dirty="0"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 diffusion distance (µm)</a:t>
                      </a:r>
                      <a:endParaRPr lang="ja-JP" altLang="ja-JP" sz="16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60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58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48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32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32</a:t>
                      </a:r>
                      <a:endParaRPr lang="ja-JP" alt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4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ja-JP" altLang="en-US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ratio</a:t>
                      </a:r>
                      <a:r>
                        <a:rPr lang="ja-JP" altLang="en-US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(wt%)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0.55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0.55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0.55</a:t>
                      </a:r>
                      <a:endParaRPr 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0.48</a:t>
                      </a:r>
                      <a:endParaRPr lang="ja-JP" alt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rgbClr val="0432FF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0.35</a:t>
                      </a:r>
                      <a:endParaRPr lang="ja-JP" altLang="ja-JP" sz="1600" b="0" kern="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4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 Cu </a:t>
                      </a:r>
                      <a:r>
                        <a:rPr kumimoji="1" lang="en-US" altLang="ja-JP" sz="1600" b="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</a:t>
                      </a:r>
                      <a:r>
                        <a:rPr kumimoji="1" lang="en-US" altLang="ja-JP" sz="1600" b="0" i="1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kumimoji="1" lang="en-US" altLang="ja-JP" sz="16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 </a:t>
                      </a:r>
                      <a:r>
                        <a:rPr kumimoji="1" lang="en-US" altLang="ja-JP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A/mm</a:t>
                      </a:r>
                      <a:r>
                        <a:rPr kumimoji="1" lang="en-US" altLang="ja-JP" sz="16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</a:t>
                      </a:r>
                      <a:r>
                        <a:rPr kumimoji="1" lang="en-US" altLang="ja-JP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)@16T</a:t>
                      </a:r>
                      <a:endParaRPr kumimoji="1" lang="ja-JP" altLang="en-US" sz="16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800</a:t>
                      </a:r>
                      <a:endParaRPr lang="ja-JP" altLang="ja-JP" sz="1600" b="0" kern="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930</a:t>
                      </a:r>
                      <a:endParaRPr lang="ja-JP" altLang="ja-JP" sz="1600" b="0" kern="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1025</a:t>
                      </a:r>
                      <a:endParaRPr lang="ja-JP" altLang="ja-JP" sz="1600" b="0" kern="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1137</a:t>
                      </a:r>
                      <a:endParaRPr lang="ja-JP" altLang="ja-JP" sz="1600" b="1" kern="100" baseline="30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明朝"/>
                          <a:cs typeface="Calibri" panose="020F0502020204030204" pitchFamily="34" charset="0"/>
                        </a:rPr>
                        <a:t>1032</a:t>
                      </a:r>
                      <a:endParaRPr lang="ja-JP" altLang="ja-JP" sz="1600" b="0" kern="100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明朝"/>
                        <a:cs typeface="Calibri" panose="020F050202020403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角丸四角形 8">
            <a:extLst>
              <a:ext uri="{FF2B5EF4-FFF2-40B4-BE49-F238E27FC236}">
                <a16:creationId xmlns:a16="http://schemas.microsoft.com/office/drawing/2014/main" id="{34045A67-C386-1D73-CA90-408AC36D980E}"/>
              </a:ext>
            </a:extLst>
          </p:cNvPr>
          <p:cNvSpPr/>
          <p:nvPr/>
        </p:nvSpPr>
        <p:spPr>
          <a:xfrm>
            <a:off x="6354501" y="4102790"/>
            <a:ext cx="1030147" cy="14592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35BD10-07D9-E47E-30B2-69F090FF20D1}"/>
              </a:ext>
            </a:extLst>
          </p:cNvPr>
          <p:cNvSpPr txBox="1"/>
          <p:nvPr/>
        </p:nvSpPr>
        <p:spPr>
          <a:xfrm>
            <a:off x="6258344" y="3068191"/>
            <a:ext cx="1702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1.4 times higher</a:t>
            </a:r>
          </a:p>
          <a:p>
            <a:r>
              <a:rPr kumimoji="1"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before this R&amp;D</a:t>
            </a:r>
            <a:endParaRPr kumimoji="1" lang="ja-JP" altLang="en-US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1DC7AC8-6BDF-33DF-C0EA-FE942DB814DB}"/>
              </a:ext>
            </a:extLst>
          </p:cNvPr>
          <p:cNvCxnSpPr>
            <a:cxnSpLocks/>
          </p:cNvCxnSpPr>
          <p:nvPr/>
        </p:nvCxnSpPr>
        <p:spPr>
          <a:xfrm>
            <a:off x="6869574" y="3565883"/>
            <a:ext cx="1" cy="525477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F72CC38-90AB-B6FF-6CC4-80D6604A8716}"/>
              </a:ext>
            </a:extLst>
          </p:cNvPr>
          <p:cNvSpPr/>
          <p:nvPr/>
        </p:nvSpPr>
        <p:spPr>
          <a:xfrm>
            <a:off x="1186053" y="3859804"/>
            <a:ext cx="5558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(T)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E5CAC7F-585D-0B4F-4138-5FC27E20CF9C}"/>
              </a:ext>
            </a:extLst>
          </p:cNvPr>
          <p:cNvSpPr txBox="1"/>
          <p:nvPr/>
        </p:nvSpPr>
        <p:spPr>
          <a:xfrm>
            <a:off x="2205009" y="3650374"/>
            <a:ext cx="255445" cy="309958"/>
          </a:xfrm>
          <a:prstGeom prst="rect">
            <a:avLst/>
          </a:prstGeom>
          <a:solidFill>
            <a:schemeClr val="bg1"/>
          </a:solidFill>
        </p:spPr>
        <p:txBody>
          <a:bodyPr wrap="none" lIns="0" tIns="46800" rIns="72000" bIns="46800" rtlCol="0">
            <a:spAutoFit/>
          </a:bodyPr>
          <a:lstStyle/>
          <a:p>
            <a:r>
              <a:rPr kumimoji="1" lang="en-US" altLang="ja-JP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kumimoji="1" lang="ja-JP" altLang="en-US" sz="140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1C189DC-E1A6-2F44-00F8-279E20BD658E}"/>
              </a:ext>
            </a:extLst>
          </p:cNvPr>
          <p:cNvSpPr txBox="1"/>
          <p:nvPr/>
        </p:nvSpPr>
        <p:spPr>
          <a:xfrm>
            <a:off x="2838938" y="3651465"/>
            <a:ext cx="3674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kumimoji="1" lang="ja-JP" altLang="en-US" sz="140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946B3C0-4BC8-2D42-C5E4-F15FF561439A}"/>
              </a:ext>
            </a:extLst>
          </p:cNvPr>
          <p:cNvSpPr txBox="1"/>
          <p:nvPr/>
        </p:nvSpPr>
        <p:spPr>
          <a:xfrm>
            <a:off x="3544669" y="3651465"/>
            <a:ext cx="3674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kumimoji="1" lang="ja-JP" altLang="en-US" sz="140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6F04B44-BF3B-6DA9-3A3E-1A3B80E3E0FA}"/>
              </a:ext>
            </a:extLst>
          </p:cNvPr>
          <p:cNvSpPr txBox="1"/>
          <p:nvPr/>
        </p:nvSpPr>
        <p:spPr>
          <a:xfrm>
            <a:off x="4250400" y="3651465"/>
            <a:ext cx="3674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kumimoji="1" lang="ja-JP" altLang="en-US" sz="140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CFDC132-3F5F-B893-1602-7A65C33464E8}"/>
              </a:ext>
            </a:extLst>
          </p:cNvPr>
          <p:cNvSpPr txBox="1"/>
          <p:nvPr/>
        </p:nvSpPr>
        <p:spPr>
          <a:xfrm>
            <a:off x="4956131" y="3651465"/>
            <a:ext cx="3674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kumimoji="1" lang="ja-JP" altLang="en-US" sz="140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0B44FD4-46EC-0B24-95E3-C11916316554}"/>
              </a:ext>
            </a:extLst>
          </p:cNvPr>
          <p:cNvSpPr txBox="1"/>
          <p:nvPr/>
        </p:nvSpPr>
        <p:spPr>
          <a:xfrm>
            <a:off x="5661863" y="3651465"/>
            <a:ext cx="3674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kumimoji="1" lang="ja-JP" altLang="en-US" sz="140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C65C0D8-8238-D6A2-9108-AD9AE8D8EC8A}"/>
              </a:ext>
            </a:extLst>
          </p:cNvPr>
          <p:cNvSpPr/>
          <p:nvPr/>
        </p:nvSpPr>
        <p:spPr>
          <a:xfrm rot="16200000">
            <a:off x="640459" y="1721625"/>
            <a:ext cx="210856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non-Cu </a:t>
            </a:r>
            <a:r>
              <a:rPr lang="en-US" altLang="ja-JP" b="1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Jc</a:t>
            </a:r>
            <a:r>
              <a:rPr lang="en-US" altLang="ja-JP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(A/mm</a:t>
            </a:r>
            <a:r>
              <a:rPr lang="en-US" altLang="ja-JP" b="1" baseline="30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ja-JP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15615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ED2355-FB77-DF20-E6D3-6E5A9AB9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7"/>
            <a:ext cx="8226854" cy="615036"/>
          </a:xfrm>
        </p:spPr>
        <p:txBody>
          <a:bodyPr>
            <a:noAutofit/>
          </a:bodyPr>
          <a:lstStyle/>
          <a:p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 charset="0"/>
              </a:rPr>
              <a:t>Effective filament diameter (</a:t>
            </a:r>
            <a:r>
              <a:rPr kumimoji="1" lang="en-US" altLang="ja-JP" sz="32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ＭＳ Ｐゴシック" charset="0"/>
              </a:rPr>
              <a:t>d</a:t>
            </a:r>
            <a:r>
              <a:rPr kumimoji="1" lang="en-US" altLang="ja-JP" sz="3200" b="1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ea typeface="ＭＳ Ｐゴシック" charset="0"/>
              </a:rPr>
              <a:t>eff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 charset="0"/>
              </a:rPr>
              <a:t>)</a:t>
            </a:r>
            <a:b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 charset="0"/>
              </a:rPr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155FF7-BA40-7F28-98EB-6A3A106A5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900" y="4599535"/>
            <a:ext cx="8897054" cy="4670196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Significant flux jump in the initial wire (Trial 1) was strongly suppressed in Trial 3 with high non-Cu </a:t>
            </a:r>
            <a:r>
              <a:rPr kumimoji="1" lang="en-US" altLang="ja-JP" sz="2400" i="1" dirty="0" err="1"/>
              <a:t>J</a:t>
            </a:r>
            <a:r>
              <a:rPr kumimoji="1" lang="en-US" altLang="ja-JP" sz="2400" i="1" baseline="-25000" dirty="0" err="1"/>
              <a:t>c</a:t>
            </a:r>
            <a:r>
              <a:rPr kumimoji="1" lang="en-US" altLang="ja-JP" sz="2400" dirty="0"/>
              <a:t>.</a:t>
            </a:r>
          </a:p>
          <a:p>
            <a:r>
              <a:rPr kumimoji="1" lang="en-US" altLang="ja-JP" sz="2400" dirty="0"/>
              <a:t>The calculated </a:t>
            </a:r>
            <a:r>
              <a:rPr kumimoji="1" lang="en-US" altLang="ja-JP" sz="2400" i="1" dirty="0" err="1"/>
              <a:t>d</a:t>
            </a:r>
            <a:r>
              <a:rPr kumimoji="1" lang="en-US" altLang="ja-JP" sz="2400" i="1" baseline="-25000" dirty="0" err="1"/>
              <a:t>eff</a:t>
            </a:r>
            <a:r>
              <a:rPr kumimoji="1" lang="en-US" altLang="ja-JP" sz="2400" dirty="0"/>
              <a:t> was ~55 </a:t>
            </a:r>
            <a:r>
              <a:rPr kumimoji="1" lang="en-US" altLang="ja-JP" sz="2400" dirty="0">
                <a:latin typeface="Symbol" pitchFamily="2" charset="2"/>
              </a:rPr>
              <a:t>m</a:t>
            </a:r>
            <a:r>
              <a:rPr kumimoji="1" lang="en-US" altLang="ja-JP" sz="2400" dirty="0"/>
              <a:t>m corresponding to two modules.</a:t>
            </a:r>
          </a:p>
          <a:p>
            <a:pPr marL="36576" indent="0">
              <a:buNone/>
            </a:pPr>
            <a:r>
              <a:rPr kumimoji="1" lang="en-US" altLang="ja-JP" sz="2400" dirty="0"/>
              <a:t>       </a:t>
            </a:r>
            <a:r>
              <a:rPr kumimoji="1" lang="en-US" altLang="ja-JP" sz="2400" dirty="0">
                <a:sym typeface="Wingdings" pitchFamily="2" charset="2"/>
              </a:rPr>
              <a:t> The interim target of </a:t>
            </a:r>
            <a:r>
              <a:rPr kumimoji="1" lang="en-US" altLang="ja-JP" sz="2400" i="1" dirty="0" err="1">
                <a:solidFill>
                  <a:srgbClr val="FF0000"/>
                </a:solidFill>
                <a:sym typeface="Wingdings" pitchFamily="2" charset="2"/>
              </a:rPr>
              <a:t>d</a:t>
            </a:r>
            <a:r>
              <a:rPr kumimoji="1" lang="en-US" altLang="ja-JP" sz="2400" i="1" baseline="-25000" dirty="0" err="1">
                <a:solidFill>
                  <a:srgbClr val="FF0000"/>
                </a:solidFill>
                <a:sym typeface="Wingdings" pitchFamily="2" charset="2"/>
              </a:rPr>
              <a:t>eff</a:t>
            </a:r>
            <a:r>
              <a:rPr kumimoji="1" lang="en-US" altLang="ja-JP" sz="24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50" charset="-128"/>
              </a:rPr>
              <a:t>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50" charset="-128"/>
              </a:rPr>
              <a:t>≤ 60 </a:t>
            </a: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2" charset="2"/>
                <a:ea typeface="ＭＳ Ｐゴシック" pitchFamily="50" charset="-128"/>
              </a:rPr>
              <a:t>μ</a:t>
            </a: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50" charset="-128"/>
              </a:rPr>
              <a:t>m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50" charset="-128"/>
                <a:sym typeface="Wingdings" pitchFamily="2" charset="2"/>
              </a:rPr>
              <a:t> </a:t>
            </a:r>
            <a:r>
              <a:rPr kumimoji="1" lang="en-US" altLang="ja-JP" sz="2400" dirty="0">
                <a:solidFill>
                  <a:srgbClr val="FF0000"/>
                </a:solidFill>
                <a:ea typeface="ＭＳ Ｐゴシック" pitchFamily="50" charset="-128"/>
                <a:sym typeface="Wingdings" pitchFamily="2" charset="2"/>
              </a:rPr>
              <a:t>was confirmed to be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50" charset="-128"/>
                <a:sym typeface="Wingdings" pitchFamily="2" charset="2"/>
              </a:rPr>
              <a:t> satisfied.</a:t>
            </a:r>
            <a:r>
              <a:rPr kumimoji="1" lang="en-US" altLang="ja-JP" sz="2400" dirty="0">
                <a:sym typeface="Wingdings" pitchFamily="2" charset="2"/>
              </a:rPr>
              <a:t> </a:t>
            </a:r>
            <a:endParaRPr kumimoji="1" lang="ja-JP" altLang="en-US" sz="24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365021-3657-6C9C-AF28-79936A6E2C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5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A7FFC0-88D4-FD6D-44BE-FE96987F6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677219-525C-9691-9F76-5D7BCCA8A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CB61509-C1A0-F00F-163D-DB062307415F}"/>
              </a:ext>
            </a:extLst>
          </p:cNvPr>
          <p:cNvSpPr/>
          <p:nvPr/>
        </p:nvSpPr>
        <p:spPr>
          <a:xfrm>
            <a:off x="205184" y="557455"/>
            <a:ext cx="87308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Calibri" panose="020F0502020204030204" pitchFamily="34" charset="0"/>
              </a:rPr>
              <a:t>• The magnetization curves were measured at CERN to evaluate the effective   </a:t>
            </a:r>
          </a:p>
          <a:p>
            <a:pPr lvl="0" defTabSz="685800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2000" kern="1200" dirty="0">
                <a:latin typeface="Calibri" panose="020F0502020204030204" pitchFamily="34" charset="0"/>
                <a:ea typeface="ＭＳ Ｐゴシック" pitchFamily="50" charset="-128"/>
                <a:cs typeface="Calibri" panose="020F0502020204030204" pitchFamily="34" charset="0"/>
              </a:rPr>
              <a:t>  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Calibri" panose="020F0502020204030204" pitchFamily="34" charset="0"/>
              </a:rPr>
              <a:t>filament diameter.</a:t>
            </a:r>
            <a:endParaRPr kumimoji="1" lang="en-US" altLang="ja-JP" sz="2000" kern="1200" dirty="0">
              <a:latin typeface="Calibri" panose="020F0502020204030204" pitchFamily="34" charset="0"/>
              <a:ea typeface="ＭＳ Ｐゴシック" pitchFamily="50" charset="-128"/>
              <a:cs typeface="Calibri" panose="020F0502020204030204" pitchFamily="34" charset="0"/>
            </a:endParaRPr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43672262-5E7B-7C08-55E8-DCAE4EECE05B}"/>
              </a:ext>
            </a:extLst>
          </p:cNvPr>
          <p:cNvGrpSpPr/>
          <p:nvPr/>
        </p:nvGrpSpPr>
        <p:grpSpPr>
          <a:xfrm>
            <a:off x="4912927" y="1443295"/>
            <a:ext cx="4168466" cy="2979750"/>
            <a:chOff x="5582458" y="3966182"/>
            <a:chExt cx="3048001" cy="2178807"/>
          </a:xfrm>
        </p:grpSpPr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05E4402D-68FD-D3D4-B4E0-BD2EF8792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2458" y="3966182"/>
              <a:ext cx="3048001" cy="2178807"/>
            </a:xfrm>
            <a:prstGeom prst="rect">
              <a:avLst/>
            </a:prstGeom>
          </p:spPr>
        </p:pic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59D9A8BC-6ED8-FDD0-D3AB-622EAE80B42A}"/>
                </a:ext>
              </a:extLst>
            </p:cNvPr>
            <p:cNvSpPr txBox="1"/>
            <p:nvPr/>
          </p:nvSpPr>
          <p:spPr>
            <a:xfrm>
              <a:off x="7476833" y="4185695"/>
              <a:ext cx="500825" cy="247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E41A1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Trial 1</a:t>
              </a:r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6250E500-DBC8-D569-3C5C-3CE48818539A}"/>
                </a:ext>
              </a:extLst>
            </p:cNvPr>
            <p:cNvSpPr txBox="1"/>
            <p:nvPr/>
          </p:nvSpPr>
          <p:spPr>
            <a:xfrm>
              <a:off x="7363436" y="4542661"/>
              <a:ext cx="587562" cy="247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377EB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Trial 3A</a:t>
              </a:r>
            </a:p>
          </p:txBody>
        </p:sp>
      </p:grpSp>
      <p:graphicFrame>
        <p:nvGraphicFramePr>
          <p:cNvPr id="13" name="Table 7">
            <a:extLst>
              <a:ext uri="{FF2B5EF4-FFF2-40B4-BE49-F238E27FC236}">
                <a16:creationId xmlns:a16="http://schemas.microsoft.com/office/drawing/2014/main" id="{271AC969-2FF0-58D8-C027-A7D9E6040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293070"/>
              </p:ext>
            </p:extLst>
          </p:nvPr>
        </p:nvGraphicFramePr>
        <p:xfrm>
          <a:off x="717489" y="1222629"/>
          <a:ext cx="3774075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8793">
                  <a:extLst>
                    <a:ext uri="{9D8B030D-6E8A-4147-A177-3AD203B41FA5}">
                      <a16:colId xmlns:a16="http://schemas.microsoft.com/office/drawing/2014/main" val="3997834847"/>
                    </a:ext>
                  </a:extLst>
                </a:gridCol>
                <a:gridCol w="848577">
                  <a:extLst>
                    <a:ext uri="{9D8B030D-6E8A-4147-A177-3AD203B41FA5}">
                      <a16:colId xmlns:a16="http://schemas.microsoft.com/office/drawing/2014/main" val="1604255865"/>
                    </a:ext>
                  </a:extLst>
                </a:gridCol>
                <a:gridCol w="1156705">
                  <a:extLst>
                    <a:ext uri="{9D8B030D-6E8A-4147-A177-3AD203B41FA5}">
                      <a16:colId xmlns:a16="http://schemas.microsoft.com/office/drawing/2014/main" val="2207532586"/>
                    </a:ext>
                  </a:extLst>
                </a:gridCol>
              </a:tblGrid>
              <a:tr h="191972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Trial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32000" algn="l"/>
                        </a:tabLst>
                        <a:defRPr/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Trial</a:t>
                      </a:r>
                      <a:r>
                        <a:rPr lang="en-GB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3A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013956"/>
                  </a:ext>
                </a:extLst>
              </a:tr>
              <a:tr h="19197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536520"/>
                  </a:ext>
                </a:extLst>
              </a:tr>
              <a:tr h="133519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GB" sz="1400" i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</a:t>
                      </a:r>
                      <a:r>
                        <a:rPr lang="en-GB" sz="14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881784"/>
                  </a:ext>
                </a:extLst>
              </a:tr>
              <a:tr h="13351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non-Cu </a:t>
                      </a:r>
                      <a:r>
                        <a:rPr lang="en-GB" sz="14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GB" sz="1400" i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14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GB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32000" algn="l"/>
                        </a:tabLst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118462"/>
                  </a:ext>
                </a:extLst>
              </a:tr>
            </a:tbl>
          </a:graphicData>
        </a:graphic>
      </p:graphicFrame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FD2D553-2B99-88DD-810A-DE13B6960EE6}"/>
              </a:ext>
            </a:extLst>
          </p:cNvPr>
          <p:cNvGrpSpPr/>
          <p:nvPr/>
        </p:nvGrpSpPr>
        <p:grpSpPr>
          <a:xfrm>
            <a:off x="1530267" y="2469728"/>
            <a:ext cx="2633045" cy="2165708"/>
            <a:chOff x="1781909" y="2868452"/>
            <a:chExt cx="1277634" cy="1050868"/>
          </a:xfrm>
        </p:grpSpPr>
        <p:pic>
          <p:nvPicPr>
            <p:cNvPr id="15" name="Picture 8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3A8535C3-BC99-726B-0BB6-C1DFBCD43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81909" y="2868452"/>
              <a:ext cx="1042528" cy="1050868"/>
            </a:xfrm>
            <a:prstGeom prst="rect">
              <a:avLst/>
            </a:prstGeom>
          </p:spPr>
        </p:pic>
        <p:cxnSp>
          <p:nvCxnSpPr>
            <p:cNvPr id="16" name="Straight Arrow Connector 9">
              <a:extLst>
                <a:ext uri="{FF2B5EF4-FFF2-40B4-BE49-F238E27FC236}">
                  <a16:creationId xmlns:a16="http://schemas.microsoft.com/office/drawing/2014/main" id="{63376FC2-3422-88A4-3592-CBB7783C68F5}"/>
                </a:ext>
              </a:extLst>
            </p:cNvPr>
            <p:cNvCxnSpPr>
              <a:cxnSpLocks/>
            </p:cNvCxnSpPr>
            <p:nvPr/>
          </p:nvCxnSpPr>
          <p:spPr>
            <a:xfrm>
              <a:off x="2867576" y="2874709"/>
              <a:ext cx="1" cy="103825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2521C51A-1980-6D0D-1C24-597AB152BDF9}"/>
                </a:ext>
              </a:extLst>
            </p:cNvPr>
            <p:cNvSpPr txBox="1"/>
            <p:nvPr/>
          </p:nvSpPr>
          <p:spPr>
            <a:xfrm>
              <a:off x="2835529" y="3218819"/>
              <a:ext cx="224014" cy="390936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0.8 mm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1D3DA9A-F720-E02D-7B23-9DCE2854A715}"/>
              </a:ext>
            </a:extLst>
          </p:cNvPr>
          <p:cNvSpPr txBox="1"/>
          <p:nvPr/>
        </p:nvSpPr>
        <p:spPr>
          <a:xfrm>
            <a:off x="6238843" y="4349948"/>
            <a:ext cx="219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Magnetization curves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27DB9FB-D972-A3FB-CD25-29C89697957F}"/>
              </a:ext>
            </a:extLst>
          </p:cNvPr>
          <p:cNvSpPr txBox="1"/>
          <p:nvPr/>
        </p:nvSpPr>
        <p:spPr>
          <a:xfrm>
            <a:off x="544530" y="3110102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Single</a:t>
            </a:r>
          </a:p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module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263448D4-8882-9F7F-1F7B-51F65E8D9333}"/>
              </a:ext>
            </a:extLst>
          </p:cNvPr>
          <p:cNvSpPr/>
          <p:nvPr/>
        </p:nvSpPr>
        <p:spPr>
          <a:xfrm>
            <a:off x="2040647" y="3506732"/>
            <a:ext cx="101600" cy="82550"/>
          </a:xfrm>
          <a:custGeom>
            <a:avLst/>
            <a:gdLst>
              <a:gd name="connsiteX0" fmla="*/ 57150 w 101600"/>
              <a:gd name="connsiteY0" fmla="*/ 0 h 82550"/>
              <a:gd name="connsiteX1" fmla="*/ 3175 w 101600"/>
              <a:gd name="connsiteY1" fmla="*/ 12700 h 82550"/>
              <a:gd name="connsiteX2" fmla="*/ 0 w 101600"/>
              <a:gd name="connsiteY2" fmla="*/ 60325 h 82550"/>
              <a:gd name="connsiteX3" fmla="*/ 38100 w 101600"/>
              <a:gd name="connsiteY3" fmla="*/ 82550 h 82550"/>
              <a:gd name="connsiteX4" fmla="*/ 82550 w 101600"/>
              <a:gd name="connsiteY4" fmla="*/ 73025 h 82550"/>
              <a:gd name="connsiteX5" fmla="*/ 101600 w 101600"/>
              <a:gd name="connsiteY5" fmla="*/ 28575 h 82550"/>
              <a:gd name="connsiteX6" fmla="*/ 57150 w 101600"/>
              <a:gd name="connsiteY6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600" h="82550">
                <a:moveTo>
                  <a:pt x="57150" y="0"/>
                </a:moveTo>
                <a:lnTo>
                  <a:pt x="3175" y="12700"/>
                </a:lnTo>
                <a:lnTo>
                  <a:pt x="0" y="60325"/>
                </a:lnTo>
                <a:lnTo>
                  <a:pt x="38100" y="82550"/>
                </a:lnTo>
                <a:lnTo>
                  <a:pt x="82550" y="73025"/>
                </a:lnTo>
                <a:lnTo>
                  <a:pt x="101600" y="28575"/>
                </a:lnTo>
                <a:lnTo>
                  <a:pt x="57150" y="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5FAC126-13F1-A7D0-C9D3-25AD78EE4A3A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362406" y="3271782"/>
            <a:ext cx="681416" cy="2476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321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F9BB96-522A-73C5-1DCA-0EFF28272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456" y="3403244"/>
            <a:ext cx="6307288" cy="2335098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Irreversible </a:t>
            </a:r>
            <a:r>
              <a:rPr kumimoji="1" lang="en-US" altLang="ja-JP" sz="2000" i="1" dirty="0" err="1"/>
              <a:t>I</a:t>
            </a:r>
            <a:r>
              <a:rPr kumimoji="1" lang="en-US" altLang="ja-JP" sz="2000" i="1" baseline="-25000" dirty="0" err="1"/>
              <a:t>c</a:t>
            </a:r>
            <a:r>
              <a:rPr kumimoji="1" lang="en-US" altLang="ja-JP" sz="2000" i="1" dirty="0"/>
              <a:t> </a:t>
            </a:r>
            <a:r>
              <a:rPr kumimoji="1" lang="en-US" altLang="ja-JP" sz="2000" dirty="0"/>
              <a:t>degradation starts at around 150 MPa</a:t>
            </a:r>
          </a:p>
          <a:p>
            <a:pPr marL="36576" indent="0">
              <a:buNone/>
            </a:pPr>
            <a:r>
              <a:rPr kumimoji="1" lang="en-US" altLang="ja-JP" sz="2000" dirty="0">
                <a:sym typeface="Wingdings" pitchFamily="2" charset="2"/>
              </a:rPr>
              <a:t>       Promising stress tolerance</a:t>
            </a:r>
          </a:p>
          <a:p>
            <a:pPr marL="36576" indent="0">
              <a:buNone/>
            </a:pPr>
            <a:endParaRPr kumimoji="1" lang="en-US" altLang="ja-JP" sz="2000" dirty="0"/>
          </a:p>
          <a:p>
            <a:r>
              <a:rPr kumimoji="1" lang="en-US" altLang="ja-JP" sz="2000" dirty="0"/>
              <a:t>Origin of</a:t>
            </a:r>
            <a:r>
              <a:rPr kumimoji="1" lang="en-US" altLang="ja-JP" sz="2000" i="1" dirty="0"/>
              <a:t> </a:t>
            </a:r>
            <a:r>
              <a:rPr kumimoji="1" lang="en-US" altLang="ja-JP" sz="2000" i="1" dirty="0" err="1"/>
              <a:t>I</a:t>
            </a:r>
            <a:r>
              <a:rPr kumimoji="1" lang="en-US" altLang="ja-JP" sz="2000" i="1" baseline="-25000" dirty="0" err="1"/>
              <a:t>c</a:t>
            </a:r>
            <a:r>
              <a:rPr kumimoji="1" lang="en-US" altLang="ja-JP" sz="2000" i="1" dirty="0"/>
              <a:t> </a:t>
            </a:r>
            <a:r>
              <a:rPr kumimoji="1" lang="en-US" altLang="ja-JP" sz="2000" dirty="0"/>
              <a:t>change</a:t>
            </a:r>
          </a:p>
          <a:p>
            <a:pPr lvl="1"/>
            <a:r>
              <a:rPr kumimoji="1" lang="en-US" altLang="ja-JP" sz="2000" dirty="0"/>
              <a:t>Mode II: Plastic deformation of the metal matrix</a:t>
            </a:r>
          </a:p>
          <a:p>
            <a:pPr lvl="1"/>
            <a:r>
              <a:rPr kumimoji="1" lang="en-US" altLang="ja-JP" sz="2000" dirty="0"/>
              <a:t>Mode III: Crack propagation across the wire</a:t>
            </a:r>
          </a:p>
          <a:p>
            <a:endParaRPr kumimoji="1" lang="ja-JP" altLang="en-US" sz="20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F3D025-2F59-EC93-C6A0-C1C3AA5AFE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E2DFEB-064E-9CFB-8192-EEB4824DC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846243-33EC-4900-AC5E-643CDE326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E176171-F60A-F745-61D5-5D9740AEF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9188"/>
            <a:ext cx="2551805" cy="225369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E16BBAA-CC31-87E8-9277-F946F9AEB1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2273" y="858473"/>
            <a:ext cx="1913915" cy="1485599"/>
          </a:xfrm>
          <a:prstGeom prst="rect">
            <a:avLst/>
          </a:prstGeom>
        </p:spPr>
      </p:pic>
      <p:sp>
        <p:nvSpPr>
          <p:cNvPr id="9" name="下矢印 8">
            <a:extLst>
              <a:ext uri="{FF2B5EF4-FFF2-40B4-BE49-F238E27FC236}">
                <a16:creationId xmlns:a16="http://schemas.microsoft.com/office/drawing/2014/main" id="{039F6DA3-9C3D-FB9A-2F26-C2DB1023CBBD}"/>
              </a:ext>
            </a:extLst>
          </p:cNvPr>
          <p:cNvSpPr/>
          <p:nvPr/>
        </p:nvSpPr>
        <p:spPr>
          <a:xfrm>
            <a:off x="3625188" y="648544"/>
            <a:ext cx="283708" cy="279502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>
            <a:extLst>
              <a:ext uri="{FF2B5EF4-FFF2-40B4-BE49-F238E27FC236}">
                <a16:creationId xmlns:a16="http://schemas.microsoft.com/office/drawing/2014/main" id="{BFB60D7F-7D58-EF26-9152-8E8E58E046E1}"/>
              </a:ext>
            </a:extLst>
          </p:cNvPr>
          <p:cNvSpPr/>
          <p:nvPr/>
        </p:nvSpPr>
        <p:spPr>
          <a:xfrm flipV="1">
            <a:off x="3625188" y="2204321"/>
            <a:ext cx="283708" cy="279502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CB911C8-D0EA-AE95-09BC-4148DFF90520}"/>
              </a:ext>
            </a:extLst>
          </p:cNvPr>
          <p:cNvSpPr txBox="1"/>
          <p:nvPr/>
        </p:nvSpPr>
        <p:spPr>
          <a:xfrm>
            <a:off x="3166912" y="2466872"/>
            <a:ext cx="1244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</a:t>
            </a:r>
          </a:p>
          <a:p>
            <a:pPr algn="ctr"/>
            <a:r>
              <a:rPr kumimoji="1" lang="en-US" altLang="ja-JP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compression</a:t>
            </a:r>
            <a:endParaRPr kumimoji="1" lang="ja-JP" altLang="en-US" sz="160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3E1D8C2D-5417-B5A7-9927-267D37BAF1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189" y="341013"/>
            <a:ext cx="4330160" cy="289914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DB68723-9737-E834-2D28-F7264EF2B18D}"/>
              </a:ext>
            </a:extLst>
          </p:cNvPr>
          <p:cNvSpPr txBox="1"/>
          <p:nvPr/>
        </p:nvSpPr>
        <p:spPr>
          <a:xfrm rot="16200000">
            <a:off x="3783441" y="1674010"/>
            <a:ext cx="22602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b="1" dirty="0">
                <a:solidFill>
                  <a:srgbClr val="000000"/>
                </a:solidFill>
              </a:rPr>
              <a:t>Normalized critical current</a:t>
            </a:r>
            <a:endParaRPr kumimoji="1" lang="ja-JP" altLang="en-US" sz="1400" b="1">
              <a:solidFill>
                <a:srgbClr val="00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887ACE5-521E-C3C7-0406-CEB918B4C921}"/>
              </a:ext>
            </a:extLst>
          </p:cNvPr>
          <p:cNvSpPr txBox="1"/>
          <p:nvPr/>
        </p:nvSpPr>
        <p:spPr>
          <a:xfrm>
            <a:off x="5382258" y="3024715"/>
            <a:ext cx="321402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b="1" dirty="0">
                <a:solidFill>
                  <a:srgbClr val="000000"/>
                </a:solidFill>
              </a:rPr>
              <a:t>Transverse compressive stress (MPa)</a:t>
            </a:r>
            <a:endParaRPr kumimoji="1" lang="ja-JP" altLang="en-US" sz="1400" b="1">
              <a:solidFill>
                <a:srgbClr val="000000"/>
              </a:solidFill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C5B3AB2-287F-0721-E3BA-5FD654A996C4}"/>
              </a:ext>
            </a:extLst>
          </p:cNvPr>
          <p:cNvCxnSpPr>
            <a:cxnSpLocks/>
          </p:cNvCxnSpPr>
          <p:nvPr/>
        </p:nvCxnSpPr>
        <p:spPr>
          <a:xfrm flipV="1">
            <a:off x="7802311" y="713983"/>
            <a:ext cx="0" cy="2105417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4B9EF20-89F7-F7C3-F2D1-6422435B2A98}"/>
              </a:ext>
            </a:extLst>
          </p:cNvPr>
          <p:cNvSpPr txBox="1"/>
          <p:nvPr/>
        </p:nvSpPr>
        <p:spPr>
          <a:xfrm>
            <a:off x="6989268" y="707192"/>
            <a:ext cx="1884555" cy="215444"/>
          </a:xfrm>
          <a:prstGeom prst="rect">
            <a:avLst/>
          </a:prstGeom>
          <a:solidFill>
            <a:srgbClr val="F0CFA4"/>
          </a:solidFill>
          <a:ln w="1270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Irreversible </a:t>
            </a:r>
            <a:r>
              <a:rPr kumimoji="1" lang="en-US" altLang="ja-JP" sz="1400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1" lang="en-US" altLang="ja-JP" sz="1400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1" lang="en-US" altLang="ja-JP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degradation</a:t>
            </a:r>
            <a:endParaRPr kumimoji="1" lang="ja-JP" altLang="en-US" sz="140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022D2450-2A3A-0F01-CD08-2295D3FC6ACF}"/>
              </a:ext>
            </a:extLst>
          </p:cNvPr>
          <p:cNvCxnSpPr>
            <a:cxnSpLocks/>
          </p:cNvCxnSpPr>
          <p:nvPr/>
        </p:nvCxnSpPr>
        <p:spPr>
          <a:xfrm>
            <a:off x="7808842" y="918055"/>
            <a:ext cx="0" cy="15318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C75A110-CB2A-1A55-E557-5E90F22F8E3E}"/>
              </a:ext>
            </a:extLst>
          </p:cNvPr>
          <p:cNvGrpSpPr/>
          <p:nvPr/>
        </p:nvGrpSpPr>
        <p:grpSpPr>
          <a:xfrm>
            <a:off x="65283" y="2919049"/>
            <a:ext cx="2811867" cy="3924853"/>
            <a:chOff x="379730" y="2874716"/>
            <a:chExt cx="2984555" cy="4165894"/>
          </a:xfrm>
        </p:grpSpPr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26AABEDB-626F-A8AE-D294-1EC6198D2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9730" y="4952301"/>
              <a:ext cx="2682141" cy="2088309"/>
            </a:xfrm>
            <a:prstGeom prst="rect">
              <a:avLst/>
            </a:prstGeom>
          </p:spPr>
        </p:pic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AD851D3F-6F04-EF59-096A-56021760C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9135" y="2874716"/>
              <a:ext cx="2945150" cy="2055867"/>
            </a:xfrm>
            <a:prstGeom prst="rect">
              <a:avLst/>
            </a:prstGeom>
          </p:spPr>
        </p:pic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01F38FA-E101-BAD5-78DF-88BF07D0C4D3}"/>
              </a:ext>
            </a:extLst>
          </p:cNvPr>
          <p:cNvSpPr txBox="1"/>
          <p:nvPr/>
        </p:nvSpPr>
        <p:spPr>
          <a:xfrm>
            <a:off x="1656964" y="288271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Mode II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234A817-8BA2-0C92-0E9B-E520DBF4B71D}"/>
              </a:ext>
            </a:extLst>
          </p:cNvPr>
          <p:cNvSpPr txBox="1"/>
          <p:nvPr/>
        </p:nvSpPr>
        <p:spPr>
          <a:xfrm>
            <a:off x="1624904" y="485596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Mode III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46C113E-0C84-E3CF-9EB9-FAACAE90F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22" y="-248115"/>
            <a:ext cx="8686800" cy="940443"/>
          </a:xfrm>
          <a:noFill/>
        </p:spPr>
        <p:txBody>
          <a:bodyPr>
            <a:noAutofit/>
          </a:bodyPr>
          <a:lstStyle/>
          <a:p>
            <a:r>
              <a:rPr kumimoji="1" lang="en-US" altLang="ja-JP" sz="3200" b="1" dirty="0"/>
              <a:t>Tolerance against transverse stress of Trial 3 wires</a:t>
            </a:r>
            <a:endParaRPr kumimoji="1" lang="ja-JP" altLang="en-US" sz="3200" b="1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6530082-033A-57FC-DB69-44C7A822ACC2}"/>
              </a:ext>
            </a:extLst>
          </p:cNvPr>
          <p:cNvSpPr txBox="1"/>
          <p:nvPr/>
        </p:nvSpPr>
        <p:spPr>
          <a:xfrm>
            <a:off x="5883194" y="5912304"/>
            <a:ext cx="3236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/>
              <a:t>M. Nakamoto, M. Sugano, IEEE TAS (2023).</a:t>
            </a:r>
            <a:endParaRPr kumimoji="1" lang="ja-JP" altLang="en-US" sz="1200" i="1"/>
          </a:p>
        </p:txBody>
      </p:sp>
    </p:spTree>
    <p:extLst>
      <p:ext uri="{BB962C8B-B14F-4D97-AF65-F5344CB8AC3E}">
        <p14:creationId xmlns:p14="http://schemas.microsoft.com/office/powerpoint/2010/main" val="3499345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576B94-8672-DCCC-6844-9C185A85F5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9F8500-C558-1A06-5650-5A257B5C7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FEF365-1D04-9F2C-DABD-DA8654DC7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3BC08E-D973-7B62-FFEC-372E3D334394}"/>
              </a:ext>
            </a:extLst>
          </p:cNvPr>
          <p:cNvSpPr txBox="1"/>
          <p:nvPr/>
        </p:nvSpPr>
        <p:spPr>
          <a:xfrm>
            <a:off x="1113972" y="2434772"/>
            <a:ext cx="71004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latin typeface="Calibri" panose="020F0502020204030204" pitchFamily="34" charset="0"/>
                <a:cs typeface="Calibri" panose="020F0502020204030204" pitchFamily="34" charset="0"/>
              </a:rPr>
              <a:t>New collaborative work to develop the high performance Nb</a:t>
            </a:r>
            <a:r>
              <a:rPr kumimoji="1" lang="en-US" altLang="ja-JP" sz="32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1" lang="en-US" altLang="ja-JP" sz="3200" b="1" dirty="0">
                <a:latin typeface="Calibri" panose="020F0502020204030204" pitchFamily="34" charset="0"/>
                <a:cs typeface="Calibri" panose="020F0502020204030204" pitchFamily="34" charset="0"/>
              </a:rPr>
              <a:t>Sn wires</a:t>
            </a:r>
          </a:p>
          <a:p>
            <a:pPr algn="ctr"/>
            <a:r>
              <a:rPr kumimoji="1" lang="en-US" altLang="ja-JP" sz="3200" b="1" dirty="0">
                <a:latin typeface="Calibri" panose="020F0502020204030204" pitchFamily="34" charset="0"/>
                <a:cs typeface="Calibri" panose="020F0502020204030204" pitchFamily="34" charset="0"/>
              </a:rPr>
              <a:t>(2nd phase)</a:t>
            </a:r>
            <a:endParaRPr kumimoji="1" lang="ja-JP" altLang="en-US" sz="3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078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581" y="793499"/>
            <a:ext cx="8226854" cy="4670196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KEK and CERN signed the MoU (KE6084) to start new collaborative work over three years since August 2024.</a:t>
            </a:r>
          </a:p>
          <a:p>
            <a:r>
              <a:rPr kumimoji="1" lang="en-US" altLang="ja-JP" sz="2800" dirty="0"/>
              <a:t>HFM WP1.15 – KEK collaboration for development of advanced high-field Nb</a:t>
            </a:r>
            <a:r>
              <a:rPr kumimoji="1" lang="en-US" altLang="ja-JP" sz="2800" baseline="-25000" dirty="0"/>
              <a:t>3</a:t>
            </a:r>
            <a:r>
              <a:rPr kumimoji="1" lang="en-US" altLang="ja-JP" sz="2800" dirty="0"/>
              <a:t>Sn conductor</a:t>
            </a:r>
          </a:p>
          <a:p>
            <a:r>
              <a:rPr kumimoji="1" lang="en-US" altLang="ja-JP" sz="2800" dirty="0"/>
              <a:t>Contact person</a:t>
            </a:r>
          </a:p>
          <a:p>
            <a:pPr lvl="1"/>
            <a:r>
              <a:rPr kumimoji="1" lang="en-US" altLang="ja-JP" sz="2800" dirty="0"/>
              <a:t>CERN: Thierry </a:t>
            </a:r>
            <a:r>
              <a:rPr kumimoji="1" lang="en-US" altLang="ja-JP" sz="2800" dirty="0" err="1"/>
              <a:t>Boutboul</a:t>
            </a:r>
            <a:endParaRPr kumimoji="1" lang="en-US" altLang="ja-JP" sz="2800" dirty="0"/>
          </a:p>
          <a:p>
            <a:pPr lvl="1"/>
            <a:r>
              <a:rPr kumimoji="1" lang="en-US" altLang="ja-JP" sz="2800" dirty="0"/>
              <a:t>KEK: </a:t>
            </a:r>
            <a:r>
              <a:rPr kumimoji="1" lang="en-US" altLang="ja-JP" sz="2800" dirty="0" err="1"/>
              <a:t>Michinaka</a:t>
            </a:r>
            <a:r>
              <a:rPr kumimoji="1" lang="en-US" altLang="ja-JP" sz="2800" dirty="0"/>
              <a:t> Sugano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0" y="-29157"/>
            <a:ext cx="9197246" cy="941387"/>
          </a:xfrm>
        </p:spPr>
        <p:txBody>
          <a:bodyPr>
            <a:noAutofit/>
          </a:bodyPr>
          <a:lstStyle/>
          <a:p>
            <a:r>
              <a:rPr lang="en-US" altLang="ja-JP" sz="3200" b="1" dirty="0"/>
              <a:t>2nd</a:t>
            </a:r>
            <a:r>
              <a:rPr kumimoji="1" lang="en-US" altLang="ja-JP" sz="3200" b="1" dirty="0"/>
              <a:t> phase of Nb</a:t>
            </a:r>
            <a:r>
              <a:rPr kumimoji="1" lang="en-US" altLang="ja-JP" sz="3200" b="1" baseline="-25000" dirty="0"/>
              <a:t>3</a:t>
            </a:r>
            <a:r>
              <a:rPr kumimoji="1" lang="en-US" altLang="ja-JP" sz="3200" b="1" dirty="0"/>
              <a:t>Sn conductor development program</a:t>
            </a:r>
            <a:endParaRPr lang="it-IT" sz="3200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A8F457A-7905-E28D-D9C1-9184674CCD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9" b="20221"/>
          <a:stretch/>
        </p:blipFill>
        <p:spPr>
          <a:xfrm>
            <a:off x="5291003" y="3128597"/>
            <a:ext cx="3145085" cy="29463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8083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E8F656-8659-8A11-3434-16975028AA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5886E4-3FCB-06FA-66D5-ADE23DE5A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4FF35-FDFA-A644-1779-06B32E0A9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CA3F945-EF21-0E8C-F862-052C784C9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209" y="-123400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Structure</a:t>
            </a:r>
            <a:endParaRPr kumimoji="1" lang="ja-JP" altLang="en-US" sz="3200" b="1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C3463AB-ADAB-8DE4-B868-1FF46F89FB75}"/>
              </a:ext>
            </a:extLst>
          </p:cNvPr>
          <p:cNvSpPr txBox="1"/>
          <p:nvPr/>
        </p:nvSpPr>
        <p:spPr>
          <a:xfrm>
            <a:off x="4917238" y="497562"/>
            <a:ext cx="1840247" cy="181588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</a:p>
          <a:p>
            <a:pPr algn="ctr"/>
            <a:r>
              <a:rPr kumimoji="1" lang="en-US" altLang="ja-JP" sz="28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kumimoji="1" lang="en-US" altLang="ja-JP" sz="28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Boutboul</a:t>
            </a:r>
            <a:endParaRPr kumimoji="1" lang="en-US" altLang="ja-JP" sz="280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kumimoji="1" lang="en-US" altLang="ja-JP" sz="28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Hopkins</a:t>
            </a:r>
          </a:p>
          <a:p>
            <a:pPr algn="ctr"/>
            <a:r>
              <a:rPr kumimoji="1" lang="en-US" altLang="ja-JP" sz="28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kumimoji="1" lang="en-US" altLang="ja-JP" sz="28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Devred</a:t>
            </a:r>
            <a:endParaRPr kumimoji="1" lang="ja-JP" altLang="en-US" sz="280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83D98EF-87F3-4E7B-112B-340351667756}"/>
              </a:ext>
            </a:extLst>
          </p:cNvPr>
          <p:cNvSpPr txBox="1"/>
          <p:nvPr/>
        </p:nvSpPr>
        <p:spPr>
          <a:xfrm>
            <a:off x="2278610" y="713006"/>
            <a:ext cx="1731308" cy="138499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latin typeface="Calibri" panose="020F0502020204030204" pitchFamily="34" charset="0"/>
                <a:cs typeface="Calibri" panose="020F0502020204030204" pitchFamily="34" charset="0"/>
              </a:rPr>
              <a:t>KEK</a:t>
            </a:r>
          </a:p>
          <a:p>
            <a:pPr algn="ctr"/>
            <a:r>
              <a:rPr kumimoji="1" lang="en-US" altLang="ja-JP" sz="28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Sugano</a:t>
            </a:r>
          </a:p>
          <a:p>
            <a:pPr algn="ctr"/>
            <a:r>
              <a:rPr kumimoji="1" lang="en-US" altLang="ja-JP" sz="28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kumimoji="1" lang="en-US" altLang="ja-JP" sz="28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Ogitsu</a:t>
            </a:r>
            <a:endParaRPr kumimoji="1" lang="ja-JP" altLang="en-US" sz="280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4095658-2EA5-C5EB-D9FC-AB36E04C1DA2}"/>
              </a:ext>
            </a:extLst>
          </p:cNvPr>
          <p:cNvSpPr txBox="1"/>
          <p:nvPr/>
        </p:nvSpPr>
        <p:spPr>
          <a:xfrm>
            <a:off x="335876" y="3824023"/>
            <a:ext cx="1199367" cy="5232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latin typeface="Calibri" panose="020F0502020204030204" pitchFamily="34" charset="0"/>
                <a:cs typeface="Calibri" panose="020F0502020204030204" pitchFamily="34" charset="0"/>
              </a:rPr>
              <a:t>JASTEC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4D331F0-641B-2044-F3BB-4D54AFC1041C}"/>
              </a:ext>
            </a:extLst>
          </p:cNvPr>
          <p:cNvSpPr txBox="1"/>
          <p:nvPr/>
        </p:nvSpPr>
        <p:spPr>
          <a:xfrm>
            <a:off x="4215939" y="3608580"/>
            <a:ext cx="1603516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latin typeface="Calibri" panose="020F0502020204030204" pitchFamily="34" charset="0"/>
                <a:cs typeface="Calibri" panose="020F0502020204030204" pitchFamily="34" charset="0"/>
              </a:rPr>
              <a:t>Furukawa</a:t>
            </a:r>
          </a:p>
          <a:p>
            <a:pPr algn="ctr"/>
            <a:r>
              <a:rPr kumimoji="1" lang="en-US" altLang="ja-JP" sz="2800" dirty="0">
                <a:latin typeface="Calibri" panose="020F0502020204030204" pitchFamily="34" charset="0"/>
                <a:cs typeface="Calibri" panose="020F0502020204030204" pitchFamily="34" charset="0"/>
              </a:rPr>
              <a:t>Electric</a:t>
            </a:r>
            <a:endParaRPr kumimoji="1" lang="ja-JP" altLang="en-US" sz="2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97530F-4A06-D672-BE9F-6D81F0CE548C}"/>
              </a:ext>
            </a:extLst>
          </p:cNvPr>
          <p:cNvSpPr txBox="1"/>
          <p:nvPr/>
        </p:nvSpPr>
        <p:spPr>
          <a:xfrm>
            <a:off x="2057191" y="3608580"/>
            <a:ext cx="1524776" cy="954107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NIMS</a:t>
            </a:r>
          </a:p>
          <a:p>
            <a:pPr algn="ctr"/>
            <a:r>
              <a:rPr kumimoji="1" lang="en-US" altLang="ja-JP" sz="2800" dirty="0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</a:t>
            </a:r>
            <a:r>
              <a:rPr kumimoji="1" lang="en-US" altLang="ja-JP" sz="2800" dirty="0" err="1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Banno</a:t>
            </a:r>
            <a:endParaRPr kumimoji="1" lang="ja-JP" altLang="en-US" sz="2800">
              <a:solidFill>
                <a:schemeClr val="tx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1EAA0EC-AD00-EA01-4CC2-D0884737216C}"/>
              </a:ext>
            </a:extLst>
          </p:cNvPr>
          <p:cNvSpPr txBox="1"/>
          <p:nvPr/>
        </p:nvSpPr>
        <p:spPr>
          <a:xfrm>
            <a:off x="6685385" y="3608580"/>
            <a:ext cx="2050369" cy="954107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Tohoku Univ.</a:t>
            </a:r>
          </a:p>
          <a:p>
            <a:pPr algn="ctr"/>
            <a:r>
              <a:rPr kumimoji="1" lang="en-US" altLang="ja-JP" sz="2800" dirty="0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Awaji</a:t>
            </a:r>
            <a:endParaRPr kumimoji="1" lang="ja-JP" altLang="en-US" sz="2800">
              <a:solidFill>
                <a:schemeClr val="tx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ECED0823-4C64-7220-CFAA-1061BD1750AB}"/>
              </a:ext>
            </a:extLst>
          </p:cNvPr>
          <p:cNvSpPr/>
          <p:nvPr/>
        </p:nvSpPr>
        <p:spPr>
          <a:xfrm>
            <a:off x="141880" y="3310389"/>
            <a:ext cx="3610098" cy="1550488"/>
          </a:xfrm>
          <a:prstGeom prst="roundRect">
            <a:avLst/>
          </a:prstGeom>
          <a:noFill/>
          <a:ln w="28575">
            <a:solidFill>
              <a:schemeClr val="tx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E3C5683E-3D7C-D40F-51DD-6380C9E3C790}"/>
              </a:ext>
            </a:extLst>
          </p:cNvPr>
          <p:cNvSpPr/>
          <p:nvPr/>
        </p:nvSpPr>
        <p:spPr>
          <a:xfrm>
            <a:off x="3809038" y="3310389"/>
            <a:ext cx="5286836" cy="1550488"/>
          </a:xfrm>
          <a:prstGeom prst="roundRect">
            <a:avLst/>
          </a:prstGeom>
          <a:noFill/>
          <a:ln w="28575">
            <a:solidFill>
              <a:schemeClr val="tx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5631ECA-E918-58D6-A0F2-853516985A07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272656" y="2098001"/>
            <a:ext cx="1871608" cy="17507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425BD90-9D24-5F14-18F0-02C9DAD6EA17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3144264" y="2098001"/>
            <a:ext cx="2151642" cy="1510579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CDEE2A1-CFB7-00D6-9043-14980D08F122}"/>
              </a:ext>
            </a:extLst>
          </p:cNvPr>
          <p:cNvSpPr txBox="1"/>
          <p:nvPr/>
        </p:nvSpPr>
        <p:spPr>
          <a:xfrm>
            <a:off x="59183" y="2110060"/>
            <a:ext cx="2426946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2000" dirty="0">
                <a:solidFill>
                  <a:srgbClr val="FFC000"/>
                </a:solidFill>
              </a:rPr>
              <a:t>• Discussion of specs</a:t>
            </a:r>
          </a:p>
          <a:p>
            <a:r>
              <a:rPr kumimoji="1" lang="en-US" altLang="ja-JP" sz="2000" dirty="0">
                <a:solidFill>
                  <a:srgbClr val="FFC000"/>
                </a:solidFill>
              </a:rPr>
              <a:t>• Order of fabrication</a:t>
            </a:r>
          </a:p>
          <a:p>
            <a:r>
              <a:rPr kumimoji="1" lang="en-US" altLang="ja-JP" sz="2000" dirty="0">
                <a:solidFill>
                  <a:srgbClr val="FFC000"/>
                </a:solidFill>
              </a:rPr>
              <a:t>  of trial wires</a:t>
            </a:r>
            <a:endParaRPr kumimoji="1" lang="ja-JP" altLang="en-US" sz="2000">
              <a:solidFill>
                <a:srgbClr val="FFC000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A6F6C19C-9EAD-F952-2185-22823853D028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009918" y="1405503"/>
            <a:ext cx="90732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F3F6AE3-54AB-A932-3C00-3B4F34CBAA08}"/>
              </a:ext>
            </a:extLst>
          </p:cNvPr>
          <p:cNvSpPr txBox="1"/>
          <p:nvPr/>
        </p:nvSpPr>
        <p:spPr>
          <a:xfrm>
            <a:off x="118087" y="1051560"/>
            <a:ext cx="2212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• Directing R&amp;D</a:t>
            </a:r>
          </a:p>
          <a:p>
            <a:r>
              <a:rPr kumimoji="1" lang="en-US" altLang="ja-JP" sz="2000" dirty="0"/>
              <a:t>• Characterization</a:t>
            </a:r>
            <a:endParaRPr kumimoji="1" lang="ja-JP" altLang="en-US" sz="20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82B0538-4D8D-6E4C-468A-F5D30E4CADE6}"/>
              </a:ext>
            </a:extLst>
          </p:cNvPr>
          <p:cNvSpPr txBox="1"/>
          <p:nvPr/>
        </p:nvSpPr>
        <p:spPr>
          <a:xfrm>
            <a:off x="6720909" y="897672"/>
            <a:ext cx="21355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• Technical</a:t>
            </a:r>
          </a:p>
          <a:p>
            <a:r>
              <a:rPr kumimoji="1" lang="en-US" altLang="ja-JP" sz="2000" dirty="0"/>
              <a:t>  suggestion</a:t>
            </a:r>
          </a:p>
          <a:p>
            <a:r>
              <a:rPr kumimoji="1" lang="en-US" altLang="ja-JP" sz="2000" dirty="0"/>
              <a:t>• In-depth</a:t>
            </a:r>
          </a:p>
          <a:p>
            <a:r>
              <a:rPr kumimoji="1" lang="en-US" altLang="ja-JP" sz="2000" dirty="0"/>
              <a:t>  characterization</a:t>
            </a:r>
            <a:endParaRPr kumimoji="1" lang="ja-JP" altLang="en-US" sz="200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AA0416E2-6CB0-87C3-193B-49F46E463820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1533591" y="4085633"/>
            <a:ext cx="523600" cy="1"/>
          </a:xfrm>
          <a:prstGeom prst="straightConnector1">
            <a:avLst/>
          </a:prstGeom>
          <a:ln w="28575">
            <a:solidFill>
              <a:srgbClr val="EBA099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AB3E466-91AC-5C40-9ECF-657B772621D3}"/>
              </a:ext>
            </a:extLst>
          </p:cNvPr>
          <p:cNvSpPr txBox="1"/>
          <p:nvPr/>
        </p:nvSpPr>
        <p:spPr>
          <a:xfrm>
            <a:off x="1061857" y="4528752"/>
            <a:ext cx="146706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EBA099"/>
                </a:solidFill>
              </a:rPr>
              <a:t>Consultation</a:t>
            </a:r>
            <a:endParaRPr kumimoji="1" lang="ja-JP" altLang="en-US">
              <a:solidFill>
                <a:srgbClr val="EBA099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A03B58E5-C439-BB32-DB40-8D98DC2C38B6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5819455" y="4085633"/>
            <a:ext cx="865930" cy="1"/>
          </a:xfrm>
          <a:prstGeom prst="straightConnector1">
            <a:avLst/>
          </a:prstGeom>
          <a:ln w="28575">
            <a:solidFill>
              <a:srgbClr val="EBA099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37012B9-12F4-8925-74E5-81D2FCBF67E8}"/>
              </a:ext>
            </a:extLst>
          </p:cNvPr>
          <p:cNvSpPr txBox="1"/>
          <p:nvPr/>
        </p:nvSpPr>
        <p:spPr>
          <a:xfrm>
            <a:off x="5506694" y="4528752"/>
            <a:ext cx="1467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EBA099"/>
                </a:solidFill>
              </a:rPr>
              <a:t>Consultation</a:t>
            </a:r>
            <a:endParaRPr kumimoji="1" lang="ja-JP" altLang="en-US">
              <a:solidFill>
                <a:srgbClr val="EBA099"/>
              </a:solidFill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15720BD0-D964-174F-F52B-2359956AB8BE}"/>
              </a:ext>
            </a:extLst>
          </p:cNvPr>
          <p:cNvCxnSpPr>
            <a:cxnSpLocks/>
          </p:cNvCxnSpPr>
          <p:nvPr/>
        </p:nvCxnSpPr>
        <p:spPr>
          <a:xfrm flipH="1">
            <a:off x="3021386" y="2095084"/>
            <a:ext cx="117158" cy="1513496"/>
          </a:xfrm>
          <a:prstGeom prst="straightConnector1">
            <a:avLst/>
          </a:prstGeom>
          <a:ln w="28575">
            <a:solidFill>
              <a:srgbClr val="008F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D88DC35-368B-2D00-859E-BD039A434259}"/>
              </a:ext>
            </a:extLst>
          </p:cNvPr>
          <p:cNvSpPr txBox="1"/>
          <p:nvPr/>
        </p:nvSpPr>
        <p:spPr>
          <a:xfrm>
            <a:off x="2512997" y="2719289"/>
            <a:ext cx="1346522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dirty="0">
                <a:solidFill>
                  <a:srgbClr val="008F00"/>
                </a:solidFill>
              </a:rPr>
              <a:t>Fundamental</a:t>
            </a:r>
          </a:p>
          <a:p>
            <a:pPr algn="ctr"/>
            <a:r>
              <a:rPr kumimoji="1" lang="en-US" altLang="ja-JP" dirty="0">
                <a:solidFill>
                  <a:srgbClr val="008F00"/>
                </a:solidFill>
              </a:rPr>
              <a:t>R&amp;D</a:t>
            </a:r>
            <a:endParaRPr kumimoji="1" lang="ja-JP" altLang="en-US">
              <a:solidFill>
                <a:srgbClr val="008F00"/>
              </a:solidFill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A02D1770-4286-CA97-89A0-26D521F485A4}"/>
              </a:ext>
            </a:extLst>
          </p:cNvPr>
          <p:cNvCxnSpPr>
            <a:cxnSpLocks/>
          </p:cNvCxnSpPr>
          <p:nvPr/>
        </p:nvCxnSpPr>
        <p:spPr>
          <a:xfrm>
            <a:off x="3145743" y="2113688"/>
            <a:ext cx="4310416" cy="1455389"/>
          </a:xfrm>
          <a:prstGeom prst="straightConnector1">
            <a:avLst/>
          </a:prstGeom>
          <a:ln w="28575">
            <a:solidFill>
              <a:srgbClr val="008F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1A07D57-EA74-B642-9B2C-104E0ABFAC8E}"/>
              </a:ext>
            </a:extLst>
          </p:cNvPr>
          <p:cNvSpPr txBox="1"/>
          <p:nvPr/>
        </p:nvSpPr>
        <p:spPr>
          <a:xfrm>
            <a:off x="4823714" y="2577448"/>
            <a:ext cx="1077218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dirty="0">
                <a:solidFill>
                  <a:srgbClr val="008F00"/>
                </a:solidFill>
              </a:rPr>
              <a:t>Technical</a:t>
            </a:r>
          </a:p>
          <a:p>
            <a:r>
              <a:rPr kumimoji="1" lang="en-US" altLang="ja-JP" dirty="0">
                <a:solidFill>
                  <a:srgbClr val="008F00"/>
                </a:solidFill>
              </a:rPr>
              <a:t>discussion</a:t>
            </a:r>
            <a:endParaRPr kumimoji="1" lang="ja-JP" altLang="en-US">
              <a:solidFill>
                <a:srgbClr val="008F00"/>
              </a:solidFill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AF945E8C-2676-F6E4-D754-8796FF66B1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52" y="4844457"/>
            <a:ext cx="2657856" cy="1993392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484F1E3-99C1-39CF-945F-081C1EE98864}"/>
              </a:ext>
            </a:extLst>
          </p:cNvPr>
          <p:cNvSpPr txBox="1"/>
          <p:nvPr/>
        </p:nvSpPr>
        <p:spPr>
          <a:xfrm>
            <a:off x="1366185" y="624013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Mini-workshop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held in Oct, 2024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5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9491DC-C2FB-4E8E-3E5E-6B689BAB5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5471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Tasks for KEK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CF25-7F6B-F9EC-1E27-DEFABB88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573" y="864972"/>
            <a:ext cx="8226854" cy="3189010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There are three main tasks for KEK. </a:t>
            </a:r>
          </a:p>
          <a:p>
            <a:pPr lvl="1"/>
            <a:r>
              <a:rPr kumimoji="1" lang="en-US" altLang="ja-JP" sz="2800" dirty="0"/>
              <a:t>Task 1: Industrialization of Distributed-Tin (DT) Nb</a:t>
            </a:r>
            <a:r>
              <a:rPr kumimoji="1" lang="en-US" altLang="ja-JP" sz="2800" baseline="-25000" dirty="0"/>
              <a:t>3</a:t>
            </a:r>
            <a:r>
              <a:rPr kumimoji="1" lang="en-US" altLang="ja-JP" sz="2800" dirty="0"/>
              <a:t>Sn wires</a:t>
            </a:r>
          </a:p>
          <a:p>
            <a:pPr lvl="1"/>
            <a:r>
              <a:rPr kumimoji="1" lang="en-US" altLang="ja-JP" sz="2800" dirty="0"/>
              <a:t>Task 2: Reinforcement of Nb</a:t>
            </a:r>
            <a:r>
              <a:rPr kumimoji="1" lang="en-US" altLang="ja-JP" sz="2800" baseline="-25000" dirty="0"/>
              <a:t>3</a:t>
            </a:r>
            <a:r>
              <a:rPr kumimoji="1" lang="en-US" altLang="ja-JP" sz="2800" dirty="0"/>
              <a:t>Sn wire</a:t>
            </a:r>
          </a:p>
          <a:p>
            <a:pPr lvl="1"/>
            <a:r>
              <a:rPr kumimoji="1" lang="en-US" altLang="ja-JP" sz="2800" dirty="0"/>
              <a:t>Task 3: Enhancement of the </a:t>
            </a:r>
            <a:r>
              <a:rPr kumimoji="1" lang="en-US" altLang="ja-JP" sz="2800" i="1" dirty="0" err="1"/>
              <a:t>J</a:t>
            </a:r>
            <a:r>
              <a:rPr kumimoji="1" lang="en-US" altLang="ja-JP" sz="2800" i="1" baseline="-25000" dirty="0" err="1"/>
              <a:t>c</a:t>
            </a:r>
            <a:r>
              <a:rPr kumimoji="1" lang="en-US" altLang="ja-JP" sz="2800" dirty="0"/>
              <a:t> of Nb</a:t>
            </a:r>
            <a:r>
              <a:rPr kumimoji="1" lang="en-US" altLang="ja-JP" sz="2800" baseline="-25000" dirty="0"/>
              <a:t>3</a:t>
            </a:r>
            <a:r>
              <a:rPr kumimoji="1" lang="en-US" altLang="ja-JP" sz="2800" dirty="0"/>
              <a:t>Sn wire</a:t>
            </a:r>
          </a:p>
          <a:p>
            <a:r>
              <a:rPr kumimoji="1" lang="en-US" altLang="ja-JP" sz="2800" dirty="0"/>
              <a:t>Task 1 has the highest priority.</a:t>
            </a:r>
            <a:endParaRPr kumimoji="1" lang="ja-JP" altLang="en-US" sz="2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D0C936-8C57-AC9C-F44C-C760A6B26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E04F5-55F8-D90D-70BF-231E17326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AB77F-F5B5-902A-BEB7-627550211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07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9491DC-C2FB-4E8E-3E5E-6B689BAB5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b="1" dirty="0"/>
              <a:t>Task 1: Industrialization of Distributed-Tin (DT) Nb</a:t>
            </a:r>
            <a:r>
              <a:rPr kumimoji="1" lang="en-US" altLang="ja-JP" sz="3200" b="1" baseline="-25000" dirty="0"/>
              <a:t>3</a:t>
            </a:r>
            <a:r>
              <a:rPr kumimoji="1" lang="en-US" altLang="ja-JP" sz="3200" b="1" dirty="0"/>
              <a:t>Sn wires</a:t>
            </a:r>
            <a:br>
              <a:rPr kumimoji="1" lang="en-US" altLang="ja-JP" sz="3200" b="1" dirty="0"/>
            </a:b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CF25-7F6B-F9EC-1E27-DEFABB88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6747"/>
            <a:ext cx="8325853" cy="507862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JASTEC DT wire with non-Cu </a:t>
            </a:r>
            <a:r>
              <a:rPr kumimoji="1" lang="en-US" altLang="ja-JP" i="1" dirty="0" err="1"/>
              <a:t>J</a:t>
            </a:r>
            <a:r>
              <a:rPr kumimoji="1" lang="en-US" altLang="ja-JP" i="1" baseline="-25000" dirty="0" err="1"/>
              <a:t>c</a:t>
            </a:r>
            <a:r>
              <a:rPr kumimoji="1" lang="en-US" altLang="ja-JP" dirty="0"/>
              <a:t> &gt; 1100 A/mm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 (4.2 K, 16 T) had a workability issue. The most important item to realize is production with a longer piece length of this wire.</a:t>
            </a:r>
          </a:p>
          <a:p>
            <a:endParaRPr kumimoji="1" lang="en-US" altLang="ja-JP" sz="2800" dirty="0"/>
          </a:p>
          <a:p>
            <a:r>
              <a:rPr kumimoji="1" lang="en-US" altLang="ja-JP" dirty="0"/>
              <a:t>Targets for Task 1 (2024 Aug – 2026 Aug)</a:t>
            </a:r>
          </a:p>
          <a:p>
            <a:pPr lvl="1"/>
            <a:r>
              <a:rPr kumimoji="1" lang="en-US" altLang="ja-JP" dirty="0"/>
              <a:t>non-Cu </a:t>
            </a:r>
            <a:r>
              <a:rPr kumimoji="1" lang="en-US" altLang="ja-JP" i="1" dirty="0" err="1"/>
              <a:t>J</a:t>
            </a:r>
            <a:r>
              <a:rPr kumimoji="1" lang="en-US" altLang="ja-JP" i="1" baseline="-25000" dirty="0" err="1"/>
              <a:t>c</a:t>
            </a:r>
            <a:r>
              <a:rPr kumimoji="1" lang="en-US" altLang="ja-JP" dirty="0"/>
              <a:t>(4.2 K, 16 T) &gt; 1100 A/mm</a:t>
            </a:r>
            <a:r>
              <a:rPr kumimoji="1" lang="en-US" altLang="ja-JP" baseline="30000" dirty="0"/>
              <a:t>2</a:t>
            </a:r>
          </a:p>
          <a:p>
            <a:pPr lvl="1"/>
            <a:r>
              <a:rPr kumimoji="1" lang="en-US" altLang="ja-JP" dirty="0"/>
              <a:t>Wire diameter=0.85 mm</a:t>
            </a:r>
          </a:p>
          <a:p>
            <a:pPr lvl="1"/>
            <a:r>
              <a:rPr kumimoji="1" lang="en-US" altLang="ja-JP" dirty="0"/>
              <a:t>Cu/non-Cu ratio &gt; 1.1</a:t>
            </a:r>
          </a:p>
          <a:p>
            <a:pPr lvl="1"/>
            <a:r>
              <a:rPr kumimoji="1" lang="en-US" altLang="ja-JP" dirty="0"/>
              <a:t>Effective filament diameter &lt; 50 </a:t>
            </a:r>
            <a:r>
              <a:rPr kumimoji="1" lang="en-US" altLang="ja-JP" dirty="0">
                <a:latin typeface="Symbol" pitchFamily="2" charset="2"/>
              </a:rPr>
              <a:t>m</a:t>
            </a:r>
            <a:r>
              <a:rPr kumimoji="1" lang="en-US" altLang="ja-JP" dirty="0"/>
              <a:t>m</a:t>
            </a:r>
          </a:p>
          <a:p>
            <a:pPr lvl="1"/>
            <a:r>
              <a:rPr kumimoji="1" lang="en-US" altLang="ja-JP" dirty="0"/>
              <a:t>RRR after the wire reaction &gt; 150</a:t>
            </a:r>
          </a:p>
          <a:p>
            <a:pPr lvl="1"/>
            <a:r>
              <a:rPr kumimoji="1" lang="en-US" altLang="ja-JP" dirty="0"/>
              <a:t>The target piece length &gt; 250 m</a:t>
            </a:r>
          </a:p>
          <a:p>
            <a:endParaRPr kumimoji="1" lang="ja-JP" altLang="en-US" sz="2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D0C936-8C57-AC9C-F44C-C760A6B26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E04F5-55F8-D90D-70BF-231E17326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AB77F-F5B5-902A-BEB7-627550211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30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9491DC-C2FB-4E8E-3E5E-6B689BAB5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49510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Approaches to Task 1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CF25-7F6B-F9EC-1E27-DEFABB88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3" y="790933"/>
            <a:ext cx="8670071" cy="4670196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Strategies to improve in the workability of JASTEC DT wire</a:t>
            </a:r>
          </a:p>
          <a:p>
            <a:pPr lvl="1"/>
            <a:r>
              <a:rPr kumimoji="1" lang="en-US" altLang="ja-JP" sz="2400" dirty="0"/>
              <a:t>Controlling the hardness of Nb modules</a:t>
            </a:r>
          </a:p>
          <a:p>
            <a:pPr lvl="2"/>
            <a:r>
              <a:rPr kumimoji="1" lang="en-US" altLang="ja-JP" dirty="0"/>
              <a:t>Heat treatment of multifilamentary Nb wires </a:t>
            </a:r>
            <a:r>
              <a:rPr kumimoji="1" lang="en-US" altLang="ja-JP"/>
              <a:t>before assembling with </a:t>
            </a:r>
            <a:r>
              <a:rPr kumimoji="1" lang="en-US" altLang="ja-JP" dirty="0"/>
              <a:t>Sn cores</a:t>
            </a:r>
          </a:p>
          <a:p>
            <a:pPr lvl="2"/>
            <a:r>
              <a:rPr kumimoji="1" lang="en-US" altLang="ja-JP" dirty="0"/>
              <a:t>Comparison between Nb raw materials from different suppliers</a:t>
            </a:r>
          </a:p>
          <a:p>
            <a:pPr lvl="1"/>
            <a:r>
              <a:rPr kumimoji="1" lang="en-US" altLang="ja-JP" sz="2400" dirty="0"/>
              <a:t>Enhancing the hardness of Sn alloy</a:t>
            </a:r>
          </a:p>
          <a:p>
            <a:pPr lvl="1"/>
            <a:r>
              <a:rPr kumimoji="1" lang="en-US" altLang="ja-JP" sz="2400" dirty="0"/>
              <a:t>DT wires with Cu-Zn matrix</a:t>
            </a:r>
            <a:endParaRPr kumimoji="1" lang="ja-JP" altLang="en-US" sz="24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D0C936-8C57-AC9C-F44C-C760A6B26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E04F5-55F8-D90D-70BF-231E17326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AB77F-F5B5-902A-BEB7-627550211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68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9491DC-C2FB-4E8E-3E5E-6B689BAB5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Task 2: Reinforcement of Nb</a:t>
            </a:r>
            <a:r>
              <a:rPr kumimoji="1" lang="en-US" altLang="ja-JP" sz="3200" b="1" baseline="-25000" dirty="0"/>
              <a:t>3</a:t>
            </a:r>
            <a:r>
              <a:rPr kumimoji="1" lang="en-US" altLang="ja-JP" sz="3200" b="1" dirty="0"/>
              <a:t>Sn wire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CF25-7F6B-F9EC-1E27-DEFABB88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45316"/>
            <a:ext cx="8226854" cy="5258442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Aiming for mechanical reinforcement against transverse compressive stress</a:t>
            </a:r>
          </a:p>
          <a:p>
            <a:endParaRPr kumimoji="1" lang="en-US" altLang="ja-JP" sz="2800" dirty="0"/>
          </a:p>
          <a:p>
            <a:r>
              <a:rPr kumimoji="1" lang="en-US" altLang="ja-JP" sz="2800" dirty="0"/>
              <a:t>Targets for Task 2 (2024 Aug – 2027 Aug)</a:t>
            </a:r>
          </a:p>
          <a:p>
            <a:pPr lvl="1"/>
            <a:r>
              <a:rPr kumimoji="1" lang="en-US" altLang="ja-JP" sz="2400" dirty="0"/>
              <a:t>Develop and validate methods to reinforce Nb</a:t>
            </a:r>
            <a:r>
              <a:rPr kumimoji="1" lang="en-US" altLang="ja-JP" sz="2400" baseline="-25000" dirty="0"/>
              <a:t>3</a:t>
            </a:r>
            <a:r>
              <a:rPr kumimoji="1" lang="en-US" altLang="ja-JP" sz="2400" dirty="0"/>
              <a:t>Sn wires</a:t>
            </a:r>
          </a:p>
          <a:p>
            <a:pPr lvl="1"/>
            <a:r>
              <a:rPr kumimoji="1" lang="en-US" altLang="ja-JP" sz="2400" dirty="0"/>
              <a:t>non-Cu </a:t>
            </a:r>
            <a:r>
              <a:rPr kumimoji="1" lang="en-US" altLang="ja-JP" sz="2400" i="1" dirty="0" err="1"/>
              <a:t>J</a:t>
            </a:r>
            <a:r>
              <a:rPr kumimoji="1" lang="en-US" altLang="ja-JP" sz="2400" i="1" baseline="-25000" dirty="0" err="1"/>
              <a:t>c</a:t>
            </a:r>
            <a:r>
              <a:rPr kumimoji="1" lang="en-US" altLang="ja-JP" sz="2400" dirty="0"/>
              <a:t>(4.2 K, 16 T) &gt; 1000 A/mm</a:t>
            </a:r>
            <a:r>
              <a:rPr kumimoji="1" lang="en-US" altLang="ja-JP" sz="2400" baseline="30000" dirty="0"/>
              <a:t>2</a:t>
            </a:r>
          </a:p>
          <a:p>
            <a:pPr lvl="1"/>
            <a:r>
              <a:rPr kumimoji="1" lang="en-US" altLang="ja-JP" sz="2400" dirty="0"/>
              <a:t>Wire diameter=0.85–1.1 mm</a:t>
            </a:r>
          </a:p>
          <a:p>
            <a:pPr lvl="1"/>
            <a:r>
              <a:rPr kumimoji="1" lang="en-US" altLang="ja-JP" sz="2400" dirty="0"/>
              <a:t>Cu/non-Cu ratio &gt; 1.1</a:t>
            </a:r>
          </a:p>
          <a:p>
            <a:pPr lvl="1"/>
            <a:r>
              <a:rPr kumimoji="1" lang="en-US" altLang="ja-JP" sz="2400" dirty="0"/>
              <a:t>Effective filament diameter &lt; 50 </a:t>
            </a:r>
            <a:r>
              <a:rPr kumimoji="1" lang="en-US" altLang="ja-JP" sz="2400" dirty="0">
                <a:latin typeface="Symbol" pitchFamily="2" charset="2"/>
              </a:rPr>
              <a:t>m</a:t>
            </a:r>
            <a:r>
              <a:rPr kumimoji="1" lang="en-US" altLang="ja-JP" sz="2400" dirty="0"/>
              <a:t>m</a:t>
            </a:r>
          </a:p>
          <a:p>
            <a:pPr lvl="1"/>
            <a:r>
              <a:rPr kumimoji="1" lang="en-US" altLang="ja-JP" sz="2400" dirty="0"/>
              <a:t>RRR after the wire reaction &gt; 150</a:t>
            </a:r>
          </a:p>
          <a:p>
            <a:pPr lvl="1"/>
            <a:r>
              <a:rPr kumimoji="1" lang="en-US" altLang="ja-JP" sz="2400" dirty="0"/>
              <a:t>The target piece length &gt; 100 m</a:t>
            </a:r>
            <a:endParaRPr kumimoji="1" lang="ja-JP" altLang="en-US" sz="2400"/>
          </a:p>
          <a:p>
            <a:endParaRPr kumimoji="1" lang="ja-JP" altLang="en-US" sz="2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D0C936-8C57-AC9C-F44C-C760A6B26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E04F5-55F8-D90D-70BF-231E17326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AB77F-F5B5-902A-BEB7-627550211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0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707773" y="1333144"/>
            <a:ext cx="7611217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b="1" dirty="0"/>
              <a:t>KEK Progress on</a:t>
            </a:r>
          </a:p>
          <a:p>
            <a:pPr algn="ctr"/>
            <a:r>
              <a:rPr lang="en-GB" b="1" dirty="0"/>
              <a:t> Nb</a:t>
            </a:r>
            <a:r>
              <a:rPr lang="en-GB" b="1" baseline="-25000" dirty="0"/>
              <a:t>3</a:t>
            </a:r>
            <a:r>
              <a:rPr lang="en-GB" b="1" dirty="0"/>
              <a:t>Sn conductors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2783978" y="3602185"/>
            <a:ext cx="3576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Michinaka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SUGANO</a:t>
            </a:r>
            <a:r>
              <a:rPr lang="en-FR" sz="3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4166280" y="4118384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KEK</a:t>
            </a:r>
            <a:endParaRPr lang="en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9B15FB-6437-4D95-92A2-9F9A3A9739A9}"/>
              </a:ext>
            </a:extLst>
          </p:cNvPr>
          <p:cNvSpPr txBox="1"/>
          <p:nvPr/>
        </p:nvSpPr>
        <p:spPr>
          <a:xfrm>
            <a:off x="2050604" y="4828567"/>
            <a:ext cx="5042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Calibri" panose="020F0502020204030204" pitchFamily="34" charset="0"/>
                <a:cs typeface="Calibri" panose="020F0502020204030204" pitchFamily="34" charset="0"/>
              </a:rPr>
              <a:t>On behalf of Japanese and CERN collaborators </a:t>
            </a:r>
            <a:endParaRPr kumimoji="1" lang="ja-JP" altLang="en-US" sz="2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9491DC-C2FB-4E8E-3E5E-6B689BAB5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71170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Approaches to Task 2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CF25-7F6B-F9EC-1E27-DEFABB88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0673"/>
            <a:ext cx="9127271" cy="1480632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Proof-of-principle for mechanical reinforcement measures</a:t>
            </a:r>
          </a:p>
          <a:p>
            <a:pPr lvl="1"/>
            <a:r>
              <a:rPr kumimoji="1" lang="en-US" altLang="ja-JP" sz="2400" dirty="0"/>
              <a:t>DT wires with Cu-Zn matrix (JASTEC-NIMS technology)</a:t>
            </a:r>
          </a:p>
          <a:p>
            <a:pPr lvl="1"/>
            <a:r>
              <a:rPr kumimoji="1" lang="en-US" altLang="ja-JP" sz="2400" dirty="0"/>
              <a:t>Cu-Nb reinforcement (Furukawa-Tohoku Univ. technology)</a:t>
            </a:r>
            <a:endParaRPr kumimoji="1" lang="ja-JP" altLang="en-US" sz="24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D0C936-8C57-AC9C-F44C-C760A6B26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E04F5-55F8-D90D-70BF-231E17326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AB77F-F5B5-902A-BEB7-627550211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3F95521-27DA-FA70-600D-3A07AF33E3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91" y="4388641"/>
            <a:ext cx="3481352" cy="156483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AD53765-DE12-124F-6A97-3E74401D4D66}"/>
              </a:ext>
            </a:extLst>
          </p:cNvPr>
          <p:cNvSpPr txBox="1"/>
          <p:nvPr/>
        </p:nvSpPr>
        <p:spPr>
          <a:xfrm>
            <a:off x="233237" y="5899094"/>
            <a:ext cx="3109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 err="1"/>
              <a:t>Banno</a:t>
            </a:r>
            <a:r>
              <a:rPr kumimoji="1" lang="en-US" altLang="ja-JP" sz="1200" i="1" dirty="0"/>
              <a:t> et al, IEEE TAS 34 (2024) 8400505.</a:t>
            </a:r>
            <a:endParaRPr kumimoji="1" lang="ja-JP" altLang="en-US" sz="1200" i="1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F9210EA-B947-AEE1-70EE-ED6955EA61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6343" y="4345284"/>
            <a:ext cx="1588858" cy="169350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C304F8-0975-ECC4-30A3-FEA12B15DB24}"/>
              </a:ext>
            </a:extLst>
          </p:cNvPr>
          <p:cNvSpPr txBox="1"/>
          <p:nvPr/>
        </p:nvSpPr>
        <p:spPr>
          <a:xfrm>
            <a:off x="1359228" y="523013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432FF"/>
                </a:solidFill>
              </a:rPr>
              <a:t>Cu-matrix</a:t>
            </a:r>
            <a:endParaRPr kumimoji="1" lang="ja-JP" altLang="en-US">
              <a:solidFill>
                <a:srgbClr val="0432FF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4D6D0E2-C73A-21FE-7ABC-25DC5F294E25}"/>
              </a:ext>
            </a:extLst>
          </p:cNvPr>
          <p:cNvSpPr txBox="1"/>
          <p:nvPr/>
        </p:nvSpPr>
        <p:spPr>
          <a:xfrm>
            <a:off x="2028623" y="488158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Cu-Zn matrix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C20829F-DAB3-C596-9E4E-271B3766CC02}"/>
              </a:ext>
            </a:extLst>
          </p:cNvPr>
          <p:cNvCxnSpPr>
            <a:cxnSpLocks/>
          </p:cNvCxnSpPr>
          <p:nvPr/>
        </p:nvCxnSpPr>
        <p:spPr>
          <a:xfrm>
            <a:off x="2417885" y="5149635"/>
            <a:ext cx="43961" cy="16371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6D24D63-202C-CA76-C7E1-2E367F0A3274}"/>
              </a:ext>
            </a:extLst>
          </p:cNvPr>
          <p:cNvCxnSpPr>
            <a:cxnSpLocks/>
          </p:cNvCxnSpPr>
          <p:nvPr/>
        </p:nvCxnSpPr>
        <p:spPr>
          <a:xfrm flipV="1">
            <a:off x="1521421" y="5146552"/>
            <a:ext cx="91736" cy="167364"/>
          </a:xfrm>
          <a:prstGeom prst="straightConnector1">
            <a:avLst/>
          </a:prstGeom>
          <a:ln>
            <a:solidFill>
              <a:srgbClr val="0432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図 13">
            <a:extLst>
              <a:ext uri="{FF2B5EF4-FFF2-40B4-BE49-F238E27FC236}">
                <a16:creationId xmlns:a16="http://schemas.microsoft.com/office/drawing/2014/main" id="{A8B27669-6E35-6053-0EF3-5746BEA88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935" y="2535670"/>
            <a:ext cx="3681015" cy="2162476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169F7C1-EFE7-620A-3BFF-0D2745FFBE68}"/>
              </a:ext>
            </a:extLst>
          </p:cNvPr>
          <p:cNvSpPr txBox="1"/>
          <p:nvPr/>
        </p:nvSpPr>
        <p:spPr>
          <a:xfrm>
            <a:off x="233237" y="2189328"/>
            <a:ext cx="2509963" cy="349702"/>
          </a:xfrm>
          <a:prstGeom prst="rect">
            <a:avLst/>
          </a:prstGeom>
          <a:solidFill>
            <a:srgbClr val="00206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Cu-Zn matrix DT wire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A0A416-CAA9-9856-95FD-E09FEA5111B5}"/>
              </a:ext>
            </a:extLst>
          </p:cNvPr>
          <p:cNvSpPr txBox="1"/>
          <p:nvPr/>
        </p:nvSpPr>
        <p:spPr>
          <a:xfrm>
            <a:off x="4908800" y="2189328"/>
            <a:ext cx="2701628" cy="349702"/>
          </a:xfrm>
          <a:prstGeom prst="rect">
            <a:avLst/>
          </a:prstGeom>
          <a:solidFill>
            <a:srgbClr val="002060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Cu-Nb reinforcement wire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78176ED8-FEB1-8CA3-0519-0353E2FCD9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36" y="2575527"/>
            <a:ext cx="3521950" cy="175067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8AD33B2-DD45-24AA-8D8E-A6813976AD43}"/>
              </a:ext>
            </a:extLst>
          </p:cNvPr>
          <p:cNvSpPr txBox="1"/>
          <p:nvPr/>
        </p:nvSpPr>
        <p:spPr>
          <a:xfrm>
            <a:off x="6106284" y="4727457"/>
            <a:ext cx="267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Cu-Nb reinforce </a:t>
            </a:r>
            <a:r>
              <a:rPr kumimoji="1" lang="en-US" altLang="ja-JP" dirty="0">
                <a:solidFill>
                  <a:srgbClr val="F09E18"/>
                </a:solidFill>
              </a:rPr>
              <a:t>bronze-processed</a:t>
            </a:r>
            <a:r>
              <a:rPr kumimoji="1" lang="en-US" altLang="ja-JP" dirty="0"/>
              <a:t> </a:t>
            </a:r>
            <a:r>
              <a:rPr lang="en-US" altLang="ja-JP" dirty="0"/>
              <a:t>Nb</a:t>
            </a:r>
            <a:r>
              <a:rPr lang="en-US" altLang="ja-JP" baseline="-25000" dirty="0"/>
              <a:t>3</a:t>
            </a:r>
            <a:r>
              <a:rPr lang="en-US" altLang="ja-JP" dirty="0"/>
              <a:t>Sn wire</a:t>
            </a:r>
            <a:endParaRPr kumimoji="1" lang="ja-JP" altLang="en-US"/>
          </a:p>
        </p:txBody>
      </p:sp>
      <p:sp>
        <p:nvSpPr>
          <p:cNvPr id="19" name="下矢印 18">
            <a:extLst>
              <a:ext uri="{FF2B5EF4-FFF2-40B4-BE49-F238E27FC236}">
                <a16:creationId xmlns:a16="http://schemas.microsoft.com/office/drawing/2014/main" id="{51D99767-4FCC-4F96-A2B0-E2EFF8E2A057}"/>
              </a:ext>
            </a:extLst>
          </p:cNvPr>
          <p:cNvSpPr/>
          <p:nvPr/>
        </p:nvSpPr>
        <p:spPr>
          <a:xfrm>
            <a:off x="7259782" y="5373788"/>
            <a:ext cx="350646" cy="251153"/>
          </a:xfrm>
          <a:prstGeom prst="downArrow">
            <a:avLst/>
          </a:prstGeom>
          <a:solidFill>
            <a:srgbClr val="E2F4D7"/>
          </a:solidFill>
          <a:ln w="19050">
            <a:solidFill>
              <a:srgbClr val="008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DBAE391-C221-A939-66C3-4ECB4FC116FF}"/>
              </a:ext>
            </a:extLst>
          </p:cNvPr>
          <p:cNvSpPr txBox="1"/>
          <p:nvPr/>
        </p:nvSpPr>
        <p:spPr>
          <a:xfrm>
            <a:off x="5998747" y="5611128"/>
            <a:ext cx="2912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Cu-Nb reinforced DT wires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21C6D0B-729A-14F3-DA02-E294FF694905}"/>
              </a:ext>
            </a:extLst>
          </p:cNvPr>
          <p:cNvSpPr txBox="1"/>
          <p:nvPr/>
        </p:nvSpPr>
        <p:spPr>
          <a:xfrm>
            <a:off x="5469595" y="2679343"/>
            <a:ext cx="1058303" cy="523220"/>
          </a:xfrm>
          <a:prstGeom prst="rect">
            <a:avLst/>
          </a:prstGeom>
          <a:solidFill>
            <a:srgbClr val="F0D0D7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Cu-Nb</a:t>
            </a:r>
          </a:p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(reinforcer)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3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9491DC-C2FB-4E8E-3E5E-6B689BAB5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5471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Task 3: Enhancement of the</a:t>
            </a:r>
            <a:r>
              <a:rPr kumimoji="1" lang="en-US" altLang="ja-JP" sz="3200" b="1" i="1" dirty="0"/>
              <a:t> </a:t>
            </a:r>
            <a:r>
              <a:rPr kumimoji="1" lang="en-US" altLang="ja-JP" sz="3200" b="1" i="1" dirty="0" err="1"/>
              <a:t>J</a:t>
            </a:r>
            <a:r>
              <a:rPr kumimoji="1" lang="en-US" altLang="ja-JP" sz="3200" b="1" i="1" baseline="-25000" dirty="0" err="1"/>
              <a:t>c</a:t>
            </a:r>
            <a:r>
              <a:rPr kumimoji="1" lang="en-US" altLang="ja-JP" sz="3200" b="1" i="1" dirty="0"/>
              <a:t> </a:t>
            </a:r>
            <a:r>
              <a:rPr kumimoji="1" lang="en-US" altLang="ja-JP" sz="3200" b="1" dirty="0"/>
              <a:t>of Nb</a:t>
            </a:r>
            <a:r>
              <a:rPr kumimoji="1" lang="en-US" altLang="ja-JP" sz="3200" b="1" baseline="-25000" dirty="0"/>
              <a:t>3</a:t>
            </a:r>
            <a:r>
              <a:rPr kumimoji="1" lang="en-US" altLang="ja-JP" sz="3200" b="1" dirty="0"/>
              <a:t>Sn wire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CF25-7F6B-F9EC-1E27-DEFABB88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4999"/>
            <a:ext cx="8226854" cy="5294537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800" dirty="0"/>
              <a:t>Aiming for improvement in non-Cu </a:t>
            </a:r>
            <a:r>
              <a:rPr kumimoji="1" lang="en-US" altLang="ja-JP" sz="2800" i="1" dirty="0" err="1"/>
              <a:t>J</a:t>
            </a:r>
            <a:r>
              <a:rPr kumimoji="1" lang="en-US" altLang="ja-JP" sz="2800" i="1" baseline="-25000" dirty="0" err="1"/>
              <a:t>c</a:t>
            </a:r>
            <a:r>
              <a:rPr kumimoji="1" lang="en-US" altLang="ja-JP" sz="2800" i="1" dirty="0"/>
              <a:t> </a:t>
            </a:r>
            <a:r>
              <a:rPr kumimoji="1" lang="en-US" altLang="ja-JP" sz="2800" dirty="0"/>
              <a:t>towards 1500 A/mm</a:t>
            </a:r>
            <a:r>
              <a:rPr kumimoji="1" lang="en-US" altLang="ja-JP" sz="2800" baseline="30000" dirty="0"/>
              <a:t>2</a:t>
            </a:r>
            <a:r>
              <a:rPr kumimoji="1" lang="en-US" altLang="ja-JP" sz="2800" dirty="0"/>
              <a:t> at 4.2 K, 16</a:t>
            </a:r>
            <a:r>
              <a:rPr kumimoji="1" lang="en-US" altLang="ja-JP" sz="2800" i="1" dirty="0"/>
              <a:t> </a:t>
            </a:r>
            <a:r>
              <a:rPr kumimoji="1" lang="en-US" altLang="ja-JP" sz="2800" dirty="0"/>
              <a:t>T</a:t>
            </a:r>
          </a:p>
          <a:p>
            <a:endParaRPr kumimoji="1" lang="en-US" altLang="ja-JP" sz="2800" dirty="0"/>
          </a:p>
          <a:p>
            <a:r>
              <a:rPr kumimoji="1" lang="en-US" altLang="ja-JP" sz="2800" dirty="0"/>
              <a:t>Targets for Task 3 (2024 Aug – 2027 Aug)</a:t>
            </a:r>
          </a:p>
          <a:p>
            <a:pPr lvl="1"/>
            <a:r>
              <a:rPr kumimoji="1" lang="en-US" altLang="ja-JP" sz="2400" dirty="0"/>
              <a:t>Develop and validate methods to enhance non-Cu </a:t>
            </a:r>
            <a:r>
              <a:rPr kumimoji="1" lang="en-US" altLang="ja-JP" sz="2400" i="1" dirty="0" err="1"/>
              <a:t>J</a:t>
            </a:r>
            <a:r>
              <a:rPr kumimoji="1" lang="en-US" altLang="ja-JP" sz="2400" i="1" baseline="-25000" dirty="0" err="1"/>
              <a:t>c</a:t>
            </a:r>
            <a:r>
              <a:rPr kumimoji="1" lang="en-US" altLang="ja-JP" sz="2400" i="1" dirty="0"/>
              <a:t> </a:t>
            </a:r>
            <a:r>
              <a:rPr kumimoji="1" lang="en-US" altLang="ja-JP" sz="2400" dirty="0"/>
              <a:t>of Nb</a:t>
            </a:r>
            <a:r>
              <a:rPr kumimoji="1" lang="en-US" altLang="ja-JP" sz="2400" baseline="-25000" dirty="0"/>
              <a:t>3</a:t>
            </a:r>
            <a:r>
              <a:rPr kumimoji="1" lang="en-US" altLang="ja-JP" sz="2400" dirty="0"/>
              <a:t>Sn wires towards 1500 A/mm</a:t>
            </a:r>
            <a:r>
              <a:rPr kumimoji="1" lang="en-US" altLang="ja-JP" sz="2400" baseline="30000" dirty="0"/>
              <a:t>2 </a:t>
            </a:r>
            <a:r>
              <a:rPr kumimoji="1" lang="en-US" altLang="ja-JP" sz="2400" dirty="0"/>
              <a:t>(4.2 K, 16 T) </a:t>
            </a:r>
            <a:endParaRPr kumimoji="1" lang="en-US" altLang="ja-JP" sz="2400" baseline="30000" dirty="0"/>
          </a:p>
          <a:p>
            <a:pPr lvl="1"/>
            <a:r>
              <a:rPr kumimoji="1" lang="en-US" altLang="ja-JP" sz="2400" dirty="0"/>
              <a:t>The highest achievable </a:t>
            </a:r>
            <a:r>
              <a:rPr kumimoji="1" lang="en-US" altLang="ja-JP" sz="2400" i="1" dirty="0" err="1"/>
              <a:t>J</a:t>
            </a:r>
            <a:r>
              <a:rPr kumimoji="1" lang="en-US" altLang="ja-JP" sz="2400" i="1" baseline="-25000" dirty="0" err="1"/>
              <a:t>c</a:t>
            </a:r>
            <a:endParaRPr kumimoji="1" lang="en-US" altLang="ja-JP" sz="2400" i="1" baseline="-25000" dirty="0"/>
          </a:p>
          <a:p>
            <a:pPr lvl="1"/>
            <a:r>
              <a:rPr kumimoji="1" lang="en-US" altLang="ja-JP" sz="2400" dirty="0"/>
              <a:t>Wire diameter=0.85–1.1 mm</a:t>
            </a:r>
          </a:p>
          <a:p>
            <a:pPr lvl="1"/>
            <a:r>
              <a:rPr kumimoji="1" lang="en-US" altLang="ja-JP" sz="2400" dirty="0"/>
              <a:t>Cu/non-Cu ratio &gt; 1.1</a:t>
            </a:r>
          </a:p>
          <a:p>
            <a:pPr lvl="1"/>
            <a:r>
              <a:rPr kumimoji="1" lang="en-US" altLang="ja-JP" sz="2400" dirty="0"/>
              <a:t>Effective filament diameter &lt; 50 </a:t>
            </a:r>
            <a:r>
              <a:rPr kumimoji="1" lang="en-US" altLang="ja-JP" sz="2400" dirty="0">
                <a:latin typeface="Symbol" pitchFamily="2" charset="2"/>
              </a:rPr>
              <a:t>m</a:t>
            </a:r>
            <a:r>
              <a:rPr kumimoji="1" lang="en-US" altLang="ja-JP" sz="2400" dirty="0"/>
              <a:t>m</a:t>
            </a:r>
          </a:p>
          <a:p>
            <a:pPr lvl="1"/>
            <a:r>
              <a:rPr kumimoji="1" lang="en-US" altLang="ja-JP" sz="2400" dirty="0"/>
              <a:t>RRR after the wire reaction &gt; 150</a:t>
            </a:r>
          </a:p>
          <a:p>
            <a:pPr lvl="1"/>
            <a:r>
              <a:rPr kumimoji="1" lang="en-US" altLang="ja-JP" sz="2400" dirty="0"/>
              <a:t>The target piece length &gt; 100 m</a:t>
            </a:r>
            <a:endParaRPr kumimoji="1" lang="ja-JP" altLang="en-US" sz="2400"/>
          </a:p>
          <a:p>
            <a:endParaRPr kumimoji="1" lang="ja-JP" altLang="en-US" sz="2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D0C936-8C57-AC9C-F44C-C760A6B26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E04F5-55F8-D90D-70BF-231E17326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AB77F-F5B5-902A-BEB7-627550211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08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37F844-B983-C418-9BB2-9ED6F19FB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00315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/>
              <a:t>Approaches </a:t>
            </a:r>
            <a:r>
              <a:rPr kumimoji="1" lang="en-US" altLang="ja-JP" sz="3200" b="1" dirty="0"/>
              <a:t>to Task 3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7082F3-F2F6-434F-9426-65352C864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64843"/>
            <a:ext cx="8226854" cy="2106168"/>
          </a:xfrm>
        </p:spPr>
        <p:txBody>
          <a:bodyPr/>
          <a:lstStyle/>
          <a:p>
            <a:r>
              <a:rPr kumimoji="1" lang="en-US" altLang="ja-JP" sz="2800" dirty="0"/>
              <a:t>Pursuing the possibility of </a:t>
            </a:r>
            <a:r>
              <a:rPr kumimoji="1" lang="en-US" altLang="ja-JP" sz="2800" i="1" dirty="0" err="1"/>
              <a:t>J</a:t>
            </a:r>
            <a:r>
              <a:rPr kumimoji="1" lang="en-US" altLang="ja-JP" sz="2800" i="1" baseline="-25000" dirty="0" err="1"/>
              <a:t>c</a:t>
            </a:r>
            <a:r>
              <a:rPr kumimoji="1" lang="en-US" altLang="ja-JP" sz="2800" dirty="0"/>
              <a:t> improvement for DT wires with Cu-Zn matrix </a:t>
            </a:r>
          </a:p>
          <a:p>
            <a:r>
              <a:rPr kumimoji="1" lang="en-US" altLang="ja-JP" sz="2800" dirty="0"/>
              <a:t>Fundamental research to improve</a:t>
            </a:r>
            <a:r>
              <a:rPr kumimoji="1" lang="en-US" altLang="ja-JP" sz="2800" i="1" dirty="0"/>
              <a:t> </a:t>
            </a:r>
            <a:r>
              <a:rPr kumimoji="1" lang="en-US" altLang="ja-JP" sz="2800" i="1" dirty="0" err="1"/>
              <a:t>J</a:t>
            </a:r>
            <a:r>
              <a:rPr kumimoji="1" lang="en-US" altLang="ja-JP" sz="2800" i="1" baseline="-25000" dirty="0" err="1"/>
              <a:t>c</a:t>
            </a:r>
            <a:r>
              <a:rPr kumimoji="1" lang="en-US" altLang="ja-JP" sz="2800" i="1" dirty="0"/>
              <a:t> </a:t>
            </a:r>
            <a:r>
              <a:rPr kumimoji="1" lang="en-US" altLang="ja-JP" sz="2800" dirty="0"/>
              <a:t>in NIMS</a:t>
            </a:r>
          </a:p>
          <a:p>
            <a:pPr lvl="1"/>
            <a:r>
              <a:rPr kumimoji="1" lang="en-US" altLang="ja-JP" sz="2400" dirty="0"/>
              <a:t>Influence of </a:t>
            </a:r>
            <a:r>
              <a:rPr kumimoji="1" lang="en-US" altLang="ja-JP" sz="2400" dirty="0" err="1"/>
              <a:t>Ti</a:t>
            </a:r>
            <a:r>
              <a:rPr kumimoji="1" lang="en-US" altLang="ja-JP" sz="2400" dirty="0"/>
              <a:t>-doping site</a:t>
            </a:r>
            <a:endParaRPr kumimoji="1" lang="ja-JP" altLang="en-US" sz="24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480421-AF6B-8113-AA4F-652E36E49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5600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1AFD87-7C13-1190-C42E-37B751A97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9A5F12-CA71-3DD0-B0B6-D73EB4E93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3B426B4-9B24-216F-4369-E9E29A17E5E1}"/>
              </a:ext>
            </a:extLst>
          </p:cNvPr>
          <p:cNvSpPr txBox="1"/>
          <p:nvPr/>
        </p:nvSpPr>
        <p:spPr>
          <a:xfrm>
            <a:off x="335280" y="5920448"/>
            <a:ext cx="3109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 err="1"/>
              <a:t>Banno</a:t>
            </a:r>
            <a:r>
              <a:rPr kumimoji="1" lang="en-US" altLang="ja-JP" sz="1200" i="1" dirty="0"/>
              <a:t> et al, IEEE TAS 30 (2020) 6000705.</a:t>
            </a:r>
            <a:endParaRPr kumimoji="1" lang="ja-JP" altLang="en-US" sz="1200" i="1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D143B19-308A-091D-95C1-D78430635042}"/>
              </a:ext>
            </a:extLst>
          </p:cNvPr>
          <p:cNvGrpSpPr/>
          <p:nvPr/>
        </p:nvGrpSpPr>
        <p:grpSpPr>
          <a:xfrm>
            <a:off x="12266" y="2675211"/>
            <a:ext cx="4365114" cy="3245237"/>
            <a:chOff x="1544182" y="2292801"/>
            <a:chExt cx="5095683" cy="3788377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4CDDC86-18BA-1AC2-4BD2-10FC45A8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4182" y="2292801"/>
              <a:ext cx="4040493" cy="3788377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5FCB8C1-198B-3C3D-7DE7-5AFB41A4A9B3}"/>
                </a:ext>
              </a:extLst>
            </p:cNvPr>
            <p:cNvSpPr txBox="1"/>
            <p:nvPr/>
          </p:nvSpPr>
          <p:spPr>
            <a:xfrm>
              <a:off x="4996162" y="4268661"/>
              <a:ext cx="1184940" cy="64633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0432FF"/>
                  </a:solidFill>
                </a:rPr>
                <a:t>Cu-matrix</a:t>
              </a:r>
            </a:p>
            <a:p>
              <a:pPr algn="ctr"/>
              <a:r>
                <a:rPr kumimoji="1" lang="en-US" altLang="ja-JP" dirty="0">
                  <a:solidFill>
                    <a:srgbClr val="0432FF"/>
                  </a:solidFill>
                </a:rPr>
                <a:t>DT wires</a:t>
              </a:r>
              <a:endParaRPr kumimoji="1" lang="ja-JP" altLang="en-US">
                <a:solidFill>
                  <a:srgbClr val="0432FF"/>
                </a:solidFill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94A739E9-A10D-4E5E-D536-A863085154BB}"/>
                </a:ext>
              </a:extLst>
            </p:cNvPr>
            <p:cNvSpPr txBox="1"/>
            <p:nvPr/>
          </p:nvSpPr>
          <p:spPr>
            <a:xfrm>
              <a:off x="4792528" y="3376855"/>
              <a:ext cx="1847337" cy="7545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Cu-Zn matrix </a:t>
              </a:r>
            </a:p>
            <a:p>
              <a:r>
                <a:rPr kumimoji="1" lang="en-US" altLang="ja-JP" dirty="0">
                  <a:solidFill>
                    <a:srgbClr val="FF0000"/>
                  </a:solidFill>
                </a:rPr>
                <a:t>DT wires</a:t>
              </a:r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A6981BB-7220-9F54-EBB1-56A2942ED8EE}"/>
              </a:ext>
            </a:extLst>
          </p:cNvPr>
          <p:cNvCxnSpPr>
            <a:cxnSpLocks/>
          </p:cNvCxnSpPr>
          <p:nvPr/>
        </p:nvCxnSpPr>
        <p:spPr>
          <a:xfrm flipH="1">
            <a:off x="2291938" y="3927010"/>
            <a:ext cx="502958" cy="22935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DF97054D-331F-76A1-D79B-054EC3E34356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2713866" y="4644625"/>
            <a:ext cx="255469" cy="276833"/>
          </a:xfrm>
          <a:prstGeom prst="straightConnector1">
            <a:avLst/>
          </a:prstGeom>
          <a:ln>
            <a:solidFill>
              <a:srgbClr val="0432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F2062FBA-DD3B-7055-90D0-3ABA47FD0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647" y="2217066"/>
            <a:ext cx="1783815" cy="139995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6796EB74-9372-68D3-3E7F-EBA488710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945" y="3930405"/>
            <a:ext cx="2294580" cy="180288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2AF046A8-E659-D2A2-6EFB-67671113DF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3919" y="3932861"/>
            <a:ext cx="2294663" cy="180042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B94BBA5-0809-DE4A-70C7-36AA7CC378B5}"/>
              </a:ext>
            </a:extLst>
          </p:cNvPr>
          <p:cNvSpPr txBox="1"/>
          <p:nvPr/>
        </p:nvSpPr>
        <p:spPr>
          <a:xfrm>
            <a:off x="4283744" y="3560697"/>
            <a:ext cx="236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Ti</a:t>
            </a:r>
            <a:r>
              <a:rPr kumimoji="1" lang="en-US" altLang="ja-JP" dirty="0"/>
              <a:t>-doping to Sn or Cu</a:t>
            </a:r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EC512EA-A5E1-281A-0285-490D0A76D834}"/>
              </a:ext>
            </a:extLst>
          </p:cNvPr>
          <p:cNvSpPr txBox="1"/>
          <p:nvPr/>
        </p:nvSpPr>
        <p:spPr>
          <a:xfrm>
            <a:off x="7044536" y="3560697"/>
            <a:ext cx="175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solidFill>
                  <a:srgbClr val="FF0000"/>
                </a:solidFill>
              </a:rPr>
              <a:t>Ti</a:t>
            </a:r>
            <a:r>
              <a:rPr kumimoji="1" lang="en-US" altLang="ja-JP" dirty="0">
                <a:solidFill>
                  <a:srgbClr val="FF0000"/>
                </a:solidFill>
              </a:rPr>
              <a:t>-doping to Nb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E8D7D6B-B456-ABB8-5766-111785C5F134}"/>
              </a:ext>
            </a:extLst>
          </p:cNvPr>
          <p:cNvSpPr txBox="1"/>
          <p:nvPr/>
        </p:nvSpPr>
        <p:spPr>
          <a:xfrm>
            <a:off x="5278953" y="5920448"/>
            <a:ext cx="3134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 err="1"/>
              <a:t>Banno</a:t>
            </a:r>
            <a:r>
              <a:rPr kumimoji="1" lang="en-US" altLang="ja-JP" sz="1200" i="1" dirty="0"/>
              <a:t>, Superconductivity 6 (0203) 100047.</a:t>
            </a:r>
            <a:endParaRPr kumimoji="1" lang="ja-JP" altLang="en-US" sz="1200" i="1"/>
          </a:p>
        </p:txBody>
      </p:sp>
    </p:spTree>
    <p:extLst>
      <p:ext uri="{BB962C8B-B14F-4D97-AF65-F5344CB8AC3E}">
        <p14:creationId xmlns:p14="http://schemas.microsoft.com/office/powerpoint/2010/main" val="55765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529C62-0799-7576-9504-7A5BB470E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00315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Current status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9A0ABF-E6DC-9A66-5141-3F3996455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21" y="563766"/>
            <a:ext cx="8226854" cy="5981348"/>
          </a:xfrm>
        </p:spPr>
        <p:txBody>
          <a:bodyPr>
            <a:noAutofit/>
          </a:bodyPr>
          <a:lstStyle/>
          <a:p>
            <a:r>
              <a:rPr kumimoji="1" lang="en-US" altLang="ja-JP" sz="2400" dirty="0"/>
              <a:t>KEK submitted to CERN the plan for Task 1 as Deliverable1.1 in October 2024.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JASTEC started to fabricate trial wires for Task 1. The item to check first is the effect of controlling the hardness of Nb modules for better workability. 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KEK just started to discuss the development strategies for Task 2 and 3 with Furukawa Electric. 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NIMS is conducting fundamental research </a:t>
            </a:r>
            <a:r>
              <a:rPr kumimoji="1" lang="en-US" altLang="ja-JP" sz="2400"/>
              <a:t>for Task </a:t>
            </a:r>
            <a:r>
              <a:rPr kumimoji="1" lang="en-US" altLang="ja-JP" sz="2400" dirty="0"/>
              <a:t>3. The findings will be incorporated into the trial wires which JASTEC will fabricate.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8DBAD7-2F3D-5F84-3A18-44C3ABF79A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411B7F-76FC-7593-26D8-05AFE1F830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964B1D-C002-35D9-BB59-B20C1D0E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596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09745-4B03-CFD6-1693-55FFFDF9A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7979"/>
            <a:ext cx="8226854" cy="497333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New collaborative work between KEK and  CERN started in August 2024 to develop the advanced high-field Nb</a:t>
            </a:r>
            <a:r>
              <a:rPr lang="en-GB" sz="2400" baseline="-25000" dirty="0"/>
              <a:t>3</a:t>
            </a:r>
            <a:r>
              <a:rPr lang="en-GB" sz="2400" dirty="0"/>
              <a:t>Sn conductors.</a:t>
            </a:r>
          </a:p>
          <a:p>
            <a:endParaRPr lang="en-GB" sz="2400" dirty="0"/>
          </a:p>
          <a:p>
            <a:r>
              <a:rPr lang="en-GB" sz="2400" dirty="0"/>
              <a:t>Two Japanese wire manufacturers, JASTEC and Furukawa Electric, have joined this program. NIMS and Tohoku Univ. have also participated as academic partners.</a:t>
            </a:r>
          </a:p>
          <a:p>
            <a:endParaRPr lang="en-GB" sz="2400" dirty="0"/>
          </a:p>
          <a:p>
            <a:r>
              <a:rPr lang="en-GB" sz="2400" dirty="0"/>
              <a:t>The most prioritized task is the industrialization of DT wires. JASTEC has started fabrication of the first trial wires for Task 1.</a:t>
            </a:r>
          </a:p>
          <a:p>
            <a:endParaRPr lang="en-GB" sz="2400" dirty="0"/>
          </a:p>
          <a:p>
            <a:r>
              <a:rPr lang="en-GB" sz="2400" dirty="0"/>
              <a:t>Plans for the other two main tasks of mechanical reinforcement and improving </a:t>
            </a:r>
            <a:r>
              <a:rPr lang="en-GB" sz="2400" i="1" dirty="0" err="1"/>
              <a:t>J</a:t>
            </a:r>
            <a:r>
              <a:rPr lang="en-GB" sz="2400" i="1" baseline="-25000" dirty="0" err="1"/>
              <a:t>c</a:t>
            </a:r>
            <a:r>
              <a:rPr lang="en-GB" sz="2400" dirty="0"/>
              <a:t> will also be defined by July 2025. Once the plan is submitted to CERN, fabrication of the trial wires for Task 2 and 3 will be started.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97918-1A5E-79B9-B671-50566D4C3B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211CD-4E8B-8CD8-DBDE-6F4B6EBA2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B749-69DD-4ED4-018B-F52527900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2CB52-66C4-AF43-FF61-A4406C0F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b="1" dirty="0"/>
              <a:t>Conclusions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573566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Michinaka SUGANO</a:t>
            </a:r>
            <a:endParaRPr lang="en-US" altLang="ja-JP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b="1" dirty="0"/>
              <a:t>Outline</a:t>
            </a:r>
            <a:endParaRPr lang="en-GB" sz="32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90379"/>
            <a:ext cx="8442101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Collaborative work between KEK and CERN on the development of Nb</a:t>
            </a:r>
            <a:r>
              <a:rPr lang="en-GB" sz="2800" baseline="-25000" dirty="0"/>
              <a:t>3</a:t>
            </a:r>
            <a:r>
              <a:rPr lang="en-GB" sz="2800" dirty="0"/>
              <a:t>Sn conductor aiming for higher </a:t>
            </a:r>
            <a:r>
              <a:rPr lang="en-GB" sz="2800" i="1" dirty="0" err="1"/>
              <a:t>J</a:t>
            </a:r>
            <a:r>
              <a:rPr lang="en-GB" sz="2800" i="1" baseline="-25000" dirty="0" err="1"/>
              <a:t>c</a:t>
            </a:r>
            <a:r>
              <a:rPr lang="en-GB" sz="2800" dirty="0"/>
              <a:t> (1st phase)</a:t>
            </a:r>
          </a:p>
          <a:p>
            <a:r>
              <a:rPr lang="en-GB" sz="2800" dirty="0"/>
              <a:t>New collaborative work on the development of high performance Nb</a:t>
            </a:r>
            <a:r>
              <a:rPr lang="en-GB" sz="2800" baseline="-25000" dirty="0"/>
              <a:t>3</a:t>
            </a:r>
            <a:r>
              <a:rPr lang="en-GB" sz="2800" dirty="0"/>
              <a:t>Sn conductor (2nd phase)</a:t>
            </a:r>
          </a:p>
          <a:p>
            <a:pPr lvl="1"/>
            <a:r>
              <a:rPr lang="en-GB" sz="2800" dirty="0"/>
              <a:t>Research structure</a:t>
            </a:r>
          </a:p>
          <a:p>
            <a:pPr lvl="1"/>
            <a:r>
              <a:rPr lang="en-GB" sz="2800" dirty="0"/>
              <a:t>Tasks for KEK</a:t>
            </a:r>
          </a:p>
          <a:p>
            <a:pPr lvl="1"/>
            <a:r>
              <a:rPr lang="en-GB" sz="2800" dirty="0"/>
              <a:t>Approaches to achieve the tasks</a:t>
            </a:r>
          </a:p>
          <a:p>
            <a:pPr lvl="1"/>
            <a:r>
              <a:rPr lang="en-GB" sz="2800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576B94-8672-DCCC-6844-9C185A85F5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9F8500-C558-1A06-5650-5A257B5C7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FEF365-1D04-9F2C-DABD-DA8654DC7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3BC08E-D973-7B62-FFEC-372E3D334394}"/>
              </a:ext>
            </a:extLst>
          </p:cNvPr>
          <p:cNvSpPr txBox="1"/>
          <p:nvPr/>
        </p:nvSpPr>
        <p:spPr>
          <a:xfrm>
            <a:off x="1113972" y="2434772"/>
            <a:ext cx="71004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latin typeface="Calibri" panose="020F0502020204030204" pitchFamily="34" charset="0"/>
                <a:cs typeface="Calibri" panose="020F0502020204030204" pitchFamily="34" charset="0"/>
              </a:rPr>
              <a:t>Achievements in the collaborative work in the 1st phase</a:t>
            </a:r>
            <a:endParaRPr kumimoji="1" lang="ja-JP" altLang="en-US" sz="3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23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/>
              <a:t>KEK and CERN signed the MoU regarding the collaborative work on high performance </a:t>
            </a:r>
            <a:r>
              <a:rPr lang="en-US" altLang="ja-JP" sz="2800" dirty="0"/>
              <a:t>Nb</a:t>
            </a:r>
            <a:r>
              <a:rPr lang="en-US" altLang="ja-JP" sz="2800" baseline="-25000" dirty="0"/>
              <a:t>3</a:t>
            </a:r>
            <a:r>
              <a:rPr lang="en-US" altLang="ja-JP" sz="2800" dirty="0"/>
              <a:t>Sn wires for FCC in 2016.</a:t>
            </a:r>
          </a:p>
          <a:p>
            <a:r>
              <a:rPr lang="en-US" altLang="ja-JP" sz="2800" dirty="0"/>
              <a:t>This 1st phase of R&amp;D program lasted until 2022.</a:t>
            </a:r>
            <a:endParaRPr kumimoji="1" lang="en-US" altLang="ja-JP" sz="2800" dirty="0"/>
          </a:p>
          <a:p>
            <a:r>
              <a:rPr lang="en-US" altLang="ja-JP" sz="2800" dirty="0"/>
              <a:t>Two Japanese wire manufacturers, JASTEC and Furukawa Electric, joined the program.</a:t>
            </a:r>
          </a:p>
          <a:p>
            <a:r>
              <a:rPr lang="en-US" altLang="ja-JP" sz="2800" dirty="0"/>
              <a:t>JASTEC selected Distributed-Tin (DT) process, while Furukawa Electric chose Nb-tube process.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4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54" y="196770"/>
            <a:ext cx="8994046" cy="941387"/>
          </a:xfrm>
        </p:spPr>
        <p:txBody>
          <a:bodyPr>
            <a:noAutofit/>
          </a:bodyPr>
          <a:lstStyle/>
          <a:p>
            <a:r>
              <a:rPr lang="en-US" sz="3200" b="1" dirty="0"/>
              <a:t>1st phase of Nb</a:t>
            </a:r>
            <a:r>
              <a:rPr lang="en-US" sz="3200" b="1" baseline="-25000" dirty="0"/>
              <a:t>3</a:t>
            </a:r>
            <a:r>
              <a:rPr lang="en-US" sz="3200" b="1" dirty="0"/>
              <a:t>Sn conductor development program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330241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ACDB41-4E47-AEDE-4517-23C5A95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b="1" dirty="0"/>
              <a:t>Target specifications for the 1st phase</a:t>
            </a:r>
            <a:br>
              <a:rPr kumimoji="1" lang="ja-JP" altLang="en-US" sz="3200" b="1"/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E8FA74-4112-6706-06F4-61AF13883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157"/>
            <a:ext cx="8226854" cy="4670196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Improvement in non-Cu </a:t>
            </a:r>
            <a:r>
              <a:rPr kumimoji="1" lang="en-US" altLang="ja-JP" sz="2800" i="1" dirty="0" err="1"/>
              <a:t>J</a:t>
            </a:r>
            <a:r>
              <a:rPr kumimoji="1" lang="en-US" altLang="ja-JP" sz="2800" i="1" baseline="-25000" dirty="0" err="1"/>
              <a:t>c</a:t>
            </a:r>
            <a:r>
              <a:rPr kumimoji="1" lang="en-US" altLang="ja-JP" sz="2800" dirty="0"/>
              <a:t> towards 1500 A/mm</a:t>
            </a:r>
            <a:r>
              <a:rPr kumimoji="1" lang="en-US" altLang="ja-JP" sz="2800" baseline="30000" dirty="0"/>
              <a:t>2</a:t>
            </a:r>
            <a:r>
              <a:rPr kumimoji="1" lang="en-US" altLang="ja-JP" sz="2800" dirty="0"/>
              <a:t> at 4.2 K, 16 T was prioritized.</a:t>
            </a:r>
          </a:p>
          <a:p>
            <a:r>
              <a:rPr kumimoji="1" lang="en-US" altLang="ja-JP" sz="2800" dirty="0"/>
              <a:t>The interim target was set to be 1000 A/mm</a:t>
            </a:r>
            <a:r>
              <a:rPr kumimoji="1" lang="en-US" altLang="ja-JP" sz="2800" baseline="30000" dirty="0"/>
              <a:t>2</a:t>
            </a:r>
            <a:r>
              <a:rPr lang="en-US" altLang="ja-JP" sz="2800" dirty="0"/>
              <a:t> at 4.2 K, 16 T</a:t>
            </a:r>
            <a:r>
              <a:rPr kumimoji="1" lang="en-US" altLang="ja-JP" sz="2800" dirty="0"/>
              <a:t>.</a:t>
            </a:r>
          </a:p>
          <a:p>
            <a:pPr marL="36576" indent="0">
              <a:buNone/>
            </a:pPr>
            <a:endParaRPr kumimoji="1" lang="en-US" altLang="ja-JP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E013A3-356F-14CA-68B4-308877F3B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3ED8D0-FE12-4F37-4A7E-8ADC07F9E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BA5B7A-CC8A-ED06-EAE5-C68B8B704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27ABB0A-32A1-9A99-139E-F70112B07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710957"/>
              </p:ext>
            </p:extLst>
          </p:nvPr>
        </p:nvGraphicFramePr>
        <p:xfrm>
          <a:off x="330278" y="2632399"/>
          <a:ext cx="8480697" cy="340368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08338">
                  <a:extLst>
                    <a:ext uri="{9D8B030D-6E8A-4147-A177-3AD203B41FA5}">
                      <a16:colId xmlns:a16="http://schemas.microsoft.com/office/drawing/2014/main" val="1153382225"/>
                    </a:ext>
                  </a:extLst>
                </a:gridCol>
                <a:gridCol w="1490038">
                  <a:extLst>
                    <a:ext uri="{9D8B030D-6E8A-4147-A177-3AD203B41FA5}">
                      <a16:colId xmlns:a16="http://schemas.microsoft.com/office/drawing/2014/main" val="2640347864"/>
                    </a:ext>
                  </a:extLst>
                </a:gridCol>
                <a:gridCol w="1907222">
                  <a:extLst>
                    <a:ext uri="{9D8B030D-6E8A-4147-A177-3AD203B41FA5}">
                      <a16:colId xmlns:a16="http://schemas.microsoft.com/office/drawing/2014/main" val="1695912546"/>
                    </a:ext>
                  </a:extLst>
                </a:gridCol>
                <a:gridCol w="1875099">
                  <a:extLst>
                    <a:ext uri="{9D8B030D-6E8A-4147-A177-3AD203B41FA5}">
                      <a16:colId xmlns:a16="http://schemas.microsoft.com/office/drawing/2014/main" val="1300680291"/>
                    </a:ext>
                  </a:extLst>
                </a:gridCol>
              </a:tblGrid>
              <a:tr h="4544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Ultimate target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56983048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diameter (mm)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89318842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Cu/non-Cu ratio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0704200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Non-Cu </a:t>
                      </a:r>
                      <a:r>
                        <a:rPr lang="en-GB" sz="1600" i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</a:t>
                      </a:r>
                      <a:r>
                        <a:rPr lang="en-GB" sz="1600" i="1" baseline="-25000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GB" sz="1600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(4.2 K, 16 T)  (A /mm</a:t>
                      </a:r>
                      <a:r>
                        <a:rPr lang="en-GB" sz="1600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GB" sz="1600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1500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1000; aim 1200</a:t>
                      </a:r>
                      <a:endParaRPr kumimoji="0" lang="en-GB" sz="1600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1500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6466097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µ</a:t>
                      </a:r>
                      <a:r>
                        <a:rPr lang="de-DE" sz="1600" baseline="-25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l-GR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de-DE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 (1 T, 4.2 K)  (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de-DE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 150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16214587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GB" sz="16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eff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de-DE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µm)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 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 60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 60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03008519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RRR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150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150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150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6023267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 lengths / km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26764672"/>
                  </a:ext>
                </a:extLst>
              </a:tr>
              <a:tr h="36864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EUR / kA 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4507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3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A55F7B-015C-E3D4-BF30-2271541E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176967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DT wires developed by JASTEC</a:t>
            </a: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E41E75-0272-70A2-7BF0-3FC3387A0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4290" y="3485841"/>
            <a:ext cx="4035060" cy="1541649"/>
          </a:xfrm>
        </p:spPr>
        <p:txBody>
          <a:bodyPr>
            <a:normAutofit/>
          </a:bodyPr>
          <a:lstStyle/>
          <a:p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Multi Nb module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ＭＳ Ｐゴシック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(pure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ＭＳ Ｐゴシック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Nb)</a:t>
            </a:r>
          </a:p>
          <a:p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Mono core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ＭＳ Ｐゴシック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of Sn (Sn-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ＭＳ Ｐゴシック"/>
              </a:rPr>
              <a:t>Ti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 alloy)</a:t>
            </a:r>
          </a:p>
          <a:p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Nb common barrier</a:t>
            </a:r>
          </a:p>
          <a:p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Cu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ＭＳ Ｐゴシック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stabilizer outside the barrier</a:t>
            </a:r>
            <a:endParaRPr kumimoji="1" lang="ja-JP" altLang="en-US" sz="20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5E6834-218B-A849-8925-7FD0566C3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2B184E-2EB2-79D9-60BF-31FC943911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6179171-C009-DF26-7325-5451F2B663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77D30D4-4F22-DBAD-D2F0-5BC865E84553}"/>
              </a:ext>
            </a:extLst>
          </p:cNvPr>
          <p:cNvSpPr txBox="1"/>
          <p:nvPr/>
        </p:nvSpPr>
        <p:spPr>
          <a:xfrm>
            <a:off x="1881054" y="3141754"/>
            <a:ext cx="4758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Cross-section of DT wire (before Heat treatment)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ＭＳ Ｐゴシック"/>
              <a:cs typeface="Calibri" panose="020F0502020204030204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DEFCF08-40F8-29B4-E427-25F1F208F396}"/>
              </a:ext>
            </a:extLst>
          </p:cNvPr>
          <p:cNvGrpSpPr/>
          <p:nvPr/>
        </p:nvGrpSpPr>
        <p:grpSpPr>
          <a:xfrm>
            <a:off x="1345746" y="491211"/>
            <a:ext cx="6123858" cy="2662249"/>
            <a:chOff x="113980" y="1374412"/>
            <a:chExt cx="5293016" cy="2301054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4319C873-895F-5E3B-65CE-AEDC15A323D2}"/>
                </a:ext>
              </a:extLst>
            </p:cNvPr>
            <p:cNvPicPr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3980" y="1666519"/>
              <a:ext cx="1804662" cy="16889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403A0B84-1B85-B559-8946-732D2E876BA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38645" y="1618303"/>
              <a:ext cx="3168351" cy="20501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3C2D266-361A-6131-739A-3E3D5D94E6D0}"/>
                </a:ext>
              </a:extLst>
            </p:cNvPr>
            <p:cNvSpPr/>
            <p:nvPr/>
          </p:nvSpPr>
          <p:spPr>
            <a:xfrm>
              <a:off x="866223" y="2589049"/>
              <a:ext cx="358418" cy="2880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2" name="Line 20">
              <a:extLst>
                <a:ext uri="{FF2B5EF4-FFF2-40B4-BE49-F238E27FC236}">
                  <a16:creationId xmlns:a16="http://schemas.microsoft.com/office/drawing/2014/main" id="{D682E08E-7633-6398-FFA4-BD3F3D72BD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4641" y="2877081"/>
              <a:ext cx="1034532" cy="79838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" name="Line 20">
              <a:extLst>
                <a:ext uri="{FF2B5EF4-FFF2-40B4-BE49-F238E27FC236}">
                  <a16:creationId xmlns:a16="http://schemas.microsoft.com/office/drawing/2014/main" id="{943B4489-AA16-85A4-216E-D63A594C96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609" y="1625346"/>
              <a:ext cx="990037" cy="96370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7102A62-21A8-DAC3-134D-07882300F2E4}"/>
                </a:ext>
              </a:extLst>
            </p:cNvPr>
            <p:cNvSpPr txBox="1"/>
            <p:nvPr/>
          </p:nvSpPr>
          <p:spPr>
            <a:xfrm>
              <a:off x="2830717" y="2901314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Nb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22FD920-9B97-5136-F78E-5B1C0E908EA7}"/>
                </a:ext>
              </a:extLst>
            </p:cNvPr>
            <p:cNvSpPr txBox="1"/>
            <p:nvPr/>
          </p:nvSpPr>
          <p:spPr>
            <a:xfrm>
              <a:off x="3806335" y="1692464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Nb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ED3DAE3-025F-A847-5FE4-86DCC77B29DF}"/>
                </a:ext>
              </a:extLst>
            </p:cNvPr>
            <p:cNvSpPr txBox="1"/>
            <p:nvPr/>
          </p:nvSpPr>
          <p:spPr>
            <a:xfrm>
              <a:off x="4603491" y="2692415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Sn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AF56C6E-0BA5-51BE-3212-5E05B77BE030}"/>
                </a:ext>
              </a:extLst>
            </p:cNvPr>
            <p:cNvSpPr txBox="1"/>
            <p:nvPr/>
          </p:nvSpPr>
          <p:spPr>
            <a:xfrm>
              <a:off x="2259173" y="162534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Sn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86368F0A-29A8-DFE3-34AA-614817A84190}"/>
                </a:ext>
              </a:extLst>
            </p:cNvPr>
            <p:cNvCxnSpPr>
              <a:cxnSpLocks/>
            </p:cNvCxnSpPr>
            <p:nvPr/>
          </p:nvCxnSpPr>
          <p:spPr>
            <a:xfrm>
              <a:off x="202347" y="1668113"/>
              <a:ext cx="1618029" cy="0"/>
            </a:xfrm>
            <a:prstGeom prst="straightConnector1">
              <a:avLst/>
            </a:prstGeom>
            <a:ln w="28575">
              <a:solidFill>
                <a:srgbClr val="FF00FF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0C2D1F8-270F-273F-A6E1-1842C1CD16C1}"/>
                </a:ext>
              </a:extLst>
            </p:cNvPr>
            <p:cNvSpPr txBox="1"/>
            <p:nvPr/>
          </p:nvSpPr>
          <p:spPr>
            <a:xfrm>
              <a:off x="426906" y="1374412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ja-JP" b="1" dirty="0">
                  <a:solidFill>
                    <a:srgbClr val="FF00FF"/>
                  </a:solidFill>
                </a:rPr>
                <a:t>Φ</a:t>
              </a:r>
              <a:r>
                <a:rPr lang="en-US" altLang="ja-JP" b="1" dirty="0">
                  <a:solidFill>
                    <a:srgbClr val="FF00FF"/>
                  </a:solidFill>
                </a:rPr>
                <a:t>1.0 mm</a:t>
              </a:r>
              <a:endParaRPr kumimoji="1" lang="ja-JP" altLang="en-US" b="1" dirty="0">
                <a:solidFill>
                  <a:srgbClr val="FF00FF"/>
                </a:solidFill>
              </a:endParaRPr>
            </a:p>
          </p:txBody>
        </p:sp>
      </p:grpSp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AB7DEF13-B77A-968C-DE23-E7F6873CC848}"/>
              </a:ext>
            </a:extLst>
          </p:cNvPr>
          <p:cNvSpPr txBox="1">
            <a:spLocks/>
          </p:cNvSpPr>
          <p:nvPr/>
        </p:nvSpPr>
        <p:spPr>
          <a:xfrm>
            <a:off x="2154392" y="5288670"/>
            <a:ext cx="4454856" cy="9404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Improvement in Sn diffusion</a:t>
            </a:r>
          </a:p>
          <a:p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/>
              </a:rPr>
              <a:t>Ternary additive elements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3CC72A-CF42-C7B0-F6E1-00DF8EBDFC18}"/>
              </a:ext>
            </a:extLst>
          </p:cNvPr>
          <p:cNvSpPr txBox="1"/>
          <p:nvPr/>
        </p:nvSpPr>
        <p:spPr>
          <a:xfrm>
            <a:off x="1881054" y="4895138"/>
            <a:ext cx="2962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Calibri" panose="020F0502020204030204" pitchFamily="34" charset="0"/>
                <a:cs typeface="Calibri" panose="020F0502020204030204" pitchFamily="34" charset="0"/>
              </a:rPr>
              <a:t>Strategies for higher </a:t>
            </a:r>
            <a:r>
              <a:rPr kumimoji="1" lang="en-US" altLang="ja-JP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kumimoji="1" lang="en-US" altLang="ja-JP" sz="24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kumimoji="1" lang="ja-JP" altLang="en-US" sz="2400" i="1" baseline="-25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57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0462C7-3072-7D2D-C738-A9A40B7F7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75067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Shortening the Sn diffusion distance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06A99D-0657-588B-1D0A-5E797E4BC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722" y="5405233"/>
            <a:ext cx="6959654" cy="89416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kumimoji="1" lang="en-US" altLang="ja-JP" sz="2400" dirty="0">
                <a:solidFill>
                  <a:srgbClr val="FF0000"/>
                </a:solidFill>
              </a:rPr>
              <a:t>A reduction in the Sn diffusion distance  improves</a:t>
            </a:r>
          </a:p>
          <a:p>
            <a:pPr marL="36576" indent="0">
              <a:buNone/>
            </a:pPr>
            <a:r>
              <a:rPr lang="en-US" altLang="ja-JP" sz="2400" dirty="0">
                <a:solidFill>
                  <a:srgbClr val="FF0000"/>
                </a:solidFill>
              </a:rPr>
              <a:t>non-Cu </a:t>
            </a:r>
            <a:r>
              <a:rPr lang="en-US" altLang="ja-JP" sz="2400" i="1" dirty="0" err="1">
                <a:solidFill>
                  <a:srgbClr val="FF0000"/>
                </a:solidFill>
              </a:rPr>
              <a:t>J</a:t>
            </a:r>
            <a:r>
              <a:rPr lang="en-US" altLang="ja-JP" sz="2400" i="1" baseline="-25000" dirty="0" err="1">
                <a:solidFill>
                  <a:srgbClr val="FF0000"/>
                </a:solidFill>
              </a:rPr>
              <a:t>c</a:t>
            </a:r>
            <a:r>
              <a:rPr lang="en-US" altLang="ja-JP" sz="2400" dirty="0">
                <a:solidFill>
                  <a:srgbClr val="FF0000"/>
                </a:solidFill>
              </a:rPr>
              <a:t> by 28% (1025 A/mm</a:t>
            </a:r>
            <a:r>
              <a:rPr lang="en-US" altLang="ja-JP" sz="2400" baseline="30000" dirty="0">
                <a:solidFill>
                  <a:srgbClr val="FF0000"/>
                </a:solidFill>
              </a:rPr>
              <a:t>2</a:t>
            </a:r>
            <a:r>
              <a:rPr lang="en-US" altLang="ja-JP" sz="2400" dirty="0">
                <a:solidFill>
                  <a:srgbClr val="FF0000"/>
                </a:solidFill>
              </a:rPr>
              <a:t> at 4.2 K, 16 T).</a:t>
            </a:r>
            <a:endParaRPr kumimoji="1" lang="ja-JP" altLang="en-US" sz="24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495EA8-2D66-2FD3-896E-F8D63D9CC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 dirty="0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3690F9-9CD8-A66D-28A5-C026912FE7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7905DE-F328-FADC-F343-5E5044FAC2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06C21F3-C681-9BF9-98A2-4A3DA4BE2E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6"/>
          <a:stretch/>
        </p:blipFill>
        <p:spPr bwMode="auto">
          <a:xfrm>
            <a:off x="311173" y="1252223"/>
            <a:ext cx="5770207" cy="3521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AA1N040\Desktop\縮径SEM\①\端部NbモジュールSn far04.TIF">
            <a:extLst>
              <a:ext uri="{FF2B5EF4-FFF2-40B4-BE49-F238E27FC236}">
                <a16:creationId xmlns:a16="http://schemas.microsoft.com/office/drawing/2014/main" id="{DB1B48E4-E9B7-6D27-0AFA-0440FBBCB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96" y="2547503"/>
            <a:ext cx="2440862" cy="20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AA1N040\Desktop\Nb3SnSEM像\161208\DT middle Nb3S1-4.JPG">
            <a:extLst>
              <a:ext uri="{FF2B5EF4-FFF2-40B4-BE49-F238E27FC236}">
                <a16:creationId xmlns:a16="http://schemas.microsoft.com/office/drawing/2014/main" id="{EF40EA5C-8DA3-32CE-0E52-37EFCFB42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886" y="433321"/>
            <a:ext cx="2490376" cy="20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F240E1F-FE46-0EEB-C1B1-473595F34554}"/>
              </a:ext>
            </a:extLst>
          </p:cNvPr>
          <p:cNvSpPr/>
          <p:nvPr/>
        </p:nvSpPr>
        <p:spPr>
          <a:xfrm>
            <a:off x="313566" y="4886135"/>
            <a:ext cx="5558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(T)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4DD5CFE-12BF-E282-66CF-020C109D3846}"/>
              </a:ext>
            </a:extLst>
          </p:cNvPr>
          <p:cNvSpPr txBox="1"/>
          <p:nvPr/>
        </p:nvSpPr>
        <p:spPr>
          <a:xfrm>
            <a:off x="5659983" y="4589918"/>
            <a:ext cx="3353335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SEM images of A15 area far from Sn core in longer and shorter Sn diffusion distances.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86BB9B8-189F-799A-95CA-C4AE6FB77502}"/>
              </a:ext>
            </a:extLst>
          </p:cNvPr>
          <p:cNvSpPr txBox="1"/>
          <p:nvPr/>
        </p:nvSpPr>
        <p:spPr>
          <a:xfrm>
            <a:off x="5963918" y="2501561"/>
            <a:ext cx="3049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Shorter Sn diffusion distance</a:t>
            </a:r>
            <a:endParaRPr kumimoji="1" lang="ja-JP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546EF98-A20D-171C-C99B-1C986C6815C7}"/>
              </a:ext>
            </a:extLst>
          </p:cNvPr>
          <p:cNvSpPr txBox="1"/>
          <p:nvPr/>
        </p:nvSpPr>
        <p:spPr>
          <a:xfrm>
            <a:off x="5963918" y="433321"/>
            <a:ext cx="30494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Longer Sn di</a:t>
            </a:r>
            <a:r>
              <a:rPr lang="en-US" altLang="ja-JP" sz="1600" b="1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ffusion distance</a:t>
            </a:r>
            <a:endParaRPr kumimoji="1" lang="ja-JP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687AC94-7AFA-E635-5347-36EFF0C597FA}"/>
              </a:ext>
            </a:extLst>
          </p:cNvPr>
          <p:cNvSpPr txBox="1"/>
          <p:nvPr/>
        </p:nvSpPr>
        <p:spPr>
          <a:xfrm>
            <a:off x="3629579" y="4351878"/>
            <a:ext cx="13965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4.2K, </a:t>
            </a:r>
            <a:r>
              <a:rPr kumimoji="1" lang="en-US" altLang="ja-JP" sz="1100" dirty="0" err="1"/>
              <a:t>Ec</a:t>
            </a:r>
            <a:r>
              <a:rPr kumimoji="1" lang="en-US" altLang="ja-JP" sz="1100" dirty="0"/>
              <a:t>=0.1µV/cm</a:t>
            </a:r>
            <a:endParaRPr kumimoji="1" lang="ja-JP" altLang="en-US" sz="1100" dirty="0"/>
          </a:p>
        </p:txBody>
      </p:sp>
      <p:sp>
        <p:nvSpPr>
          <p:cNvPr id="15" name="下矢印 14">
            <a:extLst>
              <a:ext uri="{FF2B5EF4-FFF2-40B4-BE49-F238E27FC236}">
                <a16:creationId xmlns:a16="http://schemas.microsoft.com/office/drawing/2014/main" id="{F5871382-6391-9F65-E2E7-0791F123194D}"/>
              </a:ext>
            </a:extLst>
          </p:cNvPr>
          <p:cNvSpPr/>
          <p:nvPr/>
        </p:nvSpPr>
        <p:spPr>
          <a:xfrm flipV="1">
            <a:off x="3656738" y="3851644"/>
            <a:ext cx="104597" cy="110089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>
            <a:extLst>
              <a:ext uri="{FF2B5EF4-FFF2-40B4-BE49-F238E27FC236}">
                <a16:creationId xmlns:a16="http://schemas.microsoft.com/office/drawing/2014/main" id="{811EB630-C3EF-8F12-BA58-BAEC5C52CA14}"/>
              </a:ext>
            </a:extLst>
          </p:cNvPr>
          <p:cNvSpPr/>
          <p:nvPr/>
        </p:nvSpPr>
        <p:spPr>
          <a:xfrm flipV="1">
            <a:off x="2371409" y="2142699"/>
            <a:ext cx="248613" cy="401310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2FB435A-9865-F6D1-C047-60F2A17817E0}"/>
              </a:ext>
            </a:extLst>
          </p:cNvPr>
          <p:cNvSpPr txBox="1"/>
          <p:nvPr/>
        </p:nvSpPr>
        <p:spPr>
          <a:xfrm>
            <a:off x="6006317" y="778042"/>
            <a:ext cx="106150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Samp</a:t>
            </a:r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le A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242C58E-5098-B496-0D9F-76416372A284}"/>
              </a:ext>
            </a:extLst>
          </p:cNvPr>
          <p:cNvSpPr txBox="1"/>
          <p:nvPr/>
        </p:nvSpPr>
        <p:spPr>
          <a:xfrm>
            <a:off x="6025367" y="2855073"/>
            <a:ext cx="10518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Samp</a:t>
            </a:r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le C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43586BE-2278-0D6B-6132-EB07ACD00FA0}"/>
              </a:ext>
            </a:extLst>
          </p:cNvPr>
          <p:cNvSpPr txBox="1"/>
          <p:nvPr/>
        </p:nvSpPr>
        <p:spPr>
          <a:xfrm>
            <a:off x="204629" y="569590"/>
            <a:ext cx="5430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diffusion distance (</a:t>
            </a:r>
            <a:r>
              <a:rPr kumimoji="1" lang="en-US" altLang="ja-JP" sz="2000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kumimoji="1" lang="en-US" altLang="ja-JP" sz="2000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kumimoji="1" lang="en-US" altLang="ja-JP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was reduced by drawing down the </a:t>
            </a:r>
            <a:r>
              <a:rPr kumimoji="1" lang="en-US" altLang="ja-JP" sz="2000" dirty="0">
                <a:solidFill>
                  <a:srgbClr val="FF0000"/>
                </a:solidFill>
                <a:latin typeface="Symbol" pitchFamily="2" charset="2"/>
                <a:cs typeface="Calibri" panose="020F0502020204030204" pitchFamily="34" charset="0"/>
              </a:rPr>
              <a:t>f</a:t>
            </a:r>
            <a:r>
              <a:rPr kumimoji="1" lang="en-US" altLang="ja-JP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0.8 wire</a:t>
            </a:r>
            <a:endParaRPr kumimoji="1" lang="ja-JP" altLang="en-US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A85C9FE-ABD4-4858-2CB8-63A2EB1D88DA}"/>
              </a:ext>
            </a:extLst>
          </p:cNvPr>
          <p:cNvSpPr/>
          <p:nvPr/>
        </p:nvSpPr>
        <p:spPr>
          <a:xfrm>
            <a:off x="4791568" y="1342962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solidFill>
                  <a:prstClr val="black"/>
                </a:solidFill>
              </a:rPr>
              <a:t>L</a:t>
            </a:r>
            <a:r>
              <a:rPr lang="en-US" altLang="ja-JP" sz="1400" i="1" baseline="-25000" dirty="0" err="1">
                <a:solidFill>
                  <a:prstClr val="black"/>
                </a:solidFill>
              </a:rPr>
              <a:t>d</a:t>
            </a:r>
            <a:endParaRPr lang="ja-JP" altLang="en-US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9B16A2D-0306-30CF-6225-EBA8625773A3}"/>
              </a:ext>
            </a:extLst>
          </p:cNvPr>
          <p:cNvSpPr/>
          <p:nvPr/>
        </p:nvSpPr>
        <p:spPr>
          <a:xfrm>
            <a:off x="4791568" y="1665887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solidFill>
                  <a:prstClr val="black"/>
                </a:solidFill>
              </a:rPr>
              <a:t>L</a:t>
            </a:r>
            <a:r>
              <a:rPr lang="en-US" altLang="ja-JP" sz="1400" i="1" baseline="-25000" dirty="0" err="1">
                <a:solidFill>
                  <a:prstClr val="black"/>
                </a:solidFill>
              </a:rPr>
              <a:t>d</a:t>
            </a:r>
            <a:endParaRPr lang="ja-JP" altLang="en-US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E6AEAB7-96A4-092F-E0C4-B87D0B67470E}"/>
              </a:ext>
            </a:extLst>
          </p:cNvPr>
          <p:cNvSpPr/>
          <p:nvPr/>
        </p:nvSpPr>
        <p:spPr>
          <a:xfrm>
            <a:off x="4791568" y="1988811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solidFill>
                  <a:prstClr val="black"/>
                </a:solidFill>
              </a:rPr>
              <a:t>L</a:t>
            </a:r>
            <a:r>
              <a:rPr lang="en-US" altLang="ja-JP" sz="1400" i="1" baseline="-25000" dirty="0" err="1">
                <a:solidFill>
                  <a:prstClr val="black"/>
                </a:solidFill>
              </a:rPr>
              <a:t>d</a:t>
            </a:r>
            <a:endParaRPr lang="ja-JP" altLang="en-US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47140368-5E72-0604-D247-2C57B5427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25" y="2961556"/>
            <a:ext cx="1976602" cy="170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1442596-64F7-E3F9-39DB-7B9DC569C8DD}"/>
              </a:ext>
            </a:extLst>
          </p:cNvPr>
          <p:cNvSpPr txBox="1"/>
          <p:nvPr/>
        </p:nvSpPr>
        <p:spPr>
          <a:xfrm>
            <a:off x="1116025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ADA6DEB-4A4D-486A-BE90-053A7154CC45}"/>
              </a:ext>
            </a:extLst>
          </p:cNvPr>
          <p:cNvSpPr txBox="1"/>
          <p:nvPr/>
        </p:nvSpPr>
        <p:spPr>
          <a:xfrm>
            <a:off x="1711498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0AAA194-3797-610A-BBF1-C818D9D069E1}"/>
              </a:ext>
            </a:extLst>
          </p:cNvPr>
          <p:cNvSpPr txBox="1"/>
          <p:nvPr/>
        </p:nvSpPr>
        <p:spPr>
          <a:xfrm>
            <a:off x="2306971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C6B5F5C-FE8C-4405-67D2-51165C3483EF}"/>
              </a:ext>
            </a:extLst>
          </p:cNvPr>
          <p:cNvSpPr txBox="1"/>
          <p:nvPr/>
        </p:nvSpPr>
        <p:spPr>
          <a:xfrm>
            <a:off x="2902444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D63EDDC-48BA-6AE1-48E4-8A47F2D69E8F}"/>
              </a:ext>
            </a:extLst>
          </p:cNvPr>
          <p:cNvSpPr txBox="1"/>
          <p:nvPr/>
        </p:nvSpPr>
        <p:spPr>
          <a:xfrm>
            <a:off x="3497917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3F0628D-4495-0EF7-F319-9B9097E86D25}"/>
              </a:ext>
            </a:extLst>
          </p:cNvPr>
          <p:cNvSpPr txBox="1"/>
          <p:nvPr/>
        </p:nvSpPr>
        <p:spPr>
          <a:xfrm>
            <a:off x="4093390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A5AE940-704D-1FFB-BA5A-E60EB7A01EFB}"/>
              </a:ext>
            </a:extLst>
          </p:cNvPr>
          <p:cNvSpPr txBox="1"/>
          <p:nvPr/>
        </p:nvSpPr>
        <p:spPr>
          <a:xfrm>
            <a:off x="4688863" y="457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kumimoji="1" lang="ja-JP" altLang="en-US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6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E14FC9-B465-4A1E-6F8B-2033D2573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33600"/>
            <a:ext cx="8226854" cy="94044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/>
              <a:t>Ternary additive element</a:t>
            </a:r>
            <a:endParaRPr kumimoji="1" lang="ja-JP" altLang="en-US" sz="32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2BE8B9-AD7D-8695-9E67-27478DF6E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26" y="5715709"/>
            <a:ext cx="8910020" cy="57888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kumimoji="1" lang="en-US" altLang="ja-JP" sz="2400" dirty="0">
                <a:solidFill>
                  <a:srgbClr val="FF0000"/>
                </a:solidFill>
              </a:rPr>
              <a:t>Controlling </a:t>
            </a:r>
            <a:r>
              <a:rPr kumimoji="1" lang="en-US" altLang="ja-JP" sz="2400" dirty="0" err="1">
                <a:solidFill>
                  <a:srgbClr val="FF0000"/>
                </a:solidFill>
              </a:rPr>
              <a:t>Ti</a:t>
            </a:r>
            <a:r>
              <a:rPr kumimoji="1" lang="en-US" altLang="ja-JP" sz="2400" dirty="0">
                <a:solidFill>
                  <a:srgbClr val="FF0000"/>
                </a:solidFill>
              </a:rPr>
              <a:t> content in Sn core leads to an improvement in </a:t>
            </a:r>
            <a:r>
              <a:rPr kumimoji="1" lang="en-US" altLang="ja-JP" sz="2400" i="1" dirty="0" err="1">
                <a:solidFill>
                  <a:srgbClr val="FF0000"/>
                </a:solidFill>
              </a:rPr>
              <a:t>J</a:t>
            </a:r>
            <a:r>
              <a:rPr kumimoji="1" lang="en-US" altLang="ja-JP" sz="2400" i="1" baseline="-25000" dirty="0" err="1">
                <a:solidFill>
                  <a:srgbClr val="FF0000"/>
                </a:solidFill>
              </a:rPr>
              <a:t>c</a:t>
            </a:r>
            <a:r>
              <a:rPr kumimoji="1" lang="en-US" altLang="ja-JP" sz="2400" dirty="0">
                <a:solidFill>
                  <a:srgbClr val="FF0000"/>
                </a:solidFill>
              </a:rPr>
              <a:t> at 16 T.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5A762E-A1D2-CAB9-48E7-F893C387C2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</p:spPr>
        <p:txBody>
          <a:bodyPr/>
          <a:lstStyle/>
          <a:p>
            <a:r>
              <a:rPr lang="en-US" altLang="ja-JP"/>
              <a:t>HFM Annual Meeting 2025, 10–12.02.2025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720D81-9354-8B41-0BC1-219A901AAA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Michinaka SUGANO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F2BD2F-B97E-9D42-7BB0-A185E2B4E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EE5CF9D-55DA-C063-7DDE-A75C030D07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2"/>
          <a:stretch/>
        </p:blipFill>
        <p:spPr bwMode="auto">
          <a:xfrm>
            <a:off x="3407033" y="931008"/>
            <a:ext cx="5736967" cy="409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B793D90-A5CD-CCE7-A45B-96B4279FA7C7}"/>
              </a:ext>
            </a:extLst>
          </p:cNvPr>
          <p:cNvSpPr/>
          <p:nvPr/>
        </p:nvSpPr>
        <p:spPr>
          <a:xfrm>
            <a:off x="3748151" y="5314145"/>
            <a:ext cx="5558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0000"/>
                </a:solidFill>
              </a:rPr>
              <a:t>Magnetic field (T)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496200-C87A-9694-BCB4-C183E051FA99}"/>
              </a:ext>
            </a:extLst>
          </p:cNvPr>
          <p:cNvSpPr txBox="1"/>
          <p:nvPr/>
        </p:nvSpPr>
        <p:spPr>
          <a:xfrm>
            <a:off x="7020272" y="4632346"/>
            <a:ext cx="1508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4.2K, </a:t>
            </a:r>
            <a:r>
              <a:rPr kumimoji="1" lang="en-US" altLang="ja-JP" sz="1200" dirty="0" err="1"/>
              <a:t>Ec</a:t>
            </a:r>
            <a:r>
              <a:rPr kumimoji="1" lang="en-US" altLang="ja-JP" sz="1200" dirty="0"/>
              <a:t>=0.1µV/cm</a:t>
            </a:r>
            <a:endParaRPr kumimoji="1" lang="ja-JP" altLang="en-US" sz="12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9A9922C-2BFC-4F74-8A24-2F8B1CD1B93B}"/>
              </a:ext>
            </a:extLst>
          </p:cNvPr>
          <p:cNvSpPr/>
          <p:nvPr/>
        </p:nvSpPr>
        <p:spPr>
          <a:xfrm>
            <a:off x="7020272" y="2533814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non-Cu </a:t>
            </a:r>
            <a:r>
              <a:rPr lang="en-US" altLang="ja-JP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ja-JP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ja-JP" i="1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endParaRPr lang="en-US" altLang="ja-JP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1137 A/mm</a:t>
            </a:r>
            <a:r>
              <a:rPr lang="en-US" altLang="ja-JP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16T </a:t>
            </a:r>
            <a:endParaRPr lang="ja-JP" alt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674F7B1-A4C7-8FC7-FDAF-545FC585A78F}"/>
              </a:ext>
            </a:extLst>
          </p:cNvPr>
          <p:cNvCxnSpPr/>
          <p:nvPr/>
        </p:nvCxnSpPr>
        <p:spPr>
          <a:xfrm flipH="1">
            <a:off x="6322623" y="2718636"/>
            <a:ext cx="69765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B5D2329-162E-3BA4-EAD3-73B675CF6100}"/>
              </a:ext>
            </a:extLst>
          </p:cNvPr>
          <p:cNvSpPr txBox="1"/>
          <p:nvPr/>
        </p:nvSpPr>
        <p:spPr>
          <a:xfrm>
            <a:off x="6449533" y="2068293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ja-JP" i="1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=48 </a:t>
            </a:r>
            <a:r>
              <a:rPr lang="en-US" altLang="ja-JP" dirty="0">
                <a:solidFill>
                  <a:srgbClr val="000000"/>
                </a:solidFill>
                <a:latin typeface="Symbol" pitchFamily="2" charset="2"/>
                <a:cs typeface="Calibri" panose="020F0502020204030204" pitchFamily="34" charset="0"/>
              </a:rPr>
              <a:t>m</a:t>
            </a:r>
            <a:r>
              <a:rPr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94605AD-1CBE-0239-1745-B90DD4CC5D58}"/>
              </a:ext>
            </a:extLst>
          </p:cNvPr>
          <p:cNvSpPr txBox="1"/>
          <p:nvPr/>
        </p:nvSpPr>
        <p:spPr>
          <a:xfrm>
            <a:off x="6404635" y="1296507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ja-JP" i="1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=32 </a:t>
            </a:r>
            <a:r>
              <a:rPr lang="en-US" altLang="ja-JP" dirty="0">
                <a:solidFill>
                  <a:srgbClr val="000000"/>
                </a:solidFill>
                <a:latin typeface="Symbol" pitchFamily="2" charset="2"/>
                <a:cs typeface="Calibri" panose="020F0502020204030204" pitchFamily="34" charset="0"/>
              </a:rPr>
              <a:t>m</a:t>
            </a:r>
            <a:r>
              <a:rPr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左中かっこ 13">
            <a:extLst>
              <a:ext uri="{FF2B5EF4-FFF2-40B4-BE49-F238E27FC236}">
                <a16:creationId xmlns:a16="http://schemas.microsoft.com/office/drawing/2014/main" id="{EEC6E279-0E52-5BEE-7281-60D13EBAEBA3}"/>
              </a:ext>
            </a:extLst>
          </p:cNvPr>
          <p:cNvSpPr/>
          <p:nvPr/>
        </p:nvSpPr>
        <p:spPr>
          <a:xfrm>
            <a:off x="7452320" y="1196583"/>
            <a:ext cx="322325" cy="568998"/>
          </a:xfrm>
          <a:prstGeom prst="leftBrac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39072A-0118-A4BE-9CD4-4DA1BB8A8CE7}"/>
              </a:ext>
            </a:extLst>
          </p:cNvPr>
          <p:cNvSpPr txBox="1"/>
          <p:nvPr/>
        </p:nvSpPr>
        <p:spPr>
          <a:xfrm>
            <a:off x="6366863" y="933954"/>
            <a:ext cx="1040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diffusion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distance </a:t>
            </a:r>
            <a:endParaRPr kumimoji="1" lang="ja-JP" altLang="en-US" sz="14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5C07800-11B6-72F6-BC9F-626E30425C07}"/>
              </a:ext>
            </a:extLst>
          </p:cNvPr>
          <p:cNvSpPr/>
          <p:nvPr/>
        </p:nvSpPr>
        <p:spPr>
          <a:xfrm>
            <a:off x="82259" y="4493846"/>
            <a:ext cx="308289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itchFamily="34" charset="0"/>
                <a:cs typeface="Arial" pitchFamily="34" charset="0"/>
              </a:rPr>
              <a:t>R. 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Flükiger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sz="1200" i="1" dirty="0">
                <a:latin typeface="Arial" pitchFamily="34" charset="0"/>
                <a:cs typeface="Arial" pitchFamily="34" charset="0"/>
              </a:rPr>
              <a:t>Cryogenics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 48 (2008) 293-307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923C593-007D-4276-B151-35BD0CAEEA23}"/>
              </a:ext>
            </a:extLst>
          </p:cNvPr>
          <p:cNvGrpSpPr/>
          <p:nvPr/>
        </p:nvGrpSpPr>
        <p:grpSpPr>
          <a:xfrm>
            <a:off x="331361" y="1888255"/>
            <a:ext cx="2523382" cy="2652052"/>
            <a:chOff x="904233" y="3368963"/>
            <a:chExt cx="2516714" cy="2645044"/>
          </a:xfrm>
        </p:grpSpPr>
        <p:pic>
          <p:nvPicPr>
            <p:cNvPr id="18" name="Content Placeholder 7" descr="Screen Clipping">
              <a:extLst>
                <a:ext uri="{FF2B5EF4-FFF2-40B4-BE49-F238E27FC236}">
                  <a16:creationId xmlns:a16="http://schemas.microsoft.com/office/drawing/2014/main" id="{7D3D2A24-020A-D521-0A75-E1C84736C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30"/>
            <a:stretch>
              <a:fillRect/>
            </a:stretch>
          </p:blipFill>
          <p:spPr>
            <a:xfrm>
              <a:off x="906347" y="3368963"/>
              <a:ext cx="2514600" cy="2645044"/>
            </a:xfrm>
            <a:prstGeom prst="rect">
              <a:avLst/>
            </a:prstGeom>
          </p:spPr>
        </p:pic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D0C6F4B-4482-4DCD-5B60-E0F58DAB487A}"/>
                </a:ext>
              </a:extLst>
            </p:cNvPr>
            <p:cNvSpPr/>
            <p:nvPr/>
          </p:nvSpPr>
          <p:spPr>
            <a:xfrm>
              <a:off x="904234" y="4721162"/>
              <a:ext cx="229647" cy="42246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C77CD80D-3F3F-7DAE-6D86-0F5B347C9217}"/>
                </a:ext>
              </a:extLst>
            </p:cNvPr>
            <p:cNvSpPr/>
            <p:nvPr/>
          </p:nvSpPr>
          <p:spPr>
            <a:xfrm>
              <a:off x="2078342" y="4715805"/>
              <a:ext cx="229647" cy="26481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E5EBC7D8-A072-CEFF-B0E1-35BAE5887FD7}"/>
                </a:ext>
              </a:extLst>
            </p:cNvPr>
            <p:cNvSpPr/>
            <p:nvPr/>
          </p:nvSpPr>
          <p:spPr>
            <a:xfrm>
              <a:off x="2078341" y="3879439"/>
              <a:ext cx="229647" cy="26481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F869C78-E299-AEBC-F5DB-5872CBC4878E}"/>
                </a:ext>
              </a:extLst>
            </p:cNvPr>
            <p:cNvSpPr/>
            <p:nvPr/>
          </p:nvSpPr>
          <p:spPr>
            <a:xfrm>
              <a:off x="904233" y="3954700"/>
              <a:ext cx="229648" cy="33839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AE01FBE-733B-7E75-F812-ED44AE733D59}"/>
              </a:ext>
            </a:extLst>
          </p:cNvPr>
          <p:cNvSpPr txBox="1"/>
          <p:nvPr/>
        </p:nvSpPr>
        <p:spPr>
          <a:xfrm>
            <a:off x="7903102" y="2303347"/>
            <a:ext cx="100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0.55wt%</a:t>
            </a:r>
            <a:endParaRPr kumimoji="1" lang="ja-JP" altLang="en-US">
              <a:solidFill>
                <a:srgbClr val="008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17D02DE-EB09-1935-0EA6-A79A942E6B68}"/>
              </a:ext>
            </a:extLst>
          </p:cNvPr>
          <p:cNvSpPr txBox="1"/>
          <p:nvPr/>
        </p:nvSpPr>
        <p:spPr>
          <a:xfrm>
            <a:off x="7903102" y="1841695"/>
            <a:ext cx="100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0.44wt%</a:t>
            </a:r>
            <a:endParaRPr kumimoji="1" lang="ja-JP" altLang="en-US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869C5C-9CCA-81BA-644A-B8B380BD626E}"/>
              </a:ext>
            </a:extLst>
          </p:cNvPr>
          <p:cNvSpPr txBox="1"/>
          <p:nvPr/>
        </p:nvSpPr>
        <p:spPr>
          <a:xfrm>
            <a:off x="7872288" y="1288314"/>
            <a:ext cx="100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0.38wt%</a:t>
            </a:r>
            <a:endParaRPr kumimoji="1" lang="ja-JP" altLang="en-US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EA02F0EA-B9A7-EA22-2C9E-A20435587F5A}"/>
              </a:ext>
            </a:extLst>
          </p:cNvPr>
          <p:cNvSpPr/>
          <p:nvPr/>
        </p:nvSpPr>
        <p:spPr>
          <a:xfrm>
            <a:off x="8877411" y="983956"/>
            <a:ext cx="159130" cy="511679"/>
          </a:xfrm>
          <a:custGeom>
            <a:avLst/>
            <a:gdLst>
              <a:gd name="connsiteX0" fmla="*/ 162045 w 162045"/>
              <a:gd name="connsiteY0" fmla="*/ 0 h 497711"/>
              <a:gd name="connsiteX1" fmla="*/ 162045 w 162045"/>
              <a:gd name="connsiteY1" fmla="*/ 497711 h 497711"/>
              <a:gd name="connsiteX2" fmla="*/ 0 w 162045"/>
              <a:gd name="connsiteY2" fmla="*/ 497711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045" h="497711">
                <a:moveTo>
                  <a:pt x="162045" y="0"/>
                </a:moveTo>
                <a:lnTo>
                  <a:pt x="162045" y="497711"/>
                </a:lnTo>
                <a:lnTo>
                  <a:pt x="0" y="497711"/>
                </a:ln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89F8D7F-BEDD-22DD-576D-87CB3D7808E5}"/>
              </a:ext>
            </a:extLst>
          </p:cNvPr>
          <p:cNvCxnSpPr>
            <a:cxnSpLocks/>
          </p:cNvCxnSpPr>
          <p:nvPr/>
        </p:nvCxnSpPr>
        <p:spPr>
          <a:xfrm>
            <a:off x="6076709" y="1060005"/>
            <a:ext cx="0" cy="3849340"/>
          </a:xfrm>
          <a:prstGeom prst="line">
            <a:avLst/>
          </a:prstGeom>
          <a:ln w="19050">
            <a:solidFill>
              <a:srgbClr val="00FA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円/楕円 27">
            <a:extLst>
              <a:ext uri="{FF2B5EF4-FFF2-40B4-BE49-F238E27FC236}">
                <a16:creationId xmlns:a16="http://schemas.microsoft.com/office/drawing/2014/main" id="{DE821A85-DE85-C848-8C63-D8E6889BEE98}"/>
              </a:ext>
            </a:extLst>
          </p:cNvPr>
          <p:cNvSpPr/>
          <p:nvPr/>
        </p:nvSpPr>
        <p:spPr>
          <a:xfrm>
            <a:off x="5833641" y="4995061"/>
            <a:ext cx="484541" cy="305279"/>
          </a:xfrm>
          <a:prstGeom prst="ellipse">
            <a:avLst/>
          </a:prstGeom>
          <a:noFill/>
          <a:ln w="19050"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A2CA670-C8F3-53FE-3341-75F83C2DC8BE}"/>
              </a:ext>
            </a:extLst>
          </p:cNvPr>
          <p:cNvSpPr txBox="1"/>
          <p:nvPr/>
        </p:nvSpPr>
        <p:spPr>
          <a:xfrm>
            <a:off x="4499992" y="3906813"/>
            <a:ext cx="240745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>
                <a:solidFill>
                  <a:srgbClr val="000000"/>
                </a:solidFill>
              </a:rPr>
              <a:t>Ti</a:t>
            </a:r>
            <a:r>
              <a:rPr lang="en-US" altLang="ja-JP" dirty="0">
                <a:solidFill>
                  <a:srgbClr val="000000"/>
                </a:solidFill>
              </a:rPr>
              <a:t> content: C &gt; D &gt; E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B482EDB-3F3D-AE9F-39A3-8F9CF38D8603}"/>
              </a:ext>
            </a:extLst>
          </p:cNvPr>
          <p:cNvSpPr txBox="1"/>
          <p:nvPr/>
        </p:nvSpPr>
        <p:spPr>
          <a:xfrm>
            <a:off x="7020272" y="623616"/>
            <a:ext cx="2133918" cy="369332"/>
          </a:xfrm>
          <a:prstGeom prst="rect">
            <a:avLst/>
          </a:prstGeom>
          <a:solidFill>
            <a:srgbClr val="F0CFA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solidFill>
                  <a:srgbClr val="000000"/>
                </a:solidFill>
              </a:rPr>
              <a:t>Ti</a:t>
            </a:r>
            <a:r>
              <a:rPr kumimoji="1" lang="en-US" altLang="ja-JP" dirty="0">
                <a:solidFill>
                  <a:srgbClr val="000000"/>
                </a:solidFill>
              </a:rPr>
              <a:t> content in matrix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B06EBC1-5851-18F7-AA61-0D79F178D014}"/>
              </a:ext>
            </a:extLst>
          </p:cNvPr>
          <p:cNvSpPr txBox="1"/>
          <p:nvPr/>
        </p:nvSpPr>
        <p:spPr>
          <a:xfrm>
            <a:off x="4058846" y="49559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2AA6C1-24DA-01DD-5D82-18524026AA07}"/>
              </a:ext>
            </a:extLst>
          </p:cNvPr>
          <p:cNvSpPr txBox="1"/>
          <p:nvPr/>
        </p:nvSpPr>
        <p:spPr>
          <a:xfrm>
            <a:off x="4938414" y="49559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2C313C8-AAF9-A6DB-F3DA-A79C488D879F}"/>
              </a:ext>
            </a:extLst>
          </p:cNvPr>
          <p:cNvSpPr txBox="1"/>
          <p:nvPr/>
        </p:nvSpPr>
        <p:spPr>
          <a:xfrm>
            <a:off x="5869651" y="49559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89EE435-3941-1EBA-5E4D-077D8FE5E023}"/>
              </a:ext>
            </a:extLst>
          </p:cNvPr>
          <p:cNvSpPr txBox="1"/>
          <p:nvPr/>
        </p:nvSpPr>
        <p:spPr>
          <a:xfrm>
            <a:off x="6769333" y="49559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AA64A6F-CE0E-5F4E-8277-AE382DC83D6D}"/>
              </a:ext>
            </a:extLst>
          </p:cNvPr>
          <p:cNvSpPr txBox="1"/>
          <p:nvPr/>
        </p:nvSpPr>
        <p:spPr>
          <a:xfrm>
            <a:off x="7682529" y="49559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EA16502-F2BC-83BB-D3BE-774E04CB372C}"/>
              </a:ext>
            </a:extLst>
          </p:cNvPr>
          <p:cNvSpPr txBox="1"/>
          <p:nvPr/>
        </p:nvSpPr>
        <p:spPr>
          <a:xfrm>
            <a:off x="8595395" y="49559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kumimoji="1" lang="ja-JP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117242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6214</TotalTime>
  <Words>1862</Words>
  <Application>Microsoft Macintosh PowerPoint</Application>
  <PresentationFormat>画面に合わせる (4:3)</PresentationFormat>
  <Paragraphs>384</Paragraphs>
  <Slides>25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0" baseType="lpstr">
      <vt:lpstr>Rockwell Light</vt:lpstr>
      <vt:lpstr>Arial</vt:lpstr>
      <vt:lpstr>Calibri</vt:lpstr>
      <vt:lpstr>Symbol</vt:lpstr>
      <vt:lpstr>HFM(4-3)</vt:lpstr>
      <vt:lpstr>PowerPoint プレゼンテーション</vt:lpstr>
      <vt:lpstr>PowerPoint プレゼンテーション</vt:lpstr>
      <vt:lpstr>Outline</vt:lpstr>
      <vt:lpstr>PowerPoint プレゼンテーション</vt:lpstr>
      <vt:lpstr>1st phase of Nb3Sn conductor development program</vt:lpstr>
      <vt:lpstr>Target specifications for the 1st phase </vt:lpstr>
      <vt:lpstr>DT wires developed by JASTEC</vt:lpstr>
      <vt:lpstr>Shortening the Sn diffusion distance</vt:lpstr>
      <vt:lpstr>Ternary additive element</vt:lpstr>
      <vt:lpstr>The highest non-Cu Jc in DT wires in the 1st phase </vt:lpstr>
      <vt:lpstr>Effective filament diameter (deff) </vt:lpstr>
      <vt:lpstr>Tolerance against transverse stress of Trial 3 wires</vt:lpstr>
      <vt:lpstr>PowerPoint プレゼンテーション</vt:lpstr>
      <vt:lpstr>2nd phase of Nb3Sn conductor development program</vt:lpstr>
      <vt:lpstr>Structure</vt:lpstr>
      <vt:lpstr>Tasks for KEK</vt:lpstr>
      <vt:lpstr>Task 1: Industrialization of Distributed-Tin (DT) Nb3Sn wires </vt:lpstr>
      <vt:lpstr>Approaches to Task 1</vt:lpstr>
      <vt:lpstr>Task 2: Reinforcement of Nb3Sn wire</vt:lpstr>
      <vt:lpstr>Approaches to Task 2</vt:lpstr>
      <vt:lpstr>Task 3: Enhancement of the Jc of Nb3Sn wire</vt:lpstr>
      <vt:lpstr>Approaches to Task 3</vt:lpstr>
      <vt:lpstr>Current status</vt:lpstr>
      <vt:lpstr>Conclusions</vt:lpstr>
      <vt:lpstr>PowerPoint プレゼンテーション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Michinaka Sugano</cp:lastModifiedBy>
  <cp:revision>27</cp:revision>
  <cp:lastPrinted>2022-04-29T08:24:36Z</cp:lastPrinted>
  <dcterms:created xsi:type="dcterms:W3CDTF">2012-11-30T11:04:26Z</dcterms:created>
  <dcterms:modified xsi:type="dcterms:W3CDTF">2025-02-12T04:41:26Z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