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25"/>
  </p:notesMasterIdLst>
  <p:handoutMasterIdLst>
    <p:handoutMasterId r:id="rId26"/>
  </p:handoutMasterIdLst>
  <p:sldIdLst>
    <p:sldId id="1375" r:id="rId2"/>
    <p:sldId id="1378" r:id="rId3"/>
    <p:sldId id="1593" r:id="rId4"/>
    <p:sldId id="1587" r:id="rId5"/>
    <p:sldId id="1591" r:id="rId6"/>
    <p:sldId id="1577" r:id="rId7"/>
    <p:sldId id="1585" r:id="rId8"/>
    <p:sldId id="1579" r:id="rId9"/>
    <p:sldId id="1594" r:id="rId10"/>
    <p:sldId id="1578" r:id="rId11"/>
    <p:sldId id="1580" r:id="rId12"/>
    <p:sldId id="1584" r:id="rId13"/>
    <p:sldId id="1581" r:id="rId14"/>
    <p:sldId id="1582" r:id="rId15"/>
    <p:sldId id="1583" r:id="rId16"/>
    <p:sldId id="1586" r:id="rId17"/>
    <p:sldId id="1592" r:id="rId18"/>
    <p:sldId id="1589" r:id="rId19"/>
    <p:sldId id="1588" r:id="rId20"/>
    <p:sldId id="1598" r:id="rId21"/>
    <p:sldId id="1595" r:id="rId22"/>
    <p:sldId id="1596" r:id="rId23"/>
    <p:sldId id="1597" r:id="rId24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3399FF"/>
    <a:srgbClr val="0000FF"/>
    <a:srgbClr val="D60093"/>
    <a:srgbClr val="FF6600"/>
    <a:srgbClr val="008E40"/>
    <a:srgbClr val="FFCC99"/>
    <a:srgbClr val="99FFCC"/>
    <a:srgbClr val="CCFF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1" autoAdjust="0"/>
    <p:restoredTop sz="85169" autoAdjust="0"/>
  </p:normalViewPr>
  <p:slideViewPr>
    <p:cSldViewPr>
      <p:cViewPr varScale="1">
        <p:scale>
          <a:sx n="77" d="100"/>
          <a:sy n="77" d="100"/>
        </p:scale>
        <p:origin x="1140" y="84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11/28/2024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Solenoid compensation - 2024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619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07A81-59C0-7C53-EC48-B54A30086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405179" cy="714265"/>
          </a:xfrm>
        </p:spPr>
        <p:txBody>
          <a:bodyPr/>
          <a:lstStyle/>
          <a:p>
            <a:r>
              <a:rPr lang="en-US" dirty="0"/>
              <a:t>Polarization wo/with </a:t>
            </a:r>
            <a:r>
              <a:rPr lang="en-US" dirty="0" err="1"/>
              <a:t>SolSpin</a:t>
            </a:r>
            <a:r>
              <a:rPr lang="en-US" dirty="0"/>
              <a:t> bumps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6996C-CF58-9FE1-123C-A7C4FB337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45"/>
            <a:ext cx="9634139" cy="1133945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Two examples with polarization wo/with compensation bumps.</a:t>
            </a:r>
          </a:p>
          <a:p>
            <a:r>
              <a:rPr lang="en-US" sz="1800" dirty="0"/>
              <a:t>In the experiment on the left: ~4% polarization without compensation. </a:t>
            </a:r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FB0874-5C5E-8D7D-3B00-916342289D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48312"/>
            <a:ext cx="6083221" cy="34704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BB374D-D1B6-5A71-BBA5-BC4958CE4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78" y="2167208"/>
            <a:ext cx="5929601" cy="36777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A1FBA6-F425-16B1-AD9A-A146286E8B66}"/>
              </a:ext>
            </a:extLst>
          </p:cNvPr>
          <p:cNvSpPr txBox="1"/>
          <p:nvPr/>
        </p:nvSpPr>
        <p:spPr>
          <a:xfrm>
            <a:off x="1129956" y="2367603"/>
            <a:ext cx="16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CERN/SL 94-08</a:t>
            </a:r>
            <a:endParaRPr lang="en-GB" sz="16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24E1E8-1E58-930C-51BB-BECDAADCA662}"/>
              </a:ext>
            </a:extLst>
          </p:cNvPr>
          <p:cNvSpPr txBox="1"/>
          <p:nvPr/>
        </p:nvSpPr>
        <p:spPr>
          <a:xfrm>
            <a:off x="9859690" y="4480276"/>
            <a:ext cx="1850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PHD R. </a:t>
            </a:r>
            <a:r>
              <a:rPr lang="en-US" sz="16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Assmann</a:t>
            </a:r>
            <a:endParaRPr lang="en-GB" sz="16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6E39FA-AF0E-7BD4-C13D-98F7EA1B0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5584" y="987696"/>
            <a:ext cx="3567075" cy="8794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37A92E-60DB-926B-FBF1-B9327A3A5FC7}"/>
              </a:ext>
            </a:extLst>
          </p:cNvPr>
          <p:cNvSpPr txBox="1"/>
          <p:nvPr/>
        </p:nvSpPr>
        <p:spPr>
          <a:xfrm>
            <a:off x="8612146" y="713159"/>
            <a:ext cx="3433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Predicted impact of solenoids (linear):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888BD2-1578-42D4-5090-B9244B91B9C4}"/>
              </a:ext>
            </a:extLst>
          </p:cNvPr>
          <p:cNvSpPr/>
          <p:nvPr/>
        </p:nvSpPr>
        <p:spPr>
          <a:xfrm>
            <a:off x="8545584" y="631770"/>
            <a:ext cx="3500515" cy="1416542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2DFACE-9971-1376-F701-D75B70DC886F}"/>
              </a:ext>
            </a:extLst>
          </p:cNvPr>
          <p:cNvSpPr txBox="1"/>
          <p:nvPr/>
        </p:nvSpPr>
        <p:spPr>
          <a:xfrm>
            <a:off x="3311715" y="2420402"/>
            <a:ext cx="2109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+mn-lt"/>
              </a:rPr>
              <a:t>E = 44.7 GeV, </a:t>
            </a:r>
            <a:r>
              <a:rPr lang="en-US" sz="14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400" b="1" baseline="-25000" dirty="0">
                <a:solidFill>
                  <a:srgbClr val="0000FF"/>
                </a:solidFill>
                <a:latin typeface="+mn-lt"/>
              </a:rPr>
              <a:t>s</a:t>
            </a:r>
            <a:r>
              <a:rPr lang="en-US" sz="1400" b="1" dirty="0">
                <a:solidFill>
                  <a:srgbClr val="0000FF"/>
                </a:solidFill>
                <a:latin typeface="+mn-lt"/>
              </a:rPr>
              <a:t> ~101.5</a:t>
            </a:r>
            <a:endParaRPr lang="en-GB" sz="1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BCD845-6E2A-BD48-2AAC-0E4F242B8D76}"/>
              </a:ext>
            </a:extLst>
          </p:cNvPr>
          <p:cNvSpPr txBox="1"/>
          <p:nvPr/>
        </p:nvSpPr>
        <p:spPr>
          <a:xfrm>
            <a:off x="7090906" y="2871817"/>
            <a:ext cx="2109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+mn-lt"/>
              </a:rPr>
              <a:t>E = 44.7 GeV, </a:t>
            </a:r>
            <a:r>
              <a:rPr lang="en-US" sz="14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400" b="1" baseline="-25000" dirty="0">
                <a:solidFill>
                  <a:srgbClr val="0000FF"/>
                </a:solidFill>
                <a:latin typeface="+mn-lt"/>
              </a:rPr>
              <a:t>s</a:t>
            </a:r>
            <a:r>
              <a:rPr lang="en-US" sz="1400" b="1" dirty="0">
                <a:solidFill>
                  <a:srgbClr val="0000FF"/>
                </a:solidFill>
                <a:latin typeface="+mn-lt"/>
              </a:rPr>
              <a:t> ~101.5</a:t>
            </a:r>
            <a:endParaRPr lang="en-GB" sz="1400" b="1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0050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FC500-F81F-3395-7B62-9477B668F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Compensation bumps</a:t>
            </a: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46503B4-3F9E-4574-7760-47C5495CA0B1}"/>
              </a:ext>
            </a:extLst>
          </p:cNvPr>
          <p:cNvGrpSpPr/>
          <p:nvPr/>
        </p:nvGrpSpPr>
        <p:grpSpPr>
          <a:xfrm>
            <a:off x="7290954" y="-1"/>
            <a:ext cx="4665905" cy="5925325"/>
            <a:chOff x="7290954" y="-1"/>
            <a:chExt cx="4665905" cy="5925325"/>
          </a:xfrm>
        </p:grpSpPr>
        <p:pic>
          <p:nvPicPr>
            <p:cNvPr id="7" name="Picture 6" descr="A screenshot of a graph&#10;&#10;Description automatically generated">
              <a:extLst>
                <a:ext uri="{FF2B5EF4-FFF2-40B4-BE49-F238E27FC236}">
                  <a16:creationId xmlns:a16="http://schemas.microsoft.com/office/drawing/2014/main" id="{AF6DF42A-B52C-3DAF-9C0A-1D7FF695B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0954" y="-1"/>
              <a:ext cx="4648878" cy="592532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878713E-D93D-D745-8517-A97942CB0184}"/>
                </a:ext>
              </a:extLst>
            </p:cNvPr>
            <p:cNvSpPr txBox="1"/>
            <p:nvPr/>
          </p:nvSpPr>
          <p:spPr>
            <a:xfrm>
              <a:off x="9615393" y="3521100"/>
              <a:ext cx="12696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Vertical orbit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0E40AFF-EF07-BDDD-369A-2AC0B99DBAE2}"/>
                </a:ext>
              </a:extLst>
            </p:cNvPr>
            <p:cNvSpPr txBox="1"/>
            <p:nvPr/>
          </p:nvSpPr>
          <p:spPr>
            <a:xfrm>
              <a:off x="9478092" y="5302447"/>
              <a:ext cx="17761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Vertical dispersion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C079475-AA3E-6158-6067-58566F9C9DAF}"/>
                </a:ext>
              </a:extLst>
            </p:cNvPr>
            <p:cNvSpPr txBox="1"/>
            <p:nvPr/>
          </p:nvSpPr>
          <p:spPr>
            <a:xfrm>
              <a:off x="8054655" y="2454295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+mj-lt"/>
                </a:rPr>
                <a:t>L3</a:t>
              </a:r>
              <a:endParaRPr lang="en-GB" sz="1200" b="1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BEEB2BD-7186-EE5A-2A98-72B9B7CEF1BA}"/>
                </a:ext>
              </a:extLst>
            </p:cNvPr>
            <p:cNvSpPr txBox="1"/>
            <p:nvPr/>
          </p:nvSpPr>
          <p:spPr>
            <a:xfrm>
              <a:off x="9126099" y="2731294"/>
              <a:ext cx="7056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+mj-lt"/>
                </a:rPr>
                <a:t>ALEPH</a:t>
              </a:r>
              <a:endParaRPr lang="en-GB" sz="1200" b="1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26EE6EB-6540-8870-A274-F7F2DCDCDB16}"/>
                </a:ext>
              </a:extLst>
            </p:cNvPr>
            <p:cNvSpPr txBox="1"/>
            <p:nvPr/>
          </p:nvSpPr>
          <p:spPr>
            <a:xfrm>
              <a:off x="10101877" y="2721698"/>
              <a:ext cx="6012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+mj-lt"/>
                </a:rPr>
                <a:t>OPAL</a:t>
              </a:r>
              <a:endParaRPr lang="en-GB" sz="1200" b="1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EC8320-5E68-9115-F785-6715DB998767}"/>
                </a:ext>
              </a:extLst>
            </p:cNvPr>
            <p:cNvSpPr txBox="1"/>
            <p:nvPr/>
          </p:nvSpPr>
          <p:spPr>
            <a:xfrm>
              <a:off x="11207936" y="2657770"/>
              <a:ext cx="7489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+mj-lt"/>
                </a:rPr>
                <a:t>DELPHI</a:t>
              </a:r>
              <a:endParaRPr lang="en-GB" sz="1200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pic>
        <p:nvPicPr>
          <p:cNvPr id="16" name="Picture 15" descr="A graph of a graph&#10;&#10;Description automatically generated">
            <a:extLst>
              <a:ext uri="{FF2B5EF4-FFF2-40B4-BE49-F238E27FC236}">
                <a16:creationId xmlns:a16="http://schemas.microsoft.com/office/drawing/2014/main" id="{D3F6F427-9FAB-BF70-D945-414268C285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56" y="1540513"/>
            <a:ext cx="5545217" cy="27885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875C373-911E-9257-F7B8-18634CDC7EED}"/>
              </a:ext>
            </a:extLst>
          </p:cNvPr>
          <p:cNvSpPr txBox="1"/>
          <p:nvPr/>
        </p:nvSpPr>
        <p:spPr>
          <a:xfrm>
            <a:off x="879741" y="1152312"/>
            <a:ext cx="2972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Double pi-bump, ALEPH left side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63D5A3-2109-998B-34A8-42C5E2BB4BD5}"/>
              </a:ext>
            </a:extLst>
          </p:cNvPr>
          <p:cNvSpPr txBox="1"/>
          <p:nvPr/>
        </p:nvSpPr>
        <p:spPr>
          <a:xfrm>
            <a:off x="7593795" y="324413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Complete bump set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A45C42A-CE3F-A2E1-1F69-BA7214B08034}"/>
              </a:ext>
            </a:extLst>
          </p:cNvPr>
          <p:cNvCxnSpPr/>
          <p:nvPr/>
        </p:nvCxnSpPr>
        <p:spPr>
          <a:xfrm>
            <a:off x="1103350" y="4504340"/>
            <a:ext cx="4493385" cy="0"/>
          </a:xfrm>
          <a:prstGeom prst="straightConnector1">
            <a:avLst/>
          </a:prstGeom>
          <a:ln>
            <a:solidFill>
              <a:schemeClr val="accent6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B71DEA3-91F4-5CAD-EC33-58DBE26B1208}"/>
              </a:ext>
            </a:extLst>
          </p:cNvPr>
          <p:cNvSpPr txBox="1"/>
          <p:nvPr/>
        </p:nvSpPr>
        <p:spPr>
          <a:xfrm>
            <a:off x="2886444" y="4504340"/>
            <a:ext cx="965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accent6"/>
                </a:solidFill>
                <a:latin typeface="Symbol" panose="05050102010706020507" pitchFamily="18" charset="2"/>
              </a:rPr>
              <a:t>Dm</a:t>
            </a:r>
            <a:r>
              <a:rPr lang="en-US" sz="1600" b="1" baseline="-25000" dirty="0" err="1">
                <a:solidFill>
                  <a:schemeClr val="accent6"/>
                </a:solidFill>
                <a:latin typeface="+mj-lt"/>
              </a:rPr>
              <a:t>y</a:t>
            </a:r>
            <a:r>
              <a:rPr lang="en-US" sz="1600" b="1" dirty="0">
                <a:solidFill>
                  <a:schemeClr val="accent6"/>
                </a:solidFill>
                <a:latin typeface="+mj-lt"/>
              </a:rPr>
              <a:t> = 2</a:t>
            </a:r>
            <a:r>
              <a:rPr lang="en-US" sz="1600" b="1" dirty="0">
                <a:solidFill>
                  <a:schemeClr val="accent6"/>
                </a:solidFill>
                <a:latin typeface="Symbol" panose="05050102010706020507" pitchFamily="18" charset="2"/>
              </a:rPr>
              <a:t>p</a:t>
            </a:r>
            <a:endParaRPr lang="en-GB" sz="1600" b="1" dirty="0">
              <a:solidFill>
                <a:schemeClr val="accent6"/>
              </a:solidFill>
              <a:latin typeface="Symbol" panose="05050102010706020507" pitchFamily="18" charset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923BA2-B4EF-6797-3CBB-E44931A037A0}"/>
              </a:ext>
            </a:extLst>
          </p:cNvPr>
          <p:cNvSpPr txBox="1"/>
          <p:nvPr/>
        </p:nvSpPr>
        <p:spPr>
          <a:xfrm>
            <a:off x="2848969" y="4954757"/>
            <a:ext cx="1459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accent6"/>
                </a:solidFill>
                <a:latin typeface="Symbol" panose="05050102010706020507" pitchFamily="18" charset="2"/>
              </a:rPr>
              <a:t>Dn</a:t>
            </a:r>
            <a:r>
              <a:rPr lang="en-US" sz="1600" b="1" baseline="-25000" dirty="0" err="1">
                <a:solidFill>
                  <a:schemeClr val="accent6"/>
                </a:solidFill>
                <a:latin typeface="+mj-lt"/>
              </a:rPr>
              <a:t>s</a:t>
            </a:r>
            <a:r>
              <a:rPr lang="en-US" sz="1600" b="1" dirty="0">
                <a:solidFill>
                  <a:schemeClr val="accent6"/>
                </a:solidFill>
                <a:latin typeface="+mj-lt"/>
              </a:rPr>
              <a:t> = 4</a:t>
            </a:r>
            <a:r>
              <a:rPr lang="en-US" sz="1600" b="1" dirty="0">
                <a:solidFill>
                  <a:schemeClr val="accent6"/>
                </a:solidFill>
                <a:latin typeface="Symbol" panose="05050102010706020507" pitchFamily="18" charset="2"/>
              </a:rPr>
              <a:t>p + p</a:t>
            </a:r>
            <a:r>
              <a:rPr lang="en-US" sz="1600" b="1" dirty="0">
                <a:solidFill>
                  <a:schemeClr val="accent6"/>
                </a:solidFill>
                <a:latin typeface="+mn-lt"/>
              </a:rPr>
              <a:t>/2</a:t>
            </a:r>
            <a:endParaRPr lang="en-GB" sz="1600" b="1" dirty="0">
              <a:solidFill>
                <a:schemeClr val="accent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1416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5CD1D-4EFE-577C-4F03-F6A71E5AF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945789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Impact on emittance/performance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65DB5-E922-E0C7-DBBB-0315DB29E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258" y="1166018"/>
            <a:ext cx="11055019" cy="4525963"/>
          </a:xfrm>
        </p:spPr>
        <p:txBody>
          <a:bodyPr>
            <a:normAutofit/>
          </a:bodyPr>
          <a:lstStyle/>
          <a:p>
            <a:r>
              <a:rPr lang="en-US" sz="2000" dirty="0"/>
              <a:t>The </a:t>
            </a:r>
            <a:r>
              <a:rPr lang="en-US" sz="2000" b="1" dirty="0"/>
              <a:t>double pi-bumps at </a:t>
            </a:r>
            <a:r>
              <a:rPr lang="en-US" sz="2000" b="1" dirty="0">
                <a:latin typeface="Symbol" panose="05050102010706020507" pitchFamily="18" charset="2"/>
              </a:rPr>
              <a:t>p</a:t>
            </a:r>
            <a:r>
              <a:rPr lang="en-US" sz="2000" b="1" dirty="0"/>
              <a:t> phase advance </a:t>
            </a:r>
            <a:r>
              <a:rPr lang="en-US" sz="2000" dirty="0"/>
              <a:t>contain well the </a:t>
            </a:r>
            <a:r>
              <a:rPr lang="en-US" sz="2000" b="1" dirty="0"/>
              <a:t>vertical dispersion </a:t>
            </a:r>
            <a:r>
              <a:rPr lang="en-US" sz="2000" dirty="0"/>
              <a:t>within the bump region, limiting the vertical emittance growth.</a:t>
            </a:r>
          </a:p>
          <a:p>
            <a:r>
              <a:rPr lang="en-US" sz="2000" dirty="0"/>
              <a:t>At the Z, the vertical bumps generate a vertical emittance of </a:t>
            </a:r>
            <a:r>
              <a:rPr lang="en-US" sz="2000" b="1" dirty="0" err="1">
                <a:latin typeface="Symbol" panose="05050102010706020507" pitchFamily="18" charset="2"/>
              </a:rPr>
              <a:t>e</a:t>
            </a:r>
            <a:r>
              <a:rPr lang="en-US" sz="2000" b="1" baseline="-25000" dirty="0" err="1"/>
              <a:t>y</a:t>
            </a:r>
            <a:r>
              <a:rPr lang="en-US" sz="2000" b="1" baseline="-25000" dirty="0"/>
              <a:t> </a:t>
            </a:r>
            <a:r>
              <a:rPr lang="en-US" sz="2000" b="1" dirty="0"/>
              <a:t>~ 150 pm</a:t>
            </a:r>
            <a:r>
              <a:rPr lang="en-US" sz="2000" dirty="0"/>
              <a:t>.</a:t>
            </a:r>
          </a:p>
          <a:p>
            <a:r>
              <a:rPr lang="en-US" sz="2000" dirty="0"/>
              <a:t>For a natural horizontal emittance of </a:t>
            </a:r>
            <a:r>
              <a:rPr lang="en-US" sz="2000" b="1" dirty="0">
                <a:latin typeface="Symbol" panose="05050102010706020507" pitchFamily="18" charset="2"/>
              </a:rPr>
              <a:t>e</a:t>
            </a:r>
            <a:r>
              <a:rPr lang="en-US" sz="2000" b="1" baseline="-25000" dirty="0"/>
              <a:t>x</a:t>
            </a:r>
            <a:r>
              <a:rPr lang="en-US" sz="2000" b="1" dirty="0"/>
              <a:t> = 12-30 nm </a:t>
            </a:r>
            <a:r>
              <a:rPr lang="en-US" sz="2000" dirty="0"/>
              <a:t>(wo/with wigglers) for the LEP 90/60 optics (optics with 90</a:t>
            </a:r>
            <a:r>
              <a:rPr lang="en-US" sz="2000" dirty="0">
                <a:sym typeface="Symbol" panose="05050102010706020507" pitchFamily="18" charset="2"/>
              </a:rPr>
              <a:t></a:t>
            </a:r>
            <a:r>
              <a:rPr lang="en-US" sz="2000" dirty="0"/>
              <a:t> phase advance in H and 60</a:t>
            </a:r>
            <a:r>
              <a:rPr lang="en-US" sz="2000" dirty="0">
                <a:sym typeface="Symbol" panose="05050102010706020507" pitchFamily="18" charset="2"/>
              </a:rPr>
              <a:t> </a:t>
            </a:r>
            <a:r>
              <a:rPr lang="en-US" sz="2000" dirty="0"/>
              <a:t> V), this corresponds to </a:t>
            </a:r>
            <a:r>
              <a:rPr lang="en-US" sz="2000" b="1" dirty="0" err="1">
                <a:latin typeface="Symbol" panose="05050102010706020507" pitchFamily="18" charset="2"/>
              </a:rPr>
              <a:t>e</a:t>
            </a:r>
            <a:r>
              <a:rPr lang="en-US" sz="2000" b="1" baseline="-25000" dirty="0" err="1"/>
              <a:t>y</a:t>
            </a:r>
            <a:r>
              <a:rPr lang="en-US" sz="2000" b="1" dirty="0"/>
              <a:t>/</a:t>
            </a:r>
            <a:r>
              <a:rPr lang="en-US" sz="2000" b="1" dirty="0">
                <a:latin typeface="Symbol" panose="05050102010706020507" pitchFamily="18" charset="2"/>
              </a:rPr>
              <a:t>e</a:t>
            </a:r>
            <a:r>
              <a:rPr lang="en-US" sz="2000" b="1" baseline="-25000" dirty="0"/>
              <a:t>x</a:t>
            </a:r>
            <a:r>
              <a:rPr lang="en-US" sz="2000" b="1" dirty="0"/>
              <a:t> ~0.5-1.2%.</a:t>
            </a:r>
          </a:p>
          <a:p>
            <a:pPr lvl="1"/>
            <a:r>
              <a:rPr lang="en-US" sz="1800" dirty="0"/>
              <a:t>At 45 GeV LEP operated with</a:t>
            </a:r>
            <a:r>
              <a:rPr lang="en-US" sz="1800" dirty="0">
                <a:latin typeface="Symbol" panose="05050102010706020507" pitchFamily="18" charset="2"/>
              </a:rPr>
              <a:t> </a:t>
            </a:r>
            <a:r>
              <a:rPr lang="en-US" sz="1800" dirty="0" err="1">
                <a:latin typeface="Symbol" panose="05050102010706020507" pitchFamily="18" charset="2"/>
              </a:rPr>
              <a:t>e</a:t>
            </a:r>
            <a:r>
              <a:rPr lang="en-US" sz="1800" baseline="-25000" dirty="0" err="1"/>
              <a:t>y</a:t>
            </a:r>
            <a:r>
              <a:rPr lang="en-US" sz="1800" dirty="0"/>
              <a:t>/</a:t>
            </a:r>
            <a:r>
              <a:rPr lang="en-US" sz="1800" dirty="0">
                <a:latin typeface="Symbol" panose="05050102010706020507" pitchFamily="18" charset="2"/>
              </a:rPr>
              <a:t>e</a:t>
            </a:r>
            <a:r>
              <a:rPr lang="en-US" sz="1800" baseline="-25000" dirty="0"/>
              <a:t>x</a:t>
            </a:r>
            <a:r>
              <a:rPr lang="en-US" sz="1800" dirty="0"/>
              <a:t> ~1% in physics production. </a:t>
            </a:r>
          </a:p>
          <a:p>
            <a:pPr lvl="1"/>
            <a:endParaRPr lang="en-US" sz="1800" dirty="0"/>
          </a:p>
          <a:p>
            <a:r>
              <a:rPr lang="en-US" sz="2000" dirty="0"/>
              <a:t>At LEP no polarization in physics: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polarization studies &amp; energy calibration outside physics data taking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 emittance growth not critical.</a:t>
            </a:r>
            <a:endParaRPr lang="en-US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056770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21A03-3A05-1991-99DD-AAC5F6D44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path arc to IP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4DAA1-B38A-0D66-D020-C6007EA29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20"/>
            <a:ext cx="4336731" cy="4072638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Spin vector orientation assuming initial vertical direction from </a:t>
            </a:r>
            <a:r>
              <a:rPr lang="en-US" sz="1800" b="1" dirty="0"/>
              <a:t>entrance of the left side compensation bump </a:t>
            </a:r>
            <a:r>
              <a:rPr lang="en-US" sz="1800" dirty="0"/>
              <a:t>to the </a:t>
            </a:r>
            <a:r>
              <a:rPr lang="en-US" sz="1800" b="1" dirty="0"/>
              <a:t>exit of the solenoid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Color coded from dark blue (start) to yellow (end).</a:t>
            </a:r>
          </a:p>
          <a:p>
            <a:pPr lvl="1"/>
            <a:r>
              <a:rPr lang="en-US" sz="1400" dirty="0"/>
              <a:t>Each point: one machine element.</a:t>
            </a:r>
          </a:p>
          <a:p>
            <a:endParaRPr lang="en-US" sz="1800" b="1" dirty="0"/>
          </a:p>
          <a:p>
            <a:r>
              <a:rPr lang="en-US" sz="1800" b="1" dirty="0"/>
              <a:t>Horizontal lines</a:t>
            </a:r>
            <a:r>
              <a:rPr lang="en-US" sz="1800" dirty="0"/>
              <a:t>: spin deflections induced by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vertical orbit correctors</a:t>
            </a:r>
            <a:r>
              <a:rPr lang="en-US" sz="1800" b="1" dirty="0"/>
              <a:t> </a:t>
            </a:r>
            <a:r>
              <a:rPr lang="en-US" sz="1800" dirty="0"/>
              <a:t>or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offsets in quadrupoles</a:t>
            </a:r>
            <a:r>
              <a:rPr lang="en-US" sz="1800" dirty="0"/>
              <a:t>.</a:t>
            </a:r>
          </a:p>
          <a:p>
            <a:r>
              <a:rPr lang="en-US" sz="1800" b="1" dirty="0"/>
              <a:t>Curved sections</a:t>
            </a:r>
            <a:r>
              <a:rPr lang="en-US" sz="1800" dirty="0"/>
              <a:t>: precession in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dipoles</a:t>
            </a:r>
            <a:r>
              <a:rPr lang="en-US" sz="1800" dirty="0"/>
              <a:t>.</a:t>
            </a:r>
            <a:endParaRPr lang="en-GB" sz="180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77FC03F-078D-A308-7A9A-F9A66800FAFB}"/>
              </a:ext>
            </a:extLst>
          </p:cNvPr>
          <p:cNvGrpSpPr/>
          <p:nvPr/>
        </p:nvGrpSpPr>
        <p:grpSpPr>
          <a:xfrm>
            <a:off x="5324311" y="274638"/>
            <a:ext cx="6496006" cy="5394674"/>
            <a:chOff x="5324311" y="274638"/>
            <a:chExt cx="6496006" cy="539467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72DC73F-BF3C-C83A-B85C-A21DDA434203}"/>
                </a:ext>
              </a:extLst>
            </p:cNvPr>
            <p:cNvGrpSpPr/>
            <p:nvPr/>
          </p:nvGrpSpPr>
          <p:grpSpPr>
            <a:xfrm>
              <a:off x="5517954" y="274638"/>
              <a:ext cx="6302363" cy="5225397"/>
              <a:chOff x="3868510" y="707208"/>
              <a:chExt cx="6302363" cy="5225397"/>
            </a:xfrm>
          </p:grpSpPr>
          <p:pic>
            <p:nvPicPr>
              <p:cNvPr id="5" name="Picture 4" descr="A graph of a number of dots&#10;&#10;Description automatically generated">
                <a:extLst>
                  <a:ext uri="{FF2B5EF4-FFF2-40B4-BE49-F238E27FC236}">
                    <a16:creationId xmlns:a16="http://schemas.microsoft.com/office/drawing/2014/main" id="{13C447D7-0848-A657-470B-4196CD37CC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68510" y="988903"/>
                <a:ext cx="5139215" cy="4943702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1301852-4DD9-FD15-062F-DA1C81897B3F}"/>
                  </a:ext>
                </a:extLst>
              </p:cNvPr>
              <p:cNvSpPr txBox="1"/>
              <p:nvPr/>
            </p:nvSpPr>
            <p:spPr>
              <a:xfrm>
                <a:off x="6019190" y="2999088"/>
                <a:ext cx="5934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6">
                        <a:lumMod val="50000"/>
                      </a:schemeClr>
                    </a:solidFill>
                    <a:latin typeface="+mj-lt"/>
                  </a:rPr>
                  <a:t>Start</a:t>
                </a:r>
                <a:endParaRPr lang="en-GB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144C5C1-E07E-0A07-DFFF-81F8A72294A0}"/>
                  </a:ext>
                </a:extLst>
              </p:cNvPr>
              <p:cNvSpPr txBox="1"/>
              <p:nvPr/>
            </p:nvSpPr>
            <p:spPr>
              <a:xfrm>
                <a:off x="8436103" y="5157225"/>
                <a:ext cx="17347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6">
                        <a:lumMod val="50000"/>
                      </a:schemeClr>
                    </a:solidFill>
                    <a:latin typeface="+mj-lt"/>
                  </a:rPr>
                  <a:t>Entrance solenoid</a:t>
                </a:r>
                <a:endParaRPr lang="en-GB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E58119-930A-710B-7EBD-17FACE3EDD97}"/>
                  </a:ext>
                </a:extLst>
              </p:cNvPr>
              <p:cNvSpPr txBox="1"/>
              <p:nvPr/>
            </p:nvSpPr>
            <p:spPr>
              <a:xfrm>
                <a:off x="7308766" y="707208"/>
                <a:ext cx="12971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6">
                        <a:lumMod val="50000"/>
                      </a:schemeClr>
                    </a:solidFill>
                    <a:latin typeface="+mj-lt"/>
                  </a:rPr>
                  <a:t>Exit solenoid</a:t>
                </a:r>
                <a:endParaRPr lang="en-GB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endParaRP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0CC7AE28-84A0-F6B3-C829-5EA6B2AB4A2C}"/>
                  </a:ext>
                </a:extLst>
              </p:cNvPr>
              <p:cNvCxnSpPr>
                <a:cxnSpLocks/>
                <a:stCxn id="8" idx="2"/>
              </p:cNvCxnSpPr>
              <p:nvPr/>
            </p:nvCxnSpPr>
            <p:spPr>
              <a:xfrm flipH="1">
                <a:off x="7478580" y="1014985"/>
                <a:ext cx="478761" cy="406488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EE96DEBD-8AB1-CA62-6380-39656C8CA283}"/>
                  </a:ext>
                </a:extLst>
              </p:cNvPr>
              <p:cNvCxnSpPr>
                <a:cxnSpLocks/>
                <a:stCxn id="7" idx="1"/>
              </p:cNvCxnSpPr>
              <p:nvPr/>
            </p:nvCxnSpPr>
            <p:spPr>
              <a:xfrm flipH="1">
                <a:off x="7478580" y="5311114"/>
                <a:ext cx="957523" cy="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8E2D0B3-3A73-143D-7BE6-A56EFE9784B2}"/>
                </a:ext>
              </a:extLst>
            </p:cNvPr>
            <p:cNvSpPr txBox="1"/>
            <p:nvPr/>
          </p:nvSpPr>
          <p:spPr>
            <a:xfrm>
              <a:off x="10205099" y="4344660"/>
              <a:ext cx="13773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End of bumps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EDCFA0A-6E0C-6B45-9DE2-6F76FC33840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82880" y="4314557"/>
              <a:ext cx="400675" cy="223543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C46A4CF-6B04-31A1-087F-A0B411A1F700}"/>
                </a:ext>
              </a:extLst>
            </p:cNvPr>
            <p:cNvSpPr txBox="1"/>
            <p:nvPr/>
          </p:nvSpPr>
          <p:spPr>
            <a:xfrm>
              <a:off x="9206110" y="5330758"/>
              <a:ext cx="1297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n</a:t>
              </a:r>
              <a:r>
                <a:rPr lang="en-US" sz="1600" b="1" baseline="-25000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s</a:t>
              </a:r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 (mrad)</a:t>
              </a:r>
              <a:endParaRPr lang="en-GB" sz="16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3D123CC-D6B0-2D12-005A-90B74686F394}"/>
                </a:ext>
              </a:extLst>
            </p:cNvPr>
            <p:cNvSpPr txBox="1"/>
            <p:nvPr/>
          </p:nvSpPr>
          <p:spPr>
            <a:xfrm rot="16200000">
              <a:off x="4845013" y="1451134"/>
              <a:ext cx="1297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n</a:t>
              </a:r>
              <a:r>
                <a:rPr lang="en-US" sz="1600" b="1" baseline="-25000" dirty="0" err="1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x</a:t>
              </a:r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 (mrad)</a:t>
              </a:r>
              <a:endParaRPr lang="en-GB" sz="16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0360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21A03-3A05-1991-99DD-AAC5F6D44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path IP to arc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4DAA1-B38A-0D66-D020-C6007EA29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4336731" cy="4525963"/>
          </a:xfrm>
        </p:spPr>
        <p:txBody>
          <a:bodyPr>
            <a:normAutofit/>
          </a:bodyPr>
          <a:lstStyle/>
          <a:p>
            <a:r>
              <a:rPr lang="en-US" sz="1800" dirty="0"/>
              <a:t>Spin vector orientation from </a:t>
            </a:r>
            <a:r>
              <a:rPr lang="en-US" sz="1800" b="1" dirty="0"/>
              <a:t>exit of the solenoid </a:t>
            </a:r>
            <a:r>
              <a:rPr lang="en-US" sz="1800" dirty="0"/>
              <a:t>to</a:t>
            </a:r>
            <a:r>
              <a:rPr lang="en-US" sz="1800" b="1" dirty="0"/>
              <a:t> the end of the right-side compensation bump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Color coded from dark blue (start) to yellow (end).</a:t>
            </a:r>
          </a:p>
          <a:p>
            <a:endParaRPr lang="en-US" sz="1800" b="1" dirty="0"/>
          </a:p>
          <a:p>
            <a:r>
              <a:rPr lang="en-US" sz="1800" b="1" dirty="0"/>
              <a:t>Horizontal lines</a:t>
            </a:r>
            <a:r>
              <a:rPr lang="en-US" sz="1800" dirty="0"/>
              <a:t>: spin deflections induced by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vertical orbit correctors</a:t>
            </a:r>
            <a:r>
              <a:rPr lang="en-US" sz="1800" b="1" dirty="0"/>
              <a:t> </a:t>
            </a:r>
            <a:r>
              <a:rPr lang="en-US" sz="1800" dirty="0"/>
              <a:t>or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offsets in quadrupoles</a:t>
            </a:r>
            <a:r>
              <a:rPr lang="en-US" sz="1800" dirty="0"/>
              <a:t>.</a:t>
            </a:r>
          </a:p>
          <a:p>
            <a:r>
              <a:rPr lang="en-US" sz="1800" b="1" dirty="0"/>
              <a:t>Curved sections</a:t>
            </a:r>
            <a:r>
              <a:rPr lang="en-US" sz="1800" dirty="0"/>
              <a:t>: precession in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dipoles</a:t>
            </a:r>
            <a:r>
              <a:rPr lang="en-US" sz="1800" dirty="0"/>
              <a:t>.</a:t>
            </a:r>
            <a:endParaRPr lang="en-GB" sz="18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8EE8CC1-8FAA-B0CD-79FA-E67CEC84A374}"/>
              </a:ext>
            </a:extLst>
          </p:cNvPr>
          <p:cNvGrpSpPr/>
          <p:nvPr/>
        </p:nvGrpSpPr>
        <p:grpSpPr>
          <a:xfrm>
            <a:off x="5324311" y="274638"/>
            <a:ext cx="6469319" cy="5394674"/>
            <a:chOff x="5324311" y="274638"/>
            <a:chExt cx="6469319" cy="5394674"/>
          </a:xfrm>
        </p:grpSpPr>
        <p:pic>
          <p:nvPicPr>
            <p:cNvPr id="9" name="Picture 8" descr="A graph with colored lines&#10;&#10;Description automatically generated">
              <a:extLst>
                <a:ext uri="{FF2B5EF4-FFF2-40B4-BE49-F238E27FC236}">
                  <a16:creationId xmlns:a16="http://schemas.microsoft.com/office/drawing/2014/main" id="{8E2373D4-31A2-54F6-8C9C-041004656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7004" y="548625"/>
              <a:ext cx="5139215" cy="4943702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72DC73F-BF3C-C83A-B85C-A21DDA434203}"/>
                </a:ext>
              </a:extLst>
            </p:cNvPr>
            <p:cNvGrpSpPr/>
            <p:nvPr/>
          </p:nvGrpSpPr>
          <p:grpSpPr>
            <a:xfrm>
              <a:off x="7668634" y="274638"/>
              <a:ext cx="2586726" cy="2599657"/>
              <a:chOff x="6019190" y="707208"/>
              <a:chExt cx="2586726" cy="2599657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1301852-4DD9-FD15-062F-DA1C81897B3F}"/>
                  </a:ext>
                </a:extLst>
              </p:cNvPr>
              <p:cNvSpPr txBox="1"/>
              <p:nvPr/>
            </p:nvSpPr>
            <p:spPr>
              <a:xfrm>
                <a:off x="6019190" y="2999088"/>
                <a:ext cx="5229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6">
                        <a:lumMod val="50000"/>
                      </a:schemeClr>
                    </a:solidFill>
                    <a:latin typeface="+mj-lt"/>
                  </a:rPr>
                  <a:t>End</a:t>
                </a:r>
                <a:endParaRPr lang="en-GB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E58119-930A-710B-7EBD-17FACE3EDD97}"/>
                  </a:ext>
                </a:extLst>
              </p:cNvPr>
              <p:cNvSpPr txBox="1"/>
              <p:nvPr/>
            </p:nvSpPr>
            <p:spPr>
              <a:xfrm>
                <a:off x="7308766" y="707208"/>
                <a:ext cx="12971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6">
                        <a:lumMod val="50000"/>
                      </a:schemeClr>
                    </a:solidFill>
                    <a:latin typeface="+mj-lt"/>
                  </a:rPr>
                  <a:t>Exit solenoid</a:t>
                </a:r>
                <a:endParaRPr lang="en-GB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endParaRP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0CC7AE28-84A0-F6B3-C829-5EA6B2AB4A2C}"/>
                  </a:ext>
                </a:extLst>
              </p:cNvPr>
              <p:cNvCxnSpPr>
                <a:cxnSpLocks/>
                <a:stCxn id="8" idx="2"/>
              </p:cNvCxnSpPr>
              <p:nvPr/>
            </p:nvCxnSpPr>
            <p:spPr>
              <a:xfrm flipH="1">
                <a:off x="7478580" y="1014985"/>
                <a:ext cx="478761" cy="406488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8E2D0B3-3A73-143D-7BE6-A56EFE9784B2}"/>
                </a:ext>
              </a:extLst>
            </p:cNvPr>
            <p:cNvSpPr txBox="1"/>
            <p:nvPr/>
          </p:nvSpPr>
          <p:spPr>
            <a:xfrm>
              <a:off x="10345798" y="950342"/>
              <a:ext cx="1447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Start of bumps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EDCFA0A-6E0C-6B45-9DE2-6F76FC33840E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>
              <a:off x="9782880" y="1104231"/>
              <a:ext cx="562918" cy="36611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C35856E-BDC9-C255-BB46-76F661543529}"/>
                </a:ext>
              </a:extLst>
            </p:cNvPr>
            <p:cNvSpPr txBox="1"/>
            <p:nvPr/>
          </p:nvSpPr>
          <p:spPr>
            <a:xfrm>
              <a:off x="9206110" y="5330758"/>
              <a:ext cx="1297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n</a:t>
              </a:r>
              <a:r>
                <a:rPr lang="en-US" sz="1600" b="1" baseline="-25000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s</a:t>
              </a:r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 (mrad)</a:t>
              </a:r>
              <a:endParaRPr lang="en-GB" sz="16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CAF2B6-FDA5-4910-41EB-1434EA3B8757}"/>
                </a:ext>
              </a:extLst>
            </p:cNvPr>
            <p:cNvSpPr txBox="1"/>
            <p:nvPr/>
          </p:nvSpPr>
          <p:spPr>
            <a:xfrm rot="16200000">
              <a:off x="4845013" y="1451134"/>
              <a:ext cx="1297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n</a:t>
              </a:r>
              <a:r>
                <a:rPr lang="en-US" sz="1600" b="1" baseline="-25000" dirty="0" err="1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x</a:t>
              </a:r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 (mrad)</a:t>
              </a:r>
              <a:endParaRPr lang="en-GB" sz="16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7423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A46BA-3106-7043-E434-30936EFF2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versus replay</a:t>
            </a:r>
            <a:endParaRPr lang="en-GB" dirty="0"/>
          </a:p>
        </p:txBody>
      </p:sp>
      <p:pic>
        <p:nvPicPr>
          <p:cNvPr id="4" name="Picture 3" descr="A graph of a number of dots&#10;&#10;Description automatically generated">
            <a:extLst>
              <a:ext uri="{FF2B5EF4-FFF2-40B4-BE49-F238E27FC236}">
                <a16:creationId xmlns:a16="http://schemas.microsoft.com/office/drawing/2014/main" id="{986F17BA-8871-BB4D-42C5-A6B3C8BF14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702" y="1586674"/>
            <a:ext cx="3911378" cy="37625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431CE2-4D87-3D6D-0EDC-1C3397AC5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558" y="51930"/>
            <a:ext cx="4978572" cy="58393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64544D-B0FE-9867-B244-8B98385FE38F}"/>
              </a:ext>
            </a:extLst>
          </p:cNvPr>
          <p:cNvSpPr txBox="1"/>
          <p:nvPr/>
        </p:nvSpPr>
        <p:spPr>
          <a:xfrm>
            <a:off x="9629260" y="966717"/>
            <a:ext cx="227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LEP note 629, 1990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46D77F-D269-1FBC-89FA-7BC9A847E007}"/>
              </a:ext>
            </a:extLst>
          </p:cNvPr>
          <p:cNvSpPr txBox="1"/>
          <p:nvPr/>
        </p:nvSpPr>
        <p:spPr>
          <a:xfrm>
            <a:off x="3196629" y="110312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2024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6344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48365-46FA-AAD9-EEBC-2C57ED45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00" y="310942"/>
            <a:ext cx="8526835" cy="714265"/>
          </a:xfrm>
        </p:spPr>
        <p:txBody>
          <a:bodyPr>
            <a:normAutofit/>
          </a:bodyPr>
          <a:lstStyle/>
          <a:p>
            <a:r>
              <a:rPr lang="en-US" dirty="0"/>
              <a:t>Impact of solenoids on spin tune @ LEP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18C2D-9092-9837-2822-248617A8D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8"/>
            <a:ext cx="7329838" cy="3131007"/>
          </a:xfrm>
        </p:spPr>
        <p:txBody>
          <a:bodyPr>
            <a:normAutofit/>
          </a:bodyPr>
          <a:lstStyle/>
          <a:p>
            <a:r>
              <a:rPr lang="en-US" sz="2000" dirty="0"/>
              <a:t>The </a:t>
            </a:r>
            <a:r>
              <a:rPr lang="en-US" sz="2000" b="1" dirty="0"/>
              <a:t>systematic spin tune shift</a:t>
            </a:r>
            <a:r>
              <a:rPr lang="en-US" sz="2000" dirty="0"/>
              <a:t> due to the solenoids (and compensation bumps) and associated systematic error on the beam (or </a:t>
            </a:r>
            <a:r>
              <a:rPr lang="en-US" sz="2000" dirty="0" err="1"/>
              <a:t>centre</a:t>
            </a:r>
            <a:r>
              <a:rPr lang="en-US" sz="2000" dirty="0"/>
              <a:t>-mass) energy was estimated to be </a:t>
            </a:r>
            <a:r>
              <a:rPr lang="en-US" sz="2000" b="1" dirty="0"/>
              <a:t>negligible for LEP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r>
              <a:rPr lang="en-US" sz="2000" dirty="0"/>
              <a:t>The shift is </a:t>
            </a:r>
            <a:r>
              <a:rPr lang="en-US" sz="2000" b="1" dirty="0"/>
              <a:t>difficult to check experimentally </a:t>
            </a:r>
            <a:r>
              <a:rPr lang="en-US" sz="2000" dirty="0"/>
              <a:t>due to the long time required to ramp and compensate the solenoid (</a:t>
            </a:r>
            <a:r>
              <a:rPr lang="en-US" sz="2000" dirty="0">
                <a:sym typeface="Wingdings" panose="05000000000000000000" pitchFamily="2" charset="2"/>
              </a:rPr>
              <a:t> energy drifts): 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One single check, no energy change within </a:t>
            </a:r>
            <a:r>
              <a:rPr lang="en-US" sz="1800" dirty="0">
                <a:sym typeface="Symbol" panose="05050102010706020507" pitchFamily="18" charset="2"/>
              </a:rPr>
              <a:t></a:t>
            </a:r>
            <a:r>
              <a:rPr lang="en-US" sz="1800" dirty="0">
                <a:sym typeface="Wingdings" panose="05000000000000000000" pitchFamily="2" charset="2"/>
              </a:rPr>
              <a:t>0.44 MeV.</a:t>
            </a:r>
            <a:endParaRPr lang="en-US" sz="1800" dirty="0"/>
          </a:p>
          <a:p>
            <a:pPr marL="36513" indent="0">
              <a:buNone/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F90FA0-7745-8E72-4CD9-E9B90DDA1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1226" y="1355130"/>
            <a:ext cx="4067718" cy="24728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738C2F-7208-5A25-9071-55E1D53B1531}"/>
              </a:ext>
            </a:extLst>
          </p:cNvPr>
          <p:cNvSpPr txBox="1"/>
          <p:nvPr/>
        </p:nvSpPr>
        <p:spPr>
          <a:xfrm>
            <a:off x="9929254" y="919565"/>
            <a:ext cx="16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CERN/SL 93-26</a:t>
            </a:r>
            <a:endParaRPr lang="en-GB" sz="16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2C8F84-B674-8977-A0D9-CB398043B756}"/>
              </a:ext>
            </a:extLst>
          </p:cNvPr>
          <p:cNvSpPr txBox="1"/>
          <p:nvPr/>
        </p:nvSpPr>
        <p:spPr>
          <a:xfrm>
            <a:off x="9206805" y="3891779"/>
            <a:ext cx="2470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!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centre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-of-mass energy !</a:t>
            </a:r>
            <a:endParaRPr lang="en-GB" sz="16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6BADBB-7AE5-3F24-490E-27DA5BBC3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4153" y="4305421"/>
            <a:ext cx="2507187" cy="2562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268677-79A5-68FF-2A98-C9880A08D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153" y="4622036"/>
            <a:ext cx="1892707" cy="29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407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C5B3D-B696-F95C-A54D-085B4BF86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1575" y="2507280"/>
            <a:ext cx="6216094" cy="7142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/>
              <a:t>Part 2: </a:t>
            </a:r>
            <a:r>
              <a:rPr lang="en-US" sz="4400" dirty="0" err="1"/>
              <a:t>FCCee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4162534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DC34F-F50B-D3E4-9904-DDC684DF7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481989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Non-local solenoid compensation concept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197B4-6E6A-E40A-A0BA-845F8214F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20"/>
            <a:ext cx="11055019" cy="1172350"/>
          </a:xfrm>
        </p:spPr>
        <p:txBody>
          <a:bodyPr/>
          <a:lstStyle/>
          <a:p>
            <a:r>
              <a:rPr lang="en-US" dirty="0"/>
              <a:t>Consider option “F” proposed at the MDI meeting 11.11.2024 (GHC lattice):</a:t>
            </a:r>
          </a:p>
          <a:p>
            <a:pPr lvl="1"/>
            <a:r>
              <a:rPr lang="en-US" dirty="0"/>
              <a:t> https://indico.cern.ch/event/1476514/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E87C57-5703-21E5-5475-60C5FC522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094" y="2276850"/>
            <a:ext cx="7681000" cy="31319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4BF961-CDF1-B85A-1809-BD112EF4183D}"/>
              </a:ext>
            </a:extLst>
          </p:cNvPr>
          <p:cNvSpPr txBox="1"/>
          <p:nvPr/>
        </p:nvSpPr>
        <p:spPr>
          <a:xfrm>
            <a:off x="9243108" y="1995714"/>
            <a:ext cx="26103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n-lt"/>
              </a:rPr>
              <a:t>Vertical deflection due to the horizontal crossing angle in the solenoid.</a:t>
            </a:r>
          </a:p>
          <a:p>
            <a:endParaRPr lang="en-US" sz="1400" b="1" dirty="0">
              <a:latin typeface="+mn-lt"/>
            </a:endParaRPr>
          </a:p>
          <a:p>
            <a:r>
              <a:rPr lang="en-US" sz="1400" b="1" dirty="0">
                <a:latin typeface="+mn-lt"/>
              </a:rPr>
              <a:t>15 mrad (1.2 </a:t>
            </a:r>
            <a:r>
              <a:rPr lang="en-US" sz="1400" b="1" dirty="0" err="1">
                <a:latin typeface="+mn-lt"/>
              </a:rPr>
              <a:t>xing</a:t>
            </a:r>
            <a:r>
              <a:rPr lang="en-US" sz="1400" b="1" dirty="0">
                <a:latin typeface="+mn-lt"/>
              </a:rPr>
              <a:t> angle) in ~6-7Tm integrated field </a:t>
            </a:r>
            <a:endParaRPr lang="en-GB" sz="1400" b="1" dirty="0">
              <a:latin typeface="+mn-lt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142DFE3-54BB-6FDE-94A2-FF08B128E885}"/>
              </a:ext>
            </a:extLst>
          </p:cNvPr>
          <p:cNvCxnSpPr>
            <a:cxnSpLocks/>
          </p:cNvCxnSpPr>
          <p:nvPr/>
        </p:nvCxnSpPr>
        <p:spPr>
          <a:xfrm flipH="1">
            <a:off x="8208275" y="2276850"/>
            <a:ext cx="960125" cy="10369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49D1A2A-3E3D-D421-6446-66D6EED6EF78}"/>
              </a:ext>
            </a:extLst>
          </p:cNvPr>
          <p:cNvSpPr txBox="1"/>
          <p:nvPr/>
        </p:nvSpPr>
        <p:spPr>
          <a:xfrm>
            <a:off x="9010699" y="4332515"/>
            <a:ext cx="2639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Symmetric layout on the right side of the IP</a:t>
            </a:r>
            <a:endParaRPr lang="en-GB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127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DC34F-F50B-D3E4-9904-DDC684DF7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481989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Non-local solenoid compensation geometry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197B4-6E6A-E40A-A0BA-845F8214F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20"/>
            <a:ext cx="11055019" cy="709179"/>
          </a:xfrm>
        </p:spPr>
        <p:txBody>
          <a:bodyPr/>
          <a:lstStyle/>
          <a:p>
            <a:r>
              <a:rPr lang="en-US" dirty="0"/>
              <a:t>Orbit around the IP – interleaved horizontal fields + solenoid(s).</a:t>
            </a:r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2D217F1-FAF8-141A-AED7-1B1C74903646}"/>
              </a:ext>
            </a:extLst>
          </p:cNvPr>
          <p:cNvGrpSpPr/>
          <p:nvPr/>
        </p:nvGrpSpPr>
        <p:grpSpPr>
          <a:xfrm>
            <a:off x="627875" y="2016110"/>
            <a:ext cx="9083323" cy="3919360"/>
            <a:chOff x="627875" y="2016110"/>
            <a:chExt cx="9083323" cy="391936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4FB4243-470C-A0B9-B620-38D8DA5CC58F}"/>
                </a:ext>
              </a:extLst>
            </p:cNvPr>
            <p:cNvGrpSpPr/>
            <p:nvPr/>
          </p:nvGrpSpPr>
          <p:grpSpPr>
            <a:xfrm>
              <a:off x="627875" y="2016110"/>
              <a:ext cx="9083323" cy="3919360"/>
              <a:chOff x="627875" y="2016110"/>
              <a:chExt cx="9083323" cy="391936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241C11E3-192D-F691-9CA1-1F3C6B334F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7875" y="2016110"/>
                <a:ext cx="8742532" cy="1635228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3B594EB-8054-D0A1-A905-12E4132EB6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44521" y="3700149"/>
                <a:ext cx="8187369" cy="1509403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B13E163-828B-6FE9-DB85-C32357179BC1}"/>
                  </a:ext>
                </a:extLst>
              </p:cNvPr>
              <p:cNvSpPr txBox="1"/>
              <p:nvPr/>
            </p:nvSpPr>
            <p:spPr>
              <a:xfrm>
                <a:off x="876244" y="3794311"/>
                <a:ext cx="11614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00FF"/>
                    </a:solidFill>
                    <a:latin typeface="+mn-lt"/>
                  </a:rPr>
                  <a:t>~ -20 </a:t>
                </a:r>
                <a:r>
                  <a:rPr lang="en-US" sz="1400" b="1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1400" b="1" dirty="0">
                    <a:solidFill>
                      <a:srgbClr val="0000FF"/>
                    </a:solidFill>
                    <a:latin typeface="+mn-lt"/>
                  </a:rPr>
                  <a:t>rad</a:t>
                </a:r>
                <a:endParaRPr lang="en-GB" sz="1400" b="1" dirty="0">
                  <a:solidFill>
                    <a:srgbClr val="0000FF"/>
                  </a:solidFill>
                  <a:latin typeface="+mn-lt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94ED7FA-DB3D-33BA-469D-5C3F2B1AC0B7}"/>
                  </a:ext>
                </a:extLst>
              </p:cNvPr>
              <p:cNvSpPr txBox="1"/>
              <p:nvPr/>
            </p:nvSpPr>
            <p:spPr>
              <a:xfrm>
                <a:off x="2978735" y="5205708"/>
                <a:ext cx="11614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00FF"/>
                    </a:solidFill>
                    <a:latin typeface="+mn-lt"/>
                  </a:rPr>
                  <a:t>~ +20 </a:t>
                </a:r>
                <a:r>
                  <a:rPr lang="en-US" sz="1400" b="1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1400" b="1" dirty="0">
                    <a:solidFill>
                      <a:srgbClr val="0000FF"/>
                    </a:solidFill>
                    <a:latin typeface="+mn-lt"/>
                  </a:rPr>
                  <a:t>rad</a:t>
                </a:r>
                <a:endParaRPr lang="en-GB" sz="1400" b="1" dirty="0">
                  <a:solidFill>
                    <a:srgbClr val="0000FF"/>
                  </a:solidFill>
                  <a:latin typeface="+mn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41CAF06-8E0F-9EF9-62AD-4482ED4C392A}"/>
                  </a:ext>
                </a:extLst>
              </p:cNvPr>
              <p:cNvSpPr txBox="1"/>
              <p:nvPr/>
            </p:nvSpPr>
            <p:spPr>
              <a:xfrm>
                <a:off x="6368195" y="5208277"/>
                <a:ext cx="11614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00FF"/>
                    </a:solidFill>
                    <a:latin typeface="+mn-lt"/>
                  </a:rPr>
                  <a:t>~ +20 </a:t>
                </a:r>
                <a:r>
                  <a:rPr lang="en-US" sz="1400" b="1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1400" b="1" dirty="0">
                    <a:solidFill>
                      <a:srgbClr val="0000FF"/>
                    </a:solidFill>
                    <a:latin typeface="+mn-lt"/>
                  </a:rPr>
                  <a:t>rad</a:t>
                </a:r>
                <a:endParaRPr lang="en-GB" sz="1400" b="1" dirty="0">
                  <a:solidFill>
                    <a:srgbClr val="0000FF"/>
                  </a:solidFill>
                  <a:latin typeface="+mn-lt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65A2A01-AC6A-0107-6CE2-5A231499EF3E}"/>
                  </a:ext>
                </a:extLst>
              </p:cNvPr>
              <p:cNvSpPr txBox="1"/>
              <p:nvPr/>
            </p:nvSpPr>
            <p:spPr>
              <a:xfrm>
                <a:off x="8549773" y="3830814"/>
                <a:ext cx="11614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00FF"/>
                    </a:solidFill>
                    <a:latin typeface="+mn-lt"/>
                  </a:rPr>
                  <a:t>~ -20 </a:t>
                </a:r>
                <a:r>
                  <a:rPr lang="en-US" sz="1400" b="1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1400" b="1" dirty="0">
                    <a:solidFill>
                      <a:srgbClr val="0000FF"/>
                    </a:solidFill>
                    <a:latin typeface="+mn-lt"/>
                  </a:rPr>
                  <a:t>rad</a:t>
                </a:r>
                <a:endParaRPr lang="en-GB" sz="1400" b="1" dirty="0">
                  <a:solidFill>
                    <a:srgbClr val="0000FF"/>
                  </a:solidFill>
                  <a:latin typeface="+mn-lt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CC82640-6F62-2263-BA1F-C450280238CA}"/>
                  </a:ext>
                </a:extLst>
              </p:cNvPr>
              <p:cNvSpPr txBox="1"/>
              <p:nvPr/>
            </p:nvSpPr>
            <p:spPr>
              <a:xfrm>
                <a:off x="4630793" y="5412250"/>
                <a:ext cx="13034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+mn-lt"/>
                  </a:rPr>
                  <a:t>~ +300 </a:t>
                </a:r>
                <a:r>
                  <a:rPr lang="en-US" sz="1400" b="1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1400" b="1" dirty="0">
                    <a:solidFill>
                      <a:srgbClr val="0000FF"/>
                    </a:solidFill>
                    <a:latin typeface="+mn-lt"/>
                  </a:rPr>
                  <a:t>rad each</a:t>
                </a:r>
                <a:endParaRPr lang="en-GB" sz="1400" b="1" dirty="0">
                  <a:solidFill>
                    <a:srgbClr val="0000FF"/>
                  </a:solidFill>
                  <a:latin typeface="+mn-lt"/>
                </a:endParaRPr>
              </a:p>
            </p:txBody>
          </p:sp>
          <p:sp>
            <p:nvSpPr>
              <p:cNvPr id="15" name="Right Brace 14">
                <a:extLst>
                  <a:ext uri="{FF2B5EF4-FFF2-40B4-BE49-F238E27FC236}">
                    <a16:creationId xmlns:a16="http://schemas.microsoft.com/office/drawing/2014/main" id="{E5045FB8-717D-DACF-03B5-2756B2BDBA66}"/>
                  </a:ext>
                </a:extLst>
              </p:cNvPr>
              <p:cNvSpPr/>
              <p:nvPr/>
            </p:nvSpPr>
            <p:spPr>
              <a:xfrm rot="5400000">
                <a:off x="5160481" y="4853701"/>
                <a:ext cx="155448" cy="914400"/>
              </a:xfrm>
              <a:prstGeom prst="rightBrac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176CD91-773D-2F52-4A4B-CB7954138A63}"/>
                  </a:ext>
                </a:extLst>
              </p:cNvPr>
              <p:cNvSpPr/>
              <p:nvPr/>
            </p:nvSpPr>
            <p:spPr>
              <a:xfrm>
                <a:off x="6710480" y="4072044"/>
                <a:ext cx="153620" cy="614480"/>
              </a:xfrm>
              <a:prstGeom prst="rect">
                <a:avLst/>
              </a:prstGeom>
              <a:solidFill>
                <a:srgbClr val="3399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              </a:t>
                </a:r>
                <a:endParaRPr lang="en-GB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3EDD31F-4099-C1D7-F317-A079F28C7654}"/>
                  </a:ext>
                </a:extLst>
              </p:cNvPr>
              <p:cNvSpPr/>
              <p:nvPr/>
            </p:nvSpPr>
            <p:spPr>
              <a:xfrm>
                <a:off x="3716552" y="4102088"/>
                <a:ext cx="153620" cy="614480"/>
              </a:xfrm>
              <a:prstGeom prst="rect">
                <a:avLst/>
              </a:prstGeom>
              <a:solidFill>
                <a:srgbClr val="3399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              </a:t>
                </a:r>
                <a:endParaRPr lang="en-GB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462FC94-4DC3-558D-9C23-578581A2BC47}"/>
                  </a:ext>
                </a:extLst>
              </p:cNvPr>
              <p:cNvSpPr/>
              <p:nvPr/>
            </p:nvSpPr>
            <p:spPr>
              <a:xfrm>
                <a:off x="5084316" y="4102088"/>
                <a:ext cx="397205" cy="509106"/>
              </a:xfrm>
              <a:prstGeom prst="rect">
                <a:avLst/>
              </a:prstGeom>
              <a:solidFill>
                <a:srgbClr val="3399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              </a:t>
                </a:r>
                <a:endParaRPr lang="en-GB" dirty="0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F340878-C540-C5A2-14DA-49CDBDAD20C0}"/>
                </a:ext>
              </a:extLst>
            </p:cNvPr>
            <p:cNvSpPr txBox="1"/>
            <p:nvPr/>
          </p:nvSpPr>
          <p:spPr>
            <a:xfrm>
              <a:off x="5615937" y="2772109"/>
              <a:ext cx="21890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+mn-lt"/>
                </a:rPr>
                <a:t>Vertical bending due to solenoid + </a:t>
              </a:r>
              <a:r>
                <a:rPr lang="en-US" sz="1400" b="1" dirty="0" err="1">
                  <a:latin typeface="+mn-lt"/>
                </a:rPr>
                <a:t>xing</a:t>
              </a:r>
              <a:r>
                <a:rPr lang="en-US" sz="1400" b="1" dirty="0">
                  <a:latin typeface="+mn-lt"/>
                </a:rPr>
                <a:t> angle</a:t>
              </a:r>
              <a:endParaRPr lang="en-GB" sz="1400" b="1" dirty="0">
                <a:latin typeface="+mn-lt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BFE2E9D-6C6D-C28E-AEEF-B7981BEFDB03}"/>
                </a:ext>
              </a:extLst>
            </p:cNvPr>
            <p:cNvCxnSpPr>
              <a:cxnSpLocks/>
              <a:stCxn id="22" idx="1"/>
            </p:cNvCxnSpPr>
            <p:nvPr/>
          </p:nvCxnSpPr>
          <p:spPr>
            <a:xfrm flipH="1" flipV="1">
              <a:off x="5327901" y="2509314"/>
              <a:ext cx="288036" cy="52440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668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8F55ACA-7CF1-29D1-C0B9-A9E1D3598D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0" y="0"/>
            <a:ext cx="12192000" cy="9144000"/>
          </a:xfrm>
          <a:prstGeom prst="rect">
            <a:avLst/>
          </a:prstGeom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D8F06EEB-DE57-8E4A-A9EC-42446B78D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7415" y="3429000"/>
            <a:ext cx="3273672" cy="954107"/>
          </a:xfrm>
          <a:prstGeom prst="rect">
            <a:avLst/>
          </a:prstGeom>
          <a:solidFill>
            <a:srgbClr val="000000">
              <a:alpha val="50195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solidFill>
                  <a:srgbClr val="FFFFFF"/>
                </a:solidFill>
                <a:latin typeface="Calibri" charset="0"/>
              </a:rPr>
              <a:t>Jorg Wenninger</a:t>
            </a:r>
          </a:p>
          <a:p>
            <a:pPr algn="ctr"/>
            <a:r>
              <a:rPr lang="en-US" i="1" dirty="0">
                <a:solidFill>
                  <a:srgbClr val="FFFFFF"/>
                </a:solidFill>
                <a:latin typeface="Calibri" charset="0"/>
              </a:rPr>
              <a:t>BE-OP-LHC</a:t>
            </a:r>
          </a:p>
          <a:p>
            <a:pPr algn="ctr"/>
            <a:endParaRPr lang="en-US" sz="1000" b="1" i="1" dirty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9372C5-BC58-6B4E-B0F8-C2D957A0E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1021" y="399359"/>
            <a:ext cx="8717934" cy="1938992"/>
          </a:xfrm>
          <a:prstGeom prst="rect">
            <a:avLst/>
          </a:prstGeom>
          <a:solidFill>
            <a:srgbClr val="000000">
              <a:alpha val="50195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FFFFFF"/>
                </a:solidFill>
                <a:latin typeface="Calibri" charset="0"/>
              </a:rPr>
              <a:t>Solenoid spin compensation with bumps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F8D0411-4E63-E567-3DE9-DBFB7A0EEB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383" y="4734770"/>
            <a:ext cx="4159922" cy="271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943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DC34F-F50B-D3E4-9904-DDC684DF7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481989" cy="714265"/>
          </a:xfrm>
        </p:spPr>
        <p:txBody>
          <a:bodyPr>
            <a:normAutofit/>
          </a:bodyPr>
          <a:lstStyle/>
          <a:p>
            <a:r>
              <a:rPr lang="en-US" dirty="0"/>
              <a:t>Non-local solenoid compensation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197B4-6E6A-E40A-A0BA-845F8214F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9567"/>
            <a:ext cx="11055019" cy="3000723"/>
          </a:xfrm>
        </p:spPr>
        <p:txBody>
          <a:bodyPr>
            <a:normAutofit/>
          </a:bodyPr>
          <a:lstStyle/>
          <a:p>
            <a:r>
              <a:rPr lang="en-US" dirty="0"/>
              <a:t>No MADX version of the geometry is available on Git.</a:t>
            </a:r>
          </a:p>
          <a:p>
            <a:pPr lvl="1"/>
            <a:r>
              <a:rPr lang="en-US" dirty="0"/>
              <a:t>In discussion with H. Burkhardt for some ad-hoc </a:t>
            </a:r>
            <a:r>
              <a:rPr lang="en-US" dirty="0" err="1"/>
              <a:t>madx</a:t>
            </a:r>
            <a:r>
              <a:rPr lang="en-US" dirty="0"/>
              <a:t> scripts – but they are for the LCC lattice, not for the GHC.</a:t>
            </a:r>
          </a:p>
          <a:p>
            <a:r>
              <a:rPr lang="en-US" dirty="0"/>
              <a:t>The following slides show a first look at the geometry and the possible impact on polarization.</a:t>
            </a:r>
          </a:p>
        </p:txBody>
      </p:sp>
    </p:spTree>
    <p:extLst>
      <p:ext uri="{BB962C8B-B14F-4D97-AF65-F5344CB8AC3E}">
        <p14:creationId xmlns:p14="http://schemas.microsoft.com/office/powerpoint/2010/main" val="1239934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CB5BA-284E-0561-4EE3-5A7AFF71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vector tracking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950B6-BCAF-76AA-2845-32A4082D9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5985664" cy="4052726"/>
          </a:xfrm>
        </p:spPr>
        <p:txBody>
          <a:bodyPr>
            <a:normAutofit/>
          </a:bodyPr>
          <a:lstStyle/>
          <a:p>
            <a:r>
              <a:rPr lang="en-US" sz="2000" dirty="0"/>
              <a:t>Tracking the spin vector through left side compensation solenoid, vertical orbit corrector, solenoid (+</a:t>
            </a:r>
            <a:r>
              <a:rPr lang="en-US" sz="2000" dirty="0" err="1"/>
              <a:t>hor</a:t>
            </a:r>
            <a:r>
              <a:rPr lang="en-US" sz="2000" dirty="0"/>
              <a:t> crossing angle), right side vertical orbit corrector, compensation solenoid.</a:t>
            </a:r>
          </a:p>
          <a:p>
            <a:pPr lvl="1"/>
            <a:r>
              <a:rPr lang="en-US" sz="1800" dirty="0"/>
              <a:t>Color coded from dark blue (start) to yellow (end).</a:t>
            </a:r>
          </a:p>
          <a:p>
            <a:endParaRPr lang="en-US" sz="2000" dirty="0"/>
          </a:p>
          <a:p>
            <a:r>
              <a:rPr lang="en-US" sz="2000" dirty="0"/>
              <a:t>Due to the compensation solenoids at ~10m, the vertical orientation is well preserved.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0F7958A-DCF5-01E6-ECE8-1B9BD7BEB650}"/>
              </a:ext>
            </a:extLst>
          </p:cNvPr>
          <p:cNvGrpSpPr/>
          <p:nvPr/>
        </p:nvGrpSpPr>
        <p:grpSpPr>
          <a:xfrm>
            <a:off x="6940912" y="988903"/>
            <a:ext cx="4695536" cy="4482096"/>
            <a:chOff x="6940912" y="988903"/>
            <a:chExt cx="4695536" cy="4482096"/>
          </a:xfrm>
        </p:grpSpPr>
        <p:pic>
          <p:nvPicPr>
            <p:cNvPr id="5" name="Picture 4" descr="A graph with a line graph&#10;&#10;Description automatically generated with medium confidence">
              <a:extLst>
                <a:ext uri="{FF2B5EF4-FFF2-40B4-BE49-F238E27FC236}">
                  <a16:creationId xmlns:a16="http://schemas.microsoft.com/office/drawing/2014/main" id="{44D76592-2513-14B1-D4FB-1E30359B5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0912" y="988903"/>
              <a:ext cx="4641487" cy="448209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ED1D81E-06A7-51CB-9A29-391D44F0E08D}"/>
                </a:ext>
              </a:extLst>
            </p:cNvPr>
            <p:cNvSpPr txBox="1"/>
            <p:nvPr/>
          </p:nvSpPr>
          <p:spPr>
            <a:xfrm>
              <a:off x="10294298" y="3056540"/>
              <a:ext cx="1342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Solenoid </a:t>
              </a:r>
            </a:p>
            <a:p>
              <a:pPr algn="ctr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+ </a:t>
              </a:r>
              <a:r>
                <a:rPr lang="en-US" sz="1400" b="1" dirty="0" err="1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xing</a:t>
              </a:r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 angle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5913405-E6C5-5766-9624-FEAE361122E9}"/>
                </a:ext>
              </a:extLst>
            </p:cNvPr>
            <p:cNvCxnSpPr>
              <a:cxnSpLocks/>
              <a:stCxn id="6" idx="1"/>
            </p:cNvCxnSpPr>
            <p:nvPr/>
          </p:nvCxnSpPr>
          <p:spPr>
            <a:xfrm flipH="1" flipV="1">
              <a:off x="9744475" y="2961056"/>
              <a:ext cx="549823" cy="35709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BA5856-89C6-81A2-CAF6-C7FF3DE7D716}"/>
                </a:ext>
              </a:extLst>
            </p:cNvPr>
            <p:cNvSpPr txBox="1"/>
            <p:nvPr/>
          </p:nvSpPr>
          <p:spPr>
            <a:xfrm>
              <a:off x="9624618" y="1373540"/>
              <a:ext cx="15365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L-side vertical corrector</a:t>
              </a:r>
              <a:endParaRPr lang="en-GB" sz="12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EEEBB34-6EDA-0217-37CB-9635FD75ECA0}"/>
                </a:ext>
              </a:extLst>
            </p:cNvPr>
            <p:cNvSpPr txBox="1"/>
            <p:nvPr/>
          </p:nvSpPr>
          <p:spPr>
            <a:xfrm>
              <a:off x="7709831" y="4350720"/>
              <a:ext cx="15518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R-side vertical corrector</a:t>
              </a:r>
              <a:endParaRPr lang="en-GB" sz="12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5BBA719-E2A8-002F-DCFF-DF3115BCB95C}"/>
                </a:ext>
              </a:extLst>
            </p:cNvPr>
            <p:cNvSpPr txBox="1"/>
            <p:nvPr/>
          </p:nvSpPr>
          <p:spPr>
            <a:xfrm>
              <a:off x="8039031" y="2146592"/>
              <a:ext cx="15518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L-side Comp. solenoid</a:t>
              </a:r>
              <a:endParaRPr lang="en-GB" sz="12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B956B90-4379-EDBD-D7BD-48FEE643ACB7}"/>
                </a:ext>
              </a:extLst>
            </p:cNvPr>
            <p:cNvSpPr txBox="1"/>
            <p:nvPr/>
          </p:nvSpPr>
          <p:spPr>
            <a:xfrm>
              <a:off x="9206805" y="3675244"/>
              <a:ext cx="15518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R-side Comp. solenoid</a:t>
              </a:r>
              <a:endParaRPr lang="en-GB" sz="1200" b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7519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CB5BA-284E-0561-4EE3-5A7AFF71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vector tracking - zoomed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950B6-BCAF-76AA-2845-32A4082D9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22521"/>
            <a:ext cx="6024069" cy="4841209"/>
          </a:xfrm>
        </p:spPr>
        <p:txBody>
          <a:bodyPr>
            <a:normAutofit/>
          </a:bodyPr>
          <a:lstStyle/>
          <a:p>
            <a:r>
              <a:rPr lang="en-US" sz="2000" dirty="0"/>
              <a:t>Tracking the spin vector through left side compensation solenoid, vertical orbit corrector, solenoid (+</a:t>
            </a:r>
            <a:r>
              <a:rPr lang="en-US" sz="2000" dirty="0" err="1"/>
              <a:t>hor</a:t>
            </a:r>
            <a:r>
              <a:rPr lang="en-US" sz="2000" dirty="0"/>
              <a:t> crossing angle), right side vertical orbit corrector, compensation solenoid.</a:t>
            </a:r>
          </a:p>
          <a:p>
            <a:pPr lvl="1"/>
            <a:r>
              <a:rPr lang="en-US" sz="1800" dirty="0"/>
              <a:t>Color coded from dark blue (start) to yellow (end).</a:t>
            </a:r>
          </a:p>
          <a:p>
            <a:endParaRPr lang="en-US" sz="2000" dirty="0"/>
          </a:p>
          <a:p>
            <a:r>
              <a:rPr lang="en-US" sz="2000" dirty="0"/>
              <a:t>There is a </a:t>
            </a:r>
            <a:r>
              <a:rPr lang="en-US" sz="2000" b="1" dirty="0"/>
              <a:t>small deviation </a:t>
            </a:r>
            <a:r>
              <a:rPr lang="en-US" sz="2000" dirty="0"/>
              <a:t>of the spin from the </a:t>
            </a:r>
            <a:r>
              <a:rPr lang="en-US" sz="2000" b="1" dirty="0"/>
              <a:t>vertical</a:t>
            </a:r>
            <a:r>
              <a:rPr lang="en-US" sz="2000" dirty="0"/>
              <a:t> at the exit of the region by </a:t>
            </a:r>
            <a:r>
              <a:rPr lang="en-US" sz="2000" b="1" dirty="0"/>
              <a:t>~10 </a:t>
            </a:r>
            <a:r>
              <a:rPr lang="en-US" sz="2000" b="1" dirty="0">
                <a:latin typeface="Symbol" panose="05050102010706020507" pitchFamily="18" charset="2"/>
              </a:rPr>
              <a:t>m</a:t>
            </a:r>
            <a:r>
              <a:rPr lang="en-US" sz="2000" b="1" dirty="0"/>
              <a:t>rad</a:t>
            </a:r>
            <a:r>
              <a:rPr lang="en-US" sz="2000" dirty="0"/>
              <a:t>. </a:t>
            </a:r>
          </a:p>
          <a:p>
            <a:pPr lvl="1"/>
            <a:r>
              <a:rPr lang="en-US" sz="1600" dirty="0"/>
              <a:t>Simplified check with discretized spin rotations confirms the deviation magnitude.</a:t>
            </a:r>
          </a:p>
          <a:p>
            <a:endParaRPr lang="en-US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Due to the small values of the shift, it is very sensitive to details – need to confirm with further studies / geometry checks.</a:t>
            </a:r>
            <a:endParaRPr lang="en-US" sz="2000" dirty="0"/>
          </a:p>
        </p:txBody>
      </p:sp>
      <p:pic>
        <p:nvPicPr>
          <p:cNvPr id="9" name="Picture 8" descr="A graph of a line&#10;&#10;Description automatically generated">
            <a:extLst>
              <a:ext uri="{FF2B5EF4-FFF2-40B4-BE49-F238E27FC236}">
                <a16:creationId xmlns:a16="http://schemas.microsoft.com/office/drawing/2014/main" id="{C80EC676-8989-5655-1EDB-D24CBA3E6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95" y="988903"/>
            <a:ext cx="4819836" cy="45317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242227-61E6-772C-EA9A-9330B6586306}"/>
              </a:ext>
            </a:extLst>
          </p:cNvPr>
          <p:cNvSpPr txBox="1"/>
          <p:nvPr/>
        </p:nvSpPr>
        <p:spPr>
          <a:xfrm>
            <a:off x="9712911" y="2885470"/>
            <a:ext cx="18549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n-lt"/>
              </a:rPr>
              <a:t>Dark blue: entrance</a:t>
            </a:r>
          </a:p>
          <a:p>
            <a:r>
              <a:rPr lang="en-US" sz="1400" b="1" dirty="0">
                <a:latin typeface="+mn-lt"/>
              </a:rPr>
              <a:t>Yellow: exit</a:t>
            </a:r>
          </a:p>
          <a:p>
            <a:r>
              <a:rPr lang="en-US" sz="1400" b="1" dirty="0">
                <a:latin typeface="+mn-lt"/>
              </a:rPr>
              <a:t>magenta: IP</a:t>
            </a:r>
            <a:endParaRPr lang="en-GB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66509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5D6DC-A692-C83A-294C-ADB17E077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94E6F-0CF9-8869-5679-266A13E65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283155"/>
          </a:xfrm>
        </p:spPr>
        <p:txBody>
          <a:bodyPr>
            <a:normAutofit/>
          </a:bodyPr>
          <a:lstStyle/>
          <a:p>
            <a:r>
              <a:rPr lang="en-US" sz="2000" dirty="0"/>
              <a:t>The LEP solenoid compensation was used as benchmark to check / compensate the impact of the solenoids (+ compensation) for </a:t>
            </a:r>
            <a:r>
              <a:rPr lang="en-US" sz="2000" dirty="0" err="1"/>
              <a:t>FCCee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r>
              <a:rPr lang="en-US" sz="2000" dirty="0"/>
              <a:t>In the absence of a proper MADX sequence for the local solenoid compensation, a first exploratory investigation was performed.</a:t>
            </a:r>
          </a:p>
          <a:p>
            <a:pPr lvl="1"/>
            <a:r>
              <a:rPr lang="en-US" sz="1800" dirty="0"/>
              <a:t>The spin deflections by the (compensation) solenoids are like those at LEP (~6-7 Tm vs 10 Tm).</a:t>
            </a:r>
          </a:p>
          <a:p>
            <a:pPr lvl="1"/>
            <a:r>
              <a:rPr lang="en-US" sz="1800" dirty="0"/>
              <a:t>Despite the “not fully” local nature of the compensation, the compensation does also work for the polarization, leaving only a residual deviation of n</a:t>
            </a:r>
            <a:r>
              <a:rPr lang="en-US" sz="1800" baseline="-25000" dirty="0"/>
              <a:t>0</a:t>
            </a:r>
            <a:r>
              <a:rPr lang="en-US" sz="1800" dirty="0"/>
              <a:t>. </a:t>
            </a:r>
          </a:p>
          <a:p>
            <a:pPr lvl="1"/>
            <a:r>
              <a:rPr lang="en-US" sz="1800" dirty="0"/>
              <a:t>Compensating bumps can be small !</a:t>
            </a:r>
          </a:p>
          <a:p>
            <a:endParaRPr lang="en-US" sz="2000" dirty="0"/>
          </a:p>
          <a:p>
            <a:r>
              <a:rPr lang="en-US" sz="2000" dirty="0"/>
              <a:t>SAD tracking by K. </a:t>
            </a:r>
            <a:r>
              <a:rPr lang="en-US" sz="2000" dirty="0" err="1"/>
              <a:t>Oide</a:t>
            </a:r>
            <a:r>
              <a:rPr lang="en-US" sz="2000" dirty="0"/>
              <a:t> yields only ~1% residual polarization (4 IPs !) which looks  </a:t>
            </a:r>
            <a:r>
              <a:rPr lang="en-US" sz="2000"/>
              <a:t>a bit pessimistic </a:t>
            </a:r>
            <a:r>
              <a:rPr lang="en-US" sz="2000" dirty="0"/>
              <a:t>for the small imperfection. Confirmation / cross-check with BMAD needed !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51049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BDB22-BF62-8A8E-97D9-5DB29A115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31CA2-4B90-5868-C4D6-ECE7EE8D6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63106"/>
            <a:ext cx="4948729" cy="2995590"/>
          </a:xfrm>
        </p:spPr>
        <p:txBody>
          <a:bodyPr>
            <a:normAutofit/>
          </a:bodyPr>
          <a:lstStyle/>
          <a:p>
            <a:r>
              <a:rPr lang="en-US" sz="2000" dirty="0"/>
              <a:t>Recently new layouts of the IR with </a:t>
            </a:r>
            <a:r>
              <a:rPr lang="en-US" sz="2000" b="1" dirty="0"/>
              <a:t>non-local solenoid compensations </a:t>
            </a:r>
            <a:r>
              <a:rPr lang="en-US" sz="2000" dirty="0"/>
              <a:t>have been discussed at MDI meetings. </a:t>
            </a:r>
          </a:p>
          <a:p>
            <a:r>
              <a:rPr lang="en-US" sz="2000" dirty="0"/>
              <a:t>The compensation solenoid is moved out of the inner MDI region to </a:t>
            </a:r>
            <a:r>
              <a:rPr lang="en-US" sz="2000" b="1" dirty="0"/>
              <a:t>~</a:t>
            </a:r>
            <a:r>
              <a:rPr lang="en-US" sz="2000" b="1" dirty="0">
                <a:sym typeface="Symbol" panose="05050102010706020507" pitchFamily="18" charset="2"/>
              </a:rPr>
              <a:t></a:t>
            </a:r>
            <a:r>
              <a:rPr lang="en-US" sz="2000" b="1" dirty="0"/>
              <a:t>10 m from the </a:t>
            </a:r>
            <a:r>
              <a:rPr lang="en-US" sz="2000" dirty="0"/>
              <a:t>IP. The compensation solenoid field can be lowered (from ~5T to 2T), coupling of solenoid and compensation solenoid are avoided.</a:t>
            </a:r>
            <a:endParaRPr lang="en-US" sz="2000" b="1" dirty="0"/>
          </a:p>
          <a:p>
            <a:endParaRPr lang="en-G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AA0B32-C94B-62AA-6DBB-E36B031A8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813" y="1405181"/>
            <a:ext cx="6528850" cy="266214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51ECE77-6EB9-5171-C29D-E2C090062674}"/>
              </a:ext>
            </a:extLst>
          </p:cNvPr>
          <p:cNvSpPr txBox="1">
            <a:spLocks/>
          </p:cNvSpPr>
          <p:nvPr/>
        </p:nvSpPr>
        <p:spPr>
          <a:xfrm>
            <a:off x="609601" y="4332899"/>
            <a:ext cx="10138920" cy="14772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/>
              <a:t>As a side effect, coupling compensation is no longer local and </a:t>
            </a:r>
            <a:r>
              <a:rPr lang="en-US" sz="2000" b="1" dirty="0"/>
              <a:t>vertical orbit shifts </a:t>
            </a:r>
            <a:r>
              <a:rPr lang="en-US" sz="2000" dirty="0"/>
              <a:t>appears in the IR. </a:t>
            </a:r>
            <a:endParaRPr lang="en-GB" sz="2000" dirty="0"/>
          </a:p>
          <a:p>
            <a:pPr lvl="1" fontAlgn="auto">
              <a:spcAft>
                <a:spcPts val="0"/>
              </a:spcAft>
            </a:pPr>
            <a:r>
              <a:rPr lang="en-GB" sz="1600" dirty="0"/>
              <a:t>The horizontal crossing angle of the beam through the solenoid generates a vertical orbit deflection that is no longer contained within the MDI region.</a:t>
            </a:r>
            <a:endParaRPr lang="en-US" sz="1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7E0F6E0-82B8-B74B-AB16-4427FE6FE7B7}"/>
              </a:ext>
            </a:extLst>
          </p:cNvPr>
          <p:cNvSpPr txBox="1">
            <a:spLocks/>
          </p:cNvSpPr>
          <p:nvPr/>
        </p:nvSpPr>
        <p:spPr>
          <a:xfrm>
            <a:off x="6919178" y="1057647"/>
            <a:ext cx="4762220" cy="4598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K. </a:t>
            </a:r>
            <a:r>
              <a:rPr lang="en-US" sz="1600" b="1" dirty="0" err="1">
                <a:solidFill>
                  <a:schemeClr val="accent6">
                    <a:lumMod val="50000"/>
                  </a:schemeClr>
                </a:solidFill>
              </a:rPr>
              <a:t>Oide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, https://indico.cern.ch/event/1476514/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677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BDB22-BF62-8A8E-97D9-5DB29A115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31CA2-4B90-5868-C4D6-ECE7EE8D6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new layout proposal for the IR has an </a:t>
            </a:r>
            <a:r>
              <a:rPr lang="en-US" sz="2000" b="1" dirty="0"/>
              <a:t>impact on the n</a:t>
            </a:r>
            <a:r>
              <a:rPr lang="en-US" sz="2000" b="1" baseline="-25000" dirty="0"/>
              <a:t>0</a:t>
            </a:r>
            <a:r>
              <a:rPr lang="en-US" sz="2000" b="1" dirty="0"/>
              <a:t> axis </a:t>
            </a:r>
            <a:r>
              <a:rPr lang="en-US" sz="2000" dirty="0"/>
              <a:t>due to </a:t>
            </a:r>
            <a:r>
              <a:rPr lang="en-US" sz="2000" b="1" dirty="0"/>
              <a:t>interleaved</a:t>
            </a:r>
            <a:r>
              <a:rPr lang="en-US" sz="2000" dirty="0"/>
              <a:t> spin deflections around the s- and x-axis:</a:t>
            </a:r>
          </a:p>
          <a:p>
            <a:pPr lvl="1"/>
            <a:r>
              <a:rPr lang="en-US" sz="1800" b="1" dirty="0">
                <a:solidFill>
                  <a:srgbClr val="FF0000"/>
                </a:solidFill>
              </a:rPr>
              <a:t>Reduction of the asymptotic polarization to ~1%</a:t>
            </a:r>
            <a:r>
              <a:rPr lang="en-US" sz="1800" dirty="0"/>
              <a:t> based on K. </a:t>
            </a:r>
            <a:r>
              <a:rPr lang="en-US" sz="1800" dirty="0" err="1"/>
              <a:t>Oide’s</a:t>
            </a:r>
            <a:r>
              <a:rPr lang="en-US" sz="1800" dirty="0"/>
              <a:t> tracking simulations.</a:t>
            </a:r>
          </a:p>
          <a:p>
            <a:pPr lvl="1"/>
            <a:r>
              <a:rPr lang="en-US" sz="1800" dirty="0"/>
              <a:t>Systematic spin tune shifts affecting the energy systematic error – to be evaluated.</a:t>
            </a:r>
          </a:p>
          <a:p>
            <a:pPr>
              <a:spcBef>
                <a:spcPts val="900"/>
              </a:spcBef>
            </a:pPr>
            <a:r>
              <a:rPr lang="en-US" sz="2000" dirty="0"/>
              <a:t>The spin direction could be restored with </a:t>
            </a:r>
            <a:r>
              <a:rPr lang="en-US" sz="2000" b="1" dirty="0"/>
              <a:t>vertical orbit bumps </a:t>
            </a:r>
            <a:r>
              <a:rPr lang="en-US" sz="2000" dirty="0"/>
              <a:t>on both sides of every IR.</a:t>
            </a:r>
          </a:p>
          <a:p>
            <a:pPr lvl="1"/>
            <a:r>
              <a:rPr lang="en-US" sz="1600" dirty="0"/>
              <a:t>The bumps will have impact on the vertical emittance – to be checked.</a:t>
            </a:r>
          </a:p>
          <a:p>
            <a:pPr>
              <a:spcBef>
                <a:spcPts val="900"/>
              </a:spcBef>
            </a:pPr>
            <a:r>
              <a:rPr lang="en-US" sz="2000" dirty="0"/>
              <a:t>Such a compensation scheme was used successfully at LEP.</a:t>
            </a:r>
          </a:p>
          <a:p>
            <a:pPr>
              <a:spcBef>
                <a:spcPts val="900"/>
              </a:spcBef>
            </a:pPr>
            <a:endParaRPr lang="en-US" sz="2000" dirty="0"/>
          </a:p>
          <a:p>
            <a:pPr>
              <a:spcBef>
                <a:spcPts val="900"/>
              </a:spcBef>
            </a:pPr>
            <a:r>
              <a:rPr lang="en-US" sz="2000" dirty="0"/>
              <a:t>Since Xsuite does not include spin tracking (coming soon?):</a:t>
            </a:r>
            <a:r>
              <a:rPr lang="en-US" sz="2000" dirty="0">
                <a:sym typeface="Wingdings" panose="05000000000000000000" pitchFamily="2" charset="2"/>
              </a:rPr>
              <a:t> for this study a </a:t>
            </a:r>
            <a:r>
              <a:rPr lang="en-US" sz="2000" dirty="0"/>
              <a:t>simple tracking of the spin was setup (no n</a:t>
            </a:r>
            <a:r>
              <a:rPr lang="en-US" sz="2000" baseline="-25000" dirty="0"/>
              <a:t>0</a:t>
            </a:r>
            <a:r>
              <a:rPr lang="en-US" sz="2000" dirty="0"/>
              <a:t> axis calculation!), benchmarked on LEP solenoid compensation.</a:t>
            </a:r>
          </a:p>
          <a:p>
            <a:pPr lvl="1">
              <a:spcBef>
                <a:spcPts val="500"/>
              </a:spcBef>
            </a:pPr>
            <a:r>
              <a:rPr lang="en-US" sz="1800" dirty="0"/>
              <a:t>First step towards identifying compensation for </a:t>
            </a:r>
            <a:r>
              <a:rPr lang="en-US" sz="1800" dirty="0" err="1"/>
              <a:t>FCCee</a:t>
            </a:r>
            <a:r>
              <a:rPr lang="en-US" sz="1800" dirty="0"/>
              <a:t>.</a:t>
            </a:r>
            <a:endParaRPr lang="en-US" sz="16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63483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C5B3D-B696-F95C-A54D-085B4BF86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1575" y="2507280"/>
            <a:ext cx="6216094" cy="7142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/>
              <a:t>Part 1: LEP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008250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DFE5-F2F7-1447-5929-42D15C669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Solenoids at LEP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9FFB2-481C-DF4A-309B-3DFC73C72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1325971"/>
          </a:xfrm>
        </p:spPr>
        <p:txBody>
          <a:bodyPr>
            <a:normAutofit/>
          </a:bodyPr>
          <a:lstStyle/>
          <a:p>
            <a:r>
              <a:rPr lang="en-US" sz="2000" dirty="0"/>
              <a:t>All 4 LEP experiments had solenoids of varying strength (NC and SC).</a:t>
            </a:r>
          </a:p>
          <a:p>
            <a:r>
              <a:rPr lang="en-US" sz="2000" dirty="0"/>
              <a:t>LEP had no anti-solenoids, the GLOBAL coupling was corrected using </a:t>
            </a:r>
            <a:r>
              <a:rPr lang="en-US" sz="2000" b="1" dirty="0"/>
              <a:t>skew quadrupoles</a:t>
            </a:r>
            <a:r>
              <a:rPr lang="en-US" sz="2000" dirty="0"/>
              <a:t>.</a:t>
            </a:r>
          </a:p>
          <a:p>
            <a:pPr lvl="1"/>
            <a:r>
              <a:rPr lang="en-US" sz="1600" dirty="0"/>
              <a:t>There is evidently local coupling between solenoids and skews.</a:t>
            </a:r>
          </a:p>
          <a:p>
            <a:pPr marL="36513" indent="0">
              <a:buNone/>
            </a:pPr>
            <a:endParaRPr lang="en-GB" sz="20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01558D-C517-3DB9-9EF2-2F740FA4FA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612884"/>
              </p:ext>
            </p:extLst>
          </p:nvPr>
        </p:nvGraphicFramePr>
        <p:xfrm>
          <a:off x="9128596" y="2434312"/>
          <a:ext cx="283906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0107">
                  <a:extLst>
                    <a:ext uri="{9D8B030D-6E8A-4147-A177-3AD203B41FA5}">
                      <a16:colId xmlns:a16="http://schemas.microsoft.com/office/drawing/2014/main" val="3123714195"/>
                    </a:ext>
                  </a:extLst>
                </a:gridCol>
                <a:gridCol w="1228959">
                  <a:extLst>
                    <a:ext uri="{9D8B030D-6E8A-4147-A177-3AD203B41FA5}">
                      <a16:colId xmlns:a16="http://schemas.microsoft.com/office/drawing/2014/main" val="588422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Experiment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BL (Tm)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90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6.078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50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ALEPH (SC)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10.082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247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OPAL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2.613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043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DELPHI (SC)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9.030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543965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1A5178-F95D-13E2-ACF5-6D61B72FB2F6}"/>
              </a:ext>
            </a:extLst>
          </p:cNvPr>
          <p:cNvSpPr txBox="1">
            <a:spLocks/>
          </p:cNvSpPr>
          <p:nvPr/>
        </p:nvSpPr>
        <p:spPr>
          <a:xfrm>
            <a:off x="614460" y="2667602"/>
            <a:ext cx="8211094" cy="31425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/>
              <a:t>At </a:t>
            </a:r>
            <a:r>
              <a:rPr lang="en-US" sz="2000" b="1" dirty="0"/>
              <a:t>45.5 GeV</a:t>
            </a:r>
            <a:r>
              <a:rPr lang="en-US" sz="2000" dirty="0"/>
              <a:t>, the </a:t>
            </a:r>
            <a:r>
              <a:rPr lang="en-US" sz="2000" b="1" dirty="0"/>
              <a:t>spin rotation </a:t>
            </a:r>
            <a:r>
              <a:rPr lang="en-US" sz="2000" dirty="0"/>
              <a:t>around the s-axis due to the </a:t>
            </a:r>
            <a:r>
              <a:rPr lang="en-US" sz="2000" b="1" dirty="0">
                <a:solidFill>
                  <a:srgbClr val="FF0000"/>
                </a:solidFill>
              </a:rPr>
              <a:t>ALEPH solenoid </a:t>
            </a:r>
            <a:r>
              <a:rPr lang="en-US" sz="2000" dirty="0"/>
              <a:t>was </a:t>
            </a:r>
            <a:r>
              <a:rPr lang="en-US" sz="2000" b="1" dirty="0">
                <a:solidFill>
                  <a:srgbClr val="FF0000"/>
                </a:solidFill>
              </a:rPr>
              <a:t>66 mrad</a:t>
            </a:r>
            <a:r>
              <a:rPr lang="en-US" sz="2000" dirty="0"/>
              <a:t>.</a:t>
            </a:r>
          </a:p>
          <a:p>
            <a:pPr fontAlgn="auto">
              <a:spcAft>
                <a:spcPts val="0"/>
              </a:spcAft>
            </a:pPr>
            <a:endParaRPr lang="en-US" sz="2000" dirty="0"/>
          </a:p>
          <a:p>
            <a:pPr marL="36513" indent="0" fontAlgn="auto">
              <a:spcAft>
                <a:spcPts val="0"/>
              </a:spcAft>
              <a:buNone/>
            </a:pPr>
            <a:endParaRPr lang="en-US" sz="2000" dirty="0"/>
          </a:p>
          <a:p>
            <a:pPr fontAlgn="auto">
              <a:spcAft>
                <a:spcPts val="0"/>
              </a:spcAft>
            </a:pPr>
            <a:r>
              <a:rPr lang="en-US" sz="2000" b="1" dirty="0"/>
              <a:t>Without compensation</a:t>
            </a:r>
            <a:r>
              <a:rPr lang="en-US" sz="2000" dirty="0"/>
              <a:t>, the predicted asymptotic </a:t>
            </a:r>
            <a:r>
              <a:rPr lang="en-US" sz="2000" b="1" dirty="0">
                <a:solidFill>
                  <a:srgbClr val="FF0000"/>
                </a:solidFill>
              </a:rPr>
              <a:t>polarization was in the range 1-5% </a:t>
            </a:r>
            <a:r>
              <a:rPr lang="en-US" sz="2000" dirty="0"/>
              <a:t>- in practice it was generally </a:t>
            </a:r>
            <a:r>
              <a:rPr lang="en-US" sz="2000" dirty="0">
                <a:solidFill>
                  <a:srgbClr val="FF0000"/>
                </a:solidFill>
              </a:rPr>
              <a:t>~</a:t>
            </a:r>
            <a:r>
              <a:rPr lang="en-US" sz="2000" b="1" dirty="0">
                <a:solidFill>
                  <a:srgbClr val="FF0000"/>
                </a:solidFill>
              </a:rPr>
              <a:t>0%</a:t>
            </a:r>
            <a:r>
              <a:rPr lang="en-US" sz="2000" dirty="0"/>
              <a:t>.</a:t>
            </a:r>
          </a:p>
          <a:p>
            <a:pPr lvl="1" fontAlgn="auto">
              <a:spcAft>
                <a:spcPts val="0"/>
              </a:spcAft>
            </a:pPr>
            <a:r>
              <a:rPr lang="en-GB" sz="1800" dirty="0"/>
              <a:t>Without compensation, the energy calibration program at the end of physics fills would have been impossible</a:t>
            </a:r>
            <a:r>
              <a:rPr lang="en-GB" sz="1600" dirty="0"/>
              <a:t>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F661A0-3F0F-C9B8-9E1A-1E164B9D0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1284" y="3429000"/>
            <a:ext cx="3896269" cy="65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59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1DAC3-61D0-5132-2A60-77D5E008E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&amp; n-axis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0A50E-C0AA-C7CF-90FB-28266CD6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5025539" cy="3246221"/>
          </a:xfrm>
        </p:spPr>
        <p:txBody>
          <a:bodyPr>
            <a:normAutofit/>
          </a:bodyPr>
          <a:lstStyle/>
          <a:p>
            <a:r>
              <a:rPr lang="en-US" sz="2000" dirty="0"/>
              <a:t>Correlation between n-axis deviation from the vertical and expected polarization: for &gt; 20 mrad the expected polarization is lowered to ~few %.</a:t>
            </a:r>
          </a:p>
          <a:p>
            <a:pPr lvl="1"/>
            <a:r>
              <a:rPr lang="en-US" sz="1600" dirty="0"/>
              <a:t>Filled squares: linear approx. (SITF)</a:t>
            </a:r>
          </a:p>
          <a:p>
            <a:pPr lvl="1"/>
            <a:r>
              <a:rPr lang="en-US" sz="1600" dirty="0"/>
              <a:t>Open squares : non-lin. (SODOM)</a:t>
            </a:r>
          </a:p>
          <a:p>
            <a:pPr lvl="1"/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4C8E55-77DF-03F3-377D-6FDF9A3DE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98656"/>
            <a:ext cx="5703215" cy="49883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80DC3D-3AAB-5B02-2BFA-EC8743630462}"/>
              </a:ext>
            </a:extLst>
          </p:cNvPr>
          <p:cNvSpPr txBox="1"/>
          <p:nvPr/>
        </p:nvSpPr>
        <p:spPr>
          <a:xfrm>
            <a:off x="5813140" y="157449"/>
            <a:ext cx="2323396" cy="46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Average deviation of n</a:t>
            </a:r>
            <a:r>
              <a:rPr lang="en-US" sz="1200" b="1" baseline="-250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0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from vertical direction</a:t>
            </a:r>
            <a:endParaRPr lang="en-GB" sz="12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FBB114C-A8CC-2C17-A8B9-183CFAFEEC0F}"/>
              </a:ext>
            </a:extLst>
          </p:cNvPr>
          <p:cNvCxnSpPr>
            <a:stCxn id="4" idx="2"/>
          </p:cNvCxnSpPr>
          <p:nvPr/>
        </p:nvCxnSpPr>
        <p:spPr>
          <a:xfrm flipH="1">
            <a:off x="6441645" y="618309"/>
            <a:ext cx="533193" cy="37059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788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07804-D363-A85A-66D1-13AFCA5D5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Solenoid compensation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D2CE3-F03E-4241-BDBE-A1FB563DE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936" y="1133215"/>
            <a:ext cx="6974454" cy="2401311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Compensation scheme to restore the spin axis using </a:t>
            </a:r>
            <a:r>
              <a:rPr lang="en-US" sz="1800" b="1" dirty="0"/>
              <a:t>bumps at the beginning of the arcs </a:t>
            </a:r>
            <a:r>
              <a:rPr lang="en-US" sz="1800" dirty="0"/>
              <a:t>on both side of every IP (nickname: “</a:t>
            </a:r>
            <a:r>
              <a:rPr lang="en-US" sz="1800" dirty="0" err="1"/>
              <a:t>SolSpin</a:t>
            </a:r>
            <a:r>
              <a:rPr lang="en-US" sz="1800" dirty="0"/>
              <a:t>”).</a:t>
            </a:r>
          </a:p>
          <a:p>
            <a:r>
              <a:rPr lang="en-US" sz="1600" dirty="0"/>
              <a:t>Took advantage of the </a:t>
            </a:r>
            <a:r>
              <a:rPr lang="en-US" sz="1600" b="1" dirty="0"/>
              <a:t>60</a:t>
            </a:r>
            <a:r>
              <a:rPr lang="en-US" sz="1600" b="1" dirty="0">
                <a:sym typeface="Symbol" panose="05050102010706020507" pitchFamily="18" charset="2"/>
              </a:rPr>
              <a:t></a:t>
            </a:r>
            <a:r>
              <a:rPr lang="en-US" sz="1600" b="1" dirty="0"/>
              <a:t> vertical </a:t>
            </a:r>
            <a:r>
              <a:rPr lang="en-US" sz="1600" b="1" dirty="0" err="1"/>
              <a:t>betatron</a:t>
            </a:r>
            <a:r>
              <a:rPr lang="en-US" sz="1600" b="1" dirty="0"/>
              <a:t> arc phase advance </a:t>
            </a:r>
            <a:r>
              <a:rPr lang="en-US" sz="1600" dirty="0"/>
              <a:t>in use around the Z  </a:t>
            </a:r>
            <a:r>
              <a:rPr lang="en-US" sz="1600" dirty="0">
                <a:sym typeface="Wingdings" panose="05000000000000000000" pitchFamily="2" charset="2"/>
              </a:rPr>
              <a:t> long bumps, favorable spin phase advance</a:t>
            </a:r>
            <a:r>
              <a:rPr lang="en-US" sz="2000" dirty="0">
                <a:sym typeface="Wingdings" panose="05000000000000000000" pitchFamily="2" charset="2"/>
              </a:rPr>
              <a:t>.</a:t>
            </a: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684466-0CA2-EAE6-FAA7-C7A07B14B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3460" y="608496"/>
            <a:ext cx="4623710" cy="2182663"/>
          </a:xfrm>
          <a:prstGeom prst="rect">
            <a:avLst/>
          </a:prstGeom>
        </p:spPr>
      </p:pic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812CB8D-7549-0CD8-37AD-E9F4DD20BFDB}"/>
              </a:ext>
            </a:extLst>
          </p:cNvPr>
          <p:cNvGrpSpPr/>
          <p:nvPr/>
        </p:nvGrpSpPr>
        <p:grpSpPr>
          <a:xfrm>
            <a:off x="68284" y="2929735"/>
            <a:ext cx="7356809" cy="2333099"/>
            <a:chOff x="249816" y="2734621"/>
            <a:chExt cx="7356809" cy="233309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DAE0783-27FD-CE3A-42AE-E862625FA08E}"/>
                </a:ext>
              </a:extLst>
            </p:cNvPr>
            <p:cNvSpPr/>
            <p:nvPr/>
          </p:nvSpPr>
          <p:spPr>
            <a:xfrm>
              <a:off x="560832" y="4239695"/>
              <a:ext cx="6489511" cy="828025"/>
            </a:xfrm>
            <a:custGeom>
              <a:avLst/>
              <a:gdLst>
                <a:gd name="connsiteX0" fmla="*/ 0 w 6489511"/>
                <a:gd name="connsiteY0" fmla="*/ 746833 h 828025"/>
                <a:gd name="connsiteX1" fmla="*/ 499872 w 6489511"/>
                <a:gd name="connsiteY1" fmla="*/ 381073 h 828025"/>
                <a:gd name="connsiteX2" fmla="*/ 1170432 w 6489511"/>
                <a:gd name="connsiteY2" fmla="*/ 112849 h 828025"/>
                <a:gd name="connsiteX3" fmla="*/ 2133600 w 6489511"/>
                <a:gd name="connsiteY3" fmla="*/ 3121 h 828025"/>
                <a:gd name="connsiteX4" fmla="*/ 4523232 w 6489511"/>
                <a:gd name="connsiteY4" fmla="*/ 51889 h 828025"/>
                <a:gd name="connsiteX5" fmla="*/ 5705856 w 6489511"/>
                <a:gd name="connsiteY5" fmla="*/ 271345 h 828025"/>
                <a:gd name="connsiteX6" fmla="*/ 6412992 w 6489511"/>
                <a:gd name="connsiteY6" fmla="*/ 771217 h 828025"/>
                <a:gd name="connsiteX7" fmla="*/ 6437376 w 6489511"/>
                <a:gd name="connsiteY7" fmla="*/ 795601 h 828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89511" h="828025">
                  <a:moveTo>
                    <a:pt x="0" y="746833"/>
                  </a:moveTo>
                  <a:cubicBezTo>
                    <a:pt x="152400" y="616785"/>
                    <a:pt x="304800" y="486737"/>
                    <a:pt x="499872" y="381073"/>
                  </a:cubicBezTo>
                  <a:cubicBezTo>
                    <a:pt x="694944" y="275409"/>
                    <a:pt x="898144" y="175841"/>
                    <a:pt x="1170432" y="112849"/>
                  </a:cubicBezTo>
                  <a:cubicBezTo>
                    <a:pt x="1442720" y="49857"/>
                    <a:pt x="2133600" y="3121"/>
                    <a:pt x="2133600" y="3121"/>
                  </a:cubicBezTo>
                  <a:cubicBezTo>
                    <a:pt x="2692400" y="-7039"/>
                    <a:pt x="3927856" y="7185"/>
                    <a:pt x="4523232" y="51889"/>
                  </a:cubicBezTo>
                  <a:cubicBezTo>
                    <a:pt x="5118608" y="96593"/>
                    <a:pt x="5390896" y="151457"/>
                    <a:pt x="5705856" y="271345"/>
                  </a:cubicBezTo>
                  <a:cubicBezTo>
                    <a:pt x="6020816" y="391233"/>
                    <a:pt x="6412992" y="771217"/>
                    <a:pt x="6412992" y="771217"/>
                  </a:cubicBezTo>
                  <a:cubicBezTo>
                    <a:pt x="6534912" y="858593"/>
                    <a:pt x="6486144" y="827097"/>
                    <a:pt x="6437376" y="795601"/>
                  </a:cubicBezTo>
                </a:path>
              </a:pathLst>
            </a:custGeom>
            <a:noFill/>
            <a:ln w="28575"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185EFFFD-0126-E977-C89C-94B2A21669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619" y="3853263"/>
              <a:ext cx="2308" cy="1072650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97223F9-B610-5B07-1A42-51360CD545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23599" y="3531119"/>
              <a:ext cx="302206" cy="892221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81603DD-E185-A730-50CD-D618BF8041D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13190" y="3402719"/>
              <a:ext cx="349550" cy="875150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5AD4F02-8EA0-5804-19BA-FF8E9FA6FE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30289" y="3232318"/>
              <a:ext cx="277484" cy="990497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532F155-DA6D-E5A1-9F4C-3AB35AB1CA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74280" y="3232318"/>
              <a:ext cx="375571" cy="1045551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95940F-168B-A4B3-20AA-A1C9240047D3}"/>
                </a:ext>
              </a:extLst>
            </p:cNvPr>
            <p:cNvGrpSpPr/>
            <p:nvPr/>
          </p:nvGrpSpPr>
          <p:grpSpPr>
            <a:xfrm>
              <a:off x="673927" y="4049159"/>
              <a:ext cx="731650" cy="839000"/>
              <a:chOff x="673927" y="4049159"/>
              <a:chExt cx="731650" cy="839000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70273F4-CD2B-A3C9-5354-2F36D97F076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3927" y="4213342"/>
                <a:ext cx="160588" cy="67481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181A6942-FA59-6929-DC29-DD11F26BFFE5}"/>
                  </a:ext>
                </a:extLst>
              </p:cNvPr>
              <p:cNvCxnSpPr>
                <a:cxnSpLocks/>
                <a:stCxn id="4" idx="1"/>
              </p:cNvCxnSpPr>
              <p:nvPr/>
            </p:nvCxnSpPr>
            <p:spPr>
              <a:xfrm flipH="1" flipV="1">
                <a:off x="863202" y="4277869"/>
                <a:ext cx="197502" cy="34289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4FFEE2AF-D11A-5197-C347-0B1469842AA8}"/>
                  </a:ext>
                </a:extLst>
              </p:cNvPr>
              <p:cNvCxnSpPr>
                <a:cxnSpLocks/>
                <a:stCxn id="4" idx="1"/>
              </p:cNvCxnSpPr>
              <p:nvPr/>
            </p:nvCxnSpPr>
            <p:spPr>
              <a:xfrm flipV="1">
                <a:off x="1060704" y="4049159"/>
                <a:ext cx="133799" cy="57160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652A7ABF-84C2-7DD2-DC75-D61F04C684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208075" y="4080441"/>
                <a:ext cx="197502" cy="34289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4049DAA-1A99-815E-3A56-4EF3F4937239}"/>
                </a:ext>
              </a:extLst>
            </p:cNvPr>
            <p:cNvGrpSpPr/>
            <p:nvPr/>
          </p:nvGrpSpPr>
          <p:grpSpPr>
            <a:xfrm flipH="1">
              <a:off x="6130152" y="4049159"/>
              <a:ext cx="671110" cy="839000"/>
              <a:chOff x="673927" y="4049159"/>
              <a:chExt cx="731650" cy="839000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12C57C6-B3C2-9019-3253-9FF77156EB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3927" y="4213342"/>
                <a:ext cx="160588" cy="67481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22540460-B714-EC9E-0A09-18F8CDA5FA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63202" y="4277869"/>
                <a:ext cx="197502" cy="34289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B0B43CDC-BF36-C070-3DB2-0D8E0AA1D7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0704" y="4049159"/>
                <a:ext cx="133799" cy="57160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5B38156-6747-2E6E-19EC-338AD3538B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208075" y="4080441"/>
                <a:ext cx="197502" cy="34289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ABD21C3-AFF5-1CD6-3212-4EA1116D2F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5805" y="3402719"/>
              <a:ext cx="0" cy="1040678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C401A5CE-CFA4-9566-03BB-3756807C02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4065" y="3402719"/>
              <a:ext cx="0" cy="849171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2814422-9955-BDCB-38A5-2E1ED0097F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05587" y="3249198"/>
              <a:ext cx="24678" cy="1028671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8184E1C-2A6B-5F78-6CDB-7A1B2D6B6D1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74280" y="3249198"/>
              <a:ext cx="603" cy="1015681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EB76745-D1B8-45B0-34C4-CE64C44E68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6000" y="3324527"/>
              <a:ext cx="0" cy="1139026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32A4EB58-4FBE-F8DE-4CF7-6C4D6B117D6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60111" y="3313785"/>
              <a:ext cx="356997" cy="909030"/>
            </a:xfrm>
            <a:prstGeom prst="straightConnector1">
              <a:avLst/>
            </a:prstGeom>
            <a:ln w="28575">
              <a:solidFill>
                <a:srgbClr val="0000FF"/>
              </a:solidFill>
              <a:prstDash val="sysDot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FFFBB5F6-0703-BC8A-84E0-600F61CBEF11}"/>
                </a:ext>
              </a:extLst>
            </p:cNvPr>
            <p:cNvSpPr/>
            <p:nvPr/>
          </p:nvSpPr>
          <p:spPr>
            <a:xfrm rot="20326235">
              <a:off x="3588642" y="3525005"/>
              <a:ext cx="447083" cy="77055"/>
            </a:xfrm>
            <a:prstGeom prst="arc">
              <a:avLst>
                <a:gd name="adj1" fmla="val 10795643"/>
                <a:gd name="adj2" fmla="val 0"/>
              </a:avLst>
            </a:prstGeom>
            <a:ln>
              <a:solidFill>
                <a:srgbClr val="D60093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3E742C4A-956F-85EC-BF7B-FC5E399033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9699" y="3853263"/>
              <a:ext cx="872899" cy="831194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B2ECC484-8C5B-FB41-81BF-F82F711723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0462" y="3910720"/>
              <a:ext cx="838805" cy="773737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018CE039-D4A6-EEF7-8650-3DF34D1B7D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27735" y="3727566"/>
              <a:ext cx="820318" cy="819797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EA7E3F40-98AD-84C6-E836-F7E3417E47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13167" y="3413612"/>
              <a:ext cx="36542" cy="1133751"/>
            </a:xfrm>
            <a:prstGeom prst="straightConnector1">
              <a:avLst/>
            </a:prstGeom>
            <a:ln w="28575">
              <a:solidFill>
                <a:schemeClr val="tx2">
                  <a:lumMod val="20000"/>
                  <a:lumOff val="8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10DA0D47-1781-F138-62E2-37BD8D0CA5A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81509" y="3429000"/>
              <a:ext cx="36542" cy="1133751"/>
            </a:xfrm>
            <a:prstGeom prst="straightConnector1">
              <a:avLst/>
            </a:prstGeom>
            <a:ln w="28575">
              <a:solidFill>
                <a:schemeClr val="tx2">
                  <a:lumMod val="20000"/>
                  <a:lumOff val="8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09D15574-3D73-5F95-DD0F-A5778C3B8E0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13882" y="3324527"/>
              <a:ext cx="11674" cy="660910"/>
            </a:xfrm>
            <a:prstGeom prst="straightConnector1">
              <a:avLst/>
            </a:prstGeom>
            <a:ln w="28575">
              <a:solidFill>
                <a:schemeClr val="tx2">
                  <a:lumMod val="20000"/>
                  <a:lumOff val="8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56DE5ADF-E1A1-3560-E5EB-5F6F2A84FEF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52392" y="3279551"/>
              <a:ext cx="11674" cy="660910"/>
            </a:xfrm>
            <a:prstGeom prst="straightConnector1">
              <a:avLst/>
            </a:prstGeom>
            <a:ln w="28575">
              <a:solidFill>
                <a:schemeClr val="tx2">
                  <a:lumMod val="20000"/>
                  <a:lumOff val="8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EF06D2C9-B424-E3FD-26D2-0756BF8800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76509" y="3408314"/>
              <a:ext cx="375571" cy="1045551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B3FC8BE2-FBDB-4F1A-3DD0-CC2A1C50D5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7074" y="3818933"/>
              <a:ext cx="2308" cy="1072650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07C298B-1CC7-F69B-7DF7-569934D0BD31}"/>
                </a:ext>
              </a:extLst>
            </p:cNvPr>
            <p:cNvSpPr txBox="1"/>
            <p:nvPr/>
          </p:nvSpPr>
          <p:spPr>
            <a:xfrm>
              <a:off x="3342342" y="2918564"/>
              <a:ext cx="9396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D60093"/>
                  </a:solidFill>
                  <a:latin typeface="+mj-lt"/>
                </a:rPr>
                <a:t>Solenoid</a:t>
              </a:r>
              <a:endParaRPr lang="en-GB" sz="1400" b="1" dirty="0">
                <a:solidFill>
                  <a:srgbClr val="D60093"/>
                </a:solidFill>
                <a:latin typeface="+mj-lt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9B128386-5B54-7E84-6389-151837A3194A}"/>
                </a:ext>
              </a:extLst>
            </p:cNvPr>
            <p:cNvSpPr txBox="1"/>
            <p:nvPr/>
          </p:nvSpPr>
          <p:spPr>
            <a:xfrm>
              <a:off x="1341292" y="2874945"/>
              <a:ext cx="11387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FF6600"/>
                  </a:solidFill>
                  <a:latin typeface="+mj-lt"/>
                </a:rPr>
                <a:t>Dispersion suppressor</a:t>
              </a:r>
              <a:endParaRPr lang="en-GB" sz="1000" b="1" dirty="0">
                <a:solidFill>
                  <a:srgbClr val="FF6600"/>
                </a:solidFill>
                <a:latin typeface="+mj-lt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A4AC8492-9F5E-0F55-5EE2-3EA5C54113FF}"/>
                </a:ext>
              </a:extLst>
            </p:cNvPr>
            <p:cNvSpPr txBox="1"/>
            <p:nvPr/>
          </p:nvSpPr>
          <p:spPr>
            <a:xfrm>
              <a:off x="5398355" y="2734621"/>
              <a:ext cx="11387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FF6600"/>
                  </a:solidFill>
                  <a:latin typeface="+mj-lt"/>
                </a:rPr>
                <a:t>Dispersion suppressor</a:t>
              </a:r>
              <a:endParaRPr lang="en-GB" sz="1000" b="1" dirty="0">
                <a:solidFill>
                  <a:srgbClr val="FF6600"/>
                </a:solidFill>
                <a:latin typeface="+mj-lt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0DE7184-5EAD-17AE-2AF2-8DDF3E9C2771}"/>
                </a:ext>
              </a:extLst>
            </p:cNvPr>
            <p:cNvSpPr txBox="1"/>
            <p:nvPr/>
          </p:nvSpPr>
          <p:spPr>
            <a:xfrm>
              <a:off x="249816" y="3320759"/>
              <a:ext cx="11261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Compensation bump</a:t>
              </a:r>
              <a:endParaRPr lang="en-GB" sz="10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5E857B4-0952-DBB6-7F11-553C177CB9EC}"/>
                </a:ext>
              </a:extLst>
            </p:cNvPr>
            <p:cNvSpPr txBox="1"/>
            <p:nvPr/>
          </p:nvSpPr>
          <p:spPr>
            <a:xfrm>
              <a:off x="6467911" y="3307685"/>
              <a:ext cx="11387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Compensation bump</a:t>
              </a:r>
              <a:endParaRPr lang="en-GB" sz="10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99" name="Arc 98">
              <a:extLst>
                <a:ext uri="{FF2B5EF4-FFF2-40B4-BE49-F238E27FC236}">
                  <a16:creationId xmlns:a16="http://schemas.microsoft.com/office/drawing/2014/main" id="{3FD17C10-10B6-0E74-499C-63436DE709F6}"/>
                </a:ext>
              </a:extLst>
            </p:cNvPr>
            <p:cNvSpPr/>
            <p:nvPr/>
          </p:nvSpPr>
          <p:spPr>
            <a:xfrm rot="20326235">
              <a:off x="7308287" y="3965856"/>
              <a:ext cx="263774" cy="45719"/>
            </a:xfrm>
            <a:prstGeom prst="arc">
              <a:avLst>
                <a:gd name="adj1" fmla="val 10795643"/>
                <a:gd name="adj2" fmla="val 0"/>
              </a:avLst>
            </a:prstGeom>
            <a:ln>
              <a:solidFill>
                <a:schemeClr val="bg1">
                  <a:lumMod val="75000"/>
                </a:schemeClr>
              </a:solidFill>
              <a:headEnd type="triangl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04464AE9-1FD0-62F0-75A6-94FC1F711EF9}"/>
                </a:ext>
              </a:extLst>
            </p:cNvPr>
            <p:cNvSpPr/>
            <p:nvPr/>
          </p:nvSpPr>
          <p:spPr>
            <a:xfrm>
              <a:off x="1616362" y="3324527"/>
              <a:ext cx="514781" cy="224116"/>
            </a:xfrm>
            <a:custGeom>
              <a:avLst/>
              <a:gdLst>
                <a:gd name="connsiteX0" fmla="*/ 400333 w 644835"/>
                <a:gd name="connsiteY0" fmla="*/ 174172 h 176769"/>
                <a:gd name="connsiteX1" fmla="*/ 60698 w 644835"/>
                <a:gd name="connsiteY1" fmla="*/ 156754 h 176769"/>
                <a:gd name="connsiteX2" fmla="*/ 17155 w 644835"/>
                <a:gd name="connsiteY2" fmla="*/ 26126 h 176769"/>
                <a:gd name="connsiteX3" fmla="*/ 252287 w 644835"/>
                <a:gd name="connsiteY3" fmla="*/ 0 h 176769"/>
                <a:gd name="connsiteX4" fmla="*/ 600630 w 644835"/>
                <a:gd name="connsiteY4" fmla="*/ 26126 h 176769"/>
                <a:gd name="connsiteX5" fmla="*/ 626755 w 644835"/>
                <a:gd name="connsiteY5" fmla="*/ 156754 h 176769"/>
                <a:gd name="connsiteX6" fmla="*/ 478710 w 644835"/>
                <a:gd name="connsiteY6" fmla="*/ 174172 h 176769"/>
                <a:gd name="connsiteX0" fmla="*/ 276559 w 640696"/>
                <a:gd name="connsiteY0" fmla="*/ 174172 h 176769"/>
                <a:gd name="connsiteX1" fmla="*/ 56559 w 640696"/>
                <a:gd name="connsiteY1" fmla="*/ 156754 h 176769"/>
                <a:gd name="connsiteX2" fmla="*/ 13016 w 640696"/>
                <a:gd name="connsiteY2" fmla="*/ 26126 h 176769"/>
                <a:gd name="connsiteX3" fmla="*/ 248148 w 640696"/>
                <a:gd name="connsiteY3" fmla="*/ 0 h 176769"/>
                <a:gd name="connsiteX4" fmla="*/ 596491 w 640696"/>
                <a:gd name="connsiteY4" fmla="*/ 26126 h 176769"/>
                <a:gd name="connsiteX5" fmla="*/ 622616 w 640696"/>
                <a:gd name="connsiteY5" fmla="*/ 156754 h 176769"/>
                <a:gd name="connsiteX6" fmla="*/ 474571 w 640696"/>
                <a:gd name="connsiteY6" fmla="*/ 174172 h 176769"/>
                <a:gd name="connsiteX0" fmla="*/ 247792 w 611929"/>
                <a:gd name="connsiteY0" fmla="*/ 174855 h 177452"/>
                <a:gd name="connsiteX1" fmla="*/ 27792 w 611929"/>
                <a:gd name="connsiteY1" fmla="*/ 157437 h 177452"/>
                <a:gd name="connsiteX2" fmla="*/ 24127 w 611929"/>
                <a:gd name="connsiteY2" fmla="*/ 40613 h 177452"/>
                <a:gd name="connsiteX3" fmla="*/ 219381 w 611929"/>
                <a:gd name="connsiteY3" fmla="*/ 683 h 177452"/>
                <a:gd name="connsiteX4" fmla="*/ 567724 w 611929"/>
                <a:gd name="connsiteY4" fmla="*/ 26809 h 177452"/>
                <a:gd name="connsiteX5" fmla="*/ 593849 w 611929"/>
                <a:gd name="connsiteY5" fmla="*/ 157437 h 177452"/>
                <a:gd name="connsiteX6" fmla="*/ 445804 w 611929"/>
                <a:gd name="connsiteY6" fmla="*/ 174855 h 177452"/>
                <a:gd name="connsiteX0" fmla="*/ 247792 w 611929"/>
                <a:gd name="connsiteY0" fmla="*/ 174855 h 180072"/>
                <a:gd name="connsiteX1" fmla="*/ 27792 w 611929"/>
                <a:gd name="connsiteY1" fmla="*/ 157437 h 180072"/>
                <a:gd name="connsiteX2" fmla="*/ 24127 w 611929"/>
                <a:gd name="connsiteY2" fmla="*/ 40613 h 180072"/>
                <a:gd name="connsiteX3" fmla="*/ 219381 w 611929"/>
                <a:gd name="connsiteY3" fmla="*/ 683 h 180072"/>
                <a:gd name="connsiteX4" fmla="*/ 567724 w 611929"/>
                <a:gd name="connsiteY4" fmla="*/ 26809 h 180072"/>
                <a:gd name="connsiteX5" fmla="*/ 593849 w 611929"/>
                <a:gd name="connsiteY5" fmla="*/ 157437 h 180072"/>
                <a:gd name="connsiteX6" fmla="*/ 381002 w 611929"/>
                <a:gd name="connsiteY6" fmla="*/ 178306 h 180072"/>
                <a:gd name="connsiteX0" fmla="*/ 337986 w 617382"/>
                <a:gd name="connsiteY0" fmla="*/ 185208 h 186086"/>
                <a:gd name="connsiteX1" fmla="*/ 33245 w 617382"/>
                <a:gd name="connsiteY1" fmla="*/ 157437 h 186086"/>
                <a:gd name="connsiteX2" fmla="*/ 29580 w 617382"/>
                <a:gd name="connsiteY2" fmla="*/ 40613 h 186086"/>
                <a:gd name="connsiteX3" fmla="*/ 224834 w 617382"/>
                <a:gd name="connsiteY3" fmla="*/ 683 h 186086"/>
                <a:gd name="connsiteX4" fmla="*/ 573177 w 617382"/>
                <a:gd name="connsiteY4" fmla="*/ 26809 h 186086"/>
                <a:gd name="connsiteX5" fmla="*/ 599302 w 617382"/>
                <a:gd name="connsiteY5" fmla="*/ 157437 h 186086"/>
                <a:gd name="connsiteX6" fmla="*/ 386455 w 617382"/>
                <a:gd name="connsiteY6" fmla="*/ 178306 h 18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382" h="186086">
                  <a:moveTo>
                    <a:pt x="337986" y="185208"/>
                  </a:moveTo>
                  <a:cubicBezTo>
                    <a:pt x="200100" y="188836"/>
                    <a:pt x="84646" y="181536"/>
                    <a:pt x="33245" y="157437"/>
                  </a:cubicBezTo>
                  <a:cubicBezTo>
                    <a:pt x="-18156" y="133338"/>
                    <a:pt x="-2352" y="66739"/>
                    <a:pt x="29580" y="40613"/>
                  </a:cubicBezTo>
                  <a:cubicBezTo>
                    <a:pt x="61511" y="14487"/>
                    <a:pt x="134235" y="2984"/>
                    <a:pt x="224834" y="683"/>
                  </a:cubicBezTo>
                  <a:cubicBezTo>
                    <a:pt x="315433" y="-1618"/>
                    <a:pt x="510766" y="683"/>
                    <a:pt x="573177" y="26809"/>
                  </a:cubicBezTo>
                  <a:cubicBezTo>
                    <a:pt x="635588" y="52935"/>
                    <a:pt x="619622" y="132763"/>
                    <a:pt x="599302" y="157437"/>
                  </a:cubicBezTo>
                  <a:cubicBezTo>
                    <a:pt x="578982" y="182111"/>
                    <a:pt x="450317" y="181934"/>
                    <a:pt x="386455" y="178306"/>
                  </a:cubicBezTo>
                </a:path>
              </a:pathLst>
            </a:custGeom>
            <a:noFill/>
            <a:ln w="28575">
              <a:solidFill>
                <a:srgbClr val="FF6600"/>
              </a:solidFill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0863BF4-DB21-168B-146E-AD0E9320B9FD}"/>
                </a:ext>
              </a:extLst>
            </p:cNvPr>
            <p:cNvSpPr/>
            <p:nvPr/>
          </p:nvSpPr>
          <p:spPr>
            <a:xfrm>
              <a:off x="5670280" y="3228421"/>
              <a:ext cx="514781" cy="224116"/>
            </a:xfrm>
            <a:custGeom>
              <a:avLst/>
              <a:gdLst>
                <a:gd name="connsiteX0" fmla="*/ 400333 w 644835"/>
                <a:gd name="connsiteY0" fmla="*/ 174172 h 176769"/>
                <a:gd name="connsiteX1" fmla="*/ 60698 w 644835"/>
                <a:gd name="connsiteY1" fmla="*/ 156754 h 176769"/>
                <a:gd name="connsiteX2" fmla="*/ 17155 w 644835"/>
                <a:gd name="connsiteY2" fmla="*/ 26126 h 176769"/>
                <a:gd name="connsiteX3" fmla="*/ 252287 w 644835"/>
                <a:gd name="connsiteY3" fmla="*/ 0 h 176769"/>
                <a:gd name="connsiteX4" fmla="*/ 600630 w 644835"/>
                <a:gd name="connsiteY4" fmla="*/ 26126 h 176769"/>
                <a:gd name="connsiteX5" fmla="*/ 626755 w 644835"/>
                <a:gd name="connsiteY5" fmla="*/ 156754 h 176769"/>
                <a:gd name="connsiteX6" fmla="*/ 478710 w 644835"/>
                <a:gd name="connsiteY6" fmla="*/ 174172 h 176769"/>
                <a:gd name="connsiteX0" fmla="*/ 276559 w 640696"/>
                <a:gd name="connsiteY0" fmla="*/ 174172 h 176769"/>
                <a:gd name="connsiteX1" fmla="*/ 56559 w 640696"/>
                <a:gd name="connsiteY1" fmla="*/ 156754 h 176769"/>
                <a:gd name="connsiteX2" fmla="*/ 13016 w 640696"/>
                <a:gd name="connsiteY2" fmla="*/ 26126 h 176769"/>
                <a:gd name="connsiteX3" fmla="*/ 248148 w 640696"/>
                <a:gd name="connsiteY3" fmla="*/ 0 h 176769"/>
                <a:gd name="connsiteX4" fmla="*/ 596491 w 640696"/>
                <a:gd name="connsiteY4" fmla="*/ 26126 h 176769"/>
                <a:gd name="connsiteX5" fmla="*/ 622616 w 640696"/>
                <a:gd name="connsiteY5" fmla="*/ 156754 h 176769"/>
                <a:gd name="connsiteX6" fmla="*/ 474571 w 640696"/>
                <a:gd name="connsiteY6" fmla="*/ 174172 h 176769"/>
                <a:gd name="connsiteX0" fmla="*/ 247792 w 611929"/>
                <a:gd name="connsiteY0" fmla="*/ 174855 h 177452"/>
                <a:gd name="connsiteX1" fmla="*/ 27792 w 611929"/>
                <a:gd name="connsiteY1" fmla="*/ 157437 h 177452"/>
                <a:gd name="connsiteX2" fmla="*/ 24127 w 611929"/>
                <a:gd name="connsiteY2" fmla="*/ 40613 h 177452"/>
                <a:gd name="connsiteX3" fmla="*/ 219381 w 611929"/>
                <a:gd name="connsiteY3" fmla="*/ 683 h 177452"/>
                <a:gd name="connsiteX4" fmla="*/ 567724 w 611929"/>
                <a:gd name="connsiteY4" fmla="*/ 26809 h 177452"/>
                <a:gd name="connsiteX5" fmla="*/ 593849 w 611929"/>
                <a:gd name="connsiteY5" fmla="*/ 157437 h 177452"/>
                <a:gd name="connsiteX6" fmla="*/ 445804 w 611929"/>
                <a:gd name="connsiteY6" fmla="*/ 174855 h 177452"/>
                <a:gd name="connsiteX0" fmla="*/ 247792 w 611929"/>
                <a:gd name="connsiteY0" fmla="*/ 174855 h 180072"/>
                <a:gd name="connsiteX1" fmla="*/ 27792 w 611929"/>
                <a:gd name="connsiteY1" fmla="*/ 157437 h 180072"/>
                <a:gd name="connsiteX2" fmla="*/ 24127 w 611929"/>
                <a:gd name="connsiteY2" fmla="*/ 40613 h 180072"/>
                <a:gd name="connsiteX3" fmla="*/ 219381 w 611929"/>
                <a:gd name="connsiteY3" fmla="*/ 683 h 180072"/>
                <a:gd name="connsiteX4" fmla="*/ 567724 w 611929"/>
                <a:gd name="connsiteY4" fmla="*/ 26809 h 180072"/>
                <a:gd name="connsiteX5" fmla="*/ 593849 w 611929"/>
                <a:gd name="connsiteY5" fmla="*/ 157437 h 180072"/>
                <a:gd name="connsiteX6" fmla="*/ 381002 w 611929"/>
                <a:gd name="connsiteY6" fmla="*/ 178306 h 180072"/>
                <a:gd name="connsiteX0" fmla="*/ 337986 w 617382"/>
                <a:gd name="connsiteY0" fmla="*/ 185208 h 186086"/>
                <a:gd name="connsiteX1" fmla="*/ 33245 w 617382"/>
                <a:gd name="connsiteY1" fmla="*/ 157437 h 186086"/>
                <a:gd name="connsiteX2" fmla="*/ 29580 w 617382"/>
                <a:gd name="connsiteY2" fmla="*/ 40613 h 186086"/>
                <a:gd name="connsiteX3" fmla="*/ 224834 w 617382"/>
                <a:gd name="connsiteY3" fmla="*/ 683 h 186086"/>
                <a:gd name="connsiteX4" fmla="*/ 573177 w 617382"/>
                <a:gd name="connsiteY4" fmla="*/ 26809 h 186086"/>
                <a:gd name="connsiteX5" fmla="*/ 599302 w 617382"/>
                <a:gd name="connsiteY5" fmla="*/ 157437 h 186086"/>
                <a:gd name="connsiteX6" fmla="*/ 386455 w 617382"/>
                <a:gd name="connsiteY6" fmla="*/ 178306 h 18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382" h="186086">
                  <a:moveTo>
                    <a:pt x="337986" y="185208"/>
                  </a:moveTo>
                  <a:cubicBezTo>
                    <a:pt x="200100" y="188836"/>
                    <a:pt x="84646" y="181536"/>
                    <a:pt x="33245" y="157437"/>
                  </a:cubicBezTo>
                  <a:cubicBezTo>
                    <a:pt x="-18156" y="133338"/>
                    <a:pt x="-2352" y="66739"/>
                    <a:pt x="29580" y="40613"/>
                  </a:cubicBezTo>
                  <a:cubicBezTo>
                    <a:pt x="61511" y="14487"/>
                    <a:pt x="134235" y="2984"/>
                    <a:pt x="224834" y="683"/>
                  </a:cubicBezTo>
                  <a:cubicBezTo>
                    <a:pt x="315433" y="-1618"/>
                    <a:pt x="510766" y="683"/>
                    <a:pt x="573177" y="26809"/>
                  </a:cubicBezTo>
                  <a:cubicBezTo>
                    <a:pt x="635588" y="52935"/>
                    <a:pt x="619622" y="132763"/>
                    <a:pt x="599302" y="157437"/>
                  </a:cubicBezTo>
                  <a:cubicBezTo>
                    <a:pt x="578982" y="182111"/>
                    <a:pt x="450317" y="181934"/>
                    <a:pt x="386455" y="178306"/>
                  </a:cubicBezTo>
                </a:path>
              </a:pathLst>
            </a:custGeom>
            <a:noFill/>
            <a:ln w="28575">
              <a:solidFill>
                <a:srgbClr val="FF6600"/>
              </a:solidFill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DAFA6F96-662F-CA02-2369-FD10A361400C}"/>
              </a:ext>
            </a:extLst>
          </p:cNvPr>
          <p:cNvSpPr txBox="1"/>
          <p:nvPr/>
        </p:nvSpPr>
        <p:spPr>
          <a:xfrm>
            <a:off x="7935318" y="3294544"/>
            <a:ext cx="3342547" cy="2246769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Double pi-bump to rotate the spin vector out of the vertical.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6600"/>
                </a:solidFill>
                <a:latin typeface="+mj-lt"/>
              </a:rPr>
              <a:t>Precession in the dispersion suppressor by </a:t>
            </a:r>
            <a:r>
              <a:rPr lang="en-US" sz="1400" dirty="0" err="1">
                <a:solidFill>
                  <a:srgbClr val="FF6600"/>
                </a:solidFill>
                <a:latin typeface="Symbol" panose="05050102010706020507" pitchFamily="18" charset="2"/>
              </a:rPr>
              <a:t>Dn</a:t>
            </a:r>
            <a:r>
              <a:rPr lang="en-US" sz="1400" baseline="-25000" dirty="0" err="1">
                <a:solidFill>
                  <a:srgbClr val="FF6600"/>
                </a:solidFill>
                <a:latin typeface="+mj-lt"/>
              </a:rPr>
              <a:t>s</a:t>
            </a:r>
            <a:r>
              <a:rPr lang="en-US" sz="1400" dirty="0">
                <a:solidFill>
                  <a:srgbClr val="FF6600"/>
                </a:solidFill>
                <a:latin typeface="+mj-lt"/>
              </a:rPr>
              <a:t> ~1.1 [2</a:t>
            </a:r>
            <a:r>
              <a:rPr lang="en-US" sz="1400" dirty="0">
                <a:solidFill>
                  <a:srgbClr val="FF6600"/>
                </a:solidFill>
                <a:latin typeface="Symbol" panose="05050102010706020507" pitchFamily="18" charset="2"/>
              </a:rPr>
              <a:t>p]</a:t>
            </a:r>
            <a:r>
              <a:rPr lang="en-US" sz="1400" dirty="0">
                <a:solidFill>
                  <a:srgbClr val="FF6600"/>
                </a:solidFill>
                <a:latin typeface="+mj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D60093"/>
                </a:solidFill>
                <a:latin typeface="+mj-lt"/>
              </a:rPr>
              <a:t>Rotation by the solenoid.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6600"/>
                </a:solidFill>
                <a:latin typeface="+mj-lt"/>
              </a:rPr>
              <a:t>Precession in the dispersion suppressor by </a:t>
            </a:r>
            <a:r>
              <a:rPr lang="en-US" sz="1400" dirty="0" err="1">
                <a:solidFill>
                  <a:srgbClr val="FF6600"/>
                </a:solidFill>
                <a:latin typeface="Symbol" panose="05050102010706020507" pitchFamily="18" charset="2"/>
              </a:rPr>
              <a:t>Dn</a:t>
            </a:r>
            <a:r>
              <a:rPr lang="en-US" sz="1400" baseline="-25000" dirty="0" err="1">
                <a:solidFill>
                  <a:srgbClr val="FF6600"/>
                </a:solidFill>
                <a:latin typeface="+mj-lt"/>
              </a:rPr>
              <a:t>s</a:t>
            </a:r>
            <a:r>
              <a:rPr lang="en-US" sz="1400" dirty="0">
                <a:solidFill>
                  <a:srgbClr val="FF6600"/>
                </a:solidFill>
                <a:latin typeface="+mj-lt"/>
              </a:rPr>
              <a:t> ~1.1 [2</a:t>
            </a:r>
            <a:r>
              <a:rPr lang="en-US" sz="1400" dirty="0">
                <a:solidFill>
                  <a:srgbClr val="FF6600"/>
                </a:solidFill>
                <a:latin typeface="Symbol" panose="05050102010706020507" pitchFamily="18" charset="2"/>
              </a:rPr>
              <a:t>p]</a:t>
            </a:r>
            <a:r>
              <a:rPr lang="en-US" sz="1400" dirty="0">
                <a:solidFill>
                  <a:srgbClr val="FF6600"/>
                </a:solidFill>
                <a:latin typeface="+mj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Double pi-bump to rotate the spin vector back to the vertical orientation.</a:t>
            </a:r>
            <a:endParaRPr lang="en-GB" sz="14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8274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5A83A-CCB6-9109-D77D-DF1357572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Solenoid compensation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EFFF1C0-B355-E68B-C13A-77898ABD213F}"/>
              </a:ext>
            </a:extLst>
          </p:cNvPr>
          <p:cNvGrpSpPr/>
          <p:nvPr/>
        </p:nvGrpSpPr>
        <p:grpSpPr>
          <a:xfrm>
            <a:off x="6326430" y="1626744"/>
            <a:ext cx="4762220" cy="4221771"/>
            <a:chOff x="6326430" y="1392442"/>
            <a:chExt cx="4762220" cy="422177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45ACF8-A95E-6FC1-AD26-DE169FD53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26430" y="1392442"/>
              <a:ext cx="4762220" cy="4221771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BDE114-C158-B61D-D250-7A3CFFDF55FB}"/>
                </a:ext>
              </a:extLst>
            </p:cNvPr>
            <p:cNvSpPr/>
            <p:nvPr/>
          </p:nvSpPr>
          <p:spPr>
            <a:xfrm>
              <a:off x="7747415" y="1931205"/>
              <a:ext cx="345645" cy="3341235"/>
            </a:xfrm>
            <a:prstGeom prst="rect">
              <a:avLst/>
            </a:prstGeom>
            <a:solidFill>
              <a:srgbClr val="99FF99">
                <a:alpha val="3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A715A7D-05ED-0484-1DCE-24497F5A9150}"/>
              </a:ext>
            </a:extLst>
          </p:cNvPr>
          <p:cNvGrpSpPr/>
          <p:nvPr/>
        </p:nvGrpSpPr>
        <p:grpSpPr>
          <a:xfrm>
            <a:off x="333945" y="1518496"/>
            <a:ext cx="4349814" cy="4289609"/>
            <a:chOff x="333945" y="1284194"/>
            <a:chExt cx="4349814" cy="42896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CC1DCC3-29E4-966D-2EAF-6CFA7AC3A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540000">
              <a:off x="333945" y="1284194"/>
              <a:ext cx="4349814" cy="4289609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2FC3A4E-713B-9341-23C0-04A75B80A069}"/>
                </a:ext>
              </a:extLst>
            </p:cNvPr>
            <p:cNvSpPr/>
            <p:nvPr/>
          </p:nvSpPr>
          <p:spPr>
            <a:xfrm>
              <a:off x="1641020" y="2046420"/>
              <a:ext cx="345645" cy="3127524"/>
            </a:xfrm>
            <a:prstGeom prst="rect">
              <a:avLst/>
            </a:prstGeom>
            <a:solidFill>
              <a:srgbClr val="99FF99">
                <a:alpha val="3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9F213B8-A0FA-291D-ADB5-8546A500491E}"/>
              </a:ext>
            </a:extLst>
          </p:cNvPr>
          <p:cNvSpPr txBox="1"/>
          <p:nvPr/>
        </p:nvSpPr>
        <p:spPr>
          <a:xfrm>
            <a:off x="719300" y="1101796"/>
            <a:ext cx="271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+mn-lt"/>
              </a:rPr>
              <a:t>Predictions (SLIM)</a:t>
            </a:r>
            <a:endParaRPr lang="en-GB" sz="2400" dirty="0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70AB98-3AAD-83C6-B14C-FE2580B4BEBC}"/>
              </a:ext>
            </a:extLst>
          </p:cNvPr>
          <p:cNvSpPr txBox="1"/>
          <p:nvPr/>
        </p:nvSpPr>
        <p:spPr>
          <a:xfrm>
            <a:off x="2178690" y="2345210"/>
            <a:ext cx="2035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  <a:latin typeface="+mn-lt"/>
              </a:rPr>
              <a:t>Energy (</a:t>
            </a:r>
            <a:r>
              <a:rPr lang="en-US" sz="1400" b="1" dirty="0">
                <a:solidFill>
                  <a:srgbClr val="00B050"/>
                </a:solidFill>
                <a:latin typeface="Symbol" panose="05050102010706020507" pitchFamily="18" charset="2"/>
              </a:rPr>
              <a:t>n</a:t>
            </a:r>
            <a:r>
              <a:rPr lang="en-US" sz="1400" b="1" baseline="-25000" dirty="0">
                <a:solidFill>
                  <a:srgbClr val="00B050"/>
                </a:solidFill>
                <a:latin typeface="+mn-lt"/>
              </a:rPr>
              <a:t>s</a:t>
            </a:r>
            <a:r>
              <a:rPr lang="en-US" sz="1400" b="1" dirty="0">
                <a:solidFill>
                  <a:srgbClr val="00B050"/>
                </a:solidFill>
                <a:latin typeface="+mn-lt"/>
              </a:rPr>
              <a:t>) range </a:t>
            </a:r>
          </a:p>
          <a:p>
            <a:pPr algn="ctr"/>
            <a:r>
              <a:rPr lang="en-US" sz="1400" b="1" dirty="0">
                <a:solidFill>
                  <a:srgbClr val="00B050"/>
                </a:solidFill>
                <a:latin typeface="+mn-lt"/>
              </a:rPr>
              <a:t>@ Z pole (45.6…GeV)</a:t>
            </a:r>
            <a:endParaRPr lang="en-GB" sz="1400" b="1" dirty="0">
              <a:solidFill>
                <a:srgbClr val="00B050"/>
              </a:solidFill>
              <a:latin typeface="+mn-lt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C3EBD55-7FE6-9C75-8077-C321297FD886}"/>
              </a:ext>
            </a:extLst>
          </p:cNvPr>
          <p:cNvCxnSpPr>
            <a:cxnSpLocks/>
          </p:cNvCxnSpPr>
          <p:nvPr/>
        </p:nvCxnSpPr>
        <p:spPr>
          <a:xfrm flipH="1">
            <a:off x="1813842" y="2868430"/>
            <a:ext cx="1382580" cy="56057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B6533E38-D683-10E9-57A0-5ACB258870F2}"/>
              </a:ext>
            </a:extLst>
          </p:cNvPr>
          <p:cNvSpPr/>
          <p:nvPr/>
        </p:nvSpPr>
        <p:spPr>
          <a:xfrm>
            <a:off x="5146034" y="3420984"/>
            <a:ext cx="978408" cy="484632"/>
          </a:xfrm>
          <a:prstGeom prst="rightArrow">
            <a:avLst/>
          </a:prstGeom>
          <a:solidFill>
            <a:srgbClr val="99FF99"/>
          </a:solidFill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765077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34148</TotalTime>
  <Words>1558</Words>
  <Application>Microsoft Office PowerPoint</Application>
  <PresentationFormat>Widescreen</PresentationFormat>
  <Paragraphs>177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Comic Sans MS</vt:lpstr>
      <vt:lpstr>Lucida Grande</vt:lpstr>
      <vt:lpstr>Symbol</vt:lpstr>
      <vt:lpstr>Wingdings</vt:lpstr>
      <vt:lpstr>Fred 2</vt:lpstr>
      <vt:lpstr>PowerPoint Presentation</vt:lpstr>
      <vt:lpstr>PowerPoint Presentation</vt:lpstr>
      <vt:lpstr>Introduction (1)</vt:lpstr>
      <vt:lpstr>Introduction (2)</vt:lpstr>
      <vt:lpstr>Part 1: LEP</vt:lpstr>
      <vt:lpstr>Solenoids at LEP</vt:lpstr>
      <vt:lpstr>Polarization &amp; n-axis</vt:lpstr>
      <vt:lpstr>Solenoid compensation</vt:lpstr>
      <vt:lpstr>Solenoid compensation</vt:lpstr>
      <vt:lpstr>Polarization wo/with SolSpin bumps</vt:lpstr>
      <vt:lpstr>Compensation bumps</vt:lpstr>
      <vt:lpstr>Impact on emittance/performance</vt:lpstr>
      <vt:lpstr>Spin path arc to IP</vt:lpstr>
      <vt:lpstr>Spin path IP to arc</vt:lpstr>
      <vt:lpstr>Original versus replay</vt:lpstr>
      <vt:lpstr>Impact of solenoids on spin tune @ LEP </vt:lpstr>
      <vt:lpstr>Part 2: FCCee</vt:lpstr>
      <vt:lpstr>Non-local solenoid compensation concept</vt:lpstr>
      <vt:lpstr>Non-local solenoid compensation geometry</vt:lpstr>
      <vt:lpstr>Non-local solenoid compensation</vt:lpstr>
      <vt:lpstr>Spin vector tracking</vt:lpstr>
      <vt:lpstr>Spin vector tracking - zoomed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9223</cp:revision>
  <cp:lastPrinted>2014-08-28T12:09:23Z</cp:lastPrinted>
  <dcterms:created xsi:type="dcterms:W3CDTF">1601-01-01T00:00:00Z</dcterms:created>
  <dcterms:modified xsi:type="dcterms:W3CDTF">2024-11-28T12:15:00Z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