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311" r:id="rId3"/>
    <p:sldId id="314" r:id="rId4"/>
    <p:sldId id="312" r:id="rId5"/>
    <p:sldId id="313" r:id="rId6"/>
    <p:sldId id="308" r:id="rId7"/>
    <p:sldId id="315" r:id="rId8"/>
    <p:sldId id="310" r:id="rId9"/>
    <p:sldId id="317" r:id="rId10"/>
    <p:sldId id="316" r:id="rId11"/>
    <p:sldId id="309" r:id="rId12"/>
    <p:sldId id="318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32"/>
    <p:restoredTop sz="71429"/>
  </p:normalViewPr>
  <p:slideViewPr>
    <p:cSldViewPr snapToGrid="0" snapToObjects="1">
      <p:cViewPr varScale="1">
        <p:scale>
          <a:sx n="79" d="100"/>
          <a:sy n="79" d="100"/>
        </p:scale>
        <p:origin x="208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16194-F8EB-5FF2-81F7-9B6508966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EA311C0-0A94-484A-2740-1D76B884A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28A8375-AD6B-253A-EA70-9E784C7476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busy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1B9646-2E56-3252-4C0A-B476DC57A1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3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7664D-6F1D-F28C-A9E6-BF8ADDF75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40EF98B-6CC2-7639-9514-2FB7016762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B1BC4EF-6D4F-CB01-C98B-96A07DC8B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D829D5-4D6D-7CD5-1653-D0A01D03C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73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39DE8-45B6-60E8-1D29-F01FD3CE8A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A0428DF-6211-C0C3-7B03-AD74938397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9CB9018-2652-E9CD-F6BF-8079434AB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7543B7-CC0D-5CEE-5B60-7A34CD6D7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046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F4526-D1F2-406C-29E7-C74168D5B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6B6F9DD-531B-20D1-5283-A4944E3974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C036B19-96E9-5BB7-86C4-9E71407A0E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busy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181B08-3228-32B0-82C9-6D3B470285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71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31D9F-7EB8-F658-C652-FF6E6CDE5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D4B0F9A-8EFC-B062-810B-1E9853EF8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8C149CC-1ECE-8F9D-067A-3E069D1AF3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busy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 – </a:t>
            </a:r>
            <a:r>
              <a:rPr lang="fr-FR" dirty="0" err="1"/>
              <a:t>Thanks</a:t>
            </a:r>
            <a:r>
              <a:rPr lang="fr-FR" dirty="0"/>
              <a:t> to the teams of </a:t>
            </a:r>
            <a:r>
              <a:rPr lang="fr-FR" dirty="0" err="1"/>
              <a:t>education</a:t>
            </a:r>
            <a:r>
              <a:rPr lang="fr-FR" dirty="0"/>
              <a:t>, local </a:t>
            </a:r>
            <a:r>
              <a:rPr lang="fr-FR" dirty="0" err="1"/>
              <a:t>events</a:t>
            </a:r>
            <a:r>
              <a:rPr lang="fr-FR" dirty="0"/>
              <a:t>, exhibitions, </a:t>
            </a:r>
            <a:r>
              <a:rPr lang="fr-FR" dirty="0" err="1"/>
              <a:t>volunteers</a:t>
            </a:r>
            <a:r>
              <a:rPr lang="fr-FR" dirty="0"/>
              <a:t> and of course the </a:t>
            </a:r>
            <a:r>
              <a:rPr lang="fr-FR" dirty="0" err="1"/>
              <a:t>whole</a:t>
            </a:r>
            <a:r>
              <a:rPr lang="fr-FR" dirty="0"/>
              <a:t> team of the SGW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7712F7-1B56-C7ED-A7B7-24E1B6DE2F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04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B4CA3-06D9-16C7-58F8-1FDEF0F94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42BBA63-D194-1B0B-0A93-F4E878CBCD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3A8F9C2-3002-AD80-F65C-D242E8BE1B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Arts at CERN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wins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the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European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Commission’s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S+T+ARTS Grand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Prize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for Innovative Collaboration</a:t>
            </a:r>
          </a:p>
          <a:p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Cleo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Abram -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around</a:t>
            </a:r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4.5 million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views</a:t>
            </a:r>
            <a:endParaRPr lang="fr-CH" b="1" i="0" u="none" strike="noStrike" dirty="0">
              <a:solidFill>
                <a:srgbClr val="000000"/>
              </a:solidFill>
              <a:effectLst/>
              <a:latin typeface="PT Sans" panose="020B0503020203020204" pitchFamily="34" charset="77"/>
            </a:endParaRPr>
          </a:p>
          <a:p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Prix de l’express</a:t>
            </a:r>
          </a:p>
          <a:p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15.000 </a:t>
            </a:r>
            <a:r>
              <a:rPr lang="fr-CH" b="1" i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teachers</a:t>
            </a:r>
            <a:endParaRPr lang="fr-CH" b="1" i="0" u="none" strike="noStrike" dirty="0">
              <a:solidFill>
                <a:srgbClr val="000000"/>
              </a:solidFill>
              <a:effectLst/>
              <a:latin typeface="PT Sans" panose="020B0503020203020204" pitchFamily="34" charset="77"/>
            </a:endParaRPr>
          </a:p>
          <a:p>
            <a:r>
              <a:rPr lang="fr-CH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Information meetings… FCC</a:t>
            </a:r>
          </a:p>
          <a:p>
            <a:endParaRPr lang="fr-CH" b="1" i="0" u="none" strike="noStrike" dirty="0">
              <a:solidFill>
                <a:srgbClr val="000000"/>
              </a:solidFill>
              <a:effectLst/>
              <a:latin typeface="PT Sans" panose="020B0503020203020204" pitchFamily="34" charset="77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9ADA65-1100-763B-CFF0-5DA0B97B77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31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Sophie to lead PRD</a:t>
            </a:r>
          </a:p>
          <a:p>
            <a:endParaRPr lang="en-GB" dirty="0"/>
          </a:p>
          <a:p>
            <a:r>
              <a:rPr lang="en-GB" dirty="0"/>
              <a:t>A new team for local communications and local events</a:t>
            </a:r>
          </a:p>
          <a:p>
            <a:endParaRPr lang="en-GB" dirty="0"/>
          </a:p>
          <a:p>
            <a:r>
              <a:rPr lang="en-GB" dirty="0" err="1"/>
              <a:t>Arts@cern</a:t>
            </a:r>
            <a:r>
              <a:rPr lang="en-GB" dirty="0"/>
              <a:t> and local events moving to Matthew’s team</a:t>
            </a:r>
          </a:p>
          <a:p>
            <a:endParaRPr lang="en-GB" dirty="0"/>
          </a:p>
          <a:p>
            <a:r>
              <a:rPr lang="en-GB" dirty="0"/>
              <a:t>New editorial process</a:t>
            </a:r>
          </a:p>
          <a:p>
            <a:endParaRPr lang="en-GB" dirty="0"/>
          </a:p>
          <a:p>
            <a:r>
              <a:rPr lang="en-GB" dirty="0"/>
              <a:t>An FCC task force bringing together ECO and FCC</a:t>
            </a:r>
          </a:p>
          <a:p>
            <a:endParaRPr lang="en-GB" dirty="0"/>
          </a:p>
          <a:p>
            <a:r>
              <a:rPr lang="en-GB" dirty="0"/>
              <a:t>Gitlab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Sophie to lead PRD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A new team for local communications and local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events</a:t>
            </a:r>
            <a:endParaRPr lang="fr-CH" dirty="0">
              <a:effectLst/>
              <a:latin typeface="Helvetica Neue" panose="02000503000000020004" pitchFamily="2" charset="0"/>
            </a:endParaRP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 err="1">
                <a:effectLst/>
                <a:latin typeface="Helvetica Neue" panose="02000503000000020004" pitchFamily="2" charset="0"/>
              </a:rPr>
              <a:t>Arts@cern</a:t>
            </a:r>
            <a:r>
              <a:rPr lang="fr-CH" dirty="0">
                <a:effectLst/>
                <a:latin typeface="Helvetica Neue" panose="02000503000000020004" pitchFamily="2" charset="0"/>
              </a:rPr>
              <a:t> and local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events</a:t>
            </a:r>
            <a:r>
              <a:rPr lang="fr-CH" dirty="0">
                <a:effectLst/>
                <a:latin typeface="Helvetica Neue" panose="02000503000000020004" pitchFamily="2" charset="0"/>
              </a:rPr>
              <a:t>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moving</a:t>
            </a:r>
            <a:r>
              <a:rPr lang="fr-CH" dirty="0">
                <a:effectLst/>
                <a:latin typeface="Helvetica Neue" panose="02000503000000020004" pitchFamily="2" charset="0"/>
              </a:rPr>
              <a:t> to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Matthew’s</a:t>
            </a:r>
            <a:r>
              <a:rPr lang="fr-CH" dirty="0">
                <a:effectLst/>
                <a:latin typeface="Helvetica Neue" panose="02000503000000020004" pitchFamily="2" charset="0"/>
              </a:rPr>
              <a:t> team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New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editorial</a:t>
            </a:r>
            <a:r>
              <a:rPr lang="fr-CH" dirty="0">
                <a:effectLst/>
                <a:latin typeface="Helvetica Neue" panose="02000503000000020004" pitchFamily="2" charset="0"/>
              </a:rPr>
              <a:t> process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An FCC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task</a:t>
            </a:r>
            <a:r>
              <a:rPr lang="fr-CH" dirty="0">
                <a:effectLst/>
                <a:latin typeface="Helvetica Neue" panose="02000503000000020004" pitchFamily="2" charset="0"/>
              </a:rPr>
              <a:t> force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bringing</a:t>
            </a:r>
            <a:r>
              <a:rPr lang="fr-CH" dirty="0">
                <a:effectLst/>
                <a:latin typeface="Helvetica Neue" panose="02000503000000020004" pitchFamily="2" charset="0"/>
              </a:rPr>
              <a:t>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together</a:t>
            </a:r>
            <a:r>
              <a:rPr lang="fr-CH" dirty="0">
                <a:effectLst/>
                <a:latin typeface="Helvetica Neue" panose="02000503000000020004" pitchFamily="2" charset="0"/>
              </a:rPr>
              <a:t> ECO and FCC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98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EE95A-076C-6A2B-E5F6-94CFB40E9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6C69711-9637-6607-47EC-F4D68AD5C5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B00DF1D-0BF2-E904-97FB-A229B3620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Melissa Gaillard to join and work with Dante and Zoe under Matthew’s leadership</a:t>
            </a:r>
          </a:p>
          <a:p>
            <a:r>
              <a:rPr lang="en-GB" dirty="0"/>
              <a:t>Information local events on FCC + More outreach to Haute Savoie</a:t>
            </a:r>
          </a:p>
          <a:p>
            <a:endParaRPr lang="en-GB" dirty="0"/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EC09C0-4E7D-AE43-505E-B480AA1B7A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3AF00-3D71-144D-1AFE-48D9797A2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6AF20D9-AF4C-F4BA-B718-77F130A0D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0B2BC83-2031-07C1-1752-250A8DBB5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FCC and High-</a:t>
            </a:r>
            <a:r>
              <a:rPr lang="fr-FR" dirty="0" err="1"/>
              <a:t>Lumi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part of the </a:t>
            </a:r>
            <a:r>
              <a:rPr lang="fr-FR" dirty="0" err="1"/>
              <a:t>same</a:t>
            </a:r>
            <a:r>
              <a:rPr lang="fr-FR" dirty="0"/>
              <a:t> story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43B59E-EB99-46BF-E895-F4C5524257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64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59BD3-ACE5-96CF-3138-3D34C542E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EBCF520-15F9-648E-B7C9-BC54E9173F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56DE87-654D-596D-43AF-1B9DBFD58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Eidtor</a:t>
            </a:r>
            <a:r>
              <a:rPr lang="fr-CH" dirty="0"/>
              <a:t> in Chief:</a:t>
            </a:r>
          </a:p>
          <a:p>
            <a:pPr marL="171450" indent="-171450">
              <a:buFontTx/>
              <a:buChar char="-"/>
            </a:pPr>
            <a:r>
              <a:rPr lang="fr-CH" dirty="0"/>
              <a:t>Sets </a:t>
            </a:r>
            <a:r>
              <a:rPr lang="fr-CH" dirty="0" err="1"/>
              <a:t>editorial</a:t>
            </a:r>
            <a:r>
              <a:rPr lang="fr-CH" dirty="0"/>
              <a:t> </a:t>
            </a:r>
            <a:r>
              <a:rPr lang="fr-CH" dirty="0" err="1"/>
              <a:t>priorities</a:t>
            </a:r>
            <a:r>
              <a:rPr lang="fr-CH" dirty="0"/>
              <a:t> and </a:t>
            </a:r>
            <a:r>
              <a:rPr lang="fr-CH" dirty="0" err="1"/>
              <a:t>makes</a:t>
            </a:r>
            <a:r>
              <a:rPr lang="fr-CH" dirty="0"/>
              <a:t> </a:t>
            </a:r>
            <a:r>
              <a:rPr lang="fr-CH" dirty="0" err="1"/>
              <a:t>decisions</a:t>
            </a:r>
            <a:endParaRPr lang="fr-CH" dirty="0"/>
          </a:p>
          <a:p>
            <a:pPr marL="171450" indent="-171450">
              <a:buFontTx/>
              <a:buChar char="-"/>
            </a:pPr>
            <a:r>
              <a:rPr lang="fr-CH" dirty="0" err="1"/>
              <a:t>Brings</a:t>
            </a:r>
            <a:r>
              <a:rPr lang="fr-CH" dirty="0"/>
              <a:t> </a:t>
            </a:r>
            <a:r>
              <a:rPr lang="fr-CH" dirty="0" err="1"/>
              <a:t>together</a:t>
            </a:r>
            <a:r>
              <a:rPr lang="fr-CH" dirty="0"/>
              <a:t> all </a:t>
            </a:r>
            <a:r>
              <a:rPr lang="fr-CH" dirty="0" err="1"/>
              <a:t>writers</a:t>
            </a:r>
            <a:r>
              <a:rPr lang="fr-CH" dirty="0"/>
              <a:t> as a single team</a:t>
            </a:r>
          </a:p>
          <a:p>
            <a:pPr marL="171450" indent="-171450">
              <a:buFontTx/>
              <a:buChar char="-"/>
            </a:pPr>
            <a:endParaRPr lang="fr-CH" dirty="0"/>
          </a:p>
          <a:p>
            <a:endParaRPr lang="fr-CH" dirty="0"/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start </a:t>
            </a:r>
            <a:r>
              <a:rPr lang="fr-CH" dirty="0" err="1"/>
              <a:t>with</a:t>
            </a:r>
            <a:r>
              <a:rPr lang="fr-CH" dirty="0"/>
              <a:t> the SWOT </a:t>
            </a:r>
            <a:r>
              <a:rPr lang="fr-CH" dirty="0" err="1"/>
              <a:t>analysis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last group meeting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2503EE-87F0-DCE1-4D71-93855237C3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59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16961-0FF5-67B5-AE7F-484DE7186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26FFB54-0771-FB1A-C8EB-D201D2F019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AA918E0-E440-9A77-CA40-4B1FBD2EB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Sophie to lead PRD</a:t>
            </a:r>
          </a:p>
          <a:p>
            <a:endParaRPr lang="en-GB" dirty="0"/>
          </a:p>
          <a:p>
            <a:r>
              <a:rPr lang="en-GB" dirty="0"/>
              <a:t>A new team for local communications and local events</a:t>
            </a:r>
          </a:p>
          <a:p>
            <a:endParaRPr lang="en-GB" dirty="0"/>
          </a:p>
          <a:p>
            <a:r>
              <a:rPr lang="en-GB" dirty="0" err="1"/>
              <a:t>Arts@cern</a:t>
            </a:r>
            <a:r>
              <a:rPr lang="en-GB" dirty="0"/>
              <a:t> and local events moving to Matthew’s team</a:t>
            </a:r>
          </a:p>
          <a:p>
            <a:endParaRPr lang="en-GB" dirty="0"/>
          </a:p>
          <a:p>
            <a:r>
              <a:rPr lang="en-GB" dirty="0"/>
              <a:t>New editorial process</a:t>
            </a:r>
          </a:p>
          <a:p>
            <a:endParaRPr lang="en-GB" dirty="0"/>
          </a:p>
          <a:p>
            <a:r>
              <a:rPr lang="en-GB" dirty="0"/>
              <a:t>An FCC task force bringing together ECO and FCC</a:t>
            </a:r>
          </a:p>
          <a:p>
            <a:endParaRPr lang="en-GB" dirty="0"/>
          </a:p>
          <a:p>
            <a:r>
              <a:rPr lang="en-GB" dirty="0"/>
              <a:t>Gitlab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Sophie to lead PRD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A new team for local communications and local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events</a:t>
            </a:r>
            <a:endParaRPr lang="fr-CH" dirty="0">
              <a:effectLst/>
              <a:latin typeface="Helvetica Neue" panose="02000503000000020004" pitchFamily="2" charset="0"/>
            </a:endParaRP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 err="1">
                <a:effectLst/>
                <a:latin typeface="Helvetica Neue" panose="02000503000000020004" pitchFamily="2" charset="0"/>
              </a:rPr>
              <a:t>Arts@cern</a:t>
            </a:r>
            <a:r>
              <a:rPr lang="fr-CH" dirty="0">
                <a:effectLst/>
                <a:latin typeface="Helvetica Neue" panose="02000503000000020004" pitchFamily="2" charset="0"/>
              </a:rPr>
              <a:t> and local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events</a:t>
            </a:r>
            <a:r>
              <a:rPr lang="fr-CH" dirty="0">
                <a:effectLst/>
                <a:latin typeface="Helvetica Neue" panose="02000503000000020004" pitchFamily="2" charset="0"/>
              </a:rPr>
              <a:t>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moving</a:t>
            </a:r>
            <a:r>
              <a:rPr lang="fr-CH" dirty="0">
                <a:effectLst/>
                <a:latin typeface="Helvetica Neue" panose="02000503000000020004" pitchFamily="2" charset="0"/>
              </a:rPr>
              <a:t> to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Matthew’s</a:t>
            </a:r>
            <a:r>
              <a:rPr lang="fr-CH" dirty="0">
                <a:effectLst/>
                <a:latin typeface="Helvetica Neue" panose="02000503000000020004" pitchFamily="2" charset="0"/>
              </a:rPr>
              <a:t> team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New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editorial</a:t>
            </a:r>
            <a:r>
              <a:rPr lang="fr-CH" dirty="0">
                <a:effectLst/>
                <a:latin typeface="Helvetica Neue" panose="02000503000000020004" pitchFamily="2" charset="0"/>
              </a:rPr>
              <a:t> process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r>
              <a:rPr lang="fr-CH" dirty="0">
                <a:effectLst/>
                <a:latin typeface="Helvetica Neue" panose="02000503000000020004" pitchFamily="2" charset="0"/>
              </a:rPr>
              <a:t>An FCC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task</a:t>
            </a:r>
            <a:r>
              <a:rPr lang="fr-CH" dirty="0">
                <a:effectLst/>
                <a:latin typeface="Helvetica Neue" panose="02000503000000020004" pitchFamily="2" charset="0"/>
              </a:rPr>
              <a:t> force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bringing</a:t>
            </a:r>
            <a:r>
              <a:rPr lang="fr-CH" dirty="0">
                <a:effectLst/>
                <a:latin typeface="Helvetica Neue" panose="02000503000000020004" pitchFamily="2" charset="0"/>
              </a:rPr>
              <a:t> </a:t>
            </a:r>
            <a:r>
              <a:rPr lang="fr-CH" dirty="0" err="1">
                <a:effectLst/>
                <a:latin typeface="Helvetica Neue" panose="02000503000000020004" pitchFamily="2" charset="0"/>
              </a:rPr>
              <a:t>together</a:t>
            </a:r>
            <a:r>
              <a:rPr lang="fr-CH" dirty="0">
                <a:effectLst/>
                <a:latin typeface="Helvetica Neue" panose="02000503000000020004" pitchFamily="2" charset="0"/>
              </a:rPr>
              <a:t> ECO and FCC</a:t>
            </a:r>
          </a:p>
          <a:p>
            <a:br>
              <a:rPr lang="fr-CH" dirty="0">
                <a:effectLst/>
                <a:latin typeface="Helvetica Neue" panose="02000503000000020004" pitchFamily="2" charset="0"/>
              </a:rPr>
            </a:br>
            <a:endParaRPr lang="fr-CH" dirty="0">
              <a:effectLst/>
              <a:latin typeface="Helvetica Neue" panose="02000503000000020004" pitchFamily="2" charset="0"/>
            </a:endParaRPr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981665-8302-C410-A5F2-4F50930781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3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5AA856-9B50-CD44-AD97-1BD677C3CAFE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EF9A73-9B4C-BA43-8C04-D4750DEEF129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10F4F5-A72F-1444-92EA-DB34F815DC0D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D817CE8-6764-B240-9E4A-FAE57D0B2B5F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E7FFBB6-2ABD-3146-83CF-AC9B121F6240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7528AE9-C7BA-CE40-8394-43A9377705D3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BFF4BFF-AE2A-A94F-B241-8A82CD483F54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7F0C060-D1F4-E442-ACC0-AF3676EA79C0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D54E-8F5C-B44C-BFFA-A5073D58AE96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BB73-5550-6546-88EA-3E837C0B0251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B700-310C-8240-AACD-4DF231678415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D846-8011-1A4F-B418-6B8F567D60DE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39F1-3AF5-5D4E-9523-A81855099301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52C2-0197-9E49-A579-CE4525DC4D43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552FD-5BFF-A24F-AC4E-6446DB3E0610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9DAF-B62C-634D-965E-0FC173E63DD9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2EBEF-6741-F34F-8DDC-5FA9327D9C22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A37FD-DB34-F24D-8DF0-97B260BE71B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B055C38-5B48-1E47-A4B5-9AB4F1C8DC43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Arnaud Marsollier | Group Meeting Nov 2024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535657" cy="2153265"/>
          </a:xfrm>
        </p:spPr>
        <p:txBody>
          <a:bodyPr/>
          <a:lstStyle/>
          <a:p>
            <a:r>
              <a:rPr lang="fr-CH" sz="3600" dirty="0">
                <a:effectLst/>
                <a:latin typeface="Helvetica Neue" panose="02000503000000020004" pitchFamily="2" charset="0"/>
              </a:rPr>
              <a:t>Education, Communications &amp; </a:t>
            </a:r>
            <a:r>
              <a:rPr lang="fr-CH" sz="3600" dirty="0" err="1">
                <a:latin typeface="Helvetica Neue" panose="02000503000000020004" pitchFamily="2" charset="0"/>
              </a:rPr>
              <a:t>Outreach</a:t>
            </a:r>
            <a:br>
              <a:rPr lang="fr-CH" sz="3600" dirty="0">
                <a:latin typeface="Helvetica Neue" panose="02000503000000020004" pitchFamily="2" charset="0"/>
              </a:rPr>
            </a:br>
            <a:r>
              <a:rPr lang="fr-CH" sz="2800" b="0" dirty="0">
                <a:effectLst/>
                <a:latin typeface="Helvetica Neue" panose="02000503000000020004" pitchFamily="2" charset="0"/>
              </a:rPr>
              <a:t>Group Meeting – 11 </a:t>
            </a:r>
            <a:r>
              <a:rPr lang="fr-CH" sz="2800" b="0" dirty="0" err="1">
                <a:effectLst/>
                <a:latin typeface="Helvetica Neue" panose="02000503000000020004" pitchFamily="2" charset="0"/>
              </a:rPr>
              <a:t>Novembe</a:t>
            </a:r>
            <a:r>
              <a:rPr lang="fr-CH" sz="2800" b="0" dirty="0" err="1">
                <a:latin typeface="Helvetica Neue" panose="02000503000000020004" pitchFamily="2" charset="0"/>
              </a:rPr>
              <a:t>r</a:t>
            </a:r>
            <a:r>
              <a:rPr lang="fr-CH" sz="2800" b="0" dirty="0">
                <a:latin typeface="Helvetica Neue" panose="02000503000000020004" pitchFamily="2" charset="0"/>
              </a:rPr>
              <a:t> 2024</a:t>
            </a:r>
            <a:r>
              <a:rPr lang="fr-CH" sz="2800" b="0" dirty="0">
                <a:effectLst/>
                <a:latin typeface="Helvetica Neue" panose="02000503000000020004" pitchFamily="2" charset="0"/>
              </a:rPr>
              <a:t> </a:t>
            </a:r>
            <a:endParaRPr lang="fr-CH" sz="3600" b="0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Arnaud </a:t>
            </a:r>
            <a:r>
              <a:rPr lang="en-GB" dirty="0" err="1"/>
              <a:t>Marsollier</a:t>
            </a:r>
            <a:r>
              <a:rPr lang="en-GB" dirty="0"/>
              <a:t> – Head Education, Communications &amp; Outreach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25F89-C2CB-2D95-C990-6F8B5374F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BA0F49-B0C7-37C1-30CC-FA3542858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en-GB" dirty="0"/>
              <a:t>Some ongoing staff recruitment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0EDD733-456B-1EB6-293B-3D6D43C766F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A90479-DFD5-2A44-8BB4-0BD4D56D0F3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F5F20B-47DF-68D2-4EF7-9AC93A07B84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7A0332-7BDE-38FF-8F27-1DE690D358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Espace réservé du contenu 12">
            <a:extLst>
              <a:ext uri="{FF2B5EF4-FFF2-40B4-BE49-F238E27FC236}">
                <a16:creationId xmlns:a16="http://schemas.microsoft.com/office/drawing/2014/main" id="{C938961F-D6D7-4DB9-7093-B2E3E84E9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0587" y="1439335"/>
            <a:ext cx="10991723" cy="460716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. Press &amp; Digital: one press officer (to be published soon) and one press lead to replace Sophie </a:t>
            </a:r>
          </a:p>
          <a:p>
            <a:endParaRPr lang="en-GB" dirty="0"/>
          </a:p>
          <a:p>
            <a:r>
              <a:rPr lang="en-GB" dirty="0"/>
              <a:t>. </a:t>
            </a:r>
            <a:r>
              <a:rPr lang="en-GB" dirty="0" err="1"/>
              <a:t>Arts@cern</a:t>
            </a:r>
            <a:r>
              <a:rPr lang="en-GB" dirty="0"/>
              <a:t>: ongoing selection</a:t>
            </a:r>
          </a:p>
          <a:p>
            <a:endParaRPr lang="en-GB" dirty="0"/>
          </a:p>
          <a:p>
            <a:r>
              <a:rPr lang="en-GB" dirty="0"/>
              <a:t>. FCC – to join local communications: a civil society communications officer to deal with </a:t>
            </a:r>
            <a:r>
              <a:rPr lang="en-GB" dirty="0" err="1"/>
              <a:t>assocoations</a:t>
            </a:r>
            <a:r>
              <a:rPr lang="en-GB" dirty="0"/>
              <a:t>, NGOs and support local communications efforts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1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C1FF3-D28F-E65D-8204-947E9205C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1D0BB2-59C8-169D-3FAB-BE58AE4B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 err="1"/>
              <a:t>Gitlab</a:t>
            </a:r>
            <a:r>
              <a:rPr lang="fr-FR" dirty="0"/>
              <a:t> for all: </a:t>
            </a:r>
            <a:r>
              <a:rPr lang="fr-FR" sz="3200" dirty="0"/>
              <a:t>https://</a:t>
            </a:r>
            <a:r>
              <a:rPr lang="fr-FR" sz="3200" dirty="0" err="1"/>
              <a:t>gitlab.cern.ch</a:t>
            </a:r>
            <a:r>
              <a:rPr lang="fr-FR" sz="3200" dirty="0"/>
              <a:t>/groups/</a:t>
            </a:r>
            <a:r>
              <a:rPr lang="fr-FR" sz="3200" dirty="0" err="1"/>
              <a:t>eco</a:t>
            </a:r>
            <a:r>
              <a:rPr lang="fr-FR" sz="3200" dirty="0"/>
              <a:t>/-/</a:t>
            </a:r>
            <a:r>
              <a:rPr lang="fr-FR" sz="3200" dirty="0" err="1"/>
              <a:t>boards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015DF5-3D7F-93A7-41D8-DB3757436F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16F83A-56DF-C546-9B34-397B7C5B886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B9E214-2F53-E2BA-B60A-AC304D4065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F95A56-D049-D615-7672-7198463C65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Image 8" descr="Une image contenant capture d’écran, texte, logiciel, Page web&#10;&#10;Description générée automatiquement">
            <a:extLst>
              <a:ext uri="{FF2B5EF4-FFF2-40B4-BE49-F238E27FC236}">
                <a16:creationId xmlns:a16="http://schemas.microsoft.com/office/drawing/2014/main" id="{C3D7AEE1-8368-829A-1954-62371469CD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163"/>
          <a:stretch/>
        </p:blipFill>
        <p:spPr>
          <a:xfrm>
            <a:off x="847520" y="1110343"/>
            <a:ext cx="10496959" cy="5094872"/>
          </a:xfrm>
          <a:prstGeom prst="rect">
            <a:avLst/>
          </a:prstGeom>
          <a:ln>
            <a:solidFill>
              <a:srgbClr val="2F2F2F"/>
            </a:solidFill>
          </a:ln>
        </p:spPr>
      </p:pic>
      <p:sp>
        <p:nvSpPr>
          <p:cNvPr id="10" name="Flèche vers le haut 9">
            <a:extLst>
              <a:ext uri="{FF2B5EF4-FFF2-40B4-BE49-F238E27FC236}">
                <a16:creationId xmlns:a16="http://schemas.microsoft.com/office/drawing/2014/main" id="{DC60EFF0-0CFE-2440-AA9E-278FAC127CE7}"/>
              </a:ext>
            </a:extLst>
          </p:cNvPr>
          <p:cNvSpPr/>
          <p:nvPr/>
        </p:nvSpPr>
        <p:spPr>
          <a:xfrm>
            <a:off x="3233057" y="3429000"/>
            <a:ext cx="484632" cy="978408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0FB9AC-9DB7-D852-7A8F-C6E7E9C0830B}"/>
              </a:ext>
            </a:extLst>
          </p:cNvPr>
          <p:cNvSpPr txBox="1"/>
          <p:nvPr/>
        </p:nvSpPr>
        <p:spPr>
          <a:xfrm>
            <a:off x="3071416" y="4627186"/>
            <a:ext cx="8079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Minutes</a:t>
            </a:r>
          </a:p>
        </p:txBody>
      </p:sp>
      <p:sp>
        <p:nvSpPr>
          <p:cNvPr id="12" name="Flèche vers le haut 11">
            <a:extLst>
              <a:ext uri="{FF2B5EF4-FFF2-40B4-BE49-F238E27FC236}">
                <a16:creationId xmlns:a16="http://schemas.microsoft.com/office/drawing/2014/main" id="{ED845B50-5C4E-459F-E199-4E3BF46D04EB}"/>
              </a:ext>
            </a:extLst>
          </p:cNvPr>
          <p:cNvSpPr/>
          <p:nvPr/>
        </p:nvSpPr>
        <p:spPr>
          <a:xfrm>
            <a:off x="6884811" y="3070722"/>
            <a:ext cx="484632" cy="978408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F26E866-19C3-3D18-7BEF-90760FE718F3}"/>
              </a:ext>
            </a:extLst>
          </p:cNvPr>
          <p:cNvSpPr txBox="1"/>
          <p:nvPr/>
        </p:nvSpPr>
        <p:spPr>
          <a:xfrm>
            <a:off x="5823290" y="4130409"/>
            <a:ext cx="2607673" cy="553998"/>
          </a:xfrm>
          <a:prstGeom prst="rect">
            <a:avLst/>
          </a:prstGeom>
          <a:solidFill>
            <a:schemeClr val="bg1"/>
          </a:solidFill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discussed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at LSM</a:t>
            </a:r>
          </a:p>
        </p:txBody>
      </p:sp>
      <p:sp>
        <p:nvSpPr>
          <p:cNvPr id="15" name="Flèche vers le haut 14">
            <a:extLst>
              <a:ext uri="{FF2B5EF4-FFF2-40B4-BE49-F238E27FC236}">
                <a16:creationId xmlns:a16="http://schemas.microsoft.com/office/drawing/2014/main" id="{254B67EA-0F7C-E686-4851-F3CE6E56A752}"/>
              </a:ext>
            </a:extLst>
          </p:cNvPr>
          <p:cNvSpPr/>
          <p:nvPr/>
        </p:nvSpPr>
        <p:spPr>
          <a:xfrm>
            <a:off x="9798327" y="3070722"/>
            <a:ext cx="484632" cy="978408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B2AF687-42F0-527B-D9BD-93632C0966F4}"/>
              </a:ext>
            </a:extLst>
          </p:cNvPr>
          <p:cNvSpPr txBox="1"/>
          <p:nvPr/>
        </p:nvSpPr>
        <p:spPr>
          <a:xfrm>
            <a:off x="8693459" y="4130409"/>
            <a:ext cx="2607673" cy="553998"/>
          </a:xfrm>
          <a:prstGeom prst="rect">
            <a:avLst/>
          </a:prstGeom>
          <a:solidFill>
            <a:schemeClr val="bg1"/>
          </a:solidFill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 err="1"/>
              <a:t>Ongoing</a:t>
            </a:r>
            <a:r>
              <a:rPr lang="fr-FR" dirty="0"/>
              <a:t> </a:t>
            </a:r>
          </a:p>
          <a:p>
            <a:pPr algn="ctr"/>
            <a:r>
              <a:rPr lang="fr-FR" dirty="0" err="1"/>
              <a:t>projects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599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0DC07-83BE-528F-F8B5-FD2EF998D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63555-3C36-4142-B8A5-E71857222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 err="1"/>
              <a:t>Also</a:t>
            </a:r>
            <a:r>
              <a:rPr lang="fr-FR" dirty="0"/>
              <a:t> a transition </a:t>
            </a:r>
            <a:r>
              <a:rPr lang="fr-FR" dirty="0" err="1"/>
              <a:t>year</a:t>
            </a:r>
            <a:r>
              <a:rPr lang="fr-FR" dirty="0"/>
              <a:t>!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34C89F-BA3A-BFA2-F9CE-0866021B628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16F83A-56DF-C546-9B34-397B7C5B886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B04F38-19AB-8272-A6F7-46F014C326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413B01-D685-6513-743E-9204C334BD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Image 8" descr="Une image contenant habits, personne, Visage humain, homme&#10;&#10;Description générée automatiquement">
            <a:extLst>
              <a:ext uri="{FF2B5EF4-FFF2-40B4-BE49-F238E27FC236}">
                <a16:creationId xmlns:a16="http://schemas.microsoft.com/office/drawing/2014/main" id="{57ADFEA0-A2A5-AFF3-AE2C-F8BC06540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853" y="1201057"/>
            <a:ext cx="7568293" cy="5045529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178189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6C31E-4212-A2E3-C74D-A4ECB37DA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AFE631-19C5-7D73-90D1-8C98F547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/>
              <a:t>On the menu </a:t>
            </a:r>
            <a:r>
              <a:rPr lang="fr-FR" dirty="0" err="1"/>
              <a:t>Today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8B7B9C-995E-E6AF-60C7-6BC553C7F6F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88F707-B93C-204A-97D2-508512247022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E53EF7-470E-BC2E-A785-CE9BE29208E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0B02FE-6124-566E-CEF5-6059E87484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7" name="Picture 7">
            <a:extLst>
              <a:ext uri="{FF2B5EF4-FFF2-40B4-BE49-F238E27FC236}">
                <a16:creationId xmlns:a16="http://schemas.microsoft.com/office/drawing/2014/main" id="{F1BB6538-A723-BDA9-6C1D-23E48A3967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179" y="1574916"/>
            <a:ext cx="4186864" cy="2207345"/>
          </a:xfrm>
          <a:prstGeom prst="rect">
            <a:avLst/>
          </a:prstGeom>
        </p:spPr>
      </p:pic>
      <p:pic>
        <p:nvPicPr>
          <p:cNvPr id="18" name="Image 17" descr="Une image contenant Graphique, logo, symbole, cercle&#10;&#10;Description générée automatiquement">
            <a:extLst>
              <a:ext uri="{FF2B5EF4-FFF2-40B4-BE49-F238E27FC236}">
                <a16:creationId xmlns:a16="http://schemas.microsoft.com/office/drawing/2014/main" id="{E6EB213E-A4F5-7DDB-70CA-D5C72567F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13" y="3429000"/>
            <a:ext cx="2263996" cy="2263996"/>
          </a:xfrm>
          <a:prstGeom prst="rect">
            <a:avLst/>
          </a:prstGeom>
        </p:spPr>
      </p:pic>
      <p:pic>
        <p:nvPicPr>
          <p:cNvPr id="22" name="Image 21" descr="Une image contenant texte, habits, Visage humain, capture d’écran&#10;&#10;Description générée automatiquement">
            <a:extLst>
              <a:ext uri="{FF2B5EF4-FFF2-40B4-BE49-F238E27FC236}">
                <a16:creationId xmlns:a16="http://schemas.microsoft.com/office/drawing/2014/main" id="{D1C5AD97-924B-7416-27C9-44B69AED1662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452181" y="3819532"/>
            <a:ext cx="3960000" cy="2160000"/>
          </a:xfrm>
          <a:prstGeom prst="rect">
            <a:avLst/>
          </a:prstGeom>
        </p:spPr>
      </p:pic>
      <p:pic>
        <p:nvPicPr>
          <p:cNvPr id="24" name="Image 23" descr="Une image contenant habits, capture d’écran, texte, Visage humain&#10;&#10;Description générée automatiquement">
            <a:extLst>
              <a:ext uri="{FF2B5EF4-FFF2-40B4-BE49-F238E27FC236}">
                <a16:creationId xmlns:a16="http://schemas.microsoft.com/office/drawing/2014/main" id="{622C293C-79E7-F396-2DF2-A79EC486B504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452181" y="1574916"/>
            <a:ext cx="3960000" cy="2160000"/>
          </a:xfrm>
          <a:prstGeom prst="rect">
            <a:avLst/>
          </a:prstGeom>
        </p:spPr>
      </p:pic>
      <p:pic>
        <p:nvPicPr>
          <p:cNvPr id="26" name="Image 25" descr="Une image contenant mammifère, dinosaure, squelette, musée&#10;&#10;Description générée automatiquement">
            <a:extLst>
              <a:ext uri="{FF2B5EF4-FFF2-40B4-BE49-F238E27FC236}">
                <a16:creationId xmlns:a16="http://schemas.microsoft.com/office/drawing/2014/main" id="{BEB2B92D-E34C-B862-27A4-67D8E39CACB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85" t="29628" r="15085" b="-277"/>
          <a:stretch/>
        </p:blipFill>
        <p:spPr>
          <a:xfrm>
            <a:off x="8560081" y="1574916"/>
            <a:ext cx="3518674" cy="442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0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F4333-C3E1-8D9C-B1C8-8C8CA71BA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5DE0F5-97C6-8DC3-AC92-76661BB11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/>
              <a:t>CERN70 – </a:t>
            </a:r>
            <a:r>
              <a:rPr lang="fr-FR" dirty="0" err="1"/>
              <a:t>Thank</a:t>
            </a:r>
            <a:r>
              <a:rPr lang="fr-FR" dirty="0"/>
              <a:t> You!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9A6CAC-ABDB-C1B2-72D0-D1564D1D1E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88F707-B93C-204A-97D2-508512247022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8A019C-6DA8-582E-04CF-5847736CD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26D478-13A5-354C-D738-7EB7836DF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Image 13" descr="Une image contenant plein air, bâtiment, ciel, véhicule&#10;&#10;Description générée automatiquement">
            <a:extLst>
              <a:ext uri="{FF2B5EF4-FFF2-40B4-BE49-F238E27FC236}">
                <a16:creationId xmlns:a16="http://schemas.microsoft.com/office/drawing/2014/main" id="{AABA4825-CE45-0D85-EE57-A964D872A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59" y="1621768"/>
            <a:ext cx="3666159" cy="2061550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6" name="Image 15" descr="Une image contenant Convention, présentation, public, texte&#10;&#10;Description générée automatiquement">
            <a:extLst>
              <a:ext uri="{FF2B5EF4-FFF2-40B4-BE49-F238E27FC236}">
                <a16:creationId xmlns:a16="http://schemas.microsoft.com/office/drawing/2014/main" id="{99A7DFD1-4268-18BC-9C38-BD463CA78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9897" y="3320843"/>
            <a:ext cx="4124358" cy="2749572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FD8EDB8-9EC9-06FC-D4CE-CD8AFDEDD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684" y="555753"/>
            <a:ext cx="4381500" cy="3098800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3" name="Image 2" descr="Une image contenant intérieur, sol, Revêtement de sol, plafond&#10;&#10;Description générée automatiquement">
            <a:extLst>
              <a:ext uri="{FF2B5EF4-FFF2-40B4-BE49-F238E27FC236}">
                <a16:creationId xmlns:a16="http://schemas.microsoft.com/office/drawing/2014/main" id="{0281B68F-7202-CAD6-C63D-4BBAC82B25B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2088" b="25112"/>
          <a:stretch/>
        </p:blipFill>
        <p:spPr>
          <a:xfrm>
            <a:off x="507731" y="3966745"/>
            <a:ext cx="3404068" cy="2174821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F8E4CCD-758A-283D-F3B1-CF70E2AE12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6265" y="3320843"/>
            <a:ext cx="3806240" cy="253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98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EBCBB-2F71-E2AD-6C62-308E21E4D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lein air, ciel, route, avion&#10;&#10;Description générée automatiquement">
            <a:extLst>
              <a:ext uri="{FF2B5EF4-FFF2-40B4-BE49-F238E27FC236}">
                <a16:creationId xmlns:a16="http://schemas.microsoft.com/office/drawing/2014/main" id="{DEA46FDB-0BB5-483C-CD10-B013A8F845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708" b="13498"/>
          <a:stretch/>
        </p:blipFill>
        <p:spPr>
          <a:xfrm>
            <a:off x="407989" y="1592263"/>
            <a:ext cx="11376024" cy="4608512"/>
          </a:xfrm>
          <a:prstGeom prst="rect">
            <a:avLst/>
          </a:prstGeom>
          <a:noFill/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CC9F706-5867-059C-B874-50E070D92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FR" dirty="0"/>
              <a:t>Science Gateway: &gt; 400.000 </a:t>
            </a:r>
            <a:r>
              <a:rPr lang="fr-FR" dirty="0" err="1"/>
              <a:t>visitors</a:t>
            </a:r>
            <a:r>
              <a:rPr lang="fr-FR" dirty="0"/>
              <a:t>!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6E13C1-C58F-41E2-91BA-060B5F58D8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88F707-B93C-204A-97D2-508512247022}" type="datetime3">
              <a:rPr lang="fr-CH" smtClean="0"/>
              <a:pPr>
                <a:spcAft>
                  <a:spcPts val="600"/>
                </a:spcAft>
              </a:pPr>
              <a:t>11/11/2024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90AFC0F-C953-DB50-C336-7B52D0C03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Arnaud Marsollier | Group Meeting Nov 2024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932FA4E-867D-9795-7915-9E4672B2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09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E9F08-1B53-6A54-BC94-A95ABABB3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9FB49E-C7FE-EEED-133D-5FFB15847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/>
              <a:t>A few more highlights…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CFEB30-AEB2-6009-5A78-25145C2105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88F707-B93C-204A-97D2-508512247022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6944BA-AB62-A898-0791-45869E4B21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0202BCD-A190-F1AF-5584-3CFD3278A2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Image 3" descr="Une image contenant Visage humain, habits, personne, sourire&#10;&#10;Description générée automatiquement">
            <a:extLst>
              <a:ext uri="{FF2B5EF4-FFF2-40B4-BE49-F238E27FC236}">
                <a16:creationId xmlns:a16="http://schemas.microsoft.com/office/drawing/2014/main" id="{E73B1C71-E089-48F2-1856-B92D66FE4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197" y="3558676"/>
            <a:ext cx="3418216" cy="2662568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2" name="Image 11" descr="Une image contenant habits, personne, intérieur, homme&#10;&#10;Description générée automatiquement">
            <a:extLst>
              <a:ext uri="{FF2B5EF4-FFF2-40B4-BE49-F238E27FC236}">
                <a16:creationId xmlns:a16="http://schemas.microsoft.com/office/drawing/2014/main" id="{73D9312F-7169-256E-670E-C8D8F2838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0316" y="1047305"/>
            <a:ext cx="3148769" cy="2361577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8" name="Image 17" descr="Une image contenant habits, personne, robe, Visage humain&#10;&#10;Description générée automatiquement">
            <a:extLst>
              <a:ext uri="{FF2B5EF4-FFF2-40B4-BE49-F238E27FC236}">
                <a16:creationId xmlns:a16="http://schemas.microsoft.com/office/drawing/2014/main" id="{80A961E2-B90C-CE5E-FC79-207E468EC9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878" r="18195" b="19090"/>
          <a:stretch/>
        </p:blipFill>
        <p:spPr>
          <a:xfrm>
            <a:off x="345772" y="1110181"/>
            <a:ext cx="2711139" cy="3779779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8" name="Image 7" descr="Une image contenant habits, personne, Visage humain, fille&#10;&#10;Description générée automatiquement">
            <a:extLst>
              <a:ext uri="{FF2B5EF4-FFF2-40B4-BE49-F238E27FC236}">
                <a16:creationId xmlns:a16="http://schemas.microsoft.com/office/drawing/2014/main" id="{299B8FB7-CEDD-BF98-3385-E26B4A9080D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9592"/>
          <a:stretch/>
        </p:blipFill>
        <p:spPr>
          <a:xfrm>
            <a:off x="7265989" y="3769974"/>
            <a:ext cx="3987800" cy="2451270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13" name="Image 12" descr="Une image contenant habits, personne, Visage humain, Apprentissage&#10;&#10;Description générée automatiquement">
            <a:extLst>
              <a:ext uri="{FF2B5EF4-FFF2-40B4-BE49-F238E27FC236}">
                <a16:creationId xmlns:a16="http://schemas.microsoft.com/office/drawing/2014/main" id="{A786EA90-37EE-E9D4-26B4-7AC67740DDA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778" r="14208"/>
          <a:stretch/>
        </p:blipFill>
        <p:spPr>
          <a:xfrm>
            <a:off x="8069293" y="713376"/>
            <a:ext cx="3392926" cy="2451271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1695335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E1E2B-A7F1-DFD3-AD33-B6D280A9D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en-GB" dirty="0"/>
              <a:t>Some (small) Changes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801937-2555-85D2-92C6-B0E26EA37D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A90479-DFD5-2A44-8BB4-0BD4D56D0F3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B51BCB-7960-E34E-B27D-CA271C1137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2DE8FF-FCEA-8F15-1E6D-1212E60307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AC6178D-1C48-4727-1E4F-9DAEEFF47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77" y="906464"/>
            <a:ext cx="10896477" cy="530367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E5331D5-B5AF-1E4B-716C-1639DAF75172}"/>
              </a:ext>
            </a:extLst>
          </p:cNvPr>
          <p:cNvSpPr txBox="1"/>
          <p:nvPr/>
        </p:nvSpPr>
        <p:spPr>
          <a:xfrm>
            <a:off x="3074278" y="1743959"/>
            <a:ext cx="1771099" cy="553998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Arnaud </a:t>
            </a:r>
            <a:r>
              <a:rPr lang="fr-FR" dirty="0" err="1">
                <a:solidFill>
                  <a:schemeClr val="bg1"/>
                </a:solidFill>
              </a:rPr>
              <a:t>Marsollier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Demi-tour 9">
            <a:extLst>
              <a:ext uri="{FF2B5EF4-FFF2-40B4-BE49-F238E27FC236}">
                <a16:creationId xmlns:a16="http://schemas.microsoft.com/office/drawing/2014/main" id="{B88FFA3F-B66A-A50C-FCE5-1EB3E6A37205}"/>
              </a:ext>
            </a:extLst>
          </p:cNvPr>
          <p:cNvSpPr/>
          <p:nvPr/>
        </p:nvSpPr>
        <p:spPr>
          <a:xfrm rot="6054423">
            <a:off x="4713404" y="2619721"/>
            <a:ext cx="886968" cy="877824"/>
          </a:xfrm>
          <a:prstGeom prst="uturnArrow">
            <a:avLst>
              <a:gd name="adj1" fmla="val 16795"/>
              <a:gd name="adj2" fmla="val 19123"/>
              <a:gd name="adj3" fmla="val 19601"/>
              <a:gd name="adj4" fmla="val 45158"/>
              <a:gd name="adj5" fmla="val 75000"/>
            </a:avLst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E5E24D-4F5B-86B4-0279-43CB6D4F4DF6}"/>
              </a:ext>
            </a:extLst>
          </p:cNvPr>
          <p:cNvSpPr txBox="1"/>
          <p:nvPr/>
        </p:nvSpPr>
        <p:spPr>
          <a:xfrm>
            <a:off x="3074277" y="4912936"/>
            <a:ext cx="1771099" cy="553998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Sophie 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 err="1">
                <a:solidFill>
                  <a:schemeClr val="bg1"/>
                </a:solidFill>
              </a:rPr>
              <a:t>Tesauri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7C0D709-51F3-C30E-99E4-5F4EA6E86826}"/>
              </a:ext>
            </a:extLst>
          </p:cNvPr>
          <p:cNvSpPr/>
          <p:nvPr/>
        </p:nvSpPr>
        <p:spPr>
          <a:xfrm>
            <a:off x="2876613" y="3577155"/>
            <a:ext cx="2166425" cy="811965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2CCD4C6-BE18-3CE7-15FB-F24761CBD309}"/>
              </a:ext>
            </a:extLst>
          </p:cNvPr>
          <p:cNvSpPr txBox="1"/>
          <p:nvPr/>
        </p:nvSpPr>
        <p:spPr>
          <a:xfrm>
            <a:off x="5260626" y="3844638"/>
            <a:ext cx="36804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Paola </a:t>
            </a:r>
            <a:r>
              <a:rPr lang="fr-FR" dirty="0" err="1"/>
              <a:t>remains</a:t>
            </a:r>
            <a:r>
              <a:rPr lang="fr-FR" dirty="0"/>
              <a:t> </a:t>
            </a:r>
            <a:r>
              <a:rPr lang="fr-FR" dirty="0" err="1"/>
              <a:t>Deputy</a:t>
            </a:r>
            <a:r>
              <a:rPr lang="fr-FR" dirty="0"/>
              <a:t> Group leader</a:t>
            </a:r>
          </a:p>
        </p:txBody>
      </p:sp>
    </p:spTree>
    <p:extLst>
      <p:ext uri="{BB962C8B-B14F-4D97-AF65-F5344CB8AC3E}">
        <p14:creationId xmlns:p14="http://schemas.microsoft.com/office/powerpoint/2010/main" val="142953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F8CA9-C4C8-830D-2F9B-495F536F4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B6466B-5560-B7EA-20D9-B0A7FBFA3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en-GB" dirty="0"/>
              <a:t>Reinforcing local communications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8B8DDD-F265-C5AE-8EE1-A9E04CFEB3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A90479-DFD5-2A44-8BB4-0BD4D56D0F3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C7F970-1D80-23DA-8500-4829307DC0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192FB3-AC26-0FBD-5621-3003064C95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10">
            <a:extLst>
              <a:ext uri="{FF2B5EF4-FFF2-40B4-BE49-F238E27FC236}">
                <a16:creationId xmlns:a16="http://schemas.microsoft.com/office/drawing/2014/main" id="{F14DB72F-AACC-1253-8913-ABFF51490F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63" r="8563"/>
          <a:stretch/>
        </p:blipFill>
        <p:spPr>
          <a:xfrm>
            <a:off x="1145352" y="1227923"/>
            <a:ext cx="4074696" cy="3343369"/>
          </a:xfrm>
          <a:noFill/>
          <a:ln>
            <a:solidFill>
              <a:srgbClr val="2F2F2F"/>
            </a:solidFill>
          </a:ln>
        </p:spPr>
      </p:pic>
      <p:pic>
        <p:nvPicPr>
          <p:cNvPr id="11" name="Image 10" descr="Une image contenant chaussures, habits, personnes, intérieur&#10;&#10;Description générée automatiquement">
            <a:extLst>
              <a:ext uri="{FF2B5EF4-FFF2-40B4-BE49-F238E27FC236}">
                <a16:creationId xmlns:a16="http://schemas.microsoft.com/office/drawing/2014/main" id="{FF040568-75B6-4A05-E4C0-E155B0965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37" y="1227922"/>
            <a:ext cx="4947587" cy="3343369"/>
          </a:xfrm>
          <a:prstGeom prst="rect">
            <a:avLst/>
          </a:prstGeom>
          <a:ln>
            <a:solidFill>
              <a:srgbClr val="2F2F2F"/>
            </a:solidFill>
          </a:ln>
        </p:spPr>
      </p:pic>
      <p:sp>
        <p:nvSpPr>
          <p:cNvPr id="12" name="Espace réservé du contenu 12">
            <a:extLst>
              <a:ext uri="{FF2B5EF4-FFF2-40B4-BE49-F238E27FC236}">
                <a16:creationId xmlns:a16="http://schemas.microsoft.com/office/drawing/2014/main" id="{61C73C7D-54A0-4BC7-49DB-2954AFAD7091}"/>
              </a:ext>
            </a:extLst>
          </p:cNvPr>
          <p:cNvSpPr txBox="1">
            <a:spLocks/>
          </p:cNvSpPr>
          <p:nvPr/>
        </p:nvSpPr>
        <p:spPr>
          <a:xfrm>
            <a:off x="797077" y="4453876"/>
            <a:ext cx="10991723" cy="46071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dirty="0"/>
              <a:t>Two priorities: </a:t>
            </a:r>
          </a:p>
          <a:p>
            <a:pPr marL="342900" indent="-342900">
              <a:buFontTx/>
              <a:buChar char="-"/>
            </a:pPr>
            <a:r>
              <a:rPr lang="en-GB" dirty="0"/>
              <a:t>Ramping up public events with first season - “Quantum” – develop more collaborations at local level</a:t>
            </a:r>
          </a:p>
          <a:p>
            <a:pPr marL="342900" indent="-342900">
              <a:buFontTx/>
              <a:buChar char="-"/>
            </a:pPr>
            <a:r>
              <a:rPr lang="en-GB" dirty="0"/>
              <a:t>Accompany FCC local communications needs (short term and longer term)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09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3D533-18B0-71EE-8A81-970DC6A1A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4F5650-CF89-F3BD-CFDC-F6AFB8D19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fr-FR" dirty="0"/>
              <a:t>A few </a:t>
            </a:r>
            <a:r>
              <a:rPr lang="fr-FR" dirty="0" err="1"/>
              <a:t>priorities</a:t>
            </a:r>
            <a:r>
              <a:rPr lang="fr-FR" dirty="0"/>
              <a:t> for </a:t>
            </a:r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year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5ABE92-AC77-FA53-1DDC-445F200757F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D7AD2F-56E8-0840-BB6E-F8BFDF057A65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D8D9F0-DB5D-3BEF-11A6-83EA5230922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FD3D1C-BB63-DFEF-AC6C-1F09A5494E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5B98EBF8-5C42-ADA1-7AEA-66D10476B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9073" y="1439335"/>
            <a:ext cx="5626927" cy="460716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. The European Strategy for Particle Physics</a:t>
            </a:r>
          </a:p>
          <a:p>
            <a:r>
              <a:rPr lang="en-GB" dirty="0"/>
              <a:t>(community and external)</a:t>
            </a:r>
          </a:p>
          <a:p>
            <a:endParaRPr lang="en-GB" dirty="0"/>
          </a:p>
          <a:p>
            <a:r>
              <a:rPr lang="en-GB" dirty="0"/>
              <a:t>. FCC final report (March)</a:t>
            </a:r>
          </a:p>
          <a:p>
            <a:endParaRPr lang="en-GB" dirty="0"/>
          </a:p>
          <a:p>
            <a:r>
              <a:rPr lang="en-GB" dirty="0"/>
              <a:t>. High-Lumi (need to increase awareness and ramp up comms here)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And some more projects that will be mentioned by the section leaders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Image 3" descr="Une image contenant feu d’artifice, cierge magique, Saint-Sylvestre, Nouvel an&#10;&#10;Description générée automatiquement">
            <a:extLst>
              <a:ext uri="{FF2B5EF4-FFF2-40B4-BE49-F238E27FC236}">
                <a16:creationId xmlns:a16="http://schemas.microsoft.com/office/drawing/2014/main" id="{C1C4FF88-1698-4E05-1927-5BDBD0A46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157" y="1608110"/>
            <a:ext cx="5151438" cy="3641780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1674365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4AF21-2A67-3A7B-BD0E-1EE9EE341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F0A1D0-CA6E-E79C-2A4E-F6F4BAA22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173424" cy="1065742"/>
          </a:xfrm>
        </p:spPr>
        <p:txBody>
          <a:bodyPr/>
          <a:lstStyle/>
          <a:p>
            <a:r>
              <a:rPr lang="en-GB" dirty="0"/>
              <a:t>Editorial Process &amp; FCC task force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DB60CC-C4ED-B6B4-EB1E-9CDE5B6764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A90479-DFD5-2A44-8BB4-0BD4D56D0F3C}" type="datetime3">
              <a:rPr lang="fr-CH" smtClean="0"/>
              <a:t>11/11/2024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D989A-90D4-4ABE-AB9C-2BAB9C46AD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Group Meeting Nov 2024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1A16EA6-845E-C4DE-0740-AD010890167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Espace réservé du contenu 12">
            <a:extLst>
              <a:ext uri="{FF2B5EF4-FFF2-40B4-BE49-F238E27FC236}">
                <a16:creationId xmlns:a16="http://schemas.microsoft.com/office/drawing/2014/main" id="{AD5C31F3-F2CE-39AE-9725-16956CFF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0587" y="1023882"/>
            <a:ext cx="7782298" cy="4985658"/>
          </a:xfrm>
        </p:spPr>
        <p:txBody>
          <a:bodyPr>
            <a:normAutofit fontScale="92500" lnSpcReduction="10000"/>
          </a:bodyPr>
          <a:lstStyle/>
          <a:p>
            <a:endParaRPr lang="en-GB" dirty="0"/>
          </a:p>
          <a:p>
            <a:r>
              <a:rPr lang="en-GB" dirty="0"/>
              <a:t>. Adjusted editorial process ongoing discussions</a:t>
            </a:r>
            <a:br>
              <a:rPr lang="en-GB" dirty="0"/>
            </a:br>
            <a:endParaRPr lang="en-GB" dirty="0"/>
          </a:p>
          <a:p>
            <a:pPr marL="0" lvl="1" indent="0">
              <a:buNone/>
            </a:pPr>
            <a:r>
              <a:rPr lang="en-GB" dirty="0"/>
              <a:t>	- “editor in chief” function </a:t>
            </a:r>
          </a:p>
          <a:p>
            <a:pPr marL="0" lvl="1" indent="0">
              <a:buNone/>
            </a:pPr>
            <a:r>
              <a:rPr lang="en-GB" dirty="0"/>
              <a:t>	- work on the concept of high-level campaigns</a:t>
            </a:r>
          </a:p>
          <a:p>
            <a:pPr marL="0" lvl="1" indent="0">
              <a:buNone/>
            </a:pPr>
            <a:r>
              <a:rPr lang="en-GB" dirty="0"/>
              <a:t>	- Balance strategic vs “news”</a:t>
            </a:r>
          </a:p>
          <a:p>
            <a:pPr marL="0" lvl="1" indent="0">
              <a:buNone/>
            </a:pPr>
            <a:endParaRPr lang="en-GB" dirty="0"/>
          </a:p>
          <a:p>
            <a:r>
              <a:rPr lang="en-GB" dirty="0"/>
              <a:t>. The FCC task force will bring together a few key people from FCC and ECO</a:t>
            </a:r>
          </a:p>
          <a:p>
            <a:pPr marL="0" lvl="1" indent="0">
              <a:buNone/>
            </a:pPr>
            <a:r>
              <a:rPr lang="en-GB" dirty="0"/>
              <a:t>	- A brief weekly meeting to follow activities</a:t>
            </a:r>
          </a:p>
          <a:p>
            <a:pPr marL="0" lvl="1" indent="0">
              <a:buNone/>
            </a:pPr>
            <a:r>
              <a:rPr lang="en-GB" dirty="0"/>
              <a:t>	- A monthly meeting with more people to coordinate and plan</a:t>
            </a:r>
            <a:br>
              <a:rPr lang="en-GB" dirty="0"/>
            </a:br>
            <a:r>
              <a:rPr lang="en-GB" dirty="0"/>
              <a:t>	</a:t>
            </a:r>
          </a:p>
          <a:p>
            <a:pPr marL="0" lvl="1" indent="0">
              <a:buNone/>
            </a:pPr>
            <a:r>
              <a:rPr lang="en-GB" b="1" dirty="0"/>
              <a:t>Two main priorities for the FCC task force in the short term:</a:t>
            </a:r>
          </a:p>
          <a:p>
            <a:pPr marL="0" lvl="1" indent="0">
              <a:buNone/>
            </a:pPr>
            <a:r>
              <a:rPr lang="en-GB" dirty="0"/>
              <a:t>	- Accompany local information meetings</a:t>
            </a:r>
          </a:p>
          <a:p>
            <a:pPr marL="0" lvl="1" indent="0">
              <a:buNone/>
            </a:pPr>
            <a:r>
              <a:rPr lang="en-GB" dirty="0"/>
              <a:t>	- Prepare for the FCC final report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Image 3" descr="Une image contenant tuyau, ingénierie, cylindre, acier&#10;&#10;Description générée automatiquement">
            <a:extLst>
              <a:ext uri="{FF2B5EF4-FFF2-40B4-BE49-F238E27FC236}">
                <a16:creationId xmlns:a16="http://schemas.microsoft.com/office/drawing/2014/main" id="{EF168418-1054-5E77-6882-012560DD4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864" y="2505077"/>
            <a:ext cx="3204936" cy="350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318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32938</TotalTime>
  <Words>726</Words>
  <Application>Microsoft Macintosh PowerPoint</Application>
  <PresentationFormat>Grand écran</PresentationFormat>
  <Paragraphs>209</Paragraphs>
  <Slides>13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 Neue</vt:lpstr>
      <vt:lpstr>PT Sans</vt:lpstr>
      <vt:lpstr>Thème Office</vt:lpstr>
      <vt:lpstr>Education, Communications &amp; Outreach Group Meeting – 11 November 2024 </vt:lpstr>
      <vt:lpstr>On the menu Today</vt:lpstr>
      <vt:lpstr>CERN70 – Thank You!</vt:lpstr>
      <vt:lpstr>Science Gateway: &gt; 400.000 visitors!</vt:lpstr>
      <vt:lpstr>A few more highlights…</vt:lpstr>
      <vt:lpstr>Some (small) Changes</vt:lpstr>
      <vt:lpstr>Reinforcing local communications</vt:lpstr>
      <vt:lpstr>A few priorities for next year</vt:lpstr>
      <vt:lpstr>Editorial Process &amp; FCC task force</vt:lpstr>
      <vt:lpstr>Some ongoing staff recruitment</vt:lpstr>
      <vt:lpstr>Gitlab for all: https://gitlab.cern.ch/groups/eco/-/boards</vt:lpstr>
      <vt:lpstr>Also a transition year!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Arnaud Marsollier</dc:creator>
  <cp:lastModifiedBy>Arnaud Marsollier</cp:lastModifiedBy>
  <cp:revision>113</cp:revision>
  <dcterms:created xsi:type="dcterms:W3CDTF">2023-06-01T14:05:54Z</dcterms:created>
  <dcterms:modified xsi:type="dcterms:W3CDTF">2024-11-11T12:18:11Z</dcterms:modified>
</cp:coreProperties>
</file>