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285" r:id="rId6"/>
    <p:sldId id="363" r:id="rId7"/>
    <p:sldId id="331" r:id="rId8"/>
    <p:sldId id="356" r:id="rId9"/>
    <p:sldId id="365" r:id="rId10"/>
    <p:sldId id="366" r:id="rId11"/>
    <p:sldId id="347" r:id="rId12"/>
    <p:sldId id="367" r:id="rId13"/>
    <p:sldId id="368" r:id="rId14"/>
    <p:sldId id="369" r:id="rId15"/>
    <p:sldId id="349" r:id="rId16"/>
    <p:sldId id="266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A6E300-7B75-46B6-9B05-0D24B9D97F22}">
          <p14:sldIdLst>
            <p14:sldId id="263"/>
            <p14:sldId id="285"/>
            <p14:sldId id="363"/>
            <p14:sldId id="331"/>
            <p14:sldId id="356"/>
            <p14:sldId id="365"/>
            <p14:sldId id="366"/>
            <p14:sldId id="347"/>
            <p14:sldId id="367"/>
            <p14:sldId id="368"/>
            <p14:sldId id="369"/>
            <p14:sldId id="349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1168770-5D67-5397-FDCA-8802DE6CDF8B}" name="Carla Piccinni" initials="CP" userId="S::carla.piccinni@cern.ch::97ea9e12-7973-4301-a055-edadc029c2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4BCD9"/>
    <a:srgbClr val="1601B3"/>
    <a:srgbClr val="CCFFCC"/>
    <a:srgbClr val="C0C0FF"/>
    <a:srgbClr val="0093B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4" autoAdjust="0"/>
    <p:restoredTop sz="94233" autoAdjust="0"/>
  </p:normalViewPr>
  <p:slideViewPr>
    <p:cSldViewPr snapToObjects="1" showGuides="1">
      <p:cViewPr varScale="1">
        <p:scale>
          <a:sx n="159" d="100"/>
          <a:sy n="159" d="100"/>
        </p:scale>
        <p:origin x="270" y="13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31/10/2024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31/10/2024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198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95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458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2966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647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816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F. Carra 15/10/24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F. Carra 15/10/24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F. Carra 15/10/24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F. Carra 15/10/24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F. Carra 15/10/24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F. Carra 15/10/24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F. Carra 15/10/24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F. Carra 15/10/24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1526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683568" y="2067694"/>
            <a:ext cx="7704856" cy="1350000"/>
          </a:xfrm>
        </p:spPr>
        <p:txBody>
          <a:bodyPr/>
          <a:lstStyle/>
          <a:p>
            <a:pPr algn="ctr"/>
            <a:r>
              <a:rPr lang="en-GB" sz="3600" dirty="0"/>
              <a:t>Update of thermo-mechanical studies for TCTPs (Pb ions)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55832" y="3619128"/>
            <a:ext cx="4884320" cy="111286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en-US" sz="2000" dirty="0"/>
              <a:t>L. Puddu, F. Carra</a:t>
            </a:r>
            <a:endParaRPr lang="en-GB" i="1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Sous-titre 18">
            <a:extLst>
              <a:ext uri="{FF2B5EF4-FFF2-40B4-BE49-F238E27FC236}">
                <a16:creationId xmlns:a16="http://schemas.microsoft.com/office/drawing/2014/main" id="{B0304E1A-1D7F-DFDA-783B-BC2B8F767CCF}"/>
              </a:ext>
            </a:extLst>
          </p:cNvPr>
          <p:cNvSpPr txBox="1">
            <a:spLocks/>
          </p:cNvSpPr>
          <p:nvPr/>
        </p:nvSpPr>
        <p:spPr>
          <a:xfrm>
            <a:off x="3779912" y="3619128"/>
            <a:ext cx="4884320" cy="5367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dirty="0">
                <a:hlinkClick r:id="rId3"/>
              </a:rPr>
              <a:t>BLM Thresholds Meeting (Pb run 2024)</a:t>
            </a:r>
          </a:p>
          <a:p>
            <a:pPr algn="ctr"/>
            <a:r>
              <a:rPr lang="en-US" sz="1800" dirty="0">
                <a:hlinkClick r:id="rId3"/>
              </a:rPr>
              <a:t>29/10/24</a:t>
            </a:r>
            <a:endParaRPr lang="en-GB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0D10A-9541-FCFB-EBD1-F44C7FF3B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Scraping 3kW, 20 s – Results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CAB7A-8A54-721E-44BB-9BA63BD3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9EC9D0-7DED-D6B8-2A2E-2572448E959E}"/>
              </a:ext>
            </a:extLst>
          </p:cNvPr>
          <p:cNvSpPr txBox="1"/>
          <p:nvPr/>
        </p:nvSpPr>
        <p:spPr>
          <a:xfrm>
            <a:off x="649436" y="768759"/>
            <a:ext cx="52907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More accurate model: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Entire model with finer mesh at the power peak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1C7E99-006E-0839-248F-E19ABBDE6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0943" y="3071365"/>
            <a:ext cx="2994075" cy="16657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B426F39-7BFC-4C2A-AEDC-57F872251D92}"/>
              </a:ext>
            </a:extLst>
          </p:cNvPr>
          <p:cNvSpPr txBox="1"/>
          <p:nvPr/>
        </p:nvSpPr>
        <p:spPr>
          <a:xfrm>
            <a:off x="6255357" y="2880166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Directional def [mm]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0C88947-0214-204F-FDE5-90647A180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37" y="2138389"/>
            <a:ext cx="3303476" cy="19131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AD3D58E-F98B-D9C1-A388-010D4B8141EE}"/>
              </a:ext>
            </a:extLst>
          </p:cNvPr>
          <p:cNvSpPr txBox="1"/>
          <p:nvPr/>
        </p:nvSpPr>
        <p:spPr>
          <a:xfrm>
            <a:off x="1043608" y="2116473"/>
            <a:ext cx="1903885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Temperature [</a:t>
            </a:r>
            <a:r>
              <a:rPr lang="en-GB" sz="1800" dirty="0"/>
              <a:t>°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C]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4AF23EF-569C-4511-C4DD-A5FBDA2AF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204" y="3324769"/>
            <a:ext cx="2043570" cy="18100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4C51C9A-5583-C528-E57D-D5068B6338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2544" y="938807"/>
            <a:ext cx="2304256" cy="19958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F3B4A7-A995-9378-649D-B39045D4D3E3}"/>
              </a:ext>
            </a:extLst>
          </p:cNvPr>
          <p:cNvSpPr txBox="1"/>
          <p:nvPr/>
        </p:nvSpPr>
        <p:spPr>
          <a:xfrm>
            <a:off x="7160620" y="585511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Equivalent stress [MPa]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5BA981-22D5-3A7D-C9E8-EFAC6D3C323B}"/>
              </a:ext>
            </a:extLst>
          </p:cNvPr>
          <p:cNvSpPr txBox="1"/>
          <p:nvPr/>
        </p:nvSpPr>
        <p:spPr>
          <a:xfrm>
            <a:off x="7554929" y="2428115"/>
            <a:ext cx="22322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Mesh 2mm, 0.5mm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4A082A-CAC4-3A18-0115-E26A75E36425}"/>
              </a:ext>
            </a:extLst>
          </p:cNvPr>
          <p:cNvSpPr txBox="1"/>
          <p:nvPr/>
        </p:nvSpPr>
        <p:spPr>
          <a:xfrm>
            <a:off x="577240" y="4017004"/>
            <a:ext cx="158417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Mesh: 0.5 mm, 0.05mm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008294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5F12-5F82-2917-D603-BB990BC5D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Scraping fast losses (0.1 s) – Results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DB288-6864-767A-4F07-C9D2E2940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1CE0DAB-3B0C-8262-FE38-F2B968E63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292880"/>
              </p:ext>
            </p:extLst>
          </p:nvPr>
        </p:nvGraphicFramePr>
        <p:xfrm>
          <a:off x="406988" y="1707654"/>
          <a:ext cx="833002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857">
                  <a:extLst>
                    <a:ext uri="{9D8B030D-6E8A-4147-A177-3AD203B41FA5}">
                      <a16:colId xmlns:a16="http://schemas.microsoft.com/office/drawing/2014/main" val="2717707232"/>
                    </a:ext>
                  </a:extLst>
                </a:gridCol>
                <a:gridCol w="571636">
                  <a:extLst>
                    <a:ext uri="{9D8B030D-6E8A-4147-A177-3AD203B41FA5}">
                      <a16:colId xmlns:a16="http://schemas.microsoft.com/office/drawing/2014/main" val="2972458576"/>
                    </a:ext>
                  </a:extLst>
                </a:gridCol>
                <a:gridCol w="1264523">
                  <a:extLst>
                    <a:ext uri="{9D8B030D-6E8A-4147-A177-3AD203B41FA5}">
                      <a16:colId xmlns:a16="http://schemas.microsoft.com/office/drawing/2014/main" val="1647413602"/>
                    </a:ext>
                  </a:extLst>
                </a:gridCol>
                <a:gridCol w="630178">
                  <a:extLst>
                    <a:ext uri="{9D8B030D-6E8A-4147-A177-3AD203B41FA5}">
                      <a16:colId xmlns:a16="http://schemas.microsoft.com/office/drawing/2014/main" val="3515376891"/>
                    </a:ext>
                  </a:extLst>
                </a:gridCol>
                <a:gridCol w="479481">
                  <a:extLst>
                    <a:ext uri="{9D8B030D-6E8A-4147-A177-3AD203B41FA5}">
                      <a16:colId xmlns:a16="http://schemas.microsoft.com/office/drawing/2014/main" val="1924835608"/>
                    </a:ext>
                  </a:extLst>
                </a:gridCol>
                <a:gridCol w="1658803">
                  <a:extLst>
                    <a:ext uri="{9D8B030D-6E8A-4147-A177-3AD203B41FA5}">
                      <a16:colId xmlns:a16="http://schemas.microsoft.com/office/drawing/2014/main" val="1593009927"/>
                    </a:ext>
                  </a:extLst>
                </a:gridCol>
                <a:gridCol w="1411273">
                  <a:extLst>
                    <a:ext uri="{9D8B030D-6E8A-4147-A177-3AD203B41FA5}">
                      <a16:colId xmlns:a16="http://schemas.microsoft.com/office/drawing/2014/main" val="1561477663"/>
                    </a:ext>
                  </a:extLst>
                </a:gridCol>
                <a:gridCol w="1411273">
                  <a:extLst>
                    <a:ext uri="{9D8B030D-6E8A-4147-A177-3AD203B41FA5}">
                      <a16:colId xmlns:a16="http://schemas.microsoft.com/office/drawing/2014/main" val="3417059265"/>
                    </a:ext>
                  </a:extLst>
                </a:gridCol>
              </a:tblGrid>
              <a:tr h="381000">
                <a:tc rowSpan="2">
                  <a:txBody>
                    <a:bodyPr/>
                    <a:lstStyle/>
                    <a:p>
                      <a:r>
                        <a:rPr lang="en-US" sz="1100" dirty="0"/>
                        <a:t>Deposited Power [kW]</a:t>
                      </a:r>
                      <a:endParaRPr lang="en-GB" sz="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/>
                        <a:t>Time [s]</a:t>
                      </a:r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100" dirty="0" err="1"/>
                        <a:t>Tmax</a:t>
                      </a:r>
                      <a:r>
                        <a:rPr lang="en-GB" sz="1100" dirty="0"/>
                        <a:t> jaw [°C]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US" sz="1100" dirty="0"/>
                        <a:t>T probe </a:t>
                      </a:r>
                    </a:p>
                    <a:p>
                      <a:r>
                        <a:rPr lang="en-US" sz="1100" dirty="0"/>
                        <a:t>[</a:t>
                      </a:r>
                      <a:r>
                        <a:rPr lang="en-GB" sz="1100" dirty="0"/>
                        <a:t>°</a:t>
                      </a:r>
                      <a:r>
                        <a:rPr lang="en-US" sz="1100" dirty="0"/>
                        <a:t>C]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Max deflection jaw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[um]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100" dirty="0"/>
                        <a:t>Max stress [MPa] 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25103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solidFill>
                            <a:schemeClr val="bg1"/>
                          </a:solidFill>
                        </a:rPr>
                        <a:t>Pipes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solidFill>
                            <a:schemeClr val="bg1"/>
                          </a:solidFill>
                        </a:rPr>
                        <a:t>Blocks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421455"/>
                  </a:ext>
                </a:extLst>
              </a:tr>
              <a:tr h="165921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10 e-2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60.3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24.5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58.8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414914"/>
                  </a:ext>
                </a:extLst>
              </a:tr>
              <a:tr h="165921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10 e-2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302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402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603EC-E2A2-0F86-4FFF-B1F0F52C7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888" y="94491"/>
            <a:ext cx="5976224" cy="540000"/>
          </a:xfrm>
        </p:spPr>
        <p:txBody>
          <a:bodyPr/>
          <a:lstStyle/>
          <a:p>
            <a:pPr algn="l"/>
            <a:r>
              <a:rPr lang="en-US" dirty="0"/>
              <a:t>Conclusions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70BCE-9DB7-2E5D-0171-E4C8BEB48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4FAFD-D86E-C49C-5D5C-78B66D39C0DD}"/>
              </a:ext>
            </a:extLst>
          </p:cNvPr>
          <p:cNvSpPr txBox="1"/>
          <p:nvPr/>
        </p:nvSpPr>
        <p:spPr>
          <a:xfrm>
            <a:off x="755576" y="915566"/>
            <a:ext cx="7632848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latin typeface="+mj-lt"/>
              </a:rPr>
              <a:t>After the analysis of case 1a, an increase in BPM thresholds by a factor of 3 does not present any thermo-structural issues.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latin typeface="+mj-lt"/>
              </a:rPr>
              <a:t>For the scraping scenario, the stress analysis on the </a:t>
            </a:r>
            <a:r>
              <a:rPr lang="en-GB" sz="1600" dirty="0" err="1">
                <a:latin typeface="+mj-lt"/>
              </a:rPr>
              <a:t>inermet</a:t>
            </a:r>
            <a:r>
              <a:rPr lang="en-GB" sz="1600" dirty="0">
                <a:latin typeface="+mj-lt"/>
              </a:rPr>
              <a:t>, which was previously left incomplete, has now been concluded: 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latin typeface="+mj-lt"/>
              </a:rPr>
              <a:t>with a deposited power of 3 kW for 20 s, we reach approximately 50% of the yield strength of the </a:t>
            </a:r>
            <a:r>
              <a:rPr lang="en-GB" sz="1600" dirty="0" err="1">
                <a:latin typeface="+mj-lt"/>
              </a:rPr>
              <a:t>inermet</a:t>
            </a:r>
            <a:r>
              <a:rPr lang="en-GB" sz="1600" dirty="0">
                <a:latin typeface="+mj-lt"/>
              </a:rPr>
              <a:t> (with the conservative sub-model).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latin typeface="+mj-lt"/>
              </a:rPr>
              <a:t>if the thresholds are set as discussed before, we actually dump at </a:t>
            </a:r>
            <a:r>
              <a:rPr lang="en-GB" sz="1600" b="0" i="0" dirty="0">
                <a:solidFill>
                  <a:srgbClr val="1F1F1F"/>
                </a:solidFill>
                <a:effectLst/>
                <a:latin typeface="+mj-lt"/>
              </a:rPr>
              <a:t>~ </a:t>
            </a:r>
            <a:r>
              <a:rPr lang="en-GB" sz="1600" dirty="0">
                <a:latin typeface="+mj-lt"/>
              </a:rPr>
              <a:t>400W in the case of scraping, so almost 1/10 less than what was simulated</a:t>
            </a:r>
          </a:p>
        </p:txBody>
      </p:sp>
    </p:spTree>
    <p:extLst>
      <p:ext uri="{BB962C8B-B14F-4D97-AF65-F5344CB8AC3E}">
        <p14:creationId xmlns:p14="http://schemas.microsoft.com/office/powerpoint/2010/main" val="182737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7713" y="2355726"/>
            <a:ext cx="6440400" cy="1225800"/>
          </a:xfrm>
        </p:spPr>
        <p:txBody>
          <a:bodyPr/>
          <a:lstStyle/>
          <a:p>
            <a:r>
              <a:rPr lang="en-US" sz="3600" dirty="0"/>
              <a:t>Thank you for your attention</a:t>
            </a:r>
            <a:br>
              <a:rPr lang="en-US" sz="3600" dirty="0"/>
            </a:br>
            <a:r>
              <a:rPr lang="en-US" sz="3600" dirty="0"/>
              <a:t>Questions?</a:t>
            </a:r>
            <a:endParaRPr lang="en-GB" sz="36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0"/>
            <a:ext cx="8280920" cy="735991"/>
          </a:xfrm>
        </p:spPr>
        <p:txBody>
          <a:bodyPr/>
          <a:lstStyle/>
          <a:p>
            <a:pPr algn="l"/>
            <a:r>
              <a:rPr lang="en-GB" dirty="0"/>
              <a:t>Outline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CAED5B-192B-5AC0-161E-4224D3A153E8}"/>
              </a:ext>
            </a:extLst>
          </p:cNvPr>
          <p:cNvSpPr txBox="1"/>
          <p:nvPr/>
        </p:nvSpPr>
        <p:spPr>
          <a:xfrm>
            <a:off x="612000" y="1064652"/>
            <a:ext cx="825512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/>
                </a:solidFill>
              </a:rPr>
              <a:t>Introduction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/>
                </a:solidFill>
              </a:rPr>
              <a:t>Case 1a (halo heating)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/>
                </a:solidFill>
              </a:rPr>
              <a:t>Scraping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dirty="0">
                <a:solidFill>
                  <a:schemeClr val="accent5"/>
                </a:solidFill>
              </a:rPr>
              <a:t>Conclusions  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435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AC575-9ADF-CD5E-5CBA-805BE27BF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Introduction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E03B73-8014-BEA9-34DA-794D1042E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DF2D90-58C8-D7A5-B682-174D7B11F028}"/>
              </a:ext>
            </a:extLst>
          </p:cNvPr>
          <p:cNvSpPr txBox="1"/>
          <p:nvPr/>
        </p:nvSpPr>
        <p:spPr>
          <a:xfrm>
            <a:off x="612000" y="872763"/>
            <a:ext cx="792000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Proposal: increase the Final TCT master thresholds from 2023 Pb run by a factor 3 </a:t>
            </a:r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Since, the thresholds for BPM are set on the impacting powers, the most conservative is case 1a (it maximizes the power deposition on the jaw for a set impacting power):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1234AF-67F2-69F5-4F63-C6FFF7902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913" y="1148866"/>
            <a:ext cx="3376174" cy="1520608"/>
          </a:xfrm>
          <a:prstGeom prst="rect">
            <a:avLst/>
          </a:prstGeom>
        </p:spPr>
      </p:pic>
      <p:pic>
        <p:nvPicPr>
          <p:cNvPr id="8" name="Picture 7" descr="A screen shot of a graph&#10;&#10;Description automatically generated">
            <a:extLst>
              <a:ext uri="{FF2B5EF4-FFF2-40B4-BE49-F238E27FC236}">
                <a16:creationId xmlns:a16="http://schemas.microsoft.com/office/drawing/2014/main" id="{694939EB-180C-87D5-1FB1-7A3397006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3592504"/>
            <a:ext cx="4183482" cy="101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18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-20538"/>
            <a:ext cx="7776864" cy="735991"/>
          </a:xfrm>
        </p:spPr>
        <p:txBody>
          <a:bodyPr/>
          <a:lstStyle/>
          <a:p>
            <a:pPr algn="l"/>
            <a:r>
              <a:rPr lang="en-GB" dirty="0"/>
              <a:t>Introduction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CAED5B-192B-5AC0-161E-4224D3A153E8}"/>
              </a:ext>
            </a:extLst>
          </p:cNvPr>
          <p:cNvSpPr txBox="1"/>
          <p:nvPr/>
        </p:nvSpPr>
        <p:spPr>
          <a:xfrm>
            <a:off x="660241" y="642670"/>
            <a:ext cx="8327248" cy="1386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Case 1</a:t>
            </a:r>
            <a: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halo leakage of ions from IR7 to the TCT</a:t>
            </a: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</a:t>
            </a:r>
            <a: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collimator (TCTPV)</a:t>
            </a:r>
          </a:p>
          <a:p>
            <a:pPr marL="800100" lvl="1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A)</a:t>
            </a:r>
            <a:r>
              <a:rPr lang="en-GB" sz="12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impact of Gaussian bea</a:t>
            </a: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 (</a:t>
            </a:r>
            <a:r>
              <a:rPr lang="en-GB" sz="1200" dirty="0" err="1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σ</a:t>
            </a:r>
            <a:r>
              <a:rPr lang="en-GB" sz="1200" baseline="-25000" dirty="0" err="1"/>
              <a:t>x</a:t>
            </a:r>
            <a:r>
              <a:rPr lang="en-GB" sz="1200" baseline="-25000" dirty="0"/>
              <a:t>/y</a:t>
            </a: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=0.425mm, 9mm impact parameter, half-gap=0.7mm)</a:t>
            </a:r>
            <a:endParaRPr lang="en-GB" sz="120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800100" lvl="1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B) with tracking input: </a:t>
            </a:r>
            <a: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similar operational scenario, but based on real tracking simulations</a:t>
            </a:r>
          </a:p>
          <a:p>
            <a:pPr marL="342900" indent="-3429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Case 2: accidental case (direct beam </a:t>
            </a:r>
            <a:r>
              <a:rPr lang="en-GB" sz="1200" b="1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scraping</a:t>
            </a:r>
            <a:r>
              <a:rPr lang="en-GB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on the TCTP).</a:t>
            </a: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14FCE-A6A2-A60E-743E-8DE630CDB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65" y="2389894"/>
            <a:ext cx="3672408" cy="1654030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72E5363-B86A-05C0-F2A3-A37AEE5CD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764865"/>
              </p:ext>
            </p:extLst>
          </p:nvPr>
        </p:nvGraphicFramePr>
        <p:xfrm>
          <a:off x="4427984" y="2442523"/>
          <a:ext cx="3932253" cy="1624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751">
                  <a:extLst>
                    <a:ext uri="{9D8B030D-6E8A-4147-A177-3AD203B41FA5}">
                      <a16:colId xmlns:a16="http://schemas.microsoft.com/office/drawing/2014/main" val="3026491140"/>
                    </a:ext>
                  </a:extLst>
                </a:gridCol>
                <a:gridCol w="1310751">
                  <a:extLst>
                    <a:ext uri="{9D8B030D-6E8A-4147-A177-3AD203B41FA5}">
                      <a16:colId xmlns:a16="http://schemas.microsoft.com/office/drawing/2014/main" val="4238775979"/>
                    </a:ext>
                  </a:extLst>
                </a:gridCol>
                <a:gridCol w="1310751">
                  <a:extLst>
                    <a:ext uri="{9D8B030D-6E8A-4147-A177-3AD203B41FA5}">
                      <a16:colId xmlns:a16="http://schemas.microsoft.com/office/drawing/2014/main" val="3873367779"/>
                    </a:ext>
                  </a:extLst>
                </a:gridCol>
              </a:tblGrid>
              <a:tr h="417259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Time</a:t>
                      </a:r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/>
                        <a:t>Power deposited [kW]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Number of particles/second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8250178"/>
                  </a:ext>
                </a:extLst>
              </a:tr>
              <a:tr h="39913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 ms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3.43E+08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87162870"/>
                  </a:ext>
                </a:extLst>
              </a:tr>
              <a:tr h="39913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82 ms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1.03E+08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37369936"/>
                  </a:ext>
                </a:extLst>
              </a:tr>
              <a:tr h="39913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82 s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5.15 e7</a:t>
                      </a:r>
                      <a:endParaRPr lang="en-GB" sz="1000" b="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7450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410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B5613-7CBB-5F1A-291A-62977A4C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- Case 1a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5EE2E-BE0A-DD51-2083-6D3783A0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9B244C-E2CE-9431-34B6-FD5292A13BF4}"/>
              </a:ext>
            </a:extLst>
          </p:cNvPr>
          <p:cNvSpPr/>
          <p:nvPr/>
        </p:nvSpPr>
        <p:spPr>
          <a:xfrm>
            <a:off x="3347864" y="664200"/>
            <a:ext cx="2448272" cy="38458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20 kW – 10 ms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1C0424-AC71-C9C3-128D-17789FD53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47614"/>
            <a:ext cx="3553720" cy="20204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B41D7C-6BA2-AB1A-F7BF-CDD6AA08E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4293" y="2698664"/>
            <a:ext cx="2287141" cy="19364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D78C4C-4285-F51C-AF5C-A195FB0EF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3181007"/>
            <a:ext cx="3553720" cy="14541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EC37FB5-C853-CF67-79FB-F050EC110E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1354514"/>
            <a:ext cx="3262313" cy="16562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703C2C-6CDF-581D-EDC2-72F09AB29F15}"/>
              </a:ext>
            </a:extLst>
          </p:cNvPr>
          <p:cNvSpPr txBox="1"/>
          <p:nvPr/>
        </p:nvSpPr>
        <p:spPr>
          <a:xfrm>
            <a:off x="5940152" y="1050992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Equivalent stress [MPa]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4C565F-9998-BB1A-2A2A-DF329FE1D5E6}"/>
              </a:ext>
            </a:extLst>
          </p:cNvPr>
          <p:cNvSpPr txBox="1"/>
          <p:nvPr/>
        </p:nvSpPr>
        <p:spPr>
          <a:xfrm>
            <a:off x="6020545" y="2857841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Directional def [mm]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29483D-9CE0-8A45-6FD4-A651FA518A2F}"/>
              </a:ext>
            </a:extLst>
          </p:cNvPr>
          <p:cNvSpPr txBox="1"/>
          <p:nvPr/>
        </p:nvSpPr>
        <p:spPr>
          <a:xfrm>
            <a:off x="435867" y="1327991"/>
            <a:ext cx="1975893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Temperature [</a:t>
            </a:r>
            <a:r>
              <a:rPr lang="en-GB" sz="1800" dirty="0"/>
              <a:t>°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35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B5613-7CBB-5F1A-291A-62977A4C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- Case 1a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5EE2E-BE0A-DD51-2083-6D3783A0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9B244C-E2CE-9431-34B6-FD5292A13BF4}"/>
              </a:ext>
            </a:extLst>
          </p:cNvPr>
          <p:cNvSpPr/>
          <p:nvPr/>
        </p:nvSpPr>
        <p:spPr>
          <a:xfrm>
            <a:off x="3419872" y="678386"/>
            <a:ext cx="2448272" cy="38458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6 kW – 82 ms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31163A-85D7-5F73-0480-88E8804DB12A}"/>
              </a:ext>
            </a:extLst>
          </p:cNvPr>
          <p:cNvSpPr txBox="1"/>
          <p:nvPr/>
        </p:nvSpPr>
        <p:spPr>
          <a:xfrm>
            <a:off x="6020545" y="2857841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Directional def [mm]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F0A715-3B00-219E-648E-4CEEDF14DFC7}"/>
              </a:ext>
            </a:extLst>
          </p:cNvPr>
          <p:cNvSpPr txBox="1"/>
          <p:nvPr/>
        </p:nvSpPr>
        <p:spPr>
          <a:xfrm>
            <a:off x="435867" y="1327991"/>
            <a:ext cx="1903885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Temperature [</a:t>
            </a:r>
            <a:r>
              <a:rPr lang="en-GB" sz="1800" dirty="0"/>
              <a:t>°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C]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38F5E3-6362-E882-7973-6D4892A94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66" y="1670855"/>
            <a:ext cx="3365734" cy="17232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DFBBD5-6791-42FC-501B-CB34EDF80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98" y="2931790"/>
            <a:ext cx="2284316" cy="17232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AF0AF1D-C6AF-68BF-314E-265138329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3600" y="1221889"/>
            <a:ext cx="3365734" cy="17099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B34747-A38B-C9B9-67FE-3B4FB8DE79F0}"/>
              </a:ext>
            </a:extLst>
          </p:cNvPr>
          <p:cNvSpPr txBox="1"/>
          <p:nvPr/>
        </p:nvSpPr>
        <p:spPr>
          <a:xfrm>
            <a:off x="5940152" y="1050992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Equivalent stress [MPa]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CA2A5C-28E3-B9BE-32A8-774E0FC022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8328" y="3478679"/>
            <a:ext cx="3285158" cy="158226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EFD1DB6-88B1-7DDA-0D0F-0110B91F6AB1}"/>
              </a:ext>
            </a:extLst>
          </p:cNvPr>
          <p:cNvSpPr txBox="1"/>
          <p:nvPr/>
        </p:nvSpPr>
        <p:spPr>
          <a:xfrm>
            <a:off x="2371936" y="2860895"/>
            <a:ext cx="15030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Max: 47.9 </a:t>
            </a:r>
            <a:r>
              <a:rPr lang="en-GB" sz="1100" dirty="0"/>
              <a:t>°</a:t>
            </a:r>
            <a:r>
              <a:rPr lang="en-GB" sz="11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043257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B5613-7CBB-5F1A-291A-62977A4C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- Case 1a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5EE2E-BE0A-DD51-2083-6D3783A0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89B244C-E2CE-9431-34B6-FD5292A13BF4}"/>
              </a:ext>
            </a:extLst>
          </p:cNvPr>
          <p:cNvSpPr/>
          <p:nvPr/>
        </p:nvSpPr>
        <p:spPr>
          <a:xfrm>
            <a:off x="3347864" y="664200"/>
            <a:ext cx="2448272" cy="38458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3 kW – 82 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64EFBC-DE83-BA41-37E1-FD026F8E8B7D}"/>
              </a:ext>
            </a:extLst>
          </p:cNvPr>
          <p:cNvSpPr txBox="1"/>
          <p:nvPr/>
        </p:nvSpPr>
        <p:spPr>
          <a:xfrm>
            <a:off x="6020545" y="2857841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Directional def [mm]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59F8FD-8E2F-3007-C9B4-1B042ECA4DED}"/>
              </a:ext>
            </a:extLst>
          </p:cNvPr>
          <p:cNvSpPr txBox="1"/>
          <p:nvPr/>
        </p:nvSpPr>
        <p:spPr>
          <a:xfrm>
            <a:off x="435867" y="1327991"/>
            <a:ext cx="1903885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Temperature [</a:t>
            </a:r>
            <a:r>
              <a:rPr lang="en-GB" sz="1800" dirty="0"/>
              <a:t>°</a:t>
            </a:r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C]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BA04F-E2A9-C3E7-E76A-0B3C23ED2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124" y="3551544"/>
            <a:ext cx="2808536" cy="12157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C53F34-65B3-4687-AA17-BB390A374B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030" y="1265723"/>
            <a:ext cx="2520876" cy="1625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76FEDA-7CF4-BB33-9E29-C9DC9ECF27F5}"/>
              </a:ext>
            </a:extLst>
          </p:cNvPr>
          <p:cNvSpPr txBox="1"/>
          <p:nvPr/>
        </p:nvSpPr>
        <p:spPr>
          <a:xfrm>
            <a:off x="6780907" y="856491"/>
            <a:ext cx="15207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Equivalent stress [MPa]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8E481A-850C-0513-D764-A8544D7E10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741" y="1779662"/>
            <a:ext cx="2745822" cy="19049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2189151-DDBB-49C2-D20E-85CF18E4D7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5331" y="2747025"/>
            <a:ext cx="2705406" cy="22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46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B5613-7CBB-5F1A-291A-62977A4C2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- Case 1a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5EE2E-BE0A-DD51-2083-6D3783A0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308D79-C886-EFA1-8B21-44EFE439F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951286"/>
              </p:ext>
            </p:extLst>
          </p:nvPr>
        </p:nvGraphicFramePr>
        <p:xfrm>
          <a:off x="406988" y="1707654"/>
          <a:ext cx="8330024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2857">
                  <a:extLst>
                    <a:ext uri="{9D8B030D-6E8A-4147-A177-3AD203B41FA5}">
                      <a16:colId xmlns:a16="http://schemas.microsoft.com/office/drawing/2014/main" val="2717707232"/>
                    </a:ext>
                  </a:extLst>
                </a:gridCol>
                <a:gridCol w="571636">
                  <a:extLst>
                    <a:ext uri="{9D8B030D-6E8A-4147-A177-3AD203B41FA5}">
                      <a16:colId xmlns:a16="http://schemas.microsoft.com/office/drawing/2014/main" val="2972458576"/>
                    </a:ext>
                  </a:extLst>
                </a:gridCol>
                <a:gridCol w="1264523">
                  <a:extLst>
                    <a:ext uri="{9D8B030D-6E8A-4147-A177-3AD203B41FA5}">
                      <a16:colId xmlns:a16="http://schemas.microsoft.com/office/drawing/2014/main" val="1647413602"/>
                    </a:ext>
                  </a:extLst>
                </a:gridCol>
                <a:gridCol w="630178">
                  <a:extLst>
                    <a:ext uri="{9D8B030D-6E8A-4147-A177-3AD203B41FA5}">
                      <a16:colId xmlns:a16="http://schemas.microsoft.com/office/drawing/2014/main" val="3515376891"/>
                    </a:ext>
                  </a:extLst>
                </a:gridCol>
                <a:gridCol w="479481">
                  <a:extLst>
                    <a:ext uri="{9D8B030D-6E8A-4147-A177-3AD203B41FA5}">
                      <a16:colId xmlns:a16="http://schemas.microsoft.com/office/drawing/2014/main" val="1924835608"/>
                    </a:ext>
                  </a:extLst>
                </a:gridCol>
                <a:gridCol w="1658803">
                  <a:extLst>
                    <a:ext uri="{9D8B030D-6E8A-4147-A177-3AD203B41FA5}">
                      <a16:colId xmlns:a16="http://schemas.microsoft.com/office/drawing/2014/main" val="1593009927"/>
                    </a:ext>
                  </a:extLst>
                </a:gridCol>
                <a:gridCol w="1411273">
                  <a:extLst>
                    <a:ext uri="{9D8B030D-6E8A-4147-A177-3AD203B41FA5}">
                      <a16:colId xmlns:a16="http://schemas.microsoft.com/office/drawing/2014/main" val="1561477663"/>
                    </a:ext>
                  </a:extLst>
                </a:gridCol>
                <a:gridCol w="1411273">
                  <a:extLst>
                    <a:ext uri="{9D8B030D-6E8A-4147-A177-3AD203B41FA5}">
                      <a16:colId xmlns:a16="http://schemas.microsoft.com/office/drawing/2014/main" val="3417059265"/>
                    </a:ext>
                  </a:extLst>
                </a:gridCol>
              </a:tblGrid>
              <a:tr h="381000">
                <a:tc rowSpan="2">
                  <a:txBody>
                    <a:bodyPr/>
                    <a:lstStyle/>
                    <a:p>
                      <a:r>
                        <a:rPr lang="en-US" sz="1100" dirty="0"/>
                        <a:t>Deposited Power [kW]</a:t>
                      </a:r>
                      <a:endParaRPr lang="en-GB" sz="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100" dirty="0"/>
                        <a:t>Time [s]</a:t>
                      </a:r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1100" dirty="0" err="1"/>
                        <a:t>Tmax</a:t>
                      </a:r>
                      <a:r>
                        <a:rPr lang="en-GB" sz="1100" dirty="0"/>
                        <a:t> jaw [°C]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r>
                        <a:rPr lang="en-US" sz="1100" dirty="0"/>
                        <a:t>T probe </a:t>
                      </a:r>
                    </a:p>
                    <a:p>
                      <a:r>
                        <a:rPr lang="en-US" sz="1100" dirty="0"/>
                        <a:t>[</a:t>
                      </a:r>
                      <a:r>
                        <a:rPr lang="en-GB" sz="1100" dirty="0"/>
                        <a:t>°</a:t>
                      </a:r>
                      <a:r>
                        <a:rPr lang="en-US" sz="1100" dirty="0"/>
                        <a:t>C]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Max deflection jaw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[um]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100" dirty="0"/>
                        <a:t>Max stress [MPa] 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825103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solidFill>
                            <a:schemeClr val="bg1"/>
                          </a:solidFill>
                        </a:rPr>
                        <a:t>Pipes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solidFill>
                            <a:schemeClr val="bg1"/>
                          </a:solidFill>
                        </a:rPr>
                        <a:t>Blocks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C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421455"/>
                  </a:ext>
                </a:extLst>
              </a:tr>
              <a:tr h="165921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10 e-2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47.3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414914"/>
                  </a:ext>
                </a:extLst>
              </a:tr>
              <a:tr h="165921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82 e-3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47.9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27.0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22.1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302749"/>
                  </a:ext>
                </a:extLst>
              </a:tr>
              <a:tr h="165921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82</a:t>
                      </a:r>
                      <a:endParaRPr lang="en-GB" sz="1000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105.5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31.9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44.6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32.5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it-IT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4666033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A5D7F76-1156-F961-25DB-A81742E107CB}"/>
              </a:ext>
            </a:extLst>
          </p:cNvPr>
          <p:cNvSpPr txBox="1"/>
          <p:nvPr/>
        </p:nvSpPr>
        <p:spPr>
          <a:xfrm>
            <a:off x="539552" y="699542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Reminder: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Yield stress </a:t>
            </a:r>
            <a:r>
              <a:rPr lang="en-GB" sz="1400" dirty="0" err="1"/>
              <a:t>CuNi</a:t>
            </a:r>
            <a:r>
              <a:rPr lang="en-GB" sz="1400" dirty="0"/>
              <a:t> pipes = 120 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Yield stress Inermet180 = 640 MPa</a:t>
            </a:r>
          </a:p>
        </p:txBody>
      </p:sp>
    </p:spTree>
    <p:extLst>
      <p:ext uri="{BB962C8B-B14F-4D97-AF65-F5344CB8AC3E}">
        <p14:creationId xmlns:p14="http://schemas.microsoft.com/office/powerpoint/2010/main" val="1438090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41F147B-72AA-75C9-52BA-E8F576090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9702"/>
            <a:ext cx="3055069" cy="22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D3A2CE-1A0B-18D2-5C89-A3660F0B8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Scraping 3kW, 20 s – Results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1D2DE2-93EB-0FCE-4F7D-4E4B831F7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1204C9-2971-DEDB-D190-4DBCB644B3D7}"/>
              </a:ext>
            </a:extLst>
          </p:cNvPr>
          <p:cNvSpPr txBox="1"/>
          <p:nvPr/>
        </p:nvSpPr>
        <p:spPr>
          <a:xfrm>
            <a:off x="755576" y="67500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Evaluation of stress on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inermet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Simplified (and conservative) sub-model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24527EA-96DA-9AE3-04CC-3EBAA9984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462534"/>
              </p:ext>
            </p:extLst>
          </p:nvPr>
        </p:nvGraphicFramePr>
        <p:xfrm>
          <a:off x="775634" y="1321331"/>
          <a:ext cx="5678343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8054">
                  <a:extLst>
                    <a:ext uri="{9D8B030D-6E8A-4147-A177-3AD203B41FA5}">
                      <a16:colId xmlns:a16="http://schemas.microsoft.com/office/drawing/2014/main" val="3275442300"/>
                    </a:ext>
                  </a:extLst>
                </a:gridCol>
                <a:gridCol w="1371429">
                  <a:extLst>
                    <a:ext uri="{9D8B030D-6E8A-4147-A177-3AD203B41FA5}">
                      <a16:colId xmlns:a16="http://schemas.microsoft.com/office/drawing/2014/main" val="2632703322"/>
                    </a:ext>
                  </a:extLst>
                </a:gridCol>
                <a:gridCol w="1659430">
                  <a:extLst>
                    <a:ext uri="{9D8B030D-6E8A-4147-A177-3AD203B41FA5}">
                      <a16:colId xmlns:a16="http://schemas.microsoft.com/office/drawing/2014/main" val="4175610061"/>
                    </a:ext>
                  </a:extLst>
                </a:gridCol>
                <a:gridCol w="1659430">
                  <a:extLst>
                    <a:ext uri="{9D8B030D-6E8A-4147-A177-3AD203B41FA5}">
                      <a16:colId xmlns:a16="http://schemas.microsoft.com/office/drawing/2014/main" val="1450323911"/>
                    </a:ext>
                  </a:extLst>
                </a:gridCol>
              </a:tblGrid>
              <a:tr h="270842">
                <a:tc>
                  <a:txBody>
                    <a:bodyPr/>
                    <a:lstStyle/>
                    <a:p>
                      <a:r>
                        <a:rPr lang="en-US" sz="1200" dirty="0"/>
                        <a:t>Map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Mesh 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Max Temp [</a:t>
                      </a:r>
                      <a:r>
                        <a:rPr lang="en-GB" sz="1200" dirty="0"/>
                        <a:t>°</a:t>
                      </a:r>
                      <a:r>
                        <a:rPr lang="en-US" sz="1200" dirty="0"/>
                        <a:t>C]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Eq. Stress [MPa]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107894"/>
                  </a:ext>
                </a:extLst>
              </a:tr>
              <a:tr h="270842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 mm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416842"/>
                  </a:ext>
                </a:extLst>
              </a:tr>
              <a:tr h="270842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  <a:p>
                      <a:r>
                        <a:rPr lang="en-US" sz="1200" dirty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0.5mm </a:t>
                      </a:r>
                    </a:p>
                    <a:p>
                      <a:r>
                        <a:rPr lang="en-US" sz="1200" dirty="0"/>
                        <a:t>(0.1mm)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312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5758575"/>
                  </a:ext>
                </a:extLst>
              </a:tr>
              <a:tr h="270842"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  <a:p>
                      <a:r>
                        <a:rPr lang="en-US" sz="1200" dirty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0.5mm (0.05mm)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47907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8C20938-4F5D-2036-A692-9A795D91FC59}"/>
              </a:ext>
            </a:extLst>
          </p:cNvPr>
          <p:cNvSpPr txBox="1"/>
          <p:nvPr/>
        </p:nvSpPr>
        <p:spPr>
          <a:xfrm>
            <a:off x="6948264" y="3795886"/>
            <a:ext cx="144016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Mesh 1mm, 0.5mm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3437758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22667</TotalTime>
  <Words>625</Words>
  <Application>Microsoft Office PowerPoint</Application>
  <PresentationFormat>On-screen Show (16:9)</PresentationFormat>
  <Paragraphs>169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Calibri</vt:lpstr>
      <vt:lpstr>Wingdings</vt:lpstr>
      <vt:lpstr>Thème Office</vt:lpstr>
      <vt:lpstr>Update of thermo-mechanical studies for TCTPs (Pb ions)</vt:lpstr>
      <vt:lpstr>Outline</vt:lpstr>
      <vt:lpstr>Introduction</vt:lpstr>
      <vt:lpstr>Introduction </vt:lpstr>
      <vt:lpstr>Results - Case 1a</vt:lpstr>
      <vt:lpstr>Results - Case 1a</vt:lpstr>
      <vt:lpstr>Results - Case 1a</vt:lpstr>
      <vt:lpstr>Results - Case 1a</vt:lpstr>
      <vt:lpstr>Scraping 3kW, 20 s – Results  </vt:lpstr>
      <vt:lpstr>Scraping 3kW, 20 s – Results </vt:lpstr>
      <vt:lpstr>Scraping fast losses (0.1 s) – Results </vt:lpstr>
      <vt:lpstr>Conclusions </vt:lpstr>
      <vt:lpstr>Thank you for your attention Questions?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Luisa Puddu</cp:lastModifiedBy>
  <cp:revision>333</cp:revision>
  <dcterms:created xsi:type="dcterms:W3CDTF">2016-02-12T09:02:01Z</dcterms:created>
  <dcterms:modified xsi:type="dcterms:W3CDTF">2024-10-31T15:54:00Z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