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342" r:id="rId3"/>
    <p:sldId id="354" r:id="rId4"/>
    <p:sldId id="355" r:id="rId5"/>
    <p:sldId id="353" r:id="rId6"/>
    <p:sldId id="356" r:id="rId7"/>
    <p:sldId id="359" r:id="rId8"/>
    <p:sldId id="357" r:id="rId9"/>
    <p:sldId id="358" r:id="rId10"/>
    <p:sldId id="360" r:id="rId11"/>
    <p:sldId id="361" r:id="rId12"/>
    <p:sldId id="278" r:id="rId13"/>
    <p:sldId id="343" r:id="rId14"/>
    <p:sldId id="344" r:id="rId15"/>
    <p:sldId id="345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600"/>
    <a:srgbClr val="B0171E"/>
    <a:srgbClr val="0073BD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5889" autoAdjust="0"/>
  </p:normalViewPr>
  <p:slideViewPr>
    <p:cSldViewPr>
      <p:cViewPr varScale="1">
        <p:scale>
          <a:sx n="76" d="100"/>
          <a:sy n="76" d="100"/>
        </p:scale>
        <p:origin x="120" y="3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72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5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11/21/2024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11/21/2024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11/21/2024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11/21/2024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11/21/2024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11/21/2024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1.3s@450GeV" TargetMode="External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6" y="2924944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Considerations about Q6 </a:t>
            </a:r>
            <a:r>
              <a:rPr lang="en-US" dirty="0"/>
              <a:t>thresholds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078209"/>
            <a:ext cx="11376026" cy="1008112"/>
          </a:xfrm>
        </p:spPr>
        <p:txBody>
          <a:bodyPr/>
          <a:lstStyle/>
          <a:p>
            <a:pPr algn="l">
              <a:defRPr/>
            </a:pPr>
            <a:endParaRPr lang="en-US" sz="1800" dirty="0" smtClean="0"/>
          </a:p>
          <a:p>
            <a:pPr algn="l">
              <a:defRPr/>
            </a:pPr>
            <a:r>
              <a:rPr lang="en-US" sz="1800" dirty="0" smtClean="0"/>
              <a:t>Anton Lechner, </a:t>
            </a:r>
            <a:r>
              <a:rPr lang="en-US" sz="1800" dirty="0" err="1" smtClean="0"/>
              <a:t>Volodymyr</a:t>
            </a:r>
            <a:r>
              <a:rPr lang="en-US" sz="1800" smtClean="0"/>
              <a:t> Rodin, Belen </a:t>
            </a:r>
            <a:r>
              <a:rPr lang="en-US" sz="1800" dirty="0" err="1" smtClean="0"/>
              <a:t>Salvachua</a:t>
            </a:r>
            <a:r>
              <a:rPr lang="en-US" sz="1800" dirty="0" smtClean="0"/>
              <a:t>, Sara Morales Vigo</a:t>
            </a:r>
          </a:p>
          <a:p>
            <a:pPr algn="l">
              <a:defRPr/>
            </a:pPr>
            <a:r>
              <a:rPr lang="en-US" sz="1800" dirty="0" smtClean="0"/>
              <a:t>20/09/2024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increase of Q6 thresholds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268760"/>
            <a:ext cx="6620231" cy="47525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 bwMode="auto">
          <a:xfrm>
            <a:off x="7158756" y="1573922"/>
            <a:ext cx="468432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Approach: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Let’s rather consider MQM quench levels as the reference (MQTL likely too low)</a:t>
            </a:r>
          </a:p>
          <a:p>
            <a:endParaRPr lang="en-US" b="1" dirty="0" smtClean="0"/>
          </a:p>
          <a:p>
            <a:r>
              <a:rPr lang="en-US" b="1" dirty="0" smtClean="0"/>
              <a:t>Could envisage a possible increase of master thresholds in the IR7 P1 and P2 Q6 ion </a:t>
            </a:r>
            <a:r>
              <a:rPr lang="en-US" b="1" dirty="0" err="1" smtClean="0"/>
              <a:t>coll</a:t>
            </a:r>
            <a:r>
              <a:rPr lang="en-US" b="1" dirty="0" smtClean="0"/>
              <a:t> families</a:t>
            </a:r>
          </a:p>
          <a:p>
            <a:r>
              <a:rPr lang="en-US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THRI.IP7.P1_MQTL_FT_ION_COLL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THRI.IP7.P1_MQTL_FT_ION_COLL</a:t>
            </a:r>
            <a:r>
              <a:rPr lang="en-US" dirty="0" smtClean="0"/>
              <a:t>):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RS01-06 master thresholds by up to a factor of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RS07-11 by a factor of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Align RS12 to RS07-11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least, for all energy levels 18-28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Or increase even by higher factors and compensate with smaller MF?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8870256" y="208291"/>
            <a:ext cx="2985510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Note: we were already at MF=1 at the end of 2023 </a:t>
            </a:r>
            <a:r>
              <a:rPr lang="en-US" dirty="0" smtClean="0">
                <a:sym typeface="Wingdings" panose="05000000000000000000" pitchFamily="2" charset="2"/>
              </a:rPr>
              <a:t> any increase must come from master threshold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78512" y="1505992"/>
            <a:ext cx="79208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 bwMode="auto">
          <a:xfrm>
            <a:off x="5178266" y="1398850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6.8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6.8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2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263352" y="1196752"/>
            <a:ext cx="11161240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Q6 BLM thresholds: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Have margin to increase Q6 for </a:t>
            </a:r>
            <a:r>
              <a:rPr lang="en-US" dirty="0" err="1" smtClean="0">
                <a:solidFill>
                  <a:schemeClr val="tx1"/>
                </a:solidFill>
              </a:rPr>
              <a:t>Pb</a:t>
            </a:r>
            <a:r>
              <a:rPr lang="en-US" dirty="0" smtClean="0">
                <a:solidFill>
                  <a:schemeClr val="tx1"/>
                </a:solidFill>
              </a:rPr>
              <a:t> collimation leakage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risk of quenching remains small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Should converge this week about the exact factors</a:t>
            </a:r>
            <a:endParaRPr lang="en-US" dirty="0">
              <a:solidFill>
                <a:schemeClr val="tx1"/>
              </a:solidFill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What else?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Depending on the loss maps, should also evaluate a possible increase of R06 at DS magnets</a:t>
            </a:r>
          </a:p>
          <a:p>
            <a:pPr lvl="2" indent="0">
              <a:buNone/>
            </a:pPr>
            <a:endParaRPr lang="en-GB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4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present Q6 BLM master threshold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263352" y="1196752"/>
            <a:ext cx="6552728" cy="4536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Like for most superconducting magnets, the BLM master threshold model for the Q6 in IR3/7 was </a:t>
            </a:r>
            <a:r>
              <a:rPr lang="en-US" sz="2000" b="1" dirty="0" smtClean="0">
                <a:solidFill>
                  <a:srgbClr val="FF0000"/>
                </a:solidFill>
              </a:rPr>
              <a:t>updated in LS1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Remember: for each magnet type, a certain loss scenario was assumed - the thresholds where then based on following ingredients:</a:t>
            </a:r>
          </a:p>
          <a:p>
            <a:pPr marL="1429200" lvl="3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2"/>
                </a:solidFill>
              </a:rPr>
              <a:t>QP3 predictions of quench levels (including corrections from Run 1 quench tests)</a:t>
            </a:r>
          </a:p>
          <a:p>
            <a:pPr marL="1429200" lvl="3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2"/>
                </a:solidFill>
              </a:rPr>
              <a:t>FLUKA calculations of BLM response factors and the energy deposition in the coils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For the Q6, the assumed scenario is a </a:t>
            </a:r>
            <a:r>
              <a:rPr lang="en-US" sz="2000" b="1" dirty="0" smtClean="0">
                <a:solidFill>
                  <a:srgbClr val="FF0000"/>
                </a:solidFill>
              </a:rPr>
              <a:t>dynamic orbit bump with direct proton losses on the Q6 aperture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152" y="1196752"/>
            <a:ext cx="4947497" cy="2169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7072070" y="3789040"/>
            <a:ext cx="4856579" cy="17543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practice was to set the master thresholds to three times the quench level for the given loss scenario.</a:t>
            </a:r>
          </a:p>
          <a:p>
            <a:endParaRPr lang="en-US" dirty="0"/>
          </a:p>
          <a:p>
            <a:r>
              <a:rPr lang="en-US" dirty="0" smtClean="0"/>
              <a:t>This means, with MF=0.333 the applied thresholds are aligned with the quench level.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2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,Dynamic orbit bump’-scenario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83110" y="3319585"/>
            <a:ext cx="6876986" cy="4536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</a:rPr>
              <a:t>DOB-scenario</a:t>
            </a:r>
            <a:r>
              <a:rPr lang="en-US" sz="2000" dirty="0" smtClean="0">
                <a:solidFill>
                  <a:schemeClr val="tx1"/>
                </a:solidFill>
              </a:rPr>
              <a:t> was one of the scenarios probed in the Run 1 quench tests (for an MQ)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 scenario was then adopted for the BLM thresholds for multiple magnet types (</a:t>
            </a:r>
            <a:r>
              <a:rPr lang="en-US" sz="2000" u="sng" dirty="0" smtClean="0">
                <a:solidFill>
                  <a:schemeClr val="tx1"/>
                </a:solidFill>
              </a:rPr>
              <a:t>considering of course magnet-dependent quench levels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Assumes a concentrated loss distribution (&lt;1m) in one plane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gives rise to localized heating in the coils</a:t>
            </a:r>
            <a:endParaRPr lang="en-GB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539" y="188640"/>
            <a:ext cx="3142974" cy="3148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53" y="1124744"/>
            <a:ext cx="5406752" cy="1638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39" y="2924944"/>
            <a:ext cx="3059853" cy="3034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40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MQTL (Q6) vs MQY, MQM quench levels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645069"/>
            <a:ext cx="3959820" cy="3201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1712801"/>
            <a:ext cx="3816424" cy="30657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74" y="1716224"/>
            <a:ext cx="3875068" cy="31300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5345252" y="351300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MQY, 4.5K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9242202" y="350079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MQM, 4.5K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1194063" y="228886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MQTL (</a:t>
            </a:r>
            <a:r>
              <a:rPr lang="en-US" b="1" dirty="0" smtClean="0"/>
              <a:t>Q6</a:t>
            </a:r>
            <a:r>
              <a:rPr lang="en-US" dirty="0" smtClean="0"/>
              <a:t>), 4.5K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220554" y="1138869"/>
            <a:ext cx="1125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Quench levels for MQTL (Q6), MQY and MQM magnets as implemented in the BLM thresholds (all for 4.5 K):</a:t>
            </a:r>
            <a:endParaRPr lang="en-US" i="1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-5524" y="5050852"/>
            <a:ext cx="12014732" cy="9228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According to the QP3 calculations, the MQTL seems to have rather low quench levels compared to other magnets for long loss durations (&gt;1s), e.g. for </a:t>
            </a:r>
            <a:r>
              <a:rPr lang="en-US" dirty="0" smtClean="0">
                <a:solidFill>
                  <a:schemeClr val="tx1"/>
                </a:solidFill>
                <a:hlinkClick r:id="rId5"/>
              </a:rPr>
              <a:t>1.3s@450GeV</a:t>
            </a:r>
            <a:r>
              <a:rPr lang="en-US" dirty="0" smtClean="0">
                <a:solidFill>
                  <a:schemeClr val="tx1"/>
                </a:solidFill>
              </a:rPr>
              <a:t>: MQTL=34mW/cm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MQY/MQM=240mW/cm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is one of the main reasons why the Q6 thresholds are quite low for RS08-12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8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263352" y="1196752"/>
            <a:ext cx="11161240" cy="50405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SC Q6 magnets </a:t>
            </a:r>
            <a:r>
              <a:rPr lang="en-US" sz="2000" dirty="0">
                <a:solidFill>
                  <a:schemeClr val="tx1"/>
                </a:solidFill>
              </a:rPr>
              <a:t>in IR3 and IR7 (MQTLH, 4.5K) </a:t>
            </a:r>
            <a:r>
              <a:rPr lang="en-US" sz="2000" dirty="0" smtClean="0">
                <a:solidFill>
                  <a:schemeClr val="tx1"/>
                </a:solidFill>
              </a:rPr>
              <a:t>are exposed to showers from TCLAs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Operational experience showed that the Q6 BLM thresholds pose a performance bottleneck for certain loss conditions:</a:t>
            </a:r>
          </a:p>
          <a:p>
            <a:pPr marL="1429200" lvl="3" indent="-45720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2"/>
                </a:solidFill>
              </a:rPr>
              <a:t>L</a:t>
            </a:r>
            <a:r>
              <a:rPr lang="en-US" i="1" dirty="0" smtClean="0">
                <a:solidFill>
                  <a:schemeClr val="accent2"/>
                </a:solidFill>
              </a:rPr>
              <a:t>osses in IR3 and IR7 at the beginning of the ramp (2022 and 2024)</a:t>
            </a:r>
          </a:p>
          <a:p>
            <a:pPr marL="1429200" lvl="3" indent="-45720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accent2"/>
                </a:solidFill>
              </a:rPr>
              <a:t>Fragment leakage in IR7 during </a:t>
            </a:r>
            <a:r>
              <a:rPr lang="en-US" i="1" dirty="0" err="1" smtClean="0">
                <a:solidFill>
                  <a:schemeClr val="accent2"/>
                </a:solidFill>
              </a:rPr>
              <a:t>Pb</a:t>
            </a:r>
            <a:r>
              <a:rPr lang="en-US" i="1" dirty="0" smtClean="0">
                <a:solidFill>
                  <a:schemeClr val="accent2"/>
                </a:solidFill>
              </a:rPr>
              <a:t> operation (2023)</a:t>
            </a:r>
            <a:endParaRPr lang="en-US" i="1" dirty="0">
              <a:solidFill>
                <a:schemeClr val="accent2"/>
              </a:solidFill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Q6 BLM master threshold model is ignorant of collimation losses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chemeClr val="tx1"/>
                </a:solidFill>
              </a:rPr>
              <a:t>assumes direct proton losses on the Q6 aperture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As a consequence, several ad-hoc corrections had to be applied on top of the model to avoid premature dumps (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several corrections in the 2023 </a:t>
            </a:r>
            <a:r>
              <a:rPr lang="en-US" sz="20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Pb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run)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However, it is important to understand the actual quench margin we have for the Q6 for </a:t>
            </a:r>
            <a:r>
              <a:rPr lang="en-US" sz="2000" dirty="0" err="1" smtClean="0">
                <a:solidFill>
                  <a:schemeClr val="tx1"/>
                </a:solidFill>
              </a:rPr>
              <a:t>Pb</a:t>
            </a:r>
            <a:r>
              <a:rPr lang="en-US" sz="2000" dirty="0" smtClean="0">
                <a:solidFill>
                  <a:schemeClr val="tx1"/>
                </a:solidFill>
              </a:rPr>
              <a:t> collimation losses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this presentation, I </a:t>
            </a:r>
            <a:r>
              <a:rPr lang="en-US" sz="2000" dirty="0" err="1" smtClean="0">
                <a:solidFill>
                  <a:schemeClr val="tx1"/>
                </a:solidFill>
              </a:rPr>
              <a:t>analyse</a:t>
            </a:r>
            <a:r>
              <a:rPr lang="en-US" sz="2000" dirty="0" smtClean="0">
                <a:solidFill>
                  <a:schemeClr val="tx1"/>
                </a:solidFill>
              </a:rPr>
              <a:t> the observations of the 2023 </a:t>
            </a:r>
            <a:r>
              <a:rPr lang="en-US" sz="2000" dirty="0" err="1" smtClean="0">
                <a:solidFill>
                  <a:schemeClr val="tx1"/>
                </a:solidFill>
              </a:rPr>
              <a:t>Pb</a:t>
            </a:r>
            <a:r>
              <a:rPr lang="en-US" sz="2000" dirty="0" smtClean="0">
                <a:solidFill>
                  <a:schemeClr val="tx1"/>
                </a:solidFill>
              </a:rPr>
              <a:t> run and present a proposal for increasing the Q6 thresholds</a:t>
            </a:r>
            <a:endParaRPr lang="en-GB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4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dumps in 2023 </a:t>
            </a:r>
            <a:r>
              <a:rPr lang="en-US" dirty="0" err="1" smtClean="0"/>
              <a:t>Pb</a:t>
            </a:r>
            <a:r>
              <a:rPr lang="en-US" dirty="0" smtClean="0"/>
              <a:t>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68760"/>
            <a:ext cx="8024771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Shape 6"/>
          <p:cNvSpPr txBox="1"/>
          <p:nvPr/>
        </p:nvSpPr>
        <p:spPr>
          <a:xfrm>
            <a:off x="8680485" y="1337283"/>
            <a:ext cx="3273542" cy="37479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b="1" spc="-1" dirty="0" smtClean="0"/>
              <a:t>2023 </a:t>
            </a:r>
            <a:r>
              <a:rPr lang="en-US" b="1" spc="-1" dirty="0" err="1" smtClean="0"/>
              <a:t>Pb</a:t>
            </a:r>
            <a:r>
              <a:rPr lang="en-US" b="1" spc="-1" dirty="0" smtClean="0"/>
              <a:t> run: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spc="-1" dirty="0" smtClean="0">
                <a:solidFill>
                  <a:srgbClr val="FF0000"/>
                </a:solidFill>
              </a:rPr>
              <a:t>18 BLM dumps</a:t>
            </a:r>
            <a:r>
              <a:rPr lang="en-US" spc="-1" dirty="0" smtClean="0"/>
              <a:t> in physics fills (9 in ramp, 9 at top energy)</a:t>
            </a:r>
            <a:endParaRPr lang="en-US" spc="-1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Mostly at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Q6R7</a:t>
            </a: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 (7x),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TCLDs</a:t>
            </a: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 (4x) and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</a:t>
            </a:r>
            <a:r>
              <a:rPr lang="en-US" b="1" spc="-1" dirty="0" smtClean="0">
                <a:solidFill>
                  <a:srgbClr val="FF0000"/>
                </a:solidFill>
              </a:rPr>
              <a:t>Ts</a:t>
            </a:r>
            <a:r>
              <a:rPr lang="en-US" spc="-1" dirty="0" smtClean="0"/>
              <a:t> </a:t>
            </a:r>
            <a:r>
              <a:rPr lang="en-US" spc="-1" dirty="0"/>
              <a:t>(</a:t>
            </a:r>
            <a:r>
              <a:rPr lang="en-US" spc="-1" dirty="0" smtClean="0"/>
              <a:t>4x)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Q6 dumps: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5x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RS06</a:t>
            </a: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 (last 5 dumps)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1x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RS08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1x </a:t>
            </a:r>
            <a:r>
              <a:rPr lang="en-US" b="1" spc="-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RS10/11</a:t>
            </a:r>
          </a:p>
          <a:p>
            <a:pPr lvl="1">
              <a:spcAft>
                <a:spcPts val="600"/>
              </a:spcAft>
            </a:pPr>
            <a:endParaRPr lang="en-US" spc="-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US" spc="-1" dirty="0" smtClean="0">
              <a:solidFill>
                <a:schemeClr val="tx2"/>
              </a:solidFill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chemeClr val="tx2"/>
              </a:solidFill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chemeClr val="tx2"/>
              </a:solidFill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chemeClr val="tx2"/>
              </a:solidFill>
            </a:endParaRPr>
          </a:p>
          <a:p>
            <a:pPr lvl="1">
              <a:spcAft>
                <a:spcPts val="600"/>
              </a:spcAft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pc="-1" dirty="0" smtClean="0">
              <a:solidFill>
                <a:srgbClr val="0033A0"/>
              </a:solidFill>
            </a:endParaRPr>
          </a:p>
          <a:p>
            <a:pPr>
              <a:spcAft>
                <a:spcPts val="600"/>
              </a:spcAft>
            </a:pPr>
            <a:endParaRPr lang="en-US" b="1" spc="-1" dirty="0" smtClean="0">
              <a:solidFill>
                <a:srgbClr val="0033A0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F124A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spc="-1" dirty="0" smtClean="0">
              <a:solidFill>
                <a:schemeClr val="accent6"/>
              </a:solidFill>
              <a:latin typeface="Arial"/>
            </a:endParaRPr>
          </a:p>
          <a:p>
            <a:pPr marL="171450" indent="-171450">
              <a:lnSpc>
                <a:spcPts val="1389"/>
              </a:lnSpc>
              <a:buFont typeface="Arial" panose="020B0604020202020204" pitchFamily="34" charset="0"/>
              <a:buChar char="•"/>
            </a:pPr>
            <a:endParaRPr lang="en-US" sz="1400" spc="-1" dirty="0" smtClean="0">
              <a:solidFill>
                <a:srgbClr val="FF0000"/>
              </a:solidFill>
              <a:latin typeface="Arial"/>
            </a:endParaRPr>
          </a:p>
          <a:p>
            <a:pPr marL="171450" indent="-171450">
              <a:lnSpc>
                <a:spcPts val="1389"/>
              </a:lnSpc>
              <a:buFont typeface="Arial" panose="020B0604020202020204" pitchFamily="34" charset="0"/>
              <a:buChar char="•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171450" indent="-171450">
              <a:lnSpc>
                <a:spcPts val="1389"/>
              </a:lnSpc>
              <a:buFont typeface="Arial" panose="020B0604020202020204" pitchFamily="34" charset="0"/>
              <a:buChar char="•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  <a:p>
            <a:pPr>
              <a:lnSpc>
                <a:spcPts val="1389"/>
              </a:lnSpc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39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24" y="915776"/>
            <a:ext cx="4867689" cy="2446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 dump events in 2024 </a:t>
            </a:r>
            <a:r>
              <a:rPr lang="en-US" dirty="0" err="1" smtClean="0"/>
              <a:t>Pb</a:t>
            </a:r>
            <a:r>
              <a:rPr lang="en-US" dirty="0" smtClean="0"/>
              <a:t>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784" y="2584820"/>
            <a:ext cx="7248887" cy="4608512"/>
          </a:xfrm>
        </p:spPr>
        <p:txBody>
          <a:bodyPr/>
          <a:lstStyle/>
          <a:p>
            <a:pPr marL="1105200" lvl="2" indent="-45720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55"/>
          <a:stretch/>
        </p:blipFill>
        <p:spPr>
          <a:xfrm>
            <a:off x="208152" y="3116578"/>
            <a:ext cx="10058400" cy="13538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39"/>
          <a:stretch/>
        </p:blipFill>
        <p:spPr>
          <a:xfrm>
            <a:off x="215100" y="4514565"/>
            <a:ext cx="10058400" cy="14600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70"/>
          <a:stretch/>
        </p:blipFill>
        <p:spPr>
          <a:xfrm>
            <a:off x="191344" y="1628800"/>
            <a:ext cx="10058400" cy="14160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5592233" y="1628800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27/09/2023, 5.64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RS10/11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5879862" y="3150907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03/10/2023, 6.33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RS08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919754" y="4534460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18/10/2023, 6.24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RS06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6" name="Oval 5"/>
          <p:cNvSpPr/>
          <p:nvPr/>
        </p:nvSpPr>
        <p:spPr>
          <a:xfrm>
            <a:off x="407988" y="1628800"/>
            <a:ext cx="359420" cy="29056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 dump events in 2024 </a:t>
            </a:r>
            <a:r>
              <a:rPr lang="en-US" dirty="0" err="1" smtClean="0"/>
              <a:t>Pb</a:t>
            </a:r>
            <a:r>
              <a:rPr lang="en-US" dirty="0" smtClean="0"/>
              <a:t>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784" y="2564904"/>
            <a:ext cx="7248887" cy="4608512"/>
          </a:xfrm>
        </p:spPr>
        <p:txBody>
          <a:bodyPr/>
          <a:lstStyle/>
          <a:p>
            <a:pPr marL="1105200" lvl="2" indent="-45720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1105200" lvl="2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73"/>
          <a:stretch/>
        </p:blipFill>
        <p:spPr>
          <a:xfrm>
            <a:off x="217960" y="998267"/>
            <a:ext cx="10058400" cy="13908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01"/>
          <a:stretch/>
        </p:blipFill>
        <p:spPr>
          <a:xfrm>
            <a:off x="217960" y="2441201"/>
            <a:ext cx="10058400" cy="1404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45"/>
          <a:stretch/>
        </p:blipFill>
        <p:spPr>
          <a:xfrm>
            <a:off x="217960" y="3969903"/>
            <a:ext cx="10058400" cy="13677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69"/>
          <a:stretch/>
        </p:blipFill>
        <p:spPr>
          <a:xfrm>
            <a:off x="217960" y="5412505"/>
            <a:ext cx="10058400" cy="13457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6060479" y="1003721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21/10/2023, 6.8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RS06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6096000" y="2412049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24/10/2023, 6.8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RS06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5" name="TextBox 14"/>
          <p:cNvSpPr txBox="1"/>
          <p:nvPr/>
        </p:nvSpPr>
        <p:spPr bwMode="auto">
          <a:xfrm>
            <a:off x="5483693" y="3965733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24/10/2023 again, 6.8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RS06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6112070" y="5360578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25/10/2023, 6.8 </a:t>
            </a:r>
            <a:r>
              <a:rPr lang="en-US" i="1" dirty="0" err="1" smtClean="0"/>
              <a:t>TeV</a:t>
            </a:r>
            <a:r>
              <a:rPr lang="en-US" i="1" dirty="0" smtClean="0"/>
              <a:t> (dump in </a:t>
            </a:r>
            <a:r>
              <a:rPr lang="en-US" b="1" i="1" dirty="0" smtClean="0">
                <a:solidFill>
                  <a:srgbClr val="FF0000"/>
                </a:solidFill>
              </a:rPr>
              <a:t>RS06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685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952708" cy="1065742"/>
          </a:xfrm>
        </p:spPr>
        <p:txBody>
          <a:bodyPr/>
          <a:lstStyle/>
          <a:p>
            <a:r>
              <a:rPr lang="en-US" dirty="0" smtClean="0"/>
              <a:t>Sig-</a:t>
            </a:r>
            <a:r>
              <a:rPr lang="en-US" dirty="0" err="1" smtClean="0"/>
              <a:t>thr</a:t>
            </a:r>
            <a:r>
              <a:rPr lang="en-US" dirty="0" smtClean="0"/>
              <a:t> ratio for Q6 dump events in 2023 (RS06)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48866"/>
              </p:ext>
            </p:extLst>
          </p:nvPr>
        </p:nvGraphicFramePr>
        <p:xfrm>
          <a:off x="407987" y="4480047"/>
          <a:ext cx="5256585" cy="172753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030953">
                  <a:extLst>
                    <a:ext uri="{9D8B030D-6E8A-4147-A177-3AD203B41FA5}">
                      <a16:colId xmlns:a16="http://schemas.microsoft.com/office/drawing/2014/main" val="2650001015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val="503445884"/>
                    </a:ext>
                  </a:extLst>
                </a:gridCol>
                <a:gridCol w="1109344">
                  <a:extLst>
                    <a:ext uri="{9D8B030D-6E8A-4147-A177-3AD203B41FA5}">
                      <a16:colId xmlns:a16="http://schemas.microsoft.com/office/drawing/2014/main" val="1356663498"/>
                    </a:ext>
                  </a:extLst>
                </a:gridCol>
                <a:gridCol w="1160545">
                  <a:extLst>
                    <a:ext uri="{9D8B030D-6E8A-4147-A177-3AD203B41FA5}">
                      <a16:colId xmlns:a16="http://schemas.microsoft.com/office/drawing/2014/main" val="2362558187"/>
                    </a:ext>
                  </a:extLst>
                </a:gridCol>
              </a:tblGrid>
              <a:tr h="10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25/10/2023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Signal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Threshold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299029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BLMQI.06R7.B1E10_MQTL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0.101743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0.100999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1.00737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1629339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BLMTI.05R7.B1E10_TCSG.E5R7.B1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0.210411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0.554793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01461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BLM2I.11R7.B1E24_MBB_MBB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0.038002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0.393017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98521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BLMTI.06R7.B1E10_TCLA.C6R7.B1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0.175218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0.466921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0.375262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5401768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BLMTI.06R7.B1E10_TCLA.D6R7.B1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0.69501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1.94547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0.357246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9025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0.034451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0.356292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641010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BLM2I.11R7.B1E23_MBA_MBA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0.020152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0.208413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9120596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544469"/>
              </p:ext>
            </p:extLst>
          </p:nvPr>
        </p:nvGraphicFramePr>
        <p:xfrm>
          <a:off x="6073033" y="3003063"/>
          <a:ext cx="5256585" cy="1506057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030953">
                  <a:extLst>
                    <a:ext uri="{9D8B030D-6E8A-4147-A177-3AD203B41FA5}">
                      <a16:colId xmlns:a16="http://schemas.microsoft.com/office/drawing/2014/main" val="2650001015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val="503445884"/>
                    </a:ext>
                  </a:extLst>
                </a:gridCol>
                <a:gridCol w="1109344">
                  <a:extLst>
                    <a:ext uri="{9D8B030D-6E8A-4147-A177-3AD203B41FA5}">
                      <a16:colId xmlns:a16="http://schemas.microsoft.com/office/drawing/2014/main" val="1356663498"/>
                    </a:ext>
                  </a:extLst>
                </a:gridCol>
                <a:gridCol w="1160545">
                  <a:extLst>
                    <a:ext uri="{9D8B030D-6E8A-4147-A177-3AD203B41FA5}">
                      <a16:colId xmlns:a16="http://schemas.microsoft.com/office/drawing/2014/main" val="2362558187"/>
                    </a:ext>
                  </a:extLst>
                </a:gridCol>
              </a:tblGrid>
              <a:tr h="10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24/10/2023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Signal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Threshold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299029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BLMQI.06R7.B1E10_MQTL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0.101628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0.100999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1.00623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1629339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BLMTI.05R7.B1E10_TCSG.E5R7.B1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0.173381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0.457155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01461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BLMTI.06R7.B1E10_TCLA.C6R7.B1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0.191589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0.466921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0.410324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98521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0.0346923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0.358785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5401768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BLMTI.06R7.B1E10_TCLA.D6R7.B1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0.695351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1.94547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0.357421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9025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BLM2I.11R7.B1E24_MBB_MBB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0.0335472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0.346944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641010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710325"/>
              </p:ext>
            </p:extLst>
          </p:nvPr>
        </p:nvGraphicFramePr>
        <p:xfrm>
          <a:off x="407988" y="2565557"/>
          <a:ext cx="5256585" cy="172753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030953">
                  <a:extLst>
                    <a:ext uri="{9D8B030D-6E8A-4147-A177-3AD203B41FA5}">
                      <a16:colId xmlns:a16="http://schemas.microsoft.com/office/drawing/2014/main" val="2650001015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val="503445884"/>
                    </a:ext>
                  </a:extLst>
                </a:gridCol>
                <a:gridCol w="1109344">
                  <a:extLst>
                    <a:ext uri="{9D8B030D-6E8A-4147-A177-3AD203B41FA5}">
                      <a16:colId xmlns:a16="http://schemas.microsoft.com/office/drawing/2014/main" val="1356663498"/>
                    </a:ext>
                  </a:extLst>
                </a:gridCol>
                <a:gridCol w="1160545">
                  <a:extLst>
                    <a:ext uri="{9D8B030D-6E8A-4147-A177-3AD203B41FA5}">
                      <a16:colId xmlns:a16="http://schemas.microsoft.com/office/drawing/2014/main" val="2362558187"/>
                    </a:ext>
                  </a:extLst>
                </a:gridCol>
              </a:tblGrid>
              <a:tr h="10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24/10/2023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Signal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Threshold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299029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BLMQI.06R7.B1E10_MQTL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0.10354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0.100999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1.02516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1629339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BLMTI.05R7.B1E10_TCSG.E5R7.B1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0.19745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0.52062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01461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BLM2I.11R7.B1E24_MBB_MBB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0.0403276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0.417066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98521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BLMTI.06R7.B1E10_TCLA.C6R7.B1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0.17595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0.466921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0.37683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5401768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BLMTI.06R7.B1E10_TCLA.D6R7.B1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0.710402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1.94547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0.365158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9025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0.0334288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0.345719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641010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BLM2I.11R7.B1E23_MBA_MBA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0.0204838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0.211842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9120596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949448"/>
              </p:ext>
            </p:extLst>
          </p:nvPr>
        </p:nvGraphicFramePr>
        <p:xfrm>
          <a:off x="6073034" y="1066511"/>
          <a:ext cx="5256585" cy="172753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030953">
                  <a:extLst>
                    <a:ext uri="{9D8B030D-6E8A-4147-A177-3AD203B41FA5}">
                      <a16:colId xmlns:a16="http://schemas.microsoft.com/office/drawing/2014/main" val="2650001015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val="503445884"/>
                    </a:ext>
                  </a:extLst>
                </a:gridCol>
                <a:gridCol w="1109344">
                  <a:extLst>
                    <a:ext uri="{9D8B030D-6E8A-4147-A177-3AD203B41FA5}">
                      <a16:colId xmlns:a16="http://schemas.microsoft.com/office/drawing/2014/main" val="1356663498"/>
                    </a:ext>
                  </a:extLst>
                </a:gridCol>
                <a:gridCol w="1160545">
                  <a:extLst>
                    <a:ext uri="{9D8B030D-6E8A-4147-A177-3AD203B41FA5}">
                      <a16:colId xmlns:a16="http://schemas.microsoft.com/office/drawing/2014/main" val="2362558187"/>
                    </a:ext>
                  </a:extLst>
                </a:gridCol>
              </a:tblGrid>
              <a:tr h="10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21/10/2023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Signal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Threshold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299029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BLMQI.06R7.B1E10_MQTL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0.101734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0.100999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1.00728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1629339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BLMTI.05R7.B1E10_TCSG.E5R7.B1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0.196181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0.37926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0.517273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01461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BLM2I.11R7.B1E24_MBB_MBB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0.0384597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0.397748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98521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BLMTI.06R7.B1E10_TCLA.C6R7.B1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0.180442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0.466921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0.38645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5401768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BLMTI.06R7.B1E10_TCLA.D6R7.B1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0.699435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1.94547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0.35952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9025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BLM2I.11R7.B1E23_MBB_MBB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0.0320483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0.331442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641010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BLM2I.11R7.B1E23_MBA_MBA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0.0195399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0.096694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0.20208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9120596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758647"/>
              </p:ext>
            </p:extLst>
          </p:nvPr>
        </p:nvGraphicFramePr>
        <p:xfrm>
          <a:off x="407988" y="1066511"/>
          <a:ext cx="5256585" cy="1284575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030953">
                  <a:extLst>
                    <a:ext uri="{9D8B030D-6E8A-4147-A177-3AD203B41FA5}">
                      <a16:colId xmlns:a16="http://schemas.microsoft.com/office/drawing/2014/main" val="2650001015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val="503445884"/>
                    </a:ext>
                  </a:extLst>
                </a:gridCol>
                <a:gridCol w="1109344">
                  <a:extLst>
                    <a:ext uri="{9D8B030D-6E8A-4147-A177-3AD203B41FA5}">
                      <a16:colId xmlns:a16="http://schemas.microsoft.com/office/drawing/2014/main" val="1356663498"/>
                    </a:ext>
                  </a:extLst>
                </a:gridCol>
                <a:gridCol w="1160545">
                  <a:extLst>
                    <a:ext uri="{9D8B030D-6E8A-4147-A177-3AD203B41FA5}">
                      <a16:colId xmlns:a16="http://schemas.microsoft.com/office/drawing/2014/main" val="2362558187"/>
                    </a:ext>
                  </a:extLst>
                </a:gridCol>
              </a:tblGrid>
              <a:tr h="10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18/10/2023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Signal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Threshold RS06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299029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BLMQI.06R7.B1E10_MQTL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0.109145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0.108478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1.00615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1629339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BLMTI.06R7.B1E10_TCLA.C6R7.B1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0.172254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0.466303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0.369403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4501461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BLMTI.06R7.B1E10_TCLA.D6R7.B1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0.699897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1.94289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0.360234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985213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BLMTI.05R7.B1E10_TCSG.E5R7.B1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0.106931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0.380572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0.280975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5401768"/>
                  </a:ext>
                </a:extLst>
              </a:tr>
              <a:tr h="221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BLMQI.06R7.B1E20_MQTL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0.0237612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0.108478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33A0"/>
                          </a:solidFill>
                          <a:effectLst/>
                          <a:latin typeface="Calibri" panose="020F0502020204030204" pitchFamily="34" charset="0"/>
                        </a:rPr>
                        <a:t>0.219042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633902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6296193" y="4581397"/>
            <a:ext cx="54719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Tables include all BLMs, which exceeded 20% of thresholds in RS06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TCSG.E5R7 was about a factor 2 behind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DS magnets were a factor of 2.5 behind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TCLAs just upstream of Q6 were about a factor of 3 behind</a:t>
            </a:r>
          </a:p>
        </p:txBody>
      </p:sp>
    </p:spTree>
    <p:extLst>
      <p:ext uri="{BB962C8B-B14F-4D97-AF65-F5344CB8AC3E}">
        <p14:creationId xmlns:p14="http://schemas.microsoft.com/office/powerpoint/2010/main" val="16577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we dump first on the Q6 in RS06?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8328248" y="1936864"/>
            <a:ext cx="35283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RS08-11, the Q6 thresholds were aligned to the “50-60kW” level like the collimators.</a:t>
            </a:r>
          </a:p>
          <a:p>
            <a:endParaRPr lang="en-US" dirty="0" smtClean="0"/>
          </a:p>
          <a:p>
            <a:r>
              <a:rPr lang="en-US" b="1" dirty="0" smtClean="0"/>
              <a:t>But:</a:t>
            </a:r>
          </a:p>
          <a:p>
            <a:r>
              <a:rPr lang="en-US" dirty="0" smtClean="0"/>
              <a:t>For collimators, RS06 is 24x higher than RS08-11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the Q6, RS06 is “only” 8x higher than RS08-11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Q6 was the bottleneck for 10ms losses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49" y="1124744"/>
            <a:ext cx="6899360" cy="474042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791744" y="2996952"/>
            <a:ext cx="41044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8405" y="3645024"/>
            <a:ext cx="130762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608168" y="2996952"/>
            <a:ext cx="0" cy="648072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 bwMode="auto">
          <a:xfrm>
            <a:off x="7649970" y="313632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3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in Q6 coils during 2023 dumps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225213" y="3686046"/>
            <a:ext cx="29030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2023 dumps: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Estimated peak energy density in Q6 coils was </a:t>
            </a:r>
            <a:r>
              <a:rPr lang="en-US" b="1" dirty="0" smtClean="0">
                <a:solidFill>
                  <a:srgbClr val="FF0000"/>
                </a:solidFill>
              </a:rPr>
              <a:t>1-2 </a:t>
            </a:r>
            <a:r>
              <a:rPr lang="en-US" b="1" dirty="0" err="1" smtClean="0">
                <a:solidFill>
                  <a:srgbClr val="FF0000"/>
                </a:solidFill>
              </a:rPr>
              <a:t>mJ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(in 10 </a:t>
            </a:r>
            <a:r>
              <a:rPr lang="en-US" dirty="0" err="1" smtClean="0"/>
              <a:t>ms</a:t>
            </a:r>
            <a:r>
              <a:rPr lang="en-US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Quench level for 10 </a:t>
            </a:r>
            <a:r>
              <a:rPr lang="en-US" dirty="0" err="1" smtClean="0">
                <a:sym typeface="Wingdings" panose="05000000000000000000" pitchFamily="2" charset="2"/>
              </a:rPr>
              <a:t>ms</a:t>
            </a:r>
            <a:r>
              <a:rPr lang="en-US" dirty="0" smtClean="0">
                <a:sym typeface="Wingdings" panose="05000000000000000000" pitchFamily="2" charset="2"/>
              </a:rPr>
              <a:t> is around 20 </a:t>
            </a:r>
            <a:r>
              <a:rPr lang="en-US" dirty="0" err="1" smtClean="0">
                <a:sym typeface="Wingdings" panose="05000000000000000000" pitchFamily="2" charset="2"/>
              </a:rPr>
              <a:t>mJ</a:t>
            </a:r>
            <a:r>
              <a:rPr lang="en-US" dirty="0" smtClean="0">
                <a:sym typeface="Wingdings" panose="05000000000000000000" pitchFamily="2" charset="2"/>
              </a:rPr>
              <a:t>/cm3 (or likely even higher)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Factor of 10+ margin…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06" y="1124743"/>
            <a:ext cx="5805689" cy="22921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999" y="1151023"/>
            <a:ext cx="5811904" cy="2207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98" y="2833569"/>
            <a:ext cx="4487785" cy="31529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235" y="3264560"/>
            <a:ext cx="4178437" cy="31338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4878295" y="2949823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TCLA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 bwMode="auto">
          <a:xfrm>
            <a:off x="4583323" y="494771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TCLA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 bwMode="auto">
          <a:xfrm rot="19597980">
            <a:off x="5751536" y="4705848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Q6 B1 P1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382941" y="2002428"/>
            <a:ext cx="686228" cy="9345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157829" y="2492896"/>
            <a:ext cx="1576016" cy="226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404644" y="2206516"/>
            <a:ext cx="664525" cy="11567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3"/>
          </p:cNvCxnSpPr>
          <p:nvPr/>
        </p:nvCxnSpPr>
        <p:spPr>
          <a:xfrm flipV="1">
            <a:off x="6643189" y="1884688"/>
            <a:ext cx="3125219" cy="27078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 bwMode="auto">
          <a:xfrm>
            <a:off x="3359696" y="6003055"/>
            <a:ext cx="4960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Simulation reproduces BLM signal pattern quite well!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02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in Q6 coils during 2023 dumps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268760"/>
            <a:ext cx="6620231" cy="47525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 bwMode="auto">
          <a:xfrm>
            <a:off x="7320136" y="1556792"/>
            <a:ext cx="45390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figure compares: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rgbClr val="0073BD"/>
                </a:solidFill>
              </a:rPr>
              <a:t>Blue curve:</a:t>
            </a:r>
            <a:r>
              <a:rPr lang="en-US" dirty="0" smtClean="0">
                <a:solidFill>
                  <a:srgbClr val="0073BD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0073BD"/>
                </a:solidFill>
              </a:rPr>
              <a:t>power density in Q6 coils </a:t>
            </a:r>
            <a:r>
              <a:rPr lang="en-US" dirty="0" smtClean="0"/>
              <a:t>we allow for with the present Q6 master thresholds (family THRI.IP7.P1_MQTL_FT_ION_COLL)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rgbClr val="B0171E"/>
                </a:solidFill>
              </a:rPr>
              <a:t>Red curve:</a:t>
            </a:r>
            <a:r>
              <a:rPr lang="en-US" dirty="0" smtClean="0"/>
              <a:t> the </a:t>
            </a:r>
            <a:r>
              <a:rPr lang="en-US" b="1" dirty="0" smtClean="0">
                <a:solidFill>
                  <a:srgbClr val="B0171E"/>
                </a:solidFill>
              </a:rPr>
              <a:t>assumed quench level of the MQTL (4.5K) </a:t>
            </a:r>
            <a:r>
              <a:rPr lang="en-US" dirty="0" smtClean="0"/>
              <a:t>– likely too conservative for long 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rgbClr val="FFA600"/>
                </a:solidFill>
              </a:rPr>
              <a:t>Yellow curve:</a:t>
            </a:r>
            <a:r>
              <a:rPr lang="en-US" dirty="0" smtClean="0">
                <a:solidFill>
                  <a:srgbClr val="FFA600"/>
                </a:solidFill>
              </a:rPr>
              <a:t> </a:t>
            </a:r>
            <a:r>
              <a:rPr lang="en-US" dirty="0" smtClean="0"/>
              <a:t>the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A600"/>
                </a:solidFill>
              </a:rPr>
              <a:t>assumed quench level of the MQM (4.5K)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7460783" y="4998058"/>
            <a:ext cx="4425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33A0"/>
                </a:solidFill>
              </a:rPr>
              <a:t>Note: for convenience the quench level is expressed in terms of power density for all loss durations </a:t>
            </a:r>
            <a:endParaRPr lang="en-US" sz="1600" i="1" dirty="0">
              <a:solidFill>
                <a:srgbClr val="0033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8512" y="1505992"/>
            <a:ext cx="79208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5178266" y="1398850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6.8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6.8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16102</TotalTime>
  <Words>1194</Words>
  <Application>Microsoft Office PowerPoint</Application>
  <DocSecurity>0</DocSecurity>
  <PresentationFormat>Widescreen</PresentationFormat>
  <Paragraphs>292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Considerations about Q6 thresholds</vt:lpstr>
      <vt:lpstr>Introduction</vt:lpstr>
      <vt:lpstr>Recap: dumps in 2023 Pb run</vt:lpstr>
      <vt:lpstr>Q6 dump events in 2024 Pb run</vt:lpstr>
      <vt:lpstr>Q6 dump events in 2024 Pb run</vt:lpstr>
      <vt:lpstr>Sig-thr ratio for Q6 dump events in 2023 (RS06)</vt:lpstr>
      <vt:lpstr>Why did we dump first on the Q6 in RS06?</vt:lpstr>
      <vt:lpstr>Energy deposition in Q6 coils during 2023 dumps</vt:lpstr>
      <vt:lpstr>Energy deposition in Q6 coils during 2023 dumps</vt:lpstr>
      <vt:lpstr>Possible increase of Q6 thresholds</vt:lpstr>
      <vt:lpstr>Conclusion</vt:lpstr>
      <vt:lpstr>PowerPoint Presentation</vt:lpstr>
      <vt:lpstr>Recap of present Q6 BLM master threshold model</vt:lpstr>
      <vt:lpstr>,Dynamic orbit bump’-scenario</vt:lpstr>
      <vt:lpstr>MQTL (Q6) vs MQY, MQM quench levels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Anton Lechner</cp:lastModifiedBy>
  <cp:revision>1331</cp:revision>
  <dcterms:created xsi:type="dcterms:W3CDTF">2021-11-08T12:53:02Z</dcterms:created>
  <dcterms:modified xsi:type="dcterms:W3CDTF">2024-11-21T07:29:10Z</dcterms:modified>
  <cp:category/>
  <dc:identifier/>
  <cp:contentStatus/>
  <dc:language/>
  <cp:version/>
</cp:coreProperties>
</file>