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commentAuthors.xml" ContentType="application/vnd.openxmlformats-officedocument.presentationml.commentAuthors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comments/comment1.xml" ContentType="application/vnd.openxmlformats-officedocument.presentationml.comments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slides/slide6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bookmarkIdSeed="3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12192000" cy="685800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 S" initials="C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  <a:fill>
          <a:solidFill>
            <a:schemeClr val="accent3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howGuides="1" snapToObjects="1">
      <p:cViewPr varScale="1">
        <p:scale>
          <a:sx n="31" d="100"/>
          <a:sy n="31" d="100"/>
        </p:scale>
        <p:origin x="72" y="1860"/>
      </p:cViewPr>
      <p:guideLst>
        <p:guide pos="3067" orient="horz"/>
        <p:guide pos="7015"/>
        <p:guide pos="665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presProps" Target="presProps.xml" /><Relationship Id="rId27" Type="http://schemas.openxmlformats.org/officeDocument/2006/relationships/tableStyles" Target="tableStyles.xml" /><Relationship Id="rId28" Type="http://schemas.openxmlformats.org/officeDocument/2006/relationships/viewProps" Target="viewProps.xml" /><Relationship Id="rId2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m authorId="1" dt="2024-09-16T09:46:15Z" idx="1">
    <p:pos x="10" y="10"/>
    <p:text>Add picture of new steel slab from Enrico?</p:text>
    <p:extLst>
      <p:ext uri="{C676402C-5697-4E1C-873F-D02D1690AC5C}">
        <p15:threadingInfo xmlns:p15="http://schemas.microsoft.com/office/powerpoint/2012/main" timeZoneBias="-120"/>
      </p:ext>
      <p:ext uri="{19B8F6BF-5375-455C-9EA6-DF929625EA0E}">
        <p15:presenceInfo xmlns:p15="http://schemas.microsoft.com/office/powerpoint/2012/main" userId="teamlab_data:0;1;1;1;3;C S;2;1;0;3;20;2024-09-16T07:46:15Z;4;38;{00370045-000B-41C1-8DFF-009900B60042};" providerId="AD"/>
      </p:ext>
    </p:extLst>
  </p:cm>
</p:cmLst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ver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Forme libre 16"/>
          <p:cNvSpPr>
            <a:spLocks noChangeAspect="1"/>
          </p:cNvSpPr>
          <p:nvPr userDrawn="1"/>
        </p:nvSpPr>
        <p:spPr bwMode="auto"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 fill="norm" stroke="1" extrusionOk="0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GB"/>
          </a:p>
        </p:txBody>
      </p:sp>
      <p:sp>
        <p:nvSpPr>
          <p:cNvPr id="12" name="Forme libre 11"/>
          <p:cNvSpPr>
            <a:spLocks noChangeAspect="1"/>
          </p:cNvSpPr>
          <p:nvPr userDrawn="1"/>
        </p:nvSpPr>
        <p:spPr bwMode="auto"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 fill="norm" stroke="1" extrusionOk="0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auto"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Venue / Date / Event / Subtitle</a:t>
            </a:r>
            <a:endParaRPr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Indico</a:t>
            </a:r>
            <a:r>
              <a:rPr lang="en-GB"/>
              <a:t> link</a:t>
            </a:r>
            <a:endParaRPr/>
          </a:p>
        </p:txBody>
      </p:sp>
      <p:cxnSp>
        <p:nvCxnSpPr>
          <p:cNvPr id="11" name="Connecteur droit 10"/>
          <p:cNvCxnSpPr>
            <a:cxnSpLocks/>
          </p:cNvCxnSpPr>
          <p:nvPr userDrawn="1"/>
        </p:nvCxnSpPr>
        <p:spPr bwMode="auto"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/>
        </p:blipFill>
        <p:spPr bwMode="auto"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 bwMode="auto"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sz="1050" b="0" i="0" u="none" strike="noStrike">
                <a:solidFill>
                  <a:srgbClr val="034DA3"/>
                </a:solidFill>
                <a:latin typeface="+mj-lt"/>
              </a:rPr>
              <a:t>HEARTS is a project funded by the European Union under</a:t>
            </a:r>
            <a:br>
              <a:rPr lang="en-GB" sz="1050" b="0" i="0" u="none" strike="noStrike">
                <a:solidFill>
                  <a:srgbClr val="034DA3"/>
                </a:solidFill>
                <a:latin typeface="+mj-lt"/>
              </a:rPr>
            </a:br>
            <a:r>
              <a:rPr lang="en-GB" sz="1050" b="0" i="0" u="none" strike="noStrike">
                <a:solidFill>
                  <a:srgbClr val="034DA3"/>
                </a:solidFill>
                <a:latin typeface="+mj-lt"/>
              </a:rPr>
              <a:t>GA No 101082402, through the Space Work Programme of the European Commission.</a:t>
            </a:r>
            <a:endParaRPr lang="en-GB" sz="105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/>
              <a:t>Speaker / Project / Organisation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ig Picture +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sp>
        <p:nvSpPr>
          <p:cNvPr id="8" name="Espace réservé pour une image  2"/>
          <p:cNvSpPr>
            <a:spLocks noGrp="1"/>
          </p:cNvSpPr>
          <p:nvPr>
            <p:ph type="pic" idx="1" hasCustomPrompt="1"/>
          </p:nvPr>
        </p:nvSpPr>
        <p:spPr bwMode="auto"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/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GB"/>
              <a:t>Click to add an image</a:t>
            </a:r>
            <a:endParaRPr/>
          </a:p>
        </p:txBody>
      </p:sp>
      <p:sp>
        <p:nvSpPr>
          <p:cNvPr id="9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Click to add caption</a:t>
            </a:r>
            <a:endParaRPr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Hexagone 21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23" name="Rectangle 22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Full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 fill="norm" stroke="1" extrusionOk="0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Click to add an image</a:t>
            </a:r>
            <a:endParaRPr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 bwMode="auto"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Ellipse 15"/>
          <p:cNvSpPr/>
          <p:nvPr userDrawn="1"/>
        </p:nvSpPr>
        <p:spPr bwMode="auto"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Hexagone 17"/>
          <p:cNvSpPr/>
          <p:nvPr userDrawn="1"/>
        </p:nvSpPr>
        <p:spPr bwMode="auto">
          <a:xfrm>
            <a:off x="8034000" y="6527964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Hexagone 17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9" name="Rectangle 18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/>
          <p:cNvSpPr/>
          <p:nvPr userDrawn="1"/>
        </p:nvSpPr>
        <p:spPr bwMode="auto"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Ellipse 20"/>
          <p:cNvSpPr/>
          <p:nvPr userDrawn="1"/>
        </p:nvSpPr>
        <p:spPr bwMode="auto"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 hasCustomPrompt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GB"/>
              <a:t>Click to add an image</a:t>
            </a:r>
            <a:endParaRPr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Hexagone 15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7" name="Rectangle 16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/>
          <p:cNvSpPr/>
          <p:nvPr userDrawn="1"/>
        </p:nvSpPr>
        <p:spPr bwMode="auto"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Ellipse 20"/>
          <p:cNvSpPr/>
          <p:nvPr userDrawn="1"/>
        </p:nvSpPr>
        <p:spPr bwMode="auto"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ntent with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 bwMode="auto"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Ellipse 15"/>
          <p:cNvSpPr/>
          <p:nvPr userDrawn="1"/>
        </p:nvSpPr>
        <p:spPr bwMode="auto"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 flipV="1">
            <a:off x="8256817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Hexagone 17"/>
          <p:cNvSpPr/>
          <p:nvPr userDrawn="1"/>
        </p:nvSpPr>
        <p:spPr bwMode="auto">
          <a:xfrm>
            <a:off x="8058817" y="3692832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9" name="Espace réservé pour une image  18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 fill="norm" stroke="1" extrusionOk="0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>
              <a:defRPr/>
            </a:pPr>
            <a:r>
              <a:rPr lang="en-GB"/>
              <a:t>Click to add an image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ver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Forme libre 16"/>
          <p:cNvSpPr>
            <a:spLocks noChangeAspect="1"/>
          </p:cNvSpPr>
          <p:nvPr userDrawn="1"/>
        </p:nvSpPr>
        <p:spPr bwMode="auto"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 fill="norm" stroke="1" extrusionOk="0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GB"/>
          </a:p>
        </p:txBody>
      </p:sp>
      <p:sp>
        <p:nvSpPr>
          <p:cNvPr id="12" name="Forme libre 11"/>
          <p:cNvSpPr>
            <a:spLocks noChangeAspect="1"/>
          </p:cNvSpPr>
          <p:nvPr userDrawn="1"/>
        </p:nvSpPr>
        <p:spPr bwMode="auto"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 fill="norm" stroke="1" extrusionOk="0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auto"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/>
              <a:t>Speaker / Project / Organisation</a:t>
            </a:r>
            <a:endParaRPr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/>
        </p:blipFill>
        <p:spPr bwMode="auto"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Venue / Date / Event / Subtitle</a:t>
            </a:r>
            <a:endParaRPr/>
          </a:p>
        </p:txBody>
      </p:sp>
      <p:sp>
        <p:nvSpPr>
          <p:cNvPr id="15" name="Espace réservé du texte 6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Indico</a:t>
            </a:r>
            <a:r>
              <a:rPr lang="en-GB"/>
              <a:t> link</a:t>
            </a:r>
            <a:endParaRPr/>
          </a:p>
        </p:txBody>
      </p:sp>
      <p:cxnSp>
        <p:nvCxnSpPr>
          <p:cNvPr id="11" name="Connecteur droit 10"/>
          <p:cNvCxnSpPr>
            <a:cxnSpLocks/>
          </p:cNvCxnSpPr>
          <p:nvPr userDrawn="1"/>
        </p:nvCxnSpPr>
        <p:spPr bwMode="auto"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GB" sz="1050" b="0" i="0" u="none" strike="noStrike">
                <a:solidFill>
                  <a:srgbClr val="034DA3"/>
                </a:solidFill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>
                <a:solidFill>
                  <a:srgbClr val="034DA3"/>
                </a:solidFill>
                <a:latin typeface="+mn-lt"/>
                <a:ea typeface="+mn-ea"/>
                <a:cs typeface="+mn-cs"/>
              </a:rPr>
            </a:br>
            <a:r>
              <a:rPr lang="en-GB" sz="1050" b="0" i="0" u="none" strike="noStrike">
                <a:solidFill>
                  <a:srgbClr val="034DA3"/>
                </a:solidFill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End cover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/>
        </p:blipFill>
        <p:spPr bwMode="auto"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479376" y="5887073"/>
            <a:ext cx="3184384" cy="66562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GB" sz="1050" b="0" i="0" u="none" strike="noStrike">
                <a:solidFill>
                  <a:schemeClr val="bg1"/>
                </a:solidFill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GB" sz="1050" b="0" i="0" u="none" strike="noStrike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End Cover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479376" y="5887073"/>
            <a:ext cx="3184384" cy="66562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>
            <a:biLevel thresh="25000"/>
          </a:blip>
          <a:stretch/>
        </p:blipFill>
        <p:spPr bwMode="auto"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GB" sz="1050" b="0" i="0" u="none" strike="noStrike">
                <a:solidFill>
                  <a:schemeClr val="bg1"/>
                </a:solidFill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en-GB" sz="1050" b="0" i="0" u="none" strike="noStrike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+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Hexagone 8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0" name="Rectangle 9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 userDrawn="1"/>
        </p:nvSpPr>
        <p:spPr bwMode="auto"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Ellipse 11"/>
          <p:cNvSpPr/>
          <p:nvPr userDrawn="1"/>
        </p:nvSpPr>
        <p:spPr bwMode="auto"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GB"/>
              <a:t>Click to add title</a:t>
            </a:r>
            <a:endParaRPr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GB"/>
              <a:t>Click to add subtitle</a:t>
            </a:r>
            <a:endParaRPr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Hexagone 8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0" name="Rectangle 9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le + Two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pic>
        <p:nvPicPr>
          <p:cNvPr id="23" name="Image 2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Hexagone 24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26" name="Rectangle 25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ectangle 26"/>
          <p:cNvSpPr/>
          <p:nvPr userDrawn="1"/>
        </p:nvSpPr>
        <p:spPr bwMode="auto"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Ellipse 27"/>
          <p:cNvSpPr/>
          <p:nvPr userDrawn="1"/>
        </p:nvSpPr>
        <p:spPr bwMode="auto"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>
              <a:defRPr/>
            </a:pPr>
            <a:r>
              <a:rPr lang="en-GB"/>
              <a:t>Click to add text</a:t>
            </a:r>
            <a:endParaRPr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/>
          </a:p>
        </p:txBody>
      </p:sp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Hexagone 20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22" name="Rectangle 21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Rectangle 22"/>
          <p:cNvSpPr/>
          <p:nvPr userDrawn="1"/>
        </p:nvSpPr>
        <p:spPr bwMode="auto"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" name="Ellipse 23"/>
          <p:cNvSpPr/>
          <p:nvPr userDrawn="1"/>
        </p:nvSpPr>
        <p:spPr bwMode="auto"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 bwMode="auto"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" name="Hexagone 16"/>
          <p:cNvSpPr/>
          <p:nvPr userDrawn="1"/>
        </p:nvSpPr>
        <p:spPr bwMode="auto">
          <a:xfrm>
            <a:off x="10953233" y="6080840"/>
            <a:ext cx="396000" cy="3600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/>
              <a:t>2</a:t>
            </a:r>
            <a:endParaRPr/>
          </a:p>
        </p:txBody>
      </p:sp>
      <p:sp>
        <p:nvSpPr>
          <p:cNvPr id="18" name="Rectangle 17"/>
          <p:cNvSpPr/>
          <p:nvPr userDrawn="1"/>
        </p:nvSpPr>
        <p:spPr bwMode="auto"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Rectangle 18"/>
          <p:cNvSpPr/>
          <p:nvPr userDrawn="1"/>
        </p:nvSpPr>
        <p:spPr bwMode="auto"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Ellipse 19"/>
          <p:cNvSpPr/>
          <p:nvPr userDrawn="1"/>
        </p:nvSpPr>
        <p:spPr bwMode="auto"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Espace réservé du numéro de diapositive 5"/>
          <p:cNvSpPr txBox="1"/>
          <p:nvPr userDrawn="1"/>
        </p:nvSpPr>
        <p:spPr bwMode="auto">
          <a:xfrm>
            <a:off x="10488488" y="6093333"/>
            <a:ext cx="792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>
              <a:defRPr sz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add title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defRPr/>
            </a:pPr>
            <a:r>
              <a:rPr lang="fr-FR"/>
              <a:t>Edit Master </a:t>
            </a:r>
            <a:r>
              <a:rPr lang="fr-FR"/>
              <a:t>text</a:t>
            </a:r>
            <a:r>
              <a:rPr lang="fr-FR"/>
              <a:t> styles</a:t>
            </a:r>
            <a:endParaRPr/>
          </a:p>
          <a:p>
            <a:pPr lvl="1">
              <a:defRPr/>
            </a:pPr>
            <a:r>
              <a:rPr lang="fr-FR"/>
              <a:t>Second </a:t>
            </a:r>
            <a:r>
              <a:rPr lang="fr-FR"/>
              <a:t>level</a:t>
            </a:r>
            <a:endParaRPr lang="fr-FR"/>
          </a:p>
          <a:p>
            <a:pPr lvl="2">
              <a:defRPr/>
            </a:pPr>
            <a:r>
              <a:rPr lang="fr-FR"/>
              <a:t>Third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  <a:p>
            <a:pPr lvl="3">
              <a:defRPr/>
            </a:pPr>
            <a:r>
              <a:rPr lang="fr-FR"/>
              <a:t>Fourth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  <a:p>
            <a:pPr lvl="4">
              <a:defRPr/>
            </a:pPr>
            <a:r>
              <a:rPr lang="fr-FR"/>
              <a:t>Fifth</a:t>
            </a:r>
            <a:r>
              <a:rPr lang="fr-FR"/>
              <a:t> </a:t>
            </a:r>
            <a:r>
              <a:rPr lang="fr-FR"/>
              <a:t>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GB"/>
              <a:t>HEARTS 2nd Annual Meeting - January 20th-21st 2025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EDAAF07A-584E-194C-AE72-5F786909BC9D}" type="slidenum">
              <a:rPr lang="en-GB"/>
              <a:t/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1" hdr="0" sldNum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0E75BD"/>
          </a:solidFill>
          <a:latin typeface="Arial"/>
          <a:ea typeface="+mj-ea"/>
          <a:cs typeface="Arial"/>
        </a:defRPr>
      </a:lvl1pPr>
    </p:titleStyle>
    <p:bodyStyle>
      <a:lvl1pPr marL="457200" indent="-457200" algn="l" defTabSz="914400">
        <a:lnSpc>
          <a:spcPct val="90000"/>
        </a:lnSpc>
        <a:spcBef>
          <a:spcPts val="1000"/>
        </a:spcBef>
        <a:buClr>
          <a:srgbClr val="F7941D"/>
        </a:buClr>
        <a:buFont typeface="Arial"/>
        <a:buChar char="•"/>
        <a:defRPr sz="2800">
          <a:solidFill>
            <a:schemeClr val="tx1"/>
          </a:solidFill>
          <a:latin typeface="Arial"/>
          <a:ea typeface="+mn-ea"/>
          <a:cs typeface="Arial"/>
        </a:defRPr>
      </a:lvl1pPr>
      <a:lvl2pPr marL="800100" indent="-342900" algn="l" defTabSz="914400">
        <a:lnSpc>
          <a:spcPct val="90000"/>
        </a:lnSpc>
        <a:spcBef>
          <a:spcPts val="500"/>
        </a:spcBef>
        <a:buClr>
          <a:srgbClr val="F7941D"/>
        </a:buClr>
        <a:buFont typeface="Arial"/>
        <a:buChar char="•"/>
        <a:defRPr sz="2400">
          <a:solidFill>
            <a:schemeClr val="tx1"/>
          </a:solidFill>
          <a:latin typeface="Arial"/>
          <a:ea typeface="+mn-ea"/>
          <a:cs typeface="Arial"/>
        </a:defRPr>
      </a:lvl2pPr>
      <a:lvl3pPr marL="1257300" indent="-342900" algn="l" defTabSz="914400">
        <a:lnSpc>
          <a:spcPct val="90000"/>
        </a:lnSpc>
        <a:spcBef>
          <a:spcPts val="500"/>
        </a:spcBef>
        <a:buClr>
          <a:srgbClr val="F7941D"/>
        </a:buClr>
        <a:buFont typeface="Arial"/>
        <a:buChar char="•"/>
        <a:defRPr sz="2000">
          <a:solidFill>
            <a:schemeClr val="tx1"/>
          </a:solidFill>
          <a:latin typeface="Arial"/>
          <a:ea typeface="+mn-ea"/>
          <a:cs typeface="Arial"/>
        </a:defRPr>
      </a:lvl3pPr>
      <a:lvl4pPr marL="1657350" indent="-285750" algn="l" defTabSz="914400">
        <a:lnSpc>
          <a:spcPct val="90000"/>
        </a:lnSpc>
        <a:spcBef>
          <a:spcPts val="500"/>
        </a:spcBef>
        <a:buClr>
          <a:srgbClr val="F7941D"/>
        </a:buClr>
        <a:buFont typeface="Arial"/>
        <a:buChar char="•"/>
        <a:defRPr sz="1800">
          <a:solidFill>
            <a:schemeClr val="tx1"/>
          </a:solidFill>
          <a:latin typeface="Arial"/>
          <a:ea typeface="+mn-ea"/>
          <a:cs typeface="Arial"/>
        </a:defRPr>
      </a:lvl4pPr>
      <a:lvl5pPr marL="2114550" indent="-285750" algn="l" defTabSz="914400">
        <a:lnSpc>
          <a:spcPct val="90000"/>
        </a:lnSpc>
        <a:spcBef>
          <a:spcPts val="500"/>
        </a:spcBef>
        <a:buClr>
          <a:srgbClr val="F7941D"/>
        </a:buClr>
        <a:buFont typeface="Arial"/>
        <a:buChar char="•"/>
        <a:defRPr sz="18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jpg"/><Relationship Id="rId6" Type="http://schemas.openxmlformats.org/officeDocument/2006/relationships/image" Target="../media/image24.jpg"/><Relationship Id="rId7" Type="http://schemas.openxmlformats.org/officeDocument/2006/relationships/hyperlink" Target="https://doi.org/10.1002/mp.16698" TargetMode="External"/><Relationship Id="rId8" Type="http://schemas.openxmlformats.org/officeDocument/2006/relationships/image" Target="../media/image25.png"/><Relationship Id="rId9" Type="http://schemas.openxmlformats.org/officeDocument/2006/relationships/hyperlink" Target="https://doi.org/10.3390/s23073559" TargetMode="Externa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Relationship Id="rId4" Type="http://schemas.openxmlformats.org/officeDocument/2006/relationships/image" Target="../media/image33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Relationship Id="rId3" Type="http://schemas.openxmlformats.org/officeDocument/2006/relationships/image" Target="../media/image35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hearts-project.eu/project/deliverables/" TargetMode="External"/><Relationship Id="rId3" Type="http://schemas.openxmlformats.org/officeDocument/2006/relationships/hyperlink" Target="https://hearts-project.eu/project/milestones/" TargetMode="Externa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esa.int/event/501/contributions/9644/" TargetMode="Externa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 bwMode="auto">
          <a:xfrm>
            <a:off x="849710" y="980728"/>
            <a:ext cx="6254401" cy="2306637"/>
          </a:xfrm>
        </p:spPr>
        <p:txBody>
          <a:bodyPr/>
          <a:lstStyle/>
          <a:p>
            <a:pPr>
              <a:defRPr/>
            </a:pPr>
            <a:r>
              <a:rPr lang="en-GB"/>
              <a:t>HEARTS </a:t>
            </a:r>
            <a:br>
              <a:rPr lang="en-GB"/>
            </a:br>
            <a:r>
              <a:rPr lang="en-GB"/>
              <a:t>2</a:t>
            </a:r>
            <a:r>
              <a:rPr lang="en-GB" baseline="30000"/>
              <a:t>nd</a:t>
            </a:r>
            <a:r>
              <a:rPr lang="en-GB"/>
              <a:t> Annual Meeting</a:t>
            </a:r>
            <a:br>
              <a:rPr lang="en-GB"/>
            </a:br>
            <a:r>
              <a:rPr lang="en-GB"/>
              <a:t>WP6</a:t>
            </a:r>
            <a:endParaRPr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January 20</a:t>
            </a:r>
            <a:r>
              <a:rPr lang="en-GB" baseline="30000"/>
              <a:t>th</a:t>
            </a:r>
            <a:r>
              <a:rPr lang="en-GB"/>
              <a:t>-21</a:t>
            </a:r>
            <a:r>
              <a:rPr lang="en-GB" baseline="30000"/>
              <a:t>st</a:t>
            </a:r>
            <a:r>
              <a:rPr lang="en-GB"/>
              <a:t> 2025</a:t>
            </a:r>
            <a:endParaRPr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https://indico.cern.ch/event/1471638/</a:t>
            </a:r>
            <a:endParaRPr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Christoph Schuy</a:t>
            </a:r>
            <a:endParaRPr/>
          </a:p>
          <a:p>
            <a:pPr>
              <a:defRPr/>
            </a:pPr>
            <a:r>
              <a:rPr lang="en-GB"/>
              <a:t>GSI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63352" y="2357856"/>
            <a:ext cx="4592555" cy="25833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4038600" y="1358658"/>
            <a:ext cx="3600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/>
              <a:t>GCR simulator 2025</a:t>
            </a:r>
            <a:endParaRPr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07495" y="2160815"/>
            <a:ext cx="5155726" cy="2900096"/>
          </a:xfrm>
          <a:prstGeom prst="rect">
            <a:avLst/>
          </a:prstGeom>
        </p:spPr>
      </p:pic>
      <p:sp>
        <p:nvSpPr>
          <p:cNvPr id="18" name="Arrow: Right 17"/>
          <p:cNvSpPr/>
          <p:nvPr/>
        </p:nvSpPr>
        <p:spPr bwMode="auto">
          <a:xfrm>
            <a:off x="5231904" y="3284984"/>
            <a:ext cx="875591" cy="720080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sp>
        <p:nvSpPr>
          <p:cNvPr id="5" name="TextBox 21"/>
          <p:cNvSpPr txBox="1"/>
          <p:nvPr/>
        </p:nvSpPr>
        <p:spPr bwMode="auto">
          <a:xfrm>
            <a:off x="1303746" y="4921405"/>
            <a:ext cx="1886102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sz="1600"/>
              <a:t>Irradiation Setups:</a:t>
            </a:r>
            <a:endParaRPr sz="2000"/>
          </a:p>
        </p:txBody>
      </p:sp>
      <p:grpSp>
        <p:nvGrpSpPr>
          <p:cNvPr id="20" name="Group 19"/>
          <p:cNvGrpSpPr/>
          <p:nvPr/>
        </p:nvGrpSpPr>
        <p:grpSpPr bwMode="auto">
          <a:xfrm>
            <a:off x="1380067" y="5197860"/>
            <a:ext cx="1425181" cy="967444"/>
            <a:chOff x="288387" y="3967088"/>
            <a:chExt cx="1333287" cy="752621"/>
          </a:xfrm>
          <a:solidFill>
            <a:schemeClr val="accent2"/>
          </a:solidFill>
        </p:grpSpPr>
        <p:sp>
          <p:nvSpPr>
            <p:cNvPr id="36" name="Rounded Rectangle 22"/>
            <p:cNvSpPr/>
            <p:nvPr/>
          </p:nvSpPr>
          <p:spPr bwMode="auto">
            <a:xfrm>
              <a:off x="422568" y="4072596"/>
              <a:ext cx="1199106" cy="647113"/>
            </a:xfrm>
            <a:prstGeom prst="roundRect">
              <a:avLst>
                <a:gd name="adj" fmla="val 16667"/>
              </a:avLst>
            </a:prstGeom>
            <a:solidFill>
              <a:srgbClr val="F7941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1 GeV/n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/>
            </a:p>
            <a:p>
              <a:pPr algn="ctr">
                <a:defRPr/>
              </a:pPr>
              <a:r>
                <a:rPr sz="1050"/>
                <a:t>Modulator</a:t>
              </a:r>
              <a:endParaRPr/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288387" y="3967088"/>
              <a:ext cx="225620" cy="211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1</a:t>
              </a:r>
              <a:endParaRPr/>
            </a:p>
          </p:txBody>
        </p:sp>
      </p:grpSp>
      <p:grpSp>
        <p:nvGrpSpPr>
          <p:cNvPr id="21" name="Group 20"/>
          <p:cNvGrpSpPr/>
          <p:nvPr/>
        </p:nvGrpSpPr>
        <p:grpSpPr bwMode="auto">
          <a:xfrm>
            <a:off x="2948677" y="5195630"/>
            <a:ext cx="1425181" cy="967444"/>
            <a:chOff x="288387" y="3967088"/>
            <a:chExt cx="1333287" cy="752621"/>
          </a:xfrm>
          <a:solidFill>
            <a:schemeClr val="accent2"/>
          </a:solidFill>
        </p:grpSpPr>
        <p:sp>
          <p:nvSpPr>
            <p:cNvPr id="34" name="Rounded Rectangle 37"/>
            <p:cNvSpPr/>
            <p:nvPr/>
          </p:nvSpPr>
          <p:spPr bwMode="auto">
            <a:xfrm>
              <a:off x="422568" y="4072596"/>
              <a:ext cx="1199106" cy="647113"/>
            </a:xfrm>
            <a:prstGeom prst="roundRect">
              <a:avLst>
                <a:gd name="adj" fmla="val 16667"/>
              </a:avLst>
            </a:prstGeom>
            <a:solidFill>
              <a:srgbClr val="F7941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700 MeV/n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/>
            </a:p>
            <a:p>
              <a:pPr algn="ctr">
                <a:defRPr/>
              </a:pPr>
              <a:r>
                <a:rPr sz="1050"/>
                <a:t>Modulator</a:t>
              </a:r>
              <a:endParaRPr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88387" y="3967088"/>
              <a:ext cx="225620" cy="211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2</a:t>
              </a:r>
              <a:endParaRPr/>
            </a:p>
          </p:txBody>
        </p:sp>
      </p:grpSp>
      <p:grpSp>
        <p:nvGrpSpPr>
          <p:cNvPr id="22" name="Group 21"/>
          <p:cNvGrpSpPr/>
          <p:nvPr/>
        </p:nvGrpSpPr>
        <p:grpSpPr bwMode="auto">
          <a:xfrm>
            <a:off x="4517793" y="5195630"/>
            <a:ext cx="1425181" cy="967444"/>
            <a:chOff x="288387" y="3967088"/>
            <a:chExt cx="1333287" cy="752621"/>
          </a:xfrm>
          <a:solidFill>
            <a:schemeClr val="accent2"/>
          </a:solidFill>
        </p:grpSpPr>
        <p:sp>
          <p:nvSpPr>
            <p:cNvPr id="32" name="Rounded Rectangle 40"/>
            <p:cNvSpPr/>
            <p:nvPr/>
          </p:nvSpPr>
          <p:spPr bwMode="auto">
            <a:xfrm>
              <a:off x="422568" y="4072596"/>
              <a:ext cx="1199106" cy="647113"/>
            </a:xfrm>
            <a:prstGeom prst="roundRect">
              <a:avLst>
                <a:gd name="adj" fmla="val 16667"/>
              </a:avLst>
            </a:prstGeom>
            <a:solidFill>
              <a:srgbClr val="F7941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350 MeV/n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/>
            </a:p>
            <a:p>
              <a:pPr algn="ctr">
                <a:defRPr/>
              </a:pPr>
              <a:r>
                <a:rPr sz="1050"/>
                <a:t>Modulator</a:t>
              </a:r>
              <a:endParaRPr/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288387" y="3967088"/>
              <a:ext cx="225620" cy="211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3</a:t>
              </a:r>
              <a:endParaRPr/>
            </a:p>
          </p:txBody>
        </p:sp>
      </p:grpSp>
      <p:grpSp>
        <p:nvGrpSpPr>
          <p:cNvPr id="23" name="Group 22"/>
          <p:cNvGrpSpPr/>
          <p:nvPr/>
        </p:nvGrpSpPr>
        <p:grpSpPr bwMode="auto">
          <a:xfrm>
            <a:off x="6086403" y="5197162"/>
            <a:ext cx="1526964" cy="967444"/>
            <a:chOff x="288387" y="3967088"/>
            <a:chExt cx="1428507" cy="752621"/>
          </a:xfrm>
        </p:grpSpPr>
        <p:sp>
          <p:nvSpPr>
            <p:cNvPr id="30" name="Rounded Rectangle 43"/>
            <p:cNvSpPr/>
            <p:nvPr/>
          </p:nvSpPr>
          <p:spPr bwMode="auto">
            <a:xfrm>
              <a:off x="422567" y="4072596"/>
              <a:ext cx="1294327" cy="647113"/>
            </a:xfrm>
            <a:prstGeom prst="roundRect">
              <a:avLst>
                <a:gd name="adj" fmla="val 16667"/>
              </a:avLst>
            </a:prstGeom>
            <a:solidFill>
              <a:srgbClr val="0E75B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1 GeV/n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 lang="en-US" sz="1050"/>
            </a:p>
            <a:p>
              <a:pPr algn="ctr">
                <a:defRPr/>
              </a:pPr>
              <a:r>
                <a:rPr lang="en-US" sz="1050"/>
                <a:t>Al + PMMA slabs</a:t>
              </a:r>
              <a:endParaRPr lang="en-US"/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88387" y="3967088"/>
              <a:ext cx="225620" cy="211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4</a:t>
              </a:r>
              <a:endParaRPr/>
            </a:p>
          </p:txBody>
        </p:sp>
      </p:grpSp>
      <p:grpSp>
        <p:nvGrpSpPr>
          <p:cNvPr id="24" name="Group 23"/>
          <p:cNvGrpSpPr/>
          <p:nvPr/>
        </p:nvGrpSpPr>
        <p:grpSpPr bwMode="auto">
          <a:xfrm>
            <a:off x="7756795" y="5195630"/>
            <a:ext cx="1425181" cy="967444"/>
            <a:chOff x="288387" y="3967088"/>
            <a:chExt cx="1333287" cy="752621"/>
          </a:xfrm>
        </p:grpSpPr>
        <p:sp>
          <p:nvSpPr>
            <p:cNvPr id="28" name="Rounded Rectangle 46"/>
            <p:cNvSpPr/>
            <p:nvPr/>
          </p:nvSpPr>
          <p:spPr bwMode="auto">
            <a:xfrm>
              <a:off x="422568" y="4072596"/>
              <a:ext cx="1199106" cy="647113"/>
            </a:xfrm>
            <a:prstGeom prst="roundRect">
              <a:avLst>
                <a:gd name="adj" fmla="val 16667"/>
              </a:avLst>
            </a:prstGeom>
            <a:solidFill>
              <a:srgbClr val="0E75B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050"/>
                <a:t>1000</a:t>
              </a:r>
              <a:r>
                <a:rPr sz="1050"/>
                <a:t> MeV/n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/>
            </a:p>
            <a:p>
              <a:pPr algn="ctr">
                <a:defRPr/>
              </a:pPr>
              <a:r>
                <a:rPr lang="en-US" sz="1050"/>
                <a:t>Steel 52 mm + PE 50 mm</a:t>
              </a:r>
              <a:endParaRPr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88387" y="3967088"/>
              <a:ext cx="225620" cy="211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5</a:t>
              </a:r>
              <a:endParaRPr/>
            </a:p>
          </p:txBody>
        </p:sp>
      </p:grpSp>
      <p:grpSp>
        <p:nvGrpSpPr>
          <p:cNvPr id="25" name="Group 24"/>
          <p:cNvGrpSpPr/>
          <p:nvPr/>
        </p:nvGrpSpPr>
        <p:grpSpPr bwMode="auto">
          <a:xfrm>
            <a:off x="9325405" y="5195630"/>
            <a:ext cx="1425181" cy="967444"/>
            <a:chOff x="288387" y="3967088"/>
            <a:chExt cx="1333287" cy="752621"/>
          </a:xfrm>
        </p:grpSpPr>
        <p:sp>
          <p:nvSpPr>
            <p:cNvPr id="26" name="Rounded Rectangle 49"/>
            <p:cNvSpPr/>
            <p:nvPr/>
          </p:nvSpPr>
          <p:spPr bwMode="auto">
            <a:xfrm>
              <a:off x="422568" y="4072596"/>
              <a:ext cx="1199106" cy="647113"/>
            </a:xfrm>
            <a:prstGeom prst="roundRect">
              <a:avLst>
                <a:gd name="adj" fmla="val 16667"/>
              </a:avLst>
            </a:prstGeom>
            <a:solidFill>
              <a:srgbClr val="0E75B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350 MeV/n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</a:t>
              </a:r>
              <a:endParaRPr/>
            </a:p>
            <a:p>
              <a:pPr algn="ctr">
                <a:defRPr/>
              </a:pPr>
              <a:r>
                <a:rPr lang="en-US" sz="1050"/>
                <a:t>Steel 52 mm + PE 100 mm</a:t>
              </a:r>
              <a:endParaRPr/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88387" y="3967088"/>
              <a:ext cx="225620" cy="211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6</a:t>
              </a:r>
              <a:endParaRPr/>
            </a:p>
          </p:txBody>
        </p:sp>
      </p:grpSp>
      <p:grpSp>
        <p:nvGrpSpPr>
          <p:cNvPr id="7" name="Group 6"/>
          <p:cNvGrpSpPr/>
          <p:nvPr/>
        </p:nvGrpSpPr>
        <p:grpSpPr bwMode="auto">
          <a:xfrm>
            <a:off x="839416" y="1336431"/>
            <a:ext cx="10093847" cy="3758362"/>
            <a:chOff x="392657" y="996166"/>
            <a:chExt cx="7772400" cy="2588572"/>
          </a:xfrm>
        </p:grpSpPr>
        <p:grpSp>
          <p:nvGrpSpPr>
            <p:cNvPr id="8" name="Group 7"/>
            <p:cNvGrpSpPr/>
            <p:nvPr/>
          </p:nvGrpSpPr>
          <p:grpSpPr bwMode="auto">
            <a:xfrm>
              <a:off x="392657" y="996166"/>
              <a:ext cx="7772400" cy="2588572"/>
              <a:chOff x="188840" y="995623"/>
              <a:chExt cx="7772400" cy="2588572"/>
            </a:xfrm>
          </p:grpSpPr>
          <p:grpSp>
            <p:nvGrpSpPr>
              <p:cNvPr id="10" name="Group 9"/>
              <p:cNvGrpSpPr/>
              <p:nvPr/>
            </p:nvGrpSpPr>
            <p:grpSpPr bwMode="auto">
              <a:xfrm>
                <a:off x="188840" y="995623"/>
                <a:ext cx="7772400" cy="2588572"/>
                <a:chOff x="685800" y="998690"/>
                <a:chExt cx="7772400" cy="2588572"/>
              </a:xfrm>
            </p:grpSpPr>
            <p:grpSp>
              <p:nvGrpSpPr>
                <p:cNvPr id="12" name="Group 11"/>
                <p:cNvGrpSpPr/>
                <p:nvPr/>
              </p:nvGrpSpPr>
              <p:grpSpPr bwMode="auto">
                <a:xfrm>
                  <a:off x="685800" y="998690"/>
                  <a:ext cx="7772400" cy="2506234"/>
                  <a:chOff x="685800" y="998690"/>
                  <a:chExt cx="7772400" cy="2506234"/>
                </a:xfrm>
              </p:grpSpPr>
              <p:pic>
                <p:nvPicPr>
                  <p:cNvPr id="18" name="Picture 17" descr="A machine in a factory&#10;&#10;Description automatically generated"/>
                  <p:cNvPicPr>
                    <a:picLocks noChangeAspect="1"/>
                  </p:cNvPicPr>
                  <p:nvPr/>
                </p:nvPicPr>
                <p:blipFill>
                  <a:blip r:embed="rId2"/>
                  <a:stretch/>
                </p:blipFill>
                <p:spPr bwMode="auto">
                  <a:xfrm>
                    <a:off x="685800" y="1020218"/>
                    <a:ext cx="7772400" cy="2484706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 descr="A machine with blue and red tubes&#10;&#10;Description automatically generated with medium confidence"/>
                  <p:cNvPicPr>
                    <a:picLocks noChangeAspect="1"/>
                  </p:cNvPicPr>
                  <p:nvPr/>
                </p:nvPicPr>
                <p:blipFill>
                  <a:blip r:embed="rId3"/>
                  <a:srcRect l="0" t="7901" r="0" b="19836"/>
                  <a:stretch/>
                </p:blipFill>
                <p:spPr bwMode="auto">
                  <a:xfrm>
                    <a:off x="2001520" y="998690"/>
                    <a:ext cx="4118252" cy="2232000"/>
                  </a:xfrm>
                  <a:prstGeom prst="ellipse">
                    <a:avLst/>
                  </a:prstGeom>
                  <a:ln>
                    <a:solidFill>
                      <a:schemeClr val="bg1"/>
                    </a:solidFill>
                  </a:ln>
                  <a:effectLst>
                    <a:softEdge rad="112500"/>
                  </a:effectLst>
                </p:spPr>
              </p:pic>
            </p:grpSp>
            <p:sp>
              <p:nvSpPr>
                <p:cNvPr id="13" name="Line Callout 2 12"/>
                <p:cNvSpPr/>
                <p:nvPr/>
              </p:nvSpPr>
              <p:spPr bwMode="auto">
                <a:xfrm>
                  <a:off x="2050758" y="3026478"/>
                  <a:ext cx="1135575" cy="212890"/>
                </a:xfrm>
                <a:prstGeom prst="borderCallout2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-241026"/>
                    <a:gd name="adj6" fmla="val 117477"/>
                  </a:avLst>
                </a:prstGeom>
                <a:solidFill>
                  <a:srgbClr val="0E75B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en-US" sz="1100"/>
                    <a:t>Steel</a:t>
                  </a:r>
                  <a:r>
                    <a:rPr sz="1100"/>
                    <a:t> Slab</a:t>
                  </a:r>
                  <a:r>
                    <a:rPr lang="en-US" sz="1100"/>
                    <a:t>s</a:t>
                  </a:r>
                  <a:endParaRPr/>
                </a:p>
              </p:txBody>
            </p:sp>
            <p:sp>
              <p:nvSpPr>
                <p:cNvPr id="14" name="Line Callout 3 14"/>
                <p:cNvSpPr/>
                <p:nvPr/>
              </p:nvSpPr>
              <p:spPr bwMode="auto">
                <a:xfrm>
                  <a:off x="2961134" y="1490609"/>
                  <a:ext cx="874313" cy="203982"/>
                </a:xfrm>
                <a:prstGeom prst="borderCallout3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100000"/>
                    <a:gd name="adj6" fmla="val -16667"/>
                    <a:gd name="adj7" fmla="val 502617"/>
                    <a:gd name="adj8" fmla="val 105905"/>
                  </a:avLst>
                </a:prstGeom>
                <a:solidFill>
                  <a:srgbClr val="0E75B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lang="en-US" sz="1050"/>
                    <a:t>PE</a:t>
                  </a:r>
                  <a:r>
                    <a:rPr sz="1050"/>
                    <a:t> slab</a:t>
                  </a:r>
                  <a:endParaRPr/>
                </a:p>
              </p:txBody>
            </p:sp>
            <p:sp>
              <p:nvSpPr>
                <p:cNvPr id="15" name="Line Callout 2 15"/>
                <p:cNvSpPr/>
                <p:nvPr/>
              </p:nvSpPr>
              <p:spPr bwMode="auto">
                <a:xfrm>
                  <a:off x="3604941" y="3195424"/>
                  <a:ext cx="874314" cy="391838"/>
                </a:xfrm>
                <a:prstGeom prst="borderCallout2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-179679"/>
                    <a:gd name="adj6" fmla="val 82370"/>
                  </a:avLst>
                </a:prstGeom>
                <a:solidFill>
                  <a:srgbClr val="F7941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100"/>
                    <a:t>1 GeV/n Modulator</a:t>
                  </a:r>
                  <a:endParaRPr/>
                </a:p>
              </p:txBody>
            </p:sp>
            <p:sp>
              <p:nvSpPr>
                <p:cNvPr id="16" name="Line Callout 2 16"/>
                <p:cNvSpPr/>
                <p:nvPr/>
              </p:nvSpPr>
              <p:spPr bwMode="auto">
                <a:xfrm>
                  <a:off x="4992631" y="2937004"/>
                  <a:ext cx="874314" cy="391838"/>
                </a:xfrm>
                <a:prstGeom prst="borderCallout2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-91486"/>
                    <a:gd name="adj6" fmla="val -36661"/>
                  </a:avLst>
                </a:prstGeom>
                <a:solidFill>
                  <a:srgbClr val="F7941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100"/>
                    <a:t>700 MeV/n Modulator</a:t>
                  </a:r>
                  <a:endParaRPr/>
                </a:p>
              </p:txBody>
            </p:sp>
            <p:sp>
              <p:nvSpPr>
                <p:cNvPr id="17" name="Line Callout 3 19"/>
                <p:cNvSpPr/>
                <p:nvPr/>
              </p:nvSpPr>
              <p:spPr bwMode="auto">
                <a:xfrm flipH="1">
                  <a:off x="5491089" y="1396681"/>
                  <a:ext cx="874313" cy="391838"/>
                </a:xfrm>
                <a:prstGeom prst="borderCallout3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100000"/>
                    <a:gd name="adj6" fmla="val -16667"/>
                    <a:gd name="adj7" fmla="val 289995"/>
                    <a:gd name="adj8" fmla="val 122800"/>
                  </a:avLst>
                </a:prstGeom>
                <a:solidFill>
                  <a:srgbClr val="F7941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050"/>
                    <a:t>350 MeV/n Modulator</a:t>
                  </a:r>
                  <a:endParaRPr/>
                </a:p>
              </p:txBody>
            </p:sp>
          </p:grpSp>
          <p:pic>
            <p:nvPicPr>
              <p:cNvPr id="11" name="Picture 10" descr="A robotic arm in a factory&#10;&#10;Description automatically generated"/>
              <p:cNvPicPr>
                <a:picLocks noChangeAspect="1"/>
              </p:cNvPicPr>
              <p:nvPr/>
            </p:nvPicPr>
            <p:blipFill>
              <a:blip r:embed="rId4"/>
              <a:srcRect l="31730" t="25718" r="12465" b="27587"/>
              <a:stretch/>
            </p:blipFill>
            <p:spPr bwMode="auto">
              <a:xfrm rot="5400000">
                <a:off x="6480068" y="2028639"/>
                <a:ext cx="1810333" cy="1136103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9" name="Line Callout 3 58"/>
            <p:cNvSpPr/>
            <p:nvPr/>
          </p:nvSpPr>
          <p:spPr bwMode="auto">
            <a:xfrm flipH="1">
              <a:off x="6678228" y="1123317"/>
              <a:ext cx="1073096" cy="203982"/>
            </a:xfrm>
            <a:prstGeom prst="borderCallout3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00000"/>
                <a:gd name="adj6" fmla="val -16667"/>
                <a:gd name="adj7" fmla="val 338900"/>
                <a:gd name="adj8" fmla="val 28502"/>
              </a:avLst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TEPC detector</a:t>
              </a:r>
              <a:endParaRPr/>
            </a:p>
          </p:txBody>
        </p:sp>
      </p:grpSp>
      <p:sp>
        <p:nvSpPr>
          <p:cNvPr id="3" name="TextBox 2"/>
          <p:cNvSpPr txBox="1"/>
          <p:nvPr/>
        </p:nvSpPr>
        <p:spPr bwMode="auto">
          <a:xfrm rot="20554445">
            <a:off x="473076" y="1604630"/>
            <a:ext cx="2721992" cy="83099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4800" b="1">
                <a:latin typeface="Bahnschrift SemiBold"/>
              </a:rPr>
              <a:t>Outlook</a:t>
            </a:r>
            <a:endParaRPr/>
          </a:p>
        </p:txBody>
      </p:sp>
      <p:grpSp>
        <p:nvGrpSpPr>
          <p:cNvPr id="38" name="Group 37"/>
          <p:cNvGrpSpPr/>
          <p:nvPr/>
        </p:nvGrpSpPr>
        <p:grpSpPr bwMode="auto">
          <a:xfrm>
            <a:off x="6081204" y="5197868"/>
            <a:ext cx="1526964" cy="967438"/>
            <a:chOff x="154792" y="3849072"/>
            <a:chExt cx="1428507" cy="752615"/>
          </a:xfrm>
        </p:grpSpPr>
        <p:sp>
          <p:nvSpPr>
            <p:cNvPr id="39" name="Rounded Rectangle 43"/>
            <p:cNvSpPr/>
            <p:nvPr/>
          </p:nvSpPr>
          <p:spPr bwMode="auto">
            <a:xfrm>
              <a:off x="288972" y="3954574"/>
              <a:ext cx="1294327" cy="647113"/>
            </a:xfrm>
            <a:prstGeom prst="roundRect">
              <a:avLst>
                <a:gd name="adj" fmla="val 16667"/>
              </a:avLst>
            </a:prstGeom>
            <a:solidFill>
              <a:srgbClr val="0E75B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1 GeV/n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 lang="en-US" sz="1050"/>
            </a:p>
            <a:p>
              <a:pPr algn="ctr">
                <a:defRPr/>
              </a:pPr>
              <a:r>
                <a:rPr lang="en-US" sz="1050"/>
                <a:t>Steel 84 mm + PE 50 mm</a:t>
              </a:r>
              <a:endParaRPr lang="en-US"/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154792" y="3849072"/>
              <a:ext cx="225620" cy="211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4</a:t>
              </a:r>
              <a:endParaRPr/>
            </a:p>
          </p:txBody>
        </p:sp>
      </p:grpSp>
      <p:sp>
        <p:nvSpPr>
          <p:cNvPr id="43" name="Oval 42"/>
          <p:cNvSpPr/>
          <p:nvPr/>
        </p:nvSpPr>
        <p:spPr bwMode="auto">
          <a:xfrm>
            <a:off x="5942974" y="5094793"/>
            <a:ext cx="5193586" cy="1398082"/>
          </a:xfrm>
          <a:prstGeom prst="ellipse">
            <a:avLst/>
          </a:prstGeom>
          <a:noFill/>
          <a:ln w="34925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grpSp>
        <p:nvGrpSpPr>
          <p:cNvPr id="11" name="Group 10"/>
          <p:cNvGrpSpPr/>
          <p:nvPr/>
        </p:nvGrpSpPr>
        <p:grpSpPr bwMode="auto">
          <a:xfrm>
            <a:off x="623391" y="1512843"/>
            <a:ext cx="3208800" cy="4315014"/>
            <a:chOff x="2993671" y="1562258"/>
            <a:chExt cx="3208800" cy="431501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rcRect l="0" t="8000" r="0" b="16400"/>
            <a:stretch/>
          </p:blipFill>
          <p:spPr bwMode="auto">
            <a:xfrm>
              <a:off x="2993671" y="1563863"/>
              <a:ext cx="3208800" cy="4313409"/>
            </a:xfrm>
            <a:prstGeom prst="rect">
              <a:avLst/>
            </a:prstGeom>
          </p:spPr>
        </p:pic>
        <p:sp>
          <p:nvSpPr>
            <p:cNvPr id="21" name="TextBox 21"/>
            <p:cNvSpPr txBox="1"/>
            <p:nvPr/>
          </p:nvSpPr>
          <p:spPr bwMode="auto">
            <a:xfrm>
              <a:off x="3137687" y="1923903"/>
              <a:ext cx="800219" cy="369332"/>
            </a:xfrm>
            <a:prstGeom prst="rect">
              <a:avLst/>
            </a:prstGeom>
            <a:solidFill>
              <a:srgbClr val="FFC000"/>
            </a:solidFill>
            <a:ln w="12700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chemeClr val="bg1"/>
                  </a:solidFill>
                </a:rPr>
                <a:t>TEPC</a:t>
              </a:r>
              <a:endParaRPr/>
            </a:p>
          </p:txBody>
        </p:sp>
        <p:sp>
          <p:nvSpPr>
            <p:cNvPr id="22" name="TextBox 22"/>
            <p:cNvSpPr txBox="1"/>
            <p:nvPr/>
          </p:nvSpPr>
          <p:spPr bwMode="auto">
            <a:xfrm>
              <a:off x="4973695" y="2293234"/>
              <a:ext cx="1225239" cy="4575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200">
                  <a:solidFill>
                    <a:schemeClr val="bg1"/>
                  </a:solidFill>
                </a:rPr>
                <a:t>Silicon</a:t>
              </a:r>
              <a:endParaRPr/>
            </a:p>
            <a:p>
              <a:pPr algn="ctr">
                <a:defRPr/>
              </a:pPr>
              <a:r>
                <a:rPr lang="en-US" sz="1200">
                  <a:solidFill>
                    <a:schemeClr val="bg1"/>
                  </a:solidFill>
                </a:rPr>
                <a:t>microdosimeter</a:t>
              </a:r>
              <a:endParaRPr/>
            </a:p>
          </p:txBody>
        </p:sp>
        <p:sp>
          <p:nvSpPr>
            <p:cNvPr id="23" name="TextBox 23"/>
            <p:cNvSpPr txBox="1"/>
            <p:nvPr/>
          </p:nvSpPr>
          <p:spPr bwMode="auto">
            <a:xfrm>
              <a:off x="3123380" y="4500448"/>
              <a:ext cx="902811" cy="36933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>
                  <a:solidFill>
                    <a:schemeClr val="bg1"/>
                  </a:solidFill>
                </a:rPr>
                <a:t>Diodes</a:t>
              </a:r>
              <a:endParaRPr/>
            </a:p>
          </p:txBody>
        </p:sp>
        <p:pic>
          <p:nvPicPr>
            <p:cNvPr id="24" name="Graphic 25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4972227" y="1700808"/>
              <a:ext cx="1225239" cy="4007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3173035" y="4926974"/>
              <a:ext cx="803500" cy="793225"/>
            </a:xfrm>
            <a:prstGeom prst="rect">
              <a:avLst/>
            </a:prstGeom>
            <a:solidFill>
              <a:schemeClr val="accent1"/>
            </a:solidFill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2999043" y="1562258"/>
              <a:ext cx="1163852" cy="387951"/>
            </a:xfrm>
            <a:prstGeom prst="rect">
              <a:avLst/>
            </a:prstGeom>
            <a:solidFill>
              <a:srgbClr val="F7941D"/>
            </a:solidFill>
          </p:spPr>
        </p:pic>
      </p:grpSp>
      <p:grpSp>
        <p:nvGrpSpPr>
          <p:cNvPr id="9" name="Group 8"/>
          <p:cNvGrpSpPr/>
          <p:nvPr/>
        </p:nvGrpSpPr>
        <p:grpSpPr bwMode="auto">
          <a:xfrm>
            <a:off x="4038600" y="1910031"/>
            <a:ext cx="3195105" cy="2850225"/>
            <a:chOff x="8668090" y="2852034"/>
            <a:chExt cx="3195105" cy="2850225"/>
          </a:xfrm>
        </p:grpSpPr>
        <p:grpSp>
          <p:nvGrpSpPr>
            <p:cNvPr id="7" name="Group 6"/>
            <p:cNvGrpSpPr/>
            <p:nvPr/>
          </p:nvGrpSpPr>
          <p:grpSpPr bwMode="auto">
            <a:xfrm>
              <a:off x="8759697" y="2852034"/>
              <a:ext cx="3011893" cy="2604004"/>
              <a:chOff x="7752184" y="2819978"/>
              <a:chExt cx="3011893" cy="260400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/>
              <a:stretch/>
            </p:blipFill>
            <p:spPr bwMode="auto">
              <a:xfrm>
                <a:off x="7752184" y="3140968"/>
                <a:ext cx="3011893" cy="2283014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 bwMode="auto">
              <a:xfrm>
                <a:off x="7823593" y="2819978"/>
                <a:ext cx="27494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/>
                  <a:t>Diamond </a:t>
                </a:r>
                <a:r>
                  <a:rPr lang="en-US"/>
                  <a:t>microdosimeter</a:t>
                </a:r>
                <a:endParaRPr lang="en-US"/>
              </a:p>
            </p:txBody>
          </p:sp>
        </p:grpSp>
        <p:sp>
          <p:nvSpPr>
            <p:cNvPr id="8" name="TextBox 7"/>
            <p:cNvSpPr txBox="1"/>
            <p:nvPr/>
          </p:nvSpPr>
          <p:spPr bwMode="auto">
            <a:xfrm>
              <a:off x="8668090" y="5456038"/>
              <a:ext cx="319510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/>
                <a:t>Verona et. al. 2023, </a:t>
              </a:r>
              <a:r>
                <a:rPr lang="en-US" sz="1000" u="sng">
                  <a:hlinkClick r:id="rId7" tooltip="https://doi.org/10.1002/mp.16698"/>
                </a:rPr>
                <a:t>https://doi.org/10.1002/mp.16698</a:t>
              </a:r>
              <a:endParaRPr lang="en-US" sz="1000"/>
            </a:p>
          </p:txBody>
        </p:sp>
      </p:grpSp>
      <p:sp>
        <p:nvSpPr>
          <p:cNvPr id="10" name="TextBox 9"/>
          <p:cNvSpPr txBox="1"/>
          <p:nvPr/>
        </p:nvSpPr>
        <p:spPr bwMode="auto">
          <a:xfrm>
            <a:off x="5506559" y="1292137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Additional detectors will be tested</a:t>
            </a:r>
            <a:endParaRPr/>
          </a:p>
        </p:txBody>
      </p:sp>
      <p:grpSp>
        <p:nvGrpSpPr>
          <p:cNvPr id="15" name="Group 14"/>
          <p:cNvGrpSpPr/>
          <p:nvPr/>
        </p:nvGrpSpPr>
        <p:grpSpPr bwMode="auto">
          <a:xfrm>
            <a:off x="7395136" y="1899405"/>
            <a:ext cx="2113079" cy="2951738"/>
            <a:chOff x="7395136" y="1899405"/>
            <a:chExt cx="2113079" cy="295173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/>
            <a:stretch/>
          </p:blipFill>
          <p:spPr bwMode="auto">
            <a:xfrm>
              <a:off x="7608168" y="2341217"/>
              <a:ext cx="1687017" cy="218169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 bwMode="auto">
            <a:xfrm>
              <a:off x="7946876" y="1899405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LIDAL</a:t>
              </a:r>
              <a:endParaRPr/>
            </a:p>
          </p:txBody>
        </p:sp>
        <p:sp>
          <p:nvSpPr>
            <p:cNvPr id="27" name="TextBox 26"/>
            <p:cNvSpPr txBox="1"/>
            <p:nvPr/>
          </p:nvSpPr>
          <p:spPr bwMode="auto">
            <a:xfrm>
              <a:off x="7395136" y="4451033"/>
              <a:ext cx="21130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en-US" sz="1000"/>
                <a:t>Romoli</a:t>
              </a:r>
              <a:r>
                <a:rPr lang="en-US" sz="1000"/>
                <a:t> et. al. 2023,</a:t>
              </a:r>
              <a:endParaRPr/>
            </a:p>
            <a:p>
              <a:pPr algn="ctr">
                <a:defRPr/>
              </a:pPr>
              <a:r>
                <a:rPr lang="en-US" sz="1000" u="sng">
                  <a:hlinkClick r:id="rId9" tooltip="https://doi.org/10.3390/s23073559"/>
                </a:rPr>
                <a:t>https://doi.org/10.3390/s23073559</a:t>
              </a:r>
              <a:endParaRPr lang="en-US" sz="10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sp>
        <p:nvSpPr>
          <p:cNvPr id="13" name="TextBox 9"/>
          <p:cNvSpPr txBox="1"/>
          <p:nvPr/>
        </p:nvSpPr>
        <p:spPr bwMode="auto">
          <a:xfrm>
            <a:off x="446038" y="1412776"/>
            <a:ext cx="5678095" cy="446276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t-IT" b="1">
                <a:solidFill>
                  <a:srgbClr val="F7941D"/>
                </a:solidFill>
              </a:rPr>
              <a:t>TAS-I </a:t>
            </a:r>
            <a:r>
              <a:rPr lang="it-IT" b="1">
                <a:solidFill>
                  <a:srgbClr val="F7941D"/>
                </a:solidFill>
              </a:rPr>
              <a:t>relevant</a:t>
            </a:r>
            <a:r>
              <a:rPr lang="it-IT" b="1">
                <a:solidFill>
                  <a:srgbClr val="F7941D"/>
                </a:solidFill>
              </a:rPr>
              <a:t> </a:t>
            </a:r>
            <a:r>
              <a:rPr lang="it-IT" b="1">
                <a:solidFill>
                  <a:srgbClr val="F7941D"/>
                </a:solidFill>
              </a:rPr>
              <a:t>materials</a:t>
            </a:r>
            <a:r>
              <a:rPr lang="it-IT" b="1">
                <a:solidFill>
                  <a:srgbClr val="F7941D"/>
                </a:solidFill>
              </a:rPr>
              <a:t> </a:t>
            </a:r>
            <a:r>
              <a:rPr lang="it-IT" b="1">
                <a:solidFill>
                  <a:srgbClr val="F7941D"/>
                </a:solidFill>
              </a:rPr>
              <a:t>survey</a:t>
            </a:r>
            <a:endParaRPr b="1">
              <a:solidFill>
                <a:srgbClr val="FFC000"/>
              </a:solidFill>
            </a:endParaRPr>
          </a:p>
          <a:p>
            <a:pPr algn="l">
              <a:buClr>
                <a:srgbClr val="F7941D"/>
              </a:buClr>
              <a:defRPr/>
            </a:pPr>
            <a:r>
              <a:rPr lang="en-GB"/>
              <a:t>A survey of various potentially interesting materials to be tested has been carried out by TAS-I:</a:t>
            </a:r>
            <a:endParaRPr/>
          </a:p>
          <a:p>
            <a:pPr marL="285750" indent="-285750" algn="l">
              <a:buClr>
                <a:srgbClr val="F7941D"/>
              </a:buClr>
              <a:buFont typeface="Arial"/>
              <a:buChar char="•"/>
              <a:defRPr/>
            </a:pPr>
            <a:r>
              <a:rPr lang="en-GB" b="1"/>
              <a:t>Structure materials</a:t>
            </a:r>
            <a:endParaRPr lang="en-US" b="1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/>
              <a:t>Al6064</a:t>
            </a:r>
            <a:endParaRPr lang="en-US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/>
              <a:t>Al7075</a:t>
            </a:r>
            <a:endParaRPr lang="en-US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/>
              <a:t>Composite innovative materials</a:t>
            </a:r>
            <a:endParaRPr lang="en-US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/>
              <a:t>Multilayer innovative materials</a:t>
            </a:r>
            <a:endParaRPr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US"/>
              <a:t>Honeycomb panels (still under evaluation)</a:t>
            </a:r>
            <a:endParaRPr/>
          </a:p>
          <a:p>
            <a:pPr marL="285750" indent="-285750" algn="l">
              <a:buClr>
                <a:srgbClr val="F7941D"/>
              </a:buClr>
              <a:buFont typeface="Arial"/>
              <a:buChar char="•"/>
              <a:defRPr/>
            </a:pPr>
            <a:r>
              <a:rPr lang="en-GB" b="1"/>
              <a:t>Materials with different functions</a:t>
            </a:r>
            <a:endParaRPr lang="en-US" b="1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/>
              <a:t>MLI materials</a:t>
            </a:r>
            <a:endParaRPr lang="en-US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/>
              <a:t>Polyethylene </a:t>
            </a:r>
            <a:endParaRPr lang="en-US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/>
              <a:t>Inflatable materials</a:t>
            </a:r>
            <a:endParaRPr lang="en-US"/>
          </a:p>
          <a:p>
            <a:pPr marL="285750" indent="-285750" algn="l">
              <a:buClr>
                <a:srgbClr val="F7941D"/>
              </a:buClr>
              <a:buFont typeface="Arial"/>
              <a:buChar char="•"/>
              <a:defRPr/>
            </a:pPr>
            <a:r>
              <a:rPr lang="en-GB" b="1"/>
              <a:t>On-site available materials</a:t>
            </a:r>
            <a:endParaRPr lang="en-US" b="1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 sz="1600"/>
              <a:t>Lunar </a:t>
            </a:r>
            <a:r>
              <a:rPr lang="en-GB" sz="1600"/>
              <a:t>regolith</a:t>
            </a:r>
            <a:r>
              <a:rPr lang="en-GB" sz="1600"/>
              <a:t> (in PMMA container) and concrete</a:t>
            </a:r>
            <a:endParaRPr lang="en-US" sz="1600"/>
          </a:p>
          <a:p>
            <a:pPr marL="742950" lvl="1" indent="-285750">
              <a:buClr>
                <a:srgbClr val="F7941D"/>
              </a:buClr>
              <a:buFont typeface="Arial"/>
              <a:buChar char="•"/>
              <a:defRPr/>
            </a:pPr>
            <a:r>
              <a:rPr lang="en-GB" sz="1600"/>
              <a:t>Mars </a:t>
            </a:r>
            <a:r>
              <a:rPr lang="en-GB" sz="1600"/>
              <a:t>regolith</a:t>
            </a:r>
            <a:r>
              <a:rPr lang="en-GB" sz="1600"/>
              <a:t> (in PMMA container) and concrete</a:t>
            </a:r>
            <a:endParaRPr lang="en-US" sz="1600"/>
          </a:p>
        </p:txBody>
      </p:sp>
      <p:pic>
        <p:nvPicPr>
          <p:cNvPr id="5" name="Picture 5" descr="File:JSC-1A lunar simulant.agr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848045" y="3817546"/>
            <a:ext cx="2240084" cy="197635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 bwMode="auto">
          <a:xfrm>
            <a:off x="7389652" y="5783834"/>
            <a:ext cx="32270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900" i="1"/>
              <a:t>Example of ROSSINI space materials </a:t>
            </a:r>
            <a:endParaRPr/>
          </a:p>
        </p:txBody>
      </p:sp>
      <p:pic>
        <p:nvPicPr>
          <p:cNvPr id="7" name="Picture 6"/>
          <p:cNvPicPr/>
          <p:nvPr/>
        </p:nvPicPr>
        <p:blipFill>
          <a:blip r:embed="rId3"/>
          <a:stretch/>
        </p:blipFill>
        <p:spPr bwMode="auto">
          <a:xfrm>
            <a:off x="6687805" y="3756702"/>
            <a:ext cx="2044357" cy="2037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 l="0" t="0" r="0" b="49235"/>
          <a:stretch/>
        </p:blipFill>
        <p:spPr bwMode="auto">
          <a:xfrm>
            <a:off x="9352101" y="1774524"/>
            <a:ext cx="1859658" cy="1974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399773" y="1793497"/>
            <a:ext cx="2880320" cy="19099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 bwMode="auto">
          <a:xfrm>
            <a:off x="5951984" y="3492117"/>
            <a:ext cx="5985356" cy="64633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/>
              <a:t>‘Standardized materials’ have to be characterized/tested </a:t>
            </a:r>
            <a:endParaRPr/>
          </a:p>
          <a:p>
            <a:pPr algn="ctr">
              <a:defRPr/>
            </a:pPr>
            <a:r>
              <a:rPr lang="en-US"/>
              <a:t>before they can be offered to users!</a:t>
            </a:r>
            <a:endParaRPr/>
          </a:p>
        </p:txBody>
      </p:sp>
      <p:sp>
        <p:nvSpPr>
          <p:cNvPr id="10" name="Oval 9"/>
          <p:cNvSpPr/>
          <p:nvPr/>
        </p:nvSpPr>
        <p:spPr bwMode="auto">
          <a:xfrm>
            <a:off x="1103871" y="2492896"/>
            <a:ext cx="1103697" cy="360040"/>
          </a:xfrm>
          <a:prstGeom prst="ellipse">
            <a:avLst/>
          </a:prstGeom>
          <a:noFill/>
          <a:ln w="28575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 bwMode="auto">
          <a:xfrm>
            <a:off x="1139650" y="4445685"/>
            <a:ext cx="1643982" cy="360040"/>
          </a:xfrm>
          <a:prstGeom prst="ellipse">
            <a:avLst/>
          </a:prstGeom>
          <a:noFill/>
          <a:ln w="28575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 bwMode="auto">
          <a:xfrm>
            <a:off x="761158" y="1609275"/>
            <a:ext cx="6775001" cy="4351338"/>
          </a:xfrm>
        </p:spPr>
        <p:txBody>
          <a:bodyPr/>
          <a:lstStyle/>
          <a:p>
            <a:pPr>
              <a:defRPr/>
            </a:pPr>
            <a:r>
              <a:rPr lang="en-US"/>
              <a:t>Deliverable D6.1: „GCR/SPE simulator setup“</a:t>
            </a:r>
            <a:endParaRPr/>
          </a:p>
          <a:p>
            <a:pPr>
              <a:defRPr/>
            </a:pPr>
            <a:r>
              <a:rPr lang="en-US"/>
              <a:t>Reporting on the GCR/SPE simulator setup used in GSIs Cave A in 2024</a:t>
            </a:r>
            <a:endParaRPr/>
          </a:p>
          <a:p>
            <a:pPr lvl="1">
              <a:defRPr/>
            </a:pPr>
            <a:r>
              <a:rPr lang="en-US"/>
              <a:t>Description of the full setup</a:t>
            </a:r>
            <a:endParaRPr/>
          </a:p>
          <a:p>
            <a:pPr lvl="1">
              <a:defRPr/>
            </a:pPr>
            <a:r>
              <a:rPr lang="en-US"/>
              <a:t>Detailed description of each of the elements</a:t>
            </a:r>
            <a:endParaRPr/>
          </a:p>
          <a:p>
            <a:pPr lvl="1">
              <a:defRPr/>
            </a:pPr>
            <a:r>
              <a:rPr lang="en-US"/>
              <a:t>Preliminary results of the 2024 beamtime</a:t>
            </a:r>
            <a:endParaRPr/>
          </a:p>
          <a:p>
            <a:pPr lvl="1">
              <a:defRPr/>
            </a:pPr>
            <a:r>
              <a:rPr lang="en-US"/>
              <a:t>Experimental workflow and lessons learned during the 2024 beamtime</a:t>
            </a:r>
            <a:endParaRPr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536160" y="1372660"/>
            <a:ext cx="3384982" cy="47926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GB" sz="3200" b="1"/>
              <a:t>Task 6.2:</a:t>
            </a:r>
            <a:r>
              <a:rPr lang="en-GB" sz="3200"/>
              <a:t> </a:t>
            </a:r>
            <a:r>
              <a:rPr lang="en-US" sz="3200"/>
              <a:t>Quantitative measurement of shielding effectiveness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pic>
        <p:nvPicPr>
          <p:cNvPr id="6" name="Inhaltsplatzhalter 6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>
            <a:off x="591081" y="1440327"/>
            <a:ext cx="5930072" cy="4032448"/>
          </a:xfrm>
          <a:prstGeom prst="rect">
            <a:avLst/>
          </a:prstGeom>
        </p:spPr>
      </p:pic>
      <p:pic>
        <p:nvPicPr>
          <p:cNvPr id="7" name="Grafik 1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5400000">
            <a:off x="6507795" y="1592103"/>
            <a:ext cx="4032449" cy="3728899"/>
          </a:xfrm>
          <a:prstGeom prst="rect">
            <a:avLst/>
          </a:prstGeom>
        </p:spPr>
      </p:pic>
      <p:pic>
        <p:nvPicPr>
          <p:cNvPr id="8" name="Grafik 2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400000">
            <a:off x="9225256" y="3608010"/>
            <a:ext cx="2603259" cy="2148067"/>
          </a:xfrm>
          <a:prstGeom prst="rect">
            <a:avLst/>
          </a:prstGeom>
        </p:spPr>
      </p:pic>
      <p:sp>
        <p:nvSpPr>
          <p:cNvPr id="9" name="Textfeld 35"/>
          <p:cNvSpPr txBox="1"/>
          <p:nvPr/>
        </p:nvSpPr>
        <p:spPr bwMode="auto">
          <a:xfrm>
            <a:off x="1671202" y="5518973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Irradiation of biological samples with the GCR simulator on the skin and inside the Matroschka Phantom. (Doses: ~1 Gy and ~0.5 Gy)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 sz="3200" b="1"/>
              <a:t>Task 6.3:</a:t>
            </a:r>
            <a:r>
              <a:rPr lang="en-GB" sz="3200"/>
              <a:t> </a:t>
            </a:r>
            <a:r>
              <a:rPr lang="de-DE" sz="3200"/>
              <a:t>Radiobiological characterization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8200" y="1405734"/>
            <a:ext cx="4956043" cy="371703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 bwMode="auto">
          <a:xfrm>
            <a:off x="6130954" y="1379168"/>
            <a:ext cx="5222845" cy="224676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1">
                <a:solidFill>
                  <a:srgbClr val="F7941D"/>
                </a:solidFill>
              </a:rPr>
              <a:t>Biological exposure</a:t>
            </a:r>
            <a:endParaRPr sz="2000">
              <a:solidFill>
                <a:srgbClr val="F7941D"/>
              </a:solidFill>
            </a:endParaRPr>
          </a:p>
          <a:p>
            <a:pPr algn="l">
              <a:defRPr/>
            </a:pPr>
            <a:endParaRPr sz="2000" b="1">
              <a:solidFill>
                <a:srgbClr val="FFC000"/>
              </a:solidFill>
            </a:endParaRPr>
          </a:p>
          <a:p>
            <a:pPr marL="342900" indent="-342900">
              <a:buClr>
                <a:srgbClr val="F7941D"/>
              </a:buClr>
              <a:buFont typeface="Arial"/>
              <a:buChar char="•"/>
              <a:defRPr/>
            </a:pPr>
            <a:r>
              <a:rPr lang="it-IT" sz="2000"/>
              <a:t>P</a:t>
            </a:r>
            <a:r>
              <a:rPr lang="it-IT" sz="2000" b="0">
                <a:solidFill>
                  <a:schemeClr val="tx1"/>
                </a:solidFill>
              </a:rPr>
              <a:t>rimary</a:t>
            </a:r>
            <a:r>
              <a:rPr lang="it-IT" sz="2000" b="0">
                <a:solidFill>
                  <a:schemeClr val="tx1"/>
                </a:solidFill>
              </a:rPr>
              <a:t> </a:t>
            </a:r>
            <a:r>
              <a:rPr lang="it-IT" sz="2000" b="0">
                <a:solidFill>
                  <a:schemeClr val="tx1"/>
                </a:solidFill>
              </a:rPr>
              <a:t>iron</a:t>
            </a:r>
            <a:r>
              <a:rPr lang="it-IT" sz="2000" b="0">
                <a:solidFill>
                  <a:schemeClr val="tx1"/>
                </a:solidFill>
              </a:rPr>
              <a:t> </a:t>
            </a:r>
            <a:r>
              <a:rPr lang="it-IT" sz="2000" b="0">
                <a:solidFill>
                  <a:schemeClr val="tx1"/>
                </a:solidFill>
              </a:rPr>
              <a:t>beam</a:t>
            </a:r>
            <a:endParaRPr lang="it-IT" sz="2000"/>
          </a:p>
          <a:p>
            <a:pPr marL="342900" indent="-342900">
              <a:buClr>
                <a:srgbClr val="F7941D"/>
              </a:buClr>
              <a:buFont typeface="Arial"/>
              <a:buChar char="•"/>
              <a:defRPr/>
            </a:pPr>
            <a:endParaRPr lang="it-IT" sz="2000"/>
          </a:p>
          <a:p>
            <a:pPr marL="342900" indent="-342900">
              <a:buClr>
                <a:srgbClr val="F7941D"/>
              </a:buClr>
              <a:buFont typeface="Arial"/>
              <a:buChar char="•"/>
              <a:defRPr/>
            </a:pPr>
            <a:r>
              <a:rPr sz="2000"/>
              <a:t>GCR </a:t>
            </a:r>
            <a:r>
              <a:rPr lang="en-US" sz="2000"/>
              <a:t>s</a:t>
            </a:r>
            <a:r>
              <a:rPr sz="2000"/>
              <a:t>imulator</a:t>
            </a:r>
            <a:r>
              <a:rPr lang="en-US" sz="2000"/>
              <a:t> exposures (2 doses)</a:t>
            </a:r>
            <a:endParaRPr/>
          </a:p>
          <a:p>
            <a:pPr marL="342900" indent="-342900" algn="l">
              <a:buClr>
                <a:srgbClr val="F7941D"/>
              </a:buClr>
              <a:buFont typeface="Arial"/>
              <a:buChar char="•"/>
              <a:defRPr/>
            </a:pPr>
            <a:endParaRPr lang="en-US" sz="2000"/>
          </a:p>
          <a:p>
            <a:pPr marL="342900" indent="-342900" algn="l">
              <a:buClr>
                <a:srgbClr val="F7941D"/>
              </a:buClr>
              <a:buFont typeface="Arial"/>
              <a:buChar char="•"/>
              <a:defRPr/>
            </a:pPr>
            <a:r>
              <a:rPr lang="en-US" sz="2000"/>
              <a:t>Exposure behind shielding (1 dose)</a:t>
            </a:r>
            <a:endParaRPr/>
          </a:p>
        </p:txBody>
      </p:sp>
      <p:sp>
        <p:nvSpPr>
          <p:cNvPr id="10" name="TextBox 12"/>
          <p:cNvSpPr txBox="1"/>
          <p:nvPr/>
        </p:nvSpPr>
        <p:spPr bwMode="auto">
          <a:xfrm>
            <a:off x="2156637" y="5109500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approx. 15 g/cm2 alu</a:t>
            </a:r>
            <a:endParaRPr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271464" y="1400872"/>
            <a:ext cx="4321696" cy="437230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 bwMode="auto">
          <a:xfrm>
            <a:off x="6045474" y="4679767"/>
            <a:ext cx="51821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4472C4"/>
                </a:solidFill>
              </a:rPr>
              <a:t>CHO clonogenic survival results following the irradiation with three modalities: 1 GeV </a:t>
            </a:r>
            <a:r>
              <a:rPr lang="en-US" sz="1800" b="1" baseline="30000">
                <a:solidFill>
                  <a:srgbClr val="4472C4"/>
                </a:solidFill>
              </a:rPr>
              <a:t>56</a:t>
            </a:r>
            <a:r>
              <a:rPr lang="en-US" sz="1800" b="1">
                <a:solidFill>
                  <a:srgbClr val="4472C4"/>
                </a:solidFill>
              </a:rPr>
              <a:t>Fe-ions, GCRsim, and 250 kVp X-rays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Deliverables due in Y2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 lang="en-US"/>
          </a:p>
        </p:txBody>
      </p:sp>
      <p:graphicFrame>
        <p:nvGraphicFramePr>
          <p:cNvPr id="5" name="Table 4"/>
          <p:cNvGraphicFramePr>
            <a:graphicFrameLocks xmlns:a="http://schemas.openxmlformats.org/drawingml/2006/main" noGrp="1"/>
          </p:cNvGraphicFramePr>
          <p:nvPr/>
        </p:nvGraphicFramePr>
        <p:xfrm>
          <a:off x="335360" y="1772816"/>
          <a:ext cx="11161240" cy="182880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936104"/>
                <a:gridCol w="3456922"/>
                <a:gridCol w="1439622"/>
                <a:gridCol w="1224136"/>
                <a:gridCol w="4104456"/>
              </a:tblGrid>
              <a:tr h="37084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Deliv. No.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Deliverable name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Due date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Status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Summary</a:t>
                      </a:r>
                      <a:endParaRPr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D6.1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GB"/>
                        <a:t>GCR/SPE simulator setup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2024-12-31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Achieved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A detailed description of the experimental demonstrator of the GCR/SPE simulator setup used in GSIs Cave A in 2024.</a:t>
                      </a:r>
                      <a:endParaRPr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2"/>
          <p:cNvGraphicFramePr>
            <a:graphicFrameLocks xmlns:a="http://schemas.openxmlformats.org/drawingml/2006/main" noGrp="1"/>
          </p:cNvGraphicFramePr>
          <p:nvPr/>
        </p:nvGraphicFramePr>
        <p:xfrm>
          <a:off x="335360" y="4074264"/>
          <a:ext cx="11161240" cy="101092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{F5AB1C69-6EDB-4FF4-983F-18BD219EF322}</a:tableStyleId>
              </a:tblPr>
              <a:tblGrid>
                <a:gridCol w="936104"/>
                <a:gridCol w="3456922"/>
                <a:gridCol w="1439622"/>
                <a:gridCol w="1224136"/>
                <a:gridCol w="4104456"/>
              </a:tblGrid>
              <a:tr h="37084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Milest</a:t>
                      </a:r>
                      <a:r>
                        <a:rPr lang="fr-CH"/>
                        <a:t>. No.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Milestone </a:t>
                      </a:r>
                      <a:r>
                        <a:rPr lang="fr-CH"/>
                        <a:t>name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Due date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Status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Summary</a:t>
                      </a:r>
                      <a:endParaRPr lang="en-GB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-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-</a:t>
                      </a:r>
                      <a:endParaRPr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ontent Placeholder 2"/>
          <p:cNvSpPr txBox="1"/>
          <p:nvPr/>
        </p:nvSpPr>
        <p:spPr bwMode="auto">
          <a:xfrm>
            <a:off x="1418558" y="5740080"/>
            <a:ext cx="10082336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457200" indent="-457200" algn="l" defTabSz="914400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/>
              <a:buChar char="•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800100" indent="-342900" algn="l" defTabSz="914400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/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257300" indent="-342900" algn="l" defTabSz="914400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/>
              <a:buChar char="•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57350" indent="-285750" algn="l" defTabSz="914400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914400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/>
              <a:buChar char="•"/>
              <a:defRPr sz="1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sz="1600" i="1"/>
              <a:t>The achieved deliverables are available on HEARTS website page: </a:t>
            </a:r>
            <a:r>
              <a:rPr lang="en-US" sz="1600" i="1" u="sng">
                <a:hlinkClick r:id="rId2" tooltip="https://hearts-project.eu/project/deliverables/"/>
              </a:rPr>
              <a:t>https://hearts-project.eu/project/deliverables/</a:t>
            </a:r>
            <a:endParaRPr lang="en-US" sz="1600" i="1"/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sz="1600" i="1"/>
              <a:t>The achieved milestones are available on HEARTS website page: </a:t>
            </a:r>
            <a:r>
              <a:rPr lang="en-US" sz="1600" i="1" u="sng">
                <a:solidFill>
                  <a:srgbClr val="0E75BD"/>
                </a:solidFill>
                <a:hlinkClick r:id="rId3" tooltip="https://hearts-project.eu/project/milestones/"/>
              </a:rPr>
              <a:t>https://hearts-project.eu/project/milestones/</a:t>
            </a:r>
            <a:endParaRPr lang="en-US" sz="1600" i="1">
              <a:solidFill>
                <a:srgbClr val="0E75BD"/>
              </a:solidFill>
            </a:endParaRPr>
          </a:p>
          <a:p>
            <a:pPr marL="0" indent="0" algn="just">
              <a:spcBef>
                <a:spcPts val="0"/>
              </a:spcBef>
              <a:buFont typeface="Arial"/>
              <a:buNone/>
              <a:defRPr/>
            </a:pPr>
            <a:endParaRPr lang="en-US" sz="1600" i="1">
              <a:solidFill>
                <a:srgbClr val="0E75B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Upcoming Deliverables &amp; Milestones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graphicFrame>
        <p:nvGraphicFramePr>
          <p:cNvPr id="6" name="Table 5"/>
          <p:cNvGraphicFramePr>
            <a:graphicFrameLocks xmlns:a="http://schemas.openxmlformats.org/drawingml/2006/main" noGrp="1"/>
          </p:cNvGraphicFramePr>
          <p:nvPr/>
        </p:nvGraphicFramePr>
        <p:xfrm>
          <a:off x="335360" y="1700808"/>
          <a:ext cx="11161240" cy="138176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480573"/>
                <a:gridCol w="5467581"/>
                <a:gridCol w="2276953"/>
                <a:gridCol w="1936133"/>
              </a:tblGrid>
              <a:tr h="37084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Deliv. No.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Deliverable name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Due date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Status</a:t>
                      </a:r>
                      <a:endParaRPr lang="en-GB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D6.2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Dosimetry of the GCR/SPE simulator with shielding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2025-12-31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Pending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D6.3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Radiobiology of the GCR/SPE simulator with shielding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2026-12-31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Pending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xmlns:a="http://schemas.openxmlformats.org/drawingml/2006/main" noGrp="1"/>
          </p:cNvGraphicFramePr>
          <p:nvPr/>
        </p:nvGraphicFramePr>
        <p:xfrm>
          <a:off x="335360" y="3429000"/>
          <a:ext cx="11161240" cy="165100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{F5AB1C69-6EDB-4FF4-983F-18BD219EF322}</a:tableStyleId>
              </a:tblPr>
              <a:tblGrid>
                <a:gridCol w="1480573"/>
                <a:gridCol w="5467581"/>
                <a:gridCol w="2276953"/>
                <a:gridCol w="1936133"/>
              </a:tblGrid>
              <a:tr h="37084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Milest. No.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Milestone </a:t>
                      </a:r>
                      <a:r>
                        <a:rPr lang="fr-CH"/>
                        <a:t>name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Due date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Status</a:t>
                      </a:r>
                      <a:endParaRPr lang="en-GB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MS18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en-US"/>
                        <a:t>First experimental demonstration of dose increase behind thick shields in Europe</a:t>
                      </a:r>
                      <a:endParaRPr lang="en-GB"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2025-12-31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fr-CH"/>
                        <a:t>Pending</a:t>
                      </a:r>
                      <a:endParaRPr lang="en-GB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MS19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Achievement of TRL6-7 for the SIS18 GCR/SPE simulator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2025-12-31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GB"/>
                        <a:t>Pending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Impact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 algn="just">
              <a:defRPr/>
            </a:pPr>
            <a:r>
              <a:rPr lang="en-US" sz="2400"/>
              <a:t>Requests via </a:t>
            </a:r>
            <a:r>
              <a:rPr lang="en-US" sz="2400"/>
              <a:t>BioPAC</a:t>
            </a:r>
            <a:r>
              <a:rPr lang="en-US" sz="2400"/>
              <a:t> and ESA IBPER for the GCR simulator extremely high</a:t>
            </a:r>
            <a:endParaRPr lang="en-US" sz="2400"/>
          </a:p>
          <a:p>
            <a:pPr algn="just">
              <a:defRPr/>
            </a:pPr>
            <a:endParaRPr/>
          </a:p>
          <a:p>
            <a:pPr lvl="1" algn="just">
              <a:defRPr/>
            </a:pPr>
            <a:r>
              <a:rPr lang="en-US" sz="2000"/>
              <a:t>so far:</a:t>
            </a:r>
            <a:endParaRPr/>
          </a:p>
          <a:p>
            <a:pPr lvl="2" algn="just">
              <a:defRPr/>
            </a:pPr>
            <a:r>
              <a:rPr lang="en-US" sz="1600"/>
              <a:t>all experiments were considered ‘tests’ and were supposed to help understand the system better</a:t>
            </a:r>
            <a:endParaRPr/>
          </a:p>
          <a:p>
            <a:pPr lvl="1" algn="just">
              <a:defRPr/>
            </a:pPr>
            <a:r>
              <a:rPr lang="en-US" sz="2000"/>
              <a:t>next:</a:t>
            </a:r>
            <a:endParaRPr/>
          </a:p>
          <a:p>
            <a:pPr lvl="2" algn="just">
              <a:defRPr/>
            </a:pPr>
            <a:r>
              <a:rPr lang="en-US" sz="1600"/>
              <a:t>characterization experiments</a:t>
            </a:r>
            <a:endParaRPr/>
          </a:p>
          <a:p>
            <a:pPr lvl="3" algn="just">
              <a:defRPr/>
            </a:pPr>
            <a:r>
              <a:rPr lang="en-US" sz="1400"/>
              <a:t>Physics</a:t>
            </a:r>
            <a:endParaRPr sz="1400"/>
          </a:p>
          <a:p>
            <a:pPr lvl="3" algn="just">
              <a:defRPr/>
            </a:pPr>
            <a:r>
              <a:rPr lang="en-US" sz="1400"/>
              <a:t>Biology</a:t>
            </a:r>
            <a:endParaRPr sz="1400"/>
          </a:p>
          <a:p>
            <a:pPr lvl="3" algn="just">
              <a:defRPr/>
            </a:pPr>
            <a:r>
              <a:rPr lang="en-US" sz="1400"/>
              <a:t>Electronics?</a:t>
            </a:r>
            <a:endParaRPr sz="1400"/>
          </a:p>
          <a:p>
            <a:pPr lvl="2" algn="just">
              <a:defRPr/>
            </a:pPr>
            <a:r>
              <a:rPr lang="en-US" sz="1600"/>
              <a:t>selected user experiments</a:t>
            </a:r>
            <a:endParaRPr/>
          </a:p>
          <a:p>
            <a:pPr lvl="1" algn="just">
              <a:defRPr/>
            </a:pPr>
            <a:r>
              <a:rPr lang="en-US" sz="2000"/>
              <a:t>future:</a:t>
            </a:r>
            <a:endParaRPr/>
          </a:p>
          <a:p>
            <a:pPr lvl="2" algn="just">
              <a:defRPr/>
            </a:pPr>
            <a:r>
              <a:rPr lang="en-US" sz="1600"/>
              <a:t>Ramp up experimental complexity and amount of external users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Outline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WP6 Tasks</a:t>
            </a:r>
            <a:endParaRPr/>
          </a:p>
          <a:p>
            <a:pPr>
              <a:defRPr/>
            </a:pPr>
            <a:r>
              <a:rPr lang="en-US"/>
              <a:t>Status</a:t>
            </a:r>
            <a:endParaRPr/>
          </a:p>
          <a:p>
            <a:pPr>
              <a:defRPr/>
            </a:pPr>
            <a:r>
              <a:rPr lang="en-US"/>
              <a:t>Deliverables and Milestones</a:t>
            </a:r>
            <a:endParaRPr/>
          </a:p>
          <a:p>
            <a:pPr>
              <a:defRPr/>
            </a:pPr>
            <a:r>
              <a:rPr lang="en-US"/>
              <a:t>Conclusions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Open Science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en-US" sz="1800"/>
              <a:t>Upcoming conferences</a:t>
            </a:r>
            <a:endParaRPr/>
          </a:p>
          <a:p>
            <a:pPr>
              <a:defRPr/>
            </a:pPr>
            <a:r>
              <a:rPr lang="en-US" sz="1800" b="1"/>
              <a:t>Challenges and performance of different detector systems in </a:t>
            </a:r>
            <a:r>
              <a:rPr lang="en-US" sz="1800" b="1"/>
              <a:t>characterising</a:t>
            </a:r>
            <a:r>
              <a:rPr lang="en-US" sz="1800" b="1"/>
              <a:t> the GCR-simulator at GSI, MMND 2025, </a:t>
            </a:r>
            <a:r>
              <a:rPr lang="en-US" sz="1800"/>
              <a:t>Enrico Pierobon, GSI </a:t>
            </a:r>
            <a:r>
              <a:rPr lang="en-US" sz="1800"/>
              <a:t>Helmholtzzentrum</a:t>
            </a:r>
            <a:r>
              <a:rPr lang="en-US" sz="1800"/>
              <a:t> </a:t>
            </a:r>
            <a:r>
              <a:rPr lang="en-US" sz="1800"/>
              <a:t>für</a:t>
            </a:r>
            <a:r>
              <a:rPr lang="en-US" sz="1800"/>
              <a:t> </a:t>
            </a:r>
            <a:r>
              <a:rPr lang="en-US" sz="1800"/>
              <a:t>Schwerionenforschung</a:t>
            </a:r>
            <a:r>
              <a:rPr lang="en-US" sz="1800"/>
              <a:t>, Germany</a:t>
            </a:r>
            <a:endParaRPr/>
          </a:p>
          <a:p>
            <a:pPr>
              <a:defRPr/>
            </a:pPr>
            <a:r>
              <a:rPr lang="en-US" sz="1800" b="1"/>
              <a:t>Bringing space to earth: an insight into the (stage 2) GCR simulator at GSI/FAIR, MMND 2025, </a:t>
            </a:r>
            <a:r>
              <a:rPr lang="en-US" sz="1800"/>
              <a:t>Luca Lunati, GSI </a:t>
            </a:r>
            <a:r>
              <a:rPr lang="en-US" sz="1800"/>
              <a:t>Helmholtzzentrum</a:t>
            </a:r>
            <a:r>
              <a:rPr lang="en-US" sz="1800"/>
              <a:t> </a:t>
            </a:r>
            <a:r>
              <a:rPr lang="en-US" sz="1800"/>
              <a:t>für</a:t>
            </a:r>
            <a:r>
              <a:rPr lang="en-US" sz="1800"/>
              <a:t> </a:t>
            </a:r>
            <a:r>
              <a:rPr lang="en-US" sz="1800"/>
              <a:t>Schwerionenforschung</a:t>
            </a:r>
            <a:r>
              <a:rPr lang="en-US" sz="1800"/>
              <a:t>, Germany</a:t>
            </a:r>
            <a:endParaRPr/>
          </a:p>
          <a:p>
            <a:pPr marL="0" indent="0" algn="just">
              <a:buNone/>
              <a:defRPr/>
            </a:pPr>
            <a:r>
              <a:rPr lang="en-US" sz="1800"/>
              <a:t>Conferences 2024</a:t>
            </a:r>
            <a:endParaRPr/>
          </a:p>
          <a:p>
            <a:pPr algn="just">
              <a:defRPr/>
            </a:pPr>
            <a:r>
              <a:rPr lang="en-US" sz="1800"/>
              <a:t>L. Lunati: “Bringing Space to Earth: an insight into the GCR Simulator at GSI-FAIR” (presentation), ESA RADSHIELD 2024 workshop in </a:t>
            </a:r>
            <a:r>
              <a:rPr lang="en-US" sz="1800"/>
              <a:t>Noordwijk</a:t>
            </a:r>
            <a:r>
              <a:rPr lang="en-US" sz="1800"/>
              <a:t>, Netherlands, 12-13 June 2024, </a:t>
            </a:r>
            <a:r>
              <a:rPr lang="en-US" sz="1800" u="sng">
                <a:hlinkClick r:id="rId2" tooltip="https://indico.esa.int/event/501/contributions/9644/"/>
              </a:rPr>
              <a:t>https://indico.esa.int/event/501/contributions/9644/</a:t>
            </a:r>
            <a:r>
              <a:rPr lang="en-US" sz="1800"/>
              <a:t>.</a:t>
            </a:r>
            <a:endParaRPr lang="en-GB" sz="1800"/>
          </a:p>
          <a:p>
            <a:pPr algn="just">
              <a:defRPr/>
            </a:pPr>
            <a:r>
              <a:rPr lang="en-GB" sz="1800"/>
              <a:t>    E. Pierobon: “</a:t>
            </a:r>
            <a:r>
              <a:rPr lang="en-GB" sz="1800"/>
              <a:t>Microdosimetric</a:t>
            </a:r>
            <a:r>
              <a:rPr lang="en-GB" sz="1800"/>
              <a:t> characterization of mixed radiation field from the novel GCR Simulator at GSI” (presentation), ESA RADSHIELD 2024 workshop in </a:t>
            </a:r>
            <a:r>
              <a:rPr lang="en-GB" sz="1800"/>
              <a:t>Noordwijk</a:t>
            </a:r>
            <a:r>
              <a:rPr lang="en-GB" sz="1800"/>
              <a:t>, Netherlands, 12-13 June 2024, https://indico.esa.int/event/501/contributions/9647/.</a:t>
            </a:r>
            <a:endParaRPr/>
          </a:p>
          <a:p>
            <a:pPr algn="just">
              <a:defRPr/>
            </a:pPr>
            <a:endParaRPr lang="en-GB" sz="2400"/>
          </a:p>
          <a:p>
            <a:pPr algn="just">
              <a:defRPr/>
            </a:pPr>
            <a:endParaRPr lang="en-GB" sz="2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CH"/>
              <a:t>Follow-up of </a:t>
            </a:r>
            <a:r>
              <a:rPr lang="fr-CH"/>
              <a:t>recommendations</a:t>
            </a:r>
            <a:r>
              <a:rPr lang="fr-CH"/>
              <a:t> and </a:t>
            </a:r>
            <a:r>
              <a:rPr lang="fr-CH"/>
              <a:t>comments</a:t>
            </a:r>
            <a:r>
              <a:rPr lang="fr-CH"/>
              <a:t> </a:t>
            </a:r>
            <a:r>
              <a:rPr lang="fr-CH"/>
              <a:t>from</a:t>
            </a:r>
            <a:r>
              <a:rPr lang="fr-CH"/>
              <a:t> </a:t>
            </a:r>
            <a:r>
              <a:rPr lang="fr-CH"/>
              <a:t>review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/>
          </a:bodyPr>
          <a:lstStyle/>
          <a:p>
            <a:pPr algn="just">
              <a:defRPr/>
            </a:pPr>
            <a:r>
              <a:rPr lang="en-US" sz="2400"/>
              <a:t>This will be covered in separate slides.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Plans for the future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GB"/>
              <a:t>Amount of request from the science community is immense</a:t>
            </a:r>
            <a:endParaRPr/>
          </a:p>
          <a:p>
            <a:pPr>
              <a:defRPr/>
            </a:pPr>
            <a:endParaRPr lang="en-GB"/>
          </a:p>
          <a:p>
            <a:pPr>
              <a:defRPr/>
            </a:pPr>
            <a:r>
              <a:rPr lang="en-GB"/>
              <a:t>Characterize/benchmark new Cave A GCR simulator</a:t>
            </a:r>
            <a:endParaRPr/>
          </a:p>
          <a:p>
            <a:pPr lvl="1">
              <a:defRPr/>
            </a:pPr>
            <a:r>
              <a:rPr lang="en-GB"/>
              <a:t>Freeze geometry/composition</a:t>
            </a:r>
            <a:endParaRPr/>
          </a:p>
          <a:p>
            <a:pPr lvl="1">
              <a:defRPr/>
            </a:pPr>
            <a:endParaRPr lang="en-GB"/>
          </a:p>
          <a:p>
            <a:pPr>
              <a:defRPr/>
            </a:pPr>
            <a:r>
              <a:rPr lang="en-GB"/>
              <a:t>Competitive analysis of QA strategies/detectors</a:t>
            </a:r>
            <a:endParaRPr/>
          </a:p>
          <a:p>
            <a:pPr lvl="1">
              <a:defRPr/>
            </a:pPr>
            <a:r>
              <a:rPr lang="en-GB"/>
              <a:t>reproducible</a:t>
            </a:r>
            <a:endParaRPr/>
          </a:p>
          <a:p>
            <a:pPr lvl="1">
              <a:defRPr/>
            </a:pPr>
            <a:r>
              <a:rPr lang="en-GB"/>
              <a:t>reliable</a:t>
            </a:r>
            <a:endParaRPr/>
          </a:p>
          <a:p>
            <a:pPr lvl="1">
              <a:defRPr/>
            </a:pPr>
            <a:r>
              <a:rPr lang="en-GB"/>
              <a:t>fast</a:t>
            </a:r>
            <a:endParaRPr/>
          </a:p>
          <a:p>
            <a:pPr lvl="1">
              <a:defRPr/>
            </a:pPr>
            <a:endParaRPr lang="en-GB"/>
          </a:p>
          <a:p>
            <a:pPr>
              <a:defRPr/>
            </a:pPr>
            <a:r>
              <a:rPr lang="en-GB"/>
              <a:t>RBE measurements</a:t>
            </a:r>
            <a:endParaRPr/>
          </a:p>
          <a:p>
            <a:pPr lvl="1">
              <a:defRPr/>
            </a:pPr>
            <a:endParaRPr lang="en-GB"/>
          </a:p>
          <a:p>
            <a:pPr>
              <a:defRPr/>
            </a:pPr>
            <a:r>
              <a:rPr lang="en-GB"/>
              <a:t>Characterization of standardized shielding materials</a:t>
            </a:r>
            <a:endParaRPr/>
          </a:p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HEARTS 2nd Annual Meeting - January 20th-21st 2025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 bwMode="auto">
          <a:xfrm>
            <a:off x="3871293" y="2921168"/>
            <a:ext cx="443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6000" b="1">
                <a:solidFill>
                  <a:srgbClr val="FFFFFF"/>
                </a:solidFill>
                <a:latin typeface="Helvetica"/>
              </a:rPr>
              <a:t>Questions?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Tasks</a:t>
            </a:r>
            <a:r>
              <a:rPr lang="fr-CH"/>
              <a:t> &amp; Objectives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1740823"/>
            <a:ext cx="10515600" cy="955304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en-US"/>
              <a:t>Quantitative estimates of shielding effectiveness with GCR/SPE simulator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sp>
        <p:nvSpPr>
          <p:cNvPr id="5" name="TextBox 4"/>
          <p:cNvSpPr txBox="1"/>
          <p:nvPr/>
        </p:nvSpPr>
        <p:spPr bwMode="auto">
          <a:xfrm>
            <a:off x="695400" y="2970392"/>
            <a:ext cx="1075985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/>
              <a:t>Task 6.1:</a:t>
            </a:r>
            <a:r>
              <a:rPr lang="en-GB" sz="2000"/>
              <a:t> </a:t>
            </a:r>
            <a:r>
              <a:rPr lang="en-US" sz="2000"/>
              <a:t>Standardized setup for the GCR/SPE simulation experiments (</a:t>
            </a:r>
            <a:r>
              <a:rPr lang="en-US" sz="2000">
                <a:latin typeface="Arial"/>
              </a:rPr>
              <a:t>GSI, TAS, </a:t>
            </a:r>
            <a:r>
              <a:rPr lang="en-US" sz="2000" i="1">
                <a:latin typeface="Arial"/>
              </a:rPr>
              <a:t>M1 – M24</a:t>
            </a:r>
            <a:r>
              <a:rPr lang="en-US" sz="2000"/>
              <a:t>)</a:t>
            </a:r>
            <a:endParaRPr/>
          </a:p>
          <a:p>
            <a:pPr marL="800100" lvl="1" indent="-342900">
              <a:buClr>
                <a:srgbClr val="F7941D"/>
              </a:buClr>
              <a:buFont typeface="Arial"/>
              <a:buChar char="•"/>
              <a:defRPr/>
            </a:pPr>
            <a:r>
              <a:rPr lang="en-US" sz="2000"/>
              <a:t>Simulation of different space mission scenarios</a:t>
            </a:r>
            <a:endParaRPr/>
          </a:p>
          <a:p>
            <a:pPr marL="800100" lvl="1" indent="-342900">
              <a:buClr>
                <a:srgbClr val="F7941D"/>
              </a:buClr>
              <a:buFont typeface="Arial"/>
              <a:buChar char="•"/>
              <a:defRPr/>
            </a:pPr>
            <a:r>
              <a:rPr lang="en-US" sz="2000"/>
              <a:t>Studies on secondary radiation produced after shielding, including neutrons</a:t>
            </a:r>
            <a:endParaRPr/>
          </a:p>
          <a:p>
            <a:pPr>
              <a:defRPr/>
            </a:pPr>
            <a:r>
              <a:rPr lang="en-GB" sz="2000" b="1"/>
              <a:t>Task 6.2:</a:t>
            </a:r>
            <a:r>
              <a:rPr lang="en-GB" sz="2000"/>
              <a:t> </a:t>
            </a:r>
            <a:r>
              <a:rPr lang="en-US" sz="2000"/>
              <a:t>Quantitative measurement of shielding effectiveness (</a:t>
            </a:r>
            <a:r>
              <a:rPr lang="en-US" sz="2000">
                <a:latin typeface="Arial"/>
              </a:rPr>
              <a:t>GSI, TAS, </a:t>
            </a:r>
            <a:r>
              <a:rPr lang="en-US" sz="2000" i="1">
                <a:latin typeface="Arial"/>
              </a:rPr>
              <a:t>M12 – M36</a:t>
            </a:r>
            <a:r>
              <a:rPr lang="en-US" sz="2000"/>
              <a:t>)</a:t>
            </a:r>
            <a:endParaRPr/>
          </a:p>
          <a:p>
            <a:pPr marL="800100" lvl="1" indent="-342900">
              <a:buClr>
                <a:srgbClr val="F7941D"/>
              </a:buClr>
              <a:buFont typeface="Arial"/>
              <a:buChar char="•"/>
              <a:defRPr/>
            </a:pPr>
            <a:r>
              <a:rPr lang="en-US" sz="2000"/>
              <a:t>Behind shielding of different materials and thickness</a:t>
            </a:r>
            <a:endParaRPr/>
          </a:p>
          <a:p>
            <a:pPr marL="800100" lvl="1" indent="-342900">
              <a:buClr>
                <a:srgbClr val="F7941D"/>
              </a:buClr>
              <a:buFont typeface="Arial"/>
              <a:buChar char="•"/>
              <a:defRPr/>
            </a:pPr>
            <a:r>
              <a:rPr lang="en-US" sz="2000"/>
              <a:t>Inside a phantom</a:t>
            </a:r>
            <a:endParaRPr/>
          </a:p>
          <a:p>
            <a:pPr>
              <a:defRPr/>
            </a:pPr>
            <a:r>
              <a:rPr lang="de-DE" sz="2000" b="1"/>
              <a:t>Task 6.3:</a:t>
            </a:r>
            <a:r>
              <a:rPr lang="de-DE" sz="2000"/>
              <a:t> Radiobiological </a:t>
            </a:r>
            <a:r>
              <a:rPr lang="de-DE" sz="2000"/>
              <a:t>characterization</a:t>
            </a:r>
            <a:r>
              <a:rPr lang="de-DE" sz="2000"/>
              <a:t> </a:t>
            </a:r>
            <a:r>
              <a:rPr lang="en-US" sz="2000"/>
              <a:t>(</a:t>
            </a:r>
            <a:r>
              <a:rPr lang="en-US" sz="2000">
                <a:latin typeface="Arial"/>
              </a:rPr>
              <a:t>GSI, </a:t>
            </a:r>
            <a:r>
              <a:rPr lang="en-US" sz="2000" i="1">
                <a:latin typeface="Arial"/>
              </a:rPr>
              <a:t>M24 – M48</a:t>
            </a:r>
            <a:r>
              <a:rPr lang="en-US" sz="2000"/>
              <a:t>)</a:t>
            </a:r>
            <a:endParaRPr lang="de-DE" sz="2000"/>
          </a:p>
          <a:p>
            <a:pPr marL="800100" lvl="1" indent="-342900">
              <a:buClr>
                <a:srgbClr val="F7941D"/>
              </a:buClr>
              <a:buFont typeface="Arial"/>
              <a:buChar char="•"/>
              <a:defRPr/>
            </a:pPr>
            <a:r>
              <a:rPr lang="en-US" sz="2000"/>
              <a:t>Biological effectiveness of GCR/SPE simulator irradiations</a:t>
            </a:r>
            <a:endParaRPr/>
          </a:p>
          <a:p>
            <a:pPr marL="800100" lvl="1" indent="-342900">
              <a:buFont typeface="Arial"/>
              <a:buChar char="•"/>
              <a:defRPr/>
            </a:pPr>
            <a:endParaRPr lang="de-DE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sp>
        <p:nvSpPr>
          <p:cNvPr id="5" name="TextBox 21"/>
          <p:cNvSpPr txBox="1"/>
          <p:nvPr/>
        </p:nvSpPr>
        <p:spPr bwMode="auto">
          <a:xfrm>
            <a:off x="1303746" y="4921405"/>
            <a:ext cx="1886102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sz="1600"/>
              <a:t>Irradiation Setups:</a:t>
            </a:r>
            <a:endParaRPr sz="2000"/>
          </a:p>
        </p:txBody>
      </p:sp>
      <p:grpSp>
        <p:nvGrpSpPr>
          <p:cNvPr id="6" name="Group 5"/>
          <p:cNvGrpSpPr/>
          <p:nvPr/>
        </p:nvGrpSpPr>
        <p:grpSpPr bwMode="auto">
          <a:xfrm>
            <a:off x="1380067" y="5195630"/>
            <a:ext cx="9370519" cy="969674"/>
            <a:chOff x="288387" y="3965353"/>
            <a:chExt cx="8766319" cy="754356"/>
          </a:xfrm>
        </p:grpSpPr>
        <p:grpSp>
          <p:nvGrpSpPr>
            <p:cNvPr id="20" name="Group 19"/>
            <p:cNvGrpSpPr/>
            <p:nvPr/>
          </p:nvGrpSpPr>
          <p:grpSpPr bwMode="auto">
            <a:xfrm>
              <a:off x="288387" y="3967088"/>
              <a:ext cx="1333287" cy="752621"/>
              <a:chOff x="288387" y="3967088"/>
              <a:chExt cx="1333287" cy="752621"/>
            </a:xfrm>
            <a:solidFill>
              <a:schemeClr val="accent2"/>
            </a:solidFill>
          </p:grpSpPr>
          <p:sp>
            <p:nvSpPr>
              <p:cNvPr id="36" name="Rounded Rectangle 22"/>
              <p:cNvSpPr/>
              <p:nvPr/>
            </p:nvSpPr>
            <p:spPr bwMode="auto">
              <a:xfrm>
                <a:off x="422568" y="4072596"/>
                <a:ext cx="1199106" cy="647113"/>
              </a:xfrm>
              <a:prstGeom prst="roundRect">
                <a:avLst>
                  <a:gd name="adj" fmla="val 16667"/>
                </a:avLst>
              </a:prstGeom>
              <a:solidFill>
                <a:srgbClr val="F7941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050"/>
                  <a:t>1 GeV/n </a:t>
                </a:r>
                <a:r>
                  <a:rPr sz="1050" baseline="30000"/>
                  <a:t>56</a:t>
                </a:r>
                <a:r>
                  <a:rPr sz="1050"/>
                  <a:t>Fe </a:t>
                </a:r>
                <a:endParaRPr/>
              </a:p>
              <a:p>
                <a:pPr algn="ctr">
                  <a:defRPr/>
                </a:pPr>
                <a:r>
                  <a:rPr sz="1050"/>
                  <a:t>+ </a:t>
                </a:r>
                <a:endParaRPr/>
              </a:p>
              <a:p>
                <a:pPr algn="ctr">
                  <a:defRPr/>
                </a:pPr>
                <a:r>
                  <a:rPr sz="1050"/>
                  <a:t>Modulator</a:t>
                </a:r>
                <a:endParaRPr/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288387" y="3967088"/>
                <a:ext cx="225620" cy="211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200">
                    <a:solidFill>
                      <a:schemeClr val="tx1"/>
                    </a:solidFill>
                  </a:rPr>
                  <a:t>1</a:t>
                </a:r>
                <a:endParaRPr/>
              </a:p>
            </p:txBody>
          </p:sp>
        </p:grpSp>
        <p:grpSp>
          <p:nvGrpSpPr>
            <p:cNvPr id="21" name="Group 20"/>
            <p:cNvGrpSpPr/>
            <p:nvPr/>
          </p:nvGrpSpPr>
          <p:grpSpPr bwMode="auto">
            <a:xfrm>
              <a:off x="1755855" y="3965353"/>
              <a:ext cx="1333287" cy="752621"/>
              <a:chOff x="288387" y="3967088"/>
              <a:chExt cx="1333287" cy="752621"/>
            </a:xfrm>
            <a:solidFill>
              <a:schemeClr val="accent2"/>
            </a:solidFill>
          </p:grpSpPr>
          <p:sp>
            <p:nvSpPr>
              <p:cNvPr id="34" name="Rounded Rectangle 37"/>
              <p:cNvSpPr/>
              <p:nvPr/>
            </p:nvSpPr>
            <p:spPr bwMode="auto">
              <a:xfrm>
                <a:off x="422568" y="4072596"/>
                <a:ext cx="1199106" cy="647113"/>
              </a:xfrm>
              <a:prstGeom prst="roundRect">
                <a:avLst>
                  <a:gd name="adj" fmla="val 16667"/>
                </a:avLst>
              </a:prstGeom>
              <a:solidFill>
                <a:srgbClr val="F7941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050"/>
                  <a:t>700 MeV/n </a:t>
                </a:r>
                <a:r>
                  <a:rPr sz="1050" baseline="30000"/>
                  <a:t>56</a:t>
                </a:r>
                <a:r>
                  <a:rPr sz="1050"/>
                  <a:t>Fe </a:t>
                </a:r>
                <a:endParaRPr/>
              </a:p>
              <a:p>
                <a:pPr algn="ctr">
                  <a:defRPr/>
                </a:pPr>
                <a:r>
                  <a:rPr sz="1050"/>
                  <a:t>+ </a:t>
                </a:r>
                <a:endParaRPr/>
              </a:p>
              <a:p>
                <a:pPr algn="ctr">
                  <a:defRPr/>
                </a:pPr>
                <a:r>
                  <a:rPr sz="1050"/>
                  <a:t>Modulator</a:t>
                </a:r>
                <a:endParaRPr/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288387" y="3967088"/>
                <a:ext cx="225620" cy="211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200">
                    <a:solidFill>
                      <a:schemeClr val="tx1"/>
                    </a:solidFill>
                  </a:rPr>
                  <a:t>2</a:t>
                </a:r>
                <a:endParaRPr/>
              </a:p>
            </p:txBody>
          </p:sp>
        </p:grpSp>
        <p:grpSp>
          <p:nvGrpSpPr>
            <p:cNvPr id="22" name="Group 21"/>
            <p:cNvGrpSpPr/>
            <p:nvPr/>
          </p:nvGrpSpPr>
          <p:grpSpPr bwMode="auto">
            <a:xfrm>
              <a:off x="3223796" y="3965353"/>
              <a:ext cx="1333287" cy="752621"/>
              <a:chOff x="288387" y="3967088"/>
              <a:chExt cx="1333287" cy="752621"/>
            </a:xfrm>
            <a:solidFill>
              <a:schemeClr val="accent2"/>
            </a:solidFill>
          </p:grpSpPr>
          <p:sp>
            <p:nvSpPr>
              <p:cNvPr id="32" name="Rounded Rectangle 40"/>
              <p:cNvSpPr/>
              <p:nvPr/>
            </p:nvSpPr>
            <p:spPr bwMode="auto">
              <a:xfrm>
                <a:off x="422568" y="4072596"/>
                <a:ext cx="1199106" cy="647113"/>
              </a:xfrm>
              <a:prstGeom prst="roundRect">
                <a:avLst>
                  <a:gd name="adj" fmla="val 16667"/>
                </a:avLst>
              </a:prstGeom>
              <a:solidFill>
                <a:srgbClr val="F7941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050"/>
                  <a:t>350 MeV/n </a:t>
                </a:r>
                <a:r>
                  <a:rPr sz="1050" baseline="30000"/>
                  <a:t>56</a:t>
                </a:r>
                <a:r>
                  <a:rPr sz="1050"/>
                  <a:t>Fe </a:t>
                </a:r>
                <a:endParaRPr/>
              </a:p>
              <a:p>
                <a:pPr algn="ctr">
                  <a:defRPr/>
                </a:pPr>
                <a:r>
                  <a:rPr sz="1050"/>
                  <a:t>+ </a:t>
                </a:r>
                <a:endParaRPr/>
              </a:p>
              <a:p>
                <a:pPr algn="ctr">
                  <a:defRPr/>
                </a:pPr>
                <a:r>
                  <a:rPr sz="1050"/>
                  <a:t>Modulator</a:t>
                </a:r>
                <a:endParaRPr/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288387" y="3967088"/>
                <a:ext cx="225620" cy="211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200">
                    <a:solidFill>
                      <a:schemeClr val="tx1"/>
                    </a:solidFill>
                  </a:rPr>
                  <a:t>3</a:t>
                </a:r>
                <a:endParaRPr/>
              </a:p>
            </p:txBody>
          </p:sp>
        </p:grpSp>
        <p:grpSp>
          <p:nvGrpSpPr>
            <p:cNvPr id="23" name="Group 22"/>
            <p:cNvGrpSpPr/>
            <p:nvPr/>
          </p:nvGrpSpPr>
          <p:grpSpPr bwMode="auto">
            <a:xfrm>
              <a:off x="4691264" y="3966545"/>
              <a:ext cx="1428507" cy="752621"/>
              <a:chOff x="288387" y="3967088"/>
              <a:chExt cx="1428507" cy="752621"/>
            </a:xfrm>
          </p:grpSpPr>
          <p:sp>
            <p:nvSpPr>
              <p:cNvPr id="30" name="Rounded Rectangle 43"/>
              <p:cNvSpPr/>
              <p:nvPr/>
            </p:nvSpPr>
            <p:spPr bwMode="auto">
              <a:xfrm>
                <a:off x="422567" y="4072596"/>
                <a:ext cx="1294327" cy="647113"/>
              </a:xfrm>
              <a:prstGeom prst="roundRect">
                <a:avLst>
                  <a:gd name="adj" fmla="val 16667"/>
                </a:avLst>
              </a:prstGeom>
              <a:solidFill>
                <a:srgbClr val="0E75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050"/>
                  <a:t>1 GeV/n </a:t>
                </a:r>
                <a:r>
                  <a:rPr sz="1050" baseline="30000"/>
                  <a:t>56</a:t>
                </a:r>
                <a:r>
                  <a:rPr sz="1050"/>
                  <a:t>Fe </a:t>
                </a:r>
                <a:endParaRPr/>
              </a:p>
              <a:p>
                <a:pPr algn="ctr">
                  <a:defRPr/>
                </a:pPr>
                <a:r>
                  <a:rPr sz="1050"/>
                  <a:t>+ </a:t>
                </a:r>
                <a:endParaRPr/>
              </a:p>
              <a:p>
                <a:pPr algn="ctr">
                  <a:defRPr/>
                </a:pPr>
                <a:r>
                  <a:rPr sz="1050"/>
                  <a:t>Al + PMMA slabs</a:t>
                </a:r>
                <a:endParaRPr/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288387" y="3967088"/>
                <a:ext cx="225620" cy="211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200">
                    <a:solidFill>
                      <a:schemeClr val="tx1"/>
                    </a:solidFill>
                  </a:rPr>
                  <a:t>4</a:t>
                </a:r>
                <a:endParaRPr/>
              </a:p>
            </p:txBody>
          </p:sp>
        </p:grpSp>
        <p:grpSp>
          <p:nvGrpSpPr>
            <p:cNvPr id="24" name="Group 23"/>
            <p:cNvGrpSpPr/>
            <p:nvPr/>
          </p:nvGrpSpPr>
          <p:grpSpPr bwMode="auto">
            <a:xfrm>
              <a:off x="6253951" y="3965353"/>
              <a:ext cx="1333287" cy="752621"/>
              <a:chOff x="288387" y="3967088"/>
              <a:chExt cx="1333287" cy="752621"/>
            </a:xfrm>
          </p:grpSpPr>
          <p:sp>
            <p:nvSpPr>
              <p:cNvPr id="28" name="Rounded Rectangle 46"/>
              <p:cNvSpPr/>
              <p:nvPr/>
            </p:nvSpPr>
            <p:spPr bwMode="auto">
              <a:xfrm>
                <a:off x="422568" y="4072596"/>
                <a:ext cx="1199106" cy="647113"/>
              </a:xfrm>
              <a:prstGeom prst="roundRect">
                <a:avLst>
                  <a:gd name="adj" fmla="val 16667"/>
                </a:avLst>
              </a:prstGeom>
              <a:solidFill>
                <a:srgbClr val="0E75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050"/>
                  <a:t>700 MeV/n </a:t>
                </a:r>
                <a:r>
                  <a:rPr sz="1050" baseline="30000"/>
                  <a:t>56</a:t>
                </a:r>
                <a:r>
                  <a:rPr sz="1050"/>
                  <a:t>Fe </a:t>
                </a:r>
                <a:endParaRPr/>
              </a:p>
              <a:p>
                <a:pPr algn="ctr">
                  <a:defRPr/>
                </a:pPr>
                <a:r>
                  <a:rPr sz="1050"/>
                  <a:t>+ </a:t>
                </a:r>
                <a:endParaRPr/>
              </a:p>
              <a:p>
                <a:pPr algn="ctr">
                  <a:defRPr/>
                </a:pPr>
                <a:r>
                  <a:rPr sz="1050"/>
                  <a:t>Al slab</a:t>
                </a:r>
                <a:endParaRPr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288387" y="3967088"/>
                <a:ext cx="225620" cy="211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200">
                    <a:solidFill>
                      <a:schemeClr val="tx1"/>
                    </a:solidFill>
                  </a:rPr>
                  <a:t>5</a:t>
                </a:r>
                <a:endParaRPr/>
              </a:p>
            </p:txBody>
          </p:sp>
        </p:grpSp>
        <p:grpSp>
          <p:nvGrpSpPr>
            <p:cNvPr id="25" name="Group 24"/>
            <p:cNvGrpSpPr/>
            <p:nvPr/>
          </p:nvGrpSpPr>
          <p:grpSpPr bwMode="auto">
            <a:xfrm>
              <a:off x="7721419" y="3965353"/>
              <a:ext cx="1333287" cy="752621"/>
              <a:chOff x="288387" y="3967088"/>
              <a:chExt cx="1333287" cy="752621"/>
            </a:xfrm>
          </p:grpSpPr>
          <p:sp>
            <p:nvSpPr>
              <p:cNvPr id="26" name="Rounded Rectangle 49"/>
              <p:cNvSpPr/>
              <p:nvPr/>
            </p:nvSpPr>
            <p:spPr bwMode="auto">
              <a:xfrm>
                <a:off x="422568" y="4072596"/>
                <a:ext cx="1199106" cy="647113"/>
              </a:xfrm>
              <a:prstGeom prst="roundRect">
                <a:avLst>
                  <a:gd name="adj" fmla="val 16667"/>
                </a:avLst>
              </a:prstGeom>
              <a:solidFill>
                <a:srgbClr val="0E75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050"/>
                  <a:t>350 MeV/n </a:t>
                </a:r>
                <a:r>
                  <a:rPr sz="1050" baseline="30000"/>
                  <a:t>56</a:t>
                </a:r>
                <a:r>
                  <a:rPr sz="1050"/>
                  <a:t>Fe </a:t>
                </a:r>
                <a:endParaRPr/>
              </a:p>
              <a:p>
                <a:pPr algn="ctr">
                  <a:defRPr/>
                </a:pPr>
                <a:r>
                  <a:rPr sz="1050"/>
                  <a:t>+</a:t>
                </a:r>
                <a:endParaRPr/>
              </a:p>
              <a:p>
                <a:pPr algn="ctr">
                  <a:defRPr/>
                </a:pPr>
                <a:r>
                  <a:rPr sz="1050"/>
                  <a:t>PMMA slab</a:t>
                </a:r>
                <a:endParaRPr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288387" y="3967088"/>
                <a:ext cx="225620" cy="211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/>
                <a:no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sz="1200">
                    <a:solidFill>
                      <a:schemeClr val="tx1"/>
                    </a:solidFill>
                  </a:rPr>
                  <a:t>6</a:t>
                </a:r>
                <a:endParaRPr/>
              </a:p>
            </p:txBody>
          </p:sp>
        </p:grpSp>
      </p:grpSp>
      <p:grpSp>
        <p:nvGrpSpPr>
          <p:cNvPr id="7" name="Group 6"/>
          <p:cNvGrpSpPr/>
          <p:nvPr/>
        </p:nvGrpSpPr>
        <p:grpSpPr bwMode="auto">
          <a:xfrm>
            <a:off x="839416" y="1336431"/>
            <a:ext cx="10093847" cy="3758362"/>
            <a:chOff x="392657" y="996166"/>
            <a:chExt cx="7772400" cy="2588572"/>
          </a:xfrm>
        </p:grpSpPr>
        <p:grpSp>
          <p:nvGrpSpPr>
            <p:cNvPr id="8" name="Group 7"/>
            <p:cNvGrpSpPr/>
            <p:nvPr/>
          </p:nvGrpSpPr>
          <p:grpSpPr bwMode="auto">
            <a:xfrm>
              <a:off x="392657" y="996166"/>
              <a:ext cx="7772400" cy="2588572"/>
              <a:chOff x="188840" y="995623"/>
              <a:chExt cx="7772400" cy="2588572"/>
            </a:xfrm>
          </p:grpSpPr>
          <p:grpSp>
            <p:nvGrpSpPr>
              <p:cNvPr id="10" name="Group 9"/>
              <p:cNvGrpSpPr/>
              <p:nvPr/>
            </p:nvGrpSpPr>
            <p:grpSpPr bwMode="auto">
              <a:xfrm>
                <a:off x="188840" y="995623"/>
                <a:ext cx="7772400" cy="2588572"/>
                <a:chOff x="685800" y="998690"/>
                <a:chExt cx="7772400" cy="2588572"/>
              </a:xfrm>
            </p:grpSpPr>
            <p:grpSp>
              <p:nvGrpSpPr>
                <p:cNvPr id="12" name="Group 11"/>
                <p:cNvGrpSpPr/>
                <p:nvPr/>
              </p:nvGrpSpPr>
              <p:grpSpPr bwMode="auto">
                <a:xfrm>
                  <a:off x="685800" y="998690"/>
                  <a:ext cx="7772400" cy="2506234"/>
                  <a:chOff x="685800" y="998690"/>
                  <a:chExt cx="7772400" cy="2506234"/>
                </a:xfrm>
              </p:grpSpPr>
              <p:pic>
                <p:nvPicPr>
                  <p:cNvPr id="18" name="Picture 17" descr="A machine in a factory&#10;&#10;Description automatically generated"/>
                  <p:cNvPicPr>
                    <a:picLocks noChangeAspect="1"/>
                  </p:cNvPicPr>
                  <p:nvPr/>
                </p:nvPicPr>
                <p:blipFill>
                  <a:blip r:embed="rId2"/>
                  <a:stretch/>
                </p:blipFill>
                <p:spPr bwMode="auto">
                  <a:xfrm>
                    <a:off x="685800" y="1020218"/>
                    <a:ext cx="7772400" cy="2484706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 descr="A machine with blue and red tubes&#10;&#10;Description automatically generated with medium confidence"/>
                  <p:cNvPicPr>
                    <a:picLocks noChangeAspect="1"/>
                  </p:cNvPicPr>
                  <p:nvPr/>
                </p:nvPicPr>
                <p:blipFill>
                  <a:blip r:embed="rId3"/>
                  <a:srcRect l="0" t="7901" r="0" b="19836"/>
                  <a:stretch/>
                </p:blipFill>
                <p:spPr bwMode="auto">
                  <a:xfrm>
                    <a:off x="2001520" y="998690"/>
                    <a:ext cx="4118252" cy="2232000"/>
                  </a:xfrm>
                  <a:prstGeom prst="ellipse">
                    <a:avLst/>
                  </a:prstGeom>
                  <a:ln>
                    <a:solidFill>
                      <a:schemeClr val="bg1"/>
                    </a:solidFill>
                  </a:ln>
                  <a:effectLst>
                    <a:softEdge rad="112500"/>
                  </a:effectLst>
                </p:spPr>
              </p:pic>
            </p:grpSp>
            <p:sp>
              <p:nvSpPr>
                <p:cNvPr id="13" name="Line Callout 2 12"/>
                <p:cNvSpPr/>
                <p:nvPr/>
              </p:nvSpPr>
              <p:spPr bwMode="auto">
                <a:xfrm>
                  <a:off x="2050758" y="3026478"/>
                  <a:ext cx="1135575" cy="212890"/>
                </a:xfrm>
                <a:prstGeom prst="borderCallout2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-241026"/>
                    <a:gd name="adj6" fmla="val 117477"/>
                  </a:avLst>
                </a:prstGeom>
                <a:solidFill>
                  <a:srgbClr val="0E75B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100"/>
                    <a:t>Aluminum Slab</a:t>
                  </a:r>
                  <a:endParaRPr/>
                </a:p>
              </p:txBody>
            </p:sp>
            <p:sp>
              <p:nvSpPr>
                <p:cNvPr id="14" name="Line Callout 3 14"/>
                <p:cNvSpPr/>
                <p:nvPr/>
              </p:nvSpPr>
              <p:spPr bwMode="auto">
                <a:xfrm>
                  <a:off x="2961134" y="1490609"/>
                  <a:ext cx="874313" cy="203982"/>
                </a:xfrm>
                <a:prstGeom prst="borderCallout3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100000"/>
                    <a:gd name="adj6" fmla="val -16667"/>
                    <a:gd name="adj7" fmla="val 502617"/>
                    <a:gd name="adj8" fmla="val 105905"/>
                  </a:avLst>
                </a:prstGeom>
                <a:solidFill>
                  <a:srgbClr val="0E75B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050"/>
                    <a:t>PMMA slab</a:t>
                  </a:r>
                  <a:endParaRPr/>
                </a:p>
              </p:txBody>
            </p:sp>
            <p:sp>
              <p:nvSpPr>
                <p:cNvPr id="15" name="Line Callout 2 15"/>
                <p:cNvSpPr/>
                <p:nvPr/>
              </p:nvSpPr>
              <p:spPr bwMode="auto">
                <a:xfrm>
                  <a:off x="3604941" y="3195424"/>
                  <a:ext cx="874314" cy="391838"/>
                </a:xfrm>
                <a:prstGeom prst="borderCallout2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-179679"/>
                    <a:gd name="adj6" fmla="val 82370"/>
                  </a:avLst>
                </a:prstGeom>
                <a:solidFill>
                  <a:srgbClr val="F7941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100"/>
                    <a:t>1 GeV/n Modulator</a:t>
                  </a:r>
                  <a:endParaRPr/>
                </a:p>
              </p:txBody>
            </p:sp>
            <p:sp>
              <p:nvSpPr>
                <p:cNvPr id="16" name="Line Callout 2 16"/>
                <p:cNvSpPr/>
                <p:nvPr/>
              </p:nvSpPr>
              <p:spPr bwMode="auto">
                <a:xfrm>
                  <a:off x="4992631" y="2937004"/>
                  <a:ext cx="874314" cy="391838"/>
                </a:xfrm>
                <a:prstGeom prst="borderCallout2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-91486"/>
                    <a:gd name="adj6" fmla="val -36661"/>
                  </a:avLst>
                </a:prstGeom>
                <a:solidFill>
                  <a:srgbClr val="F7941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100"/>
                    <a:t>700 MeV/n Modulator</a:t>
                  </a:r>
                  <a:endParaRPr/>
                </a:p>
              </p:txBody>
            </p:sp>
            <p:sp>
              <p:nvSpPr>
                <p:cNvPr id="17" name="Line Callout 3 19"/>
                <p:cNvSpPr/>
                <p:nvPr/>
              </p:nvSpPr>
              <p:spPr bwMode="auto">
                <a:xfrm flipH="1">
                  <a:off x="5491089" y="1396681"/>
                  <a:ext cx="874313" cy="391838"/>
                </a:xfrm>
                <a:prstGeom prst="borderCallout3">
                  <a:avLst>
                    <a:gd name="adj1" fmla="val 18750"/>
                    <a:gd name="adj2" fmla="val -8333"/>
                    <a:gd name="adj3" fmla="val 18750"/>
                    <a:gd name="adj4" fmla="val -16667"/>
                    <a:gd name="adj5" fmla="val 100000"/>
                    <a:gd name="adj6" fmla="val -16667"/>
                    <a:gd name="adj7" fmla="val 289995"/>
                    <a:gd name="adj8" fmla="val 122800"/>
                  </a:avLst>
                </a:prstGeom>
                <a:solidFill>
                  <a:srgbClr val="F7941D"/>
                </a:solidFill>
                <a:ln w="127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/>
                  <a:noAutofit/>
                </a:bodyPr>
                <a:lstStyle>
                  <a:defPPr>
                    <a:defRPr lang="fr-FR"/>
                  </a:defPPr>
                  <a:lvl1pPr marL="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>
                    <a:defRPr sz="18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r>
                    <a:rPr sz="1050"/>
                    <a:t>350 MeV/n Modulator</a:t>
                  </a:r>
                  <a:endParaRPr/>
                </a:p>
              </p:txBody>
            </p:sp>
          </p:grpSp>
          <p:pic>
            <p:nvPicPr>
              <p:cNvPr id="11" name="Picture 10" descr="A robotic arm in a factory&#10;&#10;Description automatically generated"/>
              <p:cNvPicPr>
                <a:picLocks noChangeAspect="1"/>
              </p:cNvPicPr>
              <p:nvPr/>
            </p:nvPicPr>
            <p:blipFill>
              <a:blip r:embed="rId4"/>
              <a:srcRect l="31730" t="25718" r="12465" b="27587"/>
              <a:stretch/>
            </p:blipFill>
            <p:spPr bwMode="auto">
              <a:xfrm rot="5400000">
                <a:off x="6480068" y="2028639"/>
                <a:ext cx="1810333" cy="1136103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9" name="Line Callout 3 58"/>
            <p:cNvSpPr/>
            <p:nvPr/>
          </p:nvSpPr>
          <p:spPr bwMode="auto">
            <a:xfrm flipH="1">
              <a:off x="6678228" y="1123317"/>
              <a:ext cx="1073096" cy="203982"/>
            </a:xfrm>
            <a:prstGeom prst="borderCallout3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00000"/>
                <a:gd name="adj6" fmla="val -16667"/>
                <a:gd name="adj7" fmla="val 338900"/>
                <a:gd name="adj8" fmla="val 28502"/>
              </a:avLst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TEPC detector</a:t>
              </a: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pic>
        <p:nvPicPr>
          <p:cNvPr id="9" name="Inhaltsplatzhalter 13"/>
          <p:cNvPicPr>
            <a:picLocks noChangeAspect="1" noGrp="1"/>
          </p:cNvPicPr>
          <p:nvPr/>
        </p:nvPicPr>
        <p:blipFill>
          <a:blip r:embed="rId2"/>
          <a:stretch/>
        </p:blipFill>
        <p:spPr bwMode="auto">
          <a:xfrm rot="5400000">
            <a:off x="7968207" y="1949505"/>
            <a:ext cx="3672408" cy="2952328"/>
          </a:xfrm>
          <a:prstGeom prst="rect">
            <a:avLst/>
          </a:prstGeom>
        </p:spPr>
      </p:pic>
      <p:pic>
        <p:nvPicPr>
          <p:cNvPr id="10" name="Inhaltsplatzhalter 15"/>
          <p:cNvPicPr>
            <a:picLocks noChangeAspect="1" noGrp="1"/>
          </p:cNvPicPr>
          <p:nvPr/>
        </p:nvPicPr>
        <p:blipFill>
          <a:blip r:embed="rId3"/>
          <a:stretch/>
        </p:blipFill>
        <p:spPr bwMode="auto">
          <a:xfrm rot="5400000">
            <a:off x="4547828" y="1704139"/>
            <a:ext cx="3672408" cy="3456384"/>
          </a:xfrm>
          <a:prstGeom prst="rect">
            <a:avLst/>
          </a:prstGeom>
        </p:spPr>
      </p:pic>
      <p:pic>
        <p:nvPicPr>
          <p:cNvPr id="11" name="Grafik 1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400000">
            <a:off x="875445" y="1632106"/>
            <a:ext cx="3672408" cy="3600450"/>
          </a:xfrm>
          <a:prstGeom prst="rect">
            <a:avLst/>
          </a:prstGeom>
        </p:spPr>
      </p:pic>
      <p:sp>
        <p:nvSpPr>
          <p:cNvPr id="12" name="Rounded Rectangle 22"/>
          <p:cNvSpPr/>
          <p:nvPr/>
        </p:nvSpPr>
        <p:spPr bwMode="auto">
          <a:xfrm>
            <a:off x="1523496" y="5333483"/>
            <a:ext cx="1281752" cy="831821"/>
          </a:xfrm>
          <a:prstGeom prst="roundRect">
            <a:avLst>
              <a:gd name="adj" fmla="val 16667"/>
            </a:avLst>
          </a:prstGeom>
          <a:solidFill>
            <a:srgbClr val="F794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1050"/>
              <a:t>1 GeV/n </a:t>
            </a:r>
            <a:r>
              <a:rPr sz="1050" baseline="30000"/>
              <a:t>56</a:t>
            </a:r>
            <a:r>
              <a:rPr sz="1050"/>
              <a:t>Fe </a:t>
            </a:r>
            <a:endParaRPr/>
          </a:p>
          <a:p>
            <a:pPr algn="ctr">
              <a:defRPr/>
            </a:pPr>
            <a:r>
              <a:rPr sz="1050"/>
              <a:t>+ </a:t>
            </a:r>
            <a:endParaRPr/>
          </a:p>
          <a:p>
            <a:pPr algn="ctr">
              <a:defRPr/>
            </a:pPr>
            <a:r>
              <a:rPr sz="1050"/>
              <a:t>Modulator</a:t>
            </a:r>
            <a:endParaRPr/>
          </a:p>
        </p:txBody>
      </p:sp>
      <p:sp>
        <p:nvSpPr>
          <p:cNvPr id="13" name="Rectangle 12"/>
          <p:cNvSpPr/>
          <p:nvPr/>
        </p:nvSpPr>
        <p:spPr bwMode="auto">
          <a:xfrm>
            <a:off x="1380067" y="5197860"/>
            <a:ext cx="241170" cy="2712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sz="1200">
                <a:solidFill>
                  <a:schemeClr val="tx1"/>
                </a:solidFill>
              </a:rPr>
              <a:t>1</a:t>
            </a:r>
            <a:endParaRPr/>
          </a:p>
        </p:txBody>
      </p:sp>
      <p:grpSp>
        <p:nvGrpSpPr>
          <p:cNvPr id="19" name="Group 18"/>
          <p:cNvGrpSpPr/>
          <p:nvPr/>
        </p:nvGrpSpPr>
        <p:grpSpPr bwMode="auto">
          <a:xfrm>
            <a:off x="5591944" y="5195630"/>
            <a:ext cx="1425181" cy="967444"/>
            <a:chOff x="2948677" y="5195630"/>
            <a:chExt cx="1425181" cy="967444"/>
          </a:xfrm>
        </p:grpSpPr>
        <p:sp>
          <p:nvSpPr>
            <p:cNvPr id="14" name="Rounded Rectangle 37"/>
            <p:cNvSpPr/>
            <p:nvPr/>
          </p:nvSpPr>
          <p:spPr bwMode="auto">
            <a:xfrm>
              <a:off x="3092106" y="5331253"/>
              <a:ext cx="1281752" cy="831821"/>
            </a:xfrm>
            <a:prstGeom prst="roundRect">
              <a:avLst>
                <a:gd name="adj" fmla="val 16667"/>
              </a:avLst>
            </a:prstGeom>
            <a:solidFill>
              <a:srgbClr val="F7941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700 MeV/n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/>
            </a:p>
            <a:p>
              <a:pPr algn="ctr">
                <a:defRPr/>
              </a:pPr>
              <a:r>
                <a:rPr sz="1050"/>
                <a:t>Modulator</a:t>
              </a:r>
              <a:endParaRPr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948677" y="5195630"/>
              <a:ext cx="241170" cy="2712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2</a:t>
              </a:r>
              <a:endParaRPr/>
            </a:p>
          </p:txBody>
        </p:sp>
      </p:grpSp>
      <p:grpSp>
        <p:nvGrpSpPr>
          <p:cNvPr id="18" name="Group 17"/>
          <p:cNvGrpSpPr/>
          <p:nvPr/>
        </p:nvGrpSpPr>
        <p:grpSpPr bwMode="auto">
          <a:xfrm>
            <a:off x="8904312" y="5195630"/>
            <a:ext cx="1425181" cy="967444"/>
            <a:chOff x="4517793" y="5195630"/>
            <a:chExt cx="1425181" cy="967444"/>
          </a:xfrm>
        </p:grpSpPr>
        <p:sp>
          <p:nvSpPr>
            <p:cNvPr id="16" name="Rounded Rectangle 40"/>
            <p:cNvSpPr/>
            <p:nvPr/>
          </p:nvSpPr>
          <p:spPr bwMode="auto">
            <a:xfrm>
              <a:off x="4661222" y="5331253"/>
              <a:ext cx="1281752" cy="831821"/>
            </a:xfrm>
            <a:prstGeom prst="roundRect">
              <a:avLst>
                <a:gd name="adj" fmla="val 16667"/>
              </a:avLst>
            </a:prstGeom>
            <a:solidFill>
              <a:srgbClr val="F7941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050"/>
                <a:t>350 MeV/n </a:t>
              </a:r>
              <a:r>
                <a:rPr sz="1050" baseline="30000"/>
                <a:t>56</a:t>
              </a:r>
              <a:r>
                <a:rPr sz="1050"/>
                <a:t>Fe </a:t>
              </a:r>
              <a:endParaRPr/>
            </a:p>
            <a:p>
              <a:pPr algn="ctr">
                <a:defRPr/>
              </a:pPr>
              <a:r>
                <a:rPr sz="1050"/>
                <a:t>+ </a:t>
              </a:r>
              <a:endParaRPr/>
            </a:p>
            <a:p>
              <a:pPr algn="ctr">
                <a:defRPr/>
              </a:pPr>
              <a:r>
                <a:rPr sz="1050"/>
                <a:t>Modulator</a:t>
              </a:r>
              <a:endParaRPr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4517793" y="5195630"/>
              <a:ext cx="241170" cy="2712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/>
              <a:no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sz="1200">
                  <a:solidFill>
                    <a:schemeClr val="tx1"/>
                  </a:solidFill>
                </a:rPr>
                <a:t>3</a:t>
              </a:r>
              <a:endParaRPr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l="0" t="0" r="49681" b="0"/>
          <a:stretch/>
        </p:blipFill>
        <p:spPr bwMode="auto">
          <a:xfrm>
            <a:off x="283915" y="116632"/>
            <a:ext cx="3076997" cy="2400300"/>
          </a:xfrm>
          <a:prstGeom prst="rect">
            <a:avLst/>
          </a:prstGeom>
          <a:noFill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/>
          <a:srcRect l="50635" t="0" r="-1590" b="0"/>
          <a:stretch/>
        </p:blipFill>
        <p:spPr bwMode="auto">
          <a:xfrm>
            <a:off x="4789961" y="4341068"/>
            <a:ext cx="3115904" cy="2400300"/>
          </a:xfrm>
          <a:prstGeom prst="rect">
            <a:avLst/>
          </a:prstGeom>
          <a:noFill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/>
          <a:srcRect l="50143" t="0" r="-3132" b="0"/>
          <a:stretch/>
        </p:blipFill>
        <p:spPr bwMode="auto">
          <a:xfrm>
            <a:off x="4799856" y="4339934"/>
            <a:ext cx="3240360" cy="2400300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>
            <a:cxnSpLocks/>
          </p:cNvCxnSpPr>
          <p:nvPr/>
        </p:nvCxnSpPr>
        <p:spPr bwMode="auto">
          <a:xfrm flipH="1" flipV="1">
            <a:off x="2927648" y="3933056"/>
            <a:ext cx="3420265" cy="1152128"/>
          </a:xfrm>
          <a:prstGeom prst="straightConnector1">
            <a:avLst/>
          </a:prstGeom>
          <a:ln w="635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cxnSpLocks/>
          </p:cNvCxnSpPr>
          <p:nvPr/>
        </p:nvCxnSpPr>
        <p:spPr bwMode="auto">
          <a:xfrm flipH="1" flipV="1">
            <a:off x="6588572" y="4174830"/>
            <a:ext cx="180647" cy="421040"/>
          </a:xfrm>
          <a:prstGeom prst="straightConnector1">
            <a:avLst/>
          </a:prstGeom>
          <a:ln w="63500">
            <a:solidFill>
              <a:srgbClr val="F207C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cxnSpLocks/>
          </p:cNvCxnSpPr>
          <p:nvPr/>
        </p:nvCxnSpPr>
        <p:spPr bwMode="auto">
          <a:xfrm flipV="1">
            <a:off x="7293158" y="3861048"/>
            <a:ext cx="1731739" cy="1136242"/>
          </a:xfrm>
          <a:prstGeom prst="straightConnector1">
            <a:avLst/>
          </a:prstGeom>
          <a:ln w="63500">
            <a:solidFill>
              <a:srgbClr val="0FE6F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rcRect l="0" t="8000" r="0" b="16400"/>
          <a:stretch/>
        </p:blipFill>
        <p:spPr bwMode="auto">
          <a:xfrm>
            <a:off x="4439816" y="1563863"/>
            <a:ext cx="3208800" cy="4313409"/>
          </a:xfrm>
          <a:prstGeom prst="rect">
            <a:avLst/>
          </a:prstGeom>
        </p:spPr>
      </p:pic>
      <p:sp>
        <p:nvSpPr>
          <p:cNvPr id="21" name="TextBox 21"/>
          <p:cNvSpPr txBox="1"/>
          <p:nvPr/>
        </p:nvSpPr>
        <p:spPr bwMode="auto">
          <a:xfrm>
            <a:off x="4583832" y="1923903"/>
            <a:ext cx="800219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TEPC</a:t>
            </a:r>
            <a:endParaRPr/>
          </a:p>
        </p:txBody>
      </p:sp>
      <p:sp>
        <p:nvSpPr>
          <p:cNvPr id="22" name="TextBox 22"/>
          <p:cNvSpPr txBox="1"/>
          <p:nvPr/>
        </p:nvSpPr>
        <p:spPr bwMode="auto">
          <a:xfrm>
            <a:off x="6419840" y="2293234"/>
            <a:ext cx="1225239" cy="45756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>
                <a:solidFill>
                  <a:schemeClr val="bg1"/>
                </a:solidFill>
              </a:rPr>
              <a:t>Silicon</a:t>
            </a:r>
            <a:endParaRPr/>
          </a:p>
          <a:p>
            <a:pPr algn="ctr">
              <a:defRPr/>
            </a:pPr>
            <a:r>
              <a:rPr lang="en-US" sz="1200">
                <a:solidFill>
                  <a:schemeClr val="bg1"/>
                </a:solidFill>
              </a:rPr>
              <a:t>microdosimeter</a:t>
            </a:r>
            <a:endParaRPr/>
          </a:p>
        </p:txBody>
      </p:sp>
      <p:sp>
        <p:nvSpPr>
          <p:cNvPr id="23" name="TextBox 23"/>
          <p:cNvSpPr txBox="1"/>
          <p:nvPr/>
        </p:nvSpPr>
        <p:spPr bwMode="auto">
          <a:xfrm>
            <a:off x="4569525" y="4500448"/>
            <a:ext cx="902811" cy="369332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Diodes</a:t>
            </a:r>
            <a:endParaRPr/>
          </a:p>
        </p:txBody>
      </p:sp>
      <p:pic>
        <p:nvPicPr>
          <p:cNvPr id="24" name="Graphic 2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792632" y="2099431"/>
            <a:ext cx="2767864" cy="90521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567608" y="3878964"/>
            <a:ext cx="1597502" cy="1577074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637489" y="1508727"/>
            <a:ext cx="2527621" cy="8425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711624" y="1340768"/>
            <a:ext cx="6963306" cy="46460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471935" y="1628800"/>
            <a:ext cx="7248128" cy="40770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3200" b="1"/>
              <a:t>Task 6.1:</a:t>
            </a:r>
            <a:r>
              <a:rPr lang="en-GB" sz="3200"/>
              <a:t> </a:t>
            </a:r>
            <a:r>
              <a:rPr lang="en-US" sz="3200"/>
              <a:t>Standardized setup for the GCR/SPE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HEARTS 2nd Annual Meeting - January 20th-21st 2025</a:t>
            </a:r>
            <a:endParaRPr/>
          </a:p>
        </p:txBody>
      </p:sp>
      <p:pic>
        <p:nvPicPr>
          <p:cNvPr id="11" name="Content Placeholder 5" descr="A graph of different colored lines&#10;&#10;Description automatically generated"/>
          <p:cNvPicPr>
            <a:picLocks noChangeAspect="1" noGrp="1"/>
          </p:cNvPicPr>
          <p:nvPr/>
        </p:nvPicPr>
        <p:blipFill>
          <a:blip r:embed="rId2"/>
          <a:srcRect l="5851" t="4591" r="8271" b="49080"/>
          <a:stretch/>
        </p:blipFill>
        <p:spPr bwMode="auto">
          <a:xfrm>
            <a:off x="4445852" y="1496890"/>
            <a:ext cx="6846796" cy="2163127"/>
          </a:xfrm>
          <a:prstGeom prst="rect">
            <a:avLst/>
          </a:prstGeom>
        </p:spPr>
      </p:pic>
      <p:sp>
        <p:nvSpPr>
          <p:cNvPr id="12" name="TextBox 8"/>
          <p:cNvSpPr txBox="1"/>
          <p:nvPr/>
        </p:nvSpPr>
        <p:spPr bwMode="auto">
          <a:xfrm>
            <a:off x="119336" y="1694081"/>
            <a:ext cx="4326515" cy="16312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sz="2000" b="1">
                <a:solidFill>
                  <a:srgbClr val="F7941D"/>
                </a:solidFill>
              </a:rPr>
              <a:t>Before the Optimization</a:t>
            </a:r>
            <a:endParaRPr sz="2000"/>
          </a:p>
          <a:p>
            <a:pPr marL="342900" indent="-342900" algn="l">
              <a:buClr>
                <a:srgbClr val="F7941D"/>
              </a:buClr>
              <a:buFont typeface="Arial"/>
              <a:buChar char="•"/>
              <a:defRPr/>
            </a:pPr>
            <a:r>
              <a:rPr lang="en-GB" sz="2000"/>
              <a:t>Reference spectrum</a:t>
            </a:r>
            <a:endParaRPr/>
          </a:p>
          <a:p>
            <a:pPr marL="342900" indent="-342900">
              <a:buClr>
                <a:srgbClr val="F7941D"/>
              </a:buClr>
              <a:buFont typeface="Arial"/>
              <a:buChar char="•"/>
              <a:defRPr/>
            </a:pPr>
            <a:r>
              <a:rPr lang="en-GB" sz="2000"/>
              <a:t>6 components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lang="it-IT" sz="2000" b="0" i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it-IT" sz="2000" b="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 b="0" i="0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 b="0" i="0">
                              <a:latin typeface="Cambria Math"/>
                            </a:rPr>
                            <m:t>M</m:t>
                          </m:r>
                        </m:sub>
                      </m:sSub>
                      <m:r>
                        <m:rPr/>
                        <a:rPr lang="it-IT" sz="2000" b="0" i="1">
                          <a:latin typeface="Cambria Math"/>
                        </a:rPr>
                        <m:t>)</m:t>
                      </m:r>
                    </m:oMath>
                  </m:oMathPara>
                </a14:m>
              </mc:Choice>
              <mc:Fallback/>
            </mc:AlternateContent>
            <a:r>
              <a:rPr lang="en-GB" sz="2000"/>
              <a:t> of the GCR Simulator spectrum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lang="it-IT" sz="2000" i="1"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lang="it-IT" sz="2000" b="0" i="0"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it-IT" sz="2000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 b="0" i="0">
                              <a:latin typeface="Cambria Math"/>
                            </a:rPr>
                            <m:t>tot</m:t>
                          </m:r>
                        </m:sub>
                      </m:sSub>
                      <m:r>
                        <m:rPr/>
                        <a:rPr lang="it-IT" sz="2000" b="0" i="1">
                          <a:latin typeface="Cambria Math"/>
                        </a:rPr>
                        <m:t>)</m:t>
                      </m:r>
                    </m:oMath>
                  </m:oMathPara>
                </a14:m>
              </mc:Choice>
              <mc:Fallback/>
            </mc:AlternateContent>
            <a:r>
              <a:rPr sz="2000"/>
              <a:t> as measured by the TEPC detector</a:t>
            </a:r>
            <a:endParaRPr/>
          </a:p>
        </p:txBody>
      </p:sp>
      <p:sp>
        <p:nvSpPr>
          <p:cNvPr id="13" name="TextBox 9"/>
          <p:cNvSpPr txBox="1"/>
          <p:nvPr/>
        </p:nvSpPr>
        <p:spPr bwMode="auto">
          <a:xfrm>
            <a:off x="119335" y="3580592"/>
            <a:ext cx="4300211" cy="193899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fr-FR"/>
            </a:defPPr>
            <a:lvl1pPr marL="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000" b="1">
                <a:solidFill>
                  <a:srgbClr val="F7941D"/>
                </a:solidFill>
              </a:rPr>
              <a:t>After the Optimization</a:t>
            </a:r>
            <a:endParaRPr sz="2000" b="1">
              <a:solidFill>
                <a:srgbClr val="FFC000"/>
              </a:solidFill>
            </a:endParaRPr>
          </a:p>
          <a:p>
            <a:pPr marL="342900" indent="-342900" algn="l">
              <a:buClr>
                <a:srgbClr val="F7941D"/>
              </a:buClr>
              <a:buFont typeface="Arial"/>
              <a:buChar char="•"/>
              <a:defRPr/>
            </a:pPr>
            <a:r>
              <a:rPr sz="2000">
                <a:solidFill>
                  <a:schemeClr val="tx1"/>
                </a:solidFill>
              </a:rPr>
              <a:t>6 weights (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lang="it-IT" sz="2000" b="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/>
                            <a:rPr lang="it-IT" sz="20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  <m:sub>
                          <m:r>
                            <m:rPr/>
                            <a:rPr lang="it-IT" sz="20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m:rPr/>
                        <a:rPr lang="it-IT" sz="2000" b="0" i="1">
                          <a:solidFill>
                            <a:schemeClr val="tx1"/>
                          </a:solidFill>
                          <a:latin typeface="Cambria Math"/>
                        </a:rPr>
                        <m:t>,  </m:t>
                      </m:r>
                      <m:r>
                        <m:rPr/>
                        <a:rPr lang="it-IT" sz="2000" b="0" i="1">
                          <a:solidFill>
                            <a:schemeClr val="tx1"/>
                          </a:solidFill>
                          <a:latin typeface="Cambria Math"/>
                        </a:rPr>
                        <m:t>𝑖</m:t>
                      </m:r>
                      <m:r>
                        <m:rPr/>
                        <a:rPr lang="it-IT" sz="2000" b="0" i="1">
                          <a:solidFill>
                            <a:schemeClr val="tx1"/>
                          </a:solidFill>
                          <a:latin typeface="Cambria Math"/>
                        </a:rPr>
                        <m:t>=1, …,6)</m:t>
                      </m:r>
                    </m:oMath>
                  </m:oMathPara>
                </a14:m>
              </mc:Choice>
              <mc:Fallback/>
            </mc:AlternateContent>
            <a:endParaRPr lang="it-IT" sz="2000" b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F7941D"/>
              </a:buClr>
              <a:buFont typeface="Arial"/>
              <a:buChar char="•"/>
              <a:defRPr/>
            </a:pPr>
            <a:r>
              <a:rPr sz="2000"/>
              <a:t>GCR Simulator overall spectrum as measured by the TEPC detector</a:t>
            </a:r>
            <a:endParaRPr/>
          </a:p>
          <a:p>
            <a:pPr marL="342900" indent="-342900" algn="l">
              <a:buClr>
                <a:srgbClr val="F7941D"/>
              </a:buClr>
              <a:buFont typeface="Arial"/>
              <a:buChar char="•"/>
              <a:defRPr/>
            </a:pPr>
            <a:r>
              <a:rPr sz="2000"/>
              <a:t>Iron peak is clearly visible</a:t>
            </a:r>
            <a:endParaRPr/>
          </a:p>
        </p:txBody>
      </p:sp>
      <p:grpSp>
        <p:nvGrpSpPr>
          <p:cNvPr id="14" name="Group 13"/>
          <p:cNvGrpSpPr/>
          <p:nvPr/>
        </p:nvGrpSpPr>
        <p:grpSpPr bwMode="auto">
          <a:xfrm>
            <a:off x="4445852" y="3429000"/>
            <a:ext cx="6846795" cy="2726155"/>
            <a:chOff x="3116908" y="2793682"/>
            <a:chExt cx="5982699" cy="2119421"/>
          </a:xfrm>
        </p:grpSpPr>
        <p:grpSp>
          <p:nvGrpSpPr>
            <p:cNvPr id="17" name="Group 16"/>
            <p:cNvGrpSpPr/>
            <p:nvPr/>
          </p:nvGrpSpPr>
          <p:grpSpPr bwMode="auto">
            <a:xfrm>
              <a:off x="3116908" y="2926081"/>
              <a:ext cx="5982699" cy="1908315"/>
              <a:chOff x="3116908" y="2926081"/>
              <a:chExt cx="5982699" cy="1908315"/>
            </a:xfrm>
          </p:grpSpPr>
          <p:pic>
            <p:nvPicPr>
              <p:cNvPr id="29" name="Content Placeholder 5" descr="A graph of different colored lines&#10;&#10;Description automatically generated"/>
              <p:cNvPicPr>
                <a:picLocks noChangeAspect="1"/>
              </p:cNvPicPr>
              <p:nvPr/>
            </p:nvPicPr>
            <p:blipFill>
              <a:blip r:embed="rId2"/>
              <a:srcRect l="5851" t="51879" r="8271" b="1792"/>
              <a:stretch/>
            </p:blipFill>
            <p:spPr bwMode="auto">
              <a:xfrm>
                <a:off x="3116908" y="2926081"/>
                <a:ext cx="5982699" cy="1908315"/>
              </a:xfrm>
              <a:prstGeom prst="rect">
                <a:avLst/>
              </a:prstGeom>
            </p:spPr>
          </p:pic>
          <p:sp>
            <p:nvSpPr>
              <p:cNvPr id="30" name="TextBox 24"/>
              <p:cNvSpPr txBox="1"/>
              <p:nvPr/>
            </p:nvSpPr>
            <p:spPr bwMode="auto">
              <a:xfrm>
                <a:off x="3915818" y="3638358"/>
                <a:ext cx="1148648" cy="475900"/>
              </a:xfrm>
              <a:prstGeom prst="rect">
                <a:avLst/>
              </a:prstGeom>
              <a:grpFill/>
            </p:spPr>
            <p:txBody>
              <a:bodyPr vert="horz" wrap="none" lIns="0" tIns="0" rIns="0" bIns="0" rtlCol="0" anchor="t">
                <a:spAutoFit/>
              </a:bodyPr>
              <a:lstStyle>
                <a:defPPr>
                  <a:defRPr lang="fr-FR"/>
                </a:defPPr>
                <a:lvl1pPr marL="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defRPr/>
                </a:pPr>
                <mc:AlternateContent xmlns:mc="http://schemas.openxmlformats.org/markup-compatibility/2006" xmlns:m="http://schemas.openxmlformats.org/officeDocument/2006/math">
                  <mc:Choice xmlns:a14="http://schemas.microsoft.com/office/drawing/2010/main" Requires="a14">
                    <a14:m>
                      <m:oMathPara>
                        <m:oMathParaPr>
                          <m:jc m:val="centerGroup"/>
                        </m:oMathParaPr>
                        <m:oMath>
                          <m:sSub>
                            <m:sSubPr>
                              <m:ctrlPr>
                                <a:rPr lang="it-IT" sz="1100" b="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100" b="0" i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100" b="0" i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tot</m:t>
                              </m:r>
                            </m:sub>
                          </m:sSub>
                          <m:r>
                            <m:rPr/>
                            <a:rPr lang="it-IT" sz="1100" b="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grow m:val="off"/>
                              <m:ctrlPr>
                                <a:rPr sz="110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it-IT" sz="1100" b="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m:rPr/>
                                <a:rPr lang="it-IT" sz="1100" b="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m:rPr/>
                                <a:rPr lang="it-IT" sz="1100" b="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6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it-IT" sz="1100" b="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/>
                                    <a:rPr lang="it-IT" sz="1100" b="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m:rPr/>
                                    <a:rPr lang="it-IT" sz="1100" b="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m:rPr/>
                            <a:rPr lang="it-IT" sz="1100" b="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⋅</m:t>
                          </m:r>
                          <m:sSub>
                            <m:sSubPr>
                              <m:ctrlPr>
                                <a:rPr lang="it-IT" sz="1100" b="0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100" b="0" i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100" b="0" i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M</m:t>
                              </m:r>
                            </m:sub>
                          </m:sSub>
                        </m:oMath>
                      </m:oMathPara>
                    </a14:m>
                  </mc:Choice>
                  <mc:Fallback/>
                </mc:AlternateContent>
                <a:endParaRPr sz="110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8" name="TextBox 6"/>
            <p:cNvSpPr txBox="1"/>
            <p:nvPr/>
          </p:nvSpPr>
          <p:spPr bwMode="auto">
            <a:xfrm>
              <a:off x="7057046" y="3927973"/>
              <a:ext cx="376838" cy="289441"/>
            </a:xfrm>
            <a:prstGeom prst="wedgeRoundRectCallout">
              <a:avLst>
                <a:gd name="adj1" fmla="val -14214"/>
                <a:gd name="adj2" fmla="val -86843"/>
                <a:gd name="adj3" fmla="val 16667"/>
              </a:avLst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sz="1100" b="1"/>
                <a:t>Fe</a:t>
              </a:r>
              <a:endParaRPr/>
            </a:p>
          </p:txBody>
        </p:sp>
        <p:sp>
          <p:nvSpPr>
            <p:cNvPr id="19" name="TextBox 17"/>
            <p:cNvSpPr txBox="1"/>
            <p:nvPr/>
          </p:nvSpPr>
          <p:spPr bwMode="auto">
            <a:xfrm>
              <a:off x="3856187" y="2793682"/>
              <a:ext cx="312261" cy="289441"/>
            </a:xfrm>
            <a:prstGeom prst="wedgeRoundRectCallout">
              <a:avLst>
                <a:gd name="adj1" fmla="val -74076"/>
                <a:gd name="adj2" fmla="val 59628"/>
                <a:gd name="adj3" fmla="val 16667"/>
              </a:avLst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sz="1050" b="1"/>
                <a:t>H</a:t>
              </a:r>
              <a:endParaRPr/>
            </a:p>
          </p:txBody>
        </p:sp>
        <p:sp>
          <p:nvSpPr>
            <p:cNvPr id="27" name="TextBox 20"/>
            <p:cNvSpPr txBox="1"/>
            <p:nvPr/>
          </p:nvSpPr>
          <p:spPr bwMode="auto">
            <a:xfrm>
              <a:off x="4586299" y="2955028"/>
              <a:ext cx="390570" cy="289441"/>
            </a:xfrm>
            <a:prstGeom prst="wedgeRoundRectCallout">
              <a:avLst>
                <a:gd name="adj1" fmla="val -67657"/>
                <a:gd name="adj2" fmla="val 56756"/>
                <a:gd name="adj3" fmla="val 16667"/>
              </a:avLst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sz="1100" b="1"/>
                <a:t>He</a:t>
              </a:r>
              <a:endParaRPr/>
            </a:p>
          </p:txBody>
        </p:sp>
        <p:sp>
          <p:nvSpPr>
            <p:cNvPr id="28" name="TextBox 22"/>
            <p:cNvSpPr txBox="1"/>
            <p:nvPr/>
          </p:nvSpPr>
          <p:spPr bwMode="auto">
            <a:xfrm>
              <a:off x="5745657" y="4651493"/>
              <a:ext cx="107433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lIns="91440" tIns="45720" rIns="91440" bIns="45720" rtlCol="0" anchor="t">
              <a:spAutoFit/>
            </a:bodyPr>
            <a:lstStyle>
              <a:defPPr>
                <a:defRPr lang="fr-FR"/>
              </a:defPPr>
              <a:lvl1pPr marL="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sz="1100"/>
                <a:t>LET [keV/</a:t>
              </a:r>
              <mc:AlternateContent xmlns:mc="http://schemas.openxmlformats.org/markup-compatibility/2006" xmlns:m="http://schemas.openxmlformats.org/officeDocument/2006/math">
                <mc:Choice xmlns:a14="http://schemas.microsoft.com/office/drawing/2010/main" Requires="a14">
                  <a14:m>
                    <m:oMathPara>
                      <m:oMathParaPr/>
                      <m:oMath>
                        <m:r>
                          <m:rPr>
                            <m:sty m:val="p"/>
                          </m:rPr>
                          <a:rPr lang="it-IT" sz="1100" b="0" i="0">
                            <a:latin typeface="Cambria Math"/>
                          </a:rPr>
                          <m:t>μm</m:t>
                        </m:r>
                      </m:oMath>
                    </m:oMathPara>
                  </a14:m>
                </mc:Choice>
                <mc:Fallback/>
              </mc:AlternateContent>
              <a:r>
                <a:rPr sz="1100"/>
                <a:t>]</a:t>
              </a:r>
              <a:endParaRPr/>
            </a:p>
          </p:txBody>
        </p:sp>
      </p:grpSp>
      <p:sp>
        <p:nvSpPr>
          <p:cNvPr id="15" name="Oval 14"/>
          <p:cNvSpPr/>
          <p:nvPr/>
        </p:nvSpPr>
        <p:spPr bwMode="auto">
          <a:xfrm>
            <a:off x="4419547" y="3177487"/>
            <a:ext cx="3195757" cy="1626614"/>
          </a:xfrm>
          <a:prstGeom prst="ellipse">
            <a:avLst/>
          </a:prstGeom>
          <a:noFill/>
          <a:ln w="28575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 bwMode="auto">
          <a:xfrm>
            <a:off x="6559962" y="1780014"/>
            <a:ext cx="1505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200">
                <a:solidFill>
                  <a:schemeClr val="accent1">
                    <a:lumMod val="50000"/>
                  </a:schemeClr>
                </a:solidFill>
              </a:rPr>
              <a:t>GCR + 10 g/cm2 Al</a:t>
            </a:r>
            <a:endParaRPr/>
          </a:p>
        </p:txBody>
      </p:sp>
      <p:sp>
        <p:nvSpPr>
          <p:cNvPr id="5" name="TextBox 4"/>
          <p:cNvSpPr txBox="1"/>
          <p:nvPr/>
        </p:nvSpPr>
        <p:spPr bwMode="auto">
          <a:xfrm>
            <a:off x="6922486" y="2678966"/>
            <a:ext cx="3647152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Fragmentation (Slab) targets </a:t>
            </a:r>
            <a:endParaRPr/>
          </a:p>
          <a:p>
            <a:pPr>
              <a:defRPr/>
            </a:pPr>
            <a:r>
              <a:rPr lang="en-US"/>
              <a:t>did not produce enough light ions!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0</Words>
  <Application>ONLYOFFICE/7.4.1.36</Application>
  <DocSecurity>0</DocSecurity>
  <PresentationFormat>Widescreen</PresentationFormat>
  <Paragraphs>0</Paragraphs>
  <Slides>23</Slides>
  <Notes>23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Manager/>
  <Company>APO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cp:keywords/>
  <dc:description/>
  <dc:identifier/>
  <dc:language/>
  <cp:lastModifiedBy>Tim Wagner</cp:lastModifiedBy>
  <cp:revision>484</cp:revision>
  <dcterms:created xsi:type="dcterms:W3CDTF">2017-04-26T09:15:49Z</dcterms:created>
  <dcterms:modified xsi:type="dcterms:W3CDTF">2025-01-17T11:12:00Z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