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5"/>
  </p:notesMasterIdLst>
  <p:handoutMasterIdLst>
    <p:handoutMasterId r:id="rId36"/>
  </p:handoutMasterIdLst>
  <p:sldIdLst>
    <p:sldId id="267" r:id="rId5"/>
    <p:sldId id="1799" r:id="rId6"/>
    <p:sldId id="261" r:id="rId7"/>
    <p:sldId id="1800" r:id="rId8"/>
    <p:sldId id="1713" r:id="rId9"/>
    <p:sldId id="1786" r:id="rId10"/>
    <p:sldId id="257" r:id="rId11"/>
    <p:sldId id="1801" r:id="rId12"/>
    <p:sldId id="1788" r:id="rId13"/>
    <p:sldId id="1802" r:id="rId14"/>
    <p:sldId id="1777" r:id="rId15"/>
    <p:sldId id="1793" r:id="rId16"/>
    <p:sldId id="1730" r:id="rId17"/>
    <p:sldId id="380" r:id="rId18"/>
    <p:sldId id="269" r:id="rId19"/>
    <p:sldId id="1737" r:id="rId20"/>
    <p:sldId id="1769" r:id="rId21"/>
    <p:sldId id="1767" r:id="rId22"/>
    <p:sldId id="1766" r:id="rId23"/>
    <p:sldId id="1781" r:id="rId24"/>
    <p:sldId id="1792" r:id="rId25"/>
    <p:sldId id="1772" r:id="rId26"/>
    <p:sldId id="1780" r:id="rId27"/>
    <p:sldId id="1774" r:id="rId28"/>
    <p:sldId id="1803" r:id="rId29"/>
    <p:sldId id="1796" r:id="rId30"/>
    <p:sldId id="1797" r:id="rId31"/>
    <p:sldId id="1782" r:id="rId32"/>
    <p:sldId id="310" r:id="rId33"/>
    <p:sldId id="1798"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92"/>
    <a:srgbClr val="EEA529"/>
    <a:srgbClr val="BDCF00"/>
    <a:srgbClr val="007CBD"/>
    <a:srgbClr val="27279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666211-9D4E-4D45-855D-CBC0B08B5A60}" v="2" dt="2025-01-10T08:32:52.640"/>
  </p1510:revLst>
</p1510:revInfo>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520"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464869-23E9-4698-9AB7-12CE29939C7E}" type="doc">
      <dgm:prSet loTypeId="urn:microsoft.com/office/officeart/2018/2/layout/IconVerticalSolidList" loCatId="icon" qsTypeId="urn:microsoft.com/office/officeart/2005/8/quickstyle/simple4" qsCatId="simple" csTypeId="urn:microsoft.com/office/officeart/2005/8/colors/accent2_2" csCatId="accent2" phldr="1"/>
      <dgm:spPr/>
      <dgm:t>
        <a:bodyPr/>
        <a:lstStyle/>
        <a:p>
          <a:endParaRPr lang="en-US"/>
        </a:p>
      </dgm:t>
    </dgm:pt>
    <dgm:pt modelId="{03D818D5-FE5F-4B51-A5D8-1A4E79819B11}">
      <dgm:prSet/>
      <dgm:spPr/>
      <dgm:t>
        <a:bodyPr/>
        <a:lstStyle/>
        <a:p>
          <a:pPr>
            <a:lnSpc>
              <a:spcPct val="100000"/>
            </a:lnSpc>
          </a:pPr>
          <a:r>
            <a:rPr lang="en-GB">
              <a:solidFill>
                <a:schemeClr val="bg1"/>
              </a:solidFill>
            </a:rPr>
            <a:t>Stronger</a:t>
          </a:r>
          <a:endParaRPr lang="en-US">
            <a:solidFill>
              <a:schemeClr val="bg1"/>
            </a:solidFill>
          </a:endParaRPr>
        </a:p>
      </dgm:t>
    </dgm:pt>
    <dgm:pt modelId="{2DDC1E8B-566F-4EA8-B460-89F340FE029D}" type="parTrans" cxnId="{3F001B7A-5631-4B58-AA47-50F98AE3DAC0}">
      <dgm:prSet/>
      <dgm:spPr/>
      <dgm:t>
        <a:bodyPr/>
        <a:lstStyle/>
        <a:p>
          <a:endParaRPr lang="en-US"/>
        </a:p>
      </dgm:t>
    </dgm:pt>
    <dgm:pt modelId="{E8D6B52F-14EB-426D-801C-EA2DD9161831}" type="sibTrans" cxnId="{3F001B7A-5631-4B58-AA47-50F98AE3DAC0}">
      <dgm:prSet/>
      <dgm:spPr/>
      <dgm:t>
        <a:bodyPr/>
        <a:lstStyle/>
        <a:p>
          <a:endParaRPr lang="en-US"/>
        </a:p>
      </dgm:t>
    </dgm:pt>
    <dgm:pt modelId="{29EBED1F-51FE-49B4-A6B9-0ED8E10E323E}">
      <dgm:prSet/>
      <dgm:spPr/>
      <dgm:t>
        <a:bodyPr/>
        <a:lstStyle/>
        <a:p>
          <a:pPr>
            <a:lnSpc>
              <a:spcPct val="100000"/>
            </a:lnSpc>
          </a:pPr>
          <a:r>
            <a:rPr lang="en-GB">
              <a:solidFill>
                <a:schemeClr val="bg1"/>
              </a:solidFill>
            </a:rPr>
            <a:t>Increasing our membership, and our reach and influence, especially in sustainable infrastructure.</a:t>
          </a:r>
          <a:endParaRPr lang="en-US">
            <a:solidFill>
              <a:schemeClr val="bg1"/>
            </a:solidFill>
          </a:endParaRPr>
        </a:p>
      </dgm:t>
    </dgm:pt>
    <dgm:pt modelId="{7B0774D3-A560-487E-BB52-F013BEAD5850}" type="parTrans" cxnId="{69036615-9A29-4C0C-97B5-45DFC643F1D1}">
      <dgm:prSet/>
      <dgm:spPr/>
      <dgm:t>
        <a:bodyPr/>
        <a:lstStyle/>
        <a:p>
          <a:endParaRPr lang="en-US"/>
        </a:p>
      </dgm:t>
    </dgm:pt>
    <dgm:pt modelId="{1D490EE2-B31E-4BC9-AFC5-BF45C238E87B}" type="sibTrans" cxnId="{69036615-9A29-4C0C-97B5-45DFC643F1D1}">
      <dgm:prSet/>
      <dgm:spPr/>
      <dgm:t>
        <a:bodyPr/>
        <a:lstStyle/>
        <a:p>
          <a:endParaRPr lang="en-US"/>
        </a:p>
      </dgm:t>
    </dgm:pt>
    <dgm:pt modelId="{5C2AC2EC-71BA-4A64-8200-885405761EAF}">
      <dgm:prSet/>
      <dgm:spPr/>
      <dgm:t>
        <a:bodyPr/>
        <a:lstStyle/>
        <a:p>
          <a:pPr>
            <a:lnSpc>
              <a:spcPct val="100000"/>
            </a:lnSpc>
          </a:pPr>
          <a:r>
            <a:rPr lang="en-GB">
              <a:solidFill>
                <a:schemeClr val="bg1"/>
              </a:solidFill>
            </a:rPr>
            <a:t>Greener</a:t>
          </a:r>
          <a:endParaRPr lang="en-US">
            <a:solidFill>
              <a:schemeClr val="bg1"/>
            </a:solidFill>
          </a:endParaRPr>
        </a:p>
      </dgm:t>
    </dgm:pt>
    <dgm:pt modelId="{ECDBA78C-30FD-410C-9A83-C867C42BEE7A}" type="parTrans" cxnId="{EAF66B1F-7C9D-47C2-8CF4-D9CF6776EF32}">
      <dgm:prSet/>
      <dgm:spPr/>
      <dgm:t>
        <a:bodyPr/>
        <a:lstStyle/>
        <a:p>
          <a:endParaRPr lang="en-US"/>
        </a:p>
      </dgm:t>
    </dgm:pt>
    <dgm:pt modelId="{4B319E43-B3F3-41BB-A5C7-D46FA4392701}" type="sibTrans" cxnId="{EAF66B1F-7C9D-47C2-8CF4-D9CF6776EF32}">
      <dgm:prSet/>
      <dgm:spPr/>
      <dgm:t>
        <a:bodyPr/>
        <a:lstStyle/>
        <a:p>
          <a:endParaRPr lang="en-US"/>
        </a:p>
      </dgm:t>
    </dgm:pt>
    <dgm:pt modelId="{54FE013C-5294-4AC7-8CD7-EF197FBB60FF}">
      <dgm:prSet/>
      <dgm:spPr/>
      <dgm:t>
        <a:bodyPr/>
        <a:lstStyle/>
        <a:p>
          <a:pPr>
            <a:lnSpc>
              <a:spcPct val="100000"/>
            </a:lnSpc>
          </a:pPr>
          <a:r>
            <a:rPr lang="en-GB">
              <a:solidFill>
                <a:schemeClr val="bg1"/>
              </a:solidFill>
            </a:rPr>
            <a:t>Focusing on solutions that improve environmental performance alongside economic development.</a:t>
          </a:r>
          <a:endParaRPr lang="en-US">
            <a:solidFill>
              <a:schemeClr val="bg1"/>
            </a:solidFill>
          </a:endParaRPr>
        </a:p>
      </dgm:t>
    </dgm:pt>
    <dgm:pt modelId="{CB7024BA-52F3-44CF-9BF9-996970816D40}" type="parTrans" cxnId="{A990D08B-F96A-4ACB-8EC1-9EE761ED3F13}">
      <dgm:prSet/>
      <dgm:spPr/>
      <dgm:t>
        <a:bodyPr/>
        <a:lstStyle/>
        <a:p>
          <a:endParaRPr lang="en-US"/>
        </a:p>
      </dgm:t>
    </dgm:pt>
    <dgm:pt modelId="{1A1B94EA-F2AE-40D7-99C5-F61EF4D0C106}" type="sibTrans" cxnId="{A990D08B-F96A-4ACB-8EC1-9EE761ED3F13}">
      <dgm:prSet/>
      <dgm:spPr/>
      <dgm:t>
        <a:bodyPr/>
        <a:lstStyle/>
        <a:p>
          <a:endParaRPr lang="en-US"/>
        </a:p>
      </dgm:t>
    </dgm:pt>
    <dgm:pt modelId="{2A5DE49B-E0CD-4D53-9CCB-29448288DB65}">
      <dgm:prSet/>
      <dgm:spPr/>
      <dgm:t>
        <a:bodyPr/>
        <a:lstStyle/>
        <a:p>
          <a:pPr>
            <a:lnSpc>
              <a:spcPct val="100000"/>
            </a:lnSpc>
          </a:pPr>
          <a:r>
            <a:rPr lang="en-GB">
              <a:solidFill>
                <a:schemeClr val="bg1"/>
              </a:solidFill>
            </a:rPr>
            <a:t>More connected</a:t>
          </a:r>
          <a:endParaRPr lang="en-US">
            <a:solidFill>
              <a:schemeClr val="bg1"/>
            </a:solidFill>
          </a:endParaRPr>
        </a:p>
      </dgm:t>
    </dgm:pt>
    <dgm:pt modelId="{61D3EFF8-BC1D-4CDA-9AEA-99F20C7953F9}" type="parTrans" cxnId="{FD80EC47-7C22-4E8C-B1C2-BE1991D70FBB}">
      <dgm:prSet/>
      <dgm:spPr/>
      <dgm:t>
        <a:bodyPr/>
        <a:lstStyle/>
        <a:p>
          <a:endParaRPr lang="en-US"/>
        </a:p>
      </dgm:t>
    </dgm:pt>
    <dgm:pt modelId="{BA82F529-287A-4411-8B55-C8EE1C5F68F7}" type="sibTrans" cxnId="{FD80EC47-7C22-4E8C-B1C2-BE1991D70FBB}">
      <dgm:prSet/>
      <dgm:spPr/>
      <dgm:t>
        <a:bodyPr/>
        <a:lstStyle/>
        <a:p>
          <a:endParaRPr lang="en-US"/>
        </a:p>
      </dgm:t>
    </dgm:pt>
    <dgm:pt modelId="{AD522435-A534-4047-B279-1CAAC3DC31B9}">
      <dgm:prSet/>
      <dgm:spPr/>
      <dgm:t>
        <a:bodyPr/>
        <a:lstStyle/>
        <a:p>
          <a:pPr>
            <a:lnSpc>
              <a:spcPct val="100000"/>
            </a:lnSpc>
          </a:pPr>
          <a:r>
            <a:rPr lang="en-GB">
              <a:solidFill>
                <a:schemeClr val="bg1"/>
              </a:solidFill>
            </a:rPr>
            <a:t>Fostering connections to government, education, employers, thought leaders, and the public. </a:t>
          </a:r>
          <a:endParaRPr lang="en-US">
            <a:solidFill>
              <a:schemeClr val="bg1"/>
            </a:solidFill>
          </a:endParaRPr>
        </a:p>
      </dgm:t>
    </dgm:pt>
    <dgm:pt modelId="{CECAFF48-EB5B-494F-8CA7-6E1927964B42}" type="parTrans" cxnId="{E4A684FD-FBE3-45B1-BDB1-D3EA3CEED7C5}">
      <dgm:prSet/>
      <dgm:spPr/>
      <dgm:t>
        <a:bodyPr/>
        <a:lstStyle/>
        <a:p>
          <a:endParaRPr lang="en-US"/>
        </a:p>
      </dgm:t>
    </dgm:pt>
    <dgm:pt modelId="{8A9FB903-E85C-42D0-B2C7-FF460A5D953D}" type="sibTrans" cxnId="{E4A684FD-FBE3-45B1-BDB1-D3EA3CEED7C5}">
      <dgm:prSet/>
      <dgm:spPr/>
      <dgm:t>
        <a:bodyPr/>
        <a:lstStyle/>
        <a:p>
          <a:endParaRPr lang="en-US"/>
        </a:p>
      </dgm:t>
    </dgm:pt>
    <dgm:pt modelId="{6E9EE938-0D4F-4206-BE5E-618F7C43DF4D}" type="pres">
      <dgm:prSet presAssocID="{7E464869-23E9-4698-9AB7-12CE29939C7E}" presName="root" presStyleCnt="0">
        <dgm:presLayoutVars>
          <dgm:dir/>
          <dgm:resizeHandles val="exact"/>
        </dgm:presLayoutVars>
      </dgm:prSet>
      <dgm:spPr/>
    </dgm:pt>
    <dgm:pt modelId="{EB93EA53-5AB3-4E24-9929-D416A1ABEE18}" type="pres">
      <dgm:prSet presAssocID="{03D818D5-FE5F-4B51-A5D8-1A4E79819B11}" presName="compNode" presStyleCnt="0"/>
      <dgm:spPr/>
    </dgm:pt>
    <dgm:pt modelId="{1BF7B6FD-DF5E-43D6-8C00-240FB580B45A}" type="pres">
      <dgm:prSet presAssocID="{03D818D5-FE5F-4B51-A5D8-1A4E79819B11}" presName="bgRect" presStyleLbl="bgShp" presStyleIdx="0" presStyleCnt="3"/>
      <dgm:spPr>
        <a:prstGeom prst="rect">
          <a:avLst/>
        </a:prstGeom>
        <a:solidFill>
          <a:srgbClr val="007A92"/>
        </a:solidFill>
      </dgm:spPr>
    </dgm:pt>
    <dgm:pt modelId="{77737CA1-D62E-4B09-93E9-56E845E5A813}" type="pres">
      <dgm:prSet presAssocID="{03D818D5-FE5F-4B51-A5D8-1A4E79819B1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5D560FE3-9964-4D14-BF5B-D60FAF7BCECD}" type="pres">
      <dgm:prSet presAssocID="{03D818D5-FE5F-4B51-A5D8-1A4E79819B11}" presName="spaceRect" presStyleCnt="0"/>
      <dgm:spPr/>
    </dgm:pt>
    <dgm:pt modelId="{90882D54-AF01-4F5E-AC08-3A461FD08B4E}" type="pres">
      <dgm:prSet presAssocID="{03D818D5-FE5F-4B51-A5D8-1A4E79819B11}" presName="parTx" presStyleLbl="revTx" presStyleIdx="0" presStyleCnt="6">
        <dgm:presLayoutVars>
          <dgm:chMax val="0"/>
          <dgm:chPref val="0"/>
        </dgm:presLayoutVars>
      </dgm:prSet>
      <dgm:spPr/>
    </dgm:pt>
    <dgm:pt modelId="{22E5708D-7150-4983-8BC2-D759CBC50127}" type="pres">
      <dgm:prSet presAssocID="{03D818D5-FE5F-4B51-A5D8-1A4E79819B11}" presName="desTx" presStyleLbl="revTx" presStyleIdx="1" presStyleCnt="6">
        <dgm:presLayoutVars/>
      </dgm:prSet>
      <dgm:spPr/>
    </dgm:pt>
    <dgm:pt modelId="{85D6DDA1-D1CB-47CD-B441-458A2455A67D}" type="pres">
      <dgm:prSet presAssocID="{E8D6B52F-14EB-426D-801C-EA2DD9161831}" presName="sibTrans" presStyleCnt="0"/>
      <dgm:spPr/>
    </dgm:pt>
    <dgm:pt modelId="{7FC9AE28-BE4C-45F2-8894-921F02653D33}" type="pres">
      <dgm:prSet presAssocID="{5C2AC2EC-71BA-4A64-8200-885405761EAF}" presName="compNode" presStyleCnt="0"/>
      <dgm:spPr/>
    </dgm:pt>
    <dgm:pt modelId="{BEC5CD27-6BA5-49EE-B86E-F86133109056}" type="pres">
      <dgm:prSet presAssocID="{5C2AC2EC-71BA-4A64-8200-885405761EAF}" presName="bgRect" presStyleLbl="bgShp" presStyleIdx="1" presStyleCnt="3"/>
      <dgm:spPr>
        <a:prstGeom prst="rect">
          <a:avLst/>
        </a:prstGeom>
        <a:solidFill>
          <a:srgbClr val="007A92"/>
        </a:solidFill>
      </dgm:spPr>
    </dgm:pt>
    <dgm:pt modelId="{EA18BC37-AC89-4AE1-85C9-5CB6075E3A51}" type="pres">
      <dgm:prSet presAssocID="{5C2AC2EC-71BA-4A64-8200-885405761EAF}"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Leaf with solid fill"/>
        </a:ext>
      </dgm:extLst>
    </dgm:pt>
    <dgm:pt modelId="{48379AAB-98B6-4E9F-8119-0503A1D6A36B}" type="pres">
      <dgm:prSet presAssocID="{5C2AC2EC-71BA-4A64-8200-885405761EAF}" presName="spaceRect" presStyleCnt="0"/>
      <dgm:spPr/>
    </dgm:pt>
    <dgm:pt modelId="{9D2B1791-C004-424F-89F0-F0D8874D7752}" type="pres">
      <dgm:prSet presAssocID="{5C2AC2EC-71BA-4A64-8200-885405761EAF}" presName="parTx" presStyleLbl="revTx" presStyleIdx="2" presStyleCnt="6">
        <dgm:presLayoutVars>
          <dgm:chMax val="0"/>
          <dgm:chPref val="0"/>
        </dgm:presLayoutVars>
      </dgm:prSet>
      <dgm:spPr/>
    </dgm:pt>
    <dgm:pt modelId="{0F0B7454-5BC3-4F55-B673-96E2D531F2AD}" type="pres">
      <dgm:prSet presAssocID="{5C2AC2EC-71BA-4A64-8200-885405761EAF}" presName="desTx" presStyleLbl="revTx" presStyleIdx="3" presStyleCnt="6">
        <dgm:presLayoutVars/>
      </dgm:prSet>
      <dgm:spPr/>
    </dgm:pt>
    <dgm:pt modelId="{248ED66C-0C36-46A1-93B5-15BE74C5F361}" type="pres">
      <dgm:prSet presAssocID="{4B319E43-B3F3-41BB-A5C7-D46FA4392701}" presName="sibTrans" presStyleCnt="0"/>
      <dgm:spPr/>
    </dgm:pt>
    <dgm:pt modelId="{4E5C5298-A238-4BFF-9FC1-726FC9EBFEB1}" type="pres">
      <dgm:prSet presAssocID="{2A5DE49B-E0CD-4D53-9CCB-29448288DB65}" presName="compNode" presStyleCnt="0"/>
      <dgm:spPr/>
    </dgm:pt>
    <dgm:pt modelId="{FEA9A7A9-06C2-4F66-8B53-D149FFF64AF3}" type="pres">
      <dgm:prSet presAssocID="{2A5DE49B-E0CD-4D53-9CCB-29448288DB65}" presName="bgRect" presStyleLbl="bgShp" presStyleIdx="2" presStyleCnt="3"/>
      <dgm:spPr>
        <a:prstGeom prst="rect">
          <a:avLst/>
        </a:prstGeom>
        <a:solidFill>
          <a:srgbClr val="007A92"/>
        </a:solidFill>
      </dgm:spPr>
    </dgm:pt>
    <dgm:pt modelId="{F192DB63-206E-4DA8-8CCB-66E0BDAB71D3}" type="pres">
      <dgm:prSet presAssocID="{2A5DE49B-E0CD-4D53-9CCB-29448288DB6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ycle with People"/>
        </a:ext>
      </dgm:extLst>
    </dgm:pt>
    <dgm:pt modelId="{D5701772-66FF-4391-BD1C-CCEE742AAC23}" type="pres">
      <dgm:prSet presAssocID="{2A5DE49B-E0CD-4D53-9CCB-29448288DB65}" presName="spaceRect" presStyleCnt="0"/>
      <dgm:spPr/>
    </dgm:pt>
    <dgm:pt modelId="{271A059D-34D2-4D48-85EF-F8950E055BF8}" type="pres">
      <dgm:prSet presAssocID="{2A5DE49B-E0CD-4D53-9CCB-29448288DB65}" presName="parTx" presStyleLbl="revTx" presStyleIdx="4" presStyleCnt="6">
        <dgm:presLayoutVars>
          <dgm:chMax val="0"/>
          <dgm:chPref val="0"/>
        </dgm:presLayoutVars>
      </dgm:prSet>
      <dgm:spPr/>
    </dgm:pt>
    <dgm:pt modelId="{2DD3FF89-97F5-41B0-A824-5E887ABA3D30}" type="pres">
      <dgm:prSet presAssocID="{2A5DE49B-E0CD-4D53-9CCB-29448288DB65}" presName="desTx" presStyleLbl="revTx" presStyleIdx="5" presStyleCnt="6">
        <dgm:presLayoutVars/>
      </dgm:prSet>
      <dgm:spPr/>
    </dgm:pt>
  </dgm:ptLst>
  <dgm:cxnLst>
    <dgm:cxn modelId="{69036615-9A29-4C0C-97B5-45DFC643F1D1}" srcId="{03D818D5-FE5F-4B51-A5D8-1A4E79819B11}" destId="{29EBED1F-51FE-49B4-A6B9-0ED8E10E323E}" srcOrd="0" destOrd="0" parTransId="{7B0774D3-A560-487E-BB52-F013BEAD5850}" sibTransId="{1D490EE2-B31E-4BC9-AFC5-BF45C238E87B}"/>
    <dgm:cxn modelId="{EAF66B1F-7C9D-47C2-8CF4-D9CF6776EF32}" srcId="{7E464869-23E9-4698-9AB7-12CE29939C7E}" destId="{5C2AC2EC-71BA-4A64-8200-885405761EAF}" srcOrd="1" destOrd="0" parTransId="{ECDBA78C-30FD-410C-9A83-C867C42BEE7A}" sibTransId="{4B319E43-B3F3-41BB-A5C7-D46FA4392701}"/>
    <dgm:cxn modelId="{FD80EC47-7C22-4E8C-B1C2-BE1991D70FBB}" srcId="{7E464869-23E9-4698-9AB7-12CE29939C7E}" destId="{2A5DE49B-E0CD-4D53-9CCB-29448288DB65}" srcOrd="2" destOrd="0" parTransId="{61D3EFF8-BC1D-4CDA-9AEA-99F20C7953F9}" sibTransId="{BA82F529-287A-4411-8B55-C8EE1C5F68F7}"/>
    <dgm:cxn modelId="{B0708C4F-F136-4C76-A3DA-4649322C7C61}" type="presOf" srcId="{29EBED1F-51FE-49B4-A6B9-0ED8E10E323E}" destId="{22E5708D-7150-4983-8BC2-D759CBC50127}" srcOrd="0" destOrd="0" presId="urn:microsoft.com/office/officeart/2018/2/layout/IconVerticalSolidList"/>
    <dgm:cxn modelId="{9FB3B571-8D6E-4189-8B0C-B7B1888B97EE}" type="presOf" srcId="{5C2AC2EC-71BA-4A64-8200-885405761EAF}" destId="{9D2B1791-C004-424F-89F0-F0D8874D7752}" srcOrd="0" destOrd="0" presId="urn:microsoft.com/office/officeart/2018/2/layout/IconVerticalSolidList"/>
    <dgm:cxn modelId="{3F001B7A-5631-4B58-AA47-50F98AE3DAC0}" srcId="{7E464869-23E9-4698-9AB7-12CE29939C7E}" destId="{03D818D5-FE5F-4B51-A5D8-1A4E79819B11}" srcOrd="0" destOrd="0" parTransId="{2DDC1E8B-566F-4EA8-B460-89F340FE029D}" sibTransId="{E8D6B52F-14EB-426D-801C-EA2DD9161831}"/>
    <dgm:cxn modelId="{556A0C89-8CD8-4562-B835-5C34CECA92E6}" type="presOf" srcId="{AD522435-A534-4047-B279-1CAAC3DC31B9}" destId="{2DD3FF89-97F5-41B0-A824-5E887ABA3D30}" srcOrd="0" destOrd="0" presId="urn:microsoft.com/office/officeart/2018/2/layout/IconVerticalSolidList"/>
    <dgm:cxn modelId="{A990D08B-F96A-4ACB-8EC1-9EE761ED3F13}" srcId="{5C2AC2EC-71BA-4A64-8200-885405761EAF}" destId="{54FE013C-5294-4AC7-8CD7-EF197FBB60FF}" srcOrd="0" destOrd="0" parTransId="{CB7024BA-52F3-44CF-9BF9-996970816D40}" sibTransId="{1A1B94EA-F2AE-40D7-99C5-F61EF4D0C106}"/>
    <dgm:cxn modelId="{C77E098E-F962-45A2-922D-20A742F34E98}" type="presOf" srcId="{2A5DE49B-E0CD-4D53-9CCB-29448288DB65}" destId="{271A059D-34D2-4D48-85EF-F8950E055BF8}" srcOrd="0" destOrd="0" presId="urn:microsoft.com/office/officeart/2018/2/layout/IconVerticalSolidList"/>
    <dgm:cxn modelId="{AA48AEB0-B57D-4268-BD28-4EB4A6ADED1C}" type="presOf" srcId="{7E464869-23E9-4698-9AB7-12CE29939C7E}" destId="{6E9EE938-0D4F-4206-BE5E-618F7C43DF4D}" srcOrd="0" destOrd="0" presId="urn:microsoft.com/office/officeart/2018/2/layout/IconVerticalSolidList"/>
    <dgm:cxn modelId="{589572C1-0636-4812-A622-6ADFF6DE0A3D}" type="presOf" srcId="{03D818D5-FE5F-4B51-A5D8-1A4E79819B11}" destId="{90882D54-AF01-4F5E-AC08-3A461FD08B4E}" srcOrd="0" destOrd="0" presId="urn:microsoft.com/office/officeart/2018/2/layout/IconVerticalSolidList"/>
    <dgm:cxn modelId="{21A1C1F2-8BB4-41C6-8C29-536AF43382FE}" type="presOf" srcId="{54FE013C-5294-4AC7-8CD7-EF197FBB60FF}" destId="{0F0B7454-5BC3-4F55-B673-96E2D531F2AD}" srcOrd="0" destOrd="0" presId="urn:microsoft.com/office/officeart/2018/2/layout/IconVerticalSolidList"/>
    <dgm:cxn modelId="{E4A684FD-FBE3-45B1-BDB1-D3EA3CEED7C5}" srcId="{2A5DE49B-E0CD-4D53-9CCB-29448288DB65}" destId="{AD522435-A534-4047-B279-1CAAC3DC31B9}" srcOrd="0" destOrd="0" parTransId="{CECAFF48-EB5B-494F-8CA7-6E1927964B42}" sibTransId="{8A9FB903-E85C-42D0-B2C7-FF460A5D953D}"/>
    <dgm:cxn modelId="{1D5A7ACB-6600-4077-9BBE-F223BA6FE050}" type="presParOf" srcId="{6E9EE938-0D4F-4206-BE5E-618F7C43DF4D}" destId="{EB93EA53-5AB3-4E24-9929-D416A1ABEE18}" srcOrd="0" destOrd="0" presId="urn:microsoft.com/office/officeart/2018/2/layout/IconVerticalSolidList"/>
    <dgm:cxn modelId="{D78B213F-FC35-4567-ADFD-B313409E91F6}" type="presParOf" srcId="{EB93EA53-5AB3-4E24-9929-D416A1ABEE18}" destId="{1BF7B6FD-DF5E-43D6-8C00-240FB580B45A}" srcOrd="0" destOrd="0" presId="urn:microsoft.com/office/officeart/2018/2/layout/IconVerticalSolidList"/>
    <dgm:cxn modelId="{B6F01935-B04E-4C6B-ADE4-1B15F88E88EF}" type="presParOf" srcId="{EB93EA53-5AB3-4E24-9929-D416A1ABEE18}" destId="{77737CA1-D62E-4B09-93E9-56E845E5A813}" srcOrd="1" destOrd="0" presId="urn:microsoft.com/office/officeart/2018/2/layout/IconVerticalSolidList"/>
    <dgm:cxn modelId="{C48381F9-31B5-4A61-8204-C1A28CC7C6FB}" type="presParOf" srcId="{EB93EA53-5AB3-4E24-9929-D416A1ABEE18}" destId="{5D560FE3-9964-4D14-BF5B-D60FAF7BCECD}" srcOrd="2" destOrd="0" presId="urn:microsoft.com/office/officeart/2018/2/layout/IconVerticalSolidList"/>
    <dgm:cxn modelId="{56E124E9-C7A7-45FF-9BDF-BA68CC3BBAF8}" type="presParOf" srcId="{EB93EA53-5AB3-4E24-9929-D416A1ABEE18}" destId="{90882D54-AF01-4F5E-AC08-3A461FD08B4E}" srcOrd="3" destOrd="0" presId="urn:microsoft.com/office/officeart/2018/2/layout/IconVerticalSolidList"/>
    <dgm:cxn modelId="{25DFACCC-C1B8-4E12-BCA0-E88C6AEE0E70}" type="presParOf" srcId="{EB93EA53-5AB3-4E24-9929-D416A1ABEE18}" destId="{22E5708D-7150-4983-8BC2-D759CBC50127}" srcOrd="4" destOrd="0" presId="urn:microsoft.com/office/officeart/2018/2/layout/IconVerticalSolidList"/>
    <dgm:cxn modelId="{3AA2DED2-1A01-4C52-853D-AE844336B2EF}" type="presParOf" srcId="{6E9EE938-0D4F-4206-BE5E-618F7C43DF4D}" destId="{85D6DDA1-D1CB-47CD-B441-458A2455A67D}" srcOrd="1" destOrd="0" presId="urn:microsoft.com/office/officeart/2018/2/layout/IconVerticalSolidList"/>
    <dgm:cxn modelId="{73EA653C-D7CE-4218-B974-1636455CA67E}" type="presParOf" srcId="{6E9EE938-0D4F-4206-BE5E-618F7C43DF4D}" destId="{7FC9AE28-BE4C-45F2-8894-921F02653D33}" srcOrd="2" destOrd="0" presId="urn:microsoft.com/office/officeart/2018/2/layout/IconVerticalSolidList"/>
    <dgm:cxn modelId="{7BB70B5E-8634-4F59-938E-2D1807F05D7E}" type="presParOf" srcId="{7FC9AE28-BE4C-45F2-8894-921F02653D33}" destId="{BEC5CD27-6BA5-49EE-B86E-F86133109056}" srcOrd="0" destOrd="0" presId="urn:microsoft.com/office/officeart/2018/2/layout/IconVerticalSolidList"/>
    <dgm:cxn modelId="{6025D3EC-A0EF-4A2B-8529-5F19E9815A32}" type="presParOf" srcId="{7FC9AE28-BE4C-45F2-8894-921F02653D33}" destId="{EA18BC37-AC89-4AE1-85C9-5CB6075E3A51}" srcOrd="1" destOrd="0" presId="urn:microsoft.com/office/officeart/2018/2/layout/IconVerticalSolidList"/>
    <dgm:cxn modelId="{B829F1B1-6070-4A30-8FAD-571F28CD688D}" type="presParOf" srcId="{7FC9AE28-BE4C-45F2-8894-921F02653D33}" destId="{48379AAB-98B6-4E9F-8119-0503A1D6A36B}" srcOrd="2" destOrd="0" presId="urn:microsoft.com/office/officeart/2018/2/layout/IconVerticalSolidList"/>
    <dgm:cxn modelId="{CB30F312-A124-40A9-BFCD-51106484ECE0}" type="presParOf" srcId="{7FC9AE28-BE4C-45F2-8894-921F02653D33}" destId="{9D2B1791-C004-424F-89F0-F0D8874D7752}" srcOrd="3" destOrd="0" presId="urn:microsoft.com/office/officeart/2018/2/layout/IconVerticalSolidList"/>
    <dgm:cxn modelId="{7C7F27B3-CEED-44EA-88BA-04963ECD5CA0}" type="presParOf" srcId="{7FC9AE28-BE4C-45F2-8894-921F02653D33}" destId="{0F0B7454-5BC3-4F55-B673-96E2D531F2AD}" srcOrd="4" destOrd="0" presId="urn:microsoft.com/office/officeart/2018/2/layout/IconVerticalSolidList"/>
    <dgm:cxn modelId="{F61685CC-9C10-4ECA-B1F4-921BB7105C2F}" type="presParOf" srcId="{6E9EE938-0D4F-4206-BE5E-618F7C43DF4D}" destId="{248ED66C-0C36-46A1-93B5-15BE74C5F361}" srcOrd="3" destOrd="0" presId="urn:microsoft.com/office/officeart/2018/2/layout/IconVerticalSolidList"/>
    <dgm:cxn modelId="{A7694C98-1C89-4EE5-B0FA-D33404930F19}" type="presParOf" srcId="{6E9EE938-0D4F-4206-BE5E-618F7C43DF4D}" destId="{4E5C5298-A238-4BFF-9FC1-726FC9EBFEB1}" srcOrd="4" destOrd="0" presId="urn:microsoft.com/office/officeart/2018/2/layout/IconVerticalSolidList"/>
    <dgm:cxn modelId="{CA18617A-923C-4F8B-A118-6FC3E8454675}" type="presParOf" srcId="{4E5C5298-A238-4BFF-9FC1-726FC9EBFEB1}" destId="{FEA9A7A9-06C2-4F66-8B53-D149FFF64AF3}" srcOrd="0" destOrd="0" presId="urn:microsoft.com/office/officeart/2018/2/layout/IconVerticalSolidList"/>
    <dgm:cxn modelId="{A660468C-AFD6-43EE-BBA7-31A888C059A0}" type="presParOf" srcId="{4E5C5298-A238-4BFF-9FC1-726FC9EBFEB1}" destId="{F192DB63-206E-4DA8-8CCB-66E0BDAB71D3}" srcOrd="1" destOrd="0" presId="urn:microsoft.com/office/officeart/2018/2/layout/IconVerticalSolidList"/>
    <dgm:cxn modelId="{C93C95EA-94A5-4E14-BA64-C3085B33F297}" type="presParOf" srcId="{4E5C5298-A238-4BFF-9FC1-726FC9EBFEB1}" destId="{D5701772-66FF-4391-BD1C-CCEE742AAC23}" srcOrd="2" destOrd="0" presId="urn:microsoft.com/office/officeart/2018/2/layout/IconVerticalSolidList"/>
    <dgm:cxn modelId="{3D38B0A2-46DC-4CA5-97A3-112CD3D11307}" type="presParOf" srcId="{4E5C5298-A238-4BFF-9FC1-726FC9EBFEB1}" destId="{271A059D-34D2-4D48-85EF-F8950E055BF8}" srcOrd="3" destOrd="0" presId="urn:microsoft.com/office/officeart/2018/2/layout/IconVerticalSolidList"/>
    <dgm:cxn modelId="{D65B9404-DB6F-4A1E-A217-C7B0B2465FA7}" type="presParOf" srcId="{4E5C5298-A238-4BFF-9FC1-726FC9EBFEB1}" destId="{2DD3FF89-97F5-41B0-A824-5E887ABA3D30}"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6FEE16-B6AB-47EA-839E-E0C836BD8937}"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0E69BC4F-93BF-4EAA-995B-C93FF1F63291}">
      <dgm:prSet phldrT="[Text]"/>
      <dgm:spPr>
        <a:solidFill>
          <a:srgbClr val="007A92"/>
        </a:solidFill>
      </dgm:spPr>
      <dgm:t>
        <a:bodyPr/>
        <a:lstStyle/>
        <a:p>
          <a:r>
            <a:rPr lang="en-GB" dirty="0">
              <a:effectLst/>
            </a:rPr>
            <a:t>Q4 24 - Trustee Board to approve TOR</a:t>
          </a:r>
          <a:endParaRPr lang="en-GB" dirty="0"/>
        </a:p>
      </dgm:t>
    </dgm:pt>
    <dgm:pt modelId="{3410DF75-4F75-4E5B-ABB3-4FB28D1FA6E5}" type="parTrans" cxnId="{C9466A7D-35EB-4FF1-8744-2F9EC0F0D1FB}">
      <dgm:prSet/>
      <dgm:spPr/>
      <dgm:t>
        <a:bodyPr/>
        <a:lstStyle/>
        <a:p>
          <a:endParaRPr lang="en-GB"/>
        </a:p>
      </dgm:t>
    </dgm:pt>
    <dgm:pt modelId="{7DC331D9-9A1F-42D0-BD4D-47FFAD33D664}" type="sibTrans" cxnId="{C9466A7D-35EB-4FF1-8744-2F9EC0F0D1FB}">
      <dgm:prSet/>
      <dgm:spPr/>
      <dgm:t>
        <a:bodyPr/>
        <a:lstStyle/>
        <a:p>
          <a:endParaRPr lang="en-GB"/>
        </a:p>
      </dgm:t>
    </dgm:pt>
    <dgm:pt modelId="{DC63D4BB-2C8E-48D0-8263-89476742DD79}">
      <dgm:prSet/>
      <dgm:spPr>
        <a:solidFill>
          <a:srgbClr val="007A92"/>
        </a:solidFill>
      </dgm:spPr>
      <dgm:t>
        <a:bodyPr/>
        <a:lstStyle/>
        <a:p>
          <a:r>
            <a:rPr lang="en-GB" dirty="0">
              <a:effectLst/>
            </a:rPr>
            <a:t>Q4 24 - Review Board established</a:t>
          </a:r>
        </a:p>
      </dgm:t>
    </dgm:pt>
    <dgm:pt modelId="{A7EA86BE-B55C-4E5F-9754-34554864B9DA}" type="parTrans" cxnId="{ACBBD051-3683-4DC4-8548-88B2786D92B2}">
      <dgm:prSet/>
      <dgm:spPr/>
      <dgm:t>
        <a:bodyPr/>
        <a:lstStyle/>
        <a:p>
          <a:endParaRPr lang="en-GB"/>
        </a:p>
      </dgm:t>
    </dgm:pt>
    <dgm:pt modelId="{559736EE-7608-4B53-87DF-121F8D29DE78}" type="sibTrans" cxnId="{ACBBD051-3683-4DC4-8548-88B2786D92B2}">
      <dgm:prSet/>
      <dgm:spPr/>
      <dgm:t>
        <a:bodyPr/>
        <a:lstStyle/>
        <a:p>
          <a:endParaRPr lang="en-GB"/>
        </a:p>
      </dgm:t>
    </dgm:pt>
    <dgm:pt modelId="{DEB4CA9F-DD4F-4E63-A2D9-14D5310D117F}">
      <dgm:prSet/>
      <dgm:spPr>
        <a:solidFill>
          <a:srgbClr val="007A92"/>
        </a:solidFill>
      </dgm:spPr>
      <dgm:t>
        <a:bodyPr/>
        <a:lstStyle/>
        <a:p>
          <a:r>
            <a:rPr lang="en-GB" dirty="0">
              <a:effectLst/>
            </a:rPr>
            <a:t>Q1 25 to Q3 25 - initial review </a:t>
          </a:r>
        </a:p>
      </dgm:t>
    </dgm:pt>
    <dgm:pt modelId="{893361FF-8290-405A-BBA9-FB785AF5C537}" type="parTrans" cxnId="{2BEDCC37-391F-4E30-8CC0-86F7107D8A14}">
      <dgm:prSet/>
      <dgm:spPr/>
      <dgm:t>
        <a:bodyPr/>
        <a:lstStyle/>
        <a:p>
          <a:endParaRPr lang="en-GB"/>
        </a:p>
      </dgm:t>
    </dgm:pt>
    <dgm:pt modelId="{5060D9A9-6973-47EB-9172-47A1434A5475}" type="sibTrans" cxnId="{2BEDCC37-391F-4E30-8CC0-86F7107D8A14}">
      <dgm:prSet/>
      <dgm:spPr/>
      <dgm:t>
        <a:bodyPr/>
        <a:lstStyle/>
        <a:p>
          <a:endParaRPr lang="en-GB"/>
        </a:p>
      </dgm:t>
    </dgm:pt>
    <dgm:pt modelId="{618FAA48-2047-44EC-A4E7-CD7FFBFE8D39}">
      <dgm:prSet/>
      <dgm:spPr>
        <a:solidFill>
          <a:srgbClr val="007A92"/>
        </a:solidFill>
      </dgm:spPr>
      <dgm:t>
        <a:bodyPr/>
        <a:lstStyle/>
        <a:p>
          <a:r>
            <a:rPr lang="en-GB" dirty="0">
              <a:effectLst/>
            </a:rPr>
            <a:t>Q3 25 - Trustee member engagement to comment on interim findings</a:t>
          </a:r>
        </a:p>
      </dgm:t>
    </dgm:pt>
    <dgm:pt modelId="{715286CB-540B-4E05-A060-07126CB34EE2}" type="parTrans" cxnId="{58E87929-91F0-4268-8000-F6C9CD3153DB}">
      <dgm:prSet/>
      <dgm:spPr/>
      <dgm:t>
        <a:bodyPr/>
        <a:lstStyle/>
        <a:p>
          <a:endParaRPr lang="en-GB"/>
        </a:p>
      </dgm:t>
    </dgm:pt>
    <dgm:pt modelId="{6C69E855-AAE2-4414-BBFC-13982316C85B}" type="sibTrans" cxnId="{58E87929-91F0-4268-8000-F6C9CD3153DB}">
      <dgm:prSet/>
      <dgm:spPr/>
      <dgm:t>
        <a:bodyPr/>
        <a:lstStyle/>
        <a:p>
          <a:endParaRPr lang="en-GB"/>
        </a:p>
      </dgm:t>
    </dgm:pt>
    <dgm:pt modelId="{52778534-68BE-46A4-BD5F-6E0360684826}">
      <dgm:prSet/>
      <dgm:spPr>
        <a:solidFill>
          <a:srgbClr val="007A92"/>
        </a:solidFill>
      </dgm:spPr>
      <dgm:t>
        <a:bodyPr/>
        <a:lstStyle/>
        <a:p>
          <a:r>
            <a:rPr lang="en-GB" dirty="0">
              <a:effectLst/>
            </a:rPr>
            <a:t>Q3 25 - Audit Committee comment on interim findings</a:t>
          </a:r>
        </a:p>
      </dgm:t>
    </dgm:pt>
    <dgm:pt modelId="{2773B177-45BD-43D0-82CF-51E97685633B}" type="parTrans" cxnId="{1C717EEA-2BCF-4E86-AD50-6DE90A77A363}">
      <dgm:prSet/>
      <dgm:spPr/>
      <dgm:t>
        <a:bodyPr/>
        <a:lstStyle/>
        <a:p>
          <a:endParaRPr lang="en-GB"/>
        </a:p>
      </dgm:t>
    </dgm:pt>
    <dgm:pt modelId="{75F3B6F0-0980-48BD-AC90-960E0FA5B445}" type="sibTrans" cxnId="{1C717EEA-2BCF-4E86-AD50-6DE90A77A363}">
      <dgm:prSet/>
      <dgm:spPr/>
      <dgm:t>
        <a:bodyPr/>
        <a:lstStyle/>
        <a:p>
          <a:endParaRPr lang="en-GB"/>
        </a:p>
      </dgm:t>
    </dgm:pt>
    <dgm:pt modelId="{3643DE5E-B7CA-4B20-8A7F-928FAA53ABE4}">
      <dgm:prSet/>
      <dgm:spPr>
        <a:solidFill>
          <a:srgbClr val="007A92"/>
        </a:solidFill>
      </dgm:spPr>
      <dgm:t>
        <a:bodyPr/>
        <a:lstStyle/>
        <a:p>
          <a:r>
            <a:rPr lang="en-GB" dirty="0">
              <a:effectLst/>
            </a:rPr>
            <a:t>Q4 25 - Trustee member engagement to brief Trustee Board and Council</a:t>
          </a:r>
        </a:p>
      </dgm:t>
    </dgm:pt>
    <dgm:pt modelId="{7207FF7D-1135-4426-AAE1-30AF23B17655}" type="parTrans" cxnId="{183BFDEF-6C7A-4ED1-86CF-8C26D0B08C77}">
      <dgm:prSet/>
      <dgm:spPr/>
      <dgm:t>
        <a:bodyPr/>
        <a:lstStyle/>
        <a:p>
          <a:endParaRPr lang="en-GB"/>
        </a:p>
      </dgm:t>
    </dgm:pt>
    <dgm:pt modelId="{7F4CCFF9-1BAA-4513-AE71-87AEAFB8E21A}" type="sibTrans" cxnId="{183BFDEF-6C7A-4ED1-86CF-8C26D0B08C77}">
      <dgm:prSet/>
      <dgm:spPr/>
      <dgm:t>
        <a:bodyPr/>
        <a:lstStyle/>
        <a:p>
          <a:endParaRPr lang="en-GB"/>
        </a:p>
      </dgm:t>
    </dgm:pt>
    <dgm:pt modelId="{E43A5073-037C-4532-B9DA-932D4FF84C39}">
      <dgm:prSet/>
      <dgm:spPr>
        <a:solidFill>
          <a:srgbClr val="007A92"/>
        </a:solidFill>
      </dgm:spPr>
      <dgm:t>
        <a:bodyPr/>
        <a:lstStyle/>
        <a:p>
          <a:r>
            <a:rPr lang="en-GB" dirty="0">
              <a:effectLst/>
            </a:rPr>
            <a:t>Q1 26 - Detailed implementation planning</a:t>
          </a:r>
        </a:p>
      </dgm:t>
    </dgm:pt>
    <dgm:pt modelId="{EC423BA2-CAD7-4A80-BA77-1925F8FE6BA2}" type="parTrans" cxnId="{961B0725-3C76-47D0-BBA9-7DA231B98DB9}">
      <dgm:prSet/>
      <dgm:spPr/>
      <dgm:t>
        <a:bodyPr/>
        <a:lstStyle/>
        <a:p>
          <a:endParaRPr lang="en-GB"/>
        </a:p>
      </dgm:t>
    </dgm:pt>
    <dgm:pt modelId="{30E8D280-9240-406A-ADB9-0CC4BB7CD4CA}" type="sibTrans" cxnId="{961B0725-3C76-47D0-BBA9-7DA231B98DB9}">
      <dgm:prSet/>
      <dgm:spPr/>
      <dgm:t>
        <a:bodyPr/>
        <a:lstStyle/>
        <a:p>
          <a:endParaRPr lang="en-GB"/>
        </a:p>
      </dgm:t>
    </dgm:pt>
    <dgm:pt modelId="{77329C6F-BE72-44E3-B719-EF9ED9FA08F6}">
      <dgm:prSet/>
      <dgm:spPr>
        <a:solidFill>
          <a:srgbClr val="007A92"/>
        </a:solidFill>
      </dgm:spPr>
      <dgm:t>
        <a:bodyPr/>
        <a:lstStyle/>
        <a:p>
          <a:r>
            <a:rPr lang="en-GB" dirty="0">
              <a:effectLst/>
            </a:rPr>
            <a:t>Q2 26 - Implement agreed review recommendations</a:t>
          </a:r>
        </a:p>
      </dgm:t>
    </dgm:pt>
    <dgm:pt modelId="{71914EC9-4B6E-493B-BD2C-5E2346DE0120}" type="parTrans" cxnId="{CAA112DC-12F1-4C76-8E05-6D878B2B7702}">
      <dgm:prSet/>
      <dgm:spPr/>
      <dgm:t>
        <a:bodyPr/>
        <a:lstStyle/>
        <a:p>
          <a:endParaRPr lang="en-GB"/>
        </a:p>
      </dgm:t>
    </dgm:pt>
    <dgm:pt modelId="{B44945D3-F560-4D22-A8B9-55C6669C1EC2}" type="sibTrans" cxnId="{CAA112DC-12F1-4C76-8E05-6D878B2B7702}">
      <dgm:prSet/>
      <dgm:spPr/>
      <dgm:t>
        <a:bodyPr/>
        <a:lstStyle/>
        <a:p>
          <a:endParaRPr lang="en-GB"/>
        </a:p>
      </dgm:t>
    </dgm:pt>
    <dgm:pt modelId="{5AD5B0E6-8467-416D-80F2-81E5B9B57A8B}" type="pres">
      <dgm:prSet presAssocID="{8D6FEE16-B6AB-47EA-839E-E0C836BD8937}" presName="Name0" presStyleCnt="0">
        <dgm:presLayoutVars>
          <dgm:dir/>
          <dgm:resizeHandles val="exact"/>
        </dgm:presLayoutVars>
      </dgm:prSet>
      <dgm:spPr/>
    </dgm:pt>
    <dgm:pt modelId="{A8AEAFA9-3DA0-4448-8CFB-8924CD8D51B6}" type="pres">
      <dgm:prSet presAssocID="{0E69BC4F-93BF-4EAA-995B-C93FF1F63291}" presName="node" presStyleLbl="node1" presStyleIdx="0" presStyleCnt="8">
        <dgm:presLayoutVars>
          <dgm:bulletEnabled val="1"/>
        </dgm:presLayoutVars>
      </dgm:prSet>
      <dgm:spPr/>
    </dgm:pt>
    <dgm:pt modelId="{4F5E37CA-F7F0-4727-AD4D-0E325DEB8B81}" type="pres">
      <dgm:prSet presAssocID="{7DC331D9-9A1F-42D0-BD4D-47FFAD33D664}" presName="sibTrans" presStyleLbl="sibTrans1D1" presStyleIdx="0" presStyleCnt="7"/>
      <dgm:spPr/>
    </dgm:pt>
    <dgm:pt modelId="{5A9EA951-79F2-4C44-9AFB-B7E2ADD9D8E5}" type="pres">
      <dgm:prSet presAssocID="{7DC331D9-9A1F-42D0-BD4D-47FFAD33D664}" presName="connectorText" presStyleLbl="sibTrans1D1" presStyleIdx="0" presStyleCnt="7"/>
      <dgm:spPr/>
    </dgm:pt>
    <dgm:pt modelId="{D2860803-D18D-44CC-98BC-131B3A535CE5}" type="pres">
      <dgm:prSet presAssocID="{DC63D4BB-2C8E-48D0-8263-89476742DD79}" presName="node" presStyleLbl="node1" presStyleIdx="1" presStyleCnt="8">
        <dgm:presLayoutVars>
          <dgm:bulletEnabled val="1"/>
        </dgm:presLayoutVars>
      </dgm:prSet>
      <dgm:spPr/>
    </dgm:pt>
    <dgm:pt modelId="{E475CEB4-CCC1-4457-BA54-848B07D6D022}" type="pres">
      <dgm:prSet presAssocID="{559736EE-7608-4B53-87DF-121F8D29DE78}" presName="sibTrans" presStyleLbl="sibTrans1D1" presStyleIdx="1" presStyleCnt="7"/>
      <dgm:spPr/>
    </dgm:pt>
    <dgm:pt modelId="{173CC3D2-4CD0-4DCB-82F7-DE2529292222}" type="pres">
      <dgm:prSet presAssocID="{559736EE-7608-4B53-87DF-121F8D29DE78}" presName="connectorText" presStyleLbl="sibTrans1D1" presStyleIdx="1" presStyleCnt="7"/>
      <dgm:spPr/>
    </dgm:pt>
    <dgm:pt modelId="{0A3A3D2E-D71E-4BE9-90C1-67EC92FE2B77}" type="pres">
      <dgm:prSet presAssocID="{DEB4CA9F-DD4F-4E63-A2D9-14D5310D117F}" presName="node" presStyleLbl="node1" presStyleIdx="2" presStyleCnt="8">
        <dgm:presLayoutVars>
          <dgm:bulletEnabled val="1"/>
        </dgm:presLayoutVars>
      </dgm:prSet>
      <dgm:spPr/>
    </dgm:pt>
    <dgm:pt modelId="{E09667C2-4175-4652-98AF-5DE92DAD1192}" type="pres">
      <dgm:prSet presAssocID="{5060D9A9-6973-47EB-9172-47A1434A5475}" presName="sibTrans" presStyleLbl="sibTrans1D1" presStyleIdx="2" presStyleCnt="7"/>
      <dgm:spPr/>
    </dgm:pt>
    <dgm:pt modelId="{E13F8257-3E28-4D05-9B99-34C5F59C1358}" type="pres">
      <dgm:prSet presAssocID="{5060D9A9-6973-47EB-9172-47A1434A5475}" presName="connectorText" presStyleLbl="sibTrans1D1" presStyleIdx="2" presStyleCnt="7"/>
      <dgm:spPr/>
    </dgm:pt>
    <dgm:pt modelId="{F797EF71-3FFF-40D9-97A5-B7ACB9F433B0}" type="pres">
      <dgm:prSet presAssocID="{618FAA48-2047-44EC-A4E7-CD7FFBFE8D39}" presName="node" presStyleLbl="node1" presStyleIdx="3" presStyleCnt="8">
        <dgm:presLayoutVars>
          <dgm:bulletEnabled val="1"/>
        </dgm:presLayoutVars>
      </dgm:prSet>
      <dgm:spPr/>
    </dgm:pt>
    <dgm:pt modelId="{927126A0-DE4F-44D6-BE59-7703E04C8E23}" type="pres">
      <dgm:prSet presAssocID="{6C69E855-AAE2-4414-BBFC-13982316C85B}" presName="sibTrans" presStyleLbl="sibTrans1D1" presStyleIdx="3" presStyleCnt="7"/>
      <dgm:spPr/>
    </dgm:pt>
    <dgm:pt modelId="{50E919C9-2F5D-4B19-9E1B-FC4AC2D0767E}" type="pres">
      <dgm:prSet presAssocID="{6C69E855-AAE2-4414-BBFC-13982316C85B}" presName="connectorText" presStyleLbl="sibTrans1D1" presStyleIdx="3" presStyleCnt="7"/>
      <dgm:spPr/>
    </dgm:pt>
    <dgm:pt modelId="{0468BC85-536E-45CF-9E77-3FDF451B23FA}" type="pres">
      <dgm:prSet presAssocID="{52778534-68BE-46A4-BD5F-6E0360684826}" presName="node" presStyleLbl="node1" presStyleIdx="4" presStyleCnt="8">
        <dgm:presLayoutVars>
          <dgm:bulletEnabled val="1"/>
        </dgm:presLayoutVars>
      </dgm:prSet>
      <dgm:spPr/>
    </dgm:pt>
    <dgm:pt modelId="{E6EC572F-9137-46E5-9288-BDDC464B0C25}" type="pres">
      <dgm:prSet presAssocID="{75F3B6F0-0980-48BD-AC90-960E0FA5B445}" presName="sibTrans" presStyleLbl="sibTrans1D1" presStyleIdx="4" presStyleCnt="7"/>
      <dgm:spPr/>
    </dgm:pt>
    <dgm:pt modelId="{AEF28E02-CF10-474E-B95A-AA54B803363C}" type="pres">
      <dgm:prSet presAssocID="{75F3B6F0-0980-48BD-AC90-960E0FA5B445}" presName="connectorText" presStyleLbl="sibTrans1D1" presStyleIdx="4" presStyleCnt="7"/>
      <dgm:spPr/>
    </dgm:pt>
    <dgm:pt modelId="{20AC568C-7E3C-4B22-AF7A-C61C4E65BB84}" type="pres">
      <dgm:prSet presAssocID="{3643DE5E-B7CA-4B20-8A7F-928FAA53ABE4}" presName="node" presStyleLbl="node1" presStyleIdx="5" presStyleCnt="8">
        <dgm:presLayoutVars>
          <dgm:bulletEnabled val="1"/>
        </dgm:presLayoutVars>
      </dgm:prSet>
      <dgm:spPr/>
    </dgm:pt>
    <dgm:pt modelId="{739211D4-52FD-421B-BB6F-A133B50D6294}" type="pres">
      <dgm:prSet presAssocID="{7F4CCFF9-1BAA-4513-AE71-87AEAFB8E21A}" presName="sibTrans" presStyleLbl="sibTrans1D1" presStyleIdx="5" presStyleCnt="7"/>
      <dgm:spPr/>
    </dgm:pt>
    <dgm:pt modelId="{A78333B8-9F99-429E-BEC4-AFB892D7C4FB}" type="pres">
      <dgm:prSet presAssocID="{7F4CCFF9-1BAA-4513-AE71-87AEAFB8E21A}" presName="connectorText" presStyleLbl="sibTrans1D1" presStyleIdx="5" presStyleCnt="7"/>
      <dgm:spPr/>
    </dgm:pt>
    <dgm:pt modelId="{CD0C3346-95C0-40AF-9E2E-EDC6BFB357B4}" type="pres">
      <dgm:prSet presAssocID="{E43A5073-037C-4532-B9DA-932D4FF84C39}" presName="node" presStyleLbl="node1" presStyleIdx="6" presStyleCnt="8">
        <dgm:presLayoutVars>
          <dgm:bulletEnabled val="1"/>
        </dgm:presLayoutVars>
      </dgm:prSet>
      <dgm:spPr/>
    </dgm:pt>
    <dgm:pt modelId="{90D28A08-ACA4-44F1-81F1-F23AF2538CA7}" type="pres">
      <dgm:prSet presAssocID="{30E8D280-9240-406A-ADB9-0CC4BB7CD4CA}" presName="sibTrans" presStyleLbl="sibTrans1D1" presStyleIdx="6" presStyleCnt="7"/>
      <dgm:spPr/>
    </dgm:pt>
    <dgm:pt modelId="{1E36006E-2615-432F-8397-8A329A11F31D}" type="pres">
      <dgm:prSet presAssocID="{30E8D280-9240-406A-ADB9-0CC4BB7CD4CA}" presName="connectorText" presStyleLbl="sibTrans1D1" presStyleIdx="6" presStyleCnt="7"/>
      <dgm:spPr/>
    </dgm:pt>
    <dgm:pt modelId="{F7F9996C-AE09-4FB2-8C7A-23F1FFAB1371}" type="pres">
      <dgm:prSet presAssocID="{77329C6F-BE72-44E3-B719-EF9ED9FA08F6}" presName="node" presStyleLbl="node1" presStyleIdx="7" presStyleCnt="8">
        <dgm:presLayoutVars>
          <dgm:bulletEnabled val="1"/>
        </dgm:presLayoutVars>
      </dgm:prSet>
      <dgm:spPr/>
    </dgm:pt>
  </dgm:ptLst>
  <dgm:cxnLst>
    <dgm:cxn modelId="{05B22B0E-9D3C-4C2D-9D7A-B868A32311F1}" type="presOf" srcId="{6C69E855-AAE2-4414-BBFC-13982316C85B}" destId="{50E919C9-2F5D-4B19-9E1B-FC4AC2D0767E}" srcOrd="1" destOrd="0" presId="urn:microsoft.com/office/officeart/2005/8/layout/bProcess3"/>
    <dgm:cxn modelId="{75D44215-0B62-455E-8391-7F0D2F4BFEC4}" type="presOf" srcId="{DC63D4BB-2C8E-48D0-8263-89476742DD79}" destId="{D2860803-D18D-44CC-98BC-131B3A535CE5}" srcOrd="0" destOrd="0" presId="urn:microsoft.com/office/officeart/2005/8/layout/bProcess3"/>
    <dgm:cxn modelId="{397EB919-08F9-4EAE-8F03-5BFB03D61B82}" type="presOf" srcId="{5060D9A9-6973-47EB-9172-47A1434A5475}" destId="{E09667C2-4175-4652-98AF-5DE92DAD1192}" srcOrd="0" destOrd="0" presId="urn:microsoft.com/office/officeart/2005/8/layout/bProcess3"/>
    <dgm:cxn modelId="{0D521F1A-9610-4512-9F01-DF834E9AEFED}" type="presOf" srcId="{6C69E855-AAE2-4414-BBFC-13982316C85B}" destId="{927126A0-DE4F-44D6-BE59-7703E04C8E23}" srcOrd="0" destOrd="0" presId="urn:microsoft.com/office/officeart/2005/8/layout/bProcess3"/>
    <dgm:cxn modelId="{80C15D1F-EFC6-452F-84CA-D492C058489B}" type="presOf" srcId="{559736EE-7608-4B53-87DF-121F8D29DE78}" destId="{173CC3D2-4CD0-4DCB-82F7-DE2529292222}" srcOrd="1" destOrd="0" presId="urn:microsoft.com/office/officeart/2005/8/layout/bProcess3"/>
    <dgm:cxn modelId="{5CCBF21F-7914-4CEF-9978-3BB4356E1805}" type="presOf" srcId="{7DC331D9-9A1F-42D0-BD4D-47FFAD33D664}" destId="{4F5E37CA-F7F0-4727-AD4D-0E325DEB8B81}" srcOrd="0" destOrd="0" presId="urn:microsoft.com/office/officeart/2005/8/layout/bProcess3"/>
    <dgm:cxn modelId="{366B6021-58E9-409E-8647-D19359C98B14}" type="presOf" srcId="{E43A5073-037C-4532-B9DA-932D4FF84C39}" destId="{CD0C3346-95C0-40AF-9E2E-EDC6BFB357B4}" srcOrd="0" destOrd="0" presId="urn:microsoft.com/office/officeart/2005/8/layout/bProcess3"/>
    <dgm:cxn modelId="{961B0725-3C76-47D0-BBA9-7DA231B98DB9}" srcId="{8D6FEE16-B6AB-47EA-839E-E0C836BD8937}" destId="{E43A5073-037C-4532-B9DA-932D4FF84C39}" srcOrd="6" destOrd="0" parTransId="{EC423BA2-CAD7-4A80-BA77-1925F8FE6BA2}" sibTransId="{30E8D280-9240-406A-ADB9-0CC4BB7CD4CA}"/>
    <dgm:cxn modelId="{58E87929-91F0-4268-8000-F6C9CD3153DB}" srcId="{8D6FEE16-B6AB-47EA-839E-E0C836BD8937}" destId="{618FAA48-2047-44EC-A4E7-CD7FFBFE8D39}" srcOrd="3" destOrd="0" parTransId="{715286CB-540B-4E05-A060-07126CB34EE2}" sibTransId="{6C69E855-AAE2-4414-BBFC-13982316C85B}"/>
    <dgm:cxn modelId="{D6DC362D-59C3-4066-935C-5889869C2F2F}" type="presOf" srcId="{52778534-68BE-46A4-BD5F-6E0360684826}" destId="{0468BC85-536E-45CF-9E77-3FDF451B23FA}" srcOrd="0" destOrd="0" presId="urn:microsoft.com/office/officeart/2005/8/layout/bProcess3"/>
    <dgm:cxn modelId="{2BEDCC37-391F-4E30-8CC0-86F7107D8A14}" srcId="{8D6FEE16-B6AB-47EA-839E-E0C836BD8937}" destId="{DEB4CA9F-DD4F-4E63-A2D9-14D5310D117F}" srcOrd="2" destOrd="0" parTransId="{893361FF-8290-405A-BBA9-FB785AF5C537}" sibTransId="{5060D9A9-6973-47EB-9172-47A1434A5475}"/>
    <dgm:cxn modelId="{4DE10539-A052-4E83-A5F7-25DED78A0462}" type="presOf" srcId="{7F4CCFF9-1BAA-4513-AE71-87AEAFB8E21A}" destId="{A78333B8-9F99-429E-BEC4-AFB892D7C4FB}" srcOrd="1" destOrd="0" presId="urn:microsoft.com/office/officeart/2005/8/layout/bProcess3"/>
    <dgm:cxn modelId="{9032CE3B-71AB-47F8-A06B-9AADF28BFE76}" type="presOf" srcId="{30E8D280-9240-406A-ADB9-0CC4BB7CD4CA}" destId="{90D28A08-ACA4-44F1-81F1-F23AF2538CA7}" srcOrd="0" destOrd="0" presId="urn:microsoft.com/office/officeart/2005/8/layout/bProcess3"/>
    <dgm:cxn modelId="{8AA1613E-091D-4516-8FB1-F6212ACD3F14}" type="presOf" srcId="{DEB4CA9F-DD4F-4E63-A2D9-14D5310D117F}" destId="{0A3A3D2E-D71E-4BE9-90C1-67EC92FE2B77}" srcOrd="0" destOrd="0" presId="urn:microsoft.com/office/officeart/2005/8/layout/bProcess3"/>
    <dgm:cxn modelId="{EF7EF261-807C-47BA-9CD9-24772B760136}" type="presOf" srcId="{77329C6F-BE72-44E3-B719-EF9ED9FA08F6}" destId="{F7F9996C-AE09-4FB2-8C7A-23F1FFAB1371}" srcOrd="0" destOrd="0" presId="urn:microsoft.com/office/officeart/2005/8/layout/bProcess3"/>
    <dgm:cxn modelId="{E05D9D68-0024-439A-89C6-65A0321F77BB}" type="presOf" srcId="{8D6FEE16-B6AB-47EA-839E-E0C836BD8937}" destId="{5AD5B0E6-8467-416D-80F2-81E5B9B57A8B}" srcOrd="0" destOrd="0" presId="urn:microsoft.com/office/officeart/2005/8/layout/bProcess3"/>
    <dgm:cxn modelId="{4FFD3551-6168-4114-8BD1-0C38D14CF51A}" type="presOf" srcId="{7DC331D9-9A1F-42D0-BD4D-47FFAD33D664}" destId="{5A9EA951-79F2-4C44-9AFB-B7E2ADD9D8E5}" srcOrd="1" destOrd="0" presId="urn:microsoft.com/office/officeart/2005/8/layout/bProcess3"/>
    <dgm:cxn modelId="{ACBBD051-3683-4DC4-8548-88B2786D92B2}" srcId="{8D6FEE16-B6AB-47EA-839E-E0C836BD8937}" destId="{DC63D4BB-2C8E-48D0-8263-89476742DD79}" srcOrd="1" destOrd="0" parTransId="{A7EA86BE-B55C-4E5F-9754-34554864B9DA}" sibTransId="{559736EE-7608-4B53-87DF-121F8D29DE78}"/>
    <dgm:cxn modelId="{C9466A7D-35EB-4FF1-8744-2F9EC0F0D1FB}" srcId="{8D6FEE16-B6AB-47EA-839E-E0C836BD8937}" destId="{0E69BC4F-93BF-4EAA-995B-C93FF1F63291}" srcOrd="0" destOrd="0" parTransId="{3410DF75-4F75-4E5B-ABB3-4FB28D1FA6E5}" sibTransId="{7DC331D9-9A1F-42D0-BD4D-47FFAD33D664}"/>
    <dgm:cxn modelId="{D652E385-0E96-43F5-B07F-3CF9E3C05369}" type="presOf" srcId="{559736EE-7608-4B53-87DF-121F8D29DE78}" destId="{E475CEB4-CCC1-4457-BA54-848B07D6D022}" srcOrd="0" destOrd="0" presId="urn:microsoft.com/office/officeart/2005/8/layout/bProcess3"/>
    <dgm:cxn modelId="{7D1A13A0-0F39-4E46-9781-52465931CD05}" type="presOf" srcId="{75F3B6F0-0980-48BD-AC90-960E0FA5B445}" destId="{AEF28E02-CF10-474E-B95A-AA54B803363C}" srcOrd="1" destOrd="0" presId="urn:microsoft.com/office/officeart/2005/8/layout/bProcess3"/>
    <dgm:cxn modelId="{5A3E63B6-0BDF-4C0F-A709-70899F1C149E}" type="presOf" srcId="{30E8D280-9240-406A-ADB9-0CC4BB7CD4CA}" destId="{1E36006E-2615-432F-8397-8A329A11F31D}" srcOrd="1" destOrd="0" presId="urn:microsoft.com/office/officeart/2005/8/layout/bProcess3"/>
    <dgm:cxn modelId="{56925EC4-4470-4328-9B44-FC9527B986B2}" type="presOf" srcId="{618FAA48-2047-44EC-A4E7-CD7FFBFE8D39}" destId="{F797EF71-3FFF-40D9-97A5-B7ACB9F433B0}" srcOrd="0" destOrd="0" presId="urn:microsoft.com/office/officeart/2005/8/layout/bProcess3"/>
    <dgm:cxn modelId="{B75B4DC7-6BE5-4232-B893-652D0FBDA123}" type="presOf" srcId="{3643DE5E-B7CA-4B20-8A7F-928FAA53ABE4}" destId="{20AC568C-7E3C-4B22-AF7A-C61C4E65BB84}" srcOrd="0" destOrd="0" presId="urn:microsoft.com/office/officeart/2005/8/layout/bProcess3"/>
    <dgm:cxn modelId="{B03210C9-FC96-45F8-ADC2-8AC9460D560A}" type="presOf" srcId="{0E69BC4F-93BF-4EAA-995B-C93FF1F63291}" destId="{A8AEAFA9-3DA0-4448-8CFB-8924CD8D51B6}" srcOrd="0" destOrd="0" presId="urn:microsoft.com/office/officeart/2005/8/layout/bProcess3"/>
    <dgm:cxn modelId="{F24DC5D0-5C6C-425F-BA90-36B97EC30128}" type="presOf" srcId="{7F4CCFF9-1BAA-4513-AE71-87AEAFB8E21A}" destId="{739211D4-52FD-421B-BB6F-A133B50D6294}" srcOrd="0" destOrd="0" presId="urn:microsoft.com/office/officeart/2005/8/layout/bProcess3"/>
    <dgm:cxn modelId="{CDA12DD6-8BA0-4CB1-95B6-45BD9D4839C5}" type="presOf" srcId="{5060D9A9-6973-47EB-9172-47A1434A5475}" destId="{E13F8257-3E28-4D05-9B99-34C5F59C1358}" srcOrd="1" destOrd="0" presId="urn:microsoft.com/office/officeart/2005/8/layout/bProcess3"/>
    <dgm:cxn modelId="{0067E7DB-D562-485C-8B4F-D0F2318E12CF}" type="presOf" srcId="{75F3B6F0-0980-48BD-AC90-960E0FA5B445}" destId="{E6EC572F-9137-46E5-9288-BDDC464B0C25}" srcOrd="0" destOrd="0" presId="urn:microsoft.com/office/officeart/2005/8/layout/bProcess3"/>
    <dgm:cxn modelId="{CAA112DC-12F1-4C76-8E05-6D878B2B7702}" srcId="{8D6FEE16-B6AB-47EA-839E-E0C836BD8937}" destId="{77329C6F-BE72-44E3-B719-EF9ED9FA08F6}" srcOrd="7" destOrd="0" parTransId="{71914EC9-4B6E-493B-BD2C-5E2346DE0120}" sibTransId="{B44945D3-F560-4D22-A8B9-55C6669C1EC2}"/>
    <dgm:cxn modelId="{1C717EEA-2BCF-4E86-AD50-6DE90A77A363}" srcId="{8D6FEE16-B6AB-47EA-839E-E0C836BD8937}" destId="{52778534-68BE-46A4-BD5F-6E0360684826}" srcOrd="4" destOrd="0" parTransId="{2773B177-45BD-43D0-82CF-51E97685633B}" sibTransId="{75F3B6F0-0980-48BD-AC90-960E0FA5B445}"/>
    <dgm:cxn modelId="{183BFDEF-6C7A-4ED1-86CF-8C26D0B08C77}" srcId="{8D6FEE16-B6AB-47EA-839E-E0C836BD8937}" destId="{3643DE5E-B7CA-4B20-8A7F-928FAA53ABE4}" srcOrd="5" destOrd="0" parTransId="{7207FF7D-1135-4426-AAE1-30AF23B17655}" sibTransId="{7F4CCFF9-1BAA-4513-AE71-87AEAFB8E21A}"/>
    <dgm:cxn modelId="{8D7ECD0C-460C-48F7-B160-B714D53E4846}" type="presParOf" srcId="{5AD5B0E6-8467-416D-80F2-81E5B9B57A8B}" destId="{A8AEAFA9-3DA0-4448-8CFB-8924CD8D51B6}" srcOrd="0" destOrd="0" presId="urn:microsoft.com/office/officeart/2005/8/layout/bProcess3"/>
    <dgm:cxn modelId="{2228582C-28B3-41A3-876E-FD14E90C90A4}" type="presParOf" srcId="{5AD5B0E6-8467-416D-80F2-81E5B9B57A8B}" destId="{4F5E37CA-F7F0-4727-AD4D-0E325DEB8B81}" srcOrd="1" destOrd="0" presId="urn:microsoft.com/office/officeart/2005/8/layout/bProcess3"/>
    <dgm:cxn modelId="{4DE963D5-EC1B-43D8-B33A-040F825BFFFE}" type="presParOf" srcId="{4F5E37CA-F7F0-4727-AD4D-0E325DEB8B81}" destId="{5A9EA951-79F2-4C44-9AFB-B7E2ADD9D8E5}" srcOrd="0" destOrd="0" presId="urn:microsoft.com/office/officeart/2005/8/layout/bProcess3"/>
    <dgm:cxn modelId="{0C341E46-4B8B-4109-B90F-AA8FFFD65104}" type="presParOf" srcId="{5AD5B0E6-8467-416D-80F2-81E5B9B57A8B}" destId="{D2860803-D18D-44CC-98BC-131B3A535CE5}" srcOrd="2" destOrd="0" presId="urn:microsoft.com/office/officeart/2005/8/layout/bProcess3"/>
    <dgm:cxn modelId="{D866B171-B596-442E-A488-0688DDF3B877}" type="presParOf" srcId="{5AD5B0E6-8467-416D-80F2-81E5B9B57A8B}" destId="{E475CEB4-CCC1-4457-BA54-848B07D6D022}" srcOrd="3" destOrd="0" presId="urn:microsoft.com/office/officeart/2005/8/layout/bProcess3"/>
    <dgm:cxn modelId="{D70DE118-594C-48A9-9B80-5A5145048BED}" type="presParOf" srcId="{E475CEB4-CCC1-4457-BA54-848B07D6D022}" destId="{173CC3D2-4CD0-4DCB-82F7-DE2529292222}" srcOrd="0" destOrd="0" presId="urn:microsoft.com/office/officeart/2005/8/layout/bProcess3"/>
    <dgm:cxn modelId="{AE1A0724-BFDD-44FA-94F9-CA7A5C621A4D}" type="presParOf" srcId="{5AD5B0E6-8467-416D-80F2-81E5B9B57A8B}" destId="{0A3A3D2E-D71E-4BE9-90C1-67EC92FE2B77}" srcOrd="4" destOrd="0" presId="urn:microsoft.com/office/officeart/2005/8/layout/bProcess3"/>
    <dgm:cxn modelId="{A80CE75F-ADD3-45F2-B65C-CFB8F726AB62}" type="presParOf" srcId="{5AD5B0E6-8467-416D-80F2-81E5B9B57A8B}" destId="{E09667C2-4175-4652-98AF-5DE92DAD1192}" srcOrd="5" destOrd="0" presId="urn:microsoft.com/office/officeart/2005/8/layout/bProcess3"/>
    <dgm:cxn modelId="{ADC9A30F-D412-43F0-BED7-A0F8DBF4D41E}" type="presParOf" srcId="{E09667C2-4175-4652-98AF-5DE92DAD1192}" destId="{E13F8257-3E28-4D05-9B99-34C5F59C1358}" srcOrd="0" destOrd="0" presId="urn:microsoft.com/office/officeart/2005/8/layout/bProcess3"/>
    <dgm:cxn modelId="{F2C17B6C-8E34-46F3-B0C3-410237F09ADE}" type="presParOf" srcId="{5AD5B0E6-8467-416D-80F2-81E5B9B57A8B}" destId="{F797EF71-3FFF-40D9-97A5-B7ACB9F433B0}" srcOrd="6" destOrd="0" presId="urn:microsoft.com/office/officeart/2005/8/layout/bProcess3"/>
    <dgm:cxn modelId="{9E49238F-4E80-4303-A0C4-069284686895}" type="presParOf" srcId="{5AD5B0E6-8467-416D-80F2-81E5B9B57A8B}" destId="{927126A0-DE4F-44D6-BE59-7703E04C8E23}" srcOrd="7" destOrd="0" presId="urn:microsoft.com/office/officeart/2005/8/layout/bProcess3"/>
    <dgm:cxn modelId="{EB6E530B-05E8-473D-AF2D-0B13929CE59A}" type="presParOf" srcId="{927126A0-DE4F-44D6-BE59-7703E04C8E23}" destId="{50E919C9-2F5D-4B19-9E1B-FC4AC2D0767E}" srcOrd="0" destOrd="0" presId="urn:microsoft.com/office/officeart/2005/8/layout/bProcess3"/>
    <dgm:cxn modelId="{FB254A51-54E7-48FD-ACB1-131030F52660}" type="presParOf" srcId="{5AD5B0E6-8467-416D-80F2-81E5B9B57A8B}" destId="{0468BC85-536E-45CF-9E77-3FDF451B23FA}" srcOrd="8" destOrd="0" presId="urn:microsoft.com/office/officeart/2005/8/layout/bProcess3"/>
    <dgm:cxn modelId="{AB8385E3-41E2-41D4-A902-A101780A431D}" type="presParOf" srcId="{5AD5B0E6-8467-416D-80F2-81E5B9B57A8B}" destId="{E6EC572F-9137-46E5-9288-BDDC464B0C25}" srcOrd="9" destOrd="0" presId="urn:microsoft.com/office/officeart/2005/8/layout/bProcess3"/>
    <dgm:cxn modelId="{4D9A26B4-568C-4510-BD5B-D14883CF004E}" type="presParOf" srcId="{E6EC572F-9137-46E5-9288-BDDC464B0C25}" destId="{AEF28E02-CF10-474E-B95A-AA54B803363C}" srcOrd="0" destOrd="0" presId="urn:microsoft.com/office/officeart/2005/8/layout/bProcess3"/>
    <dgm:cxn modelId="{AF3D0C42-F73A-4B8E-9CED-98B254C579FF}" type="presParOf" srcId="{5AD5B0E6-8467-416D-80F2-81E5B9B57A8B}" destId="{20AC568C-7E3C-4B22-AF7A-C61C4E65BB84}" srcOrd="10" destOrd="0" presId="urn:microsoft.com/office/officeart/2005/8/layout/bProcess3"/>
    <dgm:cxn modelId="{57184882-56A1-4528-B2CA-E7936878C85C}" type="presParOf" srcId="{5AD5B0E6-8467-416D-80F2-81E5B9B57A8B}" destId="{739211D4-52FD-421B-BB6F-A133B50D6294}" srcOrd="11" destOrd="0" presId="urn:microsoft.com/office/officeart/2005/8/layout/bProcess3"/>
    <dgm:cxn modelId="{8C6A06F3-E570-4214-9980-E5515F135A18}" type="presParOf" srcId="{739211D4-52FD-421B-BB6F-A133B50D6294}" destId="{A78333B8-9F99-429E-BEC4-AFB892D7C4FB}" srcOrd="0" destOrd="0" presId="urn:microsoft.com/office/officeart/2005/8/layout/bProcess3"/>
    <dgm:cxn modelId="{CE02E11C-FD21-4DF7-B83B-24A93304DAA0}" type="presParOf" srcId="{5AD5B0E6-8467-416D-80F2-81E5B9B57A8B}" destId="{CD0C3346-95C0-40AF-9E2E-EDC6BFB357B4}" srcOrd="12" destOrd="0" presId="urn:microsoft.com/office/officeart/2005/8/layout/bProcess3"/>
    <dgm:cxn modelId="{1D8E5B19-F6E8-4646-8159-4319D7473CDF}" type="presParOf" srcId="{5AD5B0E6-8467-416D-80F2-81E5B9B57A8B}" destId="{90D28A08-ACA4-44F1-81F1-F23AF2538CA7}" srcOrd="13" destOrd="0" presId="urn:microsoft.com/office/officeart/2005/8/layout/bProcess3"/>
    <dgm:cxn modelId="{7BFB07B0-E323-48E9-9F64-A58438E3700B}" type="presParOf" srcId="{90D28A08-ACA4-44F1-81F1-F23AF2538CA7}" destId="{1E36006E-2615-432F-8397-8A329A11F31D}" srcOrd="0" destOrd="0" presId="urn:microsoft.com/office/officeart/2005/8/layout/bProcess3"/>
    <dgm:cxn modelId="{FB45914C-B150-4BB7-B7CC-A2BA83DA6D8B}" type="presParOf" srcId="{5AD5B0E6-8467-416D-80F2-81E5B9B57A8B}" destId="{F7F9996C-AE09-4FB2-8C7A-23F1FFAB1371}" srcOrd="14"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F7B6FD-DF5E-43D6-8C00-240FB580B45A}">
      <dsp:nvSpPr>
        <dsp:cNvPr id="0" name=""/>
        <dsp:cNvSpPr/>
      </dsp:nvSpPr>
      <dsp:spPr>
        <a:xfrm>
          <a:off x="0" y="414"/>
          <a:ext cx="8229600" cy="969612"/>
        </a:xfrm>
        <a:prstGeom prst="rect">
          <a:avLst/>
        </a:prstGeom>
        <a:solidFill>
          <a:srgbClr val="007A92"/>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7737CA1-D62E-4B09-93E9-56E845E5A813}">
      <dsp:nvSpPr>
        <dsp:cNvPr id="0" name=""/>
        <dsp:cNvSpPr/>
      </dsp:nvSpPr>
      <dsp:spPr>
        <a:xfrm>
          <a:off x="293307" y="218577"/>
          <a:ext cx="533286" cy="5332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0882D54-AF01-4F5E-AC08-3A461FD08B4E}">
      <dsp:nvSpPr>
        <dsp:cNvPr id="0" name=""/>
        <dsp:cNvSpPr/>
      </dsp:nvSpPr>
      <dsp:spPr>
        <a:xfrm>
          <a:off x="1119902" y="414"/>
          <a:ext cx="3703320" cy="969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617" tIns="102617" rIns="102617" bIns="102617" numCol="1" spcCol="1270" anchor="ctr" anchorCtr="0">
          <a:noAutofit/>
        </a:bodyPr>
        <a:lstStyle/>
        <a:p>
          <a:pPr marL="0" lvl="0" indent="0" algn="l" defTabSz="1111250">
            <a:lnSpc>
              <a:spcPct val="100000"/>
            </a:lnSpc>
            <a:spcBef>
              <a:spcPct val="0"/>
            </a:spcBef>
            <a:spcAft>
              <a:spcPct val="35000"/>
            </a:spcAft>
            <a:buNone/>
          </a:pPr>
          <a:r>
            <a:rPr lang="en-GB" sz="2500" kern="1200">
              <a:solidFill>
                <a:schemeClr val="bg1"/>
              </a:solidFill>
            </a:rPr>
            <a:t>Stronger</a:t>
          </a:r>
          <a:endParaRPr lang="en-US" sz="2500" kern="1200">
            <a:solidFill>
              <a:schemeClr val="bg1"/>
            </a:solidFill>
          </a:endParaRPr>
        </a:p>
      </dsp:txBody>
      <dsp:txXfrm>
        <a:off x="1119902" y="414"/>
        <a:ext cx="3703320" cy="969612"/>
      </dsp:txXfrm>
    </dsp:sp>
    <dsp:sp modelId="{22E5708D-7150-4983-8BC2-D759CBC50127}">
      <dsp:nvSpPr>
        <dsp:cNvPr id="0" name=""/>
        <dsp:cNvSpPr/>
      </dsp:nvSpPr>
      <dsp:spPr>
        <a:xfrm>
          <a:off x="4823222" y="414"/>
          <a:ext cx="3406377" cy="969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617" tIns="102617" rIns="102617" bIns="102617" numCol="1" spcCol="1270" anchor="ctr" anchorCtr="0">
          <a:noAutofit/>
        </a:bodyPr>
        <a:lstStyle/>
        <a:p>
          <a:pPr marL="0" lvl="0" indent="0" algn="l" defTabSz="711200">
            <a:lnSpc>
              <a:spcPct val="100000"/>
            </a:lnSpc>
            <a:spcBef>
              <a:spcPct val="0"/>
            </a:spcBef>
            <a:spcAft>
              <a:spcPct val="35000"/>
            </a:spcAft>
            <a:buNone/>
          </a:pPr>
          <a:r>
            <a:rPr lang="en-GB" sz="1600" kern="1200">
              <a:solidFill>
                <a:schemeClr val="bg1"/>
              </a:solidFill>
            </a:rPr>
            <a:t>Increasing our membership, and our reach and influence, especially in sustainable infrastructure.</a:t>
          </a:r>
          <a:endParaRPr lang="en-US" sz="1600" kern="1200">
            <a:solidFill>
              <a:schemeClr val="bg1"/>
            </a:solidFill>
          </a:endParaRPr>
        </a:p>
      </dsp:txBody>
      <dsp:txXfrm>
        <a:off x="4823222" y="414"/>
        <a:ext cx="3406377" cy="969612"/>
      </dsp:txXfrm>
    </dsp:sp>
    <dsp:sp modelId="{BEC5CD27-6BA5-49EE-B86E-F86133109056}">
      <dsp:nvSpPr>
        <dsp:cNvPr id="0" name=""/>
        <dsp:cNvSpPr/>
      </dsp:nvSpPr>
      <dsp:spPr>
        <a:xfrm>
          <a:off x="0" y="1212429"/>
          <a:ext cx="8229600" cy="969612"/>
        </a:xfrm>
        <a:prstGeom prst="rect">
          <a:avLst/>
        </a:prstGeom>
        <a:solidFill>
          <a:srgbClr val="007A92"/>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A18BC37-AC89-4AE1-85C9-5CB6075E3A51}">
      <dsp:nvSpPr>
        <dsp:cNvPr id="0" name=""/>
        <dsp:cNvSpPr/>
      </dsp:nvSpPr>
      <dsp:spPr>
        <a:xfrm>
          <a:off x="293307" y="1430592"/>
          <a:ext cx="533286" cy="533286"/>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D2B1791-C004-424F-89F0-F0D8874D7752}">
      <dsp:nvSpPr>
        <dsp:cNvPr id="0" name=""/>
        <dsp:cNvSpPr/>
      </dsp:nvSpPr>
      <dsp:spPr>
        <a:xfrm>
          <a:off x="1119902" y="1212429"/>
          <a:ext cx="3703320" cy="969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617" tIns="102617" rIns="102617" bIns="102617" numCol="1" spcCol="1270" anchor="ctr" anchorCtr="0">
          <a:noAutofit/>
        </a:bodyPr>
        <a:lstStyle/>
        <a:p>
          <a:pPr marL="0" lvl="0" indent="0" algn="l" defTabSz="1111250">
            <a:lnSpc>
              <a:spcPct val="100000"/>
            </a:lnSpc>
            <a:spcBef>
              <a:spcPct val="0"/>
            </a:spcBef>
            <a:spcAft>
              <a:spcPct val="35000"/>
            </a:spcAft>
            <a:buNone/>
          </a:pPr>
          <a:r>
            <a:rPr lang="en-GB" sz="2500" kern="1200">
              <a:solidFill>
                <a:schemeClr val="bg1"/>
              </a:solidFill>
            </a:rPr>
            <a:t>Greener</a:t>
          </a:r>
          <a:endParaRPr lang="en-US" sz="2500" kern="1200">
            <a:solidFill>
              <a:schemeClr val="bg1"/>
            </a:solidFill>
          </a:endParaRPr>
        </a:p>
      </dsp:txBody>
      <dsp:txXfrm>
        <a:off x="1119902" y="1212429"/>
        <a:ext cx="3703320" cy="969612"/>
      </dsp:txXfrm>
    </dsp:sp>
    <dsp:sp modelId="{0F0B7454-5BC3-4F55-B673-96E2D531F2AD}">
      <dsp:nvSpPr>
        <dsp:cNvPr id="0" name=""/>
        <dsp:cNvSpPr/>
      </dsp:nvSpPr>
      <dsp:spPr>
        <a:xfrm>
          <a:off x="4823222" y="1212429"/>
          <a:ext cx="3406377" cy="969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617" tIns="102617" rIns="102617" bIns="102617" numCol="1" spcCol="1270" anchor="ctr" anchorCtr="0">
          <a:noAutofit/>
        </a:bodyPr>
        <a:lstStyle/>
        <a:p>
          <a:pPr marL="0" lvl="0" indent="0" algn="l" defTabSz="711200">
            <a:lnSpc>
              <a:spcPct val="100000"/>
            </a:lnSpc>
            <a:spcBef>
              <a:spcPct val="0"/>
            </a:spcBef>
            <a:spcAft>
              <a:spcPct val="35000"/>
            </a:spcAft>
            <a:buNone/>
          </a:pPr>
          <a:r>
            <a:rPr lang="en-GB" sz="1600" kern="1200">
              <a:solidFill>
                <a:schemeClr val="bg1"/>
              </a:solidFill>
            </a:rPr>
            <a:t>Focusing on solutions that improve environmental performance alongside economic development.</a:t>
          </a:r>
          <a:endParaRPr lang="en-US" sz="1600" kern="1200">
            <a:solidFill>
              <a:schemeClr val="bg1"/>
            </a:solidFill>
          </a:endParaRPr>
        </a:p>
      </dsp:txBody>
      <dsp:txXfrm>
        <a:off x="4823222" y="1212429"/>
        <a:ext cx="3406377" cy="969612"/>
      </dsp:txXfrm>
    </dsp:sp>
    <dsp:sp modelId="{FEA9A7A9-06C2-4F66-8B53-D149FFF64AF3}">
      <dsp:nvSpPr>
        <dsp:cNvPr id="0" name=""/>
        <dsp:cNvSpPr/>
      </dsp:nvSpPr>
      <dsp:spPr>
        <a:xfrm>
          <a:off x="0" y="2424445"/>
          <a:ext cx="8229600" cy="969612"/>
        </a:xfrm>
        <a:prstGeom prst="rect">
          <a:avLst/>
        </a:prstGeom>
        <a:solidFill>
          <a:srgbClr val="007A92"/>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192DB63-206E-4DA8-8CCB-66E0BDAB71D3}">
      <dsp:nvSpPr>
        <dsp:cNvPr id="0" name=""/>
        <dsp:cNvSpPr/>
      </dsp:nvSpPr>
      <dsp:spPr>
        <a:xfrm>
          <a:off x="293307" y="2642608"/>
          <a:ext cx="533286" cy="53328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71A059D-34D2-4D48-85EF-F8950E055BF8}">
      <dsp:nvSpPr>
        <dsp:cNvPr id="0" name=""/>
        <dsp:cNvSpPr/>
      </dsp:nvSpPr>
      <dsp:spPr>
        <a:xfrm>
          <a:off x="1119902" y="2424445"/>
          <a:ext cx="3703320" cy="969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617" tIns="102617" rIns="102617" bIns="102617" numCol="1" spcCol="1270" anchor="ctr" anchorCtr="0">
          <a:noAutofit/>
        </a:bodyPr>
        <a:lstStyle/>
        <a:p>
          <a:pPr marL="0" lvl="0" indent="0" algn="l" defTabSz="1111250">
            <a:lnSpc>
              <a:spcPct val="100000"/>
            </a:lnSpc>
            <a:spcBef>
              <a:spcPct val="0"/>
            </a:spcBef>
            <a:spcAft>
              <a:spcPct val="35000"/>
            </a:spcAft>
            <a:buNone/>
          </a:pPr>
          <a:r>
            <a:rPr lang="en-GB" sz="2500" kern="1200">
              <a:solidFill>
                <a:schemeClr val="bg1"/>
              </a:solidFill>
            </a:rPr>
            <a:t>More connected</a:t>
          </a:r>
          <a:endParaRPr lang="en-US" sz="2500" kern="1200">
            <a:solidFill>
              <a:schemeClr val="bg1"/>
            </a:solidFill>
          </a:endParaRPr>
        </a:p>
      </dsp:txBody>
      <dsp:txXfrm>
        <a:off x="1119902" y="2424445"/>
        <a:ext cx="3703320" cy="969612"/>
      </dsp:txXfrm>
    </dsp:sp>
    <dsp:sp modelId="{2DD3FF89-97F5-41B0-A824-5E887ABA3D30}">
      <dsp:nvSpPr>
        <dsp:cNvPr id="0" name=""/>
        <dsp:cNvSpPr/>
      </dsp:nvSpPr>
      <dsp:spPr>
        <a:xfrm>
          <a:off x="4823222" y="2424445"/>
          <a:ext cx="3406377" cy="969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617" tIns="102617" rIns="102617" bIns="102617" numCol="1" spcCol="1270" anchor="ctr" anchorCtr="0">
          <a:noAutofit/>
        </a:bodyPr>
        <a:lstStyle/>
        <a:p>
          <a:pPr marL="0" lvl="0" indent="0" algn="l" defTabSz="711200">
            <a:lnSpc>
              <a:spcPct val="100000"/>
            </a:lnSpc>
            <a:spcBef>
              <a:spcPct val="0"/>
            </a:spcBef>
            <a:spcAft>
              <a:spcPct val="35000"/>
            </a:spcAft>
            <a:buNone/>
          </a:pPr>
          <a:r>
            <a:rPr lang="en-GB" sz="1600" kern="1200">
              <a:solidFill>
                <a:schemeClr val="bg1"/>
              </a:solidFill>
            </a:rPr>
            <a:t>Fostering connections to government, education, employers, thought leaders, and the public. </a:t>
          </a:r>
          <a:endParaRPr lang="en-US" sz="1600" kern="1200">
            <a:solidFill>
              <a:schemeClr val="bg1"/>
            </a:solidFill>
          </a:endParaRPr>
        </a:p>
      </dsp:txBody>
      <dsp:txXfrm>
        <a:off x="4823222" y="2424445"/>
        <a:ext cx="3406377" cy="9696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E37CA-F7F0-4727-AD4D-0E325DEB8B81}">
      <dsp:nvSpPr>
        <dsp:cNvPr id="0" name=""/>
        <dsp:cNvSpPr/>
      </dsp:nvSpPr>
      <dsp:spPr>
        <a:xfrm>
          <a:off x="1770289" y="701480"/>
          <a:ext cx="376600" cy="91440"/>
        </a:xfrm>
        <a:custGeom>
          <a:avLst/>
          <a:gdLst/>
          <a:ahLst/>
          <a:cxnLst/>
          <a:rect l="0" t="0" r="0" b="0"/>
          <a:pathLst>
            <a:path>
              <a:moveTo>
                <a:pt x="0" y="45720"/>
              </a:moveTo>
              <a:lnTo>
                <a:pt x="37660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948410" y="745164"/>
        <a:ext cx="20360" cy="4072"/>
      </dsp:txXfrm>
    </dsp:sp>
    <dsp:sp modelId="{A8AEAFA9-3DA0-4448-8CFB-8924CD8D51B6}">
      <dsp:nvSpPr>
        <dsp:cNvPr id="0" name=""/>
        <dsp:cNvSpPr/>
      </dsp:nvSpPr>
      <dsp:spPr>
        <a:xfrm>
          <a:off x="1652" y="216068"/>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Q4 24 - Trustee Board to approve TOR</a:t>
          </a:r>
          <a:endParaRPr lang="en-GB" sz="1400" kern="1200" dirty="0"/>
        </a:p>
      </dsp:txBody>
      <dsp:txXfrm>
        <a:off x="1652" y="216068"/>
        <a:ext cx="1770437" cy="1062262"/>
      </dsp:txXfrm>
    </dsp:sp>
    <dsp:sp modelId="{E475CEB4-CCC1-4457-BA54-848B07D6D022}">
      <dsp:nvSpPr>
        <dsp:cNvPr id="0" name=""/>
        <dsp:cNvSpPr/>
      </dsp:nvSpPr>
      <dsp:spPr>
        <a:xfrm>
          <a:off x="3947927" y="701480"/>
          <a:ext cx="376600" cy="91440"/>
        </a:xfrm>
        <a:custGeom>
          <a:avLst/>
          <a:gdLst/>
          <a:ahLst/>
          <a:cxnLst/>
          <a:rect l="0" t="0" r="0" b="0"/>
          <a:pathLst>
            <a:path>
              <a:moveTo>
                <a:pt x="0" y="45720"/>
              </a:moveTo>
              <a:lnTo>
                <a:pt x="37660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26047" y="745164"/>
        <a:ext cx="20360" cy="4072"/>
      </dsp:txXfrm>
    </dsp:sp>
    <dsp:sp modelId="{D2860803-D18D-44CC-98BC-131B3A535CE5}">
      <dsp:nvSpPr>
        <dsp:cNvPr id="0" name=""/>
        <dsp:cNvSpPr/>
      </dsp:nvSpPr>
      <dsp:spPr>
        <a:xfrm>
          <a:off x="2179290" y="216068"/>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Q4 24 - Review Board established</a:t>
          </a:r>
        </a:p>
      </dsp:txBody>
      <dsp:txXfrm>
        <a:off x="2179290" y="216068"/>
        <a:ext cx="1770437" cy="1062262"/>
      </dsp:txXfrm>
    </dsp:sp>
    <dsp:sp modelId="{E09667C2-4175-4652-98AF-5DE92DAD1192}">
      <dsp:nvSpPr>
        <dsp:cNvPr id="0" name=""/>
        <dsp:cNvSpPr/>
      </dsp:nvSpPr>
      <dsp:spPr>
        <a:xfrm>
          <a:off x="6125565" y="701480"/>
          <a:ext cx="376600" cy="91440"/>
        </a:xfrm>
        <a:custGeom>
          <a:avLst/>
          <a:gdLst/>
          <a:ahLst/>
          <a:cxnLst/>
          <a:rect l="0" t="0" r="0" b="0"/>
          <a:pathLst>
            <a:path>
              <a:moveTo>
                <a:pt x="0" y="45720"/>
              </a:moveTo>
              <a:lnTo>
                <a:pt x="37660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303685" y="745164"/>
        <a:ext cx="20360" cy="4072"/>
      </dsp:txXfrm>
    </dsp:sp>
    <dsp:sp modelId="{0A3A3D2E-D71E-4BE9-90C1-67EC92FE2B77}">
      <dsp:nvSpPr>
        <dsp:cNvPr id="0" name=""/>
        <dsp:cNvSpPr/>
      </dsp:nvSpPr>
      <dsp:spPr>
        <a:xfrm>
          <a:off x="4356928" y="216068"/>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Q1 25 to Q3 25 - initial review </a:t>
          </a:r>
        </a:p>
      </dsp:txBody>
      <dsp:txXfrm>
        <a:off x="4356928" y="216068"/>
        <a:ext cx="1770437" cy="1062262"/>
      </dsp:txXfrm>
    </dsp:sp>
    <dsp:sp modelId="{927126A0-DE4F-44D6-BE59-7703E04C8E23}">
      <dsp:nvSpPr>
        <dsp:cNvPr id="0" name=""/>
        <dsp:cNvSpPr/>
      </dsp:nvSpPr>
      <dsp:spPr>
        <a:xfrm>
          <a:off x="886871" y="1276531"/>
          <a:ext cx="6532913" cy="376600"/>
        </a:xfrm>
        <a:custGeom>
          <a:avLst/>
          <a:gdLst/>
          <a:ahLst/>
          <a:cxnLst/>
          <a:rect l="0" t="0" r="0" b="0"/>
          <a:pathLst>
            <a:path>
              <a:moveTo>
                <a:pt x="6532913" y="0"/>
              </a:moveTo>
              <a:lnTo>
                <a:pt x="6532913" y="205400"/>
              </a:lnTo>
              <a:lnTo>
                <a:pt x="0" y="205400"/>
              </a:lnTo>
              <a:lnTo>
                <a:pt x="0" y="37660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89688" y="1462795"/>
        <a:ext cx="327279" cy="4072"/>
      </dsp:txXfrm>
    </dsp:sp>
    <dsp:sp modelId="{F797EF71-3FFF-40D9-97A5-B7ACB9F433B0}">
      <dsp:nvSpPr>
        <dsp:cNvPr id="0" name=""/>
        <dsp:cNvSpPr/>
      </dsp:nvSpPr>
      <dsp:spPr>
        <a:xfrm>
          <a:off x="6534566" y="216068"/>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Q3 25 - Trustee member engagement to comment on interim findings</a:t>
          </a:r>
        </a:p>
      </dsp:txBody>
      <dsp:txXfrm>
        <a:off x="6534566" y="216068"/>
        <a:ext cx="1770437" cy="1062262"/>
      </dsp:txXfrm>
    </dsp:sp>
    <dsp:sp modelId="{E6EC572F-9137-46E5-9288-BDDC464B0C25}">
      <dsp:nvSpPr>
        <dsp:cNvPr id="0" name=""/>
        <dsp:cNvSpPr/>
      </dsp:nvSpPr>
      <dsp:spPr>
        <a:xfrm>
          <a:off x="1770289" y="2170942"/>
          <a:ext cx="376600" cy="91440"/>
        </a:xfrm>
        <a:custGeom>
          <a:avLst/>
          <a:gdLst/>
          <a:ahLst/>
          <a:cxnLst/>
          <a:rect l="0" t="0" r="0" b="0"/>
          <a:pathLst>
            <a:path>
              <a:moveTo>
                <a:pt x="0" y="45720"/>
              </a:moveTo>
              <a:lnTo>
                <a:pt x="37660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948410" y="2214626"/>
        <a:ext cx="20360" cy="4072"/>
      </dsp:txXfrm>
    </dsp:sp>
    <dsp:sp modelId="{0468BC85-536E-45CF-9E77-3FDF451B23FA}">
      <dsp:nvSpPr>
        <dsp:cNvPr id="0" name=""/>
        <dsp:cNvSpPr/>
      </dsp:nvSpPr>
      <dsp:spPr>
        <a:xfrm>
          <a:off x="1652" y="1685531"/>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Q3 25 - Audit Committee comment on interim findings</a:t>
          </a:r>
        </a:p>
      </dsp:txBody>
      <dsp:txXfrm>
        <a:off x="1652" y="1685531"/>
        <a:ext cx="1770437" cy="1062262"/>
      </dsp:txXfrm>
    </dsp:sp>
    <dsp:sp modelId="{739211D4-52FD-421B-BB6F-A133B50D6294}">
      <dsp:nvSpPr>
        <dsp:cNvPr id="0" name=""/>
        <dsp:cNvSpPr/>
      </dsp:nvSpPr>
      <dsp:spPr>
        <a:xfrm>
          <a:off x="3947927" y="2170942"/>
          <a:ext cx="376600" cy="91440"/>
        </a:xfrm>
        <a:custGeom>
          <a:avLst/>
          <a:gdLst/>
          <a:ahLst/>
          <a:cxnLst/>
          <a:rect l="0" t="0" r="0" b="0"/>
          <a:pathLst>
            <a:path>
              <a:moveTo>
                <a:pt x="0" y="45720"/>
              </a:moveTo>
              <a:lnTo>
                <a:pt x="37660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26047" y="2214626"/>
        <a:ext cx="20360" cy="4072"/>
      </dsp:txXfrm>
    </dsp:sp>
    <dsp:sp modelId="{20AC568C-7E3C-4B22-AF7A-C61C4E65BB84}">
      <dsp:nvSpPr>
        <dsp:cNvPr id="0" name=""/>
        <dsp:cNvSpPr/>
      </dsp:nvSpPr>
      <dsp:spPr>
        <a:xfrm>
          <a:off x="2179290" y="1685531"/>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Q4 25 - Trustee member engagement to brief Trustee Board and Council</a:t>
          </a:r>
        </a:p>
      </dsp:txBody>
      <dsp:txXfrm>
        <a:off x="2179290" y="1685531"/>
        <a:ext cx="1770437" cy="1062262"/>
      </dsp:txXfrm>
    </dsp:sp>
    <dsp:sp modelId="{90D28A08-ACA4-44F1-81F1-F23AF2538CA7}">
      <dsp:nvSpPr>
        <dsp:cNvPr id="0" name=""/>
        <dsp:cNvSpPr/>
      </dsp:nvSpPr>
      <dsp:spPr>
        <a:xfrm>
          <a:off x="6125565" y="2170942"/>
          <a:ext cx="376600" cy="91440"/>
        </a:xfrm>
        <a:custGeom>
          <a:avLst/>
          <a:gdLst/>
          <a:ahLst/>
          <a:cxnLst/>
          <a:rect l="0" t="0" r="0" b="0"/>
          <a:pathLst>
            <a:path>
              <a:moveTo>
                <a:pt x="0" y="45720"/>
              </a:moveTo>
              <a:lnTo>
                <a:pt x="37660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303685" y="2214626"/>
        <a:ext cx="20360" cy="4072"/>
      </dsp:txXfrm>
    </dsp:sp>
    <dsp:sp modelId="{CD0C3346-95C0-40AF-9E2E-EDC6BFB357B4}">
      <dsp:nvSpPr>
        <dsp:cNvPr id="0" name=""/>
        <dsp:cNvSpPr/>
      </dsp:nvSpPr>
      <dsp:spPr>
        <a:xfrm>
          <a:off x="4356928" y="1685531"/>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Q1 26 - Detailed implementation planning</a:t>
          </a:r>
        </a:p>
      </dsp:txBody>
      <dsp:txXfrm>
        <a:off x="4356928" y="1685531"/>
        <a:ext cx="1770437" cy="1062262"/>
      </dsp:txXfrm>
    </dsp:sp>
    <dsp:sp modelId="{F7F9996C-AE09-4FB2-8C7A-23F1FFAB1371}">
      <dsp:nvSpPr>
        <dsp:cNvPr id="0" name=""/>
        <dsp:cNvSpPr/>
      </dsp:nvSpPr>
      <dsp:spPr>
        <a:xfrm>
          <a:off x="6534566" y="1685531"/>
          <a:ext cx="1770437" cy="1062262"/>
        </a:xfrm>
        <a:prstGeom prst="rect">
          <a:avLst/>
        </a:prstGeom>
        <a:solidFill>
          <a:srgbClr val="007A9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effectLst/>
            </a:rPr>
            <a:t>Q2 26 - Implement agreed review recommendations</a:t>
          </a:r>
        </a:p>
      </dsp:txBody>
      <dsp:txXfrm>
        <a:off x="6534566" y="1685531"/>
        <a:ext cx="1770437" cy="106226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36A976-8EEC-E14C-846A-B52C6985A661}" type="datetimeFigureOut">
              <a:rPr lang="en-US" smtClean="0"/>
              <a:t>1/10/2025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C6F3D0C-4A7A-4342-88D5-B43817D5C549}" type="slidenum">
              <a:rPr lang="en-US" smtClean="0"/>
              <a:t>‹#›</a:t>
            </a:fld>
            <a:endParaRPr lang="en-US"/>
          </a:p>
        </p:txBody>
      </p:sp>
    </p:spTree>
    <p:extLst>
      <p:ext uri="{BB962C8B-B14F-4D97-AF65-F5344CB8AC3E}">
        <p14:creationId xmlns:p14="http://schemas.microsoft.com/office/powerpoint/2010/main" val="13414625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DFE0E3-ED7A-3E4A-A86D-2599E1AE0A7A}" type="datetimeFigureOut">
              <a:rPr lang="en-US" smtClean="0"/>
              <a:t>1/10/2025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58BE2C-A5C3-1148-A2B2-B9CF5863CB40}" type="slidenum">
              <a:rPr lang="en-US" smtClean="0"/>
              <a:t>‹#›</a:t>
            </a:fld>
            <a:endParaRPr lang="en-US"/>
          </a:p>
        </p:txBody>
      </p:sp>
    </p:spTree>
    <p:extLst>
      <p:ext uri="{BB962C8B-B14F-4D97-AF65-F5344CB8AC3E}">
        <p14:creationId xmlns:p14="http://schemas.microsoft.com/office/powerpoint/2010/main" val="413554012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icehub.sharepoint.com/:b:/r/membership/ddocs/Filing/N/New%20starter%20induction%20folder/Membership%20Divisional%20Plan%202025%20-%20Final%20e-booklet%20v2.pdf?csf=1&amp;web=1&amp;e=qMVgxW"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Next iteration of the ICE Plan</a:t>
            </a:r>
          </a:p>
          <a:p>
            <a:r>
              <a:rPr lang="en-GB"/>
              <a:t>Set out how it was created – direction set by trustee board</a:t>
            </a:r>
          </a:p>
          <a:p>
            <a:r>
              <a:rPr lang="en-GB"/>
              <a:t>Provides direction for the whole organisation – if we do something it should be in the plan</a:t>
            </a:r>
          </a:p>
        </p:txBody>
      </p:sp>
      <p:sp>
        <p:nvSpPr>
          <p:cNvPr id="4" name="Slide Number Placeholder 3"/>
          <p:cNvSpPr>
            <a:spLocks noGrp="1"/>
          </p:cNvSpPr>
          <p:nvPr>
            <p:ph type="sldNum" sz="quarter" idx="5"/>
          </p:nvPr>
        </p:nvSpPr>
        <p:spPr/>
        <p:txBody>
          <a:bodyPr/>
          <a:lstStyle/>
          <a:p>
            <a:fld id="{DE58BE2C-A5C3-1148-A2B2-B9CF5863CB40}" type="slidenum">
              <a:rPr lang="en-US" smtClean="0"/>
              <a:t>2</a:t>
            </a:fld>
            <a:endParaRPr lang="en-US"/>
          </a:p>
        </p:txBody>
      </p:sp>
    </p:spTree>
    <p:extLst>
      <p:ext uri="{BB962C8B-B14F-4D97-AF65-F5344CB8AC3E}">
        <p14:creationId xmlns:p14="http://schemas.microsoft.com/office/powerpoint/2010/main" val="4136574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19</a:t>
            </a:fld>
            <a:endParaRPr lang="en-US"/>
          </a:p>
        </p:txBody>
      </p:sp>
    </p:spTree>
    <p:extLst>
      <p:ext uri="{BB962C8B-B14F-4D97-AF65-F5344CB8AC3E}">
        <p14:creationId xmlns:p14="http://schemas.microsoft.com/office/powerpoint/2010/main" val="3512358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Reservoir safety reform</a:t>
            </a:r>
          </a:p>
          <a:p>
            <a:pPr lvl="1"/>
            <a:r>
              <a:rPr lang="en-GB"/>
              <a:t>Supply of reservoir engineers</a:t>
            </a:r>
          </a:p>
          <a:p>
            <a:pPr lvl="1"/>
            <a:r>
              <a:rPr lang="en-GB"/>
              <a:t>Establish high level advisory panel</a:t>
            </a:r>
          </a:p>
          <a:p>
            <a:r>
              <a:rPr lang="en-GB" b="1"/>
              <a:t>Registrations</a:t>
            </a:r>
          </a:p>
          <a:p>
            <a:pPr lvl="1"/>
            <a:r>
              <a:rPr lang="en-GB"/>
              <a:t>Value proposition for current registers</a:t>
            </a:r>
          </a:p>
          <a:p>
            <a:pPr lvl="1"/>
            <a:r>
              <a:rPr lang="en-GB"/>
              <a:t>Research into value propositions for new registers in areas where there is opportunity for specialism to be assured and recognised regulatory/best practice</a:t>
            </a:r>
          </a:p>
          <a:p>
            <a:pPr lvl="1"/>
            <a:r>
              <a:rPr lang="en-GB"/>
              <a:t>Restructure and re-launch of ICE Health and Safety Register</a:t>
            </a:r>
          </a:p>
          <a:p>
            <a:pPr lvl="1"/>
            <a:r>
              <a:rPr lang="en-GB"/>
              <a:t>Development of new Martyn’s Law register (security engineering for large venues) in partnership with RSES and the Cabinet Office</a:t>
            </a:r>
          </a:p>
          <a:p>
            <a:r>
              <a:rPr lang="en-GB" b="1"/>
              <a:t>Connect – Professional Services</a:t>
            </a:r>
          </a:p>
          <a:p>
            <a:r>
              <a:rPr lang="en-GB" b="1"/>
              <a:t>Australian Registers – new scheme for Western Australia and ad hoc requirements</a:t>
            </a:r>
          </a:p>
          <a:p>
            <a:r>
              <a:rPr lang="en-GB" b="1"/>
              <a:t>Mentoring – post professional qualification</a:t>
            </a:r>
          </a:p>
          <a:p>
            <a:pPr lvl="1"/>
            <a:r>
              <a:rPr lang="en-GB"/>
              <a:t>Develop quality of mentor relationships</a:t>
            </a:r>
          </a:p>
          <a:p>
            <a:r>
              <a:rPr lang="en-GB"/>
              <a:t>	Provide support and guidance for mentors and mentees</a:t>
            </a:r>
          </a:p>
          <a:p>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21</a:t>
            </a:fld>
            <a:endParaRPr lang="en-US"/>
          </a:p>
        </p:txBody>
      </p:sp>
    </p:spTree>
    <p:extLst>
      <p:ext uri="{BB962C8B-B14F-4D97-AF65-F5344CB8AC3E}">
        <p14:creationId xmlns:p14="http://schemas.microsoft.com/office/powerpoint/2010/main" val="14678579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effectLst/>
                <a:latin typeface="Arial" panose="020B0604020202020204" pitchFamily="34" charset="0"/>
                <a:ea typeface="SimSun" panose="02010600030101010101" pitchFamily="2" charset="-122"/>
              </a:rPr>
              <a:t>Without members we would not exist. </a:t>
            </a:r>
          </a:p>
          <a:p>
            <a:pPr marL="285750" indent="-285750">
              <a:buFont typeface="Arial" panose="020B0604020202020204" pitchFamily="34" charset="0"/>
              <a:buChar char="•"/>
            </a:pPr>
            <a:r>
              <a:rPr lang="en-GB" sz="1200" dirty="0">
                <a:effectLst/>
                <a:latin typeface="Arial" panose="020B0604020202020204" pitchFamily="34" charset="0"/>
                <a:ea typeface="SimSun" panose="02010600030101010101" pitchFamily="2" charset="-122"/>
              </a:rPr>
              <a:t>First and foremost, we provide essential and discretionary services to members to enable them to get qualified and stay qualified. </a:t>
            </a:r>
          </a:p>
          <a:p>
            <a:pPr marL="285750" indent="-285750">
              <a:buFont typeface="Arial" panose="020B0604020202020204" pitchFamily="34" charset="0"/>
              <a:buChar char="•"/>
            </a:pPr>
            <a:r>
              <a:rPr lang="en-GB" sz="1200" dirty="0">
                <a:effectLst/>
                <a:latin typeface="Arial" panose="020B0604020202020204" pitchFamily="34" charset="0"/>
                <a:ea typeface="SimSun" panose="02010600030101010101" pitchFamily="2" charset="-122"/>
              </a:rPr>
              <a:t>Through this they are also essential to our business model; we depend on them to be SCEs, mentors and professional reviewers to continue our qualified member growth. </a:t>
            </a:r>
          </a:p>
          <a:p>
            <a:pPr marL="285750" indent="-285750">
              <a:buFont typeface="Arial" panose="020B0604020202020204" pitchFamily="34" charset="0"/>
              <a:buChar char="•"/>
            </a:pPr>
            <a:r>
              <a:rPr lang="en-GB" sz="1200" dirty="0">
                <a:effectLst/>
                <a:latin typeface="Arial" panose="020B0604020202020204" pitchFamily="34" charset="0"/>
                <a:ea typeface="SimSun" panose="02010600030101010101" pitchFamily="2" charset="-122"/>
              </a:rPr>
              <a:t>We also look to members to provide expert impartial advice to government and other aligned stakeholders – members create, endorse and moderate knowledge creation. </a:t>
            </a:r>
          </a:p>
          <a:p>
            <a:pPr marL="285750" indent="-285750">
              <a:buFont typeface="Arial" panose="020B0604020202020204" pitchFamily="34" charset="0"/>
              <a:buChar char="•"/>
            </a:pPr>
            <a:r>
              <a:rPr lang="en-GB" sz="1200" dirty="0">
                <a:effectLst/>
                <a:latin typeface="Arial" panose="020B0604020202020204" pitchFamily="34" charset="0"/>
                <a:ea typeface="SimSun" panose="02010600030101010101" pitchFamily="2" charset="-122"/>
              </a:rPr>
              <a:t>More indirectly, we rely on them to inspire others to join the profession which they do at a tactical level such as schools outreach and at a strategic level such as media interviews, visible leadership of the profession within industry and parliament</a:t>
            </a:r>
            <a:endParaRPr lang="en-GB" dirty="0"/>
          </a:p>
          <a:p>
            <a:pPr marL="171450" indent="-171450">
              <a:lnSpc>
                <a:spcPct val="90000"/>
              </a:lnSpc>
              <a:spcAft>
                <a:spcPts val="600"/>
              </a:spcAft>
              <a:buFont typeface="Arial" panose="020B0604020202020204" pitchFamily="34" charset="0"/>
              <a:buChar char="•"/>
            </a:pPr>
            <a:r>
              <a:rPr lang="en-GB" sz="1200" dirty="0">
                <a:effectLst/>
              </a:rPr>
              <a:t>A review of member engagement is essential to understand evolving member needs. </a:t>
            </a:r>
          </a:p>
          <a:p>
            <a:pPr marL="171450" indent="-171450">
              <a:lnSpc>
                <a:spcPct val="90000"/>
              </a:lnSpc>
              <a:spcAft>
                <a:spcPts val="600"/>
              </a:spcAft>
              <a:buFont typeface="Arial" panose="020B0604020202020204" pitchFamily="34" charset="0"/>
              <a:buChar char="•"/>
            </a:pPr>
            <a:r>
              <a:rPr lang="en-GB" sz="1200" dirty="0">
                <a:effectLst/>
              </a:rPr>
              <a:t>The review will help to optimise communication strategies and enhance value delivery. </a:t>
            </a:r>
          </a:p>
          <a:p>
            <a:pPr marL="171450" indent="-171450">
              <a:lnSpc>
                <a:spcPct val="90000"/>
              </a:lnSpc>
              <a:spcAft>
                <a:spcPts val="600"/>
              </a:spcAft>
              <a:buFont typeface="Arial" panose="020B0604020202020204" pitchFamily="34" charset="0"/>
              <a:buChar char="•"/>
            </a:pPr>
            <a:r>
              <a:rPr lang="en-GB" sz="1200" dirty="0">
                <a:effectLst/>
              </a:rPr>
              <a:t>It will assist in identifying areas for improvement in strengthening member retention and ensure that ICE remains competitive. </a:t>
            </a:r>
          </a:p>
          <a:p>
            <a:pPr marL="171450" indent="-171450">
              <a:lnSpc>
                <a:spcPct val="90000"/>
              </a:lnSpc>
              <a:spcAft>
                <a:spcPts val="600"/>
              </a:spcAft>
              <a:buFont typeface="Arial" panose="020B0604020202020204" pitchFamily="34" charset="0"/>
              <a:buChar char="•"/>
            </a:pPr>
            <a:r>
              <a:rPr lang="en-GB" sz="1200" dirty="0">
                <a:effectLst/>
              </a:rPr>
              <a:t>This review will lead to stronger member relationships, assist the Board and executive in adapting to changing trends, and sustain long-term organisational growth and success.</a:t>
            </a:r>
            <a:endParaRPr lang="en-GB" sz="1200" dirty="0"/>
          </a:p>
          <a:p>
            <a:endParaRPr lang="en-GB" dirty="0"/>
          </a:p>
        </p:txBody>
      </p:sp>
      <p:sp>
        <p:nvSpPr>
          <p:cNvPr id="4" name="Slide Number Placeholder 3"/>
          <p:cNvSpPr>
            <a:spLocks noGrp="1"/>
          </p:cNvSpPr>
          <p:nvPr>
            <p:ph type="sldNum" sz="quarter" idx="5"/>
          </p:nvPr>
        </p:nvSpPr>
        <p:spPr/>
        <p:txBody>
          <a:bodyPr/>
          <a:lstStyle/>
          <a:p>
            <a:fld id="{DE58BE2C-A5C3-1148-A2B2-B9CF5863CB40}" type="slidenum">
              <a:rPr lang="en-US" smtClean="0"/>
              <a:t>23</a:t>
            </a:fld>
            <a:endParaRPr lang="en-US"/>
          </a:p>
        </p:txBody>
      </p:sp>
    </p:spTree>
    <p:extLst>
      <p:ext uri="{BB962C8B-B14F-4D97-AF65-F5344CB8AC3E}">
        <p14:creationId xmlns:p14="http://schemas.microsoft.com/office/powerpoint/2010/main" val="1037006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800">
                <a:effectLst/>
                <a:latin typeface="Arial" panose="020B0604020202020204" pitchFamily="34" charset="0"/>
                <a:ea typeface="SimSun" panose="02010600030101010101" pitchFamily="2" charset="-122"/>
              </a:rPr>
              <a:t>Without members we would not exist. </a:t>
            </a:r>
          </a:p>
          <a:p>
            <a:pPr marL="285750" indent="-285750">
              <a:buFont typeface="Arial" panose="020B0604020202020204" pitchFamily="34" charset="0"/>
              <a:buChar char="•"/>
            </a:pPr>
            <a:r>
              <a:rPr lang="en-GB" sz="1800">
                <a:effectLst/>
                <a:latin typeface="Arial" panose="020B0604020202020204" pitchFamily="34" charset="0"/>
                <a:ea typeface="SimSun" panose="02010600030101010101" pitchFamily="2" charset="-122"/>
              </a:rPr>
              <a:t>First and foremost, we provide essential and discretionary services to members to enable them to get qualified and stay qualified. </a:t>
            </a:r>
          </a:p>
          <a:p>
            <a:pPr marL="285750" indent="-285750">
              <a:buFont typeface="Arial" panose="020B0604020202020204" pitchFamily="34" charset="0"/>
              <a:buChar char="•"/>
            </a:pPr>
            <a:r>
              <a:rPr lang="en-GB" sz="1800">
                <a:effectLst/>
                <a:latin typeface="Arial" panose="020B0604020202020204" pitchFamily="34" charset="0"/>
                <a:ea typeface="SimSun" panose="02010600030101010101" pitchFamily="2" charset="-122"/>
              </a:rPr>
              <a:t>Through this they are also essential to our business model; we depend on them to be SCEs, mentors and professional reviewers to continue our qualified member growth. </a:t>
            </a:r>
          </a:p>
          <a:p>
            <a:pPr marL="285750" indent="-285750">
              <a:buFont typeface="Arial" panose="020B0604020202020204" pitchFamily="34" charset="0"/>
              <a:buChar char="•"/>
            </a:pPr>
            <a:r>
              <a:rPr lang="en-GB" sz="1800">
                <a:effectLst/>
                <a:latin typeface="Arial" panose="020B0604020202020204" pitchFamily="34" charset="0"/>
                <a:ea typeface="SimSun" panose="02010600030101010101" pitchFamily="2" charset="-122"/>
              </a:rPr>
              <a:t>We also look to members to provide expert impartial advice to government and other aligned stakeholders – members create, endorse and moderate knowledge creation. </a:t>
            </a:r>
          </a:p>
          <a:p>
            <a:pPr marL="285750" indent="-285750">
              <a:buFont typeface="Arial" panose="020B0604020202020204" pitchFamily="34" charset="0"/>
              <a:buChar char="•"/>
            </a:pPr>
            <a:r>
              <a:rPr lang="en-GB" sz="1800">
                <a:effectLst/>
                <a:latin typeface="Arial" panose="020B0604020202020204" pitchFamily="34" charset="0"/>
                <a:ea typeface="SimSun" panose="02010600030101010101" pitchFamily="2" charset="-122"/>
              </a:rPr>
              <a:t>More indirectly, we rely on them to inspire others to join the profession which they do at a tactical level such as schools outreach and at a strategic level such as media interviews, visible leadership of the profession within industry and parliament</a:t>
            </a:r>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24</a:t>
            </a:fld>
            <a:endParaRPr lang="en-US"/>
          </a:p>
        </p:txBody>
      </p:sp>
    </p:spTree>
    <p:extLst>
      <p:ext uri="{BB962C8B-B14F-4D97-AF65-F5344CB8AC3E}">
        <p14:creationId xmlns:p14="http://schemas.microsoft.com/office/powerpoint/2010/main" val="2219044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06AF69-1D09-DCF0-C501-E947A1EC0A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387ED5-8441-E385-58A3-70EBBAA72E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321512-F45C-5373-09DC-12256957D29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108567E-2E6C-EF5A-4F5E-335BA5E2E0BB}"/>
              </a:ext>
            </a:extLst>
          </p:cNvPr>
          <p:cNvSpPr>
            <a:spLocks noGrp="1"/>
          </p:cNvSpPr>
          <p:nvPr>
            <p:ph type="sldNum" sz="quarter" idx="5"/>
          </p:nvPr>
        </p:nvSpPr>
        <p:spPr/>
        <p:txBody>
          <a:bodyPr/>
          <a:lstStyle/>
          <a:p>
            <a:fld id="{DE58BE2C-A5C3-1148-A2B2-B9CF5863CB40}" type="slidenum">
              <a:rPr lang="en-US" smtClean="0"/>
              <a:t>25</a:t>
            </a:fld>
            <a:endParaRPr lang="en-US"/>
          </a:p>
        </p:txBody>
      </p:sp>
    </p:spTree>
    <p:extLst>
      <p:ext uri="{BB962C8B-B14F-4D97-AF65-F5344CB8AC3E}">
        <p14:creationId xmlns:p14="http://schemas.microsoft.com/office/powerpoint/2010/main" val="27478260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29</a:t>
            </a:fld>
            <a:endParaRPr lang="en-US"/>
          </a:p>
        </p:txBody>
      </p:sp>
    </p:spTree>
    <p:extLst>
      <p:ext uri="{BB962C8B-B14F-4D97-AF65-F5344CB8AC3E}">
        <p14:creationId xmlns:p14="http://schemas.microsoft.com/office/powerpoint/2010/main" val="4104532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 won’t spend too much time on this heat map as we will go into this in more detail when you meet your people team partner to go through the results. But I did want to include this here so you have a heads up before that meeting.</a:t>
            </a:r>
          </a:p>
          <a:p>
            <a:endParaRPr lang="en-GB"/>
          </a:p>
          <a:p>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30</a:t>
            </a:fld>
            <a:endParaRPr lang="en-US"/>
          </a:p>
        </p:txBody>
      </p:sp>
    </p:spTree>
    <p:extLst>
      <p:ext uri="{BB962C8B-B14F-4D97-AF65-F5344CB8AC3E}">
        <p14:creationId xmlns:p14="http://schemas.microsoft.com/office/powerpoint/2010/main" val="4104532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66140">
              <a:defRPr/>
            </a:pPr>
            <a:r>
              <a:rPr lang="en-US" sz="1700">
                <a:solidFill>
                  <a:srgbClr val="000000"/>
                </a:solidFill>
                <a:latin typeface="Arial" panose="020B0604020202020204" pitchFamily="34" charset="0"/>
              </a:rPr>
              <a:t>For 2025’s plan we’ve thought about how our activities and </a:t>
            </a:r>
            <a:r>
              <a:rPr lang="en-US" sz="1700" err="1">
                <a:solidFill>
                  <a:srgbClr val="000000"/>
                </a:solidFill>
                <a:latin typeface="Arial" panose="020B0604020202020204" pitchFamily="34" charset="0"/>
              </a:rPr>
              <a:t>programmes</a:t>
            </a:r>
            <a:r>
              <a:rPr lang="en-US" sz="1700">
                <a:solidFill>
                  <a:srgbClr val="000000"/>
                </a:solidFill>
                <a:latin typeface="Arial" panose="020B0604020202020204" pitchFamily="34" charset="0"/>
              </a:rPr>
              <a:t> will improve the institution’s ability to serve members and the wider society and you’ll see this clearly marked in each area on the Plan. We’ve focused on making the ICE:</a:t>
            </a:r>
          </a:p>
          <a:p>
            <a:pPr defTabSz="666140">
              <a:defRPr/>
            </a:pPr>
            <a:endParaRPr lang="en-US" sz="1700">
              <a:solidFill>
                <a:srgbClr val="000000"/>
              </a:solidFill>
              <a:latin typeface="Arial" panose="020B0604020202020204" pitchFamily="34" charset="0"/>
            </a:endParaRPr>
          </a:p>
          <a:p>
            <a:pPr marL="333070" indent="-333070" defTabSz="666140">
              <a:buFontTx/>
              <a:buAutoNum type="arabicPeriod"/>
              <a:defRPr/>
            </a:pPr>
            <a:r>
              <a:rPr lang="en-US" sz="1700" b="1">
                <a:solidFill>
                  <a:srgbClr val="000000"/>
                </a:solidFill>
                <a:latin typeface="Arial" panose="020B0604020202020204" pitchFamily="34" charset="0"/>
              </a:rPr>
              <a:t>Stronger</a:t>
            </a:r>
            <a:r>
              <a:rPr lang="en-US" sz="1700">
                <a:solidFill>
                  <a:srgbClr val="000000"/>
                </a:solidFill>
                <a:latin typeface="Arial" panose="020B0604020202020204" pitchFamily="34" charset="0"/>
              </a:rPr>
              <a:t> by increasing our membership, and our reach and influence especially in sustainable infrastructure</a:t>
            </a:r>
          </a:p>
          <a:p>
            <a:pPr marL="333070" indent="-333070" defTabSz="666140">
              <a:buFontTx/>
              <a:buAutoNum type="arabicPeriod"/>
              <a:defRPr/>
            </a:pPr>
            <a:r>
              <a:rPr lang="en-US" sz="1700" b="1">
                <a:solidFill>
                  <a:srgbClr val="000000"/>
                </a:solidFill>
                <a:latin typeface="Arial" panose="020B0604020202020204" pitchFamily="34" charset="0"/>
              </a:rPr>
              <a:t>Greener</a:t>
            </a:r>
            <a:r>
              <a:rPr lang="en-US" sz="1700">
                <a:solidFill>
                  <a:srgbClr val="000000"/>
                </a:solidFill>
                <a:latin typeface="Arial" panose="020B0604020202020204" pitchFamily="34" charset="0"/>
              </a:rPr>
              <a:t> by focusing on solutions that improve environmental performance alongside economic development</a:t>
            </a:r>
          </a:p>
          <a:p>
            <a:pPr marL="333070" indent="-333070" defTabSz="666140">
              <a:buFontTx/>
              <a:buAutoNum type="arabicPeriod"/>
              <a:defRPr/>
            </a:pPr>
            <a:r>
              <a:rPr lang="en-US" sz="1700" b="1">
                <a:solidFill>
                  <a:srgbClr val="000000"/>
                </a:solidFill>
                <a:latin typeface="Arial" panose="020B0604020202020204" pitchFamily="34" charset="0"/>
              </a:rPr>
              <a:t>More</a:t>
            </a:r>
            <a:r>
              <a:rPr lang="en-US" sz="1700">
                <a:solidFill>
                  <a:srgbClr val="000000"/>
                </a:solidFill>
                <a:latin typeface="Arial" panose="020B0604020202020204" pitchFamily="34" charset="0"/>
              </a:rPr>
              <a:t> connected through fostering connections to government, education, employers, thought leaders and the public. </a:t>
            </a:r>
          </a:p>
          <a:p>
            <a:endParaRPr lang="en-GB"/>
          </a:p>
          <a:p>
            <a:endParaRPr lang="en-GB"/>
          </a:p>
          <a:p>
            <a:endParaRPr lang="en-GB"/>
          </a:p>
          <a:p>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3</a:t>
            </a:fld>
            <a:endParaRPr lang="en-US"/>
          </a:p>
        </p:txBody>
      </p:sp>
    </p:spTree>
    <p:extLst>
      <p:ext uri="{BB962C8B-B14F-4D97-AF65-F5344CB8AC3E}">
        <p14:creationId xmlns:p14="http://schemas.microsoft.com/office/powerpoint/2010/main" val="1447477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44425" y="6793349"/>
            <a:ext cx="9022926" cy="6435804"/>
          </a:xfrm>
        </p:spPr>
        <p:txBody>
          <a:bodyPr/>
          <a:lstStyle/>
          <a:p>
            <a:r>
              <a:rPr lang="en-GB"/>
              <a:t>These are projects that everyone should be aware of and support directly or indirectly through your individual roles.</a:t>
            </a:r>
          </a:p>
          <a:p>
            <a:endParaRPr lang="en-GB"/>
          </a:p>
          <a:p>
            <a:pPr marL="249803" indent="-249803">
              <a:buFont typeface="Arial" panose="020B0604020202020204" pitchFamily="34" charset="0"/>
              <a:buChar char="•"/>
            </a:pPr>
            <a:r>
              <a:rPr lang="en-GB" b="1"/>
              <a:t>Strategy review</a:t>
            </a:r>
            <a:r>
              <a:rPr lang="en-US" b="0" i="0" u="none" strike="noStrike" baseline="0">
                <a:solidFill>
                  <a:srgbClr val="000000"/>
                </a:solidFill>
              </a:rPr>
              <a:t>- In 2025, the executive team will work with trustees, council and principal committees to set the next ICE strategy 2025-2030. Some of the projects and activities in this plan form part of this work, including: </a:t>
            </a:r>
          </a:p>
          <a:p>
            <a:pPr marL="915943" lvl="1" indent="-249803">
              <a:buFont typeface="Arial" panose="020B0604020202020204" pitchFamily="34" charset="0"/>
              <a:buChar char="•"/>
            </a:pPr>
            <a:r>
              <a:rPr lang="en-US" b="0" i="0" u="none" strike="noStrike" baseline="0">
                <a:solidFill>
                  <a:srgbClr val="000000"/>
                </a:solidFill>
              </a:rPr>
              <a:t>Stakeholder mapping and engagement plan </a:t>
            </a:r>
          </a:p>
          <a:p>
            <a:pPr marL="915943" lvl="1" indent="-249803">
              <a:buFont typeface="Arial" panose="020B0604020202020204" pitchFamily="34" charset="0"/>
              <a:buChar char="•"/>
            </a:pPr>
            <a:r>
              <a:rPr lang="en-US" b="0" i="0" u="none" strike="noStrike" baseline="0">
                <a:solidFill>
                  <a:srgbClr val="000000"/>
                </a:solidFill>
              </a:rPr>
              <a:t>Consideration of our global regional focus including looking at the opportunity to support capability and capacity building in the Global South and learn from local best practice </a:t>
            </a:r>
          </a:p>
          <a:p>
            <a:pPr marL="915943" lvl="1" indent="-249803">
              <a:buFont typeface="Arial" panose="020B0604020202020204" pitchFamily="34" charset="0"/>
              <a:buChar char="•"/>
            </a:pPr>
            <a:r>
              <a:rPr lang="en-GB" b="0" i="0" u="none" strike="noStrike" baseline="0">
                <a:solidFill>
                  <a:srgbClr val="000000"/>
                </a:solidFill>
              </a:rPr>
              <a:t>Reviewing our membership offer </a:t>
            </a:r>
          </a:p>
          <a:p>
            <a:pPr marL="915943" lvl="1" indent="-249803">
              <a:buFont typeface="Arial" panose="020B0604020202020204" pitchFamily="34" charset="0"/>
              <a:buChar char="•"/>
            </a:pPr>
            <a:r>
              <a:rPr lang="en-US" b="0" i="0" u="none" strike="noStrike" baseline="0">
                <a:solidFill>
                  <a:srgbClr val="000000"/>
                </a:solidFill>
              </a:rPr>
              <a:t>Strengthening our knowledge offer by pivoting to more focus on standards and guidance </a:t>
            </a:r>
          </a:p>
          <a:p>
            <a:pPr marL="249803" indent="-249803">
              <a:buFont typeface="Arial" panose="020B0604020202020204" pitchFamily="34" charset="0"/>
              <a:buChar char="•"/>
            </a:pPr>
            <a:r>
              <a:rPr lang="en-GB" b="1"/>
              <a:t>Board and governance review - </a:t>
            </a:r>
            <a:r>
              <a:rPr lang="en-US" b="0" i="0" u="none" strike="noStrike" baseline="0">
                <a:solidFill>
                  <a:srgbClr val="000000"/>
                </a:solidFill>
              </a:rPr>
              <a:t>In line with SVP 2022 review, we’ll undertake the triennial trustee board effectiveness review (last one was 2022). Complete quinquennial governance review (last one was 2020). 	</a:t>
            </a:r>
          </a:p>
          <a:p>
            <a:pPr marL="249803" indent="-249803">
              <a:buFont typeface="Arial" panose="020B0604020202020204" pitchFamily="34" charset="0"/>
              <a:buChar char="•"/>
            </a:pPr>
            <a:r>
              <a:rPr lang="en-GB" b="1"/>
              <a:t>Member engagement review – </a:t>
            </a:r>
            <a:r>
              <a:rPr lang="en-GB" b="0"/>
              <a:t>Aims to ensure the </a:t>
            </a:r>
            <a:r>
              <a:rPr lang="en-US" b="0" i="0" u="none" strike="noStrike" baseline="0">
                <a:solidFill>
                  <a:srgbClr val="000000"/>
                </a:solidFill>
              </a:rPr>
              <a:t>ICE remains relevant to existing and prospective members; members are clear about the opportunities to engage with the ICE, they take these up and they are clear how their contribution is acknowledged and valued; and members see the offer as relevant and contemporary .</a:t>
            </a:r>
          </a:p>
          <a:p>
            <a:pPr marL="249803" indent="-249803">
              <a:buFont typeface="Arial" panose="020B0604020202020204" pitchFamily="34" charset="0"/>
              <a:buChar char="•"/>
            </a:pPr>
            <a:r>
              <a:rPr lang="en-GB" b="1"/>
              <a:t>Connect implementation – </a:t>
            </a:r>
            <a:r>
              <a:rPr lang="en-GB" b="0"/>
              <a:t>plan to launch April 2025 and across the year we will ensure that we stabilise the platform, train all </a:t>
            </a:r>
            <a:r>
              <a:rPr lang="en-US" b="0" i="0" u="none" strike="noStrike" baseline="0">
                <a:solidFill>
                  <a:srgbClr val="000000"/>
                </a:solidFill>
              </a:rPr>
              <a:t>CRM users and begin to </a:t>
            </a:r>
            <a:r>
              <a:rPr lang="en-US" b="0" i="0" u="none" strike="noStrike" baseline="0" err="1">
                <a:solidFill>
                  <a:srgbClr val="000000"/>
                </a:solidFill>
              </a:rPr>
              <a:t>realise</a:t>
            </a:r>
            <a:r>
              <a:rPr lang="en-US" b="0" i="0" u="none" strike="noStrike" baseline="0">
                <a:solidFill>
                  <a:srgbClr val="000000"/>
                </a:solidFill>
              </a:rPr>
              <a:t> the </a:t>
            </a:r>
            <a:r>
              <a:rPr lang="en-GB" b="0" i="0" u="none" strike="noStrike" baseline="0">
                <a:solidFill>
                  <a:srgbClr val="000000"/>
                </a:solidFill>
              </a:rPr>
              <a:t>opportunities that the new platform offers us. </a:t>
            </a:r>
          </a:p>
          <a:p>
            <a:pPr marL="249803" indent="-249803">
              <a:buFont typeface="Arial" panose="020B0604020202020204" pitchFamily="34" charset="0"/>
              <a:buChar char="•"/>
            </a:pPr>
            <a:r>
              <a:rPr lang="en-GB" b="1"/>
              <a:t>Infrastructure engineer - </a:t>
            </a:r>
            <a:r>
              <a:rPr lang="en-US" b="0" i="0" u="none" strike="noStrike" baseline="0">
                <a:solidFill>
                  <a:srgbClr val="000000"/>
                </a:solidFill>
              </a:rPr>
              <a:t>Widen Infrastructure Engineer grades to include </a:t>
            </a:r>
            <a:r>
              <a:rPr lang="en-US" b="0" i="0" u="none" strike="noStrike" baseline="0" err="1">
                <a:solidFill>
                  <a:srgbClr val="000000"/>
                </a:solidFill>
              </a:rPr>
              <a:t>EngTech</a:t>
            </a:r>
            <a:r>
              <a:rPr lang="en-US" b="0" i="0" u="none" strike="noStrike" baseline="0">
                <a:solidFill>
                  <a:srgbClr val="000000"/>
                </a:solidFill>
              </a:rPr>
              <a:t> registration. Define and explain the role of infrastructure engineers to industry and potential members. 	</a:t>
            </a:r>
          </a:p>
          <a:p>
            <a:endParaRPr lang="en-GB" b="1"/>
          </a:p>
          <a:p>
            <a:pPr marL="249803" indent="-249803">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4</a:t>
            </a:fld>
            <a:endParaRPr lang="en-US"/>
          </a:p>
        </p:txBody>
      </p:sp>
    </p:spTree>
    <p:extLst>
      <p:ext uri="{BB962C8B-B14F-4D97-AF65-F5344CB8AC3E}">
        <p14:creationId xmlns:p14="http://schemas.microsoft.com/office/powerpoint/2010/main" val="79554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Membership Divisional Plan 2025 - Final e-booklet v2.pdf</a:t>
            </a:r>
            <a:endParaRPr lang="en-GB" dirty="0"/>
          </a:p>
        </p:txBody>
      </p:sp>
      <p:sp>
        <p:nvSpPr>
          <p:cNvPr id="4" name="Slide Number Placeholder 3"/>
          <p:cNvSpPr>
            <a:spLocks noGrp="1"/>
          </p:cNvSpPr>
          <p:nvPr>
            <p:ph type="sldNum" sz="quarter" idx="5"/>
          </p:nvPr>
        </p:nvSpPr>
        <p:spPr/>
        <p:txBody>
          <a:bodyPr/>
          <a:lstStyle/>
          <a:p>
            <a:fld id="{DE58BE2C-A5C3-1148-A2B2-B9CF5863CB40}" type="slidenum">
              <a:rPr lang="en-US" smtClean="0"/>
              <a:t>7</a:t>
            </a:fld>
            <a:endParaRPr lang="en-US"/>
          </a:p>
        </p:txBody>
      </p:sp>
    </p:spTree>
    <p:extLst>
      <p:ext uri="{BB962C8B-B14F-4D97-AF65-F5344CB8AC3E}">
        <p14:creationId xmlns:p14="http://schemas.microsoft.com/office/powerpoint/2010/main" val="4136574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7000"/>
              </a:lnSpc>
              <a:spcAft>
                <a:spcPts val="1166"/>
              </a:spcAft>
              <a:buFont typeface="Arial" panose="020B0604020202020204" pitchFamily="34" charset="0"/>
              <a:buNone/>
            </a:pPr>
            <a:r>
              <a:rPr lang="en-GB" sz="1200" b="1">
                <a:highlight>
                  <a:srgbClr val="FFFF00"/>
                </a:highlight>
                <a:ea typeface="Aptos" panose="020B0004020202020204" pitchFamily="34" charset="0"/>
                <a:cs typeface="Times New Roman" panose="02020603050405020304" pitchFamily="18" charset="0"/>
              </a:rPr>
              <a:t>Grow the membership by 1% - </a:t>
            </a:r>
            <a:r>
              <a:rPr lang="en-GB" sz="1200">
                <a:highlight>
                  <a:srgbClr val="FFFF00"/>
                </a:highlight>
                <a:ea typeface="Aptos" panose="020B0004020202020204" pitchFamily="34" charset="0"/>
                <a:cs typeface="Times New Roman" panose="02020603050405020304" pitchFamily="18" charset="0"/>
              </a:rPr>
              <a:t>membership have a number of key organisational projects and will continue many activities as usual to drive membership growth, with a target of 1% growth. </a:t>
            </a:r>
          </a:p>
          <a:p>
            <a:pPr marL="0" indent="0">
              <a:lnSpc>
                <a:spcPct val="107000"/>
              </a:lnSpc>
              <a:spcAft>
                <a:spcPts val="1166"/>
              </a:spcAft>
              <a:buFont typeface="Arial" panose="020B0604020202020204" pitchFamily="34" charset="0"/>
              <a:buNone/>
            </a:pPr>
            <a:r>
              <a:rPr lang="en-GB" sz="1200" b="1" kern="100">
                <a:ea typeface="Aptos" panose="020B0004020202020204" pitchFamily="34" charset="0"/>
                <a:cs typeface="Times New Roman" panose="02020603050405020304" pitchFamily="18" charset="0"/>
              </a:rPr>
              <a:t>Increase professional reviewers - </a:t>
            </a:r>
            <a:r>
              <a:rPr lang="en-GB" sz="1200">
                <a:solidFill>
                  <a:srgbClr val="000000"/>
                </a:solidFill>
                <a:ea typeface="SimSun" panose="02010600030101010101" pitchFamily="2" charset="-122"/>
              </a:rPr>
              <a:t>To meet candidate demand for reviews and end point assessment without overstretching volunteer reviewers. This is particularly important in light of our ambition to increase our Infrastructure Engineer cohort.</a:t>
            </a:r>
            <a:endParaRPr lang="en-GB" sz="1200" b="1" kern="100">
              <a:ea typeface="Aptos" panose="020B000402020202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Infrastructure Engineer Suite </a:t>
            </a:r>
            <a:r>
              <a:rPr lang="en-GB"/>
              <a:t>– support and recruit members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Re-engaging members – </a:t>
            </a:r>
            <a:r>
              <a:rPr lang="en-GB" b="0"/>
              <a:t>Institution-wide campaign to re-engage our membership </a:t>
            </a:r>
            <a:endParaRPr lang="en-GB" b="1"/>
          </a:p>
          <a:p>
            <a:pPr marL="0" marR="0" lvl="0" indent="0" algn="l" defTabSz="457200" rtl="0" eaLnBrk="1" fontAlgn="auto" latinLnBrk="0" hangingPunct="1">
              <a:lnSpc>
                <a:spcPct val="100000"/>
              </a:lnSpc>
              <a:spcBef>
                <a:spcPts val="0"/>
              </a:spcBef>
              <a:spcAft>
                <a:spcPts val="0"/>
              </a:spcAft>
              <a:buClrTx/>
              <a:buSzTx/>
              <a:buFontTx/>
              <a:buNone/>
              <a:tabLst/>
              <a:defRPr/>
            </a:pPr>
            <a:r>
              <a:rPr lang="en-GB" b="1"/>
              <a:t>AMICE Campaign </a:t>
            </a:r>
            <a:r>
              <a:rPr lang="en-GB"/>
              <a:t>– recruit more AMICE members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HK MRA </a:t>
            </a:r>
            <a:r>
              <a:rPr lang="en-GB"/>
              <a:t>– renew our MRA with HKIE to protect a key market for us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Apprenticeships – “the ICE Guide” - </a:t>
            </a:r>
            <a:r>
              <a:rPr lang="en-GB" sz="1200">
                <a:ea typeface="SimSun" panose="02010600030101010101" pitchFamily="2" charset="-122"/>
              </a:rPr>
              <a:t>Key opportunity for growth. </a:t>
            </a:r>
            <a:r>
              <a:rPr lang="en-GB" sz="1200">
                <a:solidFill>
                  <a:srgbClr val="000000"/>
                </a:solidFill>
                <a:ea typeface="SimSun" panose="02010600030101010101" pitchFamily="2" charset="-122"/>
              </a:rPr>
              <a:t>Prepare for integrated degree apprenticeships.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ICE Connects: Women in Fellowship - </a:t>
            </a:r>
            <a:r>
              <a:rPr lang="en-GB"/>
              <a:t>initiative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a:p>
          <a:p>
            <a:pPr marL="0" marR="0" lvl="0" indent="0" algn="l" defTabSz="457200" rtl="0" eaLnBrk="1" fontAlgn="auto" latinLnBrk="0" hangingPunct="1">
              <a:lnSpc>
                <a:spcPct val="100000"/>
              </a:lnSpc>
              <a:spcBef>
                <a:spcPts val="0"/>
              </a:spcBef>
              <a:spcAft>
                <a:spcPts val="0"/>
              </a:spcAft>
              <a:buClrTx/>
              <a:buSzTx/>
              <a:buFontTx/>
              <a:buNone/>
              <a:tabLst/>
              <a:defRPr/>
            </a:pPr>
            <a:endParaRPr lang="en-GB"/>
          </a:p>
          <a:p>
            <a:pPr marL="0" marR="0" lvl="0" indent="0" algn="l" defTabSz="457200" rtl="0" eaLnBrk="1" fontAlgn="auto" latinLnBrk="0" hangingPunct="1">
              <a:lnSpc>
                <a:spcPct val="100000"/>
              </a:lnSpc>
              <a:spcBef>
                <a:spcPts val="0"/>
              </a:spcBef>
              <a:spcAft>
                <a:spcPts val="0"/>
              </a:spcAft>
              <a:buClrTx/>
              <a:buSzTx/>
              <a:buFontTx/>
              <a:buNone/>
              <a:tabLst/>
              <a:defRPr/>
            </a:pPr>
            <a:endParaRPr lang="en-GB" b="1"/>
          </a:p>
          <a:p>
            <a:pPr marL="0" marR="0" lvl="0" indent="0" algn="l" defTabSz="457200" rtl="0" eaLnBrk="1" fontAlgn="auto" latinLnBrk="0" hangingPunct="1">
              <a:lnSpc>
                <a:spcPct val="100000"/>
              </a:lnSpc>
              <a:spcBef>
                <a:spcPts val="0"/>
              </a:spcBef>
              <a:spcAft>
                <a:spcPts val="0"/>
              </a:spcAft>
              <a:buClrTx/>
              <a:buSzTx/>
              <a:buFontTx/>
              <a:buNone/>
              <a:tabLst/>
              <a:defRPr/>
            </a:pPr>
            <a:endParaRPr lang="en-GB"/>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58BE2C-A5C3-1148-A2B2-B9CF5863CB4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02411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a:effectLst/>
                <a:latin typeface="Calibri" panose="020F0502020204030204" pitchFamily="34" charset="0"/>
                <a:ea typeface="Calibri" panose="020F0502020204030204" pitchFamily="34" charset="0"/>
                <a:cs typeface="Times New Roman" panose="02020603050405020304" pitchFamily="18" charset="0"/>
              </a:rPr>
              <a:t>Girl Guiding partnership</a:t>
            </a:r>
            <a:r>
              <a:rPr lang="en-GB" sz="1200">
                <a:effectLst/>
                <a:latin typeface="Calibri" panose="020F0502020204030204" pitchFamily="34" charset="0"/>
                <a:ea typeface="Calibri" panose="020F0502020204030204" pitchFamily="34" charset="0"/>
                <a:cs typeface="Times New Roman" panose="02020603050405020304" pitchFamily="18" charset="0"/>
              </a:rPr>
              <a:t> - The institution has formed a partnership with three Girlguiding regions to inspire young women to pursue civil engineering careers – expanding the programme.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a:effectLst/>
                <a:latin typeface="Calibri" panose="020F0502020204030204" pitchFamily="34" charset="0"/>
                <a:ea typeface="Calibri" panose="020F0502020204030204" pitchFamily="34" charset="0"/>
                <a:cs typeface="Times New Roman" panose="02020603050405020304" pitchFamily="18" charset="0"/>
              </a:rPr>
              <a:t>Enhance digital engagement of 16-18 year olds – ICE Futures and </a:t>
            </a:r>
            <a:r>
              <a:rPr lang="en-GB" sz="1200" b="1" err="1">
                <a:effectLst/>
                <a:latin typeface="Calibri" panose="020F0502020204030204" pitchFamily="34" charset="0"/>
                <a:ea typeface="Calibri" panose="020F0502020204030204" pitchFamily="34" charset="0"/>
                <a:cs typeface="Times New Roman" panose="02020603050405020304" pitchFamily="18" charset="0"/>
              </a:rPr>
              <a:t>CityZen</a:t>
            </a:r>
            <a:r>
              <a:rPr lang="en-GB" sz="1200" b="1">
                <a:effectLst/>
                <a:latin typeface="Calibri" panose="020F0502020204030204" pitchFamily="34" charset="0"/>
                <a:ea typeface="Calibri" panose="020F0502020204030204" pitchFamily="34" charset="0"/>
                <a:cs typeface="Times New Roman" panose="02020603050405020304" pitchFamily="18" charset="0"/>
              </a:rPr>
              <a:t> -</a:t>
            </a:r>
            <a:r>
              <a:rPr lang="en-GB" sz="1200">
                <a:effectLst/>
                <a:latin typeface="Calibri" panose="020F0502020204030204" pitchFamily="34" charset="0"/>
                <a:ea typeface="Calibri" panose="020F0502020204030204" pitchFamily="34" charset="0"/>
                <a:cs typeface="Times New Roman" panose="02020603050405020304" pitchFamily="18" charset="0"/>
              </a:rPr>
              <a:t> the game and competition for 16-18 year olds goes from strength to strength and is actively encouraging younger people to explore careers in civil engineers. Hundreds of schools are taking part every year and numbers continue to grow.   The game has just won the </a:t>
            </a:r>
            <a:r>
              <a:rPr lang="en-US" sz="1800"/>
              <a:t>Gold Award for Best Learning Game at the Learning and Technology Awards 2023.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Infrastructure Engineer Suite </a:t>
            </a:r>
            <a:r>
              <a:rPr lang="en-GB"/>
              <a:t>– support and recruit members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Devolved nations and regional insights </a:t>
            </a:r>
            <a:r>
              <a:rPr lang="en-GB"/>
              <a:t>– build on providing insights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err="1"/>
              <a:t>SocEnv</a:t>
            </a:r>
            <a:r>
              <a:rPr lang="en-GB" b="1"/>
              <a:t> Campaign </a:t>
            </a:r>
            <a:r>
              <a:rPr lang="en-GB"/>
              <a:t>– recruit and support members – pilot dual CEng/</a:t>
            </a:r>
            <a:r>
              <a:rPr lang="en-GB" err="1"/>
              <a:t>CEnv</a:t>
            </a:r>
            <a:r>
              <a:rPr lang="en-GB"/>
              <a:t> reviews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Railway 200 </a:t>
            </a:r>
            <a:r>
              <a:rPr lang="en-GB"/>
              <a:t>– raise awareness of civil engineering, </a:t>
            </a:r>
            <a:r>
              <a:rPr lang="en-US" sz="1800">
                <a:effectLst/>
                <a:latin typeface="Calibri" panose="020F0502020204030204" pitchFamily="34" charset="0"/>
                <a:ea typeface="Aptos" panose="020B0004020202020204" pitchFamily="34" charset="0"/>
              </a:rPr>
              <a:t>collaboration with others and community funding</a:t>
            </a:r>
            <a:r>
              <a:rPr lang="en-GB"/>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1"/>
              <a:t>Reservoir Safety Reform </a:t>
            </a:r>
            <a:r>
              <a:rPr lang="en-GB"/>
              <a:t>– ensure supply of reservoir engineers and establish high level advisory panel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a:p>
          <a:p>
            <a:pPr marL="0" marR="0" lvl="0" indent="0" algn="l" defTabSz="457200" rtl="0" eaLnBrk="1" fontAlgn="auto" latinLnBrk="0" hangingPunct="1">
              <a:lnSpc>
                <a:spcPct val="100000"/>
              </a:lnSpc>
              <a:spcBef>
                <a:spcPts val="0"/>
              </a:spcBef>
              <a:spcAft>
                <a:spcPts val="0"/>
              </a:spcAft>
              <a:buClrTx/>
              <a:buSzTx/>
              <a:buFontTx/>
              <a:buNone/>
              <a:tabLst/>
              <a:defRPr/>
            </a:pPr>
            <a:endParaRPr lang="en-GB"/>
          </a:p>
          <a:p>
            <a:pPr marL="0" marR="0" lvl="0" indent="0" algn="l" defTabSz="457200" rtl="0" eaLnBrk="1" fontAlgn="auto" latinLnBrk="0" hangingPunct="1">
              <a:lnSpc>
                <a:spcPct val="100000"/>
              </a:lnSpc>
              <a:spcBef>
                <a:spcPts val="0"/>
              </a:spcBef>
              <a:spcAft>
                <a:spcPts val="0"/>
              </a:spcAft>
              <a:buClrTx/>
              <a:buSzTx/>
              <a:buFontTx/>
              <a:buNone/>
              <a:tabLst/>
              <a:defRPr/>
            </a:pPr>
            <a:endParaRPr lang="en-GB" b="1"/>
          </a:p>
          <a:p>
            <a:pPr marL="0" marR="0" lvl="0" indent="0" algn="l" defTabSz="457200" rtl="0" eaLnBrk="1" fontAlgn="auto" latinLnBrk="0" hangingPunct="1">
              <a:lnSpc>
                <a:spcPct val="100000"/>
              </a:lnSpc>
              <a:spcBef>
                <a:spcPts val="0"/>
              </a:spcBef>
              <a:spcAft>
                <a:spcPts val="0"/>
              </a:spcAft>
              <a:buClrTx/>
              <a:buSzTx/>
              <a:buFontTx/>
              <a:buNone/>
              <a:tabLst/>
              <a:defRPr/>
            </a:pPr>
            <a:endParaRPr lang="en-GB"/>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58BE2C-A5C3-1148-A2B2-B9CF5863CB4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02411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President’s Future Leaders programme</a:t>
            </a:r>
          </a:p>
          <a:p>
            <a:r>
              <a:rPr lang="en-GB"/>
              <a:t>Certificate Presentation Ceremony</a:t>
            </a:r>
          </a:p>
          <a:p>
            <a:r>
              <a:rPr lang="en-GB"/>
              <a:t>ICE Rewards scheme</a:t>
            </a:r>
          </a:p>
          <a:p>
            <a:r>
              <a:rPr lang="en-GB"/>
              <a:t>President’s Reception</a:t>
            </a:r>
          </a:p>
          <a:p>
            <a:r>
              <a:rPr lang="en-GB"/>
              <a:t>Membership Marketing – targeted projects across division</a:t>
            </a:r>
          </a:p>
          <a:p>
            <a:r>
              <a:rPr lang="en-GB"/>
              <a:t>Subscriptions lapsing campaign management</a:t>
            </a:r>
          </a:p>
          <a:p>
            <a:r>
              <a:rPr lang="en-GB"/>
              <a:t>Careers guide app</a:t>
            </a:r>
          </a:p>
          <a:p>
            <a:r>
              <a:rPr lang="en-GB"/>
              <a:t>Certificates and grades</a:t>
            </a:r>
          </a:p>
          <a:p>
            <a:r>
              <a:rPr lang="en-GB"/>
              <a:t>Member engagement programme (pan-ICE group)</a:t>
            </a:r>
          </a:p>
          <a:p>
            <a:r>
              <a:rPr lang="en-GB"/>
              <a:t>Membership Committee</a:t>
            </a:r>
          </a:p>
          <a:p>
            <a:r>
              <a:rPr lang="en-GB"/>
              <a:t>Investigate incorporating AI into workplan</a:t>
            </a:r>
          </a:p>
          <a:p>
            <a:endParaRPr lang="en-GB"/>
          </a:p>
        </p:txBody>
      </p:sp>
      <p:sp>
        <p:nvSpPr>
          <p:cNvPr id="4" name="Slide Number Placeholder 3"/>
          <p:cNvSpPr>
            <a:spLocks noGrp="1"/>
          </p:cNvSpPr>
          <p:nvPr>
            <p:ph type="sldNum" sz="quarter" idx="5"/>
          </p:nvPr>
        </p:nvSpPr>
        <p:spPr/>
        <p:txBody>
          <a:bodyPr/>
          <a:lstStyle/>
          <a:p>
            <a:fld id="{DE58BE2C-A5C3-1148-A2B2-B9CF5863CB40}" type="slidenum">
              <a:rPr lang="en-US" smtClean="0"/>
              <a:t>12</a:t>
            </a:fld>
            <a:endParaRPr lang="en-US"/>
          </a:p>
        </p:txBody>
      </p:sp>
    </p:spTree>
    <p:extLst>
      <p:ext uri="{BB962C8B-B14F-4D97-AF65-F5344CB8AC3E}">
        <p14:creationId xmlns:p14="http://schemas.microsoft.com/office/powerpoint/2010/main" val="1111068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lnSpc>
                <a:spcPct val="107000"/>
              </a:lnSpc>
              <a:buFont typeface="Arial" panose="020B0604020202020204" pitchFamily="34" charset="0"/>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New Learning Hub</a:t>
            </a:r>
            <a:r>
              <a:rPr lang="en-GB" sz="1800" dirty="0">
                <a:effectLst/>
                <a:latin typeface="Calibri" panose="020F0502020204030204" pitchFamily="34" charset="0"/>
                <a:ea typeface="Calibri" panose="020F0502020204030204" pitchFamily="34" charset="0"/>
                <a:cs typeface="Times New Roman" panose="02020603050405020304" pitchFamily="18" charset="0"/>
              </a:rPr>
              <a:t> – Following months of hard work by colleagues, the new Earning Hub I in its testing phase. It will transform the way we present our knowledge and learning content to members.</a:t>
            </a:r>
          </a:p>
          <a:p>
            <a:pPr marL="285750" lvl="0" indent="-285750">
              <a:lnSpc>
                <a:spcPct val="107000"/>
              </a:lnSpc>
              <a:buFont typeface="Arial" panose="020B0604020202020204" pitchFamily="34" charset="0"/>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PAS2080</a:t>
            </a:r>
            <a:r>
              <a:rPr lang="en-GB" sz="1800" dirty="0">
                <a:effectLst/>
                <a:latin typeface="Calibri" panose="020F0502020204030204" pitchFamily="34" charset="0"/>
                <a:ea typeface="Calibri" panose="020F0502020204030204" pitchFamily="34" charset="0"/>
                <a:cs typeface="Times New Roman" panose="02020603050405020304" pitchFamily="18" charset="0"/>
              </a:rPr>
              <a:t> – In April, we sponsored the publication by BSI of this globally applicable standard for managing carbon in buildings and infrastructure. It looks at the whole value chain and aims to reduce carbon and cost through intelligent design, construction and use. It is a significant step which we intend to strongly push the industry to adopt across the coming years. </a:t>
            </a:r>
          </a:p>
          <a:p>
            <a:pPr marL="285750" lvl="0" indent="-285750">
              <a:lnSpc>
                <a:spcPct val="107000"/>
              </a:lnSpc>
              <a:spcAft>
                <a:spcPts val="800"/>
              </a:spcAft>
              <a:buFont typeface="Arial" panose="020B0604020202020204" pitchFamily="34" charset="0"/>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Design Champions</a:t>
            </a:r>
            <a:r>
              <a:rPr lang="en-GB" sz="1800" dirty="0">
                <a:effectLst/>
                <a:latin typeface="Calibri" panose="020F0502020204030204" pitchFamily="34" charset="0"/>
                <a:ea typeface="Calibri" panose="020F0502020204030204" pitchFamily="34" charset="0"/>
                <a:cs typeface="Times New Roman" panose="02020603050405020304" pitchFamily="18" charset="0"/>
              </a:rPr>
              <a:t> - The appointment of a design champion should be a legal requirement for all major infrastructure projects, according to the National Infrastructure Commission (NIC), The ICE’s research and role in further refining the role of the Design Champion was acknowledged in the 18 October launch of the NIC’s second National Infrastructure Assessment.</a:t>
            </a:r>
          </a:p>
          <a:p>
            <a:pPr marL="342900" lvl="0" indent="-342900">
              <a:lnSpc>
                <a:spcPct val="107000"/>
              </a:lnSpc>
              <a:buFont typeface="Symbol" panose="05050102010706020507" pitchFamily="18" charset="2"/>
              <a:buChar char=""/>
            </a:pPr>
            <a:r>
              <a:rPr lang="en-GB" sz="1200" b="1" dirty="0">
                <a:effectLst/>
                <a:latin typeface="Calibri" panose="020F0502020204030204" pitchFamily="34" charset="0"/>
                <a:ea typeface="Calibri" panose="020F0502020204030204" pitchFamily="34" charset="0"/>
                <a:cs typeface="Times New Roman" panose="02020603050405020304" pitchFamily="18" charset="0"/>
              </a:rPr>
              <a:t>Breakwaters</a:t>
            </a:r>
            <a:r>
              <a:rPr lang="en-GB" sz="1200" dirty="0">
                <a:effectLst/>
                <a:latin typeface="Calibri" panose="020F0502020204030204" pitchFamily="34" charset="0"/>
                <a:ea typeface="Calibri" panose="020F0502020204030204" pitchFamily="34" charset="0"/>
                <a:cs typeface="Times New Roman" panose="02020603050405020304" pitchFamily="18" charset="0"/>
              </a:rPr>
              <a:t> - First commercial event since COVID in Portsmouth focused on how maritime sector is addressing resilience and adaptability – great success with 400 people attending.</a:t>
            </a:r>
          </a:p>
          <a:p>
            <a:pPr marL="342900" lvl="0" indent="-342900">
              <a:lnSpc>
                <a:spcPct val="107000"/>
              </a:lnSpc>
              <a:buFont typeface="Symbol" panose="05050102010706020507" pitchFamily="18" charset="2"/>
              <a:buChar char=""/>
            </a:pPr>
            <a:r>
              <a:rPr lang="en-GB" sz="1200" b="1" dirty="0">
                <a:effectLst/>
                <a:latin typeface="Calibri" panose="020F0502020204030204" pitchFamily="34" charset="0"/>
                <a:ea typeface="Calibri" panose="020F0502020204030204" pitchFamily="34" charset="0"/>
                <a:cs typeface="Times New Roman" panose="02020603050405020304" pitchFamily="18" charset="0"/>
              </a:rPr>
              <a:t>Brunel Lecture Series</a:t>
            </a:r>
            <a:r>
              <a:rPr lang="en-GB" sz="1200" dirty="0">
                <a:effectLst/>
                <a:latin typeface="Calibri" panose="020F0502020204030204" pitchFamily="34" charset="0"/>
                <a:ea typeface="Calibri" panose="020F0502020204030204" pitchFamily="34" charset="0"/>
                <a:cs typeface="Times New Roman" panose="02020603050405020304" pitchFamily="18" charset="0"/>
              </a:rPr>
              <a:t> – Focused on resilience and was organised with ICSI with support of Global Covenant of Mayors and secured Mayors as keynote speakers - 818 people attended.</a:t>
            </a:r>
          </a:p>
          <a:p>
            <a:pPr marL="342900" lvl="0" indent="-342900">
              <a:lnSpc>
                <a:spcPct val="107000"/>
              </a:lnSpc>
              <a:buFont typeface="Symbol" panose="05050102010706020507" pitchFamily="18" charset="2"/>
              <a:buChar char=""/>
            </a:pPr>
            <a:r>
              <a:rPr lang="en-GB" sz="1200" b="1" dirty="0">
                <a:effectLst/>
                <a:latin typeface="Calibri" panose="020F0502020204030204" pitchFamily="34" charset="0"/>
                <a:ea typeface="Calibri" panose="020F0502020204030204" pitchFamily="34" charset="0"/>
                <a:cs typeface="Times New Roman" panose="02020603050405020304" pitchFamily="18" charset="0"/>
              </a:rPr>
              <a:t>Resilience Champions</a:t>
            </a:r>
            <a:r>
              <a:rPr lang="en-GB" sz="1200" dirty="0">
                <a:effectLst/>
                <a:latin typeface="Calibri" panose="020F0502020204030204" pitchFamily="34" charset="0"/>
                <a:ea typeface="Calibri" panose="020F0502020204030204" pitchFamily="34" charset="0"/>
                <a:cs typeface="Times New Roman" panose="02020603050405020304" pitchFamily="18" charset="0"/>
              </a:rPr>
              <a:t> – Launched in September, the programme recognises the efforts of those working across the built environment sector to make their infrastructure projects resilient, sustainable and inclusive by design.</a:t>
            </a:r>
          </a:p>
          <a:p>
            <a:endParaRPr lang="en-GB" dirty="0"/>
          </a:p>
        </p:txBody>
      </p:sp>
      <p:sp>
        <p:nvSpPr>
          <p:cNvPr id="4" name="Slide Number Placeholder 3"/>
          <p:cNvSpPr>
            <a:spLocks noGrp="1"/>
          </p:cNvSpPr>
          <p:nvPr>
            <p:ph type="sldNum" sz="quarter" idx="5"/>
          </p:nvPr>
        </p:nvSpPr>
        <p:spPr/>
        <p:txBody>
          <a:bodyPr/>
          <a:lstStyle/>
          <a:p>
            <a:fld id="{DE58BE2C-A5C3-1148-A2B2-B9CF5863CB40}" type="slidenum">
              <a:rPr lang="en-US" smtClean="0"/>
              <a:t>13</a:t>
            </a:fld>
            <a:endParaRPr lang="en-US"/>
          </a:p>
        </p:txBody>
      </p:sp>
    </p:spTree>
    <p:extLst>
      <p:ext uri="{BB962C8B-B14F-4D97-AF65-F5344CB8AC3E}">
        <p14:creationId xmlns:p14="http://schemas.microsoft.com/office/powerpoint/2010/main" val="2047394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Enabling Better Infrastructure – </a:t>
            </a:r>
            <a:r>
              <a:rPr lang="en-GB" sz="1800" dirty="0">
                <a:effectLst/>
                <a:latin typeface="Calibri" panose="020F0502020204030204" pitchFamily="34" charset="0"/>
                <a:ea typeface="Calibri" panose="020F0502020204030204" pitchFamily="34" charset="0"/>
                <a:cs typeface="Times New Roman" panose="02020603050405020304" pitchFamily="18" charset="0"/>
              </a:rPr>
              <a:t>This is a multi-stage programme that supports national policymakers by designing guidance and providing shared insight to support the long-term prioritisation and planning of infrastructure to meet sustainable development targets. Has had success in</a:t>
            </a:r>
            <a:r>
              <a:rPr lang="en-GB" sz="1800" dirty="0">
                <a:effectLst/>
                <a:latin typeface="Calibri" panose="020F0502020204030204" pitchFamily="34" charset="0"/>
                <a:ea typeface="Calibri" panose="020F0502020204030204" pitchFamily="34" charset="0"/>
                <a:cs typeface="Calibri" panose="020F0502020204030204" pitchFamily="34" charset="0"/>
              </a:rPr>
              <a:t> producing several briefing papers, blogs and joint sessions with UNEP</a:t>
            </a:r>
            <a:r>
              <a:rPr lang="en-GB" sz="1800" dirty="0">
                <a:effectLst/>
                <a:latin typeface="Calibri" panose="020F0502020204030204" pitchFamily="34" charset="0"/>
                <a:ea typeface="Calibri" panose="020F0502020204030204" pitchFamily="34" charset="0"/>
                <a:cs typeface="Times New Roman" panose="02020603050405020304" pitchFamily="18" charset="0"/>
              </a:rPr>
              <a:t> briefing and Indonesia govt officials. A Good example of our international reach.</a:t>
            </a: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Policy Fellows Network</a:t>
            </a:r>
            <a:r>
              <a:rPr lang="en-GB" sz="1800" dirty="0">
                <a:effectLst/>
                <a:latin typeface="Calibri" panose="020F0502020204030204" pitchFamily="34" charset="0"/>
                <a:ea typeface="Calibri" panose="020F0502020204030204" pitchFamily="34" charset="0"/>
                <a:cs typeface="Times New Roman" panose="02020603050405020304" pitchFamily="18" charset="0"/>
              </a:rPr>
              <a:t> – Building on existing foundations, policy fellows have been helping the PEA team to offer their insight by contributing to blogs, attending roundtables and townhalls, PEA Committee, helping to drive uses of our work over 20 times this year and over 30 request for support to end of Oct.</a:t>
            </a: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Roundtables, breakfasts and policy events</a:t>
            </a:r>
            <a:r>
              <a:rPr lang="en-GB" sz="1800" dirty="0">
                <a:effectLst/>
                <a:latin typeface="Calibri" panose="020F0502020204030204" pitchFamily="34" charset="0"/>
                <a:ea typeface="Calibri" panose="020F0502020204030204" pitchFamily="34" charset="0"/>
                <a:cs typeface="Times New Roman" panose="02020603050405020304" pitchFamily="18" charset="0"/>
              </a:rPr>
              <a:t> – Successful year of influencing and offering insight to policymakers – Examples include </a:t>
            </a:r>
            <a:r>
              <a:rPr lang="en-GB" sz="1800" dirty="0">
                <a:effectLst/>
                <a:latin typeface="Calibri" panose="020F0502020204030204" pitchFamily="34" charset="0"/>
                <a:ea typeface="Calibri" panose="020F0502020204030204" pitchFamily="34" charset="0"/>
                <a:cs typeface="Calibri" panose="020F0502020204030204" pitchFamily="34" charset="0"/>
              </a:rPr>
              <a:t>Pres. roundtable on ‘what do civil engineers and infra professionals need from government to deliver SDG’s, ‘renewing electricity grid global lessons’, APPGIs including visit from Chancellor to OGGS,  ICE dinner with Shadow Chief Sec to Treasury - Darren Jones MP</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Green paper programme</a:t>
            </a:r>
            <a:r>
              <a:rPr lang="en-GB" sz="1800" dirty="0">
                <a:effectLst/>
                <a:latin typeface="Calibri" panose="020F0502020204030204" pitchFamily="34" charset="0"/>
                <a:ea typeface="Calibri" panose="020F0502020204030204" pitchFamily="34" charset="0"/>
                <a:cs typeface="Times New Roman" panose="02020603050405020304" pitchFamily="18" charset="0"/>
              </a:rPr>
              <a:t> – Extensive green paper series across topics such as transport planning, public behaviour change, water and flooding, as well as representations to government on Autumn statement, offering submissions to calls for evidence.</a:t>
            </a:r>
          </a:p>
          <a:p>
            <a:pPr marL="342900" lvl="0" indent="-342900">
              <a:lnSpc>
                <a:spcPct val="107000"/>
              </a:lnSpc>
              <a:spcAft>
                <a:spcPts val="800"/>
              </a:spcAft>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Media reach</a:t>
            </a:r>
            <a:r>
              <a:rPr lang="en-GB" sz="1800" dirty="0">
                <a:effectLst/>
                <a:latin typeface="Calibri" panose="020F0502020204030204" pitchFamily="34" charset="0"/>
                <a:ea typeface="Calibri" panose="020F0502020204030204" pitchFamily="34" charset="0"/>
                <a:cs typeface="Times New Roman" panose="02020603050405020304" pitchFamily="18" charset="0"/>
              </a:rPr>
              <a:t> – Very strong year for media with almost 60 tier one media hits including LBC, BBC, ITV and the Guardian, and nearly 500 trade and regional media hits.</a:t>
            </a:r>
          </a:p>
          <a:p>
            <a:endParaRPr lang="en-GB" dirty="0"/>
          </a:p>
        </p:txBody>
      </p:sp>
      <p:sp>
        <p:nvSpPr>
          <p:cNvPr id="4" name="Slide Number Placeholder 3"/>
          <p:cNvSpPr>
            <a:spLocks noGrp="1"/>
          </p:cNvSpPr>
          <p:nvPr>
            <p:ph type="sldNum" sz="quarter" idx="5"/>
          </p:nvPr>
        </p:nvSpPr>
        <p:spPr/>
        <p:txBody>
          <a:bodyPr/>
          <a:lstStyle/>
          <a:p>
            <a:fld id="{DE58BE2C-A5C3-1148-A2B2-B9CF5863CB40}" type="slidenum">
              <a:rPr lang="en-US" smtClean="0"/>
              <a:t>14</a:t>
            </a:fld>
            <a:endParaRPr lang="en-US"/>
          </a:p>
        </p:txBody>
      </p:sp>
    </p:spTree>
    <p:extLst>
      <p:ext uri="{BB962C8B-B14F-4D97-AF65-F5344CB8AC3E}">
        <p14:creationId xmlns:p14="http://schemas.microsoft.com/office/powerpoint/2010/main" val="17299757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ice_ppt_title_pag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4" name="Rectangle 13"/>
          <p:cNvSpPr/>
          <p:nvPr userDrawn="1"/>
        </p:nvSpPr>
        <p:spPr>
          <a:xfrm>
            <a:off x="0" y="-1"/>
            <a:ext cx="9144000" cy="1126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57200" y="3343321"/>
            <a:ext cx="8001000" cy="775797"/>
          </a:xfrm>
        </p:spPr>
        <p:txBody>
          <a:bodyPr>
            <a:normAutofit/>
          </a:bodyPr>
          <a:lstStyle>
            <a:lvl1pPr algn="l">
              <a:defRPr sz="3600">
                <a:solidFill>
                  <a:schemeClr val="bg1"/>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457200" y="4148161"/>
            <a:ext cx="7315200" cy="558800"/>
          </a:xfrm>
        </p:spPr>
        <p:txBody>
          <a:bodyPr>
            <a:normAutofit/>
          </a:bodyPr>
          <a:lstStyle>
            <a:lvl1pPr marL="0" indent="0" algn="l">
              <a:buNone/>
              <a:defRPr sz="24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3" name="TextBox 12"/>
          <p:cNvSpPr txBox="1"/>
          <p:nvPr userDrawn="1"/>
        </p:nvSpPr>
        <p:spPr>
          <a:xfrm>
            <a:off x="6972300" y="4423241"/>
            <a:ext cx="1714500" cy="297517"/>
          </a:xfrm>
          <a:prstGeom prst="rect">
            <a:avLst/>
          </a:prstGeom>
          <a:noFill/>
        </p:spPr>
        <p:txBody>
          <a:bodyPr wrap="square" rtlCol="0">
            <a:spAutoFit/>
          </a:bodyPr>
          <a:lstStyle/>
          <a:p>
            <a:pPr algn="r" rtl="0"/>
            <a:r>
              <a:rPr lang="en-GB" sz="2000" b="0" i="0" u="none" strike="noStrike" kern="1200" baseline="30000" err="1">
                <a:solidFill>
                  <a:srgbClr val="FFFFFF"/>
                </a:solidFill>
                <a:latin typeface="Arial"/>
                <a:ea typeface="+mn-ea"/>
                <a:cs typeface="Arial"/>
              </a:rPr>
              <a:t>ice.org.uk</a:t>
            </a:r>
            <a:endParaRPr lang="en-GB" sz="2000" b="0" i="0" u="none" strike="noStrike" kern="1200" baseline="30000">
              <a:solidFill>
                <a:srgbClr val="FFFFFF"/>
              </a:solidFill>
              <a:latin typeface="Arial"/>
              <a:ea typeface="+mn-ea"/>
              <a:cs typeface="Arial"/>
            </a:endParaRPr>
          </a:p>
        </p:txBody>
      </p:sp>
      <p:pic>
        <p:nvPicPr>
          <p:cNvPr id="8" name="Picture 7" descr="Dubai Speed Motion2.jpg"/>
          <p:cNvPicPr>
            <a:picLocks noChangeAspect="1"/>
          </p:cNvPicPr>
          <p:nvPr userDrawn="1"/>
        </p:nvPicPr>
        <p:blipFill rotWithShape="1">
          <a:blip r:embed="rId3">
            <a:extLst>
              <a:ext uri="{28A0092B-C50C-407E-A947-70E740481C1C}">
                <a14:useLocalDpi xmlns:a14="http://schemas.microsoft.com/office/drawing/2010/main" val="0"/>
              </a:ext>
            </a:extLst>
          </a:blip>
          <a:srcRect t="38877" b="10169"/>
          <a:stretch/>
        </p:blipFill>
        <p:spPr>
          <a:xfrm>
            <a:off x="0" y="1059582"/>
            <a:ext cx="9144000" cy="2221084"/>
          </a:xfrm>
          <a:prstGeom prst="rect">
            <a:avLst/>
          </a:prstGeom>
        </p:spPr>
      </p:pic>
      <p:pic>
        <p:nvPicPr>
          <p:cNvPr id="21" name="Picture 20" descr="triangle_overlay.png"/>
          <p:cNvPicPr>
            <a:picLocks noChangeAspect="1"/>
          </p:cNvPicPr>
          <p:nvPr userDrawn="1"/>
        </p:nvPicPr>
        <p:blipFill rotWithShape="1">
          <a:blip r:embed="rId4">
            <a:extLst>
              <a:ext uri="{28A0092B-C50C-407E-A947-70E740481C1C}">
                <a14:useLocalDpi xmlns:a14="http://schemas.microsoft.com/office/drawing/2010/main" val="0"/>
              </a:ext>
            </a:extLst>
          </a:blip>
          <a:srcRect t="937" r="4498" b="28870"/>
          <a:stretch/>
        </p:blipFill>
        <p:spPr>
          <a:xfrm>
            <a:off x="6887163" y="1059582"/>
            <a:ext cx="2256837" cy="2221084"/>
          </a:xfrm>
          <a:prstGeom prst="rect">
            <a:avLst/>
          </a:prstGeom>
        </p:spPr>
      </p:pic>
      <p:cxnSp>
        <p:nvCxnSpPr>
          <p:cNvPr id="17" name="Straight Connector 16"/>
          <p:cNvCxnSpPr/>
          <p:nvPr userDrawn="1"/>
        </p:nvCxnSpPr>
        <p:spPr>
          <a:xfrm>
            <a:off x="0" y="3280666"/>
            <a:ext cx="9144000" cy="0"/>
          </a:xfrm>
          <a:prstGeom prst="line">
            <a:avLst/>
          </a:prstGeom>
          <a:ln w="190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userDrawn="1"/>
        </p:nvSpPr>
        <p:spPr>
          <a:xfrm>
            <a:off x="486833" y="4779435"/>
            <a:ext cx="6951133" cy="230832"/>
          </a:xfrm>
          <a:prstGeom prst="rect">
            <a:avLst/>
          </a:prstGeom>
          <a:noFill/>
        </p:spPr>
        <p:txBody>
          <a:bodyPr wrap="square" rtlCol="0">
            <a:spAutoFit/>
          </a:bodyPr>
          <a:lstStyle/>
          <a:p>
            <a:r>
              <a:rPr lang="en-US" sz="900">
                <a:solidFill>
                  <a:schemeClr val="bg1"/>
                </a:solidFill>
                <a:latin typeface="Arial"/>
                <a:cs typeface="Arial"/>
              </a:rPr>
              <a:t>Institution of Civil Engineers is a Registered Charity in England &amp; Wales (no 210252) and Scotland (SC038629)</a:t>
            </a:r>
          </a:p>
        </p:txBody>
      </p:sp>
      <p:pic>
        <p:nvPicPr>
          <p:cNvPr id="12" name="Picture 11" descr="ice_master_full_300dpi_rgb.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4000" y="0"/>
            <a:ext cx="1016795" cy="1045464"/>
          </a:xfrm>
          <a:prstGeom prst="rect">
            <a:avLst/>
          </a:prstGeom>
        </p:spPr>
      </p:pic>
    </p:spTree>
    <p:extLst>
      <p:ext uri="{BB962C8B-B14F-4D97-AF65-F5344CB8AC3E}">
        <p14:creationId xmlns:p14="http://schemas.microsoft.com/office/powerpoint/2010/main" val="3865574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9ED77EF-B342-3A48-8A42-703223A61E55}" type="datetime1">
              <a:rPr lang="en-GB" smtClean="0"/>
              <a:t>10/01/2025</a:t>
            </a:fld>
            <a:endParaRPr lang="en-US"/>
          </a:p>
        </p:txBody>
      </p:sp>
      <p:sp>
        <p:nvSpPr>
          <p:cNvPr id="4" name="Footer Placeholder 3"/>
          <p:cNvSpPr>
            <a:spLocks noGrp="1"/>
          </p:cNvSpPr>
          <p:nvPr>
            <p:ph type="ftr" sz="quarter" idx="11"/>
          </p:nvPr>
        </p:nvSpPr>
        <p:spPr/>
        <p:txBody>
          <a:bodyPr/>
          <a:lstStyle/>
          <a:p>
            <a:r>
              <a:rPr lang="en-US"/>
              <a:t>Institution of Civil Engineers</a:t>
            </a:r>
          </a:p>
        </p:txBody>
      </p:sp>
      <p:sp>
        <p:nvSpPr>
          <p:cNvPr id="5" name="Slide Number Placeholder 4"/>
          <p:cNvSpPr>
            <a:spLocks noGrp="1"/>
          </p:cNvSpPr>
          <p:nvPr>
            <p:ph type="sldNum" sz="quarter" idx="12"/>
          </p:nvPr>
        </p:nvSpPr>
        <p:spPr/>
        <p:txBody>
          <a:bodyPr/>
          <a:lstStyle/>
          <a:p>
            <a:fld id="{34AFA7FE-CD8C-F049-A609-816E200170F9}" type="slidenum">
              <a:rPr lang="en-US" smtClean="0"/>
              <a:t>‹#›</a:t>
            </a:fld>
            <a:endParaRPr lang="en-US"/>
          </a:p>
        </p:txBody>
      </p:sp>
    </p:spTree>
    <p:extLst>
      <p:ext uri="{BB962C8B-B14F-4D97-AF65-F5344CB8AC3E}">
        <p14:creationId xmlns:p14="http://schemas.microsoft.com/office/powerpoint/2010/main" val="2393502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AE2BFB-8ECF-6749-99C8-1AE7EEDB94C8}" type="datetime1">
              <a:rPr lang="en-GB" smtClean="0"/>
              <a:t>10/01/2025</a:t>
            </a:fld>
            <a:endParaRPr lang="en-US"/>
          </a:p>
        </p:txBody>
      </p:sp>
      <p:sp>
        <p:nvSpPr>
          <p:cNvPr id="3" name="Footer Placeholder 2"/>
          <p:cNvSpPr>
            <a:spLocks noGrp="1"/>
          </p:cNvSpPr>
          <p:nvPr>
            <p:ph type="ftr" sz="quarter" idx="11"/>
          </p:nvPr>
        </p:nvSpPr>
        <p:spPr/>
        <p:txBody>
          <a:bodyPr/>
          <a:lstStyle/>
          <a:p>
            <a:r>
              <a:rPr lang="en-US"/>
              <a:t>Institution of Civil Engineers</a:t>
            </a:r>
          </a:p>
        </p:txBody>
      </p:sp>
      <p:sp>
        <p:nvSpPr>
          <p:cNvPr id="4" name="Slide Number Placeholder 3"/>
          <p:cNvSpPr>
            <a:spLocks noGrp="1"/>
          </p:cNvSpPr>
          <p:nvPr>
            <p:ph type="sldNum" sz="quarter" idx="12"/>
          </p:nvPr>
        </p:nvSpPr>
        <p:spPr/>
        <p:txBody>
          <a:bodyPr/>
          <a:lstStyle/>
          <a:p>
            <a:fld id="{34AFA7FE-CD8C-F049-A609-816E200170F9}" type="slidenum">
              <a:rPr lang="en-US" smtClean="0"/>
              <a:t>‹#›</a:t>
            </a:fld>
            <a:endParaRPr lang="en-US"/>
          </a:p>
        </p:txBody>
      </p:sp>
    </p:spTree>
    <p:extLst>
      <p:ext uri="{BB962C8B-B14F-4D97-AF65-F5344CB8AC3E}">
        <p14:creationId xmlns:p14="http://schemas.microsoft.com/office/powerpoint/2010/main" val="2377929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151467"/>
            <a:ext cx="5486400" cy="239421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8D1932-69A8-8C46-962A-5BFDFCE8D029}" type="datetime1">
              <a:rPr lang="en-GB" smtClean="0"/>
              <a:t>10/01/2025</a:t>
            </a:fld>
            <a:endParaRPr lang="en-US"/>
          </a:p>
        </p:txBody>
      </p:sp>
      <p:sp>
        <p:nvSpPr>
          <p:cNvPr id="6" name="Footer Placeholder 5"/>
          <p:cNvSpPr>
            <a:spLocks noGrp="1"/>
          </p:cNvSpPr>
          <p:nvPr>
            <p:ph type="ftr" sz="quarter" idx="11"/>
          </p:nvPr>
        </p:nvSpPr>
        <p:spPr/>
        <p:txBody>
          <a:bodyPr/>
          <a:lstStyle/>
          <a:p>
            <a:r>
              <a:rPr lang="en-US"/>
              <a:t>Institution of Civil Engineers</a:t>
            </a:r>
          </a:p>
        </p:txBody>
      </p:sp>
      <p:sp>
        <p:nvSpPr>
          <p:cNvPr id="7" name="Slide Number Placeholder 6"/>
          <p:cNvSpPr>
            <a:spLocks noGrp="1"/>
          </p:cNvSpPr>
          <p:nvPr>
            <p:ph type="sldNum" sz="quarter" idx="12"/>
          </p:nvPr>
        </p:nvSpPr>
        <p:spPr/>
        <p:txBody>
          <a:bodyPr/>
          <a:lstStyle/>
          <a:p>
            <a:fld id="{34AFA7FE-CD8C-F049-A609-816E200170F9}" type="slidenum">
              <a:rPr lang="en-US" smtClean="0"/>
              <a:t>‹#›</a:t>
            </a:fld>
            <a:endParaRPr lang="en-US"/>
          </a:p>
        </p:txBody>
      </p:sp>
    </p:spTree>
    <p:extLst>
      <p:ext uri="{BB962C8B-B14F-4D97-AF65-F5344CB8AC3E}">
        <p14:creationId xmlns:p14="http://schemas.microsoft.com/office/powerpoint/2010/main" val="3299563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B7A1-90F3-F042-BBB2-0C09AA731537}" type="datetime1">
              <a:rPr lang="en-GB" smtClean="0"/>
              <a:t>10/01/2025</a:t>
            </a:fld>
            <a:endParaRPr lang="en-US"/>
          </a:p>
        </p:txBody>
      </p:sp>
      <p:sp>
        <p:nvSpPr>
          <p:cNvPr id="5" name="Footer Placeholder 4"/>
          <p:cNvSpPr>
            <a:spLocks noGrp="1"/>
          </p:cNvSpPr>
          <p:nvPr>
            <p:ph type="ftr" sz="quarter" idx="11"/>
          </p:nvPr>
        </p:nvSpPr>
        <p:spPr/>
        <p:txBody>
          <a:bodyPr/>
          <a:lstStyle/>
          <a:p>
            <a:r>
              <a:rPr lang="en-US"/>
              <a:t>Institution of Civil Engineers</a:t>
            </a:r>
          </a:p>
        </p:txBody>
      </p:sp>
      <p:sp>
        <p:nvSpPr>
          <p:cNvPr id="6" name="Slide Number Placeholder 5"/>
          <p:cNvSpPr>
            <a:spLocks noGrp="1"/>
          </p:cNvSpPr>
          <p:nvPr>
            <p:ph type="sldNum" sz="quarter" idx="12"/>
          </p:nvPr>
        </p:nvSpPr>
        <p:spPr/>
        <p:txBody>
          <a:bodyPr/>
          <a:lstStyle/>
          <a:p>
            <a:fld id="{34AFA7FE-CD8C-F049-A609-816E200170F9}" type="slidenum">
              <a:rPr lang="en-US" smtClean="0"/>
              <a:t>‹#›</a:t>
            </a:fld>
            <a:endParaRPr lang="en-US"/>
          </a:p>
        </p:txBody>
      </p:sp>
    </p:spTree>
    <p:extLst>
      <p:ext uri="{BB962C8B-B14F-4D97-AF65-F5344CB8AC3E}">
        <p14:creationId xmlns:p14="http://schemas.microsoft.com/office/powerpoint/2010/main" val="1450344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B16CE23-6BC9-A248-86DB-AF74F4116506}" type="datetime1">
              <a:rPr lang="en-GB" smtClean="0"/>
              <a:t>10/01/2025</a:t>
            </a:fld>
            <a:endParaRPr lang="en-US"/>
          </a:p>
        </p:txBody>
      </p:sp>
      <p:sp>
        <p:nvSpPr>
          <p:cNvPr id="5" name="Footer Placeholder 4"/>
          <p:cNvSpPr>
            <a:spLocks noGrp="1"/>
          </p:cNvSpPr>
          <p:nvPr>
            <p:ph type="ftr" sz="quarter" idx="11"/>
          </p:nvPr>
        </p:nvSpPr>
        <p:spPr/>
        <p:txBody>
          <a:bodyPr/>
          <a:lstStyle/>
          <a:p>
            <a:r>
              <a:rPr lang="en-US"/>
              <a:t>Institution of Civil Engineers</a:t>
            </a:r>
          </a:p>
        </p:txBody>
      </p:sp>
      <p:sp>
        <p:nvSpPr>
          <p:cNvPr id="6" name="Slide Number Placeholder 5"/>
          <p:cNvSpPr>
            <a:spLocks noGrp="1"/>
          </p:cNvSpPr>
          <p:nvPr>
            <p:ph type="sldNum" sz="quarter" idx="12"/>
          </p:nvPr>
        </p:nvSpPr>
        <p:spPr/>
        <p:txBody>
          <a:bodyPr/>
          <a:lstStyle/>
          <a:p>
            <a:fld id="{34AFA7FE-CD8C-F049-A609-816E200170F9}" type="slidenum">
              <a:rPr lang="en-US" smtClean="0"/>
              <a:t>‹#›</a:t>
            </a:fld>
            <a:endParaRPr lang="en-US"/>
          </a:p>
        </p:txBody>
      </p:sp>
      <p:pic>
        <p:nvPicPr>
          <p:cNvPr id="8" name="Picture 7" descr="fph_vertical_whit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77477" y="1834379"/>
            <a:ext cx="1187190" cy="1473200"/>
          </a:xfrm>
          <a:prstGeom prst="rect">
            <a:avLst/>
          </a:prstGeom>
        </p:spPr>
      </p:pic>
      <p:sp>
        <p:nvSpPr>
          <p:cNvPr id="9" name="TextBox 8"/>
          <p:cNvSpPr txBox="1"/>
          <p:nvPr userDrawn="1"/>
        </p:nvSpPr>
        <p:spPr>
          <a:xfrm>
            <a:off x="3721100" y="3749549"/>
            <a:ext cx="1714500" cy="297517"/>
          </a:xfrm>
          <a:prstGeom prst="rect">
            <a:avLst/>
          </a:prstGeom>
          <a:noFill/>
        </p:spPr>
        <p:txBody>
          <a:bodyPr wrap="square" rtlCol="0">
            <a:spAutoFit/>
          </a:bodyPr>
          <a:lstStyle/>
          <a:p>
            <a:pPr algn="ctr" rtl="0"/>
            <a:r>
              <a:rPr lang="en-GB" sz="2000" b="0" i="0" u="none" strike="noStrike" kern="1200" baseline="30000" err="1">
                <a:solidFill>
                  <a:srgbClr val="FFFFFF"/>
                </a:solidFill>
                <a:latin typeface="Arial"/>
                <a:ea typeface="+mn-ea"/>
                <a:cs typeface="Arial"/>
              </a:rPr>
              <a:t>www.fph.org.uk</a:t>
            </a:r>
            <a:endParaRPr lang="en-GB" sz="2000" b="0" i="0" u="none" strike="noStrike" kern="1200" baseline="30000">
              <a:solidFill>
                <a:srgbClr val="FFFFFF"/>
              </a:solidFill>
              <a:latin typeface="Arial"/>
              <a:ea typeface="+mn-ea"/>
              <a:cs typeface="Arial"/>
            </a:endParaRPr>
          </a:p>
        </p:txBody>
      </p:sp>
      <p:pic>
        <p:nvPicPr>
          <p:cNvPr id="2" name="Picture 1" descr="ice_ppt_title_page.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Rectangle 2"/>
          <p:cNvSpPr/>
          <p:nvPr userDrawn="1"/>
        </p:nvSpPr>
        <p:spPr>
          <a:xfrm>
            <a:off x="0" y="0"/>
            <a:ext cx="9144000" cy="10595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ice_master_full_300dpi_rgb.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4000" y="0"/>
            <a:ext cx="1016795" cy="1045464"/>
          </a:xfrm>
          <a:prstGeom prst="rect">
            <a:avLst/>
          </a:prstGeom>
        </p:spPr>
      </p:pic>
    </p:spTree>
    <p:extLst>
      <p:ext uri="{BB962C8B-B14F-4D97-AF65-F5344CB8AC3E}">
        <p14:creationId xmlns:p14="http://schemas.microsoft.com/office/powerpoint/2010/main" val="1812482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losing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9829DCE-376D-A648-A2E9-DCA8CB453CEC}" type="datetime1">
              <a:rPr lang="en-GB" smtClean="0"/>
              <a:t>10/01/2025</a:t>
            </a:fld>
            <a:endParaRPr lang="en-US"/>
          </a:p>
        </p:txBody>
      </p:sp>
      <p:sp>
        <p:nvSpPr>
          <p:cNvPr id="5" name="Footer Placeholder 4"/>
          <p:cNvSpPr>
            <a:spLocks noGrp="1"/>
          </p:cNvSpPr>
          <p:nvPr>
            <p:ph type="ftr" sz="quarter" idx="11"/>
          </p:nvPr>
        </p:nvSpPr>
        <p:spPr/>
        <p:txBody>
          <a:bodyPr/>
          <a:lstStyle/>
          <a:p>
            <a:r>
              <a:rPr lang="en-US"/>
              <a:t>Institution of Civil Engineers</a:t>
            </a:r>
          </a:p>
        </p:txBody>
      </p:sp>
      <p:sp>
        <p:nvSpPr>
          <p:cNvPr id="6" name="Slide Number Placeholder 5"/>
          <p:cNvSpPr>
            <a:spLocks noGrp="1"/>
          </p:cNvSpPr>
          <p:nvPr>
            <p:ph type="sldNum" sz="quarter" idx="12"/>
          </p:nvPr>
        </p:nvSpPr>
        <p:spPr/>
        <p:txBody>
          <a:bodyPr/>
          <a:lstStyle/>
          <a:p>
            <a:fld id="{34AFA7FE-CD8C-F049-A609-816E200170F9}" type="slidenum">
              <a:rPr lang="en-US" smtClean="0"/>
              <a:t>‹#›</a:t>
            </a:fld>
            <a:endParaRPr lang="en-US"/>
          </a:p>
        </p:txBody>
      </p:sp>
      <p:pic>
        <p:nvPicPr>
          <p:cNvPr id="8" name="Picture 7" descr="fph_vertical_whit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77477" y="1834379"/>
            <a:ext cx="1187190" cy="1473200"/>
          </a:xfrm>
          <a:prstGeom prst="rect">
            <a:avLst/>
          </a:prstGeom>
        </p:spPr>
      </p:pic>
      <p:sp>
        <p:nvSpPr>
          <p:cNvPr id="9" name="TextBox 8"/>
          <p:cNvSpPr txBox="1"/>
          <p:nvPr userDrawn="1"/>
        </p:nvSpPr>
        <p:spPr>
          <a:xfrm>
            <a:off x="3721100" y="3749549"/>
            <a:ext cx="1714500" cy="297517"/>
          </a:xfrm>
          <a:prstGeom prst="rect">
            <a:avLst/>
          </a:prstGeom>
          <a:noFill/>
        </p:spPr>
        <p:txBody>
          <a:bodyPr wrap="square" rtlCol="0">
            <a:spAutoFit/>
          </a:bodyPr>
          <a:lstStyle/>
          <a:p>
            <a:pPr algn="ctr" rtl="0"/>
            <a:r>
              <a:rPr lang="en-GB" sz="2000" b="0" i="0" u="none" strike="noStrike" kern="1200" baseline="30000" err="1">
                <a:solidFill>
                  <a:srgbClr val="FFFFFF"/>
                </a:solidFill>
                <a:latin typeface="Arial"/>
                <a:ea typeface="+mn-ea"/>
                <a:cs typeface="Arial"/>
              </a:rPr>
              <a:t>www.fph.org.uk</a:t>
            </a:r>
            <a:endParaRPr lang="en-GB" sz="2000" b="0" i="0" u="none" strike="noStrike" kern="1200" baseline="30000">
              <a:solidFill>
                <a:srgbClr val="FFFFFF"/>
              </a:solidFill>
              <a:latin typeface="Arial"/>
              <a:ea typeface="+mn-ea"/>
              <a:cs typeface="Arial"/>
            </a:endParaRPr>
          </a:p>
        </p:txBody>
      </p:sp>
      <p:pic>
        <p:nvPicPr>
          <p:cNvPr id="2" name="Picture 1" descr="ice_ppt_title_page.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Rectangle 2"/>
          <p:cNvSpPr/>
          <p:nvPr userDrawn="1"/>
        </p:nvSpPr>
        <p:spPr>
          <a:xfrm>
            <a:off x="0" y="0"/>
            <a:ext cx="9144000" cy="10595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ice_master_full_300dpi_rgb.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33267" y="0"/>
            <a:ext cx="1016795" cy="1045464"/>
          </a:xfrm>
          <a:prstGeom prst="rect">
            <a:avLst/>
          </a:prstGeom>
        </p:spPr>
      </p:pic>
    </p:spTree>
    <p:extLst>
      <p:ext uri="{BB962C8B-B14F-4D97-AF65-F5344CB8AC3E}">
        <p14:creationId xmlns:p14="http://schemas.microsoft.com/office/powerpoint/2010/main" val="4091085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10" name="Picture 9" descr="ice_ppt_title_pag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6095"/>
            <a:ext cx="9144000" cy="5143500"/>
          </a:xfrm>
          <a:prstGeom prst="rect">
            <a:avLst/>
          </a:prstGeom>
        </p:spPr>
      </p:pic>
      <p:sp>
        <p:nvSpPr>
          <p:cNvPr id="14" name="Rectangle 13"/>
          <p:cNvSpPr/>
          <p:nvPr userDrawn="1"/>
        </p:nvSpPr>
        <p:spPr>
          <a:xfrm>
            <a:off x="0" y="-1"/>
            <a:ext cx="9144000" cy="11260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457200" y="4050978"/>
            <a:ext cx="8001000" cy="775797"/>
          </a:xfrm>
        </p:spPr>
        <p:txBody>
          <a:bodyPr>
            <a:normAutofit/>
          </a:bodyPr>
          <a:lstStyle>
            <a:lvl1pPr algn="l">
              <a:defRPr sz="3600">
                <a:solidFill>
                  <a:schemeClr val="bg1"/>
                </a:solidFill>
                <a:latin typeface="Arial"/>
                <a:cs typeface="Arial"/>
              </a:defRPr>
            </a:lvl1pPr>
          </a:lstStyle>
          <a:p>
            <a:r>
              <a:rPr lang="en-GB"/>
              <a:t>ICE 2025 plan</a:t>
            </a:r>
            <a:endParaRPr lang="en-US"/>
          </a:p>
        </p:txBody>
      </p:sp>
      <p:pic>
        <p:nvPicPr>
          <p:cNvPr id="8" name="Picture 7"/>
          <p:cNvPicPr>
            <a:picLocks noChangeAspect="1"/>
          </p:cNvPicPr>
          <p:nvPr userDrawn="1"/>
        </p:nvPicPr>
        <p:blipFill rotWithShape="1">
          <a:blip r:embed="rId3"/>
          <a:srcRect t="20971" r="15154" b="20971"/>
          <a:stretch/>
        </p:blipFill>
        <p:spPr>
          <a:xfrm>
            <a:off x="-1" y="1045464"/>
            <a:ext cx="9144001" cy="2617765"/>
          </a:xfrm>
          <a:prstGeom prst="rect">
            <a:avLst/>
          </a:prstGeom>
        </p:spPr>
      </p:pic>
      <p:pic>
        <p:nvPicPr>
          <p:cNvPr id="12" name="Picture 11" descr="ice_master_full_300dpi_rgb.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4000" y="0"/>
            <a:ext cx="1016795" cy="1045464"/>
          </a:xfrm>
          <a:prstGeom prst="rect">
            <a:avLst/>
          </a:prstGeom>
        </p:spPr>
      </p:pic>
      <p:sp>
        <p:nvSpPr>
          <p:cNvPr id="19" name="TextBox 18">
            <a:extLst>
              <a:ext uri="{FF2B5EF4-FFF2-40B4-BE49-F238E27FC236}">
                <a16:creationId xmlns:a16="http://schemas.microsoft.com/office/drawing/2014/main" id="{734A1CC9-B331-459F-A3A0-E8E712487893}"/>
              </a:ext>
            </a:extLst>
          </p:cNvPr>
          <p:cNvSpPr txBox="1"/>
          <p:nvPr userDrawn="1"/>
        </p:nvSpPr>
        <p:spPr>
          <a:xfrm>
            <a:off x="6972300" y="4831961"/>
            <a:ext cx="1714500" cy="215444"/>
          </a:xfrm>
          <a:prstGeom prst="rect">
            <a:avLst/>
          </a:prstGeom>
          <a:noFill/>
        </p:spPr>
        <p:txBody>
          <a:bodyPr wrap="square" rtlCol="0">
            <a:spAutoFit/>
          </a:bodyPr>
          <a:lstStyle>
            <a:defPPr>
              <a:defRPr lang="en-US"/>
            </a:defPPr>
            <a:lvl1pPr>
              <a:defRPr sz="800">
                <a:solidFill>
                  <a:schemeClr val="bg1"/>
                </a:solidFill>
                <a:latin typeface="Arial"/>
                <a:cs typeface="Arial"/>
              </a:defRPr>
            </a:lvl1pPr>
          </a:lstStyle>
          <a:p>
            <a:pPr lvl="0" algn="r"/>
            <a:r>
              <a:rPr lang="en-GB" sz="800"/>
              <a:t>ice.org.uk</a:t>
            </a:r>
          </a:p>
        </p:txBody>
      </p:sp>
      <p:sp>
        <p:nvSpPr>
          <p:cNvPr id="20" name="TextBox 19">
            <a:extLst>
              <a:ext uri="{FF2B5EF4-FFF2-40B4-BE49-F238E27FC236}">
                <a16:creationId xmlns:a16="http://schemas.microsoft.com/office/drawing/2014/main" id="{55B012FA-90AD-4A43-9580-A35336DACEB2}"/>
              </a:ext>
            </a:extLst>
          </p:cNvPr>
          <p:cNvSpPr txBox="1"/>
          <p:nvPr userDrawn="1"/>
        </p:nvSpPr>
        <p:spPr>
          <a:xfrm>
            <a:off x="457200" y="4831961"/>
            <a:ext cx="6951133" cy="215444"/>
          </a:xfrm>
          <a:prstGeom prst="rect">
            <a:avLst/>
          </a:prstGeom>
          <a:noFill/>
        </p:spPr>
        <p:txBody>
          <a:bodyPr wrap="square" rtlCol="0">
            <a:spAutoFit/>
          </a:bodyPr>
          <a:lstStyle/>
          <a:p>
            <a:r>
              <a:rPr lang="en-US" sz="800">
                <a:solidFill>
                  <a:schemeClr val="bg1"/>
                </a:solidFill>
                <a:latin typeface="Arial"/>
                <a:cs typeface="Arial"/>
              </a:rPr>
              <a:t>Institution of Civil Engineers is a Registered Charity in England &amp; Wales (no 210252) and Scotland (SC038629)</a:t>
            </a:r>
          </a:p>
        </p:txBody>
      </p:sp>
    </p:spTree>
    <p:extLst>
      <p:ext uri="{BB962C8B-B14F-4D97-AF65-F5344CB8AC3E}">
        <p14:creationId xmlns:p14="http://schemas.microsoft.com/office/powerpoint/2010/main" val="420563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10" name="Picture 9" descr="ice_ppt_title_pag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4" name="Rectangle 13"/>
          <p:cNvSpPr/>
          <p:nvPr userDrawn="1"/>
        </p:nvSpPr>
        <p:spPr>
          <a:xfrm>
            <a:off x="0" y="0"/>
            <a:ext cx="9144000" cy="1143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57200" y="3343321"/>
            <a:ext cx="8001000" cy="775797"/>
          </a:xfrm>
        </p:spPr>
        <p:txBody>
          <a:bodyPr>
            <a:normAutofit/>
          </a:bodyPr>
          <a:lstStyle>
            <a:lvl1pPr algn="l">
              <a:defRPr sz="3600">
                <a:solidFill>
                  <a:schemeClr val="bg1"/>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457200" y="4148161"/>
            <a:ext cx="7315200" cy="558800"/>
          </a:xfrm>
        </p:spPr>
        <p:txBody>
          <a:bodyPr>
            <a:normAutofit/>
          </a:bodyPr>
          <a:lstStyle>
            <a:lvl1pPr marL="0" indent="0" algn="l">
              <a:buNone/>
              <a:defRPr sz="24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3" name="TextBox 12"/>
          <p:cNvSpPr txBox="1"/>
          <p:nvPr userDrawn="1"/>
        </p:nvSpPr>
        <p:spPr>
          <a:xfrm>
            <a:off x="6972300" y="4423241"/>
            <a:ext cx="1714500" cy="297517"/>
          </a:xfrm>
          <a:prstGeom prst="rect">
            <a:avLst/>
          </a:prstGeom>
          <a:noFill/>
        </p:spPr>
        <p:txBody>
          <a:bodyPr wrap="square" rtlCol="0">
            <a:spAutoFit/>
          </a:bodyPr>
          <a:lstStyle/>
          <a:p>
            <a:pPr algn="r" rtl="0"/>
            <a:r>
              <a:rPr lang="en-GB" sz="2000" b="0" i="0" u="none" strike="noStrike" kern="1200" baseline="30000" err="1">
                <a:solidFill>
                  <a:srgbClr val="FFFFFF"/>
                </a:solidFill>
                <a:latin typeface="Arial"/>
                <a:ea typeface="+mn-ea"/>
                <a:cs typeface="Arial"/>
              </a:rPr>
              <a:t>ice.org.uk</a:t>
            </a:r>
            <a:endParaRPr lang="en-GB" sz="2000" b="0" i="0" u="none" strike="noStrike" kern="1200" baseline="30000">
              <a:solidFill>
                <a:srgbClr val="FFFFFF"/>
              </a:solidFill>
              <a:latin typeface="Arial"/>
              <a:ea typeface="+mn-ea"/>
              <a:cs typeface="Arial"/>
            </a:endParaRPr>
          </a:p>
        </p:txBody>
      </p:sp>
      <p:pic>
        <p:nvPicPr>
          <p:cNvPr id="9" name="Picture 8" descr="iStock-819639656.jpg"/>
          <p:cNvPicPr>
            <a:picLocks noChangeAspect="1"/>
          </p:cNvPicPr>
          <p:nvPr userDrawn="1"/>
        </p:nvPicPr>
        <p:blipFill rotWithShape="1">
          <a:blip r:embed="rId3">
            <a:extLst>
              <a:ext uri="{28A0092B-C50C-407E-A947-70E740481C1C}">
                <a14:useLocalDpi xmlns:a14="http://schemas.microsoft.com/office/drawing/2010/main" val="0"/>
              </a:ext>
            </a:extLst>
          </a:blip>
          <a:srcRect t="54168" b="9397"/>
          <a:stretch/>
        </p:blipFill>
        <p:spPr>
          <a:xfrm>
            <a:off x="0" y="1059582"/>
            <a:ext cx="9144000" cy="2221084"/>
          </a:xfrm>
          <a:prstGeom prst="rect">
            <a:avLst/>
          </a:prstGeom>
        </p:spPr>
      </p:pic>
      <p:pic>
        <p:nvPicPr>
          <p:cNvPr id="17" name="Picture 16" descr="triangle_overlay.png"/>
          <p:cNvPicPr>
            <a:picLocks noChangeAspect="1"/>
          </p:cNvPicPr>
          <p:nvPr userDrawn="1"/>
        </p:nvPicPr>
        <p:blipFill rotWithShape="1">
          <a:blip r:embed="rId4">
            <a:extLst>
              <a:ext uri="{28A0092B-C50C-407E-A947-70E740481C1C}">
                <a14:useLocalDpi xmlns:a14="http://schemas.microsoft.com/office/drawing/2010/main" val="0"/>
              </a:ext>
            </a:extLst>
          </a:blip>
          <a:srcRect t="937" r="4498" b="28870"/>
          <a:stretch/>
        </p:blipFill>
        <p:spPr>
          <a:xfrm>
            <a:off x="6887163" y="1059582"/>
            <a:ext cx="2256837" cy="2221084"/>
          </a:xfrm>
          <a:prstGeom prst="rect">
            <a:avLst/>
          </a:prstGeom>
        </p:spPr>
      </p:pic>
      <p:cxnSp>
        <p:nvCxnSpPr>
          <p:cNvPr id="12" name="Straight Connector 11"/>
          <p:cNvCxnSpPr/>
          <p:nvPr userDrawn="1"/>
        </p:nvCxnSpPr>
        <p:spPr>
          <a:xfrm>
            <a:off x="0" y="3280666"/>
            <a:ext cx="9144000" cy="0"/>
          </a:xfrm>
          <a:prstGeom prst="line">
            <a:avLst/>
          </a:prstGeom>
          <a:ln w="1905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5" name="Picture 14" descr="ice_master_full_300dpi_rgb.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4000" y="0"/>
            <a:ext cx="1016795" cy="1045464"/>
          </a:xfrm>
          <a:prstGeom prst="rect">
            <a:avLst/>
          </a:prstGeom>
        </p:spPr>
      </p:pic>
      <p:sp>
        <p:nvSpPr>
          <p:cNvPr id="18" name="TextBox 17"/>
          <p:cNvSpPr txBox="1"/>
          <p:nvPr userDrawn="1"/>
        </p:nvSpPr>
        <p:spPr>
          <a:xfrm>
            <a:off x="486833" y="4779435"/>
            <a:ext cx="6951133" cy="230832"/>
          </a:xfrm>
          <a:prstGeom prst="rect">
            <a:avLst/>
          </a:prstGeom>
          <a:noFill/>
        </p:spPr>
        <p:txBody>
          <a:bodyPr wrap="square" rtlCol="0">
            <a:spAutoFit/>
          </a:bodyPr>
          <a:lstStyle/>
          <a:p>
            <a:r>
              <a:rPr lang="en-US" sz="900">
                <a:solidFill>
                  <a:schemeClr val="bg1"/>
                </a:solidFill>
                <a:latin typeface="Arial"/>
                <a:cs typeface="Arial"/>
              </a:rPr>
              <a:t>Institution of Civil Engineers is a Registered Charity in England &amp; Wales (no 210252) and Scotland (SC038629)</a:t>
            </a:r>
          </a:p>
        </p:txBody>
      </p:sp>
    </p:spTree>
    <p:extLst>
      <p:ext uri="{BB962C8B-B14F-4D97-AF65-F5344CB8AC3E}">
        <p14:creationId xmlns:p14="http://schemas.microsoft.com/office/powerpoint/2010/main" val="639068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0" name="Picture 9" descr="ice_ppt_title_pag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Footer Placeholder 4"/>
          <p:cNvSpPr>
            <a:spLocks noGrp="1"/>
          </p:cNvSpPr>
          <p:nvPr>
            <p:ph type="ftr" sz="quarter" idx="11"/>
          </p:nvPr>
        </p:nvSpPr>
        <p:spPr/>
        <p:txBody>
          <a:bodyPr/>
          <a:lstStyle>
            <a:lvl1pPr>
              <a:defRPr sz="900">
                <a:solidFill>
                  <a:srgbClr val="FFFFFF"/>
                </a:solidFill>
                <a:latin typeface="Arial"/>
                <a:cs typeface="Arial"/>
              </a:defRPr>
            </a:lvl1pPr>
          </a:lstStyle>
          <a:p>
            <a:r>
              <a:rPr lang="en-US"/>
              <a:t>Institution of Civil Engineers</a:t>
            </a:r>
          </a:p>
        </p:txBody>
      </p:sp>
      <p:sp>
        <p:nvSpPr>
          <p:cNvPr id="6" name="Slide Number Placeholder 5"/>
          <p:cNvSpPr>
            <a:spLocks noGrp="1"/>
          </p:cNvSpPr>
          <p:nvPr>
            <p:ph type="sldNum" sz="quarter" idx="12"/>
          </p:nvPr>
        </p:nvSpPr>
        <p:spPr/>
        <p:txBody>
          <a:bodyPr/>
          <a:lstStyle>
            <a:lvl1pPr>
              <a:defRPr sz="900">
                <a:solidFill>
                  <a:srgbClr val="FFFFFF"/>
                </a:solidFill>
                <a:latin typeface="Arial"/>
                <a:cs typeface="Arial"/>
              </a:defRPr>
            </a:lvl1pPr>
          </a:lstStyle>
          <a:p>
            <a:fld id="{34AFA7FE-CD8C-F049-A609-816E200170F9}" type="slidenum">
              <a:rPr lang="en-US" smtClean="0"/>
              <a:pPr/>
              <a:t>‹#›</a:t>
            </a:fld>
            <a:endParaRPr lang="en-US"/>
          </a:p>
        </p:txBody>
      </p:sp>
      <p:sp>
        <p:nvSpPr>
          <p:cNvPr id="14" name="Rectangle 13"/>
          <p:cNvSpPr/>
          <p:nvPr userDrawn="1"/>
        </p:nvSpPr>
        <p:spPr>
          <a:xfrm>
            <a:off x="0" y="0"/>
            <a:ext cx="9144000" cy="10595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ice_master_full_300dpi_rgb.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4000" y="0"/>
            <a:ext cx="1016795" cy="1045464"/>
          </a:xfrm>
          <a:prstGeom prst="rect">
            <a:avLst/>
          </a:prstGeom>
        </p:spPr>
      </p:pic>
      <p:sp>
        <p:nvSpPr>
          <p:cNvPr id="18" name="Date Placeholder 3"/>
          <p:cNvSpPr txBox="1">
            <a:spLocks/>
          </p:cNvSpPr>
          <p:nvPr userDrawn="1"/>
        </p:nvSpPr>
        <p:spPr>
          <a:xfrm>
            <a:off x="457200" y="4767263"/>
            <a:ext cx="2133600" cy="273844"/>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CFDAB1E-10EE-3F40-B52B-1D45867FF699}" type="datetime1">
              <a:rPr lang="en-GB" smtClean="0"/>
              <a:pPr/>
              <a:t>10/01/2025</a:t>
            </a:fld>
            <a:endParaRPr lang="en-US"/>
          </a:p>
        </p:txBody>
      </p:sp>
      <p:sp>
        <p:nvSpPr>
          <p:cNvPr id="19" name="Slide Number Placeholder 5"/>
          <p:cNvSpPr txBox="1">
            <a:spLocks/>
          </p:cNvSpPr>
          <p:nvPr userDrawn="1"/>
        </p:nvSpPr>
        <p:spPr>
          <a:xfrm>
            <a:off x="6553200" y="4767263"/>
            <a:ext cx="21336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4AFA7FE-CD8C-F049-A609-816E200170F9}" type="slidenum">
              <a:rPr lang="en-US" smtClean="0"/>
              <a:pPr/>
              <a:t>‹#›</a:t>
            </a:fld>
            <a:endParaRPr lang="en-US"/>
          </a:p>
        </p:txBody>
      </p:sp>
      <p:sp>
        <p:nvSpPr>
          <p:cNvPr id="24" name="TextBox 23"/>
          <p:cNvSpPr txBox="1"/>
          <p:nvPr userDrawn="1"/>
        </p:nvSpPr>
        <p:spPr>
          <a:xfrm>
            <a:off x="6972300" y="4423241"/>
            <a:ext cx="1714500" cy="297517"/>
          </a:xfrm>
          <a:prstGeom prst="rect">
            <a:avLst/>
          </a:prstGeom>
          <a:noFill/>
        </p:spPr>
        <p:txBody>
          <a:bodyPr wrap="square" rtlCol="0">
            <a:spAutoFit/>
          </a:bodyPr>
          <a:lstStyle/>
          <a:p>
            <a:pPr algn="r" rtl="0"/>
            <a:r>
              <a:rPr lang="en-GB" sz="2000" b="0" i="0" u="none" strike="noStrike" kern="1200" baseline="30000" err="1">
                <a:solidFill>
                  <a:srgbClr val="FFFFFF"/>
                </a:solidFill>
                <a:latin typeface="Arial"/>
                <a:ea typeface="+mn-ea"/>
                <a:cs typeface="Arial"/>
              </a:rPr>
              <a:t>ice.org.uk</a:t>
            </a:r>
            <a:endParaRPr lang="en-GB" sz="2000" b="0" i="0" u="none" strike="noStrike" kern="1200" baseline="30000">
              <a:solidFill>
                <a:srgbClr val="FFFFFF"/>
              </a:solidFill>
              <a:latin typeface="Arial"/>
              <a:ea typeface="+mn-ea"/>
              <a:cs typeface="Arial"/>
            </a:endParaRPr>
          </a:p>
        </p:txBody>
      </p:sp>
      <p:sp>
        <p:nvSpPr>
          <p:cNvPr id="25" name="Title 1"/>
          <p:cNvSpPr>
            <a:spLocks noGrp="1"/>
          </p:cNvSpPr>
          <p:nvPr>
            <p:ph type="ctrTitle"/>
          </p:nvPr>
        </p:nvSpPr>
        <p:spPr>
          <a:xfrm>
            <a:off x="457200" y="3343321"/>
            <a:ext cx="8001000" cy="775797"/>
          </a:xfrm>
        </p:spPr>
        <p:txBody>
          <a:bodyPr>
            <a:normAutofit/>
          </a:bodyPr>
          <a:lstStyle>
            <a:lvl1pPr algn="l">
              <a:defRPr sz="3600">
                <a:solidFill>
                  <a:schemeClr val="bg1"/>
                </a:solidFill>
                <a:latin typeface="Arial"/>
                <a:cs typeface="Arial"/>
              </a:defRPr>
            </a:lvl1pPr>
          </a:lstStyle>
          <a:p>
            <a:r>
              <a:rPr lang="en-US"/>
              <a:t>Click to edit Master title style</a:t>
            </a:r>
          </a:p>
        </p:txBody>
      </p:sp>
      <p:sp>
        <p:nvSpPr>
          <p:cNvPr id="26" name="Subtitle 2"/>
          <p:cNvSpPr>
            <a:spLocks noGrp="1"/>
          </p:cNvSpPr>
          <p:nvPr>
            <p:ph type="subTitle" idx="1"/>
          </p:nvPr>
        </p:nvSpPr>
        <p:spPr>
          <a:xfrm>
            <a:off x="457200" y="4148161"/>
            <a:ext cx="7315200" cy="558800"/>
          </a:xfrm>
        </p:spPr>
        <p:txBody>
          <a:bodyPr>
            <a:normAutofit/>
          </a:bodyPr>
          <a:lstStyle>
            <a:lvl1pPr marL="0" indent="0" algn="l">
              <a:buNone/>
              <a:defRPr sz="24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28645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10" name="Picture 9" descr="ice_ppt_title_pag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Footer Placeholder 4"/>
          <p:cNvSpPr>
            <a:spLocks noGrp="1"/>
          </p:cNvSpPr>
          <p:nvPr>
            <p:ph type="ftr" sz="quarter" idx="11"/>
          </p:nvPr>
        </p:nvSpPr>
        <p:spPr/>
        <p:txBody>
          <a:bodyPr/>
          <a:lstStyle>
            <a:lvl1pPr>
              <a:defRPr sz="900">
                <a:solidFill>
                  <a:srgbClr val="FFFFFF"/>
                </a:solidFill>
                <a:latin typeface="Arial"/>
                <a:cs typeface="Arial"/>
              </a:defRPr>
            </a:lvl1pPr>
          </a:lstStyle>
          <a:p>
            <a:r>
              <a:rPr lang="en-US"/>
              <a:t>Institution of Civil Engineers</a:t>
            </a:r>
          </a:p>
        </p:txBody>
      </p:sp>
      <p:sp>
        <p:nvSpPr>
          <p:cNvPr id="6" name="Slide Number Placeholder 5"/>
          <p:cNvSpPr>
            <a:spLocks noGrp="1"/>
          </p:cNvSpPr>
          <p:nvPr>
            <p:ph type="sldNum" sz="quarter" idx="12"/>
          </p:nvPr>
        </p:nvSpPr>
        <p:spPr/>
        <p:txBody>
          <a:bodyPr/>
          <a:lstStyle>
            <a:lvl1pPr>
              <a:defRPr sz="900">
                <a:solidFill>
                  <a:srgbClr val="FFFFFF"/>
                </a:solidFill>
                <a:latin typeface="Arial"/>
                <a:cs typeface="Arial"/>
              </a:defRPr>
            </a:lvl1pPr>
          </a:lstStyle>
          <a:p>
            <a:fld id="{34AFA7FE-CD8C-F049-A609-816E200170F9}" type="slidenum">
              <a:rPr lang="en-US" smtClean="0"/>
              <a:pPr/>
              <a:t>‹#›</a:t>
            </a:fld>
            <a:endParaRPr lang="en-US"/>
          </a:p>
        </p:txBody>
      </p:sp>
      <p:sp>
        <p:nvSpPr>
          <p:cNvPr id="14" name="Rectangle 13"/>
          <p:cNvSpPr/>
          <p:nvPr userDrawn="1"/>
        </p:nvSpPr>
        <p:spPr>
          <a:xfrm>
            <a:off x="0" y="0"/>
            <a:ext cx="9144000" cy="10595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Date Placeholder 3"/>
          <p:cNvSpPr txBox="1">
            <a:spLocks/>
          </p:cNvSpPr>
          <p:nvPr userDrawn="1"/>
        </p:nvSpPr>
        <p:spPr>
          <a:xfrm>
            <a:off x="457200" y="4767263"/>
            <a:ext cx="2133600" cy="273844"/>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CFDAB1E-10EE-3F40-B52B-1D45867FF699}" type="datetime1">
              <a:rPr lang="en-GB" smtClean="0"/>
              <a:pPr/>
              <a:t>10/01/2025</a:t>
            </a:fld>
            <a:endParaRPr lang="en-US"/>
          </a:p>
        </p:txBody>
      </p:sp>
      <p:sp>
        <p:nvSpPr>
          <p:cNvPr id="19" name="Slide Number Placeholder 5"/>
          <p:cNvSpPr txBox="1">
            <a:spLocks/>
          </p:cNvSpPr>
          <p:nvPr userDrawn="1"/>
        </p:nvSpPr>
        <p:spPr>
          <a:xfrm>
            <a:off x="6553200" y="4767263"/>
            <a:ext cx="21336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4AFA7FE-CD8C-F049-A609-816E200170F9}" type="slidenum">
              <a:rPr lang="en-US" smtClean="0"/>
              <a:pPr/>
              <a:t>‹#›</a:t>
            </a:fld>
            <a:endParaRPr lang="en-US"/>
          </a:p>
        </p:txBody>
      </p:sp>
      <p:pic>
        <p:nvPicPr>
          <p:cNvPr id="16" name="Picture 15" descr="ice_master_full_300dpi_rgb.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33267" y="0"/>
            <a:ext cx="1016795" cy="1045464"/>
          </a:xfrm>
          <a:prstGeom prst="rect">
            <a:avLst/>
          </a:prstGeom>
        </p:spPr>
      </p:pic>
      <p:sp>
        <p:nvSpPr>
          <p:cNvPr id="17" name="TextBox 16"/>
          <p:cNvSpPr txBox="1"/>
          <p:nvPr userDrawn="1"/>
        </p:nvSpPr>
        <p:spPr>
          <a:xfrm>
            <a:off x="6972300" y="4423241"/>
            <a:ext cx="1714500" cy="297517"/>
          </a:xfrm>
          <a:prstGeom prst="rect">
            <a:avLst/>
          </a:prstGeom>
          <a:noFill/>
        </p:spPr>
        <p:txBody>
          <a:bodyPr wrap="square" rtlCol="0">
            <a:spAutoFit/>
          </a:bodyPr>
          <a:lstStyle/>
          <a:p>
            <a:pPr algn="r" rtl="0"/>
            <a:r>
              <a:rPr lang="en-GB" sz="2000" b="0" i="0" u="none" strike="noStrike" kern="1200" baseline="30000" err="1">
                <a:solidFill>
                  <a:srgbClr val="FFFFFF"/>
                </a:solidFill>
                <a:latin typeface="Arial"/>
                <a:ea typeface="+mn-ea"/>
                <a:cs typeface="Arial"/>
              </a:rPr>
              <a:t>ice.org.uk</a:t>
            </a:r>
            <a:endParaRPr lang="en-GB" sz="2000" b="0" i="0" u="none" strike="noStrike" kern="1200" baseline="30000">
              <a:solidFill>
                <a:srgbClr val="FFFFFF"/>
              </a:solidFill>
              <a:latin typeface="Arial"/>
              <a:ea typeface="+mn-ea"/>
              <a:cs typeface="Arial"/>
            </a:endParaRPr>
          </a:p>
        </p:txBody>
      </p:sp>
      <p:sp>
        <p:nvSpPr>
          <p:cNvPr id="21" name="Title 1"/>
          <p:cNvSpPr>
            <a:spLocks noGrp="1"/>
          </p:cNvSpPr>
          <p:nvPr>
            <p:ph type="ctrTitle"/>
          </p:nvPr>
        </p:nvSpPr>
        <p:spPr>
          <a:xfrm>
            <a:off x="457200" y="3343321"/>
            <a:ext cx="8001000" cy="775797"/>
          </a:xfrm>
        </p:spPr>
        <p:txBody>
          <a:bodyPr>
            <a:normAutofit/>
          </a:bodyPr>
          <a:lstStyle>
            <a:lvl1pPr algn="l">
              <a:defRPr sz="3600">
                <a:solidFill>
                  <a:schemeClr val="bg1"/>
                </a:solidFill>
                <a:latin typeface="Arial"/>
                <a:cs typeface="Arial"/>
              </a:defRPr>
            </a:lvl1pPr>
          </a:lstStyle>
          <a:p>
            <a:r>
              <a:rPr lang="en-US"/>
              <a:t>Click to edit Master title style</a:t>
            </a:r>
          </a:p>
        </p:txBody>
      </p:sp>
      <p:sp>
        <p:nvSpPr>
          <p:cNvPr id="24" name="Subtitle 2"/>
          <p:cNvSpPr>
            <a:spLocks noGrp="1"/>
          </p:cNvSpPr>
          <p:nvPr>
            <p:ph type="subTitle" idx="1"/>
          </p:nvPr>
        </p:nvSpPr>
        <p:spPr>
          <a:xfrm>
            <a:off x="457200" y="4148161"/>
            <a:ext cx="7315200" cy="558800"/>
          </a:xfrm>
        </p:spPr>
        <p:txBody>
          <a:bodyPr>
            <a:normAutofit/>
          </a:bodyPr>
          <a:lstStyle>
            <a:lvl1pPr marL="0" indent="0" algn="l">
              <a:buNone/>
              <a:defRPr sz="24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854292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C4FF852-92E5-0849-8B23-ACB44202E05D}" type="datetime1">
              <a:rPr lang="en-GB" smtClean="0"/>
              <a:t>10/01/2025</a:t>
            </a:fld>
            <a:endParaRPr lang="en-US"/>
          </a:p>
        </p:txBody>
      </p:sp>
      <p:sp>
        <p:nvSpPr>
          <p:cNvPr id="4" name="Footer Placeholder 3"/>
          <p:cNvSpPr>
            <a:spLocks noGrp="1"/>
          </p:cNvSpPr>
          <p:nvPr>
            <p:ph type="ftr" sz="quarter" idx="11"/>
          </p:nvPr>
        </p:nvSpPr>
        <p:spPr/>
        <p:txBody>
          <a:bodyPr/>
          <a:lstStyle/>
          <a:p>
            <a:r>
              <a:rPr lang="en-US"/>
              <a:t>Institution of Civil Engineers</a:t>
            </a:r>
          </a:p>
        </p:txBody>
      </p:sp>
      <p:sp>
        <p:nvSpPr>
          <p:cNvPr id="5" name="Slide Number Placeholder 4"/>
          <p:cNvSpPr>
            <a:spLocks noGrp="1"/>
          </p:cNvSpPr>
          <p:nvPr>
            <p:ph type="sldNum" sz="quarter" idx="12"/>
          </p:nvPr>
        </p:nvSpPr>
        <p:spPr/>
        <p:txBody>
          <a:bodyPr/>
          <a:lstStyle/>
          <a:p>
            <a:fld id="{34AFA7FE-CD8C-F049-A609-816E200170F9}" type="slidenum">
              <a:rPr lang="en-US" smtClean="0"/>
              <a:pPr/>
              <a:t>‹#›</a:t>
            </a:fld>
            <a:endParaRPr lang="en-US"/>
          </a:p>
        </p:txBody>
      </p:sp>
    </p:spTree>
    <p:extLst>
      <p:ext uri="{BB962C8B-B14F-4D97-AF65-F5344CB8AC3E}">
        <p14:creationId xmlns:p14="http://schemas.microsoft.com/office/powerpoint/2010/main" val="1184263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sz="18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CD6250-0696-5945-A51E-8513534A9B3A}" type="datetime1">
              <a:rPr lang="en-GB" smtClean="0"/>
              <a:t>10/01/2025</a:t>
            </a:fld>
            <a:endParaRPr lang="en-US"/>
          </a:p>
        </p:txBody>
      </p:sp>
      <p:sp>
        <p:nvSpPr>
          <p:cNvPr id="5" name="Footer Placeholder 4"/>
          <p:cNvSpPr>
            <a:spLocks noGrp="1"/>
          </p:cNvSpPr>
          <p:nvPr>
            <p:ph type="ftr" sz="quarter" idx="11"/>
          </p:nvPr>
        </p:nvSpPr>
        <p:spPr/>
        <p:txBody>
          <a:bodyPr/>
          <a:lstStyle/>
          <a:p>
            <a:r>
              <a:rPr lang="en-US"/>
              <a:t>Institution of Civil Engineers</a:t>
            </a:r>
          </a:p>
        </p:txBody>
      </p:sp>
      <p:sp>
        <p:nvSpPr>
          <p:cNvPr id="6" name="Slide Number Placeholder 5"/>
          <p:cNvSpPr>
            <a:spLocks noGrp="1"/>
          </p:cNvSpPr>
          <p:nvPr>
            <p:ph type="sldNum" sz="quarter" idx="12"/>
          </p:nvPr>
        </p:nvSpPr>
        <p:spPr/>
        <p:txBody>
          <a:bodyPr/>
          <a:lstStyle/>
          <a:p>
            <a:fld id="{34AFA7FE-CD8C-F049-A609-816E200170F9}" type="slidenum">
              <a:rPr lang="en-US" smtClean="0"/>
              <a:t>‹#›</a:t>
            </a:fld>
            <a:endParaRPr lang="en-US"/>
          </a:p>
        </p:txBody>
      </p:sp>
    </p:spTree>
    <p:extLst>
      <p:ext uri="{BB962C8B-B14F-4D97-AF65-F5344CB8AC3E}">
        <p14:creationId xmlns:p14="http://schemas.microsoft.com/office/powerpoint/2010/main" val="1442517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7" name="Picture 16" descr="ice_ppt_title_pag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8" name="Rectangle 17"/>
          <p:cNvSpPr/>
          <p:nvPr userDrawn="1"/>
        </p:nvSpPr>
        <p:spPr>
          <a:xfrm>
            <a:off x="0" y="0"/>
            <a:ext cx="9144000" cy="10595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ate Placeholder 3"/>
          <p:cNvSpPr>
            <a:spLocks noGrp="1"/>
          </p:cNvSpPr>
          <p:nvPr>
            <p:ph type="dt" sz="half" idx="10"/>
          </p:nvPr>
        </p:nvSpPr>
        <p:spPr>
          <a:xfrm>
            <a:off x="457200" y="4767263"/>
            <a:ext cx="2133600" cy="273844"/>
          </a:xfrm>
        </p:spPr>
        <p:txBody>
          <a:bodyPr/>
          <a:lstStyle>
            <a:lvl1pPr>
              <a:defRPr sz="900">
                <a:solidFill>
                  <a:srgbClr val="FFFFFF"/>
                </a:solidFill>
                <a:latin typeface="Arial"/>
                <a:cs typeface="Arial"/>
              </a:defRPr>
            </a:lvl1pPr>
          </a:lstStyle>
          <a:p>
            <a:fld id="{ABE899DB-3D07-644F-8226-F45D5B375098}" type="datetime1">
              <a:rPr lang="en-GB" smtClean="0"/>
              <a:t>10/01/2025</a:t>
            </a:fld>
            <a:endParaRPr lang="en-US"/>
          </a:p>
        </p:txBody>
      </p:sp>
      <p:sp>
        <p:nvSpPr>
          <p:cNvPr id="11" name="Footer Placeholder 4"/>
          <p:cNvSpPr>
            <a:spLocks noGrp="1"/>
          </p:cNvSpPr>
          <p:nvPr>
            <p:ph type="ftr" sz="quarter" idx="11"/>
          </p:nvPr>
        </p:nvSpPr>
        <p:spPr>
          <a:xfrm>
            <a:off x="3124200" y="4767263"/>
            <a:ext cx="2895600" cy="273844"/>
          </a:xfrm>
        </p:spPr>
        <p:txBody>
          <a:bodyPr/>
          <a:lstStyle>
            <a:lvl1pPr>
              <a:defRPr sz="900">
                <a:solidFill>
                  <a:srgbClr val="FFFFFF"/>
                </a:solidFill>
                <a:latin typeface="Arial"/>
                <a:cs typeface="Arial"/>
              </a:defRPr>
            </a:lvl1pPr>
          </a:lstStyle>
          <a:p>
            <a:r>
              <a:rPr lang="en-US"/>
              <a:t>Institution of Civil Engineers</a:t>
            </a:r>
          </a:p>
        </p:txBody>
      </p:sp>
      <p:sp>
        <p:nvSpPr>
          <p:cNvPr id="12" name="Slide Number Placeholder 5"/>
          <p:cNvSpPr>
            <a:spLocks noGrp="1"/>
          </p:cNvSpPr>
          <p:nvPr>
            <p:ph type="sldNum" sz="quarter" idx="12"/>
          </p:nvPr>
        </p:nvSpPr>
        <p:spPr>
          <a:xfrm>
            <a:off x="6553200" y="4767263"/>
            <a:ext cx="2133600" cy="273844"/>
          </a:xfrm>
        </p:spPr>
        <p:txBody>
          <a:bodyPr/>
          <a:lstStyle>
            <a:lvl1pPr>
              <a:defRPr sz="900">
                <a:solidFill>
                  <a:srgbClr val="FFFFFF"/>
                </a:solidFill>
                <a:latin typeface="Arial"/>
                <a:cs typeface="Arial"/>
              </a:defRPr>
            </a:lvl1pPr>
          </a:lstStyle>
          <a:p>
            <a:fld id="{34AFA7FE-CD8C-F049-A609-816E200170F9}" type="slidenum">
              <a:rPr lang="en-US" smtClean="0"/>
              <a:pPr/>
              <a:t>‹#›</a:t>
            </a:fld>
            <a:endParaRPr lang="en-US"/>
          </a:p>
        </p:txBody>
      </p:sp>
      <p:pic>
        <p:nvPicPr>
          <p:cNvPr id="19" name="Picture 18" descr="ice_master_full_300dpi_rgb.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33267" y="0"/>
            <a:ext cx="1016795" cy="1045464"/>
          </a:xfrm>
          <a:prstGeom prst="rect">
            <a:avLst/>
          </a:prstGeom>
        </p:spPr>
      </p:pic>
      <p:sp>
        <p:nvSpPr>
          <p:cNvPr id="13" name="Title 1"/>
          <p:cNvSpPr>
            <a:spLocks noGrp="1"/>
          </p:cNvSpPr>
          <p:nvPr>
            <p:ph type="ctrTitle"/>
          </p:nvPr>
        </p:nvSpPr>
        <p:spPr>
          <a:xfrm>
            <a:off x="457200" y="3343321"/>
            <a:ext cx="8001000" cy="775797"/>
          </a:xfrm>
        </p:spPr>
        <p:txBody>
          <a:bodyPr>
            <a:normAutofit/>
          </a:bodyPr>
          <a:lstStyle>
            <a:lvl1pPr algn="l">
              <a:defRPr sz="3600">
                <a:solidFill>
                  <a:schemeClr val="bg1"/>
                </a:solidFill>
                <a:latin typeface="Arial"/>
                <a:cs typeface="Arial"/>
              </a:defRPr>
            </a:lvl1pPr>
          </a:lstStyle>
          <a:p>
            <a:r>
              <a:rPr lang="en-US"/>
              <a:t>Click to edit Master title style</a:t>
            </a:r>
          </a:p>
        </p:txBody>
      </p:sp>
      <p:sp>
        <p:nvSpPr>
          <p:cNvPr id="14" name="Subtitle 2"/>
          <p:cNvSpPr>
            <a:spLocks noGrp="1"/>
          </p:cNvSpPr>
          <p:nvPr>
            <p:ph type="subTitle" idx="1"/>
          </p:nvPr>
        </p:nvSpPr>
        <p:spPr>
          <a:xfrm>
            <a:off x="457200" y="4148161"/>
            <a:ext cx="7315200" cy="558800"/>
          </a:xfrm>
        </p:spPr>
        <p:txBody>
          <a:bodyPr>
            <a:normAutofit/>
          </a:bodyPr>
          <a:lstStyle>
            <a:lvl1pPr marL="0" indent="0" algn="l">
              <a:buNone/>
              <a:defRPr sz="24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3413047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96C8942-A2F1-F448-9CEA-6782AF35BF39}" type="datetime1">
              <a:rPr lang="en-GB" smtClean="0"/>
              <a:t>10/01/2025</a:t>
            </a:fld>
            <a:endParaRPr lang="en-US"/>
          </a:p>
        </p:txBody>
      </p:sp>
      <p:sp>
        <p:nvSpPr>
          <p:cNvPr id="6" name="Footer Placeholder 5"/>
          <p:cNvSpPr>
            <a:spLocks noGrp="1"/>
          </p:cNvSpPr>
          <p:nvPr>
            <p:ph type="ftr" sz="quarter" idx="11"/>
          </p:nvPr>
        </p:nvSpPr>
        <p:spPr/>
        <p:txBody>
          <a:bodyPr/>
          <a:lstStyle/>
          <a:p>
            <a:r>
              <a:rPr lang="en-US"/>
              <a:t>Institution of Civil Engineers</a:t>
            </a:r>
          </a:p>
        </p:txBody>
      </p:sp>
      <p:sp>
        <p:nvSpPr>
          <p:cNvPr id="7" name="Slide Number Placeholder 6"/>
          <p:cNvSpPr>
            <a:spLocks noGrp="1"/>
          </p:cNvSpPr>
          <p:nvPr>
            <p:ph type="sldNum" sz="quarter" idx="12"/>
          </p:nvPr>
        </p:nvSpPr>
        <p:spPr/>
        <p:txBody>
          <a:bodyPr/>
          <a:lstStyle/>
          <a:p>
            <a:fld id="{34AFA7FE-CD8C-F049-A609-816E200170F9}" type="slidenum">
              <a:rPr lang="en-US" smtClean="0"/>
              <a:t>‹#›</a:t>
            </a:fld>
            <a:endParaRPr lang="en-US"/>
          </a:p>
        </p:txBody>
      </p:sp>
    </p:spTree>
    <p:extLst>
      <p:ext uri="{BB962C8B-B14F-4D97-AF65-F5344CB8AC3E}">
        <p14:creationId xmlns:p14="http://schemas.microsoft.com/office/powerpoint/2010/main" val="3013165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4" name="Content Placeholder 3"/>
          <p:cNvSpPr>
            <a:spLocks noGrp="1"/>
          </p:cNvSpPr>
          <p:nvPr>
            <p:ph sz="half" idx="2"/>
          </p:nvPr>
        </p:nvSpPr>
        <p:spPr>
          <a:xfrm>
            <a:off x="457200" y="1444889"/>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6" y="1444889"/>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C8BCB41-1C77-5B4E-A02D-13494E777835}" type="datetime1">
              <a:rPr lang="en-GB" smtClean="0"/>
              <a:t>10/01/2025</a:t>
            </a:fld>
            <a:endParaRPr lang="en-US"/>
          </a:p>
        </p:txBody>
      </p:sp>
      <p:sp>
        <p:nvSpPr>
          <p:cNvPr id="8" name="Footer Placeholder 7"/>
          <p:cNvSpPr>
            <a:spLocks noGrp="1"/>
          </p:cNvSpPr>
          <p:nvPr>
            <p:ph type="ftr" sz="quarter" idx="11"/>
          </p:nvPr>
        </p:nvSpPr>
        <p:spPr/>
        <p:txBody>
          <a:bodyPr/>
          <a:lstStyle/>
          <a:p>
            <a:r>
              <a:rPr lang="en-US"/>
              <a:t>Institution of Civil Engineers</a:t>
            </a:r>
          </a:p>
        </p:txBody>
      </p:sp>
      <p:sp>
        <p:nvSpPr>
          <p:cNvPr id="9" name="Slide Number Placeholder 8"/>
          <p:cNvSpPr>
            <a:spLocks noGrp="1"/>
          </p:cNvSpPr>
          <p:nvPr>
            <p:ph type="sldNum" sz="quarter" idx="12"/>
          </p:nvPr>
        </p:nvSpPr>
        <p:spPr/>
        <p:txBody>
          <a:bodyPr/>
          <a:lstStyle/>
          <a:p>
            <a:fld id="{34AFA7FE-CD8C-F049-A609-816E200170F9}" type="slidenum">
              <a:rPr lang="en-US" smtClean="0"/>
              <a:t>‹#›</a:t>
            </a:fld>
            <a:endParaRPr lang="en-US"/>
          </a:p>
        </p:txBody>
      </p:sp>
    </p:spTree>
    <p:extLst>
      <p:ext uri="{BB962C8B-B14F-4D97-AF65-F5344CB8AC3E}">
        <p14:creationId xmlns:p14="http://schemas.microsoft.com/office/powerpoint/2010/main" val="4011325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descr="ice_ppt_header.jp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0" y="0"/>
            <a:ext cx="7793736" cy="1045464"/>
          </a:xfrm>
          <a:prstGeom prst="rect">
            <a:avLst/>
          </a:prstGeom>
        </p:spPr>
      </p:pic>
      <p:sp>
        <p:nvSpPr>
          <p:cNvPr id="2" name="Title Placeholder 1"/>
          <p:cNvSpPr>
            <a:spLocks noGrp="1"/>
          </p:cNvSpPr>
          <p:nvPr>
            <p:ph type="title"/>
          </p:nvPr>
        </p:nvSpPr>
        <p:spPr>
          <a:xfrm>
            <a:off x="457200" y="205979"/>
            <a:ext cx="7391400" cy="80899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bg1">
                    <a:lumMod val="50000"/>
                  </a:schemeClr>
                </a:solidFill>
                <a:latin typeface="Arial"/>
                <a:cs typeface="Arial"/>
              </a:defRPr>
            </a:lvl1pPr>
          </a:lstStyle>
          <a:p>
            <a:fld id="{9428F0FE-9A1D-CA41-9893-0214627A47AB}" type="datetime1">
              <a:rPr lang="en-GB" smtClean="0"/>
              <a:t>10/01/2025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bg1">
                    <a:lumMod val="50000"/>
                  </a:schemeClr>
                </a:solidFill>
                <a:latin typeface="Arial"/>
                <a:cs typeface="Arial"/>
              </a:defRPr>
            </a:lvl1pPr>
          </a:lstStyle>
          <a:p>
            <a:r>
              <a:rPr lang="en-US"/>
              <a:t>Institution of Civil Engineers</a:t>
            </a: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bg1">
                    <a:lumMod val="50000"/>
                  </a:schemeClr>
                </a:solidFill>
                <a:latin typeface="Arial"/>
                <a:cs typeface="Arial"/>
              </a:defRPr>
            </a:lvl1pPr>
          </a:lstStyle>
          <a:p>
            <a:fld id="{34AFA7FE-CD8C-F049-A609-816E200170F9}" type="slidenum">
              <a:rPr lang="en-US" smtClean="0"/>
              <a:pPr/>
              <a:t>‹#›</a:t>
            </a:fld>
            <a:endParaRPr lang="en-US"/>
          </a:p>
        </p:txBody>
      </p:sp>
      <p:pic>
        <p:nvPicPr>
          <p:cNvPr id="10" name="Picture 9" descr="fph_vertical_blue_rgb.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8034867" y="205979"/>
            <a:ext cx="651933" cy="808993"/>
          </a:xfrm>
          <a:prstGeom prst="rect">
            <a:avLst/>
          </a:prstGeom>
        </p:spPr>
      </p:pic>
      <p:pic>
        <p:nvPicPr>
          <p:cNvPr id="11" name="Picture 10" descr="ice_master_full_300dpi_rgb.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933267" y="0"/>
            <a:ext cx="1016795" cy="1045464"/>
          </a:xfrm>
          <a:prstGeom prst="rect">
            <a:avLst/>
          </a:prstGeom>
        </p:spPr>
      </p:pic>
    </p:spTree>
    <p:extLst>
      <p:ext uri="{BB962C8B-B14F-4D97-AF65-F5344CB8AC3E}">
        <p14:creationId xmlns:p14="http://schemas.microsoft.com/office/powerpoint/2010/main" val="1218161115"/>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1" r:id="rId3"/>
    <p:sldLayoutId id="2147483664" r:id="rId4"/>
    <p:sldLayoutId id="2147483663" r:id="rId5"/>
    <p:sldLayoutId id="2147483650" r:id="rId6"/>
    <p:sldLayoutId id="2147483651" r:id="rId7"/>
    <p:sldLayoutId id="2147483652" r:id="rId8"/>
    <p:sldLayoutId id="2147483653" r:id="rId9"/>
    <p:sldLayoutId id="2147483654" r:id="rId10"/>
    <p:sldLayoutId id="2147483655" r:id="rId11"/>
    <p:sldLayoutId id="2147483657" r:id="rId12"/>
    <p:sldLayoutId id="2147483658" r:id="rId13"/>
    <p:sldLayoutId id="2147483659" r:id="rId14"/>
    <p:sldLayoutId id="2147483665" r:id="rId15"/>
    <p:sldLayoutId id="2147483666" r:id="rId16"/>
  </p:sldLayoutIdLst>
  <p:hf hdr="0"/>
  <p:txStyles>
    <p:titleStyle>
      <a:lvl1pPr algn="l" defTabSz="457200" rtl="0" eaLnBrk="1" latinLnBrk="0" hangingPunct="1">
        <a:spcBef>
          <a:spcPct val="0"/>
        </a:spcBef>
        <a:buNone/>
        <a:defRPr sz="2800" kern="1200">
          <a:solidFill>
            <a:schemeClr val="bg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14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4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38.jpe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47.png"/><Relationship Id="rId11" Type="http://schemas.openxmlformats.org/officeDocument/2006/relationships/image" Target="../media/image51.png"/><Relationship Id="rId5" Type="http://schemas.openxmlformats.org/officeDocument/2006/relationships/image" Target="../media/image46.png"/><Relationship Id="rId10" Type="http://schemas.openxmlformats.org/officeDocument/2006/relationships/image" Target="../media/image50.png"/><Relationship Id="rId4" Type="http://schemas.openxmlformats.org/officeDocument/2006/relationships/image" Target="../media/image45.png"/><Relationship Id="rId9" Type="http://schemas.openxmlformats.org/officeDocument/2006/relationships/image" Target="../media/image49.jpe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image" Target="../media/image19.svg"/><Relationship Id="rId5" Type="http://schemas.openxmlformats.org/officeDocument/2006/relationships/diagramQuickStyle" Target="../diagrams/quickStyle1.xml"/><Relationship Id="rId10" Type="http://schemas.openxmlformats.org/officeDocument/2006/relationships/image" Target="../media/image18.png"/><Relationship Id="rId4" Type="http://schemas.openxmlformats.org/officeDocument/2006/relationships/diagramLayout" Target="../diagrams/layout1.xml"/><Relationship Id="rId9" Type="http://schemas.openxmlformats.org/officeDocument/2006/relationships/image" Target="../media/image17.svg"/></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hyperlink" Target="https://icehub.sharepoint.com/:b:/r/membership/ddocs/Filing/N/New%20starter%20induction%20folder/Membership%20Divisional%20Plan%202025%20-%20Final%20e-booklet%20v2.pdf?csf=1&amp;web=1&amp;e=qMVgxW" TargetMode="External"/><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417279"/>
            <a:ext cx="8686800" cy="775797"/>
          </a:xfrm>
        </p:spPr>
        <p:txBody>
          <a:bodyPr>
            <a:normAutofit fontScale="90000"/>
          </a:bodyPr>
          <a:lstStyle/>
          <a:p>
            <a:r>
              <a:rPr lang="en-US" sz="3200" dirty="0"/>
              <a:t>Europe: Regional Strategy </a:t>
            </a:r>
            <a:r>
              <a:rPr lang="en-US" sz="3200"/>
              <a:t>Meeting (Switzerland)</a:t>
            </a:r>
            <a:endParaRPr lang="en-US" sz="3200" dirty="0"/>
          </a:p>
        </p:txBody>
      </p:sp>
      <p:sp>
        <p:nvSpPr>
          <p:cNvPr id="3" name="Subtitle 2"/>
          <p:cNvSpPr>
            <a:spLocks noGrp="1"/>
          </p:cNvSpPr>
          <p:nvPr>
            <p:ph type="subTitle" idx="1"/>
          </p:nvPr>
        </p:nvSpPr>
        <p:spPr>
          <a:xfrm>
            <a:off x="457200" y="4345385"/>
            <a:ext cx="7396264" cy="558800"/>
          </a:xfrm>
        </p:spPr>
        <p:txBody>
          <a:bodyPr>
            <a:normAutofit fontScale="77500" lnSpcReduction="20000"/>
          </a:bodyPr>
          <a:lstStyle/>
          <a:p>
            <a:r>
              <a:rPr lang="en-US"/>
              <a:t>Séan Harris, Deputy Director General &amp; Director Membership</a:t>
            </a:r>
          </a:p>
        </p:txBody>
      </p:sp>
      <p:sp>
        <p:nvSpPr>
          <p:cNvPr id="4" name="Footer Placeholder 3"/>
          <p:cNvSpPr>
            <a:spLocks noGrp="1"/>
          </p:cNvSpPr>
          <p:nvPr>
            <p:ph type="ftr" sz="quarter" idx="4294967295"/>
          </p:nvPr>
        </p:nvSpPr>
        <p:spPr>
          <a:xfrm>
            <a:off x="3124200" y="4767263"/>
            <a:ext cx="2895600" cy="273844"/>
          </a:xfrm>
        </p:spPr>
        <p:txBody>
          <a:bodyPr/>
          <a:lstStyle/>
          <a:p>
            <a:r>
              <a:rPr lang="en-US"/>
              <a:t>Institution of Civil Engineers</a:t>
            </a:r>
          </a:p>
        </p:txBody>
      </p:sp>
      <p:sp>
        <p:nvSpPr>
          <p:cNvPr id="5" name="Slide Number Placeholder 4"/>
          <p:cNvSpPr>
            <a:spLocks noGrp="1"/>
          </p:cNvSpPr>
          <p:nvPr>
            <p:ph type="sldNum" sz="quarter" idx="4294967295"/>
          </p:nvPr>
        </p:nvSpPr>
        <p:spPr>
          <a:xfrm>
            <a:off x="6553200" y="4767263"/>
            <a:ext cx="2133600" cy="273844"/>
          </a:xfrm>
        </p:spPr>
        <p:txBody>
          <a:bodyPr/>
          <a:lstStyle/>
          <a:p>
            <a:fld id="{34AFA7FE-CD8C-F049-A609-816E200170F9}" type="slidenum">
              <a:rPr lang="en-US" smtClean="0"/>
              <a:pPr/>
              <a:t>1</a:t>
            </a:fld>
            <a:endParaRPr lang="en-US"/>
          </a:p>
        </p:txBody>
      </p:sp>
    </p:spTree>
    <p:extLst>
      <p:ext uri="{BB962C8B-B14F-4D97-AF65-F5344CB8AC3E}">
        <p14:creationId xmlns:p14="http://schemas.microsoft.com/office/powerpoint/2010/main" val="663983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FA0A0-2FFD-65F3-DAEB-F97C8CC12A58}"/>
              </a:ext>
            </a:extLst>
          </p:cNvPr>
          <p:cNvSpPr>
            <a:spLocks noGrp="1"/>
          </p:cNvSpPr>
          <p:nvPr>
            <p:ph type="title"/>
          </p:nvPr>
        </p:nvSpPr>
        <p:spPr/>
        <p:txBody>
          <a:bodyPr/>
          <a:lstStyle/>
          <a:p>
            <a:r>
              <a:rPr lang="en-GB"/>
              <a:t>Membership 2025 programmes</a:t>
            </a:r>
          </a:p>
        </p:txBody>
      </p:sp>
      <p:sp>
        <p:nvSpPr>
          <p:cNvPr id="3" name="Date Placeholder 2">
            <a:extLst>
              <a:ext uri="{FF2B5EF4-FFF2-40B4-BE49-F238E27FC236}">
                <a16:creationId xmlns:a16="http://schemas.microsoft.com/office/drawing/2014/main" id="{477803FF-BE2D-4EA3-5658-03BC0D8EEAE0}"/>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E9ED77EF-B342-3A48-8A42-703223A61E55}" type="datetime1">
              <a:rPr kumimoji="0" lang="en-GB" sz="900" b="0" i="0" u="none" strike="noStrike" kern="1200" cap="none" spc="0" normalizeH="0" baseline="0" noProof="0" smtClean="0">
                <a:ln>
                  <a:noFill/>
                </a:ln>
                <a:solidFill>
                  <a:prstClr val="white">
                    <a:lumMod val="50000"/>
                  </a:prstClr>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10/01/2025</a:t>
            </a:fld>
            <a:endParaRPr kumimoji="0" lang="en-US" sz="900" b="0" i="0" u="none" strike="noStrike" kern="1200" cap="none" spc="0" normalizeH="0" baseline="0" noProof="0">
              <a:ln>
                <a:noFill/>
              </a:ln>
              <a:solidFill>
                <a:prstClr val="white">
                  <a:lumMod val="50000"/>
                </a:prstClr>
              </a:solidFill>
              <a:effectLst/>
              <a:uLnTx/>
              <a:uFillTx/>
              <a:latin typeface="Arial"/>
              <a:ea typeface="+mn-ea"/>
              <a:cs typeface="Arial"/>
            </a:endParaRPr>
          </a:p>
        </p:txBody>
      </p:sp>
      <p:sp>
        <p:nvSpPr>
          <p:cNvPr id="4" name="Footer Placeholder 3">
            <a:extLst>
              <a:ext uri="{FF2B5EF4-FFF2-40B4-BE49-F238E27FC236}">
                <a16:creationId xmlns:a16="http://schemas.microsoft.com/office/drawing/2014/main" id="{D3F32B90-F77D-C345-CEB5-A609EEBBC4C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white">
                    <a:lumMod val="50000"/>
                  </a:prstClr>
                </a:solidFill>
                <a:effectLst/>
                <a:uLnTx/>
                <a:uFillTx/>
                <a:latin typeface="Arial"/>
                <a:ea typeface="+mn-ea"/>
                <a:cs typeface="Arial"/>
              </a:rPr>
              <a:t>Institution of Civil Engineers</a:t>
            </a:r>
          </a:p>
        </p:txBody>
      </p:sp>
      <p:sp>
        <p:nvSpPr>
          <p:cNvPr id="5" name="Slide Number Placeholder 4">
            <a:extLst>
              <a:ext uri="{FF2B5EF4-FFF2-40B4-BE49-F238E27FC236}">
                <a16:creationId xmlns:a16="http://schemas.microsoft.com/office/drawing/2014/main" id="{F12B2646-2362-053C-9FB5-6E6AB79609D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4AFA7FE-CD8C-F049-A609-816E200170F9}" type="slidenum">
              <a:rPr kumimoji="0" lang="en-US" sz="900" b="0" i="0" u="none" strike="noStrike" kern="1200" cap="none" spc="0" normalizeH="0" baseline="0" noProof="0" smtClean="0">
                <a:ln>
                  <a:noFill/>
                </a:ln>
                <a:solidFill>
                  <a:prstClr val="white">
                    <a:lumMod val="50000"/>
                  </a:prst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a:ln>
                <a:noFill/>
              </a:ln>
              <a:solidFill>
                <a:prstClr val="white">
                  <a:lumMod val="50000"/>
                </a:prstClr>
              </a:solidFill>
              <a:effectLst/>
              <a:uLnTx/>
              <a:uFillTx/>
              <a:latin typeface="Arial"/>
              <a:ea typeface="+mn-ea"/>
              <a:cs typeface="Arial"/>
            </a:endParaRPr>
          </a:p>
        </p:txBody>
      </p:sp>
      <p:sp>
        <p:nvSpPr>
          <p:cNvPr id="6" name="TextBox 5">
            <a:extLst>
              <a:ext uri="{FF2B5EF4-FFF2-40B4-BE49-F238E27FC236}">
                <a16:creationId xmlns:a16="http://schemas.microsoft.com/office/drawing/2014/main" id="{7CDE7298-5D52-70D1-F69E-D69450B91172}"/>
              </a:ext>
            </a:extLst>
          </p:cNvPr>
          <p:cNvSpPr txBox="1">
            <a:spLocks/>
          </p:cNvSpPr>
          <p:nvPr/>
        </p:nvSpPr>
        <p:spPr>
          <a:xfrm>
            <a:off x="419100" y="1116440"/>
            <a:ext cx="1716906" cy="522522"/>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white"/>
                </a:solidFill>
                <a:effectLst/>
                <a:uLnTx/>
                <a:uFillTx/>
                <a:latin typeface="Calibri"/>
                <a:ea typeface="+mn-ea"/>
                <a:cs typeface="+mn-cs"/>
              </a:rPr>
              <a:t>Grow membership by 1%</a:t>
            </a:r>
          </a:p>
        </p:txBody>
      </p:sp>
      <p:sp>
        <p:nvSpPr>
          <p:cNvPr id="7" name="TextBox 6">
            <a:extLst>
              <a:ext uri="{FF2B5EF4-FFF2-40B4-BE49-F238E27FC236}">
                <a16:creationId xmlns:a16="http://schemas.microsoft.com/office/drawing/2014/main" id="{ECFC03C2-4EF3-4D46-845B-14341A482AE5}"/>
              </a:ext>
            </a:extLst>
          </p:cNvPr>
          <p:cNvSpPr txBox="1"/>
          <p:nvPr/>
        </p:nvSpPr>
        <p:spPr>
          <a:xfrm>
            <a:off x="419899" y="1638956"/>
            <a:ext cx="1716107" cy="1242000"/>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sp>
        <p:nvSpPr>
          <p:cNvPr id="9" name="TextBox 8">
            <a:extLst>
              <a:ext uri="{FF2B5EF4-FFF2-40B4-BE49-F238E27FC236}">
                <a16:creationId xmlns:a16="http://schemas.microsoft.com/office/drawing/2014/main" id="{E214BE2D-888A-F7C9-9DAA-7644CEE11969}"/>
              </a:ext>
            </a:extLst>
          </p:cNvPr>
          <p:cNvSpPr txBox="1">
            <a:spLocks/>
          </p:cNvSpPr>
          <p:nvPr/>
        </p:nvSpPr>
        <p:spPr>
          <a:xfrm>
            <a:off x="2262705" y="1110775"/>
            <a:ext cx="1722989" cy="522522"/>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Increase professional reviewers</a:t>
            </a:r>
          </a:p>
        </p:txBody>
      </p:sp>
      <p:sp>
        <p:nvSpPr>
          <p:cNvPr id="10" name="TextBox 9">
            <a:extLst>
              <a:ext uri="{FF2B5EF4-FFF2-40B4-BE49-F238E27FC236}">
                <a16:creationId xmlns:a16="http://schemas.microsoft.com/office/drawing/2014/main" id="{28CF4E79-3C99-5548-DA2E-BBF5E93A9132}"/>
              </a:ext>
            </a:extLst>
          </p:cNvPr>
          <p:cNvSpPr txBox="1"/>
          <p:nvPr/>
        </p:nvSpPr>
        <p:spPr>
          <a:xfrm>
            <a:off x="2262705" y="1633291"/>
            <a:ext cx="1722989" cy="1242000"/>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nvGrpSpPr>
          <p:cNvPr id="12" name="Group 11">
            <a:extLst>
              <a:ext uri="{FF2B5EF4-FFF2-40B4-BE49-F238E27FC236}">
                <a16:creationId xmlns:a16="http://schemas.microsoft.com/office/drawing/2014/main" id="{3FD6C3F9-94C1-0E67-5AAE-256F14CFD9AA}"/>
              </a:ext>
            </a:extLst>
          </p:cNvPr>
          <p:cNvGrpSpPr/>
          <p:nvPr/>
        </p:nvGrpSpPr>
        <p:grpSpPr>
          <a:xfrm>
            <a:off x="4112393" y="1107619"/>
            <a:ext cx="1716906" cy="1764516"/>
            <a:chOff x="317112" y="1308025"/>
            <a:chExt cx="2669314" cy="2671240"/>
          </a:xfrm>
        </p:grpSpPr>
        <p:sp>
          <p:nvSpPr>
            <p:cNvPr id="13" name="TextBox 12">
              <a:extLst>
                <a:ext uri="{FF2B5EF4-FFF2-40B4-BE49-F238E27FC236}">
                  <a16:creationId xmlns:a16="http://schemas.microsoft.com/office/drawing/2014/main" id="{C8245E49-BF4E-16C6-D016-42349EF73BA2}"/>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Infrastructure Engineer Suite</a:t>
              </a:r>
            </a:p>
          </p:txBody>
        </p:sp>
        <p:sp>
          <p:nvSpPr>
            <p:cNvPr id="14" name="TextBox 13">
              <a:extLst>
                <a:ext uri="{FF2B5EF4-FFF2-40B4-BE49-F238E27FC236}">
                  <a16:creationId xmlns:a16="http://schemas.microsoft.com/office/drawing/2014/main" id="{64520CA1-17AE-4FF7-DADB-146FC97C8C9B}"/>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pic>
        <p:nvPicPr>
          <p:cNvPr id="15" name="Picture 14">
            <a:extLst>
              <a:ext uri="{FF2B5EF4-FFF2-40B4-BE49-F238E27FC236}">
                <a16:creationId xmlns:a16="http://schemas.microsoft.com/office/drawing/2014/main" id="{387290D0-ACC3-203A-DE92-35332636F9CC}"/>
              </a:ext>
            </a:extLst>
          </p:cNvPr>
          <p:cNvPicPr>
            <a:picLocks noChangeAspect="1"/>
          </p:cNvPicPr>
          <p:nvPr/>
        </p:nvPicPr>
        <p:blipFill>
          <a:blip r:embed="rId3"/>
          <a:stretch>
            <a:fillRect/>
          </a:stretch>
        </p:blipFill>
        <p:spPr>
          <a:xfrm>
            <a:off x="4120336" y="1630141"/>
            <a:ext cx="1706563" cy="1242000"/>
          </a:xfrm>
          <a:prstGeom prst="rect">
            <a:avLst/>
          </a:prstGeom>
        </p:spPr>
      </p:pic>
      <p:sp>
        <p:nvSpPr>
          <p:cNvPr id="19" name="TextBox 18">
            <a:extLst>
              <a:ext uri="{FF2B5EF4-FFF2-40B4-BE49-F238E27FC236}">
                <a16:creationId xmlns:a16="http://schemas.microsoft.com/office/drawing/2014/main" id="{F2F927F2-73C5-B422-BD5E-E4EFEAD0D9CD}"/>
              </a:ext>
            </a:extLst>
          </p:cNvPr>
          <p:cNvSpPr txBox="1">
            <a:spLocks/>
          </p:cNvSpPr>
          <p:nvPr/>
        </p:nvSpPr>
        <p:spPr>
          <a:xfrm>
            <a:off x="5955998" y="1116440"/>
            <a:ext cx="1716906" cy="522522"/>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Re-engaging members</a:t>
            </a:r>
          </a:p>
        </p:txBody>
      </p:sp>
      <p:sp>
        <p:nvSpPr>
          <p:cNvPr id="23" name="TextBox 22">
            <a:extLst>
              <a:ext uri="{FF2B5EF4-FFF2-40B4-BE49-F238E27FC236}">
                <a16:creationId xmlns:a16="http://schemas.microsoft.com/office/drawing/2014/main" id="{BDB9B1DE-6979-FFCA-918B-2BE0A70EE21F}"/>
              </a:ext>
            </a:extLst>
          </p:cNvPr>
          <p:cNvSpPr txBox="1">
            <a:spLocks/>
          </p:cNvSpPr>
          <p:nvPr/>
        </p:nvSpPr>
        <p:spPr>
          <a:xfrm>
            <a:off x="414814" y="2993994"/>
            <a:ext cx="1716906" cy="522522"/>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AMICE campaign</a:t>
            </a:r>
          </a:p>
        </p:txBody>
      </p:sp>
      <p:grpSp>
        <p:nvGrpSpPr>
          <p:cNvPr id="26" name="Group 25">
            <a:extLst>
              <a:ext uri="{FF2B5EF4-FFF2-40B4-BE49-F238E27FC236}">
                <a16:creationId xmlns:a16="http://schemas.microsoft.com/office/drawing/2014/main" id="{BF834C14-EE4F-8909-ABE7-3D37F998E648}"/>
              </a:ext>
            </a:extLst>
          </p:cNvPr>
          <p:cNvGrpSpPr/>
          <p:nvPr/>
        </p:nvGrpSpPr>
        <p:grpSpPr>
          <a:xfrm>
            <a:off x="2265747" y="2993994"/>
            <a:ext cx="1716906" cy="1764516"/>
            <a:chOff x="317112" y="1308025"/>
            <a:chExt cx="2669314" cy="2671240"/>
          </a:xfrm>
        </p:grpSpPr>
        <p:sp>
          <p:nvSpPr>
            <p:cNvPr id="27" name="TextBox 26">
              <a:extLst>
                <a:ext uri="{FF2B5EF4-FFF2-40B4-BE49-F238E27FC236}">
                  <a16:creationId xmlns:a16="http://schemas.microsoft.com/office/drawing/2014/main" id="{8B9EE2B3-4E61-7E9F-2F9E-03F7EE45DCF2}"/>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Hong Kong Mutual Recognition Agreement</a:t>
              </a:r>
            </a:p>
          </p:txBody>
        </p:sp>
        <p:sp>
          <p:nvSpPr>
            <p:cNvPr id="28" name="TextBox 27">
              <a:extLst>
                <a:ext uri="{FF2B5EF4-FFF2-40B4-BE49-F238E27FC236}">
                  <a16:creationId xmlns:a16="http://schemas.microsoft.com/office/drawing/2014/main" id="{F72F7E04-28BA-91AA-5468-68210D3FFBE7}"/>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sp>
        <p:nvSpPr>
          <p:cNvPr id="32" name="TextBox 31">
            <a:extLst>
              <a:ext uri="{FF2B5EF4-FFF2-40B4-BE49-F238E27FC236}">
                <a16:creationId xmlns:a16="http://schemas.microsoft.com/office/drawing/2014/main" id="{F6606B82-004B-AD8F-7B90-06B5FACABB73}"/>
              </a:ext>
            </a:extLst>
          </p:cNvPr>
          <p:cNvSpPr txBox="1">
            <a:spLocks/>
          </p:cNvSpPr>
          <p:nvPr/>
        </p:nvSpPr>
        <p:spPr>
          <a:xfrm>
            <a:off x="4120336" y="2993920"/>
            <a:ext cx="1716906" cy="522522"/>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Apprenticeship – the “ICE Guide”</a:t>
            </a:r>
          </a:p>
        </p:txBody>
      </p:sp>
      <p:grpSp>
        <p:nvGrpSpPr>
          <p:cNvPr id="35" name="Group 34">
            <a:extLst>
              <a:ext uri="{FF2B5EF4-FFF2-40B4-BE49-F238E27FC236}">
                <a16:creationId xmlns:a16="http://schemas.microsoft.com/office/drawing/2014/main" id="{A1B3B9B3-F630-92E4-0B16-C4BA6A922915}"/>
              </a:ext>
            </a:extLst>
          </p:cNvPr>
          <p:cNvGrpSpPr/>
          <p:nvPr/>
        </p:nvGrpSpPr>
        <p:grpSpPr>
          <a:xfrm>
            <a:off x="5971269" y="2997082"/>
            <a:ext cx="1716906" cy="1764516"/>
            <a:chOff x="317112" y="1308025"/>
            <a:chExt cx="2669314" cy="2671240"/>
          </a:xfrm>
        </p:grpSpPr>
        <p:sp>
          <p:nvSpPr>
            <p:cNvPr id="36" name="TextBox 35">
              <a:extLst>
                <a:ext uri="{FF2B5EF4-FFF2-40B4-BE49-F238E27FC236}">
                  <a16:creationId xmlns:a16="http://schemas.microsoft.com/office/drawing/2014/main" id="{6E04A7AD-1F73-0538-6951-AC850896E6F3}"/>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ICE Connects – women in fellowship </a:t>
              </a:r>
            </a:p>
          </p:txBody>
        </p:sp>
        <p:sp>
          <p:nvSpPr>
            <p:cNvPr id="37" name="TextBox 36">
              <a:extLst>
                <a:ext uri="{FF2B5EF4-FFF2-40B4-BE49-F238E27FC236}">
                  <a16:creationId xmlns:a16="http://schemas.microsoft.com/office/drawing/2014/main" id="{D110A0CC-5A12-EC18-23F9-9FB064E30647}"/>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pic>
        <p:nvPicPr>
          <p:cNvPr id="38" name="Picture 37">
            <a:extLst>
              <a:ext uri="{FF2B5EF4-FFF2-40B4-BE49-F238E27FC236}">
                <a16:creationId xmlns:a16="http://schemas.microsoft.com/office/drawing/2014/main" id="{F0A2CEF8-030A-0973-A670-D5DD7BFB4AC1}"/>
              </a:ext>
            </a:extLst>
          </p:cNvPr>
          <p:cNvPicPr preferRelativeResize="0">
            <a:picLocks/>
          </p:cNvPicPr>
          <p:nvPr/>
        </p:nvPicPr>
        <p:blipFill>
          <a:blip r:embed="rId4"/>
          <a:stretch>
            <a:fillRect/>
          </a:stretch>
        </p:blipFill>
        <p:spPr>
          <a:xfrm>
            <a:off x="5976527" y="3521514"/>
            <a:ext cx="1710000" cy="1234800"/>
          </a:xfrm>
          <a:prstGeom prst="rect">
            <a:avLst/>
          </a:prstGeom>
        </p:spPr>
      </p:pic>
      <p:pic>
        <p:nvPicPr>
          <p:cNvPr id="39" name="Picture 38">
            <a:extLst>
              <a:ext uri="{FF2B5EF4-FFF2-40B4-BE49-F238E27FC236}">
                <a16:creationId xmlns:a16="http://schemas.microsoft.com/office/drawing/2014/main" id="{F1E8C515-3CE1-5EBB-77A8-3CA34D3D1EDF}"/>
              </a:ext>
            </a:extLst>
          </p:cNvPr>
          <p:cNvPicPr>
            <a:picLocks noChangeAspect="1"/>
          </p:cNvPicPr>
          <p:nvPr/>
        </p:nvPicPr>
        <p:blipFill>
          <a:blip r:embed="rId5"/>
          <a:stretch>
            <a:fillRect/>
          </a:stretch>
        </p:blipFill>
        <p:spPr>
          <a:xfrm>
            <a:off x="5978176" y="3528357"/>
            <a:ext cx="1710000" cy="1242000"/>
          </a:xfrm>
          <a:prstGeom prst="rect">
            <a:avLst/>
          </a:prstGeom>
        </p:spPr>
      </p:pic>
      <p:pic>
        <p:nvPicPr>
          <p:cNvPr id="1030" name="Picture 6" descr="Image result for re-engaging members">
            <a:extLst>
              <a:ext uri="{FF2B5EF4-FFF2-40B4-BE49-F238E27FC236}">
                <a16:creationId xmlns:a16="http://schemas.microsoft.com/office/drawing/2014/main" id="{59966E5B-ECFA-C099-947E-64E54A2923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5998" y="1630141"/>
            <a:ext cx="1716906" cy="125081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associated members">
            <a:extLst>
              <a:ext uri="{FF2B5EF4-FFF2-40B4-BE49-F238E27FC236}">
                <a16:creationId xmlns:a16="http://schemas.microsoft.com/office/drawing/2014/main" id="{40C56F05-7CA3-D6A9-A0A3-AC5EE05775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 y="3504539"/>
            <a:ext cx="1705471" cy="125705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0850EBE4-46C4-D215-D130-66473DC75CD8}"/>
              </a:ext>
            </a:extLst>
          </p:cNvPr>
          <p:cNvSpPr txBox="1"/>
          <p:nvPr/>
        </p:nvSpPr>
        <p:spPr>
          <a:xfrm>
            <a:off x="4119275" y="3525195"/>
            <a:ext cx="1716107" cy="1242000"/>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pic>
        <p:nvPicPr>
          <p:cNvPr id="16" name="Picture 15">
            <a:extLst>
              <a:ext uri="{FF2B5EF4-FFF2-40B4-BE49-F238E27FC236}">
                <a16:creationId xmlns:a16="http://schemas.microsoft.com/office/drawing/2014/main" id="{7C848F0A-564D-56C8-3A1F-7DCD6DE3AB10}"/>
              </a:ext>
            </a:extLst>
          </p:cNvPr>
          <p:cNvPicPr>
            <a:picLocks noChangeAspect="1"/>
          </p:cNvPicPr>
          <p:nvPr/>
        </p:nvPicPr>
        <p:blipFill>
          <a:blip r:embed="rId8"/>
          <a:stretch>
            <a:fillRect/>
          </a:stretch>
        </p:blipFill>
        <p:spPr>
          <a:xfrm>
            <a:off x="4134570" y="3525127"/>
            <a:ext cx="1716906" cy="1242000"/>
          </a:xfrm>
          <a:prstGeom prst="rect">
            <a:avLst/>
          </a:prstGeom>
        </p:spPr>
      </p:pic>
      <p:pic>
        <p:nvPicPr>
          <p:cNvPr id="18" name="Picture 17">
            <a:extLst>
              <a:ext uri="{FF2B5EF4-FFF2-40B4-BE49-F238E27FC236}">
                <a16:creationId xmlns:a16="http://schemas.microsoft.com/office/drawing/2014/main" id="{2DC1DAE8-AE93-6F12-2678-F3BB5F9E53B9}"/>
              </a:ext>
            </a:extLst>
          </p:cNvPr>
          <p:cNvPicPr>
            <a:picLocks noChangeAspect="1"/>
          </p:cNvPicPr>
          <p:nvPr/>
        </p:nvPicPr>
        <p:blipFill>
          <a:blip r:embed="rId9"/>
          <a:stretch>
            <a:fillRect/>
          </a:stretch>
        </p:blipFill>
        <p:spPr>
          <a:xfrm>
            <a:off x="433509" y="1645261"/>
            <a:ext cx="1697368" cy="1233180"/>
          </a:xfrm>
          <a:prstGeom prst="rect">
            <a:avLst/>
          </a:prstGeom>
        </p:spPr>
      </p:pic>
      <p:pic>
        <p:nvPicPr>
          <p:cNvPr id="20" name="Picture 19">
            <a:extLst>
              <a:ext uri="{FF2B5EF4-FFF2-40B4-BE49-F238E27FC236}">
                <a16:creationId xmlns:a16="http://schemas.microsoft.com/office/drawing/2014/main" id="{7D29FD42-96DC-C511-BCDA-0A28CAF86CE9}"/>
              </a:ext>
            </a:extLst>
          </p:cNvPr>
          <p:cNvPicPr>
            <a:picLocks noChangeAspect="1"/>
          </p:cNvPicPr>
          <p:nvPr/>
        </p:nvPicPr>
        <p:blipFill>
          <a:blip r:embed="rId10"/>
          <a:stretch>
            <a:fillRect/>
          </a:stretch>
        </p:blipFill>
        <p:spPr>
          <a:xfrm>
            <a:off x="2271204" y="3517778"/>
            <a:ext cx="1705471" cy="1237644"/>
          </a:xfrm>
          <a:prstGeom prst="rect">
            <a:avLst/>
          </a:prstGeom>
        </p:spPr>
      </p:pic>
      <p:pic>
        <p:nvPicPr>
          <p:cNvPr id="21" name="Picture 20">
            <a:extLst>
              <a:ext uri="{FF2B5EF4-FFF2-40B4-BE49-F238E27FC236}">
                <a16:creationId xmlns:a16="http://schemas.microsoft.com/office/drawing/2014/main" id="{4AB05BFC-2BB9-B310-D0DC-E810041519E7}"/>
              </a:ext>
            </a:extLst>
          </p:cNvPr>
          <p:cNvPicPr>
            <a:picLocks noChangeAspect="1"/>
          </p:cNvPicPr>
          <p:nvPr/>
        </p:nvPicPr>
        <p:blipFill>
          <a:blip r:embed="rId11"/>
          <a:stretch>
            <a:fillRect/>
          </a:stretch>
        </p:blipFill>
        <p:spPr>
          <a:xfrm>
            <a:off x="2271204" y="1638955"/>
            <a:ext cx="1705143" cy="1233179"/>
          </a:xfrm>
          <a:prstGeom prst="rect">
            <a:avLst/>
          </a:prstGeom>
        </p:spPr>
      </p:pic>
    </p:spTree>
    <p:extLst>
      <p:ext uri="{BB962C8B-B14F-4D97-AF65-F5344CB8AC3E}">
        <p14:creationId xmlns:p14="http://schemas.microsoft.com/office/powerpoint/2010/main" val="695894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FA0A0-2FFD-65F3-DAEB-F97C8CC12A58}"/>
              </a:ext>
            </a:extLst>
          </p:cNvPr>
          <p:cNvSpPr>
            <a:spLocks noGrp="1"/>
          </p:cNvSpPr>
          <p:nvPr>
            <p:ph type="title"/>
          </p:nvPr>
        </p:nvSpPr>
        <p:spPr/>
        <p:txBody>
          <a:bodyPr/>
          <a:lstStyle/>
          <a:p>
            <a:r>
              <a:rPr lang="en-GB"/>
              <a:t>Membership 2025 programmes</a:t>
            </a:r>
          </a:p>
        </p:txBody>
      </p:sp>
      <p:sp>
        <p:nvSpPr>
          <p:cNvPr id="3" name="Date Placeholder 2">
            <a:extLst>
              <a:ext uri="{FF2B5EF4-FFF2-40B4-BE49-F238E27FC236}">
                <a16:creationId xmlns:a16="http://schemas.microsoft.com/office/drawing/2014/main" id="{477803FF-BE2D-4EA3-5658-03BC0D8EEAE0}"/>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E9ED77EF-B342-3A48-8A42-703223A61E55}" type="datetime1">
              <a:rPr kumimoji="0" lang="en-GB" sz="900" b="0" i="0" u="none" strike="noStrike" kern="1200" cap="none" spc="0" normalizeH="0" baseline="0" noProof="0" smtClean="0">
                <a:ln>
                  <a:noFill/>
                </a:ln>
                <a:solidFill>
                  <a:prstClr val="white">
                    <a:lumMod val="50000"/>
                  </a:prstClr>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10/01/2025</a:t>
            </a:fld>
            <a:endParaRPr kumimoji="0" lang="en-US" sz="900" b="0" i="0" u="none" strike="noStrike" kern="1200" cap="none" spc="0" normalizeH="0" baseline="0" noProof="0">
              <a:ln>
                <a:noFill/>
              </a:ln>
              <a:solidFill>
                <a:prstClr val="white">
                  <a:lumMod val="50000"/>
                </a:prstClr>
              </a:solidFill>
              <a:effectLst/>
              <a:uLnTx/>
              <a:uFillTx/>
              <a:latin typeface="Arial"/>
              <a:ea typeface="+mn-ea"/>
              <a:cs typeface="Arial"/>
            </a:endParaRPr>
          </a:p>
        </p:txBody>
      </p:sp>
      <p:sp>
        <p:nvSpPr>
          <p:cNvPr id="4" name="Footer Placeholder 3">
            <a:extLst>
              <a:ext uri="{FF2B5EF4-FFF2-40B4-BE49-F238E27FC236}">
                <a16:creationId xmlns:a16="http://schemas.microsoft.com/office/drawing/2014/main" id="{D3F32B90-F77D-C345-CEB5-A609EEBBC4C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white">
                    <a:lumMod val="50000"/>
                  </a:prstClr>
                </a:solidFill>
                <a:effectLst/>
                <a:uLnTx/>
                <a:uFillTx/>
                <a:latin typeface="Arial"/>
                <a:ea typeface="+mn-ea"/>
                <a:cs typeface="Arial"/>
              </a:rPr>
              <a:t>Institution of Civil Engineers</a:t>
            </a:r>
          </a:p>
        </p:txBody>
      </p:sp>
      <p:sp>
        <p:nvSpPr>
          <p:cNvPr id="5" name="Slide Number Placeholder 4">
            <a:extLst>
              <a:ext uri="{FF2B5EF4-FFF2-40B4-BE49-F238E27FC236}">
                <a16:creationId xmlns:a16="http://schemas.microsoft.com/office/drawing/2014/main" id="{F12B2646-2362-053C-9FB5-6E6AB79609D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4AFA7FE-CD8C-F049-A609-816E200170F9}" type="slidenum">
              <a:rPr kumimoji="0" lang="en-US" sz="900" b="0" i="0" u="none" strike="noStrike" kern="1200" cap="none" spc="0" normalizeH="0" baseline="0" noProof="0" smtClean="0">
                <a:ln>
                  <a:noFill/>
                </a:ln>
                <a:solidFill>
                  <a:prstClr val="white">
                    <a:lumMod val="50000"/>
                  </a:prst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prstClr val="white">
                  <a:lumMod val="50000"/>
                </a:prstClr>
              </a:solidFill>
              <a:effectLst/>
              <a:uLnTx/>
              <a:uFillTx/>
              <a:latin typeface="Arial"/>
              <a:ea typeface="+mn-ea"/>
              <a:cs typeface="Arial"/>
            </a:endParaRPr>
          </a:p>
        </p:txBody>
      </p:sp>
      <p:sp>
        <p:nvSpPr>
          <p:cNvPr id="6" name="TextBox 5">
            <a:extLst>
              <a:ext uri="{FF2B5EF4-FFF2-40B4-BE49-F238E27FC236}">
                <a16:creationId xmlns:a16="http://schemas.microsoft.com/office/drawing/2014/main" id="{7CDE7298-5D52-70D1-F69E-D69450B91172}"/>
              </a:ext>
            </a:extLst>
          </p:cNvPr>
          <p:cNvSpPr txBox="1">
            <a:spLocks/>
          </p:cNvSpPr>
          <p:nvPr/>
        </p:nvSpPr>
        <p:spPr>
          <a:xfrm>
            <a:off x="419100" y="1116440"/>
            <a:ext cx="1716906" cy="522522"/>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white"/>
                </a:solidFill>
                <a:effectLst/>
                <a:uLnTx/>
                <a:uFillTx/>
                <a:latin typeface="Calibri"/>
                <a:ea typeface="+mn-ea"/>
                <a:cs typeface="+mn-cs"/>
              </a:rPr>
              <a:t>Girlguiding partnership</a:t>
            </a:r>
          </a:p>
        </p:txBody>
      </p:sp>
      <p:sp>
        <p:nvSpPr>
          <p:cNvPr id="7" name="TextBox 6">
            <a:extLst>
              <a:ext uri="{FF2B5EF4-FFF2-40B4-BE49-F238E27FC236}">
                <a16:creationId xmlns:a16="http://schemas.microsoft.com/office/drawing/2014/main" id="{ECFC03C2-4EF3-4D46-845B-14341A482AE5}"/>
              </a:ext>
            </a:extLst>
          </p:cNvPr>
          <p:cNvSpPr txBox="1"/>
          <p:nvPr/>
        </p:nvSpPr>
        <p:spPr>
          <a:xfrm>
            <a:off x="419899" y="1638956"/>
            <a:ext cx="1716107" cy="1242000"/>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pic>
        <p:nvPicPr>
          <p:cNvPr id="8" name="Picture 12">
            <a:extLst>
              <a:ext uri="{FF2B5EF4-FFF2-40B4-BE49-F238E27FC236}">
                <a16:creationId xmlns:a16="http://schemas.microsoft.com/office/drawing/2014/main" id="{25D0E44D-2707-E770-AA44-8939B9284AAB}"/>
              </a:ext>
            </a:extLst>
          </p:cNvPr>
          <p:cNvPicPr preferRelativeResize="0">
            <a:picLocks noChangeArrowheads="1"/>
          </p:cNvPicPr>
          <p:nvPr/>
        </p:nvPicPr>
        <p:blipFill rotWithShape="1">
          <a:blip r:embed="rId3"/>
          <a:srcRect l="1319" t="1544" r="1319"/>
          <a:stretch/>
        </p:blipFill>
        <p:spPr bwMode="auto">
          <a:xfrm>
            <a:off x="422563" y="1640491"/>
            <a:ext cx="1709157" cy="12348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214BE2D-888A-F7C9-9DAA-7644CEE11969}"/>
              </a:ext>
            </a:extLst>
          </p:cNvPr>
          <p:cNvSpPr txBox="1">
            <a:spLocks/>
          </p:cNvSpPr>
          <p:nvPr/>
        </p:nvSpPr>
        <p:spPr>
          <a:xfrm>
            <a:off x="2262705" y="1110775"/>
            <a:ext cx="1722989" cy="522522"/>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Enhance digital engagement of  16–18-year-olds</a:t>
            </a:r>
          </a:p>
        </p:txBody>
      </p:sp>
      <p:sp>
        <p:nvSpPr>
          <p:cNvPr id="10" name="TextBox 9">
            <a:extLst>
              <a:ext uri="{FF2B5EF4-FFF2-40B4-BE49-F238E27FC236}">
                <a16:creationId xmlns:a16="http://schemas.microsoft.com/office/drawing/2014/main" id="{28CF4E79-3C99-5548-DA2E-BBF5E93A9132}"/>
              </a:ext>
            </a:extLst>
          </p:cNvPr>
          <p:cNvSpPr txBox="1"/>
          <p:nvPr/>
        </p:nvSpPr>
        <p:spPr>
          <a:xfrm>
            <a:off x="2262705" y="1633291"/>
            <a:ext cx="1722989" cy="1242000"/>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pic>
        <p:nvPicPr>
          <p:cNvPr id="11" name="Picture 10">
            <a:extLst>
              <a:ext uri="{FF2B5EF4-FFF2-40B4-BE49-F238E27FC236}">
                <a16:creationId xmlns:a16="http://schemas.microsoft.com/office/drawing/2014/main" id="{31CA507D-3CCF-3B11-91CB-24EC63721289}"/>
              </a:ext>
            </a:extLst>
          </p:cNvPr>
          <p:cNvPicPr preferRelativeResize="0">
            <a:picLocks noChangeArrowheads="1"/>
          </p:cNvPicPr>
          <p:nvPr/>
        </p:nvPicPr>
        <p:blipFill rotWithShape="1">
          <a:blip r:embed="rId4"/>
          <a:srcRect l="12822" t="1532" r="11465"/>
          <a:stretch/>
        </p:blipFill>
        <p:spPr bwMode="auto">
          <a:xfrm>
            <a:off x="2266833" y="1637341"/>
            <a:ext cx="1713600" cy="123480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3FD6C3F9-94C1-0E67-5AAE-256F14CFD9AA}"/>
              </a:ext>
            </a:extLst>
          </p:cNvPr>
          <p:cNvGrpSpPr/>
          <p:nvPr/>
        </p:nvGrpSpPr>
        <p:grpSpPr>
          <a:xfrm>
            <a:off x="4112393" y="1107619"/>
            <a:ext cx="1716906" cy="1764516"/>
            <a:chOff x="317112" y="1308025"/>
            <a:chExt cx="2669314" cy="2671240"/>
          </a:xfrm>
        </p:grpSpPr>
        <p:sp>
          <p:nvSpPr>
            <p:cNvPr id="13" name="TextBox 12">
              <a:extLst>
                <a:ext uri="{FF2B5EF4-FFF2-40B4-BE49-F238E27FC236}">
                  <a16:creationId xmlns:a16="http://schemas.microsoft.com/office/drawing/2014/main" id="{C8245E49-BF4E-16C6-D016-42349EF73BA2}"/>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Consolidate Academic and Corporate Partners</a:t>
              </a:r>
            </a:p>
          </p:txBody>
        </p:sp>
        <p:sp>
          <p:nvSpPr>
            <p:cNvPr id="14" name="TextBox 13">
              <a:extLst>
                <a:ext uri="{FF2B5EF4-FFF2-40B4-BE49-F238E27FC236}">
                  <a16:creationId xmlns:a16="http://schemas.microsoft.com/office/drawing/2014/main" id="{64520CA1-17AE-4FF7-DADB-146FC97C8C9B}"/>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grpSp>
        <p:nvGrpSpPr>
          <p:cNvPr id="18" name="Group 17">
            <a:extLst>
              <a:ext uri="{FF2B5EF4-FFF2-40B4-BE49-F238E27FC236}">
                <a16:creationId xmlns:a16="http://schemas.microsoft.com/office/drawing/2014/main" id="{6205BB0D-2114-6E9E-19FC-677C699337CC}"/>
              </a:ext>
            </a:extLst>
          </p:cNvPr>
          <p:cNvGrpSpPr/>
          <p:nvPr/>
        </p:nvGrpSpPr>
        <p:grpSpPr>
          <a:xfrm>
            <a:off x="5955998" y="1116440"/>
            <a:ext cx="1716906" cy="1764516"/>
            <a:chOff x="317112" y="1308025"/>
            <a:chExt cx="2669314" cy="2671240"/>
          </a:xfrm>
        </p:grpSpPr>
        <p:sp>
          <p:nvSpPr>
            <p:cNvPr id="19" name="TextBox 18">
              <a:extLst>
                <a:ext uri="{FF2B5EF4-FFF2-40B4-BE49-F238E27FC236}">
                  <a16:creationId xmlns:a16="http://schemas.microsoft.com/office/drawing/2014/main" id="{F2F927F2-73C5-B422-BD5E-E4EFEAD0D9CD}"/>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endParaRPr kumimoji="0" lang="en-US" sz="1200" b="1" i="0" u="none" strike="noStrike" kern="1200" cap="none" spc="0" normalizeH="0" baseline="0" noProof="0">
                <a:ln>
                  <a:noFill/>
                </a:ln>
                <a:solidFill>
                  <a:prstClr val="white"/>
                </a:solidFill>
                <a:effectLst/>
                <a:uLnTx/>
                <a:uFillTx/>
                <a:latin typeface="Calibri"/>
                <a:ea typeface="+mn-ea"/>
                <a:cs typeface="+mn-cs"/>
              </a:endParaRPr>
            </a:p>
            <a:p>
              <a:pPr algn="ctr"/>
              <a:r>
                <a:rPr kumimoji="0" lang="en-US" sz="1200" b="1" i="0" u="none" strike="noStrike" kern="1200" cap="none" spc="0" normalizeH="0" baseline="0" noProof="0">
                  <a:ln>
                    <a:noFill/>
                  </a:ln>
                  <a:solidFill>
                    <a:prstClr val="white"/>
                  </a:solidFill>
                  <a:effectLst/>
                  <a:uLnTx/>
                  <a:uFillTx/>
                  <a:latin typeface="Calibri"/>
                  <a:ea typeface="+mn-ea"/>
                  <a:cs typeface="+mn-cs"/>
                </a:rPr>
                <a:t>Devolved nations and regional insights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C39E1B39-FC95-2BC7-3541-CA46340A5572}"/>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grpSp>
        <p:nvGrpSpPr>
          <p:cNvPr id="22" name="Group 21">
            <a:extLst>
              <a:ext uri="{FF2B5EF4-FFF2-40B4-BE49-F238E27FC236}">
                <a16:creationId xmlns:a16="http://schemas.microsoft.com/office/drawing/2014/main" id="{8B559977-FFEA-5115-FC80-62577D572678}"/>
              </a:ext>
            </a:extLst>
          </p:cNvPr>
          <p:cNvGrpSpPr/>
          <p:nvPr/>
        </p:nvGrpSpPr>
        <p:grpSpPr>
          <a:xfrm>
            <a:off x="414814" y="2993994"/>
            <a:ext cx="1716906" cy="1764516"/>
            <a:chOff x="317112" y="1308025"/>
            <a:chExt cx="2669314" cy="2671240"/>
          </a:xfrm>
        </p:grpSpPr>
        <p:sp>
          <p:nvSpPr>
            <p:cNvPr id="23" name="TextBox 22">
              <a:extLst>
                <a:ext uri="{FF2B5EF4-FFF2-40B4-BE49-F238E27FC236}">
                  <a16:creationId xmlns:a16="http://schemas.microsoft.com/office/drawing/2014/main" id="{BDB9B1DE-6979-FFCA-918B-2BE0A70EE21F}"/>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err="1">
                  <a:ln>
                    <a:noFill/>
                  </a:ln>
                  <a:solidFill>
                    <a:prstClr val="white"/>
                  </a:solidFill>
                  <a:effectLst/>
                  <a:uLnTx/>
                  <a:uFillTx/>
                  <a:latin typeface="Calibri"/>
                  <a:ea typeface="+mn-ea"/>
                  <a:cs typeface="+mn-cs"/>
                </a:rPr>
                <a:t>SocEnv</a:t>
              </a:r>
              <a:r>
                <a:rPr kumimoji="0" lang="en-US" sz="1200" b="1" i="0" u="none" strike="noStrike" kern="1200" cap="none" spc="0" normalizeH="0" baseline="0" noProof="0">
                  <a:ln>
                    <a:noFill/>
                  </a:ln>
                  <a:solidFill>
                    <a:prstClr val="white"/>
                  </a:solidFill>
                  <a:effectLst/>
                  <a:uLnTx/>
                  <a:uFillTx/>
                  <a:latin typeface="Calibri"/>
                  <a:ea typeface="+mn-ea"/>
                  <a:cs typeface="+mn-cs"/>
                </a:rPr>
                <a:t> campaign</a:t>
              </a:r>
            </a:p>
          </p:txBody>
        </p:sp>
        <p:sp>
          <p:nvSpPr>
            <p:cNvPr id="24" name="TextBox 23">
              <a:extLst>
                <a:ext uri="{FF2B5EF4-FFF2-40B4-BE49-F238E27FC236}">
                  <a16:creationId xmlns:a16="http://schemas.microsoft.com/office/drawing/2014/main" id="{2CB86A80-E1FD-F742-9C8B-9CFAF8FE27EB}"/>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pic>
        <p:nvPicPr>
          <p:cNvPr id="25" name="Picture 24">
            <a:extLst>
              <a:ext uri="{FF2B5EF4-FFF2-40B4-BE49-F238E27FC236}">
                <a16:creationId xmlns:a16="http://schemas.microsoft.com/office/drawing/2014/main" id="{6B29EF56-4CE3-64BA-E6BE-89166AC7A9A0}"/>
              </a:ext>
            </a:extLst>
          </p:cNvPr>
          <p:cNvPicPr preferRelativeResize="0">
            <a:picLocks/>
          </p:cNvPicPr>
          <p:nvPr/>
        </p:nvPicPr>
        <p:blipFill>
          <a:blip r:embed="rId5"/>
          <a:stretch>
            <a:fillRect/>
          </a:stretch>
        </p:blipFill>
        <p:spPr>
          <a:xfrm>
            <a:off x="418278" y="3519598"/>
            <a:ext cx="1710000" cy="1242000"/>
          </a:xfrm>
          <a:prstGeom prst="rect">
            <a:avLst/>
          </a:prstGeom>
        </p:spPr>
      </p:pic>
      <p:grpSp>
        <p:nvGrpSpPr>
          <p:cNvPr id="26" name="Group 25">
            <a:extLst>
              <a:ext uri="{FF2B5EF4-FFF2-40B4-BE49-F238E27FC236}">
                <a16:creationId xmlns:a16="http://schemas.microsoft.com/office/drawing/2014/main" id="{BF834C14-EE4F-8909-ABE7-3D37F998E648}"/>
              </a:ext>
            </a:extLst>
          </p:cNvPr>
          <p:cNvGrpSpPr/>
          <p:nvPr/>
        </p:nvGrpSpPr>
        <p:grpSpPr>
          <a:xfrm>
            <a:off x="2265747" y="2993994"/>
            <a:ext cx="1716906" cy="1764516"/>
            <a:chOff x="317112" y="1308025"/>
            <a:chExt cx="2669314" cy="2671240"/>
          </a:xfrm>
        </p:grpSpPr>
        <p:sp>
          <p:nvSpPr>
            <p:cNvPr id="27" name="TextBox 26">
              <a:extLst>
                <a:ext uri="{FF2B5EF4-FFF2-40B4-BE49-F238E27FC236}">
                  <a16:creationId xmlns:a16="http://schemas.microsoft.com/office/drawing/2014/main" id="{8B9EE2B3-4E61-7E9F-2F9E-03F7EE45DCF2}"/>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Railway 200</a:t>
              </a:r>
            </a:p>
          </p:txBody>
        </p:sp>
        <p:sp>
          <p:nvSpPr>
            <p:cNvPr id="28" name="TextBox 27">
              <a:extLst>
                <a:ext uri="{FF2B5EF4-FFF2-40B4-BE49-F238E27FC236}">
                  <a16:creationId xmlns:a16="http://schemas.microsoft.com/office/drawing/2014/main" id="{F72F7E04-28BA-91AA-5468-68210D3FFBE7}"/>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pic>
        <p:nvPicPr>
          <p:cNvPr id="29" name="Picture 28">
            <a:extLst>
              <a:ext uri="{FF2B5EF4-FFF2-40B4-BE49-F238E27FC236}">
                <a16:creationId xmlns:a16="http://schemas.microsoft.com/office/drawing/2014/main" id="{3CD8C8E8-7D7C-9A0C-021C-356F0A5FBB04}"/>
              </a:ext>
            </a:extLst>
          </p:cNvPr>
          <p:cNvPicPr preferRelativeResize="0">
            <a:picLocks/>
          </p:cNvPicPr>
          <p:nvPr/>
        </p:nvPicPr>
        <p:blipFill>
          <a:blip r:embed="rId6"/>
          <a:stretch>
            <a:fillRect/>
          </a:stretch>
        </p:blipFill>
        <p:spPr>
          <a:xfrm>
            <a:off x="2274963" y="3519573"/>
            <a:ext cx="1710000" cy="1238910"/>
          </a:xfrm>
          <a:prstGeom prst="rect">
            <a:avLst/>
          </a:prstGeom>
        </p:spPr>
      </p:pic>
      <p:pic>
        <p:nvPicPr>
          <p:cNvPr id="30" name="Picture 29">
            <a:extLst>
              <a:ext uri="{FF2B5EF4-FFF2-40B4-BE49-F238E27FC236}">
                <a16:creationId xmlns:a16="http://schemas.microsoft.com/office/drawing/2014/main" id="{C30E21FA-DABC-54BB-723D-ABFD9EC04AEA}"/>
              </a:ext>
            </a:extLst>
          </p:cNvPr>
          <p:cNvPicPr>
            <a:picLocks noChangeAspect="1"/>
          </p:cNvPicPr>
          <p:nvPr/>
        </p:nvPicPr>
        <p:blipFill>
          <a:blip r:embed="rId7"/>
          <a:stretch>
            <a:fillRect/>
          </a:stretch>
        </p:blipFill>
        <p:spPr>
          <a:xfrm>
            <a:off x="2274963" y="3525268"/>
            <a:ext cx="1705470" cy="1233173"/>
          </a:xfrm>
          <a:prstGeom prst="rect">
            <a:avLst/>
          </a:prstGeom>
        </p:spPr>
      </p:pic>
      <p:grpSp>
        <p:nvGrpSpPr>
          <p:cNvPr id="31" name="Group 30">
            <a:extLst>
              <a:ext uri="{FF2B5EF4-FFF2-40B4-BE49-F238E27FC236}">
                <a16:creationId xmlns:a16="http://schemas.microsoft.com/office/drawing/2014/main" id="{D7906C88-6170-DCB3-6F5F-BC5956EDA98A}"/>
              </a:ext>
            </a:extLst>
          </p:cNvPr>
          <p:cNvGrpSpPr/>
          <p:nvPr/>
        </p:nvGrpSpPr>
        <p:grpSpPr>
          <a:xfrm>
            <a:off x="4120336" y="2993920"/>
            <a:ext cx="1716906" cy="1764516"/>
            <a:chOff x="317112" y="1308025"/>
            <a:chExt cx="2669314" cy="2671240"/>
          </a:xfrm>
        </p:grpSpPr>
        <p:sp>
          <p:nvSpPr>
            <p:cNvPr id="32" name="TextBox 31">
              <a:extLst>
                <a:ext uri="{FF2B5EF4-FFF2-40B4-BE49-F238E27FC236}">
                  <a16:creationId xmlns:a16="http://schemas.microsoft.com/office/drawing/2014/main" id="{F6606B82-004B-AD8F-7B90-06B5FACABB73}"/>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Reservoir Safety Review</a:t>
              </a:r>
            </a:p>
          </p:txBody>
        </p:sp>
        <p:sp>
          <p:nvSpPr>
            <p:cNvPr id="33" name="TextBox 32">
              <a:extLst>
                <a:ext uri="{FF2B5EF4-FFF2-40B4-BE49-F238E27FC236}">
                  <a16:creationId xmlns:a16="http://schemas.microsoft.com/office/drawing/2014/main" id="{79EF2E3B-ABA0-C3D4-41FE-8CD2D22B3D19}"/>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pic>
        <p:nvPicPr>
          <p:cNvPr id="34" name="Picture 33">
            <a:extLst>
              <a:ext uri="{FF2B5EF4-FFF2-40B4-BE49-F238E27FC236}">
                <a16:creationId xmlns:a16="http://schemas.microsoft.com/office/drawing/2014/main" id="{AFC2E493-A5FF-19A3-EE3A-005020A58B8F}"/>
              </a:ext>
            </a:extLst>
          </p:cNvPr>
          <p:cNvPicPr preferRelativeResize="0">
            <a:picLocks/>
          </p:cNvPicPr>
          <p:nvPr/>
        </p:nvPicPr>
        <p:blipFill>
          <a:blip r:embed="rId8"/>
          <a:stretch>
            <a:fillRect/>
          </a:stretch>
        </p:blipFill>
        <p:spPr>
          <a:xfrm>
            <a:off x="4125594" y="3518352"/>
            <a:ext cx="1710000" cy="1234800"/>
          </a:xfrm>
          <a:prstGeom prst="rect">
            <a:avLst/>
          </a:prstGeom>
        </p:spPr>
      </p:pic>
      <p:grpSp>
        <p:nvGrpSpPr>
          <p:cNvPr id="35" name="Group 34">
            <a:extLst>
              <a:ext uri="{FF2B5EF4-FFF2-40B4-BE49-F238E27FC236}">
                <a16:creationId xmlns:a16="http://schemas.microsoft.com/office/drawing/2014/main" id="{A1B3B9B3-F630-92E4-0B16-C4BA6A922915}"/>
              </a:ext>
            </a:extLst>
          </p:cNvPr>
          <p:cNvGrpSpPr/>
          <p:nvPr/>
        </p:nvGrpSpPr>
        <p:grpSpPr>
          <a:xfrm>
            <a:off x="5971269" y="2997082"/>
            <a:ext cx="1716906" cy="1764516"/>
            <a:chOff x="317112" y="1308025"/>
            <a:chExt cx="2669314" cy="2671240"/>
          </a:xfrm>
        </p:grpSpPr>
        <p:sp>
          <p:nvSpPr>
            <p:cNvPr id="36" name="TextBox 35">
              <a:extLst>
                <a:ext uri="{FF2B5EF4-FFF2-40B4-BE49-F238E27FC236}">
                  <a16:creationId xmlns:a16="http://schemas.microsoft.com/office/drawing/2014/main" id="{6E04A7AD-1F73-0538-6951-AC850896E6F3}"/>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a:ea typeface="+mn-ea"/>
                  <a:cs typeface="+mn-cs"/>
                </a:rPr>
                <a:t>Australian Registers</a:t>
              </a:r>
            </a:p>
          </p:txBody>
        </p:sp>
        <p:sp>
          <p:nvSpPr>
            <p:cNvPr id="37" name="TextBox 36">
              <a:extLst>
                <a:ext uri="{FF2B5EF4-FFF2-40B4-BE49-F238E27FC236}">
                  <a16:creationId xmlns:a16="http://schemas.microsoft.com/office/drawing/2014/main" id="{D110A0CC-5A12-EC18-23F9-9FB064E30647}"/>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lumMod val="65000"/>
                    <a:lumOff val="35000"/>
                  </a:prstClr>
                </a:solidFill>
                <a:effectLst/>
                <a:uLnTx/>
                <a:uFillTx/>
                <a:latin typeface="Segoe UI"/>
                <a:ea typeface="+mn-ea"/>
                <a:cs typeface="Segoe UI"/>
              </a:endParaRPr>
            </a:p>
          </p:txBody>
        </p:sp>
      </p:grpSp>
      <p:pic>
        <p:nvPicPr>
          <p:cNvPr id="17" name="Picture 4" descr="Image result for influencing">
            <a:extLst>
              <a:ext uri="{FF2B5EF4-FFF2-40B4-BE49-F238E27FC236}">
                <a16:creationId xmlns:a16="http://schemas.microsoft.com/office/drawing/2014/main" id="{B37A003A-D1FE-2890-AF81-C7D4C38080B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71269" y="1654419"/>
            <a:ext cx="1701635" cy="12225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0" name="Picture 39">
            <a:extLst>
              <a:ext uri="{FF2B5EF4-FFF2-40B4-BE49-F238E27FC236}">
                <a16:creationId xmlns:a16="http://schemas.microsoft.com/office/drawing/2014/main" id="{73DFB91D-0A21-1D8D-2D49-4D32959B8845}"/>
              </a:ext>
            </a:extLst>
          </p:cNvPr>
          <p:cNvPicPr>
            <a:picLocks noChangeAspect="1"/>
          </p:cNvPicPr>
          <p:nvPr/>
        </p:nvPicPr>
        <p:blipFill>
          <a:blip r:embed="rId10"/>
          <a:stretch>
            <a:fillRect/>
          </a:stretch>
        </p:blipFill>
        <p:spPr>
          <a:xfrm>
            <a:off x="5974288" y="3513932"/>
            <a:ext cx="1713887" cy="1239219"/>
          </a:xfrm>
          <a:prstGeom prst="rect">
            <a:avLst/>
          </a:prstGeom>
        </p:spPr>
      </p:pic>
      <p:pic>
        <p:nvPicPr>
          <p:cNvPr id="41" name="Picture 40">
            <a:extLst>
              <a:ext uri="{FF2B5EF4-FFF2-40B4-BE49-F238E27FC236}">
                <a16:creationId xmlns:a16="http://schemas.microsoft.com/office/drawing/2014/main" id="{C673405B-DCF4-175A-21B0-388F5E3656E6}"/>
              </a:ext>
            </a:extLst>
          </p:cNvPr>
          <p:cNvPicPr>
            <a:picLocks noChangeAspect="1"/>
          </p:cNvPicPr>
          <p:nvPr/>
        </p:nvPicPr>
        <p:blipFill>
          <a:blip r:embed="rId11"/>
          <a:stretch>
            <a:fillRect/>
          </a:stretch>
        </p:blipFill>
        <p:spPr>
          <a:xfrm>
            <a:off x="4120335" y="1635806"/>
            <a:ext cx="1708963" cy="1235022"/>
          </a:xfrm>
          <a:prstGeom prst="rect">
            <a:avLst/>
          </a:prstGeom>
        </p:spPr>
      </p:pic>
    </p:spTree>
    <p:extLst>
      <p:ext uri="{BB962C8B-B14F-4D97-AF65-F5344CB8AC3E}">
        <p14:creationId xmlns:p14="http://schemas.microsoft.com/office/powerpoint/2010/main" val="1693963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C48BC-F6E7-2F99-81E4-5082340447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587C6C-7434-67FD-5862-8EF3FBF3AF57}"/>
              </a:ext>
            </a:extLst>
          </p:cNvPr>
          <p:cNvSpPr>
            <a:spLocks noGrp="1"/>
          </p:cNvSpPr>
          <p:nvPr>
            <p:ph type="title"/>
          </p:nvPr>
        </p:nvSpPr>
        <p:spPr/>
        <p:txBody>
          <a:bodyPr>
            <a:normAutofit fontScale="90000"/>
          </a:bodyPr>
          <a:lstStyle/>
          <a:p>
            <a:r>
              <a:rPr lang="en-GB"/>
              <a:t>Secretariat &amp; Membership Marketing programmes for 2025</a:t>
            </a:r>
          </a:p>
        </p:txBody>
      </p:sp>
      <p:sp>
        <p:nvSpPr>
          <p:cNvPr id="4" name="Date Placeholder 3">
            <a:extLst>
              <a:ext uri="{FF2B5EF4-FFF2-40B4-BE49-F238E27FC236}">
                <a16:creationId xmlns:a16="http://schemas.microsoft.com/office/drawing/2014/main" id="{3EE74F3D-69FE-EFE6-5EEA-2D7444E67909}"/>
              </a:ext>
            </a:extLst>
          </p:cNvPr>
          <p:cNvSpPr>
            <a:spLocks noGrp="1"/>
          </p:cNvSpPr>
          <p:nvPr>
            <p:ph type="dt" sz="half" idx="10"/>
          </p:nvPr>
        </p:nvSpPr>
        <p:spPr/>
        <p:txBody>
          <a:bodyPr/>
          <a:lstStyle/>
          <a:p>
            <a:fld id="{DECD6250-0696-5945-A51E-8513534A9B3A}" type="datetime1">
              <a:rPr lang="en-GB" smtClean="0"/>
              <a:t>10/01/2025</a:t>
            </a:fld>
            <a:endParaRPr lang="en-US"/>
          </a:p>
        </p:txBody>
      </p:sp>
      <p:sp>
        <p:nvSpPr>
          <p:cNvPr id="5" name="Footer Placeholder 4">
            <a:extLst>
              <a:ext uri="{FF2B5EF4-FFF2-40B4-BE49-F238E27FC236}">
                <a16:creationId xmlns:a16="http://schemas.microsoft.com/office/drawing/2014/main" id="{487F39CC-D44A-84D8-97A5-458933BF7852}"/>
              </a:ext>
            </a:extLst>
          </p:cNvPr>
          <p:cNvSpPr>
            <a:spLocks noGrp="1"/>
          </p:cNvSpPr>
          <p:nvPr>
            <p:ph type="ftr" sz="quarter" idx="11"/>
          </p:nvPr>
        </p:nvSpPr>
        <p:spPr/>
        <p:txBody>
          <a:bodyPr/>
          <a:lstStyle/>
          <a:p>
            <a:r>
              <a:rPr lang="en-US"/>
              <a:t>Institution of Civil Engineers</a:t>
            </a:r>
          </a:p>
        </p:txBody>
      </p:sp>
      <p:sp>
        <p:nvSpPr>
          <p:cNvPr id="6" name="Slide Number Placeholder 5">
            <a:extLst>
              <a:ext uri="{FF2B5EF4-FFF2-40B4-BE49-F238E27FC236}">
                <a16:creationId xmlns:a16="http://schemas.microsoft.com/office/drawing/2014/main" id="{FC75BAEE-654C-B8BA-5B3E-427F8C2AD23D}"/>
              </a:ext>
            </a:extLst>
          </p:cNvPr>
          <p:cNvSpPr>
            <a:spLocks noGrp="1"/>
          </p:cNvSpPr>
          <p:nvPr>
            <p:ph type="sldNum" sz="quarter" idx="12"/>
          </p:nvPr>
        </p:nvSpPr>
        <p:spPr/>
        <p:txBody>
          <a:bodyPr/>
          <a:lstStyle/>
          <a:p>
            <a:fld id="{34AFA7FE-CD8C-F049-A609-816E200170F9}" type="slidenum">
              <a:rPr lang="en-US" smtClean="0"/>
              <a:t>12</a:t>
            </a:fld>
            <a:endParaRPr lang="en-US"/>
          </a:p>
        </p:txBody>
      </p:sp>
      <p:grpSp>
        <p:nvGrpSpPr>
          <p:cNvPr id="9" name="Group 8">
            <a:extLst>
              <a:ext uri="{FF2B5EF4-FFF2-40B4-BE49-F238E27FC236}">
                <a16:creationId xmlns:a16="http://schemas.microsoft.com/office/drawing/2014/main" id="{93F22927-5F98-566F-B8AF-6E9F04CD170E}"/>
              </a:ext>
            </a:extLst>
          </p:cNvPr>
          <p:cNvGrpSpPr/>
          <p:nvPr/>
        </p:nvGrpSpPr>
        <p:grpSpPr>
          <a:xfrm>
            <a:off x="457200" y="1815620"/>
            <a:ext cx="1793082" cy="2150994"/>
            <a:chOff x="317112" y="1308025"/>
            <a:chExt cx="2669314" cy="1039848"/>
          </a:xfrm>
        </p:grpSpPr>
        <p:sp>
          <p:nvSpPr>
            <p:cNvPr id="10" name="TextBox 9">
              <a:extLst>
                <a:ext uri="{FF2B5EF4-FFF2-40B4-BE49-F238E27FC236}">
                  <a16:creationId xmlns:a16="http://schemas.microsoft.com/office/drawing/2014/main" id="{FFE0C960-CFD0-1766-46F1-F8631C4BDBA9}"/>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President’s Future Leaders Scheme</a:t>
              </a:r>
            </a:p>
          </p:txBody>
        </p:sp>
        <p:sp>
          <p:nvSpPr>
            <p:cNvPr id="11" name="TextBox 10">
              <a:extLst>
                <a:ext uri="{FF2B5EF4-FFF2-40B4-BE49-F238E27FC236}">
                  <a16:creationId xmlns:a16="http://schemas.microsoft.com/office/drawing/2014/main" id="{96E56EB5-8676-845B-0105-E34599961AA1}"/>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grpSp>
        <p:nvGrpSpPr>
          <p:cNvPr id="13" name="Group 12">
            <a:extLst>
              <a:ext uri="{FF2B5EF4-FFF2-40B4-BE49-F238E27FC236}">
                <a16:creationId xmlns:a16="http://schemas.microsoft.com/office/drawing/2014/main" id="{4690CC2F-D2BB-EB1C-6304-EB661B22F6AF}"/>
              </a:ext>
            </a:extLst>
          </p:cNvPr>
          <p:cNvGrpSpPr/>
          <p:nvPr/>
        </p:nvGrpSpPr>
        <p:grpSpPr>
          <a:xfrm>
            <a:off x="2590800" y="1815620"/>
            <a:ext cx="1793082" cy="2150994"/>
            <a:chOff x="317112" y="1308025"/>
            <a:chExt cx="2669314" cy="1039848"/>
          </a:xfrm>
        </p:grpSpPr>
        <p:sp>
          <p:nvSpPr>
            <p:cNvPr id="14" name="TextBox 13">
              <a:extLst>
                <a:ext uri="{FF2B5EF4-FFF2-40B4-BE49-F238E27FC236}">
                  <a16:creationId xmlns:a16="http://schemas.microsoft.com/office/drawing/2014/main" id="{84884E2E-D7C1-1C86-3A35-678F39239153}"/>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Certificate Presentation Ceremony</a:t>
              </a:r>
            </a:p>
          </p:txBody>
        </p:sp>
        <p:sp>
          <p:nvSpPr>
            <p:cNvPr id="15" name="TextBox 14">
              <a:extLst>
                <a:ext uri="{FF2B5EF4-FFF2-40B4-BE49-F238E27FC236}">
                  <a16:creationId xmlns:a16="http://schemas.microsoft.com/office/drawing/2014/main" id="{5771B9AE-90F3-3C54-9789-E9ABAAE140BD}"/>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grpSp>
        <p:nvGrpSpPr>
          <p:cNvPr id="17" name="Group 16">
            <a:extLst>
              <a:ext uri="{FF2B5EF4-FFF2-40B4-BE49-F238E27FC236}">
                <a16:creationId xmlns:a16="http://schemas.microsoft.com/office/drawing/2014/main" id="{D9B4BDF7-2F97-27F4-B057-7C270DA20EF0}"/>
              </a:ext>
            </a:extLst>
          </p:cNvPr>
          <p:cNvGrpSpPr/>
          <p:nvPr/>
        </p:nvGrpSpPr>
        <p:grpSpPr>
          <a:xfrm>
            <a:off x="4760118" y="1815620"/>
            <a:ext cx="1793082" cy="2150994"/>
            <a:chOff x="317112" y="1308025"/>
            <a:chExt cx="2669314" cy="1039848"/>
          </a:xfrm>
        </p:grpSpPr>
        <p:sp>
          <p:nvSpPr>
            <p:cNvPr id="18" name="TextBox 17">
              <a:extLst>
                <a:ext uri="{FF2B5EF4-FFF2-40B4-BE49-F238E27FC236}">
                  <a16:creationId xmlns:a16="http://schemas.microsoft.com/office/drawing/2014/main" id="{DEB45EF2-A20D-7CFB-B4C0-F1DCC245A3A6}"/>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ICE Rewards</a:t>
              </a:r>
            </a:p>
          </p:txBody>
        </p:sp>
        <p:sp>
          <p:nvSpPr>
            <p:cNvPr id="19" name="TextBox 18">
              <a:extLst>
                <a:ext uri="{FF2B5EF4-FFF2-40B4-BE49-F238E27FC236}">
                  <a16:creationId xmlns:a16="http://schemas.microsoft.com/office/drawing/2014/main" id="{3B8754A6-77CA-D0A7-57D1-B644606F7518}"/>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grpSp>
        <p:nvGrpSpPr>
          <p:cNvPr id="21" name="Group 20">
            <a:extLst>
              <a:ext uri="{FF2B5EF4-FFF2-40B4-BE49-F238E27FC236}">
                <a16:creationId xmlns:a16="http://schemas.microsoft.com/office/drawing/2014/main" id="{896317B7-FC3E-4C18-6F97-E8EC6BEDE826}"/>
              </a:ext>
            </a:extLst>
          </p:cNvPr>
          <p:cNvGrpSpPr/>
          <p:nvPr/>
        </p:nvGrpSpPr>
        <p:grpSpPr>
          <a:xfrm>
            <a:off x="6893718" y="1798391"/>
            <a:ext cx="1793082" cy="2150994"/>
            <a:chOff x="317112" y="1308025"/>
            <a:chExt cx="2669314" cy="1039848"/>
          </a:xfrm>
        </p:grpSpPr>
        <p:sp>
          <p:nvSpPr>
            <p:cNvPr id="22" name="TextBox 21">
              <a:extLst>
                <a:ext uri="{FF2B5EF4-FFF2-40B4-BE49-F238E27FC236}">
                  <a16:creationId xmlns:a16="http://schemas.microsoft.com/office/drawing/2014/main" id="{85881F57-4855-83E9-E74F-D60F576FAD38}"/>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Careers Guide App </a:t>
              </a:r>
            </a:p>
          </p:txBody>
        </p:sp>
        <p:sp>
          <p:nvSpPr>
            <p:cNvPr id="23" name="TextBox 22">
              <a:extLst>
                <a:ext uri="{FF2B5EF4-FFF2-40B4-BE49-F238E27FC236}">
                  <a16:creationId xmlns:a16="http://schemas.microsoft.com/office/drawing/2014/main" id="{992BC42B-CD70-BBE0-29A3-320D1D6E5785}"/>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pic>
        <p:nvPicPr>
          <p:cNvPr id="25" name="Picture 24">
            <a:extLst>
              <a:ext uri="{FF2B5EF4-FFF2-40B4-BE49-F238E27FC236}">
                <a16:creationId xmlns:a16="http://schemas.microsoft.com/office/drawing/2014/main" id="{D57E451D-018B-8AF7-9D05-5C70B06885EB}"/>
              </a:ext>
            </a:extLst>
          </p:cNvPr>
          <p:cNvPicPr>
            <a:picLocks noChangeAspect="1"/>
          </p:cNvPicPr>
          <p:nvPr/>
        </p:nvPicPr>
        <p:blipFill>
          <a:blip r:embed="rId3"/>
          <a:stretch>
            <a:fillRect/>
          </a:stretch>
        </p:blipFill>
        <p:spPr>
          <a:xfrm>
            <a:off x="458034" y="2569089"/>
            <a:ext cx="1792248" cy="1397525"/>
          </a:xfrm>
          <a:prstGeom prst="rect">
            <a:avLst/>
          </a:prstGeom>
        </p:spPr>
      </p:pic>
      <p:pic>
        <p:nvPicPr>
          <p:cNvPr id="26" name="Picture 25">
            <a:extLst>
              <a:ext uri="{FF2B5EF4-FFF2-40B4-BE49-F238E27FC236}">
                <a16:creationId xmlns:a16="http://schemas.microsoft.com/office/drawing/2014/main" id="{CE028CF0-7D02-744D-EA87-389DBEFFB764}"/>
              </a:ext>
            </a:extLst>
          </p:cNvPr>
          <p:cNvPicPr>
            <a:picLocks noChangeAspect="1"/>
          </p:cNvPicPr>
          <p:nvPr/>
        </p:nvPicPr>
        <p:blipFill>
          <a:blip r:embed="rId4"/>
          <a:stretch>
            <a:fillRect/>
          </a:stretch>
        </p:blipFill>
        <p:spPr>
          <a:xfrm>
            <a:off x="4760118" y="2579539"/>
            <a:ext cx="1792248" cy="1380296"/>
          </a:xfrm>
          <a:prstGeom prst="rect">
            <a:avLst/>
          </a:prstGeom>
        </p:spPr>
      </p:pic>
      <p:pic>
        <p:nvPicPr>
          <p:cNvPr id="27" name="Picture 26">
            <a:extLst>
              <a:ext uri="{FF2B5EF4-FFF2-40B4-BE49-F238E27FC236}">
                <a16:creationId xmlns:a16="http://schemas.microsoft.com/office/drawing/2014/main" id="{E50105AC-DA41-4A0B-E3E2-2F08BEA98219}"/>
              </a:ext>
            </a:extLst>
          </p:cNvPr>
          <p:cNvPicPr>
            <a:picLocks noChangeAspect="1"/>
          </p:cNvPicPr>
          <p:nvPr/>
        </p:nvPicPr>
        <p:blipFill>
          <a:blip r:embed="rId5"/>
          <a:stretch>
            <a:fillRect/>
          </a:stretch>
        </p:blipFill>
        <p:spPr>
          <a:xfrm>
            <a:off x="6898943" y="2551860"/>
            <a:ext cx="1787857" cy="1397525"/>
          </a:xfrm>
          <a:prstGeom prst="rect">
            <a:avLst/>
          </a:prstGeom>
        </p:spPr>
      </p:pic>
      <p:pic>
        <p:nvPicPr>
          <p:cNvPr id="28" name="Picture 27">
            <a:extLst>
              <a:ext uri="{FF2B5EF4-FFF2-40B4-BE49-F238E27FC236}">
                <a16:creationId xmlns:a16="http://schemas.microsoft.com/office/drawing/2014/main" id="{7593CA24-14DD-BACD-2FBE-A15407EE7892}"/>
              </a:ext>
            </a:extLst>
          </p:cNvPr>
          <p:cNvPicPr>
            <a:picLocks noChangeAspect="1"/>
          </p:cNvPicPr>
          <p:nvPr/>
        </p:nvPicPr>
        <p:blipFill>
          <a:blip r:embed="rId6"/>
          <a:stretch>
            <a:fillRect/>
          </a:stretch>
        </p:blipFill>
        <p:spPr>
          <a:xfrm>
            <a:off x="2596859" y="2569089"/>
            <a:ext cx="1787023" cy="1390746"/>
          </a:xfrm>
          <a:prstGeom prst="rect">
            <a:avLst/>
          </a:prstGeom>
        </p:spPr>
      </p:pic>
    </p:spTree>
    <p:extLst>
      <p:ext uri="{BB962C8B-B14F-4D97-AF65-F5344CB8AC3E}">
        <p14:creationId xmlns:p14="http://schemas.microsoft.com/office/powerpoint/2010/main" val="1076073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latin typeface="+mj-lt"/>
              </a:rPr>
              <a:t>Engineering Knowledge </a:t>
            </a:r>
            <a:endParaRPr lang="en-US" sz="3600" dirty="0">
              <a:latin typeface="+mj-lt"/>
            </a:endParaRPr>
          </a:p>
        </p:txBody>
      </p:sp>
      <p:sp>
        <p:nvSpPr>
          <p:cNvPr id="7" name="Slide Number Placeholder 6"/>
          <p:cNvSpPr>
            <a:spLocks noGrp="1"/>
          </p:cNvSpPr>
          <p:nvPr>
            <p:ph type="sldNum" sz="quarter" idx="12"/>
          </p:nvPr>
        </p:nvSpPr>
        <p:spPr/>
        <p:txBody>
          <a:bodyPr/>
          <a:lstStyle/>
          <a:p>
            <a:fld id="{34AFA7FE-CD8C-F049-A609-816E200170F9}" type="slidenum">
              <a:rPr lang="en-US" smtClean="0"/>
              <a:t>13</a:t>
            </a:fld>
            <a:endParaRPr lang="en-US"/>
          </a:p>
        </p:txBody>
      </p:sp>
      <p:sp>
        <p:nvSpPr>
          <p:cNvPr id="8" name="Date Placeholder 7"/>
          <p:cNvSpPr>
            <a:spLocks noGrp="1"/>
          </p:cNvSpPr>
          <p:nvPr>
            <p:ph type="dt" sz="half" idx="10"/>
          </p:nvPr>
        </p:nvSpPr>
        <p:spPr/>
        <p:txBody>
          <a:bodyPr/>
          <a:lstStyle/>
          <a:p>
            <a:fld id="{2EE3F179-E373-4D48-B7A1-16CF612E49F0}" type="datetime1">
              <a:rPr lang="en-GB" smtClean="0"/>
              <a:t>10/01/2025</a:t>
            </a:fld>
            <a:endParaRPr lang="en-US"/>
          </a:p>
        </p:txBody>
      </p:sp>
      <p:sp>
        <p:nvSpPr>
          <p:cNvPr id="4" name="Footer Placeholder 3"/>
          <p:cNvSpPr>
            <a:spLocks noGrp="1"/>
          </p:cNvSpPr>
          <p:nvPr>
            <p:ph type="ftr" sz="quarter" idx="11"/>
          </p:nvPr>
        </p:nvSpPr>
        <p:spPr/>
        <p:txBody>
          <a:bodyPr/>
          <a:lstStyle/>
          <a:p>
            <a:r>
              <a:rPr lang="en-US"/>
              <a:t>Institution of Civil Engineers</a:t>
            </a:r>
          </a:p>
        </p:txBody>
      </p:sp>
      <p:sp>
        <p:nvSpPr>
          <p:cNvPr id="43" name="TextBox 42">
            <a:extLst>
              <a:ext uri="{FF2B5EF4-FFF2-40B4-BE49-F238E27FC236}">
                <a16:creationId xmlns:a16="http://schemas.microsoft.com/office/drawing/2014/main" id="{A8EAE454-B893-46D8-243F-445D082B960A}"/>
              </a:ext>
            </a:extLst>
          </p:cNvPr>
          <p:cNvSpPr txBox="1">
            <a:spLocks/>
          </p:cNvSpPr>
          <p:nvPr/>
        </p:nvSpPr>
        <p:spPr>
          <a:xfrm>
            <a:off x="457200" y="1126798"/>
            <a:ext cx="1716906" cy="522522"/>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New Learning Hub</a:t>
            </a:r>
          </a:p>
        </p:txBody>
      </p:sp>
      <p:sp>
        <p:nvSpPr>
          <p:cNvPr id="44" name="TextBox 43">
            <a:extLst>
              <a:ext uri="{FF2B5EF4-FFF2-40B4-BE49-F238E27FC236}">
                <a16:creationId xmlns:a16="http://schemas.microsoft.com/office/drawing/2014/main" id="{423193E8-26BD-3F71-0D70-D287D06B2B2A}"/>
              </a:ext>
            </a:extLst>
          </p:cNvPr>
          <p:cNvSpPr txBox="1"/>
          <p:nvPr/>
        </p:nvSpPr>
        <p:spPr>
          <a:xfrm>
            <a:off x="457999" y="1649314"/>
            <a:ext cx="1716906" cy="1242000"/>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nvGrpSpPr>
          <p:cNvPr id="48" name="Group 47">
            <a:extLst>
              <a:ext uri="{FF2B5EF4-FFF2-40B4-BE49-F238E27FC236}">
                <a16:creationId xmlns:a16="http://schemas.microsoft.com/office/drawing/2014/main" id="{D92C707A-5EF3-4204-C0D8-E7D9A2062B49}"/>
              </a:ext>
            </a:extLst>
          </p:cNvPr>
          <p:cNvGrpSpPr/>
          <p:nvPr/>
        </p:nvGrpSpPr>
        <p:grpSpPr>
          <a:xfrm>
            <a:off x="4211564" y="1121693"/>
            <a:ext cx="1716907" cy="1773325"/>
            <a:chOff x="317112" y="1308026"/>
            <a:chExt cx="2669316" cy="2624371"/>
          </a:xfrm>
        </p:grpSpPr>
        <p:sp>
          <p:nvSpPr>
            <p:cNvPr id="49" name="TextBox 48">
              <a:extLst>
                <a:ext uri="{FF2B5EF4-FFF2-40B4-BE49-F238E27FC236}">
                  <a16:creationId xmlns:a16="http://schemas.microsoft.com/office/drawing/2014/main" id="{AAD45BBE-2B9D-8F8A-523E-EE301E942FDD}"/>
                </a:ext>
              </a:extLst>
            </p:cNvPr>
            <p:cNvSpPr txBox="1">
              <a:spLocks/>
            </p:cNvSpPr>
            <p:nvPr/>
          </p:nvSpPr>
          <p:spPr>
            <a:xfrm>
              <a:off x="317112" y="1308026"/>
              <a:ext cx="2669314" cy="773288"/>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Design Champions</a:t>
              </a:r>
            </a:p>
          </p:txBody>
        </p:sp>
        <p:sp>
          <p:nvSpPr>
            <p:cNvPr id="50" name="TextBox 49">
              <a:extLst>
                <a:ext uri="{FF2B5EF4-FFF2-40B4-BE49-F238E27FC236}">
                  <a16:creationId xmlns:a16="http://schemas.microsoft.com/office/drawing/2014/main" id="{A451DD3F-BFDA-353E-6C4E-A0A6E0665D5A}"/>
                </a:ext>
              </a:extLst>
            </p:cNvPr>
            <p:cNvSpPr txBox="1"/>
            <p:nvPr/>
          </p:nvSpPr>
          <p:spPr>
            <a:xfrm>
              <a:off x="317114" y="2094342"/>
              <a:ext cx="2669314" cy="1838055"/>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pic>
        <p:nvPicPr>
          <p:cNvPr id="5" name="Picture 4">
            <a:extLst>
              <a:ext uri="{FF2B5EF4-FFF2-40B4-BE49-F238E27FC236}">
                <a16:creationId xmlns:a16="http://schemas.microsoft.com/office/drawing/2014/main" id="{9A38CC63-BCBA-205E-C801-9B528D0744F7}"/>
              </a:ext>
            </a:extLst>
          </p:cNvPr>
          <p:cNvPicPr preferRelativeResize="0">
            <a:picLocks/>
          </p:cNvPicPr>
          <p:nvPr/>
        </p:nvPicPr>
        <p:blipFill>
          <a:blip r:embed="rId3"/>
          <a:srcRect/>
          <a:stretch/>
        </p:blipFill>
        <p:spPr>
          <a:xfrm>
            <a:off x="4216817" y="1656121"/>
            <a:ext cx="1706400" cy="1234800"/>
          </a:xfrm>
          <a:prstGeom prst="rect">
            <a:avLst/>
          </a:prstGeom>
        </p:spPr>
      </p:pic>
      <p:grpSp>
        <p:nvGrpSpPr>
          <p:cNvPr id="54" name="Group 53">
            <a:extLst>
              <a:ext uri="{FF2B5EF4-FFF2-40B4-BE49-F238E27FC236}">
                <a16:creationId xmlns:a16="http://schemas.microsoft.com/office/drawing/2014/main" id="{138F9DC0-AD2E-F177-2FB7-65D9A9099C46}"/>
              </a:ext>
            </a:extLst>
          </p:cNvPr>
          <p:cNvGrpSpPr/>
          <p:nvPr/>
        </p:nvGrpSpPr>
        <p:grpSpPr>
          <a:xfrm>
            <a:off x="2332291" y="1121692"/>
            <a:ext cx="1717705" cy="1769622"/>
            <a:chOff x="317112" y="1308025"/>
            <a:chExt cx="2670556" cy="2678971"/>
          </a:xfrm>
        </p:grpSpPr>
        <p:sp>
          <p:nvSpPr>
            <p:cNvPr id="55" name="TextBox 54">
              <a:extLst>
                <a:ext uri="{FF2B5EF4-FFF2-40B4-BE49-F238E27FC236}">
                  <a16:creationId xmlns:a16="http://schemas.microsoft.com/office/drawing/2014/main" id="{B259C6BF-C840-292B-2EF5-CF7E91749FDB}"/>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PAS2080</a:t>
              </a:r>
            </a:p>
          </p:txBody>
        </p:sp>
        <p:sp>
          <p:nvSpPr>
            <p:cNvPr id="56" name="TextBox 55">
              <a:extLst>
                <a:ext uri="{FF2B5EF4-FFF2-40B4-BE49-F238E27FC236}">
                  <a16:creationId xmlns:a16="http://schemas.microsoft.com/office/drawing/2014/main" id="{D5F3B62D-D737-1DBE-98C0-510CD13FE946}"/>
                </a:ext>
              </a:extLst>
            </p:cNvPr>
            <p:cNvSpPr txBox="1"/>
            <p:nvPr/>
          </p:nvSpPr>
          <p:spPr>
            <a:xfrm>
              <a:off x="318354" y="2106774"/>
              <a:ext cx="2669314" cy="1880222"/>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1400">
                <a:solidFill>
                  <a:schemeClr val="tx1">
                    <a:lumMod val="65000"/>
                    <a:lumOff val="35000"/>
                  </a:schemeClr>
                </a:solidFill>
                <a:latin typeface="Segoe UI"/>
                <a:cs typeface="Segoe UI"/>
              </a:endParaRPr>
            </a:p>
          </p:txBody>
        </p:sp>
      </p:grpSp>
      <p:pic>
        <p:nvPicPr>
          <p:cNvPr id="1040" name="Picture 16">
            <a:extLst>
              <a:ext uri="{FF2B5EF4-FFF2-40B4-BE49-F238E27FC236}">
                <a16:creationId xmlns:a16="http://schemas.microsoft.com/office/drawing/2014/main" id="{A4EEB0B4-6216-8089-C785-96496FC6F283}"/>
              </a:ext>
            </a:extLst>
          </p:cNvPr>
          <p:cNvPicPr>
            <a:picLocks noChangeAspect="1" noChangeArrowheads="1"/>
          </p:cNvPicPr>
          <p:nvPr/>
        </p:nvPicPr>
        <p:blipFill>
          <a:blip r:embed="rId4"/>
          <a:srcRect l="1378" r="1378"/>
          <a:stretch/>
        </p:blipFill>
        <p:spPr bwMode="auto">
          <a:xfrm>
            <a:off x="2337972" y="1649320"/>
            <a:ext cx="1709003" cy="123960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0">
            <a:extLst>
              <a:ext uri="{FF2B5EF4-FFF2-40B4-BE49-F238E27FC236}">
                <a16:creationId xmlns:a16="http://schemas.microsoft.com/office/drawing/2014/main" id="{00464243-0E67-DE8A-F89D-DD38B7B0BAB2}"/>
              </a:ext>
            </a:extLst>
          </p:cNvPr>
          <p:cNvPicPr>
            <a:picLocks noChangeAspect="1" noChangeArrowheads="1"/>
          </p:cNvPicPr>
          <p:nvPr/>
        </p:nvPicPr>
        <p:blipFill>
          <a:blip r:embed="rId5"/>
          <a:srcRect/>
          <a:stretch/>
        </p:blipFill>
        <p:spPr bwMode="auto">
          <a:xfrm>
            <a:off x="460884" y="1655321"/>
            <a:ext cx="1713222" cy="123360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B29DF04B-8B19-252B-FC0C-835B766E98C5}"/>
              </a:ext>
            </a:extLst>
          </p:cNvPr>
          <p:cNvGrpSpPr/>
          <p:nvPr/>
        </p:nvGrpSpPr>
        <p:grpSpPr>
          <a:xfrm>
            <a:off x="6086921" y="1121692"/>
            <a:ext cx="1717705" cy="1764516"/>
            <a:chOff x="615297" y="1118736"/>
            <a:chExt cx="1717705" cy="1764516"/>
          </a:xfrm>
        </p:grpSpPr>
        <p:grpSp>
          <p:nvGrpSpPr>
            <p:cNvPr id="9" name="Group 8">
              <a:extLst>
                <a:ext uri="{FF2B5EF4-FFF2-40B4-BE49-F238E27FC236}">
                  <a16:creationId xmlns:a16="http://schemas.microsoft.com/office/drawing/2014/main" id="{374388E9-D644-2A72-12DA-E8DDF50F24A1}"/>
                </a:ext>
              </a:extLst>
            </p:cNvPr>
            <p:cNvGrpSpPr/>
            <p:nvPr/>
          </p:nvGrpSpPr>
          <p:grpSpPr>
            <a:xfrm>
              <a:off x="615297" y="1118736"/>
              <a:ext cx="1717705" cy="1764516"/>
              <a:chOff x="317112" y="1308025"/>
              <a:chExt cx="2670556" cy="2671240"/>
            </a:xfrm>
          </p:grpSpPr>
          <p:sp>
            <p:nvSpPr>
              <p:cNvPr id="13" name="TextBox 12">
                <a:extLst>
                  <a:ext uri="{FF2B5EF4-FFF2-40B4-BE49-F238E27FC236}">
                    <a16:creationId xmlns:a16="http://schemas.microsoft.com/office/drawing/2014/main" id="{F246FE9E-6122-CEAA-33B3-5DA47BD45C9F}"/>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Breakwaters</a:t>
                </a:r>
              </a:p>
            </p:txBody>
          </p:sp>
          <p:sp>
            <p:nvSpPr>
              <p:cNvPr id="14" name="TextBox 13">
                <a:extLst>
                  <a:ext uri="{FF2B5EF4-FFF2-40B4-BE49-F238E27FC236}">
                    <a16:creationId xmlns:a16="http://schemas.microsoft.com/office/drawing/2014/main" id="{7A7EE9DD-D94E-C575-3492-53A206F26914}"/>
                  </a:ext>
                </a:extLst>
              </p:cNvPr>
              <p:cNvSpPr txBox="1"/>
              <p:nvPr/>
            </p:nvSpPr>
            <p:spPr>
              <a:xfrm>
                <a:off x="318354" y="2099044"/>
                <a:ext cx="2669314" cy="1880221"/>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pic>
          <p:nvPicPr>
            <p:cNvPr id="12" name="Picture 4">
              <a:extLst>
                <a:ext uri="{FF2B5EF4-FFF2-40B4-BE49-F238E27FC236}">
                  <a16:creationId xmlns:a16="http://schemas.microsoft.com/office/drawing/2014/main" id="{5D4DB4D9-66C1-F9DA-6570-59959100C460}"/>
                </a:ext>
              </a:extLst>
            </p:cNvPr>
            <p:cNvPicPr preferRelativeResize="0">
              <a:picLocks noChangeArrowheads="1"/>
            </p:cNvPicPr>
            <p:nvPr/>
          </p:nvPicPr>
          <p:blipFill>
            <a:blip r:embed="rId6"/>
            <a:srcRect/>
            <a:stretch/>
          </p:blipFill>
          <p:spPr bwMode="auto">
            <a:xfrm>
              <a:off x="622488" y="1643322"/>
              <a:ext cx="1706400" cy="12348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 14">
            <a:extLst>
              <a:ext uri="{FF2B5EF4-FFF2-40B4-BE49-F238E27FC236}">
                <a16:creationId xmlns:a16="http://schemas.microsoft.com/office/drawing/2014/main" id="{B3247D63-2CC4-6D74-A3A3-99B0644DA47F}"/>
              </a:ext>
            </a:extLst>
          </p:cNvPr>
          <p:cNvGrpSpPr/>
          <p:nvPr/>
        </p:nvGrpSpPr>
        <p:grpSpPr>
          <a:xfrm>
            <a:off x="2335468" y="3005134"/>
            <a:ext cx="1716907" cy="1764516"/>
            <a:chOff x="2503918" y="1118736"/>
            <a:chExt cx="1716907" cy="1764516"/>
          </a:xfrm>
        </p:grpSpPr>
        <p:grpSp>
          <p:nvGrpSpPr>
            <p:cNvPr id="16" name="Group 15">
              <a:extLst>
                <a:ext uri="{FF2B5EF4-FFF2-40B4-BE49-F238E27FC236}">
                  <a16:creationId xmlns:a16="http://schemas.microsoft.com/office/drawing/2014/main" id="{958E7E7B-97C8-0C9A-481A-D135F188C3B9}"/>
                </a:ext>
              </a:extLst>
            </p:cNvPr>
            <p:cNvGrpSpPr/>
            <p:nvPr/>
          </p:nvGrpSpPr>
          <p:grpSpPr>
            <a:xfrm>
              <a:off x="2503918" y="1118736"/>
              <a:ext cx="1716907" cy="1764516"/>
              <a:chOff x="317112" y="1308025"/>
              <a:chExt cx="2669316" cy="2671240"/>
            </a:xfrm>
          </p:grpSpPr>
          <p:sp>
            <p:nvSpPr>
              <p:cNvPr id="18" name="TextBox 17">
                <a:extLst>
                  <a:ext uri="{FF2B5EF4-FFF2-40B4-BE49-F238E27FC236}">
                    <a16:creationId xmlns:a16="http://schemas.microsoft.com/office/drawing/2014/main" id="{FCD87654-DB61-2696-6AAA-6DDD97B80965}"/>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GB" sz="1200" b="1" dirty="0">
                    <a:solidFill>
                      <a:schemeClr val="bg1"/>
                    </a:solidFill>
                  </a:rPr>
                  <a:t>Brunel lecture series</a:t>
                </a:r>
              </a:p>
            </p:txBody>
          </p:sp>
          <p:sp>
            <p:nvSpPr>
              <p:cNvPr id="19" name="TextBox 18">
                <a:extLst>
                  <a:ext uri="{FF2B5EF4-FFF2-40B4-BE49-F238E27FC236}">
                    <a16:creationId xmlns:a16="http://schemas.microsoft.com/office/drawing/2014/main" id="{3F975571-D1EB-70CB-FB5C-4A932E737082}"/>
                  </a:ext>
                </a:extLst>
              </p:cNvPr>
              <p:cNvSpPr txBox="1"/>
              <p:nvPr/>
            </p:nvSpPr>
            <p:spPr>
              <a:xfrm>
                <a:off x="317114" y="2099044"/>
                <a:ext cx="2669314" cy="1880221"/>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pic>
          <p:nvPicPr>
            <p:cNvPr id="17" name="Picture 8">
              <a:extLst>
                <a:ext uri="{FF2B5EF4-FFF2-40B4-BE49-F238E27FC236}">
                  <a16:creationId xmlns:a16="http://schemas.microsoft.com/office/drawing/2014/main" id="{A5FF9B81-C200-8906-5DE9-E88547DA8437}"/>
                </a:ext>
              </a:extLst>
            </p:cNvPr>
            <p:cNvPicPr>
              <a:picLocks noChangeAspect="1" noChangeArrowheads="1"/>
            </p:cNvPicPr>
            <p:nvPr/>
          </p:nvPicPr>
          <p:blipFill rotWithShape="1">
            <a:blip r:embed="rId7"/>
            <a:srcRect l="28996" t="2852" r="28996" b="2837"/>
            <a:stretch/>
          </p:blipFill>
          <p:spPr bwMode="auto">
            <a:xfrm>
              <a:off x="2506131" y="1644114"/>
              <a:ext cx="1710000" cy="12390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9">
            <a:extLst>
              <a:ext uri="{FF2B5EF4-FFF2-40B4-BE49-F238E27FC236}">
                <a16:creationId xmlns:a16="http://schemas.microsoft.com/office/drawing/2014/main" id="{C83C880E-03A5-D1FF-A965-B4D1229D81AC}"/>
              </a:ext>
            </a:extLst>
          </p:cNvPr>
          <p:cNvGrpSpPr/>
          <p:nvPr/>
        </p:nvGrpSpPr>
        <p:grpSpPr>
          <a:xfrm>
            <a:off x="4220330" y="3002747"/>
            <a:ext cx="1717705" cy="1764516"/>
            <a:chOff x="4379009" y="1118736"/>
            <a:chExt cx="1717705" cy="1764516"/>
          </a:xfrm>
        </p:grpSpPr>
        <p:grpSp>
          <p:nvGrpSpPr>
            <p:cNvPr id="21" name="Group 20">
              <a:extLst>
                <a:ext uri="{FF2B5EF4-FFF2-40B4-BE49-F238E27FC236}">
                  <a16:creationId xmlns:a16="http://schemas.microsoft.com/office/drawing/2014/main" id="{452FDD37-3DC5-9786-56D3-6B9D2D3C4D9A}"/>
                </a:ext>
              </a:extLst>
            </p:cNvPr>
            <p:cNvGrpSpPr/>
            <p:nvPr/>
          </p:nvGrpSpPr>
          <p:grpSpPr>
            <a:xfrm>
              <a:off x="4379009" y="1118736"/>
              <a:ext cx="1717705" cy="1764516"/>
              <a:chOff x="317112" y="1308025"/>
              <a:chExt cx="2670556" cy="2671240"/>
            </a:xfrm>
          </p:grpSpPr>
          <p:sp>
            <p:nvSpPr>
              <p:cNvPr id="23" name="TextBox 22">
                <a:extLst>
                  <a:ext uri="{FF2B5EF4-FFF2-40B4-BE49-F238E27FC236}">
                    <a16:creationId xmlns:a16="http://schemas.microsoft.com/office/drawing/2014/main" id="{ECA625B4-84C4-4769-B5DE-699750D5D74F}"/>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US" sz="1200" b="1">
                    <a:solidFill>
                      <a:schemeClr val="bg1"/>
                    </a:solidFill>
                  </a:rPr>
                  <a:t>Resilience Champions</a:t>
                </a:r>
              </a:p>
            </p:txBody>
          </p:sp>
          <p:sp>
            <p:nvSpPr>
              <p:cNvPr id="24" name="TextBox 23">
                <a:extLst>
                  <a:ext uri="{FF2B5EF4-FFF2-40B4-BE49-F238E27FC236}">
                    <a16:creationId xmlns:a16="http://schemas.microsoft.com/office/drawing/2014/main" id="{0259EF7F-E430-E663-F716-3E2BB6AD8CEF}"/>
                  </a:ext>
                </a:extLst>
              </p:cNvPr>
              <p:cNvSpPr txBox="1"/>
              <p:nvPr/>
            </p:nvSpPr>
            <p:spPr>
              <a:xfrm>
                <a:off x="318354" y="2099044"/>
                <a:ext cx="2669314" cy="1880221"/>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pic>
          <p:nvPicPr>
            <p:cNvPr id="22" name="Picture 10">
              <a:extLst>
                <a:ext uri="{FF2B5EF4-FFF2-40B4-BE49-F238E27FC236}">
                  <a16:creationId xmlns:a16="http://schemas.microsoft.com/office/drawing/2014/main" id="{F59073B9-AD75-3921-434C-9F69585A4EA3}"/>
                </a:ext>
              </a:extLst>
            </p:cNvPr>
            <p:cNvPicPr>
              <a:picLocks noChangeAspect="1" noChangeArrowheads="1"/>
            </p:cNvPicPr>
            <p:nvPr/>
          </p:nvPicPr>
          <p:blipFill>
            <a:blip r:embed="rId8"/>
            <a:srcRect/>
            <a:stretch/>
          </p:blipFill>
          <p:spPr bwMode="auto">
            <a:xfrm>
              <a:off x="4383311" y="1646564"/>
              <a:ext cx="1709157" cy="123239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77155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latin typeface="+mj-lt"/>
              </a:rPr>
              <a:t>Policy and External Affairs</a:t>
            </a:r>
            <a:endParaRPr lang="en-US" sz="3600" dirty="0">
              <a:latin typeface="+mj-lt"/>
            </a:endParaRPr>
          </a:p>
        </p:txBody>
      </p:sp>
      <p:sp>
        <p:nvSpPr>
          <p:cNvPr id="7" name="Slide Number Placeholder 6"/>
          <p:cNvSpPr>
            <a:spLocks noGrp="1"/>
          </p:cNvSpPr>
          <p:nvPr>
            <p:ph type="sldNum" sz="quarter" idx="12"/>
          </p:nvPr>
        </p:nvSpPr>
        <p:spPr>
          <a:xfrm>
            <a:off x="6652260" y="4889808"/>
            <a:ext cx="2133600" cy="230832"/>
          </a:xfrm>
        </p:spPr>
        <p:txBody>
          <a:bodyPr/>
          <a:lstStyle/>
          <a:p>
            <a:fld id="{34AFA7FE-CD8C-F049-A609-816E200170F9}" type="slidenum">
              <a:rPr lang="en-US" smtClean="0"/>
              <a:t>14</a:t>
            </a:fld>
            <a:endParaRPr lang="en-US"/>
          </a:p>
        </p:txBody>
      </p:sp>
      <p:sp>
        <p:nvSpPr>
          <p:cNvPr id="8" name="Date Placeholder 7"/>
          <p:cNvSpPr>
            <a:spLocks noGrp="1"/>
          </p:cNvSpPr>
          <p:nvPr>
            <p:ph type="dt" sz="half" idx="10"/>
          </p:nvPr>
        </p:nvSpPr>
        <p:spPr>
          <a:xfrm>
            <a:off x="556260" y="4889808"/>
            <a:ext cx="2133600" cy="230832"/>
          </a:xfrm>
        </p:spPr>
        <p:txBody>
          <a:bodyPr/>
          <a:lstStyle/>
          <a:p>
            <a:fld id="{2EE3F179-E373-4D48-B7A1-16CF612E49F0}" type="datetime1">
              <a:rPr lang="en-GB" smtClean="0"/>
              <a:t>10/01/2025</a:t>
            </a:fld>
            <a:endParaRPr lang="en-US"/>
          </a:p>
        </p:txBody>
      </p:sp>
      <p:sp>
        <p:nvSpPr>
          <p:cNvPr id="4" name="Footer Placeholder 3"/>
          <p:cNvSpPr>
            <a:spLocks noGrp="1"/>
          </p:cNvSpPr>
          <p:nvPr>
            <p:ph type="ftr" sz="quarter" idx="11"/>
          </p:nvPr>
        </p:nvSpPr>
        <p:spPr>
          <a:xfrm>
            <a:off x="3223260" y="4889808"/>
            <a:ext cx="2895600" cy="230832"/>
          </a:xfrm>
        </p:spPr>
        <p:txBody>
          <a:bodyPr/>
          <a:lstStyle/>
          <a:p>
            <a:r>
              <a:rPr lang="en-US"/>
              <a:t>Institution of Civil Engineers</a:t>
            </a:r>
          </a:p>
        </p:txBody>
      </p:sp>
      <p:grpSp>
        <p:nvGrpSpPr>
          <p:cNvPr id="15" name="Group 14">
            <a:extLst>
              <a:ext uri="{FF2B5EF4-FFF2-40B4-BE49-F238E27FC236}">
                <a16:creationId xmlns:a16="http://schemas.microsoft.com/office/drawing/2014/main" id="{FD8EC7D3-9947-3654-F625-ECFCCC1072C7}"/>
              </a:ext>
            </a:extLst>
          </p:cNvPr>
          <p:cNvGrpSpPr/>
          <p:nvPr/>
        </p:nvGrpSpPr>
        <p:grpSpPr>
          <a:xfrm>
            <a:off x="3547913" y="1125590"/>
            <a:ext cx="1716906" cy="1764516"/>
            <a:chOff x="614231" y="2977834"/>
            <a:chExt cx="1716906" cy="1764516"/>
          </a:xfrm>
        </p:grpSpPr>
        <p:grpSp>
          <p:nvGrpSpPr>
            <p:cNvPr id="30" name="Group 29">
              <a:extLst>
                <a:ext uri="{FF2B5EF4-FFF2-40B4-BE49-F238E27FC236}">
                  <a16:creationId xmlns:a16="http://schemas.microsoft.com/office/drawing/2014/main" id="{02A5670F-BF3A-3C12-5EEC-077A82DA7331}"/>
                </a:ext>
              </a:extLst>
            </p:cNvPr>
            <p:cNvGrpSpPr/>
            <p:nvPr/>
          </p:nvGrpSpPr>
          <p:grpSpPr>
            <a:xfrm>
              <a:off x="614231" y="2977834"/>
              <a:ext cx="1716906" cy="1764516"/>
              <a:chOff x="317112" y="1308025"/>
              <a:chExt cx="2669314" cy="2671240"/>
            </a:xfrm>
          </p:grpSpPr>
          <p:sp>
            <p:nvSpPr>
              <p:cNvPr id="31" name="TextBox 30">
                <a:extLst>
                  <a:ext uri="{FF2B5EF4-FFF2-40B4-BE49-F238E27FC236}">
                    <a16:creationId xmlns:a16="http://schemas.microsoft.com/office/drawing/2014/main" id="{DE254311-0051-C5E7-49D0-E0A2519B65EF}"/>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US" sz="1200" b="1" dirty="0">
                    <a:solidFill>
                      <a:schemeClr val="bg1"/>
                    </a:solidFill>
                  </a:rPr>
                  <a:t>Policy Fellows Network</a:t>
                </a:r>
              </a:p>
            </p:txBody>
          </p:sp>
          <p:sp>
            <p:nvSpPr>
              <p:cNvPr id="32" name="TextBox 31">
                <a:extLst>
                  <a:ext uri="{FF2B5EF4-FFF2-40B4-BE49-F238E27FC236}">
                    <a16:creationId xmlns:a16="http://schemas.microsoft.com/office/drawing/2014/main" id="{BC3D0B5A-B6D7-BBDA-D5C2-23DAC0853F6B}"/>
                  </a:ext>
                </a:extLst>
              </p:cNvPr>
              <p:cNvSpPr txBox="1"/>
              <p:nvPr/>
            </p:nvSpPr>
            <p:spPr>
              <a:xfrm>
                <a:off x="318354" y="2099044"/>
                <a:ext cx="2668072" cy="1880221"/>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pic>
          <p:nvPicPr>
            <p:cNvPr id="1030" name="Picture 6">
              <a:extLst>
                <a:ext uri="{FF2B5EF4-FFF2-40B4-BE49-F238E27FC236}">
                  <a16:creationId xmlns:a16="http://schemas.microsoft.com/office/drawing/2014/main" id="{0DA03606-64CD-AD68-D25F-907F1B92DA7A}"/>
                </a:ext>
              </a:extLst>
            </p:cNvPr>
            <p:cNvPicPr>
              <a:picLocks noChangeAspect="1" noChangeArrowheads="1"/>
            </p:cNvPicPr>
            <p:nvPr/>
          </p:nvPicPr>
          <p:blipFill>
            <a:blip r:embed="rId3"/>
            <a:srcRect t="17759" b="17759"/>
            <a:stretch/>
          </p:blipFill>
          <p:spPr bwMode="auto">
            <a:xfrm>
              <a:off x="623775" y="3498437"/>
              <a:ext cx="1707362" cy="12439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a:extLst>
              <a:ext uri="{FF2B5EF4-FFF2-40B4-BE49-F238E27FC236}">
                <a16:creationId xmlns:a16="http://schemas.microsoft.com/office/drawing/2014/main" id="{B38CB01B-5B13-21C7-8A5B-8DF2410C060D}"/>
              </a:ext>
            </a:extLst>
          </p:cNvPr>
          <p:cNvGrpSpPr/>
          <p:nvPr/>
        </p:nvGrpSpPr>
        <p:grpSpPr>
          <a:xfrm>
            <a:off x="1415654" y="1125590"/>
            <a:ext cx="1717705" cy="1764516"/>
            <a:chOff x="6259081" y="1118736"/>
            <a:chExt cx="1717705" cy="1764516"/>
          </a:xfrm>
        </p:grpSpPr>
        <p:grpSp>
          <p:nvGrpSpPr>
            <p:cNvPr id="51" name="Group 50">
              <a:extLst>
                <a:ext uri="{FF2B5EF4-FFF2-40B4-BE49-F238E27FC236}">
                  <a16:creationId xmlns:a16="http://schemas.microsoft.com/office/drawing/2014/main" id="{EB310919-239E-3C14-4429-2A0C321A52CA}"/>
                </a:ext>
              </a:extLst>
            </p:cNvPr>
            <p:cNvGrpSpPr/>
            <p:nvPr/>
          </p:nvGrpSpPr>
          <p:grpSpPr>
            <a:xfrm>
              <a:off x="6259081" y="1118736"/>
              <a:ext cx="1717705" cy="1764516"/>
              <a:chOff x="317112" y="1308025"/>
              <a:chExt cx="2670556" cy="2671240"/>
            </a:xfrm>
          </p:grpSpPr>
          <p:sp>
            <p:nvSpPr>
              <p:cNvPr id="52" name="TextBox 51">
                <a:extLst>
                  <a:ext uri="{FF2B5EF4-FFF2-40B4-BE49-F238E27FC236}">
                    <a16:creationId xmlns:a16="http://schemas.microsoft.com/office/drawing/2014/main" id="{EDF66EE5-9687-9695-A683-022E96185F5A}"/>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Enabling Better Infrastructure</a:t>
                </a:r>
              </a:p>
            </p:txBody>
          </p:sp>
          <p:sp>
            <p:nvSpPr>
              <p:cNvPr id="53" name="TextBox 52">
                <a:extLst>
                  <a:ext uri="{FF2B5EF4-FFF2-40B4-BE49-F238E27FC236}">
                    <a16:creationId xmlns:a16="http://schemas.microsoft.com/office/drawing/2014/main" id="{EF2172B8-2EED-DE2E-9CE3-787EDFC4C882}"/>
                  </a:ext>
                </a:extLst>
              </p:cNvPr>
              <p:cNvSpPr txBox="1"/>
              <p:nvPr/>
            </p:nvSpPr>
            <p:spPr>
              <a:xfrm>
                <a:off x="318354" y="2099044"/>
                <a:ext cx="2669314" cy="1880221"/>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pic>
          <p:nvPicPr>
            <p:cNvPr id="1036" name="Picture 12">
              <a:extLst>
                <a:ext uri="{FF2B5EF4-FFF2-40B4-BE49-F238E27FC236}">
                  <a16:creationId xmlns:a16="http://schemas.microsoft.com/office/drawing/2014/main" id="{118BD87B-0A13-DB17-EF10-C1B3A7A8F8B0}"/>
                </a:ext>
              </a:extLst>
            </p:cNvPr>
            <p:cNvPicPr>
              <a:picLocks noChangeAspect="1" noChangeArrowheads="1"/>
            </p:cNvPicPr>
            <p:nvPr/>
          </p:nvPicPr>
          <p:blipFill>
            <a:blip r:embed="rId4"/>
            <a:srcRect l="25013" r="25013"/>
            <a:stretch/>
          </p:blipFill>
          <p:spPr bwMode="auto">
            <a:xfrm>
              <a:off x="6265764" y="1639338"/>
              <a:ext cx="1709157" cy="1242000"/>
            </a:xfrm>
            <a:prstGeom prst="rect">
              <a:avLst/>
            </a:prstGeom>
            <a:noFill/>
            <a:ln>
              <a:solidFill>
                <a:srgbClr val="007A92"/>
              </a:solidFill>
            </a:ln>
          </p:spPr>
        </p:pic>
      </p:grpSp>
      <p:grpSp>
        <p:nvGrpSpPr>
          <p:cNvPr id="42" name="Group 41">
            <a:extLst>
              <a:ext uri="{FF2B5EF4-FFF2-40B4-BE49-F238E27FC236}">
                <a16:creationId xmlns:a16="http://schemas.microsoft.com/office/drawing/2014/main" id="{E3A6BD51-B9B8-5D3A-7869-EF07FC44E438}"/>
              </a:ext>
            </a:extLst>
          </p:cNvPr>
          <p:cNvGrpSpPr/>
          <p:nvPr/>
        </p:nvGrpSpPr>
        <p:grpSpPr>
          <a:xfrm>
            <a:off x="5679373" y="1117786"/>
            <a:ext cx="1717705" cy="1764516"/>
            <a:chOff x="317112" y="1308025"/>
            <a:chExt cx="2670556" cy="2671240"/>
          </a:xfrm>
        </p:grpSpPr>
        <p:sp>
          <p:nvSpPr>
            <p:cNvPr id="43" name="TextBox 42">
              <a:extLst>
                <a:ext uri="{FF2B5EF4-FFF2-40B4-BE49-F238E27FC236}">
                  <a16:creationId xmlns:a16="http://schemas.microsoft.com/office/drawing/2014/main" id="{A8EAE454-B893-46D8-243F-445D082B960A}"/>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Roundtables, breakfasts and policy events</a:t>
              </a:r>
            </a:p>
          </p:txBody>
        </p:sp>
        <p:sp>
          <p:nvSpPr>
            <p:cNvPr id="44" name="TextBox 43">
              <a:extLst>
                <a:ext uri="{FF2B5EF4-FFF2-40B4-BE49-F238E27FC236}">
                  <a16:creationId xmlns:a16="http://schemas.microsoft.com/office/drawing/2014/main" id="{423193E8-26BD-3F71-0D70-D287D06B2B2A}"/>
                </a:ext>
              </a:extLst>
            </p:cNvPr>
            <p:cNvSpPr txBox="1"/>
            <p:nvPr/>
          </p:nvSpPr>
          <p:spPr>
            <a:xfrm>
              <a:off x="318354" y="2099044"/>
              <a:ext cx="2669314" cy="1880221"/>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grpSp>
        <p:nvGrpSpPr>
          <p:cNvPr id="17" name="Group 16">
            <a:extLst>
              <a:ext uri="{FF2B5EF4-FFF2-40B4-BE49-F238E27FC236}">
                <a16:creationId xmlns:a16="http://schemas.microsoft.com/office/drawing/2014/main" id="{861AD4F9-D659-1F66-654A-42FF20FB33FC}"/>
              </a:ext>
            </a:extLst>
          </p:cNvPr>
          <p:cNvGrpSpPr/>
          <p:nvPr/>
        </p:nvGrpSpPr>
        <p:grpSpPr>
          <a:xfrm>
            <a:off x="4752854" y="3088956"/>
            <a:ext cx="1717705" cy="1770735"/>
            <a:chOff x="4377943" y="2977834"/>
            <a:chExt cx="1717705" cy="1764514"/>
          </a:xfrm>
        </p:grpSpPr>
        <p:grpSp>
          <p:nvGrpSpPr>
            <p:cNvPr id="48" name="Group 47">
              <a:extLst>
                <a:ext uri="{FF2B5EF4-FFF2-40B4-BE49-F238E27FC236}">
                  <a16:creationId xmlns:a16="http://schemas.microsoft.com/office/drawing/2014/main" id="{D92C707A-5EF3-4204-C0D8-E7D9A2062B49}"/>
                </a:ext>
              </a:extLst>
            </p:cNvPr>
            <p:cNvGrpSpPr/>
            <p:nvPr/>
          </p:nvGrpSpPr>
          <p:grpSpPr>
            <a:xfrm>
              <a:off x="4377943" y="2977834"/>
              <a:ext cx="1717705" cy="1764514"/>
              <a:chOff x="317112" y="1308025"/>
              <a:chExt cx="2670556" cy="2671233"/>
            </a:xfrm>
          </p:grpSpPr>
          <p:sp>
            <p:nvSpPr>
              <p:cNvPr id="49" name="TextBox 48">
                <a:extLst>
                  <a:ext uri="{FF2B5EF4-FFF2-40B4-BE49-F238E27FC236}">
                    <a16:creationId xmlns:a16="http://schemas.microsoft.com/office/drawing/2014/main" id="{AAD45BBE-2B9D-8F8A-523E-EE301E942FDD}"/>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Media reach</a:t>
                </a:r>
              </a:p>
            </p:txBody>
          </p:sp>
          <p:sp>
            <p:nvSpPr>
              <p:cNvPr id="50" name="TextBox 49">
                <a:extLst>
                  <a:ext uri="{FF2B5EF4-FFF2-40B4-BE49-F238E27FC236}">
                    <a16:creationId xmlns:a16="http://schemas.microsoft.com/office/drawing/2014/main" id="{A451DD3F-BFDA-353E-6C4E-A0A6E0665D5A}"/>
                  </a:ext>
                </a:extLst>
              </p:cNvPr>
              <p:cNvSpPr txBox="1"/>
              <p:nvPr/>
            </p:nvSpPr>
            <p:spPr>
              <a:xfrm>
                <a:off x="318354" y="2099040"/>
                <a:ext cx="2669314" cy="1880218"/>
              </a:xfrm>
              <a:prstGeom prst="rect">
                <a:avLst/>
              </a:prstGeom>
              <a:solidFill>
                <a:schemeClr val="bg1"/>
              </a:solidFill>
              <a:ln>
                <a:solidFill>
                  <a:srgbClr val="007A92"/>
                </a:solidFill>
              </a:ln>
            </p:spPr>
            <p:txBody>
              <a:bodyPr wrap="square" lIns="91440" tIns="45720" rIns="91440" bIns="45720" rtlCol="0" anchor="t">
                <a:spAutoFit/>
              </a:bodyPr>
              <a:lstStyle/>
              <a:p>
                <a:pPr algn="ctr"/>
                <a:endParaRPr lang="en-US" sz="900">
                  <a:solidFill>
                    <a:schemeClr val="tx1">
                      <a:lumMod val="65000"/>
                      <a:lumOff val="35000"/>
                    </a:schemeClr>
                  </a:solidFill>
                  <a:effectLst/>
                  <a:latin typeface="Segoe UI"/>
                  <a:cs typeface="Segoe UI"/>
                </a:endParaRPr>
              </a:p>
              <a:p>
                <a:pPr algn="ctr"/>
                <a:endParaRPr lang="en-US" sz="1400">
                  <a:solidFill>
                    <a:schemeClr val="tx1">
                      <a:lumMod val="65000"/>
                      <a:lumOff val="35000"/>
                    </a:schemeClr>
                  </a:solidFill>
                  <a:latin typeface="Segoe UI"/>
                  <a:cs typeface="Segoe UI"/>
                </a:endParaRPr>
              </a:p>
            </p:txBody>
          </p:sp>
        </p:grpSp>
        <p:pic>
          <p:nvPicPr>
            <p:cNvPr id="5" name="Picture 4">
              <a:extLst>
                <a:ext uri="{FF2B5EF4-FFF2-40B4-BE49-F238E27FC236}">
                  <a16:creationId xmlns:a16="http://schemas.microsoft.com/office/drawing/2014/main" id="{9A38CC63-BCBA-205E-C801-9B528D0744F7}"/>
                </a:ext>
              </a:extLst>
            </p:cNvPr>
            <p:cNvPicPr>
              <a:picLocks noChangeAspect="1"/>
            </p:cNvPicPr>
            <p:nvPr/>
          </p:nvPicPr>
          <p:blipFill>
            <a:blip r:embed="rId5"/>
            <a:srcRect/>
            <a:stretch/>
          </p:blipFill>
          <p:spPr>
            <a:xfrm>
              <a:off x="4386491" y="3805061"/>
              <a:ext cx="1702757" cy="634561"/>
            </a:xfrm>
            <a:prstGeom prst="rect">
              <a:avLst/>
            </a:prstGeom>
          </p:spPr>
        </p:pic>
      </p:grpSp>
      <p:grpSp>
        <p:nvGrpSpPr>
          <p:cNvPr id="18" name="Group 17">
            <a:extLst>
              <a:ext uri="{FF2B5EF4-FFF2-40B4-BE49-F238E27FC236}">
                <a16:creationId xmlns:a16="http://schemas.microsoft.com/office/drawing/2014/main" id="{CB517E05-8A1E-A696-A6B5-B69F92334943}"/>
              </a:ext>
            </a:extLst>
          </p:cNvPr>
          <p:cNvGrpSpPr/>
          <p:nvPr/>
        </p:nvGrpSpPr>
        <p:grpSpPr>
          <a:xfrm>
            <a:off x="2523826" y="3088956"/>
            <a:ext cx="1717705" cy="1758066"/>
            <a:chOff x="6258015" y="2977834"/>
            <a:chExt cx="1717705" cy="1764514"/>
          </a:xfrm>
        </p:grpSpPr>
        <p:grpSp>
          <p:nvGrpSpPr>
            <p:cNvPr id="54" name="Group 53">
              <a:extLst>
                <a:ext uri="{FF2B5EF4-FFF2-40B4-BE49-F238E27FC236}">
                  <a16:creationId xmlns:a16="http://schemas.microsoft.com/office/drawing/2014/main" id="{138F9DC0-AD2E-F177-2FB7-65D9A9099C46}"/>
                </a:ext>
              </a:extLst>
            </p:cNvPr>
            <p:cNvGrpSpPr/>
            <p:nvPr/>
          </p:nvGrpSpPr>
          <p:grpSpPr>
            <a:xfrm>
              <a:off x="6258015" y="2977834"/>
              <a:ext cx="1717705" cy="1764514"/>
              <a:chOff x="317112" y="1308025"/>
              <a:chExt cx="2670556" cy="2671238"/>
            </a:xfrm>
          </p:grpSpPr>
          <p:sp>
            <p:nvSpPr>
              <p:cNvPr id="55" name="TextBox 54">
                <a:extLst>
                  <a:ext uri="{FF2B5EF4-FFF2-40B4-BE49-F238E27FC236}">
                    <a16:creationId xmlns:a16="http://schemas.microsoft.com/office/drawing/2014/main" id="{B259C6BF-C840-292B-2EF5-CF7E91749FDB}"/>
                  </a:ext>
                </a:extLst>
              </p:cNvPr>
              <p:cNvSpPr txBox="1">
                <a:spLocks/>
              </p:cNvSpPr>
              <p:nvPr/>
            </p:nvSpPr>
            <p:spPr>
              <a:xfrm>
                <a:off x="317112" y="1308025"/>
                <a:ext cx="2669314" cy="791028"/>
              </a:xfrm>
              <a:prstGeom prst="rect">
                <a:avLst/>
              </a:prstGeom>
              <a:solidFill>
                <a:srgbClr val="007A92"/>
              </a:solidFill>
              <a:ln>
                <a:solidFill>
                  <a:srgbClr val="007A92"/>
                </a:solidFill>
              </a:ln>
            </p:spPr>
            <p:txBody>
              <a:bodyPr wrap="square" rtlCol="0" anchor="ctr" anchorCtr="0">
                <a:noAutofit/>
              </a:bodyPr>
              <a:lstStyle/>
              <a:p>
                <a:pPr algn="ctr"/>
                <a:r>
                  <a:rPr lang="en-GB" sz="1200" b="1">
                    <a:solidFill>
                      <a:schemeClr val="bg1"/>
                    </a:solidFill>
                  </a:rPr>
                  <a:t>Green paper and submissions</a:t>
                </a:r>
              </a:p>
            </p:txBody>
          </p:sp>
          <p:sp>
            <p:nvSpPr>
              <p:cNvPr id="56" name="TextBox 55">
                <a:extLst>
                  <a:ext uri="{FF2B5EF4-FFF2-40B4-BE49-F238E27FC236}">
                    <a16:creationId xmlns:a16="http://schemas.microsoft.com/office/drawing/2014/main" id="{D5F3B62D-D737-1DBE-98C0-510CD13FE946}"/>
                  </a:ext>
                </a:extLst>
              </p:cNvPr>
              <p:cNvSpPr txBox="1"/>
              <p:nvPr/>
            </p:nvSpPr>
            <p:spPr>
              <a:xfrm>
                <a:off x="318354" y="2099041"/>
                <a:ext cx="2669314" cy="1880222"/>
              </a:xfrm>
              <a:prstGeom prst="rect">
                <a:avLst/>
              </a:prstGeom>
              <a:solidFill>
                <a:srgbClr val="D1F7FF"/>
              </a:solidFill>
              <a:ln>
                <a:solidFill>
                  <a:srgbClr val="007A92"/>
                </a:solidFill>
              </a:ln>
            </p:spPr>
            <p:txBody>
              <a:bodyPr wrap="square" lIns="91440" tIns="45720" rIns="91440" bIns="45720" rtlCol="0" anchor="t">
                <a:spAutoFit/>
              </a:bodyPr>
              <a:lstStyle/>
              <a:p>
                <a:pPr algn="ctr"/>
                <a:endParaRPr lang="en-US" sz="1400">
                  <a:solidFill>
                    <a:schemeClr val="tx1">
                      <a:lumMod val="65000"/>
                      <a:lumOff val="35000"/>
                    </a:schemeClr>
                  </a:solidFill>
                  <a:latin typeface="Segoe UI"/>
                  <a:cs typeface="Segoe UI"/>
                </a:endParaRPr>
              </a:p>
            </p:txBody>
          </p:sp>
        </p:grpSp>
        <p:pic>
          <p:nvPicPr>
            <p:cNvPr id="1040" name="Picture 16">
              <a:extLst>
                <a:ext uri="{FF2B5EF4-FFF2-40B4-BE49-F238E27FC236}">
                  <a16:creationId xmlns:a16="http://schemas.microsoft.com/office/drawing/2014/main" id="{A4EEB0B4-6216-8089-C785-96496FC6F283}"/>
                </a:ext>
              </a:extLst>
            </p:cNvPr>
            <p:cNvPicPr>
              <a:picLocks noChangeAspect="1" noChangeArrowheads="1"/>
            </p:cNvPicPr>
            <p:nvPr/>
          </p:nvPicPr>
          <p:blipFill>
            <a:blip r:embed="rId6"/>
            <a:srcRect l="22882" r="22882"/>
            <a:stretch/>
          </p:blipFill>
          <p:spPr bwMode="auto">
            <a:xfrm>
              <a:off x="6265764" y="3505704"/>
              <a:ext cx="1709157" cy="1236644"/>
            </a:xfrm>
            <a:prstGeom prst="rect">
              <a:avLst/>
            </a:prstGeom>
            <a:noFill/>
            <a:ln>
              <a:solidFill>
                <a:srgbClr val="007A92"/>
              </a:solidFill>
            </a:ln>
          </p:spPr>
        </p:pic>
      </p:grpSp>
      <p:pic>
        <p:nvPicPr>
          <p:cNvPr id="3" name="Picture 10" descr="APPGI welcomes Rishi Sunak to discuss what 2022 holds for infrastructure">
            <a:extLst>
              <a:ext uri="{FF2B5EF4-FFF2-40B4-BE49-F238E27FC236}">
                <a16:creationId xmlns:a16="http://schemas.microsoft.com/office/drawing/2014/main" id="{85574440-E8CE-7F07-EFBB-35E93369E3D7}"/>
              </a:ext>
            </a:extLst>
          </p:cNvPr>
          <p:cNvPicPr preferRelativeResize="0">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85871" y="1644436"/>
            <a:ext cx="1710000" cy="1234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752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4AFA7FE-CD8C-F049-A609-816E200170F9}" type="slidenum">
              <a:rPr lang="en-US" smtClean="0"/>
              <a:pPr/>
              <a:t>15</a:t>
            </a:fld>
            <a:endParaRPr lang="en-US"/>
          </a:p>
        </p:txBody>
      </p:sp>
      <p:sp>
        <p:nvSpPr>
          <p:cNvPr id="2" name="Title 1"/>
          <p:cNvSpPr>
            <a:spLocks noGrp="1"/>
          </p:cNvSpPr>
          <p:nvPr>
            <p:ph type="ctrTitle"/>
          </p:nvPr>
        </p:nvSpPr>
        <p:spPr/>
        <p:txBody>
          <a:bodyPr>
            <a:normAutofit/>
          </a:bodyPr>
          <a:lstStyle/>
          <a:p>
            <a:r>
              <a:rPr lang="en-US"/>
              <a:t>Membership numbers </a:t>
            </a:r>
          </a:p>
        </p:txBody>
      </p:sp>
      <p:sp>
        <p:nvSpPr>
          <p:cNvPr id="4" name="Footer Placeholder 3"/>
          <p:cNvSpPr>
            <a:spLocks noGrp="1"/>
          </p:cNvSpPr>
          <p:nvPr>
            <p:ph type="ftr" sz="quarter" idx="11"/>
          </p:nvPr>
        </p:nvSpPr>
        <p:spPr/>
        <p:txBody>
          <a:bodyPr/>
          <a:lstStyle/>
          <a:p>
            <a:r>
              <a:rPr lang="en-US"/>
              <a:t>Institution of Civil Engineers</a:t>
            </a:r>
          </a:p>
        </p:txBody>
      </p:sp>
    </p:spTree>
    <p:extLst>
      <p:ext uri="{BB962C8B-B14F-4D97-AF65-F5344CB8AC3E}">
        <p14:creationId xmlns:p14="http://schemas.microsoft.com/office/powerpoint/2010/main" val="1652546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03526-E45D-F31F-088E-4F20FF1ACE73}"/>
              </a:ext>
            </a:extLst>
          </p:cNvPr>
          <p:cNvSpPr>
            <a:spLocks noGrp="1"/>
          </p:cNvSpPr>
          <p:nvPr>
            <p:ph type="title"/>
          </p:nvPr>
        </p:nvSpPr>
        <p:spPr/>
        <p:txBody>
          <a:bodyPr/>
          <a:lstStyle/>
          <a:p>
            <a:r>
              <a:rPr lang="en-GB"/>
              <a:t>Global membership</a:t>
            </a:r>
          </a:p>
        </p:txBody>
      </p:sp>
      <p:sp>
        <p:nvSpPr>
          <p:cNvPr id="3" name="Date Placeholder 2">
            <a:extLst>
              <a:ext uri="{FF2B5EF4-FFF2-40B4-BE49-F238E27FC236}">
                <a16:creationId xmlns:a16="http://schemas.microsoft.com/office/drawing/2014/main" id="{50C4DF9C-82BF-37A7-1545-0716EFB2029A}"/>
              </a:ext>
            </a:extLst>
          </p:cNvPr>
          <p:cNvSpPr>
            <a:spLocks noGrp="1"/>
          </p:cNvSpPr>
          <p:nvPr>
            <p:ph type="dt" sz="half" idx="10"/>
          </p:nvPr>
        </p:nvSpPr>
        <p:spPr/>
        <p:txBody>
          <a:bodyPr/>
          <a:lstStyle/>
          <a:p>
            <a:fld id="{123C5BA5-0A33-BD4B-8F13-A7C7CE21C00C}" type="datetime1">
              <a:rPr lang="en-GB" smtClean="0"/>
              <a:t>10/01/2025</a:t>
            </a:fld>
            <a:endParaRPr lang="en-US"/>
          </a:p>
        </p:txBody>
      </p:sp>
      <p:sp>
        <p:nvSpPr>
          <p:cNvPr id="4" name="Footer Placeholder 3">
            <a:extLst>
              <a:ext uri="{FF2B5EF4-FFF2-40B4-BE49-F238E27FC236}">
                <a16:creationId xmlns:a16="http://schemas.microsoft.com/office/drawing/2014/main" id="{7D1DE0EC-826A-8680-FA99-69D92858E398}"/>
              </a:ext>
            </a:extLst>
          </p:cNvPr>
          <p:cNvSpPr>
            <a:spLocks noGrp="1"/>
          </p:cNvSpPr>
          <p:nvPr>
            <p:ph type="ftr" sz="quarter" idx="11"/>
          </p:nvPr>
        </p:nvSpPr>
        <p:spPr/>
        <p:txBody>
          <a:bodyPr/>
          <a:lstStyle/>
          <a:p>
            <a:r>
              <a:rPr lang="en-US"/>
              <a:t>Institution of Civil Engineers</a:t>
            </a:r>
          </a:p>
        </p:txBody>
      </p:sp>
      <p:sp>
        <p:nvSpPr>
          <p:cNvPr id="5" name="Slide Number Placeholder 4">
            <a:extLst>
              <a:ext uri="{FF2B5EF4-FFF2-40B4-BE49-F238E27FC236}">
                <a16:creationId xmlns:a16="http://schemas.microsoft.com/office/drawing/2014/main" id="{2AF8D929-A971-81BA-D2F1-D00889C6A51A}"/>
              </a:ext>
            </a:extLst>
          </p:cNvPr>
          <p:cNvSpPr>
            <a:spLocks noGrp="1"/>
          </p:cNvSpPr>
          <p:nvPr>
            <p:ph type="sldNum" sz="quarter" idx="12"/>
          </p:nvPr>
        </p:nvSpPr>
        <p:spPr/>
        <p:txBody>
          <a:bodyPr/>
          <a:lstStyle/>
          <a:p>
            <a:fld id="{34AFA7FE-CD8C-F049-A609-816E200170F9}" type="slidenum">
              <a:rPr lang="en-US" smtClean="0"/>
              <a:t>16</a:t>
            </a:fld>
            <a:endParaRPr lang="en-US"/>
          </a:p>
        </p:txBody>
      </p:sp>
      <p:pic>
        <p:nvPicPr>
          <p:cNvPr id="7" name="Picture 6" descr="A map of the world&#10;&#10;Description automatically generated">
            <a:extLst>
              <a:ext uri="{FF2B5EF4-FFF2-40B4-BE49-F238E27FC236}">
                <a16:creationId xmlns:a16="http://schemas.microsoft.com/office/drawing/2014/main" id="{125E3111-DEA6-36B6-C7D7-B7716ADE8AE5}"/>
              </a:ext>
            </a:extLst>
          </p:cNvPr>
          <p:cNvPicPr>
            <a:picLocks noChangeAspect="1"/>
          </p:cNvPicPr>
          <p:nvPr/>
        </p:nvPicPr>
        <p:blipFill>
          <a:blip r:embed="rId2"/>
          <a:stretch>
            <a:fillRect/>
          </a:stretch>
        </p:blipFill>
        <p:spPr>
          <a:xfrm>
            <a:off x="1245751" y="1122178"/>
            <a:ext cx="6578319" cy="3514748"/>
          </a:xfrm>
          <a:prstGeom prst="rect">
            <a:avLst/>
          </a:prstGeom>
        </p:spPr>
      </p:pic>
      <p:sp>
        <p:nvSpPr>
          <p:cNvPr id="8" name="TextBox 7">
            <a:extLst>
              <a:ext uri="{FF2B5EF4-FFF2-40B4-BE49-F238E27FC236}">
                <a16:creationId xmlns:a16="http://schemas.microsoft.com/office/drawing/2014/main" id="{CCC044A8-C9B6-9784-D9CB-810D710DB30F}"/>
              </a:ext>
            </a:extLst>
          </p:cNvPr>
          <p:cNvSpPr txBox="1"/>
          <p:nvPr/>
        </p:nvSpPr>
        <p:spPr>
          <a:xfrm>
            <a:off x="4151421" y="3476335"/>
            <a:ext cx="492975" cy="230832"/>
          </a:xfrm>
          <a:prstGeom prst="rect">
            <a:avLst/>
          </a:prstGeom>
          <a:noFill/>
          <a:ln w="12700">
            <a:solidFill>
              <a:srgbClr val="FF0000"/>
            </a:solidFill>
          </a:ln>
        </p:spPr>
        <p:txBody>
          <a:bodyPr wrap="square" rtlCol="0">
            <a:spAutoFit/>
          </a:bodyPr>
          <a:lstStyle/>
          <a:p>
            <a:r>
              <a:rPr lang="en-GB" sz="900"/>
              <a:t>1,661</a:t>
            </a:r>
          </a:p>
        </p:txBody>
      </p:sp>
      <p:sp>
        <p:nvSpPr>
          <p:cNvPr id="9" name="TextBox 8">
            <a:extLst>
              <a:ext uri="{FF2B5EF4-FFF2-40B4-BE49-F238E27FC236}">
                <a16:creationId xmlns:a16="http://schemas.microsoft.com/office/drawing/2014/main" id="{44C76D4E-34F5-29AC-34D6-D64F5D94FF50}"/>
              </a:ext>
            </a:extLst>
          </p:cNvPr>
          <p:cNvSpPr txBox="1"/>
          <p:nvPr/>
        </p:nvSpPr>
        <p:spPr>
          <a:xfrm>
            <a:off x="1705928" y="2627788"/>
            <a:ext cx="532389" cy="230832"/>
          </a:xfrm>
          <a:prstGeom prst="rect">
            <a:avLst/>
          </a:prstGeom>
          <a:noFill/>
          <a:ln w="12700">
            <a:solidFill>
              <a:srgbClr val="FF0000"/>
            </a:solidFill>
          </a:ln>
        </p:spPr>
        <p:txBody>
          <a:bodyPr wrap="square" rtlCol="0">
            <a:spAutoFit/>
          </a:bodyPr>
          <a:lstStyle/>
          <a:p>
            <a:r>
              <a:rPr lang="en-GB" sz="900"/>
              <a:t>1,455</a:t>
            </a:r>
          </a:p>
        </p:txBody>
      </p:sp>
      <p:sp>
        <p:nvSpPr>
          <p:cNvPr id="10" name="TextBox 9">
            <a:extLst>
              <a:ext uri="{FF2B5EF4-FFF2-40B4-BE49-F238E27FC236}">
                <a16:creationId xmlns:a16="http://schemas.microsoft.com/office/drawing/2014/main" id="{6DEB3265-F528-A332-8667-081C2B3CA3C0}"/>
              </a:ext>
            </a:extLst>
          </p:cNvPr>
          <p:cNvSpPr txBox="1"/>
          <p:nvPr/>
        </p:nvSpPr>
        <p:spPr>
          <a:xfrm>
            <a:off x="5137887" y="3481834"/>
            <a:ext cx="512682" cy="237401"/>
          </a:xfrm>
          <a:prstGeom prst="rect">
            <a:avLst/>
          </a:prstGeom>
          <a:noFill/>
          <a:ln w="12700">
            <a:solidFill>
              <a:srgbClr val="FF0000"/>
            </a:solidFill>
          </a:ln>
        </p:spPr>
        <p:txBody>
          <a:bodyPr wrap="square" rtlCol="0">
            <a:spAutoFit/>
          </a:bodyPr>
          <a:lstStyle/>
          <a:p>
            <a:r>
              <a:rPr lang="en-GB" sz="900"/>
              <a:t>2,324</a:t>
            </a:r>
          </a:p>
        </p:txBody>
      </p:sp>
      <p:sp>
        <p:nvSpPr>
          <p:cNvPr id="11" name="TextBox 10">
            <a:extLst>
              <a:ext uri="{FF2B5EF4-FFF2-40B4-BE49-F238E27FC236}">
                <a16:creationId xmlns:a16="http://schemas.microsoft.com/office/drawing/2014/main" id="{992DC7AD-40BA-1396-1393-C91BE809F037}"/>
              </a:ext>
            </a:extLst>
          </p:cNvPr>
          <p:cNvSpPr txBox="1"/>
          <p:nvPr/>
        </p:nvSpPr>
        <p:spPr>
          <a:xfrm>
            <a:off x="5740027" y="3333798"/>
            <a:ext cx="512682" cy="230832"/>
          </a:xfrm>
          <a:prstGeom prst="rect">
            <a:avLst/>
          </a:prstGeom>
          <a:noFill/>
          <a:ln w="12700">
            <a:solidFill>
              <a:srgbClr val="FF0000"/>
            </a:solidFill>
          </a:ln>
        </p:spPr>
        <p:txBody>
          <a:bodyPr wrap="square" rtlCol="0">
            <a:spAutoFit/>
          </a:bodyPr>
          <a:lstStyle/>
          <a:p>
            <a:r>
              <a:rPr lang="en-GB" sz="900"/>
              <a:t>5,147</a:t>
            </a:r>
          </a:p>
        </p:txBody>
      </p:sp>
      <p:sp>
        <p:nvSpPr>
          <p:cNvPr id="12" name="TextBox 11">
            <a:extLst>
              <a:ext uri="{FF2B5EF4-FFF2-40B4-BE49-F238E27FC236}">
                <a16:creationId xmlns:a16="http://schemas.microsoft.com/office/drawing/2014/main" id="{AA0B2321-56DA-2444-7F93-1588EE2D7448}"/>
              </a:ext>
            </a:extLst>
          </p:cNvPr>
          <p:cNvSpPr txBox="1"/>
          <p:nvPr/>
        </p:nvSpPr>
        <p:spPr>
          <a:xfrm>
            <a:off x="4108222" y="1430438"/>
            <a:ext cx="529581" cy="230832"/>
          </a:xfrm>
          <a:prstGeom prst="rect">
            <a:avLst/>
          </a:prstGeom>
          <a:noFill/>
          <a:ln w="12700">
            <a:solidFill>
              <a:srgbClr val="FF0000"/>
            </a:solidFill>
          </a:ln>
        </p:spPr>
        <p:txBody>
          <a:bodyPr wrap="square" rtlCol="0">
            <a:spAutoFit/>
          </a:bodyPr>
          <a:lstStyle/>
          <a:p>
            <a:r>
              <a:rPr lang="en-GB" sz="900"/>
              <a:t>72,812</a:t>
            </a:r>
          </a:p>
        </p:txBody>
      </p:sp>
      <p:sp>
        <p:nvSpPr>
          <p:cNvPr id="13" name="TextBox 12">
            <a:extLst>
              <a:ext uri="{FF2B5EF4-FFF2-40B4-BE49-F238E27FC236}">
                <a16:creationId xmlns:a16="http://schemas.microsoft.com/office/drawing/2014/main" id="{8AD3DD26-E320-E25C-B5A4-9037D3AB5966}"/>
              </a:ext>
            </a:extLst>
          </p:cNvPr>
          <p:cNvSpPr txBox="1"/>
          <p:nvPr/>
        </p:nvSpPr>
        <p:spPr>
          <a:xfrm>
            <a:off x="6988702" y="2573822"/>
            <a:ext cx="440424" cy="230832"/>
          </a:xfrm>
          <a:prstGeom prst="rect">
            <a:avLst/>
          </a:prstGeom>
          <a:noFill/>
          <a:ln w="12700">
            <a:solidFill>
              <a:srgbClr val="FF0000"/>
            </a:solidFill>
          </a:ln>
        </p:spPr>
        <p:txBody>
          <a:bodyPr wrap="square" rtlCol="0">
            <a:spAutoFit/>
          </a:bodyPr>
          <a:lstStyle/>
          <a:p>
            <a:r>
              <a:rPr lang="en-GB" sz="900"/>
              <a:t>8949</a:t>
            </a:r>
          </a:p>
        </p:txBody>
      </p:sp>
      <p:sp>
        <p:nvSpPr>
          <p:cNvPr id="14" name="TextBox 13">
            <a:extLst>
              <a:ext uri="{FF2B5EF4-FFF2-40B4-BE49-F238E27FC236}">
                <a16:creationId xmlns:a16="http://schemas.microsoft.com/office/drawing/2014/main" id="{17ADA7AE-B1CA-1372-8A08-E279944CD708}"/>
              </a:ext>
            </a:extLst>
          </p:cNvPr>
          <p:cNvSpPr txBox="1"/>
          <p:nvPr/>
        </p:nvSpPr>
        <p:spPr>
          <a:xfrm>
            <a:off x="5993422" y="3960189"/>
            <a:ext cx="558666" cy="230832"/>
          </a:xfrm>
          <a:prstGeom prst="rect">
            <a:avLst/>
          </a:prstGeom>
          <a:noFill/>
          <a:ln w="12700">
            <a:solidFill>
              <a:srgbClr val="FF0000"/>
            </a:solidFill>
          </a:ln>
        </p:spPr>
        <p:txBody>
          <a:bodyPr wrap="square" rtlCol="0">
            <a:spAutoFit/>
          </a:bodyPr>
          <a:lstStyle/>
          <a:p>
            <a:r>
              <a:rPr lang="en-GB" sz="900"/>
              <a:t>2,277</a:t>
            </a:r>
          </a:p>
        </p:txBody>
      </p:sp>
      <p:sp>
        <p:nvSpPr>
          <p:cNvPr id="15" name="TextBox 14">
            <a:extLst>
              <a:ext uri="{FF2B5EF4-FFF2-40B4-BE49-F238E27FC236}">
                <a16:creationId xmlns:a16="http://schemas.microsoft.com/office/drawing/2014/main" id="{E9E3EE0C-6634-D4A8-6122-3FF7D53E0098}"/>
              </a:ext>
            </a:extLst>
          </p:cNvPr>
          <p:cNvSpPr txBox="1"/>
          <p:nvPr/>
        </p:nvSpPr>
        <p:spPr>
          <a:xfrm>
            <a:off x="6893898" y="2881592"/>
            <a:ext cx="525821" cy="230832"/>
          </a:xfrm>
          <a:prstGeom prst="rect">
            <a:avLst/>
          </a:prstGeom>
          <a:noFill/>
          <a:ln w="12700">
            <a:solidFill>
              <a:srgbClr val="FF0000"/>
            </a:solidFill>
          </a:ln>
        </p:spPr>
        <p:txBody>
          <a:bodyPr wrap="square" rtlCol="0">
            <a:spAutoFit/>
          </a:bodyPr>
          <a:lstStyle/>
          <a:p>
            <a:r>
              <a:rPr lang="en-GB" sz="900"/>
              <a:t>2,801</a:t>
            </a:r>
          </a:p>
        </p:txBody>
      </p:sp>
      <p:cxnSp>
        <p:nvCxnSpPr>
          <p:cNvPr id="16" name="Straight Arrow Connector 15">
            <a:extLst>
              <a:ext uri="{FF2B5EF4-FFF2-40B4-BE49-F238E27FC236}">
                <a16:creationId xmlns:a16="http://schemas.microsoft.com/office/drawing/2014/main" id="{B3A2FEA9-5C0A-7DD2-6986-D9A57FC87215}"/>
              </a:ext>
            </a:extLst>
          </p:cNvPr>
          <p:cNvCxnSpPr>
            <a:cxnSpLocks/>
          </p:cNvCxnSpPr>
          <p:nvPr/>
        </p:nvCxnSpPr>
        <p:spPr>
          <a:xfrm>
            <a:off x="4333183" y="1638187"/>
            <a:ext cx="149732" cy="757931"/>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4FD1DDFE-E9D8-D6C2-A0B8-6DC91EEE1987}"/>
              </a:ext>
            </a:extLst>
          </p:cNvPr>
          <p:cNvCxnSpPr>
            <a:cxnSpLocks/>
          </p:cNvCxnSpPr>
          <p:nvPr/>
        </p:nvCxnSpPr>
        <p:spPr>
          <a:xfrm flipH="1">
            <a:off x="6487222" y="2677697"/>
            <a:ext cx="511188" cy="255126"/>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CF44EA9F-1591-2876-7B70-4FB107F78C3B}"/>
              </a:ext>
            </a:extLst>
          </p:cNvPr>
          <p:cNvCxnSpPr>
            <a:cxnSpLocks/>
          </p:cNvCxnSpPr>
          <p:nvPr/>
        </p:nvCxnSpPr>
        <p:spPr>
          <a:xfrm flipV="1">
            <a:off x="2248308" y="2432781"/>
            <a:ext cx="714037" cy="285744"/>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2593B027-2F8F-46D8-1B85-77BA0E16647D}"/>
              </a:ext>
            </a:extLst>
          </p:cNvPr>
          <p:cNvCxnSpPr>
            <a:cxnSpLocks/>
          </p:cNvCxnSpPr>
          <p:nvPr/>
        </p:nvCxnSpPr>
        <p:spPr>
          <a:xfrm flipV="1">
            <a:off x="4645606" y="3228695"/>
            <a:ext cx="261437" cy="247640"/>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917A788-EF23-8041-620F-6E89DE91C062}"/>
              </a:ext>
            </a:extLst>
          </p:cNvPr>
          <p:cNvCxnSpPr>
            <a:cxnSpLocks/>
          </p:cNvCxnSpPr>
          <p:nvPr/>
        </p:nvCxnSpPr>
        <p:spPr>
          <a:xfrm flipH="1" flipV="1">
            <a:off x="5343340" y="2792998"/>
            <a:ext cx="91871" cy="683337"/>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2D9C5F7F-8AEB-D21A-7B72-8EEC48971DC2}"/>
              </a:ext>
            </a:extLst>
          </p:cNvPr>
          <p:cNvCxnSpPr>
            <a:cxnSpLocks/>
          </p:cNvCxnSpPr>
          <p:nvPr/>
        </p:nvCxnSpPr>
        <p:spPr>
          <a:xfrm flipH="1" flipV="1">
            <a:off x="5915875" y="2932822"/>
            <a:ext cx="61639" cy="391022"/>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FE8B9966-C0B0-4917-CFF6-9A48636FF9CF}"/>
              </a:ext>
            </a:extLst>
          </p:cNvPr>
          <p:cNvCxnSpPr>
            <a:cxnSpLocks/>
          </p:cNvCxnSpPr>
          <p:nvPr/>
        </p:nvCxnSpPr>
        <p:spPr>
          <a:xfrm flipH="1">
            <a:off x="6682488" y="3010240"/>
            <a:ext cx="194850" cy="94541"/>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0E11958F-9328-87F5-679F-1C14FCF731EC}"/>
              </a:ext>
            </a:extLst>
          </p:cNvPr>
          <p:cNvCxnSpPr>
            <a:cxnSpLocks/>
            <a:stCxn id="14" idx="0"/>
          </p:cNvCxnSpPr>
          <p:nvPr/>
        </p:nvCxnSpPr>
        <p:spPr>
          <a:xfrm flipV="1">
            <a:off x="6272755" y="3701784"/>
            <a:ext cx="285901" cy="258405"/>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61C3B7DA-60B3-37B5-8E67-A04046544519}"/>
              </a:ext>
            </a:extLst>
          </p:cNvPr>
          <p:cNvSpPr txBox="1"/>
          <p:nvPr/>
        </p:nvSpPr>
        <p:spPr>
          <a:xfrm>
            <a:off x="5301679" y="1224008"/>
            <a:ext cx="499545" cy="230832"/>
          </a:xfrm>
          <a:prstGeom prst="rect">
            <a:avLst/>
          </a:prstGeom>
          <a:noFill/>
          <a:ln w="12700">
            <a:solidFill>
              <a:srgbClr val="FF0000"/>
            </a:solidFill>
          </a:ln>
        </p:spPr>
        <p:txBody>
          <a:bodyPr wrap="square" rtlCol="0">
            <a:spAutoFit/>
          </a:bodyPr>
          <a:lstStyle/>
          <a:p>
            <a:r>
              <a:rPr lang="en-GB" sz="900"/>
              <a:t>2,270</a:t>
            </a:r>
          </a:p>
        </p:txBody>
      </p:sp>
      <p:cxnSp>
        <p:nvCxnSpPr>
          <p:cNvPr id="25" name="Straight Arrow Connector 24">
            <a:extLst>
              <a:ext uri="{FF2B5EF4-FFF2-40B4-BE49-F238E27FC236}">
                <a16:creationId xmlns:a16="http://schemas.microsoft.com/office/drawing/2014/main" id="{3730B102-AF0C-C636-2682-9B109321094F}"/>
              </a:ext>
            </a:extLst>
          </p:cNvPr>
          <p:cNvCxnSpPr>
            <a:cxnSpLocks/>
          </p:cNvCxnSpPr>
          <p:nvPr/>
        </p:nvCxnSpPr>
        <p:spPr>
          <a:xfrm flipH="1">
            <a:off x="5230230" y="1430438"/>
            <a:ext cx="206419" cy="820366"/>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FAD73DED-4876-DC03-683F-0A9AF98F81AA}"/>
              </a:ext>
            </a:extLst>
          </p:cNvPr>
          <p:cNvSpPr txBox="1"/>
          <p:nvPr/>
        </p:nvSpPr>
        <p:spPr>
          <a:xfrm>
            <a:off x="7185173" y="2113241"/>
            <a:ext cx="440424" cy="230832"/>
          </a:xfrm>
          <a:prstGeom prst="rect">
            <a:avLst/>
          </a:prstGeom>
          <a:noFill/>
          <a:ln w="12700">
            <a:solidFill>
              <a:srgbClr val="FF0000"/>
            </a:solidFill>
          </a:ln>
        </p:spPr>
        <p:txBody>
          <a:bodyPr wrap="square" rtlCol="0">
            <a:spAutoFit/>
          </a:bodyPr>
          <a:lstStyle/>
          <a:p>
            <a:r>
              <a:rPr lang="en-GB" sz="900"/>
              <a:t>504</a:t>
            </a:r>
          </a:p>
        </p:txBody>
      </p:sp>
      <p:cxnSp>
        <p:nvCxnSpPr>
          <p:cNvPr id="27" name="Straight Arrow Connector 26">
            <a:extLst>
              <a:ext uri="{FF2B5EF4-FFF2-40B4-BE49-F238E27FC236}">
                <a16:creationId xmlns:a16="http://schemas.microsoft.com/office/drawing/2014/main" id="{CB4A370D-8C7E-923A-8855-F1915E20EE86}"/>
              </a:ext>
            </a:extLst>
          </p:cNvPr>
          <p:cNvCxnSpPr>
            <a:cxnSpLocks/>
          </p:cNvCxnSpPr>
          <p:nvPr/>
        </p:nvCxnSpPr>
        <p:spPr>
          <a:xfrm flipH="1">
            <a:off x="6338444" y="2225011"/>
            <a:ext cx="842539" cy="377432"/>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EF1131A6-74DE-E06B-3B18-3B0BC2DB2E48}"/>
              </a:ext>
            </a:extLst>
          </p:cNvPr>
          <p:cNvSpPr txBox="1"/>
          <p:nvPr/>
        </p:nvSpPr>
        <p:spPr>
          <a:xfrm>
            <a:off x="6887330" y="4233215"/>
            <a:ext cx="859924" cy="323165"/>
          </a:xfrm>
          <a:prstGeom prst="rect">
            <a:avLst/>
          </a:prstGeom>
          <a:noFill/>
        </p:spPr>
        <p:txBody>
          <a:bodyPr wrap="square" rtlCol="0">
            <a:spAutoFit/>
          </a:bodyPr>
          <a:lstStyle/>
          <a:p>
            <a:r>
              <a:rPr lang="en-GB" sz="750">
                <a:latin typeface="Arial" panose="020B0604020202020204" pitchFamily="34" charset="0"/>
                <a:cs typeface="Arial" panose="020B0604020202020204" pitchFamily="34" charset="0"/>
              </a:rPr>
              <a:t>Data as at end of April </a:t>
            </a:r>
            <a:endParaRPr lang="en-GB" sz="1350"/>
          </a:p>
        </p:txBody>
      </p:sp>
    </p:spTree>
    <p:extLst>
      <p:ext uri="{BB962C8B-B14F-4D97-AF65-F5344CB8AC3E}">
        <p14:creationId xmlns:p14="http://schemas.microsoft.com/office/powerpoint/2010/main" val="225323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C46D1-3AB4-4E7C-222E-765015A22471}"/>
              </a:ext>
            </a:extLst>
          </p:cNvPr>
          <p:cNvSpPr>
            <a:spLocks noGrp="1"/>
          </p:cNvSpPr>
          <p:nvPr>
            <p:ph type="title"/>
          </p:nvPr>
        </p:nvSpPr>
        <p:spPr/>
        <p:txBody>
          <a:bodyPr/>
          <a:lstStyle/>
          <a:p>
            <a:r>
              <a:rPr lang="en-GB"/>
              <a:t>Converting students into engineers!</a:t>
            </a:r>
          </a:p>
        </p:txBody>
      </p:sp>
      <p:sp>
        <p:nvSpPr>
          <p:cNvPr id="4" name="Content Placeholder 3">
            <a:extLst>
              <a:ext uri="{FF2B5EF4-FFF2-40B4-BE49-F238E27FC236}">
                <a16:creationId xmlns:a16="http://schemas.microsoft.com/office/drawing/2014/main" id="{B8B9106A-585C-B6AA-2775-B467E5488824}"/>
              </a:ext>
            </a:extLst>
          </p:cNvPr>
          <p:cNvSpPr>
            <a:spLocks noGrp="1"/>
          </p:cNvSpPr>
          <p:nvPr>
            <p:ph sz="half" idx="2"/>
          </p:nvPr>
        </p:nvSpPr>
        <p:spPr>
          <a:xfrm>
            <a:off x="4648200" y="1509713"/>
            <a:ext cx="4038600" cy="3116616"/>
          </a:xfrm>
        </p:spPr>
        <p:txBody>
          <a:bodyPr>
            <a:normAutofit fontScale="92500"/>
          </a:bodyPr>
          <a:lstStyle/>
          <a:p>
            <a:r>
              <a:rPr lang="en-GB" sz="2200"/>
              <a:t>Significant transfer of students to graduate membership.</a:t>
            </a:r>
          </a:p>
          <a:p>
            <a:endParaRPr lang="en-GB" sz="2400"/>
          </a:p>
          <a:p>
            <a:r>
              <a:rPr lang="en-GB" sz="2200"/>
              <a:t>Twice as high as the nearest (mechanical engineers).</a:t>
            </a:r>
          </a:p>
          <a:p>
            <a:endParaRPr lang="en-GB" sz="2400"/>
          </a:p>
          <a:p>
            <a:r>
              <a:rPr lang="en-GB" sz="2200"/>
              <a:t>Rapidly increasing female percentage.</a:t>
            </a:r>
          </a:p>
          <a:p>
            <a:pPr marL="0" indent="0">
              <a:buNone/>
            </a:pPr>
            <a:endParaRPr lang="en-GB"/>
          </a:p>
        </p:txBody>
      </p:sp>
      <p:sp>
        <p:nvSpPr>
          <p:cNvPr id="5" name="Date Placeholder 4">
            <a:extLst>
              <a:ext uri="{FF2B5EF4-FFF2-40B4-BE49-F238E27FC236}">
                <a16:creationId xmlns:a16="http://schemas.microsoft.com/office/drawing/2014/main" id="{C29CEEEC-A5C9-1A27-3DCB-DFE7FBF2B6B3}"/>
              </a:ext>
            </a:extLst>
          </p:cNvPr>
          <p:cNvSpPr>
            <a:spLocks noGrp="1"/>
          </p:cNvSpPr>
          <p:nvPr>
            <p:ph type="dt" sz="half" idx="10"/>
          </p:nvPr>
        </p:nvSpPr>
        <p:spPr/>
        <p:txBody>
          <a:bodyPr/>
          <a:lstStyle/>
          <a:p>
            <a:fld id="{596C8942-A2F1-F448-9CEA-6782AF35BF39}" type="datetime1">
              <a:rPr lang="en-GB" smtClean="0"/>
              <a:t>10/01/2025</a:t>
            </a:fld>
            <a:endParaRPr lang="en-US"/>
          </a:p>
        </p:txBody>
      </p:sp>
      <p:sp>
        <p:nvSpPr>
          <p:cNvPr id="6" name="Footer Placeholder 5">
            <a:extLst>
              <a:ext uri="{FF2B5EF4-FFF2-40B4-BE49-F238E27FC236}">
                <a16:creationId xmlns:a16="http://schemas.microsoft.com/office/drawing/2014/main" id="{22C2091B-66CA-120C-DE73-0A805CF0B2AF}"/>
              </a:ext>
            </a:extLst>
          </p:cNvPr>
          <p:cNvSpPr>
            <a:spLocks noGrp="1"/>
          </p:cNvSpPr>
          <p:nvPr>
            <p:ph type="ftr" sz="quarter" idx="11"/>
          </p:nvPr>
        </p:nvSpPr>
        <p:spPr/>
        <p:txBody>
          <a:bodyPr/>
          <a:lstStyle/>
          <a:p>
            <a:r>
              <a:rPr lang="en-US"/>
              <a:t>Institution of Civil Engineers</a:t>
            </a:r>
          </a:p>
        </p:txBody>
      </p:sp>
      <p:sp>
        <p:nvSpPr>
          <p:cNvPr id="7" name="Slide Number Placeholder 6">
            <a:extLst>
              <a:ext uri="{FF2B5EF4-FFF2-40B4-BE49-F238E27FC236}">
                <a16:creationId xmlns:a16="http://schemas.microsoft.com/office/drawing/2014/main" id="{8A1978A8-8E69-1722-E354-945E367A5F5E}"/>
              </a:ext>
            </a:extLst>
          </p:cNvPr>
          <p:cNvSpPr>
            <a:spLocks noGrp="1"/>
          </p:cNvSpPr>
          <p:nvPr>
            <p:ph type="sldNum" sz="quarter" idx="12"/>
          </p:nvPr>
        </p:nvSpPr>
        <p:spPr/>
        <p:txBody>
          <a:bodyPr/>
          <a:lstStyle/>
          <a:p>
            <a:fld id="{34AFA7FE-CD8C-F049-A609-816E200170F9}" type="slidenum">
              <a:rPr lang="en-US" smtClean="0"/>
              <a:t>17</a:t>
            </a:fld>
            <a:endParaRPr lang="en-US"/>
          </a:p>
        </p:txBody>
      </p:sp>
      <p:pic>
        <p:nvPicPr>
          <p:cNvPr id="8" name="Content Placeholder 7" descr="A screenshot of a computer&#10;&#10;Description automatically generated">
            <a:extLst>
              <a:ext uri="{FF2B5EF4-FFF2-40B4-BE49-F238E27FC236}">
                <a16:creationId xmlns:a16="http://schemas.microsoft.com/office/drawing/2014/main" id="{5895FCC8-2829-F883-1E77-746325F45CDE}"/>
              </a:ext>
            </a:extLst>
          </p:cNvPr>
          <p:cNvPicPr>
            <a:picLocks noGrp="1" noChangeAspect="1"/>
          </p:cNvPicPr>
          <p:nvPr>
            <p:ph sz="half" idx="1"/>
          </p:nvPr>
        </p:nvPicPr>
        <p:blipFill rotWithShape="1">
          <a:blip r:embed="rId2"/>
          <a:srcRect l="29283" t="17896" r="29086" b="21305"/>
          <a:stretch/>
        </p:blipFill>
        <p:spPr bwMode="auto">
          <a:xfrm>
            <a:off x="1357074" y="1155906"/>
            <a:ext cx="3028950" cy="3470423"/>
          </a:xfrm>
          <a:prstGeom prst="rect">
            <a:avLst/>
          </a:prstGeom>
          <a:ln>
            <a:solidFill>
              <a:schemeClr val="accent1"/>
            </a:solidFill>
          </a:ln>
          <a:extLst>
            <a:ext uri="{53640926-AAD7-44D8-BBD7-CCE9431645EC}">
              <a14:shadowObscured xmlns:a14="http://schemas.microsoft.com/office/drawing/2010/main"/>
            </a:ext>
          </a:extLst>
        </p:spPr>
      </p:pic>
      <p:sp>
        <p:nvSpPr>
          <p:cNvPr id="9" name="Arrow: Left 8">
            <a:extLst>
              <a:ext uri="{FF2B5EF4-FFF2-40B4-BE49-F238E27FC236}">
                <a16:creationId xmlns:a16="http://schemas.microsoft.com/office/drawing/2014/main" id="{EE7120B7-18A5-F982-DEC9-D22FDABD0CC6}"/>
              </a:ext>
            </a:extLst>
          </p:cNvPr>
          <p:cNvSpPr/>
          <p:nvPr/>
        </p:nvSpPr>
        <p:spPr>
          <a:xfrm rot="19227961">
            <a:off x="4160456" y="2379073"/>
            <a:ext cx="847024" cy="104920"/>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115603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4F57E-E23F-49A6-88B2-6793D3BC4D64}"/>
              </a:ext>
            </a:extLst>
          </p:cNvPr>
          <p:cNvSpPr>
            <a:spLocks noGrp="1"/>
          </p:cNvSpPr>
          <p:nvPr>
            <p:ph type="title"/>
          </p:nvPr>
        </p:nvSpPr>
        <p:spPr/>
        <p:txBody>
          <a:bodyPr/>
          <a:lstStyle/>
          <a:p>
            <a:r>
              <a:rPr lang="en-US"/>
              <a:t>How are civils doing?</a:t>
            </a:r>
          </a:p>
        </p:txBody>
      </p:sp>
      <p:sp>
        <p:nvSpPr>
          <p:cNvPr id="3" name="Date Placeholder 2">
            <a:extLst>
              <a:ext uri="{FF2B5EF4-FFF2-40B4-BE49-F238E27FC236}">
                <a16:creationId xmlns:a16="http://schemas.microsoft.com/office/drawing/2014/main" id="{FC4FA25D-16F7-E9F2-8E18-A47F401B53FE}"/>
              </a:ext>
            </a:extLst>
          </p:cNvPr>
          <p:cNvSpPr>
            <a:spLocks noGrp="1"/>
          </p:cNvSpPr>
          <p:nvPr>
            <p:ph type="dt" sz="half" idx="10"/>
          </p:nvPr>
        </p:nvSpPr>
        <p:spPr/>
        <p:txBody>
          <a:bodyPr/>
          <a:lstStyle/>
          <a:p>
            <a:fld id="{E9ED77EF-B342-3A48-8A42-703223A61E55}" type="datetime1">
              <a:rPr lang="en-GB" smtClean="0"/>
              <a:t>10/01/2025</a:t>
            </a:fld>
            <a:endParaRPr lang="en-US"/>
          </a:p>
        </p:txBody>
      </p:sp>
      <p:sp>
        <p:nvSpPr>
          <p:cNvPr id="4" name="Footer Placeholder 3">
            <a:extLst>
              <a:ext uri="{FF2B5EF4-FFF2-40B4-BE49-F238E27FC236}">
                <a16:creationId xmlns:a16="http://schemas.microsoft.com/office/drawing/2014/main" id="{908C2DEB-5519-E952-C009-CAD0FAE4F354}"/>
              </a:ext>
            </a:extLst>
          </p:cNvPr>
          <p:cNvSpPr>
            <a:spLocks noGrp="1"/>
          </p:cNvSpPr>
          <p:nvPr>
            <p:ph type="ftr" sz="quarter" idx="11"/>
          </p:nvPr>
        </p:nvSpPr>
        <p:spPr/>
        <p:txBody>
          <a:bodyPr/>
          <a:lstStyle/>
          <a:p>
            <a:r>
              <a:rPr lang="en-US"/>
              <a:t>Institution of Civil Engineers</a:t>
            </a:r>
          </a:p>
        </p:txBody>
      </p:sp>
      <p:sp>
        <p:nvSpPr>
          <p:cNvPr id="5" name="Slide Number Placeholder 4">
            <a:extLst>
              <a:ext uri="{FF2B5EF4-FFF2-40B4-BE49-F238E27FC236}">
                <a16:creationId xmlns:a16="http://schemas.microsoft.com/office/drawing/2014/main" id="{6DA581AC-2873-3E74-0F58-85267FF07FEE}"/>
              </a:ext>
            </a:extLst>
          </p:cNvPr>
          <p:cNvSpPr>
            <a:spLocks noGrp="1"/>
          </p:cNvSpPr>
          <p:nvPr>
            <p:ph type="sldNum" sz="quarter" idx="12"/>
          </p:nvPr>
        </p:nvSpPr>
        <p:spPr/>
        <p:txBody>
          <a:bodyPr/>
          <a:lstStyle/>
          <a:p>
            <a:fld id="{34AFA7FE-CD8C-F049-A609-816E200170F9}" type="slidenum">
              <a:rPr lang="en-US" smtClean="0"/>
              <a:t>18</a:t>
            </a:fld>
            <a:endParaRPr lang="en-US"/>
          </a:p>
        </p:txBody>
      </p:sp>
      <p:pic>
        <p:nvPicPr>
          <p:cNvPr id="6" name="Picture 5" descr="A graph of engineering and technology&#10;&#10;Description automatically generated">
            <a:extLst>
              <a:ext uri="{FF2B5EF4-FFF2-40B4-BE49-F238E27FC236}">
                <a16:creationId xmlns:a16="http://schemas.microsoft.com/office/drawing/2014/main" id="{FBFC3158-12EE-697A-626E-DC51BEFD6ED7}"/>
              </a:ext>
            </a:extLst>
          </p:cNvPr>
          <p:cNvPicPr>
            <a:picLocks noChangeAspect="1"/>
          </p:cNvPicPr>
          <p:nvPr/>
        </p:nvPicPr>
        <p:blipFill>
          <a:blip r:embed="rId2"/>
          <a:stretch>
            <a:fillRect/>
          </a:stretch>
        </p:blipFill>
        <p:spPr>
          <a:xfrm>
            <a:off x="1524000" y="1135572"/>
            <a:ext cx="5888356" cy="3511091"/>
          </a:xfrm>
          <a:prstGeom prst="rect">
            <a:avLst/>
          </a:prstGeom>
        </p:spPr>
      </p:pic>
      <p:sp>
        <p:nvSpPr>
          <p:cNvPr id="7" name="Circle: Hollow 6">
            <a:extLst>
              <a:ext uri="{FF2B5EF4-FFF2-40B4-BE49-F238E27FC236}">
                <a16:creationId xmlns:a16="http://schemas.microsoft.com/office/drawing/2014/main" id="{A8A9F0FA-250A-ED95-E84A-0508F7C228F5}"/>
              </a:ext>
            </a:extLst>
          </p:cNvPr>
          <p:cNvSpPr/>
          <p:nvPr/>
        </p:nvSpPr>
        <p:spPr>
          <a:xfrm>
            <a:off x="3124200" y="1636294"/>
            <a:ext cx="962526" cy="481263"/>
          </a:xfrm>
          <a:prstGeom prst="donut">
            <a:avLst>
              <a:gd name="adj" fmla="val 1653"/>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40691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B63B2-29AC-F37A-E4C0-4804039E02B3}"/>
              </a:ext>
            </a:extLst>
          </p:cNvPr>
          <p:cNvSpPr>
            <a:spLocks noGrp="1"/>
          </p:cNvSpPr>
          <p:nvPr>
            <p:ph type="title"/>
          </p:nvPr>
        </p:nvSpPr>
        <p:spPr/>
        <p:txBody>
          <a:bodyPr/>
          <a:lstStyle/>
          <a:p>
            <a:r>
              <a:rPr lang="en-GB"/>
              <a:t>Registrants</a:t>
            </a:r>
          </a:p>
        </p:txBody>
      </p:sp>
      <p:sp>
        <p:nvSpPr>
          <p:cNvPr id="3" name="Date Placeholder 2">
            <a:extLst>
              <a:ext uri="{FF2B5EF4-FFF2-40B4-BE49-F238E27FC236}">
                <a16:creationId xmlns:a16="http://schemas.microsoft.com/office/drawing/2014/main" id="{81AE4280-385F-D908-105C-11AB544880B0}"/>
              </a:ext>
            </a:extLst>
          </p:cNvPr>
          <p:cNvSpPr>
            <a:spLocks noGrp="1"/>
          </p:cNvSpPr>
          <p:nvPr>
            <p:ph type="dt" sz="half" idx="10"/>
          </p:nvPr>
        </p:nvSpPr>
        <p:spPr/>
        <p:txBody>
          <a:bodyPr/>
          <a:lstStyle/>
          <a:p>
            <a:fld id="{E9ED77EF-B342-3A48-8A42-703223A61E55}" type="datetime1">
              <a:rPr lang="en-GB" smtClean="0"/>
              <a:t>10/01/2025</a:t>
            </a:fld>
            <a:endParaRPr lang="en-US"/>
          </a:p>
        </p:txBody>
      </p:sp>
      <p:sp>
        <p:nvSpPr>
          <p:cNvPr id="4" name="Footer Placeholder 3">
            <a:extLst>
              <a:ext uri="{FF2B5EF4-FFF2-40B4-BE49-F238E27FC236}">
                <a16:creationId xmlns:a16="http://schemas.microsoft.com/office/drawing/2014/main" id="{5884560B-C609-1525-F2D0-9A3AD88A4F60}"/>
              </a:ext>
            </a:extLst>
          </p:cNvPr>
          <p:cNvSpPr>
            <a:spLocks noGrp="1"/>
          </p:cNvSpPr>
          <p:nvPr>
            <p:ph type="ftr" sz="quarter" idx="11"/>
          </p:nvPr>
        </p:nvSpPr>
        <p:spPr/>
        <p:txBody>
          <a:bodyPr/>
          <a:lstStyle/>
          <a:p>
            <a:r>
              <a:rPr lang="en-US"/>
              <a:t>Institution of Civil Engineers</a:t>
            </a:r>
          </a:p>
        </p:txBody>
      </p:sp>
      <p:sp>
        <p:nvSpPr>
          <p:cNvPr id="5" name="Slide Number Placeholder 4">
            <a:extLst>
              <a:ext uri="{FF2B5EF4-FFF2-40B4-BE49-F238E27FC236}">
                <a16:creationId xmlns:a16="http://schemas.microsoft.com/office/drawing/2014/main" id="{64978545-DAB5-D417-11CD-FCF0034C71E7}"/>
              </a:ext>
            </a:extLst>
          </p:cNvPr>
          <p:cNvSpPr>
            <a:spLocks noGrp="1"/>
          </p:cNvSpPr>
          <p:nvPr>
            <p:ph type="sldNum" sz="quarter" idx="12"/>
          </p:nvPr>
        </p:nvSpPr>
        <p:spPr/>
        <p:txBody>
          <a:bodyPr/>
          <a:lstStyle/>
          <a:p>
            <a:fld id="{34AFA7FE-CD8C-F049-A609-816E200170F9}" type="slidenum">
              <a:rPr lang="en-US" smtClean="0"/>
              <a:t>19</a:t>
            </a:fld>
            <a:endParaRPr lang="en-US"/>
          </a:p>
        </p:txBody>
      </p:sp>
      <p:pic>
        <p:nvPicPr>
          <p:cNvPr id="9" name="Picture 8">
            <a:extLst>
              <a:ext uri="{FF2B5EF4-FFF2-40B4-BE49-F238E27FC236}">
                <a16:creationId xmlns:a16="http://schemas.microsoft.com/office/drawing/2014/main" id="{DA254BB3-54A5-8A83-E54E-8CC492DCE4DE}"/>
              </a:ext>
            </a:extLst>
          </p:cNvPr>
          <p:cNvPicPr>
            <a:picLocks noChangeAspect="1"/>
          </p:cNvPicPr>
          <p:nvPr/>
        </p:nvPicPr>
        <p:blipFill>
          <a:blip r:embed="rId3"/>
          <a:stretch>
            <a:fillRect/>
          </a:stretch>
        </p:blipFill>
        <p:spPr>
          <a:xfrm>
            <a:off x="1524000" y="1092200"/>
            <a:ext cx="5810738" cy="3720082"/>
          </a:xfrm>
          <a:prstGeom prst="rect">
            <a:avLst/>
          </a:prstGeom>
        </p:spPr>
      </p:pic>
      <p:sp>
        <p:nvSpPr>
          <p:cNvPr id="7" name="Oval 6">
            <a:extLst>
              <a:ext uri="{FF2B5EF4-FFF2-40B4-BE49-F238E27FC236}">
                <a16:creationId xmlns:a16="http://schemas.microsoft.com/office/drawing/2014/main" id="{3A669ABA-681B-B3D4-D246-F63DC665D4EF}"/>
              </a:ext>
            </a:extLst>
          </p:cNvPr>
          <p:cNvSpPr/>
          <p:nvPr/>
        </p:nvSpPr>
        <p:spPr>
          <a:xfrm>
            <a:off x="6468812" y="2365349"/>
            <a:ext cx="757177" cy="343323"/>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81685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t>Our plan - 2025</a:t>
            </a:r>
          </a:p>
        </p:txBody>
      </p:sp>
    </p:spTree>
    <p:extLst>
      <p:ext uri="{BB962C8B-B14F-4D97-AF65-F5344CB8AC3E}">
        <p14:creationId xmlns:p14="http://schemas.microsoft.com/office/powerpoint/2010/main" val="2561371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DCCBD-353A-97DF-B348-834775FB51C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E70C154-59BE-B377-B07A-51EA7692A75B}"/>
              </a:ext>
            </a:extLst>
          </p:cNvPr>
          <p:cNvSpPr>
            <a:spLocks noGrp="1"/>
          </p:cNvSpPr>
          <p:nvPr>
            <p:ph type="dt" sz="half" idx="10"/>
          </p:nvPr>
        </p:nvSpPr>
        <p:spPr/>
        <p:txBody>
          <a:bodyPr/>
          <a:lstStyle/>
          <a:p>
            <a:fld id="{ABE899DB-3D07-644F-8226-F45D5B375098}" type="datetime1">
              <a:rPr lang="en-GB" smtClean="0"/>
              <a:t>10/01/2025</a:t>
            </a:fld>
            <a:endParaRPr lang="en-US"/>
          </a:p>
        </p:txBody>
      </p:sp>
      <p:sp>
        <p:nvSpPr>
          <p:cNvPr id="3" name="Footer Placeholder 2">
            <a:extLst>
              <a:ext uri="{FF2B5EF4-FFF2-40B4-BE49-F238E27FC236}">
                <a16:creationId xmlns:a16="http://schemas.microsoft.com/office/drawing/2014/main" id="{BAE66471-B00A-E2AC-5912-F3A91A63A47F}"/>
              </a:ext>
            </a:extLst>
          </p:cNvPr>
          <p:cNvSpPr>
            <a:spLocks noGrp="1"/>
          </p:cNvSpPr>
          <p:nvPr>
            <p:ph type="ftr" sz="quarter" idx="11"/>
          </p:nvPr>
        </p:nvSpPr>
        <p:spPr/>
        <p:txBody>
          <a:bodyPr/>
          <a:lstStyle/>
          <a:p>
            <a:r>
              <a:rPr lang="en-US"/>
              <a:t>Institution of Civil Engineers</a:t>
            </a:r>
          </a:p>
        </p:txBody>
      </p:sp>
      <p:sp>
        <p:nvSpPr>
          <p:cNvPr id="4" name="Slide Number Placeholder 3">
            <a:extLst>
              <a:ext uri="{FF2B5EF4-FFF2-40B4-BE49-F238E27FC236}">
                <a16:creationId xmlns:a16="http://schemas.microsoft.com/office/drawing/2014/main" id="{074F5D95-F6EF-682A-06B0-C0F6B45124DB}"/>
              </a:ext>
            </a:extLst>
          </p:cNvPr>
          <p:cNvSpPr>
            <a:spLocks noGrp="1"/>
          </p:cNvSpPr>
          <p:nvPr>
            <p:ph type="sldNum" sz="quarter" idx="12"/>
          </p:nvPr>
        </p:nvSpPr>
        <p:spPr/>
        <p:txBody>
          <a:bodyPr/>
          <a:lstStyle/>
          <a:p>
            <a:fld id="{34AFA7FE-CD8C-F049-A609-816E200170F9}" type="slidenum">
              <a:rPr lang="en-US" smtClean="0"/>
              <a:pPr/>
              <a:t>20</a:t>
            </a:fld>
            <a:endParaRPr lang="en-US"/>
          </a:p>
        </p:txBody>
      </p:sp>
      <p:sp>
        <p:nvSpPr>
          <p:cNvPr id="5" name="Title 4">
            <a:extLst>
              <a:ext uri="{FF2B5EF4-FFF2-40B4-BE49-F238E27FC236}">
                <a16:creationId xmlns:a16="http://schemas.microsoft.com/office/drawing/2014/main" id="{D702240C-B4B2-F8AA-7C4B-B2A57F3E80CE}"/>
              </a:ext>
            </a:extLst>
          </p:cNvPr>
          <p:cNvSpPr>
            <a:spLocks noGrp="1"/>
          </p:cNvSpPr>
          <p:nvPr>
            <p:ph type="ctrTitle"/>
          </p:nvPr>
        </p:nvSpPr>
        <p:spPr/>
        <p:txBody>
          <a:bodyPr/>
          <a:lstStyle/>
          <a:p>
            <a:r>
              <a:rPr lang="en-GB"/>
              <a:t>Priorities for 2025</a:t>
            </a:r>
          </a:p>
        </p:txBody>
      </p:sp>
    </p:spTree>
    <p:extLst>
      <p:ext uri="{BB962C8B-B14F-4D97-AF65-F5344CB8AC3E}">
        <p14:creationId xmlns:p14="http://schemas.microsoft.com/office/powerpoint/2010/main" val="31996580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5478C94-8144-8815-DCC5-787C1EE8FA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576603-F37F-C879-E1BD-2537228E25E8}"/>
              </a:ext>
            </a:extLst>
          </p:cNvPr>
          <p:cNvSpPr>
            <a:spLocks noGrp="1"/>
          </p:cNvSpPr>
          <p:nvPr>
            <p:ph type="title"/>
          </p:nvPr>
        </p:nvSpPr>
        <p:spPr/>
        <p:txBody>
          <a:bodyPr/>
          <a:lstStyle/>
          <a:p>
            <a:r>
              <a:rPr lang="en-GB"/>
              <a:t>Professional Services programmes for 2025</a:t>
            </a:r>
          </a:p>
        </p:txBody>
      </p:sp>
      <p:sp>
        <p:nvSpPr>
          <p:cNvPr id="4" name="Date Placeholder 3">
            <a:extLst>
              <a:ext uri="{FF2B5EF4-FFF2-40B4-BE49-F238E27FC236}">
                <a16:creationId xmlns:a16="http://schemas.microsoft.com/office/drawing/2014/main" id="{72DA6E7E-5E66-5A1B-7A55-DA0792ACD2E3}"/>
              </a:ext>
            </a:extLst>
          </p:cNvPr>
          <p:cNvSpPr>
            <a:spLocks noGrp="1"/>
          </p:cNvSpPr>
          <p:nvPr>
            <p:ph type="dt" sz="half" idx="10"/>
          </p:nvPr>
        </p:nvSpPr>
        <p:spPr/>
        <p:txBody>
          <a:bodyPr/>
          <a:lstStyle/>
          <a:p>
            <a:fld id="{DECD6250-0696-5945-A51E-8513534A9B3A}" type="datetime1">
              <a:rPr lang="en-GB" smtClean="0"/>
              <a:t>10/01/2025</a:t>
            </a:fld>
            <a:endParaRPr lang="en-US"/>
          </a:p>
        </p:txBody>
      </p:sp>
      <p:sp>
        <p:nvSpPr>
          <p:cNvPr id="5" name="Footer Placeholder 4">
            <a:extLst>
              <a:ext uri="{FF2B5EF4-FFF2-40B4-BE49-F238E27FC236}">
                <a16:creationId xmlns:a16="http://schemas.microsoft.com/office/drawing/2014/main" id="{AFD2A2E7-9A6D-40A7-C63B-F26512436C17}"/>
              </a:ext>
            </a:extLst>
          </p:cNvPr>
          <p:cNvSpPr>
            <a:spLocks noGrp="1"/>
          </p:cNvSpPr>
          <p:nvPr>
            <p:ph type="ftr" sz="quarter" idx="11"/>
          </p:nvPr>
        </p:nvSpPr>
        <p:spPr/>
        <p:txBody>
          <a:bodyPr/>
          <a:lstStyle/>
          <a:p>
            <a:r>
              <a:rPr lang="en-US"/>
              <a:t>Institution of Civil Engineers</a:t>
            </a:r>
          </a:p>
        </p:txBody>
      </p:sp>
      <p:sp>
        <p:nvSpPr>
          <p:cNvPr id="6" name="Slide Number Placeholder 5">
            <a:extLst>
              <a:ext uri="{FF2B5EF4-FFF2-40B4-BE49-F238E27FC236}">
                <a16:creationId xmlns:a16="http://schemas.microsoft.com/office/drawing/2014/main" id="{7AC2AE39-36B2-6C98-B9C3-81A1577D08B3}"/>
              </a:ext>
            </a:extLst>
          </p:cNvPr>
          <p:cNvSpPr>
            <a:spLocks noGrp="1"/>
          </p:cNvSpPr>
          <p:nvPr>
            <p:ph type="sldNum" sz="quarter" idx="12"/>
          </p:nvPr>
        </p:nvSpPr>
        <p:spPr/>
        <p:txBody>
          <a:bodyPr/>
          <a:lstStyle/>
          <a:p>
            <a:fld id="{34AFA7FE-CD8C-F049-A609-816E200170F9}" type="slidenum">
              <a:rPr lang="en-US" smtClean="0"/>
              <a:t>21</a:t>
            </a:fld>
            <a:endParaRPr lang="en-US"/>
          </a:p>
        </p:txBody>
      </p:sp>
      <p:grpSp>
        <p:nvGrpSpPr>
          <p:cNvPr id="13" name="Group 12">
            <a:extLst>
              <a:ext uri="{FF2B5EF4-FFF2-40B4-BE49-F238E27FC236}">
                <a16:creationId xmlns:a16="http://schemas.microsoft.com/office/drawing/2014/main" id="{5CA99899-DBC9-B1A7-EBF2-A1BA8485D184}"/>
              </a:ext>
            </a:extLst>
          </p:cNvPr>
          <p:cNvGrpSpPr/>
          <p:nvPr/>
        </p:nvGrpSpPr>
        <p:grpSpPr>
          <a:xfrm>
            <a:off x="4722423" y="1815619"/>
            <a:ext cx="1793082" cy="2150994"/>
            <a:chOff x="317112" y="1308025"/>
            <a:chExt cx="2669314" cy="1039848"/>
          </a:xfrm>
        </p:grpSpPr>
        <p:sp>
          <p:nvSpPr>
            <p:cNvPr id="14" name="TextBox 13">
              <a:extLst>
                <a:ext uri="{FF2B5EF4-FFF2-40B4-BE49-F238E27FC236}">
                  <a16:creationId xmlns:a16="http://schemas.microsoft.com/office/drawing/2014/main" id="{ED77546A-37DC-4ABB-3C30-6D86EE52B71B}"/>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Australian Registers</a:t>
              </a:r>
            </a:p>
          </p:txBody>
        </p:sp>
        <p:sp>
          <p:nvSpPr>
            <p:cNvPr id="15" name="TextBox 14">
              <a:extLst>
                <a:ext uri="{FF2B5EF4-FFF2-40B4-BE49-F238E27FC236}">
                  <a16:creationId xmlns:a16="http://schemas.microsoft.com/office/drawing/2014/main" id="{E08713B1-77D3-C8E4-B492-4D8DA836BE04}"/>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grpSp>
        <p:nvGrpSpPr>
          <p:cNvPr id="16" name="Group 15">
            <a:extLst>
              <a:ext uri="{FF2B5EF4-FFF2-40B4-BE49-F238E27FC236}">
                <a16:creationId xmlns:a16="http://schemas.microsoft.com/office/drawing/2014/main" id="{BE5BBE73-ECFF-510B-6FC7-BA05C4F1786E}"/>
              </a:ext>
            </a:extLst>
          </p:cNvPr>
          <p:cNvGrpSpPr/>
          <p:nvPr/>
        </p:nvGrpSpPr>
        <p:grpSpPr>
          <a:xfrm>
            <a:off x="6891216" y="1815619"/>
            <a:ext cx="1793082" cy="2150994"/>
            <a:chOff x="317112" y="1308025"/>
            <a:chExt cx="2669314" cy="1039848"/>
          </a:xfrm>
        </p:grpSpPr>
        <p:sp>
          <p:nvSpPr>
            <p:cNvPr id="17" name="TextBox 16">
              <a:extLst>
                <a:ext uri="{FF2B5EF4-FFF2-40B4-BE49-F238E27FC236}">
                  <a16:creationId xmlns:a16="http://schemas.microsoft.com/office/drawing/2014/main" id="{5D0C6B06-FEA3-16F8-037F-512E317B57E5}"/>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Mentoring – post professional qualification</a:t>
              </a:r>
            </a:p>
          </p:txBody>
        </p:sp>
        <p:sp>
          <p:nvSpPr>
            <p:cNvPr id="18" name="TextBox 17">
              <a:extLst>
                <a:ext uri="{FF2B5EF4-FFF2-40B4-BE49-F238E27FC236}">
                  <a16:creationId xmlns:a16="http://schemas.microsoft.com/office/drawing/2014/main" id="{46696665-7FF4-EF91-2C76-5A11D7A294F5}"/>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grpSp>
        <p:nvGrpSpPr>
          <p:cNvPr id="19" name="Group 18">
            <a:extLst>
              <a:ext uri="{FF2B5EF4-FFF2-40B4-BE49-F238E27FC236}">
                <a16:creationId xmlns:a16="http://schemas.microsoft.com/office/drawing/2014/main" id="{78E611C2-394E-F75D-A5BA-A795A6E4E944}"/>
              </a:ext>
            </a:extLst>
          </p:cNvPr>
          <p:cNvGrpSpPr/>
          <p:nvPr/>
        </p:nvGrpSpPr>
        <p:grpSpPr>
          <a:xfrm>
            <a:off x="2625993" y="1815620"/>
            <a:ext cx="1793082" cy="2150994"/>
            <a:chOff x="317112" y="1308025"/>
            <a:chExt cx="2669314" cy="1039848"/>
          </a:xfrm>
        </p:grpSpPr>
        <p:sp>
          <p:nvSpPr>
            <p:cNvPr id="20" name="TextBox 19">
              <a:extLst>
                <a:ext uri="{FF2B5EF4-FFF2-40B4-BE49-F238E27FC236}">
                  <a16:creationId xmlns:a16="http://schemas.microsoft.com/office/drawing/2014/main" id="{2F08F2E2-A23F-8F82-DE0F-FD7FAC54E484}"/>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Development of Martyn’s Law register</a:t>
              </a:r>
            </a:p>
          </p:txBody>
        </p:sp>
        <p:sp>
          <p:nvSpPr>
            <p:cNvPr id="21" name="TextBox 20">
              <a:extLst>
                <a:ext uri="{FF2B5EF4-FFF2-40B4-BE49-F238E27FC236}">
                  <a16:creationId xmlns:a16="http://schemas.microsoft.com/office/drawing/2014/main" id="{D4D87157-ACF2-8E3C-98ED-5D8AC6DE6CE9}"/>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grpSp>
        <p:nvGrpSpPr>
          <p:cNvPr id="22" name="Group 21">
            <a:extLst>
              <a:ext uri="{FF2B5EF4-FFF2-40B4-BE49-F238E27FC236}">
                <a16:creationId xmlns:a16="http://schemas.microsoft.com/office/drawing/2014/main" id="{4ADA752B-BA9D-7F08-F94A-1E4C49959314}"/>
              </a:ext>
            </a:extLst>
          </p:cNvPr>
          <p:cNvGrpSpPr/>
          <p:nvPr/>
        </p:nvGrpSpPr>
        <p:grpSpPr>
          <a:xfrm>
            <a:off x="457200" y="1815620"/>
            <a:ext cx="1793082" cy="2150994"/>
            <a:chOff x="317112" y="1308025"/>
            <a:chExt cx="2669314" cy="1039848"/>
          </a:xfrm>
        </p:grpSpPr>
        <p:sp>
          <p:nvSpPr>
            <p:cNvPr id="23" name="TextBox 22">
              <a:extLst>
                <a:ext uri="{FF2B5EF4-FFF2-40B4-BE49-F238E27FC236}">
                  <a16:creationId xmlns:a16="http://schemas.microsoft.com/office/drawing/2014/main" id="{456A2C05-CCB3-B926-F427-40A9405ABCF7}"/>
                </a:ext>
              </a:extLst>
            </p:cNvPr>
            <p:cNvSpPr txBox="1">
              <a:spLocks/>
            </p:cNvSpPr>
            <p:nvPr/>
          </p:nvSpPr>
          <p:spPr>
            <a:xfrm>
              <a:off x="317112" y="1308025"/>
              <a:ext cx="2669314" cy="364247"/>
            </a:xfrm>
            <a:prstGeom prst="rect">
              <a:avLst/>
            </a:prstGeom>
            <a:solidFill>
              <a:srgbClr val="007A92"/>
            </a:solidFill>
            <a:ln>
              <a:solidFill>
                <a:srgbClr val="007A92"/>
              </a:solidFill>
            </a:ln>
          </p:spPr>
          <p:txBody>
            <a:bodyPr wrap="square" rtlCol="0" anchor="ctr" anchorCtr="0">
              <a:noAutofit/>
            </a:bodyPr>
            <a:lstStyle/>
            <a:p>
              <a:pPr algn="ctr"/>
              <a:r>
                <a:rPr lang="en-US" sz="1000" b="1">
                  <a:solidFill>
                    <a:schemeClr val="bg1"/>
                  </a:solidFill>
                </a:rPr>
                <a:t>Reservoir Safety Reform </a:t>
              </a:r>
            </a:p>
          </p:txBody>
        </p:sp>
        <p:sp>
          <p:nvSpPr>
            <p:cNvPr id="24" name="TextBox 23">
              <a:extLst>
                <a:ext uri="{FF2B5EF4-FFF2-40B4-BE49-F238E27FC236}">
                  <a16:creationId xmlns:a16="http://schemas.microsoft.com/office/drawing/2014/main" id="{21F4627F-2538-26B9-6EF6-92C92E1F4CFA}"/>
                </a:ext>
              </a:extLst>
            </p:cNvPr>
            <p:cNvSpPr txBox="1"/>
            <p:nvPr/>
          </p:nvSpPr>
          <p:spPr>
            <a:xfrm>
              <a:off x="318354" y="1672272"/>
              <a:ext cx="2668072" cy="675601"/>
            </a:xfrm>
            <a:prstGeom prst="rect">
              <a:avLst/>
            </a:prstGeom>
            <a:solidFill>
              <a:srgbClr val="D1F7FF"/>
            </a:solidFill>
            <a:ln>
              <a:solidFill>
                <a:srgbClr val="007A92"/>
              </a:solidFill>
            </a:ln>
          </p:spPr>
          <p:txBody>
            <a:bodyPr wrap="square" lIns="68580" tIns="34290" rIns="68580" bIns="34290" rtlCol="0" anchor="t">
              <a:spAutoFit/>
            </a:bodyPr>
            <a:lstStyle/>
            <a:p>
              <a:pPr algn="ctr"/>
              <a:endParaRPr lang="en-US" sz="675">
                <a:solidFill>
                  <a:schemeClr val="tx1">
                    <a:lumMod val="65000"/>
                    <a:lumOff val="35000"/>
                  </a:schemeClr>
                </a:solidFill>
                <a:latin typeface="Segoe UI"/>
                <a:cs typeface="Segoe UI"/>
              </a:endParaRPr>
            </a:p>
            <a:p>
              <a:pPr algn="ctr"/>
              <a:endParaRPr lang="en-US" sz="1050">
                <a:solidFill>
                  <a:schemeClr val="tx1">
                    <a:lumMod val="65000"/>
                    <a:lumOff val="35000"/>
                  </a:schemeClr>
                </a:solidFill>
                <a:latin typeface="Segoe UI"/>
                <a:cs typeface="Segoe UI"/>
              </a:endParaRPr>
            </a:p>
          </p:txBody>
        </p:sp>
      </p:grpSp>
      <p:pic>
        <p:nvPicPr>
          <p:cNvPr id="12" name="Picture 11">
            <a:extLst>
              <a:ext uri="{FF2B5EF4-FFF2-40B4-BE49-F238E27FC236}">
                <a16:creationId xmlns:a16="http://schemas.microsoft.com/office/drawing/2014/main" id="{00936AAF-4936-C6D9-26D5-FC84854E4D64}"/>
              </a:ext>
            </a:extLst>
          </p:cNvPr>
          <p:cNvPicPr preferRelativeResize="0">
            <a:picLocks/>
          </p:cNvPicPr>
          <p:nvPr/>
        </p:nvPicPr>
        <p:blipFill>
          <a:blip r:embed="rId3"/>
          <a:stretch>
            <a:fillRect/>
          </a:stretch>
        </p:blipFill>
        <p:spPr>
          <a:xfrm>
            <a:off x="458033" y="2569088"/>
            <a:ext cx="1790581" cy="1397525"/>
          </a:xfrm>
          <a:prstGeom prst="rect">
            <a:avLst/>
          </a:prstGeom>
        </p:spPr>
      </p:pic>
      <p:pic>
        <p:nvPicPr>
          <p:cNvPr id="25" name="Picture 24">
            <a:extLst>
              <a:ext uri="{FF2B5EF4-FFF2-40B4-BE49-F238E27FC236}">
                <a16:creationId xmlns:a16="http://schemas.microsoft.com/office/drawing/2014/main" id="{42D0687E-D859-AC1C-CEDB-F4DAC509A357}"/>
              </a:ext>
            </a:extLst>
          </p:cNvPr>
          <p:cNvPicPr>
            <a:picLocks noChangeAspect="1"/>
          </p:cNvPicPr>
          <p:nvPr/>
        </p:nvPicPr>
        <p:blipFill>
          <a:blip r:embed="rId4"/>
          <a:stretch>
            <a:fillRect/>
          </a:stretch>
        </p:blipFill>
        <p:spPr>
          <a:xfrm>
            <a:off x="2624324" y="2569089"/>
            <a:ext cx="1792247" cy="1397524"/>
          </a:xfrm>
          <a:prstGeom prst="rect">
            <a:avLst/>
          </a:prstGeom>
        </p:spPr>
      </p:pic>
      <p:pic>
        <p:nvPicPr>
          <p:cNvPr id="26" name="Picture 25">
            <a:extLst>
              <a:ext uri="{FF2B5EF4-FFF2-40B4-BE49-F238E27FC236}">
                <a16:creationId xmlns:a16="http://schemas.microsoft.com/office/drawing/2014/main" id="{A0BBA8EB-51B4-070A-7137-76D3AA820415}"/>
              </a:ext>
            </a:extLst>
          </p:cNvPr>
          <p:cNvPicPr>
            <a:picLocks noChangeAspect="1"/>
          </p:cNvPicPr>
          <p:nvPr/>
        </p:nvPicPr>
        <p:blipFill>
          <a:blip r:embed="rId5"/>
          <a:stretch>
            <a:fillRect/>
          </a:stretch>
        </p:blipFill>
        <p:spPr>
          <a:xfrm>
            <a:off x="6897275" y="2569088"/>
            <a:ext cx="1787022" cy="1397525"/>
          </a:xfrm>
          <a:prstGeom prst="rect">
            <a:avLst/>
          </a:prstGeom>
        </p:spPr>
      </p:pic>
      <p:pic>
        <p:nvPicPr>
          <p:cNvPr id="27" name="Picture 26">
            <a:extLst>
              <a:ext uri="{FF2B5EF4-FFF2-40B4-BE49-F238E27FC236}">
                <a16:creationId xmlns:a16="http://schemas.microsoft.com/office/drawing/2014/main" id="{0CD7CB3B-72CB-F2B3-2ACA-86F76F7B8678}"/>
              </a:ext>
            </a:extLst>
          </p:cNvPr>
          <p:cNvPicPr>
            <a:picLocks noChangeAspect="1"/>
          </p:cNvPicPr>
          <p:nvPr/>
        </p:nvPicPr>
        <p:blipFill>
          <a:blip r:embed="rId6"/>
          <a:stretch>
            <a:fillRect/>
          </a:stretch>
        </p:blipFill>
        <p:spPr>
          <a:xfrm>
            <a:off x="4730548" y="2569089"/>
            <a:ext cx="1784957" cy="1397524"/>
          </a:xfrm>
          <a:prstGeom prst="rect">
            <a:avLst/>
          </a:prstGeom>
        </p:spPr>
      </p:pic>
    </p:spTree>
    <p:extLst>
      <p:ext uri="{BB962C8B-B14F-4D97-AF65-F5344CB8AC3E}">
        <p14:creationId xmlns:p14="http://schemas.microsoft.com/office/powerpoint/2010/main" val="1659438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235E65-30E3-E454-DB8E-314B3EE6C637}"/>
              </a:ext>
            </a:extLst>
          </p:cNvPr>
          <p:cNvSpPr>
            <a:spLocks noGrp="1"/>
          </p:cNvSpPr>
          <p:nvPr>
            <p:ph type="dt" sz="half" idx="10"/>
          </p:nvPr>
        </p:nvSpPr>
        <p:spPr/>
        <p:txBody>
          <a:bodyPr/>
          <a:lstStyle/>
          <a:p>
            <a:fld id="{ABE899DB-3D07-644F-8226-F45D5B375098}" type="datetime1">
              <a:rPr lang="en-GB" smtClean="0"/>
              <a:t>10/01/2025</a:t>
            </a:fld>
            <a:endParaRPr lang="en-US"/>
          </a:p>
        </p:txBody>
      </p:sp>
      <p:sp>
        <p:nvSpPr>
          <p:cNvPr id="3" name="Footer Placeholder 2">
            <a:extLst>
              <a:ext uri="{FF2B5EF4-FFF2-40B4-BE49-F238E27FC236}">
                <a16:creationId xmlns:a16="http://schemas.microsoft.com/office/drawing/2014/main" id="{564D96F7-8213-B609-CB42-81B06A2640B9}"/>
              </a:ext>
            </a:extLst>
          </p:cNvPr>
          <p:cNvSpPr>
            <a:spLocks noGrp="1"/>
          </p:cNvSpPr>
          <p:nvPr>
            <p:ph type="ftr" sz="quarter" idx="11"/>
          </p:nvPr>
        </p:nvSpPr>
        <p:spPr/>
        <p:txBody>
          <a:bodyPr/>
          <a:lstStyle/>
          <a:p>
            <a:r>
              <a:rPr lang="en-US"/>
              <a:t>Institution of Civil Engineers</a:t>
            </a:r>
          </a:p>
        </p:txBody>
      </p:sp>
      <p:sp>
        <p:nvSpPr>
          <p:cNvPr id="4" name="Slide Number Placeholder 3">
            <a:extLst>
              <a:ext uri="{FF2B5EF4-FFF2-40B4-BE49-F238E27FC236}">
                <a16:creationId xmlns:a16="http://schemas.microsoft.com/office/drawing/2014/main" id="{A0BDB0A8-4FC7-5878-7924-DA76F6C91F23}"/>
              </a:ext>
            </a:extLst>
          </p:cNvPr>
          <p:cNvSpPr>
            <a:spLocks noGrp="1"/>
          </p:cNvSpPr>
          <p:nvPr>
            <p:ph type="sldNum" sz="quarter" idx="12"/>
          </p:nvPr>
        </p:nvSpPr>
        <p:spPr/>
        <p:txBody>
          <a:bodyPr/>
          <a:lstStyle/>
          <a:p>
            <a:fld id="{34AFA7FE-CD8C-F049-A609-816E200170F9}" type="slidenum">
              <a:rPr lang="en-US" smtClean="0"/>
              <a:pPr/>
              <a:t>22</a:t>
            </a:fld>
            <a:endParaRPr lang="en-US"/>
          </a:p>
        </p:txBody>
      </p:sp>
      <p:sp>
        <p:nvSpPr>
          <p:cNvPr id="5" name="Title 4">
            <a:extLst>
              <a:ext uri="{FF2B5EF4-FFF2-40B4-BE49-F238E27FC236}">
                <a16:creationId xmlns:a16="http://schemas.microsoft.com/office/drawing/2014/main" id="{D12E37B3-11A2-E2D3-F19A-F54BFD08071C}"/>
              </a:ext>
            </a:extLst>
          </p:cNvPr>
          <p:cNvSpPr>
            <a:spLocks noGrp="1"/>
          </p:cNvSpPr>
          <p:nvPr>
            <p:ph type="ctrTitle"/>
          </p:nvPr>
        </p:nvSpPr>
        <p:spPr/>
        <p:txBody>
          <a:bodyPr/>
          <a:lstStyle/>
          <a:p>
            <a:r>
              <a:rPr lang="en-GB"/>
              <a:t>Member Engagement review 2025</a:t>
            </a:r>
          </a:p>
        </p:txBody>
      </p:sp>
    </p:spTree>
    <p:extLst>
      <p:ext uri="{BB962C8B-B14F-4D97-AF65-F5344CB8AC3E}">
        <p14:creationId xmlns:p14="http://schemas.microsoft.com/office/powerpoint/2010/main" val="3261187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8AA90-BB94-E093-73F2-13E3D2A3E2C7}"/>
              </a:ext>
            </a:extLst>
          </p:cNvPr>
          <p:cNvSpPr>
            <a:spLocks noGrp="1"/>
          </p:cNvSpPr>
          <p:nvPr>
            <p:ph type="title"/>
          </p:nvPr>
        </p:nvSpPr>
        <p:spPr>
          <a:xfrm>
            <a:off x="457200" y="205979"/>
            <a:ext cx="7391400" cy="808993"/>
          </a:xfrm>
        </p:spPr>
        <p:txBody>
          <a:bodyPr anchor="ctr">
            <a:normAutofit/>
          </a:bodyPr>
          <a:lstStyle/>
          <a:p>
            <a:r>
              <a:rPr lang="en-GB"/>
              <a:t>Member engagement review</a:t>
            </a:r>
          </a:p>
        </p:txBody>
      </p:sp>
      <p:pic>
        <p:nvPicPr>
          <p:cNvPr id="9" name="Content Placeholder 8" descr="A group of people sitting around a table&#10;&#10;Description automatically generated">
            <a:extLst>
              <a:ext uri="{FF2B5EF4-FFF2-40B4-BE49-F238E27FC236}">
                <a16:creationId xmlns:a16="http://schemas.microsoft.com/office/drawing/2014/main" id="{6E732DF0-3E5A-392C-C684-60D81F2D3D4F}"/>
              </a:ext>
            </a:extLst>
          </p:cNvPr>
          <p:cNvPicPr>
            <a:picLocks noGrp="1" noChangeAspect="1"/>
          </p:cNvPicPr>
          <p:nvPr>
            <p:ph idx="1"/>
          </p:nvPr>
        </p:nvPicPr>
        <p:blipFill>
          <a:blip r:embed="rId3"/>
          <a:srcRect t="4516" b="37390"/>
          <a:stretch/>
        </p:blipFill>
        <p:spPr>
          <a:xfrm>
            <a:off x="457200" y="1200151"/>
            <a:ext cx="8229600" cy="3394472"/>
          </a:xfrm>
          <a:noFill/>
        </p:spPr>
      </p:pic>
      <p:sp>
        <p:nvSpPr>
          <p:cNvPr id="5" name="Date Placeholder 4">
            <a:extLst>
              <a:ext uri="{FF2B5EF4-FFF2-40B4-BE49-F238E27FC236}">
                <a16:creationId xmlns:a16="http://schemas.microsoft.com/office/drawing/2014/main" id="{89034785-8BEB-FC75-7F10-C07F69769F75}"/>
              </a:ext>
            </a:extLst>
          </p:cNvPr>
          <p:cNvSpPr>
            <a:spLocks noGrp="1"/>
          </p:cNvSpPr>
          <p:nvPr>
            <p:ph type="dt" sz="half" idx="10"/>
          </p:nvPr>
        </p:nvSpPr>
        <p:spPr>
          <a:xfrm>
            <a:off x="457200" y="4816573"/>
            <a:ext cx="2133600" cy="230832"/>
          </a:xfrm>
        </p:spPr>
        <p:txBody>
          <a:bodyPr anchor="ctr">
            <a:normAutofit/>
          </a:bodyPr>
          <a:lstStyle/>
          <a:p>
            <a:pPr>
              <a:spcAft>
                <a:spcPts val="600"/>
              </a:spcAft>
            </a:pPr>
            <a:fld id="{596C8942-A2F1-F448-9CEA-6782AF35BF39}" type="datetime1">
              <a:rPr lang="en-GB" smtClean="0"/>
              <a:pPr>
                <a:spcAft>
                  <a:spcPts val="600"/>
                </a:spcAft>
              </a:pPr>
              <a:t>10/01/2025</a:t>
            </a:fld>
            <a:endParaRPr lang="en-US"/>
          </a:p>
        </p:txBody>
      </p:sp>
      <p:sp>
        <p:nvSpPr>
          <p:cNvPr id="6" name="Footer Placeholder 5">
            <a:extLst>
              <a:ext uri="{FF2B5EF4-FFF2-40B4-BE49-F238E27FC236}">
                <a16:creationId xmlns:a16="http://schemas.microsoft.com/office/drawing/2014/main" id="{54F57083-5237-C522-E8C6-9ED9820B3F21}"/>
              </a:ext>
            </a:extLst>
          </p:cNvPr>
          <p:cNvSpPr>
            <a:spLocks noGrp="1"/>
          </p:cNvSpPr>
          <p:nvPr>
            <p:ph type="ftr" sz="quarter" idx="11"/>
          </p:nvPr>
        </p:nvSpPr>
        <p:spPr>
          <a:xfrm>
            <a:off x="3124200" y="4816573"/>
            <a:ext cx="2895600" cy="230832"/>
          </a:xfrm>
        </p:spPr>
        <p:txBody>
          <a:bodyPr anchor="ctr">
            <a:normAutofit/>
          </a:bodyPr>
          <a:lstStyle/>
          <a:p>
            <a:pPr>
              <a:spcAft>
                <a:spcPts val="600"/>
              </a:spcAft>
            </a:pPr>
            <a:r>
              <a:rPr lang="en-US"/>
              <a:t>Institution of Civil Engineers</a:t>
            </a:r>
          </a:p>
        </p:txBody>
      </p:sp>
      <p:sp>
        <p:nvSpPr>
          <p:cNvPr id="7" name="Slide Number Placeholder 6">
            <a:extLst>
              <a:ext uri="{FF2B5EF4-FFF2-40B4-BE49-F238E27FC236}">
                <a16:creationId xmlns:a16="http://schemas.microsoft.com/office/drawing/2014/main" id="{8FE64C28-9ACE-9B27-3A59-CBD189B79A26}"/>
              </a:ext>
            </a:extLst>
          </p:cNvPr>
          <p:cNvSpPr>
            <a:spLocks noGrp="1"/>
          </p:cNvSpPr>
          <p:nvPr>
            <p:ph type="sldNum" sz="quarter" idx="12"/>
          </p:nvPr>
        </p:nvSpPr>
        <p:spPr>
          <a:xfrm>
            <a:off x="6553200" y="4816573"/>
            <a:ext cx="2133600" cy="230832"/>
          </a:xfrm>
        </p:spPr>
        <p:txBody>
          <a:bodyPr anchor="ctr">
            <a:normAutofit/>
          </a:bodyPr>
          <a:lstStyle/>
          <a:p>
            <a:pPr>
              <a:spcAft>
                <a:spcPts val="600"/>
              </a:spcAft>
            </a:pPr>
            <a:fld id="{34AFA7FE-CD8C-F049-A609-816E200170F9}" type="slidenum">
              <a:rPr lang="en-US" smtClean="0"/>
              <a:pPr>
                <a:spcAft>
                  <a:spcPts val="600"/>
                </a:spcAft>
              </a:pPr>
              <a:t>23</a:t>
            </a:fld>
            <a:endParaRPr lang="en-US"/>
          </a:p>
        </p:txBody>
      </p:sp>
    </p:spTree>
    <p:extLst>
      <p:ext uri="{BB962C8B-B14F-4D97-AF65-F5344CB8AC3E}">
        <p14:creationId xmlns:p14="http://schemas.microsoft.com/office/powerpoint/2010/main" val="1443765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E0A4-032F-F067-8B68-A6867E525D42}"/>
              </a:ext>
            </a:extLst>
          </p:cNvPr>
          <p:cNvSpPr>
            <a:spLocks noGrp="1"/>
          </p:cNvSpPr>
          <p:nvPr>
            <p:ph type="title"/>
          </p:nvPr>
        </p:nvSpPr>
        <p:spPr>
          <a:xfrm>
            <a:off x="457200" y="205979"/>
            <a:ext cx="7391400" cy="808993"/>
          </a:xfrm>
        </p:spPr>
        <p:txBody>
          <a:bodyPr anchor="ctr">
            <a:normAutofit/>
          </a:bodyPr>
          <a:lstStyle/>
          <a:p>
            <a:r>
              <a:rPr lang="en-GB"/>
              <a:t>Member engagement review</a:t>
            </a:r>
          </a:p>
        </p:txBody>
      </p:sp>
      <p:pic>
        <p:nvPicPr>
          <p:cNvPr id="8" name="Picture 7">
            <a:extLst>
              <a:ext uri="{FF2B5EF4-FFF2-40B4-BE49-F238E27FC236}">
                <a16:creationId xmlns:a16="http://schemas.microsoft.com/office/drawing/2014/main" id="{9A787D43-E380-C7A0-9771-F3DE9909D199}"/>
              </a:ext>
            </a:extLst>
          </p:cNvPr>
          <p:cNvPicPr>
            <a:picLocks noChangeAspect="1"/>
          </p:cNvPicPr>
          <p:nvPr/>
        </p:nvPicPr>
        <p:blipFill>
          <a:blip r:embed="rId3"/>
          <a:srcRect l="14210" r="3396" b="-3"/>
          <a:stretch/>
        </p:blipFill>
        <p:spPr>
          <a:xfrm>
            <a:off x="457200" y="1200151"/>
            <a:ext cx="4038600" cy="3394472"/>
          </a:xfrm>
          <a:prstGeom prst="rect">
            <a:avLst/>
          </a:prstGeom>
          <a:noFill/>
        </p:spPr>
      </p:pic>
      <p:sp>
        <p:nvSpPr>
          <p:cNvPr id="13" name="Content Placeholder 3">
            <a:extLst>
              <a:ext uri="{FF2B5EF4-FFF2-40B4-BE49-F238E27FC236}">
                <a16:creationId xmlns:a16="http://schemas.microsoft.com/office/drawing/2014/main" id="{1FF84674-201D-E43F-07AB-1E915B666258}"/>
              </a:ext>
            </a:extLst>
          </p:cNvPr>
          <p:cNvSpPr>
            <a:spLocks noGrp="1"/>
          </p:cNvSpPr>
          <p:nvPr>
            <p:ph sz="half" idx="2"/>
          </p:nvPr>
        </p:nvSpPr>
        <p:spPr>
          <a:xfrm>
            <a:off x="4648200" y="1200151"/>
            <a:ext cx="4038600" cy="3567112"/>
          </a:xfrm>
        </p:spPr>
        <p:txBody>
          <a:bodyPr vert="horz" lIns="91440" tIns="45720" rIns="91440" bIns="45720" rtlCol="0" anchor="t">
            <a:noAutofit/>
          </a:bodyPr>
          <a:lstStyle/>
          <a:p>
            <a:pPr>
              <a:spcAft>
                <a:spcPts val="600"/>
              </a:spcAft>
            </a:pPr>
            <a:r>
              <a:rPr lang="en-US" sz="1500"/>
              <a:t>Without members we would not exist</a:t>
            </a:r>
          </a:p>
          <a:p>
            <a:pPr>
              <a:spcAft>
                <a:spcPts val="600"/>
              </a:spcAft>
            </a:pPr>
            <a:r>
              <a:rPr lang="en-US" sz="1500"/>
              <a:t>We do not pay members but return values through their member services</a:t>
            </a:r>
          </a:p>
          <a:p>
            <a:pPr>
              <a:spcAft>
                <a:spcPts val="600"/>
              </a:spcAft>
            </a:pPr>
            <a:r>
              <a:rPr lang="en-US" sz="1500"/>
              <a:t>Our dependency on members means that we cannot be complacent about our member offer</a:t>
            </a:r>
          </a:p>
          <a:p>
            <a:pPr>
              <a:spcAft>
                <a:spcPts val="600"/>
              </a:spcAft>
            </a:pPr>
            <a:r>
              <a:rPr lang="en-GB" sz="1500">
                <a:effectLst/>
                <a:ea typeface="SimSun"/>
              </a:rPr>
              <a:t>Failure to continue to adapt to changing needs or technological advancements will also lead to irrelevance, eroding value and trust</a:t>
            </a:r>
            <a:endParaRPr lang="en-US" sz="1500">
              <a:ea typeface="SimSun"/>
            </a:endParaRPr>
          </a:p>
        </p:txBody>
      </p:sp>
      <p:sp>
        <p:nvSpPr>
          <p:cNvPr id="3" name="Date Placeholder 2">
            <a:extLst>
              <a:ext uri="{FF2B5EF4-FFF2-40B4-BE49-F238E27FC236}">
                <a16:creationId xmlns:a16="http://schemas.microsoft.com/office/drawing/2014/main" id="{6251D9A7-CFBD-E5F3-6E0F-49532571BC4E}"/>
              </a:ext>
            </a:extLst>
          </p:cNvPr>
          <p:cNvSpPr>
            <a:spLocks noGrp="1"/>
          </p:cNvSpPr>
          <p:nvPr>
            <p:ph type="dt" sz="half" idx="10"/>
          </p:nvPr>
        </p:nvSpPr>
        <p:spPr>
          <a:xfrm>
            <a:off x="457200" y="4767263"/>
            <a:ext cx="2133600" cy="273844"/>
          </a:xfrm>
        </p:spPr>
        <p:txBody>
          <a:bodyPr anchor="ctr">
            <a:normAutofit/>
          </a:bodyPr>
          <a:lstStyle/>
          <a:p>
            <a:pPr>
              <a:spcAft>
                <a:spcPts val="600"/>
              </a:spcAft>
            </a:pPr>
            <a:fld id="{E9ED77EF-B342-3A48-8A42-703223A61E55}" type="datetime1">
              <a:rPr lang="en-GB" smtClean="0"/>
              <a:pPr>
                <a:spcAft>
                  <a:spcPts val="600"/>
                </a:spcAft>
              </a:pPr>
              <a:t>10/01/2025</a:t>
            </a:fld>
            <a:endParaRPr lang="en-US"/>
          </a:p>
        </p:txBody>
      </p:sp>
      <p:sp>
        <p:nvSpPr>
          <p:cNvPr id="4" name="Footer Placeholder 3">
            <a:extLst>
              <a:ext uri="{FF2B5EF4-FFF2-40B4-BE49-F238E27FC236}">
                <a16:creationId xmlns:a16="http://schemas.microsoft.com/office/drawing/2014/main" id="{5669C43E-A3B6-9367-FDA2-3B8E5E4CA101}"/>
              </a:ext>
            </a:extLst>
          </p:cNvPr>
          <p:cNvSpPr>
            <a:spLocks noGrp="1"/>
          </p:cNvSpPr>
          <p:nvPr>
            <p:ph type="ftr" sz="quarter" idx="11"/>
          </p:nvPr>
        </p:nvSpPr>
        <p:spPr>
          <a:xfrm>
            <a:off x="3124200" y="4767263"/>
            <a:ext cx="2895600" cy="273844"/>
          </a:xfrm>
        </p:spPr>
        <p:txBody>
          <a:bodyPr anchor="ctr">
            <a:normAutofit/>
          </a:bodyPr>
          <a:lstStyle/>
          <a:p>
            <a:pPr>
              <a:spcAft>
                <a:spcPts val="600"/>
              </a:spcAft>
            </a:pPr>
            <a:r>
              <a:rPr lang="en-US"/>
              <a:t>Institution of Civil Engineers</a:t>
            </a:r>
          </a:p>
        </p:txBody>
      </p:sp>
      <p:sp>
        <p:nvSpPr>
          <p:cNvPr id="5" name="Slide Number Placeholder 4">
            <a:extLst>
              <a:ext uri="{FF2B5EF4-FFF2-40B4-BE49-F238E27FC236}">
                <a16:creationId xmlns:a16="http://schemas.microsoft.com/office/drawing/2014/main" id="{36905E1E-1DF0-5344-37D0-5BA7C2191C34}"/>
              </a:ext>
            </a:extLst>
          </p:cNvPr>
          <p:cNvSpPr>
            <a:spLocks noGrp="1"/>
          </p:cNvSpPr>
          <p:nvPr>
            <p:ph type="sldNum" sz="quarter" idx="12"/>
          </p:nvPr>
        </p:nvSpPr>
        <p:spPr>
          <a:xfrm>
            <a:off x="6553200" y="4767263"/>
            <a:ext cx="2133600" cy="273844"/>
          </a:xfrm>
        </p:spPr>
        <p:txBody>
          <a:bodyPr anchor="ctr">
            <a:normAutofit/>
          </a:bodyPr>
          <a:lstStyle/>
          <a:p>
            <a:pPr>
              <a:spcAft>
                <a:spcPts val="600"/>
              </a:spcAft>
            </a:pPr>
            <a:fld id="{34AFA7FE-CD8C-F049-A609-816E200170F9}" type="slidenum">
              <a:rPr lang="en-US" smtClean="0"/>
              <a:pPr>
                <a:spcAft>
                  <a:spcPts val="600"/>
                </a:spcAft>
              </a:pPr>
              <a:t>24</a:t>
            </a:fld>
            <a:endParaRPr lang="en-US"/>
          </a:p>
        </p:txBody>
      </p:sp>
    </p:spTree>
    <p:extLst>
      <p:ext uri="{BB962C8B-B14F-4D97-AF65-F5344CB8AC3E}">
        <p14:creationId xmlns:p14="http://schemas.microsoft.com/office/powerpoint/2010/main" val="58006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additive="base">
                                        <p:cTn id="19"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 calcmode="lin" valueType="num">
                                      <p:cBhvr additive="base">
                                        <p:cTn id="25"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0EB4F-284C-445C-DE8E-FE1C011E39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F5AB7F-9FD6-D91D-9503-D038031B6F93}"/>
              </a:ext>
            </a:extLst>
          </p:cNvPr>
          <p:cNvSpPr>
            <a:spLocks noGrp="1"/>
          </p:cNvSpPr>
          <p:nvPr>
            <p:ph type="title"/>
          </p:nvPr>
        </p:nvSpPr>
        <p:spPr>
          <a:xfrm>
            <a:off x="457200" y="205979"/>
            <a:ext cx="7391400" cy="808993"/>
          </a:xfrm>
        </p:spPr>
        <p:txBody>
          <a:bodyPr anchor="ctr">
            <a:normAutofit/>
          </a:bodyPr>
          <a:lstStyle/>
          <a:p>
            <a:r>
              <a:rPr lang="en-GB"/>
              <a:t>Member engagement review</a:t>
            </a:r>
          </a:p>
        </p:txBody>
      </p:sp>
      <p:graphicFrame>
        <p:nvGraphicFramePr>
          <p:cNvPr id="10" name="Content Placeholder 9">
            <a:extLst>
              <a:ext uri="{FF2B5EF4-FFF2-40B4-BE49-F238E27FC236}">
                <a16:creationId xmlns:a16="http://schemas.microsoft.com/office/drawing/2014/main" id="{4D300556-9804-9902-705B-9EA9D1B23380}"/>
              </a:ext>
            </a:extLst>
          </p:cNvPr>
          <p:cNvGraphicFramePr>
            <a:graphicFrameLocks noGrp="1"/>
          </p:cNvGraphicFramePr>
          <p:nvPr>
            <p:ph sz="quarter" idx="4"/>
          </p:nvPr>
        </p:nvGraphicFramePr>
        <p:xfrm>
          <a:off x="418672" y="1315849"/>
          <a:ext cx="8306656" cy="29638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ate Placeholder 4">
            <a:extLst>
              <a:ext uri="{FF2B5EF4-FFF2-40B4-BE49-F238E27FC236}">
                <a16:creationId xmlns:a16="http://schemas.microsoft.com/office/drawing/2014/main" id="{01736C2A-A2AB-2CCE-C38D-111A040EA5BC}"/>
              </a:ext>
            </a:extLst>
          </p:cNvPr>
          <p:cNvSpPr>
            <a:spLocks noGrp="1"/>
          </p:cNvSpPr>
          <p:nvPr>
            <p:ph type="dt" sz="half" idx="10"/>
          </p:nvPr>
        </p:nvSpPr>
        <p:spPr>
          <a:xfrm>
            <a:off x="457200" y="4767263"/>
            <a:ext cx="2133600" cy="273844"/>
          </a:xfrm>
        </p:spPr>
        <p:txBody>
          <a:bodyPr anchor="ctr">
            <a:normAutofit/>
          </a:bodyPr>
          <a:lstStyle/>
          <a:p>
            <a:pPr>
              <a:spcAft>
                <a:spcPts val="600"/>
              </a:spcAft>
            </a:pPr>
            <a:fld id="{596C8942-A2F1-F448-9CEA-6782AF35BF39}" type="datetime1">
              <a:rPr lang="en-GB" smtClean="0"/>
              <a:pPr>
                <a:spcAft>
                  <a:spcPts val="600"/>
                </a:spcAft>
              </a:pPr>
              <a:t>10/01/2025</a:t>
            </a:fld>
            <a:endParaRPr lang="en-US"/>
          </a:p>
        </p:txBody>
      </p:sp>
      <p:sp>
        <p:nvSpPr>
          <p:cNvPr id="6" name="Footer Placeholder 5">
            <a:extLst>
              <a:ext uri="{FF2B5EF4-FFF2-40B4-BE49-F238E27FC236}">
                <a16:creationId xmlns:a16="http://schemas.microsoft.com/office/drawing/2014/main" id="{57981E3E-8F7C-69B2-CBBA-9299C7DB53FB}"/>
              </a:ext>
            </a:extLst>
          </p:cNvPr>
          <p:cNvSpPr>
            <a:spLocks noGrp="1"/>
          </p:cNvSpPr>
          <p:nvPr>
            <p:ph type="ftr" sz="quarter" idx="11"/>
          </p:nvPr>
        </p:nvSpPr>
        <p:spPr>
          <a:xfrm>
            <a:off x="3124200" y="4767263"/>
            <a:ext cx="2895600" cy="273844"/>
          </a:xfrm>
        </p:spPr>
        <p:txBody>
          <a:bodyPr anchor="ctr">
            <a:normAutofit/>
          </a:bodyPr>
          <a:lstStyle/>
          <a:p>
            <a:pPr>
              <a:spcAft>
                <a:spcPts val="600"/>
              </a:spcAft>
            </a:pPr>
            <a:r>
              <a:rPr lang="en-US"/>
              <a:t>Institution of Civil Engineers</a:t>
            </a:r>
          </a:p>
        </p:txBody>
      </p:sp>
      <p:sp>
        <p:nvSpPr>
          <p:cNvPr id="7" name="Slide Number Placeholder 6">
            <a:extLst>
              <a:ext uri="{FF2B5EF4-FFF2-40B4-BE49-F238E27FC236}">
                <a16:creationId xmlns:a16="http://schemas.microsoft.com/office/drawing/2014/main" id="{AC853C84-4255-8AF0-FBB4-5999702FD58A}"/>
              </a:ext>
            </a:extLst>
          </p:cNvPr>
          <p:cNvSpPr>
            <a:spLocks noGrp="1"/>
          </p:cNvSpPr>
          <p:nvPr>
            <p:ph type="sldNum" sz="quarter" idx="12"/>
          </p:nvPr>
        </p:nvSpPr>
        <p:spPr>
          <a:xfrm>
            <a:off x="6553200" y="4767263"/>
            <a:ext cx="2133600" cy="273844"/>
          </a:xfrm>
        </p:spPr>
        <p:txBody>
          <a:bodyPr anchor="ctr">
            <a:normAutofit/>
          </a:bodyPr>
          <a:lstStyle/>
          <a:p>
            <a:pPr>
              <a:spcAft>
                <a:spcPts val="600"/>
              </a:spcAft>
            </a:pPr>
            <a:fld id="{34AFA7FE-CD8C-F049-A609-816E200170F9}" type="slidenum">
              <a:rPr lang="en-US" smtClean="0"/>
              <a:pPr>
                <a:spcAft>
                  <a:spcPts val="600"/>
                </a:spcAft>
              </a:pPr>
              <a:t>25</a:t>
            </a:fld>
            <a:endParaRPr lang="en-US"/>
          </a:p>
        </p:txBody>
      </p:sp>
    </p:spTree>
    <p:extLst>
      <p:ext uri="{BB962C8B-B14F-4D97-AF65-F5344CB8AC3E}">
        <p14:creationId xmlns:p14="http://schemas.microsoft.com/office/powerpoint/2010/main" val="477325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235E65-30E3-E454-DB8E-314B3EE6C637}"/>
              </a:ext>
            </a:extLst>
          </p:cNvPr>
          <p:cNvSpPr>
            <a:spLocks noGrp="1"/>
          </p:cNvSpPr>
          <p:nvPr>
            <p:ph type="dt" sz="half" idx="10"/>
          </p:nvPr>
        </p:nvSpPr>
        <p:spPr/>
        <p:txBody>
          <a:bodyPr/>
          <a:lstStyle/>
          <a:p>
            <a:fld id="{ABE899DB-3D07-644F-8226-F45D5B375098}" type="datetime1">
              <a:rPr lang="en-GB" smtClean="0"/>
              <a:t>10/01/2025</a:t>
            </a:fld>
            <a:endParaRPr lang="en-US"/>
          </a:p>
        </p:txBody>
      </p:sp>
      <p:sp>
        <p:nvSpPr>
          <p:cNvPr id="3" name="Footer Placeholder 2">
            <a:extLst>
              <a:ext uri="{FF2B5EF4-FFF2-40B4-BE49-F238E27FC236}">
                <a16:creationId xmlns:a16="http://schemas.microsoft.com/office/drawing/2014/main" id="{564D96F7-8213-B609-CB42-81B06A2640B9}"/>
              </a:ext>
            </a:extLst>
          </p:cNvPr>
          <p:cNvSpPr>
            <a:spLocks noGrp="1"/>
          </p:cNvSpPr>
          <p:nvPr>
            <p:ph type="ftr" sz="quarter" idx="11"/>
          </p:nvPr>
        </p:nvSpPr>
        <p:spPr/>
        <p:txBody>
          <a:bodyPr/>
          <a:lstStyle/>
          <a:p>
            <a:r>
              <a:rPr lang="en-US"/>
              <a:t>Institution of Civil Engineers</a:t>
            </a:r>
          </a:p>
        </p:txBody>
      </p:sp>
      <p:sp>
        <p:nvSpPr>
          <p:cNvPr id="4" name="Slide Number Placeholder 3">
            <a:extLst>
              <a:ext uri="{FF2B5EF4-FFF2-40B4-BE49-F238E27FC236}">
                <a16:creationId xmlns:a16="http://schemas.microsoft.com/office/drawing/2014/main" id="{A0BDB0A8-4FC7-5878-7924-DA76F6C91F23}"/>
              </a:ext>
            </a:extLst>
          </p:cNvPr>
          <p:cNvSpPr>
            <a:spLocks noGrp="1"/>
          </p:cNvSpPr>
          <p:nvPr>
            <p:ph type="sldNum" sz="quarter" idx="12"/>
          </p:nvPr>
        </p:nvSpPr>
        <p:spPr/>
        <p:txBody>
          <a:bodyPr/>
          <a:lstStyle/>
          <a:p>
            <a:fld id="{34AFA7FE-CD8C-F049-A609-816E200170F9}" type="slidenum">
              <a:rPr lang="en-US" smtClean="0"/>
              <a:pPr/>
              <a:t>26</a:t>
            </a:fld>
            <a:endParaRPr lang="en-US"/>
          </a:p>
        </p:txBody>
      </p:sp>
      <p:sp>
        <p:nvSpPr>
          <p:cNvPr id="5" name="Title 4">
            <a:extLst>
              <a:ext uri="{FF2B5EF4-FFF2-40B4-BE49-F238E27FC236}">
                <a16:creationId xmlns:a16="http://schemas.microsoft.com/office/drawing/2014/main" id="{D12E37B3-11A2-E2D3-F19A-F54BFD08071C}"/>
              </a:ext>
            </a:extLst>
          </p:cNvPr>
          <p:cNvSpPr>
            <a:spLocks noGrp="1"/>
          </p:cNvSpPr>
          <p:nvPr>
            <p:ph type="ctrTitle"/>
          </p:nvPr>
        </p:nvSpPr>
        <p:spPr/>
        <p:txBody>
          <a:bodyPr/>
          <a:lstStyle/>
          <a:p>
            <a:r>
              <a:rPr lang="en-GB"/>
              <a:t>Membership Division’s key challenge</a:t>
            </a:r>
          </a:p>
        </p:txBody>
      </p:sp>
    </p:spTree>
    <p:extLst>
      <p:ext uri="{BB962C8B-B14F-4D97-AF65-F5344CB8AC3E}">
        <p14:creationId xmlns:p14="http://schemas.microsoft.com/office/powerpoint/2010/main" val="1094674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E0A4-032F-F067-8B68-A6867E525D42}"/>
              </a:ext>
            </a:extLst>
          </p:cNvPr>
          <p:cNvSpPr>
            <a:spLocks noGrp="1"/>
          </p:cNvSpPr>
          <p:nvPr>
            <p:ph type="title"/>
          </p:nvPr>
        </p:nvSpPr>
        <p:spPr/>
        <p:txBody>
          <a:bodyPr/>
          <a:lstStyle/>
          <a:p>
            <a:r>
              <a:rPr lang="en-GB"/>
              <a:t>Reviewers and assessors</a:t>
            </a:r>
          </a:p>
        </p:txBody>
      </p:sp>
      <p:sp>
        <p:nvSpPr>
          <p:cNvPr id="3" name="Date Placeholder 2">
            <a:extLst>
              <a:ext uri="{FF2B5EF4-FFF2-40B4-BE49-F238E27FC236}">
                <a16:creationId xmlns:a16="http://schemas.microsoft.com/office/drawing/2014/main" id="{6251D9A7-CFBD-E5F3-6E0F-49532571BC4E}"/>
              </a:ext>
            </a:extLst>
          </p:cNvPr>
          <p:cNvSpPr>
            <a:spLocks noGrp="1"/>
          </p:cNvSpPr>
          <p:nvPr>
            <p:ph type="dt" sz="half" idx="10"/>
          </p:nvPr>
        </p:nvSpPr>
        <p:spPr/>
        <p:txBody>
          <a:bodyPr/>
          <a:lstStyle/>
          <a:p>
            <a:fld id="{E9ED77EF-B342-3A48-8A42-703223A61E55}" type="datetime1">
              <a:rPr lang="en-GB" smtClean="0"/>
              <a:t>10/01/2025</a:t>
            </a:fld>
            <a:endParaRPr lang="en-US"/>
          </a:p>
        </p:txBody>
      </p:sp>
      <p:sp>
        <p:nvSpPr>
          <p:cNvPr id="4" name="Footer Placeholder 3">
            <a:extLst>
              <a:ext uri="{FF2B5EF4-FFF2-40B4-BE49-F238E27FC236}">
                <a16:creationId xmlns:a16="http://schemas.microsoft.com/office/drawing/2014/main" id="{5669C43E-A3B6-9367-FDA2-3B8E5E4CA101}"/>
              </a:ext>
            </a:extLst>
          </p:cNvPr>
          <p:cNvSpPr>
            <a:spLocks noGrp="1"/>
          </p:cNvSpPr>
          <p:nvPr>
            <p:ph type="ftr" sz="quarter" idx="11"/>
          </p:nvPr>
        </p:nvSpPr>
        <p:spPr/>
        <p:txBody>
          <a:bodyPr/>
          <a:lstStyle/>
          <a:p>
            <a:r>
              <a:rPr lang="en-US"/>
              <a:t>Institution of Civil Engineers</a:t>
            </a:r>
          </a:p>
        </p:txBody>
      </p:sp>
      <p:sp>
        <p:nvSpPr>
          <p:cNvPr id="5" name="Slide Number Placeholder 4">
            <a:extLst>
              <a:ext uri="{FF2B5EF4-FFF2-40B4-BE49-F238E27FC236}">
                <a16:creationId xmlns:a16="http://schemas.microsoft.com/office/drawing/2014/main" id="{36905E1E-1DF0-5344-37D0-5BA7C2191C34}"/>
              </a:ext>
            </a:extLst>
          </p:cNvPr>
          <p:cNvSpPr>
            <a:spLocks noGrp="1"/>
          </p:cNvSpPr>
          <p:nvPr>
            <p:ph type="sldNum" sz="quarter" idx="12"/>
          </p:nvPr>
        </p:nvSpPr>
        <p:spPr/>
        <p:txBody>
          <a:bodyPr/>
          <a:lstStyle/>
          <a:p>
            <a:fld id="{34AFA7FE-CD8C-F049-A609-816E200170F9}" type="slidenum">
              <a:rPr lang="en-US" smtClean="0"/>
              <a:t>27</a:t>
            </a:fld>
            <a:endParaRPr lang="en-US"/>
          </a:p>
        </p:txBody>
      </p:sp>
      <p:pic>
        <p:nvPicPr>
          <p:cNvPr id="6" name="Picture 2" descr="25: Suggesting reviewers for your paper | Tress Academic">
            <a:extLst>
              <a:ext uri="{FF2B5EF4-FFF2-40B4-BE49-F238E27FC236}">
                <a16:creationId xmlns:a16="http://schemas.microsoft.com/office/drawing/2014/main" id="{E25D6B3A-BF99-2E7C-D8BD-DD945917BA7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512910" y="1200151"/>
            <a:ext cx="6118181" cy="3394472"/>
          </a:xfrm>
          <a:prstGeom prst="rect">
            <a:avLst/>
          </a:prstGeom>
          <a:solidFill>
            <a:srgbClr val="FFFFFF"/>
          </a:solidFill>
          <a:ln>
            <a:solidFill>
              <a:schemeClr val="tx1"/>
            </a:solidFill>
          </a:ln>
        </p:spPr>
      </p:pic>
    </p:spTree>
    <p:extLst>
      <p:ext uri="{BB962C8B-B14F-4D97-AF65-F5344CB8AC3E}">
        <p14:creationId xmlns:p14="http://schemas.microsoft.com/office/powerpoint/2010/main" val="13185123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590BC0-ED5A-B73E-E407-FBF5C5BB4F53}"/>
              </a:ext>
            </a:extLst>
          </p:cNvPr>
          <p:cNvSpPr>
            <a:spLocks noGrp="1"/>
          </p:cNvSpPr>
          <p:nvPr>
            <p:ph type="dt" sz="half" idx="10"/>
          </p:nvPr>
        </p:nvSpPr>
        <p:spPr/>
        <p:txBody>
          <a:bodyPr/>
          <a:lstStyle/>
          <a:p>
            <a:fld id="{59829DCE-376D-A648-A2E9-DCA8CB453CEC}" type="datetime1">
              <a:rPr lang="en-GB" smtClean="0"/>
              <a:t>10/01/2025</a:t>
            </a:fld>
            <a:endParaRPr lang="en-US"/>
          </a:p>
        </p:txBody>
      </p:sp>
      <p:sp>
        <p:nvSpPr>
          <p:cNvPr id="3" name="Footer Placeholder 2">
            <a:extLst>
              <a:ext uri="{FF2B5EF4-FFF2-40B4-BE49-F238E27FC236}">
                <a16:creationId xmlns:a16="http://schemas.microsoft.com/office/drawing/2014/main" id="{7E3C87F5-F27B-3415-6E61-15AAEADC008F}"/>
              </a:ext>
            </a:extLst>
          </p:cNvPr>
          <p:cNvSpPr>
            <a:spLocks noGrp="1"/>
          </p:cNvSpPr>
          <p:nvPr>
            <p:ph type="ftr" sz="quarter" idx="11"/>
          </p:nvPr>
        </p:nvSpPr>
        <p:spPr/>
        <p:txBody>
          <a:bodyPr/>
          <a:lstStyle/>
          <a:p>
            <a:r>
              <a:rPr lang="en-US"/>
              <a:t>Institution of Civil Engineers</a:t>
            </a:r>
          </a:p>
        </p:txBody>
      </p:sp>
      <p:sp>
        <p:nvSpPr>
          <p:cNvPr id="4" name="Slide Number Placeholder 3">
            <a:extLst>
              <a:ext uri="{FF2B5EF4-FFF2-40B4-BE49-F238E27FC236}">
                <a16:creationId xmlns:a16="http://schemas.microsoft.com/office/drawing/2014/main" id="{6706A2D9-4950-FDFC-A464-6EAA2A093578}"/>
              </a:ext>
            </a:extLst>
          </p:cNvPr>
          <p:cNvSpPr>
            <a:spLocks noGrp="1"/>
          </p:cNvSpPr>
          <p:nvPr>
            <p:ph type="sldNum" sz="quarter" idx="12"/>
          </p:nvPr>
        </p:nvSpPr>
        <p:spPr/>
        <p:txBody>
          <a:bodyPr/>
          <a:lstStyle/>
          <a:p>
            <a:fld id="{34AFA7FE-CD8C-F049-A609-816E200170F9}" type="slidenum">
              <a:rPr lang="en-US" smtClean="0"/>
              <a:t>28</a:t>
            </a:fld>
            <a:endParaRPr lang="en-US"/>
          </a:p>
        </p:txBody>
      </p:sp>
    </p:spTree>
    <p:extLst>
      <p:ext uri="{BB962C8B-B14F-4D97-AF65-F5344CB8AC3E}">
        <p14:creationId xmlns:p14="http://schemas.microsoft.com/office/powerpoint/2010/main" val="160372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7C812-23F8-190D-4CDB-EAC0146427A4}"/>
              </a:ext>
            </a:extLst>
          </p:cNvPr>
          <p:cNvSpPr>
            <a:spLocks noGrp="1"/>
          </p:cNvSpPr>
          <p:nvPr>
            <p:ph type="title"/>
          </p:nvPr>
        </p:nvSpPr>
        <p:spPr>
          <a:xfrm>
            <a:off x="1792288" y="3600450"/>
            <a:ext cx="5486400" cy="425054"/>
          </a:xfrm>
        </p:spPr>
        <p:txBody>
          <a:bodyPr anchor="b">
            <a:normAutofit/>
          </a:bodyPr>
          <a:lstStyle/>
          <a:p>
            <a:r>
              <a:rPr lang="en-GB"/>
              <a:t>Divisions</a:t>
            </a:r>
          </a:p>
        </p:txBody>
      </p:sp>
      <p:pic>
        <p:nvPicPr>
          <p:cNvPr id="8" name="Picture 7">
            <a:extLst>
              <a:ext uri="{FF2B5EF4-FFF2-40B4-BE49-F238E27FC236}">
                <a16:creationId xmlns:a16="http://schemas.microsoft.com/office/drawing/2014/main" id="{DE563F08-573D-E595-199A-BB3004C04AA5}"/>
              </a:ext>
            </a:extLst>
          </p:cNvPr>
          <p:cNvPicPr>
            <a:picLocks noChangeAspect="1"/>
          </p:cNvPicPr>
          <p:nvPr/>
        </p:nvPicPr>
        <p:blipFill>
          <a:blip r:embed="rId3"/>
          <a:stretch>
            <a:fillRect/>
          </a:stretch>
        </p:blipFill>
        <p:spPr>
          <a:xfrm>
            <a:off x="1428655" y="1151466"/>
            <a:ext cx="6286690" cy="3489113"/>
          </a:xfrm>
          <a:prstGeom prst="rect">
            <a:avLst/>
          </a:prstGeom>
          <a:noFill/>
        </p:spPr>
      </p:pic>
      <p:sp>
        <p:nvSpPr>
          <p:cNvPr id="4" name="Date Placeholder 3">
            <a:extLst>
              <a:ext uri="{FF2B5EF4-FFF2-40B4-BE49-F238E27FC236}">
                <a16:creationId xmlns:a16="http://schemas.microsoft.com/office/drawing/2014/main" id="{158D668D-04EB-ED1F-B006-BD693F83611E}"/>
              </a:ext>
            </a:extLst>
          </p:cNvPr>
          <p:cNvSpPr>
            <a:spLocks noGrp="1"/>
          </p:cNvSpPr>
          <p:nvPr>
            <p:ph type="dt" sz="half" idx="10"/>
          </p:nvPr>
        </p:nvSpPr>
        <p:spPr>
          <a:xfrm>
            <a:off x="457200" y="4816573"/>
            <a:ext cx="2133600" cy="230832"/>
          </a:xfrm>
        </p:spPr>
        <p:txBody>
          <a:bodyPr anchor="ctr">
            <a:normAutofit/>
          </a:bodyPr>
          <a:lstStyle/>
          <a:p>
            <a:pPr>
              <a:spcAft>
                <a:spcPts val="600"/>
              </a:spcAft>
            </a:pPr>
            <a:fld id="{DECD6250-0696-5945-A51E-8513534A9B3A}" type="datetime1">
              <a:rPr lang="en-GB" smtClean="0"/>
              <a:pPr>
                <a:spcAft>
                  <a:spcPts val="600"/>
                </a:spcAft>
              </a:pPr>
              <a:t>10/01/2025</a:t>
            </a:fld>
            <a:endParaRPr lang="en-US"/>
          </a:p>
        </p:txBody>
      </p:sp>
      <p:sp>
        <p:nvSpPr>
          <p:cNvPr id="5" name="Footer Placeholder 4">
            <a:extLst>
              <a:ext uri="{FF2B5EF4-FFF2-40B4-BE49-F238E27FC236}">
                <a16:creationId xmlns:a16="http://schemas.microsoft.com/office/drawing/2014/main" id="{EA746636-90D9-2B4B-5A86-3641A1FA4582}"/>
              </a:ext>
            </a:extLst>
          </p:cNvPr>
          <p:cNvSpPr>
            <a:spLocks noGrp="1"/>
          </p:cNvSpPr>
          <p:nvPr>
            <p:ph type="ftr" sz="quarter" idx="11"/>
          </p:nvPr>
        </p:nvSpPr>
        <p:spPr>
          <a:xfrm>
            <a:off x="3124200" y="4816573"/>
            <a:ext cx="2895600" cy="230832"/>
          </a:xfrm>
        </p:spPr>
        <p:txBody>
          <a:bodyPr anchor="ctr">
            <a:normAutofit/>
          </a:bodyPr>
          <a:lstStyle/>
          <a:p>
            <a:pPr>
              <a:spcAft>
                <a:spcPts val="600"/>
              </a:spcAft>
            </a:pPr>
            <a:r>
              <a:rPr lang="en-US"/>
              <a:t>Institution of Civil Engineers</a:t>
            </a:r>
          </a:p>
        </p:txBody>
      </p:sp>
      <p:sp>
        <p:nvSpPr>
          <p:cNvPr id="6" name="Slide Number Placeholder 5">
            <a:extLst>
              <a:ext uri="{FF2B5EF4-FFF2-40B4-BE49-F238E27FC236}">
                <a16:creationId xmlns:a16="http://schemas.microsoft.com/office/drawing/2014/main" id="{0E5F561D-8BF9-4E59-BC01-F6C650FEBE1C}"/>
              </a:ext>
            </a:extLst>
          </p:cNvPr>
          <p:cNvSpPr>
            <a:spLocks noGrp="1"/>
          </p:cNvSpPr>
          <p:nvPr>
            <p:ph type="sldNum" sz="quarter" idx="12"/>
          </p:nvPr>
        </p:nvSpPr>
        <p:spPr>
          <a:xfrm>
            <a:off x="6553200" y="4816573"/>
            <a:ext cx="2133600" cy="230832"/>
          </a:xfrm>
        </p:spPr>
        <p:txBody>
          <a:bodyPr anchor="ctr">
            <a:normAutofit/>
          </a:bodyPr>
          <a:lstStyle/>
          <a:p>
            <a:pPr>
              <a:spcAft>
                <a:spcPts val="600"/>
              </a:spcAft>
            </a:pPr>
            <a:fld id="{34AFA7FE-CD8C-F049-A609-816E200170F9}" type="slidenum">
              <a:rPr lang="en-US" smtClean="0"/>
              <a:pPr>
                <a:spcAft>
                  <a:spcPts val="600"/>
                </a:spcAft>
              </a:pPr>
              <a:t>29</a:t>
            </a:fld>
            <a:endParaRPr lang="en-US"/>
          </a:p>
        </p:txBody>
      </p:sp>
      <p:sp>
        <p:nvSpPr>
          <p:cNvPr id="3" name="TextBox 2">
            <a:extLst>
              <a:ext uri="{FF2B5EF4-FFF2-40B4-BE49-F238E27FC236}">
                <a16:creationId xmlns:a16="http://schemas.microsoft.com/office/drawing/2014/main" id="{251B25DC-690B-3F8D-0D17-2BD2F70565B2}"/>
              </a:ext>
            </a:extLst>
          </p:cNvPr>
          <p:cNvSpPr txBox="1"/>
          <p:nvPr/>
        </p:nvSpPr>
        <p:spPr>
          <a:xfrm>
            <a:off x="1156225" y="264496"/>
            <a:ext cx="4753368" cy="461665"/>
          </a:xfrm>
          <a:prstGeom prst="rect">
            <a:avLst/>
          </a:prstGeom>
          <a:noFill/>
        </p:spPr>
        <p:txBody>
          <a:bodyPr wrap="square" rtlCol="0">
            <a:spAutoFit/>
          </a:bodyPr>
          <a:lstStyle/>
          <a:p>
            <a:r>
              <a:rPr lang="en-GB" sz="2400">
                <a:solidFill>
                  <a:srgbClr val="FFFF00"/>
                </a:solidFill>
              </a:rPr>
              <a:t>Q2 24 Pulse survey</a:t>
            </a:r>
          </a:p>
        </p:txBody>
      </p:sp>
    </p:spTree>
    <p:extLst>
      <p:ext uri="{BB962C8B-B14F-4D97-AF65-F5344CB8AC3E}">
        <p14:creationId xmlns:p14="http://schemas.microsoft.com/office/powerpoint/2010/main" val="3282727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08BE6-0928-305F-1348-B290E4380BD3}"/>
              </a:ext>
            </a:extLst>
          </p:cNvPr>
          <p:cNvSpPr>
            <a:spLocks noGrp="1"/>
          </p:cNvSpPr>
          <p:nvPr>
            <p:ph type="title"/>
          </p:nvPr>
        </p:nvSpPr>
        <p:spPr>
          <a:xfrm>
            <a:off x="457200" y="205979"/>
            <a:ext cx="7391400" cy="808993"/>
          </a:xfrm>
        </p:spPr>
        <p:txBody>
          <a:bodyPr anchor="ctr">
            <a:normAutofit/>
          </a:bodyPr>
          <a:lstStyle/>
          <a:p>
            <a:r>
              <a:rPr lang="en-GB"/>
              <a:t>Our 2025 activities focus on making us:</a:t>
            </a:r>
          </a:p>
        </p:txBody>
      </p:sp>
      <p:sp>
        <p:nvSpPr>
          <p:cNvPr id="4" name="Date Placeholder 3">
            <a:extLst>
              <a:ext uri="{FF2B5EF4-FFF2-40B4-BE49-F238E27FC236}">
                <a16:creationId xmlns:a16="http://schemas.microsoft.com/office/drawing/2014/main" id="{D407BCE7-6855-BC53-AC7D-C11BF6FAA319}"/>
              </a:ext>
            </a:extLst>
          </p:cNvPr>
          <p:cNvSpPr>
            <a:spLocks noGrp="1"/>
          </p:cNvSpPr>
          <p:nvPr>
            <p:ph type="dt" sz="half" idx="10"/>
          </p:nvPr>
        </p:nvSpPr>
        <p:spPr>
          <a:xfrm>
            <a:off x="457200" y="4816573"/>
            <a:ext cx="2133600" cy="230832"/>
          </a:xfrm>
        </p:spPr>
        <p:txBody>
          <a:bodyPr anchor="ctr">
            <a:normAutofit/>
          </a:bodyPr>
          <a:lstStyle/>
          <a:p>
            <a:pPr>
              <a:spcAft>
                <a:spcPts val="600"/>
              </a:spcAft>
            </a:pPr>
            <a:fld id="{DECD6250-0696-5945-A51E-8513534A9B3A}" type="datetime1">
              <a:rPr lang="en-GB" smtClean="0"/>
              <a:pPr>
                <a:spcAft>
                  <a:spcPts val="600"/>
                </a:spcAft>
              </a:pPr>
              <a:t>10/01/2025</a:t>
            </a:fld>
            <a:endParaRPr lang="en-US"/>
          </a:p>
        </p:txBody>
      </p:sp>
      <p:sp>
        <p:nvSpPr>
          <p:cNvPr id="5" name="Footer Placeholder 4">
            <a:extLst>
              <a:ext uri="{FF2B5EF4-FFF2-40B4-BE49-F238E27FC236}">
                <a16:creationId xmlns:a16="http://schemas.microsoft.com/office/drawing/2014/main" id="{E8D48D96-30BE-8C12-8D22-800DA467EEE5}"/>
              </a:ext>
            </a:extLst>
          </p:cNvPr>
          <p:cNvSpPr>
            <a:spLocks noGrp="1"/>
          </p:cNvSpPr>
          <p:nvPr>
            <p:ph type="ftr" sz="quarter" idx="11"/>
          </p:nvPr>
        </p:nvSpPr>
        <p:spPr>
          <a:xfrm>
            <a:off x="3124200" y="4816573"/>
            <a:ext cx="2895600" cy="230832"/>
          </a:xfrm>
        </p:spPr>
        <p:txBody>
          <a:bodyPr anchor="ctr">
            <a:normAutofit/>
          </a:bodyPr>
          <a:lstStyle/>
          <a:p>
            <a:pPr>
              <a:spcAft>
                <a:spcPts val="600"/>
              </a:spcAft>
            </a:pPr>
            <a:r>
              <a:rPr lang="en-US"/>
              <a:t>Institution of Civil Engineers</a:t>
            </a:r>
          </a:p>
        </p:txBody>
      </p:sp>
      <p:sp>
        <p:nvSpPr>
          <p:cNvPr id="6" name="Slide Number Placeholder 5">
            <a:extLst>
              <a:ext uri="{FF2B5EF4-FFF2-40B4-BE49-F238E27FC236}">
                <a16:creationId xmlns:a16="http://schemas.microsoft.com/office/drawing/2014/main" id="{6AB23515-21E5-E326-C50C-EFBB8B3A4E03}"/>
              </a:ext>
            </a:extLst>
          </p:cNvPr>
          <p:cNvSpPr>
            <a:spLocks noGrp="1"/>
          </p:cNvSpPr>
          <p:nvPr>
            <p:ph type="sldNum" sz="quarter" idx="12"/>
          </p:nvPr>
        </p:nvSpPr>
        <p:spPr>
          <a:xfrm>
            <a:off x="6553200" y="4816573"/>
            <a:ext cx="2133600" cy="230832"/>
          </a:xfrm>
        </p:spPr>
        <p:txBody>
          <a:bodyPr anchor="ctr">
            <a:normAutofit/>
          </a:bodyPr>
          <a:lstStyle/>
          <a:p>
            <a:pPr>
              <a:spcAft>
                <a:spcPts val="600"/>
              </a:spcAft>
            </a:pPr>
            <a:fld id="{34AFA7FE-CD8C-F049-A609-816E200170F9}" type="slidenum">
              <a:rPr lang="en-US" smtClean="0"/>
              <a:pPr>
                <a:spcAft>
                  <a:spcPts val="600"/>
                </a:spcAft>
              </a:pPr>
              <a:t>3</a:t>
            </a:fld>
            <a:endParaRPr lang="en-US"/>
          </a:p>
        </p:txBody>
      </p:sp>
      <p:graphicFrame>
        <p:nvGraphicFramePr>
          <p:cNvPr id="9" name="Content Placeholder 2">
            <a:extLst>
              <a:ext uri="{FF2B5EF4-FFF2-40B4-BE49-F238E27FC236}">
                <a16:creationId xmlns:a16="http://schemas.microsoft.com/office/drawing/2014/main" id="{C5CBB5CF-6670-1DCA-63CE-BB3133241722}"/>
              </a:ext>
            </a:extLst>
          </p:cNvPr>
          <p:cNvGraphicFramePr>
            <a:graphicFrameLocks noGrp="1"/>
          </p:cNvGraphicFramePr>
          <p:nvPr>
            <p:ph idx="1"/>
          </p:nvPr>
        </p:nvGraphicFramePr>
        <p:xfrm>
          <a:off x="457200" y="1200151"/>
          <a:ext cx="8229600" cy="3394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Oval 2">
            <a:extLst>
              <a:ext uri="{FF2B5EF4-FFF2-40B4-BE49-F238E27FC236}">
                <a16:creationId xmlns:a16="http://schemas.microsoft.com/office/drawing/2014/main" id="{32B93B6B-AECE-93AB-9D2E-16A03F355B30}"/>
              </a:ext>
            </a:extLst>
          </p:cNvPr>
          <p:cNvSpPr/>
          <p:nvPr/>
        </p:nvSpPr>
        <p:spPr>
          <a:xfrm>
            <a:off x="652007" y="1392474"/>
            <a:ext cx="648000" cy="648000"/>
          </a:xfrm>
          <a:prstGeom prst="ellipse">
            <a:avLst/>
          </a:prstGeom>
          <a:solidFill>
            <a:schemeClr val="accent2"/>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95C380D0-4F90-4A09-5359-793F05CB3EB3}"/>
              </a:ext>
            </a:extLst>
          </p:cNvPr>
          <p:cNvSpPr/>
          <p:nvPr/>
        </p:nvSpPr>
        <p:spPr>
          <a:xfrm>
            <a:off x="652005" y="2583309"/>
            <a:ext cx="648000" cy="648000"/>
          </a:xfrm>
          <a:prstGeom prst="ellipse">
            <a:avLst/>
          </a:prstGeom>
          <a:solidFill>
            <a:schemeClr val="accent3"/>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084619F6-8347-EDDD-45CB-531BA87D34CF}"/>
              </a:ext>
            </a:extLst>
          </p:cNvPr>
          <p:cNvSpPr/>
          <p:nvPr/>
        </p:nvSpPr>
        <p:spPr>
          <a:xfrm>
            <a:off x="652006" y="3796498"/>
            <a:ext cx="648000" cy="648000"/>
          </a:xfrm>
          <a:prstGeom prst="ellipse">
            <a:avLst/>
          </a:prstGeom>
          <a:solidFill>
            <a:schemeClr val="tx2">
              <a:lumMod val="60000"/>
              <a:lumOff val="40000"/>
            </a:schemeClr>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1" name="Graphic 10" descr="Handshake with solid fill">
            <a:extLst>
              <a:ext uri="{FF2B5EF4-FFF2-40B4-BE49-F238E27FC236}">
                <a16:creationId xmlns:a16="http://schemas.microsoft.com/office/drawing/2014/main" id="{F9358AA3-ECA4-DD73-66E1-A475FDF8FFC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52004" y="1425630"/>
            <a:ext cx="652007" cy="652007"/>
          </a:xfrm>
          <a:prstGeom prst="rect">
            <a:avLst/>
          </a:prstGeom>
        </p:spPr>
      </p:pic>
      <p:pic>
        <p:nvPicPr>
          <p:cNvPr id="13" name="Graphic 12" descr="Leaf with solid fill">
            <a:extLst>
              <a:ext uri="{FF2B5EF4-FFF2-40B4-BE49-F238E27FC236}">
                <a16:creationId xmlns:a16="http://schemas.microsoft.com/office/drawing/2014/main" id="{9323E4A6-F47D-10EC-CC15-1FE7B88E50E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10598" y="2647407"/>
            <a:ext cx="534486" cy="534486"/>
          </a:xfrm>
          <a:prstGeom prst="rect">
            <a:avLst/>
          </a:prstGeom>
        </p:spPr>
      </p:pic>
      <p:pic>
        <p:nvPicPr>
          <p:cNvPr id="15" name="Graphic 14" descr="Cycle with people with solid fill">
            <a:extLst>
              <a:ext uri="{FF2B5EF4-FFF2-40B4-BE49-F238E27FC236}">
                <a16:creationId xmlns:a16="http://schemas.microsoft.com/office/drawing/2014/main" id="{D339BE0D-3389-AD38-7122-5C5BE66DAFE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63764" y="3775036"/>
            <a:ext cx="628153" cy="628153"/>
          </a:xfrm>
          <a:prstGeom prst="rect">
            <a:avLst/>
          </a:prstGeom>
        </p:spPr>
      </p:pic>
    </p:spTree>
    <p:extLst>
      <p:ext uri="{BB962C8B-B14F-4D97-AF65-F5344CB8AC3E}">
        <p14:creationId xmlns:p14="http://schemas.microsoft.com/office/powerpoint/2010/main" val="30123770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657BC80-4A29-2A20-6949-7117BCDB2134}"/>
              </a:ext>
            </a:extLst>
          </p:cNvPr>
          <p:cNvPicPr>
            <a:picLocks noChangeAspect="1"/>
          </p:cNvPicPr>
          <p:nvPr/>
        </p:nvPicPr>
        <p:blipFill>
          <a:blip r:embed="rId3"/>
          <a:stretch>
            <a:fillRect/>
          </a:stretch>
        </p:blipFill>
        <p:spPr>
          <a:xfrm>
            <a:off x="1260321" y="1200151"/>
            <a:ext cx="6623358" cy="3394472"/>
          </a:xfrm>
          <a:prstGeom prst="rect">
            <a:avLst/>
          </a:prstGeom>
          <a:noFill/>
        </p:spPr>
      </p:pic>
      <p:sp>
        <p:nvSpPr>
          <p:cNvPr id="4" name="Date Placeholder 3">
            <a:extLst>
              <a:ext uri="{FF2B5EF4-FFF2-40B4-BE49-F238E27FC236}">
                <a16:creationId xmlns:a16="http://schemas.microsoft.com/office/drawing/2014/main" id="{158D668D-04EB-ED1F-B006-BD693F83611E}"/>
              </a:ext>
            </a:extLst>
          </p:cNvPr>
          <p:cNvSpPr>
            <a:spLocks noGrp="1"/>
          </p:cNvSpPr>
          <p:nvPr>
            <p:ph type="dt" sz="half" idx="10"/>
          </p:nvPr>
        </p:nvSpPr>
        <p:spPr>
          <a:xfrm>
            <a:off x="457200" y="4816573"/>
            <a:ext cx="2133600" cy="230832"/>
          </a:xfrm>
        </p:spPr>
        <p:txBody>
          <a:bodyPr anchor="ctr">
            <a:normAutofit/>
          </a:bodyPr>
          <a:lstStyle/>
          <a:p>
            <a:pPr>
              <a:spcAft>
                <a:spcPts val="600"/>
              </a:spcAft>
            </a:pPr>
            <a:fld id="{DECD6250-0696-5945-A51E-8513534A9B3A}" type="datetime1">
              <a:rPr lang="en-GB" smtClean="0"/>
              <a:pPr>
                <a:spcAft>
                  <a:spcPts val="600"/>
                </a:spcAft>
              </a:pPr>
              <a:t>10/01/2025</a:t>
            </a:fld>
            <a:endParaRPr lang="en-US"/>
          </a:p>
        </p:txBody>
      </p:sp>
      <p:sp>
        <p:nvSpPr>
          <p:cNvPr id="5" name="Footer Placeholder 4">
            <a:extLst>
              <a:ext uri="{FF2B5EF4-FFF2-40B4-BE49-F238E27FC236}">
                <a16:creationId xmlns:a16="http://schemas.microsoft.com/office/drawing/2014/main" id="{EA746636-90D9-2B4B-5A86-3641A1FA4582}"/>
              </a:ext>
            </a:extLst>
          </p:cNvPr>
          <p:cNvSpPr>
            <a:spLocks noGrp="1"/>
          </p:cNvSpPr>
          <p:nvPr>
            <p:ph type="ftr" sz="quarter" idx="11"/>
          </p:nvPr>
        </p:nvSpPr>
        <p:spPr>
          <a:xfrm>
            <a:off x="3124200" y="4816573"/>
            <a:ext cx="2895600" cy="230832"/>
          </a:xfrm>
        </p:spPr>
        <p:txBody>
          <a:bodyPr anchor="ctr">
            <a:normAutofit/>
          </a:bodyPr>
          <a:lstStyle/>
          <a:p>
            <a:pPr>
              <a:spcAft>
                <a:spcPts val="600"/>
              </a:spcAft>
            </a:pPr>
            <a:r>
              <a:rPr lang="en-US"/>
              <a:t>Institution of Civil Engineers</a:t>
            </a:r>
          </a:p>
        </p:txBody>
      </p:sp>
      <p:sp>
        <p:nvSpPr>
          <p:cNvPr id="6" name="Slide Number Placeholder 5">
            <a:extLst>
              <a:ext uri="{FF2B5EF4-FFF2-40B4-BE49-F238E27FC236}">
                <a16:creationId xmlns:a16="http://schemas.microsoft.com/office/drawing/2014/main" id="{0E5F561D-8BF9-4E59-BC01-F6C650FEBE1C}"/>
              </a:ext>
            </a:extLst>
          </p:cNvPr>
          <p:cNvSpPr>
            <a:spLocks noGrp="1"/>
          </p:cNvSpPr>
          <p:nvPr>
            <p:ph type="sldNum" sz="quarter" idx="12"/>
          </p:nvPr>
        </p:nvSpPr>
        <p:spPr>
          <a:xfrm>
            <a:off x="6553200" y="4816573"/>
            <a:ext cx="2133600" cy="230832"/>
          </a:xfrm>
        </p:spPr>
        <p:txBody>
          <a:bodyPr anchor="ctr">
            <a:normAutofit/>
          </a:bodyPr>
          <a:lstStyle/>
          <a:p>
            <a:pPr>
              <a:spcAft>
                <a:spcPts val="600"/>
              </a:spcAft>
            </a:pPr>
            <a:fld id="{34AFA7FE-CD8C-F049-A609-816E200170F9}" type="slidenum">
              <a:rPr lang="en-US" smtClean="0"/>
              <a:pPr>
                <a:spcAft>
                  <a:spcPts val="600"/>
                </a:spcAft>
              </a:pPr>
              <a:t>30</a:t>
            </a:fld>
            <a:endParaRPr lang="en-US"/>
          </a:p>
        </p:txBody>
      </p:sp>
      <p:sp>
        <p:nvSpPr>
          <p:cNvPr id="3" name="Title 2">
            <a:extLst>
              <a:ext uri="{FF2B5EF4-FFF2-40B4-BE49-F238E27FC236}">
                <a16:creationId xmlns:a16="http://schemas.microsoft.com/office/drawing/2014/main" id="{A13FD65D-1B6A-49BF-49B9-E25BAD366A10}"/>
              </a:ext>
            </a:extLst>
          </p:cNvPr>
          <p:cNvSpPr txBox="1">
            <a:spLocks noGrp="1"/>
          </p:cNvSpPr>
          <p:nvPr>
            <p:ph type="title"/>
          </p:nvPr>
        </p:nvSpPr>
        <p:spPr>
          <a:xfrm>
            <a:off x="457200" y="379561"/>
            <a:ext cx="7391400" cy="461665"/>
          </a:xfrm>
          <a:prstGeom prst="rect">
            <a:avLst/>
          </a:prstGeom>
          <a:noFill/>
        </p:spPr>
        <p:txBody>
          <a:bodyPr wrap="square" rtlCol="0">
            <a:spAutoFit/>
          </a:bodyPr>
          <a:lstStyle/>
          <a:p>
            <a:r>
              <a:rPr lang="en-GB" sz="2400">
                <a:solidFill>
                  <a:srgbClr val="FFFF00"/>
                </a:solidFill>
              </a:rPr>
              <a:t>Q3 24 Pulse survey</a:t>
            </a:r>
          </a:p>
        </p:txBody>
      </p:sp>
    </p:spTree>
    <p:extLst>
      <p:ext uri="{BB962C8B-B14F-4D97-AF65-F5344CB8AC3E}">
        <p14:creationId xmlns:p14="http://schemas.microsoft.com/office/powerpoint/2010/main" val="4109421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862799D-AA2A-6B79-5632-FC1A3C383D60}"/>
              </a:ext>
            </a:extLst>
          </p:cNvPr>
          <p:cNvSpPr/>
          <p:nvPr/>
        </p:nvSpPr>
        <p:spPr>
          <a:xfrm>
            <a:off x="391141" y="3496972"/>
            <a:ext cx="1548000" cy="75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9" name="Rectangle 8">
            <a:extLst>
              <a:ext uri="{FF2B5EF4-FFF2-40B4-BE49-F238E27FC236}">
                <a16:creationId xmlns:a16="http://schemas.microsoft.com/office/drawing/2014/main" id="{89344960-E521-2AE8-D039-8FDCE78B53A9}"/>
              </a:ext>
            </a:extLst>
          </p:cNvPr>
          <p:cNvSpPr/>
          <p:nvPr/>
        </p:nvSpPr>
        <p:spPr>
          <a:xfrm>
            <a:off x="2085262" y="3496972"/>
            <a:ext cx="1548000" cy="75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0" name="Rectangle 9">
            <a:extLst>
              <a:ext uri="{FF2B5EF4-FFF2-40B4-BE49-F238E27FC236}">
                <a16:creationId xmlns:a16="http://schemas.microsoft.com/office/drawing/2014/main" id="{1C4B5E47-CAEA-258E-DEC3-FC95FC9CAFF8}"/>
              </a:ext>
            </a:extLst>
          </p:cNvPr>
          <p:cNvSpPr/>
          <p:nvPr/>
        </p:nvSpPr>
        <p:spPr>
          <a:xfrm>
            <a:off x="3779383" y="3496972"/>
            <a:ext cx="1548000" cy="75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1" name="Rectangle 10">
            <a:extLst>
              <a:ext uri="{FF2B5EF4-FFF2-40B4-BE49-F238E27FC236}">
                <a16:creationId xmlns:a16="http://schemas.microsoft.com/office/drawing/2014/main" id="{DFE52162-8357-5B81-57A1-BDF3BF26C036}"/>
              </a:ext>
            </a:extLst>
          </p:cNvPr>
          <p:cNvSpPr/>
          <p:nvPr/>
        </p:nvSpPr>
        <p:spPr>
          <a:xfrm>
            <a:off x="5480062" y="3496972"/>
            <a:ext cx="1548000" cy="75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2" name="Rectangle 11">
            <a:extLst>
              <a:ext uri="{FF2B5EF4-FFF2-40B4-BE49-F238E27FC236}">
                <a16:creationId xmlns:a16="http://schemas.microsoft.com/office/drawing/2014/main" id="{E20DB0D0-6661-8C7A-DDE5-90EA834BCC2C}"/>
              </a:ext>
            </a:extLst>
          </p:cNvPr>
          <p:cNvSpPr/>
          <p:nvPr/>
        </p:nvSpPr>
        <p:spPr>
          <a:xfrm>
            <a:off x="7137400" y="3496972"/>
            <a:ext cx="1548000" cy="75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 name="Title 1">
            <a:extLst>
              <a:ext uri="{FF2B5EF4-FFF2-40B4-BE49-F238E27FC236}">
                <a16:creationId xmlns:a16="http://schemas.microsoft.com/office/drawing/2014/main" id="{B64E6662-35CE-0EA2-3B78-3939C7A30B7C}"/>
              </a:ext>
            </a:extLst>
          </p:cNvPr>
          <p:cNvSpPr>
            <a:spLocks noGrp="1"/>
          </p:cNvSpPr>
          <p:nvPr>
            <p:ph type="title"/>
          </p:nvPr>
        </p:nvSpPr>
        <p:spPr>
          <a:xfrm>
            <a:off x="457200" y="205979"/>
            <a:ext cx="7391400" cy="808993"/>
          </a:xfrm>
        </p:spPr>
        <p:txBody>
          <a:bodyPr anchor="ctr">
            <a:normAutofit/>
          </a:bodyPr>
          <a:lstStyle/>
          <a:p>
            <a:r>
              <a:rPr lang="en-GB"/>
              <a:t>Cross organisational projects</a:t>
            </a:r>
          </a:p>
        </p:txBody>
      </p:sp>
      <p:sp>
        <p:nvSpPr>
          <p:cNvPr id="4" name="Date Placeholder 3">
            <a:extLst>
              <a:ext uri="{FF2B5EF4-FFF2-40B4-BE49-F238E27FC236}">
                <a16:creationId xmlns:a16="http://schemas.microsoft.com/office/drawing/2014/main" id="{790966F2-339C-832E-DF11-65BD7BD1A9A9}"/>
              </a:ext>
            </a:extLst>
          </p:cNvPr>
          <p:cNvSpPr>
            <a:spLocks noGrp="1"/>
          </p:cNvSpPr>
          <p:nvPr>
            <p:ph type="dt" sz="half" idx="10"/>
          </p:nvPr>
        </p:nvSpPr>
        <p:spPr>
          <a:xfrm>
            <a:off x="457200" y="4816573"/>
            <a:ext cx="2133600" cy="230832"/>
          </a:xfrm>
        </p:spPr>
        <p:txBody>
          <a:bodyPr anchor="ctr">
            <a:normAutofit/>
          </a:bodyPr>
          <a:lstStyle/>
          <a:p>
            <a:pPr>
              <a:spcAft>
                <a:spcPts val="600"/>
              </a:spcAft>
            </a:pPr>
            <a:fld id="{DECD6250-0696-5945-A51E-8513534A9B3A}" type="datetime1">
              <a:rPr lang="en-GB" smtClean="0"/>
              <a:pPr>
                <a:spcAft>
                  <a:spcPts val="600"/>
                </a:spcAft>
              </a:pPr>
              <a:t>10/01/2025</a:t>
            </a:fld>
            <a:endParaRPr lang="en-US"/>
          </a:p>
        </p:txBody>
      </p:sp>
      <p:sp>
        <p:nvSpPr>
          <p:cNvPr id="5" name="Footer Placeholder 4">
            <a:extLst>
              <a:ext uri="{FF2B5EF4-FFF2-40B4-BE49-F238E27FC236}">
                <a16:creationId xmlns:a16="http://schemas.microsoft.com/office/drawing/2014/main" id="{BE63E1D2-2A98-8C8C-5BEC-7814FFCDF74E}"/>
              </a:ext>
            </a:extLst>
          </p:cNvPr>
          <p:cNvSpPr>
            <a:spLocks noGrp="1"/>
          </p:cNvSpPr>
          <p:nvPr>
            <p:ph type="ftr" sz="quarter" idx="11"/>
          </p:nvPr>
        </p:nvSpPr>
        <p:spPr>
          <a:xfrm>
            <a:off x="3124200" y="4816573"/>
            <a:ext cx="2895600" cy="230832"/>
          </a:xfrm>
        </p:spPr>
        <p:txBody>
          <a:bodyPr anchor="ctr">
            <a:normAutofit/>
          </a:bodyPr>
          <a:lstStyle/>
          <a:p>
            <a:pPr>
              <a:spcAft>
                <a:spcPts val="600"/>
              </a:spcAft>
            </a:pPr>
            <a:r>
              <a:rPr lang="en-US"/>
              <a:t>Institution of Civil Engineers</a:t>
            </a:r>
          </a:p>
        </p:txBody>
      </p:sp>
      <p:sp>
        <p:nvSpPr>
          <p:cNvPr id="6" name="Slide Number Placeholder 5">
            <a:extLst>
              <a:ext uri="{FF2B5EF4-FFF2-40B4-BE49-F238E27FC236}">
                <a16:creationId xmlns:a16="http://schemas.microsoft.com/office/drawing/2014/main" id="{F9F700AB-E701-8438-F525-351BFE3987E1}"/>
              </a:ext>
            </a:extLst>
          </p:cNvPr>
          <p:cNvSpPr>
            <a:spLocks noGrp="1"/>
          </p:cNvSpPr>
          <p:nvPr>
            <p:ph type="sldNum" sz="quarter" idx="12"/>
          </p:nvPr>
        </p:nvSpPr>
        <p:spPr>
          <a:xfrm>
            <a:off x="6553200" y="4816573"/>
            <a:ext cx="2133600" cy="230832"/>
          </a:xfrm>
        </p:spPr>
        <p:txBody>
          <a:bodyPr anchor="ctr">
            <a:normAutofit/>
          </a:bodyPr>
          <a:lstStyle/>
          <a:p>
            <a:pPr>
              <a:spcAft>
                <a:spcPts val="600"/>
              </a:spcAft>
            </a:pPr>
            <a:fld id="{34AFA7FE-CD8C-F049-A609-816E200170F9}" type="slidenum">
              <a:rPr lang="en-US" smtClean="0"/>
              <a:pPr>
                <a:spcAft>
                  <a:spcPts val="600"/>
                </a:spcAft>
              </a:pPr>
              <a:t>4</a:t>
            </a:fld>
            <a:endParaRPr lang="en-US"/>
          </a:p>
        </p:txBody>
      </p:sp>
      <p:sp>
        <p:nvSpPr>
          <p:cNvPr id="13" name="Rectangle 12">
            <a:extLst>
              <a:ext uri="{FF2B5EF4-FFF2-40B4-BE49-F238E27FC236}">
                <a16:creationId xmlns:a16="http://schemas.microsoft.com/office/drawing/2014/main" id="{4F175407-43C6-65F7-775F-162ECF9156CD}"/>
              </a:ext>
            </a:extLst>
          </p:cNvPr>
          <p:cNvSpPr/>
          <p:nvPr/>
        </p:nvSpPr>
        <p:spPr>
          <a:xfrm>
            <a:off x="391141" y="1580866"/>
            <a:ext cx="1548000" cy="183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4" name="Rectangle 13" descr="Bullseye">
            <a:extLst>
              <a:ext uri="{FF2B5EF4-FFF2-40B4-BE49-F238E27FC236}">
                <a16:creationId xmlns:a16="http://schemas.microsoft.com/office/drawing/2014/main" id="{995FC301-D7F5-7CE4-D864-30AB2F50A76E}"/>
              </a:ext>
            </a:extLst>
          </p:cNvPr>
          <p:cNvSpPr/>
          <p:nvPr/>
        </p:nvSpPr>
        <p:spPr>
          <a:xfrm>
            <a:off x="509400" y="1777176"/>
            <a:ext cx="1347006" cy="1347006"/>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15" name="Freeform: Shape 14">
            <a:extLst>
              <a:ext uri="{FF2B5EF4-FFF2-40B4-BE49-F238E27FC236}">
                <a16:creationId xmlns:a16="http://schemas.microsoft.com/office/drawing/2014/main" id="{DA7AFBF0-5CEC-A186-448D-5B3E29584A6A}"/>
              </a:ext>
            </a:extLst>
          </p:cNvPr>
          <p:cNvSpPr/>
          <p:nvPr/>
        </p:nvSpPr>
        <p:spPr>
          <a:xfrm>
            <a:off x="570121" y="3687782"/>
            <a:ext cx="1190039" cy="476015"/>
          </a:xfrm>
          <a:custGeom>
            <a:avLst/>
            <a:gdLst>
              <a:gd name="connsiteX0" fmla="*/ 0 w 1190039"/>
              <a:gd name="connsiteY0" fmla="*/ 0 h 476015"/>
              <a:gd name="connsiteX1" fmla="*/ 1190039 w 1190039"/>
              <a:gd name="connsiteY1" fmla="*/ 0 h 476015"/>
              <a:gd name="connsiteX2" fmla="*/ 1190039 w 1190039"/>
              <a:gd name="connsiteY2" fmla="*/ 476015 h 476015"/>
              <a:gd name="connsiteX3" fmla="*/ 0 w 1190039"/>
              <a:gd name="connsiteY3" fmla="*/ 476015 h 476015"/>
              <a:gd name="connsiteX4" fmla="*/ 0 w 1190039"/>
              <a:gd name="connsiteY4" fmla="*/ 0 h 476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039" h="476015">
                <a:moveTo>
                  <a:pt x="0" y="0"/>
                </a:moveTo>
                <a:lnTo>
                  <a:pt x="1190039" y="0"/>
                </a:lnTo>
                <a:lnTo>
                  <a:pt x="1190039" y="476015"/>
                </a:lnTo>
                <a:lnTo>
                  <a:pt x="0" y="47601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200" b="1" kern="1200" cap="none">
                <a:solidFill>
                  <a:schemeClr val="bg1"/>
                </a:solidFill>
                <a:latin typeface="Arial" panose="020B0604020202020204" pitchFamily="34" charset="0"/>
                <a:cs typeface="Arial" panose="020B0604020202020204" pitchFamily="34" charset="0"/>
              </a:rPr>
              <a:t>Strategy review 2025-2030</a:t>
            </a:r>
            <a:endParaRPr lang="en-US" sz="1200" b="1" kern="1200" cap="none">
              <a:solidFill>
                <a:schemeClr val="bg1"/>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68990680-FA6E-F5A6-44AC-4D8BF6FE471B}"/>
              </a:ext>
            </a:extLst>
          </p:cNvPr>
          <p:cNvSpPr/>
          <p:nvPr/>
        </p:nvSpPr>
        <p:spPr>
          <a:xfrm>
            <a:off x="2077707" y="1580866"/>
            <a:ext cx="1570537" cy="183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7" name="Rectangle 16" descr="Meeting">
            <a:extLst>
              <a:ext uri="{FF2B5EF4-FFF2-40B4-BE49-F238E27FC236}">
                <a16:creationId xmlns:a16="http://schemas.microsoft.com/office/drawing/2014/main" id="{19122139-1894-2CD5-9C78-CD583EA2FE0B}"/>
              </a:ext>
            </a:extLst>
          </p:cNvPr>
          <p:cNvSpPr/>
          <p:nvPr/>
        </p:nvSpPr>
        <p:spPr>
          <a:xfrm>
            <a:off x="2193493" y="1777176"/>
            <a:ext cx="1347006" cy="1347006"/>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18" name="Freeform: Shape 17">
            <a:extLst>
              <a:ext uri="{FF2B5EF4-FFF2-40B4-BE49-F238E27FC236}">
                <a16:creationId xmlns:a16="http://schemas.microsoft.com/office/drawing/2014/main" id="{C777FC64-9873-ED7B-F9A9-76BA6D5E2DF4}"/>
              </a:ext>
            </a:extLst>
          </p:cNvPr>
          <p:cNvSpPr/>
          <p:nvPr/>
        </p:nvSpPr>
        <p:spPr>
          <a:xfrm>
            <a:off x="2266762" y="3613176"/>
            <a:ext cx="1190039" cy="476015"/>
          </a:xfrm>
          <a:custGeom>
            <a:avLst/>
            <a:gdLst>
              <a:gd name="connsiteX0" fmla="*/ 0 w 1190039"/>
              <a:gd name="connsiteY0" fmla="*/ 0 h 476015"/>
              <a:gd name="connsiteX1" fmla="*/ 1190039 w 1190039"/>
              <a:gd name="connsiteY1" fmla="*/ 0 h 476015"/>
              <a:gd name="connsiteX2" fmla="*/ 1190039 w 1190039"/>
              <a:gd name="connsiteY2" fmla="*/ 476015 h 476015"/>
              <a:gd name="connsiteX3" fmla="*/ 0 w 1190039"/>
              <a:gd name="connsiteY3" fmla="*/ 476015 h 476015"/>
              <a:gd name="connsiteX4" fmla="*/ 0 w 1190039"/>
              <a:gd name="connsiteY4" fmla="*/ 0 h 476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039" h="476015">
                <a:moveTo>
                  <a:pt x="0" y="0"/>
                </a:moveTo>
                <a:lnTo>
                  <a:pt x="1190039" y="0"/>
                </a:lnTo>
                <a:lnTo>
                  <a:pt x="1190039" y="476015"/>
                </a:lnTo>
                <a:lnTo>
                  <a:pt x="0" y="47601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200" b="1" kern="1200" cap="none">
                <a:solidFill>
                  <a:schemeClr val="bg1"/>
                </a:solidFill>
                <a:latin typeface="Arial" panose="020B0604020202020204" pitchFamily="34" charset="0"/>
                <a:cs typeface="Arial" panose="020B0604020202020204" pitchFamily="34" charset="0"/>
              </a:rPr>
              <a:t>Board and governance review</a:t>
            </a:r>
            <a:endParaRPr lang="en-US" sz="1200" b="1" kern="1200" cap="none">
              <a:solidFill>
                <a:schemeClr val="bg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488D7822-01AA-364C-0B61-E358402D0F96}"/>
              </a:ext>
            </a:extLst>
          </p:cNvPr>
          <p:cNvSpPr/>
          <p:nvPr/>
        </p:nvSpPr>
        <p:spPr>
          <a:xfrm>
            <a:off x="3764272" y="1580866"/>
            <a:ext cx="1570537" cy="183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0" name="Rectangle 19" descr="Double Tap Gesture with solid fill">
            <a:extLst>
              <a:ext uri="{FF2B5EF4-FFF2-40B4-BE49-F238E27FC236}">
                <a16:creationId xmlns:a16="http://schemas.microsoft.com/office/drawing/2014/main" id="{C9173DDA-1812-F45D-3A37-048AF702A25F}"/>
              </a:ext>
            </a:extLst>
          </p:cNvPr>
          <p:cNvSpPr/>
          <p:nvPr/>
        </p:nvSpPr>
        <p:spPr>
          <a:xfrm>
            <a:off x="3876037" y="1777176"/>
            <a:ext cx="1347006" cy="1347006"/>
          </a:xfrm>
          <a:prstGeom prst="rect">
            <a:avLst/>
          </a:prstGeom>
          <a:blipFill>
            <a:blip r:embed="rId7">
              <a:extLst>
                <a:ext uri="{96DAC541-7B7A-43D3-8B79-37D633B846F1}">
                  <asvg:svgBlip xmlns:asvg="http://schemas.microsoft.com/office/drawing/2016/SVG/main" r:embed="rId8"/>
                </a:ext>
              </a:extLst>
            </a:blip>
            <a:srcRect/>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21" name="Freeform: Shape 20">
            <a:extLst>
              <a:ext uri="{FF2B5EF4-FFF2-40B4-BE49-F238E27FC236}">
                <a16:creationId xmlns:a16="http://schemas.microsoft.com/office/drawing/2014/main" id="{64F92ED0-138B-F075-24A6-767F7ED175D5}"/>
              </a:ext>
            </a:extLst>
          </p:cNvPr>
          <p:cNvSpPr/>
          <p:nvPr/>
        </p:nvSpPr>
        <p:spPr>
          <a:xfrm>
            <a:off x="3976980" y="3613175"/>
            <a:ext cx="1190039" cy="476015"/>
          </a:xfrm>
          <a:custGeom>
            <a:avLst/>
            <a:gdLst>
              <a:gd name="connsiteX0" fmla="*/ 0 w 1190039"/>
              <a:gd name="connsiteY0" fmla="*/ 0 h 476015"/>
              <a:gd name="connsiteX1" fmla="*/ 1190039 w 1190039"/>
              <a:gd name="connsiteY1" fmla="*/ 0 h 476015"/>
              <a:gd name="connsiteX2" fmla="*/ 1190039 w 1190039"/>
              <a:gd name="connsiteY2" fmla="*/ 476015 h 476015"/>
              <a:gd name="connsiteX3" fmla="*/ 0 w 1190039"/>
              <a:gd name="connsiteY3" fmla="*/ 476015 h 476015"/>
              <a:gd name="connsiteX4" fmla="*/ 0 w 1190039"/>
              <a:gd name="connsiteY4" fmla="*/ 0 h 476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039" h="476015">
                <a:moveTo>
                  <a:pt x="0" y="0"/>
                </a:moveTo>
                <a:lnTo>
                  <a:pt x="1190039" y="0"/>
                </a:lnTo>
                <a:lnTo>
                  <a:pt x="1190039" y="476015"/>
                </a:lnTo>
                <a:lnTo>
                  <a:pt x="0" y="47601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200" b="1" kern="1200" cap="none">
                <a:solidFill>
                  <a:schemeClr val="bg1"/>
                </a:solidFill>
                <a:latin typeface="Arial" panose="020B0604020202020204" pitchFamily="34" charset="0"/>
                <a:cs typeface="Arial" panose="020B0604020202020204" pitchFamily="34" charset="0"/>
              </a:rPr>
              <a:t>Member engagement review</a:t>
            </a:r>
            <a:endParaRPr lang="en-US" sz="1200" b="1" kern="1200" cap="none">
              <a:solidFill>
                <a:schemeClr val="bg1"/>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5507B37B-42C1-E26E-E24C-1103C7ACA7C7}"/>
              </a:ext>
            </a:extLst>
          </p:cNvPr>
          <p:cNvSpPr/>
          <p:nvPr/>
        </p:nvSpPr>
        <p:spPr>
          <a:xfrm>
            <a:off x="5450837" y="1580866"/>
            <a:ext cx="1570537" cy="183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3" name="Rectangle 22" descr="Network with solid fill">
            <a:extLst>
              <a:ext uri="{FF2B5EF4-FFF2-40B4-BE49-F238E27FC236}">
                <a16:creationId xmlns:a16="http://schemas.microsoft.com/office/drawing/2014/main" id="{9AAAF645-A4EE-7F6D-68A1-04756A7D633E}"/>
              </a:ext>
            </a:extLst>
          </p:cNvPr>
          <p:cNvSpPr/>
          <p:nvPr/>
        </p:nvSpPr>
        <p:spPr>
          <a:xfrm>
            <a:off x="5580559" y="1777176"/>
            <a:ext cx="1347006" cy="1347006"/>
          </a:xfrm>
          <a:prstGeom prst="rect">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24" name="Freeform: Shape 23">
            <a:extLst>
              <a:ext uri="{FF2B5EF4-FFF2-40B4-BE49-F238E27FC236}">
                <a16:creationId xmlns:a16="http://schemas.microsoft.com/office/drawing/2014/main" id="{2E4FD5C7-057F-9AF9-666E-73DDEAE065FE}"/>
              </a:ext>
            </a:extLst>
          </p:cNvPr>
          <p:cNvSpPr/>
          <p:nvPr/>
        </p:nvSpPr>
        <p:spPr>
          <a:xfrm>
            <a:off x="5667527" y="3763532"/>
            <a:ext cx="1190039" cy="175300"/>
          </a:xfrm>
          <a:custGeom>
            <a:avLst/>
            <a:gdLst>
              <a:gd name="connsiteX0" fmla="*/ 0 w 1190039"/>
              <a:gd name="connsiteY0" fmla="*/ 0 h 476015"/>
              <a:gd name="connsiteX1" fmla="*/ 1190039 w 1190039"/>
              <a:gd name="connsiteY1" fmla="*/ 0 h 476015"/>
              <a:gd name="connsiteX2" fmla="*/ 1190039 w 1190039"/>
              <a:gd name="connsiteY2" fmla="*/ 476015 h 476015"/>
              <a:gd name="connsiteX3" fmla="*/ 0 w 1190039"/>
              <a:gd name="connsiteY3" fmla="*/ 476015 h 476015"/>
              <a:gd name="connsiteX4" fmla="*/ 0 w 1190039"/>
              <a:gd name="connsiteY4" fmla="*/ 0 h 476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039" h="476015">
                <a:moveTo>
                  <a:pt x="0" y="0"/>
                </a:moveTo>
                <a:lnTo>
                  <a:pt x="1190039" y="0"/>
                </a:lnTo>
                <a:lnTo>
                  <a:pt x="1190039" y="476015"/>
                </a:lnTo>
                <a:lnTo>
                  <a:pt x="0" y="47601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200" b="1" kern="1200" cap="none">
                <a:solidFill>
                  <a:schemeClr val="bg1"/>
                </a:solidFill>
                <a:latin typeface="Arial" panose="020B0604020202020204" pitchFamily="34" charset="0"/>
                <a:cs typeface="Arial" panose="020B0604020202020204" pitchFamily="34" charset="0"/>
              </a:rPr>
              <a:t>Connect</a:t>
            </a:r>
            <a:endParaRPr lang="en-US" sz="1200" b="1" kern="1200" cap="none">
              <a:solidFill>
                <a:schemeClr val="bg1"/>
              </a:solidFill>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DC5CE3A0-F752-AB50-4447-28A007B0CF20}"/>
              </a:ext>
            </a:extLst>
          </p:cNvPr>
          <p:cNvSpPr/>
          <p:nvPr/>
        </p:nvSpPr>
        <p:spPr>
          <a:xfrm>
            <a:off x="7137400" y="1580866"/>
            <a:ext cx="1570537" cy="1836000"/>
          </a:xfrm>
          <a:prstGeom prst="rect">
            <a:avLst/>
          </a:prstGeom>
          <a:solidFill>
            <a:srgbClr val="007A92"/>
          </a:solidFill>
        </p:spPr>
        <p:style>
          <a:lnRef idx="0">
            <a:schemeClr val="accent2">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6" name="Rectangle 25" descr="Electrician male with solid fill">
            <a:extLst>
              <a:ext uri="{FF2B5EF4-FFF2-40B4-BE49-F238E27FC236}">
                <a16:creationId xmlns:a16="http://schemas.microsoft.com/office/drawing/2014/main" id="{08AAF9D4-C443-37F0-C441-E62D4465A862}"/>
              </a:ext>
            </a:extLst>
          </p:cNvPr>
          <p:cNvSpPr/>
          <p:nvPr/>
        </p:nvSpPr>
        <p:spPr>
          <a:xfrm>
            <a:off x="7287594" y="1777176"/>
            <a:ext cx="1347006" cy="1347006"/>
          </a:xfrm>
          <a:prstGeom prst="rect">
            <a:avLst/>
          </a:prstGeom>
          <a:blipFill>
            <a:blip r:embed="rId11">
              <a:extLst>
                <a:ext uri="{96DAC541-7B7A-43D3-8B79-37D633B846F1}">
                  <asvg:svgBlip xmlns:asvg="http://schemas.microsoft.com/office/drawing/2016/SVG/main" r:embed="rId12"/>
                </a:ext>
              </a:extLst>
            </a:blip>
            <a:srcRect/>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GB"/>
          </a:p>
        </p:txBody>
      </p:sp>
      <p:sp>
        <p:nvSpPr>
          <p:cNvPr id="27" name="Freeform: Shape 26">
            <a:extLst>
              <a:ext uri="{FF2B5EF4-FFF2-40B4-BE49-F238E27FC236}">
                <a16:creationId xmlns:a16="http://schemas.microsoft.com/office/drawing/2014/main" id="{004AC9BB-B15B-91A9-EF76-17B5CE7EF816}"/>
              </a:ext>
            </a:extLst>
          </p:cNvPr>
          <p:cNvSpPr/>
          <p:nvPr/>
        </p:nvSpPr>
        <p:spPr>
          <a:xfrm>
            <a:off x="7327919" y="3687783"/>
            <a:ext cx="1190039" cy="476015"/>
          </a:xfrm>
          <a:custGeom>
            <a:avLst/>
            <a:gdLst>
              <a:gd name="connsiteX0" fmla="*/ 0 w 1190039"/>
              <a:gd name="connsiteY0" fmla="*/ 0 h 476015"/>
              <a:gd name="connsiteX1" fmla="*/ 1190039 w 1190039"/>
              <a:gd name="connsiteY1" fmla="*/ 0 h 476015"/>
              <a:gd name="connsiteX2" fmla="*/ 1190039 w 1190039"/>
              <a:gd name="connsiteY2" fmla="*/ 476015 h 476015"/>
              <a:gd name="connsiteX3" fmla="*/ 0 w 1190039"/>
              <a:gd name="connsiteY3" fmla="*/ 476015 h 476015"/>
              <a:gd name="connsiteX4" fmla="*/ 0 w 1190039"/>
              <a:gd name="connsiteY4" fmla="*/ 0 h 476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039" h="476015">
                <a:moveTo>
                  <a:pt x="0" y="0"/>
                </a:moveTo>
                <a:lnTo>
                  <a:pt x="1190039" y="0"/>
                </a:lnTo>
                <a:lnTo>
                  <a:pt x="1190039" y="476015"/>
                </a:lnTo>
                <a:lnTo>
                  <a:pt x="0" y="47601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200" b="1" kern="1200" cap="none">
                <a:solidFill>
                  <a:schemeClr val="bg1"/>
                </a:solidFill>
                <a:latin typeface="Arial" panose="020B0604020202020204" pitchFamily="34" charset="0"/>
                <a:cs typeface="Arial" panose="020B0604020202020204" pitchFamily="34" charset="0"/>
              </a:rPr>
              <a:t>Infrastructure engineer</a:t>
            </a:r>
            <a:endParaRPr lang="en-US" sz="1200" b="1" kern="1200" cap="none">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4214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F9601-9649-96F5-D479-4C576F477B7C}"/>
              </a:ext>
            </a:extLst>
          </p:cNvPr>
          <p:cNvSpPr>
            <a:spLocks noGrp="1"/>
          </p:cNvSpPr>
          <p:nvPr>
            <p:ph type="title"/>
          </p:nvPr>
        </p:nvSpPr>
        <p:spPr/>
        <p:txBody>
          <a:bodyPr/>
          <a:lstStyle/>
          <a:p>
            <a:r>
              <a:rPr lang="en-GB"/>
              <a:t>Membership Division Mission</a:t>
            </a:r>
          </a:p>
        </p:txBody>
      </p:sp>
      <p:sp>
        <p:nvSpPr>
          <p:cNvPr id="4" name="Date Placeholder 3">
            <a:extLst>
              <a:ext uri="{FF2B5EF4-FFF2-40B4-BE49-F238E27FC236}">
                <a16:creationId xmlns:a16="http://schemas.microsoft.com/office/drawing/2014/main" id="{ACDEC67B-8F32-56F9-0FB9-3FB548BB42B9}"/>
              </a:ext>
            </a:extLst>
          </p:cNvPr>
          <p:cNvSpPr>
            <a:spLocks noGrp="1"/>
          </p:cNvSpPr>
          <p:nvPr>
            <p:ph type="dt" sz="half" idx="10"/>
          </p:nvPr>
        </p:nvSpPr>
        <p:spPr>
          <a:xfrm>
            <a:off x="457200" y="4816573"/>
            <a:ext cx="2133600" cy="230832"/>
          </a:xfrm>
          <a:prstGeom prst="rect">
            <a:avLst/>
          </a:prstGeom>
        </p:spPr>
        <p:txBody>
          <a:bodyPr vert="horz" lIns="91440" tIns="45720" rIns="91440" bIns="45720" rtlCol="0" anchor="ctr">
            <a:spAutoFit/>
          </a:bodyPr>
          <a:lstStyle>
            <a:defPPr>
              <a:defRPr lang="en-US"/>
            </a:defPPr>
            <a:lvl1pPr marL="0" algn="l" defTabSz="457200" rtl="0" eaLnBrk="1" latinLnBrk="0" hangingPunct="1">
              <a:defRPr sz="90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ECD6250-0696-5945-A51E-8513534A9B3A}" type="datetime1">
              <a:rPr lang="en-GB" smtClean="0"/>
              <a:pPr/>
              <a:t>10/01/2025</a:t>
            </a:fld>
            <a:endParaRPr lang="en-US"/>
          </a:p>
        </p:txBody>
      </p:sp>
      <p:sp>
        <p:nvSpPr>
          <p:cNvPr id="5" name="Footer Placeholder 4">
            <a:extLst>
              <a:ext uri="{FF2B5EF4-FFF2-40B4-BE49-F238E27FC236}">
                <a16:creationId xmlns:a16="http://schemas.microsoft.com/office/drawing/2014/main" id="{21607A85-34F1-F69B-EF09-D8553F38B976}"/>
              </a:ext>
            </a:extLst>
          </p:cNvPr>
          <p:cNvSpPr>
            <a:spLocks noGrp="1"/>
          </p:cNvSpPr>
          <p:nvPr>
            <p:ph type="ftr" sz="quarter" idx="11"/>
          </p:nvPr>
        </p:nvSpPr>
        <p:spPr>
          <a:xfrm>
            <a:off x="3124200" y="4816573"/>
            <a:ext cx="2895600" cy="230832"/>
          </a:xfrm>
          <a:prstGeom prst="rect">
            <a:avLst/>
          </a:prstGeom>
        </p:spPr>
        <p:txBody>
          <a:bodyPr vert="horz" lIns="91440" tIns="45720" rIns="91440" bIns="45720" rtlCol="0" anchor="ctr">
            <a:spAutoFit/>
          </a:bodyPr>
          <a:lstStyle>
            <a:defPPr>
              <a:defRPr lang="en-US"/>
            </a:defPPr>
            <a:lvl1pPr marL="0" algn="ctr" defTabSz="457200" rtl="0" eaLnBrk="1" latinLnBrk="0" hangingPunct="1">
              <a:defRPr sz="90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Institution of Civil Engineers</a:t>
            </a:r>
          </a:p>
        </p:txBody>
      </p:sp>
      <p:sp>
        <p:nvSpPr>
          <p:cNvPr id="10" name="Content Placeholder 9">
            <a:extLst>
              <a:ext uri="{FF2B5EF4-FFF2-40B4-BE49-F238E27FC236}">
                <a16:creationId xmlns:a16="http://schemas.microsoft.com/office/drawing/2014/main" id="{8DA1CE60-7135-77BE-BA03-86E99B2B816D}"/>
              </a:ext>
            </a:extLst>
          </p:cNvPr>
          <p:cNvSpPr>
            <a:spLocks noGrp="1"/>
          </p:cNvSpPr>
          <p:nvPr>
            <p:ph idx="1"/>
          </p:nvPr>
        </p:nvSpPr>
        <p:spPr/>
        <p:txBody>
          <a:bodyPr/>
          <a:lstStyle/>
          <a:p>
            <a:pPr marL="0" indent="0" algn="ctr">
              <a:buNone/>
            </a:pPr>
            <a:endParaRPr lang="en-GB"/>
          </a:p>
          <a:p>
            <a:pPr marL="0" indent="0" algn="ctr">
              <a:buNone/>
            </a:pPr>
            <a:endParaRPr lang="en-GB"/>
          </a:p>
          <a:p>
            <a:pPr marL="0" indent="0" algn="ctr">
              <a:buNone/>
            </a:pPr>
            <a:endParaRPr lang="en-GB"/>
          </a:p>
          <a:p>
            <a:pPr marL="0" indent="0" algn="ctr">
              <a:buNone/>
            </a:pPr>
            <a:r>
              <a:rPr lang="en-GB" sz="2200"/>
              <a:t>“Grow a broad, diverse and professionally qualified membership”</a:t>
            </a:r>
          </a:p>
        </p:txBody>
      </p:sp>
      <p:sp>
        <p:nvSpPr>
          <p:cNvPr id="3" name="TextBox 2">
            <a:extLst>
              <a:ext uri="{FF2B5EF4-FFF2-40B4-BE49-F238E27FC236}">
                <a16:creationId xmlns:a16="http://schemas.microsoft.com/office/drawing/2014/main" id="{4601BED0-23B8-D759-6D6F-4486E43050EF}"/>
              </a:ext>
            </a:extLst>
          </p:cNvPr>
          <p:cNvSpPr txBox="1"/>
          <p:nvPr/>
        </p:nvSpPr>
        <p:spPr>
          <a:xfrm>
            <a:off x="793898" y="2991293"/>
            <a:ext cx="7152167" cy="369332"/>
          </a:xfrm>
          <a:prstGeom prst="rect">
            <a:avLst/>
          </a:prstGeom>
          <a:noFill/>
        </p:spPr>
        <p:txBody>
          <a:bodyPr wrap="square" rtlCol="0">
            <a:spAutoFit/>
          </a:bodyPr>
          <a:lstStyle/>
          <a:p>
            <a:pPr algn="ctr"/>
            <a:r>
              <a:rPr lang="en-GB">
                <a:solidFill>
                  <a:srgbClr val="FF0000"/>
                </a:solidFill>
              </a:rPr>
              <a:t>No financial targets placed upon the Division</a:t>
            </a:r>
          </a:p>
        </p:txBody>
      </p:sp>
    </p:spTree>
    <p:extLst>
      <p:ext uri="{BB962C8B-B14F-4D97-AF65-F5344CB8AC3E}">
        <p14:creationId xmlns:p14="http://schemas.microsoft.com/office/powerpoint/2010/main" val="125901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animEffect transition="in" filter="wheel(1)">
                                      <p:cBhvr>
                                        <p:cTn id="7" dur="2000"/>
                                        <p:tgtEl>
                                          <p:spTgt spid="10">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6E98B-42E9-23ED-4EF7-54FCF212C2BD}"/>
              </a:ext>
            </a:extLst>
          </p:cNvPr>
          <p:cNvSpPr>
            <a:spLocks noGrp="1"/>
          </p:cNvSpPr>
          <p:nvPr>
            <p:ph type="title"/>
          </p:nvPr>
        </p:nvSpPr>
        <p:spPr/>
        <p:txBody>
          <a:bodyPr/>
          <a:lstStyle/>
          <a:p>
            <a:r>
              <a:rPr lang="en-GB"/>
              <a:t>Membership grades </a:t>
            </a:r>
          </a:p>
        </p:txBody>
      </p:sp>
      <p:sp>
        <p:nvSpPr>
          <p:cNvPr id="4" name="Date Placeholder 3">
            <a:extLst>
              <a:ext uri="{FF2B5EF4-FFF2-40B4-BE49-F238E27FC236}">
                <a16:creationId xmlns:a16="http://schemas.microsoft.com/office/drawing/2014/main" id="{529FEBCD-AA8B-9605-C0FB-FC2EA359FC4D}"/>
              </a:ext>
            </a:extLst>
          </p:cNvPr>
          <p:cNvSpPr>
            <a:spLocks noGrp="1"/>
          </p:cNvSpPr>
          <p:nvPr>
            <p:ph type="dt" sz="half" idx="10"/>
          </p:nvPr>
        </p:nvSpPr>
        <p:spPr/>
        <p:txBody>
          <a:bodyPr/>
          <a:lstStyle/>
          <a:p>
            <a:fld id="{DECD6250-0696-5945-A51E-8513534A9B3A}" type="datetime1">
              <a:rPr lang="en-GB" smtClean="0"/>
              <a:t>10/01/2025</a:t>
            </a:fld>
            <a:endParaRPr lang="en-US"/>
          </a:p>
        </p:txBody>
      </p:sp>
      <p:sp>
        <p:nvSpPr>
          <p:cNvPr id="5" name="Footer Placeholder 4">
            <a:extLst>
              <a:ext uri="{FF2B5EF4-FFF2-40B4-BE49-F238E27FC236}">
                <a16:creationId xmlns:a16="http://schemas.microsoft.com/office/drawing/2014/main" id="{51CDF844-8D97-9EA4-F451-4BEB2AB3FE43}"/>
              </a:ext>
            </a:extLst>
          </p:cNvPr>
          <p:cNvSpPr>
            <a:spLocks noGrp="1"/>
          </p:cNvSpPr>
          <p:nvPr>
            <p:ph type="ftr" sz="quarter" idx="11"/>
          </p:nvPr>
        </p:nvSpPr>
        <p:spPr/>
        <p:txBody>
          <a:bodyPr/>
          <a:lstStyle/>
          <a:p>
            <a:r>
              <a:rPr lang="en-US"/>
              <a:t>Institution of Civil Engineers</a:t>
            </a:r>
          </a:p>
        </p:txBody>
      </p:sp>
      <p:sp>
        <p:nvSpPr>
          <p:cNvPr id="6" name="Slide Number Placeholder 5">
            <a:extLst>
              <a:ext uri="{FF2B5EF4-FFF2-40B4-BE49-F238E27FC236}">
                <a16:creationId xmlns:a16="http://schemas.microsoft.com/office/drawing/2014/main" id="{0AC0663F-46B6-54E4-5612-23A797415455}"/>
              </a:ext>
            </a:extLst>
          </p:cNvPr>
          <p:cNvSpPr>
            <a:spLocks noGrp="1"/>
          </p:cNvSpPr>
          <p:nvPr>
            <p:ph type="sldNum" sz="quarter" idx="12"/>
          </p:nvPr>
        </p:nvSpPr>
        <p:spPr/>
        <p:txBody>
          <a:bodyPr/>
          <a:lstStyle/>
          <a:p>
            <a:fld id="{34AFA7FE-CD8C-F049-A609-816E200170F9}" type="slidenum">
              <a:rPr lang="en-US" smtClean="0"/>
              <a:t>6</a:t>
            </a:fld>
            <a:endParaRPr lang="en-US"/>
          </a:p>
        </p:txBody>
      </p:sp>
      <p:sp>
        <p:nvSpPr>
          <p:cNvPr id="7" name="Rectangle: Rounded Corners 6">
            <a:extLst>
              <a:ext uri="{FF2B5EF4-FFF2-40B4-BE49-F238E27FC236}">
                <a16:creationId xmlns:a16="http://schemas.microsoft.com/office/drawing/2014/main" id="{A5025D97-6798-4DDD-AA86-CBBB496B491F}"/>
              </a:ext>
            </a:extLst>
          </p:cNvPr>
          <p:cNvSpPr/>
          <p:nvPr/>
        </p:nvSpPr>
        <p:spPr>
          <a:xfrm>
            <a:off x="149156" y="1220951"/>
            <a:ext cx="1361874" cy="1055322"/>
          </a:xfrm>
          <a:prstGeom prst="roundRect">
            <a:avLst/>
          </a:prstGeom>
          <a:solidFill>
            <a:srgbClr val="007A92"/>
          </a:solidFill>
          <a:ln>
            <a:solidFill>
              <a:srgbClr val="007A9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a:latin typeface="Arial" panose="020B0604020202020204" pitchFamily="34" charset="0"/>
                <a:cs typeface="Arial" panose="020B0604020202020204" pitchFamily="34" charset="0"/>
              </a:rPr>
              <a:t>Student – </a:t>
            </a:r>
            <a:r>
              <a:rPr lang="en-GB" sz="1400">
                <a:latin typeface="Arial" panose="020B0604020202020204" pitchFamily="34" charset="0"/>
                <a:cs typeface="Arial" panose="020B0604020202020204" pitchFamily="34" charset="0"/>
              </a:rPr>
              <a:t>currently studying</a:t>
            </a:r>
          </a:p>
          <a:p>
            <a:pPr algn="ctr"/>
            <a:endParaRPr lang="en-GB"/>
          </a:p>
        </p:txBody>
      </p:sp>
      <p:sp>
        <p:nvSpPr>
          <p:cNvPr id="8" name="Rectangle: Rounded Corners 7">
            <a:extLst>
              <a:ext uri="{FF2B5EF4-FFF2-40B4-BE49-F238E27FC236}">
                <a16:creationId xmlns:a16="http://schemas.microsoft.com/office/drawing/2014/main" id="{51F74E51-BB47-B62B-990C-4B278F47B5AC}"/>
              </a:ext>
            </a:extLst>
          </p:cNvPr>
          <p:cNvSpPr/>
          <p:nvPr/>
        </p:nvSpPr>
        <p:spPr>
          <a:xfrm>
            <a:off x="1601821" y="1222701"/>
            <a:ext cx="1558048" cy="1820565"/>
          </a:xfrm>
          <a:prstGeom prst="roundRect">
            <a:avLst/>
          </a:prstGeom>
          <a:solidFill>
            <a:srgbClr val="007A92"/>
          </a:solidFill>
          <a:ln>
            <a:solidFill>
              <a:srgbClr val="007A9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a:latin typeface="Arial" panose="020B0604020202020204" pitchFamily="34" charset="0"/>
                <a:cs typeface="Arial" panose="020B0604020202020204" pitchFamily="34" charset="0"/>
              </a:rPr>
              <a:t>Graduate (GMICE) - </a:t>
            </a:r>
            <a:r>
              <a:rPr lang="en-GB" sz="1400">
                <a:solidFill>
                  <a:schemeClr val="bg1"/>
                </a:solidFill>
                <a:latin typeface="Arial" panose="020B0604020202020204" pitchFamily="34" charset="0"/>
                <a:cs typeface="Arial" panose="020B0604020202020204" pitchFamily="34" charset="0"/>
              </a:rPr>
              <a:t>Young professionals on the</a:t>
            </a:r>
            <a:r>
              <a:rPr lang="en-GB" sz="1400" baseline="0">
                <a:solidFill>
                  <a:schemeClr val="bg1"/>
                </a:solidFill>
                <a:latin typeface="Arial" panose="020B0604020202020204" pitchFamily="34" charset="0"/>
                <a:cs typeface="Arial" panose="020B0604020202020204" pitchFamily="34" charset="0"/>
              </a:rPr>
              <a:t> way to professional qualification</a:t>
            </a:r>
            <a:r>
              <a:rPr lang="en-GB"/>
              <a:t> </a:t>
            </a:r>
          </a:p>
        </p:txBody>
      </p:sp>
      <p:sp>
        <p:nvSpPr>
          <p:cNvPr id="9" name="Rectangle: Rounded Corners 8">
            <a:extLst>
              <a:ext uri="{FF2B5EF4-FFF2-40B4-BE49-F238E27FC236}">
                <a16:creationId xmlns:a16="http://schemas.microsoft.com/office/drawing/2014/main" id="{75C121A8-F80D-4E8D-D4D9-249EA4801595}"/>
              </a:ext>
            </a:extLst>
          </p:cNvPr>
          <p:cNvSpPr/>
          <p:nvPr/>
        </p:nvSpPr>
        <p:spPr>
          <a:xfrm>
            <a:off x="3259577" y="1222701"/>
            <a:ext cx="2055779" cy="3338080"/>
          </a:xfrm>
          <a:prstGeom prst="roundRect">
            <a:avLst/>
          </a:prstGeom>
          <a:solidFill>
            <a:srgbClr val="007A92"/>
          </a:solidFill>
          <a:ln>
            <a:solidFill>
              <a:srgbClr val="007A9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a:latin typeface="Arial" panose="020B0604020202020204" pitchFamily="34" charset="0"/>
                <a:cs typeface="Arial" panose="020B0604020202020204" pitchFamily="34" charset="0"/>
              </a:rPr>
              <a:t>Professionally Qualified (MICE) - </a:t>
            </a:r>
            <a:r>
              <a:rPr lang="en-GB" sz="1400">
                <a:latin typeface="Arial" panose="020B0604020202020204" pitchFamily="34" charset="0"/>
                <a:cs typeface="Arial" panose="020B0604020202020204" pitchFamily="34" charset="0"/>
              </a:rPr>
              <a:t>Competence via Engineering Council registration:</a:t>
            </a:r>
          </a:p>
          <a:p>
            <a:pPr marL="285750" indent="-285750" algn="ctr">
              <a:buFont typeface="Arial" panose="020B0604020202020204" pitchFamily="34" charset="0"/>
              <a:buChar char="•"/>
            </a:pPr>
            <a:r>
              <a:rPr lang="en-GB" sz="1400">
                <a:latin typeface="Arial" panose="020B0604020202020204" pitchFamily="34" charset="0"/>
                <a:cs typeface="Arial" panose="020B0604020202020204" pitchFamily="34" charset="0"/>
              </a:rPr>
              <a:t>Chartered Engineer (CEng)</a:t>
            </a:r>
          </a:p>
          <a:p>
            <a:pPr marL="285750" indent="-285750" algn="ctr">
              <a:buFont typeface="Arial" panose="020B0604020202020204" pitchFamily="34" charset="0"/>
              <a:buChar char="•"/>
            </a:pPr>
            <a:r>
              <a:rPr lang="en-GB" sz="1400">
                <a:latin typeface="Arial" panose="020B0604020202020204" pitchFamily="34" charset="0"/>
                <a:cs typeface="Arial" panose="020B0604020202020204" pitchFamily="34" charset="0"/>
              </a:rPr>
              <a:t>Incorporated Engineer (</a:t>
            </a:r>
            <a:r>
              <a:rPr lang="en-GB" sz="1400" err="1">
                <a:latin typeface="Arial" panose="020B0604020202020204" pitchFamily="34" charset="0"/>
                <a:cs typeface="Arial" panose="020B0604020202020204" pitchFamily="34" charset="0"/>
              </a:rPr>
              <a:t>IEng</a:t>
            </a:r>
            <a:r>
              <a:rPr lang="en-GB" sz="1400">
                <a:latin typeface="Arial" panose="020B0604020202020204" pitchFamily="34" charset="0"/>
                <a:cs typeface="Arial" panose="020B0604020202020204" pitchFamily="34" charset="0"/>
              </a:rPr>
              <a:t>)</a:t>
            </a:r>
          </a:p>
          <a:p>
            <a:pPr marL="285750" indent="-285750" algn="ctr">
              <a:buFont typeface="Arial" panose="020B0604020202020204" pitchFamily="34" charset="0"/>
              <a:buChar char="•"/>
            </a:pPr>
            <a:r>
              <a:rPr lang="en-GB" sz="1400">
                <a:latin typeface="Arial" panose="020B0604020202020204" pitchFamily="34" charset="0"/>
                <a:cs typeface="Arial" panose="020B0604020202020204" pitchFamily="34" charset="0"/>
              </a:rPr>
              <a:t>Engineering Technician (</a:t>
            </a:r>
            <a:r>
              <a:rPr lang="en-GB" sz="1400" err="1">
                <a:latin typeface="Arial" panose="020B0604020202020204" pitchFamily="34" charset="0"/>
                <a:cs typeface="Arial" panose="020B0604020202020204" pitchFamily="34" charset="0"/>
              </a:rPr>
              <a:t>EngTech</a:t>
            </a:r>
            <a:r>
              <a:rPr lang="en-GB" sz="1400">
                <a:latin typeface="Arial" panose="020B0604020202020204" pitchFamily="34" charset="0"/>
                <a:cs typeface="Arial" panose="020B0604020202020204" pitchFamily="34" charset="0"/>
              </a:rPr>
              <a:t>)</a:t>
            </a:r>
          </a:p>
          <a:p>
            <a:pPr algn="ctr"/>
            <a:endParaRPr lang="en-GB"/>
          </a:p>
        </p:txBody>
      </p:sp>
      <p:sp>
        <p:nvSpPr>
          <p:cNvPr id="10" name="Rectangle: Rounded Corners 9">
            <a:extLst>
              <a:ext uri="{FF2B5EF4-FFF2-40B4-BE49-F238E27FC236}">
                <a16:creationId xmlns:a16="http://schemas.microsoft.com/office/drawing/2014/main" id="{4D23C4AD-ACFF-91EA-E10E-E072FDD8ADEF}"/>
              </a:ext>
            </a:extLst>
          </p:cNvPr>
          <p:cNvSpPr/>
          <p:nvPr/>
        </p:nvSpPr>
        <p:spPr>
          <a:xfrm>
            <a:off x="5415064" y="1222701"/>
            <a:ext cx="1522379" cy="1643716"/>
          </a:xfrm>
          <a:prstGeom prst="roundRect">
            <a:avLst/>
          </a:prstGeom>
          <a:solidFill>
            <a:srgbClr val="007A92"/>
          </a:solidFill>
          <a:ln>
            <a:solidFill>
              <a:srgbClr val="007A9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a:latin typeface="Arial" panose="020B0604020202020204" pitchFamily="34" charset="0"/>
                <a:cs typeface="Arial" panose="020B0604020202020204" pitchFamily="34" charset="0"/>
              </a:rPr>
              <a:t>Fellow (FICE) - </a:t>
            </a:r>
            <a:r>
              <a:rPr lang="en-GB" sz="1400">
                <a:latin typeface="Arial" panose="020B0604020202020204" pitchFamily="34" charset="0"/>
                <a:cs typeface="Arial" panose="020B0604020202020204" pitchFamily="34" charset="0"/>
              </a:rPr>
              <a:t>Through contribution</a:t>
            </a:r>
            <a:r>
              <a:rPr lang="en-GB" sz="1400" baseline="0">
                <a:latin typeface="Arial" panose="020B0604020202020204" pitchFamily="34" charset="0"/>
                <a:cs typeface="Arial" panose="020B0604020202020204" pitchFamily="34" charset="0"/>
              </a:rPr>
              <a:t> to engineering</a:t>
            </a:r>
            <a:endParaRPr lang="en-GB" sz="1800" baseline="0">
              <a:latin typeface="Arial" panose="020B0604020202020204" pitchFamily="34" charset="0"/>
              <a:cs typeface="Arial" panose="020B0604020202020204" pitchFamily="34" charset="0"/>
            </a:endParaRPr>
          </a:p>
          <a:p>
            <a:pPr algn="ctr"/>
            <a:endParaRPr lang="en-GB"/>
          </a:p>
        </p:txBody>
      </p:sp>
      <p:sp>
        <p:nvSpPr>
          <p:cNvPr id="11" name="Rectangle: Rounded Corners 10">
            <a:extLst>
              <a:ext uri="{FF2B5EF4-FFF2-40B4-BE49-F238E27FC236}">
                <a16:creationId xmlns:a16="http://schemas.microsoft.com/office/drawing/2014/main" id="{FF2559D4-DC52-760A-D9AE-4425C21F8597}"/>
              </a:ext>
            </a:extLst>
          </p:cNvPr>
          <p:cNvSpPr/>
          <p:nvPr/>
        </p:nvSpPr>
        <p:spPr>
          <a:xfrm>
            <a:off x="7037151" y="1220951"/>
            <a:ext cx="1465634" cy="2190215"/>
          </a:xfrm>
          <a:prstGeom prst="roundRect">
            <a:avLst/>
          </a:prstGeom>
          <a:solidFill>
            <a:srgbClr val="007A92"/>
          </a:solidFill>
          <a:ln>
            <a:solidFill>
              <a:srgbClr val="007A9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a:solidFill>
                  <a:schemeClr val="bg1"/>
                </a:solidFill>
                <a:latin typeface="Arial" panose="020B0604020202020204" pitchFamily="34" charset="0"/>
                <a:cs typeface="Arial" panose="020B0604020202020204" pitchFamily="34" charset="0"/>
              </a:rPr>
              <a:t>Associate Member (AMICE) - </a:t>
            </a:r>
            <a:r>
              <a:rPr lang="en-GB" sz="1400">
                <a:solidFill>
                  <a:schemeClr val="bg1"/>
                </a:solidFill>
                <a:latin typeface="Arial" panose="020B0604020202020204" pitchFamily="34" charset="0"/>
                <a:cs typeface="Arial" panose="020B0604020202020204" pitchFamily="34" charset="0"/>
              </a:rPr>
              <a:t>Non-civil</a:t>
            </a:r>
            <a:r>
              <a:rPr lang="en-GB" sz="1400" baseline="0">
                <a:solidFill>
                  <a:schemeClr val="bg1"/>
                </a:solidFill>
                <a:latin typeface="Arial" panose="020B0604020202020204" pitchFamily="34" charset="0"/>
                <a:cs typeface="Arial" panose="020B0604020202020204" pitchFamily="34" charset="0"/>
              </a:rPr>
              <a:t> engineer colleagues from allied professions</a:t>
            </a:r>
            <a:endParaRPr lang="en-GB" sz="1400">
              <a:solidFill>
                <a:schemeClr val="bg1"/>
              </a:solidFill>
              <a:latin typeface="Arial" panose="020B0604020202020204" pitchFamily="34" charset="0"/>
              <a:cs typeface="Arial" panose="020B0604020202020204" pitchFamily="34" charset="0"/>
            </a:endParaRPr>
          </a:p>
          <a:p>
            <a:pPr algn="ctr"/>
            <a:endParaRPr lang="en-GB"/>
          </a:p>
        </p:txBody>
      </p:sp>
      <p:sp>
        <p:nvSpPr>
          <p:cNvPr id="12" name="TextBox 11">
            <a:extLst>
              <a:ext uri="{FF2B5EF4-FFF2-40B4-BE49-F238E27FC236}">
                <a16:creationId xmlns:a16="http://schemas.microsoft.com/office/drawing/2014/main" id="{3ED33F50-36E2-479E-547A-823B792AB58E}"/>
              </a:ext>
            </a:extLst>
          </p:cNvPr>
          <p:cNvSpPr txBox="1"/>
          <p:nvPr/>
        </p:nvSpPr>
        <p:spPr>
          <a:xfrm>
            <a:off x="263467" y="2404867"/>
            <a:ext cx="1057469" cy="385665"/>
          </a:xfrm>
          <a:prstGeom prst="rect">
            <a:avLst/>
          </a:prstGeom>
          <a:noFill/>
        </p:spPr>
        <p:txBody>
          <a:bodyPr wrap="square" rtlCol="0">
            <a:spAutoFit/>
          </a:bodyPr>
          <a:lstStyle/>
          <a:p>
            <a:endParaRPr lang="en-GB"/>
          </a:p>
        </p:txBody>
      </p:sp>
      <p:sp>
        <p:nvSpPr>
          <p:cNvPr id="13" name="TextBox 12">
            <a:extLst>
              <a:ext uri="{FF2B5EF4-FFF2-40B4-BE49-F238E27FC236}">
                <a16:creationId xmlns:a16="http://schemas.microsoft.com/office/drawing/2014/main" id="{E4E20876-A4D2-DE5E-9395-2901F78A7050}"/>
              </a:ext>
            </a:extLst>
          </p:cNvPr>
          <p:cNvSpPr txBox="1"/>
          <p:nvPr/>
        </p:nvSpPr>
        <p:spPr>
          <a:xfrm>
            <a:off x="263467" y="2364434"/>
            <a:ext cx="1057469"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25,000</a:t>
            </a:r>
          </a:p>
        </p:txBody>
      </p:sp>
      <p:sp>
        <p:nvSpPr>
          <p:cNvPr id="14" name="TextBox 13">
            <a:extLst>
              <a:ext uri="{FF2B5EF4-FFF2-40B4-BE49-F238E27FC236}">
                <a16:creationId xmlns:a16="http://schemas.microsoft.com/office/drawing/2014/main" id="{DE1823CB-5F2F-A30F-F0DD-C34EA14BD9EB}"/>
              </a:ext>
            </a:extLst>
          </p:cNvPr>
          <p:cNvSpPr txBox="1"/>
          <p:nvPr/>
        </p:nvSpPr>
        <p:spPr>
          <a:xfrm>
            <a:off x="1869945" y="3136630"/>
            <a:ext cx="1057469"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20,000</a:t>
            </a:r>
          </a:p>
        </p:txBody>
      </p:sp>
      <p:sp>
        <p:nvSpPr>
          <p:cNvPr id="15" name="TextBox 14">
            <a:extLst>
              <a:ext uri="{FF2B5EF4-FFF2-40B4-BE49-F238E27FC236}">
                <a16:creationId xmlns:a16="http://schemas.microsoft.com/office/drawing/2014/main" id="{00E0F046-6981-504B-FB65-4D91EC9CF545}"/>
              </a:ext>
            </a:extLst>
          </p:cNvPr>
          <p:cNvSpPr txBox="1"/>
          <p:nvPr/>
        </p:nvSpPr>
        <p:spPr>
          <a:xfrm>
            <a:off x="3932606" y="4560781"/>
            <a:ext cx="1057469"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40,000</a:t>
            </a:r>
          </a:p>
        </p:txBody>
      </p:sp>
      <p:sp>
        <p:nvSpPr>
          <p:cNvPr id="16" name="TextBox 15">
            <a:extLst>
              <a:ext uri="{FF2B5EF4-FFF2-40B4-BE49-F238E27FC236}">
                <a16:creationId xmlns:a16="http://schemas.microsoft.com/office/drawing/2014/main" id="{C8785E44-69EE-417F-F886-2880112F03B3}"/>
              </a:ext>
            </a:extLst>
          </p:cNvPr>
          <p:cNvSpPr txBox="1"/>
          <p:nvPr/>
        </p:nvSpPr>
        <p:spPr>
          <a:xfrm>
            <a:off x="5647519" y="2951964"/>
            <a:ext cx="1057469"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5,000</a:t>
            </a:r>
          </a:p>
        </p:txBody>
      </p:sp>
      <p:sp>
        <p:nvSpPr>
          <p:cNvPr id="17" name="TextBox 16">
            <a:extLst>
              <a:ext uri="{FF2B5EF4-FFF2-40B4-BE49-F238E27FC236}">
                <a16:creationId xmlns:a16="http://schemas.microsoft.com/office/drawing/2014/main" id="{ECBF1760-21E0-0077-A179-70D8379973A3}"/>
              </a:ext>
            </a:extLst>
          </p:cNvPr>
          <p:cNvSpPr txBox="1"/>
          <p:nvPr/>
        </p:nvSpPr>
        <p:spPr>
          <a:xfrm>
            <a:off x="7319865" y="3505962"/>
            <a:ext cx="1057469"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1,000</a:t>
            </a:r>
          </a:p>
        </p:txBody>
      </p:sp>
    </p:spTree>
    <p:extLst>
      <p:ext uri="{BB962C8B-B14F-4D97-AF65-F5344CB8AC3E}">
        <p14:creationId xmlns:p14="http://schemas.microsoft.com/office/powerpoint/2010/main" val="4997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circle(in)">
                                      <p:cBhvr>
                                        <p:cTn id="39" dur="20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3" grpId="0"/>
      <p:bldP spid="14" grpId="0"/>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t>Membership - our plan - 2025</a:t>
            </a:r>
          </a:p>
        </p:txBody>
      </p:sp>
      <p:pic>
        <p:nvPicPr>
          <p:cNvPr id="6" name="Picture 5">
            <a:extLst>
              <a:ext uri="{FF2B5EF4-FFF2-40B4-BE49-F238E27FC236}">
                <a16:creationId xmlns:a16="http://schemas.microsoft.com/office/drawing/2014/main" id="{9F395217-D722-91B7-E0F4-1324C894B2D3}"/>
              </a:ext>
            </a:extLst>
          </p:cNvPr>
          <p:cNvPicPr>
            <a:picLocks noChangeAspect="1"/>
          </p:cNvPicPr>
          <p:nvPr/>
        </p:nvPicPr>
        <p:blipFill>
          <a:blip r:embed="rId3"/>
          <a:stretch>
            <a:fillRect/>
          </a:stretch>
        </p:blipFill>
        <p:spPr>
          <a:xfrm>
            <a:off x="0" y="1003503"/>
            <a:ext cx="9144000" cy="3047475"/>
          </a:xfrm>
          <a:prstGeom prst="rect">
            <a:avLst/>
          </a:prstGeom>
        </p:spPr>
      </p:pic>
      <p:pic>
        <p:nvPicPr>
          <p:cNvPr id="4" name="Picture 3">
            <a:extLst>
              <a:ext uri="{FF2B5EF4-FFF2-40B4-BE49-F238E27FC236}">
                <a16:creationId xmlns:a16="http://schemas.microsoft.com/office/drawing/2014/main" id="{68DDB4DD-A582-35CC-2032-E583A0A8F0EF}"/>
              </a:ext>
            </a:extLst>
          </p:cNvPr>
          <p:cNvPicPr>
            <a:picLocks noChangeAspect="1"/>
          </p:cNvPicPr>
          <p:nvPr/>
        </p:nvPicPr>
        <p:blipFill>
          <a:blip r:embed="rId4"/>
          <a:stretch>
            <a:fillRect/>
          </a:stretch>
        </p:blipFill>
        <p:spPr>
          <a:xfrm rot="736342">
            <a:off x="6262003" y="304032"/>
            <a:ext cx="2527355" cy="3608591"/>
          </a:xfrm>
          <a:prstGeom prst="rect">
            <a:avLst/>
          </a:prstGeom>
          <a:ln w="15875">
            <a:solidFill>
              <a:schemeClr val="accent1"/>
            </a:solidFill>
          </a:ln>
        </p:spPr>
      </p:pic>
      <p:sp>
        <p:nvSpPr>
          <p:cNvPr id="5" name="TextBox 4">
            <a:extLst>
              <a:ext uri="{FF2B5EF4-FFF2-40B4-BE49-F238E27FC236}">
                <a16:creationId xmlns:a16="http://schemas.microsoft.com/office/drawing/2014/main" id="{8C7374AF-24CE-910C-C644-98F37A4AED68}"/>
              </a:ext>
            </a:extLst>
          </p:cNvPr>
          <p:cNvSpPr txBox="1"/>
          <p:nvPr/>
        </p:nvSpPr>
        <p:spPr>
          <a:xfrm>
            <a:off x="1732006" y="216915"/>
            <a:ext cx="4584356" cy="646331"/>
          </a:xfrm>
          <a:prstGeom prst="rect">
            <a:avLst/>
          </a:prstGeom>
          <a:noFill/>
        </p:spPr>
        <p:txBody>
          <a:bodyPr wrap="square">
            <a:spAutoFit/>
          </a:bodyPr>
          <a:lstStyle/>
          <a:p>
            <a:r>
              <a:rPr lang="en-GB" dirty="0">
                <a:hlinkClick r:id="rId5"/>
              </a:rPr>
              <a:t>Membership Divisional Plan 2025 - Final e-booklet v2.pdf</a:t>
            </a:r>
            <a:endParaRPr lang="en-GB" dirty="0"/>
          </a:p>
        </p:txBody>
      </p:sp>
    </p:spTree>
    <p:extLst>
      <p:ext uri="{BB962C8B-B14F-4D97-AF65-F5344CB8AC3E}">
        <p14:creationId xmlns:p14="http://schemas.microsoft.com/office/powerpoint/2010/main" val="2649946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F73EC-853D-C157-8F6D-0BF3E661C2EF}"/>
              </a:ext>
            </a:extLst>
          </p:cNvPr>
          <p:cNvSpPr>
            <a:spLocks noGrp="1"/>
          </p:cNvSpPr>
          <p:nvPr>
            <p:ph type="title"/>
          </p:nvPr>
        </p:nvSpPr>
        <p:spPr/>
        <p:txBody>
          <a:bodyPr/>
          <a:lstStyle/>
          <a:p>
            <a:r>
              <a:rPr lang="en-GB" dirty="0"/>
              <a:t>Membership leadership team</a:t>
            </a:r>
          </a:p>
        </p:txBody>
      </p:sp>
      <p:sp>
        <p:nvSpPr>
          <p:cNvPr id="3" name="Date Placeholder 2">
            <a:extLst>
              <a:ext uri="{FF2B5EF4-FFF2-40B4-BE49-F238E27FC236}">
                <a16:creationId xmlns:a16="http://schemas.microsoft.com/office/drawing/2014/main" id="{76E7C3C0-C4CE-171F-C172-B4CB9216CA00}"/>
              </a:ext>
            </a:extLst>
          </p:cNvPr>
          <p:cNvSpPr>
            <a:spLocks noGrp="1"/>
          </p:cNvSpPr>
          <p:nvPr>
            <p:ph type="dt" sz="half" idx="10"/>
          </p:nvPr>
        </p:nvSpPr>
        <p:spPr/>
        <p:txBody>
          <a:bodyPr/>
          <a:lstStyle/>
          <a:p>
            <a:fld id="{E9ED77EF-B342-3A48-8A42-703223A61E55}" type="datetime1">
              <a:rPr lang="en-GB" smtClean="0"/>
              <a:t>10/01/2025</a:t>
            </a:fld>
            <a:endParaRPr lang="en-US"/>
          </a:p>
        </p:txBody>
      </p:sp>
      <p:sp>
        <p:nvSpPr>
          <p:cNvPr id="4" name="Footer Placeholder 3">
            <a:extLst>
              <a:ext uri="{FF2B5EF4-FFF2-40B4-BE49-F238E27FC236}">
                <a16:creationId xmlns:a16="http://schemas.microsoft.com/office/drawing/2014/main" id="{9CBFE978-4872-4A18-65EE-68949FE7DF1A}"/>
              </a:ext>
            </a:extLst>
          </p:cNvPr>
          <p:cNvSpPr>
            <a:spLocks noGrp="1"/>
          </p:cNvSpPr>
          <p:nvPr>
            <p:ph type="ftr" sz="quarter" idx="11"/>
          </p:nvPr>
        </p:nvSpPr>
        <p:spPr/>
        <p:txBody>
          <a:bodyPr/>
          <a:lstStyle/>
          <a:p>
            <a:r>
              <a:rPr lang="en-US"/>
              <a:t>Institution of Civil Engineers</a:t>
            </a:r>
          </a:p>
        </p:txBody>
      </p:sp>
      <p:sp>
        <p:nvSpPr>
          <p:cNvPr id="5" name="Slide Number Placeholder 4">
            <a:extLst>
              <a:ext uri="{FF2B5EF4-FFF2-40B4-BE49-F238E27FC236}">
                <a16:creationId xmlns:a16="http://schemas.microsoft.com/office/drawing/2014/main" id="{58E38A58-5FC0-4A32-D6C9-C4DB403D81CA}"/>
              </a:ext>
            </a:extLst>
          </p:cNvPr>
          <p:cNvSpPr>
            <a:spLocks noGrp="1"/>
          </p:cNvSpPr>
          <p:nvPr>
            <p:ph type="sldNum" sz="quarter" idx="12"/>
          </p:nvPr>
        </p:nvSpPr>
        <p:spPr/>
        <p:txBody>
          <a:bodyPr/>
          <a:lstStyle/>
          <a:p>
            <a:fld id="{34AFA7FE-CD8C-F049-A609-816E200170F9}" type="slidenum">
              <a:rPr lang="en-US" smtClean="0"/>
              <a:t>8</a:t>
            </a:fld>
            <a:endParaRPr lang="en-US"/>
          </a:p>
        </p:txBody>
      </p:sp>
      <p:pic>
        <p:nvPicPr>
          <p:cNvPr id="7" name="Picture 6">
            <a:extLst>
              <a:ext uri="{FF2B5EF4-FFF2-40B4-BE49-F238E27FC236}">
                <a16:creationId xmlns:a16="http://schemas.microsoft.com/office/drawing/2014/main" id="{CA36E339-FF8E-1FC5-70E8-6A6EBC9269B0}"/>
              </a:ext>
            </a:extLst>
          </p:cNvPr>
          <p:cNvPicPr>
            <a:picLocks noChangeAspect="1"/>
          </p:cNvPicPr>
          <p:nvPr/>
        </p:nvPicPr>
        <p:blipFill>
          <a:blip r:embed="rId2"/>
          <a:stretch>
            <a:fillRect/>
          </a:stretch>
        </p:blipFill>
        <p:spPr>
          <a:xfrm>
            <a:off x="872067" y="1105653"/>
            <a:ext cx="7636933" cy="3683143"/>
          </a:xfrm>
          <a:prstGeom prst="rect">
            <a:avLst/>
          </a:prstGeom>
        </p:spPr>
      </p:pic>
    </p:spTree>
    <p:extLst>
      <p:ext uri="{BB962C8B-B14F-4D97-AF65-F5344CB8AC3E}">
        <p14:creationId xmlns:p14="http://schemas.microsoft.com/office/powerpoint/2010/main" val="1342813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F7AD8-3A24-0C2F-905A-2F229D21AD98}"/>
              </a:ext>
            </a:extLst>
          </p:cNvPr>
          <p:cNvSpPr>
            <a:spLocks noGrp="1"/>
          </p:cNvSpPr>
          <p:nvPr>
            <p:ph type="title"/>
          </p:nvPr>
        </p:nvSpPr>
        <p:spPr/>
        <p:txBody>
          <a:bodyPr/>
          <a:lstStyle/>
          <a:p>
            <a:r>
              <a:rPr lang="en-GB"/>
              <a:t>Focus: Membership growth </a:t>
            </a:r>
          </a:p>
        </p:txBody>
      </p:sp>
      <p:sp>
        <p:nvSpPr>
          <p:cNvPr id="4" name="Date Placeholder 3">
            <a:extLst>
              <a:ext uri="{FF2B5EF4-FFF2-40B4-BE49-F238E27FC236}">
                <a16:creationId xmlns:a16="http://schemas.microsoft.com/office/drawing/2014/main" id="{00B93816-F91C-153A-0399-176C783DCF4B}"/>
              </a:ext>
            </a:extLst>
          </p:cNvPr>
          <p:cNvSpPr>
            <a:spLocks noGrp="1"/>
          </p:cNvSpPr>
          <p:nvPr>
            <p:ph type="dt" sz="half" idx="10"/>
          </p:nvPr>
        </p:nvSpPr>
        <p:spPr/>
        <p:txBody>
          <a:bodyPr/>
          <a:lstStyle/>
          <a:p>
            <a:fld id="{DECD6250-0696-5945-A51E-8513534A9B3A}" type="datetime1">
              <a:rPr lang="en-GB" smtClean="0"/>
              <a:t>10/01/2025</a:t>
            </a:fld>
            <a:endParaRPr lang="en-US"/>
          </a:p>
        </p:txBody>
      </p:sp>
      <p:sp>
        <p:nvSpPr>
          <p:cNvPr id="5" name="Footer Placeholder 4">
            <a:extLst>
              <a:ext uri="{FF2B5EF4-FFF2-40B4-BE49-F238E27FC236}">
                <a16:creationId xmlns:a16="http://schemas.microsoft.com/office/drawing/2014/main" id="{1BDB396A-9DD6-248F-BE44-21B6A8F99815}"/>
              </a:ext>
            </a:extLst>
          </p:cNvPr>
          <p:cNvSpPr>
            <a:spLocks noGrp="1"/>
          </p:cNvSpPr>
          <p:nvPr>
            <p:ph type="ftr" sz="quarter" idx="11"/>
          </p:nvPr>
        </p:nvSpPr>
        <p:spPr/>
        <p:txBody>
          <a:bodyPr/>
          <a:lstStyle/>
          <a:p>
            <a:r>
              <a:rPr lang="en-US"/>
              <a:t>Institution of Civil Engineers</a:t>
            </a:r>
          </a:p>
        </p:txBody>
      </p:sp>
      <p:sp>
        <p:nvSpPr>
          <p:cNvPr id="6" name="Slide Number Placeholder 5">
            <a:extLst>
              <a:ext uri="{FF2B5EF4-FFF2-40B4-BE49-F238E27FC236}">
                <a16:creationId xmlns:a16="http://schemas.microsoft.com/office/drawing/2014/main" id="{D153143E-BD56-BAD8-FFE7-12F2E399C74C}"/>
              </a:ext>
            </a:extLst>
          </p:cNvPr>
          <p:cNvSpPr>
            <a:spLocks noGrp="1"/>
          </p:cNvSpPr>
          <p:nvPr>
            <p:ph type="sldNum" sz="quarter" idx="12"/>
          </p:nvPr>
        </p:nvSpPr>
        <p:spPr/>
        <p:txBody>
          <a:bodyPr/>
          <a:lstStyle/>
          <a:p>
            <a:fld id="{34AFA7FE-CD8C-F049-A609-816E200170F9}" type="slidenum">
              <a:rPr lang="en-US" smtClean="0"/>
              <a:t>9</a:t>
            </a:fld>
            <a:endParaRPr lang="en-US"/>
          </a:p>
        </p:txBody>
      </p:sp>
      <p:sp>
        <p:nvSpPr>
          <p:cNvPr id="7" name="Content Placeholder 2">
            <a:extLst>
              <a:ext uri="{FF2B5EF4-FFF2-40B4-BE49-F238E27FC236}">
                <a16:creationId xmlns:a16="http://schemas.microsoft.com/office/drawing/2014/main" id="{67B24C5A-9D6A-02CA-8F57-E3EDA800838C}"/>
              </a:ext>
            </a:extLst>
          </p:cNvPr>
          <p:cNvSpPr>
            <a:spLocks noGrp="1"/>
          </p:cNvSpPr>
          <p:nvPr>
            <p:ph idx="1"/>
          </p:nvPr>
        </p:nvSpPr>
        <p:spPr>
          <a:xfrm>
            <a:off x="628786" y="1200151"/>
            <a:ext cx="6770594" cy="1167713"/>
          </a:xfrm>
        </p:spPr>
        <p:txBody>
          <a:bodyPr/>
          <a:lstStyle/>
          <a:p>
            <a:pPr marL="0" indent="0">
              <a:buNone/>
            </a:pPr>
            <a:r>
              <a:rPr lang="en-US" sz="1950">
                <a:cs typeface="Arial" pitchFamily="34" charset="0"/>
              </a:rPr>
              <a:t>Growing Membership: Attracting, Recruiting, Developing, Qualifying, Supporting, Retaining &amp; Recapturing</a:t>
            </a:r>
          </a:p>
          <a:p>
            <a:endParaRPr lang="en-GB"/>
          </a:p>
        </p:txBody>
      </p:sp>
      <p:sp>
        <p:nvSpPr>
          <p:cNvPr id="8" name="Arrow: Right 7">
            <a:extLst>
              <a:ext uri="{FF2B5EF4-FFF2-40B4-BE49-F238E27FC236}">
                <a16:creationId xmlns:a16="http://schemas.microsoft.com/office/drawing/2014/main" id="{A0434358-806D-3009-CC0C-D0D5EA0E4396}"/>
              </a:ext>
            </a:extLst>
          </p:cNvPr>
          <p:cNvSpPr/>
          <p:nvPr/>
        </p:nvSpPr>
        <p:spPr>
          <a:xfrm>
            <a:off x="1004441" y="2518261"/>
            <a:ext cx="6019285" cy="2419231"/>
          </a:xfrm>
          <a:prstGeom prst="rightArrow">
            <a:avLst/>
          </a:prstGeom>
          <a:solidFill>
            <a:schemeClr val="accent1">
              <a:lumMod val="20000"/>
              <a:lumOff val="80000"/>
            </a:schemeClr>
          </a:solidFill>
          <a:ln>
            <a:solidFill>
              <a:schemeClr val="accent1">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nvGrpSpPr>
          <p:cNvPr id="9" name="Group 8">
            <a:extLst>
              <a:ext uri="{FF2B5EF4-FFF2-40B4-BE49-F238E27FC236}">
                <a16:creationId xmlns:a16="http://schemas.microsoft.com/office/drawing/2014/main" id="{BCC72DC6-42C2-7381-5758-90C9526DAA3C}"/>
              </a:ext>
            </a:extLst>
          </p:cNvPr>
          <p:cNvGrpSpPr/>
          <p:nvPr/>
        </p:nvGrpSpPr>
        <p:grpSpPr>
          <a:xfrm>
            <a:off x="1051008" y="3347686"/>
            <a:ext cx="917030" cy="760385"/>
            <a:chOff x="274" y="760385"/>
            <a:chExt cx="1222706" cy="1013847"/>
          </a:xfrm>
        </p:grpSpPr>
        <p:sp>
          <p:nvSpPr>
            <p:cNvPr id="10" name="Rectangle: Rounded Corners 9">
              <a:extLst>
                <a:ext uri="{FF2B5EF4-FFF2-40B4-BE49-F238E27FC236}">
                  <a16:creationId xmlns:a16="http://schemas.microsoft.com/office/drawing/2014/main" id="{7187B495-B0D2-3DFD-0703-8A9964DDA4D2}"/>
                </a:ext>
              </a:extLst>
            </p:cNvPr>
            <p:cNvSpPr/>
            <p:nvPr/>
          </p:nvSpPr>
          <p:spPr>
            <a:xfrm>
              <a:off x="274" y="760385"/>
              <a:ext cx="1222706" cy="1013847"/>
            </a:xfrm>
            <a:prstGeom prst="roundRect">
              <a:avLst/>
            </a:prstGeom>
            <a:solidFill>
              <a:schemeClr val="accent1">
                <a:lumMod val="5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en-GB" sz="1350"/>
            </a:p>
          </p:txBody>
        </p:sp>
        <p:sp>
          <p:nvSpPr>
            <p:cNvPr id="11" name="Rectangle: Rounded Corners 4">
              <a:extLst>
                <a:ext uri="{FF2B5EF4-FFF2-40B4-BE49-F238E27FC236}">
                  <a16:creationId xmlns:a16="http://schemas.microsoft.com/office/drawing/2014/main" id="{3EDCD33E-A618-B273-D013-5FED80A44D09}"/>
                </a:ext>
              </a:extLst>
            </p:cNvPr>
            <p:cNvSpPr txBox="1"/>
            <p:nvPr/>
          </p:nvSpPr>
          <p:spPr>
            <a:xfrm>
              <a:off x="49766" y="809877"/>
              <a:ext cx="1123722" cy="914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en-US" sz="1650"/>
                <a:t>Attract</a:t>
              </a:r>
            </a:p>
          </p:txBody>
        </p:sp>
      </p:grpSp>
      <p:grpSp>
        <p:nvGrpSpPr>
          <p:cNvPr id="12" name="Group 11">
            <a:extLst>
              <a:ext uri="{FF2B5EF4-FFF2-40B4-BE49-F238E27FC236}">
                <a16:creationId xmlns:a16="http://schemas.microsoft.com/office/drawing/2014/main" id="{7CB96EF3-27B2-A8A3-B2DC-B667BD66D1A5}"/>
              </a:ext>
            </a:extLst>
          </p:cNvPr>
          <p:cNvGrpSpPr/>
          <p:nvPr/>
        </p:nvGrpSpPr>
        <p:grpSpPr>
          <a:xfrm>
            <a:off x="2063165" y="3343051"/>
            <a:ext cx="917030" cy="760385"/>
            <a:chOff x="1390188" y="760385"/>
            <a:chExt cx="1222706" cy="1013847"/>
          </a:xfrm>
        </p:grpSpPr>
        <p:sp>
          <p:nvSpPr>
            <p:cNvPr id="13" name="Rectangle: Rounded Corners 12">
              <a:extLst>
                <a:ext uri="{FF2B5EF4-FFF2-40B4-BE49-F238E27FC236}">
                  <a16:creationId xmlns:a16="http://schemas.microsoft.com/office/drawing/2014/main" id="{E63BE904-73FE-130C-9909-C3901615D340}"/>
                </a:ext>
              </a:extLst>
            </p:cNvPr>
            <p:cNvSpPr/>
            <p:nvPr/>
          </p:nvSpPr>
          <p:spPr>
            <a:xfrm>
              <a:off x="1390188" y="760385"/>
              <a:ext cx="1222706" cy="1013847"/>
            </a:xfrm>
            <a:prstGeom prst="roundRect">
              <a:avLst/>
            </a:prstGeom>
            <a:solidFill>
              <a:schemeClr val="accent1">
                <a:lumMod val="5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en-GB" sz="1350"/>
            </a:p>
          </p:txBody>
        </p:sp>
        <p:sp>
          <p:nvSpPr>
            <p:cNvPr id="14" name="Rectangle: Rounded Corners 4">
              <a:extLst>
                <a:ext uri="{FF2B5EF4-FFF2-40B4-BE49-F238E27FC236}">
                  <a16:creationId xmlns:a16="http://schemas.microsoft.com/office/drawing/2014/main" id="{01E16368-03DF-AE25-9FF4-C73A5A87E80B}"/>
                </a:ext>
              </a:extLst>
            </p:cNvPr>
            <p:cNvSpPr txBox="1"/>
            <p:nvPr/>
          </p:nvSpPr>
          <p:spPr>
            <a:xfrm>
              <a:off x="1439680" y="809877"/>
              <a:ext cx="1123722" cy="914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en-US" sz="1650"/>
                <a:t>Recruit</a:t>
              </a:r>
            </a:p>
          </p:txBody>
        </p:sp>
      </p:grpSp>
      <p:grpSp>
        <p:nvGrpSpPr>
          <p:cNvPr id="15" name="Group 14">
            <a:extLst>
              <a:ext uri="{FF2B5EF4-FFF2-40B4-BE49-F238E27FC236}">
                <a16:creationId xmlns:a16="http://schemas.microsoft.com/office/drawing/2014/main" id="{F5118AD9-2687-E381-0BDB-4EDEA3260F58}"/>
              </a:ext>
            </a:extLst>
          </p:cNvPr>
          <p:cNvGrpSpPr/>
          <p:nvPr/>
        </p:nvGrpSpPr>
        <p:grpSpPr>
          <a:xfrm>
            <a:off x="3047590" y="3347686"/>
            <a:ext cx="917030" cy="760385"/>
            <a:chOff x="2780103" y="760385"/>
            <a:chExt cx="1222706" cy="1013847"/>
          </a:xfrm>
        </p:grpSpPr>
        <p:sp>
          <p:nvSpPr>
            <p:cNvPr id="16" name="Rectangle: Rounded Corners 15">
              <a:extLst>
                <a:ext uri="{FF2B5EF4-FFF2-40B4-BE49-F238E27FC236}">
                  <a16:creationId xmlns:a16="http://schemas.microsoft.com/office/drawing/2014/main" id="{A522BB44-7FB6-298B-D5DE-5F68FAD75413}"/>
                </a:ext>
              </a:extLst>
            </p:cNvPr>
            <p:cNvSpPr/>
            <p:nvPr/>
          </p:nvSpPr>
          <p:spPr>
            <a:xfrm>
              <a:off x="2780103" y="760385"/>
              <a:ext cx="1222706" cy="1013847"/>
            </a:xfrm>
            <a:prstGeom prst="roundRect">
              <a:avLst/>
            </a:prstGeom>
            <a:solidFill>
              <a:schemeClr val="accent1">
                <a:lumMod val="5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en-GB" sz="1350"/>
            </a:p>
          </p:txBody>
        </p:sp>
        <p:sp>
          <p:nvSpPr>
            <p:cNvPr id="17" name="Rectangle: Rounded Corners 6">
              <a:extLst>
                <a:ext uri="{FF2B5EF4-FFF2-40B4-BE49-F238E27FC236}">
                  <a16:creationId xmlns:a16="http://schemas.microsoft.com/office/drawing/2014/main" id="{EA57118D-21E9-1525-CC6D-DF56F92D2BD1}"/>
                </a:ext>
              </a:extLst>
            </p:cNvPr>
            <p:cNvSpPr txBox="1"/>
            <p:nvPr/>
          </p:nvSpPr>
          <p:spPr>
            <a:xfrm>
              <a:off x="2829595" y="809877"/>
              <a:ext cx="1123722" cy="914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en-US" sz="1650"/>
                <a:t>Develop</a:t>
              </a:r>
            </a:p>
          </p:txBody>
        </p:sp>
      </p:grpSp>
      <p:grpSp>
        <p:nvGrpSpPr>
          <p:cNvPr id="18" name="Group 17">
            <a:extLst>
              <a:ext uri="{FF2B5EF4-FFF2-40B4-BE49-F238E27FC236}">
                <a16:creationId xmlns:a16="http://schemas.microsoft.com/office/drawing/2014/main" id="{BEB39A42-E54C-6C77-F0EB-A68DA6B0C40D}"/>
              </a:ext>
            </a:extLst>
          </p:cNvPr>
          <p:cNvGrpSpPr/>
          <p:nvPr/>
        </p:nvGrpSpPr>
        <p:grpSpPr>
          <a:xfrm>
            <a:off x="4029468" y="3347685"/>
            <a:ext cx="917030" cy="760385"/>
            <a:chOff x="4170017" y="760385"/>
            <a:chExt cx="1222706" cy="1013847"/>
          </a:xfrm>
        </p:grpSpPr>
        <p:sp>
          <p:nvSpPr>
            <p:cNvPr id="19" name="Rectangle: Rounded Corners 18">
              <a:extLst>
                <a:ext uri="{FF2B5EF4-FFF2-40B4-BE49-F238E27FC236}">
                  <a16:creationId xmlns:a16="http://schemas.microsoft.com/office/drawing/2014/main" id="{A46AFE9E-372B-56F4-2C27-D54544B9EE7C}"/>
                </a:ext>
              </a:extLst>
            </p:cNvPr>
            <p:cNvSpPr/>
            <p:nvPr/>
          </p:nvSpPr>
          <p:spPr>
            <a:xfrm>
              <a:off x="4170017" y="760385"/>
              <a:ext cx="1222706" cy="1013847"/>
            </a:xfrm>
            <a:prstGeom prst="roundRect">
              <a:avLst/>
            </a:prstGeom>
            <a:solidFill>
              <a:schemeClr val="accent1">
                <a:lumMod val="5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en-GB" sz="1350"/>
            </a:p>
          </p:txBody>
        </p:sp>
        <p:sp>
          <p:nvSpPr>
            <p:cNvPr id="20" name="Rectangle: Rounded Corners 8">
              <a:extLst>
                <a:ext uri="{FF2B5EF4-FFF2-40B4-BE49-F238E27FC236}">
                  <a16:creationId xmlns:a16="http://schemas.microsoft.com/office/drawing/2014/main" id="{E67ABBBC-C494-8F26-ED05-E8F2C353A756}"/>
                </a:ext>
              </a:extLst>
            </p:cNvPr>
            <p:cNvSpPr txBox="1"/>
            <p:nvPr/>
          </p:nvSpPr>
          <p:spPr>
            <a:xfrm>
              <a:off x="4219509" y="809877"/>
              <a:ext cx="1123722" cy="914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en-US" sz="1650"/>
                <a:t>Qualify</a:t>
              </a:r>
            </a:p>
          </p:txBody>
        </p:sp>
      </p:grpSp>
      <p:grpSp>
        <p:nvGrpSpPr>
          <p:cNvPr id="21" name="Group 20">
            <a:extLst>
              <a:ext uri="{FF2B5EF4-FFF2-40B4-BE49-F238E27FC236}">
                <a16:creationId xmlns:a16="http://schemas.microsoft.com/office/drawing/2014/main" id="{66314934-603C-E5A1-DD76-67E6D0898492}"/>
              </a:ext>
            </a:extLst>
          </p:cNvPr>
          <p:cNvGrpSpPr/>
          <p:nvPr/>
        </p:nvGrpSpPr>
        <p:grpSpPr>
          <a:xfrm>
            <a:off x="5031175" y="3348012"/>
            <a:ext cx="917030" cy="760385"/>
            <a:chOff x="5559932" y="760385"/>
            <a:chExt cx="1222706" cy="1013847"/>
          </a:xfrm>
        </p:grpSpPr>
        <p:sp>
          <p:nvSpPr>
            <p:cNvPr id="22" name="Rectangle: Rounded Corners 21">
              <a:extLst>
                <a:ext uri="{FF2B5EF4-FFF2-40B4-BE49-F238E27FC236}">
                  <a16:creationId xmlns:a16="http://schemas.microsoft.com/office/drawing/2014/main" id="{5143D434-8EDF-4984-65AA-D89E582810D9}"/>
                </a:ext>
              </a:extLst>
            </p:cNvPr>
            <p:cNvSpPr/>
            <p:nvPr/>
          </p:nvSpPr>
          <p:spPr>
            <a:xfrm>
              <a:off x="5559932" y="760385"/>
              <a:ext cx="1222706" cy="1013847"/>
            </a:xfrm>
            <a:prstGeom prst="roundRect">
              <a:avLst/>
            </a:prstGeom>
            <a:solidFill>
              <a:schemeClr val="accent1">
                <a:lumMod val="5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en-GB" sz="1350"/>
            </a:p>
          </p:txBody>
        </p:sp>
        <p:sp>
          <p:nvSpPr>
            <p:cNvPr id="23" name="Rectangle: Rounded Corners 4">
              <a:extLst>
                <a:ext uri="{FF2B5EF4-FFF2-40B4-BE49-F238E27FC236}">
                  <a16:creationId xmlns:a16="http://schemas.microsoft.com/office/drawing/2014/main" id="{ED4990BD-F3FF-388F-0DC1-5F90CE5B5E63}"/>
                </a:ext>
              </a:extLst>
            </p:cNvPr>
            <p:cNvSpPr txBox="1"/>
            <p:nvPr/>
          </p:nvSpPr>
          <p:spPr>
            <a:xfrm>
              <a:off x="5609424" y="809877"/>
              <a:ext cx="1123722" cy="914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en-US" sz="1650"/>
                <a:t>Support</a:t>
              </a:r>
            </a:p>
          </p:txBody>
        </p:sp>
      </p:grpSp>
      <p:grpSp>
        <p:nvGrpSpPr>
          <p:cNvPr id="24" name="Group 23">
            <a:extLst>
              <a:ext uri="{FF2B5EF4-FFF2-40B4-BE49-F238E27FC236}">
                <a16:creationId xmlns:a16="http://schemas.microsoft.com/office/drawing/2014/main" id="{A3C50786-7423-C294-174B-932AF16EE92A}"/>
              </a:ext>
            </a:extLst>
          </p:cNvPr>
          <p:cNvGrpSpPr/>
          <p:nvPr/>
        </p:nvGrpSpPr>
        <p:grpSpPr>
          <a:xfrm>
            <a:off x="6015600" y="3343051"/>
            <a:ext cx="917030" cy="760385"/>
            <a:chOff x="6949846" y="760385"/>
            <a:chExt cx="1222706" cy="1013847"/>
          </a:xfrm>
        </p:grpSpPr>
        <p:sp>
          <p:nvSpPr>
            <p:cNvPr id="25" name="Rectangle: Rounded Corners 24">
              <a:extLst>
                <a:ext uri="{FF2B5EF4-FFF2-40B4-BE49-F238E27FC236}">
                  <a16:creationId xmlns:a16="http://schemas.microsoft.com/office/drawing/2014/main" id="{5CC78151-7C6E-B7D9-C7CD-974CB6D5F1C7}"/>
                </a:ext>
              </a:extLst>
            </p:cNvPr>
            <p:cNvSpPr/>
            <p:nvPr/>
          </p:nvSpPr>
          <p:spPr>
            <a:xfrm>
              <a:off x="6949846" y="760385"/>
              <a:ext cx="1222706" cy="1013847"/>
            </a:xfrm>
            <a:prstGeom prst="roundRect">
              <a:avLst/>
            </a:prstGeom>
            <a:solidFill>
              <a:schemeClr val="accent1">
                <a:lumMod val="50000"/>
              </a:scheme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en-GB" sz="1350"/>
            </a:p>
          </p:txBody>
        </p:sp>
        <p:sp>
          <p:nvSpPr>
            <p:cNvPr id="26" name="Rectangle: Rounded Corners 6">
              <a:extLst>
                <a:ext uri="{FF2B5EF4-FFF2-40B4-BE49-F238E27FC236}">
                  <a16:creationId xmlns:a16="http://schemas.microsoft.com/office/drawing/2014/main" id="{D22F83F6-CCE3-EF4E-A4C8-3CD065C0A467}"/>
                </a:ext>
              </a:extLst>
            </p:cNvPr>
            <p:cNvSpPr txBox="1"/>
            <p:nvPr/>
          </p:nvSpPr>
          <p:spPr>
            <a:xfrm>
              <a:off x="6999338" y="809877"/>
              <a:ext cx="1123722" cy="914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en-US" sz="1650"/>
                <a:t>Retain</a:t>
              </a:r>
            </a:p>
          </p:txBody>
        </p:sp>
      </p:grpSp>
      <p:sp>
        <p:nvSpPr>
          <p:cNvPr id="27" name="Rectangle 26">
            <a:extLst>
              <a:ext uri="{FF2B5EF4-FFF2-40B4-BE49-F238E27FC236}">
                <a16:creationId xmlns:a16="http://schemas.microsoft.com/office/drawing/2014/main" id="{2E1DA29E-7CB9-DF72-73B7-4FB8107444EB}"/>
              </a:ext>
            </a:extLst>
          </p:cNvPr>
          <p:cNvSpPr>
            <a:spLocks noChangeArrowheads="1"/>
          </p:cNvSpPr>
          <p:nvPr/>
        </p:nvSpPr>
        <p:spPr bwMode="auto">
          <a:xfrm>
            <a:off x="1023078" y="2954262"/>
            <a:ext cx="972462" cy="1625639"/>
          </a:xfrm>
          <a:prstGeom prst="rect">
            <a:avLst/>
          </a:prstGeom>
          <a:noFill/>
          <a:ln w="22225">
            <a:solidFill>
              <a:srgbClr val="005568"/>
            </a:solidFill>
            <a:miter lim="800000"/>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b"/>
          <a:lstStyle/>
          <a:p>
            <a:pPr algn="ctr">
              <a:defRPr/>
            </a:pPr>
            <a:r>
              <a:rPr lang="en-US" sz="1350">
                <a:solidFill>
                  <a:schemeClr val="accent1">
                    <a:lumMod val="50000"/>
                  </a:schemeClr>
                </a:solidFill>
              </a:rPr>
              <a:t>Pre-19</a:t>
            </a:r>
          </a:p>
        </p:txBody>
      </p:sp>
      <p:sp>
        <p:nvSpPr>
          <p:cNvPr id="28" name="Rectangle 27">
            <a:extLst>
              <a:ext uri="{FF2B5EF4-FFF2-40B4-BE49-F238E27FC236}">
                <a16:creationId xmlns:a16="http://schemas.microsoft.com/office/drawing/2014/main" id="{981B23DA-4CBF-D3A1-495F-9B62E3A359A5}"/>
              </a:ext>
            </a:extLst>
          </p:cNvPr>
          <p:cNvSpPr>
            <a:spLocks noChangeArrowheads="1"/>
          </p:cNvSpPr>
          <p:nvPr/>
        </p:nvSpPr>
        <p:spPr bwMode="auto">
          <a:xfrm>
            <a:off x="2032658" y="2954262"/>
            <a:ext cx="2933669" cy="1625639"/>
          </a:xfrm>
          <a:prstGeom prst="rect">
            <a:avLst/>
          </a:prstGeom>
          <a:noFill/>
          <a:ln w="22225">
            <a:solidFill>
              <a:srgbClr val="005568"/>
            </a:solidFill>
            <a:miter lim="800000"/>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b"/>
          <a:lstStyle/>
          <a:p>
            <a:pPr algn="ctr">
              <a:defRPr/>
            </a:pPr>
            <a:r>
              <a:rPr lang="en-US" sz="1350">
                <a:solidFill>
                  <a:schemeClr val="accent1">
                    <a:lumMod val="50000"/>
                  </a:schemeClr>
                </a:solidFill>
              </a:rPr>
              <a:t>Education Base + IPD -&gt; PR</a:t>
            </a:r>
          </a:p>
        </p:txBody>
      </p:sp>
      <p:sp>
        <p:nvSpPr>
          <p:cNvPr id="29" name="Rectangle 28">
            <a:extLst>
              <a:ext uri="{FF2B5EF4-FFF2-40B4-BE49-F238E27FC236}">
                <a16:creationId xmlns:a16="http://schemas.microsoft.com/office/drawing/2014/main" id="{D1474F41-4C32-7560-AC30-58C482DD9E01}"/>
              </a:ext>
            </a:extLst>
          </p:cNvPr>
          <p:cNvSpPr>
            <a:spLocks noChangeArrowheads="1"/>
          </p:cNvSpPr>
          <p:nvPr/>
        </p:nvSpPr>
        <p:spPr bwMode="auto">
          <a:xfrm>
            <a:off x="5003445" y="2959721"/>
            <a:ext cx="2057537" cy="1620180"/>
          </a:xfrm>
          <a:prstGeom prst="rect">
            <a:avLst/>
          </a:prstGeom>
          <a:noFill/>
          <a:ln w="22225">
            <a:solidFill>
              <a:srgbClr val="005568"/>
            </a:solidFill>
            <a:miter lim="800000"/>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b"/>
          <a:lstStyle/>
          <a:p>
            <a:pPr algn="ctr">
              <a:defRPr/>
            </a:pPr>
            <a:r>
              <a:rPr lang="en-US" sz="1350">
                <a:solidFill>
                  <a:schemeClr val="accent1">
                    <a:lumMod val="50000"/>
                  </a:schemeClr>
                </a:solidFill>
              </a:rPr>
              <a:t>CPD / Fellowship</a:t>
            </a:r>
          </a:p>
        </p:txBody>
      </p:sp>
      <p:sp>
        <p:nvSpPr>
          <p:cNvPr id="30" name="Cloud 6">
            <a:extLst>
              <a:ext uri="{FF2B5EF4-FFF2-40B4-BE49-F238E27FC236}">
                <a16:creationId xmlns:a16="http://schemas.microsoft.com/office/drawing/2014/main" id="{4EF967AB-D2D6-6C86-9CA4-FEF42B62CE99}"/>
              </a:ext>
            </a:extLst>
          </p:cNvPr>
          <p:cNvSpPr>
            <a:spLocks/>
          </p:cNvSpPr>
          <p:nvPr/>
        </p:nvSpPr>
        <p:spPr bwMode="auto">
          <a:xfrm>
            <a:off x="1968039" y="2112664"/>
            <a:ext cx="4860131" cy="1133568"/>
          </a:xfrm>
          <a:custGeom>
            <a:avLst/>
            <a:gdLst>
              <a:gd name="T0" fmla="*/ 703969 w 43200"/>
              <a:gd name="T1" fmla="*/ 872483 h 43200"/>
              <a:gd name="T2" fmla="*/ 324009 w 43200"/>
              <a:gd name="T3" fmla="*/ 845919 h 43200"/>
              <a:gd name="T4" fmla="*/ 1039228 w 43200"/>
              <a:gd name="T5" fmla="*/ 1163189 h 43200"/>
              <a:gd name="T6" fmla="*/ 873024 w 43200"/>
              <a:gd name="T7" fmla="*/ 1175887 h 43200"/>
              <a:gd name="T8" fmla="*/ 2471767 w 43200"/>
              <a:gd name="T9" fmla="*/ 1302875 h 43200"/>
              <a:gd name="T10" fmla="*/ 2371564 w 43200"/>
              <a:gd name="T11" fmla="*/ 1244881 h 43200"/>
              <a:gd name="T12" fmla="*/ 4324167 w 43200"/>
              <a:gd name="T13" fmla="*/ 1158256 h 43200"/>
              <a:gd name="T14" fmla="*/ 4284116 w 43200"/>
              <a:gd name="T15" fmla="*/ 1221883 h 43200"/>
              <a:gd name="T16" fmla="*/ 5119488 w 43200"/>
              <a:gd name="T17" fmla="*/ 765060 h 43200"/>
              <a:gd name="T18" fmla="*/ 5607151 w 43200"/>
              <a:gd name="T19" fmla="*/ 1002904 h 43200"/>
              <a:gd name="T20" fmla="*/ 6269869 w 43200"/>
              <a:gd name="T21" fmla="*/ 511751 h 43200"/>
              <a:gd name="T22" fmla="*/ 6052663 w 43200"/>
              <a:gd name="T23" fmla="*/ 600942 h 43200"/>
              <a:gd name="T24" fmla="*/ 5748755 w 43200"/>
              <a:gd name="T25" fmla="*/ 180849 h 43200"/>
              <a:gd name="T26" fmla="*/ 5760156 w 43200"/>
              <a:gd name="T27" fmla="*/ 222979 h 43200"/>
              <a:gd name="T28" fmla="*/ 4361818 w 43200"/>
              <a:gd name="T29" fmla="*/ 131721 h 43200"/>
              <a:gd name="T30" fmla="*/ 4473121 w 43200"/>
              <a:gd name="T31" fmla="*/ 77993 h 43200"/>
              <a:gd name="T32" fmla="*/ 3321240 w 43200"/>
              <a:gd name="T33" fmla="*/ 157318 h 43200"/>
              <a:gd name="T34" fmla="*/ 3375091 w 43200"/>
              <a:gd name="T35" fmla="*/ 110989 h 43200"/>
              <a:gd name="T36" fmla="*/ 2100057 w 43200"/>
              <a:gd name="T37" fmla="*/ 173050 h 43200"/>
              <a:gd name="T38" fmla="*/ 2295062 w 43200"/>
              <a:gd name="T39" fmla="*/ 217979 h 43200"/>
              <a:gd name="T40" fmla="*/ 619067 w 43200"/>
              <a:gd name="T41" fmla="*/ 526250 h 43200"/>
              <a:gd name="T42" fmla="*/ 585016 w 43200"/>
              <a:gd name="T43" fmla="*/ 478954 h 43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3200"/>
              <a:gd name="T67" fmla="*/ 0 h 43200"/>
              <a:gd name="T68" fmla="*/ 43200 w 43200"/>
              <a:gd name="T69" fmla="*/ 43200 h 43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3200" h="43200">
                <a:moveTo>
                  <a:pt x="3900" y="14370"/>
                </a:moveTo>
                <a:cubicBezTo>
                  <a:pt x="3629" y="11657"/>
                  <a:pt x="4261" y="8921"/>
                  <a:pt x="5623" y="6907"/>
                </a:cubicBezTo>
                <a:cubicBezTo>
                  <a:pt x="7775" y="3726"/>
                  <a:pt x="11264" y="3017"/>
                  <a:pt x="14005" y="5202"/>
                </a:cubicBezTo>
                <a:cubicBezTo>
                  <a:pt x="15678" y="909"/>
                  <a:pt x="19914" y="22"/>
                  <a:pt x="22456" y="3432"/>
                </a:cubicBezTo>
                <a:cubicBezTo>
                  <a:pt x="23097" y="1683"/>
                  <a:pt x="24328" y="474"/>
                  <a:pt x="25749" y="200"/>
                </a:cubicBezTo>
                <a:cubicBezTo>
                  <a:pt x="27313" y="-102"/>
                  <a:pt x="28875" y="770"/>
                  <a:pt x="29833" y="2481"/>
                </a:cubicBezTo>
                <a:cubicBezTo>
                  <a:pt x="31215" y="267"/>
                  <a:pt x="33501" y="-460"/>
                  <a:pt x="35463" y="690"/>
                </a:cubicBezTo>
                <a:cubicBezTo>
                  <a:pt x="36958" y="1566"/>
                  <a:pt x="38030" y="3400"/>
                  <a:pt x="38318" y="5576"/>
                </a:cubicBezTo>
                <a:cubicBezTo>
                  <a:pt x="40046" y="6218"/>
                  <a:pt x="41422" y="7998"/>
                  <a:pt x="41982" y="10318"/>
                </a:cubicBezTo>
                <a:cubicBezTo>
                  <a:pt x="42389" y="12002"/>
                  <a:pt x="42331" y="13831"/>
                  <a:pt x="41818" y="15460"/>
                </a:cubicBezTo>
                <a:cubicBezTo>
                  <a:pt x="43079" y="17694"/>
                  <a:pt x="43520" y="20590"/>
                  <a:pt x="43016" y="23322"/>
                </a:cubicBezTo>
                <a:cubicBezTo>
                  <a:pt x="42346" y="26954"/>
                  <a:pt x="40128" y="29674"/>
                  <a:pt x="37404" y="30204"/>
                </a:cubicBezTo>
                <a:cubicBezTo>
                  <a:pt x="37391" y="32471"/>
                  <a:pt x="36658" y="34621"/>
                  <a:pt x="35395" y="36101"/>
                </a:cubicBezTo>
                <a:cubicBezTo>
                  <a:pt x="33476" y="38350"/>
                  <a:pt x="30704" y="38639"/>
                  <a:pt x="28555" y="36815"/>
                </a:cubicBezTo>
                <a:cubicBezTo>
                  <a:pt x="27860" y="39948"/>
                  <a:pt x="25999" y="42343"/>
                  <a:pt x="23667" y="43106"/>
                </a:cubicBezTo>
                <a:cubicBezTo>
                  <a:pt x="20919" y="44005"/>
                  <a:pt x="18051" y="42473"/>
                  <a:pt x="16480" y="39266"/>
                </a:cubicBezTo>
                <a:cubicBezTo>
                  <a:pt x="12772" y="42310"/>
                  <a:pt x="7956" y="40599"/>
                  <a:pt x="5804" y="35472"/>
                </a:cubicBezTo>
                <a:cubicBezTo>
                  <a:pt x="3690" y="35809"/>
                  <a:pt x="1705" y="34024"/>
                  <a:pt x="1110" y="31250"/>
                </a:cubicBezTo>
                <a:cubicBezTo>
                  <a:pt x="679" y="29243"/>
                  <a:pt x="1060" y="27077"/>
                  <a:pt x="2113" y="25551"/>
                </a:cubicBezTo>
                <a:cubicBezTo>
                  <a:pt x="619" y="24354"/>
                  <a:pt x="-213" y="22057"/>
                  <a:pt x="-5" y="19704"/>
                </a:cubicBezTo>
                <a:cubicBezTo>
                  <a:pt x="239" y="16949"/>
                  <a:pt x="1845" y="14791"/>
                  <a:pt x="3863" y="14507"/>
                </a:cubicBezTo>
                <a:cubicBezTo>
                  <a:pt x="3875" y="14461"/>
                  <a:pt x="3888" y="14416"/>
                  <a:pt x="3900" y="14370"/>
                </a:cubicBezTo>
                <a:close/>
              </a:path>
              <a:path w="43200" h="43200" fill="none">
                <a:moveTo>
                  <a:pt x="4693" y="26177"/>
                </a:moveTo>
                <a:cubicBezTo>
                  <a:pt x="3809" y="26271"/>
                  <a:pt x="2925" y="25993"/>
                  <a:pt x="2160" y="25380"/>
                </a:cubicBezTo>
                <a:moveTo>
                  <a:pt x="6928" y="34899"/>
                </a:moveTo>
                <a:cubicBezTo>
                  <a:pt x="6573" y="35092"/>
                  <a:pt x="6200" y="35220"/>
                  <a:pt x="5820" y="35280"/>
                </a:cubicBezTo>
                <a:moveTo>
                  <a:pt x="16478" y="39090"/>
                </a:moveTo>
                <a:cubicBezTo>
                  <a:pt x="16211" y="38544"/>
                  <a:pt x="15987" y="37961"/>
                  <a:pt x="15810" y="37350"/>
                </a:cubicBezTo>
                <a:moveTo>
                  <a:pt x="28827" y="34751"/>
                </a:moveTo>
                <a:cubicBezTo>
                  <a:pt x="28788" y="35398"/>
                  <a:pt x="28698" y="36038"/>
                  <a:pt x="28560" y="36660"/>
                </a:cubicBezTo>
                <a:moveTo>
                  <a:pt x="34129" y="22954"/>
                </a:moveTo>
                <a:cubicBezTo>
                  <a:pt x="36133" y="24282"/>
                  <a:pt x="37398" y="27058"/>
                  <a:pt x="37380" y="30090"/>
                </a:cubicBezTo>
                <a:moveTo>
                  <a:pt x="41798" y="15354"/>
                </a:moveTo>
                <a:cubicBezTo>
                  <a:pt x="41473" y="16386"/>
                  <a:pt x="40978" y="17302"/>
                  <a:pt x="40350" y="18030"/>
                </a:cubicBezTo>
                <a:moveTo>
                  <a:pt x="38324" y="5426"/>
                </a:moveTo>
                <a:cubicBezTo>
                  <a:pt x="38379" y="5843"/>
                  <a:pt x="38405" y="6266"/>
                  <a:pt x="38400" y="6690"/>
                </a:cubicBezTo>
                <a:moveTo>
                  <a:pt x="29078" y="3952"/>
                </a:moveTo>
                <a:cubicBezTo>
                  <a:pt x="29267" y="3369"/>
                  <a:pt x="29516" y="2826"/>
                  <a:pt x="29820" y="2340"/>
                </a:cubicBezTo>
                <a:moveTo>
                  <a:pt x="22141" y="4720"/>
                </a:moveTo>
                <a:cubicBezTo>
                  <a:pt x="22218" y="4238"/>
                  <a:pt x="22339" y="3771"/>
                  <a:pt x="22500" y="3330"/>
                </a:cubicBezTo>
                <a:moveTo>
                  <a:pt x="14000" y="5192"/>
                </a:moveTo>
                <a:cubicBezTo>
                  <a:pt x="14472" y="5568"/>
                  <a:pt x="14908" y="6021"/>
                  <a:pt x="15300" y="6540"/>
                </a:cubicBezTo>
                <a:moveTo>
                  <a:pt x="4127" y="15789"/>
                </a:moveTo>
                <a:cubicBezTo>
                  <a:pt x="4024" y="15325"/>
                  <a:pt x="3948" y="14851"/>
                  <a:pt x="3900" y="14370"/>
                </a:cubicBezTo>
              </a:path>
            </a:pathLst>
          </a:custGeom>
          <a:noFill/>
          <a:ln w="19050">
            <a:solidFill>
              <a:srgbClr val="005568"/>
            </a:solidFill>
            <a:miter lim="800000"/>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nchorCtr="0"/>
          <a:lstStyle/>
          <a:p>
            <a:pPr algn="ctr">
              <a:defRPr/>
            </a:pPr>
            <a:r>
              <a:rPr lang="en-US" sz="1350">
                <a:solidFill>
                  <a:schemeClr val="accent1">
                    <a:lumMod val="50000"/>
                  </a:schemeClr>
                </a:solidFill>
              </a:rPr>
              <a:t>CPD: Events, Regional &amp; International Activity and ‘The Offer’</a:t>
            </a:r>
          </a:p>
        </p:txBody>
      </p:sp>
    </p:spTree>
    <p:extLst>
      <p:ext uri="{BB962C8B-B14F-4D97-AF65-F5344CB8AC3E}">
        <p14:creationId xmlns:p14="http://schemas.microsoft.com/office/powerpoint/2010/main" val="415053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ppt_x"/>
                                          </p:val>
                                        </p:tav>
                                        <p:tav tm="100000">
                                          <p:val>
                                            <p:strVal val="#ppt_x"/>
                                          </p:val>
                                        </p:tav>
                                      </p:tavLst>
                                    </p:anim>
                                    <p:anim calcmode="lin" valueType="num">
                                      <p:cBhvr additive="base">
                                        <p:cTn id="3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ppt_x"/>
                                          </p:val>
                                        </p:tav>
                                        <p:tav tm="100000">
                                          <p:val>
                                            <p:strVal val="#ppt_x"/>
                                          </p:val>
                                        </p:tav>
                                      </p:tavLst>
                                    </p:anim>
                                    <p:anim calcmode="lin" valueType="num">
                                      <p:cBhvr additive="base">
                                        <p:cTn id="40" dur="500" fill="hold"/>
                                        <p:tgtEl>
                                          <p:spTgt spid="2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Lst>
  </p:timing>
</p:sld>
</file>

<file path=ppt/theme/theme1.xml><?xml version="1.0" encoding="utf-8"?>
<a:theme xmlns:a="http://schemas.openxmlformats.org/drawingml/2006/main" name="ice_ppt_master_16_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ce_ppt_master_16_9  -  Read-Only" id="{0EBED915-70DB-415C-8F3B-818FEACDB258}" vid="{6E8CDFAB-43D0-4F21-9121-6BA558BF8A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DFC91D99C29BF4591D608ECD86941BC" ma:contentTypeVersion="1" ma:contentTypeDescription="Create a new document." ma:contentTypeScope="" ma:versionID="a02dea04c86e8a14124bdc732ed97a7b">
  <xsd:schema xmlns:xsd="http://www.w3.org/2001/XMLSchema" xmlns:xs="http://www.w3.org/2001/XMLSchema" xmlns:p="http://schemas.microsoft.com/office/2006/metadata/properties" targetNamespace="http://schemas.microsoft.com/office/2006/metadata/properties" ma:root="true" ma:fieldsID="dc84359790e4b15b31d5273f8412b62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D2E377B-1B90-4F5E-A9CB-B491854F45E2}">
  <ds:schemaRefs>
    <ds:schemaRef ds:uri="http://schemas.microsoft.com/sharepoint/v3/contenttype/forms"/>
  </ds:schemaRefs>
</ds:datastoreItem>
</file>

<file path=customXml/itemProps2.xml><?xml version="1.0" encoding="utf-8"?>
<ds:datastoreItem xmlns:ds="http://schemas.openxmlformats.org/officeDocument/2006/customXml" ds:itemID="{8680F2D3-7758-4950-A1ED-88D24DBAEE6E}">
  <ds:schemaRefs>
    <ds:schemaRef ds:uri="http://purl.org/dc/elements/1.1/"/>
    <ds:schemaRef ds:uri="http://purl.org/dc/terms/"/>
    <ds:schemaRef ds:uri="http://schemas.microsoft.com/internal/obd"/>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068F3C1-7E4F-4BD6-8E79-C660DBCB6F33}">
  <ds:schemaRefs>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114d2b23-fca7-4089-9fd7-23ab03af1a7a}" enabled="0" method="" siteId="{114d2b23-fca7-4089-9fd7-23ab03af1a7a}" removed="1"/>
</clbl:labelList>
</file>

<file path=docProps/app.xml><?xml version="1.0" encoding="utf-8"?>
<Properties xmlns="http://schemas.openxmlformats.org/officeDocument/2006/extended-properties" xmlns:vt="http://schemas.openxmlformats.org/officeDocument/2006/docPropsVTypes">
  <Template>ice_ppt_master_16_9</Template>
  <TotalTime>6</TotalTime>
  <Words>2521</Words>
  <Application>Microsoft Office PowerPoint</Application>
  <PresentationFormat>On-screen Show (16:9)</PresentationFormat>
  <Paragraphs>330</Paragraphs>
  <Slides>30</Slides>
  <Notes>16</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SimSun</vt:lpstr>
      <vt:lpstr>Aptos</vt:lpstr>
      <vt:lpstr>Arial</vt:lpstr>
      <vt:lpstr>Calibri</vt:lpstr>
      <vt:lpstr>Segoe UI</vt:lpstr>
      <vt:lpstr>Symbol</vt:lpstr>
      <vt:lpstr>ice_ppt_master_16_9</vt:lpstr>
      <vt:lpstr>Europe: Regional Strategy Meeting (Switzerland)</vt:lpstr>
      <vt:lpstr>Our plan - 2025</vt:lpstr>
      <vt:lpstr>Our 2025 activities focus on making us:</vt:lpstr>
      <vt:lpstr>Cross organisational projects</vt:lpstr>
      <vt:lpstr>Membership Division Mission</vt:lpstr>
      <vt:lpstr>Membership grades </vt:lpstr>
      <vt:lpstr>Membership - our plan - 2025</vt:lpstr>
      <vt:lpstr>Membership leadership team</vt:lpstr>
      <vt:lpstr>Focus: Membership growth </vt:lpstr>
      <vt:lpstr>Membership 2025 programmes</vt:lpstr>
      <vt:lpstr>Membership 2025 programmes</vt:lpstr>
      <vt:lpstr>Secretariat &amp; Membership Marketing programmes for 2025</vt:lpstr>
      <vt:lpstr>Engineering Knowledge </vt:lpstr>
      <vt:lpstr>Policy and External Affairs</vt:lpstr>
      <vt:lpstr>Membership numbers </vt:lpstr>
      <vt:lpstr>Global membership</vt:lpstr>
      <vt:lpstr>Converting students into engineers!</vt:lpstr>
      <vt:lpstr>How are civils doing?</vt:lpstr>
      <vt:lpstr>Registrants</vt:lpstr>
      <vt:lpstr>Priorities for 2025</vt:lpstr>
      <vt:lpstr>Professional Services programmes for 2025</vt:lpstr>
      <vt:lpstr>Member Engagement review 2025</vt:lpstr>
      <vt:lpstr>Member engagement review</vt:lpstr>
      <vt:lpstr>Member engagement review</vt:lpstr>
      <vt:lpstr>Member engagement review</vt:lpstr>
      <vt:lpstr>Membership Division’s key challenge</vt:lpstr>
      <vt:lpstr>Reviewers and assessors</vt:lpstr>
      <vt:lpstr>PowerPoint Presentation</vt:lpstr>
      <vt:lpstr>Divisions</vt:lpstr>
      <vt:lpstr>Q3 24 Pulse survey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deck title</dc:title>
  <dc:creator>Joanne Hunt</dc:creator>
  <cp:lastModifiedBy>John Andrew Osborne</cp:lastModifiedBy>
  <cp:revision>4</cp:revision>
  <dcterms:created xsi:type="dcterms:W3CDTF">2023-05-23T10:14:53Z</dcterms:created>
  <dcterms:modified xsi:type="dcterms:W3CDTF">2025-01-10T17:25:49Z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0x0101009DFC91D99C29BF4591D608ECD86941BC</vt:lpwstr>
  </property>
</Properties>
</file>