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06" r:id="rId5"/>
    <p:sldId id="633" r:id="rId6"/>
    <p:sldId id="623" r:id="rId7"/>
    <p:sldId id="629" r:id="rId8"/>
    <p:sldId id="632" r:id="rId9"/>
    <p:sldId id="627" r:id="rId10"/>
    <p:sldId id="634" r:id="rId11"/>
    <p:sldId id="630" r:id="rId12"/>
    <p:sldId id="346" r:id="rId13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963C"/>
    <a:srgbClr val="64BCD9"/>
    <a:srgbClr val="E7EAED"/>
    <a:srgbClr val="E97132"/>
    <a:srgbClr val="0F9ED5"/>
    <a:srgbClr val="E65346"/>
    <a:srgbClr val="FF5D5D"/>
    <a:srgbClr val="72DBF5"/>
    <a:srgbClr val="D3E7F1"/>
    <a:srgbClr val="EA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5" autoAdjust="0"/>
    <p:restoredTop sz="93372" autoAdjust="0"/>
  </p:normalViewPr>
  <p:slideViewPr>
    <p:cSldViewPr snapToObjects="1" showGuides="1">
      <p:cViewPr varScale="1">
        <p:scale>
          <a:sx n="121" d="100"/>
          <a:sy n="121" d="100"/>
        </p:scale>
        <p:origin x="34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551384" y="2852936"/>
            <a:ext cx="11305255" cy="1440160"/>
          </a:xfrm>
        </p:spPr>
        <p:txBody>
          <a:bodyPr/>
          <a:lstStyle/>
          <a:p>
            <a:pPr algn="ctr"/>
            <a:r>
              <a:rPr lang="en-US" sz="3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Pre-alignment voluntarily displacement</a:t>
            </a:r>
            <a:endParaRPr lang="en-US"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4943872" y="4437112"/>
            <a:ext cx="2808312" cy="1728192"/>
          </a:xfrm>
        </p:spPr>
        <p:txBody>
          <a:bodyPr>
            <a:normAutofit/>
          </a:bodyPr>
          <a:lstStyle/>
          <a:p>
            <a:r>
              <a:rPr lang="en-GB" sz="1800" dirty="0"/>
              <a:t>Vivien RUDE,</a:t>
            </a:r>
          </a:p>
          <a:p>
            <a:r>
              <a:rPr lang="en-GB" sz="1800" dirty="0"/>
              <a:t>Vincent BARBARROUX</a:t>
            </a:r>
          </a:p>
          <a:p>
            <a:r>
              <a:rPr lang="en-GB" sz="1800" dirty="0"/>
              <a:t>Patrick BESTMANN</a:t>
            </a:r>
          </a:p>
          <a:p>
            <a:endParaRPr lang="en-GB" sz="1800" dirty="0"/>
          </a:p>
          <a:p>
            <a:r>
              <a:rPr lang="en-GB" sz="1600" i="1" dirty="0"/>
              <a:t>      2024-10-02</a:t>
            </a:r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C350DA-15FE-2D30-84A0-1D38E3F93D84}"/>
              </a:ext>
            </a:extLst>
          </p:cNvPr>
          <p:cNvSpPr txBox="1"/>
          <p:nvPr/>
        </p:nvSpPr>
        <p:spPr>
          <a:xfrm>
            <a:off x="767408" y="627040"/>
            <a:ext cx="527900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/>
              <a:t>Safety layers constraints : </a:t>
            </a:r>
          </a:p>
          <a:p>
            <a:pPr lvl="1"/>
            <a:r>
              <a:rPr lang="en-US" sz="1600" dirty="0"/>
              <a:t>After the interconnections, the bellows can accept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 mm of translation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 </a:t>
            </a:r>
            <a:r>
              <a:rPr lang="en-US" sz="1600" dirty="0" err="1"/>
              <a:t>mrad</a:t>
            </a:r>
            <a:r>
              <a:rPr lang="en-US" sz="1600" dirty="0"/>
              <a:t> of torsion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0ED8DF-0E44-AEEC-00ED-E99201268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2B5C84-6196-DEE2-300F-3C5E7A9A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F8CD2D-E04F-1545-EB3B-0B6AEEDF806E}"/>
              </a:ext>
            </a:extLst>
          </p:cNvPr>
          <p:cNvSpPr txBox="1"/>
          <p:nvPr/>
        </p:nvSpPr>
        <p:spPr>
          <a:xfrm>
            <a:off x="767408" y="110292"/>
            <a:ext cx="1031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>
                <a:solidFill>
                  <a:schemeClr val="tx2"/>
                </a:solidFill>
              </a:rPr>
              <a:t>INPUT</a:t>
            </a:r>
            <a:endParaRPr lang="en-US" sz="2200" b="1" u="sng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A44B02-5317-50BE-374D-11DC3CA624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1194"/>
          <a:stretch/>
        </p:blipFill>
        <p:spPr>
          <a:xfrm rot="16200000">
            <a:off x="2683188" y="146249"/>
            <a:ext cx="1224135" cy="332514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8021AF-ED12-E22C-1948-9FA5D0A13769}"/>
              </a:ext>
            </a:extLst>
          </p:cNvPr>
          <p:cNvCxnSpPr>
            <a:cxnSpLocks/>
          </p:cNvCxnSpPr>
          <p:nvPr/>
        </p:nvCxnSpPr>
        <p:spPr>
          <a:xfrm>
            <a:off x="1740106" y="1863875"/>
            <a:ext cx="33843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BC7955-B24B-2CC3-AEBE-B90B27BC01F7}"/>
              </a:ext>
            </a:extLst>
          </p:cNvPr>
          <p:cNvGrpSpPr/>
          <p:nvPr/>
        </p:nvGrpSpPr>
        <p:grpSpPr>
          <a:xfrm>
            <a:off x="5231905" y="1196752"/>
            <a:ext cx="3491797" cy="1224135"/>
            <a:chOff x="4869179" y="2204863"/>
            <a:chExt cx="3491797" cy="122413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AACEE27-6658-3168-F0F5-ABEFA007F3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51194"/>
            <a:stretch/>
          </p:blipFill>
          <p:spPr>
            <a:xfrm rot="16200000">
              <a:off x="5919682" y="1154360"/>
              <a:ext cx="1224135" cy="3325142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CCAE3F2-2459-8DF4-7178-2D39EE6B0B9F}"/>
                </a:ext>
              </a:extLst>
            </p:cNvPr>
            <p:cNvCxnSpPr>
              <a:cxnSpLocks/>
            </p:cNvCxnSpPr>
            <p:nvPr/>
          </p:nvCxnSpPr>
          <p:spPr>
            <a:xfrm>
              <a:off x="4976600" y="2871986"/>
              <a:ext cx="338437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A4A58C3A-D1C8-613E-B4D1-D4C235AC472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3786" y="2352963"/>
            <a:ext cx="903336" cy="23141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1F8DF6F-4756-0C48-C3FF-E67908B33517}"/>
              </a:ext>
            </a:extLst>
          </p:cNvPr>
          <p:cNvSpPr txBox="1"/>
          <p:nvPr/>
        </p:nvSpPr>
        <p:spPr>
          <a:xfrm>
            <a:off x="767408" y="4542242"/>
            <a:ext cx="108526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/>
              <a:t>Range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FRAS range : +/- 2.5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Jack range : +/10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Baseline : </a:t>
            </a:r>
            <a:r>
              <a:rPr lang="en-GB" sz="1600" b="1" dirty="0"/>
              <a:t>When the interconnection is complete, the jacks should be positioned within the mid-range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23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59259E-6 L 4.375E-6 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.01574 L 4.375E-6 -0.015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0.01574 L 4.375E-6 2.59259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large machine in a factory&#10;&#10;Description automatically generated">
            <a:extLst>
              <a:ext uri="{FF2B5EF4-FFF2-40B4-BE49-F238E27FC236}">
                <a16:creationId xmlns:a16="http://schemas.microsoft.com/office/drawing/2014/main" id="{57BA64C8-1481-1F63-1BA3-AE5C6EB2CE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41" t="11150" r="12843" b="14301"/>
          <a:stretch/>
        </p:blipFill>
        <p:spPr>
          <a:xfrm>
            <a:off x="911423" y="1322494"/>
            <a:ext cx="6377213" cy="511256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52A01-8D33-9CDF-9F3B-F6DB2483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42C76-D3C6-9A98-CC64-1D36DD3F3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3989B-A52E-DF1A-FD7C-9A8B48AECFE6}"/>
              </a:ext>
            </a:extLst>
          </p:cNvPr>
          <p:cNvSpPr txBox="1"/>
          <p:nvPr/>
        </p:nvSpPr>
        <p:spPr>
          <a:xfrm>
            <a:off x="767408" y="110292"/>
            <a:ext cx="43316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>
                <a:solidFill>
                  <a:schemeClr val="tx2"/>
                </a:solidFill>
              </a:rPr>
              <a:t>Mechanical</a:t>
            </a:r>
            <a:r>
              <a:rPr lang="fr-CH" sz="2200" b="1" u="sng" dirty="0">
                <a:solidFill>
                  <a:schemeClr val="tx2"/>
                </a:solidFill>
              </a:rPr>
              <a:t> </a:t>
            </a:r>
            <a:r>
              <a:rPr lang="fr-CH" sz="2200" b="1" u="sng" dirty="0" err="1">
                <a:solidFill>
                  <a:schemeClr val="tx2"/>
                </a:solidFill>
              </a:rPr>
              <a:t>Coordinate</a:t>
            </a:r>
            <a:r>
              <a:rPr lang="fr-CH" sz="2200" b="1" u="sng" dirty="0">
                <a:solidFill>
                  <a:schemeClr val="tx2"/>
                </a:solidFill>
              </a:rPr>
              <a:t> system</a:t>
            </a:r>
            <a:endParaRPr lang="en-US" sz="2200" b="1" u="sng" dirty="0">
              <a:solidFill>
                <a:schemeClr val="tx2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C089E85-C3D5-4E9F-4BF8-C85B14563DC8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1945695" y="4206337"/>
            <a:ext cx="3223033" cy="19012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2864A45-B9AD-8E38-CAEB-5430346F8CD8}"/>
              </a:ext>
            </a:extLst>
          </p:cNvPr>
          <p:cNvSpPr/>
          <p:nvPr/>
        </p:nvSpPr>
        <p:spPr>
          <a:xfrm>
            <a:off x="5078194" y="3753663"/>
            <a:ext cx="1566249" cy="452674"/>
          </a:xfrm>
          <a:custGeom>
            <a:avLst/>
            <a:gdLst>
              <a:gd name="connsiteX0" fmla="*/ 0 w 1566249"/>
              <a:gd name="connsiteY0" fmla="*/ 0 h 452674"/>
              <a:gd name="connsiteX1" fmla="*/ 1566249 w 1566249"/>
              <a:gd name="connsiteY1" fmla="*/ 362139 h 452674"/>
              <a:gd name="connsiteX2" fmla="*/ 90534 w 1566249"/>
              <a:gd name="connsiteY2" fmla="*/ 452674 h 452674"/>
              <a:gd name="connsiteX3" fmla="*/ 63374 w 1566249"/>
              <a:gd name="connsiteY3" fmla="*/ 199177 h 452674"/>
              <a:gd name="connsiteX4" fmla="*/ 0 w 1566249"/>
              <a:gd name="connsiteY4" fmla="*/ 0 h 45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6249" h="452674">
                <a:moveTo>
                  <a:pt x="0" y="0"/>
                </a:moveTo>
                <a:lnTo>
                  <a:pt x="1566249" y="362139"/>
                </a:lnTo>
                <a:lnTo>
                  <a:pt x="90534" y="452674"/>
                </a:lnTo>
                <a:lnTo>
                  <a:pt x="63374" y="199177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40C0D0A-562F-87C3-29FE-E27D39E75D8E}"/>
              </a:ext>
            </a:extLst>
          </p:cNvPr>
          <p:cNvSpPr/>
          <p:nvPr/>
        </p:nvSpPr>
        <p:spPr>
          <a:xfrm>
            <a:off x="663901" y="3735556"/>
            <a:ext cx="1261190" cy="751438"/>
          </a:xfrm>
          <a:custGeom>
            <a:avLst/>
            <a:gdLst>
              <a:gd name="connsiteX0" fmla="*/ 1765426 w 2000816"/>
              <a:gd name="connsiteY0" fmla="*/ 0 h 751438"/>
              <a:gd name="connsiteX1" fmla="*/ 1846907 w 2000816"/>
              <a:gd name="connsiteY1" fmla="*/ 344032 h 751438"/>
              <a:gd name="connsiteX2" fmla="*/ 1883121 w 2000816"/>
              <a:gd name="connsiteY2" fmla="*/ 443620 h 751438"/>
              <a:gd name="connsiteX3" fmla="*/ 2000816 w 2000816"/>
              <a:gd name="connsiteY3" fmla="*/ 669957 h 751438"/>
              <a:gd name="connsiteX4" fmla="*/ 0 w 2000816"/>
              <a:gd name="connsiteY4" fmla="*/ 751438 h 751438"/>
              <a:gd name="connsiteX5" fmla="*/ 208230 w 2000816"/>
              <a:gd name="connsiteY5" fmla="*/ 54321 h 751438"/>
              <a:gd name="connsiteX6" fmla="*/ 1765426 w 2000816"/>
              <a:gd name="connsiteY6" fmla="*/ 0 h 75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0816" h="751438">
                <a:moveTo>
                  <a:pt x="1765426" y="0"/>
                </a:moveTo>
                <a:lnTo>
                  <a:pt x="1846907" y="344032"/>
                </a:lnTo>
                <a:lnTo>
                  <a:pt x="1883121" y="443620"/>
                </a:lnTo>
                <a:lnTo>
                  <a:pt x="2000816" y="669957"/>
                </a:lnTo>
                <a:lnTo>
                  <a:pt x="0" y="751438"/>
                </a:lnTo>
                <a:lnTo>
                  <a:pt x="208230" y="54321"/>
                </a:lnTo>
                <a:lnTo>
                  <a:pt x="1765426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DE31DE5-2506-B711-EB88-7EDF06D9BD00}"/>
              </a:ext>
            </a:extLst>
          </p:cNvPr>
          <p:cNvSpPr/>
          <p:nvPr/>
        </p:nvSpPr>
        <p:spPr>
          <a:xfrm>
            <a:off x="2984846" y="4233495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D9BFEBB-60AE-AEAB-F9D0-EFE2960500E0}"/>
              </a:ext>
            </a:extLst>
          </p:cNvPr>
          <p:cNvSpPr/>
          <p:nvPr/>
        </p:nvSpPr>
        <p:spPr>
          <a:xfrm>
            <a:off x="4867467" y="4138433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A829FF-761E-B81F-A6A3-FA9DF30BEE91}"/>
              </a:ext>
            </a:extLst>
          </p:cNvPr>
          <p:cNvSpPr txBox="1"/>
          <p:nvPr/>
        </p:nvSpPr>
        <p:spPr>
          <a:xfrm rot="21382252">
            <a:off x="2467033" y="395376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D9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E589B3D-B69A-F78C-9A27-883D6DA0927A}"/>
              </a:ext>
            </a:extLst>
          </p:cNvPr>
          <p:cNvSpPr txBox="1"/>
          <p:nvPr/>
        </p:nvSpPr>
        <p:spPr>
          <a:xfrm rot="21382252">
            <a:off x="4930850" y="37937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D10</a:t>
            </a: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8DF7CE91-192A-EB13-CFD2-57556CF27C8C}"/>
              </a:ext>
            </a:extLst>
          </p:cNvPr>
          <p:cNvSpPr/>
          <p:nvPr/>
        </p:nvSpPr>
        <p:spPr>
          <a:xfrm>
            <a:off x="7985255" y="1905122"/>
            <a:ext cx="3739081" cy="3947311"/>
          </a:xfrm>
          <a:custGeom>
            <a:avLst/>
            <a:gdLst>
              <a:gd name="connsiteX0" fmla="*/ 1575303 w 3739081"/>
              <a:gd name="connsiteY0" fmla="*/ 0 h 3947311"/>
              <a:gd name="connsiteX1" fmla="*/ 0 w 3739081"/>
              <a:gd name="connsiteY1" fmla="*/ 199176 h 3947311"/>
              <a:gd name="connsiteX2" fmla="*/ 2181885 w 3739081"/>
              <a:gd name="connsiteY2" fmla="*/ 3947311 h 3947311"/>
              <a:gd name="connsiteX3" fmla="*/ 3739081 w 3739081"/>
              <a:gd name="connsiteY3" fmla="*/ 3739081 h 3947311"/>
              <a:gd name="connsiteX4" fmla="*/ 1575303 w 3739081"/>
              <a:gd name="connsiteY4" fmla="*/ 0 h 394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9081" h="3947311">
                <a:moveTo>
                  <a:pt x="1575303" y="0"/>
                </a:moveTo>
                <a:lnTo>
                  <a:pt x="0" y="199176"/>
                </a:lnTo>
                <a:lnTo>
                  <a:pt x="2181885" y="3947311"/>
                </a:lnTo>
                <a:lnTo>
                  <a:pt x="3739081" y="3739081"/>
                </a:lnTo>
                <a:lnTo>
                  <a:pt x="1575303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51BCD41B-20FB-BF88-643A-90D299F6F6D6}"/>
              </a:ext>
            </a:extLst>
          </p:cNvPr>
          <p:cNvCxnSpPr>
            <a:cxnSpLocks/>
          </p:cNvCxnSpPr>
          <p:nvPr/>
        </p:nvCxnSpPr>
        <p:spPr>
          <a:xfrm flipH="1" flipV="1">
            <a:off x="8825929" y="2008017"/>
            <a:ext cx="2163840" cy="37415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28D8AD7-E11F-8135-6F5F-11C373F0ECCD}"/>
              </a:ext>
            </a:extLst>
          </p:cNvPr>
          <p:cNvSpPr/>
          <p:nvPr/>
        </p:nvSpPr>
        <p:spPr>
          <a:xfrm rot="20135468">
            <a:off x="9651173" y="1771691"/>
            <a:ext cx="436458" cy="4263047"/>
          </a:xfrm>
          <a:custGeom>
            <a:avLst/>
            <a:gdLst>
              <a:gd name="connsiteX0" fmla="*/ 436458 w 436458"/>
              <a:gd name="connsiteY0" fmla="*/ 5024673 h 5024673"/>
              <a:gd name="connsiteX1" fmla="*/ 364030 w 436458"/>
              <a:gd name="connsiteY1" fmla="*/ 4852658 h 5024673"/>
              <a:gd name="connsiteX2" fmla="*/ 300656 w 436458"/>
              <a:gd name="connsiteY2" fmla="*/ 4490519 h 5024673"/>
              <a:gd name="connsiteX3" fmla="*/ 255389 w 436458"/>
              <a:gd name="connsiteY3" fmla="*/ 3947311 h 5024673"/>
              <a:gd name="connsiteX4" fmla="*/ 318763 w 436458"/>
              <a:gd name="connsiteY4" fmla="*/ 3630440 h 5024673"/>
              <a:gd name="connsiteX5" fmla="*/ 373084 w 436458"/>
              <a:gd name="connsiteY5" fmla="*/ 3204927 h 5024673"/>
              <a:gd name="connsiteX6" fmla="*/ 327817 w 436458"/>
              <a:gd name="connsiteY6" fmla="*/ 2679826 h 5024673"/>
              <a:gd name="connsiteX7" fmla="*/ 282549 w 436458"/>
              <a:gd name="connsiteY7" fmla="*/ 2390115 h 5024673"/>
              <a:gd name="connsiteX8" fmla="*/ 119587 w 436458"/>
              <a:gd name="connsiteY8" fmla="*/ 2027976 h 5024673"/>
              <a:gd name="connsiteX9" fmla="*/ 47159 w 436458"/>
              <a:gd name="connsiteY9" fmla="*/ 1720159 h 5024673"/>
              <a:gd name="connsiteX10" fmla="*/ 1892 w 436458"/>
              <a:gd name="connsiteY10" fmla="*/ 1348967 h 5024673"/>
              <a:gd name="connsiteX11" fmla="*/ 110533 w 436458"/>
              <a:gd name="connsiteY11" fmla="*/ 778598 h 5024673"/>
              <a:gd name="connsiteX12" fmla="*/ 155801 w 436458"/>
              <a:gd name="connsiteY12" fmla="*/ 497941 h 5024673"/>
              <a:gd name="connsiteX13" fmla="*/ 128640 w 436458"/>
              <a:gd name="connsiteY13" fmla="*/ 235390 h 5024673"/>
              <a:gd name="connsiteX14" fmla="*/ 38106 w 436458"/>
              <a:gd name="connsiteY14" fmla="*/ 0 h 5024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6458" h="5024673">
                <a:moveTo>
                  <a:pt x="436458" y="5024673"/>
                </a:moveTo>
                <a:cubicBezTo>
                  <a:pt x="411561" y="4983178"/>
                  <a:pt x="386664" y="4941683"/>
                  <a:pt x="364030" y="4852658"/>
                </a:cubicBezTo>
                <a:cubicBezTo>
                  <a:pt x="341396" y="4763633"/>
                  <a:pt x="318763" y="4641410"/>
                  <a:pt x="300656" y="4490519"/>
                </a:cubicBezTo>
                <a:cubicBezTo>
                  <a:pt x="282549" y="4339628"/>
                  <a:pt x="252371" y="4090657"/>
                  <a:pt x="255389" y="3947311"/>
                </a:cubicBezTo>
                <a:cubicBezTo>
                  <a:pt x="258407" y="3803965"/>
                  <a:pt x="299147" y="3754171"/>
                  <a:pt x="318763" y="3630440"/>
                </a:cubicBezTo>
                <a:cubicBezTo>
                  <a:pt x="338379" y="3506709"/>
                  <a:pt x="371575" y="3363363"/>
                  <a:pt x="373084" y="3204927"/>
                </a:cubicBezTo>
                <a:cubicBezTo>
                  <a:pt x="374593" y="3046491"/>
                  <a:pt x="342906" y="2815628"/>
                  <a:pt x="327817" y="2679826"/>
                </a:cubicBezTo>
                <a:cubicBezTo>
                  <a:pt x="312728" y="2544024"/>
                  <a:pt x="317254" y="2498757"/>
                  <a:pt x="282549" y="2390115"/>
                </a:cubicBezTo>
                <a:cubicBezTo>
                  <a:pt x="247844" y="2281473"/>
                  <a:pt x="158819" y="2139635"/>
                  <a:pt x="119587" y="2027976"/>
                </a:cubicBezTo>
                <a:cubicBezTo>
                  <a:pt x="80355" y="1916317"/>
                  <a:pt x="66775" y="1833327"/>
                  <a:pt x="47159" y="1720159"/>
                </a:cubicBezTo>
                <a:cubicBezTo>
                  <a:pt x="27543" y="1606991"/>
                  <a:pt x="-8670" y="1505894"/>
                  <a:pt x="1892" y="1348967"/>
                </a:cubicBezTo>
                <a:cubicBezTo>
                  <a:pt x="12454" y="1192040"/>
                  <a:pt x="84882" y="920435"/>
                  <a:pt x="110533" y="778598"/>
                </a:cubicBezTo>
                <a:cubicBezTo>
                  <a:pt x="136184" y="636761"/>
                  <a:pt x="152783" y="588476"/>
                  <a:pt x="155801" y="497941"/>
                </a:cubicBezTo>
                <a:cubicBezTo>
                  <a:pt x="158819" y="407406"/>
                  <a:pt x="148256" y="318380"/>
                  <a:pt x="128640" y="235390"/>
                </a:cubicBezTo>
                <a:cubicBezTo>
                  <a:pt x="109024" y="152400"/>
                  <a:pt x="73565" y="76200"/>
                  <a:pt x="38106" y="0"/>
                </a:cubicBezTo>
              </a:path>
            </a:pathLst>
          </a:custGeom>
          <a:ln w="9525"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F3F7D81-9B1C-C5C9-C149-708E35CCE8C7}"/>
              </a:ext>
            </a:extLst>
          </p:cNvPr>
          <p:cNvSpPr/>
          <p:nvPr/>
        </p:nvSpPr>
        <p:spPr>
          <a:xfrm>
            <a:off x="1275798" y="594192"/>
            <a:ext cx="10498872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Primary axis : Y : </a:t>
            </a:r>
            <a:r>
              <a:rPr lang="en-GB" sz="1400" i="1" dirty="0"/>
              <a:t>Regression line corresponding to the mechanical cold bore axis </a:t>
            </a:r>
            <a:r>
              <a:rPr lang="en-US" sz="1400" i="1" dirty="0"/>
              <a:t>(determined from mechanical mole)</a:t>
            </a:r>
          </a:p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Secondary axis : Z : Normal vector of the plane [Conn-D9, Conn-D10, NConn-D9, NConn-D10]</a:t>
            </a:r>
          </a:p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Origin : Projection of the central cold feet on Y axis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371B3FDF-F070-472D-B389-956C1D8CC0AB}"/>
              </a:ext>
            </a:extLst>
          </p:cNvPr>
          <p:cNvSpPr/>
          <p:nvPr/>
        </p:nvSpPr>
        <p:spPr>
          <a:xfrm>
            <a:off x="10372943" y="5719642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CA03288-C6D3-710D-1C7B-34DAAC9083EB}"/>
              </a:ext>
            </a:extLst>
          </p:cNvPr>
          <p:cNvSpPr txBox="1"/>
          <p:nvPr/>
        </p:nvSpPr>
        <p:spPr>
          <a:xfrm rot="21382252">
            <a:off x="10246802" y="5914544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D9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28DEDE04-8944-3C23-47C7-954B21BED369}"/>
              </a:ext>
            </a:extLst>
          </p:cNvPr>
          <p:cNvSpPr/>
          <p:nvPr/>
        </p:nvSpPr>
        <p:spPr>
          <a:xfrm>
            <a:off x="11342914" y="5586773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AEC1C81-8525-96E3-536E-A10B24939F0E}"/>
              </a:ext>
            </a:extLst>
          </p:cNvPr>
          <p:cNvSpPr/>
          <p:nvPr/>
        </p:nvSpPr>
        <p:spPr>
          <a:xfrm>
            <a:off x="8192436" y="1979442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598A985-9E4F-216B-807E-6E25C5E31BD0}"/>
              </a:ext>
            </a:extLst>
          </p:cNvPr>
          <p:cNvSpPr/>
          <p:nvPr/>
        </p:nvSpPr>
        <p:spPr>
          <a:xfrm>
            <a:off x="9228479" y="1830984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7897CC0-CEAD-ECFA-A53F-A21262982568}"/>
              </a:ext>
            </a:extLst>
          </p:cNvPr>
          <p:cNvSpPr txBox="1"/>
          <p:nvPr/>
        </p:nvSpPr>
        <p:spPr>
          <a:xfrm rot="21382252">
            <a:off x="11210459" y="5766487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D10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4EBE066-9ED5-49A9-DFE8-205C55B4762E}"/>
              </a:ext>
            </a:extLst>
          </p:cNvPr>
          <p:cNvSpPr txBox="1"/>
          <p:nvPr/>
        </p:nvSpPr>
        <p:spPr>
          <a:xfrm rot="21382252">
            <a:off x="7822014" y="1501057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NConn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D10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5708AC-3BA1-83A3-5195-199AC8417A03}"/>
              </a:ext>
            </a:extLst>
          </p:cNvPr>
          <p:cNvSpPr txBox="1"/>
          <p:nvPr/>
        </p:nvSpPr>
        <p:spPr>
          <a:xfrm rot="21382252">
            <a:off x="8985635" y="13391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NConn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D9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A6A1FDF-7065-730F-7BEF-8F5769EF8D55}"/>
              </a:ext>
            </a:extLst>
          </p:cNvPr>
          <p:cNvCxnSpPr>
            <a:cxnSpLocks/>
          </p:cNvCxnSpPr>
          <p:nvPr/>
        </p:nvCxnSpPr>
        <p:spPr>
          <a:xfrm flipV="1">
            <a:off x="9820604" y="2997019"/>
            <a:ext cx="161315" cy="74769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943F5C10-DF0C-13AD-0C9F-1AD13FDCCBA9}"/>
              </a:ext>
            </a:extLst>
          </p:cNvPr>
          <p:cNvCxnSpPr>
            <a:cxnSpLocks/>
          </p:cNvCxnSpPr>
          <p:nvPr/>
        </p:nvCxnSpPr>
        <p:spPr>
          <a:xfrm flipV="1">
            <a:off x="9820604" y="3629683"/>
            <a:ext cx="717920" cy="1150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B85631A6-698E-389F-05A3-162CC663CCD8}"/>
              </a:ext>
            </a:extLst>
          </p:cNvPr>
          <p:cNvCxnSpPr>
            <a:cxnSpLocks/>
          </p:cNvCxnSpPr>
          <p:nvPr/>
        </p:nvCxnSpPr>
        <p:spPr>
          <a:xfrm flipH="1" flipV="1">
            <a:off x="9526388" y="3211406"/>
            <a:ext cx="294216" cy="51443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C1C1307-472C-6FAA-1BC0-034DCB94D3C3}"/>
              </a:ext>
            </a:extLst>
          </p:cNvPr>
          <p:cNvSpPr/>
          <p:nvPr/>
        </p:nvSpPr>
        <p:spPr>
          <a:xfrm>
            <a:off x="409387" y="3211406"/>
            <a:ext cx="502036" cy="20177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BA502F2-6A68-F47C-37F5-898792BA5AE1}"/>
              </a:ext>
            </a:extLst>
          </p:cNvPr>
          <p:cNvCxnSpPr>
            <a:cxnSpLocks/>
          </p:cNvCxnSpPr>
          <p:nvPr/>
        </p:nvCxnSpPr>
        <p:spPr>
          <a:xfrm>
            <a:off x="3912030" y="4176238"/>
            <a:ext cx="1209764" cy="522289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1" name="Table 130">
            <a:extLst>
              <a:ext uri="{FF2B5EF4-FFF2-40B4-BE49-F238E27FC236}">
                <a16:creationId xmlns:a16="http://schemas.microsoft.com/office/drawing/2014/main" id="{36A5E3A4-7B24-D375-438E-7F9023C5B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992467"/>
              </p:ext>
            </p:extLst>
          </p:nvPr>
        </p:nvGraphicFramePr>
        <p:xfrm>
          <a:off x="5454106" y="4633101"/>
          <a:ext cx="407114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9143">
                  <a:extLst>
                    <a:ext uri="{9D8B030D-6E8A-4147-A177-3AD203B41FA5}">
                      <a16:colId xmlns:a16="http://schemas.microsoft.com/office/drawing/2014/main" val="1170580816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val="903963108"/>
                    </a:ext>
                  </a:extLst>
                </a:gridCol>
                <a:gridCol w="1656000">
                  <a:extLst>
                    <a:ext uri="{9D8B030D-6E8A-4147-A177-3AD203B41FA5}">
                      <a16:colId xmlns:a16="http://schemas.microsoft.com/office/drawing/2014/main" val="144796219"/>
                    </a:ext>
                  </a:extLst>
                </a:gridCol>
              </a:tblGrid>
              <a:tr h="139092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Magnet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Maximum residual from the regression line (except flanges)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544229"/>
                  </a:ext>
                </a:extLst>
              </a:tr>
              <a:tr h="139092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radial (mm)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vertical (mm)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378173"/>
                  </a:ext>
                </a:extLst>
              </a:tr>
              <a:tr h="13909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Q2a P3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857258"/>
                  </a:ext>
                </a:extLst>
              </a:tr>
              <a:tr h="13909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Q2a #03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634876"/>
                  </a:ext>
                </a:extLst>
              </a:tr>
              <a:tr h="13909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Q2a #05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648265"/>
                  </a:ext>
                </a:extLst>
              </a:tr>
              <a:tr h="13909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Q2b P2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428930"/>
                  </a:ext>
                </a:extLst>
              </a:tr>
              <a:tr h="13909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Q2b #04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486046"/>
                  </a:ext>
                </a:extLst>
              </a:tr>
              <a:tr h="13909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Q3 #01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840744"/>
                  </a:ext>
                </a:extLst>
              </a:tr>
            </a:tbl>
          </a:graphicData>
        </a:graphic>
      </p:graphicFrame>
      <p:sp>
        <p:nvSpPr>
          <p:cNvPr id="135" name="TextBox 134">
            <a:extLst>
              <a:ext uri="{FF2B5EF4-FFF2-40B4-BE49-F238E27FC236}">
                <a16:creationId xmlns:a16="http://schemas.microsoft.com/office/drawing/2014/main" id="{DBD50E08-F8FC-9B7C-DED4-EEA16309CEE2}"/>
              </a:ext>
            </a:extLst>
          </p:cNvPr>
          <p:cNvSpPr txBox="1"/>
          <p:nvPr/>
        </p:nvSpPr>
        <p:spPr>
          <a:xfrm>
            <a:off x="9901261" y="265329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Z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AF938A4-0431-E231-AC73-F3C0F5A0144F}"/>
              </a:ext>
            </a:extLst>
          </p:cNvPr>
          <p:cNvSpPr txBox="1"/>
          <p:nvPr/>
        </p:nvSpPr>
        <p:spPr>
          <a:xfrm>
            <a:off x="10623238" y="337537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93F60D9-C94D-6D05-74D9-343BAE945312}"/>
              </a:ext>
            </a:extLst>
          </p:cNvPr>
          <p:cNvSpPr txBox="1"/>
          <p:nvPr/>
        </p:nvSpPr>
        <p:spPr>
          <a:xfrm>
            <a:off x="9454119" y="28983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Y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E4699EF0-B152-6DB0-4469-0349C788E5CE}"/>
              </a:ext>
            </a:extLst>
          </p:cNvPr>
          <p:cNvCxnSpPr>
            <a:cxnSpLocks/>
            <a:stCxn id="66" idx="10"/>
          </p:cNvCxnSpPr>
          <p:nvPr/>
        </p:nvCxnSpPr>
        <p:spPr>
          <a:xfrm flipV="1">
            <a:off x="9250526" y="3035249"/>
            <a:ext cx="190123" cy="61468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50C01088-2360-E533-CEE6-5BA053FD7DD5}"/>
              </a:ext>
            </a:extLst>
          </p:cNvPr>
          <p:cNvSpPr txBox="1"/>
          <p:nvPr/>
        </p:nvSpPr>
        <p:spPr>
          <a:xfrm>
            <a:off x="10406145" y="1675393"/>
            <a:ext cx="12394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Regression line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B37D723-0C95-76D0-5B91-70FC60991E6D}"/>
              </a:ext>
            </a:extLst>
          </p:cNvPr>
          <p:cNvSpPr txBox="1"/>
          <p:nvPr/>
        </p:nvSpPr>
        <p:spPr>
          <a:xfrm>
            <a:off x="10372943" y="1378955"/>
            <a:ext cx="1872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Cold bore measurement</a:t>
            </a: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B2C95B02-1DEC-57F4-9A15-939E73837333}"/>
              </a:ext>
            </a:extLst>
          </p:cNvPr>
          <p:cNvCxnSpPr>
            <a:cxnSpLocks/>
          </p:cNvCxnSpPr>
          <p:nvPr/>
        </p:nvCxnSpPr>
        <p:spPr>
          <a:xfrm flipH="1">
            <a:off x="8496721" y="3125475"/>
            <a:ext cx="848810" cy="136151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A69DBCE-B038-396F-EE35-CC74C57F79FF}"/>
              </a:ext>
            </a:extLst>
          </p:cNvPr>
          <p:cNvCxnSpPr/>
          <p:nvPr/>
        </p:nvCxnSpPr>
        <p:spPr>
          <a:xfrm>
            <a:off x="9962125" y="1517454"/>
            <a:ext cx="467656" cy="0"/>
          </a:xfrm>
          <a:prstGeom prst="line">
            <a:avLst/>
          </a:prstGeom>
          <a:ln w="9525"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556BF4A2-4AE3-3120-B0F3-B50D655534BE}"/>
              </a:ext>
            </a:extLst>
          </p:cNvPr>
          <p:cNvCxnSpPr/>
          <p:nvPr/>
        </p:nvCxnSpPr>
        <p:spPr>
          <a:xfrm>
            <a:off x="9945736" y="1830984"/>
            <a:ext cx="46765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970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27495E-D701-F4A8-D532-BCBC31E63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16" y="4965607"/>
            <a:ext cx="1625300" cy="185584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 Box 12">
            <a:extLst>
              <a:ext uri="{FF2B5EF4-FFF2-40B4-BE49-F238E27FC236}">
                <a16:creationId xmlns:a16="http://schemas.microsoft.com/office/drawing/2014/main" id="{0CE3621A-45FC-5F49-D5BD-397837488B50}"/>
              </a:ext>
            </a:extLst>
          </p:cNvPr>
          <p:cNvSpPr txBox="1"/>
          <p:nvPr/>
        </p:nvSpPr>
        <p:spPr>
          <a:xfrm>
            <a:off x="7088216" y="5053645"/>
            <a:ext cx="169033" cy="12425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GB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D11</a:t>
            </a:r>
            <a:endParaRPr lang="fr-FR" sz="100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Box 25">
            <a:extLst>
              <a:ext uri="{FF2B5EF4-FFF2-40B4-BE49-F238E27FC236}">
                <a16:creationId xmlns:a16="http://schemas.microsoft.com/office/drawing/2014/main" id="{1BCBCA21-C465-C543-2AD1-E23CE8FF93F3}"/>
              </a:ext>
            </a:extLst>
          </p:cNvPr>
          <p:cNvSpPr txBox="1"/>
          <p:nvPr/>
        </p:nvSpPr>
        <p:spPr>
          <a:xfrm>
            <a:off x="6366304" y="5053645"/>
            <a:ext cx="169033" cy="12425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GB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fr-FR" sz="100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BB37CC-5708-96D7-7E73-6CC138DF0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Vivien RUDE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E9CC4-D503-8F56-4EE1-2A54F4340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1B992AD-77EE-1B28-7791-E4C6D9A4CE9F}"/>
              </a:ext>
            </a:extLst>
          </p:cNvPr>
          <p:cNvSpPr txBox="1"/>
          <p:nvPr/>
        </p:nvSpPr>
        <p:spPr>
          <a:xfrm>
            <a:off x="767408" y="110292"/>
            <a:ext cx="77444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Delta Mechanical and Magnetic (axis and magnetic field)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24B2943-2BA2-70E3-0B24-4C96710CAA03}"/>
              </a:ext>
            </a:extLst>
          </p:cNvPr>
          <p:cNvCxnSpPr>
            <a:cxnSpLocks/>
          </p:cNvCxnSpPr>
          <p:nvPr/>
        </p:nvCxnSpPr>
        <p:spPr>
          <a:xfrm flipH="1">
            <a:off x="95492" y="2434914"/>
            <a:ext cx="11966910" cy="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6DCCAA00-81CE-7032-BF11-3E180189038E}"/>
              </a:ext>
            </a:extLst>
          </p:cNvPr>
          <p:cNvCxnSpPr>
            <a:cxnSpLocks/>
          </p:cNvCxnSpPr>
          <p:nvPr/>
        </p:nvCxnSpPr>
        <p:spPr>
          <a:xfrm flipH="1">
            <a:off x="95492" y="4190431"/>
            <a:ext cx="11966910" cy="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TextBox 221">
            <a:extLst>
              <a:ext uri="{FF2B5EF4-FFF2-40B4-BE49-F238E27FC236}">
                <a16:creationId xmlns:a16="http://schemas.microsoft.com/office/drawing/2014/main" id="{46FDE486-BB8A-E24D-87E9-2968D99A759C}"/>
              </a:ext>
            </a:extLst>
          </p:cNvPr>
          <p:cNvSpPr txBox="1"/>
          <p:nvPr/>
        </p:nvSpPr>
        <p:spPr>
          <a:xfrm>
            <a:off x="983432" y="64228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Q3 #01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B6A2A7D4-92CA-FCEF-0D49-B10D53DDEC14}"/>
              </a:ext>
            </a:extLst>
          </p:cNvPr>
          <p:cNvGrpSpPr/>
          <p:nvPr/>
        </p:nvGrpSpPr>
        <p:grpSpPr>
          <a:xfrm>
            <a:off x="3966825" y="5282739"/>
            <a:ext cx="1419544" cy="1525460"/>
            <a:chOff x="2972940" y="2987367"/>
            <a:chExt cx="2880320" cy="3095228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120AF39F-69F3-47BF-A366-33AC15889F29}"/>
                </a:ext>
              </a:extLst>
            </p:cNvPr>
            <p:cNvSpPr/>
            <p:nvPr/>
          </p:nvSpPr>
          <p:spPr>
            <a:xfrm>
              <a:off x="3989828" y="5770175"/>
              <a:ext cx="944880" cy="312420"/>
            </a:xfrm>
            <a:custGeom>
              <a:avLst/>
              <a:gdLst>
                <a:gd name="connsiteX0" fmla="*/ 0 w 944880"/>
                <a:gd name="connsiteY0" fmla="*/ 30480 h 312420"/>
                <a:gd name="connsiteX1" fmla="*/ 144780 w 944880"/>
                <a:gd name="connsiteY1" fmla="*/ 76200 h 312420"/>
                <a:gd name="connsiteX2" fmla="*/ 327660 w 944880"/>
                <a:gd name="connsiteY2" fmla="*/ 91440 h 312420"/>
                <a:gd name="connsiteX3" fmla="*/ 449580 w 944880"/>
                <a:gd name="connsiteY3" fmla="*/ 91440 h 312420"/>
                <a:gd name="connsiteX4" fmla="*/ 594360 w 944880"/>
                <a:gd name="connsiteY4" fmla="*/ 91440 h 312420"/>
                <a:gd name="connsiteX5" fmla="*/ 655320 w 944880"/>
                <a:gd name="connsiteY5" fmla="*/ 68580 h 312420"/>
                <a:gd name="connsiteX6" fmla="*/ 746760 w 944880"/>
                <a:gd name="connsiteY6" fmla="*/ 53340 h 312420"/>
                <a:gd name="connsiteX7" fmla="*/ 853440 w 944880"/>
                <a:gd name="connsiteY7" fmla="*/ 30480 h 312420"/>
                <a:gd name="connsiteX8" fmla="*/ 906780 w 944880"/>
                <a:gd name="connsiteY8" fmla="*/ 0 h 312420"/>
                <a:gd name="connsiteX9" fmla="*/ 937260 w 944880"/>
                <a:gd name="connsiteY9" fmla="*/ 0 h 312420"/>
                <a:gd name="connsiteX10" fmla="*/ 944880 w 944880"/>
                <a:gd name="connsiteY10" fmla="*/ 259080 h 312420"/>
                <a:gd name="connsiteX11" fmla="*/ 792480 w 944880"/>
                <a:gd name="connsiteY11" fmla="*/ 289560 h 312420"/>
                <a:gd name="connsiteX12" fmla="*/ 678180 w 944880"/>
                <a:gd name="connsiteY12" fmla="*/ 297180 h 312420"/>
                <a:gd name="connsiteX13" fmla="*/ 579120 w 944880"/>
                <a:gd name="connsiteY13" fmla="*/ 312420 h 312420"/>
                <a:gd name="connsiteX14" fmla="*/ 426720 w 944880"/>
                <a:gd name="connsiteY14" fmla="*/ 312420 h 312420"/>
                <a:gd name="connsiteX15" fmla="*/ 312420 w 944880"/>
                <a:gd name="connsiteY15" fmla="*/ 312420 h 312420"/>
                <a:gd name="connsiteX16" fmla="*/ 198120 w 944880"/>
                <a:gd name="connsiteY16" fmla="*/ 304800 h 312420"/>
                <a:gd name="connsiteX17" fmla="*/ 99060 w 944880"/>
                <a:gd name="connsiteY17" fmla="*/ 281940 h 312420"/>
                <a:gd name="connsiteX18" fmla="*/ 30480 w 944880"/>
                <a:gd name="connsiteY18" fmla="*/ 274320 h 312420"/>
                <a:gd name="connsiteX19" fmla="*/ 0 w 944880"/>
                <a:gd name="connsiteY19" fmla="*/ 259080 h 312420"/>
                <a:gd name="connsiteX20" fmla="*/ 0 w 944880"/>
                <a:gd name="connsiteY20" fmla="*/ 304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4880" h="31242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CC09FAB0-5AB6-B933-F811-606CA6072168}"/>
                </a:ext>
              </a:extLst>
            </p:cNvPr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0326B626-B3A9-A7FE-2B1B-EA504051B4A1}"/>
                </a:ext>
              </a:extLst>
            </p:cNvPr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C5926D04-ED33-9B5F-6AFF-5EC9041CDA5B}"/>
              </a:ext>
            </a:extLst>
          </p:cNvPr>
          <p:cNvCxnSpPr>
            <a:cxnSpLocks/>
          </p:cNvCxnSpPr>
          <p:nvPr/>
        </p:nvCxnSpPr>
        <p:spPr>
          <a:xfrm flipV="1">
            <a:off x="4676091" y="4723061"/>
            <a:ext cx="0" cy="128012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BA713265-3D3E-F98A-14BB-B82DD0CAFE8E}"/>
              </a:ext>
            </a:extLst>
          </p:cNvPr>
          <p:cNvCxnSpPr/>
          <p:nvPr/>
        </p:nvCxnSpPr>
        <p:spPr>
          <a:xfrm>
            <a:off x="4676091" y="6003185"/>
            <a:ext cx="379868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E3F8064F-9A55-14FB-1465-2C56C778808E}"/>
              </a:ext>
            </a:extLst>
          </p:cNvPr>
          <p:cNvCxnSpPr>
            <a:cxnSpLocks/>
          </p:cNvCxnSpPr>
          <p:nvPr/>
        </p:nvCxnSpPr>
        <p:spPr>
          <a:xfrm rot="16200000">
            <a:off x="4486157" y="5813251"/>
            <a:ext cx="379868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0" name="TextBox 229">
            <a:extLst>
              <a:ext uri="{FF2B5EF4-FFF2-40B4-BE49-F238E27FC236}">
                <a16:creationId xmlns:a16="http://schemas.microsoft.com/office/drawing/2014/main" id="{3D394397-ED09-E0A4-74DE-8924099D5FD6}"/>
              </a:ext>
            </a:extLst>
          </p:cNvPr>
          <p:cNvSpPr txBox="1"/>
          <p:nvPr/>
        </p:nvSpPr>
        <p:spPr>
          <a:xfrm>
            <a:off x="5055959" y="590635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dirty="0">
                <a:solidFill>
                  <a:srgbClr val="FF0000"/>
                </a:solidFill>
                <a:latin typeface="Aptos" panose="02110004020202020204"/>
              </a:rPr>
              <a:t>X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C7211F55-0B42-EB82-B0E3-7FEDBA3B83B8}"/>
              </a:ext>
            </a:extLst>
          </p:cNvPr>
          <p:cNvSpPr txBox="1"/>
          <p:nvPr/>
        </p:nvSpPr>
        <p:spPr>
          <a:xfrm>
            <a:off x="4418275" y="5623316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dirty="0">
                <a:solidFill>
                  <a:srgbClr val="FF0000"/>
                </a:solidFill>
                <a:latin typeface="Aptos" panose="02110004020202020204"/>
              </a:rPr>
              <a:t>Z</a:t>
            </a:r>
          </a:p>
        </p:txBody>
      </p: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ED4D133B-B4C9-F151-414B-3F6CEEDA1855}"/>
              </a:ext>
            </a:extLst>
          </p:cNvPr>
          <p:cNvCxnSpPr>
            <a:cxnSpLocks/>
          </p:cNvCxnSpPr>
          <p:nvPr/>
        </p:nvCxnSpPr>
        <p:spPr>
          <a:xfrm flipH="1" flipV="1">
            <a:off x="4170957" y="4840093"/>
            <a:ext cx="505134" cy="1163092"/>
          </a:xfrm>
          <a:prstGeom prst="straightConnector1">
            <a:avLst/>
          </a:prstGeom>
          <a:noFill/>
          <a:ln w="19050" cap="flat" cmpd="sng" algn="ctr">
            <a:solidFill>
              <a:srgbClr val="A02B93"/>
            </a:solidFill>
            <a:prstDash val="dash"/>
            <a:miter lim="800000"/>
            <a:tailEnd type="triangle"/>
          </a:ln>
          <a:effectLst/>
        </p:spPr>
      </p:cxnSp>
      <p:sp>
        <p:nvSpPr>
          <p:cNvPr id="233" name="TextBox 232">
            <a:extLst>
              <a:ext uri="{FF2B5EF4-FFF2-40B4-BE49-F238E27FC236}">
                <a16:creationId xmlns:a16="http://schemas.microsoft.com/office/drawing/2014/main" id="{8E28C37D-04D8-D7B4-1653-12B0B42F5802}"/>
              </a:ext>
            </a:extLst>
          </p:cNvPr>
          <p:cNvSpPr txBox="1"/>
          <p:nvPr/>
        </p:nvSpPr>
        <p:spPr>
          <a:xfrm>
            <a:off x="3432260" y="4512689"/>
            <a:ext cx="829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Magnetic </a:t>
            </a:r>
          </a:p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field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754A9BE-3D7C-E36C-40C2-35525696CEDA}"/>
              </a:ext>
            </a:extLst>
          </p:cNvPr>
          <p:cNvSpPr txBox="1"/>
          <p:nvPr/>
        </p:nvSpPr>
        <p:spPr>
          <a:xfrm>
            <a:off x="2945682" y="5120439"/>
            <a:ext cx="12225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500" dirty="0">
                <a:solidFill>
                  <a:srgbClr val="7030A0"/>
                </a:solidFill>
                <a:latin typeface="Aptos" panose="02110004020202020204"/>
              </a:rPr>
              <a:t>+2.550 </a:t>
            </a:r>
            <a:r>
              <a:rPr lang="en-US" sz="1500" dirty="0" err="1">
                <a:solidFill>
                  <a:srgbClr val="7030A0"/>
                </a:solidFill>
                <a:latin typeface="Aptos" panose="02110004020202020204"/>
              </a:rPr>
              <a:t>mrad</a:t>
            </a:r>
            <a:endParaRPr lang="en-US" sz="1500" dirty="0">
              <a:solidFill>
                <a:srgbClr val="7030A0"/>
              </a:solidFill>
              <a:latin typeface="Aptos" panose="02110004020202020204"/>
            </a:endParaRPr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EA875515-74A3-18C4-16DC-81A9CD2AD76F}"/>
              </a:ext>
            </a:extLst>
          </p:cNvPr>
          <p:cNvSpPr/>
          <p:nvPr/>
        </p:nvSpPr>
        <p:spPr>
          <a:xfrm rot="19883878">
            <a:off x="4362183" y="5159459"/>
            <a:ext cx="303420" cy="78074"/>
          </a:xfrm>
          <a:custGeom>
            <a:avLst/>
            <a:gdLst>
              <a:gd name="connsiteX0" fmla="*/ 0 w 276225"/>
              <a:gd name="connsiteY0" fmla="*/ 1058 h 77258"/>
              <a:gd name="connsiteX1" fmla="*/ 142875 w 276225"/>
              <a:gd name="connsiteY1" fmla="*/ 10583 h 77258"/>
              <a:gd name="connsiteX2" fmla="*/ 276225 w 276225"/>
              <a:gd name="connsiteY2" fmla="*/ 77258 h 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77258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w="19050" cap="flat" cmpd="sng" algn="ctr">
            <a:solidFill>
              <a:srgbClr val="A02B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13A577CB-DCFF-5619-8F60-BA57C27D2BF2}"/>
              </a:ext>
            </a:extLst>
          </p:cNvPr>
          <p:cNvSpPr txBox="1"/>
          <p:nvPr/>
        </p:nvSpPr>
        <p:spPr>
          <a:xfrm>
            <a:off x="3931550" y="4201298"/>
            <a:ext cx="13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Mechanical direction</a:t>
            </a:r>
          </a:p>
          <a:p>
            <a:pPr algn="ctr"/>
            <a:r>
              <a:rPr lang="en-US" sz="1000" dirty="0"/>
              <a:t>(Z axis)</a:t>
            </a:r>
          </a:p>
        </p:txBody>
      </p: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F75B242A-FCF4-7346-86D8-57DB77314A9F}"/>
              </a:ext>
            </a:extLst>
          </p:cNvPr>
          <p:cNvCxnSpPr/>
          <p:nvPr/>
        </p:nvCxnSpPr>
        <p:spPr>
          <a:xfrm>
            <a:off x="3019885" y="1232223"/>
            <a:ext cx="2726387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51089994-04E9-CA14-2071-26B7506A54E8}"/>
              </a:ext>
            </a:extLst>
          </p:cNvPr>
          <p:cNvCxnSpPr>
            <a:cxnSpLocks/>
          </p:cNvCxnSpPr>
          <p:nvPr/>
        </p:nvCxnSpPr>
        <p:spPr>
          <a:xfrm flipV="1">
            <a:off x="3019884" y="1128526"/>
            <a:ext cx="2506866" cy="882451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2" name="TextBox 241">
            <a:extLst>
              <a:ext uri="{FF2B5EF4-FFF2-40B4-BE49-F238E27FC236}">
                <a16:creationId xmlns:a16="http://schemas.microsoft.com/office/drawing/2014/main" id="{8D707226-A018-6FF6-6016-FDFF0E1DD687}"/>
              </a:ext>
            </a:extLst>
          </p:cNvPr>
          <p:cNvSpPr txBox="1"/>
          <p:nvPr/>
        </p:nvSpPr>
        <p:spPr>
          <a:xfrm>
            <a:off x="2613910" y="1446664"/>
            <a:ext cx="764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=0.60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6E6011C9-CE26-D331-F059-B72E30CB9AF4}"/>
              </a:ext>
            </a:extLst>
          </p:cNvPr>
          <p:cNvSpPr txBox="1"/>
          <p:nvPr/>
        </p:nvSpPr>
        <p:spPr>
          <a:xfrm>
            <a:off x="5505254" y="1011614"/>
            <a:ext cx="7697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=-0.12mm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3609A2F3-813C-85E3-8B3F-DDD5F3A5D337}"/>
              </a:ext>
            </a:extLst>
          </p:cNvPr>
          <p:cNvCxnSpPr/>
          <p:nvPr/>
        </p:nvCxnSpPr>
        <p:spPr>
          <a:xfrm>
            <a:off x="4534725" y="1220752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>
            <a:extLst>
              <a:ext uri="{FF2B5EF4-FFF2-40B4-BE49-F238E27FC236}">
                <a16:creationId xmlns:a16="http://schemas.microsoft.com/office/drawing/2014/main" id="{7ED11A0E-05E9-8D38-83E0-BF6687F43844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4291838" y="1442421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6" name="TextBox 245">
            <a:extLst>
              <a:ext uri="{FF2B5EF4-FFF2-40B4-BE49-F238E27FC236}">
                <a16:creationId xmlns:a16="http://schemas.microsoft.com/office/drawing/2014/main" id="{81036B59-AD0A-672F-9757-EA81CD09273A}"/>
              </a:ext>
            </a:extLst>
          </p:cNvPr>
          <p:cNvSpPr txBox="1"/>
          <p:nvPr/>
        </p:nvSpPr>
        <p:spPr>
          <a:xfrm>
            <a:off x="4936225" y="100575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25B79526-CB3F-4873-8475-D6DF6104E07B}"/>
              </a:ext>
            </a:extLst>
          </p:cNvPr>
          <p:cNvSpPr txBox="1"/>
          <p:nvPr/>
        </p:nvSpPr>
        <p:spPr>
          <a:xfrm>
            <a:off x="4515143" y="158801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7DC5C58C-AEE6-D1A3-2E83-3FC3FF5794D3}"/>
              </a:ext>
            </a:extLst>
          </p:cNvPr>
          <p:cNvSpPr txBox="1"/>
          <p:nvPr/>
        </p:nvSpPr>
        <p:spPr>
          <a:xfrm rot="20220456">
            <a:off x="3255451" y="1726415"/>
            <a:ext cx="1122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Magnetic axis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1E3B7111-46AD-48F1-EAF0-C66901840F81}"/>
              </a:ext>
            </a:extLst>
          </p:cNvPr>
          <p:cNvSpPr txBox="1"/>
          <p:nvPr/>
        </p:nvSpPr>
        <p:spPr>
          <a:xfrm>
            <a:off x="2935101" y="950059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Mechanical axis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8FF164F2-5051-9FC2-0CDB-0B5C67522F85}"/>
              </a:ext>
            </a:extLst>
          </p:cNvPr>
          <p:cNvSpPr txBox="1"/>
          <p:nvPr/>
        </p:nvSpPr>
        <p:spPr>
          <a:xfrm>
            <a:off x="4686017" y="3227758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Mechanical axis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79A6A640-E46B-EA71-64AA-EAF34C931F99}"/>
              </a:ext>
            </a:extLst>
          </p:cNvPr>
          <p:cNvSpPr txBox="1"/>
          <p:nvPr/>
        </p:nvSpPr>
        <p:spPr>
          <a:xfrm rot="21317873">
            <a:off x="3320232" y="2843508"/>
            <a:ext cx="1122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Magnetic axis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FE76D379-49BD-00B7-ED45-ECEFEB1BEEA8}"/>
              </a:ext>
            </a:extLst>
          </p:cNvPr>
          <p:cNvSpPr txBox="1"/>
          <p:nvPr/>
        </p:nvSpPr>
        <p:spPr>
          <a:xfrm>
            <a:off x="2929573" y="3231299"/>
            <a:ext cx="764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=0.31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8996A1E4-2CE4-3289-28E5-8E0E67EB9746}"/>
              </a:ext>
            </a:extLst>
          </p:cNvPr>
          <p:cNvSpPr txBox="1"/>
          <p:nvPr/>
        </p:nvSpPr>
        <p:spPr>
          <a:xfrm>
            <a:off x="5640457" y="2994647"/>
            <a:ext cx="764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highlight>
                  <a:srgbClr val="00FF00"/>
                </a:highlight>
                <a:sym typeface="Symbol" panose="05050102010706020507" pitchFamily="18" charset="2"/>
              </a:rPr>
              <a:t> =0.39 mm </a:t>
            </a:r>
            <a:endParaRPr lang="en-US" sz="800" i="1" dirty="0">
              <a:highlight>
                <a:srgbClr val="00FF00"/>
              </a:highlight>
            </a:endParaRPr>
          </a:p>
        </p:txBody>
      </p: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992B4132-88EE-1088-0F62-E990BD4CEA39}"/>
              </a:ext>
            </a:extLst>
          </p:cNvPr>
          <p:cNvCxnSpPr/>
          <p:nvPr/>
        </p:nvCxnSpPr>
        <p:spPr>
          <a:xfrm>
            <a:off x="4676597" y="3491395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C492408A-A534-6A1C-086C-8F69B6F6B138}"/>
              </a:ext>
            </a:extLst>
          </p:cNvPr>
          <p:cNvCxnSpPr>
            <a:cxnSpLocks/>
          </p:cNvCxnSpPr>
          <p:nvPr/>
        </p:nvCxnSpPr>
        <p:spPr>
          <a:xfrm rot="5400000" flipH="1">
            <a:off x="4433710" y="3223013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8" name="TextBox 257">
            <a:extLst>
              <a:ext uri="{FF2B5EF4-FFF2-40B4-BE49-F238E27FC236}">
                <a16:creationId xmlns:a16="http://schemas.microsoft.com/office/drawing/2014/main" id="{0F0A5944-C015-3AF8-7CB9-A82C93066178}"/>
              </a:ext>
            </a:extLst>
          </p:cNvPr>
          <p:cNvSpPr txBox="1"/>
          <p:nvPr/>
        </p:nvSpPr>
        <p:spPr>
          <a:xfrm>
            <a:off x="5078097" y="344040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9D18C84E-BB41-1CB9-660B-618CE9BFCD86}"/>
              </a:ext>
            </a:extLst>
          </p:cNvPr>
          <p:cNvSpPr txBox="1"/>
          <p:nvPr/>
        </p:nvSpPr>
        <p:spPr>
          <a:xfrm>
            <a:off x="4674341" y="2928390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Z</a:t>
            </a:r>
          </a:p>
        </p:txBody>
      </p: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BA2DB2FC-39F9-ED21-A248-574EF656F93D}"/>
              </a:ext>
            </a:extLst>
          </p:cNvPr>
          <p:cNvCxnSpPr>
            <a:cxnSpLocks/>
          </p:cNvCxnSpPr>
          <p:nvPr/>
        </p:nvCxnSpPr>
        <p:spPr>
          <a:xfrm flipV="1">
            <a:off x="3152682" y="3002453"/>
            <a:ext cx="2465940" cy="183175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36DA8046-7A6B-E973-430B-51A8783CB55C}"/>
              </a:ext>
            </a:extLst>
          </p:cNvPr>
          <p:cNvCxnSpPr/>
          <p:nvPr/>
        </p:nvCxnSpPr>
        <p:spPr>
          <a:xfrm>
            <a:off x="3190040" y="3478034"/>
            <a:ext cx="2726387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5" name="Picture 264">
            <a:extLst>
              <a:ext uri="{FF2B5EF4-FFF2-40B4-BE49-F238E27FC236}">
                <a16:creationId xmlns:a16="http://schemas.microsoft.com/office/drawing/2014/main" id="{7635D46B-BF15-E77B-C158-BC56633E8A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1748"/>
          <a:stretch/>
        </p:blipFill>
        <p:spPr>
          <a:xfrm rot="16200000">
            <a:off x="790602" y="717613"/>
            <a:ext cx="768940" cy="2064992"/>
          </a:xfrm>
          <a:prstGeom prst="rect">
            <a:avLst/>
          </a:prstGeom>
        </p:spPr>
      </p:pic>
      <p:pic>
        <p:nvPicPr>
          <p:cNvPr id="267" name="Picture 266">
            <a:extLst>
              <a:ext uri="{FF2B5EF4-FFF2-40B4-BE49-F238E27FC236}">
                <a16:creationId xmlns:a16="http://schemas.microsoft.com/office/drawing/2014/main" id="{AF250C14-07E8-2FAC-61AD-A9A6893E66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658"/>
          <a:stretch/>
        </p:blipFill>
        <p:spPr>
          <a:xfrm>
            <a:off x="112433" y="3081461"/>
            <a:ext cx="2130913" cy="720187"/>
          </a:xfrm>
          <a:prstGeom prst="rect">
            <a:avLst/>
          </a:prstGeom>
        </p:spPr>
      </p:pic>
      <p:sp>
        <p:nvSpPr>
          <p:cNvPr id="272" name="TextBox 271">
            <a:extLst>
              <a:ext uri="{FF2B5EF4-FFF2-40B4-BE49-F238E27FC236}">
                <a16:creationId xmlns:a16="http://schemas.microsoft.com/office/drawing/2014/main" id="{90086519-FE53-EDF5-F1BA-3453B506FA30}"/>
              </a:ext>
            </a:extLst>
          </p:cNvPr>
          <p:cNvSpPr txBox="1"/>
          <p:nvPr/>
        </p:nvSpPr>
        <p:spPr>
          <a:xfrm>
            <a:off x="95492" y="1167554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97D5379D-BA89-9DE0-0E5F-8E4B39900D28}"/>
              </a:ext>
            </a:extLst>
          </p:cNvPr>
          <p:cNvSpPr txBox="1"/>
          <p:nvPr/>
        </p:nvSpPr>
        <p:spPr>
          <a:xfrm>
            <a:off x="95492" y="255005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3CE76C6-521B-CA9F-85A2-4CE54E7EBC09}"/>
              </a:ext>
            </a:extLst>
          </p:cNvPr>
          <p:cNvSpPr/>
          <p:nvPr/>
        </p:nvSpPr>
        <p:spPr>
          <a:xfrm>
            <a:off x="7876502" y="4503997"/>
            <a:ext cx="4173810" cy="18981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500" dirty="0">
                <a:solidFill>
                  <a:schemeClr val="tx1"/>
                </a:solidFill>
              </a:rPr>
              <a:t>This rotation also occurs between the end cover and the magnetic axis. All the auxiliary lines are installed with respect to the Z-axis.</a:t>
            </a:r>
            <a:endParaRPr lang="en-US" sz="15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CACBC6B-9224-BF3B-620B-B1DB3C98DD1A}"/>
              </a:ext>
            </a:extLst>
          </p:cNvPr>
          <p:cNvCxnSpPr>
            <a:cxnSpLocks/>
          </p:cNvCxnSpPr>
          <p:nvPr/>
        </p:nvCxnSpPr>
        <p:spPr>
          <a:xfrm flipV="1">
            <a:off x="6819627" y="4512689"/>
            <a:ext cx="0" cy="1490496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56D45C7-6B03-ADDD-90DB-81F5DF9715D9}"/>
              </a:ext>
            </a:extLst>
          </p:cNvPr>
          <p:cNvCxnSpPr>
            <a:cxnSpLocks/>
          </p:cNvCxnSpPr>
          <p:nvPr/>
        </p:nvCxnSpPr>
        <p:spPr>
          <a:xfrm flipH="1" flipV="1">
            <a:off x="6185724" y="4543596"/>
            <a:ext cx="633903" cy="1459589"/>
          </a:xfrm>
          <a:prstGeom prst="straightConnector1">
            <a:avLst/>
          </a:prstGeom>
          <a:noFill/>
          <a:ln w="57150" cap="flat" cmpd="sng" algn="ctr">
            <a:solidFill>
              <a:srgbClr val="A02B9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D7EBB31-F40B-4B57-C827-DB1E3FB06A64}"/>
              </a:ext>
            </a:extLst>
          </p:cNvPr>
          <p:cNvSpPr txBox="1"/>
          <p:nvPr/>
        </p:nvSpPr>
        <p:spPr>
          <a:xfrm>
            <a:off x="5425687" y="4209593"/>
            <a:ext cx="829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Magnetic </a:t>
            </a:r>
          </a:p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field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B173204-3750-E06E-B6D8-EEED5FCA5977}"/>
              </a:ext>
            </a:extLst>
          </p:cNvPr>
          <p:cNvSpPr/>
          <p:nvPr/>
        </p:nvSpPr>
        <p:spPr>
          <a:xfrm rot="19883878">
            <a:off x="6505719" y="5159459"/>
            <a:ext cx="303420" cy="78074"/>
          </a:xfrm>
          <a:custGeom>
            <a:avLst/>
            <a:gdLst>
              <a:gd name="connsiteX0" fmla="*/ 0 w 276225"/>
              <a:gd name="connsiteY0" fmla="*/ 1058 h 77258"/>
              <a:gd name="connsiteX1" fmla="*/ 142875 w 276225"/>
              <a:gd name="connsiteY1" fmla="*/ 10583 h 77258"/>
              <a:gd name="connsiteX2" fmla="*/ 276225 w 276225"/>
              <a:gd name="connsiteY2" fmla="*/ 77258 h 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77258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w="19050" cap="flat" cmpd="sng" algn="ctr">
            <a:solidFill>
              <a:srgbClr val="A02B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EF42B69-0DA3-54D2-E03B-FE549EE54DF4}"/>
              </a:ext>
            </a:extLst>
          </p:cNvPr>
          <p:cNvSpPr txBox="1"/>
          <p:nvPr/>
        </p:nvSpPr>
        <p:spPr>
          <a:xfrm>
            <a:off x="6152404" y="4201298"/>
            <a:ext cx="13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Mechanical direction</a:t>
            </a:r>
          </a:p>
          <a:p>
            <a:pPr algn="ctr"/>
            <a:r>
              <a:rPr lang="en-US" sz="1000" dirty="0"/>
              <a:t>(Z axis)</a:t>
            </a:r>
          </a:p>
        </p:txBody>
      </p:sp>
    </p:spTree>
    <p:extLst>
      <p:ext uri="{BB962C8B-B14F-4D97-AF65-F5344CB8AC3E}">
        <p14:creationId xmlns:p14="http://schemas.microsoft.com/office/powerpoint/2010/main" val="442346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CCC03-3F15-E546-1091-5BBA8DF38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34BE7-A284-9E57-EC37-AAA6B4942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AEFDA7-F9D2-769C-CF3F-EB46D3EA88D8}"/>
              </a:ext>
            </a:extLst>
          </p:cNvPr>
          <p:cNvSpPr txBox="1"/>
          <p:nvPr/>
        </p:nvSpPr>
        <p:spPr>
          <a:xfrm>
            <a:off x="767408" y="110292"/>
            <a:ext cx="8576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Delta Mechanical and Magnetic (Constant at warm and at cold)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556425-DF71-5DBA-C070-7828EDD048CF}"/>
              </a:ext>
            </a:extLst>
          </p:cNvPr>
          <p:cNvSpPr txBox="1"/>
          <p:nvPr/>
        </p:nvSpPr>
        <p:spPr>
          <a:xfrm>
            <a:off x="1343472" y="764704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: Q2#P3 in vertical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53F7ED-5CE7-74C5-DAB1-44560DC1A66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687" y="1296524"/>
            <a:ext cx="11858625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7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ACA856-A0EC-59A6-97CD-5098C09DEB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64950" y="-4787171"/>
            <a:ext cx="2808312" cy="122530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F6D2A262-2CD5-A61F-96CC-C8524D2949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084" y="2529664"/>
            <a:ext cx="1705718" cy="436970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843281-0ED1-F6EF-0243-7FDA30C84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87032-65AD-391D-F733-AACF8644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A47625-9390-E72A-9BFC-F0C9F7DE58CF}"/>
              </a:ext>
            </a:extLst>
          </p:cNvPr>
          <p:cNvSpPr txBox="1"/>
          <p:nvPr/>
        </p:nvSpPr>
        <p:spPr>
          <a:xfrm>
            <a:off x="767408" y="110292"/>
            <a:ext cx="44262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>
                <a:solidFill>
                  <a:schemeClr val="tx2"/>
                </a:solidFill>
              </a:rPr>
              <a:t>Mechancial</a:t>
            </a:r>
            <a:r>
              <a:rPr lang="fr-CH" sz="2200" b="1" u="sng" dirty="0">
                <a:solidFill>
                  <a:schemeClr val="tx2"/>
                </a:solidFill>
              </a:rPr>
              <a:t> or </a:t>
            </a:r>
            <a:r>
              <a:rPr lang="fr-CH" sz="2200" b="1" u="sng" dirty="0" err="1">
                <a:solidFill>
                  <a:schemeClr val="tx2"/>
                </a:solidFill>
              </a:rPr>
              <a:t>magnetic</a:t>
            </a:r>
            <a:r>
              <a:rPr lang="fr-CH" sz="2200" b="1" u="sng" dirty="0">
                <a:solidFill>
                  <a:schemeClr val="tx2"/>
                </a:solidFill>
              </a:rPr>
              <a:t> axis ?</a:t>
            </a:r>
            <a:endParaRPr lang="en-US" sz="2200" b="1" u="sng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C885FA-1333-659C-B1B2-595F2C3A0B10}"/>
              </a:ext>
            </a:extLst>
          </p:cNvPr>
          <p:cNvSpPr txBox="1"/>
          <p:nvPr/>
        </p:nvSpPr>
        <p:spPr>
          <a:xfrm>
            <a:off x="2663770" y="774665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Q1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4FAFF1-B169-9BFD-04AC-EE8EFEDDABB3}"/>
              </a:ext>
            </a:extLst>
          </p:cNvPr>
          <p:cNvSpPr txBox="1"/>
          <p:nvPr/>
        </p:nvSpPr>
        <p:spPr>
          <a:xfrm>
            <a:off x="578178" y="570198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Top view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D70D51-1D63-A7B7-3E4C-4F3E0AF9C139}"/>
              </a:ext>
            </a:extLst>
          </p:cNvPr>
          <p:cNvCxnSpPr>
            <a:cxnSpLocks/>
          </p:cNvCxnSpPr>
          <p:nvPr/>
        </p:nvCxnSpPr>
        <p:spPr>
          <a:xfrm>
            <a:off x="551384" y="1527943"/>
            <a:ext cx="532859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3D2D250-AE24-6B5D-C6F0-216302D46781}"/>
              </a:ext>
            </a:extLst>
          </p:cNvPr>
          <p:cNvCxnSpPr>
            <a:cxnSpLocks/>
          </p:cNvCxnSpPr>
          <p:nvPr/>
        </p:nvCxnSpPr>
        <p:spPr>
          <a:xfrm flipV="1">
            <a:off x="1640557" y="1437102"/>
            <a:ext cx="3339503" cy="303878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716256C-B5DE-8693-08AD-315739BE6366}"/>
              </a:ext>
            </a:extLst>
          </p:cNvPr>
          <p:cNvCxnSpPr>
            <a:cxnSpLocks/>
          </p:cNvCxnSpPr>
          <p:nvPr/>
        </p:nvCxnSpPr>
        <p:spPr>
          <a:xfrm flipV="1">
            <a:off x="551384" y="1736571"/>
            <a:ext cx="1089173" cy="103820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F292FCA-D33E-5C1F-D487-ACA818FE647D}"/>
              </a:ext>
            </a:extLst>
          </p:cNvPr>
          <p:cNvCxnSpPr>
            <a:cxnSpLocks/>
          </p:cNvCxnSpPr>
          <p:nvPr/>
        </p:nvCxnSpPr>
        <p:spPr>
          <a:xfrm flipV="1">
            <a:off x="5138654" y="1301049"/>
            <a:ext cx="1051063" cy="100188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A10390A-2797-EC89-05C3-3C7F221B6B7A}"/>
              </a:ext>
            </a:extLst>
          </p:cNvPr>
          <p:cNvCxnSpPr>
            <a:cxnSpLocks/>
          </p:cNvCxnSpPr>
          <p:nvPr/>
        </p:nvCxnSpPr>
        <p:spPr>
          <a:xfrm>
            <a:off x="1640557" y="1529540"/>
            <a:ext cx="0" cy="21144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F095595-80DD-BFA9-2B28-5D5389E34A1D}"/>
              </a:ext>
            </a:extLst>
          </p:cNvPr>
          <p:cNvCxnSpPr>
            <a:cxnSpLocks/>
          </p:cNvCxnSpPr>
          <p:nvPr/>
        </p:nvCxnSpPr>
        <p:spPr>
          <a:xfrm>
            <a:off x="4980060" y="1368803"/>
            <a:ext cx="0" cy="20319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5027120-549B-7176-A57E-C5F955DDEB3E}"/>
              </a:ext>
            </a:extLst>
          </p:cNvPr>
          <p:cNvCxnSpPr>
            <a:cxnSpLocks/>
          </p:cNvCxnSpPr>
          <p:nvPr/>
        </p:nvCxnSpPr>
        <p:spPr>
          <a:xfrm>
            <a:off x="6450457" y="1527943"/>
            <a:ext cx="532859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5A10B37-3411-2704-883B-8E2805686620}"/>
              </a:ext>
            </a:extLst>
          </p:cNvPr>
          <p:cNvCxnSpPr>
            <a:cxnSpLocks/>
          </p:cNvCxnSpPr>
          <p:nvPr/>
        </p:nvCxnSpPr>
        <p:spPr>
          <a:xfrm flipV="1">
            <a:off x="7564430" y="1392194"/>
            <a:ext cx="3339503" cy="303878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C64424A-71AE-AA5D-C2BB-9C43A43968EE}"/>
              </a:ext>
            </a:extLst>
          </p:cNvPr>
          <p:cNvCxnSpPr>
            <a:cxnSpLocks/>
          </p:cNvCxnSpPr>
          <p:nvPr/>
        </p:nvCxnSpPr>
        <p:spPr>
          <a:xfrm flipV="1">
            <a:off x="6096000" y="1691663"/>
            <a:ext cx="1468430" cy="139971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1CA8EA0-B4DF-1337-ED66-CDB6D23A587C}"/>
              </a:ext>
            </a:extLst>
          </p:cNvPr>
          <p:cNvCxnSpPr>
            <a:cxnSpLocks/>
          </p:cNvCxnSpPr>
          <p:nvPr/>
        </p:nvCxnSpPr>
        <p:spPr>
          <a:xfrm flipV="1">
            <a:off x="11062527" y="1285666"/>
            <a:ext cx="741322" cy="70663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B6C8AF0-FA33-72C3-FD53-71801ED32C64}"/>
              </a:ext>
            </a:extLst>
          </p:cNvPr>
          <p:cNvCxnSpPr>
            <a:cxnSpLocks/>
          </p:cNvCxnSpPr>
          <p:nvPr/>
        </p:nvCxnSpPr>
        <p:spPr>
          <a:xfrm>
            <a:off x="7564430" y="1529540"/>
            <a:ext cx="0" cy="21144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D974520-0C40-4AA2-000E-C65C9BDED465}"/>
              </a:ext>
            </a:extLst>
          </p:cNvPr>
          <p:cNvCxnSpPr>
            <a:cxnSpLocks/>
          </p:cNvCxnSpPr>
          <p:nvPr/>
        </p:nvCxnSpPr>
        <p:spPr>
          <a:xfrm>
            <a:off x="10903933" y="1368803"/>
            <a:ext cx="0" cy="20319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1609163-B158-B623-3BBB-71700588690D}"/>
              </a:ext>
            </a:extLst>
          </p:cNvPr>
          <p:cNvSpPr txBox="1"/>
          <p:nvPr/>
        </p:nvSpPr>
        <p:spPr>
          <a:xfrm>
            <a:off x="1243447" y="1691663"/>
            <a:ext cx="888385" cy="2769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+0.60 mm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DE26180-B132-C942-87E5-4EC2853CBB7B}"/>
              </a:ext>
            </a:extLst>
          </p:cNvPr>
          <p:cNvSpPr txBox="1"/>
          <p:nvPr/>
        </p:nvSpPr>
        <p:spPr>
          <a:xfrm>
            <a:off x="4488889" y="1072400"/>
            <a:ext cx="849913" cy="2769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-0.12 mm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5A4BEB4-EA07-C9C8-92B2-8687FBA5B2D3}"/>
              </a:ext>
            </a:extLst>
          </p:cNvPr>
          <p:cNvSpPr txBox="1"/>
          <p:nvPr/>
        </p:nvSpPr>
        <p:spPr>
          <a:xfrm>
            <a:off x="7085772" y="1706757"/>
            <a:ext cx="888385" cy="2769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+0.53 mm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D4B9AA3-37E6-8EFB-2BD3-C6BDAA3DE51F}"/>
              </a:ext>
            </a:extLst>
          </p:cNvPr>
          <p:cNvSpPr txBox="1"/>
          <p:nvPr/>
        </p:nvSpPr>
        <p:spPr>
          <a:xfrm>
            <a:off x="10566961" y="1054330"/>
            <a:ext cx="849913" cy="2769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-0.26 mm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69A7FE4-7F6F-8F5A-3DCA-F5B699088A4B}"/>
              </a:ext>
            </a:extLst>
          </p:cNvPr>
          <p:cNvSpPr txBox="1"/>
          <p:nvPr/>
        </p:nvSpPr>
        <p:spPr>
          <a:xfrm>
            <a:off x="8447956" y="76410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1293EDA-5D23-05EA-6005-205090BFDD22}"/>
              </a:ext>
            </a:extLst>
          </p:cNvPr>
          <p:cNvSpPr txBox="1"/>
          <p:nvPr/>
        </p:nvSpPr>
        <p:spPr>
          <a:xfrm rot="21316784">
            <a:off x="2471950" y="1572865"/>
            <a:ext cx="128272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rgbClr val="7030A0"/>
                </a:solidFill>
              </a:rPr>
              <a:t>Magnetic axis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8E92CDC-420B-413B-D277-DC72B7D28A6F}"/>
              </a:ext>
            </a:extLst>
          </p:cNvPr>
          <p:cNvSpPr txBox="1"/>
          <p:nvPr/>
        </p:nvSpPr>
        <p:spPr>
          <a:xfrm>
            <a:off x="1133420" y="1259598"/>
            <a:ext cx="145905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rgbClr val="00B050"/>
                </a:solidFill>
              </a:rPr>
              <a:t>Mechanical axis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7A0D1C6-BC89-8209-98F0-35E967E220AD}"/>
              </a:ext>
            </a:extLst>
          </p:cNvPr>
          <p:cNvSpPr txBox="1"/>
          <p:nvPr/>
        </p:nvSpPr>
        <p:spPr>
          <a:xfrm>
            <a:off x="6943020" y="1259598"/>
            <a:ext cx="145905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rgbClr val="00B050"/>
                </a:solidFill>
              </a:rPr>
              <a:t>Mechanical axis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CCD0F30-0974-E030-AB88-48DD8786AE8F}"/>
              </a:ext>
            </a:extLst>
          </p:cNvPr>
          <p:cNvSpPr txBox="1"/>
          <p:nvPr/>
        </p:nvSpPr>
        <p:spPr>
          <a:xfrm rot="21316784">
            <a:off x="8128030" y="1572865"/>
            <a:ext cx="128272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rgbClr val="7030A0"/>
                </a:solidFill>
              </a:rPr>
              <a:t>Magnetic axis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D5C92C-8C42-9CB5-FD9A-2501DFB2F449}"/>
              </a:ext>
            </a:extLst>
          </p:cNvPr>
          <p:cNvSpPr txBox="1"/>
          <p:nvPr/>
        </p:nvSpPr>
        <p:spPr>
          <a:xfrm>
            <a:off x="4912366" y="644014"/>
            <a:ext cx="235192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Delta : close to 1 mm</a:t>
            </a:r>
          </a:p>
        </p:txBody>
      </p:sp>
      <p:sp>
        <p:nvSpPr>
          <p:cNvPr id="69" name="Arrow: Up-Down 68">
            <a:extLst>
              <a:ext uri="{FF2B5EF4-FFF2-40B4-BE49-F238E27FC236}">
                <a16:creationId xmlns:a16="http://schemas.microsoft.com/office/drawing/2014/main" id="{1FE05160-70C1-634D-9C60-30DF9E2FB6A7}"/>
              </a:ext>
            </a:extLst>
          </p:cNvPr>
          <p:cNvSpPr/>
          <p:nvPr/>
        </p:nvSpPr>
        <p:spPr>
          <a:xfrm>
            <a:off x="6053316" y="1331329"/>
            <a:ext cx="213072" cy="500305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F13208E-62F1-3A7A-40F0-E4E4C4F19765}"/>
              </a:ext>
            </a:extLst>
          </p:cNvPr>
          <p:cNvGrpSpPr/>
          <p:nvPr/>
        </p:nvGrpSpPr>
        <p:grpSpPr>
          <a:xfrm>
            <a:off x="8385593" y="3535446"/>
            <a:ext cx="1424936" cy="1531254"/>
            <a:chOff x="2972940" y="2987367"/>
            <a:chExt cx="2880320" cy="3095228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8700F56-2D65-03C7-570D-CBE66964D8EC}"/>
                </a:ext>
              </a:extLst>
            </p:cNvPr>
            <p:cNvSpPr/>
            <p:nvPr/>
          </p:nvSpPr>
          <p:spPr>
            <a:xfrm>
              <a:off x="3989828" y="5770175"/>
              <a:ext cx="944880" cy="312420"/>
            </a:xfrm>
            <a:custGeom>
              <a:avLst/>
              <a:gdLst>
                <a:gd name="connsiteX0" fmla="*/ 0 w 944880"/>
                <a:gd name="connsiteY0" fmla="*/ 30480 h 312420"/>
                <a:gd name="connsiteX1" fmla="*/ 144780 w 944880"/>
                <a:gd name="connsiteY1" fmla="*/ 76200 h 312420"/>
                <a:gd name="connsiteX2" fmla="*/ 327660 w 944880"/>
                <a:gd name="connsiteY2" fmla="*/ 91440 h 312420"/>
                <a:gd name="connsiteX3" fmla="*/ 449580 w 944880"/>
                <a:gd name="connsiteY3" fmla="*/ 91440 h 312420"/>
                <a:gd name="connsiteX4" fmla="*/ 594360 w 944880"/>
                <a:gd name="connsiteY4" fmla="*/ 91440 h 312420"/>
                <a:gd name="connsiteX5" fmla="*/ 655320 w 944880"/>
                <a:gd name="connsiteY5" fmla="*/ 68580 h 312420"/>
                <a:gd name="connsiteX6" fmla="*/ 746760 w 944880"/>
                <a:gd name="connsiteY6" fmla="*/ 53340 h 312420"/>
                <a:gd name="connsiteX7" fmla="*/ 853440 w 944880"/>
                <a:gd name="connsiteY7" fmla="*/ 30480 h 312420"/>
                <a:gd name="connsiteX8" fmla="*/ 906780 w 944880"/>
                <a:gd name="connsiteY8" fmla="*/ 0 h 312420"/>
                <a:gd name="connsiteX9" fmla="*/ 937260 w 944880"/>
                <a:gd name="connsiteY9" fmla="*/ 0 h 312420"/>
                <a:gd name="connsiteX10" fmla="*/ 944880 w 944880"/>
                <a:gd name="connsiteY10" fmla="*/ 259080 h 312420"/>
                <a:gd name="connsiteX11" fmla="*/ 792480 w 944880"/>
                <a:gd name="connsiteY11" fmla="*/ 289560 h 312420"/>
                <a:gd name="connsiteX12" fmla="*/ 678180 w 944880"/>
                <a:gd name="connsiteY12" fmla="*/ 297180 h 312420"/>
                <a:gd name="connsiteX13" fmla="*/ 579120 w 944880"/>
                <a:gd name="connsiteY13" fmla="*/ 312420 h 312420"/>
                <a:gd name="connsiteX14" fmla="*/ 426720 w 944880"/>
                <a:gd name="connsiteY14" fmla="*/ 312420 h 312420"/>
                <a:gd name="connsiteX15" fmla="*/ 312420 w 944880"/>
                <a:gd name="connsiteY15" fmla="*/ 312420 h 312420"/>
                <a:gd name="connsiteX16" fmla="*/ 198120 w 944880"/>
                <a:gd name="connsiteY16" fmla="*/ 304800 h 312420"/>
                <a:gd name="connsiteX17" fmla="*/ 99060 w 944880"/>
                <a:gd name="connsiteY17" fmla="*/ 281940 h 312420"/>
                <a:gd name="connsiteX18" fmla="*/ 30480 w 944880"/>
                <a:gd name="connsiteY18" fmla="*/ 274320 h 312420"/>
                <a:gd name="connsiteX19" fmla="*/ 0 w 944880"/>
                <a:gd name="connsiteY19" fmla="*/ 259080 h 312420"/>
                <a:gd name="connsiteX20" fmla="*/ 0 w 944880"/>
                <a:gd name="connsiteY20" fmla="*/ 304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4880" h="31242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B5C9BBB-4029-209C-6415-92C750472AF1}"/>
                </a:ext>
              </a:extLst>
            </p:cNvPr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1453F90-6FF3-10D8-DD6C-667201771D94}"/>
                </a:ext>
              </a:extLst>
            </p:cNvPr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41EC573-DFD7-995B-24F4-DFDEF5DB1722}"/>
              </a:ext>
            </a:extLst>
          </p:cNvPr>
          <p:cNvCxnSpPr>
            <a:cxnSpLocks/>
          </p:cNvCxnSpPr>
          <p:nvPr/>
        </p:nvCxnSpPr>
        <p:spPr>
          <a:xfrm flipV="1">
            <a:off x="9097553" y="2951696"/>
            <a:ext cx="0" cy="130693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6C6422C8-0BA0-6E50-DD69-72FFCFDF9090}"/>
              </a:ext>
            </a:extLst>
          </p:cNvPr>
          <p:cNvCxnSpPr/>
          <p:nvPr/>
        </p:nvCxnSpPr>
        <p:spPr>
          <a:xfrm>
            <a:off x="9097553" y="4258629"/>
            <a:ext cx="381311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904CC56-2D49-4BDF-537F-778F52C6879C}"/>
              </a:ext>
            </a:extLst>
          </p:cNvPr>
          <p:cNvCxnSpPr>
            <a:cxnSpLocks/>
          </p:cNvCxnSpPr>
          <p:nvPr/>
        </p:nvCxnSpPr>
        <p:spPr>
          <a:xfrm rot="16200000">
            <a:off x="8906898" y="4067973"/>
            <a:ext cx="381311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4467F653-C8D1-11A1-7960-D5B9A2246D75}"/>
              </a:ext>
            </a:extLst>
          </p:cNvPr>
          <p:cNvSpPr txBox="1"/>
          <p:nvPr/>
        </p:nvSpPr>
        <p:spPr>
          <a:xfrm>
            <a:off x="9478864" y="416143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X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ACAEB08-CA9B-0E03-3046-FCD13289693A}"/>
              </a:ext>
            </a:extLst>
          </p:cNvPr>
          <p:cNvSpPr txBox="1"/>
          <p:nvPr/>
        </p:nvSpPr>
        <p:spPr>
          <a:xfrm>
            <a:off x="8838757" y="3877317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Z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898F149-29DC-0148-9765-0535B3EF08C3}"/>
              </a:ext>
            </a:extLst>
          </p:cNvPr>
          <p:cNvCxnSpPr>
            <a:cxnSpLocks/>
          </p:cNvCxnSpPr>
          <p:nvPr/>
        </p:nvCxnSpPr>
        <p:spPr>
          <a:xfrm flipV="1">
            <a:off x="9097553" y="3095895"/>
            <a:ext cx="132685" cy="1162734"/>
          </a:xfrm>
          <a:prstGeom prst="straightConnector1">
            <a:avLst/>
          </a:prstGeom>
          <a:noFill/>
          <a:ln w="25400" cap="flat" cmpd="sng" algn="ctr">
            <a:solidFill>
              <a:srgbClr val="A02B93"/>
            </a:solidFill>
            <a:prstDash val="dash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F1ADEE2-2322-B461-D33C-F272E7DBE6FD}"/>
              </a:ext>
            </a:extLst>
          </p:cNvPr>
          <p:cNvSpPr txBox="1"/>
          <p:nvPr/>
        </p:nvSpPr>
        <p:spPr>
          <a:xfrm>
            <a:off x="9215461" y="3221713"/>
            <a:ext cx="122341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</a:rPr>
              <a:t>-0.316 </a:t>
            </a:r>
            <a:r>
              <a:rPr kumimoji="0" lang="en-US" sz="1500" b="0" i="0" u="none" strike="noStrike" kern="0" cap="none" spc="0" normalizeH="0" baseline="0" dirty="0" err="1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</a:rPr>
              <a:t>mrad</a:t>
            </a:r>
            <a:endParaRPr kumimoji="0" lang="en-US" sz="1500" b="0" i="0" u="none" strike="noStrike" kern="0" cap="none" spc="0" normalizeH="0" baseline="0" dirty="0">
              <a:ln>
                <a:noFill/>
              </a:ln>
              <a:solidFill>
                <a:srgbClr val="A02B93"/>
              </a:solidFill>
              <a:effectLst/>
              <a:uLnTx/>
              <a:uFillTx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23ECE7A-BFB6-1ED0-1430-A181A1A880FF}"/>
              </a:ext>
            </a:extLst>
          </p:cNvPr>
          <p:cNvSpPr txBox="1"/>
          <p:nvPr/>
        </p:nvSpPr>
        <p:spPr>
          <a:xfrm>
            <a:off x="9359349" y="2801054"/>
            <a:ext cx="829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Magnetic </a:t>
            </a:r>
          </a:p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field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7BD2E4E-CE0B-119D-C473-3C215C4475C6}"/>
              </a:ext>
            </a:extLst>
          </p:cNvPr>
          <p:cNvSpPr txBox="1"/>
          <p:nvPr/>
        </p:nvSpPr>
        <p:spPr>
          <a:xfrm>
            <a:off x="8447956" y="2459798"/>
            <a:ext cx="13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Mechanical direction</a:t>
            </a:r>
          </a:p>
          <a:p>
            <a:pPr algn="ctr"/>
            <a:r>
              <a:rPr lang="en-US" sz="1000" dirty="0"/>
              <a:t>(Z axis)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4E0311A-B452-A6E1-01BA-86EC0DA48059}"/>
              </a:ext>
            </a:extLst>
          </p:cNvPr>
          <p:cNvGrpSpPr/>
          <p:nvPr/>
        </p:nvGrpSpPr>
        <p:grpSpPr>
          <a:xfrm>
            <a:off x="2756997" y="5222248"/>
            <a:ext cx="1419544" cy="1525460"/>
            <a:chOff x="2972940" y="2987367"/>
            <a:chExt cx="2880320" cy="3095228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C9274D1-E3D9-488A-36CE-C20ADCBD8371}"/>
                </a:ext>
              </a:extLst>
            </p:cNvPr>
            <p:cNvSpPr/>
            <p:nvPr/>
          </p:nvSpPr>
          <p:spPr>
            <a:xfrm>
              <a:off x="3989828" y="5770175"/>
              <a:ext cx="944880" cy="312420"/>
            </a:xfrm>
            <a:custGeom>
              <a:avLst/>
              <a:gdLst>
                <a:gd name="connsiteX0" fmla="*/ 0 w 944880"/>
                <a:gd name="connsiteY0" fmla="*/ 30480 h 312420"/>
                <a:gd name="connsiteX1" fmla="*/ 144780 w 944880"/>
                <a:gd name="connsiteY1" fmla="*/ 76200 h 312420"/>
                <a:gd name="connsiteX2" fmla="*/ 327660 w 944880"/>
                <a:gd name="connsiteY2" fmla="*/ 91440 h 312420"/>
                <a:gd name="connsiteX3" fmla="*/ 449580 w 944880"/>
                <a:gd name="connsiteY3" fmla="*/ 91440 h 312420"/>
                <a:gd name="connsiteX4" fmla="*/ 594360 w 944880"/>
                <a:gd name="connsiteY4" fmla="*/ 91440 h 312420"/>
                <a:gd name="connsiteX5" fmla="*/ 655320 w 944880"/>
                <a:gd name="connsiteY5" fmla="*/ 68580 h 312420"/>
                <a:gd name="connsiteX6" fmla="*/ 746760 w 944880"/>
                <a:gd name="connsiteY6" fmla="*/ 53340 h 312420"/>
                <a:gd name="connsiteX7" fmla="*/ 853440 w 944880"/>
                <a:gd name="connsiteY7" fmla="*/ 30480 h 312420"/>
                <a:gd name="connsiteX8" fmla="*/ 906780 w 944880"/>
                <a:gd name="connsiteY8" fmla="*/ 0 h 312420"/>
                <a:gd name="connsiteX9" fmla="*/ 937260 w 944880"/>
                <a:gd name="connsiteY9" fmla="*/ 0 h 312420"/>
                <a:gd name="connsiteX10" fmla="*/ 944880 w 944880"/>
                <a:gd name="connsiteY10" fmla="*/ 259080 h 312420"/>
                <a:gd name="connsiteX11" fmla="*/ 792480 w 944880"/>
                <a:gd name="connsiteY11" fmla="*/ 289560 h 312420"/>
                <a:gd name="connsiteX12" fmla="*/ 678180 w 944880"/>
                <a:gd name="connsiteY12" fmla="*/ 297180 h 312420"/>
                <a:gd name="connsiteX13" fmla="*/ 579120 w 944880"/>
                <a:gd name="connsiteY13" fmla="*/ 312420 h 312420"/>
                <a:gd name="connsiteX14" fmla="*/ 426720 w 944880"/>
                <a:gd name="connsiteY14" fmla="*/ 312420 h 312420"/>
                <a:gd name="connsiteX15" fmla="*/ 312420 w 944880"/>
                <a:gd name="connsiteY15" fmla="*/ 312420 h 312420"/>
                <a:gd name="connsiteX16" fmla="*/ 198120 w 944880"/>
                <a:gd name="connsiteY16" fmla="*/ 304800 h 312420"/>
                <a:gd name="connsiteX17" fmla="*/ 99060 w 944880"/>
                <a:gd name="connsiteY17" fmla="*/ 281940 h 312420"/>
                <a:gd name="connsiteX18" fmla="*/ 30480 w 944880"/>
                <a:gd name="connsiteY18" fmla="*/ 274320 h 312420"/>
                <a:gd name="connsiteX19" fmla="*/ 0 w 944880"/>
                <a:gd name="connsiteY19" fmla="*/ 259080 h 312420"/>
                <a:gd name="connsiteX20" fmla="*/ 0 w 944880"/>
                <a:gd name="connsiteY20" fmla="*/ 304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4880" h="31242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F01C5CEF-3EEE-5726-F07E-B83C0AF55541}"/>
                </a:ext>
              </a:extLst>
            </p:cNvPr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38D01D45-F1E4-DAE9-7236-AEC26777D57C}"/>
                </a:ext>
              </a:extLst>
            </p:cNvPr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A0E5F6EC-1D09-380F-056C-7FD764E25B1B}"/>
              </a:ext>
            </a:extLst>
          </p:cNvPr>
          <p:cNvCxnSpPr>
            <a:cxnSpLocks/>
          </p:cNvCxnSpPr>
          <p:nvPr/>
        </p:nvCxnSpPr>
        <p:spPr>
          <a:xfrm flipV="1">
            <a:off x="3466263" y="4662570"/>
            <a:ext cx="0" cy="128012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1E454A30-59EA-1366-BE94-63EF87007D3E}"/>
              </a:ext>
            </a:extLst>
          </p:cNvPr>
          <p:cNvCxnSpPr/>
          <p:nvPr/>
        </p:nvCxnSpPr>
        <p:spPr>
          <a:xfrm>
            <a:off x="3466263" y="5942694"/>
            <a:ext cx="379868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9E11B48-79B0-1F9B-C758-C4708D3EC80A}"/>
              </a:ext>
            </a:extLst>
          </p:cNvPr>
          <p:cNvCxnSpPr>
            <a:cxnSpLocks/>
          </p:cNvCxnSpPr>
          <p:nvPr/>
        </p:nvCxnSpPr>
        <p:spPr>
          <a:xfrm rot="16200000">
            <a:off x="3276329" y="5752760"/>
            <a:ext cx="379868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36C0EAEE-F452-DE2D-FCFE-3458EBF32B72}"/>
              </a:ext>
            </a:extLst>
          </p:cNvPr>
          <p:cNvSpPr txBox="1"/>
          <p:nvPr/>
        </p:nvSpPr>
        <p:spPr>
          <a:xfrm>
            <a:off x="3846131" y="584586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dirty="0">
                <a:solidFill>
                  <a:srgbClr val="FF0000"/>
                </a:solidFill>
                <a:latin typeface="Aptos" panose="02110004020202020204"/>
              </a:rPr>
              <a:t>X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51E4DC0-0A39-9EA7-3694-E00CEEA2DAD4}"/>
              </a:ext>
            </a:extLst>
          </p:cNvPr>
          <p:cNvSpPr txBox="1"/>
          <p:nvPr/>
        </p:nvSpPr>
        <p:spPr>
          <a:xfrm>
            <a:off x="3208447" y="5562825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dirty="0">
                <a:solidFill>
                  <a:srgbClr val="FF0000"/>
                </a:solidFill>
                <a:latin typeface="Aptos" panose="02110004020202020204"/>
              </a:rPr>
              <a:t>Z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32B3DDEA-598F-E103-5A62-C2607A85CBB0}"/>
              </a:ext>
            </a:extLst>
          </p:cNvPr>
          <p:cNvCxnSpPr>
            <a:cxnSpLocks/>
          </p:cNvCxnSpPr>
          <p:nvPr/>
        </p:nvCxnSpPr>
        <p:spPr>
          <a:xfrm flipH="1" flipV="1">
            <a:off x="2961129" y="4779602"/>
            <a:ext cx="505134" cy="1163092"/>
          </a:xfrm>
          <a:prstGeom prst="straightConnector1">
            <a:avLst/>
          </a:prstGeom>
          <a:noFill/>
          <a:ln w="19050" cap="flat" cmpd="sng" algn="ctr">
            <a:solidFill>
              <a:srgbClr val="A02B93"/>
            </a:solidFill>
            <a:prstDash val="dash"/>
            <a:miter lim="800000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210F548-3BEA-74AD-E26B-7A6BE9C98B4E}"/>
              </a:ext>
            </a:extLst>
          </p:cNvPr>
          <p:cNvSpPr txBox="1"/>
          <p:nvPr/>
        </p:nvSpPr>
        <p:spPr>
          <a:xfrm>
            <a:off x="2222432" y="4452198"/>
            <a:ext cx="829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Magnetic </a:t>
            </a:r>
          </a:p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Aptos" panose="02110004020202020204"/>
              </a:rPr>
              <a:t>field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AD3AE74-902A-8C14-56A8-E766942F51C2}"/>
              </a:ext>
            </a:extLst>
          </p:cNvPr>
          <p:cNvSpPr txBox="1"/>
          <p:nvPr/>
        </p:nvSpPr>
        <p:spPr>
          <a:xfrm>
            <a:off x="1735854" y="5059948"/>
            <a:ext cx="12225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500" dirty="0">
                <a:solidFill>
                  <a:srgbClr val="7030A0"/>
                </a:solidFill>
                <a:latin typeface="Aptos" panose="02110004020202020204"/>
              </a:rPr>
              <a:t>+2.550 </a:t>
            </a:r>
            <a:r>
              <a:rPr lang="en-US" sz="1500" dirty="0" err="1">
                <a:solidFill>
                  <a:srgbClr val="7030A0"/>
                </a:solidFill>
                <a:latin typeface="Aptos" panose="02110004020202020204"/>
              </a:rPr>
              <a:t>mrad</a:t>
            </a:r>
            <a:endParaRPr lang="en-US" sz="1500" dirty="0">
              <a:solidFill>
                <a:srgbClr val="7030A0"/>
              </a:solidFill>
              <a:latin typeface="Aptos" panose="02110004020202020204"/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1D4CDB97-A4B9-53AB-0A0A-573E5319B991}"/>
              </a:ext>
            </a:extLst>
          </p:cNvPr>
          <p:cNvSpPr/>
          <p:nvPr/>
        </p:nvSpPr>
        <p:spPr>
          <a:xfrm rot="19883878">
            <a:off x="3152355" y="5098968"/>
            <a:ext cx="303420" cy="78074"/>
          </a:xfrm>
          <a:custGeom>
            <a:avLst/>
            <a:gdLst>
              <a:gd name="connsiteX0" fmla="*/ 0 w 276225"/>
              <a:gd name="connsiteY0" fmla="*/ 1058 h 77258"/>
              <a:gd name="connsiteX1" fmla="*/ 142875 w 276225"/>
              <a:gd name="connsiteY1" fmla="*/ 10583 h 77258"/>
              <a:gd name="connsiteX2" fmla="*/ 276225 w 276225"/>
              <a:gd name="connsiteY2" fmla="*/ 77258 h 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77258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w="19050" cap="flat" cmpd="sng" algn="ctr">
            <a:solidFill>
              <a:srgbClr val="A02B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88EC439-B3C0-8979-D823-94253D4CFA31}"/>
              </a:ext>
            </a:extLst>
          </p:cNvPr>
          <p:cNvSpPr txBox="1"/>
          <p:nvPr/>
        </p:nvSpPr>
        <p:spPr>
          <a:xfrm>
            <a:off x="2721722" y="4140807"/>
            <a:ext cx="13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Mechanical direction</a:t>
            </a:r>
          </a:p>
          <a:p>
            <a:pPr algn="ctr"/>
            <a:r>
              <a:rPr lang="en-US" sz="1000" dirty="0"/>
              <a:t>(Z axis)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A83292F-9274-56E0-0791-FF4B5E955843}"/>
              </a:ext>
            </a:extLst>
          </p:cNvPr>
          <p:cNvSpPr/>
          <p:nvPr/>
        </p:nvSpPr>
        <p:spPr>
          <a:xfrm rot="19883878">
            <a:off x="9115469" y="3282609"/>
            <a:ext cx="102589" cy="45719"/>
          </a:xfrm>
          <a:custGeom>
            <a:avLst/>
            <a:gdLst>
              <a:gd name="connsiteX0" fmla="*/ 0 w 276225"/>
              <a:gd name="connsiteY0" fmla="*/ 1058 h 77258"/>
              <a:gd name="connsiteX1" fmla="*/ 142875 w 276225"/>
              <a:gd name="connsiteY1" fmla="*/ 10583 h 77258"/>
              <a:gd name="connsiteX2" fmla="*/ 276225 w 276225"/>
              <a:gd name="connsiteY2" fmla="*/ 77258 h 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77258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w="19050" cap="flat" cmpd="sng" algn="ctr">
            <a:solidFill>
              <a:srgbClr val="A02B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5E4BB46-9E78-B9EE-1E6A-A882CBE6D9FB}"/>
              </a:ext>
            </a:extLst>
          </p:cNvPr>
          <p:cNvCxnSpPr>
            <a:cxnSpLocks/>
          </p:cNvCxnSpPr>
          <p:nvPr/>
        </p:nvCxnSpPr>
        <p:spPr>
          <a:xfrm flipV="1">
            <a:off x="6214278" y="5203909"/>
            <a:ext cx="116734" cy="7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5286B4D-AA1D-F167-8FD4-BF1756079F91}"/>
              </a:ext>
            </a:extLst>
          </p:cNvPr>
          <p:cNvCxnSpPr>
            <a:cxnSpLocks/>
          </p:cNvCxnSpPr>
          <p:nvPr/>
        </p:nvCxnSpPr>
        <p:spPr>
          <a:xfrm flipH="1" flipV="1">
            <a:off x="6088338" y="5287515"/>
            <a:ext cx="114506" cy="601523"/>
          </a:xfrm>
          <a:prstGeom prst="straightConnector1">
            <a:avLst/>
          </a:prstGeom>
          <a:noFill/>
          <a:ln w="38100" cap="flat" cmpd="sng" algn="ctr">
            <a:solidFill>
              <a:srgbClr val="A02B93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C9DF852-1A85-3558-E7C3-20D1396C723B}"/>
              </a:ext>
            </a:extLst>
          </p:cNvPr>
          <p:cNvCxnSpPr>
            <a:cxnSpLocks/>
          </p:cNvCxnSpPr>
          <p:nvPr/>
        </p:nvCxnSpPr>
        <p:spPr>
          <a:xfrm flipH="1" flipV="1">
            <a:off x="6189717" y="2446101"/>
            <a:ext cx="132684" cy="7455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7ADD30A-E91F-363C-FD09-3B4A340DC44D}"/>
              </a:ext>
            </a:extLst>
          </p:cNvPr>
          <p:cNvCxnSpPr>
            <a:cxnSpLocks/>
          </p:cNvCxnSpPr>
          <p:nvPr/>
        </p:nvCxnSpPr>
        <p:spPr>
          <a:xfrm flipH="1" flipV="1">
            <a:off x="6352943" y="2558412"/>
            <a:ext cx="4619" cy="633259"/>
          </a:xfrm>
          <a:prstGeom prst="straightConnector1">
            <a:avLst/>
          </a:prstGeom>
          <a:noFill/>
          <a:ln w="38100" cap="flat" cmpd="sng" algn="ctr">
            <a:solidFill>
              <a:srgbClr val="A02B93"/>
            </a:solidFill>
            <a:prstDash val="dash"/>
            <a:miter lim="800000"/>
            <a:tailEnd type="triangle"/>
          </a:ln>
          <a:effectLst/>
        </p:spPr>
      </p:cxnSp>
      <p:sp>
        <p:nvSpPr>
          <p:cNvPr id="116" name="Arrow: Curved Down 115">
            <a:extLst>
              <a:ext uri="{FF2B5EF4-FFF2-40B4-BE49-F238E27FC236}">
                <a16:creationId xmlns:a16="http://schemas.microsoft.com/office/drawing/2014/main" id="{8E5F642A-232C-0ED6-E27F-1ABFFF23CDDE}"/>
              </a:ext>
            </a:extLst>
          </p:cNvPr>
          <p:cNvSpPr/>
          <p:nvPr/>
        </p:nvSpPr>
        <p:spPr>
          <a:xfrm>
            <a:off x="5722773" y="3605066"/>
            <a:ext cx="1292397" cy="678591"/>
          </a:xfrm>
          <a:prstGeom prst="curved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D5718F4-7171-206D-C1E0-D65457295110}"/>
              </a:ext>
            </a:extLst>
          </p:cNvPr>
          <p:cNvSpPr txBox="1"/>
          <p:nvPr/>
        </p:nvSpPr>
        <p:spPr>
          <a:xfrm>
            <a:off x="2942329" y="3244334"/>
            <a:ext cx="2698239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Torsion : close to 3 </a:t>
            </a:r>
            <a:r>
              <a:rPr lang="en-US" dirty="0" err="1"/>
              <a:t>mrad</a:t>
            </a:r>
            <a:endParaRPr lang="en-US" dirty="0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970F949D-BD8D-982D-2406-8D7797D9BAD3}"/>
              </a:ext>
            </a:extLst>
          </p:cNvPr>
          <p:cNvCxnSpPr>
            <a:cxnSpLocks/>
          </p:cNvCxnSpPr>
          <p:nvPr/>
        </p:nvCxnSpPr>
        <p:spPr>
          <a:xfrm flipH="1">
            <a:off x="4070168" y="4774403"/>
            <a:ext cx="1627869" cy="5131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3BDD3B0D-6869-15E1-3224-F85B1E7CCA65}"/>
              </a:ext>
            </a:extLst>
          </p:cNvPr>
          <p:cNvCxnSpPr>
            <a:cxnSpLocks/>
          </p:cNvCxnSpPr>
          <p:nvPr/>
        </p:nvCxnSpPr>
        <p:spPr>
          <a:xfrm>
            <a:off x="6958000" y="3388843"/>
            <a:ext cx="1459204" cy="352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16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6790A04E-3932-6A21-9492-648ED8CE13C8}"/>
              </a:ext>
            </a:extLst>
          </p:cNvPr>
          <p:cNvGrpSpPr/>
          <p:nvPr/>
        </p:nvGrpSpPr>
        <p:grpSpPr>
          <a:xfrm>
            <a:off x="4256630" y="1170267"/>
            <a:ext cx="3306225" cy="1827786"/>
            <a:chOff x="4824864" y="1799051"/>
            <a:chExt cx="3306225" cy="182778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7403B7-9E2E-CF15-3FBF-911D3F9721E4}"/>
                </a:ext>
              </a:extLst>
            </p:cNvPr>
            <p:cNvSpPr/>
            <p:nvPr/>
          </p:nvSpPr>
          <p:spPr>
            <a:xfrm>
              <a:off x="4824865" y="1799051"/>
              <a:ext cx="3306224" cy="182778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" name="TextBox 107">
              <a:extLst>
                <a:ext uri="{FF2B5EF4-FFF2-40B4-BE49-F238E27FC236}">
                  <a16:creationId xmlns:a16="http://schemas.microsoft.com/office/drawing/2014/main" id="{92A7DA55-583A-0D63-4451-DE5816CE5D64}"/>
                </a:ext>
              </a:extLst>
            </p:cNvPr>
            <p:cNvSpPr txBox="1"/>
            <p:nvPr/>
          </p:nvSpPr>
          <p:spPr>
            <a:xfrm>
              <a:off x="4824864" y="1836855"/>
              <a:ext cx="10182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accent4"/>
                  </a:solidFill>
                </a:rPr>
                <a:t>Vacuum Vessel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893C9DA-8202-5C84-BADC-2A0F6DC23C3A}"/>
              </a:ext>
            </a:extLst>
          </p:cNvPr>
          <p:cNvCxnSpPr/>
          <p:nvPr/>
        </p:nvCxnSpPr>
        <p:spPr>
          <a:xfrm>
            <a:off x="0" y="2221379"/>
            <a:ext cx="121920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BB0655-277E-E70B-7D99-C767B978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14AFE-A279-1CDB-22EF-65A86B662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D23A25-40CD-40CE-86B4-C7D8BAC71117}"/>
              </a:ext>
            </a:extLst>
          </p:cNvPr>
          <p:cNvSpPr/>
          <p:nvPr/>
        </p:nvSpPr>
        <p:spPr>
          <a:xfrm>
            <a:off x="153436" y="1170267"/>
            <a:ext cx="3306224" cy="18277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grpSp>
        <p:nvGrpSpPr>
          <p:cNvPr id="7" name="Groupe 52">
            <a:extLst>
              <a:ext uri="{FF2B5EF4-FFF2-40B4-BE49-F238E27FC236}">
                <a16:creationId xmlns:a16="http://schemas.microsoft.com/office/drawing/2014/main" id="{84EE3DCF-D0D0-7AF9-12A4-88D61D169E41}"/>
              </a:ext>
            </a:extLst>
          </p:cNvPr>
          <p:cNvGrpSpPr/>
          <p:nvPr/>
        </p:nvGrpSpPr>
        <p:grpSpPr>
          <a:xfrm>
            <a:off x="289570" y="1725223"/>
            <a:ext cx="3053859" cy="963537"/>
            <a:chOff x="1415480" y="2162433"/>
            <a:chExt cx="9793088" cy="2787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75898C-7803-BB97-6091-EF3807192AE6}"/>
                </a:ext>
              </a:extLst>
            </p:cNvPr>
            <p:cNvSpPr/>
            <p:nvPr/>
          </p:nvSpPr>
          <p:spPr>
            <a:xfrm>
              <a:off x="1415480" y="2213593"/>
              <a:ext cx="9793088" cy="273630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9" name="TextBox 108">
              <a:extLst>
                <a:ext uri="{FF2B5EF4-FFF2-40B4-BE49-F238E27FC236}">
                  <a16:creationId xmlns:a16="http://schemas.microsoft.com/office/drawing/2014/main" id="{25B2CA2D-6E99-495D-477F-AB29F9CF6D6E}"/>
                </a:ext>
              </a:extLst>
            </p:cNvPr>
            <p:cNvSpPr txBox="1"/>
            <p:nvPr/>
          </p:nvSpPr>
          <p:spPr>
            <a:xfrm>
              <a:off x="1417808" y="2162433"/>
              <a:ext cx="3180175" cy="667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</a:rPr>
                <a:t>Cold mass</a:t>
              </a:r>
            </a:p>
          </p:txBody>
        </p:sp>
        <p:cxnSp>
          <p:nvCxnSpPr>
            <p:cNvPr id="10" name="Straight Connector 130">
              <a:extLst>
                <a:ext uri="{FF2B5EF4-FFF2-40B4-BE49-F238E27FC236}">
                  <a16:creationId xmlns:a16="http://schemas.microsoft.com/office/drawing/2014/main" id="{A394E3F4-62C5-8708-4C34-2A9805819509}"/>
                </a:ext>
              </a:extLst>
            </p:cNvPr>
            <p:cNvCxnSpPr>
              <a:cxnSpLocks/>
              <a:endCxn id="8" idx="3"/>
            </p:cNvCxnSpPr>
            <p:nvPr/>
          </p:nvCxnSpPr>
          <p:spPr>
            <a:xfrm>
              <a:off x="1415480" y="3581746"/>
              <a:ext cx="979308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31">
              <a:extLst>
                <a:ext uri="{FF2B5EF4-FFF2-40B4-BE49-F238E27FC236}">
                  <a16:creationId xmlns:a16="http://schemas.microsoft.com/office/drawing/2014/main" id="{73B691DA-7EDE-1D4A-C519-9708F4229FFC}"/>
                </a:ext>
              </a:extLst>
            </p:cNvPr>
            <p:cNvSpPr txBox="1"/>
            <p:nvPr/>
          </p:nvSpPr>
          <p:spPr>
            <a:xfrm>
              <a:off x="1502183" y="2932351"/>
              <a:ext cx="1807432" cy="667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+mj-lt"/>
                </a:rPr>
                <a:t>Mechanical axis warm</a:t>
              </a:r>
            </a:p>
          </p:txBody>
        </p:sp>
      </p:grpSp>
      <p:sp>
        <p:nvSpPr>
          <p:cNvPr id="12" name="TextBox 107">
            <a:extLst>
              <a:ext uri="{FF2B5EF4-FFF2-40B4-BE49-F238E27FC236}">
                <a16:creationId xmlns:a16="http://schemas.microsoft.com/office/drawing/2014/main" id="{528DFA6B-40AA-EE9E-AB3D-68B225ED3157}"/>
              </a:ext>
            </a:extLst>
          </p:cNvPr>
          <p:cNvSpPr txBox="1"/>
          <p:nvPr/>
        </p:nvSpPr>
        <p:spPr>
          <a:xfrm>
            <a:off x="153435" y="1208071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4"/>
                </a:solidFill>
              </a:rPr>
              <a:t>Vacuum Vessel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F8A5F94-F975-CC7F-8E06-75EF260D1512}"/>
              </a:ext>
            </a:extLst>
          </p:cNvPr>
          <p:cNvCxnSpPr>
            <a:cxnSpLocks/>
          </p:cNvCxnSpPr>
          <p:nvPr/>
        </p:nvCxnSpPr>
        <p:spPr>
          <a:xfrm flipV="1">
            <a:off x="1808609" y="2206992"/>
            <a:ext cx="683906" cy="88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ylinder 13">
            <a:extLst>
              <a:ext uri="{FF2B5EF4-FFF2-40B4-BE49-F238E27FC236}">
                <a16:creationId xmlns:a16="http://schemas.microsoft.com/office/drawing/2014/main" id="{9FFA7118-5403-471E-53B0-5545AEDA44FD}"/>
              </a:ext>
            </a:extLst>
          </p:cNvPr>
          <p:cNvSpPr/>
          <p:nvPr/>
        </p:nvSpPr>
        <p:spPr>
          <a:xfrm>
            <a:off x="1684263" y="2720650"/>
            <a:ext cx="196877" cy="27463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1BB6FF-BCE1-6100-8DD4-69808E4E7BBB}"/>
              </a:ext>
            </a:extLst>
          </p:cNvPr>
          <p:cNvCxnSpPr>
            <a:cxnSpLocks/>
          </p:cNvCxnSpPr>
          <p:nvPr/>
        </p:nvCxnSpPr>
        <p:spPr>
          <a:xfrm rot="16200000" flipV="1">
            <a:off x="1458730" y="1861482"/>
            <a:ext cx="683906" cy="88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ylinder 15">
            <a:extLst>
              <a:ext uri="{FF2B5EF4-FFF2-40B4-BE49-F238E27FC236}">
                <a16:creationId xmlns:a16="http://schemas.microsoft.com/office/drawing/2014/main" id="{0B6BA011-E7D1-2B58-0162-F3439F5F2618}"/>
              </a:ext>
            </a:extLst>
          </p:cNvPr>
          <p:cNvSpPr/>
          <p:nvPr/>
        </p:nvSpPr>
        <p:spPr>
          <a:xfrm>
            <a:off x="793046" y="2720650"/>
            <a:ext cx="196877" cy="27463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939A746C-BEBA-A610-69C8-EC45F15EFC48}"/>
              </a:ext>
            </a:extLst>
          </p:cNvPr>
          <p:cNvSpPr/>
          <p:nvPr/>
        </p:nvSpPr>
        <p:spPr>
          <a:xfrm>
            <a:off x="2708661" y="2720650"/>
            <a:ext cx="196877" cy="27463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B0CC1B6-BAFD-7B2C-EEDE-86842438499D}"/>
              </a:ext>
            </a:extLst>
          </p:cNvPr>
          <p:cNvCxnSpPr>
            <a:cxnSpLocks/>
          </p:cNvCxnSpPr>
          <p:nvPr/>
        </p:nvCxnSpPr>
        <p:spPr>
          <a:xfrm flipV="1">
            <a:off x="1782070" y="2230904"/>
            <a:ext cx="683906" cy="88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76AE7D7-943F-C7A4-BCA0-201F26DDC5F5}"/>
              </a:ext>
            </a:extLst>
          </p:cNvPr>
          <p:cNvCxnSpPr>
            <a:cxnSpLocks/>
          </p:cNvCxnSpPr>
          <p:nvPr/>
        </p:nvCxnSpPr>
        <p:spPr>
          <a:xfrm rot="16200000" flipV="1">
            <a:off x="1432191" y="1885394"/>
            <a:ext cx="683906" cy="88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329A539-87AD-53D2-2368-09DAD9B5582B}"/>
              </a:ext>
            </a:extLst>
          </p:cNvPr>
          <p:cNvSpPr txBox="1"/>
          <p:nvPr/>
        </p:nvSpPr>
        <p:spPr>
          <a:xfrm>
            <a:off x="1787997" y="1930074"/>
            <a:ext cx="1494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</a:rPr>
              <a:t>= R-vacuum vessel</a:t>
            </a: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B937E76D-D6CB-0B76-10F9-E15F72CAC849}"/>
              </a:ext>
            </a:extLst>
          </p:cNvPr>
          <p:cNvSpPr/>
          <p:nvPr/>
        </p:nvSpPr>
        <p:spPr>
          <a:xfrm>
            <a:off x="435324" y="2998053"/>
            <a:ext cx="509222" cy="315092"/>
          </a:xfrm>
          <a:prstGeom prst="can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Jack</a:t>
            </a:r>
          </a:p>
        </p:txBody>
      </p:sp>
      <p:sp>
        <p:nvSpPr>
          <p:cNvPr id="22" name="Cylinder 21">
            <a:extLst>
              <a:ext uri="{FF2B5EF4-FFF2-40B4-BE49-F238E27FC236}">
                <a16:creationId xmlns:a16="http://schemas.microsoft.com/office/drawing/2014/main" id="{F478CFCE-386F-9F11-309D-7EBC0033B13C}"/>
              </a:ext>
            </a:extLst>
          </p:cNvPr>
          <p:cNvSpPr/>
          <p:nvPr/>
        </p:nvSpPr>
        <p:spPr>
          <a:xfrm>
            <a:off x="2773805" y="2998053"/>
            <a:ext cx="509222" cy="315092"/>
          </a:xfrm>
          <a:prstGeom prst="can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Jack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624878-BB5F-0E18-4732-F65A0F7F9E0C}"/>
              </a:ext>
            </a:extLst>
          </p:cNvPr>
          <p:cNvCxnSpPr/>
          <p:nvPr/>
        </p:nvCxnSpPr>
        <p:spPr>
          <a:xfrm>
            <a:off x="0" y="3313145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52D9966-BB04-97E3-2CF6-38504745E05A}"/>
              </a:ext>
            </a:extLst>
          </p:cNvPr>
          <p:cNvSpPr txBox="1"/>
          <p:nvPr/>
        </p:nvSpPr>
        <p:spPr>
          <a:xfrm>
            <a:off x="-34949" y="329185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floor</a:t>
            </a:r>
          </a:p>
        </p:txBody>
      </p:sp>
      <p:sp>
        <p:nvSpPr>
          <p:cNvPr id="25" name="TextBox 107">
            <a:extLst>
              <a:ext uri="{FF2B5EF4-FFF2-40B4-BE49-F238E27FC236}">
                <a16:creationId xmlns:a16="http://schemas.microsoft.com/office/drawing/2014/main" id="{65F2D41E-11F4-23DC-E09F-757D188CFE5F}"/>
              </a:ext>
            </a:extLst>
          </p:cNvPr>
          <p:cNvSpPr txBox="1"/>
          <p:nvPr/>
        </p:nvSpPr>
        <p:spPr>
          <a:xfrm>
            <a:off x="1870110" y="2776569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Cold feet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19183CD-2E8C-E23A-7227-01F53EB52F94}"/>
              </a:ext>
            </a:extLst>
          </p:cNvPr>
          <p:cNvGrpSpPr/>
          <p:nvPr/>
        </p:nvGrpSpPr>
        <p:grpSpPr>
          <a:xfrm>
            <a:off x="4538519" y="2998053"/>
            <a:ext cx="2847703" cy="315092"/>
            <a:chOff x="5106753" y="3626837"/>
            <a:chExt cx="2847703" cy="315092"/>
          </a:xfrm>
        </p:grpSpPr>
        <p:sp>
          <p:nvSpPr>
            <p:cNvPr id="43" name="Cylinder 42">
              <a:extLst>
                <a:ext uri="{FF2B5EF4-FFF2-40B4-BE49-F238E27FC236}">
                  <a16:creationId xmlns:a16="http://schemas.microsoft.com/office/drawing/2014/main" id="{BAD3873D-401C-1C23-0EA7-432F6249EC95}"/>
                </a:ext>
              </a:extLst>
            </p:cNvPr>
            <p:cNvSpPr/>
            <p:nvPr/>
          </p:nvSpPr>
          <p:spPr>
            <a:xfrm>
              <a:off x="5106753" y="3626837"/>
              <a:ext cx="509222" cy="315092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  <p:sp>
          <p:nvSpPr>
            <p:cNvPr id="44" name="Cylinder 43">
              <a:extLst>
                <a:ext uri="{FF2B5EF4-FFF2-40B4-BE49-F238E27FC236}">
                  <a16:creationId xmlns:a16="http://schemas.microsoft.com/office/drawing/2014/main" id="{62F0BC62-00A5-1721-91D0-2B27AE257C39}"/>
                </a:ext>
              </a:extLst>
            </p:cNvPr>
            <p:cNvSpPr/>
            <p:nvPr/>
          </p:nvSpPr>
          <p:spPr>
            <a:xfrm>
              <a:off x="7445234" y="3626837"/>
              <a:ext cx="509222" cy="315092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59908ED-7F56-29BF-B972-03CFE8689A17}"/>
              </a:ext>
            </a:extLst>
          </p:cNvPr>
          <p:cNvGrpSpPr/>
          <p:nvPr/>
        </p:nvGrpSpPr>
        <p:grpSpPr>
          <a:xfrm>
            <a:off x="4896241" y="2911672"/>
            <a:ext cx="2122375" cy="83615"/>
            <a:chOff x="5464475" y="3540456"/>
            <a:chExt cx="2122375" cy="83615"/>
          </a:xfrm>
        </p:grpSpPr>
        <p:sp>
          <p:nvSpPr>
            <p:cNvPr id="38" name="Cylinder 37">
              <a:extLst>
                <a:ext uri="{FF2B5EF4-FFF2-40B4-BE49-F238E27FC236}">
                  <a16:creationId xmlns:a16="http://schemas.microsoft.com/office/drawing/2014/main" id="{35F14DDA-D875-13C7-72D9-42CEF954C2D0}"/>
                </a:ext>
              </a:extLst>
            </p:cNvPr>
            <p:cNvSpPr/>
            <p:nvPr/>
          </p:nvSpPr>
          <p:spPr>
            <a:xfrm>
              <a:off x="5464475" y="3540456"/>
              <a:ext cx="216644" cy="83615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Cylinder 44">
              <a:extLst>
                <a:ext uri="{FF2B5EF4-FFF2-40B4-BE49-F238E27FC236}">
                  <a16:creationId xmlns:a16="http://schemas.microsoft.com/office/drawing/2014/main" id="{0A46EBD8-C432-FC39-9956-A544BBA5E87E}"/>
                </a:ext>
              </a:extLst>
            </p:cNvPr>
            <p:cNvSpPr/>
            <p:nvPr/>
          </p:nvSpPr>
          <p:spPr>
            <a:xfrm>
              <a:off x="6347607" y="3540456"/>
              <a:ext cx="216644" cy="83615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Cylinder 45">
              <a:extLst>
                <a:ext uri="{FF2B5EF4-FFF2-40B4-BE49-F238E27FC236}">
                  <a16:creationId xmlns:a16="http://schemas.microsoft.com/office/drawing/2014/main" id="{4A848754-A6A5-D649-F27E-97598BE40638}"/>
                </a:ext>
              </a:extLst>
            </p:cNvPr>
            <p:cNvSpPr/>
            <p:nvPr/>
          </p:nvSpPr>
          <p:spPr>
            <a:xfrm>
              <a:off x="7370206" y="3540456"/>
              <a:ext cx="216644" cy="83615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ACB0B7D-4EB3-D567-326B-9D29DB53BD02}"/>
              </a:ext>
            </a:extLst>
          </p:cNvPr>
          <p:cNvGrpSpPr/>
          <p:nvPr/>
        </p:nvGrpSpPr>
        <p:grpSpPr>
          <a:xfrm>
            <a:off x="4896241" y="2727404"/>
            <a:ext cx="2112492" cy="274638"/>
            <a:chOff x="5464475" y="3349434"/>
            <a:chExt cx="2112492" cy="274638"/>
          </a:xfrm>
        </p:grpSpPr>
        <p:sp>
          <p:nvSpPr>
            <p:cNvPr id="47" name="Cylinder 46">
              <a:extLst>
                <a:ext uri="{FF2B5EF4-FFF2-40B4-BE49-F238E27FC236}">
                  <a16:creationId xmlns:a16="http://schemas.microsoft.com/office/drawing/2014/main" id="{9382B53B-8FCE-F5A0-97F7-155B9A3F1CF4}"/>
                </a:ext>
              </a:extLst>
            </p:cNvPr>
            <p:cNvSpPr/>
            <p:nvPr/>
          </p:nvSpPr>
          <p:spPr>
            <a:xfrm>
              <a:off x="6355692" y="3349434"/>
              <a:ext cx="196877" cy="274638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ylinder 47">
              <a:extLst>
                <a:ext uri="{FF2B5EF4-FFF2-40B4-BE49-F238E27FC236}">
                  <a16:creationId xmlns:a16="http://schemas.microsoft.com/office/drawing/2014/main" id="{2BBFE9E6-5786-4065-F192-21B1B9B28D4D}"/>
                </a:ext>
              </a:extLst>
            </p:cNvPr>
            <p:cNvSpPr/>
            <p:nvPr/>
          </p:nvSpPr>
          <p:spPr>
            <a:xfrm>
              <a:off x="5464475" y="3349434"/>
              <a:ext cx="196877" cy="274638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Cylinder 48">
              <a:extLst>
                <a:ext uri="{FF2B5EF4-FFF2-40B4-BE49-F238E27FC236}">
                  <a16:creationId xmlns:a16="http://schemas.microsoft.com/office/drawing/2014/main" id="{7D356FD8-BB1D-306C-BE63-996B359C5DBA}"/>
                </a:ext>
              </a:extLst>
            </p:cNvPr>
            <p:cNvSpPr/>
            <p:nvPr/>
          </p:nvSpPr>
          <p:spPr>
            <a:xfrm>
              <a:off x="7380090" y="3349434"/>
              <a:ext cx="196877" cy="274638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129E3A5-14B3-FF61-F7CD-ACB17DA06B32}"/>
              </a:ext>
            </a:extLst>
          </p:cNvPr>
          <p:cNvGrpSpPr/>
          <p:nvPr/>
        </p:nvGrpSpPr>
        <p:grpSpPr>
          <a:xfrm>
            <a:off x="4538519" y="2776568"/>
            <a:ext cx="2847703" cy="556067"/>
            <a:chOff x="5106753" y="3626837"/>
            <a:chExt cx="2847703" cy="315092"/>
          </a:xfrm>
        </p:grpSpPr>
        <p:sp>
          <p:nvSpPr>
            <p:cNvPr id="61" name="Cylinder 60">
              <a:extLst>
                <a:ext uri="{FF2B5EF4-FFF2-40B4-BE49-F238E27FC236}">
                  <a16:creationId xmlns:a16="http://schemas.microsoft.com/office/drawing/2014/main" id="{BF342B2A-22E5-BFDD-DA3A-3DEF2408DFF3}"/>
                </a:ext>
              </a:extLst>
            </p:cNvPr>
            <p:cNvSpPr/>
            <p:nvPr/>
          </p:nvSpPr>
          <p:spPr>
            <a:xfrm>
              <a:off x="5106753" y="3626837"/>
              <a:ext cx="509222" cy="315092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  <p:sp>
          <p:nvSpPr>
            <p:cNvPr id="62" name="Cylinder 61">
              <a:extLst>
                <a:ext uri="{FF2B5EF4-FFF2-40B4-BE49-F238E27FC236}">
                  <a16:creationId xmlns:a16="http://schemas.microsoft.com/office/drawing/2014/main" id="{2F04A052-D513-B1C0-C82B-028451EECE63}"/>
                </a:ext>
              </a:extLst>
            </p:cNvPr>
            <p:cNvSpPr/>
            <p:nvPr/>
          </p:nvSpPr>
          <p:spPr>
            <a:xfrm>
              <a:off x="7445234" y="3626837"/>
              <a:ext cx="509222" cy="315092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</p:grpSp>
      <p:grpSp>
        <p:nvGrpSpPr>
          <p:cNvPr id="29" name="Groupe 52">
            <a:extLst>
              <a:ext uri="{FF2B5EF4-FFF2-40B4-BE49-F238E27FC236}">
                <a16:creationId xmlns:a16="http://schemas.microsoft.com/office/drawing/2014/main" id="{413C8FC8-474B-FC48-61E7-EF5822F9C931}"/>
              </a:ext>
            </a:extLst>
          </p:cNvPr>
          <p:cNvGrpSpPr/>
          <p:nvPr/>
        </p:nvGrpSpPr>
        <p:grpSpPr>
          <a:xfrm>
            <a:off x="4392765" y="1725223"/>
            <a:ext cx="3053859" cy="963537"/>
            <a:chOff x="1415480" y="2162433"/>
            <a:chExt cx="9793088" cy="2787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C004C4F-DA1A-1861-DE51-24628966E9D5}"/>
                </a:ext>
              </a:extLst>
            </p:cNvPr>
            <p:cNvSpPr/>
            <p:nvPr/>
          </p:nvSpPr>
          <p:spPr>
            <a:xfrm>
              <a:off x="1415480" y="2213593"/>
              <a:ext cx="9793088" cy="273630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" name="TextBox 108">
              <a:extLst>
                <a:ext uri="{FF2B5EF4-FFF2-40B4-BE49-F238E27FC236}">
                  <a16:creationId xmlns:a16="http://schemas.microsoft.com/office/drawing/2014/main" id="{AB96FB9E-193E-2445-3398-8EFA6DF104D1}"/>
                </a:ext>
              </a:extLst>
            </p:cNvPr>
            <p:cNvSpPr txBox="1"/>
            <p:nvPr/>
          </p:nvSpPr>
          <p:spPr>
            <a:xfrm>
              <a:off x="1417808" y="2162433"/>
              <a:ext cx="3180175" cy="667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</a:rPr>
                <a:t>Cold mass</a:t>
              </a:r>
            </a:p>
          </p:txBody>
        </p:sp>
        <p:cxnSp>
          <p:nvCxnSpPr>
            <p:cNvPr id="32" name="Straight Connector 130">
              <a:extLst>
                <a:ext uri="{FF2B5EF4-FFF2-40B4-BE49-F238E27FC236}">
                  <a16:creationId xmlns:a16="http://schemas.microsoft.com/office/drawing/2014/main" id="{033EEED0-AAE0-2263-127C-60BB8850EB4D}"/>
                </a:ext>
              </a:extLst>
            </p:cNvPr>
            <p:cNvCxnSpPr>
              <a:cxnSpLocks/>
              <a:endCxn id="30" idx="3"/>
            </p:cNvCxnSpPr>
            <p:nvPr/>
          </p:nvCxnSpPr>
          <p:spPr>
            <a:xfrm>
              <a:off x="1415480" y="3581746"/>
              <a:ext cx="979308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0B0589-A4B4-4F0A-97CA-F831CCEEF29A}"/>
              </a:ext>
            </a:extLst>
          </p:cNvPr>
          <p:cNvGrpSpPr/>
          <p:nvPr/>
        </p:nvGrpSpPr>
        <p:grpSpPr>
          <a:xfrm>
            <a:off x="5885265" y="1523950"/>
            <a:ext cx="1391080" cy="715796"/>
            <a:chOff x="6453499" y="2152734"/>
            <a:chExt cx="1391080" cy="715796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5890451-03EC-9291-F7C3-E877BB33BD8C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130159" y="2490266"/>
              <a:ext cx="683906" cy="88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CAB0FBA-9073-48D4-9DCA-5229AB87E3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53499" y="2859688"/>
              <a:ext cx="683906" cy="88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4BE4F89-04CA-41BA-F4BB-C7D5FE33B861}"/>
                </a:ext>
              </a:extLst>
            </p:cNvPr>
            <p:cNvSpPr txBox="1"/>
            <p:nvPr/>
          </p:nvSpPr>
          <p:spPr>
            <a:xfrm>
              <a:off x="6483309" y="2526579"/>
              <a:ext cx="13612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highlight>
                    <a:srgbClr val="000000"/>
                  </a:highlight>
                </a:rPr>
                <a:t>R-vacuum vessel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1A00000-E892-3F1F-A072-F67B0B24AEFF}"/>
              </a:ext>
            </a:extLst>
          </p:cNvPr>
          <p:cNvGrpSpPr/>
          <p:nvPr/>
        </p:nvGrpSpPr>
        <p:grpSpPr>
          <a:xfrm>
            <a:off x="5879980" y="1725223"/>
            <a:ext cx="2152300" cy="1004873"/>
            <a:chOff x="9600651" y="2393708"/>
            <a:chExt cx="2152300" cy="1004873"/>
          </a:xfrm>
        </p:grpSpPr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5BCC611-382E-392D-F218-D909FBA957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12998" y="3076750"/>
              <a:ext cx="683906" cy="8842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03CEF7D4-F6F2-6701-98E7-D48389ED02ED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9263119" y="2731240"/>
              <a:ext cx="683906" cy="8842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3B5CC78-CF8F-755C-6D58-5366BA77025C}"/>
                </a:ext>
              </a:extLst>
            </p:cNvPr>
            <p:cNvSpPr txBox="1"/>
            <p:nvPr/>
          </p:nvSpPr>
          <p:spPr>
            <a:xfrm>
              <a:off x="10273059" y="2936916"/>
              <a:ext cx="14798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highlight>
                    <a:srgbClr val="0000FF"/>
                  </a:highlight>
                </a:rPr>
                <a:t>R-mechanical axis 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highlight>
                    <a:srgbClr val="0000FF"/>
                  </a:highlight>
                </a:rPr>
                <a:t>(cold mass at cold)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19229AD-4372-A7B8-3DA3-83E04284148E}"/>
              </a:ext>
            </a:extLst>
          </p:cNvPr>
          <p:cNvGrpSpPr/>
          <p:nvPr/>
        </p:nvGrpSpPr>
        <p:grpSpPr>
          <a:xfrm>
            <a:off x="3276352" y="1775757"/>
            <a:ext cx="1178528" cy="669889"/>
            <a:chOff x="5636962" y="2415703"/>
            <a:chExt cx="1178528" cy="669889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8C486E69-3C89-0217-2CBA-DA21CCC763BC}"/>
                </a:ext>
              </a:extLst>
            </p:cNvPr>
            <p:cNvCxnSpPr>
              <a:cxnSpLocks/>
            </p:cNvCxnSpPr>
            <p:nvPr/>
          </p:nvCxnSpPr>
          <p:spPr>
            <a:xfrm>
              <a:off x="6168008" y="2844068"/>
              <a:ext cx="0" cy="2415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D5E3371-E610-8E77-7069-172EF279A1F0}"/>
                </a:ext>
              </a:extLst>
            </p:cNvPr>
            <p:cNvSpPr txBox="1"/>
            <p:nvPr/>
          </p:nvSpPr>
          <p:spPr>
            <a:xfrm>
              <a:off x="5636962" y="2415703"/>
              <a:ext cx="117852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ym typeface="Symbol" panose="05050102010706020507" pitchFamily="18" charset="2"/>
                </a:rPr>
                <a:t>Z (warm-cold) </a:t>
              </a:r>
            </a:p>
            <a:p>
              <a:pPr algn="ctr"/>
              <a:r>
                <a:rPr lang="en-US" sz="1100" dirty="0">
                  <a:sym typeface="Symbol" panose="05050102010706020507" pitchFamily="18" charset="2"/>
                </a:rPr>
                <a:t> 1.5 mm</a:t>
              </a:r>
              <a:endParaRPr lang="en-US" sz="110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1DD0608-D4D8-C000-D32E-4366A2D750A7}"/>
              </a:ext>
            </a:extLst>
          </p:cNvPr>
          <p:cNvGrpSpPr/>
          <p:nvPr/>
        </p:nvGrpSpPr>
        <p:grpSpPr>
          <a:xfrm>
            <a:off x="8663685" y="2776568"/>
            <a:ext cx="2847703" cy="556067"/>
            <a:chOff x="5106753" y="3626837"/>
            <a:chExt cx="2847703" cy="315092"/>
          </a:xfrm>
        </p:grpSpPr>
        <p:sp>
          <p:nvSpPr>
            <p:cNvPr id="83" name="Cylinder 82">
              <a:extLst>
                <a:ext uri="{FF2B5EF4-FFF2-40B4-BE49-F238E27FC236}">
                  <a16:creationId xmlns:a16="http://schemas.microsoft.com/office/drawing/2014/main" id="{4BF16820-6319-95B1-BD51-CF4E94C7AF7B}"/>
                </a:ext>
              </a:extLst>
            </p:cNvPr>
            <p:cNvSpPr/>
            <p:nvPr/>
          </p:nvSpPr>
          <p:spPr>
            <a:xfrm>
              <a:off x="5106753" y="3626837"/>
              <a:ext cx="509222" cy="315092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  <p:sp>
          <p:nvSpPr>
            <p:cNvPr id="84" name="Cylinder 83">
              <a:extLst>
                <a:ext uri="{FF2B5EF4-FFF2-40B4-BE49-F238E27FC236}">
                  <a16:creationId xmlns:a16="http://schemas.microsoft.com/office/drawing/2014/main" id="{00A6A771-9090-6A8B-435B-B2632AFEBC9A}"/>
                </a:ext>
              </a:extLst>
            </p:cNvPr>
            <p:cNvSpPr/>
            <p:nvPr/>
          </p:nvSpPr>
          <p:spPr>
            <a:xfrm>
              <a:off x="7445234" y="3626837"/>
              <a:ext cx="509222" cy="315092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127CC6A-4D1F-DDA5-CA45-FCB1D70777DA}"/>
              </a:ext>
            </a:extLst>
          </p:cNvPr>
          <p:cNvGrpSpPr/>
          <p:nvPr/>
        </p:nvGrpSpPr>
        <p:grpSpPr>
          <a:xfrm>
            <a:off x="8381796" y="933966"/>
            <a:ext cx="3775650" cy="1827786"/>
            <a:chOff x="8381796" y="1562750"/>
            <a:chExt cx="3775650" cy="1827786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442BDAF8-EDB4-6D1C-C52A-EE1B8A5A7656}"/>
                </a:ext>
              </a:extLst>
            </p:cNvPr>
            <p:cNvGrpSpPr/>
            <p:nvPr/>
          </p:nvGrpSpPr>
          <p:grpSpPr>
            <a:xfrm>
              <a:off x="8381796" y="1562750"/>
              <a:ext cx="3306225" cy="1827786"/>
              <a:chOff x="4824864" y="1799051"/>
              <a:chExt cx="3306225" cy="1827786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CF3A6D8-05CE-F08F-CC3A-810EF852A617}"/>
                  </a:ext>
                </a:extLst>
              </p:cNvPr>
              <p:cNvSpPr/>
              <p:nvPr/>
            </p:nvSpPr>
            <p:spPr>
              <a:xfrm>
                <a:off x="4824865" y="1799051"/>
                <a:ext cx="3306224" cy="1827786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/>
              </a:p>
            </p:txBody>
          </p:sp>
          <p:sp>
            <p:nvSpPr>
              <p:cNvPr id="70" name="TextBox 107">
                <a:extLst>
                  <a:ext uri="{FF2B5EF4-FFF2-40B4-BE49-F238E27FC236}">
                    <a16:creationId xmlns:a16="http://schemas.microsoft.com/office/drawing/2014/main" id="{3F217661-7443-343C-078E-6C431E33E0C7}"/>
                  </a:ext>
                </a:extLst>
              </p:cNvPr>
              <p:cNvSpPr txBox="1"/>
              <p:nvPr/>
            </p:nvSpPr>
            <p:spPr>
              <a:xfrm>
                <a:off x="4824864" y="1836855"/>
                <a:ext cx="10182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accent4"/>
                    </a:solidFill>
                  </a:rPr>
                  <a:t>Vacuum Vessel</a:t>
                </a: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F1775732-C0A7-BDE0-07AF-FC26E4C3A878}"/>
                </a:ext>
              </a:extLst>
            </p:cNvPr>
            <p:cNvGrpSpPr/>
            <p:nvPr/>
          </p:nvGrpSpPr>
          <p:grpSpPr>
            <a:xfrm>
              <a:off x="9021407" y="3304155"/>
              <a:ext cx="2122375" cy="83615"/>
              <a:chOff x="5464475" y="3540456"/>
              <a:chExt cx="2122375" cy="83615"/>
            </a:xfrm>
          </p:grpSpPr>
          <p:sp>
            <p:nvSpPr>
              <p:cNvPr id="75" name="Cylinder 74">
                <a:extLst>
                  <a:ext uri="{FF2B5EF4-FFF2-40B4-BE49-F238E27FC236}">
                    <a16:creationId xmlns:a16="http://schemas.microsoft.com/office/drawing/2014/main" id="{4FC29386-21DE-2B7E-9BCC-0435CCC969C3}"/>
                  </a:ext>
                </a:extLst>
              </p:cNvPr>
              <p:cNvSpPr/>
              <p:nvPr/>
            </p:nvSpPr>
            <p:spPr>
              <a:xfrm>
                <a:off x="5464475" y="3540456"/>
                <a:ext cx="216644" cy="83615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Cylinder 75">
                <a:extLst>
                  <a:ext uri="{FF2B5EF4-FFF2-40B4-BE49-F238E27FC236}">
                    <a16:creationId xmlns:a16="http://schemas.microsoft.com/office/drawing/2014/main" id="{4574DF5B-80E9-04A0-27C7-498EEB37E4B2}"/>
                  </a:ext>
                </a:extLst>
              </p:cNvPr>
              <p:cNvSpPr/>
              <p:nvPr/>
            </p:nvSpPr>
            <p:spPr>
              <a:xfrm>
                <a:off x="6347607" y="3540456"/>
                <a:ext cx="216644" cy="83615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Cylinder 76">
                <a:extLst>
                  <a:ext uri="{FF2B5EF4-FFF2-40B4-BE49-F238E27FC236}">
                    <a16:creationId xmlns:a16="http://schemas.microsoft.com/office/drawing/2014/main" id="{E2FBCDAB-2721-22B2-107C-A8305C935256}"/>
                  </a:ext>
                </a:extLst>
              </p:cNvPr>
              <p:cNvSpPr/>
              <p:nvPr/>
            </p:nvSpPr>
            <p:spPr>
              <a:xfrm>
                <a:off x="7370206" y="3540456"/>
                <a:ext cx="216644" cy="83615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e 52">
              <a:extLst>
                <a:ext uri="{FF2B5EF4-FFF2-40B4-BE49-F238E27FC236}">
                  <a16:creationId xmlns:a16="http://schemas.microsoft.com/office/drawing/2014/main" id="{C40A3224-0D1A-594B-33E3-47AE98B5B34E}"/>
                </a:ext>
              </a:extLst>
            </p:cNvPr>
            <p:cNvGrpSpPr/>
            <p:nvPr/>
          </p:nvGrpSpPr>
          <p:grpSpPr>
            <a:xfrm>
              <a:off x="8517931" y="2337852"/>
              <a:ext cx="3053859" cy="963537"/>
              <a:chOff x="1415480" y="2162433"/>
              <a:chExt cx="9793088" cy="2787464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35F66D9F-178F-C0EB-838C-A18CF24C8645}"/>
                  </a:ext>
                </a:extLst>
              </p:cNvPr>
              <p:cNvSpPr/>
              <p:nvPr/>
            </p:nvSpPr>
            <p:spPr>
              <a:xfrm>
                <a:off x="1415480" y="2213593"/>
                <a:ext cx="9793088" cy="273630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/>
              </a:p>
            </p:txBody>
          </p:sp>
          <p:sp>
            <p:nvSpPr>
              <p:cNvPr id="87" name="TextBox 108">
                <a:extLst>
                  <a:ext uri="{FF2B5EF4-FFF2-40B4-BE49-F238E27FC236}">
                    <a16:creationId xmlns:a16="http://schemas.microsoft.com/office/drawing/2014/main" id="{C1F44D23-4AF4-1ACC-97C2-9D4F1A5DBD65}"/>
                  </a:ext>
                </a:extLst>
              </p:cNvPr>
              <p:cNvSpPr txBox="1"/>
              <p:nvPr/>
            </p:nvSpPr>
            <p:spPr>
              <a:xfrm>
                <a:off x="1417808" y="2162433"/>
                <a:ext cx="3180175" cy="667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Cold mass</a:t>
                </a:r>
              </a:p>
            </p:txBody>
          </p:sp>
          <p:cxnSp>
            <p:nvCxnSpPr>
              <p:cNvPr id="88" name="Straight Connector 130">
                <a:extLst>
                  <a:ext uri="{FF2B5EF4-FFF2-40B4-BE49-F238E27FC236}">
                    <a16:creationId xmlns:a16="http://schemas.microsoft.com/office/drawing/2014/main" id="{4BCBC2A3-8E45-C94C-7F30-C10A8CF2717D}"/>
                  </a:ext>
                </a:extLst>
              </p:cNvPr>
              <p:cNvCxnSpPr>
                <a:cxnSpLocks/>
                <a:endCxn id="86" idx="3"/>
              </p:cNvCxnSpPr>
              <p:nvPr/>
            </p:nvCxnSpPr>
            <p:spPr>
              <a:xfrm>
                <a:off x="1415480" y="3581746"/>
                <a:ext cx="9793088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1E02F1A3-E5E9-DABC-8E05-2CC02893DA30}"/>
                </a:ext>
              </a:extLst>
            </p:cNvPr>
            <p:cNvGrpSpPr/>
            <p:nvPr/>
          </p:nvGrpSpPr>
          <p:grpSpPr>
            <a:xfrm>
              <a:off x="10010431" y="1916433"/>
              <a:ext cx="1391080" cy="715796"/>
              <a:chOff x="6453499" y="2152734"/>
              <a:chExt cx="1391080" cy="715796"/>
            </a:xfrm>
          </p:grpSpPr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DF1CDEDE-378A-D100-96B2-7E715C91E5B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130159" y="2490266"/>
                <a:ext cx="683906" cy="88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FD47FE87-670B-3A84-63EA-3E7014BFB7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53499" y="2859688"/>
                <a:ext cx="683906" cy="88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F7A9FE49-852B-0D8B-C05D-AB80B2B1DD24}"/>
                  </a:ext>
                </a:extLst>
              </p:cNvPr>
              <p:cNvSpPr txBox="1"/>
              <p:nvPr/>
            </p:nvSpPr>
            <p:spPr>
              <a:xfrm>
                <a:off x="6483309" y="2353754"/>
                <a:ext cx="13612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R-vacuum vessel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D0EB4B10-AFCF-D97E-C7DA-4D87C170A7D7}"/>
                </a:ext>
              </a:extLst>
            </p:cNvPr>
            <p:cNvGrpSpPr/>
            <p:nvPr/>
          </p:nvGrpSpPr>
          <p:grpSpPr>
            <a:xfrm>
              <a:off x="10005146" y="2117706"/>
              <a:ext cx="2152300" cy="729063"/>
              <a:chOff x="9600651" y="2393708"/>
              <a:chExt cx="2152300" cy="729063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956DBFF8-1C78-EE22-9F6D-2EFB765726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12998" y="3076750"/>
                <a:ext cx="683906" cy="8842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8654C17E-262D-4C75-042A-493A7528A1B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9263119" y="2731240"/>
                <a:ext cx="683906" cy="8842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D0FDF583-4C20-69D0-650C-9AF242F65A1A}"/>
                  </a:ext>
                </a:extLst>
              </p:cNvPr>
              <p:cNvSpPr txBox="1"/>
              <p:nvPr/>
            </p:nvSpPr>
            <p:spPr>
              <a:xfrm>
                <a:off x="10273059" y="2661106"/>
                <a:ext cx="14798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highlight>
                      <a:srgbClr val="0000FF"/>
                    </a:highlight>
                  </a:rPr>
                  <a:t>R-mechanical axis </a:t>
                </a:r>
              </a:p>
              <a:p>
                <a:pPr algn="ctr"/>
                <a:r>
                  <a:rPr lang="en-US" sz="1200" dirty="0">
                    <a:solidFill>
                      <a:schemeClr val="bg1"/>
                    </a:solidFill>
                    <a:highlight>
                      <a:srgbClr val="0000FF"/>
                    </a:highlight>
                  </a:rPr>
                  <a:t>(cold mass at cold)</a:t>
                </a: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647E5FA-A89F-CA7C-9A95-098637CD5F53}"/>
                </a:ext>
              </a:extLst>
            </p:cNvPr>
            <p:cNvGrpSpPr/>
            <p:nvPr/>
          </p:nvGrpSpPr>
          <p:grpSpPr>
            <a:xfrm>
              <a:off x="8997822" y="2481659"/>
              <a:ext cx="2830403" cy="841016"/>
              <a:chOff x="8559767" y="2623087"/>
              <a:chExt cx="2830403" cy="841016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CE29AE75-9646-D336-6A58-6EE74EA5BA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59767" y="3005846"/>
                <a:ext cx="2495250" cy="29958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4E56B0E0-F068-F412-D9DF-BFBA8770AE3C}"/>
                  </a:ext>
                </a:extLst>
              </p:cNvPr>
              <p:cNvGrpSpPr/>
              <p:nvPr/>
            </p:nvGrpSpPr>
            <p:grpSpPr>
              <a:xfrm rot="21265444">
                <a:off x="9558604" y="2623087"/>
                <a:ext cx="528882" cy="525563"/>
                <a:chOff x="7391642" y="4748323"/>
                <a:chExt cx="696253" cy="691884"/>
              </a:xfrm>
            </p:grpSpPr>
            <p:cxnSp>
              <p:nvCxnSpPr>
                <p:cNvPr id="101" name="Straight Arrow Connector 100">
                  <a:extLst>
                    <a:ext uri="{FF2B5EF4-FFF2-40B4-BE49-F238E27FC236}">
                      <a16:creationId xmlns:a16="http://schemas.microsoft.com/office/drawing/2014/main" id="{6774C3A5-1A70-CE1B-92BF-5F42F2278B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03989" y="5431365"/>
                  <a:ext cx="683906" cy="8842"/>
                </a:xfrm>
                <a:prstGeom prst="straightConnector1">
                  <a:avLst/>
                </a:prstGeom>
                <a:ln w="38100">
                  <a:solidFill>
                    <a:schemeClr val="accent6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Arrow Connector 101">
                  <a:extLst>
                    <a:ext uri="{FF2B5EF4-FFF2-40B4-BE49-F238E27FC236}">
                      <a16:creationId xmlns:a16="http://schemas.microsoft.com/office/drawing/2014/main" id="{D3F08948-7D3B-8B2B-1A16-9232563D43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7054110" y="5085855"/>
                  <a:ext cx="683906" cy="8842"/>
                </a:xfrm>
                <a:prstGeom prst="straightConnector1">
                  <a:avLst/>
                </a:prstGeom>
                <a:ln w="38100">
                  <a:solidFill>
                    <a:schemeClr val="accent6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BC0CA23E-295F-B902-12EB-B559C85DDA6C}"/>
                  </a:ext>
                </a:extLst>
              </p:cNvPr>
              <p:cNvSpPr txBox="1"/>
              <p:nvPr/>
            </p:nvSpPr>
            <p:spPr>
              <a:xfrm>
                <a:off x="9507923" y="3187104"/>
                <a:ext cx="188224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highlight>
                      <a:srgbClr val="FB963C"/>
                    </a:highlight>
                  </a:rPr>
                  <a:t>R-magnetic axis (at cold)</a:t>
                </a: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0A7EDC5-A122-165B-4AB4-A134A7AD5179}"/>
              </a:ext>
            </a:extLst>
          </p:cNvPr>
          <p:cNvGrpSpPr/>
          <p:nvPr/>
        </p:nvGrpSpPr>
        <p:grpSpPr>
          <a:xfrm>
            <a:off x="8663685" y="2431876"/>
            <a:ext cx="2847703" cy="883245"/>
            <a:chOff x="5106753" y="3441443"/>
            <a:chExt cx="2847703" cy="500485"/>
          </a:xfrm>
        </p:grpSpPr>
        <p:sp>
          <p:nvSpPr>
            <p:cNvPr id="107" name="Cylinder 106">
              <a:extLst>
                <a:ext uri="{FF2B5EF4-FFF2-40B4-BE49-F238E27FC236}">
                  <a16:creationId xmlns:a16="http://schemas.microsoft.com/office/drawing/2014/main" id="{AC31629E-9E33-EC88-A71C-818F35AEED27}"/>
                </a:ext>
              </a:extLst>
            </p:cNvPr>
            <p:cNvSpPr/>
            <p:nvPr/>
          </p:nvSpPr>
          <p:spPr>
            <a:xfrm>
              <a:off x="5106753" y="3441443"/>
              <a:ext cx="509222" cy="500485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  <p:sp>
          <p:nvSpPr>
            <p:cNvPr id="108" name="Cylinder 107">
              <a:extLst>
                <a:ext uri="{FF2B5EF4-FFF2-40B4-BE49-F238E27FC236}">
                  <a16:creationId xmlns:a16="http://schemas.microsoft.com/office/drawing/2014/main" id="{888F0DDC-B82D-B0F1-56C7-80A51E4BB6CC}"/>
                </a:ext>
              </a:extLst>
            </p:cNvPr>
            <p:cNvSpPr/>
            <p:nvPr/>
          </p:nvSpPr>
          <p:spPr>
            <a:xfrm>
              <a:off x="7445234" y="3652511"/>
              <a:ext cx="509222" cy="289416"/>
            </a:xfrm>
            <a:prstGeom prst="can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Jack</a:t>
              </a:r>
            </a:p>
          </p:txBody>
        </p:sp>
      </p:grpSp>
      <p:graphicFrame>
        <p:nvGraphicFramePr>
          <p:cNvPr id="109" name="Table 108">
            <a:extLst>
              <a:ext uri="{FF2B5EF4-FFF2-40B4-BE49-F238E27FC236}">
                <a16:creationId xmlns:a16="http://schemas.microsoft.com/office/drawing/2014/main" id="{B4D71E6C-5E00-D200-F9F5-D5FF2F0C1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939460"/>
              </p:ext>
            </p:extLst>
          </p:nvPr>
        </p:nvGraphicFramePr>
        <p:xfrm>
          <a:off x="406762" y="3755337"/>
          <a:ext cx="1127106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789">
                  <a:extLst>
                    <a:ext uri="{9D8B030D-6E8A-4147-A177-3AD203B41FA5}">
                      <a16:colId xmlns:a16="http://schemas.microsoft.com/office/drawing/2014/main" val="3368788052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2843387454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462102663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881965842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1550724446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3396826444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1121219646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4020329571"/>
                    </a:ext>
                  </a:extLst>
                </a:gridCol>
                <a:gridCol w="1223534">
                  <a:extLst>
                    <a:ext uri="{9D8B030D-6E8A-4147-A177-3AD203B41FA5}">
                      <a16:colId xmlns:a16="http://schemas.microsoft.com/office/drawing/2014/main" val="2061569420"/>
                    </a:ext>
                  </a:extLst>
                </a:gridCol>
              </a:tblGrid>
              <a:tr h="382656">
                <a:tc>
                  <a:txBody>
                    <a:bodyPr/>
                    <a:lstStyle/>
                    <a:p>
                      <a:r>
                        <a:rPr lang="en-US" sz="1200" dirty="0"/>
                        <a:t>For cold element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highlight>
                            <a:srgbClr val="000000"/>
                          </a:highlight>
                        </a:rPr>
                        <a:t>R-vacuum vessel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= R-mechanical axis (warm)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highlight>
                            <a:srgbClr val="0000FF"/>
                          </a:highlight>
                        </a:rPr>
                        <a:t>R-mechanical axis (cold)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highlight>
                            <a:srgbClr val="FB963C"/>
                          </a:highlight>
                        </a:rPr>
                        <a:t>R-magnetic axis (at cold)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highlight>
                            <a:srgbClr val="808080"/>
                          </a:highlight>
                        </a:rPr>
                        <a:t>R-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highlight>
                            <a:srgbClr val="808080"/>
                          </a:highlight>
                        </a:rPr>
                        <a:t>rst</a:t>
                      </a:r>
                      <a:endParaRPr lang="en-US" sz="1200" dirty="0">
                        <a:solidFill>
                          <a:schemeClr val="bg1"/>
                        </a:solidFill>
                        <a:highlight>
                          <a:srgbClr val="808080"/>
                        </a:highlight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027050"/>
                  </a:ext>
                </a:extLst>
              </a:tr>
              <a:tr h="221698">
                <a:tc>
                  <a:txBody>
                    <a:bodyPr/>
                    <a:lstStyle/>
                    <a:p>
                      <a:r>
                        <a:rPr lang="en-US" sz="1200" dirty="0"/>
                        <a:t>Tx (radial)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FSI or Tx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Tx = ...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Tx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567611"/>
                  </a:ext>
                </a:extLst>
              </a:tr>
              <a:tr h="221698">
                <a:tc>
                  <a:txBody>
                    <a:bodyPr/>
                    <a:lstStyle/>
                    <a:p>
                      <a:r>
                        <a:rPr lang="en-US" sz="1200" dirty="0"/>
                        <a:t>Ty (longitudinal)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FSI or Ty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Ty = 0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Ty = …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242148"/>
                  </a:ext>
                </a:extLst>
              </a:tr>
              <a:tr h="221698">
                <a:tc>
                  <a:txBody>
                    <a:bodyPr/>
                    <a:lstStyle/>
                    <a:p>
                      <a:r>
                        <a:rPr lang="en-US" sz="1200" dirty="0" err="1"/>
                        <a:t>Tz</a:t>
                      </a:r>
                      <a:r>
                        <a:rPr lang="en-US" sz="1200" dirty="0"/>
                        <a:t> (vertical)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FSI or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Tz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 = -1.5 mm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Tz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 = ...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Tz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774809"/>
                  </a:ext>
                </a:extLst>
              </a:tr>
              <a:tr h="221698">
                <a:tc>
                  <a:txBody>
                    <a:bodyPr/>
                    <a:lstStyle/>
                    <a:p>
                      <a:r>
                        <a:rPr lang="en-US" sz="1200" dirty="0"/>
                        <a:t>Rx (pitch)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FSI or Rx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Rx = ...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Rx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526796"/>
                  </a:ext>
                </a:extLst>
              </a:tr>
              <a:tr h="221698">
                <a:tc>
                  <a:txBody>
                    <a:bodyPr/>
                    <a:lstStyle/>
                    <a:p>
                      <a:r>
                        <a:rPr lang="en-US" sz="1200" dirty="0"/>
                        <a:t>Ry (roll)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FSI or Ry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Ry = ...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Ry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970208"/>
                  </a:ext>
                </a:extLst>
              </a:tr>
              <a:tr h="221698">
                <a:tc>
                  <a:txBody>
                    <a:bodyPr/>
                    <a:lstStyle/>
                    <a:p>
                      <a:r>
                        <a:rPr lang="en-US" sz="1200" dirty="0"/>
                        <a:t>Rz (Yaw)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FSI or Rz = 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Rz = ...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Rz = 0 or 180 °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729325"/>
                  </a:ext>
                </a:extLst>
              </a:tr>
              <a:tr h="221698">
                <a:tc>
                  <a:txBody>
                    <a:bodyPr/>
                    <a:lstStyle/>
                    <a:p>
                      <a:r>
                        <a:rPr lang="en-US" sz="1200" dirty="0"/>
                        <a:t>Scale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FSI or Scale = …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Scale =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Scale =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974386"/>
                  </a:ext>
                </a:extLst>
              </a:tr>
            </a:tbl>
          </a:graphicData>
        </a:graphic>
      </p:graphicFrame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3437C719-0556-441D-4E8E-056AF46A88F6}"/>
              </a:ext>
            </a:extLst>
          </p:cNvPr>
          <p:cNvCxnSpPr/>
          <p:nvPr/>
        </p:nvCxnSpPr>
        <p:spPr>
          <a:xfrm>
            <a:off x="6927319" y="6245875"/>
            <a:ext cx="0" cy="2794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943D76BC-E5DD-51DE-2681-DCB7057F3E4A}"/>
              </a:ext>
            </a:extLst>
          </p:cNvPr>
          <p:cNvSpPr txBox="1"/>
          <p:nvPr/>
        </p:nvSpPr>
        <p:spPr>
          <a:xfrm>
            <a:off x="6373321" y="65253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Constant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48F2CE33-4249-3F9C-15ED-EB00CC199F15}"/>
              </a:ext>
            </a:extLst>
          </p:cNvPr>
          <p:cNvCxnSpPr/>
          <p:nvPr/>
        </p:nvCxnSpPr>
        <p:spPr>
          <a:xfrm>
            <a:off x="9357621" y="6245875"/>
            <a:ext cx="0" cy="2794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D26CAED4-D8CA-D280-A0A8-9D845F4BE882}"/>
              </a:ext>
            </a:extLst>
          </p:cNvPr>
          <p:cNvSpPr txBox="1"/>
          <p:nvPr/>
        </p:nvSpPr>
        <p:spPr>
          <a:xfrm>
            <a:off x="8803623" y="65253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Constant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0EA7265-DEC3-8170-7608-B10CAAA9D99E}"/>
              </a:ext>
            </a:extLst>
          </p:cNvPr>
          <p:cNvCxnSpPr/>
          <p:nvPr/>
        </p:nvCxnSpPr>
        <p:spPr>
          <a:xfrm>
            <a:off x="4367808" y="6245875"/>
            <a:ext cx="0" cy="2794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AA9C6CDA-3B65-E9DF-8F32-952303A0EBCF}"/>
              </a:ext>
            </a:extLst>
          </p:cNvPr>
          <p:cNvSpPr txBox="1"/>
          <p:nvPr/>
        </p:nvSpPr>
        <p:spPr>
          <a:xfrm>
            <a:off x="3625664" y="6525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FSI or Constant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5D2CA09-C169-E4B3-5EAE-DE303927E099}"/>
              </a:ext>
            </a:extLst>
          </p:cNvPr>
          <p:cNvSpPr txBox="1"/>
          <p:nvPr/>
        </p:nvSpPr>
        <p:spPr>
          <a:xfrm>
            <a:off x="350303" y="503098"/>
            <a:ext cx="3039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R-</a:t>
            </a:r>
            <a:r>
              <a:rPr lang="en-US" sz="1200" dirty="0" err="1"/>
              <a:t>fiduciualisation</a:t>
            </a:r>
            <a:r>
              <a:rPr lang="en-US" sz="1200" dirty="0"/>
              <a:t> 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highlight>
                  <a:srgbClr val="FF0000"/>
                </a:highlight>
              </a:rPr>
              <a:t>= R-mechanical axis (cold mass at warm) </a:t>
            </a:r>
          </a:p>
          <a:p>
            <a:pPr algn="ctr"/>
            <a:r>
              <a:rPr lang="en-US" sz="1200" dirty="0"/>
              <a:t>= 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</a:rPr>
              <a:t>R-vacuum vessel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4ADFC4E-7346-73C3-C6C9-D267FE0BC60C}"/>
              </a:ext>
            </a:extLst>
          </p:cNvPr>
          <p:cNvGrpSpPr/>
          <p:nvPr/>
        </p:nvGrpSpPr>
        <p:grpSpPr>
          <a:xfrm>
            <a:off x="8900962" y="1727533"/>
            <a:ext cx="518091" cy="486435"/>
            <a:chOff x="8900962" y="1713244"/>
            <a:chExt cx="518091" cy="486435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6A234949-6DFF-ECC3-D3E5-556EB813E6D3}"/>
                </a:ext>
              </a:extLst>
            </p:cNvPr>
            <p:cNvGrpSpPr/>
            <p:nvPr/>
          </p:nvGrpSpPr>
          <p:grpSpPr>
            <a:xfrm>
              <a:off x="8904312" y="1713244"/>
              <a:ext cx="453309" cy="486435"/>
              <a:chOff x="8904312" y="1713244"/>
              <a:chExt cx="453309" cy="486435"/>
            </a:xfrm>
          </p:grpSpPr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id="{4C30AE79-2A86-8A92-695F-C63240F06878}"/>
                  </a:ext>
                </a:extLst>
              </p:cNvPr>
              <p:cNvCxnSpPr/>
              <p:nvPr/>
            </p:nvCxnSpPr>
            <p:spPr>
              <a:xfrm>
                <a:off x="8904312" y="2199679"/>
                <a:ext cx="453309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59B19762-EB83-B8C4-3AA6-5B5E4224193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677658" y="1939899"/>
                <a:ext cx="453309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CFBFA2E-AE31-92BF-3FF7-65CCAFF6EA6D}"/>
                </a:ext>
              </a:extLst>
            </p:cNvPr>
            <p:cNvSpPr txBox="1"/>
            <p:nvPr/>
          </p:nvSpPr>
          <p:spPr>
            <a:xfrm>
              <a:off x="8900962" y="1829975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highlight>
                    <a:srgbClr val="808080"/>
                  </a:highlight>
                </a:rPr>
                <a:t>R-</a:t>
              </a:r>
              <a:r>
                <a:rPr lang="en-US" sz="1200" dirty="0" err="1">
                  <a:solidFill>
                    <a:schemeClr val="bg1"/>
                  </a:solidFill>
                  <a:highlight>
                    <a:srgbClr val="808080"/>
                  </a:highlight>
                </a:rPr>
                <a:t>rst</a:t>
              </a:r>
              <a:endParaRPr lang="en-US" sz="1200" dirty="0">
                <a:solidFill>
                  <a:schemeClr val="bg1"/>
                </a:solidFill>
                <a:highlight>
                  <a:srgbClr val="808080"/>
                </a:highlight>
              </a:endParaRP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7A0EE24A-7799-8C67-83F5-461EF79C02C3}"/>
              </a:ext>
            </a:extLst>
          </p:cNvPr>
          <p:cNvSpPr txBox="1"/>
          <p:nvPr/>
        </p:nvSpPr>
        <p:spPr>
          <a:xfrm>
            <a:off x="767408" y="110292"/>
            <a:ext cx="68146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>
                <a:solidFill>
                  <a:schemeClr val="tx2"/>
                </a:solidFill>
              </a:rPr>
              <a:t>How to manage the </a:t>
            </a:r>
            <a:r>
              <a:rPr lang="fr-CH" sz="2200" b="1" u="sng" dirty="0" err="1">
                <a:solidFill>
                  <a:schemeClr val="tx2"/>
                </a:solidFill>
              </a:rPr>
              <a:t>different</a:t>
            </a:r>
            <a:r>
              <a:rPr lang="fr-CH" sz="2200" b="1" u="sng" dirty="0">
                <a:solidFill>
                  <a:schemeClr val="tx2"/>
                </a:solidFill>
              </a:rPr>
              <a:t> </a:t>
            </a:r>
            <a:r>
              <a:rPr lang="fr-CH" sz="2200" b="1" u="sng" dirty="0" err="1">
                <a:solidFill>
                  <a:schemeClr val="tx2"/>
                </a:solidFill>
              </a:rPr>
              <a:t>coordinate</a:t>
            </a:r>
            <a:r>
              <a:rPr lang="fr-CH" sz="2200" b="1" u="sng" dirty="0">
                <a:solidFill>
                  <a:schemeClr val="tx2"/>
                </a:solidFill>
              </a:rPr>
              <a:t> system ?</a:t>
            </a:r>
            <a:endParaRPr lang="en-US" sz="2200" b="1" u="sng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AD9BFFF-CD93-1EBB-7208-16CE011C4DCB}"/>
              </a:ext>
            </a:extLst>
          </p:cNvPr>
          <p:cNvSpPr txBox="1"/>
          <p:nvPr/>
        </p:nvSpPr>
        <p:spPr>
          <a:xfrm>
            <a:off x="7534992" y="-1906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</a:rPr>
              <a:t>R-vacuum vessel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52B3993-FAB9-EA7C-FE9E-602BF7C6C763}"/>
              </a:ext>
            </a:extLst>
          </p:cNvPr>
          <p:cNvSpPr txBox="1"/>
          <p:nvPr/>
        </p:nvSpPr>
        <p:spPr>
          <a:xfrm>
            <a:off x="1770558" y="1741542"/>
            <a:ext cx="1627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highlight>
                  <a:srgbClr val="FF0000"/>
                </a:highlight>
              </a:rPr>
              <a:t>R-cold mass at warm</a:t>
            </a:r>
            <a:endParaRPr lang="en-US" sz="12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9BCD7DC-8B0B-D549-2BB7-E4D0CB08875A}"/>
              </a:ext>
            </a:extLst>
          </p:cNvPr>
          <p:cNvSpPr txBox="1"/>
          <p:nvPr/>
        </p:nvSpPr>
        <p:spPr>
          <a:xfrm>
            <a:off x="8772664" y="-2982"/>
            <a:ext cx="1957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highlight>
                  <a:srgbClr val="FF0000"/>
                </a:highlight>
              </a:rPr>
              <a:t>R-mechanical axis (warm)</a:t>
            </a:r>
            <a:endParaRPr lang="en-US" sz="12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C99B1E6-6DAB-0105-EA1D-7805533BD7AA}"/>
              </a:ext>
            </a:extLst>
          </p:cNvPr>
          <p:cNvSpPr txBox="1"/>
          <p:nvPr/>
        </p:nvSpPr>
        <p:spPr>
          <a:xfrm>
            <a:off x="7529101" y="194864"/>
            <a:ext cx="1863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highlight>
                  <a:srgbClr val="0000FF"/>
                </a:highlight>
              </a:rPr>
              <a:t>R-mechanical axis (cold)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0B003D0-862B-28C2-4B99-8E62E8AC5BF8}"/>
              </a:ext>
            </a:extLst>
          </p:cNvPr>
          <p:cNvSpPr txBox="1"/>
          <p:nvPr/>
        </p:nvSpPr>
        <p:spPr>
          <a:xfrm>
            <a:off x="7537685" y="393758"/>
            <a:ext cx="1882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highlight>
                  <a:srgbClr val="FB963C"/>
                </a:highlight>
              </a:rPr>
              <a:t>R-magnetic axis (at cold)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AD58DD5-021E-4F86-3B5E-360B2F8DEC60}"/>
              </a:ext>
            </a:extLst>
          </p:cNvPr>
          <p:cNvSpPr txBox="1"/>
          <p:nvPr/>
        </p:nvSpPr>
        <p:spPr>
          <a:xfrm>
            <a:off x="7537685" y="585129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highlight>
                  <a:srgbClr val="808080"/>
                </a:highlight>
              </a:rPr>
              <a:t>R-</a:t>
            </a:r>
            <a:r>
              <a:rPr lang="en-US" sz="1200" dirty="0" err="1">
                <a:solidFill>
                  <a:schemeClr val="bg1"/>
                </a:solidFill>
                <a:highlight>
                  <a:srgbClr val="808080"/>
                </a:highlight>
              </a:rPr>
              <a:t>rst</a:t>
            </a:r>
            <a:endParaRPr lang="en-US" sz="1200" dirty="0">
              <a:solidFill>
                <a:schemeClr val="bg1"/>
              </a:solidFill>
              <a:highlight>
                <a:srgbClr val="808080"/>
              </a:highlight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6C5CD60-398B-E0D5-7721-63651EA685AD}"/>
              </a:ext>
            </a:extLst>
          </p:cNvPr>
          <p:cNvSpPr txBox="1"/>
          <p:nvPr/>
        </p:nvSpPr>
        <p:spPr>
          <a:xfrm>
            <a:off x="7532285" y="187961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Mad-X </a:t>
            </a:r>
          </a:p>
        </p:txBody>
      </p:sp>
    </p:spTree>
    <p:extLst>
      <p:ext uri="{BB962C8B-B14F-4D97-AF65-F5344CB8AC3E}">
        <p14:creationId xmlns:p14="http://schemas.microsoft.com/office/powerpoint/2010/main" val="119097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7.40741E-7 L 3.125E-6 0.0340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81481E-6 L 4.58333E-6 -0.0321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0.03403 L 3.125E-6 7.40741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1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-1.66667E-6 -0.0324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44444E-6 L -3.54167E-6 -0.0340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1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48148E-6 L -2.91667E-6 -0.0289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5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4.44444E-6 L 2.29167E-6 -0.0201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80000">
                                      <p:cBhvr>
                                        <p:cTn id="60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3" grpId="0"/>
      <p:bldP spid="1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CD78F1-145D-9D08-D969-04C495127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38A061-A3C7-BD03-9E72-8674B4447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1AA20A-3528-3794-BCBA-6719C7BBDC55}"/>
              </a:ext>
            </a:extLst>
          </p:cNvPr>
          <p:cNvSpPr txBox="1"/>
          <p:nvPr/>
        </p:nvSpPr>
        <p:spPr>
          <a:xfrm>
            <a:off x="783854" y="692696"/>
            <a:ext cx="1018900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Before the interconnection phase, the elements should be installed in their nominal positions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</a:t>
            </a:r>
            <a:r>
              <a:rPr lang="en-GB" sz="1600" b="1" dirty="0">
                <a:highlight>
                  <a:srgbClr val="00FFFF"/>
                </a:highlight>
              </a:rPr>
              <a:t>longitudinal shift </a:t>
            </a:r>
            <a:r>
              <a:rPr lang="en-GB" sz="1600" dirty="0"/>
              <a:t>from Mad-X (R-</a:t>
            </a:r>
            <a:r>
              <a:rPr lang="en-GB" sz="1600" dirty="0" err="1"/>
              <a:t>rst</a:t>
            </a:r>
            <a:r>
              <a:rPr lang="en-GB" sz="1600" dirty="0"/>
              <a:t>) to the fixed cold foot of each component should be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</a:t>
            </a:r>
            <a:r>
              <a:rPr lang="en-GB" sz="1600" b="1" dirty="0">
                <a:highlight>
                  <a:srgbClr val="FF00FF"/>
                </a:highlight>
              </a:rPr>
              <a:t>warm-cold delta </a:t>
            </a:r>
            <a:r>
              <a:rPr lang="en-GB" sz="1600" dirty="0"/>
              <a:t>should be taken into account prior to interconnection.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</a:t>
            </a:r>
            <a:r>
              <a:rPr lang="en-GB" sz="1600" b="1" dirty="0">
                <a:highlight>
                  <a:srgbClr val="00FF00"/>
                </a:highlight>
              </a:rPr>
              <a:t>mechanical-magnetic delta </a:t>
            </a:r>
            <a:r>
              <a:rPr lang="en-GB" sz="1600" dirty="0"/>
              <a:t>should be taken into account prior to interconnection.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</a:t>
            </a:r>
            <a:r>
              <a:rPr lang="en-GB" sz="1600" b="1" dirty="0">
                <a:highlight>
                  <a:srgbClr val="00FF00"/>
                </a:highlight>
              </a:rPr>
              <a:t>direction of magnetic field </a:t>
            </a:r>
            <a:r>
              <a:rPr lang="en-GB" sz="1600" dirty="0"/>
              <a:t>should be taken into account prior to interconnection.</a:t>
            </a:r>
          </a:p>
          <a:p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How to manage the deltas ?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By longitudinal shift </a:t>
            </a:r>
            <a:r>
              <a:rPr lang="en-GB" sz="1600" b="1" dirty="0">
                <a:sym typeface="Wingdings" panose="05000000000000000000" pitchFamily="2" charset="2"/>
              </a:rPr>
              <a:t> </a:t>
            </a:r>
            <a:r>
              <a:rPr lang="en-GB" sz="1600" b="1" dirty="0">
                <a:highlight>
                  <a:srgbClr val="00FFFF"/>
                </a:highlight>
                <a:sym typeface="Wingdings" panose="05000000000000000000" pitchFamily="2" charset="2"/>
              </a:rPr>
              <a:t>Longitudinal shift </a:t>
            </a:r>
            <a:r>
              <a:rPr lang="en-GB" sz="1600" b="1" dirty="0">
                <a:sym typeface="Wingdings" panose="05000000000000000000" pitchFamily="2" charset="2"/>
              </a:rPr>
              <a:t>from R-magnetic axis at cold to </a:t>
            </a:r>
            <a:r>
              <a:rPr lang="en-GB" sz="1600" b="1" dirty="0" err="1">
                <a:sym typeface="Wingdings" panose="05000000000000000000" pitchFamily="2" charset="2"/>
              </a:rPr>
              <a:t>Rrst</a:t>
            </a:r>
            <a:endParaRPr lang="en-GB" sz="1600" b="1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By vertical shift  </a:t>
            </a:r>
            <a:r>
              <a:rPr lang="en-GB" sz="1600" b="1" dirty="0">
                <a:highlight>
                  <a:srgbClr val="FF00FF"/>
                </a:highlight>
                <a:sym typeface="Wingdings" panose="05000000000000000000" pitchFamily="2" charset="2"/>
              </a:rPr>
              <a:t>W</a:t>
            </a:r>
            <a:r>
              <a:rPr lang="en-GB" sz="1600" b="1" dirty="0">
                <a:highlight>
                  <a:srgbClr val="FF00FF"/>
                </a:highlight>
              </a:rPr>
              <a:t>arm-cold delta (anticipation)</a:t>
            </a:r>
            <a:r>
              <a:rPr lang="en-GB" sz="1600" b="1" dirty="0">
                <a:sym typeface="Wingdings" panose="05000000000000000000" pitchFamily="2" charset="2"/>
              </a:rPr>
              <a:t> </a:t>
            </a:r>
            <a:r>
              <a:rPr lang="en-GB" sz="1600" b="1" dirty="0"/>
              <a:t>Be careful not to apply it twice </a:t>
            </a:r>
            <a:r>
              <a:rPr lang="en-GB" sz="1600" b="1" dirty="0">
                <a:sym typeface="Wingdings" panose="05000000000000000000" pitchFamily="2" charset="2"/>
              </a:rPr>
              <a:t>(shift + FSI)</a:t>
            </a:r>
            <a:endParaRPr lang="en-US" sz="1600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By bump : Three bumps exist :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Bump : Beam Base alignment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Bump : Optimization displacements (aperture)  </a:t>
            </a:r>
            <a:r>
              <a:rPr lang="en-GB" sz="1600" b="1" dirty="0">
                <a:highlight>
                  <a:srgbClr val="00FF00"/>
                </a:highlight>
              </a:rPr>
              <a:t>mechanical-magnetic delta</a:t>
            </a:r>
            <a:r>
              <a:rPr lang="en-GB" sz="1600" b="1" dirty="0"/>
              <a:t> (MAB validation)</a:t>
            </a:r>
            <a:endParaRPr lang="en-US" sz="1600" dirty="0"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Bump : Mechanical constraints</a:t>
            </a:r>
          </a:p>
          <a:p>
            <a:endParaRPr lang="en-US" sz="1600" dirty="0"/>
          </a:p>
          <a:p>
            <a:r>
              <a:rPr lang="en-US" sz="1600" dirty="0"/>
              <a:t>    This implementation is not yet done on geode </a:t>
            </a:r>
            <a:r>
              <a:rPr lang="en-US" sz="1600" dirty="0">
                <a:sym typeface="Wingdings" panose="05000000000000000000" pitchFamily="2" charset="2"/>
              </a:rPr>
              <a:t> On going</a:t>
            </a: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String Test ?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100% magnetic ?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37D2BF-6D7F-BA22-8EAF-47389CCF141B}"/>
              </a:ext>
            </a:extLst>
          </p:cNvPr>
          <p:cNvSpPr txBox="1"/>
          <p:nvPr/>
        </p:nvSpPr>
        <p:spPr>
          <a:xfrm>
            <a:off x="767408" y="110292"/>
            <a:ext cx="24641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>
                <a:solidFill>
                  <a:schemeClr val="tx2"/>
                </a:solidFill>
              </a:rPr>
              <a:t>Open discussion</a:t>
            </a:r>
            <a:endParaRPr lang="en-US" sz="22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98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063552" y="2060848"/>
            <a:ext cx="87639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8000" b="1" dirty="0">
                <a:solidFill>
                  <a:schemeClr val="tx2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0944978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48618</TotalTime>
  <Words>799</Words>
  <Application>Microsoft Office PowerPoint</Application>
  <PresentationFormat>Widescreen</PresentationFormat>
  <Paragraphs>242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Arial</vt:lpstr>
      <vt:lpstr>Calibri</vt:lpstr>
      <vt:lpstr>Symbol</vt:lpstr>
      <vt:lpstr>Verdana</vt:lpstr>
      <vt:lpstr>Wingdings</vt:lpstr>
      <vt:lpstr>Thème Office</vt:lpstr>
      <vt:lpstr>Pre-alignment voluntarily displacement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907</cp:revision>
  <cp:lastPrinted>2019-08-22T16:19:59Z</cp:lastPrinted>
  <dcterms:created xsi:type="dcterms:W3CDTF">2016-01-11T14:38:10Z</dcterms:created>
  <dcterms:modified xsi:type="dcterms:W3CDTF">2024-10-02T08:59:24Z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