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16ef010d5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3116ef010d5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16ef010d5_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116ef010d5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104251ae20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3104251ae20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104251ae20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3104251ae20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10d6e9cffd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10d6e9cffd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104251ae20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3104251ae20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10d6e9cffd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10d6e9cffd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d5097c1ece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d5097c1ece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116ef010d5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3116ef010d5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d5097c1ece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2d5097c1ece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104251ae20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104251ae20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d5097c1ec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d5097c1ec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116ef010d5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3116ef010d5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104251ae2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104251ae2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104251ae20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104251ae20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104251ae20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104251ae20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104251ae20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104251ae20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104251ae20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104251ae20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116ef010d5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116ef010d5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104251ae20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104251ae20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0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69825"/>
            <a:ext cx="8520600" cy="1247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 optics MD results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7114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2180"/>
              <a:t>Yannis Angelis</a:t>
            </a:r>
            <a:endParaRPr sz="2180"/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2180"/>
              <a:t>HL-LHC WP2 Meeting, 04-11-24</a:t>
            </a:r>
            <a:endParaRPr sz="2180"/>
          </a:p>
        </p:txBody>
      </p:sp>
      <p:sp>
        <p:nvSpPr>
          <p:cNvPr id="56" name="Google Shape;56;p13"/>
          <p:cNvSpPr txBox="1"/>
          <p:nvPr/>
        </p:nvSpPr>
        <p:spPr>
          <a:xfrm>
            <a:off x="145550" y="3789200"/>
            <a:ext cx="88119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All contributors to HL-LHC MDs: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Y. Angelis, R. Bruce, X. Buffat, F. Carlier, R. De Maria, J. Dilly, A. Donadon, L. Giacomel, P. Hermes, M. Hostettler, G. Iadarola, U. Kar, M. Le Garrec, V. Ferrentino, B. Lindström, E. Maclean, D. Mirarchi, M. Monikowska, N. Mounet, O. Naumenko, T. Pugnat, S. Redaelli, D. Rivorin, B. Salvant, M. Solfaroli, K. Skoufaris, R. Tomas, G. Trad, D. Veres, F. Wharton, J. Wenninger, P. Zisopoulos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Arc45 corrections for Beam2</a:t>
            </a:r>
            <a:endParaRPr/>
          </a:p>
        </p:txBody>
      </p:sp>
      <p:sp>
        <p:nvSpPr>
          <p:cNvPr id="136" name="Google Shape;136;p22"/>
          <p:cNvSpPr txBox="1"/>
          <p:nvPr/>
        </p:nvSpPr>
        <p:spPr>
          <a:xfrm>
            <a:off x="0" y="514475"/>
            <a:ext cx="4687500" cy="6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Simulation studies</a:t>
            </a:r>
            <a:r>
              <a:rPr lang="en" sz="1800">
                <a:solidFill>
                  <a:schemeClr val="dk1"/>
                </a:solidFill>
              </a:rPr>
              <a:t>: Modification of the used knob to reduce the left peak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37" name="Google Shape;13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14775"/>
            <a:ext cx="4624301" cy="29287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" name="Google Shape;138;p22"/>
          <p:cNvCxnSpPr/>
          <p:nvPr/>
        </p:nvCxnSpPr>
        <p:spPr>
          <a:xfrm flipH="1">
            <a:off x="1028550" y="1154850"/>
            <a:ext cx="737700" cy="2872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9" name="Google Shape;139;p22"/>
          <p:cNvSpPr txBox="1"/>
          <p:nvPr/>
        </p:nvSpPr>
        <p:spPr>
          <a:xfrm>
            <a:off x="5851925" y="1902125"/>
            <a:ext cx="26058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As used in the machine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40" name="Google Shape;14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3375" y="1232500"/>
            <a:ext cx="4300625" cy="3911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2"/>
          <p:cNvSpPr txBox="1"/>
          <p:nvPr/>
        </p:nvSpPr>
        <p:spPr>
          <a:xfrm>
            <a:off x="5536625" y="2892025"/>
            <a:ext cx="3236400" cy="4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Δφ peak at β-beat peak</a:t>
            </a:r>
            <a:endParaRPr b="1" sz="1800">
              <a:solidFill>
                <a:srgbClr val="FF0000"/>
              </a:solidFill>
            </a:endParaRPr>
          </a:p>
        </p:txBody>
      </p:sp>
      <p:cxnSp>
        <p:nvCxnSpPr>
          <p:cNvPr id="142" name="Google Shape;142;p22"/>
          <p:cNvCxnSpPr>
            <a:stCxn id="141" idx="2"/>
          </p:cNvCxnSpPr>
          <p:nvPr/>
        </p:nvCxnSpPr>
        <p:spPr>
          <a:xfrm rot="10800000">
            <a:off x="6004325" y="3323725"/>
            <a:ext cx="1150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5550" y="857175"/>
            <a:ext cx="5200825" cy="3830324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3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Arc45 corrections for Beam2</a:t>
            </a:r>
            <a:endParaRPr/>
          </a:p>
        </p:txBody>
      </p:sp>
      <p:sp>
        <p:nvSpPr>
          <p:cNvPr id="149" name="Google Shape;149;p23"/>
          <p:cNvSpPr txBox="1"/>
          <p:nvPr/>
        </p:nvSpPr>
        <p:spPr>
          <a:xfrm>
            <a:off x="0" y="514475"/>
            <a:ext cx="4532100" cy="6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Simulation studies</a:t>
            </a:r>
            <a:r>
              <a:rPr lang="en" sz="1800">
                <a:solidFill>
                  <a:schemeClr val="dk1"/>
                </a:solidFill>
              </a:rPr>
              <a:t>: New global corrections on top of the sextupole bumps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50" name="Google Shape;150;p23"/>
          <p:cNvSpPr txBox="1"/>
          <p:nvPr/>
        </p:nvSpPr>
        <p:spPr>
          <a:xfrm>
            <a:off x="5655300" y="4687500"/>
            <a:ext cx="34887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</a:rPr>
              <a:t>Courtesy of Joschua W. Dilly</a:t>
            </a:r>
            <a:endParaRPr sz="1600">
              <a:solidFill>
                <a:schemeClr val="dk2"/>
              </a:solidFill>
            </a:endParaRPr>
          </a:p>
        </p:txBody>
      </p:sp>
      <p:sp>
        <p:nvSpPr>
          <p:cNvPr id="151" name="Google Shape;151;p23"/>
          <p:cNvSpPr txBox="1"/>
          <p:nvPr/>
        </p:nvSpPr>
        <p:spPr>
          <a:xfrm>
            <a:off x="50" y="2513550"/>
            <a:ext cx="3925500" cy="66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Peak vertical </a:t>
            </a:r>
            <a:r>
              <a:rPr lang="en" sz="1800">
                <a:solidFill>
                  <a:schemeClr val="dk2"/>
                </a:solidFill>
              </a:rPr>
              <a:t>β-beat</a:t>
            </a:r>
            <a:r>
              <a:rPr lang="en" sz="1800">
                <a:solidFill>
                  <a:schemeClr val="dk2"/>
                </a:solidFill>
              </a:rPr>
              <a:t> ~20% expected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2" name="Google Shape;152;p23"/>
          <p:cNvSpPr txBox="1"/>
          <p:nvPr/>
        </p:nvSpPr>
        <p:spPr>
          <a:xfrm>
            <a:off x="0" y="4032325"/>
            <a:ext cx="3925500" cy="10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NOTE</a:t>
            </a:r>
            <a:r>
              <a:rPr lang="en" sz="1800">
                <a:solidFill>
                  <a:schemeClr val="dk2"/>
                </a:solidFill>
              </a:rPr>
              <a:t>: Due to limited time no global corrections were applied for Beam2 after the arc corrections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65525" y="383325"/>
            <a:ext cx="5478475" cy="4760176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4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38"/>
              <a:t>Arc45 Beam2</a:t>
            </a:r>
            <a:endParaRPr sz="2820"/>
          </a:p>
        </p:txBody>
      </p:sp>
      <p:sp>
        <p:nvSpPr>
          <p:cNvPr id="159" name="Google Shape;159;p24"/>
          <p:cNvSpPr txBox="1"/>
          <p:nvPr/>
        </p:nvSpPr>
        <p:spPr>
          <a:xfrm>
            <a:off x="0" y="572700"/>
            <a:ext cx="3789600" cy="7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Investigating the phase error: </a:t>
            </a:r>
            <a:r>
              <a:rPr lang="en" sz="1800">
                <a:solidFill>
                  <a:srgbClr val="FF0000"/>
                </a:solidFill>
              </a:rPr>
              <a:t>Focusing around IP4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60" name="Google Shape;160;p24"/>
          <p:cNvCxnSpPr/>
          <p:nvPr/>
        </p:nvCxnSpPr>
        <p:spPr>
          <a:xfrm>
            <a:off x="3319025" y="1358650"/>
            <a:ext cx="2984100" cy="27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1" name="Google Shape;161;p24"/>
          <p:cNvCxnSpPr/>
          <p:nvPr/>
        </p:nvCxnSpPr>
        <p:spPr>
          <a:xfrm>
            <a:off x="3328725" y="1504225"/>
            <a:ext cx="2984100" cy="187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2" name="Google Shape;162;p24"/>
          <p:cNvSpPr txBox="1"/>
          <p:nvPr/>
        </p:nvSpPr>
        <p:spPr>
          <a:xfrm>
            <a:off x="0" y="1635250"/>
            <a:ext cx="3401400" cy="6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Vertical Δφ reduction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BUT β-beat increased globally</a:t>
            </a:r>
            <a:r>
              <a:rPr lang="en" sz="1800">
                <a:solidFill>
                  <a:schemeClr val="dk2"/>
                </a:solidFill>
              </a:rPr>
              <a:t> 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63" name="Google Shape;163;p24"/>
          <p:cNvPicPr preferRelativeResize="0"/>
          <p:nvPr/>
        </p:nvPicPr>
        <p:blipFill rotWithShape="1">
          <a:blip r:embed="rId4">
            <a:alphaModFix/>
          </a:blip>
          <a:srcRect b="0" l="0" r="0" t="56184"/>
          <a:stretch/>
        </p:blipFill>
        <p:spPr>
          <a:xfrm>
            <a:off x="0" y="3551925"/>
            <a:ext cx="3431625" cy="159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2575" y="536200"/>
            <a:ext cx="4791424" cy="460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5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38"/>
              <a:t>Arc45 Beam2</a:t>
            </a:r>
            <a:endParaRPr sz="2820"/>
          </a:p>
        </p:txBody>
      </p:sp>
      <p:sp>
        <p:nvSpPr>
          <p:cNvPr id="170" name="Google Shape;170;p25"/>
          <p:cNvSpPr txBox="1"/>
          <p:nvPr/>
        </p:nvSpPr>
        <p:spPr>
          <a:xfrm>
            <a:off x="0" y="572700"/>
            <a:ext cx="3789600" cy="7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Investigating the phase error: </a:t>
            </a:r>
            <a:r>
              <a:rPr lang="en" sz="1800">
                <a:solidFill>
                  <a:srgbClr val="FF0000"/>
                </a:solidFill>
              </a:rPr>
              <a:t>Focusing around IP4</a:t>
            </a:r>
            <a:endParaRPr sz="1800">
              <a:solidFill>
                <a:srgbClr val="FF0000"/>
              </a:solidFill>
            </a:endParaRPr>
          </a:p>
        </p:txBody>
      </p:sp>
      <p:cxnSp>
        <p:nvCxnSpPr>
          <p:cNvPr id="171" name="Google Shape;171;p25"/>
          <p:cNvCxnSpPr>
            <a:stCxn id="172" idx="2"/>
          </p:cNvCxnSpPr>
          <p:nvPr/>
        </p:nvCxnSpPr>
        <p:spPr>
          <a:xfrm flipH="1">
            <a:off x="5667450" y="3018200"/>
            <a:ext cx="769200" cy="95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2" name="Google Shape;172;p25"/>
          <p:cNvSpPr txBox="1"/>
          <p:nvPr/>
        </p:nvSpPr>
        <p:spPr>
          <a:xfrm>
            <a:off x="4866900" y="2523200"/>
            <a:ext cx="3139500" cy="49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Visible difference in β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173" name="Google Shape;17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1626"/>
            <a:ext cx="4352574" cy="3781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6"/>
          <p:cNvSpPr txBox="1"/>
          <p:nvPr/>
        </p:nvSpPr>
        <p:spPr>
          <a:xfrm>
            <a:off x="0" y="965550"/>
            <a:ext cx="3717000" cy="24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🠖"/>
            </a:pPr>
            <a:r>
              <a:rPr lang="en" sz="1800">
                <a:solidFill>
                  <a:schemeClr val="dk2"/>
                </a:solidFill>
              </a:rPr>
              <a:t>Selection of quadrupoles in the segment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🠖"/>
            </a:pPr>
            <a:r>
              <a:rPr lang="en" sz="1800">
                <a:solidFill>
                  <a:schemeClr val="dk2"/>
                </a:solidFill>
              </a:rPr>
              <a:t>Each quadrupoles as individual powered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🠖"/>
            </a:pPr>
            <a:r>
              <a:rPr lang="en" sz="1800">
                <a:solidFill>
                  <a:schemeClr val="dk2"/>
                </a:solidFill>
              </a:rPr>
              <a:t>Response matrix for the phase error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🠖"/>
            </a:pPr>
            <a:r>
              <a:rPr lang="en" sz="1800">
                <a:solidFill>
                  <a:schemeClr val="dk2"/>
                </a:solidFill>
              </a:rPr>
              <a:t>Invert the system to extract quad strengths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79" name="Google Shape;179;p26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Arc45 Beam2</a:t>
            </a:r>
            <a:endParaRPr/>
          </a:p>
        </p:txBody>
      </p:sp>
      <p:sp>
        <p:nvSpPr>
          <p:cNvPr id="180" name="Google Shape;180;p26"/>
          <p:cNvSpPr txBox="1"/>
          <p:nvPr/>
        </p:nvSpPr>
        <p:spPr>
          <a:xfrm>
            <a:off x="0" y="548300"/>
            <a:ext cx="433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Investigating the phase error</a:t>
            </a:r>
            <a:endParaRPr/>
          </a:p>
        </p:txBody>
      </p:sp>
      <p:pic>
        <p:nvPicPr>
          <p:cNvPr id="181" name="Google Shape;18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4325" y="127275"/>
            <a:ext cx="4849698" cy="501622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6"/>
          <p:cNvSpPr txBox="1"/>
          <p:nvPr/>
        </p:nvSpPr>
        <p:spPr>
          <a:xfrm>
            <a:off x="4764925" y="1413800"/>
            <a:ext cx="3032700" cy="69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2"/>
                </a:solidFill>
              </a:rPr>
              <a:t>Before Corrections</a:t>
            </a:r>
            <a:endParaRPr b="1" sz="2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Arc45 Beam2</a:t>
            </a:r>
            <a:endParaRPr/>
          </a:p>
        </p:txBody>
      </p:sp>
      <p:sp>
        <p:nvSpPr>
          <p:cNvPr id="188" name="Google Shape;188;p27"/>
          <p:cNvSpPr txBox="1"/>
          <p:nvPr/>
        </p:nvSpPr>
        <p:spPr>
          <a:xfrm>
            <a:off x="2329125" y="82450"/>
            <a:ext cx="6434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Comparing before and after</a:t>
            </a:r>
            <a:endParaRPr/>
          </a:p>
        </p:txBody>
      </p:sp>
      <p:pic>
        <p:nvPicPr>
          <p:cNvPr id="189" name="Google Shape;18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72350"/>
            <a:ext cx="4129349" cy="427115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7"/>
          <p:cNvSpPr txBox="1"/>
          <p:nvPr/>
        </p:nvSpPr>
        <p:spPr>
          <a:xfrm>
            <a:off x="1052875" y="3252825"/>
            <a:ext cx="2829000" cy="5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2"/>
                </a:solidFill>
              </a:rPr>
              <a:t>Before Corrections</a:t>
            </a:r>
            <a:endParaRPr b="1" sz="2000">
              <a:solidFill>
                <a:schemeClr val="dk2"/>
              </a:solidFill>
            </a:endParaRPr>
          </a:p>
        </p:txBody>
      </p:sp>
      <p:pic>
        <p:nvPicPr>
          <p:cNvPr id="191" name="Google Shape;19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4200" y="892825"/>
            <a:ext cx="4699800" cy="425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7"/>
          <p:cNvSpPr txBox="1"/>
          <p:nvPr/>
        </p:nvSpPr>
        <p:spPr>
          <a:xfrm>
            <a:off x="5654124" y="3534200"/>
            <a:ext cx="28290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2"/>
                </a:solidFill>
              </a:rPr>
              <a:t>After Arc Corrections</a:t>
            </a:r>
            <a:endParaRPr b="1"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Arc45 Beam2</a:t>
            </a:r>
            <a:endParaRPr/>
          </a:p>
        </p:txBody>
      </p:sp>
      <p:sp>
        <p:nvSpPr>
          <p:cNvPr id="198" name="Google Shape;198;p28"/>
          <p:cNvSpPr txBox="1"/>
          <p:nvPr/>
        </p:nvSpPr>
        <p:spPr>
          <a:xfrm>
            <a:off x="2329125" y="82450"/>
            <a:ext cx="433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Investigating the phase error</a:t>
            </a:r>
            <a:endParaRPr/>
          </a:p>
        </p:txBody>
      </p:sp>
      <p:pic>
        <p:nvPicPr>
          <p:cNvPr id="199" name="Google Shape;19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8684" y="544150"/>
            <a:ext cx="5085317" cy="4599352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8"/>
          <p:cNvSpPr txBox="1"/>
          <p:nvPr/>
        </p:nvSpPr>
        <p:spPr>
          <a:xfrm>
            <a:off x="5614172" y="3500225"/>
            <a:ext cx="3082500" cy="42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2"/>
                </a:solidFill>
              </a:rPr>
              <a:t>After Arc Corrections</a:t>
            </a:r>
            <a:endParaRPr b="1" sz="2000">
              <a:solidFill>
                <a:schemeClr val="dk2"/>
              </a:solidFill>
            </a:endParaRPr>
          </a:p>
        </p:txBody>
      </p:sp>
      <p:sp>
        <p:nvSpPr>
          <p:cNvPr id="201" name="Google Shape;201;p28"/>
          <p:cNvSpPr txBox="1"/>
          <p:nvPr/>
        </p:nvSpPr>
        <p:spPr>
          <a:xfrm>
            <a:off x="0" y="3969225"/>
            <a:ext cx="4058700" cy="11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Possibility for a local correction for IP4 and/or removing kq5.l4b2 from the global corrections?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02" name="Google Shape;202;p28"/>
          <p:cNvSpPr txBox="1"/>
          <p:nvPr/>
        </p:nvSpPr>
        <p:spPr>
          <a:xfrm>
            <a:off x="0" y="621100"/>
            <a:ext cx="4250700" cy="7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Global corrections include kq5.l4b2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with </a:t>
            </a:r>
            <a:r>
              <a:rPr lang="en" sz="1800">
                <a:solidFill>
                  <a:schemeClr val="dk2"/>
                </a:solidFill>
              </a:rPr>
              <a:t>strength</a:t>
            </a:r>
            <a:r>
              <a:rPr lang="en" sz="1800">
                <a:solidFill>
                  <a:schemeClr val="dk2"/>
                </a:solidFill>
              </a:rPr>
              <a:t> ~ 8.6e-5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203" name="Google Shape;203;p28"/>
          <p:cNvCxnSpPr/>
          <p:nvPr/>
        </p:nvCxnSpPr>
        <p:spPr>
          <a:xfrm>
            <a:off x="2285450" y="1213100"/>
            <a:ext cx="3081300" cy="519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4" name="Google Shape;204;p28"/>
          <p:cNvSpPr txBox="1"/>
          <p:nvPr/>
        </p:nvSpPr>
        <p:spPr>
          <a:xfrm>
            <a:off x="0" y="1625550"/>
            <a:ext cx="3673200" cy="10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From the segment response, kq5 seems to generate a significant part of the phase error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9"/>
          <p:cNvSpPr txBox="1"/>
          <p:nvPr>
            <p:ph idx="1" type="body"/>
          </p:nvPr>
        </p:nvSpPr>
        <p:spPr>
          <a:xfrm>
            <a:off x="1494900" y="1198550"/>
            <a:ext cx="5885400" cy="334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Successful</a:t>
            </a:r>
            <a:r>
              <a:rPr lang="en" sz="1900"/>
              <a:t> optics corrections with local arc corrections for HL optics with high ATS factors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>
                <a:solidFill>
                  <a:srgbClr val="0000FF"/>
                </a:solidFill>
              </a:rPr>
              <a:t>Beam1</a:t>
            </a:r>
            <a:r>
              <a:rPr lang="en" sz="1900"/>
              <a:t> corrections </a:t>
            </a:r>
            <a:r>
              <a:rPr lang="en" sz="1900"/>
              <a:t>improve optics control with   ~12% peak β-beat</a:t>
            </a:r>
            <a:endParaRPr sz="1900">
              <a:solidFill>
                <a:srgbClr val="0000FF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>
                <a:solidFill>
                  <a:srgbClr val="FF0000"/>
                </a:solidFill>
              </a:rPr>
              <a:t>Beam2</a:t>
            </a:r>
            <a:r>
              <a:rPr lang="en" sz="1900"/>
              <a:t> under control, apart from Arc45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MD5 part canceled, so no more studies could be performed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en" sz="1900"/>
              <a:t>Simulated corrections for </a:t>
            </a:r>
            <a:r>
              <a:rPr lang="en" sz="1900">
                <a:solidFill>
                  <a:srgbClr val="FF0000"/>
                </a:solidFill>
              </a:rPr>
              <a:t>Beam2</a:t>
            </a:r>
            <a:r>
              <a:rPr lang="en" sz="1900">
                <a:solidFill>
                  <a:schemeClr val="dk1"/>
                </a:solidFill>
              </a:rPr>
              <a:t> </a:t>
            </a:r>
            <a:r>
              <a:rPr lang="en" sz="1900"/>
              <a:t>show improvement </a:t>
            </a:r>
            <a:endParaRPr sz="1900"/>
          </a:p>
        </p:txBody>
      </p:sp>
      <p:sp>
        <p:nvSpPr>
          <p:cNvPr id="210" name="Google Shape;210;p29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Conclusions</a:t>
            </a:r>
            <a:endParaRPr sz="282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0"/>
          <p:cNvSpPr txBox="1"/>
          <p:nvPr>
            <p:ph type="title"/>
          </p:nvPr>
        </p:nvSpPr>
        <p:spPr>
          <a:xfrm>
            <a:off x="311700" y="2571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Spare slides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1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Arc45 Beam1</a:t>
            </a:r>
            <a:endParaRPr sz="2820"/>
          </a:p>
        </p:txBody>
      </p:sp>
      <p:pic>
        <p:nvPicPr>
          <p:cNvPr id="221" name="Google Shape;22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24498" y="161050"/>
            <a:ext cx="5019499" cy="4982449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1"/>
          <p:cNvSpPr txBox="1"/>
          <p:nvPr/>
        </p:nvSpPr>
        <p:spPr>
          <a:xfrm>
            <a:off x="0" y="951050"/>
            <a:ext cx="3159000" cy="8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3" name="Google Shape;223;p31"/>
          <p:cNvSpPr txBox="1"/>
          <p:nvPr/>
        </p:nvSpPr>
        <p:spPr>
          <a:xfrm>
            <a:off x="349375" y="926800"/>
            <a:ext cx="2615400" cy="15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24" name="Google Shape;224;p31"/>
          <p:cNvSpPr txBox="1"/>
          <p:nvPr/>
        </p:nvSpPr>
        <p:spPr>
          <a:xfrm>
            <a:off x="0" y="1082200"/>
            <a:ext cx="3513000" cy="9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Arc 45 also has the peak β-beat for Beam1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25" name="Google Shape;225;p31"/>
          <p:cNvPicPr preferRelativeResize="0"/>
          <p:nvPr/>
        </p:nvPicPr>
        <p:blipFill rotWithShape="1">
          <a:blip r:embed="rId4">
            <a:alphaModFix/>
          </a:blip>
          <a:srcRect b="0" l="0" r="0" t="50804"/>
          <a:stretch/>
        </p:blipFill>
        <p:spPr>
          <a:xfrm>
            <a:off x="0" y="3270500"/>
            <a:ext cx="3906349" cy="1873001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1"/>
          <p:cNvSpPr txBox="1"/>
          <p:nvPr/>
        </p:nvSpPr>
        <p:spPr>
          <a:xfrm>
            <a:off x="45650" y="2243900"/>
            <a:ext cx="3513000" cy="9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Same issue with global corrections and kq5.l4?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Contents</a:t>
            </a:r>
            <a:endParaRPr sz="2820"/>
          </a:p>
        </p:txBody>
      </p:sp>
      <p:sp>
        <p:nvSpPr>
          <p:cNvPr id="62" name="Google Shape;62;p14"/>
          <p:cNvSpPr txBox="1"/>
          <p:nvPr/>
        </p:nvSpPr>
        <p:spPr>
          <a:xfrm>
            <a:off x="2219100" y="1375700"/>
            <a:ext cx="4705800" cy="170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accent1"/>
                </a:solidFill>
              </a:rPr>
              <a:t>Arc45, Arc81 corrections for Beam1</a:t>
            </a:r>
            <a:endParaRPr sz="1800">
              <a:solidFill>
                <a:schemeClr val="accent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rgbClr val="FF0000"/>
                </a:solidFill>
              </a:rPr>
              <a:t>Arc45 correction for Beam2</a:t>
            </a:r>
            <a:endParaRPr sz="1800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Char char="●"/>
            </a:pPr>
            <a:r>
              <a:rPr lang="en" sz="1800">
                <a:solidFill>
                  <a:srgbClr val="434343"/>
                </a:solidFill>
              </a:rPr>
              <a:t>Deeper Investigation of phase error</a:t>
            </a:r>
            <a:endParaRPr sz="1800">
              <a:solidFill>
                <a:srgbClr val="434343"/>
              </a:solidFill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0" y="3654000"/>
            <a:ext cx="4318500" cy="148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Focus only at a single β*, to compare before and after the applied corrections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Arc45 Beam1</a:t>
            </a:r>
            <a:endParaRPr sz="2820"/>
          </a:p>
        </p:txBody>
      </p:sp>
      <p:pic>
        <p:nvPicPr>
          <p:cNvPr id="232" name="Google Shape;23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46525" y="877500"/>
            <a:ext cx="4397471" cy="426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445125"/>
            <a:ext cx="3838225" cy="3720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3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Arc45 Beam1 </a:t>
            </a:r>
            <a:endParaRPr sz="2820"/>
          </a:p>
        </p:txBody>
      </p:sp>
      <p:pic>
        <p:nvPicPr>
          <p:cNvPr id="239" name="Google Shape;239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5074" y="140725"/>
            <a:ext cx="4738950" cy="5002772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3"/>
          <p:cNvSpPr txBox="1"/>
          <p:nvPr/>
        </p:nvSpPr>
        <p:spPr>
          <a:xfrm>
            <a:off x="0" y="1324575"/>
            <a:ext cx="3717000" cy="16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KQ5.l4b1 included in the global corrections (~-3.4e-5)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41" name="Google Shape;241;p33"/>
          <p:cNvSpPr txBox="1"/>
          <p:nvPr/>
        </p:nvSpPr>
        <p:spPr>
          <a:xfrm>
            <a:off x="0" y="548300"/>
            <a:ext cx="4338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Investigating the phase error</a:t>
            </a:r>
            <a:endParaRPr/>
          </a:p>
        </p:txBody>
      </p:sp>
      <p:sp>
        <p:nvSpPr>
          <p:cNvPr id="242" name="Google Shape;242;p33"/>
          <p:cNvSpPr txBox="1"/>
          <p:nvPr/>
        </p:nvSpPr>
        <p:spPr>
          <a:xfrm>
            <a:off x="873425" y="3338425"/>
            <a:ext cx="348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After arc correction and global corrections</a:t>
            </a:r>
            <a:endParaRPr b="1"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0" y="22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 corrections for Beam1</a:t>
            </a:r>
            <a:endParaRPr sz="2820"/>
          </a:p>
        </p:txBody>
      </p:sp>
      <p:sp>
        <p:nvSpPr>
          <p:cNvPr id="69" name="Google Shape;69;p15"/>
          <p:cNvSpPr txBox="1"/>
          <p:nvPr/>
        </p:nvSpPr>
        <p:spPr>
          <a:xfrm>
            <a:off x="0" y="645375"/>
            <a:ext cx="4212000" cy="4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Analysis for the step: 165/84cm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0" y="1106475"/>
            <a:ext cx="4139100" cy="15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Old corrections</a:t>
            </a:r>
            <a:r>
              <a:rPr lang="en" sz="1800">
                <a:solidFill>
                  <a:schemeClr val="dk2"/>
                </a:solidFill>
              </a:rPr>
              <a:t>: Sextupole Bumps + Q10 + MQT,  at Arc45, Arc81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</a:rPr>
              <a:t>New Corrections</a:t>
            </a:r>
            <a:r>
              <a:rPr lang="en" sz="1800">
                <a:solidFill>
                  <a:schemeClr val="dk2"/>
                </a:solidFill>
              </a:rPr>
              <a:t>: Sextupole Bumps +MQT at </a:t>
            </a:r>
            <a:r>
              <a:rPr lang="en" sz="1800">
                <a:solidFill>
                  <a:schemeClr val="dk2"/>
                </a:solidFill>
              </a:rPr>
              <a:t>Arc45, Arc81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51000" y="4328300"/>
            <a:ext cx="4037100" cy="8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Goal: Reduce β-beating by reducing the phase errors in the arcs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4626" y="407275"/>
            <a:ext cx="4859375" cy="473612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0" y="2667313"/>
            <a:ext cx="3207300" cy="5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‘Similarly’ for both arcs</a:t>
            </a:r>
            <a:endParaRPr sz="18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4298" y="237775"/>
            <a:ext cx="5029700" cy="490215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6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20"/>
              <a:t>Arc corrections for Beam1</a:t>
            </a:r>
            <a:endParaRPr sz="2820"/>
          </a:p>
        </p:txBody>
      </p:sp>
      <p:sp>
        <p:nvSpPr>
          <p:cNvPr id="80" name="Google Shape;80;p16"/>
          <p:cNvSpPr txBox="1"/>
          <p:nvPr/>
        </p:nvSpPr>
        <p:spPr>
          <a:xfrm>
            <a:off x="0" y="645375"/>
            <a:ext cx="4212000" cy="4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Analysis for the step: 165/84cm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51000" y="4352575"/>
            <a:ext cx="40371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Goal: Reduce β-beating by reducing the phase errors in the arcs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2" name="Google Shape;82;p16"/>
          <p:cNvSpPr txBox="1"/>
          <p:nvPr/>
        </p:nvSpPr>
        <p:spPr>
          <a:xfrm>
            <a:off x="0" y="1106475"/>
            <a:ext cx="4139100" cy="15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Old corrections</a:t>
            </a:r>
            <a:r>
              <a:rPr lang="en" sz="1800">
                <a:solidFill>
                  <a:schemeClr val="dk2"/>
                </a:solidFill>
              </a:rPr>
              <a:t>: Sextupole Bumps + Q10 + MQT,  at Arc45, Arc81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9900"/>
                </a:solidFill>
              </a:rPr>
              <a:t>New Corrections</a:t>
            </a:r>
            <a:r>
              <a:rPr lang="en" sz="1800">
                <a:solidFill>
                  <a:schemeClr val="dk2"/>
                </a:solidFill>
              </a:rPr>
              <a:t>: Sextupole Bumps +MQT at Arc45, Arc81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524100" y="2896850"/>
            <a:ext cx="3687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1"/>
                </a:solidFill>
              </a:rPr>
              <a:t>Peak β-beat ~12% both planes</a:t>
            </a:r>
            <a:endParaRPr b="1" sz="18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Arc45 corrections for Beam1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2300">
              <a:solidFill>
                <a:schemeClr val="dk2"/>
              </a:solidFill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63161"/>
            <a:ext cx="4572000" cy="4880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 rotWithShape="1">
          <a:blip r:embed="rId4">
            <a:alphaModFix/>
          </a:blip>
          <a:srcRect b="46245" l="0" r="0" t="0"/>
          <a:stretch/>
        </p:blipFill>
        <p:spPr>
          <a:xfrm>
            <a:off x="0" y="2524403"/>
            <a:ext cx="4572000" cy="2619096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/>
        </p:nvSpPr>
        <p:spPr>
          <a:xfrm>
            <a:off x="0" y="640625"/>
            <a:ext cx="4139100" cy="12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Sextupole bumps</a:t>
            </a:r>
            <a:r>
              <a:rPr b="1" lang="en" sz="1800">
                <a:solidFill>
                  <a:schemeClr val="dk2"/>
                </a:solidFill>
              </a:rPr>
              <a:t>: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Old corrections</a:t>
            </a:r>
            <a:r>
              <a:rPr lang="en" sz="1800">
                <a:solidFill>
                  <a:schemeClr val="dk2"/>
                </a:solidFill>
              </a:rPr>
              <a:t>: Left side of the arc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D126E"/>
                </a:solidFill>
              </a:rPr>
              <a:t>New Corrections</a:t>
            </a:r>
            <a:r>
              <a:rPr lang="en" sz="1800">
                <a:solidFill>
                  <a:schemeClr val="dk2"/>
                </a:solidFill>
              </a:rPr>
              <a:t>: Right side of the arc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92" name="Google Shape;92;p17"/>
          <p:cNvCxnSpPr/>
          <p:nvPr/>
        </p:nvCxnSpPr>
        <p:spPr>
          <a:xfrm>
            <a:off x="1746850" y="1814800"/>
            <a:ext cx="1276200" cy="230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3" name="Google Shape;93;p17"/>
          <p:cNvCxnSpPr/>
          <p:nvPr/>
        </p:nvCxnSpPr>
        <p:spPr>
          <a:xfrm>
            <a:off x="625950" y="1247050"/>
            <a:ext cx="470700" cy="204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/>
        </p:nvSpPr>
        <p:spPr>
          <a:xfrm>
            <a:off x="0" y="0"/>
            <a:ext cx="6118800" cy="60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chemeClr val="dk1"/>
                </a:solidFill>
              </a:rPr>
              <a:t>Arc81 corrections for Beam1</a:t>
            </a:r>
            <a:endParaRPr b="1" sz="2300">
              <a:solidFill>
                <a:schemeClr val="dk2"/>
              </a:solidFill>
            </a:endParaRPr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309022"/>
            <a:ext cx="4572000" cy="4834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8"/>
          <p:cNvPicPr preferRelativeResize="0"/>
          <p:nvPr/>
        </p:nvPicPr>
        <p:blipFill rotWithShape="1">
          <a:blip r:embed="rId4">
            <a:alphaModFix/>
          </a:blip>
          <a:srcRect b="45658" l="0" r="0" t="0"/>
          <a:stretch/>
        </p:blipFill>
        <p:spPr>
          <a:xfrm>
            <a:off x="0" y="2495796"/>
            <a:ext cx="4572000" cy="2647704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8"/>
          <p:cNvSpPr txBox="1"/>
          <p:nvPr/>
        </p:nvSpPr>
        <p:spPr>
          <a:xfrm>
            <a:off x="0" y="640625"/>
            <a:ext cx="4139100" cy="12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Sextupole bumps</a:t>
            </a:r>
            <a:r>
              <a:rPr b="1" lang="en" sz="1800">
                <a:solidFill>
                  <a:schemeClr val="dk2"/>
                </a:solidFill>
              </a:rPr>
              <a:t>: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Old corrections</a:t>
            </a:r>
            <a:r>
              <a:rPr lang="en" sz="1800">
                <a:solidFill>
                  <a:schemeClr val="dk2"/>
                </a:solidFill>
              </a:rPr>
              <a:t>: Left side of the arc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D126E"/>
                </a:solidFill>
              </a:rPr>
              <a:t>New Corrections</a:t>
            </a:r>
            <a:r>
              <a:rPr lang="en" sz="1800">
                <a:solidFill>
                  <a:schemeClr val="dk2"/>
                </a:solidFill>
              </a:rPr>
              <a:t>: Right side of the arc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9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38"/>
              <a:t>Arc45 corrections for Beam2</a:t>
            </a:r>
            <a:endParaRPr sz="2820"/>
          </a:p>
        </p:txBody>
      </p:sp>
      <p:sp>
        <p:nvSpPr>
          <p:cNvPr id="107" name="Google Shape;107;p19"/>
          <p:cNvSpPr txBox="1"/>
          <p:nvPr/>
        </p:nvSpPr>
        <p:spPr>
          <a:xfrm>
            <a:off x="0" y="674475"/>
            <a:ext cx="4299300" cy="7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Sextupole bumps</a:t>
            </a:r>
            <a:r>
              <a:rPr lang="en" sz="1800">
                <a:solidFill>
                  <a:schemeClr val="dk2"/>
                </a:solidFill>
              </a:rPr>
              <a:t>: Applied with the 1st iteration of Global corrections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8" name="Google Shape;108;p19"/>
          <p:cNvSpPr txBox="1"/>
          <p:nvPr/>
        </p:nvSpPr>
        <p:spPr>
          <a:xfrm>
            <a:off x="0" y="1416975"/>
            <a:ext cx="4187700" cy="68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2nd iteration did not improve arc45 beating</a:t>
            </a:r>
            <a:endParaRPr sz="1800">
              <a:solidFill>
                <a:srgbClr val="FF0000"/>
              </a:solidFill>
            </a:endParaRPr>
          </a:p>
        </p:txBody>
      </p:sp>
      <p:pic>
        <p:nvPicPr>
          <p:cNvPr id="109" name="Google Shape;109;p19"/>
          <p:cNvPicPr preferRelativeResize="0"/>
          <p:nvPr/>
        </p:nvPicPr>
        <p:blipFill rotWithShape="1">
          <a:blip r:embed="rId3">
            <a:alphaModFix/>
          </a:blip>
          <a:srcRect b="45902" l="0" r="0" t="0"/>
          <a:stretch/>
        </p:blipFill>
        <p:spPr>
          <a:xfrm>
            <a:off x="0" y="2945250"/>
            <a:ext cx="3813014" cy="219825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9"/>
          <p:cNvSpPr txBox="1"/>
          <p:nvPr/>
        </p:nvSpPr>
        <p:spPr>
          <a:xfrm>
            <a:off x="0" y="2295000"/>
            <a:ext cx="4532100" cy="6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Correction</a:t>
            </a:r>
            <a:r>
              <a:rPr lang="en" sz="1800">
                <a:solidFill>
                  <a:schemeClr val="dk2"/>
                </a:solidFill>
              </a:rPr>
              <a:t>: Sextupole bumps on the left side of the arc + KQTD.A45B2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1" name="Google Shape;111;p19"/>
          <p:cNvSpPr txBox="1"/>
          <p:nvPr/>
        </p:nvSpPr>
        <p:spPr>
          <a:xfrm>
            <a:off x="6696250" y="48600"/>
            <a:ext cx="2285400" cy="5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110/43cm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12" name="Google Shape;11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8513" y="572701"/>
            <a:ext cx="4685486" cy="457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0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838"/>
              <a:t>Arc45 corrections for Beam2</a:t>
            </a:r>
            <a:endParaRPr sz="2820"/>
          </a:p>
        </p:txBody>
      </p:sp>
      <p:sp>
        <p:nvSpPr>
          <p:cNvPr id="118" name="Google Shape;118;p20"/>
          <p:cNvSpPr txBox="1"/>
          <p:nvPr/>
        </p:nvSpPr>
        <p:spPr>
          <a:xfrm>
            <a:off x="6696250" y="48600"/>
            <a:ext cx="2285400" cy="5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110/43cm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9" name="Google Shape;119;p20"/>
          <p:cNvSpPr txBox="1"/>
          <p:nvPr/>
        </p:nvSpPr>
        <p:spPr>
          <a:xfrm>
            <a:off x="0" y="2591400"/>
            <a:ext cx="4342800" cy="25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Reached the end of the MD before another iteration of corrections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New corrections and improvements could not be tested during MD5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0" name="Google Shape;120;p20"/>
          <p:cNvSpPr txBox="1"/>
          <p:nvPr/>
        </p:nvSpPr>
        <p:spPr>
          <a:xfrm>
            <a:off x="33950" y="1025100"/>
            <a:ext cx="4129500" cy="11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FF0000"/>
                </a:solidFill>
              </a:rPr>
              <a:t>Very good control of the β-beat apart from Arc45 vertical</a:t>
            </a:r>
            <a:endParaRPr b="1" sz="1800">
              <a:solidFill>
                <a:srgbClr val="FF0000"/>
              </a:solidFill>
            </a:endParaRPr>
          </a:p>
        </p:txBody>
      </p:sp>
      <p:pic>
        <p:nvPicPr>
          <p:cNvPr id="121" name="Google Shape;12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42850" y="459875"/>
            <a:ext cx="4801149" cy="4683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type="title"/>
          </p:nvPr>
        </p:nvSpPr>
        <p:spPr>
          <a:xfrm>
            <a:off x="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Arc45 corrections for Beam2</a:t>
            </a:r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 rotWithShape="1">
          <a:blip r:embed="rId3">
            <a:alphaModFix/>
          </a:blip>
          <a:srcRect b="46135" l="0" r="0" t="0"/>
          <a:stretch/>
        </p:blipFill>
        <p:spPr>
          <a:xfrm>
            <a:off x="0" y="2845575"/>
            <a:ext cx="4003074" cy="229792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1"/>
          <p:cNvSpPr txBox="1"/>
          <p:nvPr/>
        </p:nvSpPr>
        <p:spPr>
          <a:xfrm>
            <a:off x="0" y="572700"/>
            <a:ext cx="4532100" cy="61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Correction</a:t>
            </a:r>
            <a:r>
              <a:rPr lang="en" sz="1800">
                <a:solidFill>
                  <a:schemeClr val="dk2"/>
                </a:solidFill>
              </a:rPr>
              <a:t>: Sextupole bumps on the left side of the arc + KQTD.A45B2 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29" name="Google Shape;12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1" y="303970"/>
            <a:ext cx="4572001" cy="4839529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1"/>
          <p:cNvSpPr txBox="1"/>
          <p:nvPr/>
        </p:nvSpPr>
        <p:spPr>
          <a:xfrm>
            <a:off x="1329550" y="2188450"/>
            <a:ext cx="3401400" cy="6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Vertical Δφ reduction</a:t>
            </a:r>
            <a:endParaRPr sz="18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0000"/>
                </a:solidFill>
              </a:rPr>
              <a:t>BUT β-beat increased </a:t>
            </a:r>
            <a:r>
              <a:rPr lang="en" sz="1800">
                <a:solidFill>
                  <a:srgbClr val="FF0000"/>
                </a:solidFill>
              </a:rPr>
              <a:t>globally</a:t>
            </a:r>
            <a:r>
              <a:rPr lang="en" sz="1800">
                <a:solidFill>
                  <a:schemeClr val="dk2"/>
                </a:solidFill>
              </a:rPr>
              <a:t>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