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99" r:id="rId3"/>
    <p:sldId id="310" r:id="rId4"/>
    <p:sldId id="312" r:id="rId5"/>
    <p:sldId id="309" r:id="rId6"/>
    <p:sldId id="305" r:id="rId7"/>
    <p:sldId id="313" r:id="rId8"/>
    <p:sldId id="304" r:id="rId9"/>
    <p:sldId id="300" r:id="rId10"/>
    <p:sldId id="315" r:id="rId11"/>
    <p:sldId id="301" r:id="rId12"/>
    <p:sldId id="302" r:id="rId13"/>
    <p:sldId id="303" r:id="rId14"/>
    <p:sldId id="314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436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pos="453" userDrawn="1">
          <p15:clr>
            <a:srgbClr val="A4A3A4"/>
          </p15:clr>
        </p15:guide>
        <p15:guide id="5" pos="5307" userDrawn="1">
          <p15:clr>
            <a:srgbClr val="A4A3A4"/>
          </p15:clr>
        </p15:guide>
        <p15:guide id="6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258BC1"/>
    <a:srgbClr val="32AD39"/>
    <a:srgbClr val="FB9208"/>
    <a:srgbClr val="F4A85C"/>
    <a:srgbClr val="3E8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17"/>
    <p:restoredTop sz="96245"/>
  </p:normalViewPr>
  <p:slideViewPr>
    <p:cSldViewPr snapToGrid="0" snapToObjects="1">
      <p:cViewPr varScale="1">
        <p:scale>
          <a:sx n="120" d="100"/>
          <a:sy n="120" d="100"/>
        </p:scale>
        <p:origin x="544" y="192"/>
      </p:cViewPr>
      <p:guideLst>
        <p:guide pos="2880"/>
        <p:guide orient="horz" pos="436"/>
        <p:guide orient="horz" pos="3906"/>
        <p:guide pos="453"/>
        <p:guide pos="5307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5C518-DA7A-8C4E-AC7C-13D86F8AA741}" type="datetimeFigureOut">
              <a:rPr lang="en-CH" smtClean="0"/>
              <a:t>03.11.2024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ED701-3959-0A40-8316-1A61DDDA02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122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F65C-F28E-FB40-8F60-7DA531CBFA11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23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869E-0625-434F-8F4D-D24D552B80FA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52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C192-0084-8448-A4BA-FA8F80BC97A6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015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EACB-CE1B-7A4D-A0AE-2F0A2AEAFAF2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781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D1A7C-EC44-3441-A898-AA4992512673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19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BA6D2-0E79-DD46-8577-7F0FAD02EAE3}" type="datetime1">
              <a:rPr lang="de-CH" smtClean="0"/>
              <a:t>03.11.24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123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3127-D0DA-A04A-B712-A04EF8739F31}" type="datetime1">
              <a:rPr lang="de-CH" smtClean="0"/>
              <a:t>03.11.24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098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B840-FE76-5F4F-A16C-F2FDEC32F2F9}" type="datetime1">
              <a:rPr lang="de-CH" smtClean="0"/>
              <a:t>03.11.24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55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8029-8335-7B48-8B2B-34B413B57196}" type="datetime1">
              <a:rPr lang="de-CH" smtClean="0"/>
              <a:t>03.11.24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69803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B5326-F6BB-B04A-9D0A-54AFDFE0C5EF}" type="datetime1">
              <a:rPr lang="de-CH" smtClean="0"/>
              <a:t>03.11.24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653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DB9D-0F20-2145-9A25-3478D4AC08BE}" type="datetime1">
              <a:rPr lang="de-CH" smtClean="0"/>
              <a:t>03.11.24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867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F511C-26D8-484F-AE30-66880DB4DAD2}" type="datetime1">
              <a:rPr lang="de-CH" smtClean="0"/>
              <a:t>03.11.24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E285-4FAF-DE42-9FEC-6713B574A5E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994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A004E3-E78D-6402-F25D-5083D127F198}"/>
              </a:ext>
            </a:extLst>
          </p:cNvPr>
          <p:cNvSpPr txBox="1"/>
          <p:nvPr/>
        </p:nvSpPr>
        <p:spPr>
          <a:xfrm>
            <a:off x="0" y="150112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0" u="none" strike="noStrike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e-cloud MDs: </a:t>
            </a:r>
          </a:p>
          <a:p>
            <a:pPr algn="ctr"/>
            <a:r>
              <a:rPr lang="en-GB" sz="2800" b="1" i="0" u="none" strike="noStrike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 at injection and </a:t>
            </a:r>
          </a:p>
          <a:p>
            <a:pPr algn="ctr"/>
            <a:r>
              <a:rPr lang="en-GB" sz="2800" b="1" i="0" u="none" strike="noStrike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1000 bunches with 2.3e11 ppb</a:t>
            </a:r>
            <a:endParaRPr lang="en-GB" sz="28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81749-D361-07CB-F258-69E0FA65539A}"/>
              </a:ext>
            </a:extLst>
          </p:cNvPr>
          <p:cNvSpPr txBox="1"/>
          <p:nvPr/>
        </p:nvSpPr>
        <p:spPr>
          <a:xfrm>
            <a:off x="0" y="350804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Konstantinos Paraschou, Lotta Mether, </a:t>
            </a:r>
          </a:p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Giovanni Rumolo, Benoit Salvant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F630C6-538C-35FE-4EBD-73FD2052EE75}"/>
              </a:ext>
            </a:extLst>
          </p:cNvPr>
          <p:cNvSpPr txBox="1"/>
          <p:nvPr/>
        </p:nvSpPr>
        <p:spPr>
          <a:xfrm>
            <a:off x="0" y="556438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HL-LHC WP2 Meeting</a:t>
            </a:r>
          </a:p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November 2024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27351F-04D5-4258-F217-8776AC95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795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B85E34-B493-B3F5-57DC-46DF96784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10</a:t>
            </a:fld>
            <a:endParaRPr lang="en-CH"/>
          </a:p>
        </p:txBody>
      </p:sp>
      <p:pic>
        <p:nvPicPr>
          <p:cNvPr id="1026" name="Picture 2" descr="zoom">
            <a:extLst>
              <a:ext uri="{FF2B5EF4-FFF2-40B4-BE49-F238E27FC236}">
                <a16:creationId xmlns:a16="http://schemas.microsoft.com/office/drawing/2014/main" id="{AD8984B2-9E84-539B-6980-3CE8603243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" t="13843" r="5581" b="9235"/>
          <a:stretch/>
        </p:blipFill>
        <p:spPr bwMode="auto">
          <a:xfrm>
            <a:off x="983511" y="1289347"/>
            <a:ext cx="7176977" cy="378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5EBD7E-F229-8ED4-B2B4-B9FB4BBE5BA9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Lifetime comparing negative and positive octupole polarity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836AE3-44E0-7DEC-38AA-7C32B838C876}"/>
              </a:ext>
            </a:extLst>
          </p:cNvPr>
          <p:cNvSpPr txBox="1"/>
          <p:nvPr/>
        </p:nvSpPr>
        <p:spPr>
          <a:xfrm>
            <a:off x="925033" y="5199321"/>
            <a:ext cx="749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Lifetime with positive octupole polarity is almost always much better.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039DCC4-9996-606A-4828-C668832846C6}"/>
              </a:ext>
            </a:extLst>
          </p:cNvPr>
          <p:cNvCxnSpPr>
            <a:cxnSpLocks/>
          </p:cNvCxnSpPr>
          <p:nvPr/>
        </p:nvCxnSpPr>
        <p:spPr>
          <a:xfrm>
            <a:off x="2881423" y="1274465"/>
            <a:ext cx="169057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B367D3-6D69-CE34-C562-D69E77BD1F4A}"/>
              </a:ext>
            </a:extLst>
          </p:cNvPr>
          <p:cNvCxnSpPr>
            <a:cxnSpLocks/>
          </p:cNvCxnSpPr>
          <p:nvPr/>
        </p:nvCxnSpPr>
        <p:spPr>
          <a:xfrm>
            <a:off x="6092456" y="1299274"/>
            <a:ext cx="169412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0B0D8A-B598-8B8C-ADBD-541383F949B9}"/>
              </a:ext>
            </a:extLst>
          </p:cNvPr>
          <p:cNvSpPr txBox="1"/>
          <p:nvPr/>
        </p:nvSpPr>
        <p:spPr>
          <a:xfrm>
            <a:off x="2541181" y="809000"/>
            <a:ext cx="641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Scanning octupole current (starting from |I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~50 amps down to 0)</a:t>
            </a:r>
          </a:p>
        </p:txBody>
      </p:sp>
    </p:spTree>
    <p:extLst>
      <p:ext uri="{BB962C8B-B14F-4D97-AF65-F5344CB8AC3E}">
        <p14:creationId xmlns:p14="http://schemas.microsoft.com/office/powerpoint/2010/main" val="2280035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85C9C0-2D58-D1DF-FF0E-BE5B1869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11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226CFA-4D33-8001-6654-AACCF551C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37" y="1019872"/>
            <a:ext cx="4882943" cy="33075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480309-DCF4-ACD6-98BA-58272166EE2F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 – octupole scan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B53F44-45EE-6819-54E8-D03B3A210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37" y="4807392"/>
            <a:ext cx="3828633" cy="15065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E7763F-4727-49DE-E0E2-47908EA36884}"/>
              </a:ext>
            </a:extLst>
          </p:cNvPr>
          <p:cNvSpPr txBox="1"/>
          <p:nvPr/>
        </p:nvSpPr>
        <p:spPr>
          <a:xfrm>
            <a:off x="230037" y="4425287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Lifetime started dropping (knob = 0.9)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7D17A36-3177-9869-0F3B-3998E68DE6C1}"/>
              </a:ext>
            </a:extLst>
          </p:cNvPr>
          <p:cNvCxnSpPr/>
          <p:nvPr/>
        </p:nvCxnSpPr>
        <p:spPr>
          <a:xfrm flipH="1">
            <a:off x="2671508" y="1998921"/>
            <a:ext cx="901032" cy="241359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138D281-6855-700A-930C-FE179B74C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690507"/>
            <a:ext cx="4524154" cy="159771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404350-66CC-535F-2ECC-4D5D99F5C495}"/>
              </a:ext>
            </a:extLst>
          </p:cNvPr>
          <p:cNvCxnSpPr>
            <a:cxnSpLocks/>
          </p:cNvCxnSpPr>
          <p:nvPr/>
        </p:nvCxnSpPr>
        <p:spPr>
          <a:xfrm>
            <a:off x="4058670" y="1648047"/>
            <a:ext cx="1204446" cy="27900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C70956B-A6FD-CB10-CE39-059815CB7D01}"/>
              </a:ext>
            </a:extLst>
          </p:cNvPr>
          <p:cNvSpPr txBox="1"/>
          <p:nvPr/>
        </p:nvSpPr>
        <p:spPr>
          <a:xfrm>
            <a:off x="4686717" y="4349572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 bunches instability (knob = 0.3)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C2B9CA-E421-C12F-E25D-CBFF34F09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135" y="1135977"/>
            <a:ext cx="3532668" cy="139280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321A0F-70E0-562B-349C-87C3CE3591BC}"/>
              </a:ext>
            </a:extLst>
          </p:cNvPr>
          <p:cNvCxnSpPr>
            <a:cxnSpLocks/>
          </p:cNvCxnSpPr>
          <p:nvPr/>
        </p:nvCxnSpPr>
        <p:spPr>
          <a:xfrm>
            <a:off x="4260689" y="1412658"/>
            <a:ext cx="12044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8719830-DDEF-EC19-65EF-F135A8ABD016}"/>
              </a:ext>
            </a:extLst>
          </p:cNvPr>
          <p:cNvSpPr txBox="1"/>
          <p:nvPr/>
        </p:nvSpPr>
        <p:spPr>
          <a:xfrm>
            <a:off x="5465135" y="844677"/>
            <a:ext cx="330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Violent instabilities (knob = 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8FC3F-01A1-DF1D-FB60-E48F5803336E}"/>
              </a:ext>
            </a:extLst>
          </p:cNvPr>
          <p:cNvSpPr txBox="1"/>
          <p:nvPr/>
        </p:nvSpPr>
        <p:spPr>
          <a:xfrm rot="19496149">
            <a:off x="967564" y="1786270"/>
            <a:ext cx="233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of 0.3 in knob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(13 A per unit)</a:t>
            </a:r>
          </a:p>
        </p:txBody>
      </p:sp>
    </p:spTree>
    <p:extLst>
      <p:ext uri="{BB962C8B-B14F-4D97-AF65-F5344CB8AC3E}">
        <p14:creationId xmlns:p14="http://schemas.microsoft.com/office/powerpoint/2010/main" val="273808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E10976-D6F7-7061-A18E-320F668D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12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FB6CC5-E732-9CB5-B020-48619DDB3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4" y="1022111"/>
            <a:ext cx="5002974" cy="32628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614E9A-CFA7-6306-5664-114292DA5952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octupole polarity – octupole scan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98B62D-FB4D-351D-8AA9-571BA82F1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34" y="4733791"/>
            <a:ext cx="4464966" cy="17312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799A88-CCB0-3EA8-46B2-416D91E626F2}"/>
              </a:ext>
            </a:extLst>
          </p:cNvPr>
          <p:cNvSpPr txBox="1"/>
          <p:nvPr/>
        </p:nvSpPr>
        <p:spPr>
          <a:xfrm>
            <a:off x="107035" y="3202201"/>
            <a:ext cx="247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Lifetime started dropping (knob = -1.8)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A7193D-F172-2533-4E0A-2F74FF99CA93}"/>
              </a:ext>
            </a:extLst>
          </p:cNvPr>
          <p:cNvCxnSpPr>
            <a:cxnSpLocks/>
          </p:cNvCxnSpPr>
          <p:nvPr/>
        </p:nvCxnSpPr>
        <p:spPr>
          <a:xfrm flipH="1">
            <a:off x="2509284" y="2562447"/>
            <a:ext cx="414669" cy="7265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11B77E-86A4-AFB4-7572-E0807D4463A8}"/>
              </a:ext>
            </a:extLst>
          </p:cNvPr>
          <p:cNvCxnSpPr>
            <a:cxnSpLocks/>
          </p:cNvCxnSpPr>
          <p:nvPr/>
        </p:nvCxnSpPr>
        <p:spPr>
          <a:xfrm flipH="1">
            <a:off x="2732567" y="2849526"/>
            <a:ext cx="489098" cy="14353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3EA4A57-B1E4-9A36-C02A-0824F1EED07F}"/>
              </a:ext>
            </a:extLst>
          </p:cNvPr>
          <p:cNvSpPr txBox="1"/>
          <p:nvPr/>
        </p:nvSpPr>
        <p:spPr>
          <a:xfrm>
            <a:off x="242308" y="4380032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 instabilities (knob = -1.2)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B9597D1-C30B-1BE8-E345-EC488363A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211" y="4866324"/>
            <a:ext cx="3985537" cy="156253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EF99B4-EDA7-A454-A892-896A0D41C468}"/>
              </a:ext>
            </a:extLst>
          </p:cNvPr>
          <p:cNvSpPr txBox="1"/>
          <p:nvPr/>
        </p:nvSpPr>
        <p:spPr>
          <a:xfrm>
            <a:off x="5208662" y="4496992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Bigger instabilities (knob = -0.9)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0F08A5D-B383-FA42-38EC-8566604466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0020" y="2839348"/>
            <a:ext cx="4022074" cy="156253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E16C749-60DF-3185-1EE6-3AFACFCBB503}"/>
              </a:ext>
            </a:extLst>
          </p:cNvPr>
          <p:cNvCxnSpPr>
            <a:cxnSpLocks/>
          </p:cNvCxnSpPr>
          <p:nvPr/>
        </p:nvCxnSpPr>
        <p:spPr>
          <a:xfrm>
            <a:off x="3370519" y="3062177"/>
            <a:ext cx="1739489" cy="14353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AA33763-5A8E-453B-16DB-934CB3220099}"/>
              </a:ext>
            </a:extLst>
          </p:cNvPr>
          <p:cNvCxnSpPr>
            <a:cxnSpLocks/>
          </p:cNvCxnSpPr>
          <p:nvPr/>
        </p:nvCxnSpPr>
        <p:spPr>
          <a:xfrm>
            <a:off x="3634873" y="3288975"/>
            <a:ext cx="1351089" cy="2371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9617F89-DE29-10B1-35E6-331CBE2573FA}"/>
              </a:ext>
            </a:extLst>
          </p:cNvPr>
          <p:cNvSpPr txBox="1"/>
          <p:nvPr/>
        </p:nvSpPr>
        <p:spPr>
          <a:xfrm>
            <a:off x="5089922" y="2460688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bigger (knob = -0.3)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A98C52-6B81-5DC3-F758-C2027921570D}"/>
              </a:ext>
            </a:extLst>
          </p:cNvPr>
          <p:cNvSpPr txBox="1"/>
          <p:nvPr/>
        </p:nvSpPr>
        <p:spPr>
          <a:xfrm>
            <a:off x="5089921" y="687470"/>
            <a:ext cx="382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Violent instabilities (knob = 0)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8E17FB9-C757-4FD9-8D77-741EDCF27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0020" y="1084160"/>
            <a:ext cx="3787547" cy="1474072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28E15A1-B819-C8EB-743D-2F4BB600E144}"/>
              </a:ext>
            </a:extLst>
          </p:cNvPr>
          <p:cNvCxnSpPr>
            <a:cxnSpLocks/>
          </p:cNvCxnSpPr>
          <p:nvPr/>
        </p:nvCxnSpPr>
        <p:spPr>
          <a:xfrm flipV="1">
            <a:off x="3787273" y="989048"/>
            <a:ext cx="1198689" cy="245232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95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0" grpId="0"/>
      <p:bldP spid="29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480A98-1B39-25C4-A0EA-CD3557B79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13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864CA5-E728-214E-C449-C810F27AB9C6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injection fill with negative octupole polarity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F0610-9B51-862C-F07B-31BDEB9619C5}"/>
              </a:ext>
            </a:extLst>
          </p:cNvPr>
          <p:cNvSpPr txBox="1"/>
          <p:nvPr/>
        </p:nvSpPr>
        <p:spPr>
          <a:xfrm>
            <a:off x="159601" y="760305"/>
            <a:ext cx="40123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octupole settings were: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 knob: -4.2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 knob: -3.5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Tunes at 62.275/60.293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from threshold that was found.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due to injection process being: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constant injections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decays changing coupling and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Scrubbing?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Tested with octupole settings: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 knob: 3.2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 knob: 2.5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Tunes at 62.295/60.313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zoom">
            <a:extLst>
              <a:ext uri="{FF2B5EF4-FFF2-40B4-BE49-F238E27FC236}">
                <a16:creationId xmlns:a16="http://schemas.microsoft.com/office/drawing/2014/main" id="{B3B2184C-6299-6212-A5DF-5C4002E66B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16346" r="6047" b="9583"/>
          <a:stretch/>
        </p:blipFill>
        <p:spPr bwMode="auto">
          <a:xfrm>
            <a:off x="4398003" y="900855"/>
            <a:ext cx="4745997" cy="298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2F23EA0D-FBF4-9C23-DCA9-076A8BABC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82" y="5206533"/>
            <a:ext cx="4145369" cy="1651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0926F8-60CB-AB12-A74B-BD4944BDF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552" y="4032283"/>
            <a:ext cx="4004600" cy="282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43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8573A-AB5E-7082-D98E-24598641F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768812-A1E7-0F67-C7DE-45A7BE12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14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78FE7B-5D2E-D32D-328A-AFA4376E1013}"/>
              </a:ext>
            </a:extLst>
          </p:cNvPr>
          <p:cNvSpPr txBox="1"/>
          <p:nvPr/>
        </p:nvSpPr>
        <p:spPr>
          <a:xfrm>
            <a:off x="719138" y="3015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890A58-9B55-DAE2-976D-831BC0984C6B}"/>
              </a:ext>
            </a:extLst>
          </p:cNvPr>
          <p:cNvSpPr txBox="1"/>
          <p:nvPr/>
        </p:nvSpPr>
        <p:spPr>
          <a:xfrm>
            <a:off x="540322" y="871870"/>
            <a:ext cx="806335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 MD – experience with 2.3 10</a:t>
            </a:r>
            <a:r>
              <a:rPr lang="en-CH" b="1" baseline="30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p/b: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succesful MD, no major issues encountered.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data confirm qualitative behaviours expected from e-cloud simulations. To be compared quantitatively in more detail.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Suspicious behaviour of pressure spikes and dynamic pressure rise in the common beam chambers left and right of IP5: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not re-appeared in the pp reference run. 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Unlikely to have caused damage.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related to high bunch intensity + large number of bunches.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Possibly related to event during MD block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where loss of communication caused all vacuum valves to close around IP5.</a:t>
            </a:r>
          </a:p>
          <a:p>
            <a:pPr marL="295275" lvl="1" indent="-295275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spikes in 5R4 - B2. Is being followed up.</a:t>
            </a:r>
          </a:p>
          <a:p>
            <a:pPr marL="295275" lvl="1" indent="-295275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 at injection energy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 tune was found with negative octupole polarity: </a:t>
            </a:r>
            <a:r>
              <a:rPr lang="en-CH" sz="1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62.295/60.313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Instabilities appear at 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strength of octupoles with negative polarity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Lifetime is worse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negative octupoles compared to positive octupoles – but still acceptable (&gt; 100h).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H" sz="1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can run comfortably with negative octupole </a:t>
            </a:r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polarity at injection energy.</a:t>
            </a:r>
            <a:endParaRPr lang="en-CH" sz="18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DD5882-4E29-531F-2AFC-256300832F45}"/>
              </a:ext>
            </a:extLst>
          </p:cNvPr>
          <p:cNvSpPr txBox="1"/>
          <p:nvPr/>
        </p:nvSpPr>
        <p:spPr>
          <a:xfrm>
            <a:off x="2454165" y="6153724"/>
            <a:ext cx="4235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Konstantinos Paraschou</a:t>
            </a:r>
            <a:endParaRPr lang="en-CH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7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E4E73F-FFFE-E8FB-C236-51531C995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15</a:t>
            </a:fld>
            <a:endParaRPr lang="en-CH"/>
          </a:p>
        </p:txBody>
      </p:sp>
      <p:pic>
        <p:nvPicPr>
          <p:cNvPr id="4" name="Picture 3" descr="A graph with colored dots&#10;&#10;Description automatically generated">
            <a:extLst>
              <a:ext uri="{FF2B5EF4-FFF2-40B4-BE49-F238E27FC236}">
                <a16:creationId xmlns:a16="http://schemas.microsoft.com/office/drawing/2014/main" id="{99553802-30F7-44DE-ADCB-50A46DF99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23" y="587040"/>
            <a:ext cx="4614235" cy="2878473"/>
          </a:xfrm>
          <a:prstGeom prst="rect">
            <a:avLst/>
          </a:prstGeom>
        </p:spPr>
      </p:pic>
      <p:pic>
        <p:nvPicPr>
          <p:cNvPr id="6" name="Picture 5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F0C47280-DD34-E7EF-BC00-9517D401F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186" y="587040"/>
            <a:ext cx="4614235" cy="2885705"/>
          </a:xfrm>
          <a:prstGeom prst="rect">
            <a:avLst/>
          </a:prstGeom>
        </p:spPr>
      </p:pic>
      <p:pic>
        <p:nvPicPr>
          <p:cNvPr id="8" name="Picture 7" descr="A graph with colored dots&#10;&#10;Description automatically generated">
            <a:extLst>
              <a:ext uri="{FF2B5EF4-FFF2-40B4-BE49-F238E27FC236}">
                <a16:creationId xmlns:a16="http://schemas.microsoft.com/office/drawing/2014/main" id="{9DC1902E-BB87-43F4-CC3C-EA5DAC57A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0" y="3565802"/>
            <a:ext cx="4614235" cy="2887524"/>
          </a:xfrm>
          <a:prstGeom prst="rect">
            <a:avLst/>
          </a:prstGeom>
        </p:spPr>
      </p:pic>
      <p:pic>
        <p:nvPicPr>
          <p:cNvPr id="10" name="Picture 9" descr="A graph with colored dots&#10;&#10;Description automatically generated">
            <a:extLst>
              <a:ext uri="{FF2B5EF4-FFF2-40B4-BE49-F238E27FC236}">
                <a16:creationId xmlns:a16="http://schemas.microsoft.com/office/drawing/2014/main" id="{14FB4502-D53F-09F2-26B5-1E376EA28F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765" y="3570335"/>
            <a:ext cx="4614235" cy="288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4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29A9E-2A68-D552-7A5E-FEB53EFFD13A}"/>
              </a:ext>
            </a:extLst>
          </p:cNvPr>
          <p:cNvSpPr txBox="1"/>
          <p:nvPr/>
        </p:nvSpPr>
        <p:spPr>
          <a:xfrm>
            <a:off x="719138" y="322818"/>
            <a:ext cx="7705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MDs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C730C-DAF3-6AE4-323C-55F3E7DC7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29235D-8353-918F-47FC-2E9305D13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83" y="1114296"/>
            <a:ext cx="5045005" cy="491224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676E47B-A8FD-610C-7AEE-E8611FDCA999}"/>
              </a:ext>
            </a:extLst>
          </p:cNvPr>
          <p:cNvCxnSpPr/>
          <p:nvPr/>
        </p:nvCxnSpPr>
        <p:spPr>
          <a:xfrm>
            <a:off x="925028" y="2105247"/>
            <a:ext cx="323229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22ADD0D-E684-1E7A-63E7-6084045A2758}"/>
              </a:ext>
            </a:extLst>
          </p:cNvPr>
          <p:cNvSpPr txBox="1"/>
          <p:nvPr/>
        </p:nvSpPr>
        <p:spPr>
          <a:xfrm>
            <a:off x="1116414" y="153108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Heat-Load MD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4F65BA-B923-5A50-8FFB-F222BD6EE790}"/>
              </a:ext>
            </a:extLst>
          </p:cNvPr>
          <p:cNvSpPr txBox="1"/>
          <p:nvPr/>
        </p:nvSpPr>
        <p:spPr>
          <a:xfrm>
            <a:off x="3023186" y="5142246"/>
            <a:ext cx="323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Negative Octupole Polarity MD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C0B69A-7E69-22AF-CDE4-0E191BFFDA93}"/>
              </a:ext>
            </a:extLst>
          </p:cNvPr>
          <p:cNvCxnSpPr>
            <a:cxnSpLocks/>
          </p:cNvCxnSpPr>
          <p:nvPr/>
        </p:nvCxnSpPr>
        <p:spPr>
          <a:xfrm>
            <a:off x="4157326" y="5085909"/>
            <a:ext cx="16055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225CE1-C1F7-AF10-F25E-31C288EEB667}"/>
              </a:ext>
            </a:extLst>
          </p:cNvPr>
          <p:cNvSpPr txBox="1"/>
          <p:nvPr/>
        </p:nvSpPr>
        <p:spPr>
          <a:xfrm rot="19180762">
            <a:off x="344426" y="4048395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B122C2-F64A-9F61-BDD2-E1B7AFDADBA5}"/>
              </a:ext>
            </a:extLst>
          </p:cNvPr>
          <p:cNvSpPr txBox="1"/>
          <p:nvPr/>
        </p:nvSpPr>
        <p:spPr>
          <a:xfrm rot="19180762">
            <a:off x="1284764" y="4111772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1.9 10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2FE79C-E8DE-1CDB-DF16-A005A444AD2F}"/>
              </a:ext>
            </a:extLst>
          </p:cNvPr>
          <p:cNvSpPr txBox="1"/>
          <p:nvPr/>
        </p:nvSpPr>
        <p:spPr>
          <a:xfrm rot="19180762">
            <a:off x="2181446" y="4157845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926609-D95F-C0BD-433B-02D4B70CAE4D}"/>
              </a:ext>
            </a:extLst>
          </p:cNvPr>
          <p:cNvSpPr txBox="1"/>
          <p:nvPr/>
        </p:nvSpPr>
        <p:spPr>
          <a:xfrm rot="19180762">
            <a:off x="2961171" y="4140121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30830E-0B7C-B4F2-9FF5-945D1D8C3874}"/>
              </a:ext>
            </a:extLst>
          </p:cNvPr>
          <p:cNvSpPr txBox="1"/>
          <p:nvPr/>
        </p:nvSpPr>
        <p:spPr>
          <a:xfrm>
            <a:off x="4276876" y="4741578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02EFA9-3543-0444-A7D8-D02A69CBCD98}"/>
              </a:ext>
            </a:extLst>
          </p:cNvPr>
          <p:cNvSpPr txBox="1"/>
          <p:nvPr/>
        </p:nvSpPr>
        <p:spPr>
          <a:xfrm>
            <a:off x="5943601" y="1114296"/>
            <a:ext cx="30940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Heat-load at injection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fills (</a:t>
            </a: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trains of 2x48b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at: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(972 bunches)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1.9 10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(1164 bunches)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(1548 bunches)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(2124 bunches)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tune and</a:t>
            </a:r>
          </a:p>
          <a:p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threshold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oct. polarity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oct. polarity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LHC filling with negative octupole polarity</a:t>
            </a:r>
          </a:p>
        </p:txBody>
      </p:sp>
    </p:spTree>
    <p:extLst>
      <p:ext uri="{BB962C8B-B14F-4D97-AF65-F5344CB8AC3E}">
        <p14:creationId xmlns:p14="http://schemas.microsoft.com/office/powerpoint/2010/main" val="360754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5BD38F-52BD-5407-4D5F-85FC8AC86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3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B58AF4-DDD2-A477-7058-307B2E3CE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948" y="816638"/>
            <a:ext cx="6558516" cy="41042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955819-7AAD-F2F3-4018-06EE472FF1E2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97A35-51F8-D0D8-40AB-C851B455C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450" y="5527177"/>
            <a:ext cx="1104900" cy="355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22A15D-F509-DDB7-7194-036E98723BC7}"/>
              </a:ext>
            </a:extLst>
          </p:cNvPr>
          <p:cNvSpPr txBox="1"/>
          <p:nvPr/>
        </p:nvSpPr>
        <p:spPr>
          <a:xfrm>
            <a:off x="719138" y="4827814"/>
            <a:ext cx="6362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heat-load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sectors (78, 81, 12, 23) show a trend that is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 with bunch intensity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heat-load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sectors (56, 67) have 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heat load at 2.3 10</a:t>
            </a:r>
            <a:r>
              <a:rPr lang="en-CH" baseline="30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p/b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1.8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heat-load sectors (34, 45) are rather constant at low heat loads (also larger uncertainty due to low absolute heat-load)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90D09D-7562-1991-1B98-07E7ADA14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894" y="4521221"/>
            <a:ext cx="660400" cy="431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5FF1AD-8C8D-B4E6-8C43-BABA5616E84C}"/>
              </a:ext>
            </a:extLst>
          </p:cNvPr>
          <p:cNvSpPr txBox="1"/>
          <p:nvPr/>
        </p:nvSpPr>
        <p:spPr>
          <a:xfrm rot="20106579">
            <a:off x="6999868" y="5166621"/>
            <a:ext cx="206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Compatible with expectations!</a:t>
            </a:r>
          </a:p>
        </p:txBody>
      </p:sp>
    </p:spTree>
    <p:extLst>
      <p:ext uri="{BB962C8B-B14F-4D97-AF65-F5344CB8AC3E}">
        <p14:creationId xmlns:p14="http://schemas.microsoft.com/office/powerpoint/2010/main" val="94691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94AE0F2-AF4C-6E69-0B59-A52950DEE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41479"/>
            <a:ext cx="7772400" cy="419279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C07D0D-2CD5-47C4-D2DA-F335306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4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8D849B-83EF-A88A-D3E2-BEA61FDB7D80}"/>
              </a:ext>
            </a:extLst>
          </p:cNvPr>
          <p:cNvSpPr txBox="1"/>
          <p:nvPr/>
        </p:nvSpPr>
        <p:spPr>
          <a:xfrm>
            <a:off x="719138" y="3015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in VGPB.222.1L5.X.PR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576BF9-D33B-013C-14CB-C926D6626D6E}"/>
              </a:ext>
            </a:extLst>
          </p:cNvPr>
          <p:cNvSpPr txBox="1"/>
          <p:nvPr/>
        </p:nvSpPr>
        <p:spPr>
          <a:xfrm>
            <a:off x="925028" y="4880337"/>
            <a:ext cx="73205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Stronger than usual outgassing was observed left and right of IP5 in common chambers (VGPB.222.1L5.X.PR, VGPB.222.1R5.X.PR).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pressure spikes followed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inrease of dynamic pressure,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delayed with respect to the injection of bunches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pressure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remained in later fills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even with lower bunch intensities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16AB9A-FC19-1553-105E-5E248B417B0D}"/>
              </a:ext>
            </a:extLst>
          </p:cNvPr>
          <p:cNvCxnSpPr>
            <a:cxnSpLocks/>
          </p:cNvCxnSpPr>
          <p:nvPr/>
        </p:nvCxnSpPr>
        <p:spPr>
          <a:xfrm flipV="1">
            <a:off x="2190310" y="946291"/>
            <a:ext cx="0" cy="34768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350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A761B-A174-1CD4-859B-7F7EFE6E0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ACD4A8-2D39-90FB-9A89-D8AB30128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5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C532F4-5522-87A4-72D8-D022CBB73E3C}"/>
              </a:ext>
            </a:extLst>
          </p:cNvPr>
          <p:cNvSpPr txBox="1"/>
          <p:nvPr/>
        </p:nvSpPr>
        <p:spPr>
          <a:xfrm>
            <a:off x="138221" y="4859320"/>
            <a:ext cx="89207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spikes during: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spikes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MD with 1.8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at top energy (in 2022),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Tiny spikes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MD with 2.3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at injection (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 bunches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spikes and dyn. pressure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MD with 2.3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 at injection (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972 bunches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dyn. pressure rise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during latest LHC fills in 2024.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Larger dynamic pressure rise </a:t>
            </a:r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not re-appeared in the 2024 pp reference run.</a:t>
            </a:r>
          </a:p>
          <a:p>
            <a:pPr marL="342900" indent="-342900">
              <a:buFont typeface="+mj-lt"/>
              <a:buAutoNum type="arabicPeriod"/>
            </a:pP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43C36E-DE13-F99E-E5B4-974DA9F6D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04" y="591797"/>
            <a:ext cx="7852144" cy="42175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4A43B5-3D35-EC17-24BC-1109F77BA795}"/>
              </a:ext>
            </a:extLst>
          </p:cNvPr>
          <p:cNvSpPr txBox="1"/>
          <p:nvPr/>
        </p:nvSpPr>
        <p:spPr>
          <a:xfrm>
            <a:off x="4172271" y="4656603"/>
            <a:ext cx="903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[h]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1E0883-2290-6057-FB10-270C0ED0DD49}"/>
              </a:ext>
            </a:extLst>
          </p:cNvPr>
          <p:cNvSpPr txBox="1"/>
          <p:nvPr/>
        </p:nvSpPr>
        <p:spPr>
          <a:xfrm>
            <a:off x="2339164" y="2870789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F11B2-3DC1-E6A2-1BB2-F4798E5774EB}"/>
              </a:ext>
            </a:extLst>
          </p:cNvPr>
          <p:cNvSpPr txBox="1"/>
          <p:nvPr/>
        </p:nvSpPr>
        <p:spPr>
          <a:xfrm>
            <a:off x="4171510" y="2863698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0A2313-99C7-6B77-CD4B-9D907721A141}"/>
              </a:ext>
            </a:extLst>
          </p:cNvPr>
          <p:cNvSpPr txBox="1"/>
          <p:nvPr/>
        </p:nvSpPr>
        <p:spPr>
          <a:xfrm>
            <a:off x="6014487" y="2867240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043FE-64A9-6539-FE73-76A66BA37606}"/>
              </a:ext>
            </a:extLst>
          </p:cNvPr>
          <p:cNvSpPr txBox="1"/>
          <p:nvPr/>
        </p:nvSpPr>
        <p:spPr>
          <a:xfrm>
            <a:off x="7857463" y="2870782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8EA0D-115F-E5C6-B702-3AE483680BBA}"/>
              </a:ext>
            </a:extLst>
          </p:cNvPr>
          <p:cNvSpPr txBox="1"/>
          <p:nvPr/>
        </p:nvSpPr>
        <p:spPr>
          <a:xfrm>
            <a:off x="719138" y="3015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in VGPB.222.1L5.X.PR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28F7C3-B379-503C-BDF4-2DD912618471}"/>
              </a:ext>
            </a:extLst>
          </p:cNvPr>
          <p:cNvSpPr txBox="1"/>
          <p:nvPr/>
        </p:nvSpPr>
        <p:spPr>
          <a:xfrm>
            <a:off x="1318437" y="2870786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MD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C6BECB-CB2F-3033-FBCA-DCD91CA19238}"/>
              </a:ext>
            </a:extLst>
          </p:cNvPr>
          <p:cNvSpPr txBox="1"/>
          <p:nvPr/>
        </p:nvSpPr>
        <p:spPr>
          <a:xfrm>
            <a:off x="3161415" y="2874325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MD4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BFF677-3797-F27D-6131-16059962DE41}"/>
              </a:ext>
            </a:extLst>
          </p:cNvPr>
          <p:cNvSpPr txBox="1"/>
          <p:nvPr/>
        </p:nvSpPr>
        <p:spPr>
          <a:xfrm>
            <a:off x="5706147" y="3218114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MD5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80AE19-822A-6C1C-6884-650401E5AE95}"/>
              </a:ext>
            </a:extLst>
          </p:cNvPr>
          <p:cNvSpPr txBox="1"/>
          <p:nvPr/>
        </p:nvSpPr>
        <p:spPr>
          <a:xfrm>
            <a:off x="6783583" y="2796354"/>
            <a:ext cx="109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LHC fills</a:t>
            </a:r>
          </a:p>
        </p:txBody>
      </p:sp>
    </p:spTree>
    <p:extLst>
      <p:ext uri="{BB962C8B-B14F-4D97-AF65-F5344CB8AC3E}">
        <p14:creationId xmlns:p14="http://schemas.microsoft.com/office/powerpoint/2010/main" val="33079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7512F93-A00C-D93C-5A06-65B81854B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72710"/>
            <a:ext cx="7772400" cy="430118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23BDA9-2F57-9E6E-DD0D-8262A60D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6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0DE085-EE5B-0C07-466C-2E48D2E40EC4}"/>
              </a:ext>
            </a:extLst>
          </p:cNvPr>
          <p:cNvSpPr txBox="1"/>
          <p:nvPr/>
        </p:nvSpPr>
        <p:spPr>
          <a:xfrm>
            <a:off x="719138" y="3015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in VGPB.1175.5R4.R.PR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BC5C0C-3873-0E3F-5C3F-DC2058707A25}"/>
              </a:ext>
            </a:extLst>
          </p:cNvPr>
          <p:cNvSpPr txBox="1"/>
          <p:nvPr/>
        </p:nvSpPr>
        <p:spPr>
          <a:xfrm>
            <a:off x="4151005" y="4709768"/>
            <a:ext cx="903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[h]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1EB81B-97D7-A8CB-90E7-B356B7F8C352}"/>
              </a:ext>
            </a:extLst>
          </p:cNvPr>
          <p:cNvSpPr txBox="1"/>
          <p:nvPr/>
        </p:nvSpPr>
        <p:spPr>
          <a:xfrm>
            <a:off x="719138" y="5239707"/>
            <a:ext cx="7705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in cell 5R4, B2 show large pressure spikes (~10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mbar) during all MDs and frequently during LHC fillings. 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7F224A-CAEE-EC5B-C9CF-BB13006883E6}"/>
              </a:ext>
            </a:extLst>
          </p:cNvPr>
          <p:cNvSpPr txBox="1"/>
          <p:nvPr/>
        </p:nvSpPr>
        <p:spPr>
          <a:xfrm>
            <a:off x="2349797" y="2998382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FC697-8F1D-FDEB-4A87-7B7DE3C25844}"/>
              </a:ext>
            </a:extLst>
          </p:cNvPr>
          <p:cNvSpPr txBox="1"/>
          <p:nvPr/>
        </p:nvSpPr>
        <p:spPr>
          <a:xfrm>
            <a:off x="4171510" y="2991291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121D1B-D54D-E4B4-BE25-BC2E5513C0E3}"/>
              </a:ext>
            </a:extLst>
          </p:cNvPr>
          <p:cNvSpPr txBox="1"/>
          <p:nvPr/>
        </p:nvSpPr>
        <p:spPr>
          <a:xfrm>
            <a:off x="5993221" y="2994833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8114DB-DE1A-4A7D-AFC3-091CB3932AD8}"/>
              </a:ext>
            </a:extLst>
          </p:cNvPr>
          <p:cNvSpPr txBox="1"/>
          <p:nvPr/>
        </p:nvSpPr>
        <p:spPr>
          <a:xfrm>
            <a:off x="7814931" y="2998375"/>
            <a:ext cx="28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F285C0-BA7C-9718-5CFD-35F473894616}"/>
              </a:ext>
            </a:extLst>
          </p:cNvPr>
          <p:cNvSpPr txBox="1"/>
          <p:nvPr/>
        </p:nvSpPr>
        <p:spPr>
          <a:xfrm>
            <a:off x="1318437" y="3009011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MD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C146DC-1B22-5CF8-49D2-2B5ACA50BCC3}"/>
              </a:ext>
            </a:extLst>
          </p:cNvPr>
          <p:cNvSpPr txBox="1"/>
          <p:nvPr/>
        </p:nvSpPr>
        <p:spPr>
          <a:xfrm>
            <a:off x="3873799" y="3352795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MD4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3F28FA-8D9E-299B-D990-797FD0694C5A}"/>
              </a:ext>
            </a:extLst>
          </p:cNvPr>
          <p:cNvSpPr txBox="1"/>
          <p:nvPr/>
        </p:nvSpPr>
        <p:spPr>
          <a:xfrm>
            <a:off x="5387170" y="2973568"/>
            <a:ext cx="71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MD5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9AE954-5816-CEA4-E82A-CE9B32A8B8A4}"/>
              </a:ext>
            </a:extLst>
          </p:cNvPr>
          <p:cNvSpPr txBox="1"/>
          <p:nvPr/>
        </p:nvSpPr>
        <p:spPr>
          <a:xfrm>
            <a:off x="7123825" y="3009008"/>
            <a:ext cx="109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LHC fills</a:t>
            </a:r>
          </a:p>
        </p:txBody>
      </p:sp>
    </p:spTree>
    <p:extLst>
      <p:ext uri="{BB962C8B-B14F-4D97-AF65-F5344CB8AC3E}">
        <p14:creationId xmlns:p14="http://schemas.microsoft.com/office/powerpoint/2010/main" val="137122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5F21C9-A3BE-CB74-D12F-78A92028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7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FDDF57-986E-A7E8-7D70-8EAF5E40C3E8}"/>
              </a:ext>
            </a:extLst>
          </p:cNvPr>
          <p:cNvSpPr txBox="1"/>
          <p:nvPr/>
        </p:nvSpPr>
        <p:spPr>
          <a:xfrm>
            <a:off x="719138" y="3015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(1/2)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0BA5B-8C8E-260A-33C4-0BC7EFD4805C}"/>
              </a:ext>
            </a:extLst>
          </p:cNvPr>
          <p:cNvSpPr txBox="1"/>
          <p:nvPr/>
        </p:nvSpPr>
        <p:spPr>
          <a:xfrm>
            <a:off x="540322" y="871870"/>
            <a:ext cx="80633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 MD – experience with 2.3 10</a:t>
            </a:r>
            <a:r>
              <a:rPr lang="en-CH" b="1" baseline="30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p/b: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succesful MD, no major issues encountered.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data confirm qualitative behaviours expected from e-cloud simulations. To be compared quantitatively in more detail.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Suspicious behaviour of pressure spikes and dynamic pressure rise in the common beam chambers left and right of IP5: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not re-appeared in the pp reference run. </a:t>
            </a: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Unlikely to have caused damage.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related to high bunch intensity + large number of bunches.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Possibly related to event during MD block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where loss of communication caused all vacuum valves to close around IP5.</a:t>
            </a:r>
          </a:p>
          <a:p>
            <a:pPr marL="295275" lvl="1" indent="-295275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spikes in 5R4 - B2. Is being followed up.</a:t>
            </a:r>
          </a:p>
        </p:txBody>
      </p:sp>
    </p:spTree>
    <p:extLst>
      <p:ext uri="{BB962C8B-B14F-4D97-AF65-F5344CB8AC3E}">
        <p14:creationId xmlns:p14="http://schemas.microsoft.com/office/powerpoint/2010/main" val="102553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BAFFE-D77D-10C4-A36B-3A6CCF3F3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77C67E-2A48-2FE7-F438-E5E80EDDF92A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MDs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EDD84-68A0-BF34-CBD7-9DEC585C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8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64F89D-EBA0-3140-FA4E-DA73A68FC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72" y="1114296"/>
            <a:ext cx="5045005" cy="491224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1BC1A2-CDC0-20CE-B0B1-7FF28FBFC964}"/>
              </a:ext>
            </a:extLst>
          </p:cNvPr>
          <p:cNvCxnSpPr/>
          <p:nvPr/>
        </p:nvCxnSpPr>
        <p:spPr>
          <a:xfrm>
            <a:off x="595417" y="2105247"/>
            <a:ext cx="323229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71C1E6D-E95A-6AF3-4CCF-59619F379E87}"/>
              </a:ext>
            </a:extLst>
          </p:cNvPr>
          <p:cNvSpPr txBox="1"/>
          <p:nvPr/>
        </p:nvSpPr>
        <p:spPr>
          <a:xfrm>
            <a:off x="786803" y="153108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Heat-Load MD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E10CBA-2739-C269-1127-CE606D08FAF4}"/>
              </a:ext>
            </a:extLst>
          </p:cNvPr>
          <p:cNvSpPr txBox="1"/>
          <p:nvPr/>
        </p:nvSpPr>
        <p:spPr>
          <a:xfrm>
            <a:off x="2693575" y="5142246"/>
            <a:ext cx="323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Negative Octupole Polarity MD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A40EA72-5A84-1B64-2534-21B88044CBB4}"/>
              </a:ext>
            </a:extLst>
          </p:cNvPr>
          <p:cNvCxnSpPr>
            <a:cxnSpLocks/>
          </p:cNvCxnSpPr>
          <p:nvPr/>
        </p:nvCxnSpPr>
        <p:spPr>
          <a:xfrm>
            <a:off x="3827715" y="5085909"/>
            <a:ext cx="16055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2FED478-8F58-6663-163D-0E98E8392F22}"/>
              </a:ext>
            </a:extLst>
          </p:cNvPr>
          <p:cNvSpPr txBox="1"/>
          <p:nvPr/>
        </p:nvSpPr>
        <p:spPr>
          <a:xfrm rot="19180762">
            <a:off x="14815" y="4048395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59BE5C-1B43-BCDF-A744-8FB3FEE378C3}"/>
              </a:ext>
            </a:extLst>
          </p:cNvPr>
          <p:cNvSpPr txBox="1"/>
          <p:nvPr/>
        </p:nvSpPr>
        <p:spPr>
          <a:xfrm rot="19180762">
            <a:off x="955153" y="4111772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1.9 10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84AC04-CDE5-E295-E9F0-7AF0D68A7758}"/>
              </a:ext>
            </a:extLst>
          </p:cNvPr>
          <p:cNvSpPr txBox="1"/>
          <p:nvPr/>
        </p:nvSpPr>
        <p:spPr>
          <a:xfrm rot="19180762">
            <a:off x="1851835" y="4157845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C72FED-25DF-CA0D-3D29-A8E824B12E73}"/>
              </a:ext>
            </a:extLst>
          </p:cNvPr>
          <p:cNvSpPr txBox="1"/>
          <p:nvPr/>
        </p:nvSpPr>
        <p:spPr>
          <a:xfrm rot="19180762">
            <a:off x="2631560" y="4140121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069EA08-7FBA-3F73-7694-12863E326EA2}"/>
              </a:ext>
            </a:extLst>
          </p:cNvPr>
          <p:cNvCxnSpPr>
            <a:cxnSpLocks/>
          </p:cNvCxnSpPr>
          <p:nvPr/>
        </p:nvCxnSpPr>
        <p:spPr>
          <a:xfrm flipH="1">
            <a:off x="4138646" y="1629256"/>
            <a:ext cx="1692833" cy="24785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E1E494B-6BFB-D332-BEDC-C7557960FFBB}"/>
              </a:ext>
            </a:extLst>
          </p:cNvPr>
          <p:cNvSpPr txBox="1"/>
          <p:nvPr/>
        </p:nvSpPr>
        <p:spPr>
          <a:xfrm>
            <a:off x="5831479" y="1115589"/>
            <a:ext cx="3163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optimal tune.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octupole slowly to find instability threshold.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58B62BF-0B96-2B89-122D-DF97F374816B}"/>
              </a:ext>
            </a:extLst>
          </p:cNvPr>
          <p:cNvCxnSpPr>
            <a:cxnSpLocks/>
          </p:cNvCxnSpPr>
          <p:nvPr/>
        </p:nvCxnSpPr>
        <p:spPr>
          <a:xfrm flipH="1">
            <a:off x="4599394" y="2822496"/>
            <a:ext cx="1215659" cy="12782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B27F016-9323-C9F7-9804-242225CAFC15}"/>
              </a:ext>
            </a:extLst>
          </p:cNvPr>
          <p:cNvSpPr txBox="1"/>
          <p:nvPr/>
        </p:nvSpPr>
        <p:spPr>
          <a:xfrm>
            <a:off x="5831479" y="2477156"/>
            <a:ext cx="3154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octupole polarity: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optimal tune.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octupole slowly to find instability threshold.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0D05181-C53C-768B-350C-06DAC172B2DC}"/>
              </a:ext>
            </a:extLst>
          </p:cNvPr>
          <p:cNvCxnSpPr>
            <a:cxnSpLocks/>
          </p:cNvCxnSpPr>
          <p:nvPr/>
        </p:nvCxnSpPr>
        <p:spPr>
          <a:xfrm flipH="1">
            <a:off x="5035328" y="4157854"/>
            <a:ext cx="77972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C121272-26BA-855A-FFF0-3C45A22576C3}"/>
              </a:ext>
            </a:extLst>
          </p:cNvPr>
          <p:cNvSpPr txBox="1"/>
          <p:nvPr/>
        </p:nvSpPr>
        <p:spPr>
          <a:xfrm>
            <a:off x="5909612" y="3905468"/>
            <a:ext cx="306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LHC injection with negative polarity.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FAA4CB-CB92-C6C3-A339-3D843BBBF802}"/>
              </a:ext>
            </a:extLst>
          </p:cNvPr>
          <p:cNvSpPr txBox="1"/>
          <p:nvPr/>
        </p:nvSpPr>
        <p:spPr>
          <a:xfrm>
            <a:off x="3947265" y="4741578"/>
            <a:ext cx="14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</a:t>
            </a:r>
          </a:p>
        </p:txBody>
      </p:sp>
    </p:spTree>
    <p:extLst>
      <p:ext uri="{BB962C8B-B14F-4D97-AF65-F5344CB8AC3E}">
        <p14:creationId xmlns:p14="http://schemas.microsoft.com/office/powerpoint/2010/main" val="139961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zoom">
            <a:extLst>
              <a:ext uri="{FF2B5EF4-FFF2-40B4-BE49-F238E27FC236}">
                <a16:creationId xmlns:a16="http://schemas.microsoft.com/office/drawing/2014/main" id="{96BD2CAC-4A06-D2EB-BEB6-1880D26767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" t="18937" r="5152" b="12873"/>
          <a:stretch/>
        </p:blipFill>
        <p:spPr bwMode="auto">
          <a:xfrm>
            <a:off x="1116420" y="2682503"/>
            <a:ext cx="6539022" cy="311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EDB699-5258-044D-9B79-2259E016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9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5C55EF-4E49-CE9B-2627-79EFB1E4E996}"/>
              </a:ext>
            </a:extLst>
          </p:cNvPr>
          <p:cNvSpPr txBox="1"/>
          <p:nvPr/>
        </p:nvSpPr>
        <p:spPr>
          <a:xfrm>
            <a:off x="719138" y="322818"/>
            <a:ext cx="842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octupole polarity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8EC206-DD70-BC94-52C8-8C6CC1B7E551}"/>
              </a:ext>
            </a:extLst>
          </p:cNvPr>
          <p:cNvSpPr txBox="1"/>
          <p:nvPr/>
        </p:nvSpPr>
        <p:spPr>
          <a:xfrm>
            <a:off x="719138" y="840990"/>
            <a:ext cx="7446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Smaller scan repeated around optimal tune after injecting trains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 tune with trains was always equal to optimal tune with 12 bunches.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C3801-6356-0127-A11B-E749F9E432E2}"/>
              </a:ext>
            </a:extLst>
          </p:cNvPr>
          <p:cNvSpPr txBox="1"/>
          <p:nvPr/>
        </p:nvSpPr>
        <p:spPr>
          <a:xfrm>
            <a:off x="1441687" y="2227666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0.287/0.305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C4FE3-07F4-9B52-B88F-AA22381AC2D8}"/>
              </a:ext>
            </a:extLst>
          </p:cNvPr>
          <p:cNvSpPr txBox="1"/>
          <p:nvPr/>
        </p:nvSpPr>
        <p:spPr>
          <a:xfrm>
            <a:off x="2111537" y="1772829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0.289/0.307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591F2B-1E5F-59DD-EFD9-55BDB20B9385}"/>
              </a:ext>
            </a:extLst>
          </p:cNvPr>
          <p:cNvSpPr txBox="1"/>
          <p:nvPr/>
        </p:nvSpPr>
        <p:spPr>
          <a:xfrm>
            <a:off x="2753036" y="2212277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0.291/0.309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FBE9A0-9F58-77ED-C71F-2639FA52B2D3}"/>
              </a:ext>
            </a:extLst>
          </p:cNvPr>
          <p:cNvSpPr txBox="1"/>
          <p:nvPr/>
        </p:nvSpPr>
        <p:spPr>
          <a:xfrm>
            <a:off x="3625702" y="1769453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0.293/0.311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89327-90E9-226F-5829-273D7665EFDD}"/>
              </a:ext>
            </a:extLst>
          </p:cNvPr>
          <p:cNvSpPr txBox="1"/>
          <p:nvPr/>
        </p:nvSpPr>
        <p:spPr>
          <a:xfrm>
            <a:off x="4432975" y="2183846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0.295/0.313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751B4-409A-A71D-93F7-32AA3D5A2032}"/>
              </a:ext>
            </a:extLst>
          </p:cNvPr>
          <p:cNvSpPr txBox="1"/>
          <p:nvPr/>
        </p:nvSpPr>
        <p:spPr>
          <a:xfrm>
            <a:off x="5007935" y="1787151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0.297/0.315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F13663-C26A-F8B7-D08D-10F325B8123B}"/>
              </a:ext>
            </a:extLst>
          </p:cNvPr>
          <p:cNvSpPr txBox="1"/>
          <p:nvPr/>
        </p:nvSpPr>
        <p:spPr>
          <a:xfrm>
            <a:off x="5873162" y="2204522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0.299/0.317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053C70-039D-F66C-3043-132F4FE56F02}"/>
              </a:ext>
            </a:extLst>
          </p:cNvPr>
          <p:cNvSpPr txBox="1"/>
          <p:nvPr/>
        </p:nvSpPr>
        <p:spPr>
          <a:xfrm>
            <a:off x="6522100" y="1785917"/>
            <a:ext cx="1382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0.301/0.319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938B18-E88B-A965-4758-DB0EAF42D4C5}"/>
              </a:ext>
            </a:extLst>
          </p:cNvPr>
          <p:cNvCxnSpPr/>
          <p:nvPr/>
        </p:nvCxnSpPr>
        <p:spPr>
          <a:xfrm>
            <a:off x="2104449" y="2566220"/>
            <a:ext cx="0" cy="91203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C0D161-5B53-DEEE-73FB-06CA0FBE7A6C}"/>
              </a:ext>
            </a:extLst>
          </p:cNvPr>
          <p:cNvCxnSpPr>
            <a:cxnSpLocks/>
          </p:cNvCxnSpPr>
          <p:nvPr/>
        </p:nvCxnSpPr>
        <p:spPr>
          <a:xfrm>
            <a:off x="2639627" y="2183846"/>
            <a:ext cx="0" cy="105340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0170D6-F6DC-81E4-0784-3EE9F2D58EB0}"/>
              </a:ext>
            </a:extLst>
          </p:cNvPr>
          <p:cNvCxnSpPr>
            <a:cxnSpLocks/>
          </p:cNvCxnSpPr>
          <p:nvPr/>
        </p:nvCxnSpPr>
        <p:spPr>
          <a:xfrm>
            <a:off x="3323655" y="2566220"/>
            <a:ext cx="0" cy="71485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EE9009-E081-8F82-010B-E962EC64CA17}"/>
              </a:ext>
            </a:extLst>
          </p:cNvPr>
          <p:cNvCxnSpPr>
            <a:cxnSpLocks/>
          </p:cNvCxnSpPr>
          <p:nvPr/>
        </p:nvCxnSpPr>
        <p:spPr>
          <a:xfrm>
            <a:off x="4241603" y="2212277"/>
            <a:ext cx="0" cy="9447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72D05E8-C772-1546-DE13-C76D54A867B5}"/>
              </a:ext>
            </a:extLst>
          </p:cNvPr>
          <p:cNvCxnSpPr>
            <a:cxnSpLocks/>
          </p:cNvCxnSpPr>
          <p:nvPr/>
        </p:nvCxnSpPr>
        <p:spPr>
          <a:xfrm>
            <a:off x="5095751" y="2522400"/>
            <a:ext cx="0" cy="7163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2D2E144-9579-E071-5DFF-7E2B466D5D5F}"/>
              </a:ext>
            </a:extLst>
          </p:cNvPr>
          <p:cNvCxnSpPr>
            <a:cxnSpLocks/>
          </p:cNvCxnSpPr>
          <p:nvPr/>
        </p:nvCxnSpPr>
        <p:spPr>
          <a:xfrm>
            <a:off x="5699051" y="2183846"/>
            <a:ext cx="0" cy="94075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0BED684-2BEB-F3CF-B9B5-5E143676402F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7213216" y="2124471"/>
            <a:ext cx="1" cy="111277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DE38E3D-E298-1B7E-788A-B33B483EE30D}"/>
              </a:ext>
            </a:extLst>
          </p:cNvPr>
          <p:cNvCxnSpPr>
            <a:cxnSpLocks/>
          </p:cNvCxnSpPr>
          <p:nvPr/>
        </p:nvCxnSpPr>
        <p:spPr>
          <a:xfrm>
            <a:off x="6566585" y="2515313"/>
            <a:ext cx="0" cy="7163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1F131EA-0AB3-35EA-3AD6-9B1E812A663B}"/>
              </a:ext>
            </a:extLst>
          </p:cNvPr>
          <p:cNvSpPr txBox="1"/>
          <p:nvPr/>
        </p:nvSpPr>
        <p:spPr>
          <a:xfrm>
            <a:off x="719138" y="5966182"/>
            <a:ext cx="7446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was repeated with positive octupole polarity to find that current tune (0.275/0.293) is optimal.</a:t>
            </a:r>
          </a:p>
        </p:txBody>
      </p:sp>
    </p:spTree>
    <p:extLst>
      <p:ext uri="{BB962C8B-B14F-4D97-AF65-F5344CB8AC3E}">
        <p14:creationId xmlns:p14="http://schemas.microsoft.com/office/powerpoint/2010/main" val="2873263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ostas_template" id="{0B10A087-5851-EC4E-96F5-74C56BDB8FAA}" vid="{2905F8A2-0B74-374B-8FE2-BF46FBFB6B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31228</TotalTime>
  <Words>1086</Words>
  <Application>Microsoft Macintosh PowerPoint</Application>
  <PresentationFormat>On-screen Show (4:3)</PresentationFormat>
  <Paragraphs>167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Paraschou</dc:creator>
  <cp:lastModifiedBy>Konstantinos Paraschou</cp:lastModifiedBy>
  <cp:revision>59</cp:revision>
  <dcterms:created xsi:type="dcterms:W3CDTF">2022-05-17T19:10:32Z</dcterms:created>
  <dcterms:modified xsi:type="dcterms:W3CDTF">2024-11-04T09:13:14Z</dcterms:modified>
</cp:coreProperties>
</file>