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736" r:id="rId4"/>
  </p:sldMasterIdLst>
  <p:notesMasterIdLst>
    <p:notesMasterId r:id="rId17"/>
  </p:notesMasterIdLst>
  <p:handoutMasterIdLst>
    <p:handoutMasterId r:id="rId18"/>
  </p:handoutMasterIdLst>
  <p:sldIdLst>
    <p:sldId id="273" r:id="rId5"/>
    <p:sldId id="280" r:id="rId6"/>
    <p:sldId id="278" r:id="rId7"/>
    <p:sldId id="282" r:id="rId8"/>
    <p:sldId id="279" r:id="rId9"/>
    <p:sldId id="283" r:id="rId10"/>
    <p:sldId id="284" r:id="rId11"/>
    <p:sldId id="286" r:id="rId12"/>
    <p:sldId id="287" r:id="rId13"/>
    <p:sldId id="288" r:id="rId14"/>
    <p:sldId id="260" r:id="rId15"/>
    <p:sldId id="270" r:id="rId16"/>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4166CE-AAA5-747D-7F0F-EE21733A3E14}" name="Pablo Federico Lopez" initials="PFL" userId="S::pablo.lopez@cern.ch::a75b52cc-7d67-4f58-b2dc-17b949e4c1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DA3"/>
    <a:srgbClr val="5775BD"/>
    <a:srgbClr val="0E75BD"/>
    <a:srgbClr val="F7941D"/>
    <a:srgbClr val="E6E6E6"/>
    <a:srgbClr val="F207CA"/>
    <a:srgbClr val="0FE6F8"/>
    <a:srgbClr val="253366"/>
    <a:srgbClr val="FEFCDE"/>
    <a:srgbClr val="FBEA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5A7BDE-988B-4C89-8403-652EDE8AA429}" v="17" dt="2024-12-06T09:58:17.9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69" autoAdjust="0"/>
    <p:restoredTop sz="93557" autoAdjust="0"/>
  </p:normalViewPr>
  <p:slideViewPr>
    <p:cSldViewPr snapToObjects="1" showGuides="1">
      <p:cViewPr varScale="1">
        <p:scale>
          <a:sx n="69" d="100"/>
          <a:sy n="69" d="100"/>
        </p:scale>
        <p:origin x="388" y="52"/>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varScale="1">
        <p:scale>
          <a:sx n="139" d="100"/>
          <a:sy n="139" d="100"/>
        </p:scale>
        <p:origin x="468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06/12/2024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06/12/2024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F7941D">
                  <a:alpha val="75294"/>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647"/>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787900"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F9AE92C9-2541-124E-A2B7-5084F0F6B609}"/>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pic>
        <p:nvPicPr>
          <p:cNvPr id="16" name="Image 15">
            <a:extLst>
              <a:ext uri="{FF2B5EF4-FFF2-40B4-BE49-F238E27FC236}">
                <a16:creationId xmlns:a16="http://schemas.microsoft.com/office/drawing/2014/main" id="{29651E6E-B7B8-A346-8987-60FCF6A79431}"/>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14" name="Rectangle 13">
            <a:extLst>
              <a:ext uri="{FF2B5EF4-FFF2-40B4-BE49-F238E27FC236}">
                <a16:creationId xmlns:a16="http://schemas.microsoft.com/office/drawing/2014/main" id="{2A85E14A-90D4-8243-95E9-7270812D2B7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rgbClr val="034DA3"/>
                </a:solidFill>
                <a:effectLst/>
                <a:latin typeface="+mj-lt"/>
              </a:rPr>
              <a:t>HEARTS is a project funded by the European Union under</a:t>
            </a:r>
            <a:br>
              <a:rPr lang="en-GB" sz="1050" b="0" i="0" u="none" strike="noStrike" noProof="0" dirty="0">
                <a:solidFill>
                  <a:srgbClr val="034DA3"/>
                </a:solidFill>
                <a:effectLst/>
                <a:latin typeface="+mj-lt"/>
              </a:rPr>
            </a:br>
            <a:r>
              <a:rPr lang="en-GB" sz="1050" b="0" i="0" u="none" strike="noStrike" noProof="0" dirty="0">
                <a:solidFill>
                  <a:srgbClr val="034DA3"/>
                </a:solidFill>
                <a:effectLst/>
                <a:latin typeface="+mj-lt"/>
              </a:rPr>
              <a:t>GA No 101082402, through the Space Work Programme of the European Commission.</a:t>
            </a:r>
            <a:endParaRPr lang="en-GB" sz="1050" noProof="0" dirty="0">
              <a:solidFill>
                <a:srgbClr val="034DA3"/>
              </a:solidFill>
              <a:latin typeface="+mj-lt"/>
            </a:endParaRPr>
          </a:p>
        </p:txBody>
      </p:sp>
      <p:sp>
        <p:nvSpPr>
          <p:cNvPr id="18" name="Espace réservé du texte 19">
            <a:extLst>
              <a:ext uri="{FF2B5EF4-FFF2-40B4-BE49-F238E27FC236}">
                <a16:creationId xmlns:a16="http://schemas.microsoft.com/office/drawing/2014/main" id="{47E47CA7-7740-3045-BABA-ECC909E1E24B}"/>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spTree>
    <p:extLst>
      <p:ext uri="{BB962C8B-B14F-4D97-AF65-F5344CB8AC3E}">
        <p14:creationId xmlns:p14="http://schemas.microsoft.com/office/powerpoint/2010/main" val="1230266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5C6A3C0-9FDE-7F46-B197-2043A4E22DD5}"/>
              </a:ext>
            </a:extLst>
          </p:cNvPr>
          <p:cNvSpPr>
            <a:spLocks noGrp="1"/>
          </p:cNvSpPr>
          <p:nvPr>
            <p:ph type="ftr" sz="quarter" idx="11"/>
          </p:nvPr>
        </p:nvSpPr>
        <p:spPr/>
        <p:txBody>
          <a:bodyPr/>
          <a:lstStyle/>
          <a:p>
            <a:r>
              <a:rPr lang="en-GB"/>
              <a:t>HEARTS WP Leaders Meeting #6 - 9 December 2024</a:t>
            </a:r>
          </a:p>
        </p:txBody>
      </p:sp>
      <p:sp>
        <p:nvSpPr>
          <p:cNvPr id="7" name="Titre 1">
            <a:extLst>
              <a:ext uri="{FF2B5EF4-FFF2-40B4-BE49-F238E27FC236}">
                <a16:creationId xmlns:a16="http://schemas.microsoft.com/office/drawing/2014/main" id="{15F531B7-9A62-404D-BF68-AE2546121D71}"/>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8" name="Espace réservé pour une image  2">
            <a:extLst>
              <a:ext uri="{FF2B5EF4-FFF2-40B4-BE49-F238E27FC236}">
                <a16:creationId xmlns:a16="http://schemas.microsoft.com/office/drawing/2014/main" id="{9DED5406-7EFF-9E4F-B57C-C964256AADF0}"/>
              </a:ext>
            </a:extLst>
          </p:cNvPr>
          <p:cNvSpPr>
            <a:spLocks noGrp="1"/>
          </p:cNvSpPr>
          <p:nvPr>
            <p:ph type="pic" idx="1" hasCustomPrompt="1"/>
          </p:nvPr>
        </p:nvSpPr>
        <p:spPr>
          <a:xfrm>
            <a:off x="1775520" y="1268760"/>
            <a:ext cx="9361040" cy="3912840"/>
          </a:xfrm>
        </p:spPr>
        <p:txBody>
          <a:bodyPr>
            <a:normAutofit/>
          </a:bodyPr>
          <a:lstStyle>
            <a:lvl1pPr marL="0" marR="0" indent="0" algn="l" defTabSz="914400" rtl="0" eaLnBrk="1" fontAlgn="auto" latinLnBrk="0" hangingPunct="1">
              <a:lnSpc>
                <a:spcPct val="90000"/>
              </a:lnSpc>
              <a:spcBef>
                <a:spcPts val="1000"/>
              </a:spcBef>
              <a:spcAft>
                <a:spcPts val="0"/>
              </a:spcAft>
              <a:buClr>
                <a:srgbClr val="F7941D"/>
              </a:buClr>
              <a:buSzTx/>
              <a:buFont typeface="Arial" panose="020B0604020202020204" pitchFamily="34" charset="0"/>
              <a:buNone/>
              <a:tabLst/>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9" name="Espace réservé du texte 3">
            <a:extLst>
              <a:ext uri="{FF2B5EF4-FFF2-40B4-BE49-F238E27FC236}">
                <a16:creationId xmlns:a16="http://schemas.microsoft.com/office/drawing/2014/main" id="{A05A3D14-3D64-8248-8DFD-7F7DD2806694}"/>
              </a:ext>
            </a:extLst>
          </p:cNvPr>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a:t>Click to add caption</a:t>
            </a:r>
          </a:p>
        </p:txBody>
      </p:sp>
      <p:pic>
        <p:nvPicPr>
          <p:cNvPr id="20" name="Image 19">
            <a:extLst>
              <a:ext uri="{FF2B5EF4-FFF2-40B4-BE49-F238E27FC236}">
                <a16:creationId xmlns:a16="http://schemas.microsoft.com/office/drawing/2014/main" id="{9C4E9BE6-7F18-2F48-A9DC-043DAC528C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1" name="Rectangle 20">
            <a:extLst>
              <a:ext uri="{FF2B5EF4-FFF2-40B4-BE49-F238E27FC236}">
                <a16:creationId xmlns:a16="http://schemas.microsoft.com/office/drawing/2014/main" id="{E06A69D0-6AC4-444A-8FE7-3E1B9CEDB234}"/>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e 21">
            <a:extLst>
              <a:ext uri="{FF2B5EF4-FFF2-40B4-BE49-F238E27FC236}">
                <a16:creationId xmlns:a16="http://schemas.microsoft.com/office/drawing/2014/main" id="{9986126B-B590-A143-A40E-7888F6703ED8}"/>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3" name="Rectangle 22">
            <a:extLst>
              <a:ext uri="{FF2B5EF4-FFF2-40B4-BE49-F238E27FC236}">
                <a16:creationId xmlns:a16="http://schemas.microsoft.com/office/drawing/2014/main" id="{00E0EF3A-2B50-DD40-B0E5-F554383407E1}"/>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space réservé du numéro de diapositive 5">
            <a:extLst>
              <a:ext uri="{FF2B5EF4-FFF2-40B4-BE49-F238E27FC236}">
                <a16:creationId xmlns:a16="http://schemas.microsoft.com/office/drawing/2014/main" id="{F3AB7B49-C22F-DB47-902F-401E6C8EE4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608394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0"/>
            <a:ext cx="12192000" cy="6858000"/>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32000" y="6527964"/>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34000" y="6527964"/>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Tree>
    <p:extLst>
      <p:ext uri="{BB962C8B-B14F-4D97-AF65-F5344CB8AC3E}">
        <p14:creationId xmlns:p14="http://schemas.microsoft.com/office/powerpoint/2010/main" val="3299779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DCD76-ECD2-7649-999D-BCA67F202881}"/>
              </a:ext>
            </a:extLst>
          </p:cNvPr>
          <p:cNvSpPr>
            <a:spLocks noGrp="1"/>
          </p:cNvSpPr>
          <p:nvPr>
            <p:ph type="title" hasCustomPrompt="1"/>
          </p:nvPr>
        </p:nvSpPr>
        <p:spPr>
          <a:xfrm>
            <a:off x="839788" y="457199"/>
            <a:ext cx="3932237" cy="1443705"/>
          </a:xfrm>
        </p:spPr>
        <p:txBody>
          <a:bodyPr anchor="b"/>
          <a:lstStyle>
            <a:lvl1pPr>
              <a:defRPr sz="3200"/>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17C4E474-BE43-5846-B89E-C1EEB6D8663D}"/>
              </a:ext>
            </a:extLst>
          </p:cNvPr>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GB" noProof="0" dirty="0"/>
              <a:t>Click to add text</a:t>
            </a:r>
          </a:p>
        </p:txBody>
      </p:sp>
      <p:sp>
        <p:nvSpPr>
          <p:cNvPr id="4" name="Espace réservé du texte 3">
            <a:extLst>
              <a:ext uri="{FF2B5EF4-FFF2-40B4-BE49-F238E27FC236}">
                <a16:creationId xmlns:a16="http://schemas.microsoft.com/office/drawing/2014/main" id="{DC2E8DF9-80F9-354E-B306-1DD355D670A4}"/>
              </a:ext>
            </a:extLst>
          </p:cNvPr>
          <p:cNvSpPr>
            <a:spLocks noGrp="1"/>
          </p:cNvSpPr>
          <p:nvPr>
            <p:ph type="body" sz="half" idx="2" hasCustomPrompt="1"/>
          </p:nvPr>
        </p:nvSpPr>
        <p:spPr>
          <a:xfrm>
            <a:off x="839788" y="2116908"/>
            <a:ext cx="3932237" cy="37520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9844808C-4158-D04F-A275-D35AE8A0ED71}"/>
              </a:ext>
            </a:extLst>
          </p:cNvPr>
          <p:cNvSpPr>
            <a:spLocks noGrp="1"/>
          </p:cNvSpPr>
          <p:nvPr>
            <p:ph type="ftr" sz="quarter" idx="11"/>
          </p:nvPr>
        </p:nvSpPr>
        <p:spPr/>
        <p:txBody>
          <a:bodyPr/>
          <a:lstStyle/>
          <a:p>
            <a:r>
              <a:rPr lang="en-GB"/>
              <a:t>HEARTS WP Leaders Meeting #6 - 9 December 2024</a:t>
            </a:r>
          </a:p>
        </p:txBody>
      </p:sp>
      <p:pic>
        <p:nvPicPr>
          <p:cNvPr id="16" name="Image 15">
            <a:extLst>
              <a:ext uri="{FF2B5EF4-FFF2-40B4-BE49-F238E27FC236}">
                <a16:creationId xmlns:a16="http://schemas.microsoft.com/office/drawing/2014/main" id="{21F69EB8-D830-BC4A-9974-386B4BB336A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7" name="Rectangle 16">
            <a:extLst>
              <a:ext uri="{FF2B5EF4-FFF2-40B4-BE49-F238E27FC236}">
                <a16:creationId xmlns:a16="http://schemas.microsoft.com/office/drawing/2014/main" id="{7DCBD0E1-285B-4C45-B136-F95C055A209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30484535-4AEC-1B4F-8F6E-A74ADA7342D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a:extLst>
              <a:ext uri="{FF2B5EF4-FFF2-40B4-BE49-F238E27FC236}">
                <a16:creationId xmlns:a16="http://schemas.microsoft.com/office/drawing/2014/main" id="{59537CC9-E1B7-6648-B988-3253179DA607}"/>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83561ED-DCB3-5249-8CA0-CF882D7E1D08}"/>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382DF250-7D9F-7F4D-9DA6-E2363BD9F2A5}"/>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5D07D275-17E5-C941-B133-C7511DDDC4F7}"/>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542074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B4A15-80B1-D140-935F-95703F1EA1B8}"/>
              </a:ext>
            </a:extLst>
          </p:cNvPr>
          <p:cNvSpPr>
            <a:spLocks noGrp="1"/>
          </p:cNvSpPr>
          <p:nvPr>
            <p:ph type="title" hasCustomPrompt="1"/>
          </p:nvPr>
        </p:nvSpPr>
        <p:spPr>
          <a:xfrm>
            <a:off x="839788" y="457200"/>
            <a:ext cx="3932237" cy="1443705"/>
          </a:xfrm>
        </p:spPr>
        <p:txBody>
          <a:bodyPr anchor="b"/>
          <a:lstStyle>
            <a:lvl1pPr>
              <a:defRPr sz="3200"/>
            </a:lvl1pPr>
          </a:lstStyle>
          <a:p>
            <a:r>
              <a:rPr lang="en-US" dirty="0"/>
              <a:t>Click to add title</a:t>
            </a:r>
            <a:endParaRPr lang="en-GB" dirty="0"/>
          </a:p>
        </p:txBody>
      </p:sp>
      <p:sp>
        <p:nvSpPr>
          <p:cNvPr id="3" name="Espace réservé pour une image  2">
            <a:extLst>
              <a:ext uri="{FF2B5EF4-FFF2-40B4-BE49-F238E27FC236}">
                <a16:creationId xmlns:a16="http://schemas.microsoft.com/office/drawing/2014/main" id="{E44B457D-10FE-124C-9E0C-72CE0B8F4C1A}"/>
              </a:ext>
            </a:extLst>
          </p:cNvPr>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4" name="Espace réservé du texte 3">
            <a:extLst>
              <a:ext uri="{FF2B5EF4-FFF2-40B4-BE49-F238E27FC236}">
                <a16:creationId xmlns:a16="http://schemas.microsoft.com/office/drawing/2014/main" id="{061275B2-9C51-3049-80C9-CA62D4DF25DE}"/>
              </a:ext>
            </a:extLst>
          </p:cNvPr>
          <p:cNvSpPr>
            <a:spLocks noGrp="1"/>
          </p:cNvSpPr>
          <p:nvPr>
            <p:ph type="body" sz="half" idx="2" hasCustomPrompt="1"/>
          </p:nvPr>
        </p:nvSpPr>
        <p:spPr>
          <a:xfrm>
            <a:off x="839788" y="2116908"/>
            <a:ext cx="3932237" cy="3752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D5DB6A3E-BB0C-924E-B77E-DAE2703DA58A}"/>
              </a:ext>
            </a:extLst>
          </p:cNvPr>
          <p:cNvSpPr>
            <a:spLocks noGrp="1"/>
          </p:cNvSpPr>
          <p:nvPr>
            <p:ph type="ftr" sz="quarter" idx="11"/>
          </p:nvPr>
        </p:nvSpPr>
        <p:spPr/>
        <p:txBody>
          <a:bodyPr/>
          <a:lstStyle/>
          <a:p>
            <a:r>
              <a:rPr lang="en-GB"/>
              <a:t>HEARTS WP Leaders Meeting #6 - 9 December 2024</a:t>
            </a:r>
          </a:p>
        </p:txBody>
      </p:sp>
      <p:pic>
        <p:nvPicPr>
          <p:cNvPr id="14" name="Image 13">
            <a:extLst>
              <a:ext uri="{FF2B5EF4-FFF2-40B4-BE49-F238E27FC236}">
                <a16:creationId xmlns:a16="http://schemas.microsoft.com/office/drawing/2014/main" id="{22467C3A-7632-5447-B900-29660604A5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5" name="Rectangle 14">
            <a:extLst>
              <a:ext uri="{FF2B5EF4-FFF2-40B4-BE49-F238E27FC236}">
                <a16:creationId xmlns:a16="http://schemas.microsoft.com/office/drawing/2014/main" id="{B3E0F15E-D18B-9540-9628-9F8FE88F5A7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Hexagone 15">
            <a:extLst>
              <a:ext uri="{FF2B5EF4-FFF2-40B4-BE49-F238E27FC236}">
                <a16:creationId xmlns:a16="http://schemas.microsoft.com/office/drawing/2014/main" id="{35751A55-FE01-F74C-9112-614BB628AF7F}"/>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Rectangle 16">
            <a:extLst>
              <a:ext uri="{FF2B5EF4-FFF2-40B4-BE49-F238E27FC236}">
                <a16:creationId xmlns:a16="http://schemas.microsoft.com/office/drawing/2014/main" id="{914B863E-1A30-E049-8558-3F8A2E0AAFA4}"/>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EC5258F-9F02-2F47-B61F-9883ED3A8957}"/>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0A16C858-D0CB-A44B-9275-8ECDD346C06A}"/>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9E33C6FE-DD6F-C048-9E72-A791F9CEB266}"/>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576116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010328"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5"/>
            <a:ext cx="10515600" cy="1867207"/>
          </a:xfrm>
        </p:spPr>
        <p:txBody>
          <a:bodyPr/>
          <a:lstStyle>
            <a:lvl1pPr>
              <a:defRPr/>
            </a:lvl1pPr>
            <a:lvl2pPr>
              <a:defRPr/>
            </a:lvl2pPr>
            <a:lvl3pPr>
              <a:defRPr/>
            </a:lvl3pPr>
            <a:lvl4pPr>
              <a:defRPr/>
            </a:lvl4pPr>
            <a:lvl5pPr>
              <a:defRPr/>
            </a:lvl5pPr>
          </a:lstStyle>
          <a:p>
            <a:r>
              <a:rPr lang="en-GB" noProof="0" dirty="0"/>
              <a:t>Click to add text</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56818" y="3692832"/>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58818" y="3692832"/>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4052832"/>
            <a:ext cx="12192000" cy="2805168"/>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spTree>
    <p:extLst>
      <p:ext uri="{BB962C8B-B14F-4D97-AF65-F5344CB8AC3E}">
        <p14:creationId xmlns:p14="http://schemas.microsoft.com/office/powerpoint/2010/main" val="3103720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0E75BD">
                  <a:alpha val="78000"/>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8000"/>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20" name="Espace réservé du texte 19">
            <a:extLst>
              <a:ext uri="{FF2B5EF4-FFF2-40B4-BE49-F238E27FC236}">
                <a16:creationId xmlns:a16="http://schemas.microsoft.com/office/drawing/2014/main" id="{6B2711DB-729B-FB43-A929-343DC56F6A87}"/>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pic>
        <p:nvPicPr>
          <p:cNvPr id="10" name="Image 9">
            <a:extLst>
              <a:ext uri="{FF2B5EF4-FFF2-40B4-BE49-F238E27FC236}">
                <a16:creationId xmlns:a16="http://schemas.microsoft.com/office/drawing/2014/main" id="{1F1259DD-5387-514D-A9E9-7FC54BA740BB}"/>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310583"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F130E4E1-05B6-7C43-9016-FE71D26854A3}"/>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3" name="Rectangle 2">
            <a:extLst>
              <a:ext uri="{FF2B5EF4-FFF2-40B4-BE49-F238E27FC236}">
                <a16:creationId xmlns:a16="http://schemas.microsoft.com/office/drawing/2014/main" id="{E4D51DE2-F2D5-664F-8E6E-066D88DE59C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kern="1200" noProof="0" dirty="0">
                <a:solidFill>
                  <a:srgbClr val="034DA3"/>
                </a:solidFill>
                <a:effectLst/>
                <a:latin typeface="+mn-lt"/>
                <a:ea typeface="+mn-ea"/>
                <a:cs typeface="+mn-cs"/>
              </a:rPr>
              <a:t>HEARTS is a project funded by the European Union under</a:t>
            </a:r>
            <a:br>
              <a:rPr lang="en-GB" sz="1050" b="0" i="0" u="none" strike="noStrike" kern="1200" noProof="0" dirty="0">
                <a:solidFill>
                  <a:srgbClr val="034DA3"/>
                </a:solidFill>
                <a:effectLst/>
                <a:latin typeface="+mn-lt"/>
                <a:ea typeface="+mn-ea"/>
                <a:cs typeface="+mn-cs"/>
              </a:rPr>
            </a:br>
            <a:r>
              <a:rPr lang="en-GB" sz="1050" b="0" i="0" u="none" strike="noStrike" kern="1200" noProof="0" dirty="0">
                <a:solidFill>
                  <a:srgbClr val="034DA3"/>
                </a:solidFill>
                <a:effectLst/>
                <a:latin typeface="+mn-lt"/>
                <a:ea typeface="+mn-ea"/>
                <a:cs typeface="+mn-cs"/>
              </a:rPr>
              <a:t>GA No 101082402, through the Space Work Programme of the European Commission.</a:t>
            </a:r>
            <a:endParaRPr lang="en-GB" sz="1050" kern="1200" noProof="0" dirty="0">
              <a:solidFill>
                <a:srgbClr val="034DA3"/>
              </a:solidFill>
              <a:latin typeface="+mn-lt"/>
              <a:ea typeface="+mn-ea"/>
              <a:cs typeface="+mn-cs"/>
            </a:endParaRPr>
          </a:p>
        </p:txBody>
      </p:sp>
    </p:spTree>
    <p:extLst>
      <p:ext uri="{BB962C8B-B14F-4D97-AF65-F5344CB8AC3E}">
        <p14:creationId xmlns:p14="http://schemas.microsoft.com/office/powerpoint/2010/main" val="1651451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cover 1">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742813B-0633-0544-A04E-04F47F8BE6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375" y="0"/>
            <a:ext cx="12200375"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pic>
        <p:nvPicPr>
          <p:cNvPr id="3" name="Image 2">
            <a:extLst>
              <a:ext uri="{FF2B5EF4-FFF2-40B4-BE49-F238E27FC236}">
                <a16:creationId xmlns:a16="http://schemas.microsoft.com/office/drawing/2014/main" id="{C0AB077F-05B7-2842-8A78-2A1043843925}"/>
              </a:ext>
            </a:extLst>
          </p:cNvPr>
          <p:cNvPicPr>
            <a:picLocks noChangeAspect="1"/>
          </p:cNvPicPr>
          <p:nvPr userDrawn="1"/>
        </p:nvPicPr>
        <p:blipFill>
          <a:blip r:embed="rId4"/>
          <a:stretch>
            <a:fillRect/>
          </a:stretch>
        </p:blipFill>
        <p:spPr>
          <a:xfrm>
            <a:off x="479376" y="5887073"/>
            <a:ext cx="3184385" cy="665627"/>
          </a:xfrm>
          <a:prstGeom prst="rect">
            <a:avLst/>
          </a:prstGeom>
        </p:spPr>
      </p:pic>
      <p:sp>
        <p:nvSpPr>
          <p:cNvPr id="10" name="Rectangle 9">
            <a:extLst>
              <a:ext uri="{FF2B5EF4-FFF2-40B4-BE49-F238E27FC236}">
                <a16:creationId xmlns:a16="http://schemas.microsoft.com/office/drawing/2014/main" id="{555FCB23-5E1E-3345-8477-F7B3D622EF28}"/>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190399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Cover 2">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48A0174-1F9B-874B-AF5C-27428B8656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76398"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rgbClr val="5775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Image 6">
            <a:extLst>
              <a:ext uri="{FF2B5EF4-FFF2-40B4-BE49-F238E27FC236}">
                <a16:creationId xmlns:a16="http://schemas.microsoft.com/office/drawing/2014/main" id="{EE108AC5-6EA4-DB4E-BE6A-BBD653021FF5}"/>
              </a:ext>
            </a:extLst>
          </p:cNvPr>
          <p:cNvPicPr>
            <a:picLocks noChangeAspect="1"/>
          </p:cNvPicPr>
          <p:nvPr userDrawn="1"/>
        </p:nvPicPr>
        <p:blipFill>
          <a:blip r:embed="rId3"/>
          <a:stretch>
            <a:fillRect/>
          </a:stretch>
        </p:blipFill>
        <p:spPr>
          <a:xfrm>
            <a:off x="479376" y="5887073"/>
            <a:ext cx="3184385" cy="665627"/>
          </a:xfrm>
          <a:prstGeom prst="rect">
            <a:avLst/>
          </a:prstGeom>
        </p:spPr>
      </p:pic>
      <p:pic>
        <p:nvPicPr>
          <p:cNvPr id="10" name="Image 9">
            <a:extLst>
              <a:ext uri="{FF2B5EF4-FFF2-40B4-BE49-F238E27FC236}">
                <a16:creationId xmlns:a16="http://schemas.microsoft.com/office/drawing/2014/main" id="{B89F6130-7268-3844-BCB4-7E12C1CADDC4}"/>
              </a:ext>
            </a:extLst>
          </p:cNvPr>
          <p:cNvPicPr>
            <a:picLocks noChangeAspect="1"/>
          </p:cNvPicPr>
          <p:nvPr userDrawn="1"/>
        </p:nvPicPr>
        <p:blipFill rotWithShape="1">
          <a:blip r:embed="rId4"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sp>
        <p:nvSpPr>
          <p:cNvPr id="11" name="Rectangle 10">
            <a:extLst>
              <a:ext uri="{FF2B5EF4-FFF2-40B4-BE49-F238E27FC236}">
                <a16:creationId xmlns:a16="http://schemas.microsoft.com/office/drawing/2014/main" id="{0D83CE2A-3292-B945-8C28-FFBEAD482E3E}"/>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9447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GB"/>
              <a:t>HEARTS WP Leaders Meeting #6 - 9 December 2024</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Espace réservé du numéro de diapositive 5">
            <a:extLst>
              <a:ext uri="{FF2B5EF4-FFF2-40B4-BE49-F238E27FC236}">
                <a16:creationId xmlns:a16="http://schemas.microsoft.com/office/drawing/2014/main" id="{DBBCBC9F-7624-5841-A50D-9CC311383F32}"/>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154127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2CB20-C598-CE45-9868-1A48793B4093}"/>
              </a:ext>
            </a:extLst>
          </p:cNvPr>
          <p:cNvSpPr>
            <a:spLocks noGrp="1"/>
          </p:cNvSpPr>
          <p:nvPr>
            <p:ph type="title" hasCustomPrompt="1"/>
          </p:nvPr>
        </p:nvSpPr>
        <p:spPr>
          <a:xfrm>
            <a:off x="831850" y="1709738"/>
            <a:ext cx="10515600" cy="2852737"/>
          </a:xfrm>
        </p:spPr>
        <p:txBody>
          <a:bodyPr anchor="b"/>
          <a:lstStyle>
            <a:lvl1pPr>
              <a:defRPr sz="6000"/>
            </a:lvl1pPr>
          </a:lstStyle>
          <a:p>
            <a:r>
              <a:rPr lang="en-GB" noProof="0" dirty="0"/>
              <a:t>Click to add title</a:t>
            </a:r>
          </a:p>
        </p:txBody>
      </p:sp>
      <p:sp>
        <p:nvSpPr>
          <p:cNvPr id="3" name="Espace réservé du texte 2">
            <a:extLst>
              <a:ext uri="{FF2B5EF4-FFF2-40B4-BE49-F238E27FC236}">
                <a16:creationId xmlns:a16="http://schemas.microsoft.com/office/drawing/2014/main" id="{69038E55-28F0-6548-A556-F01B49E54C48}"/>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add subtitle</a:t>
            </a:r>
          </a:p>
        </p:txBody>
      </p:sp>
      <p:sp>
        <p:nvSpPr>
          <p:cNvPr id="5" name="Espace réservé du pied de page 4">
            <a:extLst>
              <a:ext uri="{FF2B5EF4-FFF2-40B4-BE49-F238E27FC236}">
                <a16:creationId xmlns:a16="http://schemas.microsoft.com/office/drawing/2014/main" id="{A1F02B86-9AAF-7E42-9E19-06ECB9D3DC5C}"/>
              </a:ext>
            </a:extLst>
          </p:cNvPr>
          <p:cNvSpPr>
            <a:spLocks noGrp="1"/>
          </p:cNvSpPr>
          <p:nvPr>
            <p:ph type="ftr" sz="quarter" idx="11"/>
          </p:nvPr>
        </p:nvSpPr>
        <p:spPr/>
        <p:txBody>
          <a:bodyPr/>
          <a:lstStyle/>
          <a:p>
            <a:r>
              <a:rPr lang="en-GB" noProof="0"/>
              <a:t>HEARTS WP Leaders Meeting #6 - 9 December 2024</a:t>
            </a:r>
          </a:p>
        </p:txBody>
      </p:sp>
      <p:pic>
        <p:nvPicPr>
          <p:cNvPr id="7" name="Image 6">
            <a:extLst>
              <a:ext uri="{FF2B5EF4-FFF2-40B4-BE49-F238E27FC236}">
                <a16:creationId xmlns:a16="http://schemas.microsoft.com/office/drawing/2014/main" id="{429C5DE7-A457-3545-902D-203D927EB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4FFA834D-2963-D249-8EA0-9B5CA30429EE}"/>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Hexagone 8">
            <a:extLst>
              <a:ext uri="{FF2B5EF4-FFF2-40B4-BE49-F238E27FC236}">
                <a16:creationId xmlns:a16="http://schemas.microsoft.com/office/drawing/2014/main" id="{E2A5B908-C5B4-C544-8936-2EF282A37435}"/>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a:t>2</a:t>
            </a:r>
          </a:p>
        </p:txBody>
      </p:sp>
      <p:sp>
        <p:nvSpPr>
          <p:cNvPr id="10" name="Rectangle 9">
            <a:extLst>
              <a:ext uri="{FF2B5EF4-FFF2-40B4-BE49-F238E27FC236}">
                <a16:creationId xmlns:a16="http://schemas.microsoft.com/office/drawing/2014/main" id="{86B6FDA8-F2BF-4248-AD56-034AE313762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Espace réservé du numéro de diapositive 5">
            <a:extLst>
              <a:ext uri="{FF2B5EF4-FFF2-40B4-BE49-F238E27FC236}">
                <a16:creationId xmlns:a16="http://schemas.microsoft.com/office/drawing/2014/main" id="{0D6B8024-142E-4E48-A869-BF9F96259EFD}"/>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noProof="0" smtClean="0"/>
              <a:pPr/>
              <a:t>‹#›</a:t>
            </a:fld>
            <a:endParaRPr lang="en-GB" noProof="0"/>
          </a:p>
        </p:txBody>
      </p:sp>
    </p:spTree>
    <p:extLst>
      <p:ext uri="{BB962C8B-B14F-4D97-AF65-F5344CB8AC3E}">
        <p14:creationId xmlns:p14="http://schemas.microsoft.com/office/powerpoint/2010/main" val="1005105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Box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602CCA9-1CF7-AB48-9817-3DADAA624B7D}"/>
              </a:ext>
            </a:extLst>
          </p:cNvPr>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4" name="Espace réservé du contenu 3">
            <a:extLst>
              <a:ext uri="{FF2B5EF4-FFF2-40B4-BE49-F238E27FC236}">
                <a16:creationId xmlns:a16="http://schemas.microsoft.com/office/drawing/2014/main" id="{787969B7-BC84-8045-8459-C347B89A3E0F}"/>
              </a:ext>
            </a:extLst>
          </p:cNvPr>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6" name="Espace réservé du pied de page 5">
            <a:extLst>
              <a:ext uri="{FF2B5EF4-FFF2-40B4-BE49-F238E27FC236}">
                <a16:creationId xmlns:a16="http://schemas.microsoft.com/office/drawing/2014/main" id="{E5236D0B-A282-C644-A8D5-B0A9165B0503}"/>
              </a:ext>
            </a:extLst>
          </p:cNvPr>
          <p:cNvSpPr>
            <a:spLocks noGrp="1"/>
          </p:cNvSpPr>
          <p:nvPr>
            <p:ph type="ftr" sz="quarter" idx="11"/>
          </p:nvPr>
        </p:nvSpPr>
        <p:spPr/>
        <p:txBody>
          <a:bodyPr/>
          <a:lstStyle/>
          <a:p>
            <a:r>
              <a:rPr lang="en-GB"/>
              <a:t>HEARTS WP Leaders Meeting #6 - 9 December 2024</a:t>
            </a:r>
          </a:p>
        </p:txBody>
      </p:sp>
      <p:sp>
        <p:nvSpPr>
          <p:cNvPr id="14" name="Titre 1">
            <a:extLst>
              <a:ext uri="{FF2B5EF4-FFF2-40B4-BE49-F238E27FC236}">
                <a16:creationId xmlns:a16="http://schemas.microsoft.com/office/drawing/2014/main" id="{66806317-4ED9-8A43-B176-5AE7DA804496}"/>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23" name="Image 22">
            <a:extLst>
              <a:ext uri="{FF2B5EF4-FFF2-40B4-BE49-F238E27FC236}">
                <a16:creationId xmlns:a16="http://schemas.microsoft.com/office/drawing/2014/main" id="{0B3DDF74-E696-A34B-A997-D2E5C5F932D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4" name="Rectangle 23">
            <a:extLst>
              <a:ext uri="{FF2B5EF4-FFF2-40B4-BE49-F238E27FC236}">
                <a16:creationId xmlns:a16="http://schemas.microsoft.com/office/drawing/2014/main" id="{94B03E02-F8D4-EB4E-A84D-8F5EB96E1E7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Hexagone 24">
            <a:extLst>
              <a:ext uri="{FF2B5EF4-FFF2-40B4-BE49-F238E27FC236}">
                <a16:creationId xmlns:a16="http://schemas.microsoft.com/office/drawing/2014/main" id="{D26AE7CD-8221-574F-ABA0-0ED028AF47AB}"/>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6" name="Rectangle 25">
            <a:extLst>
              <a:ext uri="{FF2B5EF4-FFF2-40B4-BE49-F238E27FC236}">
                <a16:creationId xmlns:a16="http://schemas.microsoft.com/office/drawing/2014/main" id="{06EA41DD-0246-6D47-B3BB-47E1F7727EA3}"/>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86BA4C3-B863-5348-A59D-2DA66A1E4C9F}"/>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41C4A8BB-6965-F74D-B4AA-216E766EDE6E}"/>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space réservé du numéro de diapositive 5">
            <a:extLst>
              <a:ext uri="{FF2B5EF4-FFF2-40B4-BE49-F238E27FC236}">
                <a16:creationId xmlns:a16="http://schemas.microsoft.com/office/drawing/2014/main" id="{9CC7ADD4-883C-7641-8FA9-08C61F7B9D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81151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42A49D7-1071-5E45-A272-DC6DD3C38292}"/>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Espace réservé du contenu 3">
            <a:extLst>
              <a:ext uri="{FF2B5EF4-FFF2-40B4-BE49-F238E27FC236}">
                <a16:creationId xmlns:a16="http://schemas.microsoft.com/office/drawing/2014/main" id="{EB46417C-2541-2247-9B91-F1135523AFA5}"/>
              </a:ext>
            </a:extLst>
          </p:cNvPr>
          <p:cNvSpPr>
            <a:spLocks noGrp="1"/>
          </p:cNvSpPr>
          <p:nvPr>
            <p:ph sz="half" idx="2" hasCustomPrompt="1"/>
          </p:nvPr>
        </p:nvSpPr>
        <p:spPr>
          <a:xfrm>
            <a:off x="839788" y="2505075"/>
            <a:ext cx="5157787"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texte 4">
            <a:extLst>
              <a:ext uri="{FF2B5EF4-FFF2-40B4-BE49-F238E27FC236}">
                <a16:creationId xmlns:a16="http://schemas.microsoft.com/office/drawing/2014/main" id="{6CCB5482-E6DB-2648-B4AE-7B2FABD9B1DD}"/>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Espace réservé du contenu 5">
            <a:extLst>
              <a:ext uri="{FF2B5EF4-FFF2-40B4-BE49-F238E27FC236}">
                <a16:creationId xmlns:a16="http://schemas.microsoft.com/office/drawing/2014/main" id="{A2834F91-CCAA-9641-995F-381125BF7188}"/>
              </a:ext>
            </a:extLst>
          </p:cNvPr>
          <p:cNvSpPr>
            <a:spLocks noGrp="1"/>
          </p:cNvSpPr>
          <p:nvPr>
            <p:ph sz="quarter" idx="4" hasCustomPrompt="1"/>
          </p:nvPr>
        </p:nvSpPr>
        <p:spPr>
          <a:xfrm>
            <a:off x="6172200" y="2505075"/>
            <a:ext cx="5183188"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8" name="Espace réservé du pied de page 7">
            <a:extLst>
              <a:ext uri="{FF2B5EF4-FFF2-40B4-BE49-F238E27FC236}">
                <a16:creationId xmlns:a16="http://schemas.microsoft.com/office/drawing/2014/main" id="{8AF8799E-820D-644B-9D98-2A6D4F125DC3}"/>
              </a:ext>
            </a:extLst>
          </p:cNvPr>
          <p:cNvSpPr>
            <a:spLocks noGrp="1"/>
          </p:cNvSpPr>
          <p:nvPr>
            <p:ph type="ftr" sz="quarter" idx="11"/>
          </p:nvPr>
        </p:nvSpPr>
        <p:spPr/>
        <p:txBody>
          <a:bodyPr/>
          <a:lstStyle/>
          <a:p>
            <a:r>
              <a:rPr lang="en-GB"/>
              <a:t>HEARTS WP Leaders Meeting #6 - 9 December 2024</a:t>
            </a:r>
          </a:p>
        </p:txBody>
      </p:sp>
      <p:sp>
        <p:nvSpPr>
          <p:cNvPr id="16" name="Titre 1">
            <a:extLst>
              <a:ext uri="{FF2B5EF4-FFF2-40B4-BE49-F238E27FC236}">
                <a16:creationId xmlns:a16="http://schemas.microsoft.com/office/drawing/2014/main" id="{173FEF29-A34E-A643-B016-C3E72D6411F2}"/>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9" name="Image 18">
            <a:extLst>
              <a:ext uri="{FF2B5EF4-FFF2-40B4-BE49-F238E27FC236}">
                <a16:creationId xmlns:a16="http://schemas.microsoft.com/office/drawing/2014/main" id="{BB3D50DF-8B2C-AF40-9184-C62CC4364F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0" name="Rectangle 19">
            <a:extLst>
              <a:ext uri="{FF2B5EF4-FFF2-40B4-BE49-F238E27FC236}">
                <a16:creationId xmlns:a16="http://schemas.microsoft.com/office/drawing/2014/main" id="{C9CD9984-33C8-D540-B7E4-B6B4ABF11A45}"/>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Hexagone 20">
            <a:extLst>
              <a:ext uri="{FF2B5EF4-FFF2-40B4-BE49-F238E27FC236}">
                <a16:creationId xmlns:a16="http://schemas.microsoft.com/office/drawing/2014/main" id="{12396845-02AD-A74E-ACAE-694E52E7540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2" name="Rectangle 21">
            <a:extLst>
              <a:ext uri="{FF2B5EF4-FFF2-40B4-BE49-F238E27FC236}">
                <a16:creationId xmlns:a16="http://schemas.microsoft.com/office/drawing/2014/main" id="{F84B93F6-846E-3D4B-A2A7-E22AD7D915E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FB757D5-2CFE-9947-A337-94496B57AA44}"/>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lipse 23">
            <a:extLst>
              <a:ext uri="{FF2B5EF4-FFF2-40B4-BE49-F238E27FC236}">
                <a16:creationId xmlns:a16="http://schemas.microsoft.com/office/drawing/2014/main" id="{5C1064B1-A3FC-A247-AD34-E6AF30DA8F02}"/>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space réservé du numéro de diapositive 5">
            <a:extLst>
              <a:ext uri="{FF2B5EF4-FFF2-40B4-BE49-F238E27FC236}">
                <a16:creationId xmlns:a16="http://schemas.microsoft.com/office/drawing/2014/main" id="{589D2803-BBA8-5E40-AA13-1C3EBFFF592F}"/>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078404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F9C7E84B-26ED-494F-8F47-E5CA64938F16}"/>
              </a:ext>
            </a:extLst>
          </p:cNvPr>
          <p:cNvSpPr>
            <a:spLocks noGrp="1"/>
          </p:cNvSpPr>
          <p:nvPr>
            <p:ph type="ftr" sz="quarter" idx="11"/>
          </p:nvPr>
        </p:nvSpPr>
        <p:spPr/>
        <p:txBody>
          <a:bodyPr/>
          <a:lstStyle/>
          <a:p>
            <a:r>
              <a:rPr lang="en-GB"/>
              <a:t>HEARTS WP Leaders Meeting #6 - 9 December 2024</a:t>
            </a:r>
          </a:p>
        </p:txBody>
      </p:sp>
      <p:sp>
        <p:nvSpPr>
          <p:cNvPr id="12" name="Titre 1">
            <a:extLst>
              <a:ext uri="{FF2B5EF4-FFF2-40B4-BE49-F238E27FC236}">
                <a16:creationId xmlns:a16="http://schemas.microsoft.com/office/drawing/2014/main" id="{99E977A5-37DE-5C44-870C-795481A448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5" name="Image 14">
            <a:extLst>
              <a:ext uri="{FF2B5EF4-FFF2-40B4-BE49-F238E27FC236}">
                <a16:creationId xmlns:a16="http://schemas.microsoft.com/office/drawing/2014/main" id="{EE40901F-F564-0A4D-91DB-F9F7EBE0D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6" name="Rectangle 15">
            <a:extLst>
              <a:ext uri="{FF2B5EF4-FFF2-40B4-BE49-F238E27FC236}">
                <a16:creationId xmlns:a16="http://schemas.microsoft.com/office/drawing/2014/main" id="{475D5CA1-F1A6-7C42-9217-11C9501FCA0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e 16">
            <a:extLst>
              <a:ext uri="{FF2B5EF4-FFF2-40B4-BE49-F238E27FC236}">
                <a16:creationId xmlns:a16="http://schemas.microsoft.com/office/drawing/2014/main" id="{0E7E9362-5099-EC4D-813B-3A5A0DDB09A4}"/>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a:extLst>
              <a:ext uri="{FF2B5EF4-FFF2-40B4-BE49-F238E27FC236}">
                <a16:creationId xmlns:a16="http://schemas.microsoft.com/office/drawing/2014/main" id="{99892A39-2302-CF41-8A46-E406B1C646BC}"/>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C98A7A1-7AB9-694A-8464-EAF3C3B87060}"/>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lipse 19">
            <a:extLst>
              <a:ext uri="{FF2B5EF4-FFF2-40B4-BE49-F238E27FC236}">
                <a16:creationId xmlns:a16="http://schemas.microsoft.com/office/drawing/2014/main" id="{D1615434-2714-7348-9099-F024AABFB0D6}"/>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space réservé du numéro de diapositive 5">
            <a:extLst>
              <a:ext uri="{FF2B5EF4-FFF2-40B4-BE49-F238E27FC236}">
                <a16:creationId xmlns:a16="http://schemas.microsoft.com/office/drawing/2014/main" id="{B7775E62-9EA3-844B-A78A-818B138A8CE3}"/>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028910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B848ECD-30AF-5E4D-B2A6-792736075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add title</a:t>
            </a:r>
            <a:endParaRPr lang="en-GB" dirty="0"/>
          </a:p>
        </p:txBody>
      </p:sp>
      <p:sp>
        <p:nvSpPr>
          <p:cNvPr id="3" name="Espace réservé du texte 2">
            <a:extLst>
              <a:ext uri="{FF2B5EF4-FFF2-40B4-BE49-F238E27FC236}">
                <a16:creationId xmlns:a16="http://schemas.microsoft.com/office/drawing/2014/main" id="{2657939D-5E4C-674E-9731-8AA6AFFE6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dirty="0"/>
              <a:t>Edit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4" name="Espace réservé de la date 3">
            <a:extLst>
              <a:ext uri="{FF2B5EF4-FFF2-40B4-BE49-F238E27FC236}">
                <a16:creationId xmlns:a16="http://schemas.microsoft.com/office/drawing/2014/main" id="{9C886410-B38B-7B47-8E0B-F1BF7FC381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endParaRPr lang="en-GB" dirty="0"/>
          </a:p>
        </p:txBody>
      </p:sp>
      <p:sp>
        <p:nvSpPr>
          <p:cNvPr id="5" name="Espace réservé du pied de page 4">
            <a:extLst>
              <a:ext uri="{FF2B5EF4-FFF2-40B4-BE49-F238E27FC236}">
                <a16:creationId xmlns:a16="http://schemas.microsoft.com/office/drawing/2014/main" id="{7863C9F3-FA10-CA41-9659-40615FE69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HEARTS WP Leaders Meeting #6 - 9 December 2024</a:t>
            </a:r>
            <a:endParaRPr lang="en-GB" dirty="0"/>
          </a:p>
        </p:txBody>
      </p:sp>
      <p:sp>
        <p:nvSpPr>
          <p:cNvPr id="6" name="Espace réservé du numéro de diapositive 5">
            <a:extLst>
              <a:ext uri="{FF2B5EF4-FFF2-40B4-BE49-F238E27FC236}">
                <a16:creationId xmlns:a16="http://schemas.microsoft.com/office/drawing/2014/main" id="{C3D008B9-13AB-0345-82A3-C902FB836D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EDAAF07A-584E-194C-AE72-5F786909BC9D}" type="slidenum">
              <a:rPr lang="en-GB" smtClean="0"/>
              <a:pPr/>
              <a:t>‹#›</a:t>
            </a:fld>
            <a:endParaRPr lang="en-GB"/>
          </a:p>
        </p:txBody>
      </p:sp>
    </p:spTree>
    <p:extLst>
      <p:ext uri="{BB962C8B-B14F-4D97-AF65-F5344CB8AC3E}">
        <p14:creationId xmlns:p14="http://schemas.microsoft.com/office/powerpoint/2010/main" val="382342007"/>
      </p:ext>
    </p:extLst>
  </p:cSld>
  <p:clrMap bg1="lt1" tx1="dk1" bg2="lt2" tx2="dk2" accent1="accent1" accent2="accent2" accent3="accent3" accent4="accent4" accent5="accent5" accent6="accent6" hlink="hlink" folHlink="folHlink"/>
  <p:sldLayoutIdLst>
    <p:sldLayoutId id="2147483737" r:id="rId1"/>
    <p:sldLayoutId id="2147483746" r:id="rId2"/>
    <p:sldLayoutId id="2147483747" r:id="rId3"/>
    <p:sldLayoutId id="2147483748" r:id="rId4"/>
    <p:sldLayoutId id="2147483738" r:id="rId5"/>
    <p:sldLayoutId id="2147483739" r:id="rId6"/>
    <p:sldLayoutId id="2147483740" r:id="rId7"/>
    <p:sldLayoutId id="2147483741" r:id="rId8"/>
    <p:sldLayoutId id="2147483742" r:id="rId9"/>
    <p:sldLayoutId id="2147483743" r:id="rId10"/>
    <p:sldLayoutId id="2147483749" r:id="rId11"/>
    <p:sldLayoutId id="2147483744" r:id="rId12"/>
    <p:sldLayoutId id="2147483745" r:id="rId13"/>
    <p:sldLayoutId id="2147483735" r:id="rId14"/>
  </p:sldLayoutIdLst>
  <p:hf sldNum="0" hdr="0" dt="0"/>
  <p:txStyles>
    <p:title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p:titleStyle>
    <p:body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61A0DE-7047-A34E-9F5D-85C44A0B3C3E}"/>
              </a:ext>
            </a:extLst>
          </p:cNvPr>
          <p:cNvSpPr>
            <a:spLocks noGrp="1"/>
          </p:cNvSpPr>
          <p:nvPr>
            <p:ph type="ctrTitle"/>
          </p:nvPr>
        </p:nvSpPr>
        <p:spPr>
          <a:xfrm>
            <a:off x="849710" y="980728"/>
            <a:ext cx="5462314" cy="2306637"/>
          </a:xfrm>
        </p:spPr>
        <p:txBody>
          <a:bodyPr/>
          <a:lstStyle/>
          <a:p>
            <a:r>
              <a:rPr lang="fr-CH" dirty="0"/>
              <a:t>HEARTS </a:t>
            </a:r>
            <a:br>
              <a:rPr lang="fr-CH" dirty="0"/>
            </a:br>
            <a:r>
              <a:rPr lang="fr-CH" dirty="0"/>
              <a:t>WP Leaders Meeting #6</a:t>
            </a:r>
            <a:endParaRPr lang="en-GB" dirty="0"/>
          </a:p>
        </p:txBody>
      </p:sp>
      <p:sp>
        <p:nvSpPr>
          <p:cNvPr id="6" name="Espace réservé du texte 5">
            <a:extLst>
              <a:ext uri="{FF2B5EF4-FFF2-40B4-BE49-F238E27FC236}">
                <a16:creationId xmlns:a16="http://schemas.microsoft.com/office/drawing/2014/main" id="{6FA1B841-0BAA-3E48-A791-2818A38A2311}"/>
              </a:ext>
            </a:extLst>
          </p:cNvPr>
          <p:cNvSpPr>
            <a:spLocks noGrp="1"/>
          </p:cNvSpPr>
          <p:nvPr>
            <p:ph type="body" sz="quarter" idx="13"/>
          </p:nvPr>
        </p:nvSpPr>
        <p:spPr/>
        <p:txBody>
          <a:bodyPr/>
          <a:lstStyle/>
          <a:p>
            <a:r>
              <a:rPr lang="fr-CH" dirty="0"/>
              <a:t>9 </a:t>
            </a:r>
            <a:r>
              <a:rPr lang="fr-CH" dirty="0" err="1"/>
              <a:t>December</a:t>
            </a:r>
            <a:r>
              <a:rPr lang="fr-CH" dirty="0"/>
              <a:t> 2024</a:t>
            </a:r>
            <a:endParaRPr lang="en-GB" dirty="0"/>
          </a:p>
        </p:txBody>
      </p:sp>
      <p:sp>
        <p:nvSpPr>
          <p:cNvPr id="7" name="Espace réservé du texte 6">
            <a:extLst>
              <a:ext uri="{FF2B5EF4-FFF2-40B4-BE49-F238E27FC236}">
                <a16:creationId xmlns:a16="http://schemas.microsoft.com/office/drawing/2014/main" id="{665CB3F5-A23C-BF41-B3A3-DD08492D5F5D}"/>
              </a:ext>
            </a:extLst>
          </p:cNvPr>
          <p:cNvSpPr>
            <a:spLocks noGrp="1"/>
          </p:cNvSpPr>
          <p:nvPr>
            <p:ph type="body" sz="quarter" idx="14"/>
          </p:nvPr>
        </p:nvSpPr>
        <p:spPr/>
        <p:txBody>
          <a:bodyPr/>
          <a:lstStyle/>
          <a:p>
            <a:r>
              <a:rPr lang="en-GB" dirty="0"/>
              <a:t>https://indico.cern.ch/event/1472188/</a:t>
            </a:r>
          </a:p>
        </p:txBody>
      </p:sp>
      <p:sp>
        <p:nvSpPr>
          <p:cNvPr id="5" name="Espace réservé du texte 4">
            <a:extLst>
              <a:ext uri="{FF2B5EF4-FFF2-40B4-BE49-F238E27FC236}">
                <a16:creationId xmlns:a16="http://schemas.microsoft.com/office/drawing/2014/main" id="{F76B7037-325E-C246-9099-B27B81C96EC5}"/>
              </a:ext>
            </a:extLst>
          </p:cNvPr>
          <p:cNvSpPr>
            <a:spLocks noGrp="1"/>
          </p:cNvSpPr>
          <p:nvPr>
            <p:ph type="body" sz="quarter" idx="12"/>
          </p:nvPr>
        </p:nvSpPr>
        <p:spPr/>
        <p:txBody>
          <a:bodyPr/>
          <a:lstStyle/>
          <a:p>
            <a:r>
              <a:rPr lang="fr-CH" dirty="0"/>
              <a:t>Thomas Brent</a:t>
            </a:r>
          </a:p>
          <a:p>
            <a:r>
              <a:rPr lang="fr-CH" dirty="0"/>
              <a:t>CERN</a:t>
            </a:r>
          </a:p>
          <a:p>
            <a:r>
              <a:rPr lang="fr-CH" dirty="0"/>
              <a:t>WP2</a:t>
            </a:r>
          </a:p>
        </p:txBody>
      </p:sp>
    </p:spTree>
    <p:extLst>
      <p:ext uri="{BB962C8B-B14F-4D97-AF65-F5344CB8AC3E}">
        <p14:creationId xmlns:p14="http://schemas.microsoft.com/office/powerpoint/2010/main" val="30928861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E1BDB88-1DBB-CA93-B377-4EF08E9AB162}"/>
              </a:ext>
            </a:extLst>
          </p:cNvPr>
          <p:cNvSpPr>
            <a:spLocks noGrp="1"/>
          </p:cNvSpPr>
          <p:nvPr>
            <p:ph type="ftr" sz="quarter" idx="11"/>
          </p:nvPr>
        </p:nvSpPr>
        <p:spPr/>
        <p:txBody>
          <a:bodyPr/>
          <a:lstStyle/>
          <a:p>
            <a:r>
              <a:rPr lang="en-GB"/>
              <a:t>HEARTS WP Leaders Meeting #6 - 9 December 2024</a:t>
            </a:r>
          </a:p>
        </p:txBody>
      </p:sp>
      <p:sp>
        <p:nvSpPr>
          <p:cNvPr id="3" name="Title 2">
            <a:extLst>
              <a:ext uri="{FF2B5EF4-FFF2-40B4-BE49-F238E27FC236}">
                <a16:creationId xmlns:a16="http://schemas.microsoft.com/office/drawing/2014/main" id="{289B3988-4E8A-1CFD-7B6D-DB91260B27BB}"/>
              </a:ext>
            </a:extLst>
          </p:cNvPr>
          <p:cNvSpPr>
            <a:spLocks noGrp="1"/>
          </p:cNvSpPr>
          <p:nvPr>
            <p:ph type="title"/>
          </p:nvPr>
        </p:nvSpPr>
        <p:spPr/>
        <p:txBody>
          <a:bodyPr/>
          <a:lstStyle/>
          <a:p>
            <a:r>
              <a:rPr lang="en-US" dirty="0"/>
              <a:t>P1 review: Recommendations for communication</a:t>
            </a:r>
            <a:endParaRPr lang="en-GB" dirty="0"/>
          </a:p>
        </p:txBody>
      </p:sp>
      <p:sp>
        <p:nvSpPr>
          <p:cNvPr id="7" name="TextBox 6">
            <a:extLst>
              <a:ext uri="{FF2B5EF4-FFF2-40B4-BE49-F238E27FC236}">
                <a16:creationId xmlns:a16="http://schemas.microsoft.com/office/drawing/2014/main" id="{848BD613-CBCC-0F0B-2703-0C768C4C7C7B}"/>
              </a:ext>
            </a:extLst>
          </p:cNvPr>
          <p:cNvSpPr txBox="1"/>
          <p:nvPr/>
        </p:nvSpPr>
        <p:spPr>
          <a:xfrm>
            <a:off x="1559496" y="1844824"/>
            <a:ext cx="8712968" cy="3416320"/>
          </a:xfrm>
          <a:prstGeom prst="rect">
            <a:avLst/>
          </a:prstGeom>
          <a:noFill/>
        </p:spPr>
        <p:txBody>
          <a:bodyPr wrap="square" rtlCol="0">
            <a:spAutoFit/>
          </a:bodyPr>
          <a:lstStyle/>
          <a:p>
            <a:r>
              <a:rPr lang="en-GB" dirty="0">
                <a:solidFill>
                  <a:srgbClr val="034DA3"/>
                </a:solidFill>
              </a:rPr>
              <a:t>1. Having a description of the facilities on the project website as soon as possible would be highly beneficial for potential users, enabling interaction and providing them with the necessary information to plan their tests.</a:t>
            </a:r>
            <a:br>
              <a:rPr lang="en-GB" dirty="0">
                <a:solidFill>
                  <a:srgbClr val="034DA3"/>
                </a:solidFill>
              </a:rPr>
            </a:br>
            <a:endParaRPr lang="en-GB" dirty="0">
              <a:solidFill>
                <a:srgbClr val="034DA3"/>
              </a:solidFill>
            </a:endParaRPr>
          </a:p>
          <a:p>
            <a:r>
              <a:rPr lang="en-GB" dirty="0">
                <a:solidFill>
                  <a:srgbClr val="034DA3"/>
                </a:solidFill>
              </a:rPr>
              <a:t>2. Beam Delivery: Clear communication regarding the specific types of VHE ion beams offered at each location, and to which types of tests they are meant is crucial.</a:t>
            </a:r>
            <a:br>
              <a:rPr lang="en-GB" dirty="0">
                <a:solidFill>
                  <a:srgbClr val="034DA3"/>
                </a:solidFill>
              </a:rPr>
            </a:br>
            <a:endParaRPr lang="en-GB" dirty="0">
              <a:solidFill>
                <a:srgbClr val="034DA3"/>
              </a:solidFill>
            </a:endParaRPr>
          </a:p>
          <a:p>
            <a:r>
              <a:rPr lang="en-GB" dirty="0">
                <a:solidFill>
                  <a:srgbClr val="034DA3"/>
                </a:solidFill>
              </a:rPr>
              <a:t>3. As a recommendation the list of publications in the project’s website should be kept up to date. At the time of the review (September 25th) there is at least one recent paper (https://doi.org/10.1109/TNS.2024.3350667 published in January 2024) is missing.</a:t>
            </a:r>
          </a:p>
        </p:txBody>
      </p:sp>
    </p:spTree>
    <p:extLst>
      <p:ext uri="{BB962C8B-B14F-4D97-AF65-F5344CB8AC3E}">
        <p14:creationId xmlns:p14="http://schemas.microsoft.com/office/powerpoint/2010/main" val="7101087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1A8550-FD15-B24E-8C46-0CF38482986D}"/>
              </a:ext>
            </a:extLst>
          </p:cNvPr>
          <p:cNvSpPr>
            <a:spLocks noGrp="1"/>
          </p:cNvSpPr>
          <p:nvPr>
            <p:ph type="title"/>
          </p:nvPr>
        </p:nvSpPr>
        <p:spPr/>
        <p:txBody>
          <a:bodyPr/>
          <a:lstStyle/>
          <a:p>
            <a:r>
              <a:rPr lang="fr-CH" dirty="0"/>
              <a:t>Future Plans</a:t>
            </a:r>
            <a:endParaRPr lang="en-GB" dirty="0"/>
          </a:p>
        </p:txBody>
      </p:sp>
      <p:sp>
        <p:nvSpPr>
          <p:cNvPr id="3" name="Espace réservé du contenu 2">
            <a:extLst>
              <a:ext uri="{FF2B5EF4-FFF2-40B4-BE49-F238E27FC236}">
                <a16:creationId xmlns:a16="http://schemas.microsoft.com/office/drawing/2014/main" id="{9AF55D88-451B-6A47-823B-8B3526008932}"/>
              </a:ext>
            </a:extLst>
          </p:cNvPr>
          <p:cNvSpPr>
            <a:spLocks noGrp="1"/>
          </p:cNvSpPr>
          <p:nvPr>
            <p:ph idx="1"/>
          </p:nvPr>
        </p:nvSpPr>
        <p:spPr>
          <a:xfrm>
            <a:off x="838200" y="1663682"/>
            <a:ext cx="10515600" cy="3972983"/>
          </a:xfrm>
        </p:spPr>
        <p:txBody>
          <a:bodyPr>
            <a:normAutofit/>
          </a:bodyPr>
          <a:lstStyle/>
          <a:p>
            <a:pPr marL="0" indent="0" algn="just">
              <a:buNone/>
            </a:pPr>
            <a:endParaRPr lang="en-US" dirty="0">
              <a:solidFill>
                <a:schemeClr val="accent1"/>
              </a:solidFill>
            </a:endParaRPr>
          </a:p>
          <a:p>
            <a:r>
              <a:rPr lang="en-US" sz="2800" dirty="0">
                <a:solidFill>
                  <a:schemeClr val="accent1"/>
                </a:solidFill>
              </a:rPr>
              <a:t>Continue to grow LinkedIn audience through regular posting</a:t>
            </a:r>
          </a:p>
          <a:p>
            <a:r>
              <a:rPr lang="en-US" sz="2800" dirty="0">
                <a:solidFill>
                  <a:schemeClr val="accent1"/>
                </a:solidFill>
              </a:rPr>
              <a:t>Widely share artic</a:t>
            </a:r>
            <a:r>
              <a:rPr lang="en-US" dirty="0">
                <a:solidFill>
                  <a:schemeClr val="accent1"/>
                </a:solidFill>
              </a:rPr>
              <a:t>le on CERN 2024 test run</a:t>
            </a:r>
          </a:p>
          <a:p>
            <a:r>
              <a:rPr lang="en-US" dirty="0">
                <a:solidFill>
                  <a:schemeClr val="accent1"/>
                </a:solidFill>
              </a:rPr>
              <a:t>Stay in contact with industrial users to share their results from the run</a:t>
            </a:r>
            <a:endParaRPr lang="en-US" sz="2800" dirty="0">
              <a:solidFill>
                <a:schemeClr val="accent1"/>
              </a:solidFill>
            </a:endParaRPr>
          </a:p>
          <a:p>
            <a:r>
              <a:rPr lang="en-US" sz="2800" dirty="0">
                <a:solidFill>
                  <a:schemeClr val="accent1"/>
                </a:solidFill>
              </a:rPr>
              <a:t>Foster future knowledge transfer activities through dissemination of project results</a:t>
            </a:r>
          </a:p>
          <a:p>
            <a:r>
              <a:rPr lang="en-US" sz="2800" dirty="0">
                <a:solidFill>
                  <a:schemeClr val="accent1"/>
                </a:solidFill>
              </a:rPr>
              <a:t>Promote project through external med</a:t>
            </a:r>
            <a:r>
              <a:rPr lang="en-US" dirty="0">
                <a:solidFill>
                  <a:schemeClr val="accent1"/>
                </a:solidFill>
              </a:rPr>
              <a:t>ia</a:t>
            </a:r>
            <a:endParaRPr lang="en-US" sz="2800" dirty="0">
              <a:solidFill>
                <a:schemeClr val="accent1"/>
              </a:solidFill>
            </a:endParaRPr>
          </a:p>
          <a:p>
            <a:pPr algn="just"/>
            <a:endParaRPr lang="fr-CH" sz="2800" dirty="0">
              <a:solidFill>
                <a:schemeClr val="accent1"/>
              </a:solidFill>
            </a:endParaRPr>
          </a:p>
          <a:p>
            <a:pPr marL="0" indent="0">
              <a:buNone/>
            </a:pPr>
            <a:endParaRPr lang="fr-CH" dirty="0"/>
          </a:p>
          <a:p>
            <a:pPr marL="0" indent="0">
              <a:buNone/>
            </a:pPr>
            <a:endParaRPr lang="fr-CH" dirty="0"/>
          </a:p>
          <a:p>
            <a:pPr marL="0" indent="0">
              <a:buNone/>
            </a:pPr>
            <a:endParaRPr lang="en-GB" dirty="0"/>
          </a:p>
        </p:txBody>
      </p:sp>
      <p:sp>
        <p:nvSpPr>
          <p:cNvPr id="4" name="Footer Placeholder 3"/>
          <p:cNvSpPr>
            <a:spLocks noGrp="1"/>
          </p:cNvSpPr>
          <p:nvPr>
            <p:ph type="ftr" sz="quarter" idx="11"/>
          </p:nvPr>
        </p:nvSpPr>
        <p:spPr/>
        <p:txBody>
          <a:bodyPr/>
          <a:lstStyle/>
          <a:p>
            <a:r>
              <a:rPr lang="en-GB"/>
              <a:t>HEARTS WP Leaders Meeting #6 - 9 December 2024</a:t>
            </a:r>
            <a:endParaRPr lang="en-GB" dirty="0"/>
          </a:p>
        </p:txBody>
      </p:sp>
    </p:spTree>
    <p:extLst>
      <p:ext uri="{BB962C8B-B14F-4D97-AF65-F5344CB8AC3E}">
        <p14:creationId xmlns:p14="http://schemas.microsoft.com/office/powerpoint/2010/main" val="2129159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A55CA14-AEC8-56E4-A2D6-DE44AEEB268B}"/>
              </a:ext>
            </a:extLst>
          </p:cNvPr>
          <p:cNvSpPr txBox="1"/>
          <p:nvPr/>
        </p:nvSpPr>
        <p:spPr>
          <a:xfrm>
            <a:off x="2895414" y="1196752"/>
            <a:ext cx="6401171" cy="3785652"/>
          </a:xfrm>
          <a:prstGeom prst="rect">
            <a:avLst/>
          </a:prstGeom>
          <a:noFill/>
        </p:spPr>
        <p:txBody>
          <a:bodyPr wrap="square" rtlCol="0">
            <a:spAutoFit/>
          </a:bodyPr>
          <a:lstStyle/>
          <a:p>
            <a:pPr algn="ctr"/>
            <a:r>
              <a:rPr lang="en-GB" sz="6000" b="1" dirty="0">
                <a:solidFill>
                  <a:srgbClr val="FFFFFF"/>
                </a:solidFill>
                <a:latin typeface="Helvetica" pitchFamily="2" charset="0"/>
              </a:rPr>
              <a:t>Thank you for your attention!</a:t>
            </a:r>
            <a:br>
              <a:rPr lang="en-GB" sz="6000" b="1" dirty="0">
                <a:solidFill>
                  <a:srgbClr val="FFFFFF"/>
                </a:solidFill>
                <a:latin typeface="Helvetica" pitchFamily="2" charset="0"/>
              </a:rPr>
            </a:br>
            <a:endParaRPr lang="en-GB" sz="6000" b="1" dirty="0">
              <a:solidFill>
                <a:srgbClr val="FFFFFF"/>
              </a:solidFill>
              <a:latin typeface="Helvetica" pitchFamily="2" charset="0"/>
            </a:endParaRPr>
          </a:p>
          <a:p>
            <a:pPr algn="ctr"/>
            <a:r>
              <a:rPr lang="en-GB" sz="6000" b="1" dirty="0">
                <a:solidFill>
                  <a:srgbClr val="FFFFFF"/>
                </a:solidFill>
                <a:latin typeface="Helvetica" pitchFamily="2" charset="0"/>
              </a:rPr>
              <a:t>Questions?</a:t>
            </a:r>
          </a:p>
        </p:txBody>
      </p:sp>
    </p:spTree>
    <p:extLst>
      <p:ext uri="{BB962C8B-B14F-4D97-AF65-F5344CB8AC3E}">
        <p14:creationId xmlns:p14="http://schemas.microsoft.com/office/powerpoint/2010/main" val="4200531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AEF09-B588-613E-B76A-6C947832044D}"/>
              </a:ext>
            </a:extLst>
          </p:cNvPr>
          <p:cNvSpPr>
            <a:spLocks noGrp="1"/>
          </p:cNvSpPr>
          <p:nvPr>
            <p:ph type="title"/>
          </p:nvPr>
        </p:nvSpPr>
        <p:spPr/>
        <p:txBody>
          <a:bodyPr/>
          <a:lstStyle/>
          <a:p>
            <a:r>
              <a:rPr lang="en-US" dirty="0"/>
              <a:t>Summary</a:t>
            </a:r>
            <a:endParaRPr lang="en-GB" dirty="0"/>
          </a:p>
        </p:txBody>
      </p:sp>
      <p:sp>
        <p:nvSpPr>
          <p:cNvPr id="3" name="Content Placeholder 2">
            <a:extLst>
              <a:ext uri="{FF2B5EF4-FFF2-40B4-BE49-F238E27FC236}">
                <a16:creationId xmlns:a16="http://schemas.microsoft.com/office/drawing/2014/main" id="{5433A2FB-F848-A66F-8B14-6A3A9F4BAD3D}"/>
              </a:ext>
            </a:extLst>
          </p:cNvPr>
          <p:cNvSpPr>
            <a:spLocks noGrp="1"/>
          </p:cNvSpPr>
          <p:nvPr>
            <p:ph idx="1"/>
          </p:nvPr>
        </p:nvSpPr>
        <p:spPr/>
        <p:txBody>
          <a:bodyPr/>
          <a:lstStyle/>
          <a:p>
            <a:r>
              <a:rPr lang="en-US" dirty="0">
                <a:solidFill>
                  <a:srgbClr val="034DA3"/>
                </a:solidFill>
              </a:rPr>
              <a:t>Milestones and deliverables</a:t>
            </a:r>
          </a:p>
          <a:p>
            <a:r>
              <a:rPr lang="en-US" dirty="0">
                <a:solidFill>
                  <a:srgbClr val="034DA3"/>
                </a:solidFill>
              </a:rPr>
              <a:t>Social media update</a:t>
            </a:r>
          </a:p>
          <a:p>
            <a:r>
              <a:rPr lang="en-US" dirty="0">
                <a:solidFill>
                  <a:srgbClr val="034DA3"/>
                </a:solidFill>
              </a:rPr>
              <a:t>Article on CERN test run</a:t>
            </a:r>
          </a:p>
          <a:p>
            <a:r>
              <a:rPr lang="en-US" dirty="0">
                <a:solidFill>
                  <a:srgbClr val="034DA3"/>
                </a:solidFill>
              </a:rPr>
              <a:t>P1 report feedback on WP2</a:t>
            </a:r>
          </a:p>
          <a:p>
            <a:r>
              <a:rPr lang="en-US" dirty="0">
                <a:solidFill>
                  <a:srgbClr val="034DA3"/>
                </a:solidFill>
              </a:rPr>
              <a:t>Future plans</a:t>
            </a:r>
          </a:p>
        </p:txBody>
      </p:sp>
      <p:sp>
        <p:nvSpPr>
          <p:cNvPr id="4" name="Footer Placeholder 3">
            <a:extLst>
              <a:ext uri="{FF2B5EF4-FFF2-40B4-BE49-F238E27FC236}">
                <a16:creationId xmlns:a16="http://schemas.microsoft.com/office/drawing/2014/main" id="{B5C4E083-3298-31B3-AE5B-1E01AAE876DE}"/>
              </a:ext>
            </a:extLst>
          </p:cNvPr>
          <p:cNvSpPr>
            <a:spLocks noGrp="1"/>
          </p:cNvSpPr>
          <p:nvPr>
            <p:ph type="ftr" sz="quarter" idx="11"/>
          </p:nvPr>
        </p:nvSpPr>
        <p:spPr/>
        <p:txBody>
          <a:bodyPr/>
          <a:lstStyle/>
          <a:p>
            <a:r>
              <a:rPr lang="en-GB"/>
              <a:t>HEARTS WP Leaders Meeting #6 - 9 December 2024</a:t>
            </a:r>
            <a:endParaRPr lang="en-GB" dirty="0"/>
          </a:p>
        </p:txBody>
      </p:sp>
    </p:spTree>
    <p:extLst>
      <p:ext uri="{BB962C8B-B14F-4D97-AF65-F5344CB8AC3E}">
        <p14:creationId xmlns:p14="http://schemas.microsoft.com/office/powerpoint/2010/main" val="34401260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2D6D5-7C8A-C3DC-25E5-46E9CF7DD9E6}"/>
              </a:ext>
            </a:extLst>
          </p:cNvPr>
          <p:cNvSpPr>
            <a:spLocks noGrp="1"/>
          </p:cNvSpPr>
          <p:nvPr>
            <p:ph type="title"/>
          </p:nvPr>
        </p:nvSpPr>
        <p:spPr/>
        <p:txBody>
          <a:bodyPr/>
          <a:lstStyle/>
          <a:p>
            <a:r>
              <a:rPr lang="fr-CH" dirty="0"/>
              <a:t>WP2 </a:t>
            </a:r>
            <a:r>
              <a:rPr lang="fr-CH" dirty="0" err="1"/>
              <a:t>Upcoming</a:t>
            </a:r>
            <a:r>
              <a:rPr lang="fr-CH" dirty="0"/>
              <a:t> </a:t>
            </a:r>
            <a:r>
              <a:rPr lang="fr-CH" dirty="0" err="1"/>
              <a:t>milestones</a:t>
            </a:r>
            <a:r>
              <a:rPr lang="fr-CH" dirty="0"/>
              <a:t> and </a:t>
            </a:r>
            <a:r>
              <a:rPr lang="fr-CH" dirty="0" err="1"/>
              <a:t>deliverables</a:t>
            </a:r>
            <a:endParaRPr lang="en-GB" dirty="0"/>
          </a:p>
        </p:txBody>
      </p:sp>
      <p:sp>
        <p:nvSpPr>
          <p:cNvPr id="4" name="Footer Placeholder 3"/>
          <p:cNvSpPr>
            <a:spLocks noGrp="1"/>
          </p:cNvSpPr>
          <p:nvPr>
            <p:ph type="ftr" sz="quarter" idx="11"/>
          </p:nvPr>
        </p:nvSpPr>
        <p:spPr/>
        <p:txBody>
          <a:bodyPr/>
          <a:lstStyle/>
          <a:p>
            <a:r>
              <a:rPr lang="en-GB"/>
              <a:t>HEARTS WP Leaders Meeting #6 - 9 December 2024</a:t>
            </a:r>
            <a:endParaRPr lang="en-GB" dirty="0"/>
          </a:p>
        </p:txBody>
      </p:sp>
      <p:graphicFrame>
        <p:nvGraphicFramePr>
          <p:cNvPr id="9" name="Table 8">
            <a:extLst>
              <a:ext uri="{FF2B5EF4-FFF2-40B4-BE49-F238E27FC236}">
                <a16:creationId xmlns:a16="http://schemas.microsoft.com/office/drawing/2014/main" id="{5164D0D3-D4E0-78AE-AE49-C5C35684F33C}"/>
              </a:ext>
            </a:extLst>
          </p:cNvPr>
          <p:cNvGraphicFramePr>
            <a:graphicFrameLocks noGrp="1"/>
          </p:cNvGraphicFramePr>
          <p:nvPr>
            <p:extLst>
              <p:ext uri="{D42A27DB-BD31-4B8C-83A1-F6EECF244321}">
                <p14:modId xmlns:p14="http://schemas.microsoft.com/office/powerpoint/2010/main" val="755015224"/>
              </p:ext>
            </p:extLst>
          </p:nvPr>
        </p:nvGraphicFramePr>
        <p:xfrm>
          <a:off x="1271464" y="1616595"/>
          <a:ext cx="9433049" cy="3624809"/>
        </p:xfrm>
        <a:graphic>
          <a:graphicData uri="http://schemas.openxmlformats.org/drawingml/2006/table">
            <a:tbl>
              <a:tblPr firstRow="1" bandRow="1">
                <a:tableStyleId>{5C22544A-7EE6-4342-B048-85BDC9FD1C3A}</a:tableStyleId>
              </a:tblPr>
              <a:tblGrid>
                <a:gridCol w="1251323">
                  <a:extLst>
                    <a:ext uri="{9D8B030D-6E8A-4147-A177-3AD203B41FA5}">
                      <a16:colId xmlns:a16="http://schemas.microsoft.com/office/drawing/2014/main" val="2405389942"/>
                    </a:ext>
                  </a:extLst>
                </a:gridCol>
                <a:gridCol w="4620988">
                  <a:extLst>
                    <a:ext uri="{9D8B030D-6E8A-4147-A177-3AD203B41FA5}">
                      <a16:colId xmlns:a16="http://schemas.microsoft.com/office/drawing/2014/main" val="63077485"/>
                    </a:ext>
                  </a:extLst>
                </a:gridCol>
                <a:gridCol w="1924393">
                  <a:extLst>
                    <a:ext uri="{9D8B030D-6E8A-4147-A177-3AD203B41FA5}">
                      <a16:colId xmlns:a16="http://schemas.microsoft.com/office/drawing/2014/main" val="1024612737"/>
                    </a:ext>
                  </a:extLst>
                </a:gridCol>
                <a:gridCol w="1636345">
                  <a:extLst>
                    <a:ext uri="{9D8B030D-6E8A-4147-A177-3AD203B41FA5}">
                      <a16:colId xmlns:a16="http://schemas.microsoft.com/office/drawing/2014/main" val="2916446300"/>
                    </a:ext>
                  </a:extLst>
                </a:gridCol>
              </a:tblGrid>
              <a:tr h="1057236">
                <a:tc>
                  <a:txBody>
                    <a:bodyPr/>
                    <a:lstStyle/>
                    <a:p>
                      <a:pPr algn="l"/>
                      <a:r>
                        <a:rPr lang="fr-CH" dirty="0" err="1"/>
                        <a:t>Deliv</a:t>
                      </a:r>
                      <a:r>
                        <a:rPr lang="fr-CH" dirty="0"/>
                        <a:t>. No.</a:t>
                      </a:r>
                      <a:endParaRPr lang="en-GB" dirty="0"/>
                    </a:p>
                  </a:txBody>
                  <a:tcPr anchor="ctr"/>
                </a:tc>
                <a:tc>
                  <a:txBody>
                    <a:bodyPr/>
                    <a:lstStyle/>
                    <a:p>
                      <a:pPr algn="l"/>
                      <a:r>
                        <a:rPr lang="fr-CH" dirty="0" err="1"/>
                        <a:t>Deliverable</a:t>
                      </a:r>
                      <a:r>
                        <a:rPr lang="fr-CH" dirty="0"/>
                        <a:t> </a:t>
                      </a:r>
                      <a:r>
                        <a:rPr lang="fr-CH" dirty="0" err="1"/>
                        <a:t>name</a:t>
                      </a:r>
                      <a:endParaRPr lang="en-GB" dirty="0"/>
                    </a:p>
                  </a:txBody>
                  <a:tcPr anchor="ctr"/>
                </a:tc>
                <a:tc>
                  <a:txBody>
                    <a:bodyPr/>
                    <a:lstStyle/>
                    <a:p>
                      <a:pPr algn="l"/>
                      <a:r>
                        <a:rPr lang="fr-CH" dirty="0"/>
                        <a:t>Due date</a:t>
                      </a:r>
                      <a:endParaRPr lang="en-GB" dirty="0"/>
                    </a:p>
                  </a:txBody>
                  <a:tcPr anchor="ctr"/>
                </a:tc>
                <a:tc>
                  <a:txBody>
                    <a:bodyPr/>
                    <a:lstStyle/>
                    <a:p>
                      <a:pPr algn="l"/>
                      <a:r>
                        <a:rPr lang="fr-CH" dirty="0" err="1"/>
                        <a:t>Status</a:t>
                      </a:r>
                      <a:endParaRPr lang="en-GB" dirty="0"/>
                    </a:p>
                  </a:txBody>
                  <a:tcPr anchor="ctr"/>
                </a:tc>
                <a:extLst>
                  <a:ext uri="{0D108BD9-81ED-4DB2-BD59-A6C34878D82A}">
                    <a16:rowId xmlns:a16="http://schemas.microsoft.com/office/drawing/2014/main" val="1112891516"/>
                  </a:ext>
                </a:extLst>
              </a:tr>
              <a:tr h="1057236">
                <a:tc>
                  <a:txBody>
                    <a:bodyPr/>
                    <a:lstStyle/>
                    <a:p>
                      <a:pPr algn="l"/>
                      <a:r>
                        <a:rPr lang="fr-CH" dirty="0"/>
                        <a:t>D2.3</a:t>
                      </a:r>
                      <a:endParaRPr lang="en-GB" dirty="0"/>
                    </a:p>
                  </a:txBody>
                  <a:tcPr anchor="ctr"/>
                </a:tc>
                <a:tc>
                  <a:txBody>
                    <a:bodyPr/>
                    <a:lstStyle/>
                    <a:p>
                      <a:pPr algn="l"/>
                      <a:r>
                        <a:rPr lang="fr-CH" dirty="0" err="1"/>
                        <a:t>Knowledge</a:t>
                      </a:r>
                      <a:r>
                        <a:rPr lang="fr-CH" dirty="0"/>
                        <a:t> </a:t>
                      </a:r>
                      <a:r>
                        <a:rPr lang="fr-CH" dirty="0" err="1"/>
                        <a:t>transfer</a:t>
                      </a:r>
                      <a:r>
                        <a:rPr lang="fr-CH" dirty="0"/>
                        <a:t> turnover report</a:t>
                      </a:r>
                      <a:endParaRPr lang="en-GB" dirty="0"/>
                    </a:p>
                  </a:txBody>
                  <a:tcPr anchor="ctr"/>
                </a:tc>
                <a:tc>
                  <a:txBody>
                    <a:bodyPr/>
                    <a:lstStyle/>
                    <a:p>
                      <a:pPr algn="l"/>
                      <a:r>
                        <a:rPr lang="fr-CH" dirty="0"/>
                        <a:t>2025-12-31</a:t>
                      </a:r>
                    </a:p>
                  </a:txBody>
                  <a:tcPr anchor="ctr"/>
                </a:tc>
                <a:tc>
                  <a:txBody>
                    <a:bodyPr/>
                    <a:lstStyle/>
                    <a:p>
                      <a:pPr algn="l"/>
                      <a:r>
                        <a:rPr lang="fr-CH" dirty="0" err="1"/>
                        <a:t>Pending</a:t>
                      </a:r>
                      <a:endParaRPr lang="en-GB" dirty="0"/>
                    </a:p>
                  </a:txBody>
                  <a:tcPr anchor="ctr"/>
                </a:tc>
                <a:extLst>
                  <a:ext uri="{0D108BD9-81ED-4DB2-BD59-A6C34878D82A}">
                    <a16:rowId xmlns:a16="http://schemas.microsoft.com/office/drawing/2014/main" val="4072650274"/>
                  </a:ext>
                </a:extLst>
              </a:tr>
              <a:tr h="1510337">
                <a:tc>
                  <a:txBody>
                    <a:bodyPr/>
                    <a:lstStyle/>
                    <a:p>
                      <a:r>
                        <a:rPr lang="en-US" dirty="0"/>
                        <a:t>D2.4</a:t>
                      </a:r>
                      <a:endParaRPr lang="en-GB" dirty="0"/>
                    </a:p>
                  </a:txBody>
                  <a:tcPr/>
                </a:tc>
                <a:tc>
                  <a:txBody>
                    <a:bodyPr/>
                    <a:lstStyle/>
                    <a:p>
                      <a:r>
                        <a:rPr lang="en-US" dirty="0"/>
                        <a:t>Final report on communication, dissemination, outreach and exploitation</a:t>
                      </a:r>
                      <a:endParaRPr lang="en-GB" dirty="0"/>
                    </a:p>
                  </a:txBody>
                  <a:tcPr/>
                </a:tc>
                <a:tc>
                  <a:txBody>
                    <a:bodyPr/>
                    <a:lstStyle/>
                    <a:p>
                      <a:r>
                        <a:rPr lang="en-US" dirty="0"/>
                        <a:t>2026-12-31</a:t>
                      </a:r>
                      <a:endParaRPr lang="en-GB" dirty="0"/>
                    </a:p>
                  </a:txBody>
                  <a:tcPr/>
                </a:tc>
                <a:tc>
                  <a:txBody>
                    <a:bodyPr/>
                    <a:lstStyle/>
                    <a:p>
                      <a:r>
                        <a:rPr lang="en-US" dirty="0"/>
                        <a:t>Pending</a:t>
                      </a:r>
                      <a:endParaRPr lang="en-GB" dirty="0"/>
                    </a:p>
                  </a:txBody>
                  <a:tcPr/>
                </a:tc>
                <a:extLst>
                  <a:ext uri="{0D108BD9-81ED-4DB2-BD59-A6C34878D82A}">
                    <a16:rowId xmlns:a16="http://schemas.microsoft.com/office/drawing/2014/main" val="3057958689"/>
                  </a:ext>
                </a:extLst>
              </a:tr>
            </a:tbl>
          </a:graphicData>
        </a:graphic>
      </p:graphicFrame>
    </p:spTree>
    <p:extLst>
      <p:ext uri="{BB962C8B-B14F-4D97-AF65-F5344CB8AC3E}">
        <p14:creationId xmlns:p14="http://schemas.microsoft.com/office/powerpoint/2010/main" val="2483328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D0C38-2B1F-ECBA-3E46-2ED006FA7034}"/>
              </a:ext>
            </a:extLst>
          </p:cNvPr>
          <p:cNvSpPr>
            <a:spLocks noGrp="1"/>
          </p:cNvSpPr>
          <p:nvPr>
            <p:ph type="title"/>
          </p:nvPr>
        </p:nvSpPr>
        <p:spPr/>
        <p:txBody>
          <a:bodyPr/>
          <a:lstStyle/>
          <a:p>
            <a:r>
              <a:rPr lang="en-US" dirty="0"/>
              <a:t>Social media - LinkedIn</a:t>
            </a:r>
            <a:endParaRPr lang="en-GB" dirty="0"/>
          </a:p>
        </p:txBody>
      </p:sp>
      <p:sp>
        <p:nvSpPr>
          <p:cNvPr id="4" name="Text Placeholder 3">
            <a:extLst>
              <a:ext uri="{FF2B5EF4-FFF2-40B4-BE49-F238E27FC236}">
                <a16:creationId xmlns:a16="http://schemas.microsoft.com/office/drawing/2014/main" id="{82CD734F-A50D-3F02-8617-1321535D495D}"/>
              </a:ext>
            </a:extLst>
          </p:cNvPr>
          <p:cNvSpPr>
            <a:spLocks noGrp="1"/>
          </p:cNvSpPr>
          <p:nvPr>
            <p:ph type="body" sz="half" idx="2"/>
          </p:nvPr>
        </p:nvSpPr>
        <p:spPr/>
        <p:txBody>
          <a:bodyPr/>
          <a:lstStyle/>
          <a:p>
            <a:endParaRPr lang="en-US" sz="1600" dirty="0">
              <a:solidFill>
                <a:schemeClr val="accent1"/>
              </a:solidFill>
            </a:endParaRPr>
          </a:p>
          <a:p>
            <a:r>
              <a:rPr lang="en-US" sz="2800" dirty="0">
                <a:solidFill>
                  <a:schemeClr val="accent1"/>
                </a:solidFill>
              </a:rPr>
              <a:t>September 2024: 354 followers</a:t>
            </a:r>
          </a:p>
          <a:p>
            <a:r>
              <a:rPr lang="en-US" sz="2800" dirty="0">
                <a:solidFill>
                  <a:schemeClr val="accent1"/>
                </a:solidFill>
              </a:rPr>
              <a:t>December 2024: 409 followers </a:t>
            </a:r>
          </a:p>
          <a:p>
            <a:endParaRPr lang="en-GB" dirty="0"/>
          </a:p>
        </p:txBody>
      </p:sp>
      <p:sp>
        <p:nvSpPr>
          <p:cNvPr id="5" name="Footer Placeholder 4">
            <a:extLst>
              <a:ext uri="{FF2B5EF4-FFF2-40B4-BE49-F238E27FC236}">
                <a16:creationId xmlns:a16="http://schemas.microsoft.com/office/drawing/2014/main" id="{03071332-8919-9CEB-23A9-8153EF39CCD1}"/>
              </a:ext>
            </a:extLst>
          </p:cNvPr>
          <p:cNvSpPr>
            <a:spLocks noGrp="1"/>
          </p:cNvSpPr>
          <p:nvPr>
            <p:ph type="ftr" sz="quarter" idx="11"/>
          </p:nvPr>
        </p:nvSpPr>
        <p:spPr/>
        <p:txBody>
          <a:bodyPr/>
          <a:lstStyle/>
          <a:p>
            <a:r>
              <a:rPr lang="en-GB"/>
              <a:t>HEARTS WP Leaders Meeting #6 - 9 December 2024</a:t>
            </a:r>
          </a:p>
        </p:txBody>
      </p:sp>
      <p:sp>
        <p:nvSpPr>
          <p:cNvPr id="6" name="Arrow: Up 5">
            <a:extLst>
              <a:ext uri="{FF2B5EF4-FFF2-40B4-BE49-F238E27FC236}">
                <a16:creationId xmlns:a16="http://schemas.microsoft.com/office/drawing/2014/main" id="{07844BAA-A3C8-2384-7800-76C73D9F75C8}"/>
              </a:ext>
            </a:extLst>
          </p:cNvPr>
          <p:cNvSpPr/>
          <p:nvPr/>
        </p:nvSpPr>
        <p:spPr>
          <a:xfrm>
            <a:off x="983432" y="4365104"/>
            <a:ext cx="576064" cy="600747"/>
          </a:xfrm>
          <a:prstGeom prst="upArrow">
            <a:avLst/>
          </a:prstGeom>
          <a:solidFill>
            <a:schemeClr val="accent5">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4CA019AB-AEB6-F242-3A46-F37FBDBC6A69}"/>
              </a:ext>
            </a:extLst>
          </p:cNvPr>
          <p:cNvSpPr/>
          <p:nvPr/>
        </p:nvSpPr>
        <p:spPr>
          <a:xfrm>
            <a:off x="1703140" y="4203812"/>
            <a:ext cx="954107" cy="923330"/>
          </a:xfrm>
          <a:prstGeom prst="rect">
            <a:avLst/>
          </a:prstGeom>
          <a:noFill/>
        </p:spPr>
        <p:txBody>
          <a:bodyPr wrap="none" lIns="91440" tIns="45720" rIns="91440" bIns="45720">
            <a:spAutoFit/>
          </a:bodyPr>
          <a:lstStyle/>
          <a:p>
            <a:pPr algn="ctr"/>
            <a:r>
              <a:rPr lang="en-US"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55</a:t>
            </a:r>
            <a:endPar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13" name="Picture 12" descr="A screenshot of a graph">
            <a:extLst>
              <a:ext uri="{FF2B5EF4-FFF2-40B4-BE49-F238E27FC236}">
                <a16:creationId xmlns:a16="http://schemas.microsoft.com/office/drawing/2014/main" id="{5B98B7C3-745F-3C2B-FD7B-1826977EF510}"/>
              </a:ext>
            </a:extLst>
          </p:cNvPr>
          <p:cNvPicPr>
            <a:picLocks noChangeAspect="1"/>
          </p:cNvPicPr>
          <p:nvPr/>
        </p:nvPicPr>
        <p:blipFill>
          <a:blip r:embed="rId2"/>
          <a:stretch>
            <a:fillRect/>
          </a:stretch>
        </p:blipFill>
        <p:spPr>
          <a:xfrm>
            <a:off x="5663952" y="2497612"/>
            <a:ext cx="5556588" cy="3412399"/>
          </a:xfrm>
          <a:prstGeom prst="rect">
            <a:avLst/>
          </a:prstGeom>
        </p:spPr>
      </p:pic>
      <p:pic>
        <p:nvPicPr>
          <p:cNvPr id="15" name="Picture 14" descr="A screenshot of a phone">
            <a:extLst>
              <a:ext uri="{FF2B5EF4-FFF2-40B4-BE49-F238E27FC236}">
                <a16:creationId xmlns:a16="http://schemas.microsoft.com/office/drawing/2014/main" id="{4C63FD07-23D1-5EC0-6F85-A6D4FBD5DA62}"/>
              </a:ext>
            </a:extLst>
          </p:cNvPr>
          <p:cNvPicPr>
            <a:picLocks noChangeAspect="1"/>
          </p:cNvPicPr>
          <p:nvPr/>
        </p:nvPicPr>
        <p:blipFill>
          <a:blip r:embed="rId3"/>
          <a:stretch>
            <a:fillRect/>
          </a:stretch>
        </p:blipFill>
        <p:spPr>
          <a:xfrm>
            <a:off x="5663952" y="564999"/>
            <a:ext cx="5180747" cy="1765080"/>
          </a:xfrm>
          <a:prstGeom prst="rect">
            <a:avLst/>
          </a:prstGeom>
        </p:spPr>
      </p:pic>
    </p:spTree>
    <p:extLst>
      <p:ext uri="{BB962C8B-B14F-4D97-AF65-F5344CB8AC3E}">
        <p14:creationId xmlns:p14="http://schemas.microsoft.com/office/powerpoint/2010/main" val="1581102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AEF09-B588-613E-B76A-6C947832044D}"/>
              </a:ext>
            </a:extLst>
          </p:cNvPr>
          <p:cNvSpPr>
            <a:spLocks noGrp="1"/>
          </p:cNvSpPr>
          <p:nvPr>
            <p:ph type="title"/>
          </p:nvPr>
        </p:nvSpPr>
        <p:spPr/>
        <p:txBody>
          <a:bodyPr/>
          <a:lstStyle/>
          <a:p>
            <a:r>
              <a:rPr lang="en-US" dirty="0"/>
              <a:t>LinkedIn: CERN test run 2024</a:t>
            </a:r>
            <a:endParaRPr lang="en-GB" dirty="0"/>
          </a:p>
        </p:txBody>
      </p:sp>
      <p:sp>
        <p:nvSpPr>
          <p:cNvPr id="4" name="Footer Placeholder 3">
            <a:extLst>
              <a:ext uri="{FF2B5EF4-FFF2-40B4-BE49-F238E27FC236}">
                <a16:creationId xmlns:a16="http://schemas.microsoft.com/office/drawing/2014/main" id="{B5C4E083-3298-31B3-AE5B-1E01AAE876DE}"/>
              </a:ext>
            </a:extLst>
          </p:cNvPr>
          <p:cNvSpPr>
            <a:spLocks noGrp="1"/>
          </p:cNvSpPr>
          <p:nvPr>
            <p:ph type="ftr" sz="quarter" idx="11"/>
          </p:nvPr>
        </p:nvSpPr>
        <p:spPr/>
        <p:txBody>
          <a:bodyPr/>
          <a:lstStyle/>
          <a:p>
            <a:r>
              <a:rPr lang="en-GB"/>
              <a:t>HEARTS WP Leaders Meeting #6 - 9 December 2024</a:t>
            </a:r>
            <a:endParaRPr lang="en-GB" dirty="0"/>
          </a:p>
        </p:txBody>
      </p:sp>
      <p:pic>
        <p:nvPicPr>
          <p:cNvPr id="7" name="Picture 6">
            <a:extLst>
              <a:ext uri="{FF2B5EF4-FFF2-40B4-BE49-F238E27FC236}">
                <a16:creationId xmlns:a16="http://schemas.microsoft.com/office/drawing/2014/main" id="{507AA884-BD9C-C47A-934D-96F0FAF0871B}"/>
              </a:ext>
            </a:extLst>
          </p:cNvPr>
          <p:cNvPicPr>
            <a:picLocks noChangeAspect="1"/>
          </p:cNvPicPr>
          <p:nvPr/>
        </p:nvPicPr>
        <p:blipFill>
          <a:blip r:embed="rId2"/>
          <a:stretch>
            <a:fillRect/>
          </a:stretch>
        </p:blipFill>
        <p:spPr>
          <a:xfrm>
            <a:off x="477491" y="2323954"/>
            <a:ext cx="2533394" cy="3360038"/>
          </a:xfrm>
          <a:prstGeom prst="rect">
            <a:avLst/>
          </a:prstGeom>
        </p:spPr>
      </p:pic>
      <p:pic>
        <p:nvPicPr>
          <p:cNvPr id="10" name="Picture 9">
            <a:extLst>
              <a:ext uri="{FF2B5EF4-FFF2-40B4-BE49-F238E27FC236}">
                <a16:creationId xmlns:a16="http://schemas.microsoft.com/office/drawing/2014/main" id="{79CF4BD7-1FD9-09F0-188E-11D76DC3BCD7}"/>
              </a:ext>
            </a:extLst>
          </p:cNvPr>
          <p:cNvPicPr>
            <a:picLocks noChangeAspect="1"/>
          </p:cNvPicPr>
          <p:nvPr/>
        </p:nvPicPr>
        <p:blipFill>
          <a:blip r:embed="rId3"/>
          <a:stretch>
            <a:fillRect/>
          </a:stretch>
        </p:blipFill>
        <p:spPr>
          <a:xfrm>
            <a:off x="3392585" y="2236595"/>
            <a:ext cx="3439372" cy="3534755"/>
          </a:xfrm>
          <a:prstGeom prst="rect">
            <a:avLst/>
          </a:prstGeom>
        </p:spPr>
      </p:pic>
      <p:sp>
        <p:nvSpPr>
          <p:cNvPr id="11" name="TextBox 10">
            <a:extLst>
              <a:ext uri="{FF2B5EF4-FFF2-40B4-BE49-F238E27FC236}">
                <a16:creationId xmlns:a16="http://schemas.microsoft.com/office/drawing/2014/main" id="{4F1F1FDA-1CBD-A205-3F1F-3E0E5654191C}"/>
              </a:ext>
            </a:extLst>
          </p:cNvPr>
          <p:cNvSpPr txBox="1"/>
          <p:nvPr/>
        </p:nvSpPr>
        <p:spPr>
          <a:xfrm>
            <a:off x="1055055" y="1719694"/>
            <a:ext cx="1236833" cy="369332"/>
          </a:xfrm>
          <a:prstGeom prst="rect">
            <a:avLst/>
          </a:prstGeom>
          <a:noFill/>
        </p:spPr>
        <p:txBody>
          <a:bodyPr wrap="square" rtlCol="0">
            <a:spAutoFit/>
          </a:bodyPr>
          <a:lstStyle/>
          <a:p>
            <a:r>
              <a:rPr lang="en-US" dirty="0">
                <a:solidFill>
                  <a:srgbClr val="034DA3"/>
                </a:solidFill>
              </a:rPr>
              <a:t>Beginning </a:t>
            </a:r>
            <a:endParaRPr lang="en-GB" dirty="0">
              <a:solidFill>
                <a:srgbClr val="034DA3"/>
              </a:solidFill>
            </a:endParaRPr>
          </a:p>
        </p:txBody>
      </p:sp>
      <p:sp>
        <p:nvSpPr>
          <p:cNvPr id="14" name="TextBox 13">
            <a:extLst>
              <a:ext uri="{FF2B5EF4-FFF2-40B4-BE49-F238E27FC236}">
                <a16:creationId xmlns:a16="http://schemas.microsoft.com/office/drawing/2014/main" id="{8B23F1B7-A6CF-75D6-4406-E4AF02C72060}"/>
              </a:ext>
            </a:extLst>
          </p:cNvPr>
          <p:cNvSpPr txBox="1"/>
          <p:nvPr/>
        </p:nvSpPr>
        <p:spPr>
          <a:xfrm>
            <a:off x="4511824" y="1717253"/>
            <a:ext cx="888479" cy="369332"/>
          </a:xfrm>
          <a:prstGeom prst="rect">
            <a:avLst/>
          </a:prstGeom>
          <a:noFill/>
        </p:spPr>
        <p:txBody>
          <a:bodyPr wrap="square">
            <a:spAutoFit/>
          </a:bodyPr>
          <a:lstStyle/>
          <a:p>
            <a:r>
              <a:rPr lang="en-US" dirty="0">
                <a:solidFill>
                  <a:srgbClr val="034DA3"/>
                </a:solidFill>
              </a:rPr>
              <a:t>Middle</a:t>
            </a:r>
            <a:endParaRPr lang="en-GB" dirty="0">
              <a:solidFill>
                <a:srgbClr val="034DA3"/>
              </a:solidFill>
            </a:endParaRPr>
          </a:p>
        </p:txBody>
      </p:sp>
      <p:pic>
        <p:nvPicPr>
          <p:cNvPr id="16" name="Picture 15">
            <a:extLst>
              <a:ext uri="{FF2B5EF4-FFF2-40B4-BE49-F238E27FC236}">
                <a16:creationId xmlns:a16="http://schemas.microsoft.com/office/drawing/2014/main" id="{E867BF47-B73A-5B3B-9CBA-AA2995CBDD15}"/>
              </a:ext>
            </a:extLst>
          </p:cNvPr>
          <p:cNvPicPr>
            <a:picLocks noChangeAspect="1"/>
          </p:cNvPicPr>
          <p:nvPr/>
        </p:nvPicPr>
        <p:blipFill>
          <a:blip r:embed="rId4"/>
          <a:stretch>
            <a:fillRect/>
          </a:stretch>
        </p:blipFill>
        <p:spPr>
          <a:xfrm>
            <a:off x="7392144" y="2213088"/>
            <a:ext cx="3672408" cy="3505480"/>
          </a:xfrm>
          <a:prstGeom prst="rect">
            <a:avLst/>
          </a:prstGeom>
        </p:spPr>
      </p:pic>
      <p:sp>
        <p:nvSpPr>
          <p:cNvPr id="18" name="TextBox 17">
            <a:extLst>
              <a:ext uri="{FF2B5EF4-FFF2-40B4-BE49-F238E27FC236}">
                <a16:creationId xmlns:a16="http://schemas.microsoft.com/office/drawing/2014/main" id="{77AD54C1-171C-A7CA-2B3E-C2E00A1F0EBF}"/>
              </a:ext>
            </a:extLst>
          </p:cNvPr>
          <p:cNvSpPr txBox="1"/>
          <p:nvPr/>
        </p:nvSpPr>
        <p:spPr>
          <a:xfrm>
            <a:off x="8832304" y="1719694"/>
            <a:ext cx="648072" cy="369332"/>
          </a:xfrm>
          <a:prstGeom prst="rect">
            <a:avLst/>
          </a:prstGeom>
          <a:noFill/>
        </p:spPr>
        <p:txBody>
          <a:bodyPr wrap="square">
            <a:spAutoFit/>
          </a:bodyPr>
          <a:lstStyle/>
          <a:p>
            <a:r>
              <a:rPr lang="en-US" dirty="0">
                <a:solidFill>
                  <a:srgbClr val="034DA3"/>
                </a:solidFill>
              </a:rPr>
              <a:t>End</a:t>
            </a:r>
            <a:endParaRPr lang="en-GB" dirty="0"/>
          </a:p>
        </p:txBody>
      </p:sp>
    </p:spTree>
    <p:extLst>
      <p:ext uri="{BB962C8B-B14F-4D97-AF65-F5344CB8AC3E}">
        <p14:creationId xmlns:p14="http://schemas.microsoft.com/office/powerpoint/2010/main" val="2307110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5C4E083-3298-31B3-AE5B-1E01AAE876DE}"/>
              </a:ext>
            </a:extLst>
          </p:cNvPr>
          <p:cNvSpPr>
            <a:spLocks noGrp="1"/>
          </p:cNvSpPr>
          <p:nvPr>
            <p:ph type="ftr" sz="quarter" idx="11"/>
          </p:nvPr>
        </p:nvSpPr>
        <p:spPr/>
        <p:txBody>
          <a:bodyPr/>
          <a:lstStyle/>
          <a:p>
            <a:r>
              <a:rPr lang="en-GB"/>
              <a:t>HEARTS WP Leaders Meeting #6 - 9 December 2024</a:t>
            </a:r>
            <a:endParaRPr lang="en-GB" dirty="0"/>
          </a:p>
        </p:txBody>
      </p:sp>
      <p:sp>
        <p:nvSpPr>
          <p:cNvPr id="2" name="Title 1">
            <a:extLst>
              <a:ext uri="{FF2B5EF4-FFF2-40B4-BE49-F238E27FC236}">
                <a16:creationId xmlns:a16="http://schemas.microsoft.com/office/drawing/2014/main" id="{E7CAEF09-B588-613E-B76A-6C947832044D}"/>
              </a:ext>
            </a:extLst>
          </p:cNvPr>
          <p:cNvSpPr>
            <a:spLocks noGrp="1"/>
          </p:cNvSpPr>
          <p:nvPr>
            <p:ph type="title"/>
          </p:nvPr>
        </p:nvSpPr>
        <p:spPr/>
        <p:txBody>
          <a:bodyPr/>
          <a:lstStyle/>
          <a:p>
            <a:r>
              <a:rPr lang="en-US" dirty="0"/>
              <a:t>LinkedIn: CERN test run 2024</a:t>
            </a:r>
            <a:endParaRPr lang="en-GB" dirty="0"/>
          </a:p>
        </p:txBody>
      </p:sp>
      <p:pic>
        <p:nvPicPr>
          <p:cNvPr id="20" name="Picture 19">
            <a:extLst>
              <a:ext uri="{FF2B5EF4-FFF2-40B4-BE49-F238E27FC236}">
                <a16:creationId xmlns:a16="http://schemas.microsoft.com/office/drawing/2014/main" id="{826C8DDE-870C-7F7C-293C-6D326C1CED52}"/>
              </a:ext>
            </a:extLst>
          </p:cNvPr>
          <p:cNvPicPr>
            <a:picLocks noChangeAspect="1"/>
          </p:cNvPicPr>
          <p:nvPr/>
        </p:nvPicPr>
        <p:blipFill>
          <a:blip r:embed="rId2"/>
          <a:stretch>
            <a:fillRect/>
          </a:stretch>
        </p:blipFill>
        <p:spPr>
          <a:xfrm>
            <a:off x="551384" y="1524149"/>
            <a:ext cx="5195539" cy="3978491"/>
          </a:xfrm>
          <a:prstGeom prst="rect">
            <a:avLst/>
          </a:prstGeom>
        </p:spPr>
      </p:pic>
      <p:pic>
        <p:nvPicPr>
          <p:cNvPr id="22" name="Picture 21">
            <a:extLst>
              <a:ext uri="{FF2B5EF4-FFF2-40B4-BE49-F238E27FC236}">
                <a16:creationId xmlns:a16="http://schemas.microsoft.com/office/drawing/2014/main" id="{68D2F212-4A2D-90C1-90BC-64A1300C14C6}"/>
              </a:ext>
            </a:extLst>
          </p:cNvPr>
          <p:cNvPicPr>
            <a:picLocks noChangeAspect="1"/>
          </p:cNvPicPr>
          <p:nvPr/>
        </p:nvPicPr>
        <p:blipFill>
          <a:blip r:embed="rId3"/>
          <a:stretch>
            <a:fillRect/>
          </a:stretch>
        </p:blipFill>
        <p:spPr>
          <a:xfrm>
            <a:off x="6275573" y="1469757"/>
            <a:ext cx="3755654" cy="4575982"/>
          </a:xfrm>
          <a:prstGeom prst="rect">
            <a:avLst/>
          </a:prstGeom>
        </p:spPr>
      </p:pic>
    </p:spTree>
    <p:extLst>
      <p:ext uri="{BB962C8B-B14F-4D97-AF65-F5344CB8AC3E}">
        <p14:creationId xmlns:p14="http://schemas.microsoft.com/office/powerpoint/2010/main" val="3146128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DD8A1D2-2A54-5243-F308-9EAB128FBCD9}"/>
              </a:ext>
            </a:extLst>
          </p:cNvPr>
          <p:cNvSpPr>
            <a:spLocks noGrp="1"/>
          </p:cNvSpPr>
          <p:nvPr>
            <p:ph type="title"/>
          </p:nvPr>
        </p:nvSpPr>
        <p:spPr/>
        <p:txBody>
          <a:bodyPr/>
          <a:lstStyle/>
          <a:p>
            <a:r>
              <a:rPr lang="en-US" dirty="0"/>
              <a:t>Article</a:t>
            </a:r>
            <a:endParaRPr lang="en-GB" dirty="0"/>
          </a:p>
        </p:txBody>
      </p:sp>
      <p:sp>
        <p:nvSpPr>
          <p:cNvPr id="7" name="Content Placeholder 6">
            <a:extLst>
              <a:ext uri="{FF2B5EF4-FFF2-40B4-BE49-F238E27FC236}">
                <a16:creationId xmlns:a16="http://schemas.microsoft.com/office/drawing/2014/main" id="{36489469-1BF0-4B76-2C4C-D8EC9D5C95E4}"/>
              </a:ext>
            </a:extLst>
          </p:cNvPr>
          <p:cNvSpPr>
            <a:spLocks noGrp="1"/>
          </p:cNvSpPr>
          <p:nvPr>
            <p:ph idx="1"/>
          </p:nvPr>
        </p:nvSpPr>
        <p:spPr>
          <a:xfrm>
            <a:off x="838200" y="2780928"/>
            <a:ext cx="10515600" cy="2107432"/>
          </a:xfrm>
        </p:spPr>
        <p:txBody>
          <a:bodyPr/>
          <a:lstStyle/>
          <a:p>
            <a:r>
              <a:rPr lang="en-US" dirty="0" err="1">
                <a:solidFill>
                  <a:srgbClr val="034DA3"/>
                </a:solidFill>
              </a:rPr>
              <a:t>Summarising</a:t>
            </a:r>
            <a:r>
              <a:rPr lang="en-US" dirty="0">
                <a:solidFill>
                  <a:srgbClr val="034DA3"/>
                </a:solidFill>
              </a:rPr>
              <a:t> the 2024 test run</a:t>
            </a:r>
          </a:p>
          <a:p>
            <a:r>
              <a:rPr lang="en-US" dirty="0">
                <a:solidFill>
                  <a:srgbClr val="034DA3"/>
                </a:solidFill>
              </a:rPr>
              <a:t>With quotes from users</a:t>
            </a:r>
          </a:p>
          <a:p>
            <a:r>
              <a:rPr lang="en-US" dirty="0">
                <a:solidFill>
                  <a:srgbClr val="034DA3"/>
                </a:solidFill>
              </a:rPr>
              <a:t>To be published on: HEARTS website, Accelerating News, EU Projects website and newsletter</a:t>
            </a:r>
          </a:p>
        </p:txBody>
      </p:sp>
      <p:sp>
        <p:nvSpPr>
          <p:cNvPr id="4" name="Footer Placeholder 3">
            <a:extLst>
              <a:ext uri="{FF2B5EF4-FFF2-40B4-BE49-F238E27FC236}">
                <a16:creationId xmlns:a16="http://schemas.microsoft.com/office/drawing/2014/main" id="{0481C696-4089-BD08-6031-4E494EBE060E}"/>
              </a:ext>
            </a:extLst>
          </p:cNvPr>
          <p:cNvSpPr>
            <a:spLocks noGrp="1"/>
          </p:cNvSpPr>
          <p:nvPr>
            <p:ph type="ftr" sz="quarter" idx="11"/>
          </p:nvPr>
        </p:nvSpPr>
        <p:spPr/>
        <p:txBody>
          <a:bodyPr/>
          <a:lstStyle/>
          <a:p>
            <a:r>
              <a:rPr lang="en-GB"/>
              <a:t>HEARTS WP Leaders Meeting #6 - 9 December 2024</a:t>
            </a:r>
          </a:p>
        </p:txBody>
      </p:sp>
    </p:spTree>
    <p:extLst>
      <p:ext uri="{BB962C8B-B14F-4D97-AF65-F5344CB8AC3E}">
        <p14:creationId xmlns:p14="http://schemas.microsoft.com/office/powerpoint/2010/main" val="1230094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DD8A1D2-2A54-5243-F308-9EAB128FBCD9}"/>
              </a:ext>
            </a:extLst>
          </p:cNvPr>
          <p:cNvSpPr>
            <a:spLocks noGrp="1"/>
          </p:cNvSpPr>
          <p:nvPr>
            <p:ph type="title"/>
          </p:nvPr>
        </p:nvSpPr>
        <p:spPr/>
        <p:txBody>
          <a:bodyPr/>
          <a:lstStyle/>
          <a:p>
            <a:r>
              <a:rPr lang="en-US" dirty="0"/>
              <a:t>Article (continued): User comments</a:t>
            </a:r>
            <a:endParaRPr lang="en-GB" dirty="0"/>
          </a:p>
        </p:txBody>
      </p:sp>
      <p:sp>
        <p:nvSpPr>
          <p:cNvPr id="4" name="Footer Placeholder 3">
            <a:extLst>
              <a:ext uri="{FF2B5EF4-FFF2-40B4-BE49-F238E27FC236}">
                <a16:creationId xmlns:a16="http://schemas.microsoft.com/office/drawing/2014/main" id="{0481C696-4089-BD08-6031-4E494EBE060E}"/>
              </a:ext>
            </a:extLst>
          </p:cNvPr>
          <p:cNvSpPr>
            <a:spLocks noGrp="1"/>
          </p:cNvSpPr>
          <p:nvPr>
            <p:ph type="ftr" sz="quarter" idx="11"/>
          </p:nvPr>
        </p:nvSpPr>
        <p:spPr/>
        <p:txBody>
          <a:bodyPr/>
          <a:lstStyle/>
          <a:p>
            <a:r>
              <a:rPr lang="en-GB"/>
              <a:t>HEARTS WP Leaders Meeting #6 - 9 December 2024</a:t>
            </a:r>
          </a:p>
        </p:txBody>
      </p:sp>
      <p:sp>
        <p:nvSpPr>
          <p:cNvPr id="9" name="TextBox 8">
            <a:extLst>
              <a:ext uri="{FF2B5EF4-FFF2-40B4-BE49-F238E27FC236}">
                <a16:creationId xmlns:a16="http://schemas.microsoft.com/office/drawing/2014/main" id="{BB2FF522-7E98-7487-3F40-7DB9A81C2D80}"/>
              </a:ext>
            </a:extLst>
          </p:cNvPr>
          <p:cNvSpPr txBox="1"/>
          <p:nvPr/>
        </p:nvSpPr>
        <p:spPr>
          <a:xfrm>
            <a:off x="695400" y="2136338"/>
            <a:ext cx="4536504" cy="2862322"/>
          </a:xfrm>
          <a:prstGeom prst="rect">
            <a:avLst/>
          </a:prstGeom>
          <a:noFill/>
        </p:spPr>
        <p:txBody>
          <a:bodyPr wrap="square">
            <a:spAutoFit/>
          </a:bodyPr>
          <a:lstStyle/>
          <a:p>
            <a:r>
              <a:rPr lang="en-GB" dirty="0">
                <a:solidFill>
                  <a:srgbClr val="034DA3"/>
                </a:solidFill>
              </a:rPr>
              <a:t>“For space applications, if you cannot test a device, you cannot get it in the air. The HEARTS set-up provides unique testing capabilities, allowing users to expose components to very-high-energy heavy ions. We do not need such conditions for all of our testing needs, but for those that we do need them for, the CERN facility offers good potential.” - </a:t>
            </a:r>
            <a:r>
              <a:rPr lang="en-GB" sz="1800" b="0" i="1" u="none" strike="noStrike" dirty="0">
                <a:solidFill>
                  <a:srgbClr val="034DA3"/>
                </a:solidFill>
                <a:effectLst/>
              </a:rPr>
              <a:t>Renaud </a:t>
            </a:r>
            <a:r>
              <a:rPr lang="en-GB" sz="1800" b="0" i="1" u="none" strike="noStrike" dirty="0" err="1">
                <a:solidFill>
                  <a:srgbClr val="034DA3"/>
                </a:solidFill>
                <a:effectLst/>
              </a:rPr>
              <a:t>Mangeret</a:t>
            </a:r>
            <a:r>
              <a:rPr lang="en-GB" sz="1800" b="0" i="1" u="none" strike="noStrike" dirty="0">
                <a:solidFill>
                  <a:srgbClr val="034DA3"/>
                </a:solidFill>
                <a:effectLst/>
              </a:rPr>
              <a:t>, Airbus radiation expert</a:t>
            </a:r>
            <a:endParaRPr lang="en-GB" i="1" dirty="0">
              <a:solidFill>
                <a:srgbClr val="034DA3"/>
              </a:solidFill>
            </a:endParaRPr>
          </a:p>
        </p:txBody>
      </p:sp>
      <p:sp>
        <p:nvSpPr>
          <p:cNvPr id="11" name="Rectangle 10">
            <a:extLst>
              <a:ext uri="{FF2B5EF4-FFF2-40B4-BE49-F238E27FC236}">
                <a16:creationId xmlns:a16="http://schemas.microsoft.com/office/drawing/2014/main" id="{4AD27852-4425-2F1B-2D4E-8D74C86C6653}"/>
              </a:ext>
            </a:extLst>
          </p:cNvPr>
          <p:cNvSpPr/>
          <p:nvPr/>
        </p:nvSpPr>
        <p:spPr>
          <a:xfrm>
            <a:off x="221176" y="1448912"/>
            <a:ext cx="595035" cy="1569660"/>
          </a:xfrm>
          <a:prstGeom prst="rect">
            <a:avLst/>
          </a:prstGeom>
          <a:noFill/>
        </p:spPr>
        <p:txBody>
          <a:bodyPr wrap="none" lIns="91440" tIns="45720" rIns="91440" bIns="45720">
            <a:spAutoFit/>
          </a:bodyPr>
          <a:lstStyle/>
          <a:p>
            <a:pPr algn="ctr"/>
            <a:r>
              <a:rPr lang="en-US" sz="9600" b="0" cap="none" spc="0" dirty="0">
                <a:ln w="0"/>
                <a:solidFill>
                  <a:schemeClr val="accent1"/>
                </a:solidFill>
                <a:effectLst>
                  <a:outerShdw blurRad="38100" dist="25400" dir="5400000" algn="ctr" rotWithShape="0">
                    <a:srgbClr val="6E747A">
                      <a:alpha val="43000"/>
                    </a:srgbClr>
                  </a:outerShdw>
                </a:effectLst>
              </a:rPr>
              <a:t>“</a:t>
            </a:r>
          </a:p>
        </p:txBody>
      </p:sp>
      <p:sp>
        <p:nvSpPr>
          <p:cNvPr id="13" name="TextBox 12">
            <a:extLst>
              <a:ext uri="{FF2B5EF4-FFF2-40B4-BE49-F238E27FC236}">
                <a16:creationId xmlns:a16="http://schemas.microsoft.com/office/drawing/2014/main" id="{7D9B2196-7877-E992-C778-4482A955AB4A}"/>
              </a:ext>
            </a:extLst>
          </p:cNvPr>
          <p:cNvSpPr txBox="1"/>
          <p:nvPr/>
        </p:nvSpPr>
        <p:spPr>
          <a:xfrm>
            <a:off x="6456040" y="2136338"/>
            <a:ext cx="4176464" cy="3693319"/>
          </a:xfrm>
          <a:prstGeom prst="rect">
            <a:avLst/>
          </a:prstGeom>
          <a:noFill/>
        </p:spPr>
        <p:txBody>
          <a:bodyPr wrap="square">
            <a:spAutoFit/>
          </a:bodyPr>
          <a:lstStyle/>
          <a:p>
            <a:pPr rtl="0">
              <a:spcBef>
                <a:spcPts val="0"/>
              </a:spcBef>
              <a:spcAft>
                <a:spcPts val="0"/>
              </a:spcAft>
            </a:pPr>
            <a:r>
              <a:rPr lang="en-GB" sz="1800" b="0" i="0" u="none" strike="noStrike" dirty="0">
                <a:solidFill>
                  <a:srgbClr val="034DA3"/>
                </a:solidFill>
                <a:effectLst/>
                <a:latin typeface="+mj-lt"/>
              </a:rPr>
              <a:t>“…the results obtained during the test campaign will drive the design of next generation </a:t>
            </a:r>
            <a:r>
              <a:rPr lang="en-GB" sz="1800" b="0" i="0" u="none" strike="noStrike" dirty="0" err="1">
                <a:solidFill>
                  <a:srgbClr val="034DA3"/>
                </a:solidFill>
                <a:effectLst/>
                <a:latin typeface="+mj-lt"/>
              </a:rPr>
              <a:t>NaviLEO</a:t>
            </a:r>
            <a:r>
              <a:rPr lang="en-GB" sz="1800" b="0" i="0" u="none" strike="noStrike" dirty="0">
                <a:solidFill>
                  <a:srgbClr val="034DA3"/>
                </a:solidFill>
                <a:effectLst/>
                <a:latin typeface="+mj-lt"/>
              </a:rPr>
              <a:t>, </a:t>
            </a:r>
            <a:r>
              <a:rPr lang="en-GB" sz="1800" b="0" i="0" u="none" strike="noStrike" dirty="0" err="1">
                <a:solidFill>
                  <a:srgbClr val="034DA3"/>
                </a:solidFill>
                <a:effectLst/>
                <a:latin typeface="+mj-lt"/>
              </a:rPr>
              <a:t>NaviGEO</a:t>
            </a:r>
            <a:r>
              <a:rPr lang="en-GB" sz="1800" b="0" i="0" u="none" strike="noStrike" dirty="0">
                <a:solidFill>
                  <a:srgbClr val="034DA3"/>
                </a:solidFill>
                <a:effectLst/>
                <a:latin typeface="+mj-lt"/>
              </a:rPr>
              <a:t> and </a:t>
            </a:r>
            <a:r>
              <a:rPr lang="en-GB" sz="1800" b="0" i="0" u="none" strike="noStrike" dirty="0" err="1">
                <a:solidFill>
                  <a:srgbClr val="034DA3"/>
                </a:solidFill>
                <a:effectLst/>
                <a:latin typeface="+mj-lt"/>
              </a:rPr>
              <a:t>NaviMoon</a:t>
            </a:r>
            <a:r>
              <a:rPr lang="en-GB" sz="1800" b="0" i="0" u="none" strike="noStrike" dirty="0">
                <a:solidFill>
                  <a:srgbClr val="034DA3"/>
                </a:solidFill>
                <a:effectLst/>
                <a:latin typeface="+mj-lt"/>
              </a:rPr>
              <a:t> GNSS receivers, which are typically required to operate reliably in harsh radiation environments.</a:t>
            </a:r>
            <a:r>
              <a:rPr lang="en-GB" dirty="0">
                <a:solidFill>
                  <a:srgbClr val="034DA3"/>
                </a:solidFill>
                <a:latin typeface="+mj-lt"/>
              </a:rPr>
              <a:t> </a:t>
            </a:r>
            <a:r>
              <a:rPr lang="en-GB" sz="1800" b="0" i="0" u="none" strike="noStrike" dirty="0">
                <a:solidFill>
                  <a:srgbClr val="034DA3"/>
                </a:solidFill>
                <a:effectLst/>
                <a:latin typeface="+mj-lt"/>
              </a:rPr>
              <a:t>This would have been almost impossible without CERN's high energy beam.” - </a:t>
            </a:r>
            <a:r>
              <a:rPr lang="en-GB" sz="1800" b="0" i="1" u="none" strike="noStrike" dirty="0" err="1">
                <a:solidFill>
                  <a:srgbClr val="034DA3"/>
                </a:solidFill>
                <a:effectLst/>
                <a:latin typeface="+mj-lt"/>
              </a:rPr>
              <a:t>Kévin</a:t>
            </a:r>
            <a:r>
              <a:rPr lang="en-GB" sz="1800" b="0" i="1" u="none" strike="noStrike" dirty="0">
                <a:solidFill>
                  <a:srgbClr val="034DA3"/>
                </a:solidFill>
                <a:effectLst/>
                <a:latin typeface="+mj-lt"/>
              </a:rPr>
              <a:t> Fischer, HW engineer at SPΛCEPNT</a:t>
            </a:r>
          </a:p>
          <a:p>
            <a:pPr rtl="0">
              <a:spcBef>
                <a:spcPts val="0"/>
              </a:spcBef>
              <a:spcAft>
                <a:spcPts val="0"/>
              </a:spcAft>
            </a:pPr>
            <a:r>
              <a:rPr lang="en-GB" sz="1800" b="0" i="0" u="none" strike="noStrike" dirty="0">
                <a:solidFill>
                  <a:srgbClr val="034DA3"/>
                </a:solidFill>
                <a:effectLst/>
                <a:latin typeface="+mj-lt"/>
              </a:rPr>
              <a:t> </a:t>
            </a:r>
            <a:endParaRPr lang="en-GB" b="0" dirty="0">
              <a:solidFill>
                <a:srgbClr val="034DA3"/>
              </a:solidFill>
              <a:effectLst/>
              <a:latin typeface="+mj-lt"/>
            </a:endParaRPr>
          </a:p>
          <a:p>
            <a:br>
              <a:rPr lang="en-GB" dirty="0"/>
            </a:br>
            <a:endParaRPr lang="en-GB" dirty="0"/>
          </a:p>
        </p:txBody>
      </p:sp>
      <p:sp>
        <p:nvSpPr>
          <p:cNvPr id="16" name="Rectangle 15">
            <a:extLst>
              <a:ext uri="{FF2B5EF4-FFF2-40B4-BE49-F238E27FC236}">
                <a16:creationId xmlns:a16="http://schemas.microsoft.com/office/drawing/2014/main" id="{73834A37-F207-E90F-2652-0389623783B2}"/>
              </a:ext>
            </a:extLst>
          </p:cNvPr>
          <p:cNvSpPr/>
          <p:nvPr/>
        </p:nvSpPr>
        <p:spPr>
          <a:xfrm>
            <a:off x="10128448" y="4653136"/>
            <a:ext cx="595036" cy="1569660"/>
          </a:xfrm>
          <a:prstGeom prst="rect">
            <a:avLst/>
          </a:prstGeom>
          <a:noFill/>
        </p:spPr>
        <p:txBody>
          <a:bodyPr wrap="none" lIns="91440" tIns="45720" rIns="91440" bIns="45720">
            <a:spAutoFit/>
          </a:bodyPr>
          <a:lstStyle/>
          <a:p>
            <a:pPr algn="ctr"/>
            <a:r>
              <a:rPr lang="en-US" sz="9600" b="0" cap="none" spc="0" dirty="0">
                <a:ln w="0"/>
                <a:solidFill>
                  <a:schemeClr val="accent1"/>
                </a:solidFill>
                <a:effectLst>
                  <a:outerShdw blurRad="38100" dist="25400" dir="5400000" algn="ctr" rotWithShape="0">
                    <a:srgbClr val="6E747A">
                      <a:alpha val="43000"/>
                    </a:srgbClr>
                  </a:outerShdw>
                </a:effectLst>
              </a:rPr>
              <a:t>”</a:t>
            </a:r>
          </a:p>
        </p:txBody>
      </p:sp>
    </p:spTree>
    <p:extLst>
      <p:ext uri="{BB962C8B-B14F-4D97-AF65-F5344CB8AC3E}">
        <p14:creationId xmlns:p14="http://schemas.microsoft.com/office/powerpoint/2010/main" val="2426368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DD8A1D2-2A54-5243-F308-9EAB128FBCD9}"/>
              </a:ext>
            </a:extLst>
          </p:cNvPr>
          <p:cNvSpPr>
            <a:spLocks noGrp="1"/>
          </p:cNvSpPr>
          <p:nvPr>
            <p:ph type="title"/>
          </p:nvPr>
        </p:nvSpPr>
        <p:spPr/>
        <p:txBody>
          <a:bodyPr/>
          <a:lstStyle/>
          <a:p>
            <a:r>
              <a:rPr lang="en-US" dirty="0"/>
              <a:t>Article (continued): User comments</a:t>
            </a:r>
            <a:endParaRPr lang="en-GB" dirty="0"/>
          </a:p>
        </p:txBody>
      </p:sp>
      <p:sp>
        <p:nvSpPr>
          <p:cNvPr id="4" name="Footer Placeholder 3">
            <a:extLst>
              <a:ext uri="{FF2B5EF4-FFF2-40B4-BE49-F238E27FC236}">
                <a16:creationId xmlns:a16="http://schemas.microsoft.com/office/drawing/2014/main" id="{0481C696-4089-BD08-6031-4E494EBE060E}"/>
              </a:ext>
            </a:extLst>
          </p:cNvPr>
          <p:cNvSpPr>
            <a:spLocks noGrp="1"/>
          </p:cNvSpPr>
          <p:nvPr>
            <p:ph type="ftr" sz="quarter" idx="11"/>
          </p:nvPr>
        </p:nvSpPr>
        <p:spPr/>
        <p:txBody>
          <a:bodyPr/>
          <a:lstStyle/>
          <a:p>
            <a:r>
              <a:rPr lang="en-GB"/>
              <a:t>HEARTS WP Leaders Meeting #6 - 9 December 2024</a:t>
            </a:r>
          </a:p>
        </p:txBody>
      </p:sp>
      <p:sp>
        <p:nvSpPr>
          <p:cNvPr id="9" name="TextBox 8">
            <a:extLst>
              <a:ext uri="{FF2B5EF4-FFF2-40B4-BE49-F238E27FC236}">
                <a16:creationId xmlns:a16="http://schemas.microsoft.com/office/drawing/2014/main" id="{BB2FF522-7E98-7487-3F40-7DB9A81C2D80}"/>
              </a:ext>
            </a:extLst>
          </p:cNvPr>
          <p:cNvSpPr txBox="1"/>
          <p:nvPr/>
        </p:nvSpPr>
        <p:spPr>
          <a:xfrm>
            <a:off x="695400" y="2136338"/>
            <a:ext cx="4176464" cy="1754326"/>
          </a:xfrm>
          <a:prstGeom prst="rect">
            <a:avLst/>
          </a:prstGeom>
          <a:noFill/>
        </p:spPr>
        <p:txBody>
          <a:bodyPr wrap="square">
            <a:spAutoFit/>
          </a:bodyPr>
          <a:lstStyle/>
          <a:p>
            <a:r>
              <a:rPr lang="en-GB" dirty="0">
                <a:solidFill>
                  <a:srgbClr val="034DA3"/>
                </a:solidFill>
              </a:rPr>
              <a:t>“We could do all the tests we had planned, the set up was as expected, it went smoothly and the flux was in the expected range. It’s hugely important to have testing facilities like this here in Europe.” -  </a:t>
            </a:r>
            <a:r>
              <a:rPr lang="en-GB" i="1" dirty="0" err="1">
                <a:solidFill>
                  <a:srgbClr val="034DA3"/>
                </a:solidFill>
              </a:rPr>
              <a:t>Mynaric</a:t>
            </a:r>
            <a:r>
              <a:rPr lang="en-GB" i="1" dirty="0">
                <a:solidFill>
                  <a:srgbClr val="034DA3"/>
                </a:solidFill>
              </a:rPr>
              <a:t> AG team</a:t>
            </a:r>
          </a:p>
        </p:txBody>
      </p:sp>
      <p:sp>
        <p:nvSpPr>
          <p:cNvPr id="11" name="Rectangle 10">
            <a:extLst>
              <a:ext uri="{FF2B5EF4-FFF2-40B4-BE49-F238E27FC236}">
                <a16:creationId xmlns:a16="http://schemas.microsoft.com/office/drawing/2014/main" id="{4AD27852-4425-2F1B-2D4E-8D74C86C6653}"/>
              </a:ext>
            </a:extLst>
          </p:cNvPr>
          <p:cNvSpPr/>
          <p:nvPr/>
        </p:nvSpPr>
        <p:spPr>
          <a:xfrm>
            <a:off x="221176" y="1448912"/>
            <a:ext cx="595035" cy="1569660"/>
          </a:xfrm>
          <a:prstGeom prst="rect">
            <a:avLst/>
          </a:prstGeom>
          <a:noFill/>
        </p:spPr>
        <p:txBody>
          <a:bodyPr wrap="none" lIns="91440" tIns="45720" rIns="91440" bIns="45720">
            <a:spAutoFit/>
          </a:bodyPr>
          <a:lstStyle/>
          <a:p>
            <a:pPr algn="ctr"/>
            <a:r>
              <a:rPr lang="en-US" sz="9600" b="0" cap="none" spc="0" dirty="0">
                <a:ln w="0"/>
                <a:solidFill>
                  <a:schemeClr val="accent1"/>
                </a:solidFill>
                <a:effectLst>
                  <a:outerShdw blurRad="38100" dist="25400" dir="5400000" algn="ctr" rotWithShape="0">
                    <a:srgbClr val="6E747A">
                      <a:alpha val="43000"/>
                    </a:srgbClr>
                  </a:outerShdw>
                </a:effectLst>
              </a:rPr>
              <a:t>“</a:t>
            </a:r>
          </a:p>
        </p:txBody>
      </p:sp>
      <p:sp>
        <p:nvSpPr>
          <p:cNvPr id="13" name="TextBox 12">
            <a:extLst>
              <a:ext uri="{FF2B5EF4-FFF2-40B4-BE49-F238E27FC236}">
                <a16:creationId xmlns:a16="http://schemas.microsoft.com/office/drawing/2014/main" id="{7D9B2196-7877-E992-C778-4482A955AB4A}"/>
              </a:ext>
            </a:extLst>
          </p:cNvPr>
          <p:cNvSpPr txBox="1"/>
          <p:nvPr/>
        </p:nvSpPr>
        <p:spPr>
          <a:xfrm>
            <a:off x="5663952" y="2109563"/>
            <a:ext cx="4176464" cy="3139321"/>
          </a:xfrm>
          <a:prstGeom prst="rect">
            <a:avLst/>
          </a:prstGeom>
          <a:noFill/>
        </p:spPr>
        <p:txBody>
          <a:bodyPr wrap="square">
            <a:spAutoFit/>
          </a:bodyPr>
          <a:lstStyle/>
          <a:p>
            <a:pPr rtl="0">
              <a:spcBef>
                <a:spcPts val="0"/>
              </a:spcBef>
              <a:spcAft>
                <a:spcPts val="0"/>
              </a:spcAft>
            </a:pPr>
            <a:r>
              <a:rPr lang="en-GB" sz="1800" b="0" i="0" u="none" strike="noStrike" dirty="0">
                <a:solidFill>
                  <a:srgbClr val="034DA3"/>
                </a:solidFill>
                <a:effectLst/>
                <a:latin typeface="+mj-lt"/>
              </a:rPr>
              <a:t>“For the first ever user campaign, it went really well. The team really supported us, they were very flexible and responsive and took care of everything. It is becoming more important, technologically and politically, to have high penetration range testing for space applications in Europe.” – </a:t>
            </a:r>
            <a:r>
              <a:rPr lang="en-GB" sz="1800" b="0" i="1" u="none" strike="noStrike" dirty="0">
                <a:solidFill>
                  <a:srgbClr val="034DA3"/>
                </a:solidFill>
                <a:effectLst/>
                <a:latin typeface="+mj-lt"/>
              </a:rPr>
              <a:t>TESAT team</a:t>
            </a:r>
            <a:endParaRPr lang="en-GB" b="0" i="1" dirty="0">
              <a:solidFill>
                <a:srgbClr val="034DA3"/>
              </a:solidFill>
              <a:effectLst/>
              <a:latin typeface="+mj-lt"/>
            </a:endParaRPr>
          </a:p>
          <a:p>
            <a:br>
              <a:rPr lang="en-GB" dirty="0"/>
            </a:br>
            <a:endParaRPr lang="en-GB" dirty="0"/>
          </a:p>
        </p:txBody>
      </p:sp>
      <p:sp>
        <p:nvSpPr>
          <p:cNvPr id="16" name="Rectangle 15">
            <a:extLst>
              <a:ext uri="{FF2B5EF4-FFF2-40B4-BE49-F238E27FC236}">
                <a16:creationId xmlns:a16="http://schemas.microsoft.com/office/drawing/2014/main" id="{73834A37-F207-E90F-2652-0389623783B2}"/>
              </a:ext>
            </a:extLst>
          </p:cNvPr>
          <p:cNvSpPr/>
          <p:nvPr/>
        </p:nvSpPr>
        <p:spPr>
          <a:xfrm>
            <a:off x="10128448" y="4653136"/>
            <a:ext cx="595036" cy="1569660"/>
          </a:xfrm>
          <a:prstGeom prst="rect">
            <a:avLst/>
          </a:prstGeom>
          <a:noFill/>
        </p:spPr>
        <p:txBody>
          <a:bodyPr wrap="none" lIns="91440" tIns="45720" rIns="91440" bIns="45720">
            <a:spAutoFit/>
          </a:bodyPr>
          <a:lstStyle/>
          <a:p>
            <a:pPr algn="ctr"/>
            <a:r>
              <a:rPr lang="en-US" sz="9600" b="0" cap="none" spc="0" dirty="0">
                <a:ln w="0"/>
                <a:solidFill>
                  <a:schemeClr val="accent1"/>
                </a:solidFill>
                <a:effectLst>
                  <a:outerShdw blurRad="38100" dist="25400" dir="5400000" algn="ctr" rotWithShape="0">
                    <a:srgbClr val="6E747A">
                      <a:alpha val="43000"/>
                    </a:srgbClr>
                  </a:outerShdw>
                </a:effectLst>
              </a:rPr>
              <a:t>”</a:t>
            </a:r>
          </a:p>
        </p:txBody>
      </p:sp>
    </p:spTree>
    <p:extLst>
      <p:ext uri="{BB962C8B-B14F-4D97-AF65-F5344CB8AC3E}">
        <p14:creationId xmlns:p14="http://schemas.microsoft.com/office/powerpoint/2010/main" val="807036772"/>
      </p:ext>
    </p:extLst>
  </p:cSld>
  <p:clrMapOvr>
    <a:masterClrMapping/>
  </p:clrMapOvr>
</p:sld>
</file>

<file path=ppt/theme/theme1.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625A8A6F1B7A04C83B6C332FAFEF4E6" ma:contentTypeVersion="0" ma:contentTypeDescription="Create a new document." ma:contentTypeScope="" ma:versionID="fb8b00b907be45f467c39999d89e4408">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41CF59E-9F68-4C65-A97D-90C6714BA2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1B81A68-0725-445C-A121-1669D6BEC9DB}">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9CE991EF-3D82-46B1-B637-757D2AD10B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5894</TotalTime>
  <Words>677</Words>
  <Application>Microsoft Office PowerPoint</Application>
  <PresentationFormat>Widescreen</PresentationFormat>
  <Paragraphs>77</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Helvetica</vt:lpstr>
      <vt:lpstr>HEARTS Custom Slides</vt:lpstr>
      <vt:lpstr>HEARTS  WP Leaders Meeting #6</vt:lpstr>
      <vt:lpstr>Summary</vt:lpstr>
      <vt:lpstr>WP2 Upcoming milestones and deliverables</vt:lpstr>
      <vt:lpstr>Social media - LinkedIn</vt:lpstr>
      <vt:lpstr>LinkedIn: CERN test run 2024</vt:lpstr>
      <vt:lpstr>LinkedIn: CERN test run 2024</vt:lpstr>
      <vt:lpstr>Article</vt:lpstr>
      <vt:lpstr>Article (continued): User comments</vt:lpstr>
      <vt:lpstr>Article (continued): User comments</vt:lpstr>
      <vt:lpstr>P1 review: Recommendations for communication</vt:lpstr>
      <vt:lpstr>Future Plans</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Thomas Brent</cp:lastModifiedBy>
  <cp:revision>444</cp:revision>
  <dcterms:created xsi:type="dcterms:W3CDTF">2017-04-26T09:15:49Z</dcterms:created>
  <dcterms:modified xsi:type="dcterms:W3CDTF">2024-12-06T10:10:01Z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0x0101008625A8A6F1B7A04C83B6C332FAFEF4E6</vt:lpwstr>
  </property>
</Properties>
</file>