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96" r:id="rId2"/>
    <p:sldId id="377" r:id="rId3"/>
    <p:sldId id="368" r:id="rId4"/>
    <p:sldId id="366" r:id="rId5"/>
    <p:sldId id="396" r:id="rId6"/>
    <p:sldId id="365" r:id="rId7"/>
    <p:sldId id="364" r:id="rId8"/>
    <p:sldId id="397" r:id="rId9"/>
    <p:sldId id="398" r:id="rId10"/>
    <p:sldId id="387" r:id="rId11"/>
    <p:sldId id="390" r:id="rId12"/>
    <p:sldId id="391" r:id="rId13"/>
    <p:sldId id="395" r:id="rId14"/>
    <p:sldId id="300" r:id="rId1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41CC"/>
    <a:srgbClr val="303030"/>
    <a:srgbClr val="01ABA3"/>
    <a:srgbClr val="FFFFFF"/>
    <a:srgbClr val="001841"/>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50" autoAdjust="0"/>
    <p:restoredTop sz="94686"/>
  </p:normalViewPr>
  <p:slideViewPr>
    <p:cSldViewPr snapToGrid="0" snapToObjects="1">
      <p:cViewPr varScale="1">
        <p:scale>
          <a:sx n="127" d="100"/>
          <a:sy n="127" d="100"/>
        </p:scale>
        <p:origin x="115" y="27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10/15/2024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10/15/2024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pPr defTabSz="802843">
              <a:defRPr/>
            </a:pPr>
            <a:fld id="{3A5F38DB-CAFA-D341-B4D5-64BB60628ED1}" type="slidenum">
              <a:rPr lang="en-US">
                <a:solidFill>
                  <a:prstClr val="black"/>
                </a:solidFill>
                <a:latin typeface="Calibri" panose="020F0502020204030204"/>
              </a:rPr>
              <a:pPr defTabSz="802843">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3801136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pPr defTabSz="802843">
              <a:defRPr/>
            </a:pPr>
            <a:fld id="{3A5F38DB-CAFA-D341-B4D5-64BB60628ED1}" type="slidenum">
              <a:rPr lang="en-US">
                <a:solidFill>
                  <a:prstClr val="black"/>
                </a:solidFill>
                <a:latin typeface="Calibri" panose="020F0502020204030204"/>
              </a:rPr>
              <a:pPr defTabSz="802843">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1263619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pPr defTabSz="802843">
              <a:defRPr/>
            </a:pPr>
            <a:fld id="{3A5F38DB-CAFA-D341-B4D5-64BB60628ED1}" type="slidenum">
              <a:rPr lang="en-US">
                <a:solidFill>
                  <a:prstClr val="black"/>
                </a:solidFill>
                <a:latin typeface="Calibri" panose="020F0502020204030204"/>
              </a:rPr>
              <a:pPr defTabSz="802843">
                <a:defRPr/>
              </a:pPr>
              <a:t>6</a:t>
            </a:fld>
            <a:endParaRPr lang="en-US">
              <a:solidFill>
                <a:prstClr val="black"/>
              </a:solidFill>
              <a:latin typeface="Calibri" panose="020F0502020204030204"/>
            </a:endParaRPr>
          </a:p>
        </p:txBody>
      </p:sp>
    </p:spTree>
    <p:extLst>
      <p:ext uri="{BB962C8B-B14F-4D97-AF65-F5344CB8AC3E}">
        <p14:creationId xmlns:p14="http://schemas.microsoft.com/office/powerpoint/2010/main" val="2237234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pPr defTabSz="802843">
              <a:defRPr/>
            </a:pPr>
            <a:fld id="{3A5F38DB-CAFA-D341-B4D5-64BB60628ED1}" type="slidenum">
              <a:rPr lang="en-US">
                <a:solidFill>
                  <a:prstClr val="black"/>
                </a:solidFill>
                <a:latin typeface="Calibri" panose="020F0502020204030204"/>
              </a:rPr>
              <a:pPr defTabSz="802843">
                <a:defRPr/>
              </a:pPr>
              <a:t>7</a:t>
            </a:fld>
            <a:endParaRPr lang="en-US">
              <a:solidFill>
                <a:prstClr val="black"/>
              </a:solidFill>
              <a:latin typeface="Calibri" panose="020F0502020204030204"/>
            </a:endParaRPr>
          </a:p>
        </p:txBody>
      </p:sp>
    </p:spTree>
    <p:extLst>
      <p:ext uri="{BB962C8B-B14F-4D97-AF65-F5344CB8AC3E}">
        <p14:creationId xmlns:p14="http://schemas.microsoft.com/office/powerpoint/2010/main" val="811670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19 September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James Purvis | The shift to Conscious hiring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19 September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James Purvis | The shift to Conscious hiring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19 September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James Purvis | The shift to Conscious hiring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19 September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James Purvis | The shift to Conscious hiring at CERN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19 September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James Purvis | The shift to Conscious hiring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19 September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James Purvis | The shift to Conscious hiring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James Purvis | The shift to Conscious hiring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James Purvis | The shift to Conscious hiring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19 September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James Purvis | The shift to Conscious hiring at CERN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19 September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James Purvis | The shift to Conscious hiring at CERN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19 September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James Purvis | The shift to Conscious hiring at CERN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19 September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James Purvis | The shift to Conscious hiring at CERN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19 September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James Purvis | The shift to Conscious hiring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19 September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James Purvis | The shift to Conscious hiring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19 September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James Purvis | The shift to Conscious hiring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19 September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James Purvis | The shift to Conscious hiring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19 September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James Purvis | The shift to Conscious hiring at CERN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19 September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James Purvis | The shift to Conscious hiring at CERN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19 September 2024</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GB"/>
              <a:t>James Purvis | The shift to Conscious hiring at CERN</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9.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9.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dirty="0"/>
              <a:t>Conscious hiring at CERN</a:t>
            </a:r>
            <a:br>
              <a:rPr lang="en-GB" dirty="0"/>
            </a:br>
            <a:endParaRPr lang="en-GB" dirty="0">
              <a:solidFill>
                <a:schemeClr val="bg1">
                  <a:lumMod val="65000"/>
                </a:schemeClr>
              </a:solidFill>
            </a:endParaRPr>
          </a:p>
        </p:txBody>
      </p:sp>
      <p:sp>
        <p:nvSpPr>
          <p:cNvPr id="5" name="Subtitle 4">
            <a:extLst>
              <a:ext uri="{FF2B5EF4-FFF2-40B4-BE49-F238E27FC236}">
                <a16:creationId xmlns:a16="http://schemas.microsoft.com/office/drawing/2014/main" id="{8A412CB2-AF62-0B7A-A986-0605D465D1C6}"/>
              </a:ext>
            </a:extLst>
          </p:cNvPr>
          <p:cNvSpPr>
            <a:spLocks noGrp="1"/>
          </p:cNvSpPr>
          <p:nvPr>
            <p:ph type="subTitle" idx="1"/>
          </p:nvPr>
        </p:nvSpPr>
        <p:spPr/>
        <p:txBody>
          <a:bodyPr/>
          <a:lstStyle/>
          <a:p>
            <a:r>
              <a:rPr lang="en-US" dirty="0"/>
              <a:t>SCE DIO team - </a:t>
            </a:r>
            <a:r>
              <a:rPr lang="en-GB" sz="1800" dirty="0">
                <a:effectLst/>
                <a:latin typeface="Aptos" panose="020B0004020202020204" pitchFamily="34" charset="0"/>
                <a:ea typeface="Aptos" panose="020B0004020202020204" pitchFamily="34" charset="0"/>
                <a:cs typeface="Aptos" panose="020B0004020202020204" pitchFamily="34" charset="0"/>
              </a:rPr>
              <a:t>proposed implementation mechanisms in SCE </a:t>
            </a:r>
            <a:endParaRPr lang="en-GB" dirty="0"/>
          </a:p>
        </p:txBody>
      </p:sp>
    </p:spTree>
    <p:extLst>
      <p:ext uri="{BB962C8B-B14F-4D97-AF65-F5344CB8AC3E}">
        <p14:creationId xmlns:p14="http://schemas.microsoft.com/office/powerpoint/2010/main" val="381634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p:txBody>
          <a:bodyPr/>
          <a:lstStyle/>
          <a:p>
            <a:r>
              <a:rPr lang="en-US" dirty="0"/>
              <a:t>Concrete actions + responsibilities</a:t>
            </a:r>
            <a:endParaRPr lang="en-GB"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r>
              <a:rPr lang="en-GB" dirty="0"/>
              <a:t>SCE DIOs | The shift to Conscious hiring at CERN</a:t>
            </a:r>
            <a:endParaRPr lang="en-US" dirty="0"/>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aphicFrame>
        <p:nvGraphicFramePr>
          <p:cNvPr id="7" name="Table 6">
            <a:extLst>
              <a:ext uri="{FF2B5EF4-FFF2-40B4-BE49-F238E27FC236}">
                <a16:creationId xmlns:a16="http://schemas.microsoft.com/office/drawing/2014/main" id="{A7265255-E8B5-493A-3CD9-5A22B2489A25}"/>
              </a:ext>
            </a:extLst>
          </p:cNvPr>
          <p:cNvGraphicFramePr>
            <a:graphicFrameLocks noGrp="1"/>
          </p:cNvGraphicFramePr>
          <p:nvPr>
            <p:extLst>
              <p:ext uri="{D42A27DB-BD31-4B8C-83A1-F6EECF244321}">
                <p14:modId xmlns:p14="http://schemas.microsoft.com/office/powerpoint/2010/main" val="3754074599"/>
              </p:ext>
            </p:extLst>
          </p:nvPr>
        </p:nvGraphicFramePr>
        <p:xfrm>
          <a:off x="481271" y="1091325"/>
          <a:ext cx="10966902" cy="3418840"/>
        </p:xfrm>
        <a:graphic>
          <a:graphicData uri="http://schemas.openxmlformats.org/drawingml/2006/table">
            <a:tbl>
              <a:tblPr firstRow="1" bandRow="1">
                <a:tableStyleId>{8EC20E35-A176-4012-BC5E-935CFFF8708E}</a:tableStyleId>
              </a:tblPr>
              <a:tblGrid>
                <a:gridCol w="1507578">
                  <a:extLst>
                    <a:ext uri="{9D8B030D-6E8A-4147-A177-3AD203B41FA5}">
                      <a16:colId xmlns:a16="http://schemas.microsoft.com/office/drawing/2014/main" val="979023807"/>
                    </a:ext>
                  </a:extLst>
                </a:gridCol>
                <a:gridCol w="5534490">
                  <a:extLst>
                    <a:ext uri="{9D8B030D-6E8A-4147-A177-3AD203B41FA5}">
                      <a16:colId xmlns:a16="http://schemas.microsoft.com/office/drawing/2014/main" val="3197634102"/>
                    </a:ext>
                  </a:extLst>
                </a:gridCol>
                <a:gridCol w="1404298">
                  <a:extLst>
                    <a:ext uri="{9D8B030D-6E8A-4147-A177-3AD203B41FA5}">
                      <a16:colId xmlns:a16="http://schemas.microsoft.com/office/drawing/2014/main" val="2501790376"/>
                    </a:ext>
                  </a:extLst>
                </a:gridCol>
                <a:gridCol w="1404298">
                  <a:extLst>
                    <a:ext uri="{9D8B030D-6E8A-4147-A177-3AD203B41FA5}">
                      <a16:colId xmlns:a16="http://schemas.microsoft.com/office/drawing/2014/main" val="3851584621"/>
                    </a:ext>
                  </a:extLst>
                </a:gridCol>
                <a:gridCol w="1116238">
                  <a:extLst>
                    <a:ext uri="{9D8B030D-6E8A-4147-A177-3AD203B41FA5}">
                      <a16:colId xmlns:a16="http://schemas.microsoft.com/office/drawing/2014/main" val="2622671886"/>
                    </a:ext>
                  </a:extLst>
                </a:gridCol>
              </a:tblGrid>
              <a:tr h="370840">
                <a:tc>
                  <a:txBody>
                    <a:bodyPr/>
                    <a:lstStyle/>
                    <a:p>
                      <a:r>
                        <a:rPr lang="en-US" sz="1600" dirty="0"/>
                        <a:t>Theme</a:t>
                      </a:r>
                      <a:endParaRPr lang="en-GB" sz="1600" dirty="0"/>
                    </a:p>
                  </a:txBody>
                  <a:tcPr/>
                </a:tc>
                <a:tc>
                  <a:txBody>
                    <a:bodyPr/>
                    <a:lstStyle/>
                    <a:p>
                      <a:r>
                        <a:rPr lang="en-US" sz="1600" dirty="0"/>
                        <a:t>Action</a:t>
                      </a:r>
                      <a:endParaRPr lang="en-GB" sz="1600" dirty="0"/>
                    </a:p>
                  </a:txBody>
                  <a:tcPr/>
                </a:tc>
                <a:tc>
                  <a:txBody>
                    <a:bodyPr/>
                    <a:lstStyle/>
                    <a:p>
                      <a:r>
                        <a:rPr lang="en-US" sz="1600" dirty="0"/>
                        <a:t>Responsible</a:t>
                      </a:r>
                      <a:endParaRPr lang="en-GB" sz="1600" dirty="0"/>
                    </a:p>
                  </a:txBody>
                  <a:tcPr/>
                </a:tc>
                <a:tc>
                  <a:txBody>
                    <a:bodyPr/>
                    <a:lstStyle/>
                    <a:p>
                      <a:r>
                        <a:rPr lang="en-US" sz="1600" dirty="0"/>
                        <a:t>By when</a:t>
                      </a:r>
                      <a:endParaRPr lang="en-GB" sz="1600" dirty="0"/>
                    </a:p>
                  </a:txBody>
                  <a:tcPr/>
                </a:tc>
                <a:tc>
                  <a:txBody>
                    <a:bodyPr/>
                    <a:lstStyle/>
                    <a:p>
                      <a:r>
                        <a:rPr lang="en-US" sz="1600" dirty="0"/>
                        <a:t>Sign off</a:t>
                      </a:r>
                      <a:endParaRPr lang="en-GB" sz="1600" dirty="0"/>
                    </a:p>
                  </a:txBody>
                  <a:tcPr/>
                </a:tc>
                <a:extLst>
                  <a:ext uri="{0D108BD9-81ED-4DB2-BD59-A6C34878D82A}">
                    <a16:rowId xmlns:a16="http://schemas.microsoft.com/office/drawing/2014/main" val="3624862249"/>
                  </a:ext>
                </a:extLst>
              </a:tr>
              <a:tr h="370840">
                <a:tc>
                  <a:txBody>
                    <a:bodyPr/>
                    <a:lstStyle/>
                    <a:p>
                      <a:r>
                        <a:rPr lang="en-US" sz="1600" dirty="0"/>
                        <a:t>Drive Accountability</a:t>
                      </a:r>
                      <a:endParaRPr lang="en-GB" sz="1600" dirty="0"/>
                    </a:p>
                  </a:txBody>
                  <a:tcPr/>
                </a:tc>
                <a:tc>
                  <a:txBody>
                    <a:bodyPr/>
                    <a:lstStyle/>
                    <a:p>
                      <a:r>
                        <a:rPr lang="en-US" sz="1600" dirty="0"/>
                        <a:t>Document selection guidelines for increasing diversity for hiring managers</a:t>
                      </a:r>
                      <a:endParaRPr lang="en-GB" sz="1600" dirty="0"/>
                    </a:p>
                  </a:txBody>
                  <a:tcPr/>
                </a:tc>
                <a:tc>
                  <a:txBody>
                    <a:bodyPr/>
                    <a:lstStyle/>
                    <a:p>
                      <a:r>
                        <a:rPr lang="en-US" sz="1600" dirty="0"/>
                        <a:t>DIOs + GLs + HR-TA</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25659067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Drive Accountability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t>Agree and publish new recruitment process(es) with increasing diversity as a goal (SY as template)</a:t>
                      </a:r>
                    </a:p>
                  </a:txBody>
                  <a:tcPr/>
                </a:tc>
                <a:tc>
                  <a:txBody>
                    <a:bodyPr/>
                    <a:lstStyle/>
                    <a:p>
                      <a:r>
                        <a:rPr lang="en-US" sz="1600" dirty="0"/>
                        <a:t>DIOs + GLs + HR-TA</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2313510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Drive Accountability + Encourage Change</a:t>
                      </a:r>
                      <a:endParaRPr lang="en-GB" sz="1600" dirty="0"/>
                    </a:p>
                  </a:txBody>
                  <a:tcPr/>
                </a:tc>
                <a:tc>
                  <a:txBody>
                    <a:bodyPr/>
                    <a:lstStyle/>
                    <a:p>
                      <a:r>
                        <a:rPr lang="en-US" sz="1600" dirty="0"/>
                        <a:t>Write Flash News article on ED presentation + selection guidelines + new process for SCE</a:t>
                      </a:r>
                      <a:endParaRPr lang="en-GB" sz="1600" dirty="0"/>
                    </a:p>
                  </a:txBody>
                  <a:tcPr/>
                </a:tc>
                <a:tc>
                  <a:txBody>
                    <a:bodyPr/>
                    <a:lstStyle/>
                    <a:p>
                      <a:r>
                        <a:rPr lang="en-US" sz="1600" dirty="0"/>
                        <a:t>Dept. Comms</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3393848514"/>
                  </a:ext>
                </a:extLst>
              </a:tr>
              <a:tr h="370840">
                <a:tc>
                  <a:txBody>
                    <a:bodyPr/>
                    <a:lstStyle/>
                    <a:p>
                      <a:r>
                        <a:rPr lang="en-US" sz="1600" dirty="0"/>
                        <a:t>Drive Accountability</a:t>
                      </a:r>
                      <a:endParaRPr lang="en-GB" sz="1600" dirty="0"/>
                    </a:p>
                  </a:txBody>
                  <a:tcPr/>
                </a:tc>
                <a:tc>
                  <a:txBody>
                    <a:bodyPr/>
                    <a:lstStyle/>
                    <a:p>
                      <a:pPr marL="0" indent="0" algn="l">
                        <a:buFont typeface="Arial" panose="020B0604020202020204" pitchFamily="34" charset="0"/>
                        <a:buNone/>
                      </a:pPr>
                      <a:r>
                        <a:rPr lang="en-US" sz="1600" dirty="0"/>
                        <a:t>Deliver workshop for hiring managers on new process, guidelines + tips for hiring from PBMS</a:t>
                      </a:r>
                    </a:p>
                  </a:txBody>
                  <a:tcPr/>
                </a:tc>
                <a:tc>
                  <a:txBody>
                    <a:bodyPr/>
                    <a:lstStyle/>
                    <a:p>
                      <a:r>
                        <a:rPr lang="en-US" sz="1600" dirty="0"/>
                        <a:t>DIOs (Lucy) + GLs + HR-TA</a:t>
                      </a:r>
                      <a:endParaRPr lang="en-GB" sz="1600" dirty="0"/>
                    </a:p>
                  </a:txBody>
                  <a:tcPr/>
                </a:tc>
                <a:tc>
                  <a:txBody>
                    <a:bodyPr/>
                    <a:lstStyle/>
                    <a:p>
                      <a:r>
                        <a:rPr lang="en-US" sz="1600" dirty="0"/>
                        <a:t>Q1 2025</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3064624712"/>
                  </a:ext>
                </a:extLst>
              </a:tr>
            </a:tbl>
          </a:graphicData>
        </a:graphic>
      </p:graphicFrame>
    </p:spTree>
    <p:extLst>
      <p:ext uri="{BB962C8B-B14F-4D97-AF65-F5344CB8AC3E}">
        <p14:creationId xmlns:p14="http://schemas.microsoft.com/office/powerpoint/2010/main" val="3872682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p:txBody>
          <a:bodyPr/>
          <a:lstStyle/>
          <a:p>
            <a:r>
              <a:rPr lang="en-US" dirty="0"/>
              <a:t>Concrete actions + responsibilities</a:t>
            </a:r>
            <a:endParaRPr lang="en-GB"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r>
              <a:rPr lang="en-GB" dirty="0"/>
              <a:t>SCE DIOs | The shift to Conscious hiring at CERN</a:t>
            </a:r>
            <a:endParaRPr lang="en-US" dirty="0"/>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graphicFrame>
        <p:nvGraphicFramePr>
          <p:cNvPr id="7" name="Table 6">
            <a:extLst>
              <a:ext uri="{FF2B5EF4-FFF2-40B4-BE49-F238E27FC236}">
                <a16:creationId xmlns:a16="http://schemas.microsoft.com/office/drawing/2014/main" id="{A7265255-E8B5-493A-3CD9-5A22B2489A25}"/>
              </a:ext>
            </a:extLst>
          </p:cNvPr>
          <p:cNvGraphicFramePr>
            <a:graphicFrameLocks noGrp="1"/>
          </p:cNvGraphicFramePr>
          <p:nvPr>
            <p:extLst>
              <p:ext uri="{D42A27DB-BD31-4B8C-83A1-F6EECF244321}">
                <p14:modId xmlns:p14="http://schemas.microsoft.com/office/powerpoint/2010/main" val="1018926892"/>
              </p:ext>
            </p:extLst>
          </p:nvPr>
        </p:nvGraphicFramePr>
        <p:xfrm>
          <a:off x="554539" y="1156218"/>
          <a:ext cx="10966902" cy="3418840"/>
        </p:xfrm>
        <a:graphic>
          <a:graphicData uri="http://schemas.openxmlformats.org/drawingml/2006/table">
            <a:tbl>
              <a:tblPr firstRow="1" bandRow="1">
                <a:tableStyleId>{8EC20E35-A176-4012-BC5E-935CFFF8708E}</a:tableStyleId>
              </a:tblPr>
              <a:tblGrid>
                <a:gridCol w="1488035">
                  <a:extLst>
                    <a:ext uri="{9D8B030D-6E8A-4147-A177-3AD203B41FA5}">
                      <a16:colId xmlns:a16="http://schemas.microsoft.com/office/drawing/2014/main" val="979023807"/>
                    </a:ext>
                  </a:extLst>
                </a:gridCol>
                <a:gridCol w="5396743">
                  <a:extLst>
                    <a:ext uri="{9D8B030D-6E8A-4147-A177-3AD203B41FA5}">
                      <a16:colId xmlns:a16="http://schemas.microsoft.com/office/drawing/2014/main" val="3197634102"/>
                    </a:ext>
                  </a:extLst>
                </a:gridCol>
                <a:gridCol w="1528257">
                  <a:extLst>
                    <a:ext uri="{9D8B030D-6E8A-4147-A177-3AD203B41FA5}">
                      <a16:colId xmlns:a16="http://schemas.microsoft.com/office/drawing/2014/main" val="2501790376"/>
                    </a:ext>
                  </a:extLst>
                </a:gridCol>
                <a:gridCol w="1528257">
                  <a:extLst>
                    <a:ext uri="{9D8B030D-6E8A-4147-A177-3AD203B41FA5}">
                      <a16:colId xmlns:a16="http://schemas.microsoft.com/office/drawing/2014/main" val="4103524595"/>
                    </a:ext>
                  </a:extLst>
                </a:gridCol>
                <a:gridCol w="1025610">
                  <a:extLst>
                    <a:ext uri="{9D8B030D-6E8A-4147-A177-3AD203B41FA5}">
                      <a16:colId xmlns:a16="http://schemas.microsoft.com/office/drawing/2014/main" val="2622671886"/>
                    </a:ext>
                  </a:extLst>
                </a:gridCol>
              </a:tblGrid>
              <a:tr h="370840">
                <a:tc>
                  <a:txBody>
                    <a:bodyPr/>
                    <a:lstStyle/>
                    <a:p>
                      <a:r>
                        <a:rPr lang="en-US" sz="1600" dirty="0"/>
                        <a:t>Theme</a:t>
                      </a:r>
                      <a:endParaRPr lang="en-GB" sz="1600" dirty="0"/>
                    </a:p>
                  </a:txBody>
                  <a:tcPr/>
                </a:tc>
                <a:tc>
                  <a:txBody>
                    <a:bodyPr/>
                    <a:lstStyle/>
                    <a:p>
                      <a:r>
                        <a:rPr lang="en-US" sz="1600" dirty="0"/>
                        <a:t>Action</a:t>
                      </a:r>
                      <a:endParaRPr lang="en-GB" sz="1600" dirty="0"/>
                    </a:p>
                  </a:txBody>
                  <a:tcPr/>
                </a:tc>
                <a:tc>
                  <a:txBody>
                    <a:bodyPr/>
                    <a:lstStyle/>
                    <a:p>
                      <a:r>
                        <a:rPr lang="en-US" sz="1600" dirty="0"/>
                        <a:t>Responsible</a:t>
                      </a:r>
                      <a:endParaRPr lang="en-GB" sz="1600" dirty="0"/>
                    </a:p>
                  </a:txBody>
                  <a:tcPr/>
                </a:tc>
                <a:tc>
                  <a:txBody>
                    <a:bodyPr/>
                    <a:lstStyle/>
                    <a:p>
                      <a:r>
                        <a:rPr lang="en-US" sz="1600" dirty="0"/>
                        <a:t>By when</a:t>
                      </a:r>
                      <a:endParaRPr lang="en-GB" sz="1600" dirty="0"/>
                    </a:p>
                  </a:txBody>
                  <a:tcPr/>
                </a:tc>
                <a:tc>
                  <a:txBody>
                    <a:bodyPr/>
                    <a:lstStyle/>
                    <a:p>
                      <a:r>
                        <a:rPr lang="en-US" sz="1600" dirty="0"/>
                        <a:t>Sign off</a:t>
                      </a:r>
                      <a:endParaRPr lang="en-GB" sz="1600" dirty="0"/>
                    </a:p>
                  </a:txBody>
                  <a:tcPr/>
                </a:tc>
                <a:extLst>
                  <a:ext uri="{0D108BD9-81ED-4DB2-BD59-A6C34878D82A}">
                    <a16:rowId xmlns:a16="http://schemas.microsoft.com/office/drawing/2014/main" val="3624862249"/>
                  </a:ext>
                </a:extLst>
              </a:tr>
              <a:tr h="370840">
                <a:tc>
                  <a:txBody>
                    <a:bodyPr/>
                    <a:lstStyle/>
                    <a:p>
                      <a:r>
                        <a:rPr lang="en-US" sz="1600" dirty="0"/>
                        <a:t>Monitor &amp; Adapt</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Document current recruitment challenges + list of roles exempt from guidelines incl. reasons for exemption; update yearly</a:t>
                      </a:r>
                    </a:p>
                  </a:txBody>
                  <a:tcPr/>
                </a:tc>
                <a:tc>
                  <a:txBody>
                    <a:bodyPr/>
                    <a:lstStyle/>
                    <a:p>
                      <a:r>
                        <a:rPr lang="en-US" sz="1600" dirty="0"/>
                        <a:t>DIOs + GLs + HR-TA</a:t>
                      </a:r>
                      <a:endParaRPr lang="en-GB" sz="1600" dirty="0"/>
                    </a:p>
                  </a:txBody>
                  <a:tcPr/>
                </a:tc>
                <a:tc>
                  <a:txBody>
                    <a:bodyPr/>
                    <a:lstStyle/>
                    <a:p>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29311122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&amp; Adapt</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Document &amp; share vision of all posts until end-2025: identify scope of possible diversity improvement (STAF LD + Retirements, GRAD, Students)</a:t>
                      </a:r>
                    </a:p>
                  </a:txBody>
                  <a:tcPr/>
                </a:tc>
                <a:tc>
                  <a:txBody>
                    <a:bodyPr/>
                    <a:lstStyle/>
                    <a:p>
                      <a:r>
                        <a:rPr lang="en-US" sz="1600" dirty="0"/>
                        <a:t>DIOs (Emeline)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11119375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&amp; Adapt</a:t>
                      </a:r>
                      <a:endParaRPr lang="en-GB" sz="1600" dirty="0"/>
                    </a:p>
                  </a:txBody>
                  <a:tcPr/>
                </a:tc>
                <a:tc>
                  <a:txBody>
                    <a:bodyPr/>
                    <a:lstStyle/>
                    <a:p>
                      <a:pPr marL="0" indent="0" algn="l">
                        <a:buFont typeface="Arial" panose="020B0604020202020204" pitchFamily="34" charset="0"/>
                        <a:buNone/>
                      </a:pPr>
                      <a:r>
                        <a:rPr lang="en-US" sz="1600" dirty="0"/>
                        <a:t>Identify what dynamic data is available today to do “live” follow up of each recruitment stage + what more is needed</a:t>
                      </a:r>
                    </a:p>
                  </a:txBody>
                  <a:tcPr/>
                </a:tc>
                <a:tc>
                  <a:txBody>
                    <a:bodyPr/>
                    <a:lstStyle/>
                    <a:p>
                      <a:r>
                        <a:rPr lang="en-US" sz="1600" dirty="0"/>
                        <a:t>DIOs (Emeline) +GLs + HR-TA</a:t>
                      </a:r>
                      <a:endParaRPr lang="en-GB" sz="1600" dirty="0"/>
                    </a:p>
                  </a:txBody>
                  <a:tcPr/>
                </a:tc>
                <a:tc>
                  <a:txBody>
                    <a:bodyPr/>
                    <a:lstStyle/>
                    <a:p>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12655702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&amp; Adapt</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Identify Trainee opportunities &amp; foster collaborations between GLs &amp; PBMS schools &amp; universities </a:t>
                      </a:r>
                    </a:p>
                  </a:txBody>
                  <a:tcPr/>
                </a:tc>
                <a:tc>
                  <a:txBody>
                    <a:bodyPr/>
                    <a:lstStyle/>
                    <a:p>
                      <a:r>
                        <a:rPr lang="en-US" sz="1600" dirty="0"/>
                        <a:t>GLs + HR-TA</a:t>
                      </a:r>
                      <a:endParaRPr lang="en-GB" sz="1600" dirty="0"/>
                    </a:p>
                  </a:txBody>
                  <a:tcPr/>
                </a:tc>
                <a:tc>
                  <a:txBody>
                    <a:bodyPr/>
                    <a:lstStyle/>
                    <a:p>
                      <a:r>
                        <a:rPr lang="en-US" sz="1600" dirty="0"/>
                        <a:t>By end 2025</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971934116"/>
                  </a:ext>
                </a:extLst>
              </a:tr>
            </a:tbl>
          </a:graphicData>
        </a:graphic>
      </p:graphicFrame>
    </p:spTree>
    <p:extLst>
      <p:ext uri="{BB962C8B-B14F-4D97-AF65-F5344CB8AC3E}">
        <p14:creationId xmlns:p14="http://schemas.microsoft.com/office/powerpoint/2010/main" val="3012905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p:txBody>
          <a:bodyPr/>
          <a:lstStyle/>
          <a:p>
            <a:r>
              <a:rPr lang="en-US" dirty="0"/>
              <a:t>Concrete actions + responsibilities</a:t>
            </a:r>
            <a:endParaRPr lang="en-GB"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r>
              <a:rPr lang="en-GB" dirty="0"/>
              <a:t>SCE DIOs | The shift to Conscious hiring at CERN</a:t>
            </a:r>
            <a:endParaRPr lang="en-US" dirty="0"/>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aphicFrame>
        <p:nvGraphicFramePr>
          <p:cNvPr id="7" name="Table 6">
            <a:extLst>
              <a:ext uri="{FF2B5EF4-FFF2-40B4-BE49-F238E27FC236}">
                <a16:creationId xmlns:a16="http://schemas.microsoft.com/office/drawing/2014/main" id="{A7265255-E8B5-493A-3CD9-5A22B2489A25}"/>
              </a:ext>
            </a:extLst>
          </p:cNvPr>
          <p:cNvGraphicFramePr>
            <a:graphicFrameLocks noGrp="1"/>
          </p:cNvGraphicFramePr>
          <p:nvPr>
            <p:extLst>
              <p:ext uri="{D42A27DB-BD31-4B8C-83A1-F6EECF244321}">
                <p14:modId xmlns:p14="http://schemas.microsoft.com/office/powerpoint/2010/main" val="251558489"/>
              </p:ext>
            </p:extLst>
          </p:nvPr>
        </p:nvGraphicFramePr>
        <p:xfrm>
          <a:off x="554539" y="1156218"/>
          <a:ext cx="11025894" cy="2687320"/>
        </p:xfrm>
        <a:graphic>
          <a:graphicData uri="http://schemas.openxmlformats.org/drawingml/2006/table">
            <a:tbl>
              <a:tblPr firstRow="1" bandRow="1">
                <a:tableStyleId>{8EC20E35-A176-4012-BC5E-935CFFF8708E}</a:tableStyleId>
              </a:tblPr>
              <a:tblGrid>
                <a:gridCol w="1479347">
                  <a:extLst>
                    <a:ext uri="{9D8B030D-6E8A-4147-A177-3AD203B41FA5}">
                      <a16:colId xmlns:a16="http://schemas.microsoft.com/office/drawing/2014/main" val="979023807"/>
                    </a:ext>
                  </a:extLst>
                </a:gridCol>
                <a:gridCol w="5126109">
                  <a:extLst>
                    <a:ext uri="{9D8B030D-6E8A-4147-A177-3AD203B41FA5}">
                      <a16:colId xmlns:a16="http://schemas.microsoft.com/office/drawing/2014/main" val="3197634102"/>
                    </a:ext>
                  </a:extLst>
                </a:gridCol>
                <a:gridCol w="1642361">
                  <a:extLst>
                    <a:ext uri="{9D8B030D-6E8A-4147-A177-3AD203B41FA5}">
                      <a16:colId xmlns:a16="http://schemas.microsoft.com/office/drawing/2014/main" val="2501790376"/>
                    </a:ext>
                  </a:extLst>
                </a:gridCol>
                <a:gridCol w="1642361">
                  <a:extLst>
                    <a:ext uri="{9D8B030D-6E8A-4147-A177-3AD203B41FA5}">
                      <a16:colId xmlns:a16="http://schemas.microsoft.com/office/drawing/2014/main" val="1795625011"/>
                    </a:ext>
                  </a:extLst>
                </a:gridCol>
                <a:gridCol w="1135716">
                  <a:extLst>
                    <a:ext uri="{9D8B030D-6E8A-4147-A177-3AD203B41FA5}">
                      <a16:colId xmlns:a16="http://schemas.microsoft.com/office/drawing/2014/main" val="2622671886"/>
                    </a:ext>
                  </a:extLst>
                </a:gridCol>
              </a:tblGrid>
              <a:tr h="370840">
                <a:tc>
                  <a:txBody>
                    <a:bodyPr/>
                    <a:lstStyle/>
                    <a:p>
                      <a:r>
                        <a:rPr lang="en-US" sz="1600" dirty="0"/>
                        <a:t>Theme</a:t>
                      </a:r>
                      <a:endParaRPr lang="en-GB" sz="1600" dirty="0"/>
                    </a:p>
                  </a:txBody>
                  <a:tcPr/>
                </a:tc>
                <a:tc>
                  <a:txBody>
                    <a:bodyPr/>
                    <a:lstStyle/>
                    <a:p>
                      <a:r>
                        <a:rPr lang="en-US" sz="1600" dirty="0"/>
                        <a:t>Action</a:t>
                      </a:r>
                      <a:endParaRPr lang="en-GB" sz="1600" dirty="0"/>
                    </a:p>
                  </a:txBody>
                  <a:tcPr/>
                </a:tc>
                <a:tc>
                  <a:txBody>
                    <a:bodyPr/>
                    <a:lstStyle/>
                    <a:p>
                      <a:r>
                        <a:rPr lang="en-US" sz="1600" dirty="0"/>
                        <a:t>Responsible</a:t>
                      </a:r>
                      <a:endParaRPr lang="en-GB" sz="1600" dirty="0"/>
                    </a:p>
                  </a:txBody>
                  <a:tcPr/>
                </a:tc>
                <a:tc>
                  <a:txBody>
                    <a:bodyPr/>
                    <a:lstStyle/>
                    <a:p>
                      <a:r>
                        <a:rPr lang="en-US" sz="1600" dirty="0"/>
                        <a:t>By when</a:t>
                      </a:r>
                      <a:endParaRPr lang="en-GB" sz="1600" dirty="0"/>
                    </a:p>
                  </a:txBody>
                  <a:tcPr/>
                </a:tc>
                <a:tc>
                  <a:txBody>
                    <a:bodyPr/>
                    <a:lstStyle/>
                    <a:p>
                      <a:r>
                        <a:rPr lang="en-US" sz="1600" dirty="0"/>
                        <a:t>Sign off</a:t>
                      </a:r>
                      <a:endParaRPr lang="en-GB" sz="1600" dirty="0"/>
                    </a:p>
                  </a:txBody>
                  <a:tcPr/>
                </a:tc>
                <a:extLst>
                  <a:ext uri="{0D108BD9-81ED-4DB2-BD59-A6C34878D82A}">
                    <a16:rowId xmlns:a16="http://schemas.microsoft.com/office/drawing/2014/main" val="36248622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Encourage Change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Accompany GLs at group meetings to encourage &amp; reassure hiring managers on new recruitment process</a:t>
                      </a:r>
                    </a:p>
                  </a:txBody>
                  <a:tcPr/>
                </a:tc>
                <a:tc>
                  <a:txBody>
                    <a:bodyPr/>
                    <a:lstStyle/>
                    <a:p>
                      <a:r>
                        <a:rPr lang="en-US" sz="1600" dirty="0"/>
                        <a:t>DIOs + GLs</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End 2024</a:t>
                      </a:r>
                      <a:endParaRPr lang="en-GB" sz="1600" dirty="0"/>
                    </a:p>
                  </a:txBody>
                  <a:tcPr/>
                </a:tc>
                <a:tc>
                  <a:txBody>
                    <a:bodyPr/>
                    <a:lstStyle/>
                    <a:p>
                      <a:r>
                        <a:rPr lang="en-US" sz="1600" dirty="0"/>
                        <a:t>GLs</a:t>
                      </a:r>
                      <a:endParaRPr lang="en-GB" sz="1600" dirty="0"/>
                    </a:p>
                  </a:txBody>
                  <a:tcPr/>
                </a:tc>
                <a:extLst>
                  <a:ext uri="{0D108BD9-81ED-4DB2-BD59-A6C34878D82A}">
                    <a16:rowId xmlns:a16="http://schemas.microsoft.com/office/drawing/2014/main" val="10516060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Encourage Change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SCE DTO: training plan for hiring managers</a:t>
                      </a:r>
                    </a:p>
                  </a:txBody>
                  <a:tcPr/>
                </a:tc>
                <a:tc>
                  <a:txBody>
                    <a:bodyPr/>
                    <a:lstStyle/>
                    <a:p>
                      <a:r>
                        <a:rPr lang="en-US" sz="1600" dirty="0"/>
                        <a:t>DIOs (Vincent) + SCE DTO</a:t>
                      </a:r>
                      <a:endParaRPr lang="en-GB" sz="1600" dirty="0"/>
                    </a:p>
                  </a:txBody>
                  <a:tcPr/>
                </a:tc>
                <a:tc>
                  <a:txBody>
                    <a:bodyPr/>
                    <a:lstStyle/>
                    <a:p>
                      <a:r>
                        <a:rPr lang="en-US" sz="1600" dirty="0"/>
                        <a:t>End 2024</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277603031"/>
                  </a:ext>
                </a:extLst>
              </a:tr>
              <a:tr h="370840">
                <a:tc>
                  <a:txBody>
                    <a:bodyPr/>
                    <a:lstStyle/>
                    <a:p>
                      <a:r>
                        <a:rPr lang="en-US" sz="1600" dirty="0"/>
                        <a:t>Encourage Change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Document successes, publish in Flash News</a:t>
                      </a:r>
                    </a:p>
                  </a:txBody>
                  <a:tcPr/>
                </a:tc>
                <a:tc>
                  <a:txBody>
                    <a:bodyPr/>
                    <a:lstStyle/>
                    <a:p>
                      <a:r>
                        <a:rPr lang="en-US" sz="1600" dirty="0"/>
                        <a:t>DIOs + Dept. Comms + GLs</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Ongoing until end 2025</a:t>
                      </a:r>
                      <a:endParaRPr lang="en-GB" sz="1600" dirty="0"/>
                    </a:p>
                  </a:txBody>
                  <a:tcPr/>
                </a:tc>
                <a:tc>
                  <a:txBody>
                    <a:bodyPr/>
                    <a:lstStyle/>
                    <a:p>
                      <a:r>
                        <a:rPr lang="en-US" sz="1600" dirty="0"/>
                        <a:t>DHO</a:t>
                      </a:r>
                      <a:endParaRPr lang="en-GB" sz="1600" dirty="0"/>
                    </a:p>
                  </a:txBody>
                  <a:tcPr/>
                </a:tc>
                <a:extLst>
                  <a:ext uri="{0D108BD9-81ED-4DB2-BD59-A6C34878D82A}">
                    <a16:rowId xmlns:a16="http://schemas.microsoft.com/office/drawing/2014/main" val="1265570272"/>
                  </a:ext>
                </a:extLst>
              </a:tr>
              <a:tr h="370840">
                <a:tc>
                  <a:txBody>
                    <a:bodyPr/>
                    <a:lstStyle/>
                    <a:p>
                      <a:r>
                        <a:rPr lang="en-US" sz="1600" dirty="0"/>
                        <a:t>Encourage Change</a:t>
                      </a:r>
                      <a:endParaRPr lang="en-GB" sz="1600" dirty="0"/>
                    </a:p>
                  </a:txBody>
                  <a:tcPr/>
                </a:tc>
                <a:tc>
                  <a:txBody>
                    <a:bodyPr/>
                    <a:lstStyle/>
                    <a:p>
                      <a:pPr marL="0" indent="0" algn="l">
                        <a:buFont typeface="Arial" panose="020B0604020202020204" pitchFamily="34" charset="0"/>
                        <a:buNone/>
                      </a:pPr>
                      <a:r>
                        <a:rPr lang="en-US" sz="1600" dirty="0"/>
                        <a:t>Determine specific posts and do direct sourcing for PBMS candidates</a:t>
                      </a:r>
                    </a:p>
                  </a:txBody>
                  <a:tcPr/>
                </a:tc>
                <a:tc>
                  <a:txBody>
                    <a:bodyPr/>
                    <a:lstStyle/>
                    <a:p>
                      <a:r>
                        <a:rPr lang="en-US" sz="1600" dirty="0"/>
                        <a:t>GLs + HR-TA</a:t>
                      </a:r>
                      <a:endParaRPr lang="en-GB" sz="1600" dirty="0"/>
                    </a:p>
                  </a:txBody>
                  <a:tcPr/>
                </a:tc>
                <a:tc>
                  <a:txBody>
                    <a:bodyPr/>
                    <a:lstStyle/>
                    <a:p>
                      <a:r>
                        <a:rPr lang="en-US" sz="1600" dirty="0"/>
                        <a:t>Ongoing until end 2025</a:t>
                      </a:r>
                      <a:endParaRPr lang="en-GB" sz="1600" dirty="0"/>
                    </a:p>
                  </a:txBody>
                  <a:tcPr/>
                </a:tc>
                <a:tc>
                  <a:txBody>
                    <a:bodyPr/>
                    <a:lstStyle/>
                    <a:p>
                      <a:r>
                        <a:rPr lang="en-US" sz="1600" dirty="0"/>
                        <a:t>GLs</a:t>
                      </a:r>
                      <a:endParaRPr lang="en-GB" sz="1600" dirty="0"/>
                    </a:p>
                  </a:txBody>
                  <a:tcPr/>
                </a:tc>
                <a:extLst>
                  <a:ext uri="{0D108BD9-81ED-4DB2-BD59-A6C34878D82A}">
                    <a16:rowId xmlns:a16="http://schemas.microsoft.com/office/drawing/2014/main" val="1787243079"/>
                  </a:ext>
                </a:extLst>
              </a:tr>
            </a:tbl>
          </a:graphicData>
        </a:graphic>
      </p:graphicFrame>
    </p:spTree>
    <p:extLst>
      <p:ext uri="{BB962C8B-B14F-4D97-AF65-F5344CB8AC3E}">
        <p14:creationId xmlns:p14="http://schemas.microsoft.com/office/powerpoint/2010/main" val="319661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p:txBody>
          <a:bodyPr/>
          <a:lstStyle/>
          <a:p>
            <a:r>
              <a:rPr lang="en-US" dirty="0"/>
              <a:t>Key Messages</a:t>
            </a:r>
            <a:endParaRPr lang="en-GB"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r>
              <a:rPr lang="en-US"/>
              <a:t>19 September 2024</a:t>
            </a:r>
            <a:endParaRPr lang="en-US" dirty="0"/>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r>
              <a:rPr lang="en-GB" dirty="0"/>
              <a:t>SCE DIOs | The shift to Conscious hiring at CERN</a:t>
            </a:r>
            <a:endParaRPr lang="en-US" dirty="0"/>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6" name="TextBox 5">
            <a:extLst>
              <a:ext uri="{FF2B5EF4-FFF2-40B4-BE49-F238E27FC236}">
                <a16:creationId xmlns:a16="http://schemas.microsoft.com/office/drawing/2014/main" id="{4D12D26D-32DE-95C8-4423-1F6399C3B98A}"/>
              </a:ext>
            </a:extLst>
          </p:cNvPr>
          <p:cNvSpPr txBox="1"/>
          <p:nvPr/>
        </p:nvSpPr>
        <p:spPr>
          <a:xfrm>
            <a:off x="973229" y="2171439"/>
            <a:ext cx="9222889" cy="2585323"/>
          </a:xfrm>
          <a:prstGeom prst="rect">
            <a:avLst/>
          </a:prstGeom>
          <a:noFill/>
        </p:spPr>
        <p:txBody>
          <a:bodyPr wrap="square" lIns="0" tIns="0" rIns="0" bIns="0" rtlCol="0">
            <a:spAutoFit/>
          </a:bodyPr>
          <a:lstStyle/>
          <a:p>
            <a:pPr algn="l"/>
            <a:r>
              <a:rPr lang="en-US" sz="2400" dirty="0"/>
              <a:t>DIOs as a Service in SCE:</a:t>
            </a:r>
          </a:p>
          <a:p>
            <a:pPr algn="l"/>
            <a:endParaRPr lang="en-US" sz="2400" dirty="0"/>
          </a:p>
          <a:p>
            <a:pPr marL="285750" indent="-285750" algn="l">
              <a:buFont typeface="Arial" panose="020B0604020202020204" pitchFamily="34" charset="0"/>
              <a:buChar char="•"/>
            </a:pPr>
            <a:r>
              <a:rPr lang="en-US" sz="2400" dirty="0"/>
              <a:t>To reassure hiring managers, remind of responsibility &amp; guidelines</a:t>
            </a:r>
          </a:p>
          <a:p>
            <a:pPr marL="285750" indent="-285750" algn="l">
              <a:buFont typeface="Arial" panose="020B0604020202020204" pitchFamily="34" charset="0"/>
              <a:buChar char="•"/>
            </a:pPr>
            <a:endParaRPr lang="en-US" sz="2400" dirty="0"/>
          </a:p>
          <a:p>
            <a:pPr marL="285750" indent="-285750" algn="l">
              <a:buFont typeface="Arial" panose="020B0604020202020204" pitchFamily="34" charset="0"/>
              <a:buChar char="•"/>
            </a:pPr>
            <a:r>
              <a:rPr lang="en-GB" sz="2400" dirty="0">
                <a:effectLst/>
                <a:ea typeface="Times New Roman" panose="02020603050405020304" pitchFamily="18" charset="0"/>
                <a:cs typeface="Aptos" panose="020B0004020202020204" pitchFamily="34" charset="0"/>
              </a:rPr>
              <a:t>Recruitment partner, with HR, in increasing diversity in SCE</a:t>
            </a:r>
          </a:p>
          <a:p>
            <a:pPr marL="285750" indent="-285750" algn="l">
              <a:buFont typeface="Arial" panose="020B0604020202020204" pitchFamily="34" charset="0"/>
              <a:buChar char="•"/>
            </a:pPr>
            <a:endParaRPr lang="en-GB" sz="2400" dirty="0">
              <a:ea typeface="Times New Roman" panose="02020603050405020304" pitchFamily="18" charset="0"/>
              <a:cs typeface="Aptos" panose="020B0004020202020204" pitchFamily="34" charset="0"/>
            </a:endParaRPr>
          </a:p>
          <a:p>
            <a:pPr marL="285750" indent="-285750" algn="l">
              <a:buFont typeface="Arial" panose="020B0604020202020204" pitchFamily="34" charset="0"/>
              <a:buChar char="•"/>
            </a:pPr>
            <a:r>
              <a:rPr lang="en-GB" sz="2400" dirty="0">
                <a:ea typeface="Times New Roman" panose="02020603050405020304" pitchFamily="18" charset="0"/>
                <a:cs typeface="Aptos" panose="020B0004020202020204" pitchFamily="34" charset="0"/>
              </a:rPr>
              <a:t>To</a:t>
            </a:r>
            <a:r>
              <a:rPr lang="en-GB" sz="2400" dirty="0">
                <a:effectLst/>
                <a:ea typeface="Times New Roman" panose="02020603050405020304" pitchFamily="18" charset="0"/>
                <a:cs typeface="Aptos" panose="020B0004020202020204" pitchFamily="34" charset="0"/>
              </a:rPr>
              <a:t> support and monitor the new CERN conscious hiring strategy.</a:t>
            </a:r>
            <a:endParaRPr lang="en-GB" sz="2400" dirty="0">
              <a:effectLst/>
              <a:ea typeface="Aptos" panose="020B0004020202020204" pitchFamily="34" charset="0"/>
              <a:cs typeface="Aptos" panose="020B0004020202020204" pitchFamily="34" charset="0"/>
            </a:endParaRPr>
          </a:p>
        </p:txBody>
      </p:sp>
      <p:pic>
        <p:nvPicPr>
          <p:cNvPr id="14" name="Picture 13">
            <a:extLst>
              <a:ext uri="{FF2B5EF4-FFF2-40B4-BE49-F238E27FC236}">
                <a16:creationId xmlns:a16="http://schemas.microsoft.com/office/drawing/2014/main" id="{85E745BF-4F94-BA31-3C2D-A81386292D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206945"/>
            <a:ext cx="5638800" cy="1964494"/>
          </a:xfrm>
          <a:prstGeom prst="rect">
            <a:avLst/>
          </a:prstGeom>
        </p:spPr>
      </p:pic>
    </p:spTree>
    <p:extLst>
      <p:ext uri="{BB962C8B-B14F-4D97-AF65-F5344CB8AC3E}">
        <p14:creationId xmlns:p14="http://schemas.microsoft.com/office/powerpoint/2010/main" val="3628222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0526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75F5DCE-32EC-E020-111C-5078FBE93509}"/>
              </a:ext>
            </a:extLst>
          </p:cNvPr>
          <p:cNvSpPr/>
          <p:nvPr/>
        </p:nvSpPr>
        <p:spPr>
          <a:xfrm>
            <a:off x="8119900" y="-1"/>
            <a:ext cx="4068000" cy="6390000"/>
          </a:xfrm>
          <a:prstGeom prst="rect">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E13AD74-E9C4-0CD3-0491-D1AFDF8FD18C}"/>
              </a:ext>
            </a:extLst>
          </p:cNvPr>
          <p:cNvSpPr/>
          <p:nvPr/>
        </p:nvSpPr>
        <p:spPr>
          <a:xfrm>
            <a:off x="4059950" y="-1"/>
            <a:ext cx="4068000" cy="6390000"/>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3189AB7E-0A33-AC51-2773-BF7207942360}"/>
              </a:ext>
            </a:extLst>
          </p:cNvPr>
          <p:cNvSpPr/>
          <p:nvPr/>
        </p:nvSpPr>
        <p:spPr>
          <a:xfrm>
            <a:off x="0" y="-1"/>
            <a:ext cx="4068000" cy="63900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B83E33A9-E359-234F-2CB9-F3ED7A8C81A1}"/>
              </a:ext>
            </a:extLst>
          </p:cNvPr>
          <p:cNvPicPr>
            <a:picLocks noChangeAspect="1"/>
          </p:cNvPicPr>
          <p:nvPr/>
        </p:nvPicPr>
        <p:blipFill>
          <a:blip r:embed="rId2"/>
          <a:stretch>
            <a:fillRect/>
          </a:stretch>
        </p:blipFill>
        <p:spPr>
          <a:xfrm>
            <a:off x="8662478" y="339943"/>
            <a:ext cx="2982844" cy="4210553"/>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D3E6CC4B-A560-D6C3-637D-1F3C70362D7F}"/>
              </a:ext>
            </a:extLst>
          </p:cNvPr>
          <p:cNvPicPr>
            <a:picLocks noChangeAspect="1"/>
          </p:cNvPicPr>
          <p:nvPr/>
        </p:nvPicPr>
        <p:blipFill>
          <a:blip r:embed="rId3"/>
          <a:stretch>
            <a:fillRect/>
          </a:stretch>
        </p:blipFill>
        <p:spPr>
          <a:xfrm>
            <a:off x="516999" y="339943"/>
            <a:ext cx="3030054" cy="4292222"/>
          </a:xfrm>
          <a:prstGeom prst="rect">
            <a:avLst/>
          </a:prstGeom>
          <a:ln>
            <a:noFill/>
          </a:ln>
          <a:effectLst>
            <a:outerShdw blurRad="292100" dist="139700" dir="2700000" algn="tl" rotWithShape="0">
              <a:srgbClr val="333333">
                <a:alpha val="65000"/>
              </a:srgbClr>
            </a:outerShdw>
          </a:effectLst>
        </p:spPr>
      </p:pic>
      <p:sp>
        <p:nvSpPr>
          <p:cNvPr id="13" name="Rectangle 12">
            <a:extLst>
              <a:ext uri="{FF2B5EF4-FFF2-40B4-BE49-F238E27FC236}">
                <a16:creationId xmlns:a16="http://schemas.microsoft.com/office/drawing/2014/main" id="{4606DA3F-C65A-01CD-8C4D-6EB7513D5C7E}"/>
              </a:ext>
            </a:extLst>
          </p:cNvPr>
          <p:cNvSpPr/>
          <p:nvPr/>
        </p:nvSpPr>
        <p:spPr>
          <a:xfrm>
            <a:off x="165100" y="4976448"/>
            <a:ext cx="3729751" cy="10115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…initiatives to improve the human resources return for Member and Associate Member States … focus on “under-represented” countries</a:t>
            </a:r>
          </a:p>
        </p:txBody>
      </p:sp>
      <p:sp>
        <p:nvSpPr>
          <p:cNvPr id="18" name="Rectangle 17">
            <a:extLst>
              <a:ext uri="{FF2B5EF4-FFF2-40B4-BE49-F238E27FC236}">
                <a16:creationId xmlns:a16="http://schemas.microsoft.com/office/drawing/2014/main" id="{91460B92-CFA1-DF3A-D66B-9222B4CD5272}"/>
              </a:ext>
            </a:extLst>
          </p:cNvPr>
          <p:cNvSpPr/>
          <p:nvPr/>
        </p:nvSpPr>
        <p:spPr>
          <a:xfrm>
            <a:off x="8299523" y="4972288"/>
            <a:ext cx="3716804" cy="10156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400" b="1" dirty="0"/>
              <a:t>S II 1.04 “Director-General shall strive to ensure as fair a distribution as possible of nationals of the Member and Associate Member States and of gender”</a:t>
            </a:r>
            <a:endParaRPr lang="en-GB" sz="1400" b="1" dirty="0"/>
          </a:p>
        </p:txBody>
      </p:sp>
      <p:pic>
        <p:nvPicPr>
          <p:cNvPr id="20" name="Picture 19">
            <a:extLst>
              <a:ext uri="{FF2B5EF4-FFF2-40B4-BE49-F238E27FC236}">
                <a16:creationId xmlns:a16="http://schemas.microsoft.com/office/drawing/2014/main" id="{8515C134-EB4A-9152-6470-A5D9BF2ECF79}"/>
              </a:ext>
            </a:extLst>
          </p:cNvPr>
          <p:cNvPicPr>
            <a:picLocks noChangeAspect="1"/>
          </p:cNvPicPr>
          <p:nvPr/>
        </p:nvPicPr>
        <p:blipFill>
          <a:blip r:embed="rId4"/>
          <a:stretch>
            <a:fillRect/>
          </a:stretch>
        </p:blipFill>
        <p:spPr>
          <a:xfrm>
            <a:off x="4660857" y="2964740"/>
            <a:ext cx="2995238" cy="1738095"/>
          </a:xfrm>
          <a:prstGeom prst="rect">
            <a:avLst/>
          </a:prstGeom>
          <a:ln>
            <a:noFill/>
          </a:ln>
          <a:effectLst>
            <a:outerShdw blurRad="292100" dist="139700" dir="2700000" algn="tl" rotWithShape="0">
              <a:srgbClr val="333333">
                <a:alpha val="65000"/>
              </a:srgbClr>
            </a:outerShdw>
          </a:effectLst>
        </p:spPr>
      </p:pic>
      <p:sp>
        <p:nvSpPr>
          <p:cNvPr id="21" name="Rectangle 20">
            <a:extLst>
              <a:ext uri="{FF2B5EF4-FFF2-40B4-BE49-F238E27FC236}">
                <a16:creationId xmlns:a16="http://schemas.microsoft.com/office/drawing/2014/main" id="{88E0A771-534E-E014-57A8-46D132650843}"/>
              </a:ext>
            </a:extLst>
          </p:cNvPr>
          <p:cNvSpPr/>
          <p:nvPr/>
        </p:nvSpPr>
        <p:spPr>
          <a:xfrm>
            <a:off x="4125859" y="786927"/>
            <a:ext cx="4021377" cy="17380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600"/>
              </a:spcAft>
            </a:pPr>
            <a:r>
              <a:rPr lang="en-GB" sz="1400" b="1" dirty="0"/>
              <a:t>Several of the poorly balanced Member States have openly declared in the Finance Committee and the Council that their support for the FCC and CERN’s future more generally might be contingent upon an improvement in their personnel returns.</a:t>
            </a:r>
          </a:p>
          <a:p>
            <a:r>
              <a:rPr lang="en-GB" sz="1400" b="1" dirty="0"/>
              <a:t>– Fabiola Gianotti, 30 April 2024</a:t>
            </a:r>
          </a:p>
        </p:txBody>
      </p:sp>
      <p:sp>
        <p:nvSpPr>
          <p:cNvPr id="22" name="TextBox 21">
            <a:extLst>
              <a:ext uri="{FF2B5EF4-FFF2-40B4-BE49-F238E27FC236}">
                <a16:creationId xmlns:a16="http://schemas.microsoft.com/office/drawing/2014/main" id="{FF088771-00BF-8CBE-B40C-50DD040A34DC}"/>
              </a:ext>
            </a:extLst>
          </p:cNvPr>
          <p:cNvSpPr txBox="1"/>
          <p:nvPr/>
        </p:nvSpPr>
        <p:spPr>
          <a:xfrm>
            <a:off x="4068000" y="4978152"/>
            <a:ext cx="4059950" cy="1015663"/>
          </a:xfrm>
          <a:prstGeom prst="rect">
            <a:avLst/>
          </a:prstGeom>
          <a:solidFill>
            <a:schemeClr val="tx1"/>
          </a:solidFill>
        </p:spPr>
        <p:txBody>
          <a:bodyPr wrap="square" lIns="0" tIns="0" rIns="0" bIns="0" rtlCol="0">
            <a:spAutoFit/>
          </a:bodyPr>
          <a:lstStyle/>
          <a:p>
            <a:pPr algn="ctr">
              <a:spcAft>
                <a:spcPts val="600"/>
              </a:spcAft>
            </a:pPr>
            <a:r>
              <a:rPr lang="en-US" sz="1600" b="1" dirty="0">
                <a:solidFill>
                  <a:schemeClr val="bg1"/>
                </a:solidFill>
              </a:rPr>
              <a:t>WHY?</a:t>
            </a:r>
          </a:p>
          <a:p>
            <a:pPr marL="288000" lvl="1" indent="-216000">
              <a:buAutoNum type="arabicPeriod"/>
            </a:pPr>
            <a:r>
              <a:rPr lang="en-US" sz="1500" b="1" dirty="0">
                <a:solidFill>
                  <a:schemeClr val="bg1"/>
                </a:solidFill>
              </a:rPr>
              <a:t>It’s a top priority part of CERN’s strategy</a:t>
            </a:r>
          </a:p>
          <a:p>
            <a:pPr marL="288000" lvl="1" indent="-216000">
              <a:buAutoNum type="arabicPeriod"/>
            </a:pPr>
            <a:r>
              <a:rPr lang="en-US" sz="1500" b="1" dirty="0">
                <a:solidFill>
                  <a:schemeClr val="bg1"/>
                </a:solidFill>
              </a:rPr>
              <a:t>We have a collective responsibility</a:t>
            </a:r>
          </a:p>
          <a:p>
            <a:pPr marL="288000" lvl="1" indent="-216000">
              <a:buAutoNum type="arabicPeriod"/>
            </a:pPr>
            <a:r>
              <a:rPr lang="en-US" sz="1500" b="1" dirty="0">
                <a:solidFill>
                  <a:schemeClr val="bg1"/>
                </a:solidFill>
              </a:rPr>
              <a:t>Our future depends on it</a:t>
            </a:r>
            <a:endParaRPr lang="en-GB" sz="1500" b="1" dirty="0">
              <a:solidFill>
                <a:schemeClr val="bg1"/>
              </a:solidFill>
            </a:endParaRPr>
          </a:p>
        </p:txBody>
      </p:sp>
      <p:sp>
        <p:nvSpPr>
          <p:cNvPr id="2" name="Date Placeholder 1">
            <a:extLst>
              <a:ext uri="{FF2B5EF4-FFF2-40B4-BE49-F238E27FC236}">
                <a16:creationId xmlns:a16="http://schemas.microsoft.com/office/drawing/2014/main" id="{8488521B-C881-CAE5-7511-276C79D61C46}"/>
              </a:ext>
            </a:extLst>
          </p:cNvPr>
          <p:cNvSpPr>
            <a:spLocks noGrp="1"/>
          </p:cNvSpPr>
          <p:nvPr>
            <p:ph type="dt" sz="half" idx="10"/>
          </p:nvPr>
        </p:nvSpPr>
        <p:spPr/>
        <p:txBody>
          <a:bodyPr/>
          <a:lstStyle/>
          <a:p>
            <a:r>
              <a:rPr lang="en-US"/>
              <a:t>19 September 2024</a:t>
            </a:r>
            <a:endParaRPr lang="en-US" dirty="0"/>
          </a:p>
        </p:txBody>
      </p:sp>
      <p:sp>
        <p:nvSpPr>
          <p:cNvPr id="3" name="Footer Placeholder 2">
            <a:extLst>
              <a:ext uri="{FF2B5EF4-FFF2-40B4-BE49-F238E27FC236}">
                <a16:creationId xmlns:a16="http://schemas.microsoft.com/office/drawing/2014/main" id="{2291B458-0C9B-1690-138E-B1DA9A7D8C03}"/>
              </a:ext>
            </a:extLst>
          </p:cNvPr>
          <p:cNvSpPr>
            <a:spLocks noGrp="1"/>
          </p:cNvSpPr>
          <p:nvPr>
            <p:ph type="ftr" sz="quarter" idx="11"/>
          </p:nvPr>
        </p:nvSpPr>
        <p:spPr/>
        <p:txBody>
          <a:bodyPr/>
          <a:lstStyle/>
          <a:p>
            <a:r>
              <a:rPr lang="en-GB"/>
              <a:t>James Purvis | The shift to Conscious hiring at CERN</a:t>
            </a:r>
            <a:endParaRPr lang="en-US" dirty="0"/>
          </a:p>
        </p:txBody>
      </p:sp>
      <p:sp>
        <p:nvSpPr>
          <p:cNvPr id="4" name="Slide Number Placeholder 3">
            <a:extLst>
              <a:ext uri="{FF2B5EF4-FFF2-40B4-BE49-F238E27FC236}">
                <a16:creationId xmlns:a16="http://schemas.microsoft.com/office/drawing/2014/main" id="{059F3AE6-56AD-9A1F-5A54-01C2E3320AE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8" name="TextBox 7">
            <a:extLst>
              <a:ext uri="{FF2B5EF4-FFF2-40B4-BE49-F238E27FC236}">
                <a16:creationId xmlns:a16="http://schemas.microsoft.com/office/drawing/2014/main" id="{33566675-4FD3-CBC6-7B69-D366F526B524}"/>
              </a:ext>
            </a:extLst>
          </p:cNvPr>
          <p:cNvSpPr txBox="1"/>
          <p:nvPr/>
        </p:nvSpPr>
        <p:spPr>
          <a:xfrm>
            <a:off x="7623392" y="267220"/>
            <a:ext cx="914400" cy="1477328"/>
          </a:xfrm>
          <a:prstGeom prst="rect">
            <a:avLst/>
          </a:prstGeom>
          <a:noFill/>
        </p:spPr>
        <p:txBody>
          <a:bodyPr wrap="square" lIns="0" tIns="0" rIns="0" bIns="0" rtlCol="0">
            <a:spAutoFit/>
          </a:bodyPr>
          <a:lstStyle/>
          <a:p>
            <a:pPr algn="l"/>
            <a:r>
              <a:rPr lang="en-GB" sz="9600" dirty="0">
                <a:solidFill>
                  <a:schemeClr val="bg1"/>
                </a:solidFill>
              </a:rPr>
              <a:t>“</a:t>
            </a:r>
          </a:p>
        </p:txBody>
      </p:sp>
    </p:spTree>
    <p:extLst>
      <p:ext uri="{BB962C8B-B14F-4D97-AF65-F5344CB8AC3E}">
        <p14:creationId xmlns:p14="http://schemas.microsoft.com/office/powerpoint/2010/main" val="3865441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21" grpId="0" animBg="1"/>
      <p:bldP spid="22"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22100A89-8E83-2F41-9126-382FF391D003}"/>
              </a:ext>
            </a:extLst>
          </p:cNvPr>
          <p:cNvSpPr txBox="1">
            <a:spLocks/>
          </p:cNvSpPr>
          <p:nvPr/>
        </p:nvSpPr>
        <p:spPr bwMode="auto">
          <a:xfrm>
            <a:off x="-12637" y="288533"/>
            <a:ext cx="12240000" cy="720000"/>
          </a:xfrm>
          <a:prstGeom prst="rect">
            <a:avLst/>
          </a:prstGeom>
          <a:solidFill>
            <a:schemeClr val="accent4">
              <a:lumMod val="75000"/>
              <a:alpha val="90000"/>
            </a:schemeClr>
          </a:solidFill>
        </p:spPr>
        <p:txBody>
          <a:bodyPr vert="horz" lIns="0" tIns="0" rIns="0" bIns="0"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4400" dirty="0">
                <a:solidFill>
                  <a:schemeClr val="bg1"/>
                </a:solidFill>
              </a:rPr>
              <a:t>  Staff: Ensure </a:t>
            </a:r>
            <a:r>
              <a:rPr lang="en-GB" sz="4400" u="sng" dirty="0">
                <a:solidFill>
                  <a:schemeClr val="bg1"/>
                </a:solidFill>
              </a:rPr>
              <a:t>each stage </a:t>
            </a:r>
            <a:r>
              <a:rPr lang="en-GB" sz="4400" dirty="0">
                <a:solidFill>
                  <a:schemeClr val="bg1"/>
                </a:solidFill>
              </a:rPr>
              <a:t>includes PBMS </a:t>
            </a:r>
            <a:endParaRPr lang="en-GB" b="0" dirty="0">
              <a:solidFill>
                <a:schemeClr val="bg1"/>
              </a:solidFill>
            </a:endParaRPr>
          </a:p>
        </p:txBody>
      </p:sp>
      <p:sp>
        <p:nvSpPr>
          <p:cNvPr id="4" name="TextBox 3">
            <a:extLst>
              <a:ext uri="{FF2B5EF4-FFF2-40B4-BE49-F238E27FC236}">
                <a16:creationId xmlns:a16="http://schemas.microsoft.com/office/drawing/2014/main" id="{140163E7-ECED-B044-8A93-FFDB59C2316E}"/>
              </a:ext>
            </a:extLst>
          </p:cNvPr>
          <p:cNvSpPr txBox="1"/>
          <p:nvPr/>
        </p:nvSpPr>
        <p:spPr bwMode="auto">
          <a:xfrm>
            <a:off x="17185" y="1160463"/>
            <a:ext cx="3416320" cy="369332"/>
          </a:xfrm>
          <a:prstGeom prst="rect">
            <a:avLst/>
          </a:prstGeom>
          <a:solidFill>
            <a:schemeClr val="accent4">
              <a:lumMod val="75000"/>
            </a:schemeClr>
          </a:solidFill>
        </p:spPr>
        <p:style>
          <a:lnRef idx="3">
            <a:schemeClr val="lt1"/>
          </a:lnRef>
          <a:fillRef idx="1">
            <a:schemeClr val="accent4"/>
          </a:fillRef>
          <a:effectRef idx="1">
            <a:schemeClr val="accent4"/>
          </a:effectRef>
          <a:fontRef idx="minor">
            <a:schemeClr val="lt1"/>
          </a:fontRef>
        </p:style>
        <p:txBody>
          <a:bodyPr wrap="none" rtlCol="0">
            <a:spAutoFit/>
          </a:bodyPr>
          <a:lstStyle/>
          <a:p>
            <a:r>
              <a:rPr lang="en-GB" dirty="0"/>
              <a:t>Responsible: Hiring department</a:t>
            </a:r>
          </a:p>
        </p:txBody>
      </p:sp>
      <p:sp>
        <p:nvSpPr>
          <p:cNvPr id="7" name="Content Placeholder 1">
            <a:extLst>
              <a:ext uri="{FF2B5EF4-FFF2-40B4-BE49-F238E27FC236}">
                <a16:creationId xmlns:a16="http://schemas.microsoft.com/office/drawing/2014/main" id="{9E1B1A0A-8568-3DED-468F-EBD1031D0095}"/>
              </a:ext>
            </a:extLst>
          </p:cNvPr>
          <p:cNvSpPr txBox="1">
            <a:spLocks/>
          </p:cNvSpPr>
          <p:nvPr/>
        </p:nvSpPr>
        <p:spPr>
          <a:xfrm>
            <a:off x="5444168" y="1787077"/>
            <a:ext cx="6570000" cy="1861866"/>
          </a:xfrm>
          <a:prstGeom prst="rect">
            <a:avLst/>
          </a:prstGeom>
          <a:ln w="19050">
            <a:solidFill>
              <a:schemeClr val="accent4">
                <a:lumMod val="50000"/>
              </a:schemeClr>
            </a:solidFill>
          </a:ln>
        </p:spPr>
        <p:txBody>
          <a:bodyPr>
            <a:norm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spcBef>
                <a:spcPts val="0"/>
              </a:spcBef>
              <a:spcAft>
                <a:spcPts val="1000"/>
              </a:spcAft>
            </a:pPr>
            <a:r>
              <a:rPr lang="en-GB" sz="1400" dirty="0"/>
              <a:t>Example: Selection Guidelines for Staff</a:t>
            </a:r>
            <a:endParaRPr lang="en-GB" sz="1400" b="0" i="1" dirty="0"/>
          </a:p>
          <a:p>
            <a:pPr marL="171450" indent="-171450">
              <a:spcBef>
                <a:spcPts val="0"/>
              </a:spcBef>
              <a:spcAft>
                <a:spcPts val="600"/>
              </a:spcAft>
              <a:buFont typeface="Arial" panose="020B0604020202020204" pitchFamily="34" charset="0"/>
              <a:buChar char="•"/>
            </a:pPr>
            <a:r>
              <a:rPr lang="en-GB" sz="1200" b="0" dirty="0"/>
              <a:t>Instructions to all groups to make every effort to improve diversity in LD hiring</a:t>
            </a:r>
          </a:p>
          <a:p>
            <a:pPr marL="171450" indent="-171450">
              <a:spcBef>
                <a:spcPts val="0"/>
              </a:spcBef>
              <a:spcAft>
                <a:spcPts val="600"/>
              </a:spcAft>
              <a:buFont typeface="Arial" panose="020B0604020202020204" pitchFamily="34" charset="0"/>
              <a:buChar char="•"/>
            </a:pPr>
            <a:r>
              <a:rPr lang="en-GB" sz="1200" dirty="0"/>
              <a:t>Checkpoints at each stage (longlist, shortlist and final selection) </a:t>
            </a:r>
            <a:r>
              <a:rPr lang="en-GB" sz="1200" b="0" dirty="0"/>
              <a:t>with instructions that the pool/selection must be sufficiently diverse </a:t>
            </a:r>
          </a:p>
          <a:p>
            <a:pPr marL="171450" indent="-171450">
              <a:spcBef>
                <a:spcPts val="0"/>
              </a:spcBef>
              <a:spcAft>
                <a:spcPts val="600"/>
              </a:spcAft>
              <a:buFont typeface="Arial" panose="020B0604020202020204" pitchFamily="34" charset="0"/>
              <a:buChar char="•"/>
            </a:pPr>
            <a:r>
              <a:rPr lang="en-GB" sz="1200" dirty="0"/>
              <a:t>Exceptions possible in specific cases, after discussion with DH</a:t>
            </a:r>
          </a:p>
          <a:p>
            <a:pPr marL="171450" indent="-171450">
              <a:spcBef>
                <a:spcPts val="0"/>
              </a:spcBef>
              <a:spcAft>
                <a:spcPts val="600"/>
              </a:spcAft>
              <a:buFont typeface="Arial" panose="020B0604020202020204" pitchFamily="34" charset="0"/>
              <a:buChar char="•"/>
            </a:pPr>
            <a:r>
              <a:rPr lang="en-GB" sz="1200" dirty="0"/>
              <a:t>DH approval needed for insufficiently diverse selection (‘overrepresented’ categories), for long/short list composition or final selection </a:t>
            </a:r>
          </a:p>
          <a:p>
            <a:pPr marL="0" indent="0">
              <a:buNone/>
            </a:pPr>
            <a:endParaRPr lang="en-GB" sz="1100" dirty="0"/>
          </a:p>
        </p:txBody>
      </p:sp>
      <p:sp>
        <p:nvSpPr>
          <p:cNvPr id="8" name="TextBox 7">
            <a:extLst>
              <a:ext uri="{FF2B5EF4-FFF2-40B4-BE49-F238E27FC236}">
                <a16:creationId xmlns:a16="http://schemas.microsoft.com/office/drawing/2014/main" id="{990808CA-849B-2929-5A32-651CEB6033CD}"/>
              </a:ext>
            </a:extLst>
          </p:cNvPr>
          <p:cNvSpPr txBox="1"/>
          <p:nvPr/>
        </p:nvSpPr>
        <p:spPr bwMode="auto">
          <a:xfrm>
            <a:off x="5444168" y="4080296"/>
            <a:ext cx="6570000" cy="1913344"/>
          </a:xfrm>
          <a:prstGeom prst="rect">
            <a:avLst/>
          </a:prstGeom>
          <a:noFill/>
          <a:ln w="19050">
            <a:solidFill>
              <a:srgbClr val="00B050"/>
            </a:solidFill>
          </a:ln>
        </p:spPr>
        <p:txBody>
          <a:bodyPr wrap="square" rtlCol="0">
            <a:spAutoFit/>
          </a:bodyPr>
          <a:lstStyle/>
          <a:p>
            <a:pPr>
              <a:spcAft>
                <a:spcPts val="1000"/>
              </a:spcAft>
            </a:pPr>
            <a:r>
              <a:rPr lang="en-US" sz="1400" b="1" dirty="0">
                <a:solidFill>
                  <a:srgbClr val="00B050"/>
                </a:solidFill>
              </a:rPr>
              <a:t>IMPORTANT CONSIDERATIONS</a:t>
            </a:r>
            <a:endParaRPr lang="en-US" sz="1400" dirty="0">
              <a:solidFill>
                <a:srgbClr val="00B050"/>
              </a:solidFill>
            </a:endParaRPr>
          </a:p>
          <a:p>
            <a:pPr marL="144000" indent="-144000">
              <a:buFont typeface="Arial" panose="020B0604020202020204" pitchFamily="34" charset="0"/>
              <a:buChar char="•"/>
            </a:pPr>
            <a:r>
              <a:rPr lang="en-US" sz="1200" dirty="0">
                <a:solidFill>
                  <a:srgbClr val="00B050"/>
                </a:solidFill>
              </a:rPr>
              <a:t>Shared ownership of this process between TA and Department</a:t>
            </a:r>
          </a:p>
          <a:p>
            <a:pPr marL="144000" indent="-144000">
              <a:buFont typeface="Arial" panose="020B0604020202020204" pitchFamily="34" charset="0"/>
              <a:buChar char="•"/>
            </a:pPr>
            <a:r>
              <a:rPr lang="en-US" sz="1200" dirty="0">
                <a:solidFill>
                  <a:srgbClr val="00B050"/>
                </a:solidFill>
              </a:rPr>
              <a:t>Under-Represented Categories (not only Nationalities)</a:t>
            </a:r>
          </a:p>
          <a:p>
            <a:pPr marL="144000" indent="-144000">
              <a:buFont typeface="Arial" panose="020B0604020202020204" pitchFamily="34" charset="0"/>
              <a:buChar char="•"/>
            </a:pPr>
            <a:r>
              <a:rPr lang="en-US" sz="1200" dirty="0">
                <a:solidFill>
                  <a:srgbClr val="00B050"/>
                </a:solidFill>
              </a:rPr>
              <a:t>HR should provide diversity info before closing of the vacancy notice (to allow for extensions)</a:t>
            </a:r>
          </a:p>
          <a:p>
            <a:pPr marL="144000" indent="-144000">
              <a:buFont typeface="Arial" panose="020B0604020202020204" pitchFamily="34" charset="0"/>
              <a:buChar char="•"/>
            </a:pPr>
            <a:r>
              <a:rPr lang="en-US" sz="1200" dirty="0">
                <a:solidFill>
                  <a:srgbClr val="00B050"/>
                </a:solidFill>
              </a:rPr>
              <a:t>HR should offer the TA diversity dashboard at every step of the recruitment</a:t>
            </a:r>
          </a:p>
          <a:p>
            <a:pPr marL="144000" indent="-144000">
              <a:buFont typeface="Arial" panose="020B0604020202020204" pitchFamily="34" charset="0"/>
              <a:buChar char="•"/>
            </a:pPr>
            <a:r>
              <a:rPr lang="en-US" sz="1200" dirty="0">
                <a:solidFill>
                  <a:srgbClr val="00B050"/>
                </a:solidFill>
              </a:rPr>
              <a:t>Risk to further delay the process, risk of losing good candidates</a:t>
            </a:r>
          </a:p>
          <a:p>
            <a:pPr marL="144000" indent="-144000">
              <a:buFont typeface="Arial" panose="020B0604020202020204" pitchFamily="34" charset="0"/>
              <a:buChar char="•"/>
            </a:pPr>
            <a:r>
              <a:rPr lang="en-US" sz="1200" dirty="0">
                <a:solidFill>
                  <a:srgbClr val="00B050"/>
                </a:solidFill>
              </a:rPr>
              <a:t>Need to quantify how many candidates </a:t>
            </a:r>
          </a:p>
          <a:p>
            <a:pPr marL="144000" indent="-144000">
              <a:buFont typeface="Arial" panose="020B0604020202020204" pitchFamily="34" charset="0"/>
              <a:buChar char="•"/>
            </a:pPr>
            <a:r>
              <a:rPr lang="en-US" sz="1200" dirty="0">
                <a:solidFill>
                  <a:srgbClr val="00B050"/>
                </a:solidFill>
              </a:rPr>
              <a:t>What happens if there is not enough diversity in the pool</a:t>
            </a:r>
          </a:p>
          <a:p>
            <a:pPr marL="144000" indent="-144000">
              <a:buFont typeface="Arial" panose="020B0604020202020204" pitchFamily="34" charset="0"/>
              <a:buChar char="•"/>
            </a:pPr>
            <a:r>
              <a:rPr lang="en-US" sz="1200" dirty="0">
                <a:solidFill>
                  <a:srgbClr val="00B050"/>
                </a:solidFill>
              </a:rPr>
              <a:t>Risk of tokenism </a:t>
            </a:r>
          </a:p>
        </p:txBody>
      </p:sp>
      <p:sp>
        <p:nvSpPr>
          <p:cNvPr id="9" name="TextBox 8">
            <a:extLst>
              <a:ext uri="{FF2B5EF4-FFF2-40B4-BE49-F238E27FC236}">
                <a16:creationId xmlns:a16="http://schemas.microsoft.com/office/drawing/2014/main" id="{23BEFF74-DF9A-4DDB-7590-EDD22C99C901}"/>
              </a:ext>
            </a:extLst>
          </p:cNvPr>
          <p:cNvSpPr txBox="1"/>
          <p:nvPr/>
        </p:nvSpPr>
        <p:spPr bwMode="auto">
          <a:xfrm>
            <a:off x="183476" y="3318445"/>
            <a:ext cx="5020824" cy="600164"/>
          </a:xfrm>
          <a:prstGeom prst="rect">
            <a:avLst/>
          </a:prstGeom>
          <a:solidFill>
            <a:schemeClr val="accent3"/>
          </a:solidFill>
          <a:ln>
            <a:noFill/>
          </a:ln>
        </p:spPr>
        <p:txBody>
          <a:bodyPr wrap="square" rtlCol="0">
            <a:spAutoFit/>
          </a:bodyPr>
          <a:lstStyle/>
          <a:p>
            <a:r>
              <a:rPr lang="en-US" sz="1100" b="1" dirty="0">
                <a:solidFill>
                  <a:schemeClr val="bg1"/>
                </a:solidFill>
              </a:rPr>
              <a:t>KEY to be honest to identify with the Departments the positions that are really open competition (without an internal candidate in mind) &amp; focus efforts on those for diversity!</a:t>
            </a:r>
            <a:endParaRPr lang="en-GB" sz="1100" b="1" dirty="0">
              <a:solidFill>
                <a:schemeClr val="bg1"/>
              </a:solidFill>
            </a:endParaRPr>
          </a:p>
        </p:txBody>
      </p:sp>
      <p:pic>
        <p:nvPicPr>
          <p:cNvPr id="10" name="Picture 1" descr="A diagram of a pie chart&#10;&#10;Description automatically generated">
            <a:extLst>
              <a:ext uri="{FF2B5EF4-FFF2-40B4-BE49-F238E27FC236}">
                <a16:creationId xmlns:a16="http://schemas.microsoft.com/office/drawing/2014/main" id="{C4E9B8F0-E4E9-BFC5-209D-D7014CDE518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3476" y="4023131"/>
            <a:ext cx="5020824" cy="1733280"/>
          </a:xfrm>
          <a:prstGeom prst="rect">
            <a:avLst/>
          </a:prstGeom>
          <a:noFill/>
          <a:ln>
            <a:noFill/>
          </a:ln>
          <a:effectLst>
            <a:outerShdw blurRad="292100" dist="139700" dir="2700000" algn="ctr" rotWithShape="0">
              <a:srgbClr val="000000">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961926CD-0987-4A84-8AD4-BEC0B52BB7B7}"/>
              </a:ext>
            </a:extLst>
          </p:cNvPr>
          <p:cNvSpPr txBox="1"/>
          <p:nvPr/>
        </p:nvSpPr>
        <p:spPr bwMode="auto">
          <a:xfrm>
            <a:off x="107545" y="5871978"/>
            <a:ext cx="4532010" cy="369332"/>
          </a:xfrm>
          <a:prstGeom prst="rect">
            <a:avLst/>
          </a:prstGeom>
          <a:solidFill>
            <a:schemeClr val="accent4">
              <a:lumMod val="75000"/>
            </a:schemeClr>
          </a:solidFill>
        </p:spPr>
        <p:style>
          <a:lnRef idx="3">
            <a:schemeClr val="lt1"/>
          </a:lnRef>
          <a:fillRef idx="1">
            <a:schemeClr val="accent4"/>
          </a:fillRef>
          <a:effectRef idx="1">
            <a:schemeClr val="accent4"/>
          </a:effectRef>
          <a:fontRef idx="minor">
            <a:schemeClr val="lt1"/>
          </a:fontRef>
        </p:style>
        <p:txBody>
          <a:bodyPr wrap="none" rtlCol="0">
            <a:spAutoFit/>
          </a:bodyPr>
          <a:lstStyle/>
          <a:p>
            <a:r>
              <a:rPr lang="en-GB" dirty="0"/>
              <a:t>DH authorisation required for ORMS hiring</a:t>
            </a:r>
          </a:p>
        </p:txBody>
      </p:sp>
      <p:sp>
        <p:nvSpPr>
          <p:cNvPr id="2" name="Date Placeholder 1">
            <a:extLst>
              <a:ext uri="{FF2B5EF4-FFF2-40B4-BE49-F238E27FC236}">
                <a16:creationId xmlns:a16="http://schemas.microsoft.com/office/drawing/2014/main" id="{D3A2AC72-6743-E93F-0E0A-DC1FFC97D973}"/>
              </a:ext>
            </a:extLst>
          </p:cNvPr>
          <p:cNvSpPr>
            <a:spLocks noGrp="1"/>
          </p:cNvSpPr>
          <p:nvPr>
            <p:ph type="dt" sz="half" idx="10"/>
          </p:nvPr>
        </p:nvSpPr>
        <p:spPr/>
        <p:txBody>
          <a:bodyPr/>
          <a:lstStyle/>
          <a:p>
            <a:r>
              <a:rPr lang="en-US"/>
              <a:t>19 September 2024</a:t>
            </a:r>
            <a:endParaRPr lang="en-US" dirty="0"/>
          </a:p>
        </p:txBody>
      </p:sp>
      <p:sp>
        <p:nvSpPr>
          <p:cNvPr id="3" name="Footer Placeholder 2">
            <a:extLst>
              <a:ext uri="{FF2B5EF4-FFF2-40B4-BE49-F238E27FC236}">
                <a16:creationId xmlns:a16="http://schemas.microsoft.com/office/drawing/2014/main" id="{11D7BC6E-9C9D-9FAA-9B8C-AEDE6BCBAEA7}"/>
              </a:ext>
            </a:extLst>
          </p:cNvPr>
          <p:cNvSpPr>
            <a:spLocks noGrp="1"/>
          </p:cNvSpPr>
          <p:nvPr>
            <p:ph type="ftr" sz="quarter" idx="11"/>
          </p:nvPr>
        </p:nvSpPr>
        <p:spPr/>
        <p:txBody>
          <a:bodyPr/>
          <a:lstStyle/>
          <a:p>
            <a:r>
              <a:rPr lang="en-GB"/>
              <a:t>James Purvis | The shift to Conscious hiring at CERN</a:t>
            </a:r>
            <a:endParaRPr lang="en-US" dirty="0"/>
          </a:p>
        </p:txBody>
      </p:sp>
      <p:sp>
        <p:nvSpPr>
          <p:cNvPr id="5" name="Slide Number Placeholder 4">
            <a:extLst>
              <a:ext uri="{FF2B5EF4-FFF2-40B4-BE49-F238E27FC236}">
                <a16:creationId xmlns:a16="http://schemas.microsoft.com/office/drawing/2014/main" id="{A89EB079-9B42-E4D0-D2DA-AA4BAA4FF55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3" name="Content Placeholder 1">
            <a:extLst>
              <a:ext uri="{FF2B5EF4-FFF2-40B4-BE49-F238E27FC236}">
                <a16:creationId xmlns:a16="http://schemas.microsoft.com/office/drawing/2014/main" id="{2702F092-5E39-C54E-903A-C2578B240C59}"/>
              </a:ext>
            </a:extLst>
          </p:cNvPr>
          <p:cNvSpPr txBox="1">
            <a:spLocks/>
          </p:cNvSpPr>
          <p:nvPr/>
        </p:nvSpPr>
        <p:spPr>
          <a:xfrm>
            <a:off x="177832" y="1787077"/>
            <a:ext cx="5020824" cy="1421284"/>
          </a:xfrm>
          <a:prstGeom prst="rect">
            <a:avLst/>
          </a:prstGeom>
          <a:ln w="19050">
            <a:solidFill>
              <a:schemeClr val="accent4">
                <a:lumMod val="50000"/>
              </a:schemeClr>
            </a:solidFill>
          </a:ln>
        </p:spPr>
        <p:txBody>
          <a:bodyPr>
            <a:norm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spcBef>
                <a:spcPts val="0"/>
              </a:spcBef>
              <a:spcAft>
                <a:spcPts val="1000"/>
              </a:spcAft>
            </a:pPr>
            <a:r>
              <a:rPr lang="en-US" sz="1400" dirty="0"/>
              <a:t>Examples</a:t>
            </a:r>
            <a:endParaRPr lang="en-US" sz="1200" dirty="0"/>
          </a:p>
          <a:p>
            <a:pPr marL="180000" lvl="1" indent="-108000">
              <a:lnSpc>
                <a:spcPct val="90000"/>
              </a:lnSpc>
              <a:spcBef>
                <a:spcPts val="0"/>
              </a:spcBef>
              <a:spcAft>
                <a:spcPts val="600"/>
              </a:spcAft>
              <a:buFont typeface="Arial" panose="020B0604020202020204" pitchFamily="34" charset="0"/>
              <a:buChar char="•"/>
            </a:pPr>
            <a:r>
              <a:rPr lang="en-US" sz="1200" dirty="0"/>
              <a:t>Departmental Representatives, involved in every staff hire, are to ensure diversity in the hiring, can voice concern and are partners for recruiters</a:t>
            </a:r>
          </a:p>
          <a:p>
            <a:pPr marL="180000" lvl="1" indent="-108000">
              <a:lnSpc>
                <a:spcPct val="90000"/>
              </a:lnSpc>
              <a:spcBef>
                <a:spcPts val="0"/>
              </a:spcBef>
              <a:spcAft>
                <a:spcPts val="0"/>
              </a:spcAft>
              <a:buFont typeface="Arial" panose="020B0604020202020204" pitchFamily="34" charset="0"/>
              <a:buChar char="•"/>
            </a:pPr>
            <a:r>
              <a:rPr lang="en-US" sz="1200" dirty="0"/>
              <a:t>L</a:t>
            </a:r>
            <a:r>
              <a:rPr lang="en-US" sz="1200" b="0" dirty="0"/>
              <a:t>ast year in </a:t>
            </a:r>
            <a:r>
              <a:rPr lang="en-US" sz="1200" dirty="0"/>
              <a:t>one department</a:t>
            </a:r>
            <a:r>
              <a:rPr lang="en-US" sz="1200" b="0" dirty="0"/>
              <a:t> there was a massive outreach effort to have 25% from PBMS</a:t>
            </a:r>
            <a:endParaRPr lang="en-US" sz="2800" dirty="0"/>
          </a:p>
        </p:txBody>
      </p:sp>
    </p:spTree>
    <p:extLst>
      <p:ext uri="{BB962C8B-B14F-4D97-AF65-F5344CB8AC3E}">
        <p14:creationId xmlns:p14="http://schemas.microsoft.com/office/powerpoint/2010/main" val="336098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22100A89-8E83-2F41-9126-382FF391D003}"/>
              </a:ext>
            </a:extLst>
          </p:cNvPr>
          <p:cNvSpPr txBox="1">
            <a:spLocks/>
          </p:cNvSpPr>
          <p:nvPr/>
        </p:nvSpPr>
        <p:spPr bwMode="auto">
          <a:xfrm>
            <a:off x="-12637" y="288533"/>
            <a:ext cx="12240000" cy="720000"/>
          </a:xfrm>
          <a:prstGeom prst="rect">
            <a:avLst/>
          </a:prstGeom>
          <a:solidFill>
            <a:schemeClr val="accent4">
              <a:lumMod val="75000"/>
              <a:alpha val="90000"/>
            </a:schemeClr>
          </a:solidFill>
        </p:spPr>
        <p:txBody>
          <a:bodyPr vert="horz" lIns="0" tIns="0" rIns="0" bIns="0"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4400" dirty="0">
                <a:solidFill>
                  <a:schemeClr val="bg1"/>
                </a:solidFill>
              </a:rPr>
              <a:t>  Staff: Exemption list for certain positions</a:t>
            </a:r>
            <a:endParaRPr lang="en-GB" b="0" dirty="0">
              <a:solidFill>
                <a:schemeClr val="bg1"/>
              </a:solidFill>
            </a:endParaRPr>
          </a:p>
        </p:txBody>
      </p:sp>
      <p:sp>
        <p:nvSpPr>
          <p:cNvPr id="3" name="Content Placeholder 2">
            <a:extLst>
              <a:ext uri="{FF2B5EF4-FFF2-40B4-BE49-F238E27FC236}">
                <a16:creationId xmlns:a16="http://schemas.microsoft.com/office/drawing/2014/main" id="{1E1CFF01-0484-7592-F4B9-558502A521FC}"/>
              </a:ext>
            </a:extLst>
          </p:cNvPr>
          <p:cNvSpPr>
            <a:spLocks noGrp="1"/>
          </p:cNvSpPr>
          <p:nvPr>
            <p:ph idx="1"/>
          </p:nvPr>
        </p:nvSpPr>
        <p:spPr>
          <a:xfrm>
            <a:off x="335360" y="1844824"/>
            <a:ext cx="11304635" cy="4140993"/>
          </a:xfrm>
        </p:spPr>
        <p:txBody>
          <a:bodyPr/>
          <a:lstStyle/>
          <a:p>
            <a:pPr marL="171450" indent="-171450">
              <a:spcBef>
                <a:spcPts val="600"/>
              </a:spcBef>
              <a:spcAft>
                <a:spcPts val="300"/>
              </a:spcAft>
              <a:buFont typeface="Arial" panose="020B0604020202020204" pitchFamily="34" charset="0"/>
              <a:buChar char="•"/>
            </a:pPr>
            <a:r>
              <a:rPr lang="en-GB" sz="1800" b="0" dirty="0"/>
              <a:t>There are a number of positions at CERN requiring local knowledge &amp; competencies</a:t>
            </a:r>
          </a:p>
          <a:p>
            <a:pPr marL="171450" indent="-171450">
              <a:spcBef>
                <a:spcPts val="600"/>
              </a:spcBef>
              <a:spcAft>
                <a:spcPts val="300"/>
              </a:spcAft>
              <a:buFont typeface="Arial" panose="020B0604020202020204" pitchFamily="34" charset="0"/>
              <a:buChar char="•"/>
            </a:pPr>
            <a:r>
              <a:rPr lang="en-GB" sz="1800" b="0" dirty="0"/>
              <a:t>Departments will identify these positions in advance in their MPP</a:t>
            </a:r>
          </a:p>
          <a:p>
            <a:pPr marL="171450" indent="-171450">
              <a:spcBef>
                <a:spcPts val="600"/>
              </a:spcBef>
              <a:spcAft>
                <a:spcPts val="300"/>
              </a:spcAft>
              <a:buFont typeface="Arial" panose="020B0604020202020204" pitchFamily="34" charset="0"/>
              <a:buChar char="•"/>
            </a:pPr>
            <a:r>
              <a:rPr lang="en-GB" sz="1800" b="0" dirty="0"/>
              <a:t>These positions will be exempt from all measures</a:t>
            </a:r>
          </a:p>
          <a:p>
            <a:pPr marL="171450" indent="-171450">
              <a:spcBef>
                <a:spcPts val="600"/>
              </a:spcBef>
              <a:spcAft>
                <a:spcPts val="300"/>
              </a:spcAft>
              <a:buFont typeface="Arial" panose="020B0604020202020204" pitchFamily="34" charset="0"/>
              <a:buChar char="•"/>
            </a:pPr>
            <a:endParaRPr lang="en-GB" sz="1800" b="0" dirty="0"/>
          </a:p>
          <a:p>
            <a:r>
              <a:rPr lang="en-GB" sz="1800" b="0" dirty="0"/>
              <a:t>As part of departmental workforce plan, DPO to identify posts that either require specific local competencies (</a:t>
            </a:r>
            <a:r>
              <a:rPr lang="en-GB" sz="1800" b="0" dirty="0" err="1"/>
              <a:t>eg</a:t>
            </a:r>
            <a:r>
              <a:rPr lang="en-GB" sz="1800" b="0" dirty="0"/>
              <a:t> legislation etc) or </a:t>
            </a:r>
            <a:r>
              <a:rPr lang="en-GB" sz="1800" b="0" u="sng" dirty="0"/>
              <a:t>must</a:t>
            </a:r>
            <a:r>
              <a:rPr lang="en-GB" sz="1800" b="0" dirty="0"/>
              <a:t> have both languages from the outset.</a:t>
            </a:r>
          </a:p>
          <a:p>
            <a:r>
              <a:rPr lang="en-GB" sz="1800" b="0" dirty="0"/>
              <a:t>Position to be cross-checked with HRA and list validated by sector director + FHR director</a:t>
            </a:r>
            <a:endParaRPr lang="en-GB" sz="1800" b="0" i="1" dirty="0"/>
          </a:p>
          <a:p>
            <a:pPr marL="171450" indent="-171450">
              <a:spcBef>
                <a:spcPts val="600"/>
              </a:spcBef>
              <a:spcAft>
                <a:spcPts val="300"/>
              </a:spcAft>
              <a:buFont typeface="Arial" panose="020B0604020202020204" pitchFamily="34" charset="0"/>
              <a:buChar char="•"/>
            </a:pPr>
            <a:endParaRPr lang="en-GB" sz="1800" b="0" dirty="0">
              <a:solidFill>
                <a:schemeClr val="tx1"/>
              </a:solidFill>
            </a:endParaRPr>
          </a:p>
          <a:p>
            <a:pPr marL="0" lvl="1" indent="0">
              <a:buNone/>
            </a:pPr>
            <a:endParaRPr lang="en-GB" dirty="0">
              <a:solidFill>
                <a:schemeClr val="tx1"/>
              </a:solidFill>
            </a:endParaRPr>
          </a:p>
        </p:txBody>
      </p:sp>
      <p:sp>
        <p:nvSpPr>
          <p:cNvPr id="4" name="TextBox 3">
            <a:extLst>
              <a:ext uri="{FF2B5EF4-FFF2-40B4-BE49-F238E27FC236}">
                <a16:creationId xmlns:a16="http://schemas.microsoft.com/office/drawing/2014/main" id="{140163E7-ECED-B044-8A93-FFDB59C2316E}"/>
              </a:ext>
            </a:extLst>
          </p:cNvPr>
          <p:cNvSpPr txBox="1"/>
          <p:nvPr/>
        </p:nvSpPr>
        <p:spPr bwMode="auto">
          <a:xfrm>
            <a:off x="17185" y="1160463"/>
            <a:ext cx="3903633" cy="369332"/>
          </a:xfrm>
          <a:prstGeom prst="rect">
            <a:avLst/>
          </a:prstGeom>
          <a:solidFill>
            <a:schemeClr val="accent4">
              <a:lumMod val="75000"/>
            </a:schemeClr>
          </a:solidFill>
        </p:spPr>
        <p:style>
          <a:lnRef idx="3">
            <a:schemeClr val="lt1"/>
          </a:lnRef>
          <a:fillRef idx="1">
            <a:schemeClr val="accent4"/>
          </a:fillRef>
          <a:effectRef idx="1">
            <a:schemeClr val="accent4"/>
          </a:effectRef>
          <a:fontRef idx="minor">
            <a:schemeClr val="lt1"/>
          </a:fontRef>
        </p:style>
        <p:txBody>
          <a:bodyPr wrap="none" rtlCol="0">
            <a:spAutoFit/>
          </a:bodyPr>
          <a:lstStyle/>
          <a:p>
            <a:r>
              <a:rPr lang="en-GB" dirty="0"/>
              <a:t>Responsible: The hiring department</a:t>
            </a:r>
          </a:p>
        </p:txBody>
      </p:sp>
      <p:sp>
        <p:nvSpPr>
          <p:cNvPr id="6" name="TextBox 5">
            <a:extLst>
              <a:ext uri="{FF2B5EF4-FFF2-40B4-BE49-F238E27FC236}">
                <a16:creationId xmlns:a16="http://schemas.microsoft.com/office/drawing/2014/main" id="{85577603-CD73-6E68-D62C-F455D0BCEE90}"/>
              </a:ext>
            </a:extLst>
          </p:cNvPr>
          <p:cNvSpPr txBox="1"/>
          <p:nvPr/>
        </p:nvSpPr>
        <p:spPr bwMode="auto">
          <a:xfrm>
            <a:off x="119336" y="5801151"/>
            <a:ext cx="3749744" cy="369332"/>
          </a:xfrm>
          <a:prstGeom prst="rect">
            <a:avLst/>
          </a:prstGeom>
          <a:solidFill>
            <a:schemeClr val="accent4">
              <a:lumMod val="75000"/>
            </a:schemeClr>
          </a:solidFill>
        </p:spPr>
        <p:style>
          <a:lnRef idx="3">
            <a:schemeClr val="lt1"/>
          </a:lnRef>
          <a:fillRef idx="1">
            <a:schemeClr val="accent4"/>
          </a:fillRef>
          <a:effectRef idx="1">
            <a:schemeClr val="accent4"/>
          </a:effectRef>
          <a:fontRef idx="minor">
            <a:schemeClr val="lt1"/>
          </a:fontRef>
        </p:style>
        <p:txBody>
          <a:bodyPr wrap="none" rtlCol="0">
            <a:spAutoFit/>
          </a:bodyPr>
          <a:lstStyle/>
          <a:p>
            <a:r>
              <a:rPr lang="en-GB" dirty="0"/>
              <a:t>Director signoff of agreed positions</a:t>
            </a:r>
          </a:p>
        </p:txBody>
      </p:sp>
      <p:sp>
        <p:nvSpPr>
          <p:cNvPr id="2" name="Date Placeholder 1">
            <a:extLst>
              <a:ext uri="{FF2B5EF4-FFF2-40B4-BE49-F238E27FC236}">
                <a16:creationId xmlns:a16="http://schemas.microsoft.com/office/drawing/2014/main" id="{5C91ADF4-18F7-3260-6119-F90B20026E08}"/>
              </a:ext>
            </a:extLst>
          </p:cNvPr>
          <p:cNvSpPr>
            <a:spLocks noGrp="1"/>
          </p:cNvSpPr>
          <p:nvPr>
            <p:ph type="dt" sz="half" idx="10"/>
          </p:nvPr>
        </p:nvSpPr>
        <p:spPr/>
        <p:txBody>
          <a:bodyPr/>
          <a:lstStyle/>
          <a:p>
            <a:r>
              <a:rPr lang="en-US"/>
              <a:t>19 September 2024</a:t>
            </a:r>
            <a:endParaRPr lang="en-US" dirty="0"/>
          </a:p>
        </p:txBody>
      </p:sp>
      <p:sp>
        <p:nvSpPr>
          <p:cNvPr id="5" name="Footer Placeholder 4">
            <a:extLst>
              <a:ext uri="{FF2B5EF4-FFF2-40B4-BE49-F238E27FC236}">
                <a16:creationId xmlns:a16="http://schemas.microsoft.com/office/drawing/2014/main" id="{B4B77E36-180C-E3B2-1CB1-3BA0F7ED0538}"/>
              </a:ext>
            </a:extLst>
          </p:cNvPr>
          <p:cNvSpPr>
            <a:spLocks noGrp="1"/>
          </p:cNvSpPr>
          <p:nvPr>
            <p:ph type="ftr" sz="quarter" idx="11"/>
          </p:nvPr>
        </p:nvSpPr>
        <p:spPr/>
        <p:txBody>
          <a:bodyPr/>
          <a:lstStyle/>
          <a:p>
            <a:r>
              <a:rPr lang="en-GB"/>
              <a:t>James Purvis | The shift to Conscious hiring at CERN</a:t>
            </a:r>
            <a:endParaRPr lang="en-US" dirty="0"/>
          </a:p>
        </p:txBody>
      </p:sp>
      <p:sp>
        <p:nvSpPr>
          <p:cNvPr id="7" name="Slide Number Placeholder 6">
            <a:extLst>
              <a:ext uri="{FF2B5EF4-FFF2-40B4-BE49-F238E27FC236}">
                <a16:creationId xmlns:a16="http://schemas.microsoft.com/office/drawing/2014/main" id="{29350D59-5E6F-A41D-123C-B8E0895CFDF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389102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a:xfrm>
            <a:off x="172014" y="163948"/>
            <a:ext cx="6771528" cy="594595"/>
          </a:xfrm>
        </p:spPr>
        <p:txBody>
          <a:bodyPr/>
          <a:lstStyle/>
          <a:p>
            <a:r>
              <a:rPr lang="en-US" sz="3200" dirty="0"/>
              <a:t>SCE recruitment process: LD Staff</a:t>
            </a:r>
            <a:endParaRPr lang="en-GB" sz="3200"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0" normalizeH="0" baseline="0" noProof="0">
                <a:ln>
                  <a:noFill/>
                </a:ln>
                <a:solidFill>
                  <a:srgbClr val="0033A0"/>
                </a:solidFill>
                <a:effectLst/>
                <a:uLnTx/>
                <a:uFillTx/>
                <a:latin typeface="Arial"/>
                <a:ea typeface="+mn-ea"/>
                <a:cs typeface="+mn-cs"/>
              </a:rPr>
              <a:t>19 September 2024</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50" b="0" i="0" u="none" strike="noStrike" kern="1200" cap="none" spc="0" normalizeH="0" baseline="0" noProof="0" dirty="0">
                <a:ln>
                  <a:noFill/>
                </a:ln>
                <a:solidFill>
                  <a:srgbClr val="0033A0"/>
                </a:solidFill>
                <a:effectLst/>
                <a:uLnTx/>
                <a:uFillTx/>
                <a:latin typeface="Arial"/>
                <a:ea typeface="+mn-ea"/>
                <a:cs typeface="+mn-cs"/>
              </a:rPr>
              <a:t>SCE DIOs | The shift to Conscious hiring at CERN</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sp>
        <p:nvSpPr>
          <p:cNvPr id="6" name="TextBox 5">
            <a:extLst>
              <a:ext uri="{FF2B5EF4-FFF2-40B4-BE49-F238E27FC236}">
                <a16:creationId xmlns:a16="http://schemas.microsoft.com/office/drawing/2014/main" id="{4D12D26D-32DE-95C8-4423-1F6399C3B98A}"/>
              </a:ext>
            </a:extLst>
          </p:cNvPr>
          <p:cNvSpPr txBox="1"/>
          <p:nvPr/>
        </p:nvSpPr>
        <p:spPr>
          <a:xfrm>
            <a:off x="2835669" y="5596178"/>
            <a:ext cx="8953131"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Hiring manager</a:t>
            </a:r>
            <a:r>
              <a:rPr kumimoji="0" lang="en-GB" sz="1800" b="0" i="0" u="none" strike="noStrike" kern="1200" cap="none" spc="0" normalizeH="0" baseline="0" noProof="0" dirty="0">
                <a:ln>
                  <a:noFill/>
                </a:ln>
                <a:solidFill>
                  <a:srgbClr val="0033A0"/>
                </a:solidFill>
                <a:effectLst/>
                <a:uLnTx/>
                <a:uFillTx/>
                <a:latin typeface="Arial"/>
                <a:ea typeface="+mn-ea"/>
                <a:cs typeface="+mn-cs"/>
              </a:rPr>
              <a:t> responsibility: Ensure PBMS are included in each stage of recruitment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DIOs</a:t>
            </a:r>
            <a:r>
              <a:rPr kumimoji="0" lang="en-US" sz="1800" b="0" i="0" u="none" strike="noStrike" kern="1200" cap="none" spc="0" normalizeH="0" baseline="0" noProof="0" dirty="0">
                <a:ln>
                  <a:noFill/>
                </a:ln>
                <a:solidFill>
                  <a:srgbClr val="0033A0"/>
                </a:solidFill>
                <a:effectLst/>
                <a:uLnTx/>
                <a:uFillTx/>
                <a:latin typeface="Arial"/>
                <a:ea typeface="+mn-ea"/>
                <a:cs typeface="+mn-cs"/>
              </a:rPr>
              <a:t> as a Service in SCE: reassure, remind of responsibility &amp; guidelines</a:t>
            </a:r>
          </a:p>
        </p:txBody>
      </p:sp>
      <p:graphicFrame>
        <p:nvGraphicFramePr>
          <p:cNvPr id="7" name="Table 6">
            <a:extLst>
              <a:ext uri="{FF2B5EF4-FFF2-40B4-BE49-F238E27FC236}">
                <a16:creationId xmlns:a16="http://schemas.microsoft.com/office/drawing/2014/main" id="{95CC9AE8-E181-DE1E-3F9E-AC3754478CAF}"/>
              </a:ext>
            </a:extLst>
          </p:cNvPr>
          <p:cNvGraphicFramePr>
            <a:graphicFrameLocks noGrp="1"/>
          </p:cNvGraphicFramePr>
          <p:nvPr/>
        </p:nvGraphicFramePr>
        <p:xfrm>
          <a:off x="172014" y="744042"/>
          <a:ext cx="11932023" cy="4534679"/>
        </p:xfrm>
        <a:graphic>
          <a:graphicData uri="http://schemas.openxmlformats.org/drawingml/2006/table">
            <a:tbl>
              <a:tblPr firstRow="1" bandRow="1">
                <a:tableStyleId>{8EC20E35-A176-4012-BC5E-935CFFF8708E}</a:tableStyleId>
              </a:tblPr>
              <a:tblGrid>
                <a:gridCol w="787133">
                  <a:extLst>
                    <a:ext uri="{9D8B030D-6E8A-4147-A177-3AD203B41FA5}">
                      <a16:colId xmlns:a16="http://schemas.microsoft.com/office/drawing/2014/main" val="792339309"/>
                    </a:ext>
                  </a:extLst>
                </a:gridCol>
                <a:gridCol w="1197006">
                  <a:extLst>
                    <a:ext uri="{9D8B030D-6E8A-4147-A177-3AD203B41FA5}">
                      <a16:colId xmlns:a16="http://schemas.microsoft.com/office/drawing/2014/main" val="1863639380"/>
                    </a:ext>
                  </a:extLst>
                </a:gridCol>
                <a:gridCol w="999085">
                  <a:extLst>
                    <a:ext uri="{9D8B030D-6E8A-4147-A177-3AD203B41FA5}">
                      <a16:colId xmlns:a16="http://schemas.microsoft.com/office/drawing/2014/main" val="3291442072"/>
                    </a:ext>
                  </a:extLst>
                </a:gridCol>
                <a:gridCol w="1105691">
                  <a:extLst>
                    <a:ext uri="{9D8B030D-6E8A-4147-A177-3AD203B41FA5}">
                      <a16:colId xmlns:a16="http://schemas.microsoft.com/office/drawing/2014/main" val="3154478234"/>
                    </a:ext>
                  </a:extLst>
                </a:gridCol>
                <a:gridCol w="1137508">
                  <a:extLst>
                    <a:ext uri="{9D8B030D-6E8A-4147-A177-3AD203B41FA5}">
                      <a16:colId xmlns:a16="http://schemas.microsoft.com/office/drawing/2014/main" val="3137232041"/>
                    </a:ext>
                  </a:extLst>
                </a:gridCol>
                <a:gridCol w="1344706">
                  <a:extLst>
                    <a:ext uri="{9D8B030D-6E8A-4147-A177-3AD203B41FA5}">
                      <a16:colId xmlns:a16="http://schemas.microsoft.com/office/drawing/2014/main" val="868011896"/>
                    </a:ext>
                  </a:extLst>
                </a:gridCol>
                <a:gridCol w="1237130">
                  <a:extLst>
                    <a:ext uri="{9D8B030D-6E8A-4147-A177-3AD203B41FA5}">
                      <a16:colId xmlns:a16="http://schemas.microsoft.com/office/drawing/2014/main" val="2665518702"/>
                    </a:ext>
                  </a:extLst>
                </a:gridCol>
                <a:gridCol w="1264023">
                  <a:extLst>
                    <a:ext uri="{9D8B030D-6E8A-4147-A177-3AD203B41FA5}">
                      <a16:colId xmlns:a16="http://schemas.microsoft.com/office/drawing/2014/main" val="1977477204"/>
                    </a:ext>
                  </a:extLst>
                </a:gridCol>
                <a:gridCol w="787813">
                  <a:extLst>
                    <a:ext uri="{9D8B030D-6E8A-4147-A177-3AD203B41FA5}">
                      <a16:colId xmlns:a16="http://schemas.microsoft.com/office/drawing/2014/main" val="462621662"/>
                    </a:ext>
                  </a:extLst>
                </a:gridCol>
                <a:gridCol w="936930">
                  <a:extLst>
                    <a:ext uri="{9D8B030D-6E8A-4147-A177-3AD203B41FA5}">
                      <a16:colId xmlns:a16="http://schemas.microsoft.com/office/drawing/2014/main" val="3142991810"/>
                    </a:ext>
                  </a:extLst>
                </a:gridCol>
                <a:gridCol w="1134998">
                  <a:extLst>
                    <a:ext uri="{9D8B030D-6E8A-4147-A177-3AD203B41FA5}">
                      <a16:colId xmlns:a16="http://schemas.microsoft.com/office/drawing/2014/main" val="2990158622"/>
                    </a:ext>
                  </a:extLst>
                </a:gridCol>
              </a:tblGrid>
              <a:tr h="1148109">
                <a:tc>
                  <a:txBody>
                    <a:bodyPr/>
                    <a:lstStyle/>
                    <a:p>
                      <a:r>
                        <a:rPr lang="en-US" sz="1200" dirty="0"/>
                        <a:t>Stage</a:t>
                      </a:r>
                      <a:endParaRPr lang="en-GB" sz="1200" dirty="0"/>
                    </a:p>
                  </a:txBody>
                  <a:tcPr/>
                </a:tc>
                <a:tc>
                  <a:txBody>
                    <a:bodyPr/>
                    <a:lstStyle/>
                    <a:p>
                      <a:pPr algn="ctr"/>
                      <a:r>
                        <a:rPr lang="en-US" sz="1200" dirty="0"/>
                        <a:t>Identification of need + budget approval</a:t>
                      </a:r>
                      <a:endParaRPr lang="en-GB" sz="1200" dirty="0"/>
                    </a:p>
                  </a:txBody>
                  <a:tcPr/>
                </a:tc>
                <a:tc>
                  <a:txBody>
                    <a:bodyPr/>
                    <a:lstStyle/>
                    <a:p>
                      <a:pPr algn="ctr"/>
                      <a:r>
                        <a:rPr lang="en-US" sz="1200" dirty="0"/>
                        <a:t>VN drafting</a:t>
                      </a:r>
                      <a:endParaRPr lang="en-GB" sz="1200" dirty="0"/>
                    </a:p>
                  </a:txBody>
                  <a:tcPr/>
                </a:tc>
                <a:tc>
                  <a:txBody>
                    <a:bodyPr/>
                    <a:lstStyle/>
                    <a:p>
                      <a:pPr algn="ctr"/>
                      <a:r>
                        <a:rPr lang="en-US" sz="1200" dirty="0"/>
                        <a:t>VN publication in relevant channels</a:t>
                      </a:r>
                      <a:endParaRPr lang="en-GB" sz="1200" dirty="0"/>
                    </a:p>
                  </a:txBody>
                  <a:tcPr/>
                </a:tc>
                <a:tc>
                  <a:txBody>
                    <a:bodyPr/>
                    <a:lstStyle/>
                    <a:p>
                      <a:pPr algn="ctr"/>
                      <a:r>
                        <a:rPr lang="en-US" sz="1200" dirty="0"/>
                        <a:t>Applications received</a:t>
                      </a:r>
                      <a:endParaRPr lang="en-GB" sz="1200" dirty="0"/>
                    </a:p>
                  </a:txBody>
                  <a:tcPr/>
                </a:tc>
                <a:tc>
                  <a:txBody>
                    <a:bodyPr/>
                    <a:lstStyle/>
                    <a:p>
                      <a:pPr algn="ctr"/>
                      <a:r>
                        <a:rPr lang="en-US" sz="1200" dirty="0"/>
                        <a:t>Selection of eligible candidates (longlist)</a:t>
                      </a:r>
                      <a:endParaRPr lang="en-GB" sz="1200" dirty="0"/>
                    </a:p>
                  </a:txBody>
                  <a:tcPr/>
                </a:tc>
                <a:tc>
                  <a:txBody>
                    <a:bodyPr/>
                    <a:lstStyle/>
                    <a:p>
                      <a:pPr algn="ctr"/>
                      <a:r>
                        <a:rPr lang="en-US" sz="1200" dirty="0"/>
                        <a:t>Selection of candidates for video interview</a:t>
                      </a:r>
                      <a:endParaRPr lang="en-GB" sz="1200" dirty="0"/>
                    </a:p>
                  </a:txBody>
                  <a:tcPr/>
                </a:tc>
                <a:tc>
                  <a:txBody>
                    <a:bodyPr/>
                    <a:lstStyle/>
                    <a:p>
                      <a:pPr algn="ctr"/>
                      <a:r>
                        <a:rPr lang="en-US" sz="1200" dirty="0"/>
                        <a:t>Video interview &amp; candidates for board (shortlist)</a:t>
                      </a:r>
                      <a:endParaRPr lang="en-GB" sz="1200" dirty="0"/>
                    </a:p>
                  </a:txBody>
                  <a:tcPr/>
                </a:tc>
                <a:tc>
                  <a:txBody>
                    <a:bodyPr/>
                    <a:lstStyle/>
                    <a:p>
                      <a:pPr algn="ctr"/>
                      <a:r>
                        <a:rPr lang="en-US" sz="1200" dirty="0"/>
                        <a:t>Pre board meeting</a:t>
                      </a:r>
                      <a:endParaRPr lang="en-GB" sz="1200" dirty="0"/>
                    </a:p>
                  </a:txBody>
                  <a:tcPr/>
                </a:tc>
                <a:tc>
                  <a:txBody>
                    <a:bodyPr/>
                    <a:lstStyle/>
                    <a:p>
                      <a:pPr algn="ctr"/>
                      <a:r>
                        <a:rPr lang="en-US" sz="1200" dirty="0"/>
                        <a:t>Selection board</a:t>
                      </a:r>
                      <a:endParaRPr lang="en-GB" sz="1200" dirty="0"/>
                    </a:p>
                  </a:txBody>
                  <a:tcPr/>
                </a:tc>
                <a:tc>
                  <a:txBody>
                    <a:bodyPr/>
                    <a:lstStyle/>
                    <a:p>
                      <a:pPr algn="ctr"/>
                      <a:r>
                        <a:rPr lang="en-US" sz="1200" dirty="0"/>
                        <a:t>Debriefing &amp; candidate selection</a:t>
                      </a:r>
                      <a:endParaRPr lang="en-GB" sz="1200" dirty="0"/>
                    </a:p>
                  </a:txBody>
                  <a:tcPr/>
                </a:tc>
                <a:extLst>
                  <a:ext uri="{0D108BD9-81ED-4DB2-BD59-A6C34878D82A}">
                    <a16:rowId xmlns:a16="http://schemas.microsoft.com/office/drawing/2014/main" val="3228578131"/>
                  </a:ext>
                </a:extLst>
              </a:tr>
              <a:tr h="1466330">
                <a:tc>
                  <a:txBody>
                    <a:bodyPr/>
                    <a:lstStyle/>
                    <a:p>
                      <a:pPr algn="ctr"/>
                      <a:r>
                        <a:rPr lang="en-US" sz="1200" dirty="0"/>
                        <a:t>Responsible</a:t>
                      </a:r>
                      <a:endParaRPr lang="en-GB" sz="1200" dirty="0"/>
                    </a:p>
                  </a:txBody>
                  <a:tcPr vert="vert270"/>
                </a:tc>
                <a:tc>
                  <a:txBody>
                    <a:bodyPr/>
                    <a:lstStyle/>
                    <a:p>
                      <a:pPr algn="ctr"/>
                      <a:r>
                        <a:rPr lang="en-US" sz="1200" dirty="0"/>
                        <a:t>Hiring Manager(s)</a:t>
                      </a: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Hiring Manager(s)</a:t>
                      </a:r>
                      <a:r>
                        <a:rPr lang="en-GB" sz="1200" dirty="0"/>
                        <a:t> + HR</a:t>
                      </a:r>
                    </a:p>
                  </a:txBody>
                  <a:tcPr/>
                </a:tc>
                <a:tc>
                  <a:txBody>
                    <a:bodyPr/>
                    <a:lstStyle/>
                    <a:p>
                      <a:pPr algn="ctr"/>
                      <a:r>
                        <a:rPr lang="en-GB" sz="1200" dirty="0"/>
                        <a:t>HR, hiring</a:t>
                      </a:r>
                    </a:p>
                    <a:p>
                      <a:pPr algn="ctr"/>
                      <a:r>
                        <a:rPr lang="en-GB" sz="1200" dirty="0"/>
                        <a:t>managers, in their networks.</a:t>
                      </a:r>
                    </a:p>
                    <a:p>
                      <a:pPr algn="ctr"/>
                      <a:r>
                        <a:rPr lang="en-GB" sz="1200" dirty="0"/>
                        <a:t>Direct sourcing (HR)</a:t>
                      </a:r>
                    </a:p>
                  </a:txBody>
                  <a:tcPr/>
                </a:tc>
                <a:tc>
                  <a:txBody>
                    <a:bodyPr/>
                    <a:lstStyle/>
                    <a:p>
                      <a:pPr algn="ctr"/>
                      <a:endParaRPr lang="en-GB" sz="1200" dirty="0"/>
                    </a:p>
                  </a:txBody>
                  <a:tcPr/>
                </a:tc>
                <a:tc>
                  <a:txBody>
                    <a:bodyPr/>
                    <a:lstStyle/>
                    <a:p>
                      <a:pPr algn="ctr"/>
                      <a:r>
                        <a:rPr lang="en-US" sz="1200" dirty="0"/>
                        <a:t>HR</a:t>
                      </a:r>
                    </a:p>
                    <a:p>
                      <a:pPr algn="ctr"/>
                      <a:r>
                        <a:rPr lang="en-US" sz="1200" dirty="0"/>
                        <a:t>(HR assures diversity in longlist &amp; provides data on nationality of longlist)</a:t>
                      </a:r>
                    </a:p>
                  </a:txBody>
                  <a:tcPr/>
                </a:tc>
                <a:tc>
                  <a:txBody>
                    <a:bodyPr/>
                    <a:lstStyle/>
                    <a:p>
                      <a:pPr algn="ctr"/>
                      <a:r>
                        <a:rPr lang="en-US" sz="1200" dirty="0"/>
                        <a:t>Hiring Manager(s)</a:t>
                      </a: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Hiring Manager(s)</a:t>
                      </a:r>
                      <a:endParaRPr lang="en-GB" sz="1200" dirty="0"/>
                    </a:p>
                  </a:txBody>
                  <a:tcPr/>
                </a:tc>
                <a:tc>
                  <a:txBody>
                    <a:bodyPr/>
                    <a:lstStyle/>
                    <a:p>
                      <a:pPr algn="ctr"/>
                      <a:r>
                        <a:rPr lang="en-GB" sz="1200" dirty="0"/>
                        <a:t>HR, Hiring</a:t>
                      </a:r>
                    </a:p>
                    <a:p>
                      <a:pPr algn="ctr"/>
                      <a:r>
                        <a:rPr lang="en-GB" sz="1200" dirty="0"/>
                        <a:t>Managers</a:t>
                      </a:r>
                    </a:p>
                  </a:txBody>
                  <a:tcPr/>
                </a:tc>
                <a:tc>
                  <a:txBody>
                    <a:bodyPr/>
                    <a:lstStyle/>
                    <a:p>
                      <a:pPr algn="ctr"/>
                      <a:r>
                        <a:rPr lang="en-GB" sz="1200" dirty="0"/>
                        <a:t>HR, Hiring</a:t>
                      </a:r>
                    </a:p>
                    <a:p>
                      <a:pPr algn="ctr"/>
                      <a:r>
                        <a:rPr lang="en-GB" sz="1200" dirty="0"/>
                        <a:t>Managers</a:t>
                      </a:r>
                    </a:p>
                  </a:txBody>
                  <a:tcPr/>
                </a:tc>
                <a:tc>
                  <a:txBody>
                    <a:bodyPr/>
                    <a:lstStyle/>
                    <a:p>
                      <a:pPr algn="ctr"/>
                      <a:r>
                        <a:rPr lang="en-GB" sz="1200" dirty="0"/>
                        <a:t>HR, Hiring</a:t>
                      </a:r>
                    </a:p>
                    <a:p>
                      <a:pPr algn="ctr"/>
                      <a:r>
                        <a:rPr lang="en-GB" sz="1200" dirty="0"/>
                        <a:t>Managers</a:t>
                      </a:r>
                    </a:p>
                  </a:txBody>
                  <a:tcPr/>
                </a:tc>
                <a:extLst>
                  <a:ext uri="{0D108BD9-81ED-4DB2-BD59-A6C34878D82A}">
                    <a16:rowId xmlns:a16="http://schemas.microsoft.com/office/drawing/2014/main" val="3818635597"/>
                  </a:ext>
                </a:extLst>
              </a:tr>
              <a:tr h="1774350">
                <a:tc>
                  <a:txBody>
                    <a:bodyPr/>
                    <a:lstStyle/>
                    <a:p>
                      <a:pPr algn="ctr"/>
                      <a:r>
                        <a:rPr lang="en-US" sz="1200" dirty="0"/>
                        <a:t>DIO role</a:t>
                      </a:r>
                      <a:endParaRPr lang="en-GB" sz="1200" dirty="0"/>
                    </a:p>
                  </a:txBody>
                  <a:tcPr vert="vert270"/>
                </a:tc>
                <a:tc>
                  <a:txBody>
                    <a:bodyPr/>
                    <a:lstStyle/>
                    <a:p>
                      <a:pPr algn="ctr"/>
                      <a:endParaRPr lang="en-US" sz="1200" dirty="0"/>
                    </a:p>
                    <a:p>
                      <a:pPr algn="ctr"/>
                      <a:endParaRPr lang="en-GB" sz="1200" dirty="0"/>
                    </a:p>
                    <a:p>
                      <a:pPr algn="ctr"/>
                      <a:endParaRPr lang="en-GB" sz="1200" dirty="0"/>
                    </a:p>
                    <a:p>
                      <a:pPr algn="ctr"/>
                      <a:endParaRPr lang="en-GB" sz="1200" dirty="0"/>
                    </a:p>
                    <a:p>
                      <a:pPr algn="ct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a:p>
                  </a:txBody>
                  <a:tcPr/>
                </a:tc>
                <a:tc>
                  <a:txBody>
                    <a:bodyPr/>
                    <a:lstStyle/>
                    <a:p>
                      <a:pPr algn="ctr"/>
                      <a:endParaRPr lang="en-GB" sz="1200" dirty="0"/>
                    </a:p>
                  </a:txBody>
                  <a:tcPr/>
                </a:tc>
                <a:tc>
                  <a:txBody>
                    <a:bodyPr/>
                    <a:lstStyle/>
                    <a:p>
                      <a:pPr algn="ctr"/>
                      <a:endParaRPr lang="en-GB" sz="1200" dirty="0"/>
                    </a:p>
                  </a:txBody>
                  <a:tcPr/>
                </a:tc>
                <a:tc>
                  <a:txBody>
                    <a:bodyPr/>
                    <a:lstStyle/>
                    <a:p>
                      <a:pPr algn="ctr"/>
                      <a:endParaRPr lang="en-US" sz="1200" dirty="0"/>
                    </a:p>
                    <a:p>
                      <a:pPr algn="ctr"/>
                      <a:endParaRPr lang="en-US" sz="1200" dirty="0"/>
                    </a:p>
                    <a:p>
                      <a:pPr algn="ctr"/>
                      <a:endParaRPr lang="en-US" sz="1200" dirty="0"/>
                    </a:p>
                    <a:p>
                      <a:pPr algn="ctr"/>
                      <a:endParaRPr lang="en-US" sz="1200" dirty="0"/>
                    </a:p>
                    <a:p>
                      <a:pPr algn="ctr"/>
                      <a:endParaRPr lang="en-US" sz="12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Need to republish for greater diversity?</a:t>
                      </a:r>
                      <a:endParaRPr lang="en-GB" sz="1200" dirty="0"/>
                    </a:p>
                    <a:p>
                      <a:pPr algn="ctr"/>
                      <a:endParaRPr lang="en-US" sz="1200" dirty="0"/>
                    </a:p>
                  </a:txBody>
                  <a:tcPr/>
                </a:tc>
                <a:tc>
                  <a:txBody>
                    <a:bodyPr/>
                    <a:lstStyle/>
                    <a:p>
                      <a:pPr algn="ct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a:p>
                  </a:txBody>
                  <a:tcPr/>
                </a:tc>
                <a:tc>
                  <a:txBody>
                    <a:bodyPr/>
                    <a:lstStyle/>
                    <a:p>
                      <a:pPr algn="ctr"/>
                      <a:endParaRPr lang="en-GB" sz="1200" dirty="0"/>
                    </a:p>
                  </a:txBody>
                  <a:tcPr/>
                </a:tc>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2838327512"/>
                  </a:ext>
                </a:extLst>
              </a:tr>
            </a:tbl>
          </a:graphicData>
        </a:graphic>
      </p:graphicFrame>
      <p:sp>
        <p:nvSpPr>
          <p:cNvPr id="13" name="TextBox 12">
            <a:extLst>
              <a:ext uri="{FF2B5EF4-FFF2-40B4-BE49-F238E27FC236}">
                <a16:creationId xmlns:a16="http://schemas.microsoft.com/office/drawing/2014/main" id="{BA2B5F2E-D9FF-E920-9541-A6B4AE9D5C71}"/>
              </a:ext>
            </a:extLst>
          </p:cNvPr>
          <p:cNvSpPr txBox="1"/>
          <p:nvPr/>
        </p:nvSpPr>
        <p:spPr>
          <a:xfrm>
            <a:off x="697732" y="4239463"/>
            <a:ext cx="3396125"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DIOs input on diversity guidelines (as required) from RECR stage, with SCE Dept. Rep.</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Is post exempt from diversity guidelines?</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5" name="Graphic 14" descr="Users with solid fill">
            <a:extLst>
              <a:ext uri="{FF2B5EF4-FFF2-40B4-BE49-F238E27FC236}">
                <a16:creationId xmlns:a16="http://schemas.microsoft.com/office/drawing/2014/main" id="{F548A899-210F-ACBE-324A-99A81DB102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19736" y="3746748"/>
            <a:ext cx="533919" cy="533919"/>
          </a:xfrm>
          <a:prstGeom prst="rect">
            <a:avLst/>
          </a:prstGeom>
        </p:spPr>
      </p:pic>
      <p:sp>
        <p:nvSpPr>
          <p:cNvPr id="16" name="TextBox 15">
            <a:extLst>
              <a:ext uri="{FF2B5EF4-FFF2-40B4-BE49-F238E27FC236}">
                <a16:creationId xmlns:a16="http://schemas.microsoft.com/office/drawing/2014/main" id="{F50F6A52-AAFC-7E7F-FA23-4A04F0016AFF}"/>
              </a:ext>
            </a:extLst>
          </p:cNvPr>
          <p:cNvSpPr txBox="1"/>
          <p:nvPr/>
        </p:nvSpPr>
        <p:spPr>
          <a:xfrm>
            <a:off x="1861037" y="3394568"/>
            <a:ext cx="145131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7" name="Graphic 16" descr="Users with solid fill">
            <a:extLst>
              <a:ext uri="{FF2B5EF4-FFF2-40B4-BE49-F238E27FC236}">
                <a16:creationId xmlns:a16="http://schemas.microsoft.com/office/drawing/2014/main" id="{F73DEDB6-440C-1983-C969-E5003D086C0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69958" y="3731551"/>
            <a:ext cx="533919" cy="533919"/>
          </a:xfrm>
          <a:prstGeom prst="rect">
            <a:avLst/>
          </a:prstGeom>
        </p:spPr>
      </p:pic>
      <p:sp>
        <p:nvSpPr>
          <p:cNvPr id="18" name="TextBox 17">
            <a:extLst>
              <a:ext uri="{FF2B5EF4-FFF2-40B4-BE49-F238E27FC236}">
                <a16:creationId xmlns:a16="http://schemas.microsoft.com/office/drawing/2014/main" id="{5513CAD7-ADFA-DAF0-FA1C-F1A32DDD2702}"/>
              </a:ext>
            </a:extLst>
          </p:cNvPr>
          <p:cNvSpPr txBox="1"/>
          <p:nvPr/>
        </p:nvSpPr>
        <p:spPr>
          <a:xfrm>
            <a:off x="5311259" y="3394568"/>
            <a:ext cx="145131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9" name="Graphic 18" descr="Users with solid fill">
            <a:extLst>
              <a:ext uri="{FF2B5EF4-FFF2-40B4-BE49-F238E27FC236}">
                <a16:creationId xmlns:a16="http://schemas.microsoft.com/office/drawing/2014/main" id="{669727CC-3E9F-DADF-4605-0CB1F1E1B7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2078" y="3731551"/>
            <a:ext cx="533919" cy="533919"/>
          </a:xfrm>
          <a:prstGeom prst="rect">
            <a:avLst/>
          </a:prstGeom>
        </p:spPr>
      </p:pic>
      <p:sp>
        <p:nvSpPr>
          <p:cNvPr id="20" name="TextBox 19">
            <a:extLst>
              <a:ext uri="{FF2B5EF4-FFF2-40B4-BE49-F238E27FC236}">
                <a16:creationId xmlns:a16="http://schemas.microsoft.com/office/drawing/2014/main" id="{D0DC8668-43DA-8057-3E14-88F54CE58C59}"/>
              </a:ext>
            </a:extLst>
          </p:cNvPr>
          <p:cNvSpPr txBox="1"/>
          <p:nvPr/>
        </p:nvSpPr>
        <p:spPr>
          <a:xfrm>
            <a:off x="6603379" y="3394568"/>
            <a:ext cx="145131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21" name="Graphic 20" descr="Users with solid fill">
            <a:extLst>
              <a:ext uri="{FF2B5EF4-FFF2-40B4-BE49-F238E27FC236}">
                <a16:creationId xmlns:a16="http://schemas.microsoft.com/office/drawing/2014/main" id="{9E691F5B-5068-EB77-D0C0-5BAEAFB4F6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75090" y="3731551"/>
            <a:ext cx="533919" cy="533919"/>
          </a:xfrm>
          <a:prstGeom prst="rect">
            <a:avLst/>
          </a:prstGeom>
        </p:spPr>
      </p:pic>
      <p:sp>
        <p:nvSpPr>
          <p:cNvPr id="22" name="TextBox 21">
            <a:extLst>
              <a:ext uri="{FF2B5EF4-FFF2-40B4-BE49-F238E27FC236}">
                <a16:creationId xmlns:a16="http://schemas.microsoft.com/office/drawing/2014/main" id="{DA29AE7C-0773-8046-24D6-1F002F08C1EB}"/>
              </a:ext>
            </a:extLst>
          </p:cNvPr>
          <p:cNvSpPr txBox="1"/>
          <p:nvPr/>
        </p:nvSpPr>
        <p:spPr>
          <a:xfrm>
            <a:off x="7816391" y="3394568"/>
            <a:ext cx="145131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25" name="Graphic 24" descr="Users with solid fill">
            <a:extLst>
              <a:ext uri="{FF2B5EF4-FFF2-40B4-BE49-F238E27FC236}">
                <a16:creationId xmlns:a16="http://schemas.microsoft.com/office/drawing/2014/main" id="{E8D87C8F-4F7E-3419-88C2-6B8B12A198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31388" y="3746749"/>
            <a:ext cx="533919" cy="533919"/>
          </a:xfrm>
          <a:prstGeom prst="rect">
            <a:avLst/>
          </a:prstGeom>
        </p:spPr>
      </p:pic>
      <p:sp>
        <p:nvSpPr>
          <p:cNvPr id="26" name="TextBox 25">
            <a:extLst>
              <a:ext uri="{FF2B5EF4-FFF2-40B4-BE49-F238E27FC236}">
                <a16:creationId xmlns:a16="http://schemas.microsoft.com/office/drawing/2014/main" id="{A3DB63EB-841B-8DCF-3516-C4D8B54AA3F4}"/>
              </a:ext>
            </a:extLst>
          </p:cNvPr>
          <p:cNvSpPr txBox="1"/>
          <p:nvPr/>
        </p:nvSpPr>
        <p:spPr>
          <a:xfrm>
            <a:off x="774142" y="3394568"/>
            <a:ext cx="145131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28" name="TextBox 27">
            <a:extLst>
              <a:ext uri="{FF2B5EF4-FFF2-40B4-BE49-F238E27FC236}">
                <a16:creationId xmlns:a16="http://schemas.microsoft.com/office/drawing/2014/main" id="{BC970ED6-6B8F-B512-04D6-3F069952D538}"/>
              </a:ext>
            </a:extLst>
          </p:cNvPr>
          <p:cNvSpPr txBox="1"/>
          <p:nvPr/>
        </p:nvSpPr>
        <p:spPr>
          <a:xfrm>
            <a:off x="6325473" y="4265470"/>
            <a:ext cx="3058394"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DIOs input on diversity guidelines (as required): tips for searching in </a:t>
            </a:r>
            <a:r>
              <a:rPr kumimoji="0" lang="en-US" sz="1200" b="0" i="0" u="none" strike="noStrike" kern="1200" cap="none" spc="0" normalizeH="0" baseline="0" noProof="0" dirty="0" err="1">
                <a:ln>
                  <a:noFill/>
                </a:ln>
                <a:solidFill>
                  <a:srgbClr val="0033A0"/>
                </a:solidFill>
                <a:effectLst/>
                <a:uLnTx/>
                <a:uFillTx/>
                <a:latin typeface="Arial"/>
                <a:ea typeface="+mn-ea"/>
                <a:cs typeface="+mn-cs"/>
              </a:rPr>
              <a:t>SmartRecruiters</a:t>
            </a:r>
            <a:r>
              <a:rPr kumimoji="0" lang="en-US" sz="1200" b="0" i="0" u="none" strike="noStrike" kern="1200" cap="none" spc="0" normalizeH="0" baseline="0" noProof="0" dirty="0">
                <a:ln>
                  <a:noFill/>
                </a:ln>
                <a:solidFill>
                  <a:srgbClr val="0033A0"/>
                </a:solidFill>
                <a:effectLst/>
                <a:uLnTx/>
                <a:uFillTx/>
                <a:latin typeface="Arial"/>
                <a:ea typeface="+mn-ea"/>
                <a:cs typeface="+mn-cs"/>
              </a:rPr>
              <a:t> to maximize diversity, challenge biases, search on key words</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29" name="TextBox 28">
            <a:extLst>
              <a:ext uri="{FF2B5EF4-FFF2-40B4-BE49-F238E27FC236}">
                <a16:creationId xmlns:a16="http://schemas.microsoft.com/office/drawing/2014/main" id="{B2CF1A95-FECA-4E30-D332-4FF7C6E8CEA1}"/>
              </a:ext>
            </a:extLst>
          </p:cNvPr>
          <p:cNvSpPr txBox="1"/>
          <p:nvPr/>
        </p:nvSpPr>
        <p:spPr>
          <a:xfrm>
            <a:off x="7742989" y="58993"/>
            <a:ext cx="440377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PBMS: CZ, DE, DK, GB, IL, NL, NO, 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ORMS: BE, BG, CH, FR, GR, IT, PL, PT</a:t>
            </a:r>
          </a:p>
        </p:txBody>
      </p:sp>
      <p:sp>
        <p:nvSpPr>
          <p:cNvPr id="30" name="TextBox 29">
            <a:extLst>
              <a:ext uri="{FF2B5EF4-FFF2-40B4-BE49-F238E27FC236}">
                <a16:creationId xmlns:a16="http://schemas.microsoft.com/office/drawing/2014/main" id="{F33CED05-E8E9-1BC5-F4B0-06F3E033BCD2}"/>
              </a:ext>
            </a:extLst>
          </p:cNvPr>
          <p:cNvSpPr txBox="1"/>
          <p:nvPr/>
        </p:nvSpPr>
        <p:spPr>
          <a:xfrm>
            <a:off x="9944878" y="2688215"/>
            <a:ext cx="113815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33A0"/>
                </a:solidFill>
                <a:effectLst/>
                <a:uLnTx/>
                <a:uFillTx/>
                <a:latin typeface="Arial"/>
                <a:ea typeface="+mn-ea"/>
                <a:cs typeface="+mn-cs"/>
              </a:rPr>
              <a:t>Max. 50% ORMS at LD board</a:t>
            </a:r>
          </a:p>
        </p:txBody>
      </p:sp>
      <p:pic>
        <p:nvPicPr>
          <p:cNvPr id="33" name="Picture 32">
            <a:extLst>
              <a:ext uri="{FF2B5EF4-FFF2-40B4-BE49-F238E27FC236}">
                <a16:creationId xmlns:a16="http://schemas.microsoft.com/office/drawing/2014/main" id="{5CB3AD06-2FAE-D1F7-9958-F6B3908A55FA}"/>
              </a:ext>
            </a:extLst>
          </p:cNvPr>
          <p:cNvPicPr>
            <a:picLocks noChangeAspect="1"/>
          </p:cNvPicPr>
          <p:nvPr/>
        </p:nvPicPr>
        <p:blipFill>
          <a:blip r:embed="rId4">
            <a:duotone>
              <a:schemeClr val="accent1">
                <a:shade val="45000"/>
                <a:satMod val="135000"/>
              </a:schemeClr>
              <a:prstClr val="white"/>
            </a:duotone>
          </a:blip>
          <a:stretch>
            <a:fillRect/>
          </a:stretch>
        </p:blipFill>
        <p:spPr>
          <a:xfrm>
            <a:off x="1861037" y="5614325"/>
            <a:ext cx="553999" cy="553999"/>
          </a:xfrm>
          <a:prstGeom prst="rect">
            <a:avLst/>
          </a:prstGeom>
        </p:spPr>
      </p:pic>
      <p:pic>
        <p:nvPicPr>
          <p:cNvPr id="34" name="Picture 33">
            <a:extLst>
              <a:ext uri="{FF2B5EF4-FFF2-40B4-BE49-F238E27FC236}">
                <a16:creationId xmlns:a16="http://schemas.microsoft.com/office/drawing/2014/main" id="{AE6EFF8B-69EF-DC0E-5FF7-421D007A7B7C}"/>
              </a:ext>
            </a:extLst>
          </p:cNvPr>
          <p:cNvPicPr>
            <a:picLocks noChangeAspect="1"/>
          </p:cNvPicPr>
          <p:nvPr/>
        </p:nvPicPr>
        <p:blipFill>
          <a:blip r:embed="rId5">
            <a:duotone>
              <a:schemeClr val="accent1">
                <a:shade val="45000"/>
                <a:satMod val="135000"/>
              </a:schemeClr>
              <a:prstClr val="white"/>
            </a:duotone>
          </a:blip>
          <a:stretch>
            <a:fillRect/>
          </a:stretch>
        </p:blipFill>
        <p:spPr>
          <a:xfrm>
            <a:off x="913905" y="5541300"/>
            <a:ext cx="663755" cy="663755"/>
          </a:xfrm>
          <a:prstGeom prst="rect">
            <a:avLst/>
          </a:prstGeom>
        </p:spPr>
      </p:pic>
    </p:spTree>
    <p:extLst>
      <p:ext uri="{BB962C8B-B14F-4D97-AF65-F5344CB8AC3E}">
        <p14:creationId xmlns:p14="http://schemas.microsoft.com/office/powerpoint/2010/main" val="3377309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22100A89-8E83-2F41-9126-382FF391D003}"/>
              </a:ext>
            </a:extLst>
          </p:cNvPr>
          <p:cNvSpPr txBox="1">
            <a:spLocks/>
          </p:cNvSpPr>
          <p:nvPr/>
        </p:nvSpPr>
        <p:spPr bwMode="auto">
          <a:xfrm>
            <a:off x="-12637" y="288533"/>
            <a:ext cx="12240000" cy="720000"/>
          </a:xfrm>
          <a:prstGeom prst="rect">
            <a:avLst/>
          </a:prstGeom>
          <a:solidFill>
            <a:schemeClr val="accent3">
              <a:alpha val="90000"/>
            </a:schemeClr>
          </a:solidFill>
        </p:spPr>
        <p:txBody>
          <a:bodyPr vert="horz" lIns="0" tIns="0" rIns="0" bIns="0"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4600" dirty="0">
                <a:solidFill>
                  <a:schemeClr val="bg1"/>
                </a:solidFill>
                <a:latin typeface="Avenir Light" panose="020B0402020203020204" pitchFamily="34" charset="77"/>
              </a:rPr>
              <a:t>  </a:t>
            </a:r>
            <a:r>
              <a:rPr lang="en-GB" sz="4400" dirty="0">
                <a:solidFill>
                  <a:schemeClr val="bg1"/>
                </a:solidFill>
              </a:rPr>
              <a:t>Graduates: Ensure PBMS amongst finalists</a:t>
            </a:r>
            <a:endParaRPr lang="en-GB" sz="4000" b="0" dirty="0">
              <a:solidFill>
                <a:schemeClr val="bg1"/>
              </a:solidFill>
            </a:endParaRPr>
          </a:p>
        </p:txBody>
      </p:sp>
      <p:sp>
        <p:nvSpPr>
          <p:cNvPr id="3" name="Content Placeholder 2">
            <a:extLst>
              <a:ext uri="{FF2B5EF4-FFF2-40B4-BE49-F238E27FC236}">
                <a16:creationId xmlns:a16="http://schemas.microsoft.com/office/drawing/2014/main" id="{1E1CFF01-0484-7592-F4B9-558502A521FC}"/>
              </a:ext>
            </a:extLst>
          </p:cNvPr>
          <p:cNvSpPr>
            <a:spLocks noGrp="1"/>
          </p:cNvSpPr>
          <p:nvPr>
            <p:ph idx="1"/>
          </p:nvPr>
        </p:nvSpPr>
        <p:spPr>
          <a:xfrm>
            <a:off x="335361" y="1844824"/>
            <a:ext cx="7335440" cy="4140993"/>
          </a:xfrm>
        </p:spPr>
        <p:txBody>
          <a:bodyPr/>
          <a:lstStyle/>
          <a:p>
            <a:pPr>
              <a:spcBef>
                <a:spcPts val="0"/>
              </a:spcBef>
            </a:pPr>
            <a:r>
              <a:rPr lang="en-GB" sz="1800" dirty="0"/>
              <a:t>Example Selection Guidelines</a:t>
            </a:r>
          </a:p>
          <a:p>
            <a:pPr marL="171450" indent="-171450">
              <a:spcBef>
                <a:spcPts val="600"/>
              </a:spcBef>
              <a:spcAft>
                <a:spcPts val="300"/>
              </a:spcAft>
              <a:buFont typeface="Arial" panose="020B0604020202020204" pitchFamily="34" charset="0"/>
              <a:buChar char="•"/>
            </a:pPr>
            <a:r>
              <a:rPr lang="en-GB" sz="1800" b="0" dirty="0"/>
              <a:t>Instructions to all groups to make every effort to improve diversity in LD hiring</a:t>
            </a:r>
          </a:p>
          <a:p>
            <a:pPr marL="171450" indent="-171450">
              <a:spcBef>
                <a:spcPts val="600"/>
              </a:spcBef>
              <a:spcAft>
                <a:spcPts val="300"/>
              </a:spcAft>
              <a:buFont typeface="Arial" panose="020B0604020202020204" pitchFamily="34" charset="0"/>
              <a:buChar char="•"/>
            </a:pPr>
            <a:r>
              <a:rPr lang="en-GB" sz="1800" b="0" dirty="0"/>
              <a:t>Checkpoints at each stage (longlist, shortlist and final selection) with instructions that the pool/selection must be sufficiently diverse (not quantified)</a:t>
            </a:r>
          </a:p>
          <a:p>
            <a:pPr marL="171450" indent="-171450">
              <a:spcBef>
                <a:spcPts val="600"/>
              </a:spcBef>
              <a:spcAft>
                <a:spcPts val="300"/>
              </a:spcAft>
              <a:buFont typeface="Arial" panose="020B0604020202020204" pitchFamily="34" charset="0"/>
              <a:buChar char="•"/>
            </a:pPr>
            <a:r>
              <a:rPr lang="en-GB" sz="1800" b="0" dirty="0"/>
              <a:t>Exceptions possible in specific cases, after discussion with DH</a:t>
            </a:r>
          </a:p>
          <a:p>
            <a:pPr marL="171450" indent="-171450">
              <a:spcBef>
                <a:spcPts val="600"/>
              </a:spcBef>
              <a:spcAft>
                <a:spcPts val="300"/>
              </a:spcAft>
              <a:buFont typeface="Arial" panose="020B0604020202020204" pitchFamily="34" charset="0"/>
              <a:buChar char="•"/>
            </a:pPr>
            <a:r>
              <a:rPr lang="en-GB" sz="1800" b="0" dirty="0"/>
              <a:t>DH approval needed for insufficiently diverse selection (‘overrepresented’ categories), for long/short list composition or final selection</a:t>
            </a:r>
          </a:p>
          <a:p>
            <a:pPr lvl="1"/>
            <a:endParaRPr lang="en-GB" dirty="0">
              <a:solidFill>
                <a:schemeClr val="tx1"/>
              </a:solidFill>
            </a:endParaRPr>
          </a:p>
        </p:txBody>
      </p:sp>
      <p:sp>
        <p:nvSpPr>
          <p:cNvPr id="4" name="TextBox 3">
            <a:extLst>
              <a:ext uri="{FF2B5EF4-FFF2-40B4-BE49-F238E27FC236}">
                <a16:creationId xmlns:a16="http://schemas.microsoft.com/office/drawing/2014/main" id="{140163E7-ECED-B044-8A93-FFDB59C2316E}"/>
              </a:ext>
            </a:extLst>
          </p:cNvPr>
          <p:cNvSpPr txBox="1"/>
          <p:nvPr/>
        </p:nvSpPr>
        <p:spPr bwMode="auto">
          <a:xfrm>
            <a:off x="17185" y="1160463"/>
            <a:ext cx="3903633" cy="369332"/>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GB" dirty="0"/>
              <a:t>Responsible: The hiring department</a:t>
            </a:r>
          </a:p>
        </p:txBody>
      </p:sp>
      <p:sp>
        <p:nvSpPr>
          <p:cNvPr id="6" name="TextBox 5">
            <a:extLst>
              <a:ext uri="{FF2B5EF4-FFF2-40B4-BE49-F238E27FC236}">
                <a16:creationId xmlns:a16="http://schemas.microsoft.com/office/drawing/2014/main" id="{85577603-CD73-6E68-D62C-F455D0BCEE90}"/>
              </a:ext>
            </a:extLst>
          </p:cNvPr>
          <p:cNvSpPr txBox="1"/>
          <p:nvPr/>
        </p:nvSpPr>
        <p:spPr bwMode="auto">
          <a:xfrm>
            <a:off x="119336" y="5801151"/>
            <a:ext cx="4532010" cy="369332"/>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GB" dirty="0"/>
              <a:t>DH authorisation required for ORMS hiring</a:t>
            </a:r>
          </a:p>
        </p:txBody>
      </p:sp>
      <p:sp>
        <p:nvSpPr>
          <p:cNvPr id="5" name="Date Placeholder 4">
            <a:extLst>
              <a:ext uri="{FF2B5EF4-FFF2-40B4-BE49-F238E27FC236}">
                <a16:creationId xmlns:a16="http://schemas.microsoft.com/office/drawing/2014/main" id="{51722C05-2754-3A3A-1607-8E26FE0DAD59}"/>
              </a:ext>
            </a:extLst>
          </p:cNvPr>
          <p:cNvSpPr>
            <a:spLocks noGrp="1"/>
          </p:cNvSpPr>
          <p:nvPr>
            <p:ph type="dt" sz="half" idx="10"/>
          </p:nvPr>
        </p:nvSpPr>
        <p:spPr/>
        <p:txBody>
          <a:bodyPr/>
          <a:lstStyle/>
          <a:p>
            <a:r>
              <a:rPr lang="en-US"/>
              <a:t>19 September 2024</a:t>
            </a:r>
            <a:endParaRPr lang="en-US" dirty="0"/>
          </a:p>
        </p:txBody>
      </p:sp>
      <p:sp>
        <p:nvSpPr>
          <p:cNvPr id="7" name="Footer Placeholder 6">
            <a:extLst>
              <a:ext uri="{FF2B5EF4-FFF2-40B4-BE49-F238E27FC236}">
                <a16:creationId xmlns:a16="http://schemas.microsoft.com/office/drawing/2014/main" id="{C5BAEE71-C31E-E4D9-551D-F3B098EAC661}"/>
              </a:ext>
            </a:extLst>
          </p:cNvPr>
          <p:cNvSpPr>
            <a:spLocks noGrp="1"/>
          </p:cNvSpPr>
          <p:nvPr>
            <p:ph type="ftr" sz="quarter" idx="11"/>
          </p:nvPr>
        </p:nvSpPr>
        <p:spPr/>
        <p:txBody>
          <a:bodyPr/>
          <a:lstStyle/>
          <a:p>
            <a:r>
              <a:rPr lang="en-GB"/>
              <a:t>James Purvis | The shift to Conscious hiring at CERN</a:t>
            </a:r>
            <a:endParaRPr lang="en-US" dirty="0"/>
          </a:p>
        </p:txBody>
      </p:sp>
      <p:sp>
        <p:nvSpPr>
          <p:cNvPr id="8" name="Slide Number Placeholder 7">
            <a:extLst>
              <a:ext uri="{FF2B5EF4-FFF2-40B4-BE49-F238E27FC236}">
                <a16:creationId xmlns:a16="http://schemas.microsoft.com/office/drawing/2014/main" id="{5DCF4E4E-A4A9-93B4-B6FD-5A3C565ED33A}"/>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9" name="Oval 8">
            <a:extLst>
              <a:ext uri="{FF2B5EF4-FFF2-40B4-BE49-F238E27FC236}">
                <a16:creationId xmlns:a16="http://schemas.microsoft.com/office/drawing/2014/main" id="{590DD4A6-57AB-1F69-3A04-0E3D81F980F1}"/>
              </a:ext>
            </a:extLst>
          </p:cNvPr>
          <p:cNvSpPr/>
          <p:nvPr/>
        </p:nvSpPr>
        <p:spPr>
          <a:xfrm>
            <a:off x="8988876" y="2277000"/>
            <a:ext cx="2304000" cy="2304000"/>
          </a:xfrm>
          <a:prstGeom prst="ellipse">
            <a:avLst/>
          </a:prstGeom>
          <a:solidFill>
            <a:schemeClr val="accent3">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b="1" dirty="0"/>
              <a:t>Process may be </a:t>
            </a:r>
            <a:r>
              <a:rPr lang="en-GB" b="1" u="sng" dirty="0"/>
              <a:t>adapted</a:t>
            </a:r>
            <a:r>
              <a:rPr lang="en-GB" b="1" dirty="0"/>
              <a:t> to suit department’s needs</a:t>
            </a:r>
            <a:endParaRPr lang="en-GB" sz="2000" b="1" dirty="0"/>
          </a:p>
        </p:txBody>
      </p:sp>
    </p:spTree>
    <p:extLst>
      <p:ext uri="{BB962C8B-B14F-4D97-AF65-F5344CB8AC3E}">
        <p14:creationId xmlns:p14="http://schemas.microsoft.com/office/powerpoint/2010/main" val="2730132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22100A89-8E83-2F41-9126-382FF391D003}"/>
              </a:ext>
            </a:extLst>
          </p:cNvPr>
          <p:cNvSpPr txBox="1">
            <a:spLocks/>
          </p:cNvSpPr>
          <p:nvPr/>
        </p:nvSpPr>
        <p:spPr bwMode="auto">
          <a:xfrm>
            <a:off x="-12637" y="288533"/>
            <a:ext cx="12240000" cy="720000"/>
          </a:xfrm>
          <a:prstGeom prst="rect">
            <a:avLst/>
          </a:prstGeom>
          <a:solidFill>
            <a:schemeClr val="accent2">
              <a:lumMod val="75000"/>
              <a:alpha val="90000"/>
            </a:schemeClr>
          </a:solidFill>
        </p:spPr>
        <p:txBody>
          <a:bodyPr vert="horz" lIns="0" tIns="0" rIns="0" bIns="0"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4600" dirty="0">
                <a:solidFill>
                  <a:schemeClr val="bg1"/>
                </a:solidFill>
                <a:latin typeface="Avenir Light" panose="020B0402020203020204" pitchFamily="34" charset="77"/>
              </a:rPr>
              <a:t>  </a:t>
            </a:r>
            <a:r>
              <a:rPr lang="en-GB" sz="4400" dirty="0">
                <a:solidFill>
                  <a:schemeClr val="bg1"/>
                </a:solidFill>
              </a:rPr>
              <a:t>Students: Ensure PBMS amongst finalists</a:t>
            </a:r>
            <a:endParaRPr lang="en-GB" sz="4000" b="0" dirty="0">
              <a:solidFill>
                <a:schemeClr val="bg1"/>
              </a:solidFill>
            </a:endParaRPr>
          </a:p>
        </p:txBody>
      </p:sp>
      <p:sp>
        <p:nvSpPr>
          <p:cNvPr id="3" name="Content Placeholder 2">
            <a:extLst>
              <a:ext uri="{FF2B5EF4-FFF2-40B4-BE49-F238E27FC236}">
                <a16:creationId xmlns:a16="http://schemas.microsoft.com/office/drawing/2014/main" id="{1E1CFF01-0484-7592-F4B9-558502A521FC}"/>
              </a:ext>
            </a:extLst>
          </p:cNvPr>
          <p:cNvSpPr>
            <a:spLocks noGrp="1"/>
          </p:cNvSpPr>
          <p:nvPr>
            <p:ph idx="1"/>
          </p:nvPr>
        </p:nvSpPr>
        <p:spPr>
          <a:xfrm>
            <a:off x="335361" y="1844824"/>
            <a:ext cx="10929540" cy="4140993"/>
          </a:xfrm>
        </p:spPr>
        <p:txBody>
          <a:bodyPr/>
          <a:lstStyle/>
          <a:p>
            <a:pPr>
              <a:spcBef>
                <a:spcPts val="0"/>
              </a:spcBef>
            </a:pPr>
            <a:r>
              <a:rPr lang="en-GB" sz="1800" dirty="0">
                <a:solidFill>
                  <a:srgbClr val="303030"/>
                </a:solidFill>
              </a:rPr>
              <a:t>Example selection Guidelines for Students  </a:t>
            </a:r>
          </a:p>
          <a:p>
            <a:pPr>
              <a:spcBef>
                <a:spcPts val="0"/>
              </a:spcBef>
              <a:spcAft>
                <a:spcPts val="0"/>
              </a:spcAft>
            </a:pPr>
            <a:endParaRPr lang="en-GB" sz="1800" b="0" dirty="0">
              <a:solidFill>
                <a:srgbClr val="303030"/>
              </a:solidFill>
            </a:endParaRPr>
          </a:p>
          <a:p>
            <a:pPr>
              <a:spcBef>
                <a:spcPts val="0"/>
              </a:spcBef>
              <a:spcAft>
                <a:spcPts val="0"/>
              </a:spcAft>
            </a:pPr>
            <a:r>
              <a:rPr lang="en-GB" sz="1800" dirty="0">
                <a:solidFill>
                  <a:srgbClr val="303030"/>
                </a:solidFill>
              </a:rPr>
              <a:t>Step 1: Establish a list of the most suitable candidates, including:</a:t>
            </a:r>
          </a:p>
          <a:p>
            <a:pPr lvl="2">
              <a:spcBef>
                <a:spcPts val="0"/>
              </a:spcBef>
            </a:pPr>
            <a:r>
              <a:rPr lang="en-GB" sz="1800" dirty="0">
                <a:solidFill>
                  <a:srgbClr val="303030"/>
                </a:solidFill>
              </a:rPr>
              <a:t>the most suitable female candidate;</a:t>
            </a:r>
          </a:p>
          <a:p>
            <a:pPr lvl="2">
              <a:spcBef>
                <a:spcPts val="0"/>
              </a:spcBef>
            </a:pPr>
            <a:r>
              <a:rPr lang="en-GB" sz="1800" dirty="0">
                <a:solidFill>
                  <a:srgbClr val="303030"/>
                </a:solidFill>
              </a:rPr>
              <a:t>the most suitable male candidate; and</a:t>
            </a:r>
          </a:p>
          <a:p>
            <a:pPr lvl="2">
              <a:spcBef>
                <a:spcPts val="0"/>
              </a:spcBef>
            </a:pPr>
            <a:r>
              <a:rPr lang="en-GB" sz="1800" dirty="0">
                <a:solidFill>
                  <a:srgbClr val="303030"/>
                </a:solidFill>
              </a:rPr>
              <a:t>the most suitable candidate from a PBMS if not already a candidate named above</a:t>
            </a:r>
          </a:p>
          <a:p>
            <a:pPr lvl="1">
              <a:spcBef>
                <a:spcPts val="0"/>
              </a:spcBef>
            </a:pPr>
            <a:r>
              <a:rPr lang="en-GB" dirty="0">
                <a:solidFill>
                  <a:srgbClr val="303030"/>
                </a:solidFill>
              </a:rPr>
              <a:t>An explanatory note must be provided if no suitable candidate is identified in any category</a:t>
            </a:r>
          </a:p>
          <a:p>
            <a:pPr marL="0" indent="0">
              <a:buNone/>
            </a:pPr>
            <a:r>
              <a:rPr lang="en-GB" sz="1800" dirty="0">
                <a:solidFill>
                  <a:srgbClr val="303030"/>
                </a:solidFill>
              </a:rPr>
              <a:t>Step 2: Select the preferred candidate among those identified under Step 1</a:t>
            </a:r>
          </a:p>
          <a:p>
            <a:pPr lvl="1"/>
            <a:r>
              <a:rPr lang="en-GB" dirty="0">
                <a:solidFill>
                  <a:srgbClr val="303030"/>
                </a:solidFill>
              </a:rPr>
              <a:t>If the preferred candidate is not female or from a PBMS an explanatory note must be provided</a:t>
            </a:r>
          </a:p>
          <a:p>
            <a:pPr marL="0" indent="0">
              <a:buNone/>
            </a:pPr>
            <a:r>
              <a:rPr lang="en-GB" sz="1800" dirty="0">
                <a:solidFill>
                  <a:srgbClr val="303030"/>
                </a:solidFill>
              </a:rPr>
              <a:t>Step 3:  Select 2 reserve candidates</a:t>
            </a:r>
          </a:p>
          <a:p>
            <a:pPr lvl="1"/>
            <a:r>
              <a:rPr lang="en-GB" dirty="0">
                <a:solidFill>
                  <a:srgbClr val="303030"/>
                </a:solidFill>
              </a:rPr>
              <a:t>If either or both reserve candidates is not female or from a PBMS an explanatory note must be provided</a:t>
            </a:r>
          </a:p>
        </p:txBody>
      </p:sp>
      <p:sp>
        <p:nvSpPr>
          <p:cNvPr id="4" name="TextBox 3">
            <a:extLst>
              <a:ext uri="{FF2B5EF4-FFF2-40B4-BE49-F238E27FC236}">
                <a16:creationId xmlns:a16="http://schemas.microsoft.com/office/drawing/2014/main" id="{140163E7-ECED-B044-8A93-FFDB59C2316E}"/>
              </a:ext>
            </a:extLst>
          </p:cNvPr>
          <p:cNvSpPr txBox="1"/>
          <p:nvPr/>
        </p:nvSpPr>
        <p:spPr bwMode="auto">
          <a:xfrm>
            <a:off x="17185" y="1160463"/>
            <a:ext cx="3903633" cy="369332"/>
          </a:xfrm>
          <a:prstGeom prst="rect">
            <a:avLst/>
          </a:prstGeom>
          <a:solidFill>
            <a:schemeClr val="accent2">
              <a:lumMod val="75000"/>
            </a:schemeClr>
          </a:solidFill>
        </p:spPr>
        <p:style>
          <a:lnRef idx="3">
            <a:schemeClr val="lt1"/>
          </a:lnRef>
          <a:fillRef idx="1">
            <a:schemeClr val="accent2"/>
          </a:fillRef>
          <a:effectRef idx="1">
            <a:schemeClr val="accent2"/>
          </a:effectRef>
          <a:fontRef idx="minor">
            <a:schemeClr val="lt1"/>
          </a:fontRef>
        </p:style>
        <p:txBody>
          <a:bodyPr wrap="none" rtlCol="0">
            <a:spAutoFit/>
          </a:bodyPr>
          <a:lstStyle/>
          <a:p>
            <a:r>
              <a:rPr lang="en-GB" dirty="0"/>
              <a:t>Responsible: The hiring department</a:t>
            </a:r>
          </a:p>
        </p:txBody>
      </p:sp>
      <p:sp>
        <p:nvSpPr>
          <p:cNvPr id="6" name="TextBox 5">
            <a:extLst>
              <a:ext uri="{FF2B5EF4-FFF2-40B4-BE49-F238E27FC236}">
                <a16:creationId xmlns:a16="http://schemas.microsoft.com/office/drawing/2014/main" id="{85577603-CD73-6E68-D62C-F455D0BCEE90}"/>
              </a:ext>
            </a:extLst>
          </p:cNvPr>
          <p:cNvSpPr txBox="1"/>
          <p:nvPr/>
        </p:nvSpPr>
        <p:spPr bwMode="auto">
          <a:xfrm>
            <a:off x="119336" y="5801151"/>
            <a:ext cx="4532010" cy="369332"/>
          </a:xfrm>
          <a:prstGeom prst="rect">
            <a:avLst/>
          </a:prstGeom>
          <a:solidFill>
            <a:schemeClr val="accent2">
              <a:lumMod val="75000"/>
            </a:schemeClr>
          </a:solidFill>
        </p:spPr>
        <p:style>
          <a:lnRef idx="3">
            <a:schemeClr val="lt1"/>
          </a:lnRef>
          <a:fillRef idx="1">
            <a:schemeClr val="accent2"/>
          </a:fillRef>
          <a:effectRef idx="1">
            <a:schemeClr val="accent2"/>
          </a:effectRef>
          <a:fontRef idx="minor">
            <a:schemeClr val="lt1"/>
          </a:fontRef>
        </p:style>
        <p:txBody>
          <a:bodyPr wrap="none" rtlCol="0">
            <a:spAutoFit/>
          </a:bodyPr>
          <a:lstStyle/>
          <a:p>
            <a:r>
              <a:rPr lang="en-GB" dirty="0"/>
              <a:t>DH authorisation required for ORMS hiring</a:t>
            </a:r>
          </a:p>
        </p:txBody>
      </p:sp>
      <p:sp>
        <p:nvSpPr>
          <p:cNvPr id="2" name="Date Placeholder 1">
            <a:extLst>
              <a:ext uri="{FF2B5EF4-FFF2-40B4-BE49-F238E27FC236}">
                <a16:creationId xmlns:a16="http://schemas.microsoft.com/office/drawing/2014/main" id="{6A4B384A-CFE2-EF49-D5B7-2C39FD85E7F0}"/>
              </a:ext>
            </a:extLst>
          </p:cNvPr>
          <p:cNvSpPr>
            <a:spLocks noGrp="1"/>
          </p:cNvSpPr>
          <p:nvPr>
            <p:ph type="dt" sz="half" idx="10"/>
          </p:nvPr>
        </p:nvSpPr>
        <p:spPr/>
        <p:txBody>
          <a:bodyPr/>
          <a:lstStyle/>
          <a:p>
            <a:r>
              <a:rPr lang="en-US"/>
              <a:t>19 September 2024</a:t>
            </a:r>
            <a:endParaRPr lang="en-US" dirty="0"/>
          </a:p>
        </p:txBody>
      </p:sp>
      <p:sp>
        <p:nvSpPr>
          <p:cNvPr id="5" name="Footer Placeholder 4">
            <a:extLst>
              <a:ext uri="{FF2B5EF4-FFF2-40B4-BE49-F238E27FC236}">
                <a16:creationId xmlns:a16="http://schemas.microsoft.com/office/drawing/2014/main" id="{D9ADACA2-B1B5-586D-419F-5CA93C3BC18B}"/>
              </a:ext>
            </a:extLst>
          </p:cNvPr>
          <p:cNvSpPr>
            <a:spLocks noGrp="1"/>
          </p:cNvSpPr>
          <p:nvPr>
            <p:ph type="ftr" sz="quarter" idx="11"/>
          </p:nvPr>
        </p:nvSpPr>
        <p:spPr/>
        <p:txBody>
          <a:bodyPr/>
          <a:lstStyle/>
          <a:p>
            <a:r>
              <a:rPr lang="en-GB"/>
              <a:t>James Purvis | The shift to Conscious hiring at CERN</a:t>
            </a:r>
            <a:endParaRPr lang="en-US" dirty="0"/>
          </a:p>
        </p:txBody>
      </p:sp>
      <p:sp>
        <p:nvSpPr>
          <p:cNvPr id="7" name="Slide Number Placeholder 6">
            <a:extLst>
              <a:ext uri="{FF2B5EF4-FFF2-40B4-BE49-F238E27FC236}">
                <a16:creationId xmlns:a16="http://schemas.microsoft.com/office/drawing/2014/main" id="{22A8119F-53C8-52A1-49EC-6C7DB7091CC5}"/>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9" name="Oval 8">
            <a:extLst>
              <a:ext uri="{FF2B5EF4-FFF2-40B4-BE49-F238E27FC236}">
                <a16:creationId xmlns:a16="http://schemas.microsoft.com/office/drawing/2014/main" id="{EE23E0D4-315D-6BC0-8EBB-C40D93297BF8}"/>
              </a:ext>
            </a:extLst>
          </p:cNvPr>
          <p:cNvSpPr/>
          <p:nvPr/>
        </p:nvSpPr>
        <p:spPr>
          <a:xfrm>
            <a:off x="9552639" y="1593295"/>
            <a:ext cx="2304000" cy="2304000"/>
          </a:xfrm>
          <a:prstGeom prst="ellipse">
            <a:avLst/>
          </a:prstGeom>
          <a:solidFill>
            <a:schemeClr val="accent2">
              <a:lumMod val="75000"/>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b="1" dirty="0"/>
              <a:t>Process may be </a:t>
            </a:r>
            <a:r>
              <a:rPr lang="en-GB" b="1" u="sng" dirty="0"/>
              <a:t>adapted</a:t>
            </a:r>
            <a:r>
              <a:rPr lang="en-GB" b="1" dirty="0"/>
              <a:t> to suit department’s needs</a:t>
            </a:r>
            <a:endParaRPr lang="en-GB" sz="2000" b="1" dirty="0"/>
          </a:p>
        </p:txBody>
      </p:sp>
    </p:spTree>
    <p:extLst>
      <p:ext uri="{BB962C8B-B14F-4D97-AF65-F5344CB8AC3E}">
        <p14:creationId xmlns:p14="http://schemas.microsoft.com/office/powerpoint/2010/main" val="1731768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3529-8F4B-C1DD-D0CA-3595C42F3740}"/>
              </a:ext>
            </a:extLst>
          </p:cNvPr>
          <p:cNvSpPr>
            <a:spLocks noGrp="1"/>
          </p:cNvSpPr>
          <p:nvPr>
            <p:ph type="title"/>
          </p:nvPr>
        </p:nvSpPr>
        <p:spPr>
          <a:xfrm>
            <a:off x="172014" y="183157"/>
            <a:ext cx="9420337" cy="576203"/>
          </a:xfrm>
        </p:spPr>
        <p:txBody>
          <a:bodyPr/>
          <a:lstStyle/>
          <a:p>
            <a:r>
              <a:rPr lang="en-US" sz="3200" dirty="0"/>
              <a:t>SCE recruitment process: Graduates &amp; Students</a:t>
            </a:r>
            <a:endParaRPr lang="en-GB" sz="3200" dirty="0"/>
          </a:p>
        </p:txBody>
      </p:sp>
      <p:sp>
        <p:nvSpPr>
          <p:cNvPr id="3" name="Date Placeholder 2">
            <a:extLst>
              <a:ext uri="{FF2B5EF4-FFF2-40B4-BE49-F238E27FC236}">
                <a16:creationId xmlns:a16="http://schemas.microsoft.com/office/drawing/2014/main" id="{5181313B-B808-E780-6168-51781EC6B14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0" normalizeH="0" baseline="0" noProof="0">
                <a:ln>
                  <a:noFill/>
                </a:ln>
                <a:solidFill>
                  <a:srgbClr val="0033A0"/>
                </a:solidFill>
                <a:effectLst/>
                <a:uLnTx/>
                <a:uFillTx/>
                <a:latin typeface="Arial"/>
                <a:ea typeface="+mn-ea"/>
                <a:cs typeface="+mn-cs"/>
              </a:rPr>
              <a:t>19 September 2024</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580E2A04-996A-774A-A595-87F0FCCE479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50" b="0" i="0" u="none" strike="noStrike" kern="1200" cap="none" spc="0" normalizeH="0" baseline="0" noProof="0" dirty="0">
                <a:ln>
                  <a:noFill/>
                </a:ln>
                <a:solidFill>
                  <a:srgbClr val="0033A0"/>
                </a:solidFill>
                <a:effectLst/>
                <a:uLnTx/>
                <a:uFillTx/>
                <a:latin typeface="Arial"/>
                <a:ea typeface="+mn-ea"/>
                <a:cs typeface="+mn-cs"/>
              </a:rPr>
              <a:t>SCE DIOs | The shift to Conscious hiring at CERN</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BC14F84F-E723-1041-9A80-09DF1FFD633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sp>
        <p:nvSpPr>
          <p:cNvPr id="6" name="TextBox 5">
            <a:extLst>
              <a:ext uri="{FF2B5EF4-FFF2-40B4-BE49-F238E27FC236}">
                <a16:creationId xmlns:a16="http://schemas.microsoft.com/office/drawing/2014/main" id="{4D12D26D-32DE-95C8-4423-1F6399C3B98A}"/>
              </a:ext>
            </a:extLst>
          </p:cNvPr>
          <p:cNvSpPr txBox="1"/>
          <p:nvPr/>
        </p:nvSpPr>
        <p:spPr>
          <a:xfrm>
            <a:off x="2646966" y="5471246"/>
            <a:ext cx="9103398"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Hiring manager </a:t>
            </a:r>
            <a:r>
              <a:rPr kumimoji="0" lang="en-GB" sz="1800" b="0" i="0" u="none" strike="noStrike" kern="1200" cap="none" spc="0" normalizeH="0" baseline="0" noProof="0" dirty="0">
                <a:ln>
                  <a:noFill/>
                </a:ln>
                <a:solidFill>
                  <a:srgbClr val="0033A0"/>
                </a:solidFill>
                <a:effectLst/>
                <a:uLnTx/>
                <a:uFillTx/>
                <a:latin typeface="Arial"/>
                <a:ea typeface="+mn-ea"/>
                <a:cs typeface="+mn-cs"/>
              </a:rPr>
              <a:t>responsibility: Ensure PBMS are included in each stage of recruitment</a:t>
            </a:r>
            <a:endParaRPr kumimoji="0" lang="en-US"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DIOs</a:t>
            </a:r>
            <a:r>
              <a:rPr kumimoji="0" lang="en-US" sz="1800" b="0" i="0" u="none" strike="noStrike" kern="1200" cap="none" spc="0" normalizeH="0" baseline="0" noProof="0" dirty="0">
                <a:ln>
                  <a:noFill/>
                </a:ln>
                <a:solidFill>
                  <a:srgbClr val="0033A0"/>
                </a:solidFill>
                <a:effectLst/>
                <a:uLnTx/>
                <a:uFillTx/>
                <a:latin typeface="Arial"/>
                <a:ea typeface="+mn-ea"/>
                <a:cs typeface="+mn-cs"/>
              </a:rPr>
              <a:t> as a Service in SCE: reassure, remind of responsibility &amp; guidelines</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graphicFrame>
        <p:nvGraphicFramePr>
          <p:cNvPr id="7" name="Table 6">
            <a:extLst>
              <a:ext uri="{FF2B5EF4-FFF2-40B4-BE49-F238E27FC236}">
                <a16:creationId xmlns:a16="http://schemas.microsoft.com/office/drawing/2014/main" id="{95CC9AE8-E181-DE1E-3F9E-AC3754478CAF}"/>
              </a:ext>
            </a:extLst>
          </p:cNvPr>
          <p:cNvGraphicFramePr>
            <a:graphicFrameLocks noGrp="1"/>
          </p:cNvGraphicFramePr>
          <p:nvPr/>
        </p:nvGraphicFramePr>
        <p:xfrm>
          <a:off x="223154" y="1464507"/>
          <a:ext cx="11560859" cy="3566160"/>
        </p:xfrm>
        <a:graphic>
          <a:graphicData uri="http://schemas.openxmlformats.org/drawingml/2006/table">
            <a:tbl>
              <a:tblPr firstRow="1" bandRow="1">
                <a:tableStyleId>{8EC20E35-A176-4012-BC5E-935CFFF8708E}</a:tableStyleId>
              </a:tblPr>
              <a:tblGrid>
                <a:gridCol w="807787">
                  <a:extLst>
                    <a:ext uri="{9D8B030D-6E8A-4147-A177-3AD203B41FA5}">
                      <a16:colId xmlns:a16="http://schemas.microsoft.com/office/drawing/2014/main" val="792339309"/>
                    </a:ext>
                  </a:extLst>
                </a:gridCol>
                <a:gridCol w="3191435">
                  <a:extLst>
                    <a:ext uri="{9D8B030D-6E8A-4147-A177-3AD203B41FA5}">
                      <a16:colId xmlns:a16="http://schemas.microsoft.com/office/drawing/2014/main" val="1863639380"/>
                    </a:ext>
                  </a:extLst>
                </a:gridCol>
                <a:gridCol w="1819836">
                  <a:extLst>
                    <a:ext uri="{9D8B030D-6E8A-4147-A177-3AD203B41FA5}">
                      <a16:colId xmlns:a16="http://schemas.microsoft.com/office/drawing/2014/main" val="3154478234"/>
                    </a:ext>
                  </a:extLst>
                </a:gridCol>
                <a:gridCol w="2043953">
                  <a:extLst>
                    <a:ext uri="{9D8B030D-6E8A-4147-A177-3AD203B41FA5}">
                      <a16:colId xmlns:a16="http://schemas.microsoft.com/office/drawing/2014/main" val="868011896"/>
                    </a:ext>
                  </a:extLst>
                </a:gridCol>
                <a:gridCol w="1685364">
                  <a:extLst>
                    <a:ext uri="{9D8B030D-6E8A-4147-A177-3AD203B41FA5}">
                      <a16:colId xmlns:a16="http://schemas.microsoft.com/office/drawing/2014/main" val="2113699936"/>
                    </a:ext>
                  </a:extLst>
                </a:gridCol>
                <a:gridCol w="2012484">
                  <a:extLst>
                    <a:ext uri="{9D8B030D-6E8A-4147-A177-3AD203B41FA5}">
                      <a16:colId xmlns:a16="http://schemas.microsoft.com/office/drawing/2014/main" val="1617933325"/>
                    </a:ext>
                  </a:extLst>
                </a:gridCol>
              </a:tblGrid>
              <a:tr h="370840">
                <a:tc>
                  <a:txBody>
                    <a:bodyPr/>
                    <a:lstStyle/>
                    <a:p>
                      <a:r>
                        <a:rPr lang="en-US" sz="1200" dirty="0"/>
                        <a:t>Stage</a:t>
                      </a:r>
                      <a:endParaRPr lang="en-GB" sz="1200" dirty="0"/>
                    </a:p>
                  </a:txBody>
                  <a:tcPr/>
                </a:tc>
                <a:tc>
                  <a:txBody>
                    <a:bodyPr/>
                    <a:lstStyle/>
                    <a:p>
                      <a:pPr algn="ctr"/>
                      <a:r>
                        <a:rPr lang="en-US" sz="1200" dirty="0"/>
                        <a:t>Identification of need + budget approval + role description</a:t>
                      </a:r>
                      <a:endParaRPr lang="en-GB" sz="1200" dirty="0"/>
                    </a:p>
                  </a:txBody>
                  <a:tcPr/>
                </a:tc>
                <a:tc>
                  <a:txBody>
                    <a:bodyPr/>
                    <a:lstStyle/>
                    <a:p>
                      <a:pPr algn="ctr"/>
                      <a:r>
                        <a:rPr lang="en-US" sz="1200" dirty="0"/>
                        <a:t>VN publication in relevant channels</a:t>
                      </a:r>
                      <a:endParaRPr lang="en-GB" sz="1200" dirty="0"/>
                    </a:p>
                  </a:txBody>
                  <a:tcPr/>
                </a:tc>
                <a:tc>
                  <a:txBody>
                    <a:bodyPr/>
                    <a:lstStyle/>
                    <a:p>
                      <a:pPr algn="ctr"/>
                      <a:r>
                        <a:rPr lang="en-US" sz="1200" dirty="0"/>
                        <a:t>Selection of eligible candidates (longlist)</a:t>
                      </a:r>
                      <a:endParaRPr lang="en-GB" sz="1200" dirty="0"/>
                    </a:p>
                  </a:txBody>
                  <a:tcPr/>
                </a:tc>
                <a:tc>
                  <a:txBody>
                    <a:bodyPr/>
                    <a:lstStyle/>
                    <a:p>
                      <a:pPr algn="ctr"/>
                      <a:r>
                        <a:rPr lang="en-US" sz="1200" dirty="0"/>
                        <a:t>Selection of candidates for video or phone interview</a:t>
                      </a:r>
                      <a:endParaRPr lang="en-GB" sz="1200" dirty="0"/>
                    </a:p>
                  </a:txBody>
                  <a:tcPr/>
                </a:tc>
                <a:tc>
                  <a:txBody>
                    <a:bodyPr/>
                    <a:lstStyle/>
                    <a:p>
                      <a:pPr algn="ctr"/>
                      <a:r>
                        <a:rPr lang="en-US" sz="1200" dirty="0"/>
                        <a:t>Video interview &amp; top 3 candidates (1</a:t>
                      </a:r>
                      <a:r>
                        <a:rPr lang="en-US" sz="1200" baseline="30000" dirty="0"/>
                        <a:t>st</a:t>
                      </a:r>
                      <a:r>
                        <a:rPr lang="en-US" sz="1200" dirty="0"/>
                        <a:t> choice + reserves</a:t>
                      </a:r>
                      <a:endParaRPr lang="en-GB" sz="1200" dirty="0"/>
                    </a:p>
                  </a:txBody>
                  <a:tcPr/>
                </a:tc>
                <a:extLst>
                  <a:ext uri="{0D108BD9-81ED-4DB2-BD59-A6C34878D82A}">
                    <a16:rowId xmlns:a16="http://schemas.microsoft.com/office/drawing/2014/main" val="3228578131"/>
                  </a:ext>
                </a:extLst>
              </a:tr>
              <a:tr h="370840">
                <a:tc>
                  <a:txBody>
                    <a:bodyPr/>
                    <a:lstStyle/>
                    <a:p>
                      <a:pPr algn="ctr"/>
                      <a:r>
                        <a:rPr lang="en-US" sz="1200" dirty="0"/>
                        <a:t>Responsible</a:t>
                      </a:r>
                      <a:endParaRPr lang="en-GB" sz="1200" dirty="0"/>
                    </a:p>
                  </a:txBody>
                  <a:tcPr vert="vert270"/>
                </a:tc>
                <a:tc>
                  <a:txBody>
                    <a:bodyPr/>
                    <a:lstStyle/>
                    <a:p>
                      <a:pPr algn="ctr"/>
                      <a:r>
                        <a:rPr lang="en-US" sz="1200" dirty="0"/>
                        <a:t>Hiring Manager(s)</a:t>
                      </a:r>
                      <a:endParaRPr lang="en-GB" sz="1200" dirty="0"/>
                    </a:p>
                  </a:txBody>
                  <a:tcPr/>
                </a:tc>
                <a:tc>
                  <a:txBody>
                    <a:bodyPr/>
                    <a:lstStyle/>
                    <a:p>
                      <a:pPr algn="ctr"/>
                      <a:r>
                        <a:rPr lang="en-GB" sz="1200" dirty="0"/>
                        <a:t>HR, hiring</a:t>
                      </a:r>
                    </a:p>
                    <a:p>
                      <a:pPr algn="ctr"/>
                      <a:r>
                        <a:rPr lang="en-GB" sz="1200" dirty="0"/>
                        <a:t>managers, in their networks.</a:t>
                      </a:r>
                    </a:p>
                    <a:p>
                      <a:pPr algn="ctr"/>
                      <a:r>
                        <a:rPr lang="en-GB" sz="1200" dirty="0"/>
                        <a:t>Direct sourcing (HR)</a:t>
                      </a:r>
                    </a:p>
                    <a:p>
                      <a:pPr algn="ctr"/>
                      <a:endParaRPr lang="en-GB" sz="1200" dirty="0"/>
                    </a:p>
                  </a:txBody>
                  <a:tcPr/>
                </a:tc>
                <a:tc>
                  <a:txBody>
                    <a:bodyPr/>
                    <a:lstStyle/>
                    <a:p>
                      <a:pPr algn="ctr"/>
                      <a:r>
                        <a:rPr lang="en-US" sz="1200" dirty="0"/>
                        <a:t>HR</a:t>
                      </a:r>
                      <a:endParaRPr lang="en-GB" sz="1200" dirty="0"/>
                    </a:p>
                  </a:txBody>
                  <a:tcPr/>
                </a:tc>
                <a:tc>
                  <a:txBody>
                    <a:bodyPr/>
                    <a:lstStyle/>
                    <a:p>
                      <a:pPr algn="ctr"/>
                      <a:r>
                        <a:rPr lang="en-US" sz="1200" dirty="0"/>
                        <a:t>Hiring Manager(s)</a:t>
                      </a: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Hiring Manager(s)</a:t>
                      </a:r>
                      <a:endParaRPr lang="en-GB" sz="1200" dirty="0"/>
                    </a:p>
                  </a:txBody>
                  <a:tcPr/>
                </a:tc>
                <a:extLst>
                  <a:ext uri="{0D108BD9-81ED-4DB2-BD59-A6C34878D82A}">
                    <a16:rowId xmlns:a16="http://schemas.microsoft.com/office/drawing/2014/main" val="3818635597"/>
                  </a:ext>
                </a:extLst>
              </a:tr>
              <a:tr h="370840">
                <a:tc>
                  <a:txBody>
                    <a:bodyPr/>
                    <a:lstStyle/>
                    <a:p>
                      <a:pPr algn="ctr"/>
                      <a:r>
                        <a:rPr lang="en-US" sz="1200" dirty="0"/>
                        <a:t>DIO role</a:t>
                      </a:r>
                      <a:endParaRPr lang="en-GB" sz="1200" dirty="0"/>
                    </a:p>
                  </a:txBody>
                  <a:tcPr vert="vert270"/>
                </a:tc>
                <a:tc>
                  <a:txBody>
                    <a:bodyPr/>
                    <a:lstStyle/>
                    <a:p>
                      <a:pPr algn="ctr"/>
                      <a:endParaRPr lang="en-US" sz="1200" dirty="0"/>
                    </a:p>
                    <a:p>
                      <a:pPr algn="ctr"/>
                      <a:endParaRPr lang="en-US" sz="1200" dirty="0"/>
                    </a:p>
                    <a:p>
                      <a:pPr algn="ctr"/>
                      <a:endParaRPr lang="en-US" sz="1200" dirty="0"/>
                    </a:p>
                    <a:p>
                      <a:pPr algn="ctr"/>
                      <a:endParaRPr lang="en-US" sz="1200" dirty="0"/>
                    </a:p>
                    <a:p>
                      <a:pPr algn="ctr"/>
                      <a:r>
                        <a:rPr lang="en-US" sz="1200" dirty="0"/>
                        <a:t>DIOs input on diversity guidelines (as required) from PRQ stage, with SCE Dept. Rep.</a:t>
                      </a:r>
                    </a:p>
                    <a:p>
                      <a:pPr algn="ctr"/>
                      <a:endParaRPr lang="en-US" sz="1200" dirty="0"/>
                    </a:p>
                    <a:p>
                      <a:pPr algn="ctr"/>
                      <a:r>
                        <a:rPr lang="en-US" sz="1200" dirty="0"/>
                        <a:t>Is post exempt from diversity guidelines?</a:t>
                      </a:r>
                      <a:endParaRPr lang="en-GB" sz="1200" dirty="0"/>
                    </a:p>
                  </a:txBody>
                  <a:tcPr/>
                </a:tc>
                <a:tc>
                  <a:txBody>
                    <a:bodyPr/>
                    <a:lstStyle/>
                    <a:p>
                      <a:pPr algn="ctr"/>
                      <a:endParaRPr lang="en-GB" sz="1200" dirty="0"/>
                    </a:p>
                  </a:txBody>
                  <a:tcPr/>
                </a:tc>
                <a:tc>
                  <a:txBody>
                    <a:bodyPr/>
                    <a:lstStyle/>
                    <a:p>
                      <a:pPr algn="ctr"/>
                      <a:endParaRPr lang="en-US" sz="1200" dirty="0"/>
                    </a:p>
                    <a:p>
                      <a:pPr algn="ctr"/>
                      <a:endParaRPr lang="en-US" sz="1200" dirty="0"/>
                    </a:p>
                    <a:p>
                      <a:pPr algn="ctr"/>
                      <a:endParaRPr lang="en-US" sz="1200" dirty="0"/>
                    </a:p>
                    <a:p>
                      <a:pPr algn="ctr"/>
                      <a:endParaRPr lang="en-US" sz="1200" dirty="0"/>
                    </a:p>
                    <a:p>
                      <a:pPr algn="ctr"/>
                      <a:r>
                        <a:rPr lang="en-US" sz="1200" dirty="0"/>
                        <a:t>HR assures diversity in longlist &amp; provides data on nationality of longlist</a:t>
                      </a:r>
                    </a:p>
                    <a:p>
                      <a:pPr algn="ctr"/>
                      <a:endParaRPr lang="en-US" sz="1200" dirty="0"/>
                    </a:p>
                    <a:p>
                      <a:pPr algn="ctr"/>
                      <a:r>
                        <a:rPr lang="en-US" sz="1200" dirty="0"/>
                        <a:t>Need to republish for greater diversity?</a:t>
                      </a:r>
                      <a:endParaRPr lang="en-GB" sz="1200"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DIOs input on diversity guidelines (as required): tips for searching in </a:t>
                      </a:r>
                      <a:r>
                        <a:rPr lang="en-US" sz="1200" dirty="0" err="1"/>
                        <a:t>SmartRecruiters</a:t>
                      </a:r>
                      <a:r>
                        <a:rPr lang="en-US" sz="1200" dirty="0"/>
                        <a:t> to maximize diversity, challenge biases, search on key words</a:t>
                      </a:r>
                      <a:endParaRPr lang="en-GB" sz="1200" dirty="0"/>
                    </a:p>
                    <a:p>
                      <a:pPr algn="ctr"/>
                      <a:endParaRPr lang="en-GB" sz="1200" dirty="0"/>
                    </a:p>
                  </a:txBody>
                  <a:tcPr/>
                </a:tc>
                <a:tc hMerge="1">
                  <a:txBody>
                    <a:bodyPr/>
                    <a:lstStyle/>
                    <a:p>
                      <a:pPr algn="ctr"/>
                      <a:endParaRPr lang="en-GB" sz="1600" dirty="0"/>
                    </a:p>
                  </a:txBody>
                  <a:tcPr/>
                </a:tc>
                <a:extLst>
                  <a:ext uri="{0D108BD9-81ED-4DB2-BD59-A6C34878D82A}">
                    <a16:rowId xmlns:a16="http://schemas.microsoft.com/office/drawing/2014/main" val="1468859617"/>
                  </a:ext>
                </a:extLst>
              </a:tr>
            </a:tbl>
          </a:graphicData>
        </a:graphic>
      </p:graphicFrame>
      <p:pic>
        <p:nvPicPr>
          <p:cNvPr id="8" name="Graphic 7" descr="Users with solid fill">
            <a:extLst>
              <a:ext uri="{FF2B5EF4-FFF2-40B4-BE49-F238E27FC236}">
                <a16:creationId xmlns:a16="http://schemas.microsoft.com/office/drawing/2014/main" id="{919961E6-8666-CC6C-F76D-183B56170D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17140" y="3311842"/>
            <a:ext cx="533919" cy="533919"/>
          </a:xfrm>
          <a:prstGeom prst="rect">
            <a:avLst/>
          </a:prstGeom>
        </p:spPr>
      </p:pic>
      <p:sp>
        <p:nvSpPr>
          <p:cNvPr id="9" name="TextBox 8">
            <a:extLst>
              <a:ext uri="{FF2B5EF4-FFF2-40B4-BE49-F238E27FC236}">
                <a16:creationId xmlns:a16="http://schemas.microsoft.com/office/drawing/2014/main" id="{009DFFA9-FAD6-F813-2B13-0EB6B86B5FC5}"/>
              </a:ext>
            </a:extLst>
          </p:cNvPr>
          <p:cNvSpPr txBox="1"/>
          <p:nvPr/>
        </p:nvSpPr>
        <p:spPr>
          <a:xfrm>
            <a:off x="6358441" y="3103516"/>
            <a:ext cx="1451318"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 name="Graphic 9" descr="Users with solid fill">
            <a:extLst>
              <a:ext uri="{FF2B5EF4-FFF2-40B4-BE49-F238E27FC236}">
                <a16:creationId xmlns:a16="http://schemas.microsoft.com/office/drawing/2014/main" id="{1B824CD1-8A9C-712F-57A2-71A4EDCA4F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21916" y="3311843"/>
            <a:ext cx="533919" cy="533919"/>
          </a:xfrm>
          <a:prstGeom prst="rect">
            <a:avLst/>
          </a:prstGeom>
        </p:spPr>
      </p:pic>
      <p:sp>
        <p:nvSpPr>
          <p:cNvPr id="11" name="TextBox 10">
            <a:extLst>
              <a:ext uri="{FF2B5EF4-FFF2-40B4-BE49-F238E27FC236}">
                <a16:creationId xmlns:a16="http://schemas.microsoft.com/office/drawing/2014/main" id="{FA1B2290-CC0C-8FBF-699F-CAEAAD32F2B5}"/>
              </a:ext>
            </a:extLst>
          </p:cNvPr>
          <p:cNvSpPr txBox="1"/>
          <p:nvPr/>
        </p:nvSpPr>
        <p:spPr>
          <a:xfrm>
            <a:off x="8268458" y="3103516"/>
            <a:ext cx="1451318"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2" name="Graphic 11" descr="Users with solid fill">
            <a:extLst>
              <a:ext uri="{FF2B5EF4-FFF2-40B4-BE49-F238E27FC236}">
                <a16:creationId xmlns:a16="http://schemas.microsoft.com/office/drawing/2014/main" id="{19B2A3E4-A1E2-9C91-6DC9-2509FF1E65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60570" y="3311843"/>
            <a:ext cx="533919" cy="533919"/>
          </a:xfrm>
          <a:prstGeom prst="rect">
            <a:avLst/>
          </a:prstGeom>
        </p:spPr>
      </p:pic>
      <p:sp>
        <p:nvSpPr>
          <p:cNvPr id="13" name="TextBox 12">
            <a:extLst>
              <a:ext uri="{FF2B5EF4-FFF2-40B4-BE49-F238E27FC236}">
                <a16:creationId xmlns:a16="http://schemas.microsoft.com/office/drawing/2014/main" id="{1FBDBB81-0949-057A-2A15-433F25F5DA77}"/>
              </a:ext>
            </a:extLst>
          </p:cNvPr>
          <p:cNvSpPr txBox="1"/>
          <p:nvPr/>
        </p:nvSpPr>
        <p:spPr>
          <a:xfrm>
            <a:off x="1758580" y="3103516"/>
            <a:ext cx="1451318"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4" name="Graphic 13" descr="Users with solid fill">
            <a:extLst>
              <a:ext uri="{FF2B5EF4-FFF2-40B4-BE49-F238E27FC236}">
                <a16:creationId xmlns:a16="http://schemas.microsoft.com/office/drawing/2014/main" id="{62FE92B8-63DA-77F0-FC8D-332C250E01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33420" y="3311843"/>
            <a:ext cx="533919" cy="533919"/>
          </a:xfrm>
          <a:prstGeom prst="rect">
            <a:avLst/>
          </a:prstGeom>
        </p:spPr>
      </p:pic>
      <p:sp>
        <p:nvSpPr>
          <p:cNvPr id="15" name="TextBox 14">
            <a:extLst>
              <a:ext uri="{FF2B5EF4-FFF2-40B4-BE49-F238E27FC236}">
                <a16:creationId xmlns:a16="http://schemas.microsoft.com/office/drawing/2014/main" id="{4138ACDB-346C-B812-26B2-9C42CFED5512}"/>
              </a:ext>
            </a:extLst>
          </p:cNvPr>
          <p:cNvSpPr txBox="1"/>
          <p:nvPr/>
        </p:nvSpPr>
        <p:spPr>
          <a:xfrm>
            <a:off x="9979962" y="3103516"/>
            <a:ext cx="1451318"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DIO checkpoint</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16" name="TextBox 15">
            <a:extLst>
              <a:ext uri="{FF2B5EF4-FFF2-40B4-BE49-F238E27FC236}">
                <a16:creationId xmlns:a16="http://schemas.microsoft.com/office/drawing/2014/main" id="{BAA50C6B-E2E0-6AA3-5B78-EFA465DCC20A}"/>
              </a:ext>
            </a:extLst>
          </p:cNvPr>
          <p:cNvSpPr txBox="1"/>
          <p:nvPr/>
        </p:nvSpPr>
        <p:spPr>
          <a:xfrm>
            <a:off x="7758472" y="641728"/>
            <a:ext cx="440377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PBMS: CZ, DE, DK, GB, IL, NL, NO, 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ORMS: BE, BG, CH, FR, GR, IT, PL, PT</a:t>
            </a:r>
          </a:p>
        </p:txBody>
      </p:sp>
      <p:pic>
        <p:nvPicPr>
          <p:cNvPr id="17" name="Picture 16">
            <a:extLst>
              <a:ext uri="{FF2B5EF4-FFF2-40B4-BE49-F238E27FC236}">
                <a16:creationId xmlns:a16="http://schemas.microsoft.com/office/drawing/2014/main" id="{CB29DBC2-7C36-1461-1E01-79799D22D78E}"/>
              </a:ext>
            </a:extLst>
          </p:cNvPr>
          <p:cNvPicPr>
            <a:picLocks noChangeAspect="1"/>
          </p:cNvPicPr>
          <p:nvPr/>
        </p:nvPicPr>
        <p:blipFill>
          <a:blip r:embed="rId4">
            <a:duotone>
              <a:schemeClr val="accent1">
                <a:shade val="45000"/>
                <a:satMod val="135000"/>
              </a:schemeClr>
              <a:prstClr val="white"/>
            </a:duotone>
          </a:blip>
          <a:stretch>
            <a:fillRect/>
          </a:stretch>
        </p:blipFill>
        <p:spPr>
          <a:xfrm>
            <a:off x="1750066" y="5393493"/>
            <a:ext cx="600211" cy="600211"/>
          </a:xfrm>
          <a:prstGeom prst="rect">
            <a:avLst/>
          </a:prstGeom>
        </p:spPr>
      </p:pic>
      <p:pic>
        <p:nvPicPr>
          <p:cNvPr id="18" name="Picture 17">
            <a:extLst>
              <a:ext uri="{FF2B5EF4-FFF2-40B4-BE49-F238E27FC236}">
                <a16:creationId xmlns:a16="http://schemas.microsoft.com/office/drawing/2014/main" id="{4C58C24E-0AE0-3A30-20B0-1D6E28F94703}"/>
              </a:ext>
            </a:extLst>
          </p:cNvPr>
          <p:cNvPicPr>
            <a:picLocks noChangeAspect="1"/>
          </p:cNvPicPr>
          <p:nvPr/>
        </p:nvPicPr>
        <p:blipFill>
          <a:blip r:embed="rId5">
            <a:duotone>
              <a:schemeClr val="accent1">
                <a:shade val="45000"/>
                <a:satMod val="135000"/>
              </a:schemeClr>
              <a:prstClr val="white"/>
            </a:duotone>
          </a:blip>
          <a:stretch>
            <a:fillRect/>
          </a:stretch>
        </p:blipFill>
        <p:spPr>
          <a:xfrm>
            <a:off x="940092" y="5330713"/>
            <a:ext cx="725769" cy="725769"/>
          </a:xfrm>
          <a:prstGeom prst="rect">
            <a:avLst/>
          </a:prstGeom>
        </p:spPr>
      </p:pic>
    </p:spTree>
    <p:extLst>
      <p:ext uri="{BB962C8B-B14F-4D97-AF65-F5344CB8AC3E}">
        <p14:creationId xmlns:p14="http://schemas.microsoft.com/office/powerpoint/2010/main" val="2857303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F43C98-3C6F-842C-045F-5A37CFFBEE0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0" normalizeH="0" baseline="0" noProof="0">
                <a:ln>
                  <a:noFill/>
                </a:ln>
                <a:solidFill>
                  <a:srgbClr val="0033A0"/>
                </a:solidFill>
                <a:effectLst/>
                <a:uLnTx/>
                <a:uFillTx/>
                <a:latin typeface="Arial"/>
                <a:ea typeface="+mn-ea"/>
                <a:cs typeface="+mn-cs"/>
              </a:rPr>
              <a:t>19 September 2024</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3" name="Footer Placeholder 2">
            <a:extLst>
              <a:ext uri="{FF2B5EF4-FFF2-40B4-BE49-F238E27FC236}">
                <a16:creationId xmlns:a16="http://schemas.microsoft.com/office/drawing/2014/main" id="{405C10EF-0EFF-F8F9-5847-F8C2C999AE70}"/>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50" b="0" i="0" u="none" strike="noStrike" kern="1200" cap="none" spc="0" normalizeH="0" baseline="0" noProof="0">
                <a:ln>
                  <a:noFill/>
                </a:ln>
                <a:solidFill>
                  <a:srgbClr val="0033A0"/>
                </a:solidFill>
                <a:effectLst/>
                <a:uLnTx/>
                <a:uFillTx/>
                <a:latin typeface="Arial"/>
                <a:ea typeface="+mn-ea"/>
                <a:cs typeface="+mn-cs"/>
              </a:rPr>
              <a:t>James Purvis | The shift to Conscious hiring at CERN</a:t>
            </a:r>
            <a:endParaRPr kumimoji="0" lang="en-US" sz="850" b="0" i="0" u="none" strike="noStrike" kern="1200" cap="none" spc="0" normalizeH="0" baseline="0" noProof="0" dirty="0">
              <a:ln>
                <a:noFill/>
              </a:ln>
              <a:solidFill>
                <a:srgbClr val="0033A0"/>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87E8F7E5-5A02-C713-9F85-C3D1EAB5BC2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sp>
        <p:nvSpPr>
          <p:cNvPr id="5" name="Title 1">
            <a:extLst>
              <a:ext uri="{FF2B5EF4-FFF2-40B4-BE49-F238E27FC236}">
                <a16:creationId xmlns:a16="http://schemas.microsoft.com/office/drawing/2014/main" id="{0E2DD731-062B-2721-C2DC-7F6BFA912FAE}"/>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0033A0"/>
                </a:solidFill>
                <a:effectLst/>
                <a:uLnTx/>
                <a:uFillTx/>
                <a:latin typeface="Arial"/>
                <a:ea typeface="+mj-ea"/>
                <a:cs typeface="+mj-cs"/>
              </a:rPr>
              <a:t>Guidelines for Hiring Managers</a:t>
            </a:r>
            <a:endParaRPr kumimoji="0" lang="en-GB" sz="3600" b="1" i="0" u="none" strike="noStrike" kern="1200" cap="none" spc="0" normalizeH="0" baseline="0" noProof="0" dirty="0">
              <a:ln>
                <a:noFill/>
              </a:ln>
              <a:solidFill>
                <a:srgbClr val="0033A0"/>
              </a:solidFill>
              <a:effectLst/>
              <a:uLnTx/>
              <a:uFillTx/>
              <a:latin typeface="Arial"/>
              <a:ea typeface="+mj-ea"/>
              <a:cs typeface="+mj-cs"/>
            </a:endParaRPr>
          </a:p>
        </p:txBody>
      </p:sp>
      <p:sp>
        <p:nvSpPr>
          <p:cNvPr id="6" name="Content Placeholder 2">
            <a:extLst>
              <a:ext uri="{FF2B5EF4-FFF2-40B4-BE49-F238E27FC236}">
                <a16:creationId xmlns:a16="http://schemas.microsoft.com/office/drawing/2014/main" id="{9AF2C7F6-390C-CE98-2D7C-650506E99060}"/>
              </a:ext>
            </a:extLst>
          </p:cNvPr>
          <p:cNvSpPr txBox="1">
            <a:spLocks/>
          </p:cNvSpPr>
          <p:nvPr/>
        </p:nvSpPr>
        <p:spPr>
          <a:xfrm>
            <a:off x="407987" y="1195895"/>
            <a:ext cx="11526407" cy="4909937"/>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Tx/>
              <a:buSzTx/>
              <a:buFont typeface="Arial"/>
              <a:buNone/>
              <a:tabLst/>
              <a:defRPr/>
            </a:pPr>
            <a:r>
              <a:rPr kumimoji="0" lang="en-GB" sz="1800" b="1" i="0" u="none" strike="noStrike" kern="1200" cap="none" spc="0" normalizeH="0" baseline="0" noProof="0" dirty="0">
                <a:ln>
                  <a:noFill/>
                </a:ln>
                <a:solidFill>
                  <a:srgbClr val="2F2F2F">
                    <a:lumMod val="50000"/>
                  </a:srgbClr>
                </a:solidFill>
                <a:effectLst/>
                <a:uLnTx/>
                <a:uFillTx/>
                <a:latin typeface="Arial"/>
                <a:ea typeface="+mn-ea"/>
                <a:cs typeface="+mn-cs"/>
              </a:rPr>
              <a:t>Hiring manager responsibility: Ensure PBMS are included in each stage of recruitment</a:t>
            </a:r>
          </a:p>
          <a:p>
            <a:pPr marL="0" marR="0" lvl="0" indent="0" algn="l" defTabSz="914400" rtl="0" eaLnBrk="1" fontAlgn="auto" latinLnBrk="0" hangingPunct="1">
              <a:lnSpc>
                <a:spcPct val="90000"/>
              </a:lnSpc>
              <a:spcBef>
                <a:spcPts val="0"/>
              </a:spcBef>
              <a:spcAft>
                <a:spcPts val="0"/>
              </a:spcAft>
              <a:buClrTx/>
              <a:buSzTx/>
              <a:buFont typeface="Arial"/>
              <a:buNone/>
              <a:tabLst/>
              <a:defRPr/>
            </a:pPr>
            <a:endParaRPr kumimoji="0" lang="en-GB" sz="1800" b="1" i="0" u="none" strike="noStrike" kern="1200" cap="none" spc="0" normalizeH="0" baseline="0" noProof="0" dirty="0">
              <a:ln>
                <a:noFill/>
              </a:ln>
              <a:solidFill>
                <a:srgbClr val="303030"/>
              </a:solidFill>
              <a:effectLst/>
              <a:uLnTx/>
              <a:uFillTx/>
              <a:latin typeface="Arial"/>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a:buNone/>
              <a:tabLst/>
              <a:defRPr/>
            </a:pPr>
            <a:r>
              <a:rPr kumimoji="0" lang="en-GB" sz="1800" b="1" i="0" u="none" strike="noStrike" kern="1200" cap="none" spc="0" normalizeH="0" baseline="0" noProof="0" dirty="0">
                <a:ln>
                  <a:noFill/>
                </a:ln>
                <a:solidFill>
                  <a:srgbClr val="303030"/>
                </a:solidFill>
                <a:effectLst/>
                <a:uLnTx/>
                <a:uFillTx/>
                <a:latin typeface="Arial"/>
                <a:ea typeface="+mn-ea"/>
                <a:cs typeface="+mn-cs"/>
              </a:rPr>
              <a:t>For all recruitments: </a:t>
            </a:r>
          </a:p>
          <a:p>
            <a:pPr marL="0" marR="0" lvl="0" indent="0" algn="l" defTabSz="914400" rtl="0" eaLnBrk="1" fontAlgn="auto" latinLnBrk="0" hangingPunct="1">
              <a:lnSpc>
                <a:spcPct val="90000"/>
              </a:lnSpc>
              <a:spcBef>
                <a:spcPts val="0"/>
              </a:spcBef>
              <a:spcAft>
                <a:spcPts val="0"/>
              </a:spcAft>
              <a:buClrTx/>
              <a:buSzTx/>
              <a:buFont typeface="Arial"/>
              <a:buNone/>
              <a:tabLst/>
              <a:defRPr/>
            </a:pPr>
            <a:endParaRPr kumimoji="0" lang="en-GB" sz="1800" b="1" i="0" u="none" strike="noStrike" kern="1200" cap="none" spc="0" normalizeH="0" baseline="0" noProof="0" dirty="0">
              <a:ln>
                <a:noFill/>
              </a:ln>
              <a:solidFill>
                <a:srgbClr val="303030"/>
              </a:solidFill>
              <a:effectLst/>
              <a:uLnTx/>
              <a:uFillTx/>
              <a:latin typeface="Arial"/>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a:buNone/>
              <a:tabLst/>
              <a:defRPr/>
            </a:pPr>
            <a:r>
              <a:rPr kumimoji="0" lang="en-GB" sz="1800" b="1" i="0" u="none" strike="noStrike" kern="1200" cap="none" spc="0" normalizeH="0" baseline="0" noProof="0" dirty="0">
                <a:ln>
                  <a:noFill/>
                </a:ln>
                <a:solidFill>
                  <a:srgbClr val="303030"/>
                </a:solidFill>
                <a:effectLst/>
                <a:uLnTx/>
                <a:uFillTx/>
                <a:latin typeface="Arial"/>
                <a:ea typeface="+mn-ea"/>
                <a:cs typeface="+mn-cs"/>
              </a:rPr>
              <a:t>STEP 1: Establish a list of the most suitable sufficiently diverse candidates, including:</a:t>
            </a:r>
          </a:p>
          <a:p>
            <a:pPr marL="648000" marR="0" lvl="2" indent="-32400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the most suitable female candidate;</a:t>
            </a:r>
          </a:p>
          <a:p>
            <a:pPr marL="648000" marR="0" lvl="2" indent="-32400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the most suitable male candidate; and</a:t>
            </a:r>
          </a:p>
          <a:p>
            <a:pPr marL="648000" marR="0" lvl="2" indent="-32400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the most suitable candidate from a PBMS if not already a candidate named above</a:t>
            </a:r>
          </a:p>
          <a:p>
            <a:pPr marL="323850" marR="0" lvl="1" indent="-324000" algn="l" defTabSz="914400" rtl="0" eaLnBrk="1" fontAlgn="auto" latinLnBrk="0" hangingPunct="1">
              <a:lnSpc>
                <a:spcPct val="100000"/>
              </a:lnSpc>
              <a:spcBef>
                <a:spcPts val="0"/>
              </a:spcBef>
              <a:spcAft>
                <a:spcPts val="300"/>
              </a:spcAft>
              <a:buClrTx/>
              <a:buSzTx/>
              <a:buFont typeface="Arial"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An explanatory </a:t>
            </a:r>
            <a:r>
              <a:rPr kumimoji="0" lang="en-GB" sz="1800" b="1" i="0" u="none" strike="noStrike" kern="1200" cap="none" spc="0" normalizeH="0" baseline="0" noProof="0" dirty="0">
                <a:ln>
                  <a:noFill/>
                </a:ln>
                <a:solidFill>
                  <a:srgbClr val="303030"/>
                </a:solidFill>
                <a:effectLst/>
                <a:uLnTx/>
                <a:uFillTx/>
                <a:latin typeface="Arial"/>
                <a:ea typeface="+mn-ea"/>
                <a:cs typeface="+mn-cs"/>
              </a:rPr>
              <a:t>well-justified</a:t>
            </a:r>
            <a:r>
              <a:rPr kumimoji="0" lang="en-GB" sz="1800" b="0" i="0" u="none" strike="noStrike" kern="1200" cap="none" spc="0" normalizeH="0" baseline="0" noProof="0" dirty="0">
                <a:ln>
                  <a:noFill/>
                </a:ln>
                <a:solidFill>
                  <a:srgbClr val="303030"/>
                </a:solidFill>
                <a:effectLst/>
                <a:uLnTx/>
                <a:uFillTx/>
                <a:latin typeface="Arial"/>
                <a:ea typeface="+mn-ea"/>
                <a:cs typeface="+mn-cs"/>
              </a:rPr>
              <a:t> note must be provided if no suitable candidate is identified in any category</a:t>
            </a:r>
          </a:p>
          <a:p>
            <a:pPr marL="323850" marR="0" lvl="1" indent="-324000" algn="l" defTabSz="914400" rtl="0" eaLnBrk="1" fontAlgn="auto" latinLnBrk="0" hangingPunct="1">
              <a:lnSpc>
                <a:spcPct val="100000"/>
              </a:lnSpc>
              <a:spcBef>
                <a:spcPts val="0"/>
              </a:spcBef>
              <a:spcAft>
                <a:spcPts val="300"/>
              </a:spcAft>
              <a:buClrTx/>
              <a:buSzTx/>
              <a:buFont typeface="Arial" charset="0"/>
              <a:buChar char="•"/>
              <a:tabLst/>
              <a:defRPr/>
            </a:pPr>
            <a:r>
              <a:rPr kumimoji="0" lang="en-GB" sz="1800" b="1" i="0" u="none" strike="noStrike" kern="1200" cap="none" spc="0" normalizeH="0" baseline="0" noProof="0" dirty="0">
                <a:ln>
                  <a:noFill/>
                </a:ln>
                <a:solidFill>
                  <a:srgbClr val="2F2F2F"/>
                </a:solidFill>
                <a:effectLst/>
                <a:uLnTx/>
                <a:uFillTx/>
                <a:latin typeface="Arial"/>
                <a:ea typeface="+mn-ea"/>
                <a:cs typeface="+mn-cs"/>
              </a:rPr>
              <a:t>Max. 50% ORMS at LD board</a:t>
            </a:r>
            <a:endParaRPr kumimoji="0" lang="en-GB" sz="18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1800" b="1" i="0" u="none" strike="noStrike" kern="1200" cap="none" spc="0" normalizeH="0" baseline="0" noProof="0" dirty="0">
                <a:ln>
                  <a:noFill/>
                </a:ln>
                <a:solidFill>
                  <a:srgbClr val="303030"/>
                </a:solidFill>
                <a:effectLst/>
                <a:uLnTx/>
                <a:uFillTx/>
                <a:latin typeface="Arial"/>
                <a:ea typeface="+mn-ea"/>
                <a:cs typeface="+mn-cs"/>
              </a:rPr>
              <a:t>For Graduates &amp; Students: </a:t>
            </a: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1800" b="1" i="0" u="none" strike="noStrike" kern="1200" cap="none" spc="0" normalizeH="0" baseline="0" noProof="0" dirty="0">
                <a:ln>
                  <a:noFill/>
                </a:ln>
                <a:solidFill>
                  <a:srgbClr val="303030"/>
                </a:solidFill>
                <a:effectLst/>
                <a:uLnTx/>
                <a:uFillTx/>
                <a:latin typeface="Arial"/>
                <a:ea typeface="+mn-ea"/>
                <a:cs typeface="+mn-cs"/>
              </a:rPr>
              <a:t>STEP 2: Select the preferred candidate among those identified under Step 1</a:t>
            </a:r>
          </a:p>
          <a:p>
            <a:pPr marL="32385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If the preferred candidate is not female or from a PBMS an explanatory </a:t>
            </a:r>
            <a:r>
              <a:rPr kumimoji="0" lang="en-GB" sz="1800" b="1" i="0" u="none" strike="noStrike" kern="1200" cap="none" spc="0" normalizeH="0" baseline="0" noProof="0" dirty="0">
                <a:ln>
                  <a:noFill/>
                </a:ln>
                <a:solidFill>
                  <a:srgbClr val="303030"/>
                </a:solidFill>
                <a:effectLst/>
                <a:uLnTx/>
                <a:uFillTx/>
                <a:latin typeface="Arial"/>
                <a:ea typeface="+mn-ea"/>
                <a:cs typeface="+mn-cs"/>
              </a:rPr>
              <a:t>well-justified </a:t>
            </a:r>
            <a:r>
              <a:rPr kumimoji="0" lang="en-GB" sz="1800" b="0" i="0" u="none" strike="noStrike" kern="1200" cap="none" spc="0" normalizeH="0" baseline="0" noProof="0" dirty="0">
                <a:ln>
                  <a:noFill/>
                </a:ln>
                <a:solidFill>
                  <a:srgbClr val="303030"/>
                </a:solidFill>
                <a:effectLst/>
                <a:uLnTx/>
                <a:uFillTx/>
                <a:latin typeface="Arial"/>
                <a:ea typeface="+mn-ea"/>
                <a:cs typeface="+mn-cs"/>
              </a:rPr>
              <a:t>note must be provided</a:t>
            </a: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GB" sz="1800" b="1" i="0" u="none" strike="noStrike" kern="1200" cap="none" spc="0" normalizeH="0" baseline="0" noProof="0" dirty="0">
                <a:ln>
                  <a:noFill/>
                </a:ln>
                <a:solidFill>
                  <a:srgbClr val="303030"/>
                </a:solidFill>
                <a:effectLst/>
                <a:uLnTx/>
                <a:uFillTx/>
                <a:latin typeface="Arial"/>
                <a:ea typeface="+mn-ea"/>
                <a:cs typeface="+mn-cs"/>
              </a:rPr>
              <a:t>STEP 3: Select 2 reserve candidates</a:t>
            </a:r>
          </a:p>
          <a:p>
            <a:pPr marL="32385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GB" sz="1800" b="0" i="0" u="none" strike="noStrike" kern="1200" cap="none" spc="0" normalizeH="0" baseline="0" noProof="0" dirty="0">
                <a:ln>
                  <a:noFill/>
                </a:ln>
                <a:solidFill>
                  <a:srgbClr val="303030"/>
                </a:solidFill>
                <a:effectLst/>
                <a:uLnTx/>
                <a:uFillTx/>
                <a:latin typeface="Arial"/>
                <a:ea typeface="+mn-ea"/>
                <a:cs typeface="+mn-cs"/>
              </a:rPr>
              <a:t>If either or both reserve candidates is not female or from a PBMS an explanatory </a:t>
            </a:r>
            <a:r>
              <a:rPr kumimoji="0" lang="en-GB" sz="1800" b="1" i="0" u="none" strike="noStrike" kern="1200" cap="none" spc="0" normalizeH="0" baseline="0" noProof="0" dirty="0">
                <a:ln>
                  <a:noFill/>
                </a:ln>
                <a:solidFill>
                  <a:srgbClr val="303030"/>
                </a:solidFill>
                <a:effectLst/>
                <a:uLnTx/>
                <a:uFillTx/>
                <a:latin typeface="Arial"/>
                <a:ea typeface="+mn-ea"/>
                <a:cs typeface="+mn-cs"/>
              </a:rPr>
              <a:t>well-justified </a:t>
            </a:r>
            <a:r>
              <a:rPr kumimoji="0" lang="en-GB" sz="1800" b="0" i="0" u="none" strike="noStrike" kern="1200" cap="none" spc="0" normalizeH="0" baseline="0" noProof="0" dirty="0">
                <a:ln>
                  <a:noFill/>
                </a:ln>
                <a:solidFill>
                  <a:srgbClr val="303030"/>
                </a:solidFill>
                <a:effectLst/>
                <a:uLnTx/>
                <a:uFillTx/>
                <a:latin typeface="Arial"/>
                <a:ea typeface="+mn-ea"/>
                <a:cs typeface="+mn-cs"/>
              </a:rPr>
              <a:t>note must be provided</a:t>
            </a:r>
          </a:p>
        </p:txBody>
      </p:sp>
      <p:sp>
        <p:nvSpPr>
          <p:cNvPr id="16" name="TextBox 15">
            <a:extLst>
              <a:ext uri="{FF2B5EF4-FFF2-40B4-BE49-F238E27FC236}">
                <a16:creationId xmlns:a16="http://schemas.microsoft.com/office/drawing/2014/main" id="{41AD59F0-119A-5900-FDE9-A159C95E5161}"/>
              </a:ext>
            </a:extLst>
          </p:cNvPr>
          <p:cNvSpPr txBox="1"/>
          <p:nvPr/>
        </p:nvSpPr>
        <p:spPr>
          <a:xfrm>
            <a:off x="7673949" y="373593"/>
            <a:ext cx="440377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PBMS</a:t>
            </a:r>
            <a:r>
              <a:rPr kumimoji="0" lang="en-GB" sz="1800" b="1" i="0" u="none" strike="noStrike" kern="1200" cap="none" spc="0" normalizeH="0" baseline="0" noProof="0">
                <a:ln>
                  <a:noFill/>
                </a:ln>
                <a:solidFill>
                  <a:srgbClr val="0033A0"/>
                </a:solidFill>
                <a:effectLst/>
                <a:uLnTx/>
                <a:uFillTx/>
                <a:latin typeface="Arial"/>
                <a:ea typeface="+mn-ea"/>
                <a:cs typeface="+mn-cs"/>
              </a:rPr>
              <a:t>: CZ, DE</a:t>
            </a:r>
            <a:r>
              <a:rPr kumimoji="0" lang="en-GB" sz="1800" b="1" i="0" u="none" strike="noStrike" kern="1200" cap="none" spc="0" normalizeH="0" baseline="0" noProof="0" dirty="0">
                <a:ln>
                  <a:noFill/>
                </a:ln>
                <a:solidFill>
                  <a:srgbClr val="0033A0"/>
                </a:solidFill>
                <a:effectLst/>
                <a:uLnTx/>
                <a:uFillTx/>
                <a:latin typeface="Arial"/>
                <a:ea typeface="+mn-ea"/>
                <a:cs typeface="+mn-cs"/>
              </a:rPr>
              <a:t>, DK, GB, IL, NL, NO, 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ORMS: BE, BG, CH, FR, GR, IT, PL, PT</a:t>
            </a:r>
          </a:p>
        </p:txBody>
      </p:sp>
    </p:spTree>
    <p:extLst>
      <p:ext uri="{BB962C8B-B14F-4D97-AF65-F5344CB8AC3E}">
        <p14:creationId xmlns:p14="http://schemas.microsoft.com/office/powerpoint/2010/main" val="2127959466"/>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 shift towards conscious hiring at CERN - why, how, what</Template>
  <TotalTime>5357</TotalTime>
  <Words>1937</Words>
  <Application>Microsoft Office PowerPoint</Application>
  <PresentationFormat>Widescreen</PresentationFormat>
  <Paragraphs>309</Paragraphs>
  <Slides>14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Avenir Light</vt:lpstr>
      <vt:lpstr>Calibri</vt:lpstr>
      <vt:lpstr>Times New Roman</vt:lpstr>
      <vt:lpstr>Office Theme</vt:lpstr>
      <vt:lpstr>Conscious hiring at CERN </vt:lpstr>
      <vt:lpstr>PowerPoint Presentation</vt:lpstr>
      <vt:lpstr>PowerPoint Presentation</vt:lpstr>
      <vt:lpstr>PowerPoint Presentation</vt:lpstr>
      <vt:lpstr>SCE recruitment process: LD Staff</vt:lpstr>
      <vt:lpstr>PowerPoint Presentation</vt:lpstr>
      <vt:lpstr>PowerPoint Presentation</vt:lpstr>
      <vt:lpstr>SCE recruitment process: Graduates &amp; Students</vt:lpstr>
      <vt:lpstr>PowerPoint Presentation</vt:lpstr>
      <vt:lpstr>Concrete actions + responsibilities</vt:lpstr>
      <vt:lpstr>Concrete actions + responsibilities</vt:lpstr>
      <vt:lpstr>Concrete actions + responsibilities</vt:lpstr>
      <vt:lpstr>Key Messages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Melania Coletta</dc:creator>
  <cp:lastModifiedBy>Emeline Weymaere</cp:lastModifiedBy>
  <cp:revision>172</cp:revision>
  <cp:lastPrinted>2024-09-24T07:57:48Z</cp:lastPrinted>
  <dcterms:created xsi:type="dcterms:W3CDTF">2024-09-12T08:08:16Z</dcterms:created>
  <dcterms:modified xsi:type="dcterms:W3CDTF">2024-10-15T13:25:18Z</dcterms:modified>
</cp:coreProperties>
</file>