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g2f1f65bf38d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2" name="Google Shape;62;g2f1f65bf38d_0_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63" name="Google Shape;63;g2f1f65bf38d_0_0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b="0" i="0" lang="en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f1f65bf38d_0_9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2f1f65bf38d_0_9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2f1f65bf38d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2f1f65bf38d_0_10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2f1f65bf38d_0_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g2f1f65bf38d_0_1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f1f65bf38d_0_2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0" name="Google Shape;80;g2f1f65bf38d_0_29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f1f65bf38d_0_37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  <p:sp>
        <p:nvSpPr>
          <p:cNvPr id="89" name="Google Shape;89;g2f1f65bf38d_0_3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2f1f65bf38d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2f1f65bf38d_0_58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2f1f65bf38d_0_6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2f1f65bf38d_0_66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f1f65bf38d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f1f65bf38d_0_82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g2f62fce01ce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g2f62fce01ce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2f1f65bf38d_0_9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2f1f65bf38d_0_90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.png"/><Relationship Id="rId4" Type="http://schemas.openxmlformats.org/officeDocument/2006/relationships/image" Target="../media/image9.jp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3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  <a:defRPr>
                <a:solidFill>
                  <a:srgbClr val="2F5496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>
                <a:solidFill>
                  <a:srgbClr val="1F3864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-317500" lvl="1" marL="914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2pPr>
            <a:lvl3pPr indent="-317500" lvl="2" marL="1371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3pPr>
            <a:lvl4pPr indent="-317500" lvl="3" marL="1828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4pPr>
            <a:lvl5pPr indent="-317500" lvl="4" marL="22860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5pPr>
            <a:lvl6pPr indent="-317500" lvl="5" marL="27432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6pPr>
            <a:lvl7pPr indent="-317500" lvl="6" marL="32004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7pPr>
            <a:lvl8pPr indent="-317500" lvl="7" marL="36576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8pPr>
            <a:lvl9pPr indent="-317500" lvl="8" marL="4114800" algn="l">
              <a:lnSpc>
                <a:spcPct val="9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sz="1200">
                <a:latin typeface="Georgia"/>
                <a:ea typeface="Georgia"/>
                <a:cs typeface="Georgia"/>
                <a:sym typeface="Georgi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indent="0" lvl="0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6pPr>
            <a:lvl7pPr indent="0" lvl="6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7pPr>
            <a:lvl8pPr indent="0" lvl="7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8pPr>
            <a:lvl9pPr indent="0" lvl="8" mar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rgbClr val="888888"/>
                </a:solidFill>
                <a:latin typeface="Georgia"/>
                <a:ea typeface="Georgia"/>
                <a:cs typeface="Georgia"/>
                <a:sym typeface="Georgia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A white horse with blue mane&#10;&#10;Description automatically generated with low confidence" id="56" name="Google Shape;56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121248" y="4305287"/>
            <a:ext cx="926824" cy="71684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7" name="Google Shape;57;p13"/>
          <p:cNvCxnSpPr/>
          <p:nvPr/>
        </p:nvCxnSpPr>
        <p:spPr>
          <a:xfrm>
            <a:off x="223631" y="4632722"/>
            <a:ext cx="6920584" cy="0"/>
          </a:xfrm>
          <a:prstGeom prst="straightConnector1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  <a:effectLst>
            <a:outerShdw blurRad="40000" rotWithShape="0" dir="5400000" dist="20000">
              <a:srgbClr val="000000">
                <a:alpha val="37647"/>
              </a:srgbClr>
            </a:outerShdw>
          </a:effectLst>
        </p:spPr>
      </p:cxnSp>
      <p:pic>
        <p:nvPicPr>
          <p:cNvPr id="58" name="Google Shape;5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36585" y="4324265"/>
            <a:ext cx="716841" cy="716841"/>
          </a:xfrm>
          <a:prstGeom prst="rect">
            <a:avLst/>
          </a:prstGeom>
          <a:noFill/>
          <a:ln>
            <a:noFill/>
          </a:ln>
        </p:spPr>
      </p:pic>
      <p:pic>
        <p:nvPicPr>
          <p:cNvPr id="59" name="Google Shape;59;p13"/>
          <p:cNvPicPr preferRelativeResize="0"/>
          <p:nvPr/>
        </p:nvPicPr>
        <p:blipFill rotWithShape="1">
          <a:blip r:embed="rId4">
            <a:alphaModFix/>
          </a:blip>
          <a:srcRect b="4790" l="0" r="57841" t="4308"/>
          <a:stretch/>
        </p:blipFill>
        <p:spPr>
          <a:xfrm>
            <a:off x="7334450" y="154325"/>
            <a:ext cx="1660826" cy="71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9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jpg"/><Relationship Id="rId4" Type="http://schemas.openxmlformats.org/officeDocument/2006/relationships/image" Target="../media/image11.jpg"/><Relationship Id="rId5" Type="http://schemas.openxmlformats.org/officeDocument/2006/relationships/image" Target="../media/image3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0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 T A logo" id="65" name="Google Shape;65;p14"/>
          <p:cNvPicPr preferRelativeResize="0"/>
          <p:nvPr/>
        </p:nvPicPr>
        <p:blipFill rotWithShape="1">
          <a:blip r:embed="rId3">
            <a:alphaModFix/>
          </a:blip>
          <a:srcRect b="0" l="2176" r="2087" t="0"/>
          <a:stretch/>
        </p:blipFill>
        <p:spPr>
          <a:xfrm>
            <a:off x="270881" y="4320535"/>
            <a:ext cx="3536303" cy="713900"/>
          </a:xfrm>
          <a:prstGeom prst="rect">
            <a:avLst/>
          </a:prstGeom>
          <a:noFill/>
          <a:ln>
            <a:noFill/>
          </a:ln>
        </p:spPr>
      </p:pic>
      <p:sp>
        <p:nvSpPr>
          <p:cNvPr id="66" name="Google Shape;66;p14"/>
          <p:cNvSpPr txBox="1"/>
          <p:nvPr/>
        </p:nvSpPr>
        <p:spPr>
          <a:xfrm>
            <a:off x="277170" y="3525634"/>
            <a:ext cx="7682086" cy="86943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100"/>
              <a:buFont typeface="Arial"/>
              <a:buNone/>
            </a:pPr>
            <a:r>
              <a:rPr b="0" i="0" lang="en" sz="2100" u="none" cap="none" strike="noStrike">
                <a:solidFill>
                  <a:srgbClr val="C55A11"/>
                </a:solidFill>
                <a:latin typeface="Georgia"/>
                <a:ea typeface="Georgia"/>
                <a:cs typeface="Georgia"/>
                <a:sym typeface="Georgia"/>
              </a:rPr>
              <a:t>Gajendra Gurung on behalf of UTA HV Team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b="0" i="0" lang="en" sz="2000" u="none" cap="none" strike="noStrike">
                <a:solidFill>
                  <a:srgbClr val="1F3864"/>
                </a:solidFill>
                <a:latin typeface="Georgia"/>
                <a:ea typeface="Georgia"/>
                <a:cs typeface="Georgia"/>
                <a:sym typeface="Georgia"/>
              </a:rPr>
              <a:t>Brad Brown, Samuel Blanchard, Akash Behanan &amp; Rohit Raut</a:t>
            </a:r>
            <a:endParaRPr b="0" i="0" sz="2000" u="none" cap="none" strike="noStrike">
              <a:solidFill>
                <a:srgbClr val="1F3864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t/>
            </a:r>
            <a:endParaRPr b="0" i="0" sz="11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4"/>
          <p:cNvSpPr txBox="1"/>
          <p:nvPr/>
        </p:nvSpPr>
        <p:spPr>
          <a:xfrm>
            <a:off x="888878" y="755169"/>
            <a:ext cx="7070378" cy="1731213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sp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" sz="3600" u="none" cap="none" strike="noStrike">
                <a:solidFill>
                  <a:srgbClr val="003366"/>
                </a:solidFill>
                <a:latin typeface="Georgia"/>
                <a:ea typeface="Georgia"/>
                <a:cs typeface="Georgia"/>
                <a:sym typeface="Georgia"/>
              </a:rPr>
              <a:t>DUNE FD VD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b="0" i="0" lang="en" sz="3600" u="none" cap="none" strike="noStrike">
                <a:solidFill>
                  <a:srgbClr val="003366"/>
                </a:solidFill>
                <a:latin typeface="Georgia"/>
                <a:ea typeface="Georgia"/>
                <a:cs typeface="Georgia"/>
                <a:sym typeface="Georgia"/>
              </a:rPr>
              <a:t>Field Cage Module Assembly Guide</a:t>
            </a:r>
            <a:endParaRPr/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807175" y="4320525"/>
            <a:ext cx="3939400" cy="788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23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8: Mount Optical Fiber Conduits</a:t>
            </a:r>
            <a:endParaRPr/>
          </a:p>
        </p:txBody>
      </p:sp>
      <p:sp>
        <p:nvSpPr>
          <p:cNvPr id="155" name="Google Shape;155;p23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"/>
              <a:t>Mount optical fiber conduits if necessary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t/>
            </a:r>
            <a:endParaRPr/>
          </a:p>
        </p:txBody>
      </p:sp>
      <p:sp>
        <p:nvSpPr>
          <p:cNvPr id="156" name="Google Shape;156;p23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57" name="Google Shape;157;p23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58" name="Google Shape;158;p23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24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9: Post-assembly checks</a:t>
            </a:r>
            <a:endParaRPr/>
          </a:p>
        </p:txBody>
      </p:sp>
      <p:sp>
        <p:nvSpPr>
          <p:cNvPr id="164" name="Google Shape;164;p24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"/>
              <a:t>Ensure all screws are tightened. Inspect the aluminum profile for any damages such as scratches or bending that could have occurred during the assembly process.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"/>
              <a:t>Perform electrical continuity test to ensure all Al profiles are electrically connected with each other.</a:t>
            </a:r>
            <a:endParaRPr/>
          </a:p>
        </p:txBody>
      </p:sp>
      <p:sp>
        <p:nvSpPr>
          <p:cNvPr id="165" name="Google Shape;165;p24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66" name="Google Shape;166;p24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67" name="Google Shape;167;p24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Required Tools and Parts</a:t>
            </a:r>
            <a:endParaRPr/>
          </a:p>
        </p:txBody>
      </p:sp>
      <p:sp>
        <p:nvSpPr>
          <p:cNvPr id="74" name="Google Shape;74;p15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lnSpcReduction="20000"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Torque </a:t>
            </a:r>
            <a:r>
              <a:rPr lang="en">
                <a:solidFill>
                  <a:srgbClr val="000000"/>
                </a:solidFill>
              </a:rPr>
              <a:t>Screwdriver (M2.5 bit, 30cN-m)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Screw, lock washer and flat washer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M3 x 12mm for profile mounting, </a:t>
            </a:r>
            <a:r>
              <a:rPr lang="en">
                <a:solidFill>
                  <a:srgbClr val="000000"/>
                </a:solidFill>
              </a:rPr>
              <a:t>M3 x 8mm for divider board mounting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Right size Al profiles bent or not depending on the module to be assembled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Box Beams 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Optical Fiber Conduits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Rivet-nuts, M6 countersunk screws (if needed)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Divider boards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Slipnuts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End caps and their rivets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G10 Alignment Strips</a:t>
            </a:r>
            <a:endParaRPr>
              <a:solidFill>
                <a:srgbClr val="000000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G10 sheets for bent modules</a:t>
            </a:r>
            <a:endParaRPr>
              <a:solidFill>
                <a:srgbClr val="000000"/>
              </a:solidFill>
            </a:endParaRPr>
          </a:p>
          <a:p>
            <a:pPr indent="-317500" lvl="1" marL="9144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400"/>
              <a:buChar char="•"/>
            </a:pPr>
            <a:r>
              <a:rPr lang="en">
                <a:solidFill>
                  <a:srgbClr val="000000"/>
                </a:solidFill>
              </a:rPr>
              <a:t>#8-32 screws, lock washer, flat washer, brass square nut used for mounting </a:t>
            </a:r>
            <a:endParaRPr>
              <a:solidFill>
                <a:srgbClr val="000000"/>
              </a:solidFill>
            </a:endParaRPr>
          </a:p>
        </p:txBody>
      </p:sp>
      <p:sp>
        <p:nvSpPr>
          <p:cNvPr id="75" name="Google Shape;75;p15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76" name="Google Shape;76;p15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77" name="Google Shape;77;p15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1: Align the Teeth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"/>
              <a:t>Use profiles and slip-nuts, picking random positions on the top, bottom, and middle to see if the slip-nuts holes align with the box beam holes.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Font typeface="Arial"/>
              <a:buChar char="•"/>
            </a:pPr>
            <a:r>
              <a:rPr lang="en"/>
              <a:t>Remove the box beams from the assembly table.</a:t>
            </a:r>
            <a:endParaRPr/>
          </a:p>
          <a:p>
            <a:pPr indent="-2286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84" name="Google Shape;84;p16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85" name="Google Shape;85;p16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86" name="Google Shape;86;p16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7"/>
          <p:cNvSpPr txBox="1"/>
          <p:nvPr>
            <p:ph type="title"/>
          </p:nvPr>
        </p:nvSpPr>
        <p:spPr>
          <a:xfrm>
            <a:off x="223631" y="101770"/>
            <a:ext cx="76407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17857"/>
              <a:buFont typeface="Calibri"/>
              <a:buNone/>
            </a:pPr>
            <a:r>
              <a:rPr lang="en"/>
              <a:t>Step 2:Insert Slip-Nuts into the Al Profile &amp; place them Assembly Table </a:t>
            </a:r>
            <a:endParaRPr/>
          </a:p>
        </p:txBody>
      </p:sp>
      <p:sp>
        <p:nvSpPr>
          <p:cNvPr id="92" name="Google Shape;92;p17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93" name="Google Shape;93;p17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94" name="Google Shape;94;p17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sp>
        <p:nvSpPr>
          <p:cNvPr id="95" name="Google Shape;95;p17"/>
          <p:cNvSpPr txBox="1"/>
          <p:nvPr/>
        </p:nvSpPr>
        <p:spPr>
          <a:xfrm>
            <a:off x="1152939" y="4336868"/>
            <a:ext cx="5788764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" sz="1800" u="none" cap="none" strike="noStrike">
                <a:solidFill>
                  <a:srgbClr val="C55A11"/>
                </a:solidFill>
                <a:latin typeface="Arial"/>
                <a:ea typeface="Arial"/>
                <a:cs typeface="Arial"/>
                <a:sym typeface="Arial"/>
              </a:rPr>
              <a:t>Done in 3 stages: Ground level, Stairs and Scaffolding </a:t>
            </a:r>
            <a:endParaRPr/>
          </a:p>
        </p:txBody>
      </p:sp>
      <p:pic>
        <p:nvPicPr>
          <p:cNvPr descr="A person wearing a helmet and gloves&#10;&#10;Description automatically generated" id="96" name="Google Shape;96;p17"/>
          <p:cNvPicPr preferRelativeResize="0"/>
          <p:nvPr/>
        </p:nvPicPr>
        <p:blipFill rotWithShape="1">
          <a:blip r:embed="rId3">
            <a:alphaModFix/>
          </a:blip>
          <a:srcRect b="40507" l="-18232" r="18232" t="1013"/>
          <a:stretch/>
        </p:blipFill>
        <p:spPr>
          <a:xfrm>
            <a:off x="-276224" y="905987"/>
            <a:ext cx="2505673" cy="195371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 up of a metal rack&#10;&#10;Description automatically generated" id="97" name="Google Shape;97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55911" y="838474"/>
            <a:ext cx="1566559" cy="208874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metal frame&#10;&#10;Description automatically generated" id="98" name="Google Shape;98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283246" y="845362"/>
            <a:ext cx="1556218" cy="2074957"/>
          </a:xfrm>
          <a:prstGeom prst="rect">
            <a:avLst/>
          </a:prstGeom>
          <a:noFill/>
          <a:ln>
            <a:noFill/>
          </a:ln>
        </p:spPr>
      </p:pic>
      <p:sp>
        <p:nvSpPr>
          <p:cNvPr id="99" name="Google Shape;99;p17"/>
          <p:cNvSpPr txBox="1"/>
          <p:nvPr/>
        </p:nvSpPr>
        <p:spPr>
          <a:xfrm>
            <a:off x="327016" y="3050736"/>
            <a:ext cx="5195454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b="0" i="0" lang="en" sz="1800" u="none" cap="none" strike="noStrike">
                <a:solidFill>
                  <a:srgbClr val="7F6000"/>
                </a:solidFill>
                <a:latin typeface="Georgia"/>
                <a:ea typeface="Georgia"/>
                <a:cs typeface="Georgia"/>
                <a:sym typeface="Georgia"/>
              </a:rPr>
              <a:t>Visual QC of profiles 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b="0" i="0" lang="en" sz="1800" u="none" cap="none" strike="noStrike">
                <a:solidFill>
                  <a:srgbClr val="7F6000"/>
                </a:solidFill>
                <a:latin typeface="Georgia"/>
                <a:ea typeface="Georgia"/>
                <a:cs typeface="Georgia"/>
                <a:sym typeface="Georgia"/>
              </a:rPr>
              <a:t>Insert slip-nuts of the correct kind in the correct order</a:t>
            </a:r>
            <a:endParaRPr/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Char char="-"/>
            </a:pPr>
            <a:r>
              <a:rPr b="0" i="0" lang="en" sz="1800" u="none" cap="none" strike="noStrike">
                <a:solidFill>
                  <a:srgbClr val="7F6000"/>
                </a:solidFill>
                <a:latin typeface="Georgia"/>
                <a:ea typeface="Georgia"/>
                <a:cs typeface="Georgia"/>
                <a:sym typeface="Georgia"/>
              </a:rPr>
              <a:t>Place it on the Assembly Station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8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30952"/>
              <a:buFont typeface="Calibri"/>
              <a:buNone/>
            </a:pPr>
            <a:r>
              <a:rPr lang="en"/>
              <a:t>Step 3: Place the Right Box Beams on the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30952"/>
              <a:buFont typeface="Calibri"/>
              <a:buNone/>
            </a:pPr>
            <a:r>
              <a:rPr lang="en"/>
              <a:t>Assembly Table</a:t>
            </a:r>
            <a:endParaRPr/>
          </a:p>
        </p:txBody>
      </p:sp>
      <p:sp>
        <p:nvSpPr>
          <p:cNvPr id="105" name="Google Shape;105;p18"/>
          <p:cNvSpPr txBox="1"/>
          <p:nvPr>
            <p:ph idx="1" type="body"/>
          </p:nvPr>
        </p:nvSpPr>
        <p:spPr>
          <a:xfrm>
            <a:off x="3411352" y="950625"/>
            <a:ext cx="5031300" cy="3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chemeClr val="dk1"/>
                </a:solidFill>
              </a:rPr>
              <a:t>Position the box beams on the assembly table; if the beam has a conduit, ensure that the threaded inserts face each other on the inside face of the beams.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chemeClr val="dk1"/>
                </a:solidFill>
              </a:rPr>
              <a:t>Top box beams should have their cutout on the top of the assembly table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chemeClr val="dk1"/>
                </a:solidFill>
              </a:rPr>
              <a:t>Bottom box beams should have their cutout on the bottom of the assembly table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06" name="Google Shape;106;p18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07" name="Google Shape;107;p18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08" name="Google Shape;108;p18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descr="A metal wall in a warehouse&#10;&#10;Description automatically generated" id="109" name="Google Shape;109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3124" y="856101"/>
            <a:ext cx="2824226" cy="37656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9"/>
          <p:cNvSpPr txBox="1"/>
          <p:nvPr>
            <p:ph type="title"/>
          </p:nvPr>
        </p:nvSpPr>
        <p:spPr>
          <a:xfrm>
            <a:off x="223631" y="101770"/>
            <a:ext cx="76407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ct val="130952"/>
              <a:buFont typeface="Calibri"/>
              <a:buNone/>
            </a:pPr>
            <a:r>
              <a:rPr lang="en"/>
              <a:t>Step 4: Attach the Aluminum Profiles to the Box Beams</a:t>
            </a:r>
            <a:endParaRPr/>
          </a:p>
        </p:txBody>
      </p:sp>
      <p:sp>
        <p:nvSpPr>
          <p:cNvPr id="115" name="Google Shape;115;p19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>
                <a:solidFill>
                  <a:schemeClr val="dk1"/>
                </a:solidFill>
              </a:rPr>
              <a:t>Screw in the slip-nuts until driver clicks with the right size screws (M3x12mm) to attach the aluminum profiles to the box beams</a:t>
            </a:r>
            <a:endParaRPr>
              <a:solidFill>
                <a:schemeClr val="dk1"/>
              </a:solidFill>
            </a:endParaRPr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116" name="Google Shape;116;p19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17" name="Google Shape;117;p19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18" name="Google Shape;118;p19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19" name="Google Shape;119;p19" title="IMG_2228.PNG"/>
          <p:cNvPicPr preferRelativeResize="0"/>
          <p:nvPr/>
        </p:nvPicPr>
        <p:blipFill rotWithShape="1">
          <a:blip r:embed="rId3">
            <a:alphaModFix/>
          </a:blip>
          <a:srcRect b="21084" l="0" r="0" t="23706"/>
          <a:stretch/>
        </p:blipFill>
        <p:spPr>
          <a:xfrm>
            <a:off x="378125" y="1558825"/>
            <a:ext cx="2290850" cy="2743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66600" y="1558825"/>
            <a:ext cx="1976600" cy="2743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0"/>
          <p:cNvSpPr txBox="1"/>
          <p:nvPr>
            <p:ph type="title"/>
          </p:nvPr>
        </p:nvSpPr>
        <p:spPr>
          <a:xfrm>
            <a:off x="223631" y="101770"/>
            <a:ext cx="76407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6: Attach the Divider Boards</a:t>
            </a:r>
            <a:endParaRPr/>
          </a:p>
        </p:txBody>
      </p:sp>
      <p:sp>
        <p:nvSpPr>
          <p:cNvPr id="126" name="Google Shape;126;p20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"/>
              <a:t>Attach the divider boards to the profiles with the component side facing away from the beam, overlapping boards on every 9th profile.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For top modules, the top board is a termination board mounted flat</a:t>
            </a:r>
            <a:endParaRPr/>
          </a:p>
          <a:p>
            <a:pPr indent="-317500" lvl="1" marL="9144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This </a:t>
            </a:r>
            <a:r>
              <a:rPr lang="en"/>
              <a:t>requires</a:t>
            </a:r>
            <a:r>
              <a:rPr lang="en"/>
              <a:t> normal slipnuts instead of combo</a:t>
            </a:r>
            <a:endParaRPr/>
          </a:p>
          <a:p>
            <a:pPr indent="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0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28" name="Google Shape;128;p20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29" name="Google Shape;129;p20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30" name="Google Shape;130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53525" y="2214350"/>
            <a:ext cx="1610825" cy="23664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1"/>
          <p:cNvSpPr txBox="1"/>
          <p:nvPr>
            <p:ph type="title"/>
          </p:nvPr>
        </p:nvSpPr>
        <p:spPr>
          <a:xfrm>
            <a:off x="223631" y="101770"/>
            <a:ext cx="7640700" cy="703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: Attach G10 Sheet</a:t>
            </a:r>
            <a:endParaRPr/>
          </a:p>
        </p:txBody>
      </p:sp>
      <p:sp>
        <p:nvSpPr>
          <p:cNvPr id="136" name="Google Shape;136;p21"/>
          <p:cNvSpPr txBox="1"/>
          <p:nvPr>
            <p:ph idx="1" type="body"/>
          </p:nvPr>
        </p:nvSpPr>
        <p:spPr>
          <a:xfrm>
            <a:off x="223631" y="961611"/>
            <a:ext cx="8291700" cy="36711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Use #8-32 screws and brass square nuts to mount the sheet, overlapping the first and last holes between sheets</a:t>
            </a:r>
            <a:endParaRPr/>
          </a:p>
        </p:txBody>
      </p:sp>
      <p:sp>
        <p:nvSpPr>
          <p:cNvPr id="137" name="Google Shape;137;p21"/>
          <p:cNvSpPr txBox="1"/>
          <p:nvPr>
            <p:ph idx="10" type="dt"/>
          </p:nvPr>
        </p:nvSpPr>
        <p:spPr>
          <a:xfrm>
            <a:off x="802585" y="4767263"/>
            <a:ext cx="926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38" name="Google Shape;138;p21"/>
          <p:cNvSpPr txBox="1"/>
          <p:nvPr>
            <p:ph idx="11" type="ftr"/>
          </p:nvPr>
        </p:nvSpPr>
        <p:spPr>
          <a:xfrm>
            <a:off x="1903343" y="4767263"/>
            <a:ext cx="39249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39" name="Google Shape;139;p21"/>
          <p:cNvSpPr txBox="1"/>
          <p:nvPr>
            <p:ph idx="12" type="sldNum"/>
          </p:nvPr>
        </p:nvSpPr>
        <p:spPr>
          <a:xfrm>
            <a:off x="223631" y="4767263"/>
            <a:ext cx="4050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  <p:pic>
        <p:nvPicPr>
          <p:cNvPr id="140" name="Google Shape;140;p21" title="IMG_2557.jp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24425" y="1442539"/>
            <a:ext cx="3490901" cy="2687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2"/>
          <p:cNvSpPr txBox="1"/>
          <p:nvPr>
            <p:ph type="title"/>
          </p:nvPr>
        </p:nvSpPr>
        <p:spPr>
          <a:xfrm>
            <a:off x="223631" y="101770"/>
            <a:ext cx="7640707" cy="703301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F5496"/>
              </a:buClr>
              <a:buSzPts val="3300"/>
              <a:buFont typeface="Calibri"/>
              <a:buNone/>
            </a:pPr>
            <a:r>
              <a:rPr lang="en"/>
              <a:t>Step 7: Place End Caps and Alignment Strips</a:t>
            </a:r>
            <a:endParaRPr/>
          </a:p>
        </p:txBody>
      </p:sp>
      <p:sp>
        <p:nvSpPr>
          <p:cNvPr id="146" name="Google Shape;146;p22"/>
          <p:cNvSpPr txBox="1"/>
          <p:nvPr>
            <p:ph idx="1" type="body"/>
          </p:nvPr>
        </p:nvSpPr>
        <p:spPr>
          <a:xfrm>
            <a:off x="223631" y="961611"/>
            <a:ext cx="8291720" cy="3671111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/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•"/>
            </a:pPr>
            <a:r>
              <a:rPr lang="en"/>
              <a:t>Insert rivets by hand first, then finish rivet insertion with pliers or channel locks to secure the end caps.</a:t>
            </a:r>
            <a:endParaRPr/>
          </a:p>
          <a:p>
            <a: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G10 strips mount to the 3rd hole on the end caps, overlapping live HVDB and G10 sheeting</a:t>
            </a:r>
            <a:endParaRPr/>
          </a:p>
        </p:txBody>
      </p:sp>
      <p:sp>
        <p:nvSpPr>
          <p:cNvPr id="147" name="Google Shape;147;p22"/>
          <p:cNvSpPr txBox="1"/>
          <p:nvPr>
            <p:ph idx="10" type="dt"/>
          </p:nvPr>
        </p:nvSpPr>
        <p:spPr>
          <a:xfrm>
            <a:off x="802585" y="4767263"/>
            <a:ext cx="9268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8/11/24</a:t>
            </a:r>
            <a:endParaRPr/>
          </a:p>
        </p:txBody>
      </p:sp>
      <p:sp>
        <p:nvSpPr>
          <p:cNvPr id="148" name="Google Shape;148;p22"/>
          <p:cNvSpPr txBox="1"/>
          <p:nvPr>
            <p:ph idx="11" type="ftr"/>
          </p:nvPr>
        </p:nvSpPr>
        <p:spPr>
          <a:xfrm>
            <a:off x="1903343" y="4767263"/>
            <a:ext cx="3925028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G. Gurung &amp; UTA HV team</a:t>
            </a:r>
            <a:endParaRPr/>
          </a:p>
        </p:txBody>
      </p:sp>
      <p:sp>
        <p:nvSpPr>
          <p:cNvPr id="149" name="Google Shape;149;p22"/>
          <p:cNvSpPr txBox="1"/>
          <p:nvPr>
            <p:ph idx="12" type="sldNum"/>
          </p:nvPr>
        </p:nvSpPr>
        <p:spPr>
          <a:xfrm>
            <a:off x="223631" y="4767263"/>
            <a:ext cx="40502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