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6.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9.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10.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11.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12.xml" ContentType="application/vnd.openxmlformats-officedocument.them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theme/theme13.xml" ContentType="application/vnd.openxmlformats-officedocument.theme+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14.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theme/theme15.xml" ContentType="application/vnd.openxmlformats-officedocument.theme+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theme/theme16.xml" ContentType="application/vnd.openxmlformats-officedocument.theme+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theme/theme17.xml" ContentType="application/vnd.openxmlformats-officedocument.theme+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theme/theme18.xml" ContentType="application/vnd.openxmlformats-officedocument.theme+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theme/theme19.xml" ContentType="application/vnd.openxmlformats-officedocument.theme+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theme/theme20.xml" ContentType="application/vnd.openxmlformats-officedocument.theme+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theme/theme21.xml" ContentType="application/vnd.openxmlformats-officedocument.theme+xml"/>
  <Override PartName="/ppt/theme/theme2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4"/>
    <p:sldMasterId id="2147483697" r:id="rId5"/>
    <p:sldMasterId id="2147483828" r:id="rId6"/>
    <p:sldMasterId id="2147483865" r:id="rId7"/>
    <p:sldMasterId id="2147483936" r:id="rId8"/>
    <p:sldMasterId id="2147483966" r:id="rId9"/>
    <p:sldMasterId id="2147484004" r:id="rId10"/>
    <p:sldMasterId id="2147484029" r:id="rId11"/>
    <p:sldMasterId id="2147484054" r:id="rId12"/>
    <p:sldMasterId id="2147484112" r:id="rId13"/>
    <p:sldMasterId id="2147484150" r:id="rId14"/>
    <p:sldMasterId id="2147484158" r:id="rId15"/>
    <p:sldMasterId id="2147484172" r:id="rId16"/>
    <p:sldMasterId id="2147484186" r:id="rId17"/>
    <p:sldMasterId id="2147484206" r:id="rId18"/>
    <p:sldMasterId id="2147484218" r:id="rId19"/>
    <p:sldMasterId id="2147484227" r:id="rId20"/>
    <p:sldMasterId id="2147484241" r:id="rId21"/>
    <p:sldMasterId id="2147484263" r:id="rId22"/>
    <p:sldMasterId id="2147484285" r:id="rId23"/>
    <p:sldMasterId id="2147484292" r:id="rId24"/>
  </p:sldMasterIdLst>
  <p:notesMasterIdLst>
    <p:notesMasterId r:id="rId71"/>
  </p:notesMasterIdLst>
  <p:sldIdLst>
    <p:sldId id="4619" r:id="rId25"/>
    <p:sldId id="2798" r:id="rId26"/>
    <p:sldId id="4693" r:id="rId27"/>
    <p:sldId id="4673" r:id="rId28"/>
    <p:sldId id="4772" r:id="rId29"/>
    <p:sldId id="4773" r:id="rId30"/>
    <p:sldId id="4792" r:id="rId31"/>
    <p:sldId id="2884" r:id="rId32"/>
    <p:sldId id="4739" r:id="rId33"/>
    <p:sldId id="4710" r:id="rId34"/>
    <p:sldId id="4708" r:id="rId35"/>
    <p:sldId id="4768" r:id="rId36"/>
    <p:sldId id="4634" r:id="rId37"/>
    <p:sldId id="4700" r:id="rId38"/>
    <p:sldId id="4741" r:id="rId39"/>
    <p:sldId id="4695" r:id="rId40"/>
    <p:sldId id="4738" r:id="rId41"/>
    <p:sldId id="257" r:id="rId42"/>
    <p:sldId id="4742" r:id="rId43"/>
    <p:sldId id="4776" r:id="rId44"/>
    <p:sldId id="4775" r:id="rId45"/>
    <p:sldId id="4513" r:id="rId46"/>
    <p:sldId id="4702" r:id="rId47"/>
    <p:sldId id="4740" r:id="rId48"/>
    <p:sldId id="4694" r:id="rId49"/>
    <p:sldId id="4701" r:id="rId50"/>
    <p:sldId id="4668" r:id="rId51"/>
    <p:sldId id="4635" r:id="rId52"/>
    <p:sldId id="4660" r:id="rId53"/>
    <p:sldId id="4757" r:id="rId54"/>
    <p:sldId id="4791" r:id="rId55"/>
    <p:sldId id="314" r:id="rId56"/>
    <p:sldId id="4753" r:id="rId57"/>
    <p:sldId id="4771" r:id="rId58"/>
    <p:sldId id="258" r:id="rId59"/>
    <p:sldId id="4793" r:id="rId60"/>
    <p:sldId id="4645" r:id="rId61"/>
    <p:sldId id="4567" r:id="rId62"/>
    <p:sldId id="4564" r:id="rId63"/>
    <p:sldId id="4774" r:id="rId64"/>
    <p:sldId id="4758" r:id="rId65"/>
    <p:sldId id="2754" r:id="rId66"/>
    <p:sldId id="4534" r:id="rId67"/>
    <p:sldId id="4643" r:id="rId68"/>
    <p:sldId id="4769" r:id="rId69"/>
    <p:sldId id="4751" r:id="rId70"/>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biola Gianotti" initials="FG" lastIdx="1" clrIdx="0">
    <p:extLst>
      <p:ext uri="{19B8F6BF-5375-455C-9EA6-DF929625EA0E}">
        <p15:presenceInfo xmlns:p15="http://schemas.microsoft.com/office/powerpoint/2012/main" userId="S::fabiola.gianotti@cern.ch::7988ec65-f297-41a6-b535-7c87175103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a:srgbClr val="0C377B"/>
    <a:srgbClr val="0070C0"/>
    <a:srgbClr val="FF0000"/>
    <a:srgbClr val="0000CC"/>
    <a:srgbClr val="F8F8F8"/>
    <a:srgbClr val="CFD5EA"/>
    <a:srgbClr val="A1A4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404" autoAdjust="0"/>
  </p:normalViewPr>
  <p:slideViewPr>
    <p:cSldViewPr snapToGrid="0" showGuides="1">
      <p:cViewPr varScale="1">
        <p:scale>
          <a:sx n="95" d="100"/>
          <a:sy n="95" d="100"/>
        </p:scale>
        <p:origin x="1068" y="72"/>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xml"/><Relationship Id="rId21" Type="http://schemas.openxmlformats.org/officeDocument/2006/relationships/slideMaster" Target="slideMasters/slideMaster18.xml"/><Relationship Id="rId42" Type="http://schemas.openxmlformats.org/officeDocument/2006/relationships/slide" Target="slides/slide18.xml"/><Relationship Id="rId47" Type="http://schemas.openxmlformats.org/officeDocument/2006/relationships/slide" Target="slides/slide23.xml"/><Relationship Id="rId63" Type="http://schemas.openxmlformats.org/officeDocument/2006/relationships/slide" Target="slides/slide39.xml"/><Relationship Id="rId68" Type="http://schemas.openxmlformats.org/officeDocument/2006/relationships/slide" Target="slides/slide44.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 Target="slides/slide5.xml"/><Relationship Id="rId11" Type="http://schemas.openxmlformats.org/officeDocument/2006/relationships/slideMaster" Target="slideMasters/slideMaster8.xml"/><Relationship Id="rId24" Type="http://schemas.openxmlformats.org/officeDocument/2006/relationships/slideMaster" Target="slideMasters/slideMaster21.xml"/><Relationship Id="rId32" Type="http://schemas.openxmlformats.org/officeDocument/2006/relationships/slide" Target="slides/slide8.xml"/><Relationship Id="rId37" Type="http://schemas.openxmlformats.org/officeDocument/2006/relationships/slide" Target="slides/slide13.xml"/><Relationship Id="rId40" Type="http://schemas.openxmlformats.org/officeDocument/2006/relationships/slide" Target="slides/slide16.xml"/><Relationship Id="rId45" Type="http://schemas.openxmlformats.org/officeDocument/2006/relationships/slide" Target="slides/slide21.xml"/><Relationship Id="rId53" Type="http://schemas.openxmlformats.org/officeDocument/2006/relationships/slide" Target="slides/slide29.xml"/><Relationship Id="rId58" Type="http://schemas.openxmlformats.org/officeDocument/2006/relationships/slide" Target="slides/slide34.xml"/><Relationship Id="rId66" Type="http://schemas.openxmlformats.org/officeDocument/2006/relationships/slide" Target="slides/slide42.xml"/><Relationship Id="rId74"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slide" Target="slides/slide37.xml"/><Relationship Id="rId19" Type="http://schemas.openxmlformats.org/officeDocument/2006/relationships/slideMaster" Target="slideMasters/slideMaster16.xml"/><Relationship Id="rId14" Type="http://schemas.openxmlformats.org/officeDocument/2006/relationships/slideMaster" Target="slideMasters/slideMaster11.xml"/><Relationship Id="rId22" Type="http://schemas.openxmlformats.org/officeDocument/2006/relationships/slideMaster" Target="slideMasters/slideMaster19.xml"/><Relationship Id="rId27" Type="http://schemas.openxmlformats.org/officeDocument/2006/relationships/slide" Target="slides/slide3.xml"/><Relationship Id="rId30" Type="http://schemas.openxmlformats.org/officeDocument/2006/relationships/slide" Target="slides/slide6.xml"/><Relationship Id="rId35" Type="http://schemas.openxmlformats.org/officeDocument/2006/relationships/slide" Target="slides/slide11.xml"/><Relationship Id="rId43" Type="http://schemas.openxmlformats.org/officeDocument/2006/relationships/slide" Target="slides/slide19.xml"/><Relationship Id="rId48" Type="http://schemas.openxmlformats.org/officeDocument/2006/relationships/slide" Target="slides/slide24.xml"/><Relationship Id="rId56" Type="http://schemas.openxmlformats.org/officeDocument/2006/relationships/slide" Target="slides/slide32.xml"/><Relationship Id="rId64" Type="http://schemas.openxmlformats.org/officeDocument/2006/relationships/slide" Target="slides/slide40.xml"/><Relationship Id="rId69" Type="http://schemas.openxmlformats.org/officeDocument/2006/relationships/slide" Target="slides/slide45.xml"/><Relationship Id="rId8" Type="http://schemas.openxmlformats.org/officeDocument/2006/relationships/slideMaster" Target="slideMasters/slideMaster5.xml"/><Relationship Id="rId51" Type="http://schemas.openxmlformats.org/officeDocument/2006/relationships/slide" Target="slides/slide27.xml"/><Relationship Id="rId72"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1.xml"/><Relationship Id="rId33" Type="http://schemas.openxmlformats.org/officeDocument/2006/relationships/slide" Target="slides/slide9.xml"/><Relationship Id="rId38" Type="http://schemas.openxmlformats.org/officeDocument/2006/relationships/slide" Target="slides/slide14.xml"/><Relationship Id="rId46" Type="http://schemas.openxmlformats.org/officeDocument/2006/relationships/slide" Target="slides/slide22.xml"/><Relationship Id="rId59" Type="http://schemas.openxmlformats.org/officeDocument/2006/relationships/slide" Target="slides/slide35.xml"/><Relationship Id="rId67" Type="http://schemas.openxmlformats.org/officeDocument/2006/relationships/slide" Target="slides/slide43.xml"/><Relationship Id="rId20" Type="http://schemas.openxmlformats.org/officeDocument/2006/relationships/slideMaster" Target="slideMasters/slideMaster17.xml"/><Relationship Id="rId41" Type="http://schemas.openxmlformats.org/officeDocument/2006/relationships/slide" Target="slides/slide17.xml"/><Relationship Id="rId54" Type="http://schemas.openxmlformats.org/officeDocument/2006/relationships/slide" Target="slides/slide30.xml"/><Relationship Id="rId62" Type="http://schemas.openxmlformats.org/officeDocument/2006/relationships/slide" Target="slides/slide38.xml"/><Relationship Id="rId70" Type="http://schemas.openxmlformats.org/officeDocument/2006/relationships/slide" Target="slides/slide46.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Master" Target="slideMasters/slideMaster20.xml"/><Relationship Id="rId28" Type="http://schemas.openxmlformats.org/officeDocument/2006/relationships/slide" Target="slides/slide4.xml"/><Relationship Id="rId36" Type="http://schemas.openxmlformats.org/officeDocument/2006/relationships/slide" Target="slides/slide12.xml"/><Relationship Id="rId49" Type="http://schemas.openxmlformats.org/officeDocument/2006/relationships/slide" Target="slides/slide25.xml"/><Relationship Id="rId57" Type="http://schemas.openxmlformats.org/officeDocument/2006/relationships/slide" Target="slides/slide33.xml"/><Relationship Id="rId10" Type="http://schemas.openxmlformats.org/officeDocument/2006/relationships/slideMaster" Target="slideMasters/slideMaster7.xml"/><Relationship Id="rId31" Type="http://schemas.openxmlformats.org/officeDocument/2006/relationships/slide" Target="slides/slide7.xml"/><Relationship Id="rId44" Type="http://schemas.openxmlformats.org/officeDocument/2006/relationships/slide" Target="slides/slide20.xml"/><Relationship Id="rId52" Type="http://schemas.openxmlformats.org/officeDocument/2006/relationships/slide" Target="slides/slide28.xml"/><Relationship Id="rId60" Type="http://schemas.openxmlformats.org/officeDocument/2006/relationships/slide" Target="slides/slide36.xml"/><Relationship Id="rId65" Type="http://schemas.openxmlformats.org/officeDocument/2006/relationships/slide" Target="slides/slide41.xml"/><Relationship Id="rId7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39" Type="http://schemas.openxmlformats.org/officeDocument/2006/relationships/slide" Target="slides/slide15.xml"/><Relationship Id="rId34" Type="http://schemas.openxmlformats.org/officeDocument/2006/relationships/slide" Target="slides/slide10.xml"/><Relationship Id="rId50" Type="http://schemas.openxmlformats.org/officeDocument/2006/relationships/slide" Target="slides/slide26.xml"/><Relationship Id="rId55" Type="http://schemas.openxmlformats.org/officeDocument/2006/relationships/slide" Target="slides/slide31.xml"/><Relationship Id="rId76" Type="http://schemas.openxmlformats.org/officeDocument/2006/relationships/tableStyles" Target="tableStyles.xml"/><Relationship Id="rId7" Type="http://schemas.openxmlformats.org/officeDocument/2006/relationships/slideMaster" Target="slideMasters/slideMaster4.xml"/><Relationship Id="rId7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3236" tIns="46619" rIns="93236" bIns="46619" rtlCol="0"/>
          <a:lstStyle>
            <a:lvl1pPr algn="l">
              <a:defRPr sz="1200"/>
            </a:lvl1pPr>
          </a:lstStyle>
          <a:p>
            <a:endParaRPr lang="en-GB"/>
          </a:p>
        </p:txBody>
      </p:sp>
      <p:sp>
        <p:nvSpPr>
          <p:cNvPr id="3" name="Date Placeholder 2"/>
          <p:cNvSpPr>
            <a:spLocks noGrp="1"/>
          </p:cNvSpPr>
          <p:nvPr>
            <p:ph type="dt" idx="1"/>
          </p:nvPr>
        </p:nvSpPr>
        <p:spPr>
          <a:xfrm>
            <a:off x="3850444" y="0"/>
            <a:ext cx="2945659" cy="495348"/>
          </a:xfrm>
          <a:prstGeom prst="rect">
            <a:avLst/>
          </a:prstGeom>
        </p:spPr>
        <p:txBody>
          <a:bodyPr vert="horz" lIns="93236" tIns="46619" rIns="93236" bIns="46619" rtlCol="0"/>
          <a:lstStyle>
            <a:lvl1pPr algn="r">
              <a:defRPr sz="1200"/>
            </a:lvl1pPr>
          </a:lstStyle>
          <a:p>
            <a:fld id="{E374726B-3D21-49D0-9176-2C240B866C98}" type="datetimeFigureOut">
              <a:rPr lang="en-GB" smtClean="0"/>
              <a:t>15/12/2024</a:t>
            </a:fld>
            <a:endParaRPr lang="en-GB"/>
          </a:p>
        </p:txBody>
      </p:sp>
      <p:sp>
        <p:nvSpPr>
          <p:cNvPr id="4" name="Slide Image Placehold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3236" tIns="46619" rIns="93236" bIns="46619" rtlCol="0" anchor="ctr"/>
          <a:lstStyle/>
          <a:p>
            <a:endParaRPr lang="en-GB"/>
          </a:p>
        </p:txBody>
      </p:sp>
      <p:sp>
        <p:nvSpPr>
          <p:cNvPr id="5" name="Notes Placeholder 4"/>
          <p:cNvSpPr>
            <a:spLocks noGrp="1"/>
          </p:cNvSpPr>
          <p:nvPr>
            <p:ph type="body" sz="quarter" idx="3"/>
          </p:nvPr>
        </p:nvSpPr>
        <p:spPr>
          <a:xfrm>
            <a:off x="679768" y="4751221"/>
            <a:ext cx="5438140" cy="3887361"/>
          </a:xfrm>
          <a:prstGeom prst="rect">
            <a:avLst/>
          </a:prstGeom>
        </p:spPr>
        <p:txBody>
          <a:bodyPr vert="horz" lIns="93236" tIns="46619" rIns="93236" bIns="4661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377318"/>
            <a:ext cx="2945659" cy="495347"/>
          </a:xfrm>
          <a:prstGeom prst="rect">
            <a:avLst/>
          </a:prstGeom>
        </p:spPr>
        <p:txBody>
          <a:bodyPr vert="horz" lIns="93236" tIns="46619" rIns="93236" bIns="46619"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377318"/>
            <a:ext cx="2945659" cy="495347"/>
          </a:xfrm>
          <a:prstGeom prst="rect">
            <a:avLst/>
          </a:prstGeom>
        </p:spPr>
        <p:txBody>
          <a:bodyPr vert="horz" lIns="93236" tIns="46619" rIns="93236" bIns="46619" rtlCol="0" anchor="b"/>
          <a:lstStyle>
            <a:lvl1pPr algn="r">
              <a:defRPr sz="1200"/>
            </a:lvl1pPr>
          </a:lstStyle>
          <a:p>
            <a:fld id="{4C5D6558-31F6-4E13-8AD0-A2680585A939}" type="slidenum">
              <a:rPr lang="en-GB" smtClean="0"/>
              <a:t>‹#›</a:t>
            </a:fld>
            <a:endParaRPr lang="en-GB"/>
          </a:p>
        </p:txBody>
      </p:sp>
    </p:spTree>
    <p:extLst>
      <p:ext uri="{BB962C8B-B14F-4D97-AF65-F5344CB8AC3E}">
        <p14:creationId xmlns:p14="http://schemas.microsoft.com/office/powerpoint/2010/main" val="31725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5pPr>
            <a:lvl6pPr marL="256399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6pPr>
            <a:lvl7pPr marL="303017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7pPr>
            <a:lvl8pPr marL="349635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8pPr>
            <a:lvl9pPr marL="3962533"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9pPr>
          </a:lstStyle>
          <a:p>
            <a:pPr defTabSz="932360">
              <a:spcBef>
                <a:spcPct val="0"/>
              </a:spcBef>
              <a:buClrTx/>
              <a:defRPr/>
            </a:pPr>
            <a:fld id="{66D6A5A0-806E-4E21-A59A-4D6E0AB8A473}" type="slidenum">
              <a:rPr lang="en-US" altLang="en-US">
                <a:latin typeface="Arial" panose="020B0604020202020204" pitchFamily="34" charset="0"/>
                <a:ea typeface="DejaVu Sans"/>
                <a:cs typeface="DejaVu Sans"/>
              </a:rPr>
              <a:pPr defTabSz="932360">
                <a:spcBef>
                  <a:spcPct val="0"/>
                </a:spcBef>
                <a:buClrTx/>
                <a:defRPr/>
              </a:pPr>
              <a:t>2</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231775" y="823913"/>
            <a:ext cx="7240588" cy="407352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1033" y="5157440"/>
            <a:ext cx="6163541" cy="488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3236" tIns="46619" rIns="93236" bIns="46619" anchor="ctr"/>
          <a:lstStyle/>
          <a:p>
            <a:pPr defTabSz="932360">
              <a:lnSpc>
                <a:spcPct val="93000"/>
              </a:lnSpc>
              <a:buClr>
                <a:srgbClr val="000000"/>
              </a:buClr>
              <a:buSzPct val="100000"/>
              <a:defRPr/>
            </a:pPr>
            <a:endParaRPr lang="en-US" altLang="en-US">
              <a:solidFill>
                <a:srgbClr val="FFFFFF"/>
              </a:solidFill>
              <a:latin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5pPr>
            <a:lvl6pPr marL="2658184"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6pPr>
            <a:lvl7pPr marL="3141490"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7pPr>
            <a:lvl8pPr marL="3624796"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8pPr>
            <a:lvl9pPr marL="4108102"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9pPr>
          </a:lstStyle>
          <a:p>
            <a:pPr marL="0" marR="0" lvl="0" indent="0" algn="r" defTabSz="966612" rtl="0" eaLnBrk="1" fontAlgn="auto" latinLnBrk="0" hangingPunct="1">
              <a:lnSpc>
                <a:spcPct val="100000"/>
              </a:lnSpc>
              <a:spcBef>
                <a:spcPct val="0"/>
              </a:spcBef>
              <a:spcAft>
                <a:spcPts val="0"/>
              </a:spcAft>
              <a:buClrTx/>
              <a:buSzPct val="100000"/>
              <a:buFont typeface="Times New Roman" panose="02020603050405020304" pitchFamily="18" charset="0"/>
              <a:buNone/>
              <a:tabLst>
                <a:tab pos="483306" algn="l"/>
                <a:tab pos="966612" algn="l"/>
                <a:tab pos="1449918" algn="l"/>
                <a:tab pos="1933224" algn="l"/>
                <a:tab pos="2416531" algn="l"/>
                <a:tab pos="2899837" algn="l"/>
              </a:tabLst>
              <a:defRPr/>
            </a:pPr>
            <a:fld id="{66D6A5A0-806E-4E21-A59A-4D6E0AB8A473}" type="slidenum">
              <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966612" rtl="0" eaLnBrk="1" fontAlgn="auto" latinLnBrk="0" hangingPunct="1">
                <a:lnSpc>
                  <a:spcPct val="100000"/>
                </a:lnSpc>
                <a:spcBef>
                  <a:spcPct val="0"/>
                </a:spcBef>
                <a:spcAft>
                  <a:spcPts val="0"/>
                </a:spcAft>
                <a:buClrTx/>
                <a:buSzPct val="100000"/>
                <a:buFont typeface="Times New Roman" panose="02020603050405020304" pitchFamily="18" charset="0"/>
                <a:buNone/>
                <a:tabLst>
                  <a:tab pos="483306" algn="l"/>
                  <a:tab pos="966612" algn="l"/>
                  <a:tab pos="1449918" algn="l"/>
                  <a:tab pos="1933224" algn="l"/>
                  <a:tab pos="2416531" algn="l"/>
                  <a:tab pos="2899837" algn="l"/>
                </a:tabLst>
                <a:defRPr/>
              </a:pPr>
              <a:t>38</a:t>
            </a:fld>
            <a:endPar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293688" y="849313"/>
            <a:ext cx="7464425" cy="4198937"/>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805785" y="5316599"/>
            <a:ext cx="6441346" cy="5037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6661" tIns="48331" rIns="96661" bIns="48331" anchor="ctr"/>
          <a:lstStyle/>
          <a:p>
            <a:pPr marL="0" marR="0" lvl="0" indent="0" algn="l" defTabSz="966612"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9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426476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10">
            <a:extLst>
              <a:ext uri="{FF2B5EF4-FFF2-40B4-BE49-F238E27FC236}">
                <a16:creationId xmlns:a16="http://schemas.microsoft.com/office/drawing/2014/main" id="{A582808F-1B55-4C8C-B67D-F80A35D284E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A3518953-E347-4627-8DB3-12FB50EACE8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42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68611" name="Rectangle 1">
            <a:extLst>
              <a:ext uri="{FF2B5EF4-FFF2-40B4-BE49-F238E27FC236}">
                <a16:creationId xmlns:a16="http://schemas.microsoft.com/office/drawing/2014/main" id="{C7B0C01B-24EA-4180-9283-C92EDC04C4F2}"/>
              </a:ext>
            </a:extLst>
          </p:cNvPr>
          <p:cNvSpPr>
            <a:spLocks noGrp="1" noRot="1" noChangeAspect="1" noChangeArrowheads="1" noTextEdit="1"/>
          </p:cNvSpPr>
          <p:nvPr>
            <p:ph type="sldImg"/>
          </p:nvPr>
        </p:nvSpPr>
        <p:spPr>
          <a:xfrm>
            <a:off x="552450" y="758825"/>
            <a:ext cx="6667500" cy="375126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2" name="Text Box 2">
            <a:extLst>
              <a:ext uri="{FF2B5EF4-FFF2-40B4-BE49-F238E27FC236}">
                <a16:creationId xmlns:a16="http://schemas.microsoft.com/office/drawing/2014/main" id="{957D2B46-F92D-430A-9CA1-5338D568E772}"/>
              </a:ext>
            </a:extLst>
          </p:cNvPr>
          <p:cNvSpPr txBox="1">
            <a:spLocks noChangeArrowheads="1"/>
          </p:cNvSpPr>
          <p:nvPr/>
        </p:nvSpPr>
        <p:spPr bwMode="auto">
          <a:xfrm>
            <a:off x="777875" y="4750055"/>
            <a:ext cx="6218238" cy="4500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142062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44306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1:notes"/>
          <p:cNvSpPr txBox="1">
            <a:spLocks noGrp="1"/>
          </p:cNvSpPr>
          <p:nvPr>
            <p:ph type="body" idx="1"/>
          </p:nvPr>
        </p:nvSpPr>
        <p:spPr>
          <a:xfrm>
            <a:off x="685800" y="4319093"/>
            <a:ext cx="5486400" cy="409177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1:notes"/>
          <p:cNvSpPr>
            <a:spLocks noGrp="1" noRot="1" noChangeAspect="1"/>
          </p:cNvSpPr>
          <p:nvPr>
            <p:ph type="sldImg" idx="2"/>
          </p:nvPr>
        </p:nvSpPr>
        <p:spPr>
          <a:xfrm>
            <a:off x="400050" y="682625"/>
            <a:ext cx="6057900" cy="34083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5pPr>
            <a:lvl6pPr marL="2444503"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6pPr>
            <a:lvl7pPr marL="2888957"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7pPr>
            <a:lvl8pPr marL="3333412"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8pPr>
            <a:lvl9pPr marL="3777868"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9pPr>
          </a:lstStyle>
          <a:p>
            <a:pPr marL="0" marR="0" lvl="0" indent="0" algn="r" defTabSz="888910" rtl="0" eaLnBrk="1" fontAlgn="auto" latinLnBrk="0" hangingPunct="1">
              <a:lnSpc>
                <a:spcPct val="100000"/>
              </a:lnSpc>
              <a:spcBef>
                <a:spcPct val="0"/>
              </a:spcBef>
              <a:spcAft>
                <a:spcPts val="0"/>
              </a:spcAft>
              <a:buClrTx/>
              <a:buSzPct val="100000"/>
              <a:buFont typeface="Times New Roman" panose="02020603050405020304" pitchFamily="18" charset="0"/>
              <a:buNone/>
              <a:tabLst>
                <a:tab pos="444455" algn="l"/>
                <a:tab pos="888910" algn="l"/>
                <a:tab pos="1333365" algn="l"/>
                <a:tab pos="1777820" algn="l"/>
                <a:tab pos="2222276" algn="l"/>
                <a:tab pos="2666731" algn="l"/>
              </a:tabLst>
              <a:defRPr/>
            </a:pPr>
            <a:fld id="{66D6A5A0-806E-4E21-A59A-4D6E0AB8A473}"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888910" rtl="0" eaLnBrk="1" fontAlgn="auto" latinLnBrk="0" hangingPunct="1">
                <a:lnSpc>
                  <a:spcPct val="100000"/>
                </a:lnSpc>
                <a:spcBef>
                  <a:spcPct val="0"/>
                </a:spcBef>
                <a:spcAft>
                  <a:spcPts val="0"/>
                </a:spcAft>
                <a:buClrTx/>
                <a:buSzPct val="100000"/>
                <a:buFont typeface="Times New Roman" panose="02020603050405020304" pitchFamily="18" charset="0"/>
                <a:buNone/>
                <a:tabLst>
                  <a:tab pos="444455" algn="l"/>
                  <a:tab pos="888910" algn="l"/>
                  <a:tab pos="1333365" algn="l"/>
                  <a:tab pos="1777820" algn="l"/>
                  <a:tab pos="2222276" algn="l"/>
                  <a:tab pos="2666731" algn="l"/>
                </a:tabLst>
                <a:defRPr/>
              </a:pPr>
              <a:t>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869950" y="690563"/>
            <a:ext cx="6067425" cy="341312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81227" y="4323372"/>
            <a:ext cx="6245027" cy="4096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8891" tIns="44446" rIns="88891" bIns="44446" anchor="ctr"/>
          <a:lstStyle/>
          <a:p>
            <a:pPr marL="0" marR="0" lvl="0" indent="0" algn="l" defTabSz="888910"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7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684714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2:notes"/>
          <p:cNvSpPr txBox="1">
            <a:spLocks noGrp="1"/>
          </p:cNvSpPr>
          <p:nvPr>
            <p:ph type="body" idx="1"/>
          </p:nvPr>
        </p:nvSpPr>
        <p:spPr>
          <a:xfrm>
            <a:off x="685800" y="4319093"/>
            <a:ext cx="5486400" cy="409177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 name="Google Shape;114;p2:notes"/>
          <p:cNvSpPr>
            <a:spLocks noGrp="1" noRot="1" noChangeAspect="1"/>
          </p:cNvSpPr>
          <p:nvPr>
            <p:ph type="sldImg" idx="2"/>
          </p:nvPr>
        </p:nvSpPr>
        <p:spPr>
          <a:xfrm>
            <a:off x="400050" y="682625"/>
            <a:ext cx="6057900" cy="34083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10">
            <a:extLst>
              <a:ext uri="{FF2B5EF4-FFF2-40B4-BE49-F238E27FC236}">
                <a16:creationId xmlns:a16="http://schemas.microsoft.com/office/drawing/2014/main" id="{A582808F-1B55-4C8C-B67D-F80A35D284E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A3518953-E347-4627-8DB3-12FB50EACE8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68611" name="Rectangle 1">
            <a:extLst>
              <a:ext uri="{FF2B5EF4-FFF2-40B4-BE49-F238E27FC236}">
                <a16:creationId xmlns:a16="http://schemas.microsoft.com/office/drawing/2014/main" id="{C7B0C01B-24EA-4180-9283-C92EDC04C4F2}"/>
              </a:ext>
            </a:extLst>
          </p:cNvPr>
          <p:cNvSpPr>
            <a:spLocks noGrp="1" noRot="1" noChangeAspect="1" noChangeArrowheads="1" noTextEdit="1"/>
          </p:cNvSpPr>
          <p:nvPr>
            <p:ph type="sldImg"/>
          </p:nvPr>
        </p:nvSpPr>
        <p:spPr>
          <a:xfrm>
            <a:off x="552450" y="758825"/>
            <a:ext cx="6667500" cy="375126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2" name="Text Box 2">
            <a:extLst>
              <a:ext uri="{FF2B5EF4-FFF2-40B4-BE49-F238E27FC236}">
                <a16:creationId xmlns:a16="http://schemas.microsoft.com/office/drawing/2014/main" id="{957D2B46-F92D-430A-9CA1-5338D568E772}"/>
              </a:ext>
            </a:extLst>
          </p:cNvPr>
          <p:cNvSpPr txBox="1">
            <a:spLocks noChangeArrowheads="1"/>
          </p:cNvSpPr>
          <p:nvPr/>
        </p:nvSpPr>
        <p:spPr bwMode="auto">
          <a:xfrm>
            <a:off x="777875" y="4750055"/>
            <a:ext cx="6218238" cy="4500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74394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316FCDA-2558-EE40-88E4-BE897781928A}" type="slidenum">
              <a:rPr lang="en-CH" smtClean="0"/>
              <a:t>25</a:t>
            </a:fld>
            <a:endParaRPr lang="en-CH"/>
          </a:p>
        </p:txBody>
      </p:sp>
    </p:spTree>
    <p:extLst>
      <p:ext uri="{BB962C8B-B14F-4D97-AF65-F5344CB8AC3E}">
        <p14:creationId xmlns:p14="http://schemas.microsoft.com/office/powerpoint/2010/main" val="2687082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C5D6558-31F6-4E13-8AD0-A2680585A939}" type="slidenum">
              <a:rPr lang="en-GB" smtClean="0"/>
              <a:t>33</a:t>
            </a:fld>
            <a:endParaRPr lang="en-GB"/>
          </a:p>
        </p:txBody>
      </p:sp>
    </p:spTree>
    <p:extLst>
      <p:ext uri="{BB962C8B-B14F-4D97-AF65-F5344CB8AC3E}">
        <p14:creationId xmlns:p14="http://schemas.microsoft.com/office/powerpoint/2010/main" val="24207763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02dda744ad_0_7:notes"/>
          <p:cNvSpPr txBox="1">
            <a:spLocks noGrp="1"/>
          </p:cNvSpPr>
          <p:nvPr>
            <p:ph type="body" idx="1"/>
          </p:nvPr>
        </p:nvSpPr>
        <p:spPr>
          <a:xfrm>
            <a:off x="685800" y="4319093"/>
            <a:ext cx="5486400" cy="409177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6" name="Google Shape;126;g302dda744ad_0_7:notes"/>
          <p:cNvSpPr>
            <a:spLocks noGrp="1" noRot="1" noChangeAspect="1"/>
          </p:cNvSpPr>
          <p:nvPr>
            <p:ph type="sldImg" idx="2"/>
          </p:nvPr>
        </p:nvSpPr>
        <p:spPr>
          <a:xfrm>
            <a:off x="400050" y="682625"/>
            <a:ext cx="6057900" cy="34083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5pPr>
            <a:lvl6pPr marL="2544148"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6pPr>
            <a:lvl7pPr marL="3006720"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7pPr>
            <a:lvl8pPr marL="3469292"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8pPr>
            <a:lvl9pPr marL="3931864"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9pPr>
          </a:lstStyle>
          <a:p>
            <a:pPr marL="0" marR="0" lvl="0" indent="0" algn="r" defTabSz="925144" rtl="0" eaLnBrk="1" fontAlgn="auto" latinLnBrk="0" hangingPunct="1">
              <a:lnSpc>
                <a:spcPct val="100000"/>
              </a:lnSpc>
              <a:spcBef>
                <a:spcPct val="0"/>
              </a:spcBef>
              <a:spcAft>
                <a:spcPts val="0"/>
              </a:spcAft>
              <a:buClrTx/>
              <a:buSzPct val="100000"/>
              <a:buFont typeface="Times New Roman" panose="02020603050405020304" pitchFamily="18" charset="0"/>
              <a:buNone/>
              <a:tabLst>
                <a:tab pos="462572" algn="l"/>
                <a:tab pos="925144" algn="l"/>
                <a:tab pos="1387717" algn="l"/>
                <a:tab pos="1850289" algn="l"/>
                <a:tab pos="2312862" algn="l"/>
                <a:tab pos="2775434" algn="l"/>
              </a:tabLst>
              <a:defRPr/>
            </a:pPr>
            <a:fld id="{66D6A5A0-806E-4E21-A59A-4D6E0AB8A473}"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925144" rtl="0" eaLnBrk="1" fontAlgn="auto" latinLnBrk="0" hangingPunct="1">
                <a:lnSpc>
                  <a:spcPct val="100000"/>
                </a:lnSpc>
                <a:spcBef>
                  <a:spcPct val="0"/>
                </a:spcBef>
                <a:spcAft>
                  <a:spcPts val="0"/>
                </a:spcAft>
                <a:buClrTx/>
                <a:buSzPct val="100000"/>
                <a:buFont typeface="Times New Roman" panose="02020603050405020304" pitchFamily="18" charset="0"/>
                <a:buNone/>
                <a:tabLst>
                  <a:tab pos="462572" algn="l"/>
                  <a:tab pos="925144" algn="l"/>
                  <a:tab pos="1387717" algn="l"/>
                  <a:tab pos="1850289" algn="l"/>
                  <a:tab pos="2312862" algn="l"/>
                  <a:tab pos="2775434" algn="l"/>
                </a:tabLst>
                <a:defRPr/>
              </a:pPr>
              <a:t>37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158750" y="823913"/>
            <a:ext cx="7240588" cy="407352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56448" y="5156615"/>
            <a:ext cx="6046949" cy="4885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514" tIns="46258" rIns="92514" bIns="46258" anchor="ctr"/>
          <a:lstStyle/>
          <a:p>
            <a:pPr marL="0" marR="0" lvl="0" indent="0" algn="l" defTabSz="925144"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927476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1.xml"/><Relationship Id="rId4" Type="http://schemas.openxmlformats.org/officeDocument/2006/relationships/image" Target="../media/image15.png"/></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8.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18.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9.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0.xml"/><Relationship Id="rId4" Type="http://schemas.openxmlformats.org/officeDocument/2006/relationships/image" Target="../media/image1.png"/></Relationships>
</file>

<file path=ppt/slideLayouts/_rels/slideLayout2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2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5.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png"/><Relationship Id="rId1" Type="http://schemas.openxmlformats.org/officeDocument/2006/relationships/slideMaster" Target="../slideMasters/slideMaster21.xml"/><Relationship Id="rId4" Type="http://schemas.openxmlformats.org/officeDocument/2006/relationships/image" Target="../media/image26.emf"/></Relationships>
</file>

<file path=ppt/slideLayouts/_rels/slideLayout226.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7.png"/><Relationship Id="rId1" Type="http://schemas.openxmlformats.org/officeDocument/2006/relationships/slideMaster" Target="../slideMasters/slideMaster21.xml"/><Relationship Id="rId4" Type="http://schemas.openxmlformats.org/officeDocument/2006/relationships/image" Target="../media/image26.emf"/></Relationships>
</file>

<file path=ppt/slideLayouts/_rels/slideLayout227.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8.png"/><Relationship Id="rId1" Type="http://schemas.openxmlformats.org/officeDocument/2006/relationships/slideMaster" Target="../slideMasters/slideMaster21.xml"/><Relationship Id="rId4" Type="http://schemas.openxmlformats.org/officeDocument/2006/relationships/image" Target="../media/image26.emf"/></Relationships>
</file>

<file path=ppt/slideLayouts/_rels/slideLayout228.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9.emf"/><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3.emf"/><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3.emf"/><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3.emf"/><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21.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2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5.xml"/><Relationship Id="rId4" Type="http://schemas.openxmlformats.org/officeDocument/2006/relationships/image" Target="../media/image1.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15/12/2024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1106440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15/12/2024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8315220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045746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9" y="159226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9" y="396970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18257372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4"/>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6"/>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8533292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1" y="2420939"/>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2381391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3"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4" y="2416176"/>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7" y="1601228"/>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3"/>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71723220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7"/>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7" y="2732443"/>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1"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9"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306828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2512269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505467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8" y="1709739"/>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4"/>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0631427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677069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15/12/2024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015812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3708064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7"/>
            <a:ext cx="11376025" cy="646331"/>
          </a:xfrm>
          <a:prstGeom prst="rect">
            <a:avLst/>
          </a:prstGeom>
          <a:noFill/>
        </p:spPr>
        <p:txBody>
          <a:bodyPr wrap="square" rtlCol="0">
            <a:spAutoFit/>
          </a:bodyPr>
          <a:lstStyle/>
          <a:p>
            <a:pPr algn="ctr"/>
            <a:r>
              <a:rPr kumimoji="0" lang="fr-CH" sz="3600" dirty="0" err="1"/>
              <a:t>home.cern</a:t>
            </a:r>
            <a:endParaRPr lang="en-US" sz="36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51973259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a:t>22/03/2021</a:t>
            </a:r>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GB"/>
              <a:t>Michael Benedikt | Deliverables and timeline of the FCC Feasibility Study</a:t>
            </a:r>
            <a:endParaRPr lang="en-US" dirty="0"/>
          </a:p>
        </p:txBody>
      </p:sp>
      <p:sp>
        <p:nvSpPr>
          <p:cNvPr id="12" name="Slide Number Placeholder 3"/>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5364570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88A41-7741-87F6-91B7-BA8A27D5A5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FDA3BF9-A61D-A880-EA59-5456D31C51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B31BA98-A0DB-60E6-6F46-9A0D34B5EE8A}"/>
              </a:ext>
            </a:extLst>
          </p:cNvPr>
          <p:cNvSpPr>
            <a:spLocks noGrp="1"/>
          </p:cNvSpPr>
          <p:nvPr>
            <p:ph type="dt" sz="half" idx="10"/>
          </p:nvPr>
        </p:nvSpPr>
        <p:spPr/>
        <p:txBody>
          <a:bodyPr/>
          <a:lstStyle/>
          <a:p>
            <a:fld id="{05800E69-0DFE-4BA2-857C-D81296BCF8CF}" type="datetimeFigureOut">
              <a:rPr lang="en-GB" smtClean="0"/>
              <a:t>15/12/2024</a:t>
            </a:fld>
            <a:endParaRPr lang="en-GB"/>
          </a:p>
        </p:txBody>
      </p:sp>
      <p:sp>
        <p:nvSpPr>
          <p:cNvPr id="5" name="Footer Placeholder 4">
            <a:extLst>
              <a:ext uri="{FF2B5EF4-FFF2-40B4-BE49-F238E27FC236}">
                <a16:creationId xmlns:a16="http://schemas.microsoft.com/office/drawing/2014/main" id="{45AA5DF4-148D-FE91-E593-7A6760AF67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A9DAC1C-07AB-CDFD-0349-F2AA5958B8D9}"/>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48897680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EF810-8586-C9EE-1F68-E2D919E6101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591022E-6AEF-E2E5-12B6-EEFEF6E731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912EB75-2D17-06B1-CDD8-115D4050D7E6}"/>
              </a:ext>
            </a:extLst>
          </p:cNvPr>
          <p:cNvSpPr>
            <a:spLocks noGrp="1"/>
          </p:cNvSpPr>
          <p:nvPr>
            <p:ph type="dt" sz="half" idx="10"/>
          </p:nvPr>
        </p:nvSpPr>
        <p:spPr/>
        <p:txBody>
          <a:bodyPr/>
          <a:lstStyle/>
          <a:p>
            <a:fld id="{05800E69-0DFE-4BA2-857C-D81296BCF8CF}" type="datetimeFigureOut">
              <a:rPr lang="en-GB" smtClean="0"/>
              <a:t>15/12/2024</a:t>
            </a:fld>
            <a:endParaRPr lang="en-GB"/>
          </a:p>
        </p:txBody>
      </p:sp>
      <p:sp>
        <p:nvSpPr>
          <p:cNvPr id="5" name="Footer Placeholder 4">
            <a:extLst>
              <a:ext uri="{FF2B5EF4-FFF2-40B4-BE49-F238E27FC236}">
                <a16:creationId xmlns:a16="http://schemas.microsoft.com/office/drawing/2014/main" id="{948E5B11-9AB8-11B2-E320-9CB5851C0B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524ACB-8B44-2F58-0FAB-B088778B829F}"/>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350245030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C88D3-F3EF-3911-CB41-8C034C71F65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6059E75-A0A6-5977-56C9-2DEAB621E2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107FF51-1BEB-0D9F-E3C7-AB3ED837A1D7}"/>
              </a:ext>
            </a:extLst>
          </p:cNvPr>
          <p:cNvSpPr>
            <a:spLocks noGrp="1"/>
          </p:cNvSpPr>
          <p:nvPr>
            <p:ph type="dt" sz="half" idx="10"/>
          </p:nvPr>
        </p:nvSpPr>
        <p:spPr/>
        <p:txBody>
          <a:bodyPr/>
          <a:lstStyle/>
          <a:p>
            <a:fld id="{05800E69-0DFE-4BA2-857C-D81296BCF8CF}" type="datetimeFigureOut">
              <a:rPr lang="en-GB" smtClean="0"/>
              <a:t>15/12/2024</a:t>
            </a:fld>
            <a:endParaRPr lang="en-GB"/>
          </a:p>
        </p:txBody>
      </p:sp>
      <p:sp>
        <p:nvSpPr>
          <p:cNvPr id="5" name="Footer Placeholder 4">
            <a:extLst>
              <a:ext uri="{FF2B5EF4-FFF2-40B4-BE49-F238E27FC236}">
                <a16:creationId xmlns:a16="http://schemas.microsoft.com/office/drawing/2014/main" id="{179FCB54-4F5C-6DBC-928E-05C44989A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C5C001-8171-2F91-1407-C69E6D31CDE6}"/>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147697796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80081-9647-6118-CE0F-110606905B7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2814895-0177-E2BD-29C7-9231C77E17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967D69E-847C-C70D-24D9-DFFC3081422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9E0983A-966B-5B5E-2715-DA674BA9C4AF}"/>
              </a:ext>
            </a:extLst>
          </p:cNvPr>
          <p:cNvSpPr>
            <a:spLocks noGrp="1"/>
          </p:cNvSpPr>
          <p:nvPr>
            <p:ph type="dt" sz="half" idx="10"/>
          </p:nvPr>
        </p:nvSpPr>
        <p:spPr/>
        <p:txBody>
          <a:bodyPr/>
          <a:lstStyle/>
          <a:p>
            <a:fld id="{05800E69-0DFE-4BA2-857C-D81296BCF8CF}" type="datetimeFigureOut">
              <a:rPr lang="en-GB" smtClean="0"/>
              <a:t>15/12/2024</a:t>
            </a:fld>
            <a:endParaRPr lang="en-GB"/>
          </a:p>
        </p:txBody>
      </p:sp>
      <p:sp>
        <p:nvSpPr>
          <p:cNvPr id="6" name="Footer Placeholder 5">
            <a:extLst>
              <a:ext uri="{FF2B5EF4-FFF2-40B4-BE49-F238E27FC236}">
                <a16:creationId xmlns:a16="http://schemas.microsoft.com/office/drawing/2014/main" id="{6DBA4DDF-7C37-DBC7-D5A5-038CA1888D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37CF67-7F4B-2342-BCEE-C85369768994}"/>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32602576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90D0F-281A-3B3D-A515-0E9EBF3F7B2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FCB446B-BF12-5B3B-8E0D-0A33602172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6EACC28-A297-D007-5375-F0CE7A86EBC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A24CACD-2EE9-CBA9-3DFC-E417A44CCA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06A73C-6E80-3931-E743-C86CF6150C8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4D59F61-7004-8906-11CD-5557B0213293}"/>
              </a:ext>
            </a:extLst>
          </p:cNvPr>
          <p:cNvSpPr>
            <a:spLocks noGrp="1"/>
          </p:cNvSpPr>
          <p:nvPr>
            <p:ph type="dt" sz="half" idx="10"/>
          </p:nvPr>
        </p:nvSpPr>
        <p:spPr/>
        <p:txBody>
          <a:bodyPr/>
          <a:lstStyle/>
          <a:p>
            <a:fld id="{05800E69-0DFE-4BA2-857C-D81296BCF8CF}" type="datetimeFigureOut">
              <a:rPr lang="en-GB" smtClean="0"/>
              <a:t>15/12/2024</a:t>
            </a:fld>
            <a:endParaRPr lang="en-GB"/>
          </a:p>
        </p:txBody>
      </p:sp>
      <p:sp>
        <p:nvSpPr>
          <p:cNvPr id="8" name="Footer Placeholder 7">
            <a:extLst>
              <a:ext uri="{FF2B5EF4-FFF2-40B4-BE49-F238E27FC236}">
                <a16:creationId xmlns:a16="http://schemas.microsoft.com/office/drawing/2014/main" id="{4C09F45B-33EC-530E-A4B1-11327065AA1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2E066DB-BC34-0308-9306-C277349BF5F8}"/>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8036834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D659F-2B10-9F0B-511E-5880F7F724B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190D163-7BFD-7ECE-B504-483899F383FF}"/>
              </a:ext>
            </a:extLst>
          </p:cNvPr>
          <p:cNvSpPr>
            <a:spLocks noGrp="1"/>
          </p:cNvSpPr>
          <p:nvPr>
            <p:ph type="dt" sz="half" idx="10"/>
          </p:nvPr>
        </p:nvSpPr>
        <p:spPr/>
        <p:txBody>
          <a:bodyPr/>
          <a:lstStyle/>
          <a:p>
            <a:fld id="{05800E69-0DFE-4BA2-857C-D81296BCF8CF}" type="datetimeFigureOut">
              <a:rPr lang="en-GB" smtClean="0"/>
              <a:t>15/12/2024</a:t>
            </a:fld>
            <a:endParaRPr lang="en-GB"/>
          </a:p>
        </p:txBody>
      </p:sp>
      <p:sp>
        <p:nvSpPr>
          <p:cNvPr id="4" name="Footer Placeholder 3">
            <a:extLst>
              <a:ext uri="{FF2B5EF4-FFF2-40B4-BE49-F238E27FC236}">
                <a16:creationId xmlns:a16="http://schemas.microsoft.com/office/drawing/2014/main" id="{76F124C6-161D-A9EF-A3EB-FE22688BB28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1CDE1E8-9FE3-70EF-FF10-4615122C0623}"/>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47324132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B04D68-A14A-66F8-8897-694D9DF1D492}"/>
              </a:ext>
            </a:extLst>
          </p:cNvPr>
          <p:cNvSpPr>
            <a:spLocks noGrp="1"/>
          </p:cNvSpPr>
          <p:nvPr>
            <p:ph type="dt" sz="half" idx="10"/>
          </p:nvPr>
        </p:nvSpPr>
        <p:spPr/>
        <p:txBody>
          <a:bodyPr/>
          <a:lstStyle/>
          <a:p>
            <a:fld id="{05800E69-0DFE-4BA2-857C-D81296BCF8CF}" type="datetimeFigureOut">
              <a:rPr lang="en-GB" smtClean="0"/>
              <a:t>15/12/2024</a:t>
            </a:fld>
            <a:endParaRPr lang="en-GB"/>
          </a:p>
        </p:txBody>
      </p:sp>
      <p:sp>
        <p:nvSpPr>
          <p:cNvPr id="3" name="Footer Placeholder 2">
            <a:extLst>
              <a:ext uri="{FF2B5EF4-FFF2-40B4-BE49-F238E27FC236}">
                <a16:creationId xmlns:a16="http://schemas.microsoft.com/office/drawing/2014/main" id="{91FB3061-1ECD-4E35-A2A2-70DA0BEA379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E51FC50-2CDD-720B-D2F8-6BE837F080C7}"/>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19201571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28622241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F3A53-750B-9687-23F2-17AA9B038C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2488DB2-1F30-36D9-8F0F-B90AF17188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155F9DA-5F55-D175-BB91-890DC7DF4B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FE0AB5-312D-C306-3387-B884340A2C18}"/>
              </a:ext>
            </a:extLst>
          </p:cNvPr>
          <p:cNvSpPr>
            <a:spLocks noGrp="1"/>
          </p:cNvSpPr>
          <p:nvPr>
            <p:ph type="dt" sz="half" idx="10"/>
          </p:nvPr>
        </p:nvSpPr>
        <p:spPr/>
        <p:txBody>
          <a:bodyPr/>
          <a:lstStyle/>
          <a:p>
            <a:fld id="{05800E69-0DFE-4BA2-857C-D81296BCF8CF}" type="datetimeFigureOut">
              <a:rPr lang="en-GB" smtClean="0"/>
              <a:t>15/12/2024</a:t>
            </a:fld>
            <a:endParaRPr lang="en-GB"/>
          </a:p>
        </p:txBody>
      </p:sp>
      <p:sp>
        <p:nvSpPr>
          <p:cNvPr id="6" name="Footer Placeholder 5">
            <a:extLst>
              <a:ext uri="{FF2B5EF4-FFF2-40B4-BE49-F238E27FC236}">
                <a16:creationId xmlns:a16="http://schemas.microsoft.com/office/drawing/2014/main" id="{A62290C8-F3CF-217B-EB94-C9D9D14DBAD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1A0F90F-98ED-1851-E500-5B9A9E67767D}"/>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409360416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72BF0-B366-D8DF-E71B-7D5D493297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266EFC9-9C08-3913-F4B9-921CB7D32F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8C3092E-A4F2-EF12-C4A3-280336397F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98F4A4-5219-08D4-114B-0F9D84DB20ED}"/>
              </a:ext>
            </a:extLst>
          </p:cNvPr>
          <p:cNvSpPr>
            <a:spLocks noGrp="1"/>
          </p:cNvSpPr>
          <p:nvPr>
            <p:ph type="dt" sz="half" idx="10"/>
          </p:nvPr>
        </p:nvSpPr>
        <p:spPr/>
        <p:txBody>
          <a:bodyPr/>
          <a:lstStyle/>
          <a:p>
            <a:fld id="{05800E69-0DFE-4BA2-857C-D81296BCF8CF}" type="datetimeFigureOut">
              <a:rPr lang="en-GB" smtClean="0"/>
              <a:t>15/12/2024</a:t>
            </a:fld>
            <a:endParaRPr lang="en-GB"/>
          </a:p>
        </p:txBody>
      </p:sp>
      <p:sp>
        <p:nvSpPr>
          <p:cNvPr id="6" name="Footer Placeholder 5">
            <a:extLst>
              <a:ext uri="{FF2B5EF4-FFF2-40B4-BE49-F238E27FC236}">
                <a16:creationId xmlns:a16="http://schemas.microsoft.com/office/drawing/2014/main" id="{9FE66DFD-B7F6-CE62-03F4-076687AA7F3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3A15510-F823-6E6A-4430-86F53CF95526}"/>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78845397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A16FB-EF80-9899-E87A-E158B170D0F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DA941D7-2EC4-EC62-A7DF-3CED2E7B30D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A62156-FE74-3CEA-3710-9C29C9526BA1}"/>
              </a:ext>
            </a:extLst>
          </p:cNvPr>
          <p:cNvSpPr>
            <a:spLocks noGrp="1"/>
          </p:cNvSpPr>
          <p:nvPr>
            <p:ph type="dt" sz="half" idx="10"/>
          </p:nvPr>
        </p:nvSpPr>
        <p:spPr/>
        <p:txBody>
          <a:bodyPr/>
          <a:lstStyle/>
          <a:p>
            <a:fld id="{05800E69-0DFE-4BA2-857C-D81296BCF8CF}" type="datetimeFigureOut">
              <a:rPr lang="en-GB" smtClean="0"/>
              <a:t>15/12/2024</a:t>
            </a:fld>
            <a:endParaRPr lang="en-GB"/>
          </a:p>
        </p:txBody>
      </p:sp>
      <p:sp>
        <p:nvSpPr>
          <p:cNvPr id="5" name="Footer Placeholder 4">
            <a:extLst>
              <a:ext uri="{FF2B5EF4-FFF2-40B4-BE49-F238E27FC236}">
                <a16:creationId xmlns:a16="http://schemas.microsoft.com/office/drawing/2014/main" id="{521AD269-6C5B-E7F9-2844-E9038679940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8151E2-BC79-7B3C-7923-A389C5ED5441}"/>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73903460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2DC7FA-35ED-221C-34E6-E161FAF3101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CB063C8-0853-5D0C-2D08-7A8317396FF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F17C37-7FD4-F6F9-F5A8-95082FF3F438}"/>
              </a:ext>
            </a:extLst>
          </p:cNvPr>
          <p:cNvSpPr>
            <a:spLocks noGrp="1"/>
          </p:cNvSpPr>
          <p:nvPr>
            <p:ph type="dt" sz="half" idx="10"/>
          </p:nvPr>
        </p:nvSpPr>
        <p:spPr/>
        <p:txBody>
          <a:bodyPr/>
          <a:lstStyle/>
          <a:p>
            <a:fld id="{05800E69-0DFE-4BA2-857C-D81296BCF8CF}" type="datetimeFigureOut">
              <a:rPr lang="en-GB" smtClean="0"/>
              <a:t>15/12/2024</a:t>
            </a:fld>
            <a:endParaRPr lang="en-GB"/>
          </a:p>
        </p:txBody>
      </p:sp>
      <p:sp>
        <p:nvSpPr>
          <p:cNvPr id="5" name="Footer Placeholder 4">
            <a:extLst>
              <a:ext uri="{FF2B5EF4-FFF2-40B4-BE49-F238E27FC236}">
                <a16:creationId xmlns:a16="http://schemas.microsoft.com/office/drawing/2014/main" id="{9911817F-F1FD-F0C6-FA4E-03B1ED6710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D526DF-0918-C84F-5B7C-021D7F6D6A5D}"/>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95499726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0"/>
              </a:lnSpc>
              <a:defRPr sz="45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FC154AD6-22D9-4E3F-BC59-CA4E2ECF2D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27671447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3755740" y="1107340"/>
            <a:ext cx="4716524" cy="472013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0"/>
              </a:lnSpc>
              <a:defRPr sz="45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2"/>
          </a:xfrm>
        </p:spPr>
        <p:txBody>
          <a:bodyPr>
            <a:noAutofit/>
          </a:bodyPr>
          <a:lstStyle>
            <a:lvl1pPr marL="0" indent="0" algn="ctr">
              <a:buNone/>
              <a:defRPr sz="15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5" name="Picture 4" descr="A picture containing text&#10;&#10;Description automatically generated">
            <a:extLst>
              <a:ext uri="{FF2B5EF4-FFF2-40B4-BE49-F238E27FC236}">
                <a16:creationId xmlns:a16="http://schemas.microsoft.com/office/drawing/2014/main" id="{51C16DAB-86F5-45CA-97A4-6AA1DDEDE69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900" y="200107"/>
            <a:ext cx="685800" cy="242803"/>
          </a:xfrm>
          <a:prstGeom prst="rect">
            <a:avLst/>
          </a:prstGeom>
        </p:spPr>
      </p:pic>
    </p:spTree>
    <p:extLst>
      <p:ext uri="{BB962C8B-B14F-4D97-AF65-F5344CB8AC3E}">
        <p14:creationId xmlns:p14="http://schemas.microsoft.com/office/powerpoint/2010/main" val="14265516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4"/>
            <a:ext cx="11017800" cy="2387600"/>
          </a:xfrm>
        </p:spPr>
        <p:txBody>
          <a:bodyPr anchor="b"/>
          <a:lstStyle>
            <a:lvl1pPr algn="ctr">
              <a:lnSpc>
                <a:spcPts val="4750"/>
              </a:lnSpc>
              <a:defRPr sz="45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64BFA774-EC6C-41F3-A364-4FE11E71C22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6453095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0"/>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7281116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6185309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4828440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20742733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4612168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094350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0889429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4889364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516053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96903418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7582425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3293883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7748722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userDrawn="1">
  <p:cSld name="1_Image with title">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FFD4E8CF-D8C3-4750-53C4-50E1803567B2}"/>
              </a:ext>
            </a:extLst>
          </p:cNvPr>
          <p:cNvSpPr>
            <a:spLocks noGrp="1"/>
          </p:cNvSpPr>
          <p:nvPr>
            <p:ph type="pic" sz="quarter" idx="14"/>
          </p:nvPr>
        </p:nvSpPr>
        <p:spPr>
          <a:xfrm>
            <a:off x="0" y="1"/>
            <a:ext cx="12192000" cy="6858000"/>
          </a:xfrm>
        </p:spPr>
        <p:txBody>
          <a:bodyPr/>
          <a:lstStyle/>
          <a:p>
            <a:endParaRPr lang="fr-FR" dirty="0"/>
          </a:p>
        </p:txBody>
      </p:sp>
      <p:sp>
        <p:nvSpPr>
          <p:cNvPr id="5" name="Footer Placeholder 4">
            <a:extLst>
              <a:ext uri="{FF2B5EF4-FFF2-40B4-BE49-F238E27FC236}">
                <a16:creationId xmlns:a16="http://schemas.microsoft.com/office/drawing/2014/main" id="{85ECA1C4-F4A7-BC46-A225-552B923266F5}"/>
              </a:ext>
            </a:extLst>
          </p:cNvPr>
          <p:cNvSpPr>
            <a:spLocks noGrp="1"/>
          </p:cNvSpPr>
          <p:nvPr>
            <p:ph type="ftr" sz="quarter" idx="11"/>
          </p:nvPr>
        </p:nvSpPr>
        <p:spPr>
          <a:xfrm>
            <a:off x="623889" y="226799"/>
            <a:ext cx="4400873" cy="586800"/>
          </a:xfrm>
        </p:spPr>
        <p:txBody>
          <a:bodyPr anchor="ctr" anchorCtr="0"/>
          <a:lstStyle>
            <a:lvl1pPr>
              <a:defRPr sz="1000">
                <a:solidFill>
                  <a:schemeClr val="bg1"/>
                </a:solidFill>
                <a:latin typeface="Arial" panose="020B0604020202020204" pitchFamily="34" charset="0"/>
                <a:cs typeface="Arial" panose="020B0604020202020204" pitchFamily="34" charset="0"/>
              </a:defRPr>
            </a:lvl1pPr>
          </a:lstStyle>
          <a:p>
            <a:r>
              <a:rPr lang="en-GB" dirty="0"/>
              <a:t>Speaker Name</a:t>
            </a:r>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1" y="225426"/>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Image 2" descr="Une image contenant Police, Graphique, graphisme, logo&#10;&#10;Description générée automatiquement">
            <a:extLst>
              <a:ext uri="{FF2B5EF4-FFF2-40B4-BE49-F238E27FC236}">
                <a16:creationId xmlns:a16="http://schemas.microsoft.com/office/drawing/2014/main" id="{57199B7E-DDD5-9C9A-04A1-52C4843FAF4C}"/>
              </a:ext>
            </a:extLst>
          </p:cNvPr>
          <p:cNvPicPr>
            <a:picLocks noChangeAspect="1"/>
          </p:cNvPicPr>
          <p:nvPr userDrawn="1"/>
        </p:nvPicPr>
        <p:blipFill>
          <a:blip r:embed="rId2"/>
          <a:stretch>
            <a:fillRect/>
          </a:stretch>
        </p:blipFill>
        <p:spPr>
          <a:xfrm>
            <a:off x="5870191" y="289782"/>
            <a:ext cx="451620" cy="451620"/>
          </a:xfrm>
          <a:prstGeom prst="rect">
            <a:avLst/>
          </a:prstGeom>
        </p:spPr>
      </p:pic>
      <p:sp>
        <p:nvSpPr>
          <p:cNvPr id="4" name="Title 1">
            <a:extLst>
              <a:ext uri="{FF2B5EF4-FFF2-40B4-BE49-F238E27FC236}">
                <a16:creationId xmlns:a16="http://schemas.microsoft.com/office/drawing/2014/main" id="{E577C4D2-BA52-A0C1-307F-F70181B8F0B6}"/>
              </a:ext>
            </a:extLst>
          </p:cNvPr>
          <p:cNvSpPr>
            <a:spLocks noGrp="1"/>
          </p:cNvSpPr>
          <p:nvPr>
            <p:ph type="title"/>
          </p:nvPr>
        </p:nvSpPr>
        <p:spPr>
          <a:xfrm>
            <a:off x="623888" y="1427459"/>
            <a:ext cx="10944227" cy="631032"/>
          </a:xfrm>
        </p:spPr>
        <p:txBody>
          <a:bodyPr anchor="t" anchorCtr="0">
            <a:normAutofit/>
          </a:bodyPr>
          <a:lstStyle>
            <a:lvl1pPr algn="l">
              <a:defRPr sz="3500">
                <a:solidFill>
                  <a:schemeClr val="bg1"/>
                </a:solidFill>
              </a:defRPr>
            </a:lvl1pPr>
          </a:lstStyle>
          <a:p>
            <a:r>
              <a:rPr lang="fr-FR" dirty="0"/>
              <a:t>Modifiez le style du titre</a:t>
            </a:r>
            <a:endParaRPr lang="en-GB" dirty="0"/>
          </a:p>
        </p:txBody>
      </p:sp>
    </p:spTree>
    <p:extLst>
      <p:ext uri="{BB962C8B-B14F-4D97-AF65-F5344CB8AC3E}">
        <p14:creationId xmlns:p14="http://schemas.microsoft.com/office/powerpoint/2010/main" val="290166298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171960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58234" y="126621"/>
            <a:ext cx="385972" cy="226761"/>
          </a:xfr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pic>
        <p:nvPicPr>
          <p:cNvPr id="2" name="Image 2" descr="Une image contenant Police, Graphique, graphisme, logo&#10;&#10;Description générée automatiquement">
            <a:extLst>
              <a:ext uri="{FF2B5EF4-FFF2-40B4-BE49-F238E27FC236}">
                <a16:creationId xmlns:a16="http://schemas.microsoft.com/office/drawing/2014/main" id="{C8E072D6-0422-4628-6BF4-017AE7901DD4}"/>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9189696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02548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41301" y="126621"/>
            <a:ext cx="385972" cy="226761"/>
          </a:xfr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4" name="Image 2" descr="Une image contenant Police, Graphique, graphisme, logo&#10;&#10;Description générée automatiquement">
            <a:extLst>
              <a:ext uri="{FF2B5EF4-FFF2-40B4-BE49-F238E27FC236}">
                <a16:creationId xmlns:a16="http://schemas.microsoft.com/office/drawing/2014/main" id="{62037846-C206-644F-E46F-16903CBC8F3A}"/>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251003334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58382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21323193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22119155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37067" y="126621"/>
            <a:ext cx="385972" cy="226761"/>
          </a:xfr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2" name="Image 2" descr="Une image contenant Police, Graphique, graphisme, logo&#10;&#10;Description générée automatiquement">
            <a:extLst>
              <a:ext uri="{FF2B5EF4-FFF2-40B4-BE49-F238E27FC236}">
                <a16:creationId xmlns:a16="http://schemas.microsoft.com/office/drawing/2014/main" id="{B9D70FEC-C4B2-10F2-06A4-2C5DCFDBFBF8}"/>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39770543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3138977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772786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03201" y="126621"/>
            <a:ext cx="385972" cy="226761"/>
          </a:xfr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pic>
        <p:nvPicPr>
          <p:cNvPr id="2" name="Image 2" descr="Une image contenant Police, Graphique, graphisme, logo&#10;&#10;Description générée automatiquement">
            <a:extLst>
              <a:ext uri="{FF2B5EF4-FFF2-40B4-BE49-F238E27FC236}">
                <a16:creationId xmlns:a16="http://schemas.microsoft.com/office/drawing/2014/main" id="{FDB20C42-E8DB-B136-B52A-5642EAD687D9}"/>
              </a:ext>
            </a:extLst>
          </p:cNvPr>
          <p:cNvPicPr>
            <a:picLocks noChangeAspect="1"/>
          </p:cNvPicPr>
          <p:nvPr userDrawn="1"/>
        </p:nvPicPr>
        <p:blipFill>
          <a:blip r:embed="rId3"/>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1150941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677452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194734" y="126617"/>
            <a:ext cx="385972" cy="226761"/>
          </a:xfrm>
        </p:spPr>
        <p:txBody>
          <a:bodyPr/>
          <a:lstStyle/>
          <a:p>
            <a:fld id="{88A1DFE4-5FC5-43BD-BB7E-75EAD82B965F}" type="slidenum">
              <a:rPr lang="en-US" noProof="0" smtClean="0"/>
              <a:pPr/>
              <a:t>‹#›</a:t>
            </a:fld>
            <a:endParaRPr lang="en-US" noProof="0" dirty="0"/>
          </a:p>
        </p:txBody>
      </p:sp>
      <p:pic>
        <p:nvPicPr>
          <p:cNvPr id="2" name="Image 2" descr="Une image contenant Police, Graphique, graphisme, logo&#10;&#10;Description générée automatiquement">
            <a:extLst>
              <a:ext uri="{FF2B5EF4-FFF2-40B4-BE49-F238E27FC236}">
                <a16:creationId xmlns:a16="http://schemas.microsoft.com/office/drawing/2014/main" id="{AD97C112-0389-4FEC-5019-E904EE971D30}"/>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25037207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userDrawn="1">
  <p:cSld name="2_Image with title">
    <p:spTree>
      <p:nvGrpSpPr>
        <p:cNvPr id="1" name=""/>
        <p:cNvGrpSpPr/>
        <p:nvPr/>
      </p:nvGrpSpPr>
      <p:grpSpPr>
        <a:xfrm>
          <a:off x="0" y="0"/>
          <a:ext cx="0" cy="0"/>
          <a:chOff x="0" y="0"/>
          <a:chExt cx="0" cy="0"/>
        </a:xfrm>
      </p:grpSpPr>
      <p:pic>
        <p:nvPicPr>
          <p:cNvPr id="10" name="Image 9" descr="Une image contenant vert, Turquoise, bleu vert, Bleu sarcelle&#10;&#10;Description générée automatiquement">
            <a:extLst>
              <a:ext uri="{FF2B5EF4-FFF2-40B4-BE49-F238E27FC236}">
                <a16:creationId xmlns:a16="http://schemas.microsoft.com/office/drawing/2014/main" id="{091AF8DA-FED6-AE23-5CB0-4AE4CDB16C79}"/>
              </a:ext>
            </a:extLst>
          </p:cNvPr>
          <p:cNvPicPr>
            <a:picLocks noChangeAspect="1"/>
          </p:cNvPicPr>
          <p:nvPr userDrawn="1"/>
        </p:nvPicPr>
        <p:blipFill>
          <a:blip r:embed="rId2"/>
          <a:stretch>
            <a:fillRect/>
          </a:stretch>
        </p:blipFill>
        <p:spPr>
          <a:xfrm>
            <a:off x="1" y="2"/>
            <a:ext cx="12191999" cy="6857999"/>
          </a:xfrm>
          <a:prstGeom prst="rect">
            <a:avLst/>
          </a:prstGeom>
        </p:spPr>
      </p:pic>
      <p:sp>
        <p:nvSpPr>
          <p:cNvPr id="2" name="Title 1">
            <a:extLst>
              <a:ext uri="{FF2B5EF4-FFF2-40B4-BE49-F238E27FC236}">
                <a16:creationId xmlns:a16="http://schemas.microsoft.com/office/drawing/2014/main" id="{FA3E1F3C-1E96-814E-8DB4-CC1A6D593F9A}"/>
              </a:ext>
            </a:extLst>
          </p:cNvPr>
          <p:cNvSpPr>
            <a:spLocks noGrp="1"/>
          </p:cNvSpPr>
          <p:nvPr>
            <p:ph type="title"/>
          </p:nvPr>
        </p:nvSpPr>
        <p:spPr>
          <a:xfrm>
            <a:off x="171272" y="136105"/>
            <a:ext cx="10944227" cy="631032"/>
          </a:xfrm>
        </p:spPr>
        <p:txBody>
          <a:bodyPr anchor="b" anchorCtr="0">
            <a:normAutofit/>
          </a:bodyPr>
          <a:lstStyle>
            <a:lvl1pPr algn="l">
              <a:defRPr sz="3500">
                <a:solidFill>
                  <a:schemeClr val="bg1"/>
                </a:solidFill>
              </a:defRPr>
            </a:lvl1pPr>
          </a:lstStyle>
          <a:p>
            <a:r>
              <a:rPr lang="fr-FR" dirty="0"/>
              <a:t>Modifiez le style du titre</a:t>
            </a:r>
            <a:endParaRPr lang="en-GB" dirty="0"/>
          </a:p>
        </p:txBody>
      </p:sp>
      <p:pic>
        <p:nvPicPr>
          <p:cNvPr id="3" name="Image 2" descr="Une image contenant Police, Graphique, graphisme, logo&#10;&#10;Description générée automatiquement">
            <a:extLst>
              <a:ext uri="{FF2B5EF4-FFF2-40B4-BE49-F238E27FC236}">
                <a16:creationId xmlns:a16="http://schemas.microsoft.com/office/drawing/2014/main" id="{691E98D1-BA6C-AC74-809E-E9C4DC899A68}"/>
              </a:ext>
            </a:extLst>
          </p:cNvPr>
          <p:cNvPicPr>
            <a:picLocks noChangeAspect="1"/>
          </p:cNvPicPr>
          <p:nvPr userDrawn="1"/>
        </p:nvPicPr>
        <p:blipFill>
          <a:blip r:embed="rId3"/>
          <a:stretch>
            <a:fillRect/>
          </a:stretch>
        </p:blipFill>
        <p:spPr>
          <a:xfrm>
            <a:off x="11569109" y="136106"/>
            <a:ext cx="451620" cy="451620"/>
          </a:xfrm>
          <a:prstGeom prst="rect">
            <a:avLst/>
          </a:prstGeom>
        </p:spPr>
      </p:pic>
    </p:spTree>
    <p:extLst>
      <p:ext uri="{BB962C8B-B14F-4D97-AF65-F5344CB8AC3E}">
        <p14:creationId xmlns:p14="http://schemas.microsoft.com/office/powerpoint/2010/main" val="10819176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userDrawn="1">
  <p:cSld name="1_Image with title">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FFD4E8CF-D8C3-4750-53C4-50E1803567B2}"/>
              </a:ext>
            </a:extLst>
          </p:cNvPr>
          <p:cNvSpPr>
            <a:spLocks noGrp="1"/>
          </p:cNvSpPr>
          <p:nvPr>
            <p:ph type="pic" sz="quarter" idx="14"/>
          </p:nvPr>
        </p:nvSpPr>
        <p:spPr>
          <a:xfrm>
            <a:off x="0" y="1"/>
            <a:ext cx="12192000" cy="6858000"/>
          </a:xfrm>
        </p:spPr>
        <p:txBody>
          <a:bodyPr/>
          <a:lstStyle/>
          <a:p>
            <a:endParaRPr lang="fr-FR" dirty="0"/>
          </a:p>
        </p:txBody>
      </p:sp>
      <p:sp>
        <p:nvSpPr>
          <p:cNvPr id="5" name="Footer Placeholder 4">
            <a:extLst>
              <a:ext uri="{FF2B5EF4-FFF2-40B4-BE49-F238E27FC236}">
                <a16:creationId xmlns:a16="http://schemas.microsoft.com/office/drawing/2014/main" id="{85ECA1C4-F4A7-BC46-A225-552B923266F5}"/>
              </a:ext>
            </a:extLst>
          </p:cNvPr>
          <p:cNvSpPr>
            <a:spLocks noGrp="1"/>
          </p:cNvSpPr>
          <p:nvPr>
            <p:ph type="ftr" sz="quarter" idx="11"/>
          </p:nvPr>
        </p:nvSpPr>
        <p:spPr>
          <a:xfrm>
            <a:off x="623889" y="226799"/>
            <a:ext cx="4400873" cy="586800"/>
          </a:xfrm>
        </p:spPr>
        <p:txBody>
          <a:bodyPr anchor="ctr" anchorCtr="0"/>
          <a:lstStyle>
            <a:lvl1pPr>
              <a:defRPr sz="1000">
                <a:solidFill>
                  <a:schemeClr val="bg1"/>
                </a:solidFill>
                <a:latin typeface="Arial" panose="020B0604020202020204" pitchFamily="34" charset="0"/>
                <a:cs typeface="Arial" panose="020B0604020202020204" pitchFamily="34" charset="0"/>
              </a:defRPr>
            </a:lvl1pPr>
          </a:lstStyle>
          <a:p>
            <a:r>
              <a:rPr lang="en-GB" dirty="0"/>
              <a:t>Speaker Name</a:t>
            </a:r>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1" y="225426"/>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Image 2" descr="Une image contenant Police, Graphique, graphisme, logo&#10;&#10;Description générée automatiquement">
            <a:extLst>
              <a:ext uri="{FF2B5EF4-FFF2-40B4-BE49-F238E27FC236}">
                <a16:creationId xmlns:a16="http://schemas.microsoft.com/office/drawing/2014/main" id="{57199B7E-DDD5-9C9A-04A1-52C4843FAF4C}"/>
              </a:ext>
            </a:extLst>
          </p:cNvPr>
          <p:cNvPicPr>
            <a:picLocks noChangeAspect="1"/>
          </p:cNvPicPr>
          <p:nvPr userDrawn="1"/>
        </p:nvPicPr>
        <p:blipFill>
          <a:blip r:embed="rId2"/>
          <a:stretch>
            <a:fillRect/>
          </a:stretch>
        </p:blipFill>
        <p:spPr>
          <a:xfrm>
            <a:off x="5870191" y="289782"/>
            <a:ext cx="451620" cy="451620"/>
          </a:xfrm>
          <a:prstGeom prst="rect">
            <a:avLst/>
          </a:prstGeom>
        </p:spPr>
      </p:pic>
      <p:sp>
        <p:nvSpPr>
          <p:cNvPr id="4" name="Title 1">
            <a:extLst>
              <a:ext uri="{FF2B5EF4-FFF2-40B4-BE49-F238E27FC236}">
                <a16:creationId xmlns:a16="http://schemas.microsoft.com/office/drawing/2014/main" id="{E577C4D2-BA52-A0C1-307F-F70181B8F0B6}"/>
              </a:ext>
            </a:extLst>
          </p:cNvPr>
          <p:cNvSpPr>
            <a:spLocks noGrp="1"/>
          </p:cNvSpPr>
          <p:nvPr>
            <p:ph type="title"/>
          </p:nvPr>
        </p:nvSpPr>
        <p:spPr>
          <a:xfrm>
            <a:off x="623888" y="1427459"/>
            <a:ext cx="10944227" cy="631032"/>
          </a:xfrm>
        </p:spPr>
        <p:txBody>
          <a:bodyPr anchor="t" anchorCtr="0">
            <a:normAutofit/>
          </a:bodyPr>
          <a:lstStyle>
            <a:lvl1pPr algn="l">
              <a:defRPr sz="3500">
                <a:solidFill>
                  <a:schemeClr val="bg1"/>
                </a:solidFill>
              </a:defRPr>
            </a:lvl1pPr>
          </a:lstStyle>
          <a:p>
            <a:r>
              <a:rPr lang="fr-FR" dirty="0"/>
              <a:t>Modifiez le style du titre</a:t>
            </a:r>
            <a:endParaRPr lang="en-GB" dirty="0"/>
          </a:p>
        </p:txBody>
      </p:sp>
    </p:spTree>
    <p:extLst>
      <p:ext uri="{BB962C8B-B14F-4D97-AF65-F5344CB8AC3E}">
        <p14:creationId xmlns:p14="http://schemas.microsoft.com/office/powerpoint/2010/main" val="423966235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5289250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9487864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124536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5072921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19842606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9034549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21400089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813315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811152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2570789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389645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9155810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81122852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7841395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093753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17002000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1031770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8474901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51091321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144516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95503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2073929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051067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5987392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401926644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74560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6617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282627765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24571859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8167294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1370644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12/15/2024</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33087088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451691469"/>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7867353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09389193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5703878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658261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59660927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7379408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8456914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2452321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30702875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50478443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98274141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7291880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12/15/2024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0225715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33992590"/>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959752214"/>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45708345"/>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758613954"/>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68363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15/12/2024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5459636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815684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92829115"/>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6751193"/>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09035358"/>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66462795"/>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094952075"/>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104000319"/>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0501" y="152400"/>
            <a:ext cx="718217" cy="242803"/>
          </a:xfrm>
          <a:prstGeom prst="rect">
            <a:avLst/>
          </a:prstGeom>
        </p:spPr>
      </p:pic>
    </p:spTree>
    <p:extLst>
      <p:ext uri="{BB962C8B-B14F-4D97-AF65-F5344CB8AC3E}">
        <p14:creationId xmlns:p14="http://schemas.microsoft.com/office/powerpoint/2010/main" val="1882447984"/>
      </p:ext>
    </p:extLst>
  </p:cSld>
  <p:clrMapOvr>
    <a:overrideClrMapping bg1="lt1" tx1="dk1" bg2="lt2" tx2="dk2" accent1="accent1" accent2="accent2" accent3="accent3" accent4="accent4" accent5="accent5" accent6="accent6" hlink="hlink" folHlink="folHlink"/>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91965063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26699520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5802026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799820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81651401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26986095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4242145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044760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9450503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2662384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96276181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29644570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18.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12/15/2024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0353646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19.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a:t>22/03/2021</a:t>
            </a:r>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GB"/>
              <a:t>Michael Benedikt | Deliverables and timeline of the FCC Feasibility Study</a:t>
            </a:r>
            <a:endParaRPr lang="en-US" dirty="0"/>
          </a:p>
        </p:txBody>
      </p:sp>
      <p:sp>
        <p:nvSpPr>
          <p:cNvPr id="12" name="Slide Number Placeholder 3"/>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0211502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4549267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20.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941413479"/>
      </p:ext>
    </p:extLst>
  </p:cSld>
  <p:clrMapOvr>
    <a:overrideClrMapping bg1="lt1" tx1="dk1" bg2="lt2" tx2="dk2" accent1="accent1" accent2="accent2" accent3="accent3" accent4="accent4" accent5="accent5" accent6="accent6" hlink="hlink" folHlink="folHlink"/>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3755741" y="1107340"/>
            <a:ext cx="4716524" cy="472013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73932" y="128036"/>
            <a:ext cx="598619" cy="240000"/>
          </a:xfrm>
          <a:prstGeom prst="rect">
            <a:avLst/>
          </a:prstGeom>
        </p:spPr>
      </p:pic>
    </p:spTree>
    <p:extLst>
      <p:ext uri="{BB962C8B-B14F-4D97-AF65-F5344CB8AC3E}">
        <p14:creationId xmlns:p14="http://schemas.microsoft.com/office/powerpoint/2010/main" val="2075734"/>
      </p:ext>
    </p:extLst>
  </p:cSld>
  <p:clrMapOvr>
    <a:overrideClrMapping bg1="lt1" tx1="dk1" bg2="lt2" tx2="dk2" accent1="accent1" accent2="accent2" accent3="accent3" accent4="accent4" accent5="accent5" accent6="accent6" hlink="hlink" folHlink="folHlink"/>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1252501377"/>
      </p:ext>
    </p:extLst>
  </p:cSld>
  <p:clrMapOvr>
    <a:overrideClrMapping bg1="lt1" tx1="dk1" bg2="lt2" tx2="dk2" accent1="accent1" accent2="accent2" accent3="accent3" accent4="accent4" accent5="accent5" accent6="accent6" hlink="hlink" folHlink="folHlink"/>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3"/>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3371656572"/>
      </p:ext>
    </p:extLst>
  </p:cSld>
  <p:clrMapOvr>
    <a:overrideClrMapping bg1="lt1" tx1="dk1" bg2="lt2" tx2="dk2" accent1="accent1" accent2="accent2" accent3="accent3" accent4="accent4" accent5="accent5" accent6="accent6" hlink="hlink" folHlink="folHlink"/>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15/12/2024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54277264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25.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chemeClr val="accent1"/>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4DA2638D-B38B-003C-CEF8-94606F0C047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pic>
        <p:nvPicPr>
          <p:cNvPr id="10" name="Grafik 9">
            <a:extLst>
              <a:ext uri="{FF2B5EF4-FFF2-40B4-BE49-F238E27FC236}">
                <a16:creationId xmlns:a16="http://schemas.microsoft.com/office/drawing/2014/main" id="{AB1FE6A2-0C6A-9BEE-D675-F84989D3C0D8}"/>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8" name="Grafik 7">
            <a:extLst>
              <a:ext uri="{FF2B5EF4-FFF2-40B4-BE49-F238E27FC236}">
                <a16:creationId xmlns:a16="http://schemas.microsoft.com/office/drawing/2014/main" id="{19A7B534-9AA2-7BDC-83B8-A11FF9792BE9}"/>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463174531"/>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6E0B8465-E746-9D70-F459-A9E689DBA5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28DCFFAF-CE03-EAAE-EF7B-2D9CE7DA6478}"/>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1262537886"/>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F590BA4F-2B46-0F93-906A-902CA5CD3C2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8EA9535A-62CA-463C-3EC2-C8F0DB0BA10F}"/>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1691962947"/>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pic>
        <p:nvPicPr>
          <p:cNvPr id="9" name="Grafik 8">
            <a:extLst>
              <a:ext uri="{FF2B5EF4-FFF2-40B4-BE49-F238E27FC236}">
                <a16:creationId xmlns:a16="http://schemas.microsoft.com/office/drawing/2014/main" id="{4DFD2566-A3FD-67ED-A874-3763AC327B5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689515621"/>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96870C5F-11D5-8460-287C-2F6348198F0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269513244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45249133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EA8AE9AD-12B1-0B9A-D618-19C2B2C188F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91323591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C182E6CA-D243-3684-56BE-12FABE3FF35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4053109959"/>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674E84F3-2080-4163-B18A-D9792ECF084C}" type="datetime1">
              <a:rPr lang="de-CH" noProof="0" smtClean="0"/>
              <a:t>15.12.2024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856810914"/>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F60BA4C1-9D90-413F-BC8E-FC708948DF54}" type="datetime1">
              <a:rPr lang="de-CH" noProof="0" smtClean="0"/>
              <a:t>15.12.2024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3217699391"/>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6FEA707-816F-4DBF-9FC1-48440001C7D7}" type="datetime1">
              <a:rPr lang="de-CH" noProof="0" smtClean="0"/>
              <a:t>15.12.2024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06805157"/>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14B385C-7712-4F59-90E0-BF5F17A76AFF}" type="datetime1">
              <a:rPr lang="de-CH" noProof="0" smtClean="0"/>
              <a:t>15.12.2024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460886185"/>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
        <p:nvSpPr>
          <p:cNvPr id="2" name="Slide Number Placeholder 12">
            <a:extLst>
              <a:ext uri="{FF2B5EF4-FFF2-40B4-BE49-F238E27FC236}">
                <a16:creationId xmlns:a16="http://schemas.microsoft.com/office/drawing/2014/main" id="{904B2B6C-FA60-FFF0-764E-4211212F9924}"/>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945214100"/>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7" name="Slide Number Placeholder 12">
            <a:extLst>
              <a:ext uri="{FF2B5EF4-FFF2-40B4-BE49-F238E27FC236}">
                <a16:creationId xmlns:a16="http://schemas.microsoft.com/office/drawing/2014/main" id="{C0BC2A92-23A7-620A-70FE-97473B0CA56D}"/>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6045687"/>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7" name="Slide Number Placeholder 12">
            <a:extLst>
              <a:ext uri="{FF2B5EF4-FFF2-40B4-BE49-F238E27FC236}">
                <a16:creationId xmlns:a16="http://schemas.microsoft.com/office/drawing/2014/main" id="{77F173BE-0799-CE3C-CB52-F738EBC332EC}"/>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990011312"/>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Slide Number Placeholder 12">
            <a:extLst>
              <a:ext uri="{FF2B5EF4-FFF2-40B4-BE49-F238E27FC236}">
                <a16:creationId xmlns:a16="http://schemas.microsoft.com/office/drawing/2014/main" id="{810EE6B2-A7EC-5A77-DFC1-ACE90E86EBD9}"/>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7710798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12/15/2024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4597360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Slide Number Placeholder 12">
            <a:extLst>
              <a:ext uri="{FF2B5EF4-FFF2-40B4-BE49-F238E27FC236}">
                <a16:creationId xmlns:a16="http://schemas.microsoft.com/office/drawing/2014/main" id="{CEB9280E-8C5D-CD86-EF62-98AAA3312C8B}"/>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67678761"/>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Slide Number Placeholder 12">
            <a:extLst>
              <a:ext uri="{FF2B5EF4-FFF2-40B4-BE49-F238E27FC236}">
                <a16:creationId xmlns:a16="http://schemas.microsoft.com/office/drawing/2014/main" id="{2D9C52DE-EC57-19DF-BF56-AAFBD6081414}"/>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512520222"/>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Slide Number Placeholder 12">
            <a:extLst>
              <a:ext uri="{FF2B5EF4-FFF2-40B4-BE49-F238E27FC236}">
                <a16:creationId xmlns:a16="http://schemas.microsoft.com/office/drawing/2014/main" id="{524D4083-0128-1814-8ECA-0786AECB62FA}"/>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60525960"/>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3" name="Slide Number Placeholder 12">
            <a:extLst>
              <a:ext uri="{FF2B5EF4-FFF2-40B4-BE49-F238E27FC236}">
                <a16:creationId xmlns:a16="http://schemas.microsoft.com/office/drawing/2014/main" id="{9C8B1087-8220-9385-CC1D-CC50844F4743}"/>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07479022"/>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8" name="Slide Number Placeholder 12">
            <a:extLst>
              <a:ext uri="{FF2B5EF4-FFF2-40B4-BE49-F238E27FC236}">
                <a16:creationId xmlns:a16="http://schemas.microsoft.com/office/drawing/2014/main" id="{D8FE6CD2-02A5-4EDB-3EC9-10A948F7F2E6}"/>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585210355"/>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8" name="Slide Number Placeholder 12">
            <a:extLst>
              <a:ext uri="{FF2B5EF4-FFF2-40B4-BE49-F238E27FC236}">
                <a16:creationId xmlns:a16="http://schemas.microsoft.com/office/drawing/2014/main" id="{B37A3339-B24C-45DA-F80C-3CE08E12C5E2}"/>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48420129"/>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8" name="Slide Number Placeholder 12">
            <a:extLst>
              <a:ext uri="{FF2B5EF4-FFF2-40B4-BE49-F238E27FC236}">
                <a16:creationId xmlns:a16="http://schemas.microsoft.com/office/drawing/2014/main" id="{925AAB0B-B911-B5B7-CB7D-794F94A162A6}"/>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00885837"/>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Slide Number Placeholder 12">
            <a:extLst>
              <a:ext uri="{FF2B5EF4-FFF2-40B4-BE49-F238E27FC236}">
                <a16:creationId xmlns:a16="http://schemas.microsoft.com/office/drawing/2014/main" id="{B5A7F572-557F-E7BC-0FDD-E46365CC9E22}"/>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7121620"/>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7" name="Slide Number Placeholder 12">
            <a:extLst>
              <a:ext uri="{FF2B5EF4-FFF2-40B4-BE49-F238E27FC236}">
                <a16:creationId xmlns:a16="http://schemas.microsoft.com/office/drawing/2014/main" id="{D9F75035-04C0-3835-8401-3BA2C39A5734}"/>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48961972"/>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Slide Number Placeholder 12">
            <a:extLst>
              <a:ext uri="{FF2B5EF4-FFF2-40B4-BE49-F238E27FC236}">
                <a16:creationId xmlns:a16="http://schemas.microsoft.com/office/drawing/2014/main" id="{C72AA8D2-4448-A043-6AE6-748EC2E67BFA}"/>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804261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52490916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9" name="Slide Number Placeholder 12">
            <a:extLst>
              <a:ext uri="{FF2B5EF4-FFF2-40B4-BE49-F238E27FC236}">
                <a16:creationId xmlns:a16="http://schemas.microsoft.com/office/drawing/2014/main" id="{01F1F946-571F-E590-B484-B16F7BAD0E15}"/>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215045469"/>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3" name="Slide Number Placeholder 12">
            <a:extLst>
              <a:ext uri="{FF2B5EF4-FFF2-40B4-BE49-F238E27FC236}">
                <a16:creationId xmlns:a16="http://schemas.microsoft.com/office/drawing/2014/main" id="{9E28AB6A-1BDF-441D-6ECD-1337F22762CB}"/>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33760363"/>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Slide Number Placeholder 12">
            <a:extLst>
              <a:ext uri="{FF2B5EF4-FFF2-40B4-BE49-F238E27FC236}">
                <a16:creationId xmlns:a16="http://schemas.microsoft.com/office/drawing/2014/main" id="{193171C2-E6C2-EA9C-07F8-358A6FC1F605}"/>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58795561"/>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Slide Number Placeholder 12">
            <a:extLst>
              <a:ext uri="{FF2B5EF4-FFF2-40B4-BE49-F238E27FC236}">
                <a16:creationId xmlns:a16="http://schemas.microsoft.com/office/drawing/2014/main" id="{443EEDBB-178F-2701-F196-87A2D8F0DF9D}"/>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44070832"/>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8" name="Slide Number Placeholder 12">
            <a:extLst>
              <a:ext uri="{FF2B5EF4-FFF2-40B4-BE49-F238E27FC236}">
                <a16:creationId xmlns:a16="http://schemas.microsoft.com/office/drawing/2014/main" id="{9BCB086F-2EC0-5C27-80F5-45EB5BABE283}"/>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979519319"/>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D2BE162-503C-4BD8-8879-ABE2B492B94E}" type="datetime1">
              <a:rPr lang="de-CH" noProof="0" smtClean="0"/>
              <a:t>15.12.2024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670904007"/>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DC52956-A07D-4142-998D-643983E6B7D7}" type="datetime1">
              <a:rPr lang="de-CH" noProof="0" smtClean="0"/>
              <a:t>15.12.2024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902752889"/>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6" name="Slide Number Placeholder 12">
            <a:extLst>
              <a:ext uri="{FF2B5EF4-FFF2-40B4-BE49-F238E27FC236}">
                <a16:creationId xmlns:a16="http://schemas.microsoft.com/office/drawing/2014/main" id="{F029675E-85FF-2EDA-122F-46DC260FABDF}"/>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17233919"/>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12">
            <a:extLst>
              <a:ext uri="{FF2B5EF4-FFF2-40B4-BE49-F238E27FC236}">
                <a16:creationId xmlns:a16="http://schemas.microsoft.com/office/drawing/2014/main" id="{AB1A787D-4BC6-E092-9A4D-DAC9CA7C5222}"/>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0760919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105636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80157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66659398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74282921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15/12/2024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000521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26567393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12/15/2024</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7446158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2" y="3886200"/>
            <a:ext cx="8534400" cy="1752600"/>
          </a:xfrm>
        </p:spPr>
        <p:txBody>
          <a:bodyPr/>
          <a:lstStyle>
            <a:lvl1pPr marL="0" indent="0" algn="ctr">
              <a:buNone/>
              <a:defRPr>
                <a:solidFill>
                  <a:schemeClr val="tx1">
                    <a:tint val="75000"/>
                  </a:schemeClr>
                </a:solidFill>
              </a:defRPr>
            </a:lvl1pPr>
            <a:lvl2pPr marL="609228" indent="0" algn="ctr">
              <a:buNone/>
              <a:defRPr>
                <a:solidFill>
                  <a:schemeClr val="tx1">
                    <a:tint val="75000"/>
                  </a:schemeClr>
                </a:solidFill>
              </a:defRPr>
            </a:lvl2pPr>
            <a:lvl3pPr marL="1218456" indent="0" algn="ctr">
              <a:buNone/>
              <a:defRPr>
                <a:solidFill>
                  <a:schemeClr val="tx1">
                    <a:tint val="75000"/>
                  </a:schemeClr>
                </a:solidFill>
              </a:defRPr>
            </a:lvl3pPr>
            <a:lvl4pPr marL="1827686" indent="0" algn="ctr">
              <a:buNone/>
              <a:defRPr>
                <a:solidFill>
                  <a:schemeClr val="tx1">
                    <a:tint val="75000"/>
                  </a:schemeClr>
                </a:solidFill>
              </a:defRPr>
            </a:lvl4pPr>
            <a:lvl5pPr marL="2436914" indent="0" algn="ctr">
              <a:buNone/>
              <a:defRPr>
                <a:solidFill>
                  <a:schemeClr val="tx1">
                    <a:tint val="75000"/>
                  </a:schemeClr>
                </a:solidFill>
              </a:defRPr>
            </a:lvl5pPr>
            <a:lvl6pPr marL="3046142" indent="0" algn="ctr">
              <a:buNone/>
              <a:defRPr>
                <a:solidFill>
                  <a:schemeClr val="tx1">
                    <a:tint val="75000"/>
                  </a:schemeClr>
                </a:solidFill>
              </a:defRPr>
            </a:lvl6pPr>
            <a:lvl7pPr marL="3655371" indent="0" algn="ctr">
              <a:buNone/>
              <a:defRPr>
                <a:solidFill>
                  <a:schemeClr val="tx1">
                    <a:tint val="75000"/>
                  </a:schemeClr>
                </a:solidFill>
              </a:defRPr>
            </a:lvl7pPr>
            <a:lvl8pPr marL="4264600" indent="0" algn="ctr">
              <a:buNone/>
              <a:defRPr>
                <a:solidFill>
                  <a:schemeClr val="tx1">
                    <a:tint val="75000"/>
                  </a:schemeClr>
                </a:solidFill>
              </a:defRPr>
            </a:lvl8pPr>
            <a:lvl9pPr marL="487382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3C542E28-4944-4174-8658-B31C7AE78AFE}" type="slidenum">
              <a:rPr lang="en-US"/>
              <a:pPr>
                <a:defRPr/>
              </a:pPr>
              <a:t>‹#›</a:t>
            </a:fld>
            <a:endParaRPr lang="en-US"/>
          </a:p>
        </p:txBody>
      </p:sp>
    </p:spTree>
    <p:extLst>
      <p:ext uri="{BB962C8B-B14F-4D97-AF65-F5344CB8AC3E}">
        <p14:creationId xmlns:p14="http://schemas.microsoft.com/office/powerpoint/2010/main" val="305200976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6AB4BAE3-E7A4-40F8-A96A-61A1EF93CFED}" type="slidenum">
              <a:rPr lang="en-US"/>
              <a:pPr>
                <a:defRPr/>
              </a:pPr>
              <a:t>‹#›</a:t>
            </a:fld>
            <a:endParaRPr lang="en-US"/>
          </a:p>
        </p:txBody>
      </p:sp>
    </p:spTree>
    <p:extLst>
      <p:ext uri="{BB962C8B-B14F-4D97-AF65-F5344CB8AC3E}">
        <p14:creationId xmlns:p14="http://schemas.microsoft.com/office/powerpoint/2010/main" val="340691110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4"/>
          </a:xfrm>
        </p:spPr>
        <p:txBody>
          <a:bodyPr anchor="t"/>
          <a:lstStyle>
            <a:lvl1pPr algn="l">
              <a:defRPr sz="5357" b="1" cap="all"/>
            </a:lvl1pPr>
          </a:lstStyle>
          <a:p>
            <a:r>
              <a:rPr lang="en-US"/>
              <a:t>Click to edit Master title style</a:t>
            </a:r>
          </a:p>
        </p:txBody>
      </p:sp>
      <p:sp>
        <p:nvSpPr>
          <p:cNvPr id="3" name="Text Placeholder 2"/>
          <p:cNvSpPr>
            <a:spLocks noGrp="1"/>
          </p:cNvSpPr>
          <p:nvPr>
            <p:ph type="body" idx="1"/>
          </p:nvPr>
        </p:nvSpPr>
        <p:spPr>
          <a:xfrm>
            <a:off x="963084" y="2906714"/>
            <a:ext cx="10363200" cy="1500187"/>
          </a:xfrm>
        </p:spPr>
        <p:txBody>
          <a:bodyPr anchor="b"/>
          <a:lstStyle>
            <a:lvl1pPr marL="0" indent="0">
              <a:buNone/>
              <a:defRPr sz="2622">
                <a:solidFill>
                  <a:schemeClr val="tx1">
                    <a:tint val="75000"/>
                  </a:schemeClr>
                </a:solidFill>
              </a:defRPr>
            </a:lvl1pPr>
            <a:lvl2pPr marL="609228" indent="0">
              <a:buNone/>
              <a:defRPr sz="2394">
                <a:solidFill>
                  <a:schemeClr val="tx1">
                    <a:tint val="75000"/>
                  </a:schemeClr>
                </a:solidFill>
              </a:defRPr>
            </a:lvl2pPr>
            <a:lvl3pPr marL="1218456" indent="0">
              <a:buNone/>
              <a:defRPr sz="2166">
                <a:solidFill>
                  <a:schemeClr val="tx1">
                    <a:tint val="75000"/>
                  </a:schemeClr>
                </a:solidFill>
              </a:defRPr>
            </a:lvl3pPr>
            <a:lvl4pPr marL="1827686" indent="0">
              <a:buNone/>
              <a:defRPr sz="1824">
                <a:solidFill>
                  <a:schemeClr val="tx1">
                    <a:tint val="75000"/>
                  </a:schemeClr>
                </a:solidFill>
              </a:defRPr>
            </a:lvl4pPr>
            <a:lvl5pPr marL="2436914" indent="0">
              <a:buNone/>
              <a:defRPr sz="1824">
                <a:solidFill>
                  <a:schemeClr val="tx1">
                    <a:tint val="75000"/>
                  </a:schemeClr>
                </a:solidFill>
              </a:defRPr>
            </a:lvl5pPr>
            <a:lvl6pPr marL="3046142" indent="0">
              <a:buNone/>
              <a:defRPr sz="1824">
                <a:solidFill>
                  <a:schemeClr val="tx1">
                    <a:tint val="75000"/>
                  </a:schemeClr>
                </a:solidFill>
              </a:defRPr>
            </a:lvl6pPr>
            <a:lvl7pPr marL="3655371" indent="0">
              <a:buNone/>
              <a:defRPr sz="1824">
                <a:solidFill>
                  <a:schemeClr val="tx1">
                    <a:tint val="75000"/>
                  </a:schemeClr>
                </a:solidFill>
              </a:defRPr>
            </a:lvl7pPr>
            <a:lvl8pPr marL="4264600" indent="0">
              <a:buNone/>
              <a:defRPr sz="1824">
                <a:solidFill>
                  <a:schemeClr val="tx1">
                    <a:tint val="75000"/>
                  </a:schemeClr>
                </a:solidFill>
              </a:defRPr>
            </a:lvl8pPr>
            <a:lvl9pPr marL="4873828" indent="0">
              <a:buNone/>
              <a:defRPr sz="182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25330E46-5F80-43ED-933E-4B0D73B4708D}" type="slidenum">
              <a:rPr lang="en-US"/>
              <a:pPr>
                <a:defRPr/>
              </a:pPr>
              <a:t>‹#›</a:t>
            </a:fld>
            <a:endParaRPr lang="en-US"/>
          </a:p>
        </p:txBody>
      </p:sp>
    </p:spTree>
    <p:extLst>
      <p:ext uri="{BB962C8B-B14F-4D97-AF65-F5344CB8AC3E}">
        <p14:creationId xmlns:p14="http://schemas.microsoft.com/office/powerpoint/2010/main" val="35841781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40BEC0D5-32D3-4FDC-A467-C048AEDAEF43}" type="slidenum">
              <a:rPr lang="en-US"/>
              <a:pPr>
                <a:defRPr/>
              </a:pPr>
              <a:t>‹#›</a:t>
            </a:fld>
            <a:endParaRPr lang="en-US"/>
          </a:p>
        </p:txBody>
      </p:sp>
    </p:spTree>
    <p:extLst>
      <p:ext uri="{BB962C8B-B14F-4D97-AF65-F5344CB8AC3E}">
        <p14:creationId xmlns:p14="http://schemas.microsoft.com/office/powerpoint/2010/main" val="131000464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6"/>
            <a:ext cx="5386917"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6"/>
            <a:ext cx="5389033"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8"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9" name="Slide Number Placeholder 5"/>
          <p:cNvSpPr>
            <a:spLocks noGrp="1"/>
          </p:cNvSpPr>
          <p:nvPr>
            <p:ph type="sldNum" sz="quarter" idx="12"/>
          </p:nvPr>
        </p:nvSpPr>
        <p:spPr/>
        <p:txBody>
          <a:bodyPr/>
          <a:lstStyle>
            <a:lvl1pPr>
              <a:defRPr/>
            </a:lvl1pPr>
          </a:lstStyle>
          <a:p>
            <a:pPr>
              <a:defRPr/>
            </a:pPr>
            <a:fld id="{9CA5194B-0B1E-4425-BD4E-B47A6E31B4AC}" type="slidenum">
              <a:rPr lang="en-US"/>
              <a:pPr>
                <a:defRPr/>
              </a:pPr>
              <a:t>‹#›</a:t>
            </a:fld>
            <a:endParaRPr lang="en-US"/>
          </a:p>
        </p:txBody>
      </p:sp>
    </p:spTree>
    <p:extLst>
      <p:ext uri="{BB962C8B-B14F-4D97-AF65-F5344CB8AC3E}">
        <p14:creationId xmlns:p14="http://schemas.microsoft.com/office/powerpoint/2010/main" val="117091885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4"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5" name="Slide Number Placeholder 5"/>
          <p:cNvSpPr>
            <a:spLocks noGrp="1"/>
          </p:cNvSpPr>
          <p:nvPr>
            <p:ph type="sldNum" sz="quarter" idx="12"/>
          </p:nvPr>
        </p:nvSpPr>
        <p:spPr/>
        <p:txBody>
          <a:bodyPr/>
          <a:lstStyle>
            <a:lvl1pPr>
              <a:defRPr/>
            </a:lvl1pPr>
          </a:lstStyle>
          <a:p>
            <a:pPr>
              <a:defRPr/>
            </a:pPr>
            <a:fld id="{8BC99217-547C-48C4-BBA2-0AD26965BCEA}" type="slidenum">
              <a:rPr lang="en-US"/>
              <a:pPr>
                <a:defRPr/>
              </a:pPr>
              <a:t>‹#›</a:t>
            </a:fld>
            <a:endParaRPr lang="en-US"/>
          </a:p>
        </p:txBody>
      </p:sp>
    </p:spTree>
    <p:extLst>
      <p:ext uri="{BB962C8B-B14F-4D97-AF65-F5344CB8AC3E}">
        <p14:creationId xmlns:p14="http://schemas.microsoft.com/office/powerpoint/2010/main" val="57282848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3"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4" name="Slide Number Placeholder 5"/>
          <p:cNvSpPr>
            <a:spLocks noGrp="1"/>
          </p:cNvSpPr>
          <p:nvPr>
            <p:ph type="sldNum" sz="quarter" idx="12"/>
          </p:nvPr>
        </p:nvSpPr>
        <p:spPr/>
        <p:txBody>
          <a:bodyPr/>
          <a:lstStyle>
            <a:lvl1pPr>
              <a:defRPr/>
            </a:lvl1pPr>
          </a:lstStyle>
          <a:p>
            <a:pPr>
              <a:defRPr/>
            </a:pPr>
            <a:fld id="{88F19282-61B7-4575-B1E9-BE84A679125B}" type="slidenum">
              <a:rPr lang="en-US"/>
              <a:pPr>
                <a:defRPr/>
              </a:pPr>
              <a:t>‹#›</a:t>
            </a:fld>
            <a:endParaRPr lang="en-US"/>
          </a:p>
        </p:txBody>
      </p:sp>
    </p:spTree>
    <p:extLst>
      <p:ext uri="{BB962C8B-B14F-4D97-AF65-F5344CB8AC3E}">
        <p14:creationId xmlns:p14="http://schemas.microsoft.com/office/powerpoint/2010/main" val="302341529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0"/>
          </a:xfrm>
        </p:spPr>
        <p:txBody>
          <a:bodyPr anchor="b"/>
          <a:lstStyle>
            <a:lvl1pPr algn="l">
              <a:defRPr sz="2622"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217"/>
            </a:lvl1pPr>
            <a:lvl2pPr>
              <a:defRPr sz="3761"/>
            </a:lvl2pPr>
            <a:lvl3pPr>
              <a:defRPr sz="3191"/>
            </a:lvl3pPr>
            <a:lvl4pPr>
              <a:defRPr sz="2622"/>
            </a:lvl4pPr>
            <a:lvl5pPr>
              <a:defRPr sz="2622"/>
            </a:lvl5pPr>
            <a:lvl6pPr>
              <a:defRPr sz="2622"/>
            </a:lvl6pPr>
            <a:lvl7pPr>
              <a:defRPr sz="2622"/>
            </a:lvl7pPr>
            <a:lvl8pPr>
              <a:defRPr sz="2622"/>
            </a:lvl8pPr>
            <a:lvl9pPr>
              <a:defRPr sz="2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BA6546DA-D9A6-41B9-910D-8E4398FAB76A}" type="slidenum">
              <a:rPr lang="en-US"/>
              <a:pPr>
                <a:defRPr/>
              </a:pPr>
              <a:t>‹#›</a:t>
            </a:fld>
            <a:endParaRPr lang="en-US"/>
          </a:p>
        </p:txBody>
      </p:sp>
    </p:spTree>
    <p:extLst>
      <p:ext uri="{BB962C8B-B14F-4D97-AF65-F5344CB8AC3E}">
        <p14:creationId xmlns:p14="http://schemas.microsoft.com/office/powerpoint/2010/main" val="137544546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15/12/2024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7683303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9" y="4800601"/>
            <a:ext cx="7315200" cy="566738"/>
          </a:xfrm>
        </p:spPr>
        <p:txBody>
          <a:bodyPr anchor="b"/>
          <a:lstStyle>
            <a:lvl1pPr algn="l">
              <a:defRPr sz="2622" b="1"/>
            </a:lvl1pPr>
          </a:lstStyle>
          <a:p>
            <a:r>
              <a:rPr lang="en-US"/>
              <a:t>Click to edit Master title style</a:t>
            </a:r>
          </a:p>
        </p:txBody>
      </p:sp>
      <p:sp>
        <p:nvSpPr>
          <p:cNvPr id="3" name="Picture Placeholder 2"/>
          <p:cNvSpPr>
            <a:spLocks noGrp="1"/>
          </p:cNvSpPr>
          <p:nvPr>
            <p:ph type="pic" idx="1"/>
          </p:nvPr>
        </p:nvSpPr>
        <p:spPr>
          <a:xfrm>
            <a:off x="2389719" y="612775"/>
            <a:ext cx="7315200" cy="4114800"/>
          </a:xfrm>
        </p:spPr>
        <p:txBody>
          <a:bodyPr rtlCol="0">
            <a:normAutofit/>
          </a:bodyPr>
          <a:lstStyle>
            <a:lvl1pPr marL="0" indent="0">
              <a:buNone/>
              <a:defRPr sz="4217"/>
            </a:lvl1pPr>
            <a:lvl2pPr marL="609228" indent="0">
              <a:buNone/>
              <a:defRPr sz="3761"/>
            </a:lvl2pPr>
            <a:lvl3pPr marL="1218456" indent="0">
              <a:buNone/>
              <a:defRPr sz="3191"/>
            </a:lvl3pPr>
            <a:lvl4pPr marL="1827686" indent="0">
              <a:buNone/>
              <a:defRPr sz="2622"/>
            </a:lvl4pPr>
            <a:lvl5pPr marL="2436914" indent="0">
              <a:buNone/>
              <a:defRPr sz="2622"/>
            </a:lvl5pPr>
            <a:lvl6pPr marL="3046142" indent="0">
              <a:buNone/>
              <a:defRPr sz="2622"/>
            </a:lvl6pPr>
            <a:lvl7pPr marL="3655371" indent="0">
              <a:buNone/>
              <a:defRPr sz="2622"/>
            </a:lvl7pPr>
            <a:lvl8pPr marL="4264600" indent="0">
              <a:buNone/>
              <a:defRPr sz="2622"/>
            </a:lvl8pPr>
            <a:lvl9pPr marL="4873828" indent="0">
              <a:buNone/>
              <a:defRPr sz="2622"/>
            </a:lvl9pPr>
          </a:lstStyle>
          <a:p>
            <a:pPr lvl="0"/>
            <a:endParaRPr lang="en-US" noProof="0"/>
          </a:p>
        </p:txBody>
      </p:sp>
      <p:sp>
        <p:nvSpPr>
          <p:cNvPr id="4" name="Text Placeholder 3"/>
          <p:cNvSpPr>
            <a:spLocks noGrp="1"/>
          </p:cNvSpPr>
          <p:nvPr>
            <p:ph type="body" sz="half" idx="2"/>
          </p:nvPr>
        </p:nvSpPr>
        <p:spPr>
          <a:xfrm>
            <a:off x="2389719" y="5367338"/>
            <a:ext cx="7315200" cy="8048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641E8F01-185D-4CC0-813D-17E8E4274769}" type="slidenum">
              <a:rPr lang="en-US"/>
              <a:pPr>
                <a:defRPr/>
              </a:pPr>
              <a:t>‹#›</a:t>
            </a:fld>
            <a:endParaRPr lang="en-US"/>
          </a:p>
        </p:txBody>
      </p:sp>
    </p:spTree>
    <p:extLst>
      <p:ext uri="{BB962C8B-B14F-4D97-AF65-F5344CB8AC3E}">
        <p14:creationId xmlns:p14="http://schemas.microsoft.com/office/powerpoint/2010/main" val="160705631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B60296EE-E859-4D61-BFD7-B9A60B622705}" type="slidenum">
              <a:rPr lang="en-US"/>
              <a:pPr>
                <a:defRPr/>
              </a:pPr>
              <a:t>‹#›</a:t>
            </a:fld>
            <a:endParaRPr lang="en-US"/>
          </a:p>
        </p:txBody>
      </p:sp>
    </p:spTree>
    <p:extLst>
      <p:ext uri="{BB962C8B-B14F-4D97-AF65-F5344CB8AC3E}">
        <p14:creationId xmlns:p14="http://schemas.microsoft.com/office/powerpoint/2010/main" val="39676915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199" y="274639"/>
            <a:ext cx="2743201"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2"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43E00F92-7421-4D98-B9DC-6F6B9626168C}" type="slidenum">
              <a:rPr lang="en-US"/>
              <a:pPr>
                <a:defRPr/>
              </a:pPr>
              <a:t>‹#›</a:t>
            </a:fld>
            <a:endParaRPr lang="en-US"/>
          </a:p>
        </p:txBody>
      </p:sp>
    </p:spTree>
    <p:extLst>
      <p:ext uri="{BB962C8B-B14F-4D97-AF65-F5344CB8AC3E}">
        <p14:creationId xmlns:p14="http://schemas.microsoft.com/office/powerpoint/2010/main" val="322347048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le 3"/>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178199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67309287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7855368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96601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9819697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434830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
        <p:nvSpPr>
          <p:cNvPr id="2" name="Title 1"/>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19373330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15/12/2024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840477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155154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239103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9517288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06246111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40656721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34D04B-1D88-478D-A8FB-6FFD72984813}" type="datetimeFigureOut">
              <a:rPr lang="en-GB" smtClean="0"/>
              <a:t>15/12/2024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0EBF8C-532C-411B-885C-938D5AF787CD}" type="slidenum">
              <a:rPr lang="en-GB" smtClean="0"/>
              <a:t>‹#›</a:t>
            </a:fld>
            <a:endParaRPr lang="en-GB"/>
          </a:p>
        </p:txBody>
      </p:sp>
    </p:spTree>
    <p:extLst>
      <p:ext uri="{BB962C8B-B14F-4D97-AF65-F5344CB8AC3E}">
        <p14:creationId xmlns:p14="http://schemas.microsoft.com/office/powerpoint/2010/main" val="234333848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388008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90184586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135287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31578546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15/12/2024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61794379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0425348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99473743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2067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883947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5327150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21408456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4418723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1831232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1642316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166505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15/12/2024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8774182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0279672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9995098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3890572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955041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280786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021865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18613585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0501" y="152400"/>
            <a:ext cx="718217" cy="242803"/>
          </a:xfrm>
          <a:prstGeom prst="rect">
            <a:avLst/>
          </a:prstGeom>
        </p:spPr>
      </p:pic>
    </p:spTree>
    <p:extLst>
      <p:ext uri="{BB962C8B-B14F-4D97-AF65-F5344CB8AC3E}">
        <p14:creationId xmlns:p14="http://schemas.microsoft.com/office/powerpoint/2010/main" val="19748455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9119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1687734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15/12/2024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4869991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5485233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5350209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32517873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19528218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480976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98511251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1484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56155638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75648332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12/15/2024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933246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15/12/2024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70250724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3870622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64260878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498006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73077" y="132684"/>
            <a:ext cx="1247473" cy="1234936"/>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8" y="3429001"/>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3"/>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ECA707E9-C3E2-41E4-9381-B933151D5F8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7000" y="132684"/>
            <a:ext cx="3338914" cy="1143051"/>
          </a:xfrm>
          <a:prstGeom prst="rect">
            <a:avLst/>
          </a:prstGeom>
        </p:spPr>
      </p:pic>
    </p:spTree>
    <p:extLst>
      <p:ext uri="{BB962C8B-B14F-4D97-AF65-F5344CB8AC3E}">
        <p14:creationId xmlns:p14="http://schemas.microsoft.com/office/powerpoint/2010/main" val="25142595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9022883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5195708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30193802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3"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635724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8"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200" y="1592265"/>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5135425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8"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400798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0.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theme" Target="../theme/theme10.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126.xml"/><Relationship Id="rId2" Type="http://schemas.openxmlformats.org/officeDocument/2006/relationships/slideLayout" Target="../slideLayouts/slideLayout125.xml"/><Relationship Id="rId1" Type="http://schemas.openxmlformats.org/officeDocument/2006/relationships/slideLayout" Target="../slideLayouts/slideLayout124.xml"/><Relationship Id="rId6" Type="http://schemas.openxmlformats.org/officeDocument/2006/relationships/image" Target="../media/image8.png"/><Relationship Id="rId5" Type="http://schemas.openxmlformats.org/officeDocument/2006/relationships/theme" Target="../theme/theme11.xml"/><Relationship Id="rId4" Type="http://schemas.openxmlformats.org/officeDocument/2006/relationships/slideLayout" Target="../slideLayouts/slideLayout127.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5.xml"/><Relationship Id="rId13" Type="http://schemas.openxmlformats.org/officeDocument/2006/relationships/theme" Target="../theme/theme12.xml"/><Relationship Id="rId3" Type="http://schemas.openxmlformats.org/officeDocument/2006/relationships/slideLayout" Target="../slideLayouts/slideLayout130.xml"/><Relationship Id="rId7" Type="http://schemas.openxmlformats.org/officeDocument/2006/relationships/slideLayout" Target="../slideLayouts/slideLayout134.xml"/><Relationship Id="rId12" Type="http://schemas.openxmlformats.org/officeDocument/2006/relationships/slideLayout" Target="../slideLayouts/slideLayout139.xml"/><Relationship Id="rId2" Type="http://schemas.openxmlformats.org/officeDocument/2006/relationships/slideLayout" Target="../slideLayouts/slideLayout129.xml"/><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0" Type="http://schemas.openxmlformats.org/officeDocument/2006/relationships/slideLayout" Target="../slideLayouts/slideLayout137.xml"/><Relationship Id="rId4" Type="http://schemas.openxmlformats.org/officeDocument/2006/relationships/slideLayout" Target="../slideLayouts/slideLayout131.xml"/><Relationship Id="rId9" Type="http://schemas.openxmlformats.org/officeDocument/2006/relationships/slideLayout" Target="../slideLayouts/slideLayout136.xml"/><Relationship Id="rId14" Type="http://schemas.openxmlformats.org/officeDocument/2006/relationships/image" Target="../media/image18.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7.xml"/><Relationship Id="rId13" Type="http://schemas.openxmlformats.org/officeDocument/2006/relationships/slideLayout" Target="../slideLayouts/slideLayout152.xml"/><Relationship Id="rId3" Type="http://schemas.openxmlformats.org/officeDocument/2006/relationships/slideLayout" Target="../slideLayouts/slideLayout142.xml"/><Relationship Id="rId7" Type="http://schemas.openxmlformats.org/officeDocument/2006/relationships/slideLayout" Target="../slideLayouts/slideLayout146.xml"/><Relationship Id="rId12" Type="http://schemas.openxmlformats.org/officeDocument/2006/relationships/slideLayout" Target="../slideLayouts/slideLayout151.xml"/><Relationship Id="rId2" Type="http://schemas.openxmlformats.org/officeDocument/2006/relationships/slideLayout" Target="../slideLayouts/slideLayout141.xml"/><Relationship Id="rId1" Type="http://schemas.openxmlformats.org/officeDocument/2006/relationships/slideLayout" Target="../slideLayouts/slideLayout140.xml"/><Relationship Id="rId6" Type="http://schemas.openxmlformats.org/officeDocument/2006/relationships/slideLayout" Target="../slideLayouts/slideLayout145.xml"/><Relationship Id="rId11" Type="http://schemas.openxmlformats.org/officeDocument/2006/relationships/slideLayout" Target="../slideLayouts/slideLayout150.xml"/><Relationship Id="rId5" Type="http://schemas.openxmlformats.org/officeDocument/2006/relationships/slideLayout" Target="../slideLayouts/slideLayout144.xml"/><Relationship Id="rId15" Type="http://schemas.openxmlformats.org/officeDocument/2006/relationships/image" Target="../media/image1.png"/><Relationship Id="rId10" Type="http://schemas.openxmlformats.org/officeDocument/2006/relationships/slideLayout" Target="../slideLayouts/slideLayout149.xml"/><Relationship Id="rId4" Type="http://schemas.openxmlformats.org/officeDocument/2006/relationships/slideLayout" Target="../slideLayouts/slideLayout143.xml"/><Relationship Id="rId9" Type="http://schemas.openxmlformats.org/officeDocument/2006/relationships/slideLayout" Target="../slideLayouts/slideLayout148.xml"/><Relationship Id="rId1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60.xml"/><Relationship Id="rId13" Type="http://schemas.openxmlformats.org/officeDocument/2006/relationships/image" Target="../media/image18.png"/><Relationship Id="rId3" Type="http://schemas.openxmlformats.org/officeDocument/2006/relationships/slideLayout" Target="../slideLayouts/slideLayout155.xml"/><Relationship Id="rId7" Type="http://schemas.openxmlformats.org/officeDocument/2006/relationships/slideLayout" Target="../slideLayouts/slideLayout159.xml"/><Relationship Id="rId12" Type="http://schemas.openxmlformats.org/officeDocument/2006/relationships/theme" Target="../theme/theme14.xml"/><Relationship Id="rId2" Type="http://schemas.openxmlformats.org/officeDocument/2006/relationships/slideLayout" Target="../slideLayouts/slideLayout154.xml"/><Relationship Id="rId1" Type="http://schemas.openxmlformats.org/officeDocument/2006/relationships/slideLayout" Target="../slideLayouts/slideLayout153.xml"/><Relationship Id="rId6" Type="http://schemas.openxmlformats.org/officeDocument/2006/relationships/slideLayout" Target="../slideLayouts/slideLayout158.xml"/><Relationship Id="rId11" Type="http://schemas.openxmlformats.org/officeDocument/2006/relationships/slideLayout" Target="../slideLayouts/slideLayout163.xml"/><Relationship Id="rId5" Type="http://schemas.openxmlformats.org/officeDocument/2006/relationships/slideLayout" Target="../slideLayouts/slideLayout157.xml"/><Relationship Id="rId10" Type="http://schemas.openxmlformats.org/officeDocument/2006/relationships/slideLayout" Target="../slideLayouts/slideLayout162.xml"/><Relationship Id="rId4" Type="http://schemas.openxmlformats.org/officeDocument/2006/relationships/slideLayout" Target="../slideLayouts/slideLayout156.xml"/><Relationship Id="rId9" Type="http://schemas.openxmlformats.org/officeDocument/2006/relationships/slideLayout" Target="../slideLayouts/slideLayout161.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71.xml"/><Relationship Id="rId13" Type="http://schemas.openxmlformats.org/officeDocument/2006/relationships/image" Target="../media/image18.png"/><Relationship Id="rId3" Type="http://schemas.openxmlformats.org/officeDocument/2006/relationships/slideLayout" Target="../slideLayouts/slideLayout166.xml"/><Relationship Id="rId7" Type="http://schemas.openxmlformats.org/officeDocument/2006/relationships/slideLayout" Target="../slideLayouts/slideLayout170.xml"/><Relationship Id="rId12" Type="http://schemas.openxmlformats.org/officeDocument/2006/relationships/theme" Target="../theme/theme15.xml"/><Relationship Id="rId2" Type="http://schemas.openxmlformats.org/officeDocument/2006/relationships/slideLayout" Target="../slideLayouts/slideLayout165.xml"/><Relationship Id="rId1" Type="http://schemas.openxmlformats.org/officeDocument/2006/relationships/slideLayout" Target="../slideLayouts/slideLayout164.xml"/><Relationship Id="rId6" Type="http://schemas.openxmlformats.org/officeDocument/2006/relationships/slideLayout" Target="../slideLayouts/slideLayout169.xml"/><Relationship Id="rId11" Type="http://schemas.openxmlformats.org/officeDocument/2006/relationships/slideLayout" Target="../slideLayouts/slideLayout174.xml"/><Relationship Id="rId5" Type="http://schemas.openxmlformats.org/officeDocument/2006/relationships/slideLayout" Target="../slideLayouts/slideLayout168.xml"/><Relationship Id="rId10" Type="http://schemas.openxmlformats.org/officeDocument/2006/relationships/slideLayout" Target="../slideLayouts/slideLayout173.xml"/><Relationship Id="rId4" Type="http://schemas.openxmlformats.org/officeDocument/2006/relationships/slideLayout" Target="../slideLayouts/slideLayout167.xml"/><Relationship Id="rId9" Type="http://schemas.openxmlformats.org/officeDocument/2006/relationships/slideLayout" Target="../slideLayouts/slideLayout172.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82.xml"/><Relationship Id="rId3" Type="http://schemas.openxmlformats.org/officeDocument/2006/relationships/slideLayout" Target="../slideLayouts/slideLayout177.xml"/><Relationship Id="rId7" Type="http://schemas.openxmlformats.org/officeDocument/2006/relationships/slideLayout" Target="../slideLayouts/slideLayout181.xml"/><Relationship Id="rId2" Type="http://schemas.openxmlformats.org/officeDocument/2006/relationships/slideLayout" Target="../slideLayouts/slideLayout176.xml"/><Relationship Id="rId1" Type="http://schemas.openxmlformats.org/officeDocument/2006/relationships/slideLayout" Target="../slideLayouts/slideLayout175.xml"/><Relationship Id="rId6" Type="http://schemas.openxmlformats.org/officeDocument/2006/relationships/slideLayout" Target="../slideLayouts/slideLayout180.xml"/><Relationship Id="rId5" Type="http://schemas.openxmlformats.org/officeDocument/2006/relationships/slideLayout" Target="../slideLayouts/slideLayout179.xml"/><Relationship Id="rId10" Type="http://schemas.openxmlformats.org/officeDocument/2006/relationships/image" Target="../media/image3.emf"/><Relationship Id="rId4" Type="http://schemas.openxmlformats.org/officeDocument/2006/relationships/slideLayout" Target="../slideLayouts/slideLayout178.xml"/><Relationship Id="rId9" Type="http://schemas.openxmlformats.org/officeDocument/2006/relationships/theme" Target="../theme/theme16.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90.xml"/><Relationship Id="rId13" Type="http://schemas.openxmlformats.org/officeDocument/2006/relationships/theme" Target="../theme/theme17.xml"/><Relationship Id="rId3" Type="http://schemas.openxmlformats.org/officeDocument/2006/relationships/slideLayout" Target="../slideLayouts/slideLayout185.xml"/><Relationship Id="rId7" Type="http://schemas.openxmlformats.org/officeDocument/2006/relationships/slideLayout" Target="../slideLayouts/slideLayout189.xml"/><Relationship Id="rId12" Type="http://schemas.openxmlformats.org/officeDocument/2006/relationships/slideLayout" Target="../slideLayouts/slideLayout194.xml"/><Relationship Id="rId2" Type="http://schemas.openxmlformats.org/officeDocument/2006/relationships/slideLayout" Target="../slideLayouts/slideLayout184.xml"/><Relationship Id="rId1" Type="http://schemas.openxmlformats.org/officeDocument/2006/relationships/slideLayout" Target="../slideLayouts/slideLayout183.xml"/><Relationship Id="rId6" Type="http://schemas.openxmlformats.org/officeDocument/2006/relationships/slideLayout" Target="../slideLayouts/slideLayout188.xml"/><Relationship Id="rId11" Type="http://schemas.openxmlformats.org/officeDocument/2006/relationships/slideLayout" Target="../slideLayouts/slideLayout193.xml"/><Relationship Id="rId5" Type="http://schemas.openxmlformats.org/officeDocument/2006/relationships/slideLayout" Target="../slideLayouts/slideLayout187.xml"/><Relationship Id="rId10" Type="http://schemas.openxmlformats.org/officeDocument/2006/relationships/slideLayout" Target="../slideLayouts/slideLayout192.xml"/><Relationship Id="rId4" Type="http://schemas.openxmlformats.org/officeDocument/2006/relationships/slideLayout" Target="../slideLayouts/slideLayout186.xml"/><Relationship Id="rId9" Type="http://schemas.openxmlformats.org/officeDocument/2006/relationships/slideLayout" Target="../slideLayouts/slideLayout191.xml"/><Relationship Id="rId14" Type="http://schemas.openxmlformats.org/officeDocument/2006/relationships/image" Target="../media/image1.pn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02.xml"/><Relationship Id="rId13" Type="http://schemas.openxmlformats.org/officeDocument/2006/relationships/theme" Target="../theme/theme18.xml"/><Relationship Id="rId3" Type="http://schemas.openxmlformats.org/officeDocument/2006/relationships/slideLayout" Target="../slideLayouts/slideLayout197.xml"/><Relationship Id="rId7" Type="http://schemas.openxmlformats.org/officeDocument/2006/relationships/slideLayout" Target="../slideLayouts/slideLayout201.xml"/><Relationship Id="rId12" Type="http://schemas.openxmlformats.org/officeDocument/2006/relationships/slideLayout" Target="../slideLayouts/slideLayout206.xml"/><Relationship Id="rId2" Type="http://schemas.openxmlformats.org/officeDocument/2006/relationships/slideLayout" Target="../slideLayouts/slideLayout196.xml"/><Relationship Id="rId1" Type="http://schemas.openxmlformats.org/officeDocument/2006/relationships/slideLayout" Target="../slideLayouts/slideLayout195.xml"/><Relationship Id="rId6" Type="http://schemas.openxmlformats.org/officeDocument/2006/relationships/slideLayout" Target="../slideLayouts/slideLayout200.xml"/><Relationship Id="rId11" Type="http://schemas.openxmlformats.org/officeDocument/2006/relationships/slideLayout" Target="../slideLayouts/slideLayout205.xml"/><Relationship Id="rId5" Type="http://schemas.openxmlformats.org/officeDocument/2006/relationships/slideLayout" Target="../slideLayouts/slideLayout199.xml"/><Relationship Id="rId10" Type="http://schemas.openxmlformats.org/officeDocument/2006/relationships/slideLayout" Target="../slideLayouts/slideLayout204.xml"/><Relationship Id="rId4" Type="http://schemas.openxmlformats.org/officeDocument/2006/relationships/slideLayout" Target="../slideLayouts/slideLayout198.xml"/><Relationship Id="rId9" Type="http://schemas.openxmlformats.org/officeDocument/2006/relationships/slideLayout" Target="../slideLayouts/slideLayout203.xml"/><Relationship Id="rId14" Type="http://schemas.openxmlformats.org/officeDocument/2006/relationships/image" Target="../media/image1.png"/></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14.xml"/><Relationship Id="rId13" Type="http://schemas.openxmlformats.org/officeDocument/2006/relationships/slideLayout" Target="../slideLayouts/slideLayout219.xml"/><Relationship Id="rId3" Type="http://schemas.openxmlformats.org/officeDocument/2006/relationships/slideLayout" Target="../slideLayouts/slideLayout209.xml"/><Relationship Id="rId7" Type="http://schemas.openxmlformats.org/officeDocument/2006/relationships/slideLayout" Target="../slideLayouts/slideLayout213.xml"/><Relationship Id="rId12" Type="http://schemas.openxmlformats.org/officeDocument/2006/relationships/slideLayout" Target="../slideLayouts/slideLayout218.xml"/><Relationship Id="rId2" Type="http://schemas.openxmlformats.org/officeDocument/2006/relationships/slideLayout" Target="../slideLayouts/slideLayout208.xml"/><Relationship Id="rId1" Type="http://schemas.openxmlformats.org/officeDocument/2006/relationships/slideLayout" Target="../slideLayouts/slideLayout207.xml"/><Relationship Id="rId6" Type="http://schemas.openxmlformats.org/officeDocument/2006/relationships/slideLayout" Target="../slideLayouts/slideLayout212.xml"/><Relationship Id="rId11" Type="http://schemas.openxmlformats.org/officeDocument/2006/relationships/slideLayout" Target="../slideLayouts/slideLayout217.xml"/><Relationship Id="rId5" Type="http://schemas.openxmlformats.org/officeDocument/2006/relationships/slideLayout" Target="../slideLayouts/slideLayout211.xml"/><Relationship Id="rId15" Type="http://schemas.openxmlformats.org/officeDocument/2006/relationships/image" Target="../media/image1.png"/><Relationship Id="rId10" Type="http://schemas.openxmlformats.org/officeDocument/2006/relationships/slideLayout" Target="../slideLayouts/slideLayout216.xml"/><Relationship Id="rId4" Type="http://schemas.openxmlformats.org/officeDocument/2006/relationships/slideLayout" Target="../slideLayouts/slideLayout210.xml"/><Relationship Id="rId9" Type="http://schemas.openxmlformats.org/officeDocument/2006/relationships/slideLayout" Target="../slideLayouts/slideLayout215.xml"/><Relationship Id="rId14" Type="http://schemas.openxmlformats.org/officeDocument/2006/relationships/theme" Target="../theme/theme1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20.xml.rels><?xml version="1.0" encoding="UTF-8" standalone="yes"?>
<Relationships xmlns="http://schemas.openxmlformats.org/package/2006/relationships"><Relationship Id="rId3" Type="http://schemas.openxmlformats.org/officeDocument/2006/relationships/slideLayout" Target="../slideLayouts/slideLayout222.xml"/><Relationship Id="rId2" Type="http://schemas.openxmlformats.org/officeDocument/2006/relationships/slideLayout" Target="../slideLayouts/slideLayout221.xml"/><Relationship Id="rId1" Type="http://schemas.openxmlformats.org/officeDocument/2006/relationships/slideLayout" Target="../slideLayouts/slideLayout220.xml"/><Relationship Id="rId6" Type="http://schemas.openxmlformats.org/officeDocument/2006/relationships/theme" Target="../theme/theme20.xml"/><Relationship Id="rId5" Type="http://schemas.openxmlformats.org/officeDocument/2006/relationships/slideLayout" Target="../slideLayouts/slideLayout224.xml"/><Relationship Id="rId4" Type="http://schemas.openxmlformats.org/officeDocument/2006/relationships/slideLayout" Target="../slideLayouts/slideLayout223.xml"/></Relationships>
</file>

<file path=ppt/slideMasters/_rels/slideMaster21.xml.rels><?xml version="1.0" encoding="UTF-8" standalone="yes"?>
<Relationships xmlns="http://schemas.openxmlformats.org/package/2006/relationships"><Relationship Id="rId13" Type="http://schemas.openxmlformats.org/officeDocument/2006/relationships/slideLayout" Target="../slideLayouts/slideLayout237.xml"/><Relationship Id="rId18" Type="http://schemas.openxmlformats.org/officeDocument/2006/relationships/slideLayout" Target="../slideLayouts/slideLayout242.xml"/><Relationship Id="rId26" Type="http://schemas.openxmlformats.org/officeDocument/2006/relationships/slideLayout" Target="../slideLayouts/slideLayout250.xml"/><Relationship Id="rId3" Type="http://schemas.openxmlformats.org/officeDocument/2006/relationships/slideLayout" Target="../slideLayouts/slideLayout227.xml"/><Relationship Id="rId21" Type="http://schemas.openxmlformats.org/officeDocument/2006/relationships/slideLayout" Target="../slideLayouts/slideLayout245.xml"/><Relationship Id="rId34" Type="http://schemas.openxmlformats.org/officeDocument/2006/relationships/slideLayout" Target="../slideLayouts/slideLayout258.xml"/><Relationship Id="rId7" Type="http://schemas.openxmlformats.org/officeDocument/2006/relationships/slideLayout" Target="../slideLayouts/slideLayout231.xml"/><Relationship Id="rId12" Type="http://schemas.openxmlformats.org/officeDocument/2006/relationships/slideLayout" Target="../slideLayouts/slideLayout236.xml"/><Relationship Id="rId17" Type="http://schemas.openxmlformats.org/officeDocument/2006/relationships/slideLayout" Target="../slideLayouts/slideLayout241.xml"/><Relationship Id="rId25" Type="http://schemas.openxmlformats.org/officeDocument/2006/relationships/slideLayout" Target="../slideLayouts/slideLayout249.xml"/><Relationship Id="rId33" Type="http://schemas.openxmlformats.org/officeDocument/2006/relationships/slideLayout" Target="../slideLayouts/slideLayout257.xml"/><Relationship Id="rId2" Type="http://schemas.openxmlformats.org/officeDocument/2006/relationships/slideLayout" Target="../slideLayouts/slideLayout226.xml"/><Relationship Id="rId16" Type="http://schemas.openxmlformats.org/officeDocument/2006/relationships/slideLayout" Target="../slideLayouts/slideLayout240.xml"/><Relationship Id="rId20" Type="http://schemas.openxmlformats.org/officeDocument/2006/relationships/slideLayout" Target="../slideLayouts/slideLayout244.xml"/><Relationship Id="rId29" Type="http://schemas.openxmlformats.org/officeDocument/2006/relationships/slideLayout" Target="../slideLayouts/slideLayout253.xml"/><Relationship Id="rId1" Type="http://schemas.openxmlformats.org/officeDocument/2006/relationships/slideLayout" Target="../slideLayouts/slideLayout225.xml"/><Relationship Id="rId6" Type="http://schemas.openxmlformats.org/officeDocument/2006/relationships/slideLayout" Target="../slideLayouts/slideLayout230.xml"/><Relationship Id="rId11" Type="http://schemas.openxmlformats.org/officeDocument/2006/relationships/slideLayout" Target="../slideLayouts/slideLayout235.xml"/><Relationship Id="rId24" Type="http://schemas.openxmlformats.org/officeDocument/2006/relationships/slideLayout" Target="../slideLayouts/slideLayout248.xml"/><Relationship Id="rId32" Type="http://schemas.openxmlformats.org/officeDocument/2006/relationships/slideLayout" Target="../slideLayouts/slideLayout256.xml"/><Relationship Id="rId5" Type="http://schemas.openxmlformats.org/officeDocument/2006/relationships/slideLayout" Target="../slideLayouts/slideLayout229.xml"/><Relationship Id="rId15" Type="http://schemas.openxmlformats.org/officeDocument/2006/relationships/slideLayout" Target="../slideLayouts/slideLayout239.xml"/><Relationship Id="rId23" Type="http://schemas.openxmlformats.org/officeDocument/2006/relationships/slideLayout" Target="../slideLayouts/slideLayout247.xml"/><Relationship Id="rId28" Type="http://schemas.openxmlformats.org/officeDocument/2006/relationships/slideLayout" Target="../slideLayouts/slideLayout252.xml"/><Relationship Id="rId36" Type="http://schemas.openxmlformats.org/officeDocument/2006/relationships/image" Target="../media/image23.emf"/><Relationship Id="rId10" Type="http://schemas.openxmlformats.org/officeDocument/2006/relationships/slideLayout" Target="../slideLayouts/slideLayout234.xml"/><Relationship Id="rId19" Type="http://schemas.openxmlformats.org/officeDocument/2006/relationships/slideLayout" Target="../slideLayouts/slideLayout243.xml"/><Relationship Id="rId31" Type="http://schemas.openxmlformats.org/officeDocument/2006/relationships/slideLayout" Target="../slideLayouts/slideLayout255.xml"/><Relationship Id="rId4" Type="http://schemas.openxmlformats.org/officeDocument/2006/relationships/slideLayout" Target="../slideLayouts/slideLayout228.xml"/><Relationship Id="rId9" Type="http://schemas.openxmlformats.org/officeDocument/2006/relationships/slideLayout" Target="../slideLayouts/slideLayout233.xml"/><Relationship Id="rId14" Type="http://schemas.openxmlformats.org/officeDocument/2006/relationships/slideLayout" Target="../slideLayouts/slideLayout238.xml"/><Relationship Id="rId22" Type="http://schemas.openxmlformats.org/officeDocument/2006/relationships/slideLayout" Target="../slideLayouts/slideLayout246.xml"/><Relationship Id="rId27" Type="http://schemas.openxmlformats.org/officeDocument/2006/relationships/slideLayout" Target="../slideLayouts/slideLayout251.xml"/><Relationship Id="rId30" Type="http://schemas.openxmlformats.org/officeDocument/2006/relationships/slideLayout" Target="../slideLayouts/slideLayout254.xml"/><Relationship Id="rId35" Type="http://schemas.openxmlformats.org/officeDocument/2006/relationships/theme" Target="../theme/theme21.xml"/><Relationship Id="rId8" Type="http://schemas.openxmlformats.org/officeDocument/2006/relationships/slideLayout" Target="../slideLayouts/slideLayout23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image" Target="../media/image3.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image" Target="../media/image1.png"/><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8.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image" Target="../media/image7.png"/><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theme" Target="../theme/theme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theme" Target="../theme/theme7.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image" Target="../media/image1.png"/><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18" Type="http://schemas.openxmlformats.org/officeDocument/2006/relationships/slideLayout" Target="../slideLayouts/slideLayout108.xml"/><Relationship Id="rId3" Type="http://schemas.openxmlformats.org/officeDocument/2006/relationships/slideLayout" Target="../slideLayouts/slideLayout93.xml"/><Relationship Id="rId21" Type="http://schemas.openxmlformats.org/officeDocument/2006/relationships/slideLayout" Target="../slideLayouts/slideLayout111.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slideLayout" Target="../slideLayouts/slideLayout107.xml"/><Relationship Id="rId2" Type="http://schemas.openxmlformats.org/officeDocument/2006/relationships/slideLayout" Target="../slideLayouts/slideLayout92.xml"/><Relationship Id="rId16" Type="http://schemas.openxmlformats.org/officeDocument/2006/relationships/slideLayout" Target="../slideLayouts/slideLayout106.xml"/><Relationship Id="rId20" Type="http://schemas.openxmlformats.org/officeDocument/2006/relationships/slideLayout" Target="../slideLayouts/slideLayout110.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24" Type="http://schemas.openxmlformats.org/officeDocument/2006/relationships/image" Target="../media/image11.png"/><Relationship Id="rId5" Type="http://schemas.openxmlformats.org/officeDocument/2006/relationships/slideLayout" Target="../slideLayouts/slideLayout95.xml"/><Relationship Id="rId15" Type="http://schemas.openxmlformats.org/officeDocument/2006/relationships/slideLayout" Target="../slideLayouts/slideLayout105.xml"/><Relationship Id="rId23" Type="http://schemas.openxmlformats.org/officeDocument/2006/relationships/theme" Target="../theme/theme9.xml"/><Relationship Id="rId10" Type="http://schemas.openxmlformats.org/officeDocument/2006/relationships/slideLayout" Target="../slideLayouts/slideLayout100.xml"/><Relationship Id="rId19" Type="http://schemas.openxmlformats.org/officeDocument/2006/relationships/slideLayout" Target="../slideLayouts/slideLayout109.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 Id="rId22" Type="http://schemas.openxmlformats.org/officeDocument/2006/relationships/slideLayout" Target="../slideLayouts/slideLayout1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15/12/2024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48424954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4053"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AFC433-891E-DEE0-A8B4-CD31C2340F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E49620C-DB43-DCE7-F81D-8E536DA68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5073FB9-0AA1-4E9D-3940-FBAF2A4018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800E69-0DFE-4BA2-857C-D81296BCF8CF}" type="datetimeFigureOut">
              <a:rPr lang="en-GB" smtClean="0"/>
              <a:t>15/12/2024</a:t>
            </a:fld>
            <a:endParaRPr lang="en-GB"/>
          </a:p>
        </p:txBody>
      </p:sp>
      <p:sp>
        <p:nvSpPr>
          <p:cNvPr id="5" name="Footer Placeholder 4">
            <a:extLst>
              <a:ext uri="{FF2B5EF4-FFF2-40B4-BE49-F238E27FC236}">
                <a16:creationId xmlns:a16="http://schemas.microsoft.com/office/drawing/2014/main" id="{26C6C1E9-3012-55EC-760F-B4B3C6836E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E8AF690-014E-7AAB-A7AB-1B3442BDE8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F5FC1A-9684-4071-8C56-D27C643B063E}" type="slidenum">
              <a:rPr lang="en-GB" smtClean="0"/>
              <a:t>‹#›</a:t>
            </a:fld>
            <a:endParaRPr lang="en-GB"/>
          </a:p>
        </p:txBody>
      </p:sp>
    </p:spTree>
    <p:extLst>
      <p:ext uri="{BB962C8B-B14F-4D97-AF65-F5344CB8AC3E}">
        <p14:creationId xmlns:p14="http://schemas.microsoft.com/office/powerpoint/2010/main" val="2005280106"/>
      </p:ext>
    </p:extLst>
  </p:cSld>
  <p:clrMap bg1="lt1" tx1="dk1" bg2="lt2" tx2="dk2" accent1="accent1" accent2="accent2" accent3="accent3" accent4="accent4" accent5="accent5" accent6="accent6" hlink="hlink" folHlink="folHlink"/>
  <p:sldLayoutIdLst>
    <p:sldLayoutId id="2147484113" r:id="rId1"/>
    <p:sldLayoutId id="2147484114" r:id="rId2"/>
    <p:sldLayoutId id="2147484115" r:id="rId3"/>
    <p:sldLayoutId id="2147484116" r:id="rId4"/>
    <p:sldLayoutId id="2147484117" r:id="rId5"/>
    <p:sldLayoutId id="2147484118" r:id="rId6"/>
    <p:sldLayoutId id="2147484119" r:id="rId7"/>
    <p:sldLayoutId id="2147484120" r:id="rId8"/>
    <p:sldLayoutId id="2147484121" r:id="rId9"/>
    <p:sldLayoutId id="2147484122" r:id="rId10"/>
    <p:sldLayoutId id="2147484123"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2736"/>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582009814"/>
      </p:ext>
    </p:extLst>
  </p:cSld>
  <p:clrMap bg1="lt1" tx1="dk1" bg2="lt2" tx2="dk2" accent1="accent1" accent2="accent2" accent3="accent3" accent4="accent4" accent5="accent5" accent6="accent6" hlink="hlink" folHlink="folHlink"/>
  <p:sldLayoutIdLst>
    <p:sldLayoutId id="2147484151" r:id="rId1"/>
    <p:sldLayoutId id="2147484152" r:id="rId2"/>
    <p:sldLayoutId id="2147484153" r:id="rId3"/>
    <p:sldLayoutId id="2147484154" r:id="rId4"/>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6"/>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6"/>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6"/>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1122374039"/>
      </p:ext>
    </p:extLst>
  </p:cSld>
  <p:clrMap bg1="lt1" tx1="dk1" bg2="lt2" tx2="dk2" accent1="accent1" accent2="accent2" accent3="accent3" accent4="accent4" accent5="accent5" accent6="accent6" hlink="hlink" folHlink="folHlink"/>
  <p:sldLayoutIdLst>
    <p:sldLayoutId id="2147484159" r:id="rId1"/>
    <p:sldLayoutId id="2147484160" r:id="rId2"/>
    <p:sldLayoutId id="2147484161" r:id="rId3"/>
    <p:sldLayoutId id="2147484162" r:id="rId4"/>
    <p:sldLayoutId id="2147484163" r:id="rId5"/>
    <p:sldLayoutId id="2147484164" r:id="rId6"/>
    <p:sldLayoutId id="2147484165" r:id="rId7"/>
    <p:sldLayoutId id="2147484166" r:id="rId8"/>
    <p:sldLayoutId id="2147484167" r:id="rId9"/>
    <p:sldLayoutId id="2147484168" r:id="rId10"/>
    <p:sldLayoutId id="2147484169" r:id="rId11"/>
    <p:sldLayoutId id="2147484170"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3415215840"/>
      </p:ext>
    </p:extLst>
  </p:cSld>
  <p:clrMap bg1="lt1" tx1="dk1" bg2="lt2" tx2="dk2" accent1="accent1" accent2="accent2" accent3="accent3" accent4="accent4" accent5="accent5" accent6="accent6" hlink="hlink" folHlink="folHlink"/>
  <p:sldLayoutIdLst>
    <p:sldLayoutId id="2147484173" r:id="rId1"/>
    <p:sldLayoutId id="2147484174" r:id="rId2"/>
    <p:sldLayoutId id="2147484175" r:id="rId3"/>
    <p:sldLayoutId id="2147484176" r:id="rId4"/>
    <p:sldLayoutId id="2147484177" r:id="rId5"/>
    <p:sldLayoutId id="2147484178" r:id="rId6"/>
    <p:sldLayoutId id="2147484179" r:id="rId7"/>
    <p:sldLayoutId id="2147484180" r:id="rId8"/>
    <p:sldLayoutId id="2147484181" r:id="rId9"/>
    <p:sldLayoutId id="2147484182" r:id="rId10"/>
    <p:sldLayoutId id="2147484183" r:id="rId11"/>
    <p:sldLayoutId id="2147484184" r:id="rId12"/>
    <p:sldLayoutId id="2147484185" r:id="rId13"/>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161377967"/>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 id="2147484194" r:id="rId8"/>
    <p:sldLayoutId id="2147484195" r:id="rId9"/>
    <p:sldLayoutId id="2147484196" r:id="rId10"/>
    <p:sldLayoutId id="2147484197"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298956412"/>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3" name="TextBox 2">
            <a:extLst>
              <a:ext uri="{FF2B5EF4-FFF2-40B4-BE49-F238E27FC236}">
                <a16:creationId xmlns:a16="http://schemas.microsoft.com/office/drawing/2014/main" id="{B31B05C2-FB23-3CD5-2196-E01CF1649E43}"/>
              </a:ext>
            </a:extLst>
          </p:cNvPr>
          <p:cNvSpPr txBox="1"/>
          <p:nvPr userDrawn="1"/>
        </p:nvSpPr>
        <p:spPr>
          <a:xfrm>
            <a:off x="683324" y="6249504"/>
            <a:ext cx="3727311" cy="553998"/>
          </a:xfrm>
          <a:prstGeom prst="rect">
            <a:avLst/>
          </a:prstGeom>
          <a:noFill/>
        </p:spPr>
        <p:txBody>
          <a:bodyPr wrap="square" rtlCol="0">
            <a:spAutoFit/>
          </a:bodyPr>
          <a:lstStyle/>
          <a:p>
            <a:r>
              <a:rPr lang="en-GB" sz="1000" b="1" dirty="0">
                <a:solidFill>
                  <a:schemeClr val="bg1"/>
                </a:solidFill>
              </a:rPr>
              <a:t>FCC Integrated Program</a:t>
            </a:r>
          </a:p>
          <a:p>
            <a:r>
              <a:rPr lang="en-US" sz="1000" b="1" dirty="0">
                <a:solidFill>
                  <a:schemeClr val="bg1"/>
                </a:solidFill>
              </a:rPr>
              <a:t>Frank Zimmermann</a:t>
            </a:r>
            <a:endParaRPr lang="en-US" sz="1000" b="0"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Town Hall Meeting on Israeli Input to ESU</a:t>
            </a:r>
            <a:endParaRPr lang="en-GB" sz="1000" b="0" dirty="0">
              <a:solidFill>
                <a:schemeClr val="bg1"/>
              </a:solidFill>
            </a:endParaRPr>
          </a:p>
        </p:txBody>
      </p:sp>
    </p:spTree>
    <p:extLst>
      <p:ext uri="{BB962C8B-B14F-4D97-AF65-F5344CB8AC3E}">
        <p14:creationId xmlns:p14="http://schemas.microsoft.com/office/powerpoint/2010/main" val="3916972534"/>
      </p:ext>
    </p:extLst>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4075732905"/>
      </p:ext>
    </p:extLst>
  </p:cSld>
  <p:clrMap bg1="lt1" tx1="dk1" bg2="lt2" tx2="dk2" accent1="accent1" accent2="accent2" accent3="accent3" accent4="accent4" accent5="accent5" accent6="accent6" hlink="hlink" folHlink="folHlink"/>
  <p:sldLayoutIdLst>
    <p:sldLayoutId id="2147484228" r:id="rId1"/>
    <p:sldLayoutId id="2147484229" r:id="rId2"/>
    <p:sldLayoutId id="2147484230" r:id="rId3"/>
    <p:sldLayoutId id="2147484231" r:id="rId4"/>
    <p:sldLayoutId id="2147484232" r:id="rId5"/>
    <p:sldLayoutId id="2147484233" r:id="rId6"/>
    <p:sldLayoutId id="2147484234" r:id="rId7"/>
    <p:sldLayoutId id="2147484235" r:id="rId8"/>
    <p:sldLayoutId id="2147484236" r:id="rId9"/>
    <p:sldLayoutId id="2147484237" r:id="rId10"/>
    <p:sldLayoutId id="2147484238" r:id="rId11"/>
    <p:sldLayoutId id="2147484239" r:id="rId12"/>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2212059029"/>
      </p:ext>
    </p:extLst>
  </p:cSld>
  <p:clrMap bg1="lt1" tx1="dk1" bg2="lt2" tx2="dk2" accent1="accent1" accent2="accent2" accent3="accent3" accent4="accent4" accent5="accent5" accent6="accent6" hlink="hlink" folHlink="folHlink"/>
  <p:sldLayoutIdLst>
    <p:sldLayoutId id="2147484242" r:id="rId1"/>
    <p:sldLayoutId id="2147484243" r:id="rId2"/>
    <p:sldLayoutId id="2147484244" r:id="rId3"/>
    <p:sldLayoutId id="2147484245" r:id="rId4"/>
    <p:sldLayoutId id="2147484246" r:id="rId5"/>
    <p:sldLayoutId id="2147484247" r:id="rId6"/>
    <p:sldLayoutId id="2147484248" r:id="rId7"/>
    <p:sldLayoutId id="2147484249" r:id="rId8"/>
    <p:sldLayoutId id="2147484250" r:id="rId9"/>
    <p:sldLayoutId id="2147484251" r:id="rId10"/>
    <p:sldLayoutId id="2147484252" r:id="rId11"/>
    <p:sldLayoutId id="2147484253" r:id="rId12"/>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2024-10-08</a:t>
            </a:r>
          </a:p>
        </p:txBody>
      </p:sp>
    </p:spTree>
    <p:extLst>
      <p:ext uri="{BB962C8B-B14F-4D97-AF65-F5344CB8AC3E}">
        <p14:creationId xmlns:p14="http://schemas.microsoft.com/office/powerpoint/2010/main" val="1183741405"/>
      </p:ext>
    </p:extLst>
  </p:cSld>
  <p:clrMap bg1="lt1" tx1="dk1" bg2="lt2" tx2="dk2" accent1="accent1" accent2="accent2" accent3="accent3" accent4="accent4" accent5="accent5" accent6="accent6" hlink="hlink" folHlink="folHlink"/>
  <p:sldLayoutIdLst>
    <p:sldLayoutId id="2147484264" r:id="rId1"/>
    <p:sldLayoutId id="2147484265" r:id="rId2"/>
    <p:sldLayoutId id="2147484266" r:id="rId3"/>
    <p:sldLayoutId id="2147484267" r:id="rId4"/>
    <p:sldLayoutId id="2147484268" r:id="rId5"/>
    <p:sldLayoutId id="2147484269" r:id="rId6"/>
    <p:sldLayoutId id="2147484270" r:id="rId7"/>
    <p:sldLayoutId id="2147484271" r:id="rId8"/>
    <p:sldLayoutId id="2147484272" r:id="rId9"/>
    <p:sldLayoutId id="2147484273" r:id="rId10"/>
    <p:sldLayoutId id="2147484274" r:id="rId11"/>
    <p:sldLayoutId id="2147484275" r:id="rId12"/>
    <p:sldLayoutId id="2147484276"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253070898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2736"/>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69892"/>
            <a:ext cx="385972" cy="226761"/>
          </a:xfrm>
          <a:prstGeom prst="rect">
            <a:avLst/>
          </a:prstGeom>
        </p:spPr>
        <p:txBody>
          <a:bodyPr vert="horz" wrap="none" lIns="91440" tIns="45720" rIns="91440" bIns="45720" rtlCol="0" anchor="ctr">
            <a:noAutofit/>
          </a:bodyPr>
          <a:lstStyle>
            <a:lvl1pPr algn="r">
              <a:lnSpc>
                <a:spcPts val="1651"/>
              </a:lnSpc>
              <a:defRPr sz="1067">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1404183627"/>
      </p:ext>
    </p:extLst>
  </p:cSld>
  <p:clrMap bg1="lt1" tx1="dk1" bg2="lt2" tx2="dk2" accent1="accent1" accent2="accent2" accent3="accent3" accent4="accent4" accent5="accent5" accent6="accent6" hlink="hlink" folHlink="folHlink"/>
  <p:sldLayoutIdLst>
    <p:sldLayoutId id="2147484286" r:id="rId1"/>
    <p:sldLayoutId id="2147484287" r:id="rId2"/>
    <p:sldLayoutId id="2147484288" r:id="rId3"/>
    <p:sldLayoutId id="2147484289" r:id="rId4"/>
    <p:sldLayoutId id="2147484291" r:id="rId5"/>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7719FEF2-6262-442A-8B9E-C58A73299CFD}" type="datetime1">
              <a:rPr lang="de-CH" noProof="0" smtClean="0"/>
              <a:t>15.12.2024</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US" noProof="0"/>
              <a:t>PSI Center for Accelerator Science and Engineering</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2046382433"/>
      </p:ext>
    </p:extLst>
  </p:cSld>
  <p:clrMap bg1="lt1" tx1="dk1" bg2="lt2" tx2="dk2" accent1="accent1" accent2="accent2" accent3="accent3" accent4="accent4" accent5="accent5" accent6="accent6" hlink="hlink" folHlink="folHlink"/>
  <p:sldLayoutIdLst>
    <p:sldLayoutId id="2147484293" r:id="rId1"/>
    <p:sldLayoutId id="2147484294" r:id="rId2"/>
    <p:sldLayoutId id="2147484295" r:id="rId3"/>
    <p:sldLayoutId id="2147484296" r:id="rId4"/>
    <p:sldLayoutId id="2147484297" r:id="rId5"/>
    <p:sldLayoutId id="2147484298" r:id="rId6"/>
    <p:sldLayoutId id="2147484299" r:id="rId7"/>
    <p:sldLayoutId id="2147484300" r:id="rId8"/>
    <p:sldLayoutId id="2147484301" r:id="rId9"/>
    <p:sldLayoutId id="2147484302" r:id="rId10"/>
    <p:sldLayoutId id="2147484303" r:id="rId11"/>
    <p:sldLayoutId id="2147484304" r:id="rId12"/>
    <p:sldLayoutId id="2147484305" r:id="rId13"/>
    <p:sldLayoutId id="2147484306" r:id="rId14"/>
    <p:sldLayoutId id="2147484307" r:id="rId15"/>
    <p:sldLayoutId id="2147484308" r:id="rId16"/>
    <p:sldLayoutId id="2147484309" r:id="rId17"/>
    <p:sldLayoutId id="2147484310" r:id="rId18"/>
    <p:sldLayoutId id="2147484311" r:id="rId19"/>
    <p:sldLayoutId id="2147484312" r:id="rId20"/>
    <p:sldLayoutId id="2147484313" r:id="rId21"/>
    <p:sldLayoutId id="2147484314" r:id="rId22"/>
    <p:sldLayoutId id="2147484315" r:id="rId23"/>
    <p:sldLayoutId id="2147484316" r:id="rId24"/>
    <p:sldLayoutId id="2147484317" r:id="rId25"/>
    <p:sldLayoutId id="2147484318" r:id="rId26"/>
    <p:sldLayoutId id="2147484319" r:id="rId27"/>
    <p:sldLayoutId id="2147484320" r:id="rId28"/>
    <p:sldLayoutId id="2147484321" r:id="rId29"/>
    <p:sldLayoutId id="2147484322" r:id="rId30"/>
    <p:sldLayoutId id="2147484323" r:id="rId31"/>
    <p:sldLayoutId id="2147484324" r:id="rId32"/>
    <p:sldLayoutId id="2147484325" r:id="rId33"/>
    <p:sldLayoutId id="2147484326"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A4A3A4"/>
          </p15:clr>
        </p15:guide>
        <p15:guide id="2" pos="7242">
          <p15:clr>
            <a:srgbClr val="A4A3A4"/>
          </p15:clr>
        </p15:guide>
        <p15:guide id="3" orient="horz" pos="4110">
          <p15:clr>
            <a:srgbClr val="A4A3A4"/>
          </p15:clr>
        </p15:guide>
        <p15:guide id="4" orient="horz" pos="913">
          <p15:clr>
            <a:srgbClr val="A4A3A4"/>
          </p15:clr>
        </p15:guide>
        <p15:guide id="5" pos="3772">
          <p15:clr>
            <a:srgbClr val="A4A3A4"/>
          </p15:clr>
        </p15:guide>
        <p15:guide id="6" pos="3908">
          <p15:clr>
            <a:srgbClr val="A4A3A4"/>
          </p15:clr>
        </p15:guide>
        <p15:guide id="7" pos="2751">
          <p15:clr>
            <a:srgbClr val="A4A3A4"/>
          </p15:clr>
        </p15:guide>
        <p15:guide id="8" pos="2615">
          <p15:clr>
            <a:srgbClr val="A4A3A4"/>
          </p15:clr>
        </p15:guide>
        <p15:guide id="9" pos="1595">
          <p15:clr>
            <a:srgbClr val="A4A3A4"/>
          </p15:clr>
        </p15:guide>
        <p15:guide id="10" pos="1459">
          <p15:clr>
            <a:srgbClr val="A4A3A4"/>
          </p15:clr>
        </p15:guide>
        <p15:guide id="11" pos="4929">
          <p15:clr>
            <a:srgbClr val="A4A3A4"/>
          </p15:clr>
        </p15:guide>
        <p15:guide id="12" pos="5065">
          <p15:clr>
            <a:srgbClr val="A4A3A4"/>
          </p15:clr>
        </p15:guide>
        <p15:guide id="13" pos="6085">
          <p15:clr>
            <a:srgbClr val="A4A3A4"/>
          </p15:clr>
        </p15:guide>
        <p15:guide id="14" pos="6221">
          <p15:clr>
            <a:srgbClr val="A4A3A4"/>
          </p15:clr>
        </p15:guide>
        <p15:guide id="15" pos="2172">
          <p15:clr>
            <a:srgbClr val="A4A3A4"/>
          </p15:clr>
        </p15:guide>
        <p15:guide id="16" pos="2036">
          <p15:clr>
            <a:srgbClr val="A4A3A4"/>
          </p15:clr>
        </p15:guide>
        <p15:guide id="17" pos="3194">
          <p15:clr>
            <a:srgbClr val="A4A3A4"/>
          </p15:clr>
        </p15:guide>
        <p15:guide id="18" pos="3330">
          <p15:clr>
            <a:srgbClr val="A4A3A4"/>
          </p15:clr>
        </p15:guide>
        <p15:guide id="19" pos="881">
          <p15:clr>
            <a:srgbClr val="A4A3A4"/>
          </p15:clr>
        </p15:guide>
        <p15:guide id="20" pos="1017">
          <p15:clr>
            <a:srgbClr val="A4A3A4"/>
          </p15:clr>
        </p15:guide>
        <p15:guide id="21" pos="4351">
          <p15:clr>
            <a:srgbClr val="A4A3A4"/>
          </p15:clr>
        </p15:guide>
        <p15:guide id="22" pos="4487">
          <p15:clr>
            <a:srgbClr val="A4A3A4"/>
          </p15:clr>
        </p15:guide>
        <p15:guide id="23" pos="5508">
          <p15:clr>
            <a:srgbClr val="A4A3A4"/>
          </p15:clr>
        </p15:guide>
        <p15:guide id="24" pos="5642">
          <p15:clr>
            <a:srgbClr val="A4A3A4"/>
          </p15:clr>
        </p15:guide>
        <p15:guide id="25" pos="6663">
          <p15:clr>
            <a:srgbClr val="A4A3A4"/>
          </p15:clr>
        </p15:guide>
        <p15:guide id="26" pos="6799">
          <p15:clr>
            <a:srgbClr val="A4A3A4"/>
          </p15:clr>
        </p15:guide>
        <p15:guide id="27" orient="horz" pos="229">
          <p15:clr>
            <a:srgbClr val="A4A3A4"/>
          </p15:clr>
        </p15:guide>
        <p15:guide id="28" orient="horz" pos="867">
          <p15:clr>
            <a:srgbClr val="A4A3A4"/>
          </p15:clr>
        </p15:guide>
        <p15:guide id="29" orient="horz" pos="3793">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2" name="TextBox 1">
            <a:extLst>
              <a:ext uri="{FF2B5EF4-FFF2-40B4-BE49-F238E27FC236}">
                <a16:creationId xmlns:a16="http://schemas.microsoft.com/office/drawing/2014/main" id="{38982D18-6859-33BC-9A0A-346DFAC9B023}"/>
              </a:ext>
            </a:extLst>
          </p:cNvPr>
          <p:cNvSpPr txBox="1"/>
          <p:nvPr userDrawn="1"/>
        </p:nvSpPr>
        <p:spPr>
          <a:xfrm>
            <a:off x="683324" y="6249504"/>
            <a:ext cx="3727311" cy="553998"/>
          </a:xfrm>
          <a:prstGeom prst="rect">
            <a:avLst/>
          </a:prstGeom>
          <a:noFill/>
        </p:spPr>
        <p:txBody>
          <a:bodyPr wrap="square" rtlCol="0">
            <a:spAutoFit/>
          </a:bodyPr>
          <a:lstStyle/>
          <a:p>
            <a:r>
              <a:rPr lang="en-GB" sz="1000" b="1" dirty="0">
                <a:solidFill>
                  <a:schemeClr val="bg1"/>
                </a:solidFill>
              </a:rPr>
              <a:t>FCC Integrated Program</a:t>
            </a:r>
          </a:p>
          <a:p>
            <a:r>
              <a:rPr lang="en-US" sz="1000" b="1" dirty="0">
                <a:solidFill>
                  <a:schemeClr val="bg1"/>
                </a:solidFill>
              </a:rPr>
              <a:t>Frank Zimmermann</a:t>
            </a:r>
            <a:endParaRPr lang="en-US" sz="1000" b="0"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Town Hall Meeting on Israeli Input to ESU</a:t>
            </a:r>
            <a:endParaRPr lang="en-GB" sz="1000" b="0" dirty="0">
              <a:solidFill>
                <a:schemeClr val="bg1"/>
              </a:solidFill>
            </a:endParaRPr>
          </a:p>
        </p:txBody>
      </p:sp>
    </p:spTree>
    <p:extLst>
      <p:ext uri="{BB962C8B-B14F-4D97-AF65-F5344CB8AC3E}">
        <p14:creationId xmlns:p14="http://schemas.microsoft.com/office/powerpoint/2010/main" val="154066951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9"/>
            <a:ext cx="10972800" cy="1143000"/>
          </a:xfrm>
          <a:prstGeom prst="rect">
            <a:avLst/>
          </a:prstGeom>
          <a:noFill/>
          <a:ln w="9525">
            <a:noFill/>
            <a:miter lim="800000"/>
            <a:headEnd/>
            <a:tailEnd/>
          </a:ln>
        </p:spPr>
        <p:txBody>
          <a:bodyPr vert="horz" wrap="square" lIns="106901" tIns="53451" rIns="106901" bIns="53451"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106901" tIns="53451" rIns="106901" bIns="53451"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165602" y="6356351"/>
            <a:ext cx="3860800" cy="365125"/>
          </a:xfrm>
          <a:prstGeom prst="rect">
            <a:avLst/>
          </a:prstGeom>
        </p:spPr>
        <p:txBody>
          <a:bodyPr vert="horz" lIns="106901" tIns="53451" rIns="106901" bIns="53451" rtlCol="0" anchor="ctr"/>
          <a:lstStyle>
            <a:lvl1pPr algn="ctr">
              <a:defRPr sz="1596">
                <a:solidFill>
                  <a:schemeClr val="tx1">
                    <a:tint val="75000"/>
                  </a:schemeClr>
                </a:solidFill>
              </a:defRPr>
            </a:lvl1pPr>
          </a:lstStyle>
          <a:p>
            <a:pPr>
              <a:defRPr/>
            </a:pPr>
            <a:r>
              <a:rPr lang="en-US"/>
              <a:t>FCC Physics and Experiments General meeting</a:t>
            </a:r>
            <a:endParaRPr lang="en-US" dirty="0"/>
          </a:p>
        </p:txBody>
      </p:sp>
      <p:sp>
        <p:nvSpPr>
          <p:cNvPr id="6" name="Slide Number Placeholder 5"/>
          <p:cNvSpPr>
            <a:spLocks noGrp="1"/>
          </p:cNvSpPr>
          <p:nvPr>
            <p:ph type="sldNum" sz="quarter" idx="4"/>
          </p:nvPr>
        </p:nvSpPr>
        <p:spPr>
          <a:xfrm>
            <a:off x="8737599" y="6356351"/>
            <a:ext cx="2844801" cy="365125"/>
          </a:xfrm>
          <a:prstGeom prst="rect">
            <a:avLst/>
          </a:prstGeom>
        </p:spPr>
        <p:txBody>
          <a:bodyPr vert="horz" lIns="106901" tIns="53451" rIns="106901" bIns="53451" rtlCol="0" anchor="ctr"/>
          <a:lstStyle>
            <a:lvl1pPr algn="r">
              <a:defRPr sz="1596">
                <a:solidFill>
                  <a:schemeClr val="tx1">
                    <a:tint val="75000"/>
                  </a:schemeClr>
                </a:solidFill>
              </a:defRPr>
            </a:lvl1pPr>
          </a:lstStyle>
          <a:p>
            <a:pPr>
              <a:defRPr/>
            </a:pPr>
            <a:fld id="{89859654-63A5-4139-9191-C0AD9E6D3551}" type="slidenum">
              <a:rPr lang="en-US"/>
              <a:pPr>
                <a:defRPr/>
              </a:pPr>
              <a:t>‹#›</a:t>
            </a:fld>
            <a:endParaRPr lang="en-US"/>
          </a:p>
        </p:txBody>
      </p:sp>
      <p:sp>
        <p:nvSpPr>
          <p:cNvPr id="4" name="Date Placeholder 3"/>
          <p:cNvSpPr>
            <a:spLocks noGrp="1"/>
          </p:cNvSpPr>
          <p:nvPr>
            <p:ph type="dt" sz="half" idx="2"/>
          </p:nvPr>
        </p:nvSpPr>
        <p:spPr>
          <a:xfrm>
            <a:off x="609600" y="6356351"/>
            <a:ext cx="2844801" cy="365125"/>
          </a:xfrm>
          <a:prstGeom prst="rect">
            <a:avLst/>
          </a:prstGeom>
        </p:spPr>
        <p:txBody>
          <a:bodyPr vert="horz" lIns="106901" tIns="53451" rIns="106901" bIns="53451" rtlCol="0" anchor="ctr"/>
          <a:lstStyle>
            <a:lvl1pPr algn="l">
              <a:defRPr sz="1596">
                <a:solidFill>
                  <a:schemeClr val="tx1">
                    <a:tint val="75000"/>
                  </a:schemeClr>
                </a:solidFill>
              </a:defRPr>
            </a:lvl1pPr>
          </a:lstStyle>
          <a:p>
            <a:pPr>
              <a:defRPr/>
            </a:pPr>
            <a:r>
              <a:rPr lang="fr-FR"/>
              <a:t>28 Sep 2020</a:t>
            </a:r>
            <a:endParaRPr lang="en-US" dirty="0"/>
          </a:p>
        </p:txBody>
      </p:sp>
    </p:spTree>
    <p:extLst>
      <p:ext uri="{BB962C8B-B14F-4D97-AF65-F5344CB8AC3E}">
        <p14:creationId xmlns:p14="http://schemas.microsoft.com/office/powerpoint/2010/main" val="1921028619"/>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p:txStyles>
    <p:titleStyle>
      <a:lvl1pPr algn="ctr" rtl="0" eaLnBrk="0" fontAlgn="base" hangingPunct="0">
        <a:spcBef>
          <a:spcPct val="0"/>
        </a:spcBef>
        <a:spcAft>
          <a:spcPct val="0"/>
        </a:spcAft>
        <a:defRPr sz="5813" kern="1200">
          <a:solidFill>
            <a:schemeClr val="tx1"/>
          </a:solidFill>
          <a:latin typeface="+mj-lt"/>
          <a:ea typeface="+mj-ea"/>
          <a:cs typeface="+mj-cs"/>
        </a:defRPr>
      </a:lvl1pPr>
      <a:lvl2pPr algn="ctr" rtl="0" eaLnBrk="0" fontAlgn="base" hangingPunct="0">
        <a:spcBef>
          <a:spcPct val="0"/>
        </a:spcBef>
        <a:spcAft>
          <a:spcPct val="0"/>
        </a:spcAft>
        <a:defRPr sz="5813">
          <a:solidFill>
            <a:schemeClr val="tx1"/>
          </a:solidFill>
          <a:latin typeface="Calibri" pitchFamily="34" charset="0"/>
        </a:defRPr>
      </a:lvl2pPr>
      <a:lvl3pPr algn="ctr" rtl="0" eaLnBrk="0" fontAlgn="base" hangingPunct="0">
        <a:spcBef>
          <a:spcPct val="0"/>
        </a:spcBef>
        <a:spcAft>
          <a:spcPct val="0"/>
        </a:spcAft>
        <a:defRPr sz="5813">
          <a:solidFill>
            <a:schemeClr val="tx1"/>
          </a:solidFill>
          <a:latin typeface="Calibri" pitchFamily="34" charset="0"/>
        </a:defRPr>
      </a:lvl3pPr>
      <a:lvl4pPr algn="ctr" rtl="0" eaLnBrk="0" fontAlgn="base" hangingPunct="0">
        <a:spcBef>
          <a:spcPct val="0"/>
        </a:spcBef>
        <a:spcAft>
          <a:spcPct val="0"/>
        </a:spcAft>
        <a:defRPr sz="5813">
          <a:solidFill>
            <a:schemeClr val="tx1"/>
          </a:solidFill>
          <a:latin typeface="Calibri" pitchFamily="34" charset="0"/>
        </a:defRPr>
      </a:lvl4pPr>
      <a:lvl5pPr algn="ctr" rtl="0" eaLnBrk="0" fontAlgn="base" hangingPunct="0">
        <a:spcBef>
          <a:spcPct val="0"/>
        </a:spcBef>
        <a:spcAft>
          <a:spcPct val="0"/>
        </a:spcAft>
        <a:defRPr sz="5813">
          <a:solidFill>
            <a:schemeClr val="tx1"/>
          </a:solidFill>
          <a:latin typeface="Calibri" pitchFamily="34" charset="0"/>
        </a:defRPr>
      </a:lvl5pPr>
      <a:lvl6pPr marL="609228" algn="ctr" rtl="0" fontAlgn="base">
        <a:spcBef>
          <a:spcPct val="0"/>
        </a:spcBef>
        <a:spcAft>
          <a:spcPct val="0"/>
        </a:spcAft>
        <a:defRPr sz="5813">
          <a:solidFill>
            <a:schemeClr val="tx1"/>
          </a:solidFill>
          <a:latin typeface="Calibri" pitchFamily="34" charset="0"/>
        </a:defRPr>
      </a:lvl6pPr>
      <a:lvl7pPr marL="1218456" algn="ctr" rtl="0" fontAlgn="base">
        <a:spcBef>
          <a:spcPct val="0"/>
        </a:spcBef>
        <a:spcAft>
          <a:spcPct val="0"/>
        </a:spcAft>
        <a:defRPr sz="5813">
          <a:solidFill>
            <a:schemeClr val="tx1"/>
          </a:solidFill>
          <a:latin typeface="Calibri" pitchFamily="34" charset="0"/>
        </a:defRPr>
      </a:lvl7pPr>
      <a:lvl8pPr marL="1827686" algn="ctr" rtl="0" fontAlgn="base">
        <a:spcBef>
          <a:spcPct val="0"/>
        </a:spcBef>
        <a:spcAft>
          <a:spcPct val="0"/>
        </a:spcAft>
        <a:defRPr sz="5813">
          <a:solidFill>
            <a:schemeClr val="tx1"/>
          </a:solidFill>
          <a:latin typeface="Calibri" pitchFamily="34" charset="0"/>
        </a:defRPr>
      </a:lvl8pPr>
      <a:lvl9pPr marL="2436914" algn="ctr" rtl="0" fontAlgn="base">
        <a:spcBef>
          <a:spcPct val="0"/>
        </a:spcBef>
        <a:spcAft>
          <a:spcPct val="0"/>
        </a:spcAft>
        <a:defRPr sz="5813">
          <a:solidFill>
            <a:schemeClr val="tx1"/>
          </a:solidFill>
          <a:latin typeface="Calibri" pitchFamily="34" charset="0"/>
        </a:defRPr>
      </a:lvl9pPr>
    </p:titleStyle>
    <p:bodyStyle>
      <a:lvl1pPr marL="456922" indent="-456922" algn="l" rtl="0" eaLnBrk="0" fontAlgn="base" hangingPunct="0">
        <a:spcBef>
          <a:spcPct val="20000"/>
        </a:spcBef>
        <a:spcAft>
          <a:spcPct val="0"/>
        </a:spcAft>
        <a:buFont typeface="Arial" charset="0"/>
        <a:buChar char="•"/>
        <a:defRPr sz="4217" kern="1200">
          <a:solidFill>
            <a:schemeClr val="tx1"/>
          </a:solidFill>
          <a:latin typeface="+mn-lt"/>
          <a:ea typeface="+mn-ea"/>
          <a:cs typeface="+mn-cs"/>
        </a:defRPr>
      </a:lvl1pPr>
      <a:lvl2pPr marL="989995" indent="-380767" algn="l" rtl="0" eaLnBrk="0" fontAlgn="base" hangingPunct="0">
        <a:spcBef>
          <a:spcPct val="20000"/>
        </a:spcBef>
        <a:spcAft>
          <a:spcPct val="0"/>
        </a:spcAft>
        <a:buFont typeface="Arial" charset="0"/>
        <a:buChar char="–"/>
        <a:defRPr sz="3761" kern="1200">
          <a:solidFill>
            <a:schemeClr val="tx1"/>
          </a:solidFill>
          <a:latin typeface="+mn-lt"/>
          <a:ea typeface="+mn-ea"/>
          <a:cs typeface="+mn-cs"/>
        </a:defRPr>
      </a:lvl2pPr>
      <a:lvl3pPr marL="1523071" indent="-304614" algn="l" rtl="0" eaLnBrk="0" fontAlgn="base" hangingPunct="0">
        <a:spcBef>
          <a:spcPct val="20000"/>
        </a:spcBef>
        <a:spcAft>
          <a:spcPct val="0"/>
        </a:spcAft>
        <a:buFont typeface="Arial" charset="0"/>
        <a:buChar char="•"/>
        <a:defRPr sz="3191" kern="1200">
          <a:solidFill>
            <a:schemeClr val="tx1"/>
          </a:solidFill>
          <a:latin typeface="+mn-lt"/>
          <a:ea typeface="+mn-ea"/>
          <a:cs typeface="+mn-cs"/>
        </a:defRPr>
      </a:lvl3pPr>
      <a:lvl4pPr marL="2132300"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4pPr>
      <a:lvl5pPr marL="2741528"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5pPr>
      <a:lvl6pPr marL="3350757"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6pPr>
      <a:lvl7pPr marL="3959985"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7pPr>
      <a:lvl8pPr marL="4569214"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8pPr>
      <a:lvl9pPr marL="5178442"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9pPr>
    </p:bodyStyle>
    <p:otherStyle>
      <a:defPPr>
        <a:defRPr lang="en-US"/>
      </a:defPPr>
      <a:lvl1pPr marL="0" algn="l" defTabSz="1218456" rtl="0" eaLnBrk="1" latinLnBrk="0" hangingPunct="1">
        <a:defRPr sz="2394" kern="1200">
          <a:solidFill>
            <a:schemeClr val="tx1"/>
          </a:solidFill>
          <a:latin typeface="+mn-lt"/>
          <a:ea typeface="+mn-ea"/>
          <a:cs typeface="+mn-cs"/>
        </a:defRPr>
      </a:lvl1pPr>
      <a:lvl2pPr marL="609228" algn="l" defTabSz="1218456" rtl="0" eaLnBrk="1" latinLnBrk="0" hangingPunct="1">
        <a:defRPr sz="2394" kern="1200">
          <a:solidFill>
            <a:schemeClr val="tx1"/>
          </a:solidFill>
          <a:latin typeface="+mn-lt"/>
          <a:ea typeface="+mn-ea"/>
          <a:cs typeface="+mn-cs"/>
        </a:defRPr>
      </a:lvl2pPr>
      <a:lvl3pPr marL="1218456" algn="l" defTabSz="1218456" rtl="0" eaLnBrk="1" latinLnBrk="0" hangingPunct="1">
        <a:defRPr sz="2394" kern="1200">
          <a:solidFill>
            <a:schemeClr val="tx1"/>
          </a:solidFill>
          <a:latin typeface="+mn-lt"/>
          <a:ea typeface="+mn-ea"/>
          <a:cs typeface="+mn-cs"/>
        </a:defRPr>
      </a:lvl3pPr>
      <a:lvl4pPr marL="1827686" algn="l" defTabSz="1218456" rtl="0" eaLnBrk="1" latinLnBrk="0" hangingPunct="1">
        <a:defRPr sz="2394" kern="1200">
          <a:solidFill>
            <a:schemeClr val="tx1"/>
          </a:solidFill>
          <a:latin typeface="+mn-lt"/>
          <a:ea typeface="+mn-ea"/>
          <a:cs typeface="+mn-cs"/>
        </a:defRPr>
      </a:lvl4pPr>
      <a:lvl5pPr marL="2436914" algn="l" defTabSz="1218456" rtl="0" eaLnBrk="1" latinLnBrk="0" hangingPunct="1">
        <a:defRPr sz="2394" kern="1200">
          <a:solidFill>
            <a:schemeClr val="tx1"/>
          </a:solidFill>
          <a:latin typeface="+mn-lt"/>
          <a:ea typeface="+mn-ea"/>
          <a:cs typeface="+mn-cs"/>
        </a:defRPr>
      </a:lvl5pPr>
      <a:lvl6pPr marL="3046142" algn="l" defTabSz="1218456" rtl="0" eaLnBrk="1" latinLnBrk="0" hangingPunct="1">
        <a:defRPr sz="2394" kern="1200">
          <a:solidFill>
            <a:schemeClr val="tx1"/>
          </a:solidFill>
          <a:latin typeface="+mn-lt"/>
          <a:ea typeface="+mn-ea"/>
          <a:cs typeface="+mn-cs"/>
        </a:defRPr>
      </a:lvl6pPr>
      <a:lvl7pPr marL="3655371" algn="l" defTabSz="1218456" rtl="0" eaLnBrk="1" latinLnBrk="0" hangingPunct="1">
        <a:defRPr sz="2394" kern="1200">
          <a:solidFill>
            <a:schemeClr val="tx1"/>
          </a:solidFill>
          <a:latin typeface="+mn-lt"/>
          <a:ea typeface="+mn-ea"/>
          <a:cs typeface="+mn-cs"/>
        </a:defRPr>
      </a:lvl7pPr>
      <a:lvl8pPr marL="4264600" algn="l" defTabSz="1218456" rtl="0" eaLnBrk="1" latinLnBrk="0" hangingPunct="1">
        <a:defRPr sz="2394" kern="1200">
          <a:solidFill>
            <a:schemeClr val="tx1"/>
          </a:solidFill>
          <a:latin typeface="+mn-lt"/>
          <a:ea typeface="+mn-ea"/>
          <a:cs typeface="+mn-cs"/>
        </a:defRPr>
      </a:lvl8pPr>
      <a:lvl9pPr marL="4873828" algn="l" defTabSz="1218456" rtl="0" eaLnBrk="1" latinLnBrk="0" hangingPunct="1">
        <a:defRPr sz="239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4806734"/>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 id="2147483948" r:id="rId12"/>
    <p:sldLayoutId id="2147483949" r:id="rId13"/>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55595321"/>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2672164511"/>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 id="2147484016"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1653815139"/>
      </p:ext>
    </p:extLst>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39" r:id="rId10"/>
    <p:sldLayoutId id="2147484040" r:id="rId11"/>
    <p:sldLayoutId id="2147484041" r:id="rId12"/>
    <p:sldLayoutId id="2147484042" r:id="rId13"/>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11107546" y="6356351"/>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4" name="TextBox 3">
            <a:extLst>
              <a:ext uri="{FF2B5EF4-FFF2-40B4-BE49-F238E27FC236}">
                <a16:creationId xmlns:a16="http://schemas.microsoft.com/office/drawing/2014/main" id="{E0C3F69B-E82F-55F5-B8E1-16728B245BF2}"/>
              </a:ext>
            </a:extLst>
          </p:cNvPr>
          <p:cNvSpPr txBox="1"/>
          <p:nvPr userDrawn="1"/>
        </p:nvSpPr>
        <p:spPr>
          <a:xfrm>
            <a:off x="925371" y="6303294"/>
            <a:ext cx="3727311" cy="553998"/>
          </a:xfrm>
          <a:prstGeom prst="rect">
            <a:avLst/>
          </a:prstGeom>
          <a:noFill/>
        </p:spPr>
        <p:txBody>
          <a:bodyPr wrap="square" rtlCol="0">
            <a:spAutoFit/>
          </a:bodyPr>
          <a:lstStyle/>
          <a:p>
            <a:r>
              <a:rPr lang="en-GB" sz="1000" b="1" dirty="0">
                <a:solidFill>
                  <a:schemeClr val="bg1"/>
                </a:solidFill>
              </a:rPr>
              <a:t>FCC Integrated Program</a:t>
            </a:r>
          </a:p>
          <a:p>
            <a:r>
              <a:rPr lang="en-US" sz="1000" b="1" dirty="0">
                <a:solidFill>
                  <a:schemeClr val="bg1"/>
                </a:solidFill>
              </a:rPr>
              <a:t>Frank Zimmermann</a:t>
            </a:r>
            <a:endParaRPr lang="en-US" sz="1000" b="0"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Town Hall Meeting on Israeli Input to ESU</a:t>
            </a:r>
            <a:endParaRPr lang="en-GB" sz="1000" b="0" dirty="0">
              <a:solidFill>
                <a:schemeClr val="bg1"/>
              </a:solidFill>
            </a:endParaRPr>
          </a:p>
        </p:txBody>
      </p:sp>
    </p:spTree>
    <p:extLst>
      <p:ext uri="{BB962C8B-B14F-4D97-AF65-F5344CB8AC3E}">
        <p14:creationId xmlns:p14="http://schemas.microsoft.com/office/powerpoint/2010/main" val="3578029813"/>
      </p:ext>
    </p:extLst>
  </p:cSld>
  <p:clrMap bg1="lt1" tx1="dk1" bg2="lt2" tx2="dk2" accent1="accent1" accent2="accent2" accent3="accent3" accent4="accent4" accent5="accent5" accent6="accent6" hlink="hlink" folHlink="folHlink"/>
  <p:sldLayoutIdLst>
    <p:sldLayoutId id="2147484055"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 id="2147484066" r:id="rId12"/>
    <p:sldLayoutId id="2147484067" r:id="rId13"/>
    <p:sldLayoutId id="2147484068" r:id="rId14"/>
    <p:sldLayoutId id="2147484069" r:id="rId15"/>
    <p:sldLayoutId id="2147484070" r:id="rId16"/>
    <p:sldLayoutId id="2147484071" r:id="rId17"/>
    <p:sldLayoutId id="2147484072" r:id="rId18"/>
    <p:sldLayoutId id="2147484073" r:id="rId19"/>
    <p:sldLayoutId id="2147484074" r:id="rId20"/>
    <p:sldLayoutId id="2147484075" r:id="rId21"/>
    <p:sldLayoutId id="2147484076" r:id="rId2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39.pn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4.png"/><Relationship Id="rId11" Type="http://schemas.openxmlformats.org/officeDocument/2006/relationships/image" Target="../media/image38.png"/><Relationship Id="rId5" Type="http://schemas.openxmlformats.org/officeDocument/2006/relationships/image" Target="../media/image33.png"/><Relationship Id="rId10" Type="http://schemas.openxmlformats.org/officeDocument/2006/relationships/image" Target="../media/image37.png"/><Relationship Id="rId4" Type="http://schemas.openxmlformats.org/officeDocument/2006/relationships/image" Target="../media/image32.jpeg"/><Relationship Id="rId9" Type="http://schemas.openxmlformats.org/officeDocument/2006/relationships/hyperlink" Target="http://cern.ch/fcc"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61.jpeg"/></Relationships>
</file>

<file path=ppt/slides/_rels/slide1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41.png"/><Relationship Id="rId1" Type="http://schemas.openxmlformats.org/officeDocument/2006/relationships/slideLayout" Target="../slideLayouts/slideLayout7.xml"/><Relationship Id="rId5" Type="http://schemas.openxmlformats.org/officeDocument/2006/relationships/image" Target="../media/image64.jpeg"/><Relationship Id="rId4" Type="http://schemas.openxmlformats.org/officeDocument/2006/relationships/image" Target="../media/image63.jpeg"/></Relationships>
</file>

<file path=ppt/slides/_rels/slide1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14.xml.rels><?xml version="1.0" encoding="UTF-8" standalone="yes"?>
<Relationships xmlns="http://schemas.openxmlformats.org/package/2006/relationships"><Relationship Id="rId8" Type="http://schemas.openxmlformats.org/officeDocument/2006/relationships/image" Target="../media/image76.svg"/><Relationship Id="rId13" Type="http://schemas.openxmlformats.org/officeDocument/2006/relationships/image" Target="../media/image81.png"/><Relationship Id="rId3" Type="http://schemas.openxmlformats.org/officeDocument/2006/relationships/image" Target="../media/image71.png"/><Relationship Id="rId7" Type="http://schemas.openxmlformats.org/officeDocument/2006/relationships/image" Target="../media/image75.png"/><Relationship Id="rId12" Type="http://schemas.openxmlformats.org/officeDocument/2006/relationships/image" Target="../media/image80.png"/><Relationship Id="rId2" Type="http://schemas.openxmlformats.org/officeDocument/2006/relationships/image" Target="../media/image41.png"/><Relationship Id="rId1" Type="http://schemas.openxmlformats.org/officeDocument/2006/relationships/slideLayout" Target="../slideLayouts/slideLayout23.xml"/><Relationship Id="rId6" Type="http://schemas.openxmlformats.org/officeDocument/2006/relationships/image" Target="../media/image74.png"/><Relationship Id="rId11" Type="http://schemas.openxmlformats.org/officeDocument/2006/relationships/image" Target="../media/image79.png"/><Relationship Id="rId5" Type="http://schemas.openxmlformats.org/officeDocument/2006/relationships/image" Target="../media/image73.png"/><Relationship Id="rId10" Type="http://schemas.openxmlformats.org/officeDocument/2006/relationships/image" Target="../media/image78.png"/><Relationship Id="rId4" Type="http://schemas.openxmlformats.org/officeDocument/2006/relationships/image" Target="../media/image72.png"/><Relationship Id="rId9" Type="http://schemas.openxmlformats.org/officeDocument/2006/relationships/image" Target="../media/image77.png"/></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82.jpeg"/><Relationship Id="rId1" Type="http://schemas.openxmlformats.org/officeDocument/2006/relationships/slideLayout" Target="../slideLayouts/slideLayout7.xml"/><Relationship Id="rId6" Type="http://schemas.openxmlformats.org/officeDocument/2006/relationships/image" Target="../media/image85.jpeg"/><Relationship Id="rId5" Type="http://schemas.openxmlformats.org/officeDocument/2006/relationships/image" Target="../media/image84.jpeg"/><Relationship Id="rId4" Type="http://schemas.openxmlformats.org/officeDocument/2006/relationships/image" Target="../media/image83.jpeg"/></Relationships>
</file>

<file path=ppt/slides/_rels/slide1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87.png"/></Relationships>
</file>

<file path=ppt/slides/_rels/slide17.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91.png"/><Relationship Id="rId5" Type="http://schemas.openxmlformats.org/officeDocument/2006/relationships/image" Target="../media/image90.png"/><Relationship Id="rId10" Type="http://schemas.openxmlformats.org/officeDocument/2006/relationships/image" Target="../media/image95.png"/><Relationship Id="rId4" Type="http://schemas.openxmlformats.org/officeDocument/2006/relationships/image" Target="../media/image89.png"/><Relationship Id="rId9" Type="http://schemas.openxmlformats.org/officeDocument/2006/relationships/image" Target="../media/image94.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8.jpg"/><Relationship Id="rId5" Type="http://schemas.openxmlformats.org/officeDocument/2006/relationships/image" Target="../media/image97.png"/><Relationship Id="rId4" Type="http://schemas.openxmlformats.org/officeDocument/2006/relationships/image" Target="../media/image96.png"/></Relationships>
</file>

<file path=ppt/slides/_rels/slide1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280.png"/><Relationship Id="rId2" Type="http://schemas.openxmlformats.org/officeDocument/2006/relationships/notesSlide" Target="../notesSlides/notesSlide1.xml"/><Relationship Id="rId1" Type="http://schemas.openxmlformats.org/officeDocument/2006/relationships/slideLayout" Target="../slideLayouts/slideLayout26.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xml"/><Relationship Id="rId1" Type="http://schemas.openxmlformats.org/officeDocument/2006/relationships/slideLayout" Target="../slideLayouts/slideLayout176.xml"/><Relationship Id="rId4" Type="http://schemas.openxmlformats.org/officeDocument/2006/relationships/image" Target="../media/image100.png"/></Relationships>
</file>

<file path=ppt/slides/_rels/slide2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8" Type="http://schemas.openxmlformats.org/officeDocument/2006/relationships/image" Target="../media/image640.png"/><Relationship Id="rId3" Type="http://schemas.openxmlformats.org/officeDocument/2006/relationships/image" Target="../media/image101.png"/><Relationship Id="rId7" Type="http://schemas.openxmlformats.org/officeDocument/2006/relationships/image" Target="../media/image105.png"/><Relationship Id="rId2" Type="http://schemas.openxmlformats.org/officeDocument/2006/relationships/image" Target="../media/image41.png"/><Relationship Id="rId1" Type="http://schemas.openxmlformats.org/officeDocument/2006/relationships/slideLayout" Target="../slideLayouts/slideLayout119.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 Id="rId9" Type="http://schemas.openxmlformats.org/officeDocument/2006/relationships/image" Target="../media/image650.png"/></Relationships>
</file>

<file path=ppt/slides/_rels/slide23.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41.png"/><Relationship Id="rId1" Type="http://schemas.openxmlformats.org/officeDocument/2006/relationships/slideLayout" Target="../slideLayouts/slideLayout23.xml"/><Relationship Id="rId4" Type="http://schemas.openxmlformats.org/officeDocument/2006/relationships/image" Target="../media/image107.png"/></Relationships>
</file>

<file path=ppt/slides/_rels/slide24.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41.png"/><Relationship Id="rId7" Type="http://schemas.openxmlformats.org/officeDocument/2006/relationships/image" Target="../media/image112.png"/><Relationship Id="rId2" Type="http://schemas.openxmlformats.org/officeDocument/2006/relationships/image" Target="../media/image108.png"/><Relationship Id="rId1" Type="http://schemas.openxmlformats.org/officeDocument/2006/relationships/slideLayout" Target="../slideLayouts/slideLayout119.xml"/><Relationship Id="rId6" Type="http://schemas.openxmlformats.org/officeDocument/2006/relationships/image" Target="../media/image111.png"/><Relationship Id="rId5" Type="http://schemas.openxmlformats.org/officeDocument/2006/relationships/image" Target="../media/image110.gif"/><Relationship Id="rId4" Type="http://schemas.openxmlformats.org/officeDocument/2006/relationships/image" Target="../media/image109.jpeg"/></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xml"/><Relationship Id="rId1" Type="http://schemas.openxmlformats.org/officeDocument/2006/relationships/slideLayout" Target="../slideLayouts/slideLayout23.xml"/><Relationship Id="rId4" Type="http://schemas.openxmlformats.org/officeDocument/2006/relationships/image" Target="../media/image114.emf"/></Relationships>
</file>

<file path=ppt/slides/_rels/slide26.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41.png"/><Relationship Id="rId1" Type="http://schemas.openxmlformats.org/officeDocument/2006/relationships/slideLayout" Target="../slideLayouts/slideLayout23.xml"/><Relationship Id="rId5" Type="http://schemas.openxmlformats.org/officeDocument/2006/relationships/image" Target="../media/image117.png"/><Relationship Id="rId4" Type="http://schemas.openxmlformats.org/officeDocument/2006/relationships/image" Target="../media/image116.png"/></Relationships>
</file>

<file path=ppt/slides/_rels/slide2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18.png"/><Relationship Id="rId1" Type="http://schemas.openxmlformats.org/officeDocument/2006/relationships/slideLayout" Target="../slideLayouts/slideLayout23.xml"/><Relationship Id="rId5" Type="http://schemas.openxmlformats.org/officeDocument/2006/relationships/image" Target="../media/image120.png"/><Relationship Id="rId4" Type="http://schemas.openxmlformats.org/officeDocument/2006/relationships/image" Target="../media/image119.png"/></Relationships>
</file>

<file path=ppt/slides/_rels/slide29.xml.rels><?xml version="1.0" encoding="UTF-8" standalone="yes"?>
<Relationships xmlns="http://schemas.openxmlformats.org/package/2006/relationships"><Relationship Id="rId8" Type="http://schemas.openxmlformats.org/officeDocument/2006/relationships/image" Target="../media/image125.png"/><Relationship Id="rId13" Type="http://schemas.openxmlformats.org/officeDocument/2006/relationships/image" Target="../media/image129.emf"/><Relationship Id="rId3" Type="http://schemas.openxmlformats.org/officeDocument/2006/relationships/image" Target="../media/image121.png"/><Relationship Id="rId7" Type="http://schemas.openxmlformats.org/officeDocument/2006/relationships/image" Target="../media/image124.png"/><Relationship Id="rId12" Type="http://schemas.openxmlformats.org/officeDocument/2006/relationships/image" Target="../media/image128.png"/><Relationship Id="rId2" Type="http://schemas.openxmlformats.org/officeDocument/2006/relationships/image" Target="../media/image41.png"/><Relationship Id="rId1" Type="http://schemas.openxmlformats.org/officeDocument/2006/relationships/slideLayout" Target="../slideLayouts/slideLayout7.xml"/><Relationship Id="rId6" Type="http://schemas.microsoft.com/office/2007/relationships/hdphoto" Target="../media/hdphoto1.wdp"/><Relationship Id="rId11" Type="http://schemas.microsoft.com/office/2007/relationships/hdphoto" Target="../media/hdphoto2.wdp"/><Relationship Id="rId5" Type="http://schemas.openxmlformats.org/officeDocument/2006/relationships/image" Target="../media/image123.png"/><Relationship Id="rId10" Type="http://schemas.openxmlformats.org/officeDocument/2006/relationships/image" Target="../media/image127.png"/><Relationship Id="rId4" Type="http://schemas.openxmlformats.org/officeDocument/2006/relationships/image" Target="../media/image122.svg"/><Relationship Id="rId9" Type="http://schemas.openxmlformats.org/officeDocument/2006/relationships/image" Target="../media/image126.svg"/></Relationships>
</file>

<file path=ppt/slides/_rels/slide3.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7.png"/><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image" Target="../media/image46.png"/><Relationship Id="rId5" Type="http://schemas.openxmlformats.org/officeDocument/2006/relationships/image" Target="../media/image45.jpg"/><Relationship Id="rId4" Type="http://schemas.openxmlformats.org/officeDocument/2006/relationships/image" Target="../media/image44.png"/></Relationships>
</file>

<file path=ppt/slides/_rels/slide3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55.png"/><Relationship Id="rId1" Type="http://schemas.openxmlformats.org/officeDocument/2006/relationships/slideLayout" Target="../slideLayouts/slideLayout112.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31.png"/><Relationship Id="rId1" Type="http://schemas.openxmlformats.org/officeDocument/2006/relationships/slideLayout" Target="../slideLayouts/slideLayout174.xml"/><Relationship Id="rId5" Type="http://schemas.openxmlformats.org/officeDocument/2006/relationships/image" Target="../media/image133.PNG"/><Relationship Id="rId4" Type="http://schemas.openxmlformats.org/officeDocument/2006/relationships/image" Target="../media/image132.jpg"/></Relationships>
</file>

<file path=ppt/slides/_rels/slide32.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35.png"/></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36.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176.xml"/><Relationship Id="rId5" Type="http://schemas.openxmlformats.org/officeDocument/2006/relationships/image" Target="../media/image138.png"/><Relationship Id="rId4" Type="http://schemas.openxmlformats.org/officeDocument/2006/relationships/image" Target="../media/image137.png"/></Relationships>
</file>

<file path=ppt/slides/_rels/slide38.xml.rels><?xml version="1.0" encoding="UTF-8" standalone="yes"?>
<Relationships xmlns="http://schemas.openxmlformats.org/package/2006/relationships"><Relationship Id="rId8" Type="http://schemas.openxmlformats.org/officeDocument/2006/relationships/hyperlink" Target="https://link.springer.com/article/10.1140/epjc/s10052-019-6904-3" TargetMode="External"/><Relationship Id="rId3" Type="http://schemas.openxmlformats.org/officeDocument/2006/relationships/image" Target="../media/image139.png"/><Relationship Id="rId7"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176.xml"/><Relationship Id="rId6" Type="http://schemas.openxmlformats.org/officeDocument/2006/relationships/image" Target="../media/image142.png"/><Relationship Id="rId11" Type="http://schemas.openxmlformats.org/officeDocument/2006/relationships/hyperlink" Target="https://link.springer.com/article/10.1140/epjst/e2019-900088-6" TargetMode="External"/><Relationship Id="rId5" Type="http://schemas.openxmlformats.org/officeDocument/2006/relationships/image" Target="../media/image141.tiff"/><Relationship Id="rId10" Type="http://schemas.openxmlformats.org/officeDocument/2006/relationships/hyperlink" Target="https://link.springer.com/article/10.1140/epjst/e2019-900087-0" TargetMode="External"/><Relationship Id="rId4" Type="http://schemas.openxmlformats.org/officeDocument/2006/relationships/image" Target="../media/image140.png"/><Relationship Id="rId9" Type="http://schemas.openxmlformats.org/officeDocument/2006/relationships/hyperlink" Target="https://link.springer.com/article/10.1140/epjst/e2019-900045-4"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41.png"/><Relationship Id="rId1" Type="http://schemas.openxmlformats.org/officeDocument/2006/relationships/slideLayout" Target="../slideLayouts/slideLayout90.xml"/><Relationship Id="rId6" Type="http://schemas.openxmlformats.org/officeDocument/2006/relationships/image" Target="../media/image144.png"/><Relationship Id="rId5" Type="http://schemas.openxmlformats.org/officeDocument/2006/relationships/hyperlink" Target="http://cds.cern.ch/record/2774007/files/English.pdf" TargetMode="External"/><Relationship Id="rId4" Type="http://schemas.openxmlformats.org/officeDocument/2006/relationships/hyperlink" Target="http://cds.cern.ch/record/2774006/files/English.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8.png"/><Relationship Id="rId1" Type="http://schemas.openxmlformats.org/officeDocument/2006/relationships/slideLayout" Target="../slideLayouts/slideLayout23.xml"/><Relationship Id="rId4" Type="http://schemas.openxmlformats.org/officeDocument/2006/relationships/image" Target="../media/image40.png"/></Relationships>
</file>

<file path=ppt/slides/_rels/slide40.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41.png"/><Relationship Id="rId1" Type="http://schemas.openxmlformats.org/officeDocument/2006/relationships/slideLayout" Target="../slideLayouts/slideLayout88.xml"/></Relationships>
</file>

<file path=ppt/slides/_rels/slide41.xml.rels><?xml version="1.0" encoding="UTF-8" standalone="yes"?>
<Relationships xmlns="http://schemas.openxmlformats.org/package/2006/relationships"><Relationship Id="rId3" Type="http://schemas.openxmlformats.org/officeDocument/2006/relationships/hyperlink" Target="https://indico.cern.ch/event/1197445/contributions/5034859/attachments/2510649/4315140/spc-e-1183-Rev2-c-e-3654-Rev2_FCC_Mid_Term_Review.pdf" TargetMode="External"/><Relationship Id="rId2" Type="http://schemas.openxmlformats.org/officeDocument/2006/relationships/image" Target="../media/image41.png"/><Relationship Id="rId1" Type="http://schemas.openxmlformats.org/officeDocument/2006/relationships/slideLayout" Target="../slideLayouts/slideLayout88.xml"/><Relationship Id="rId4" Type="http://schemas.openxmlformats.org/officeDocument/2006/relationships/image" Target="../media/image146.png"/></Relationships>
</file>

<file path=ppt/slides/_rels/slide4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176.xml"/></Relationships>
</file>

<file path=ppt/slides/_rels/slide43.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image" Target="../media/image41.png"/><Relationship Id="rId1" Type="http://schemas.openxmlformats.org/officeDocument/2006/relationships/slideLayout" Target="../slideLayouts/slideLayout88.xml"/><Relationship Id="rId5" Type="http://schemas.openxmlformats.org/officeDocument/2006/relationships/image" Target="../media/image149.png"/><Relationship Id="rId4" Type="http://schemas.openxmlformats.org/officeDocument/2006/relationships/image" Target="../media/image148.jpeg"/></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52.png"/><Relationship Id="rId5" Type="http://schemas.openxmlformats.org/officeDocument/2006/relationships/image" Target="../media/image151.png"/><Relationship Id="rId4" Type="http://schemas.openxmlformats.org/officeDocument/2006/relationships/image" Target="../media/image150.png"/></Relationships>
</file>

<file path=ppt/slides/_rels/slide45.xml.rels><?xml version="1.0" encoding="UTF-8" standalone="yes"?>
<Relationships xmlns="http://schemas.openxmlformats.org/package/2006/relationships"><Relationship Id="rId3" Type="http://schemas.openxmlformats.org/officeDocument/2006/relationships/hyperlink" Target="https://commission.europa.eu/topics/strengthening-european-competitiveness/eu-competitiveness-looking-ahead_en" TargetMode="External"/><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153.jpg"/></Relationships>
</file>

<file path=ppt/slides/_rels/slide4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1.png"/><Relationship Id="rId1" Type="http://schemas.openxmlformats.org/officeDocument/2006/relationships/slideLayout" Target="../slideLayouts/slideLayout217.xml"/><Relationship Id="rId5" Type="http://schemas.openxmlformats.org/officeDocument/2006/relationships/image" Target="../media/image51.png"/><Relationship Id="rId4" Type="http://schemas.openxmlformats.org/officeDocument/2006/relationships/image" Target="../media/image50.png"/></Relationships>
</file>

<file path=ppt/slides/_rels/slide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1.png"/><Relationship Id="rId1" Type="http://schemas.openxmlformats.org/officeDocument/2006/relationships/slideLayout" Target="../slideLayouts/slideLayout217.xml"/><Relationship Id="rId4" Type="http://schemas.openxmlformats.org/officeDocument/2006/relationships/image" Target="../media/image53.png"/></Relationships>
</file>

<file path=ppt/slides/_rels/slide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19.xml"/></Relationships>
</file>

<file path=ppt/slides/_rels/slide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6" descr="Picture 6"/>
          <p:cNvPicPr>
            <a:picLocks noChangeAspect="1"/>
          </p:cNvPicPr>
          <p:nvPr/>
        </p:nvPicPr>
        <p:blipFill>
          <a:blip r:embed="rId2"/>
          <a:srcRect b="19348"/>
          <a:stretch>
            <a:fillRect/>
          </a:stretch>
        </p:blipFill>
        <p:spPr>
          <a:xfrm>
            <a:off x="0" y="-17464"/>
            <a:ext cx="12192000" cy="6875465"/>
          </a:xfrm>
          <a:prstGeom prst="rect">
            <a:avLst/>
          </a:prstGeom>
          <a:ln w="12700">
            <a:miter lim="400000"/>
          </a:ln>
        </p:spPr>
      </p:pic>
      <p:sp>
        <p:nvSpPr>
          <p:cNvPr id="98" name="TextBox 2"/>
          <p:cNvSpPr txBox="1"/>
          <p:nvPr/>
        </p:nvSpPr>
        <p:spPr>
          <a:xfrm>
            <a:off x="8950032" y="6597352"/>
            <a:ext cx="1558142" cy="280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457200">
              <a:defRPr sz="14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sz="1400" b="0" i="0" u="none" strike="noStrike" kern="1200" cap="none" spc="0" normalizeH="0" baseline="0" noProof="0">
                <a:ln>
                  <a:noFill/>
                </a:ln>
                <a:solidFill>
                  <a:prstClr val="black"/>
                </a:solidFill>
                <a:effectLst/>
                <a:uLnTx/>
                <a:uFillTx/>
                <a:latin typeface="Calibri" panose="020F0502020204030204"/>
                <a:ea typeface="+mn-ea"/>
                <a:cs typeface="+mn-cs"/>
              </a:rPr>
              <a:t>photo: J. Wenninger</a:t>
            </a:r>
          </a:p>
        </p:txBody>
      </p:sp>
      <p:sp>
        <p:nvSpPr>
          <p:cNvPr id="99" name="Rectangle 43"/>
          <p:cNvSpPr txBox="1"/>
          <p:nvPr/>
        </p:nvSpPr>
        <p:spPr>
          <a:xfrm>
            <a:off x="382096" y="6259619"/>
            <a:ext cx="8716184" cy="629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200" i="1">
                <a:solidFill>
                  <a:srgbClr val="FFE699"/>
                </a:solidFill>
              </a:defRPr>
            </a:pP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Work supported by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European Commission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under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HORIZON 2020 projects EuroCirCol</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654305;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EASITrain,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grant agreement no. 764879;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iFAST</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101004730,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FCCIS</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951754;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no. 645479;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number 101086276; and by the Swiss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CHART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program</a:t>
            </a:r>
          </a:p>
        </p:txBody>
      </p:sp>
      <p:grpSp>
        <p:nvGrpSpPr>
          <p:cNvPr id="102" name="Picture 44"/>
          <p:cNvGrpSpPr/>
          <p:nvPr/>
        </p:nvGrpSpPr>
        <p:grpSpPr>
          <a:xfrm>
            <a:off x="9377967" y="6312008"/>
            <a:ext cx="2814033" cy="439233"/>
            <a:chOff x="0" y="0"/>
            <a:chExt cx="2814031" cy="439232"/>
          </a:xfrm>
        </p:grpSpPr>
        <p:sp>
          <p:nvSpPr>
            <p:cNvPr id="100" name="Rectangle"/>
            <p:cNvSpPr/>
            <p:nvPr/>
          </p:nvSpPr>
          <p:spPr>
            <a:xfrm>
              <a:off x="0" y="0"/>
              <a:ext cx="2814032" cy="439233"/>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1" name="image2.png" descr="image2.png"/>
            <p:cNvPicPr>
              <a:picLocks noChangeAspect="1"/>
            </p:cNvPicPr>
            <p:nvPr/>
          </p:nvPicPr>
          <p:blipFill>
            <a:blip r:embed="rId3"/>
            <a:stretch>
              <a:fillRect/>
            </a:stretch>
          </p:blipFill>
          <p:spPr>
            <a:xfrm>
              <a:off x="0" y="0"/>
              <a:ext cx="2814032" cy="439233"/>
            </a:xfrm>
            <a:prstGeom prst="rect">
              <a:avLst/>
            </a:prstGeom>
            <a:ln w="12700" cap="flat">
              <a:noFill/>
              <a:miter lim="400000"/>
            </a:ln>
            <a:effectLst/>
          </p:spPr>
        </p:pic>
      </p:grpSp>
      <p:sp>
        <p:nvSpPr>
          <p:cNvPr id="103" name="TextBox 11"/>
          <p:cNvSpPr/>
          <p:nvPr/>
        </p:nvSpPr>
        <p:spPr>
          <a:xfrm>
            <a:off x="174531" y="5516664"/>
            <a:ext cx="12017469" cy="726217"/>
          </a:xfrm>
          <a:prstGeom prst="rect">
            <a:avLst/>
          </a:prstGeom>
          <a:solidFill>
            <a:srgbClr val="FFFFFF"/>
          </a:solidFill>
          <a:ln w="12700">
            <a:miter lim="400000"/>
          </a:ln>
        </p:spPr>
        <p:txBody>
          <a:bodyPr lIns="45719" rIns="45719"/>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4" name="Picture 47" descr="Picture 47"/>
          <p:cNvPicPr>
            <a:picLocks noChangeAspect="1"/>
          </p:cNvPicPr>
          <p:nvPr/>
        </p:nvPicPr>
        <p:blipFill>
          <a:blip r:embed="rId4"/>
          <a:stretch>
            <a:fillRect/>
          </a:stretch>
        </p:blipFill>
        <p:spPr>
          <a:xfrm>
            <a:off x="2469764" y="5533915"/>
            <a:ext cx="1302193" cy="626982"/>
          </a:xfrm>
          <a:prstGeom prst="rect">
            <a:avLst/>
          </a:prstGeom>
          <a:ln w="12700">
            <a:miter lim="400000"/>
          </a:ln>
        </p:spPr>
      </p:pic>
      <p:pic>
        <p:nvPicPr>
          <p:cNvPr id="105" name="Picture 48" descr="Picture 48"/>
          <p:cNvPicPr>
            <a:picLocks noChangeAspect="1"/>
          </p:cNvPicPr>
          <p:nvPr/>
        </p:nvPicPr>
        <p:blipFill>
          <a:blip r:embed="rId5"/>
          <a:stretch>
            <a:fillRect/>
          </a:stretch>
        </p:blipFill>
        <p:spPr>
          <a:xfrm>
            <a:off x="4134538" y="5527365"/>
            <a:ext cx="983595" cy="640081"/>
          </a:xfrm>
          <a:prstGeom prst="rect">
            <a:avLst/>
          </a:prstGeom>
          <a:ln w="12700">
            <a:miter lim="400000"/>
          </a:ln>
        </p:spPr>
      </p:pic>
      <p:pic>
        <p:nvPicPr>
          <p:cNvPr id="106" name="Picture 50" descr="Picture 50"/>
          <p:cNvPicPr>
            <a:picLocks noChangeAspect="1"/>
          </p:cNvPicPr>
          <p:nvPr/>
        </p:nvPicPr>
        <p:blipFill>
          <a:blip r:embed="rId6"/>
          <a:srcRect l="23997" t="16876" r="24262" b="24372"/>
          <a:stretch>
            <a:fillRect/>
          </a:stretch>
        </p:blipFill>
        <p:spPr>
          <a:xfrm>
            <a:off x="6595563" y="5527326"/>
            <a:ext cx="424543" cy="640081"/>
          </a:xfrm>
          <a:prstGeom prst="rect">
            <a:avLst/>
          </a:prstGeom>
          <a:ln w="12700">
            <a:miter lim="400000"/>
          </a:ln>
        </p:spPr>
      </p:pic>
      <p:pic>
        <p:nvPicPr>
          <p:cNvPr id="107" name="Picture 51" descr="Picture 51"/>
          <p:cNvPicPr>
            <a:picLocks noChangeAspect="1"/>
          </p:cNvPicPr>
          <p:nvPr/>
        </p:nvPicPr>
        <p:blipFill>
          <a:blip r:embed="rId7"/>
          <a:stretch>
            <a:fillRect/>
          </a:stretch>
        </p:blipFill>
        <p:spPr>
          <a:xfrm>
            <a:off x="374058" y="5585617"/>
            <a:ext cx="1619273" cy="573295"/>
          </a:xfrm>
          <a:prstGeom prst="rect">
            <a:avLst/>
          </a:prstGeom>
          <a:ln w="12700">
            <a:miter lim="400000"/>
          </a:ln>
        </p:spPr>
      </p:pic>
      <p:grpSp>
        <p:nvGrpSpPr>
          <p:cNvPr id="110" name="Picture 52"/>
          <p:cNvGrpSpPr/>
          <p:nvPr/>
        </p:nvGrpSpPr>
        <p:grpSpPr>
          <a:xfrm>
            <a:off x="11471695" y="5603047"/>
            <a:ext cx="601025" cy="640081"/>
            <a:chOff x="0" y="0"/>
            <a:chExt cx="601024" cy="640080"/>
          </a:xfrm>
        </p:grpSpPr>
        <p:sp>
          <p:nvSpPr>
            <p:cNvPr id="108" name="Rectangle"/>
            <p:cNvSpPr/>
            <p:nvPr/>
          </p:nvSpPr>
          <p:spPr>
            <a:xfrm>
              <a:off x="0" y="0"/>
              <a:ext cx="601025" cy="640081"/>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9" name="image8.png" descr="image8.png"/>
            <p:cNvPicPr>
              <a:picLocks noChangeAspect="1"/>
            </p:cNvPicPr>
            <p:nvPr/>
          </p:nvPicPr>
          <p:blipFill>
            <a:blip r:embed="rId8"/>
            <a:stretch>
              <a:fillRect/>
            </a:stretch>
          </p:blipFill>
          <p:spPr>
            <a:xfrm>
              <a:off x="0" y="0"/>
              <a:ext cx="601025" cy="640081"/>
            </a:xfrm>
            <a:prstGeom prst="rect">
              <a:avLst/>
            </a:prstGeom>
            <a:ln w="12700" cap="flat">
              <a:noFill/>
              <a:miter lim="400000"/>
            </a:ln>
            <a:effectLst/>
          </p:spPr>
        </p:pic>
      </p:grpSp>
      <p:sp>
        <p:nvSpPr>
          <p:cNvPr id="111" name="Rectangle 53"/>
          <p:cNvSpPr/>
          <p:nvPr/>
        </p:nvSpPr>
        <p:spPr>
          <a:xfrm>
            <a:off x="9501784" y="5755599"/>
            <a:ext cx="1756803" cy="333088"/>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u="sng">
                <a:solidFill>
                  <a:srgbClr val="0563C1"/>
                </a:solidFill>
                <a:uFill>
                  <a:solidFill>
                    <a:srgbClr val="0563C1"/>
                  </a:solidFill>
                </a:uFill>
                <a:hlinkClick r:id="" action="ppaction://noaction"/>
              </a:defRPr>
            </a:lvl1pPr>
          </a:lstStyle>
          <a:p>
            <a:pPr marL="0" marR="0" lvl="0" indent="0" algn="l" defTabSz="914400" rtl="0" eaLnBrk="1" fontAlgn="auto" latinLnBrk="0" hangingPunct="1">
              <a:lnSpc>
                <a:spcPct val="100000"/>
              </a:lnSpc>
              <a:spcBef>
                <a:spcPts val="0"/>
              </a:spcBef>
              <a:spcAft>
                <a:spcPts val="0"/>
              </a:spcAft>
              <a:buClrTx/>
              <a:buSzTx/>
              <a:buFontTx/>
              <a:buNone/>
              <a:tabLst/>
              <a:defRPr>
                <a:solidFill>
                  <a:srgbClr val="FFFFFF"/>
                </a:solidFill>
                <a:uFillTx/>
              </a:defRPr>
            </a:pPr>
            <a:r>
              <a:rPr kumimoji="0" sz="1800" b="0" i="0" u="sng" strike="noStrike" kern="1200" cap="none" spc="0" normalizeH="0" baseline="0" noProof="0">
                <a:ln>
                  <a:noFill/>
                </a:ln>
                <a:solidFill>
                  <a:srgbClr val="0563C1"/>
                </a:solidFill>
                <a:effectLst/>
                <a:uLnTx/>
                <a:uFill>
                  <a:solidFill>
                    <a:srgbClr val="0563C1"/>
                  </a:solidFill>
                </a:uFill>
                <a:latin typeface="Calibri" panose="020F0502020204030204"/>
                <a:ea typeface="+mn-ea"/>
                <a:cs typeface="+mn-cs"/>
                <a:hlinkClick r:id="rId9"/>
              </a:rPr>
              <a:t>http://cern.ch/fcc</a:t>
            </a:r>
          </a:p>
        </p:txBody>
      </p:sp>
      <p:pic>
        <p:nvPicPr>
          <p:cNvPr id="112" name="Picture 4" descr="Picture 4"/>
          <p:cNvPicPr>
            <a:picLocks noChangeAspect="1"/>
          </p:cNvPicPr>
          <p:nvPr/>
        </p:nvPicPr>
        <p:blipFill>
          <a:blip r:embed="rId10"/>
          <a:stretch>
            <a:fillRect/>
          </a:stretch>
        </p:blipFill>
        <p:spPr>
          <a:xfrm>
            <a:off x="5270175" y="5512851"/>
            <a:ext cx="1086269" cy="669109"/>
          </a:xfrm>
          <a:prstGeom prst="rect">
            <a:avLst/>
          </a:prstGeom>
          <a:ln w="12700">
            <a:miter lim="400000"/>
          </a:ln>
        </p:spPr>
      </p:pic>
      <p:pic>
        <p:nvPicPr>
          <p:cNvPr id="113" name="Picture 1" descr="Picture 1"/>
          <p:cNvPicPr>
            <a:picLocks noChangeAspect="1"/>
          </p:cNvPicPr>
          <p:nvPr/>
        </p:nvPicPr>
        <p:blipFill>
          <a:blip r:embed="rId11"/>
          <a:stretch>
            <a:fillRect/>
          </a:stretch>
        </p:blipFill>
        <p:spPr>
          <a:xfrm>
            <a:off x="7737481" y="5559095"/>
            <a:ext cx="1745940" cy="600604"/>
          </a:xfrm>
          <a:prstGeom prst="rect">
            <a:avLst/>
          </a:prstGeom>
          <a:ln w="12700">
            <a:miter lim="400000"/>
          </a:ln>
        </p:spPr>
      </p:pic>
      <p:pic>
        <p:nvPicPr>
          <p:cNvPr id="114" name="Picture 2" descr="Picture 2"/>
          <p:cNvPicPr>
            <a:picLocks noChangeAspect="1"/>
          </p:cNvPicPr>
          <p:nvPr/>
        </p:nvPicPr>
        <p:blipFill>
          <a:blip r:embed="rId12"/>
          <a:stretch>
            <a:fillRect/>
          </a:stretch>
        </p:blipFill>
        <p:spPr>
          <a:xfrm>
            <a:off x="7113891" y="5585469"/>
            <a:ext cx="453718" cy="588607"/>
          </a:xfrm>
          <a:prstGeom prst="rect">
            <a:avLst/>
          </a:prstGeom>
          <a:ln w="12700">
            <a:miter lim="400000"/>
          </a:ln>
        </p:spPr>
      </p:pic>
      <p:sp>
        <p:nvSpPr>
          <p:cNvPr id="2" name="TextBox 1">
            <a:extLst>
              <a:ext uri="{FF2B5EF4-FFF2-40B4-BE49-F238E27FC236}">
                <a16:creationId xmlns:a16="http://schemas.microsoft.com/office/drawing/2014/main" id="{72AC382E-DEDF-939F-96BD-CBB6A5A5096A}"/>
              </a:ext>
            </a:extLst>
          </p:cNvPr>
          <p:cNvSpPr txBox="1"/>
          <p:nvPr/>
        </p:nvSpPr>
        <p:spPr>
          <a:xfrm>
            <a:off x="3310658" y="1738028"/>
            <a:ext cx="7343481"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FF00"/>
                </a:solidFill>
                <a:effectLst/>
                <a:uLnTx/>
                <a:uFillTx/>
                <a:latin typeface="Calibri" panose="020F0502020204030204" pitchFamily="34" charset="0"/>
                <a:ea typeface="+mn-ea"/>
                <a:cs typeface="+mn-cs"/>
              </a:rPr>
              <a:t>Michael Benedikt, Frank Zimmermann, CERN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FFFF00"/>
                </a:solidFill>
                <a:effectLst/>
                <a:uLnTx/>
                <a:uFillTx/>
                <a:latin typeface="Calibri" panose="020F0502020204030204" pitchFamily="34" charset="0"/>
                <a:ea typeface="+mn-ea"/>
                <a:cs typeface="Arial" panose="020B0604020202020204" pitchFamily="34" charset="0"/>
              </a:rPr>
              <a:t>on behalf of FCC collaboration &amp; FCCIS DS team           </a:t>
            </a:r>
            <a:endParaRPr lang="en-GB" sz="2400" dirty="0">
              <a:solidFill>
                <a:srgbClr val="FFFF00"/>
              </a:solidFill>
              <a:latin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4683977F-F17A-BC0F-1444-8446885E6F00}"/>
              </a:ext>
            </a:extLst>
          </p:cNvPr>
          <p:cNvSpPr txBox="1"/>
          <p:nvPr/>
        </p:nvSpPr>
        <p:spPr>
          <a:xfrm>
            <a:off x="220581" y="33604"/>
            <a:ext cx="11925367"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rPr>
              <a:t>The FCC </a:t>
            </a:r>
            <a:r>
              <a:rPr kumimoji="0" lang="en-GB" sz="5400" b="1" i="0" u="none" strike="noStrike" kern="1200" cap="none" spc="0" normalizeH="0" noProof="0" dirty="0">
                <a:ln>
                  <a:noFill/>
                </a:ln>
                <a:solidFill>
                  <a:srgbClr val="FFFF00"/>
                </a:solidFill>
                <a:effectLst/>
                <a:uLnTx/>
                <a:uFillTx/>
                <a:latin typeface="Calibri" panose="020F0502020204030204"/>
                <a:ea typeface="+mn-ea"/>
                <a:cs typeface="+mn-cs"/>
              </a:rPr>
              <a:t>Integrated Program</a:t>
            </a:r>
            <a:endPar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55B420A8-985E-900A-09FA-54AA729BC032}"/>
              </a:ext>
            </a:extLst>
          </p:cNvPr>
          <p:cNvSpPr txBox="1"/>
          <p:nvPr/>
        </p:nvSpPr>
        <p:spPr>
          <a:xfrm>
            <a:off x="46052" y="956934"/>
            <a:ext cx="12026669"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dirty="0">
                <a:solidFill>
                  <a:prstClr val="white"/>
                </a:solidFill>
                <a:latin typeface="Calibri" panose="020F0502020204030204"/>
              </a:rPr>
              <a:t>Town hall meeting on Israeli Input to ESU’25</a:t>
            </a:r>
            <a:r>
              <a:rPr lang="en-US" sz="3200" b="1" dirty="0">
                <a:solidFill>
                  <a:prstClr val="white"/>
                </a:solidFill>
                <a:latin typeface="Calibri" panose="020F0502020204030204"/>
              </a:rPr>
              <a:t>, 18 December 2024</a:t>
            </a: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0" i="1" u="none" strike="noStrike" kern="1200" cap="none" spc="0" normalizeH="0" baseline="0" noProof="0" dirty="0">
              <a:ln>
                <a:noFill/>
              </a:ln>
              <a:solidFill>
                <a:prstClr val="white">
                  <a:lumMod val="85000"/>
                </a:prstClr>
              </a:solidFill>
              <a:effectLst/>
              <a:uLnTx/>
              <a:uFillTx/>
              <a:latin typeface="Calibri" panose="020F050202020403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Start of site investigations – seismic investigations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ZoneTexte 12">
            <a:extLst>
              <a:ext uri="{FF2B5EF4-FFF2-40B4-BE49-F238E27FC236}">
                <a16:creationId xmlns:a16="http://schemas.microsoft.com/office/drawing/2014/main" id="{7BFA706E-EA33-0672-56A0-EB31D9A16C0A}"/>
              </a:ext>
            </a:extLst>
          </p:cNvPr>
          <p:cNvSpPr txBox="1"/>
          <p:nvPr/>
        </p:nvSpPr>
        <p:spPr>
          <a:xfrm>
            <a:off x="273993" y="1119278"/>
            <a:ext cx="3084413" cy="187743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dirty="0">
                <a:ln>
                  <a:noFill/>
                </a:ln>
                <a:solidFill>
                  <a:prstClr val="black"/>
                </a:solidFill>
                <a:effectLst/>
                <a:uLnTx/>
                <a:uFillTx/>
                <a:latin typeface="Calibri" panose="020F0502020204030204"/>
                <a:ea typeface="+mn-ea"/>
                <a:cs typeface="+mn-cs"/>
              </a:rPr>
              <a:t>Seismic line SL_USSES_02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Acquisition date : 01/10/2024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Length : 480 meters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Method(s) : Explosive and Seismic gun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Geophones : 96 units (5 meters of spacing)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Shot points : 13 shot points in total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ZoneTexte 15">
            <a:extLst>
              <a:ext uri="{FF2B5EF4-FFF2-40B4-BE49-F238E27FC236}">
                <a16:creationId xmlns:a16="http://schemas.microsoft.com/office/drawing/2014/main" id="{C6491088-6E38-CE23-726E-64401FA6E418}"/>
              </a:ext>
            </a:extLst>
          </p:cNvPr>
          <p:cNvSpPr txBox="1"/>
          <p:nvPr/>
        </p:nvSpPr>
        <p:spPr>
          <a:xfrm>
            <a:off x="3555268" y="1131355"/>
            <a:ext cx="3084413" cy="166199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dirty="0">
                <a:ln>
                  <a:noFill/>
                </a:ln>
                <a:solidFill>
                  <a:prstClr val="black"/>
                </a:solidFill>
                <a:effectLst/>
                <a:uLnTx/>
                <a:uFillTx/>
                <a:latin typeface="Calibri" panose="020F0502020204030204"/>
                <a:ea typeface="+mn-ea"/>
                <a:cs typeface="+mn-cs"/>
              </a:rPr>
              <a:t>Seismic line SL_USSES_01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Acquisition date : 02/10/2024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Length : 300 meters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Method(s) : Weight drop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Geophones : 60 units (5 meters of spacing)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Shot points : 15 shot points in total</a:t>
            </a:r>
          </a:p>
        </p:txBody>
      </p:sp>
      <p:sp>
        <p:nvSpPr>
          <p:cNvPr id="16" name="ZoneTexte 16">
            <a:extLst>
              <a:ext uri="{FF2B5EF4-FFF2-40B4-BE49-F238E27FC236}">
                <a16:creationId xmlns:a16="http://schemas.microsoft.com/office/drawing/2014/main" id="{44AC5FD6-7EAB-D464-AC46-C4C7B9E40766}"/>
              </a:ext>
            </a:extLst>
          </p:cNvPr>
          <p:cNvSpPr txBox="1"/>
          <p:nvPr/>
        </p:nvSpPr>
        <p:spPr>
          <a:xfrm>
            <a:off x="273994" y="748608"/>
            <a:ext cx="206586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2060"/>
                </a:solidFill>
                <a:effectLst/>
                <a:uLnTx/>
                <a:uFillTx/>
                <a:latin typeface="Calibri" panose="020F0502020204030204"/>
                <a:ea typeface="+mn-ea"/>
                <a:cs typeface="+mn-cs"/>
              </a:rPr>
              <a:t>First seismic line :</a:t>
            </a:r>
          </a:p>
        </p:txBody>
      </p:sp>
      <p:sp>
        <p:nvSpPr>
          <p:cNvPr id="17" name="ZoneTexte 17">
            <a:extLst>
              <a:ext uri="{FF2B5EF4-FFF2-40B4-BE49-F238E27FC236}">
                <a16:creationId xmlns:a16="http://schemas.microsoft.com/office/drawing/2014/main" id="{50DEF6D5-09E7-8B6A-73C5-B049B8E04849}"/>
              </a:ext>
            </a:extLst>
          </p:cNvPr>
          <p:cNvSpPr txBox="1"/>
          <p:nvPr/>
        </p:nvSpPr>
        <p:spPr>
          <a:xfrm>
            <a:off x="3635596" y="762023"/>
            <a:ext cx="244845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2060"/>
                </a:solidFill>
                <a:effectLst/>
                <a:uLnTx/>
                <a:uFillTx/>
                <a:latin typeface="Calibri" panose="020F0502020204030204"/>
                <a:ea typeface="+mn-ea"/>
                <a:cs typeface="+mn-cs"/>
              </a:rPr>
              <a:t>Second seismic line :</a:t>
            </a:r>
          </a:p>
        </p:txBody>
      </p:sp>
      <p:pic>
        <p:nvPicPr>
          <p:cNvPr id="27" name="Picture 26">
            <a:extLst>
              <a:ext uri="{FF2B5EF4-FFF2-40B4-BE49-F238E27FC236}">
                <a16:creationId xmlns:a16="http://schemas.microsoft.com/office/drawing/2014/main" id="{56176D08-9536-B0C7-3640-FAD8397E1B87}"/>
              </a:ext>
            </a:extLst>
          </p:cNvPr>
          <p:cNvPicPr>
            <a:picLocks noChangeAspect="1"/>
          </p:cNvPicPr>
          <p:nvPr/>
        </p:nvPicPr>
        <p:blipFill>
          <a:blip r:embed="rId3"/>
          <a:stretch>
            <a:fillRect/>
          </a:stretch>
        </p:blipFill>
        <p:spPr>
          <a:xfrm>
            <a:off x="273993" y="2838368"/>
            <a:ext cx="6214942" cy="4009376"/>
          </a:xfrm>
          <a:prstGeom prst="rect">
            <a:avLst/>
          </a:prstGeom>
        </p:spPr>
      </p:pic>
      <p:pic>
        <p:nvPicPr>
          <p:cNvPr id="3" name="Picture 2">
            <a:extLst>
              <a:ext uri="{FF2B5EF4-FFF2-40B4-BE49-F238E27FC236}">
                <a16:creationId xmlns:a16="http://schemas.microsoft.com/office/drawing/2014/main" id="{6A71D1DB-CD1F-CA04-B3B6-79463E758974}"/>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9476" r="10108"/>
          <a:stretch/>
        </p:blipFill>
        <p:spPr bwMode="auto">
          <a:xfrm>
            <a:off x="6574923" y="1112483"/>
            <a:ext cx="5448911" cy="5502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087649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11929"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Status of site investigations – drillings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platzhalter 5">
            <a:extLst>
              <a:ext uri="{FF2B5EF4-FFF2-40B4-BE49-F238E27FC236}">
                <a16:creationId xmlns:a16="http://schemas.microsoft.com/office/drawing/2014/main" id="{325B6E09-2520-8F3B-4F02-C516BD4995FB}"/>
              </a:ext>
            </a:extLst>
          </p:cNvPr>
          <p:cNvSpPr txBox="1">
            <a:spLocks/>
          </p:cNvSpPr>
          <p:nvPr/>
        </p:nvSpPr>
        <p:spPr>
          <a:xfrm>
            <a:off x="60975" y="5071768"/>
            <a:ext cx="6539081" cy="1834049"/>
          </a:xfrm>
          <a:prstGeom prst="rect">
            <a:avLst/>
          </a:prstGeom>
        </p:spPr>
        <p:txBody>
          <a:bodyPr vert="horz" lIns="91440" tIns="45720" rIns="91440" bIns="4572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Drilling for first borehole commenced on 14/10/2024</a:t>
            </a: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The drilling (USSES 2) is within the commune of </a:t>
            </a:r>
            <a:r>
              <a:rPr kumimoji="0" lang="en-US" sz="2000" b="0" i="0" u="none" strike="noStrike" kern="1200" cap="none" spc="0" normalizeH="0" baseline="0" noProof="0" dirty="0" err="1">
                <a:ln>
                  <a:noFill/>
                </a:ln>
                <a:solidFill>
                  <a:prstClr val="black"/>
                </a:solidFill>
                <a:effectLst/>
                <a:uLnTx/>
                <a:uFillTx/>
                <a:latin typeface="Calibri" panose="020F0502020204030204"/>
                <a:ea typeface="+mn-ea"/>
                <a:cs typeface="+mn-cs"/>
              </a:rPr>
              <a:t>Marlioz</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US" sz="2100" b="0" i="0" u="none" strike="noStrike" kern="1200" cap="none" spc="0" normalizeH="0" baseline="0" noProof="0" dirty="0">
                <a:ln>
                  <a:noFill/>
                </a:ln>
                <a:solidFill>
                  <a:prstClr val="black"/>
                </a:solidFill>
                <a:effectLst/>
                <a:uLnTx/>
                <a:uFillTx/>
                <a:latin typeface="Calibri" panose="020F0502020204030204"/>
                <a:ea typeface="+mn-ea"/>
                <a:cs typeface="+mn-cs"/>
              </a:rPr>
              <a:t>The drill site is located within the storage yard of a private construction company (Besson).</a:t>
            </a:r>
          </a:p>
        </p:txBody>
      </p:sp>
      <p:pic>
        <p:nvPicPr>
          <p:cNvPr id="4" name="Picture 3">
            <a:extLst>
              <a:ext uri="{FF2B5EF4-FFF2-40B4-BE49-F238E27FC236}">
                <a16:creationId xmlns:a16="http://schemas.microsoft.com/office/drawing/2014/main" id="{92BB7C62-8296-4ABC-C26B-5A80F2BA193A}"/>
              </a:ext>
            </a:extLst>
          </p:cNvPr>
          <p:cNvPicPr>
            <a:picLocks noChangeAspect="1"/>
          </p:cNvPicPr>
          <p:nvPr/>
        </p:nvPicPr>
        <p:blipFill>
          <a:blip r:embed="rId3"/>
          <a:stretch>
            <a:fillRect/>
          </a:stretch>
        </p:blipFill>
        <p:spPr>
          <a:xfrm>
            <a:off x="47328" y="776599"/>
            <a:ext cx="5085943" cy="4380593"/>
          </a:xfrm>
          <a:prstGeom prst="rect">
            <a:avLst/>
          </a:prstGeom>
        </p:spPr>
      </p:pic>
      <p:pic>
        <p:nvPicPr>
          <p:cNvPr id="3" name="Picture 2" descr="A group of men standing next to a machine&#10;&#10;Description automatically generated">
            <a:extLst>
              <a:ext uri="{FF2B5EF4-FFF2-40B4-BE49-F238E27FC236}">
                <a16:creationId xmlns:a16="http://schemas.microsoft.com/office/drawing/2014/main" id="{B8AC64A3-18A9-85DC-A9E5-F0A3A9734E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64937" y="788588"/>
            <a:ext cx="3279736" cy="4372982"/>
          </a:xfrm>
          <a:prstGeom prst="rect">
            <a:avLst/>
          </a:prstGeom>
          <a:ln w="12700">
            <a:solidFill>
              <a:schemeClr val="tx1"/>
            </a:solidFill>
          </a:ln>
        </p:spPr>
      </p:pic>
      <p:pic>
        <p:nvPicPr>
          <p:cNvPr id="8" name="Picture 7" descr="A person in orange overalls working on a machine&#10;&#10;Description automatically generated">
            <a:extLst>
              <a:ext uri="{FF2B5EF4-FFF2-40B4-BE49-F238E27FC236}">
                <a16:creationId xmlns:a16="http://schemas.microsoft.com/office/drawing/2014/main" id="{0167CC50-4F44-21D7-3E2B-9E8BD71FEB5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64536" y="783954"/>
            <a:ext cx="3279736" cy="4372981"/>
          </a:xfrm>
          <a:prstGeom prst="rect">
            <a:avLst/>
          </a:prstGeom>
          <a:ln w="12700">
            <a:solidFill>
              <a:schemeClr val="tx1"/>
            </a:solidFill>
          </a:ln>
        </p:spPr>
      </p:pic>
      <p:sp>
        <p:nvSpPr>
          <p:cNvPr id="12" name="Textplatzhalter 5">
            <a:extLst>
              <a:ext uri="{FF2B5EF4-FFF2-40B4-BE49-F238E27FC236}">
                <a16:creationId xmlns:a16="http://schemas.microsoft.com/office/drawing/2014/main" id="{9E19AC59-9C2F-CE4A-7341-45AE449A21D3}"/>
              </a:ext>
            </a:extLst>
          </p:cNvPr>
          <p:cNvSpPr txBox="1">
            <a:spLocks/>
          </p:cNvSpPr>
          <p:nvPr/>
        </p:nvSpPr>
        <p:spPr>
          <a:xfrm>
            <a:off x="7189767" y="5013176"/>
            <a:ext cx="4666873" cy="1834049"/>
          </a:xfrm>
          <a:prstGeom prst="rect">
            <a:avLst/>
          </a:prstGeom>
        </p:spPr>
        <p:txBody>
          <a:bodyPr vert="horz" lIns="91440" tIns="45720" rIns="91440" bIns="4572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rPr>
              <a:t>Drilling Depth =  70m</a:t>
            </a: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rPr>
              <a:t>Fully cored recovery</a:t>
            </a: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rPr>
              <a:t>Drill time should be about 2 weeks</a:t>
            </a: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rPr>
              <a:t>Equipped with Piezometer</a:t>
            </a:r>
            <a:endParaRPr kumimoji="0" lang="en-US" sz="2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572661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1934CA-4913-5F73-D583-0CF356AC064C}"/>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12</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49624E9D-52C9-8455-8867-1BF86605C4AE}"/>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0F124A"/>
                </a:solidFill>
                <a:effectLst/>
                <a:uLnTx/>
                <a:uFillTx/>
                <a:latin typeface="Arial"/>
                <a:ea typeface="+mn-ea"/>
                <a:cs typeface="+mn-cs"/>
              </a:rPr>
              <a:t> a few days ago – first drill cores presented (now in Israel)</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pic>
        <p:nvPicPr>
          <p:cNvPr id="4" name="Picture 3">
            <a:extLst>
              <a:ext uri="{FF2B5EF4-FFF2-40B4-BE49-F238E27FC236}">
                <a16:creationId xmlns:a16="http://schemas.microsoft.com/office/drawing/2014/main" id="{C4B28149-475F-0C22-036F-2DE7C6D388DB}"/>
              </a:ext>
            </a:extLst>
          </p:cNvPr>
          <p:cNvPicPr>
            <a:picLocks noChangeAspect="1"/>
          </p:cNvPicPr>
          <p:nvPr/>
        </p:nvPicPr>
        <p:blipFill>
          <a:blip r:embed="rId2"/>
          <a:stretch>
            <a:fillRect/>
          </a:stretch>
        </p:blipFill>
        <p:spPr>
          <a:xfrm>
            <a:off x="142875" y="800983"/>
            <a:ext cx="6524625" cy="3674180"/>
          </a:xfrm>
          <a:prstGeom prst="rect">
            <a:avLst/>
          </a:prstGeom>
        </p:spPr>
      </p:pic>
      <p:sp>
        <p:nvSpPr>
          <p:cNvPr id="5" name="TextBox 4">
            <a:extLst>
              <a:ext uri="{FF2B5EF4-FFF2-40B4-BE49-F238E27FC236}">
                <a16:creationId xmlns:a16="http://schemas.microsoft.com/office/drawing/2014/main" id="{2DF2B214-88C4-88AB-EE17-D35B7F8F1169}"/>
              </a:ext>
            </a:extLst>
          </p:cNvPr>
          <p:cNvSpPr txBox="1"/>
          <p:nvPr/>
        </p:nvSpPr>
        <p:spPr>
          <a:xfrm>
            <a:off x="466725" y="1143000"/>
            <a:ext cx="1827744" cy="535724"/>
          </a:xfrm>
          <a:prstGeom prst="rect">
            <a:avLst/>
          </a:prstGeom>
          <a:noFill/>
        </p:spPr>
        <p:txBody>
          <a:bodyPr wrap="none" rtlCol="0">
            <a:spAutoFit/>
          </a:bodyPr>
          <a:lstStyle/>
          <a:p>
            <a:pPr algn="l">
              <a:lnSpc>
                <a:spcPts val="3700"/>
              </a:lnSpc>
            </a:pPr>
            <a:r>
              <a:rPr lang="en-US" sz="3000" dirty="0">
                <a:ln w="0"/>
                <a:solidFill>
                  <a:schemeClr val="accent1"/>
                </a:solidFill>
                <a:effectLst>
                  <a:outerShdw blurRad="38100" dist="25400" dir="5400000" algn="ctr" rotWithShape="0">
                    <a:srgbClr val="6E747A">
                      <a:alpha val="43000"/>
                    </a:srgbClr>
                  </a:outerShdw>
                </a:effectLst>
              </a:rPr>
              <a:t>limestone</a:t>
            </a:r>
            <a:endParaRPr lang="en-GB" sz="3000" dirty="0">
              <a:ln w="0"/>
              <a:solidFill>
                <a:schemeClr val="accent1"/>
              </a:solidFill>
              <a:effectLst>
                <a:outerShdw blurRad="38100" dist="25400" dir="5400000" algn="ctr" rotWithShape="0">
                  <a:srgbClr val="6E747A">
                    <a:alpha val="43000"/>
                  </a:srgbClr>
                </a:outerShdw>
              </a:effectLst>
            </a:endParaRPr>
          </a:p>
        </p:txBody>
      </p:sp>
      <p:pic>
        <p:nvPicPr>
          <p:cNvPr id="6" name="Picture 5">
            <a:extLst>
              <a:ext uri="{FF2B5EF4-FFF2-40B4-BE49-F238E27FC236}">
                <a16:creationId xmlns:a16="http://schemas.microsoft.com/office/drawing/2014/main" id="{0CFAA5E9-E739-3392-D7EA-4347A7D714A5}"/>
              </a:ext>
            </a:extLst>
          </p:cNvPr>
          <p:cNvPicPr>
            <a:picLocks noChangeAspect="1"/>
          </p:cNvPicPr>
          <p:nvPr/>
        </p:nvPicPr>
        <p:blipFill>
          <a:blip r:embed="rId3"/>
          <a:stretch>
            <a:fillRect/>
          </a:stretch>
        </p:blipFill>
        <p:spPr>
          <a:xfrm>
            <a:off x="4719638" y="2682076"/>
            <a:ext cx="7415624" cy="4175923"/>
          </a:xfrm>
          <a:prstGeom prst="rect">
            <a:avLst/>
          </a:prstGeom>
        </p:spPr>
      </p:pic>
      <p:sp>
        <p:nvSpPr>
          <p:cNvPr id="7" name="TextBox 6">
            <a:extLst>
              <a:ext uri="{FF2B5EF4-FFF2-40B4-BE49-F238E27FC236}">
                <a16:creationId xmlns:a16="http://schemas.microsoft.com/office/drawing/2014/main" id="{0155EADE-D066-D1A8-A6BF-E03E3BE40DA7}"/>
              </a:ext>
            </a:extLst>
          </p:cNvPr>
          <p:cNvSpPr txBox="1"/>
          <p:nvPr/>
        </p:nvSpPr>
        <p:spPr>
          <a:xfrm>
            <a:off x="5714469" y="2886075"/>
            <a:ext cx="1614545" cy="535724"/>
          </a:xfrm>
          <a:prstGeom prst="rect">
            <a:avLst/>
          </a:prstGeom>
          <a:noFill/>
        </p:spPr>
        <p:txBody>
          <a:bodyPr wrap="none" rtlCol="0">
            <a:spAutoFit/>
          </a:bodyPr>
          <a:lstStyle/>
          <a:p>
            <a:pPr algn="l">
              <a:lnSpc>
                <a:spcPts val="3700"/>
              </a:lnSpc>
            </a:pPr>
            <a:r>
              <a:rPr lang="en-US" sz="3000" dirty="0">
                <a:ln w="0"/>
                <a:solidFill>
                  <a:schemeClr val="accent1"/>
                </a:solidFill>
                <a:effectLst>
                  <a:outerShdw blurRad="38100" dist="25400" dir="5400000" algn="ctr" rotWithShape="0">
                    <a:srgbClr val="6E747A">
                      <a:alpha val="43000"/>
                    </a:srgbClr>
                  </a:outerShdw>
                </a:effectLst>
              </a:rPr>
              <a:t>molasse</a:t>
            </a:r>
            <a:endParaRPr lang="en-GB" sz="3000" dirty="0">
              <a:ln w="0"/>
              <a:solidFill>
                <a:schemeClr val="accent1"/>
              </a:solidFill>
              <a:effectLst>
                <a:outerShdw blurRad="38100" dist="25400" dir="5400000" algn="ctr" rotWithShape="0">
                  <a:srgbClr val="6E747A">
                    <a:alpha val="43000"/>
                  </a:srgbClr>
                </a:outerShdw>
              </a:effectLst>
            </a:endParaRPr>
          </a:p>
        </p:txBody>
      </p:sp>
      <p:cxnSp>
        <p:nvCxnSpPr>
          <p:cNvPr id="9" name="Straight Arrow Connector 8">
            <a:extLst>
              <a:ext uri="{FF2B5EF4-FFF2-40B4-BE49-F238E27FC236}">
                <a16:creationId xmlns:a16="http://schemas.microsoft.com/office/drawing/2014/main" id="{97434BBA-1BDF-93EF-DBCD-D267BC784826}"/>
              </a:ext>
            </a:extLst>
          </p:cNvPr>
          <p:cNvCxnSpPr/>
          <p:nvPr/>
        </p:nvCxnSpPr>
        <p:spPr>
          <a:xfrm flipH="1">
            <a:off x="6372225" y="3429000"/>
            <a:ext cx="390525" cy="1857375"/>
          </a:xfrm>
          <a:prstGeom prst="straightConnector1">
            <a:avLst/>
          </a:prstGeom>
          <a:ln w="44450">
            <a:tailEnd type="triangle"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3A8B551-561D-6632-157A-AD9E20E7B78B}"/>
              </a:ext>
            </a:extLst>
          </p:cNvPr>
          <p:cNvCxnSpPr>
            <a:cxnSpLocks/>
          </p:cNvCxnSpPr>
          <p:nvPr/>
        </p:nvCxnSpPr>
        <p:spPr>
          <a:xfrm>
            <a:off x="1476375" y="1614121"/>
            <a:ext cx="1141944" cy="1271954"/>
          </a:xfrm>
          <a:prstGeom prst="straightConnector1">
            <a:avLst/>
          </a:prstGeom>
          <a:ln w="44450">
            <a:tailEnd type="triangle" w="lg" len="lg"/>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3E617D0F-D03B-3C44-371A-D168438958B1}"/>
              </a:ext>
            </a:extLst>
          </p:cNvPr>
          <p:cNvSpPr txBox="1"/>
          <p:nvPr/>
        </p:nvSpPr>
        <p:spPr>
          <a:xfrm>
            <a:off x="298450" y="6207884"/>
            <a:ext cx="3097893" cy="369332"/>
          </a:xfrm>
          <a:prstGeom prst="rect">
            <a:avLst/>
          </a:prstGeom>
          <a:solidFill>
            <a:srgbClr val="FFFF00"/>
          </a:solidFill>
        </p:spPr>
        <p:txBody>
          <a:bodyPr wrap="square">
            <a:spAutoFit/>
          </a:bodyPr>
          <a:lstStyle/>
          <a:p>
            <a:pPr algn="ctr"/>
            <a:r>
              <a:rPr lang="en-GB" dirty="0"/>
              <a:t>T. Watson and M. Benedikt</a:t>
            </a:r>
          </a:p>
        </p:txBody>
      </p:sp>
    </p:spTree>
    <p:extLst>
      <p:ext uri="{BB962C8B-B14F-4D97-AF65-F5344CB8AC3E}">
        <p14:creationId xmlns:p14="http://schemas.microsoft.com/office/powerpoint/2010/main" val="43465440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Studies on excavation strategy and material quantities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1" name="Text Placeholder 3">
            <a:extLst>
              <a:ext uri="{FF2B5EF4-FFF2-40B4-BE49-F238E27FC236}">
                <a16:creationId xmlns:a16="http://schemas.microsoft.com/office/drawing/2014/main" id="{F1A93576-E48A-750E-7E29-52A65024EE00}"/>
              </a:ext>
            </a:extLst>
          </p:cNvPr>
          <p:cNvSpPr txBox="1">
            <a:spLocks/>
          </p:cNvSpPr>
          <p:nvPr/>
        </p:nvSpPr>
        <p:spPr>
          <a:xfrm>
            <a:off x="496322" y="863890"/>
            <a:ext cx="11399191" cy="461389"/>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1851"/>
              </a:spcBef>
              <a:spcAft>
                <a:spcPts val="0"/>
              </a:spcAft>
              <a:buClrTx/>
              <a:buSzTx/>
              <a:buFont typeface="Arial" panose="020B0604020202020204" pitchFamily="34" charset="0"/>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2 TBMs from each experimental point			Alternative with no TBMs from PA</a:t>
            </a:r>
          </a:p>
        </p:txBody>
      </p:sp>
      <p:pic>
        <p:nvPicPr>
          <p:cNvPr id="2" name="Picture 1">
            <a:extLst>
              <a:ext uri="{FF2B5EF4-FFF2-40B4-BE49-F238E27FC236}">
                <a16:creationId xmlns:a16="http://schemas.microsoft.com/office/drawing/2014/main" id="{78F922F2-4D86-6D1B-E13D-E7F226E5141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7148" y="1368537"/>
            <a:ext cx="4766599" cy="3467115"/>
          </a:xfrm>
          <a:prstGeom prst="rect">
            <a:avLst/>
          </a:prstGeom>
          <a:noFill/>
          <a:ln>
            <a:noFill/>
          </a:ln>
        </p:spPr>
      </p:pic>
      <p:pic>
        <p:nvPicPr>
          <p:cNvPr id="6" name="Picture 5">
            <a:extLst>
              <a:ext uri="{FF2B5EF4-FFF2-40B4-BE49-F238E27FC236}">
                <a16:creationId xmlns:a16="http://schemas.microsoft.com/office/drawing/2014/main" id="{A88DCDC5-C3FF-BF6A-BA84-C8C04BDB1A0D}"/>
              </a:ext>
            </a:extLst>
          </p:cNvPr>
          <p:cNvPicPr>
            <a:picLocks noChangeAspect="1"/>
          </p:cNvPicPr>
          <p:nvPr/>
        </p:nvPicPr>
        <p:blipFill>
          <a:blip r:embed="rId4"/>
          <a:stretch>
            <a:fillRect/>
          </a:stretch>
        </p:blipFill>
        <p:spPr>
          <a:xfrm>
            <a:off x="5482" y="4782770"/>
            <a:ext cx="6073442" cy="1799538"/>
          </a:xfrm>
          <a:prstGeom prst="rect">
            <a:avLst/>
          </a:prstGeom>
        </p:spPr>
      </p:pic>
      <p:pic>
        <p:nvPicPr>
          <p:cNvPr id="8" name="Picture 7">
            <a:extLst>
              <a:ext uri="{FF2B5EF4-FFF2-40B4-BE49-F238E27FC236}">
                <a16:creationId xmlns:a16="http://schemas.microsoft.com/office/drawing/2014/main" id="{9703F936-2961-23F8-2063-6EF51D290800}"/>
              </a:ext>
            </a:extLst>
          </p:cNvPr>
          <p:cNvPicPr>
            <a:picLocks noChangeAspect="1"/>
          </p:cNvPicPr>
          <p:nvPr/>
        </p:nvPicPr>
        <p:blipFill>
          <a:blip r:embed="rId5"/>
          <a:stretch>
            <a:fillRect/>
          </a:stretch>
        </p:blipFill>
        <p:spPr>
          <a:xfrm>
            <a:off x="6099048" y="4764024"/>
            <a:ext cx="6085940" cy="1818284"/>
          </a:xfrm>
          <a:prstGeom prst="rect">
            <a:avLst/>
          </a:prstGeom>
        </p:spPr>
      </p:pic>
      <p:pic>
        <p:nvPicPr>
          <p:cNvPr id="12" name="Picture 11">
            <a:extLst>
              <a:ext uri="{FF2B5EF4-FFF2-40B4-BE49-F238E27FC236}">
                <a16:creationId xmlns:a16="http://schemas.microsoft.com/office/drawing/2014/main" id="{BA36D239-6420-E2F8-9FFA-E9A6CFDCDB4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71221" y="1365655"/>
            <a:ext cx="4766755" cy="3467115"/>
          </a:xfrm>
          <a:prstGeom prst="rect">
            <a:avLst/>
          </a:prstGeom>
          <a:noFill/>
          <a:ln>
            <a:noFill/>
          </a:ln>
        </p:spPr>
      </p:pic>
    </p:spTree>
    <p:extLst>
      <p:ext uri="{BB962C8B-B14F-4D97-AF65-F5344CB8AC3E}">
        <p14:creationId xmlns:p14="http://schemas.microsoft.com/office/powerpoint/2010/main" val="222195431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CH" sz="2800" dirty="0"/>
              <a:t>                    </a:t>
            </a:r>
            <a:r>
              <a:rPr lang="fr-CH" sz="2800" dirty="0" err="1"/>
              <a:t>Development</a:t>
            </a:r>
            <a:r>
              <a:rPr lang="fr-CH" sz="2800" dirty="0"/>
              <a:t> of excavation </a:t>
            </a:r>
            <a:r>
              <a:rPr lang="fr-CH" sz="2800" dirty="0" err="1"/>
              <a:t>material</a:t>
            </a:r>
            <a:r>
              <a:rPr lang="fr-CH" sz="2800" dirty="0"/>
              <a:t> re-use </a:t>
            </a:r>
            <a:r>
              <a:rPr lang="fr-CH" sz="2800" dirty="0" err="1"/>
              <a:t>opportunities</a:t>
            </a: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a:t>                      </a:t>
            </a:r>
            <a:r>
              <a:rPr lang="en-CH" sz="2800" dirty="0" err="1"/>
              <a:t>OpenSkyLab</a:t>
            </a:r>
            <a:r>
              <a:rPr lang="en-US" sz="2800" dirty="0"/>
              <a:t>: academic and industrial collaboration @LHC P5 CMS</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5" name="Text Placeholder 3">
            <a:extLst>
              <a:ext uri="{FF2B5EF4-FFF2-40B4-BE49-F238E27FC236}">
                <a16:creationId xmlns:a16="http://schemas.microsoft.com/office/drawing/2014/main" id="{BA11CC09-094D-6EAA-6E74-ACFC611DBC08}"/>
              </a:ext>
            </a:extLst>
          </p:cNvPr>
          <p:cNvSpPr txBox="1">
            <a:spLocks/>
          </p:cNvSpPr>
          <p:nvPr/>
        </p:nvSpPr>
        <p:spPr>
          <a:xfrm>
            <a:off x="23749" y="885604"/>
            <a:ext cx="5552296" cy="4776221"/>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indent="-228594">
              <a:lnSpc>
                <a:spcPct val="100000"/>
              </a:lnSpc>
              <a:spcBef>
                <a:spcPts val="600"/>
              </a:spcBef>
              <a:buFont typeface="Arial" panose="020B0604020202020204" pitchFamily="34" charset="0"/>
              <a:buChar char="•"/>
            </a:pPr>
            <a:r>
              <a:rPr lang="en-US" sz="2000" dirty="0">
                <a:solidFill>
                  <a:srgbClr val="0C377B"/>
                </a:solidFill>
              </a:rPr>
              <a:t>Transformation of Molasse (FCC ~8 Mm</a:t>
            </a:r>
            <a:r>
              <a:rPr lang="en-US" sz="2000" baseline="30000" dirty="0">
                <a:solidFill>
                  <a:srgbClr val="0C377B"/>
                </a:solidFill>
              </a:rPr>
              <a:t>3 </a:t>
            </a:r>
            <a:r>
              <a:rPr lang="en-US" sz="2000" dirty="0">
                <a:solidFill>
                  <a:srgbClr val="0C377B"/>
                </a:solidFill>
              </a:rPr>
              <a:t>volume)  into fertile soil for agricultural and other uses </a:t>
            </a:r>
          </a:p>
          <a:p>
            <a:pPr marL="228594" indent="-228594">
              <a:lnSpc>
                <a:spcPct val="100000"/>
              </a:lnSpc>
              <a:spcBef>
                <a:spcPts val="600"/>
              </a:spcBef>
              <a:buFont typeface="Arial" panose="020B0604020202020204" pitchFamily="34" charset="0"/>
              <a:buChar char="•"/>
            </a:pPr>
            <a:r>
              <a:rPr lang="en-US" sz="2000" dirty="0">
                <a:solidFill>
                  <a:srgbClr val="0C377B"/>
                </a:solidFill>
              </a:rPr>
              <a:t>Materials: Molasse from the HL-LHC construction</a:t>
            </a:r>
          </a:p>
          <a:p>
            <a:pPr marL="228594" indent="-228594">
              <a:lnSpc>
                <a:spcPct val="100000"/>
              </a:lnSpc>
              <a:spcBef>
                <a:spcPts val="600"/>
              </a:spcBef>
              <a:buFont typeface="Arial" panose="020B0604020202020204" pitchFamily="34" charset="0"/>
              <a:buChar char="•"/>
            </a:pPr>
            <a:r>
              <a:rPr lang="en-US" sz="2000" dirty="0">
                <a:solidFill>
                  <a:srgbClr val="0C377B"/>
                </a:solidFill>
              </a:rPr>
              <a:t>Duration: 4+ years (2024 - )</a:t>
            </a:r>
          </a:p>
          <a:p>
            <a:pPr marL="228594" indent="-228594">
              <a:lnSpc>
                <a:spcPct val="100000"/>
              </a:lnSpc>
              <a:spcBef>
                <a:spcPts val="600"/>
              </a:spcBef>
              <a:buFont typeface="Arial" panose="020B0604020202020204" pitchFamily="34" charset="0"/>
              <a:buChar char="•"/>
            </a:pPr>
            <a:r>
              <a:rPr lang="en-US" sz="2000" dirty="0">
                <a:solidFill>
                  <a:srgbClr val="0C377B"/>
                </a:solidFill>
              </a:rPr>
              <a:t>Trials with 5 000 t molasse </a:t>
            </a:r>
          </a:p>
          <a:p>
            <a:pPr marL="622300" lvl="1" indent="-169863">
              <a:lnSpc>
                <a:spcPct val="100000"/>
              </a:lnSpc>
              <a:spcBef>
                <a:spcPts val="600"/>
              </a:spcBef>
              <a:buFont typeface="Arial" panose="020B0604020202020204" pitchFamily="34" charset="0"/>
              <a:buChar char="•"/>
            </a:pPr>
            <a:r>
              <a:rPr lang="en-US" sz="2000" dirty="0">
                <a:solidFill>
                  <a:srgbClr val="0C377B"/>
                </a:solidFill>
              </a:rPr>
              <a:t>Soil </a:t>
            </a:r>
            <a:r>
              <a:rPr lang="en-US" sz="2000" dirty="0" err="1">
                <a:solidFill>
                  <a:srgbClr val="0C377B"/>
                </a:solidFill>
              </a:rPr>
              <a:t>fertilisation</a:t>
            </a:r>
            <a:r>
              <a:rPr lang="en-US" sz="2000" dirty="0">
                <a:solidFill>
                  <a:srgbClr val="0C377B"/>
                </a:solidFill>
              </a:rPr>
              <a:t> process (micro-organisms, mixing with fertile soil, etc.)</a:t>
            </a:r>
          </a:p>
          <a:p>
            <a:pPr marL="622300" lvl="1" indent="-169863">
              <a:lnSpc>
                <a:spcPct val="100000"/>
              </a:lnSpc>
              <a:spcBef>
                <a:spcPts val="600"/>
              </a:spcBef>
              <a:buFont typeface="Arial" panose="020B0604020202020204" pitchFamily="34" charset="0"/>
              <a:buChar char="•"/>
            </a:pPr>
            <a:r>
              <a:rPr lang="en-US" sz="2000" dirty="0">
                <a:solidFill>
                  <a:srgbClr val="0C377B"/>
                </a:solidFill>
              </a:rPr>
              <a:t>Development of </a:t>
            </a:r>
            <a:r>
              <a:rPr lang="en-US" sz="2000" dirty="0" err="1">
                <a:solidFill>
                  <a:srgbClr val="0C377B"/>
                </a:solidFill>
              </a:rPr>
              <a:t>fertilisation</a:t>
            </a:r>
            <a:r>
              <a:rPr lang="en-US" sz="2000" dirty="0">
                <a:solidFill>
                  <a:srgbClr val="0C377B"/>
                </a:solidFill>
              </a:rPr>
              <a:t> mix products</a:t>
            </a:r>
          </a:p>
          <a:p>
            <a:pPr marL="622300" lvl="1" indent="-169863">
              <a:lnSpc>
                <a:spcPct val="100000"/>
              </a:lnSpc>
              <a:spcBef>
                <a:spcPts val="600"/>
              </a:spcBef>
              <a:buFont typeface="Arial" panose="020B0604020202020204" pitchFamily="34" charset="0"/>
              <a:buChar char="•"/>
            </a:pPr>
            <a:r>
              <a:rPr lang="en-US" sz="2000" dirty="0">
                <a:solidFill>
                  <a:srgbClr val="0C377B"/>
                </a:solidFill>
              </a:rPr>
              <a:t>Development of quality managed processes</a:t>
            </a:r>
          </a:p>
          <a:p>
            <a:pPr marL="622300" lvl="1" indent="-169863">
              <a:lnSpc>
                <a:spcPct val="100000"/>
              </a:lnSpc>
              <a:spcBef>
                <a:spcPts val="600"/>
              </a:spcBef>
              <a:buFont typeface="Arial" panose="020B0604020202020204" pitchFamily="34" charset="0"/>
              <a:buChar char="•"/>
            </a:pPr>
            <a:r>
              <a:rPr lang="en-US" sz="2000" dirty="0">
                <a:solidFill>
                  <a:srgbClr val="0C377B"/>
                </a:solidFill>
              </a:rPr>
              <a:t>Experimental phase w. scientific protocol, field monitoring and control system support</a:t>
            </a:r>
          </a:p>
        </p:txBody>
      </p:sp>
      <p:pic>
        <p:nvPicPr>
          <p:cNvPr id="16" name="Picture 15">
            <a:extLst>
              <a:ext uri="{FF2B5EF4-FFF2-40B4-BE49-F238E27FC236}">
                <a16:creationId xmlns:a16="http://schemas.microsoft.com/office/drawing/2014/main" id="{1754644B-90BB-E10A-459E-4A6AA88B07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6045" y="996146"/>
            <a:ext cx="6490447" cy="4702458"/>
          </a:xfrm>
          <a:prstGeom prst="rect">
            <a:avLst/>
          </a:prstGeom>
        </p:spPr>
      </p:pic>
      <p:pic>
        <p:nvPicPr>
          <p:cNvPr id="17" name="Picture 16">
            <a:extLst>
              <a:ext uri="{FF2B5EF4-FFF2-40B4-BE49-F238E27FC236}">
                <a16:creationId xmlns:a16="http://schemas.microsoft.com/office/drawing/2014/main" id="{25D7B8F7-31D0-B1A0-855F-3953B0C85FB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6983" y="6203187"/>
            <a:ext cx="1441984" cy="435315"/>
          </a:xfrm>
          <a:prstGeom prst="rect">
            <a:avLst/>
          </a:prstGeom>
        </p:spPr>
      </p:pic>
      <p:pic>
        <p:nvPicPr>
          <p:cNvPr id="18" name="Picture 17">
            <a:extLst>
              <a:ext uri="{FF2B5EF4-FFF2-40B4-BE49-F238E27FC236}">
                <a16:creationId xmlns:a16="http://schemas.microsoft.com/office/drawing/2014/main" id="{DA50D06A-A5E9-BCF3-7CBC-E9D5843960E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53681" y="6124951"/>
            <a:ext cx="1276160" cy="466160"/>
          </a:xfrm>
          <a:prstGeom prst="rect">
            <a:avLst/>
          </a:prstGeom>
        </p:spPr>
      </p:pic>
      <p:pic>
        <p:nvPicPr>
          <p:cNvPr id="19" name="Picture 18">
            <a:extLst>
              <a:ext uri="{FF2B5EF4-FFF2-40B4-BE49-F238E27FC236}">
                <a16:creationId xmlns:a16="http://schemas.microsoft.com/office/drawing/2014/main" id="{69ACB472-BAFB-B0A3-6765-D37DAC4788A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04556" y="6203187"/>
            <a:ext cx="1512875" cy="333904"/>
          </a:xfrm>
          <a:prstGeom prst="rect">
            <a:avLst/>
          </a:prstGeom>
        </p:spPr>
      </p:pic>
      <p:pic>
        <p:nvPicPr>
          <p:cNvPr id="20" name="Graphic 19">
            <a:extLst>
              <a:ext uri="{FF2B5EF4-FFF2-40B4-BE49-F238E27FC236}">
                <a16:creationId xmlns:a16="http://schemas.microsoft.com/office/drawing/2014/main" id="{6BC96FB7-4B86-C141-7006-48CBBA1B46D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992145" y="6137725"/>
            <a:ext cx="915355" cy="464827"/>
          </a:xfrm>
          <a:prstGeom prst="rect">
            <a:avLst/>
          </a:prstGeom>
        </p:spPr>
      </p:pic>
      <p:pic>
        <p:nvPicPr>
          <p:cNvPr id="21" name="Picture 20">
            <a:extLst>
              <a:ext uri="{FF2B5EF4-FFF2-40B4-BE49-F238E27FC236}">
                <a16:creationId xmlns:a16="http://schemas.microsoft.com/office/drawing/2014/main" id="{183ADDF1-A394-86BB-7DA7-D922DE9BC67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082215" y="6117495"/>
            <a:ext cx="1125955" cy="505288"/>
          </a:xfrm>
          <a:prstGeom prst="rect">
            <a:avLst/>
          </a:prstGeom>
        </p:spPr>
      </p:pic>
      <p:pic>
        <p:nvPicPr>
          <p:cNvPr id="22" name="Picture 21">
            <a:extLst>
              <a:ext uri="{FF2B5EF4-FFF2-40B4-BE49-F238E27FC236}">
                <a16:creationId xmlns:a16="http://schemas.microsoft.com/office/drawing/2014/main" id="{61C212EB-DB56-CF73-BE0B-00DF2EE3C50D}"/>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382884" y="6137725"/>
            <a:ext cx="1071259" cy="451488"/>
          </a:xfrm>
          <a:prstGeom prst="rect">
            <a:avLst/>
          </a:prstGeom>
        </p:spPr>
      </p:pic>
      <p:pic>
        <p:nvPicPr>
          <p:cNvPr id="23" name="Picture 22">
            <a:extLst>
              <a:ext uri="{FF2B5EF4-FFF2-40B4-BE49-F238E27FC236}">
                <a16:creationId xmlns:a16="http://schemas.microsoft.com/office/drawing/2014/main" id="{BF9961B9-BAF1-34AE-B44C-88C0CA21E38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628857" y="6136291"/>
            <a:ext cx="1384376" cy="443480"/>
          </a:xfrm>
          <a:prstGeom prst="rect">
            <a:avLst/>
          </a:prstGeom>
        </p:spPr>
      </p:pic>
      <p:pic>
        <p:nvPicPr>
          <p:cNvPr id="28" name="Picture 27">
            <a:extLst>
              <a:ext uri="{FF2B5EF4-FFF2-40B4-BE49-F238E27FC236}">
                <a16:creationId xmlns:a16="http://schemas.microsoft.com/office/drawing/2014/main" id="{8B7B3D4F-9EA9-2F65-A6EC-0E3C8601E9C7}"/>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187948" y="6136291"/>
            <a:ext cx="436173" cy="438307"/>
          </a:xfrm>
          <a:prstGeom prst="rect">
            <a:avLst/>
          </a:prstGeom>
        </p:spPr>
      </p:pic>
      <p:pic>
        <p:nvPicPr>
          <p:cNvPr id="29" name="Picture 28">
            <a:extLst>
              <a:ext uri="{FF2B5EF4-FFF2-40B4-BE49-F238E27FC236}">
                <a16:creationId xmlns:a16="http://schemas.microsoft.com/office/drawing/2014/main" id="{0C90A7A0-585A-FD53-CDC3-B651E3DD6874}"/>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0798836" y="6095607"/>
            <a:ext cx="512840" cy="519675"/>
          </a:xfrm>
          <a:prstGeom prst="rect">
            <a:avLst/>
          </a:prstGeom>
        </p:spPr>
      </p:pic>
    </p:spTree>
    <p:extLst>
      <p:ext uri="{BB962C8B-B14F-4D97-AF65-F5344CB8AC3E}">
        <p14:creationId xmlns:p14="http://schemas.microsoft.com/office/powerpoint/2010/main" val="371369244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7D2CAF7-4C98-8B6C-9990-910886149BB6}"/>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 y="452672"/>
            <a:ext cx="12192000" cy="6405329"/>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OpenSkyLab</a:t>
            </a:r>
            <a:r>
              <a:rPr kumimoji="0" lang="en-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status and progress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itle 4">
            <a:extLst>
              <a:ext uri="{FF2B5EF4-FFF2-40B4-BE49-F238E27FC236}">
                <a16:creationId xmlns:a16="http://schemas.microsoft.com/office/drawing/2014/main" id="{DFA64CD5-E13E-25F4-F290-80E9149AB2C1}"/>
              </a:ext>
            </a:extLst>
          </p:cNvPr>
          <p:cNvSpPr txBox="1">
            <a:spLocks/>
          </p:cNvSpPr>
          <p:nvPr/>
        </p:nvSpPr>
        <p:spPr>
          <a:xfrm>
            <a:off x="590400" y="770400"/>
            <a:ext cx="11017800" cy="107208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CH" sz="4400" b="0"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pic>
        <p:nvPicPr>
          <p:cNvPr id="4" name="Picture 3" descr="A dirt road with blue writing on it&#10;&#10;Description automatically generated">
            <a:extLst>
              <a:ext uri="{FF2B5EF4-FFF2-40B4-BE49-F238E27FC236}">
                <a16:creationId xmlns:a16="http://schemas.microsoft.com/office/drawing/2014/main" id="{A2ADF2B9-9936-5002-C7F1-5DFF270A92D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373727" y="2025577"/>
            <a:ext cx="4642313" cy="3481735"/>
          </a:xfrm>
          <a:prstGeom prst="rect">
            <a:avLst/>
          </a:prstGeom>
          <a:ln>
            <a:noFill/>
          </a:ln>
          <a:effectLst>
            <a:outerShdw blurRad="292100" dist="139700" dir="2700000" algn="tl" rotWithShape="0">
              <a:srgbClr val="333333">
                <a:alpha val="65000"/>
              </a:srgbClr>
            </a:outerShdw>
          </a:effectLst>
        </p:spPr>
      </p:pic>
      <p:pic>
        <p:nvPicPr>
          <p:cNvPr id="6" name="Picture 5" descr="A group of men working on a construction site&#10;&#10;Description automatically generated">
            <a:extLst>
              <a:ext uri="{FF2B5EF4-FFF2-40B4-BE49-F238E27FC236}">
                <a16:creationId xmlns:a16="http://schemas.microsoft.com/office/drawing/2014/main" id="{EEE9B5BF-18F3-119A-9916-F285FE7DE3FC}"/>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2447595" y="2880115"/>
            <a:ext cx="5428144" cy="3750088"/>
          </a:xfrm>
          <a:prstGeom prst="rect">
            <a:avLst/>
          </a:prstGeom>
          <a:ln>
            <a:noFill/>
          </a:ln>
          <a:effectLst>
            <a:outerShdw blurRad="292100" dist="139700" dir="2700000" algn="tl" rotWithShape="0">
              <a:srgbClr val="333333">
                <a:alpha val="65000"/>
              </a:srgbClr>
            </a:outerShdw>
          </a:effectLst>
        </p:spPr>
      </p:pic>
      <p:pic>
        <p:nvPicPr>
          <p:cNvPr id="8" name="Picture 7" descr="A construction site with a large pile of gravel&#10;&#10;Description automatically generated">
            <a:extLst>
              <a:ext uri="{FF2B5EF4-FFF2-40B4-BE49-F238E27FC236}">
                <a16:creationId xmlns:a16="http://schemas.microsoft.com/office/drawing/2014/main" id="{FF62D0BC-C15E-5D5C-5899-7066D81D4BA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480043" y="1714499"/>
            <a:ext cx="5345627" cy="40092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8630345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Environmental studies to document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present status of potential FCC surface site areas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Espace réservé du texte 18">
            <a:extLst>
              <a:ext uri="{FF2B5EF4-FFF2-40B4-BE49-F238E27FC236}">
                <a16:creationId xmlns:a16="http://schemas.microsoft.com/office/drawing/2014/main" id="{C39C0BB7-DC19-04BC-1EC2-CB5E3BBF542C}"/>
              </a:ext>
            </a:extLst>
          </p:cNvPr>
          <p:cNvSpPr txBox="1">
            <a:spLocks/>
          </p:cNvSpPr>
          <p:nvPr/>
        </p:nvSpPr>
        <p:spPr>
          <a:xfrm>
            <a:off x="115260" y="974623"/>
            <a:ext cx="7109708" cy="2398901"/>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F124A"/>
                </a:solidFill>
                <a:effectLst/>
                <a:uLnTx/>
                <a:uFillTx/>
                <a:latin typeface="Arial"/>
                <a:ea typeface="+mn-ea"/>
                <a:cs typeface="+mn-cs"/>
              </a:rPr>
              <a:t>Short term goals for FCC Feasibility Study:</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Establish a state of the current environmental conditions at the surface site locations based on the actual situation, complementing the map and database investigations</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Confirm the territorial feasibility in principle</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Support the environmental impact studies for the geotechnical and geophysical investigations (i.e. boreholes and seismic lines)</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F124A"/>
                </a:solidFill>
                <a:effectLst/>
                <a:uLnTx/>
                <a:uFillTx/>
                <a:latin typeface="Arial"/>
                <a:ea typeface="+mn-ea"/>
                <a:cs typeface="+mn-cs"/>
              </a:rPr>
              <a:t>Long term goals </a:t>
            </a:r>
            <a:r>
              <a:rPr kumimoji="0" lang="en-GB" sz="1800" b="1" i="0" u="sng" strike="noStrike" kern="1200" cap="none" spc="0" normalizeH="0" baseline="0" noProof="0" dirty="0">
                <a:ln>
                  <a:noFill/>
                </a:ln>
                <a:solidFill>
                  <a:srgbClr val="0F124A"/>
                </a:solidFill>
                <a:effectLst/>
                <a:uLnTx/>
                <a:uFillTx/>
                <a:latin typeface="Arial"/>
                <a:ea typeface="+mn-ea"/>
                <a:cs typeface="+mn-cs"/>
              </a:rPr>
              <a:t>anticipating impact assessment works</a:t>
            </a:r>
            <a:r>
              <a:rPr kumimoji="0" lang="en-GB" sz="1800" b="1" i="0" u="none" strike="noStrike" kern="1200" cap="none" spc="0" normalizeH="0" baseline="0" noProof="0" dirty="0">
                <a:ln>
                  <a:noFill/>
                </a:ln>
                <a:solidFill>
                  <a:srgbClr val="0F124A"/>
                </a:solidFill>
                <a:effectLst/>
                <a:uLnTx/>
                <a:uFillTx/>
                <a:latin typeface="Arial"/>
                <a:ea typeface="+mn-ea"/>
                <a:cs typeface="+mn-cs"/>
              </a:rPr>
              <a:t>:</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F124A"/>
                </a:solidFill>
                <a:effectLst/>
                <a:uLnTx/>
                <a:uFillTx/>
                <a:latin typeface="Arial"/>
                <a:ea typeface="+mn-ea"/>
                <a:cs typeface="+mn-cs"/>
              </a:rPr>
              <a:t>Comply with </a:t>
            </a:r>
            <a:r>
              <a:rPr lang="en-GB" sz="1800" b="1" dirty="0">
                <a:solidFill>
                  <a:srgbClr val="0F124A"/>
                </a:solidFill>
                <a:latin typeface="Arial"/>
              </a:rPr>
              <a:t>the </a:t>
            </a:r>
            <a:r>
              <a:rPr kumimoji="0" lang="en-GB" sz="1800" b="1" i="0" u="none" strike="noStrike" kern="1200" cap="none" spc="0" normalizeH="0" baseline="0" noProof="0" dirty="0">
                <a:ln>
                  <a:noFill/>
                </a:ln>
                <a:solidFill>
                  <a:srgbClr val="0F124A"/>
                </a:solidFill>
                <a:effectLst/>
                <a:uLnTx/>
                <a:uFillTx/>
                <a:latin typeface="Arial"/>
                <a:ea typeface="+mn-ea"/>
                <a:cs typeface="+mn-cs"/>
              </a:rPr>
              <a:t>regulatory reporting requirements </a:t>
            </a:r>
            <a:r>
              <a:rPr kumimoji="0" lang="en-GB" sz="1800" b="0" i="0" u="none" strike="noStrike" kern="1200" cap="none" spc="0" normalizeH="0" baseline="0" noProof="0" dirty="0">
                <a:ln>
                  <a:noFill/>
                </a:ln>
                <a:solidFill>
                  <a:srgbClr val="0F124A"/>
                </a:solidFill>
                <a:effectLst/>
                <a:uLnTx/>
                <a:uFillTx/>
                <a:latin typeface="Arial"/>
                <a:ea typeface="+mn-ea"/>
                <a:cs typeface="+mn-cs"/>
              </a:rPr>
              <a:t>in the frame of the authorisation process</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Identify and </a:t>
            </a:r>
            <a:r>
              <a:rPr kumimoji="0" lang="en-GB" sz="1800" b="1" i="0" u="none" strike="noStrike" kern="1200" cap="none" spc="0" normalizeH="0" baseline="0" noProof="0" dirty="0">
                <a:ln>
                  <a:noFill/>
                </a:ln>
                <a:solidFill>
                  <a:srgbClr val="0F124A"/>
                </a:solidFill>
                <a:effectLst/>
                <a:uLnTx/>
                <a:uFillTx/>
                <a:latin typeface="Arial"/>
                <a:ea typeface="+mn-ea"/>
                <a:cs typeface="+mn-cs"/>
              </a:rPr>
              <a:t>document the environmental stakes exhaustively</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8" name="Picture 7" descr="A map of a city&#10;&#10;Description automatically generated">
            <a:extLst>
              <a:ext uri="{FF2B5EF4-FFF2-40B4-BE49-F238E27FC236}">
                <a16:creationId xmlns:a16="http://schemas.microsoft.com/office/drawing/2014/main" id="{0E404002-285D-E064-A0EB-6956130288B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109012" y="905058"/>
            <a:ext cx="4922915" cy="5826324"/>
          </a:xfrm>
          <a:prstGeom prst="rect">
            <a:avLst/>
          </a:prstGeom>
        </p:spPr>
      </p:pic>
      <p:pic>
        <p:nvPicPr>
          <p:cNvPr id="9" name="Picture 8" descr="A screenshot of a computer&#10;&#10;Description automatically generated">
            <a:extLst>
              <a:ext uri="{FF2B5EF4-FFF2-40B4-BE49-F238E27FC236}">
                <a16:creationId xmlns:a16="http://schemas.microsoft.com/office/drawing/2014/main" id="{00E47EC4-C4C2-9A8C-9F6F-C925FEC2C70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16367" y="770698"/>
            <a:ext cx="3360373" cy="1581815"/>
          </a:xfrm>
          <a:prstGeom prst="rect">
            <a:avLst/>
          </a:prstGeom>
          <a:ln>
            <a:noFill/>
          </a:ln>
          <a:effectLst>
            <a:outerShdw blurRad="292100" dist="139700" dir="2700000" algn="tl" rotWithShape="0">
              <a:srgbClr val="333333">
                <a:alpha val="65000"/>
              </a:srgbClr>
            </a:outerShdw>
          </a:effectLst>
        </p:spPr>
      </p:pic>
      <p:sp>
        <p:nvSpPr>
          <p:cNvPr id="2" name="Rectangle 1">
            <a:extLst>
              <a:ext uri="{FF2B5EF4-FFF2-40B4-BE49-F238E27FC236}">
                <a16:creationId xmlns:a16="http://schemas.microsoft.com/office/drawing/2014/main" id="{A0ABBB35-0801-A3ED-9AC9-2ECC382356C2}"/>
              </a:ext>
            </a:extLst>
          </p:cNvPr>
          <p:cNvSpPr/>
          <p:nvPr/>
        </p:nvSpPr>
        <p:spPr>
          <a:xfrm>
            <a:off x="335360" y="5661248"/>
            <a:ext cx="6480720" cy="864096"/>
          </a:xfrm>
          <a:prstGeom prst="rect">
            <a:avLst/>
          </a:prstGeom>
          <a:solidFill>
            <a:srgbClr val="40C245"/>
          </a:solidFill>
          <a:ln w="12700" cap="flat" cmpd="sng" algn="ctr">
            <a:solidFill>
              <a:srgbClr val="40C245">
                <a:lumMod val="50000"/>
              </a:srgbClr>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latin typeface="Arial"/>
                <a:ea typeface="+mn-ea"/>
                <a:cs typeface="+mn-cs"/>
              </a:rPr>
              <a:t>Definition of e</a:t>
            </a:r>
            <a:r>
              <a:rPr kumimoji="0" lang="en-CH" sz="1800" b="1" i="0" u="none" strike="noStrike" kern="0" cap="none" spc="0" normalizeH="0" baseline="0" noProof="0" dirty="0" err="1">
                <a:ln>
                  <a:noFill/>
                </a:ln>
                <a:solidFill>
                  <a:srgbClr val="FFFFFF"/>
                </a:solidFill>
                <a:effectLst/>
                <a:uLnTx/>
                <a:uFillTx/>
                <a:latin typeface="Arial"/>
                <a:ea typeface="+mn-ea"/>
                <a:cs typeface="+mn-cs"/>
              </a:rPr>
              <a:t>nvironmental</a:t>
            </a:r>
            <a:r>
              <a:rPr kumimoji="0" lang="en-CH" sz="1800" b="1" i="0" u="none" strike="noStrike" kern="0" cap="none" spc="0" normalizeH="0" baseline="0" noProof="0" dirty="0">
                <a:ln>
                  <a:noFill/>
                </a:ln>
                <a:solidFill>
                  <a:srgbClr val="FFFFFF"/>
                </a:solidFill>
                <a:effectLst/>
                <a:uLnTx/>
                <a:uFillTx/>
                <a:latin typeface="Arial"/>
                <a:ea typeface="+mn-ea"/>
                <a:cs typeface="+mn-cs"/>
              </a:rPr>
              <a:t> strategy and guiding principles </a:t>
            </a:r>
            <a:r>
              <a:rPr kumimoji="0" lang="en-CH" sz="1800" b="0" i="0" u="none" strike="noStrike" kern="0" cap="none" spc="0" normalizeH="0" baseline="0" noProof="0" dirty="0">
                <a:ln>
                  <a:noFill/>
                </a:ln>
                <a:solidFill>
                  <a:srgbClr val="FFFFFF"/>
                </a:solidFill>
                <a:effectLst/>
                <a:uLnTx/>
                <a:uFillTx/>
                <a:latin typeface="Arial"/>
                <a:ea typeface="+mn-ea"/>
                <a:cs typeface="+mn-cs"/>
              </a:rPr>
              <a:t>for Ecodesign to be considered by infrastructure and equipment designers in </a:t>
            </a:r>
            <a:r>
              <a:rPr kumimoji="0" lang="en-US" sz="1800" b="0" i="0" u="none" strike="noStrike" kern="0" cap="none" spc="0" normalizeH="0" baseline="0" noProof="0" dirty="0">
                <a:ln>
                  <a:noFill/>
                </a:ln>
                <a:solidFill>
                  <a:srgbClr val="FFFFFF"/>
                </a:solidFill>
                <a:effectLst/>
                <a:uLnTx/>
                <a:uFillTx/>
                <a:latin typeface="Arial"/>
                <a:ea typeface="+mn-ea"/>
                <a:cs typeface="+mn-cs"/>
              </a:rPr>
              <a:t>technical design</a:t>
            </a:r>
            <a:r>
              <a:rPr kumimoji="0" lang="en-CH" sz="1800" b="0" i="0" u="none" strike="noStrike" kern="0" cap="none" spc="0" normalizeH="0" baseline="0" noProof="0" dirty="0">
                <a:ln>
                  <a:noFill/>
                </a:ln>
                <a:solidFill>
                  <a:srgbClr val="FFFFFF"/>
                </a:solidFill>
                <a:effectLst/>
                <a:uLnTx/>
                <a:uFillTx/>
                <a:latin typeface="Arial"/>
                <a:ea typeface="+mn-ea"/>
                <a:cs typeface="+mn-cs"/>
              </a:rPr>
              <a:t> phase. </a:t>
            </a:r>
          </a:p>
        </p:txBody>
      </p:sp>
    </p:spTree>
    <p:extLst>
      <p:ext uri="{BB962C8B-B14F-4D97-AF65-F5344CB8AC3E}">
        <p14:creationId xmlns:p14="http://schemas.microsoft.com/office/powerpoint/2010/main" val="262279564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Environmental studies around surface areas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descr="A map of a city&#10;&#10;Description automatically generated">
            <a:extLst>
              <a:ext uri="{FF2B5EF4-FFF2-40B4-BE49-F238E27FC236}">
                <a16:creationId xmlns:a16="http://schemas.microsoft.com/office/drawing/2014/main" id="{FF95F8C2-DCD5-5717-54C7-39BE1A2C863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11399" y="909211"/>
            <a:ext cx="2867403" cy="2880320"/>
          </a:xfrm>
          <a:prstGeom prst="rect">
            <a:avLst/>
          </a:prstGeom>
        </p:spPr>
      </p:pic>
      <p:pic>
        <p:nvPicPr>
          <p:cNvPr id="3" name="Picture 2" descr="A map with a red and yellow area&#10;&#10;Description automatically generated">
            <a:extLst>
              <a:ext uri="{FF2B5EF4-FFF2-40B4-BE49-F238E27FC236}">
                <a16:creationId xmlns:a16="http://schemas.microsoft.com/office/drawing/2014/main" id="{04B542C6-44CF-7D78-A940-56E94AB6465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88435" y="907641"/>
            <a:ext cx="2880320" cy="2880320"/>
          </a:xfrm>
          <a:prstGeom prst="rect">
            <a:avLst/>
          </a:prstGeom>
        </p:spPr>
      </p:pic>
      <p:pic>
        <p:nvPicPr>
          <p:cNvPr id="4" name="Picture 3" descr="A map of a city&#10;&#10;Description automatically generated">
            <a:extLst>
              <a:ext uri="{FF2B5EF4-FFF2-40B4-BE49-F238E27FC236}">
                <a16:creationId xmlns:a16="http://schemas.microsoft.com/office/drawing/2014/main" id="{A3644848-B6C6-8B42-3618-101C35768D0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178388" y="907640"/>
            <a:ext cx="2880320" cy="2880320"/>
          </a:xfrm>
          <a:prstGeom prst="rect">
            <a:avLst/>
          </a:prstGeom>
        </p:spPr>
      </p:pic>
      <p:pic>
        <p:nvPicPr>
          <p:cNvPr id="6" name="Picture 5" descr="A map with many colored spots&#10;&#10;Description automatically generated with medium confidence">
            <a:extLst>
              <a:ext uri="{FF2B5EF4-FFF2-40B4-BE49-F238E27FC236}">
                <a16:creationId xmlns:a16="http://schemas.microsoft.com/office/drawing/2014/main" id="{A3D70D0B-8932-99D9-9DA8-3575FAFA1FC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168341" y="907640"/>
            <a:ext cx="2880320" cy="2880320"/>
          </a:xfrm>
          <a:prstGeom prst="rect">
            <a:avLst/>
          </a:prstGeom>
        </p:spPr>
      </p:pic>
      <p:pic>
        <p:nvPicPr>
          <p:cNvPr id="8" name="Picture 7" descr="A map with many colored dots&#10;&#10;Description automatically generated">
            <a:extLst>
              <a:ext uri="{FF2B5EF4-FFF2-40B4-BE49-F238E27FC236}">
                <a16:creationId xmlns:a16="http://schemas.microsoft.com/office/drawing/2014/main" id="{18D0973D-56C1-E7AB-42C0-E90EFC2A882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98481" y="3828369"/>
            <a:ext cx="2880320" cy="2880320"/>
          </a:xfrm>
          <a:prstGeom prst="rect">
            <a:avLst/>
          </a:prstGeom>
        </p:spPr>
      </p:pic>
      <p:pic>
        <p:nvPicPr>
          <p:cNvPr id="9" name="Picture 8" descr="A map with a red and yellow area&#10;&#10;Description automatically generated with medium confidence">
            <a:extLst>
              <a:ext uri="{FF2B5EF4-FFF2-40B4-BE49-F238E27FC236}">
                <a16:creationId xmlns:a16="http://schemas.microsoft.com/office/drawing/2014/main" id="{9C4CD3EF-C734-5E34-24BB-78368235354E}"/>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188435" y="3828369"/>
            <a:ext cx="2880320" cy="2880320"/>
          </a:xfrm>
          <a:prstGeom prst="rect">
            <a:avLst/>
          </a:prstGeom>
        </p:spPr>
      </p:pic>
      <p:pic>
        <p:nvPicPr>
          <p:cNvPr id="10" name="Picture 9" descr="A map of a city&#10;&#10;Description automatically generated">
            <a:extLst>
              <a:ext uri="{FF2B5EF4-FFF2-40B4-BE49-F238E27FC236}">
                <a16:creationId xmlns:a16="http://schemas.microsoft.com/office/drawing/2014/main" id="{09255BFE-5184-43BD-4809-A292B95F6F1C}"/>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6178389" y="3856276"/>
            <a:ext cx="2880320" cy="2852413"/>
          </a:xfrm>
          <a:prstGeom prst="rect">
            <a:avLst/>
          </a:prstGeom>
        </p:spPr>
      </p:pic>
      <p:pic>
        <p:nvPicPr>
          <p:cNvPr id="11" name="Picture 10" descr="A map of a city&#10;&#10;Description automatically generated">
            <a:extLst>
              <a:ext uri="{FF2B5EF4-FFF2-40B4-BE49-F238E27FC236}">
                <a16:creationId xmlns:a16="http://schemas.microsoft.com/office/drawing/2014/main" id="{396762A2-FFB7-C0C1-38DB-59B04A802A8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168341" y="3856276"/>
            <a:ext cx="2880320" cy="2852413"/>
          </a:xfrm>
          <a:prstGeom prst="rect">
            <a:avLst/>
          </a:prstGeom>
        </p:spPr>
      </p:pic>
      <p:sp>
        <p:nvSpPr>
          <p:cNvPr id="12" name="TextBox 11">
            <a:extLst>
              <a:ext uri="{FF2B5EF4-FFF2-40B4-BE49-F238E27FC236}">
                <a16:creationId xmlns:a16="http://schemas.microsoft.com/office/drawing/2014/main" id="{41C8DD6B-FE12-35C6-3CAD-05F14615F38C}"/>
              </a:ext>
            </a:extLst>
          </p:cNvPr>
          <p:cNvSpPr txBox="1"/>
          <p:nvPr/>
        </p:nvSpPr>
        <p:spPr>
          <a:xfrm>
            <a:off x="211399" y="907641"/>
            <a:ext cx="702436" cy="584775"/>
          </a:xfrm>
          <a:prstGeom prst="rect">
            <a:avLst/>
          </a:prstGeom>
          <a:no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PA</a:t>
            </a:r>
          </a:p>
        </p:txBody>
      </p:sp>
      <p:sp>
        <p:nvSpPr>
          <p:cNvPr id="13" name="TextBox 12">
            <a:extLst>
              <a:ext uri="{FF2B5EF4-FFF2-40B4-BE49-F238E27FC236}">
                <a16:creationId xmlns:a16="http://schemas.microsoft.com/office/drawing/2014/main" id="{3C334406-958B-034C-8FE9-156BB27B47CD}"/>
              </a:ext>
            </a:extLst>
          </p:cNvPr>
          <p:cNvSpPr txBox="1"/>
          <p:nvPr/>
        </p:nvSpPr>
        <p:spPr>
          <a:xfrm>
            <a:off x="3188435" y="906363"/>
            <a:ext cx="732893" cy="584775"/>
          </a:xfrm>
          <a:prstGeom prst="rect">
            <a:avLst/>
          </a:prstGeom>
          <a:no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PB</a:t>
            </a:r>
          </a:p>
        </p:txBody>
      </p:sp>
      <p:sp>
        <p:nvSpPr>
          <p:cNvPr id="14" name="TextBox 13">
            <a:extLst>
              <a:ext uri="{FF2B5EF4-FFF2-40B4-BE49-F238E27FC236}">
                <a16:creationId xmlns:a16="http://schemas.microsoft.com/office/drawing/2014/main" id="{0B99F142-2F9B-C4C2-9EC1-013CE6363978}"/>
              </a:ext>
            </a:extLst>
          </p:cNvPr>
          <p:cNvSpPr txBox="1"/>
          <p:nvPr/>
        </p:nvSpPr>
        <p:spPr>
          <a:xfrm>
            <a:off x="6172394" y="905085"/>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PD</a:t>
            </a:r>
          </a:p>
        </p:txBody>
      </p:sp>
      <p:sp>
        <p:nvSpPr>
          <p:cNvPr id="15" name="TextBox 14">
            <a:extLst>
              <a:ext uri="{FF2B5EF4-FFF2-40B4-BE49-F238E27FC236}">
                <a16:creationId xmlns:a16="http://schemas.microsoft.com/office/drawing/2014/main" id="{A9686B27-668A-5E72-F364-0425F4BB3CDE}"/>
              </a:ext>
            </a:extLst>
          </p:cNvPr>
          <p:cNvSpPr txBox="1"/>
          <p:nvPr/>
        </p:nvSpPr>
        <p:spPr>
          <a:xfrm>
            <a:off x="9179866" y="905085"/>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PF</a:t>
            </a:r>
          </a:p>
        </p:txBody>
      </p:sp>
      <p:sp>
        <p:nvSpPr>
          <p:cNvPr id="16" name="TextBox 15">
            <a:extLst>
              <a:ext uri="{FF2B5EF4-FFF2-40B4-BE49-F238E27FC236}">
                <a16:creationId xmlns:a16="http://schemas.microsoft.com/office/drawing/2014/main" id="{099A1EF9-6513-4108-43C4-FC10F0955279}"/>
              </a:ext>
            </a:extLst>
          </p:cNvPr>
          <p:cNvSpPr txBox="1"/>
          <p:nvPr/>
        </p:nvSpPr>
        <p:spPr>
          <a:xfrm>
            <a:off x="211399" y="3828369"/>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PG</a:t>
            </a:r>
          </a:p>
        </p:txBody>
      </p:sp>
      <p:sp>
        <p:nvSpPr>
          <p:cNvPr id="17" name="TextBox 16">
            <a:extLst>
              <a:ext uri="{FF2B5EF4-FFF2-40B4-BE49-F238E27FC236}">
                <a16:creationId xmlns:a16="http://schemas.microsoft.com/office/drawing/2014/main" id="{9727398B-B3B1-26B3-128D-3E86ABAFFFF0}"/>
              </a:ext>
            </a:extLst>
          </p:cNvPr>
          <p:cNvSpPr txBox="1"/>
          <p:nvPr/>
        </p:nvSpPr>
        <p:spPr>
          <a:xfrm>
            <a:off x="3188434" y="3828369"/>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PH</a:t>
            </a:r>
          </a:p>
        </p:txBody>
      </p:sp>
      <p:sp>
        <p:nvSpPr>
          <p:cNvPr id="18" name="TextBox 17">
            <a:extLst>
              <a:ext uri="{FF2B5EF4-FFF2-40B4-BE49-F238E27FC236}">
                <a16:creationId xmlns:a16="http://schemas.microsoft.com/office/drawing/2014/main" id="{44408C2B-A188-475A-B2F5-C7400282BCB1}"/>
              </a:ext>
            </a:extLst>
          </p:cNvPr>
          <p:cNvSpPr txBox="1"/>
          <p:nvPr/>
        </p:nvSpPr>
        <p:spPr>
          <a:xfrm>
            <a:off x="6172394" y="3853596"/>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PJ</a:t>
            </a:r>
          </a:p>
        </p:txBody>
      </p:sp>
      <p:sp>
        <p:nvSpPr>
          <p:cNvPr id="19" name="TextBox 18">
            <a:extLst>
              <a:ext uri="{FF2B5EF4-FFF2-40B4-BE49-F238E27FC236}">
                <a16:creationId xmlns:a16="http://schemas.microsoft.com/office/drawing/2014/main" id="{306BBFB7-17EA-DEA0-2310-1939176EC781}"/>
              </a:ext>
            </a:extLst>
          </p:cNvPr>
          <p:cNvSpPr txBox="1"/>
          <p:nvPr/>
        </p:nvSpPr>
        <p:spPr>
          <a:xfrm>
            <a:off x="9158256" y="3853596"/>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PL</a:t>
            </a:r>
          </a:p>
        </p:txBody>
      </p:sp>
      <p:sp>
        <p:nvSpPr>
          <p:cNvPr id="20" name="TextBox 19">
            <a:extLst>
              <a:ext uri="{FF2B5EF4-FFF2-40B4-BE49-F238E27FC236}">
                <a16:creationId xmlns:a16="http://schemas.microsoft.com/office/drawing/2014/main" id="{3BF08B4B-E782-0B11-025E-AEA6C989866F}"/>
              </a:ext>
            </a:extLst>
          </p:cNvPr>
          <p:cNvSpPr txBox="1"/>
          <p:nvPr/>
        </p:nvSpPr>
        <p:spPr>
          <a:xfrm>
            <a:off x="1986791" y="3410981"/>
            <a:ext cx="8404984" cy="461665"/>
          </a:xfrm>
          <a:prstGeom prst="rect">
            <a:avLst/>
          </a:prstGeom>
          <a:noFill/>
        </p:spPr>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CH" sz="2400" b="0"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Total area investigated in 2023/24: </a:t>
            </a:r>
            <a:r>
              <a:rPr kumimoji="0" lang="en-CH" sz="2400" b="1"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585 ha over 4 seasons</a:t>
            </a:r>
            <a:endParaRPr kumimoji="0" lang="en-US" sz="2400" b="1" i="0" u="none" strike="noStrike" kern="1200" cap="none" spc="0" normalizeH="0" baseline="0" noProof="0" dirty="0">
              <a:ln>
                <a:noFill/>
              </a:ln>
              <a:solidFill>
                <a:srgbClr val="FFFF00"/>
              </a:solidFill>
              <a:effectLst/>
              <a:highlight>
                <a:srgbClr val="00FF00"/>
              </a:highligh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402462696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
          <p:cNvSpPr txBox="1"/>
          <p:nvPr/>
        </p:nvSpPr>
        <p:spPr>
          <a:xfrm>
            <a:off x="8176682" y="677903"/>
            <a:ext cx="3991800" cy="6206100"/>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2000"/>
              <a:buFont typeface="Calibri"/>
              <a:buNone/>
            </a:pPr>
            <a:r>
              <a:rPr lang="en-US" sz="2000" b="1" i="0" u="none" strike="noStrike" cap="none">
                <a:solidFill>
                  <a:srgbClr val="0C377B"/>
                </a:solidFill>
                <a:latin typeface="Calibri"/>
                <a:ea typeface="Calibri"/>
                <a:cs typeface="Calibri"/>
                <a:sym typeface="Calibri"/>
              </a:rPr>
              <a:t>On 15 May, RTS (Radio Télévision Suisse) broadcasted a special program celebrating CERN’s 70th anniversary and hosted at CERN’s Science Gateway.</a:t>
            </a:r>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0C377B"/>
              </a:buClr>
              <a:buSzPts val="1350"/>
              <a:buFont typeface="Calibri"/>
              <a:buNone/>
            </a:pPr>
            <a:br>
              <a:rPr lang="en-US" sz="1350" b="0" i="0" u="none" strike="noStrike" cap="none">
                <a:solidFill>
                  <a:srgbClr val="0C377B"/>
                </a:solidFill>
                <a:latin typeface="Calibri"/>
                <a:ea typeface="Calibri"/>
                <a:cs typeface="Calibri"/>
                <a:sym typeface="Calibri"/>
              </a:rPr>
            </a:b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0C377B"/>
              </a:buClr>
              <a:buSzPts val="1600"/>
              <a:buFont typeface="Calibri"/>
              <a:buNone/>
            </a:pPr>
            <a:r>
              <a:rPr lang="en-US" sz="1600" b="0" i="0" u="none" strike="noStrike" cap="none">
                <a:solidFill>
                  <a:srgbClr val="0C377B"/>
                </a:solidFill>
                <a:latin typeface="Calibri"/>
                <a:ea typeface="Calibri"/>
                <a:cs typeface="Calibri"/>
                <a:sym typeface="Calibri"/>
              </a:rPr>
              <a:t>The event featured a comprehensive look at </a:t>
            </a:r>
            <a:r>
              <a:rPr lang="en-US" sz="1600" b="1" i="0" u="none" strike="noStrike" cap="none">
                <a:solidFill>
                  <a:srgbClr val="0C377B"/>
                </a:solidFill>
                <a:latin typeface="Calibri"/>
                <a:ea typeface="Calibri"/>
                <a:cs typeface="Calibri"/>
                <a:sym typeface="Calibri"/>
              </a:rPr>
              <a:t>CERN's illustrious history</a:t>
            </a:r>
            <a:r>
              <a:rPr lang="en-US" sz="1600" b="0" i="0" u="none" strike="noStrike" cap="none">
                <a:solidFill>
                  <a:srgbClr val="0C377B"/>
                </a:solidFill>
                <a:latin typeface="Calibri"/>
                <a:ea typeface="Calibri"/>
                <a:cs typeface="Calibri"/>
                <a:sym typeface="Calibri"/>
              </a:rPr>
              <a:t>, </a:t>
            </a:r>
            <a:r>
              <a:rPr lang="en-US" sz="1600" b="1" i="0" u="none" strike="noStrike" cap="none">
                <a:solidFill>
                  <a:srgbClr val="0C377B"/>
                </a:solidFill>
                <a:latin typeface="Calibri"/>
                <a:ea typeface="Calibri"/>
                <a:cs typeface="Calibri"/>
                <a:sym typeface="Calibri"/>
              </a:rPr>
              <a:t>groundbreaking achievements, and future ambitions</a:t>
            </a:r>
            <a:r>
              <a:rPr lang="en-US" sz="1600" b="0" i="0" u="none" strike="noStrike" cap="none">
                <a:solidFill>
                  <a:srgbClr val="0C377B"/>
                </a:solidFill>
                <a:latin typeface="Calibri"/>
                <a:ea typeface="Calibri"/>
                <a:cs typeface="Calibri"/>
                <a:sym typeface="Calibri"/>
              </a:rPr>
              <a:t>, including the prominently featured Future Circular Collider (FCC) project with </a:t>
            </a:r>
            <a:r>
              <a:rPr lang="en-US" sz="1600" b="1" i="0" u="none" strike="noStrike" cap="none">
                <a:solidFill>
                  <a:srgbClr val="0C377B"/>
                </a:solidFill>
                <a:latin typeface="Calibri"/>
                <a:ea typeface="Calibri"/>
                <a:cs typeface="Calibri"/>
                <a:sym typeface="Calibri"/>
              </a:rPr>
              <a:t>study experts interacting with the audience. </a:t>
            </a:r>
            <a:endParaRPr/>
          </a:p>
        </p:txBody>
      </p:sp>
      <p:sp>
        <p:nvSpPr>
          <p:cNvPr id="117" name="Google Shape;117;p2"/>
          <p:cNvSpPr txBox="1"/>
          <p:nvPr/>
        </p:nvSpPr>
        <p:spPr>
          <a:xfrm>
            <a:off x="4283475" y="729575"/>
            <a:ext cx="3808800" cy="6098100"/>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2000"/>
              <a:buFont typeface="Calibri"/>
              <a:buNone/>
            </a:pPr>
            <a:r>
              <a:rPr lang="en-US" sz="2000" b="1" i="0" u="none" strike="noStrike" cap="none">
                <a:solidFill>
                  <a:srgbClr val="0C377B"/>
                </a:solidFill>
                <a:latin typeface="Calibri"/>
                <a:ea typeface="Calibri"/>
                <a:cs typeface="Calibri"/>
                <a:sym typeface="Calibri"/>
              </a:rPr>
              <a:t>La Roche-sur-Foron - Haute Savoie international fare April 27 to May 6</a:t>
            </a: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600"/>
              <a:buFont typeface="Arial"/>
              <a:buNone/>
            </a:pPr>
            <a:endParaRPr sz="160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0C377B"/>
              </a:buClr>
              <a:buSzPts val="1600"/>
              <a:buFont typeface="Calibri"/>
              <a:buNone/>
            </a:pPr>
            <a:r>
              <a:rPr lang="en-US" sz="1700" b="0" i="0" u="none" strike="noStrike" cap="none">
                <a:solidFill>
                  <a:srgbClr val="0C377B"/>
                </a:solidFill>
                <a:latin typeface="Calibri"/>
                <a:ea typeface="Calibri"/>
                <a:cs typeface="Calibri"/>
                <a:sym typeface="Calibri"/>
              </a:rPr>
              <a:t>CERN’s participation in the </a:t>
            </a:r>
            <a:r>
              <a:rPr lang="en-US" sz="1700" b="1" i="0" u="none" strike="noStrike" cap="none">
                <a:solidFill>
                  <a:srgbClr val="0C377B"/>
                </a:solidFill>
                <a:latin typeface="Calibri"/>
                <a:ea typeface="Calibri"/>
                <a:cs typeface="Calibri"/>
                <a:sym typeface="Calibri"/>
              </a:rPr>
              <a:t>International Fair of Haute-Savoie/Mont Blanc</a:t>
            </a:r>
            <a:r>
              <a:rPr lang="en-US" sz="1700" b="0" i="0" u="none" strike="noStrike" cap="none">
                <a:solidFill>
                  <a:srgbClr val="0C377B"/>
                </a:solidFill>
                <a:latin typeface="Calibri"/>
                <a:ea typeface="Calibri"/>
                <a:cs typeface="Calibri"/>
                <a:sym typeface="Calibri"/>
              </a:rPr>
              <a:t>, enhanced by the valuable help of volunteers from the FCC team, resulted in meaningful </a:t>
            </a:r>
            <a:r>
              <a:rPr lang="en-US" sz="1700" b="1" i="0" u="none" strike="noStrike" cap="none">
                <a:solidFill>
                  <a:srgbClr val="0C377B"/>
                </a:solidFill>
                <a:latin typeface="Calibri"/>
                <a:ea typeface="Calibri"/>
                <a:cs typeface="Calibri"/>
                <a:sym typeface="Calibri"/>
              </a:rPr>
              <a:t>discussions with more than 2000 members of the local community</a:t>
            </a:r>
            <a:r>
              <a:rPr lang="en-US" sz="1700" b="0" i="0" u="none" strike="noStrike" cap="none">
                <a:solidFill>
                  <a:srgbClr val="0C377B"/>
                </a:solidFill>
                <a:latin typeface="Calibri"/>
                <a:ea typeface="Calibri"/>
                <a:cs typeface="Calibri"/>
                <a:sym typeface="Calibri"/>
              </a:rPr>
              <a:t> on topics ranging from the required technological advancements to sustainability measures.</a:t>
            </a:r>
            <a:endParaRPr sz="1500"/>
          </a:p>
        </p:txBody>
      </p:sp>
      <p:sp>
        <p:nvSpPr>
          <p:cNvPr id="118" name="Google Shape;118;p2"/>
          <p:cNvSpPr txBox="1"/>
          <p:nvPr/>
        </p:nvSpPr>
        <p:spPr>
          <a:xfrm>
            <a:off x="0" y="0"/>
            <a:ext cx="12192000" cy="770700"/>
          </a:xfrm>
          <a:prstGeom prst="rect">
            <a:avLst/>
          </a:prstGeom>
          <a:solidFill>
            <a:srgbClr val="0C377B"/>
          </a:solidFill>
          <a:ln>
            <a:noFill/>
          </a:ln>
        </p:spPr>
        <p:txBody>
          <a:bodyPr spcFirstLastPara="1" wrap="square" lIns="91425" tIns="0" rIns="91425" bIns="0" anchor="ctr" anchorCtr="0">
            <a:noAutofit/>
          </a:bodyPr>
          <a:lstStyle/>
          <a:p>
            <a:pPr marL="0" marR="0" lvl="0" indent="0" algn="ctr" rtl="0">
              <a:lnSpc>
                <a:spcPct val="100000"/>
              </a:lnSpc>
              <a:spcBef>
                <a:spcPts val="0"/>
              </a:spcBef>
              <a:spcAft>
                <a:spcPts val="0"/>
              </a:spcAft>
              <a:buClr>
                <a:srgbClr val="FFFF00"/>
              </a:buClr>
              <a:buSzPts val="3200"/>
              <a:buFont typeface="Calibri"/>
              <a:buNone/>
            </a:pPr>
            <a:r>
              <a:rPr lang="en-US" sz="3200" b="1" i="0" u="none" strike="noStrike" cap="none">
                <a:solidFill>
                  <a:srgbClr val="FFFF00"/>
                </a:solidFill>
                <a:latin typeface="Calibri"/>
                <a:ea typeface="Calibri"/>
                <a:cs typeface="Calibri"/>
                <a:sym typeface="Calibri"/>
              </a:rPr>
              <a:t>              Start of public information &amp; engagement sessions</a:t>
            </a:r>
            <a:endParaRPr sz="3200" b="1" i="0" u="none" strike="noStrike" cap="none">
              <a:solidFill>
                <a:srgbClr val="FFFF00"/>
              </a:solidFill>
              <a:latin typeface="Calibri"/>
              <a:ea typeface="Calibri"/>
              <a:cs typeface="Calibri"/>
              <a:sym typeface="Calibri"/>
            </a:endParaRPr>
          </a:p>
        </p:txBody>
      </p:sp>
      <p:pic>
        <p:nvPicPr>
          <p:cNvPr id="119" name="Google Shape;119;p2" descr="A picture containing icon&#10;&#10;Description automatically generated"/>
          <p:cNvPicPr preferRelativeResize="0"/>
          <p:nvPr/>
        </p:nvPicPr>
        <p:blipFill rotWithShape="1">
          <a:blip r:embed="rId3">
            <a:alphaModFix/>
          </a:blip>
          <a:srcRect/>
          <a:stretch/>
        </p:blipFill>
        <p:spPr>
          <a:xfrm>
            <a:off x="11929" y="58203"/>
            <a:ext cx="1935387" cy="654292"/>
          </a:xfrm>
          <a:prstGeom prst="rect">
            <a:avLst/>
          </a:prstGeom>
          <a:noFill/>
          <a:ln>
            <a:noFill/>
          </a:ln>
        </p:spPr>
      </p:pic>
      <p:sp>
        <p:nvSpPr>
          <p:cNvPr id="120" name="Google Shape;120;p2"/>
          <p:cNvSpPr txBox="1"/>
          <p:nvPr/>
        </p:nvSpPr>
        <p:spPr>
          <a:xfrm>
            <a:off x="162075" y="737925"/>
            <a:ext cx="3913200" cy="6052200"/>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2000"/>
              <a:buFont typeface="Calibri"/>
              <a:buNone/>
            </a:pPr>
            <a:r>
              <a:rPr lang="en-US" sz="2000" b="1" i="0" u="none" strike="noStrike" cap="none">
                <a:solidFill>
                  <a:srgbClr val="0C377B"/>
                </a:solidFill>
                <a:latin typeface="Calibri"/>
                <a:ea typeface="Calibri"/>
                <a:cs typeface="Calibri"/>
                <a:sym typeface="Calibri"/>
              </a:rPr>
              <a:t>First public information and discussion meeting at the Science Gateway on the 24th April at CERN.</a:t>
            </a: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0C377B"/>
              </a:buClr>
              <a:buSzPts val="2000"/>
              <a:buFont typeface="Calibri"/>
              <a:buNone/>
            </a:pPr>
            <a:r>
              <a:rPr lang="en-US" sz="1700">
                <a:solidFill>
                  <a:srgbClr val="0C377B"/>
                </a:solidFill>
                <a:latin typeface="Calibri"/>
                <a:ea typeface="Calibri"/>
                <a:cs typeface="Calibri"/>
                <a:sym typeface="Calibri"/>
              </a:rPr>
              <a:t>The meeting was organised for the </a:t>
            </a:r>
            <a:r>
              <a:rPr lang="en-US" sz="1700" b="1">
                <a:solidFill>
                  <a:srgbClr val="0C377B"/>
                </a:solidFill>
                <a:latin typeface="Calibri"/>
                <a:ea typeface="Calibri"/>
                <a:cs typeface="Calibri"/>
                <a:sym typeface="Calibri"/>
              </a:rPr>
              <a:t>local community of our Host States, France and Switzerland</a:t>
            </a:r>
            <a:r>
              <a:rPr lang="en-US" sz="1700">
                <a:solidFill>
                  <a:srgbClr val="0C377B"/>
                </a:solidFill>
                <a:latin typeface="Calibri"/>
                <a:ea typeface="Calibri"/>
                <a:cs typeface="Calibri"/>
                <a:sym typeface="Calibri"/>
              </a:rPr>
              <a:t>, in the Science Gateway. </a:t>
            </a:r>
            <a:br>
              <a:rPr lang="en-US" sz="1700">
                <a:solidFill>
                  <a:srgbClr val="0C377B"/>
                </a:solidFill>
                <a:latin typeface="Calibri"/>
                <a:ea typeface="Calibri"/>
                <a:cs typeface="Calibri"/>
                <a:sym typeface="Calibri"/>
              </a:rPr>
            </a:br>
            <a:br>
              <a:rPr lang="en-US" sz="1700">
                <a:solidFill>
                  <a:srgbClr val="0C377B"/>
                </a:solidFill>
                <a:latin typeface="Calibri"/>
                <a:ea typeface="Calibri"/>
                <a:cs typeface="Calibri"/>
                <a:sym typeface="Calibri"/>
              </a:rPr>
            </a:br>
            <a:r>
              <a:rPr lang="en-US" sz="1700">
                <a:solidFill>
                  <a:srgbClr val="0C377B"/>
                </a:solidFill>
                <a:latin typeface="Calibri"/>
                <a:ea typeface="Calibri"/>
                <a:cs typeface="Calibri"/>
                <a:sym typeface="Calibri"/>
              </a:rPr>
              <a:t>The </a:t>
            </a:r>
            <a:r>
              <a:rPr lang="en-US" sz="1700" b="1">
                <a:solidFill>
                  <a:srgbClr val="0C377B"/>
                </a:solidFill>
                <a:latin typeface="Calibri"/>
                <a:ea typeface="Calibri"/>
                <a:cs typeface="Calibri"/>
                <a:sym typeface="Calibri"/>
              </a:rPr>
              <a:t>"Progress of the feasibility study of the Future FCC circular collider"</a:t>
            </a:r>
            <a:r>
              <a:rPr lang="en-US" sz="1700">
                <a:solidFill>
                  <a:srgbClr val="0C377B"/>
                </a:solidFill>
                <a:latin typeface="Calibri"/>
                <a:ea typeface="Calibri"/>
                <a:cs typeface="Calibri"/>
                <a:sym typeface="Calibri"/>
              </a:rPr>
              <a:t> was followed by a discussion with the participants. </a:t>
            </a:r>
            <a:endParaRPr sz="1700">
              <a:solidFill>
                <a:srgbClr val="0C377B"/>
              </a:solidFill>
              <a:latin typeface="Calibri"/>
              <a:ea typeface="Calibri"/>
              <a:cs typeface="Calibri"/>
              <a:sym typeface="Calibri"/>
            </a:endParaRPr>
          </a:p>
        </p:txBody>
      </p:sp>
      <p:pic>
        <p:nvPicPr>
          <p:cNvPr id="121" name="Google Shape;121;p2" descr="Image"/>
          <p:cNvPicPr preferRelativeResize="0"/>
          <p:nvPr/>
        </p:nvPicPr>
        <p:blipFill rotWithShape="1">
          <a:blip r:embed="rId4">
            <a:alphaModFix/>
          </a:blip>
          <a:srcRect/>
          <a:stretch/>
        </p:blipFill>
        <p:spPr>
          <a:xfrm>
            <a:off x="162075" y="1773075"/>
            <a:ext cx="3913200" cy="2608776"/>
          </a:xfrm>
          <a:prstGeom prst="rect">
            <a:avLst/>
          </a:prstGeom>
          <a:noFill/>
          <a:ln>
            <a:noFill/>
          </a:ln>
        </p:spPr>
      </p:pic>
      <p:pic>
        <p:nvPicPr>
          <p:cNvPr id="122" name="Google Shape;122;p2" descr="Screenshot 2024-06-06 at 18.24.12.png"/>
          <p:cNvPicPr preferRelativeResize="0"/>
          <p:nvPr/>
        </p:nvPicPr>
        <p:blipFill rotWithShape="1">
          <a:blip r:embed="rId5">
            <a:alphaModFix/>
          </a:blip>
          <a:srcRect/>
          <a:stretch/>
        </p:blipFill>
        <p:spPr>
          <a:xfrm>
            <a:off x="4747305" y="1565851"/>
            <a:ext cx="2697383" cy="2732426"/>
          </a:xfrm>
          <a:prstGeom prst="rect">
            <a:avLst/>
          </a:prstGeom>
          <a:noFill/>
          <a:ln w="12700" cap="flat" cmpd="sng">
            <a:solidFill>
              <a:schemeClr val="dk1"/>
            </a:solidFill>
            <a:prstDash val="solid"/>
            <a:miter lim="400000"/>
            <a:headEnd type="none" w="sm" len="sm"/>
            <a:tailEnd type="none" w="sm" len="sm"/>
          </a:ln>
        </p:spPr>
      </p:pic>
      <p:pic>
        <p:nvPicPr>
          <p:cNvPr id="123" name="Google Shape;123;p2"/>
          <p:cNvPicPr preferRelativeResize="0"/>
          <p:nvPr/>
        </p:nvPicPr>
        <p:blipFill rotWithShape="1">
          <a:blip r:embed="rId6">
            <a:alphaModFix/>
          </a:blip>
          <a:srcRect/>
          <a:stretch/>
        </p:blipFill>
        <p:spPr>
          <a:xfrm>
            <a:off x="8183830" y="2327519"/>
            <a:ext cx="3808821" cy="278794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Commission Nationale de </a:t>
            </a:r>
            <a:r>
              <a:rPr kumimoji="0" lang="en-US" sz="28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Debat</a:t>
            </a: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Public (CNDP)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mission and public information meetings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9" name="TextBox 2">
            <a:extLst>
              <a:ext uri="{FF2B5EF4-FFF2-40B4-BE49-F238E27FC236}">
                <a16:creationId xmlns:a16="http://schemas.microsoft.com/office/drawing/2014/main" id="{CEE79E39-F94C-5A10-6BB9-380F5EB2D740}"/>
              </a:ext>
            </a:extLst>
          </p:cNvPr>
          <p:cNvSpPr txBox="1"/>
          <p:nvPr/>
        </p:nvSpPr>
        <p:spPr>
          <a:xfrm>
            <a:off x="479376" y="923617"/>
            <a:ext cx="6552728" cy="5529719"/>
          </a:xfrm>
          <a:prstGeom prst="rect">
            <a:avLst/>
          </a:prstGeom>
          <a:noFill/>
        </p:spPr>
        <p:txBody>
          <a:bodyPr wrap="square" rtlCol="0">
            <a:spAutoFit/>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80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The CNDP</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 created in 1995, is an </a:t>
            </a: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independent French authority that ensures public participation in the definition and decision process of major projects in France,</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 impacting the environment by providing a neutral and transparent framework for discussions between decision-makers and citizens.  </a:t>
            </a:r>
          </a:p>
          <a:p>
            <a:pPr marL="0" marR="0" lvl="0" indent="0" algn="l" defTabSz="914400" rtl="0" eaLnBrk="1" fontAlgn="auto" latinLnBrk="0" hangingPunct="1">
              <a:lnSpc>
                <a:spcPct val="100000"/>
              </a:lnSpc>
              <a:spcBef>
                <a:spcPts val="800"/>
              </a:spcBef>
              <a:spcAft>
                <a:spcPts val="0"/>
              </a:spcAft>
              <a:buClrTx/>
              <a:buSzTx/>
              <a:buFontTx/>
              <a:buNone/>
              <a:tabLst/>
              <a:defRPr/>
            </a:pPr>
            <a:endPar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800"/>
              </a:spcBef>
              <a:spcAft>
                <a:spcPts val="0"/>
              </a:spcAft>
              <a:buClrTx/>
              <a:buSzTx/>
              <a:buFontTx/>
              <a:buNone/>
              <a:tabLst/>
              <a:defRPr/>
            </a:pP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On July 2, 2024, the </a:t>
            </a: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CERN DG requested the CNDP to undertake an advisory mission </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on public participation for the FCC. On July 3, the president of the CNDP appointed two guarantors to:  </a:t>
            </a:r>
          </a:p>
          <a:p>
            <a:pPr marL="0" marR="0" lvl="0" indent="0" algn="l" defTabSz="914400" rtl="0" eaLnBrk="1" fontAlgn="auto" latinLnBrk="0" hangingPunct="1">
              <a:lnSpc>
                <a:spcPct val="100000"/>
              </a:lnSpc>
              <a:spcBef>
                <a:spcPts val="800"/>
              </a:spcBef>
              <a:spcAft>
                <a:spcPts val="0"/>
              </a:spcAft>
              <a:buClrTx/>
              <a:buSzTx/>
              <a:buFontTx/>
              <a:buNone/>
              <a:tabLst/>
              <a:defRPr/>
            </a:pPr>
            <a:endPar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endParaRPr>
          </a:p>
          <a:p>
            <a:pPr marL="285750" marR="0" lvl="0" indent="-285750"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Assist CERN in preparing the first information meetings </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on the ongoing studies in the region.  </a:t>
            </a:r>
          </a:p>
          <a:p>
            <a:pPr marL="285750" marR="0" lvl="0" indent="-285750"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Provide non-binding advice to CERN </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on the next steps for </a:t>
            </a: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public participation regarding the FCC</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  </a:t>
            </a:r>
          </a:p>
        </p:txBody>
      </p:sp>
      <p:pic>
        <p:nvPicPr>
          <p:cNvPr id="10" name="Picture 9">
            <a:extLst>
              <a:ext uri="{FF2B5EF4-FFF2-40B4-BE49-F238E27FC236}">
                <a16:creationId xmlns:a16="http://schemas.microsoft.com/office/drawing/2014/main" id="{DAC400C1-B3C2-4B2C-1780-E258FD47C990}"/>
              </a:ext>
            </a:extLst>
          </p:cNvPr>
          <p:cNvPicPr>
            <a:picLocks noChangeAspect="1"/>
          </p:cNvPicPr>
          <p:nvPr/>
        </p:nvPicPr>
        <p:blipFill>
          <a:blip r:embed="rId3"/>
          <a:stretch>
            <a:fillRect/>
          </a:stretch>
        </p:blipFill>
        <p:spPr>
          <a:xfrm>
            <a:off x="7495363" y="908720"/>
            <a:ext cx="4577301" cy="5544616"/>
          </a:xfrm>
          <a:prstGeom prst="rect">
            <a:avLst/>
          </a:prstGeom>
          <a:ln w="12700">
            <a:solidFill>
              <a:schemeClr val="tx1"/>
            </a:solidFill>
          </a:ln>
        </p:spPr>
      </p:pic>
      <p:sp>
        <p:nvSpPr>
          <p:cNvPr id="12" name="ZoneTexte 7">
            <a:extLst>
              <a:ext uri="{FF2B5EF4-FFF2-40B4-BE49-F238E27FC236}">
                <a16:creationId xmlns:a16="http://schemas.microsoft.com/office/drawing/2014/main" id="{6C7B7700-E25F-0C37-26CF-68A8A30715D1}"/>
              </a:ext>
            </a:extLst>
          </p:cNvPr>
          <p:cNvSpPr txBox="1"/>
          <p:nvPr/>
        </p:nvSpPr>
        <p:spPr>
          <a:xfrm>
            <a:off x="8616280" y="6526483"/>
            <a:ext cx="3067813" cy="307777"/>
          </a:xfrm>
          <a:prstGeom prst="rect">
            <a:avLst/>
          </a:prstGeom>
          <a:noFill/>
        </p:spPr>
        <p:txBody>
          <a:bodyPr wrap="square">
            <a:spAutoFit/>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webkit-standard"/>
                <a:ea typeface="+mn-ea"/>
                <a:cs typeface="+mn-cs"/>
              </a:rPr>
              <a:t>CNDP </a:t>
            </a:r>
            <a:r>
              <a:rPr kumimoji="0" lang="fr-FR" sz="1400" b="0" i="0" u="none" strike="noStrike" kern="1200" cap="none" spc="0" normalizeH="0" baseline="0" noProof="0" dirty="0" err="1">
                <a:ln>
                  <a:noFill/>
                </a:ln>
                <a:solidFill>
                  <a:srgbClr val="000000"/>
                </a:solidFill>
                <a:effectLst/>
                <a:uLnTx/>
                <a:uFillTx/>
                <a:latin typeface="-webkit-standard"/>
                <a:ea typeface="+mn-ea"/>
                <a:cs typeface="+mn-cs"/>
              </a:rPr>
              <a:t>decision</a:t>
            </a:r>
            <a:r>
              <a:rPr kumimoji="0" lang="fr-FR" sz="1400" b="0" i="0" u="none" strike="noStrike" kern="1200" cap="none" spc="0" normalizeH="0" baseline="0" noProof="0" dirty="0">
                <a:ln>
                  <a:noFill/>
                </a:ln>
                <a:solidFill>
                  <a:srgbClr val="000000"/>
                </a:solidFill>
                <a:effectLst/>
                <a:uLnTx/>
                <a:uFillTx/>
                <a:latin typeface="-webkit-standard"/>
                <a:ea typeface="+mn-ea"/>
                <a:cs typeface="+mn-cs"/>
              </a:rPr>
              <a:t> for the Advisory Mission</a:t>
            </a:r>
          </a:p>
        </p:txBody>
      </p:sp>
    </p:spTree>
    <p:extLst>
      <p:ext uri="{BB962C8B-B14F-4D97-AF65-F5344CB8AC3E}">
        <p14:creationId xmlns:p14="http://schemas.microsoft.com/office/powerpoint/2010/main" val="305356305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46E44AE2-2C8D-43F8-0D9A-B5A93961C1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213" y="2503367"/>
            <a:ext cx="3715126" cy="3195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 </a:t>
            </a:r>
            <a:r>
              <a:rPr kumimoji="0" lang="en-US" sz="4400"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FCC integrated program</a:t>
            </a:r>
            <a:endParaRPr kumimoji="0" lang="en-US"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3" name="Picture 2" descr="Diagram&#10;&#10;Description automatically generated">
            <a:extLst>
              <a:ext uri="{FF2B5EF4-FFF2-40B4-BE49-F238E27FC236}">
                <a16:creationId xmlns:a16="http://schemas.microsoft.com/office/drawing/2014/main" id="{7662580A-51D2-D0A2-946B-E55AE11612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853" y="2444647"/>
            <a:ext cx="2971796" cy="3310493"/>
          </a:xfrm>
          <a:prstGeom prst="rect">
            <a:avLst/>
          </a:prstGeom>
        </p:spPr>
      </p:pic>
      <p:sp>
        <p:nvSpPr>
          <p:cNvPr id="4" name="Content Placeholder 2">
            <a:extLst>
              <a:ext uri="{FF2B5EF4-FFF2-40B4-BE49-F238E27FC236}">
                <a16:creationId xmlns:a16="http://schemas.microsoft.com/office/drawing/2014/main" id="{B92DB9E4-D680-6FA1-A8A4-473DF0931125}"/>
              </a:ext>
            </a:extLst>
          </p:cNvPr>
          <p:cNvSpPr txBox="1">
            <a:spLocks/>
          </p:cNvSpPr>
          <p:nvPr/>
        </p:nvSpPr>
        <p:spPr>
          <a:xfrm>
            <a:off x="5314687" y="3325695"/>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pic>
        <p:nvPicPr>
          <p:cNvPr id="12" name="Picture 11" descr="Diagram, radar chart&#10;&#10;Description automatically generated">
            <a:extLst>
              <a:ext uri="{FF2B5EF4-FFF2-40B4-BE49-F238E27FC236}">
                <a16:creationId xmlns:a16="http://schemas.microsoft.com/office/drawing/2014/main" id="{CAB6820D-7F89-AA9E-627F-2F076BC02F45}"/>
              </a:ext>
            </a:extLst>
          </p:cNvPr>
          <p:cNvPicPr>
            <a:picLocks noChangeAspect="1"/>
          </p:cNvPicPr>
          <p:nvPr/>
        </p:nvPicPr>
        <p:blipFill>
          <a:blip r:embed="rId6"/>
          <a:stretch>
            <a:fillRect/>
          </a:stretch>
        </p:blipFill>
        <p:spPr>
          <a:xfrm>
            <a:off x="7961143" y="2590800"/>
            <a:ext cx="3833391" cy="3108156"/>
          </a:xfrm>
          <a:prstGeom prst="rect">
            <a:avLst/>
          </a:prstGeom>
        </p:spPr>
      </p:pic>
      <p:sp>
        <p:nvSpPr>
          <p:cNvPr id="15" name="Content Placeholder 2">
            <a:extLst>
              <a:ext uri="{FF2B5EF4-FFF2-40B4-BE49-F238E27FC236}">
                <a16:creationId xmlns:a16="http://schemas.microsoft.com/office/drawing/2014/main" id="{66B11ACC-554C-4750-AE7A-6884C42941D0}"/>
              </a:ext>
            </a:extLst>
          </p:cNvPr>
          <p:cNvSpPr txBox="1">
            <a:spLocks/>
          </p:cNvSpPr>
          <p:nvPr/>
        </p:nvSpPr>
        <p:spPr>
          <a:xfrm>
            <a:off x="9262835" y="3397123"/>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D1DBE66-3CAD-E03B-4CCB-92EA9454A64C}"/>
                  </a:ext>
                </a:extLst>
              </p:cNvPr>
              <p:cNvSpPr txBox="1"/>
              <p:nvPr/>
            </p:nvSpPr>
            <p:spPr>
              <a:xfrm>
                <a:off x="0" y="673752"/>
                <a:ext cx="12192000"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a:t>
                </a:r>
                <a:r>
                  <a:rPr kumimoji="0" lang="en-GB" sz="20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000" b="1" i="0" u="none" strike="noStrike" kern="1200" cap="none" spc="0" normalizeH="0" baseline="0" noProof="0" dirty="0">
                    <a:ln>
                      <a:noFill/>
                    </a:ln>
                    <a:solidFill>
                      <a:srgbClr val="0C377B"/>
                    </a:solidFill>
                    <a:effectLst/>
                    <a:uLnTx/>
                    <a:uFillTx/>
                    <a:latin typeface="Arial"/>
                    <a:ea typeface="+mn-ea"/>
                    <a:cs typeface="+mn-cs"/>
                  </a:rPr>
                  <a:t> long-term program maximizing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1: FCC-ee (Z, W, H, </a:t>
                </a:r>
                <a14:m>
                  <m:oMath xmlns:m="http://schemas.openxmlformats.org/officeDocument/2006/math">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8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8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2: FCC-hh (~100 </a:t>
                </a:r>
                <a:r>
                  <a:rPr kumimoji="0" lang="en-GB" sz="18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8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pp &amp; AA collisions; e-</a:t>
                </a:r>
                <a:r>
                  <a:rPr lang="en-GB" b="1" dirty="0">
                    <a:solidFill>
                      <a:srgbClr val="3333FF"/>
                    </a:solidFill>
                    <a:latin typeface="Arial"/>
                  </a:rPr>
                  <a:t>h </a:t>
                </a:r>
                <a:r>
                  <a:rPr kumimoji="0" lang="en-GB" sz="1800" b="1" i="0" u="none" strike="noStrike" kern="1200" cap="none" spc="0" normalizeH="0" baseline="0" noProof="0" dirty="0">
                    <a:ln>
                      <a:noFill/>
                    </a:ln>
                    <a:solidFill>
                      <a:srgbClr val="3333FF"/>
                    </a:solidFill>
                    <a:effectLst/>
                    <a:uLnTx/>
                    <a:uFillTx/>
                    <a:latin typeface="Arial"/>
                    <a:ea typeface="+mn-ea"/>
                    <a:cs typeface="+mn-cs"/>
                  </a:rPr>
                  <a:t>option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highly synergetic and complementary programme boosting the physics reach of both colliders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common civil engineering and technical infrastructures, </a:t>
                </a:r>
                <a:r>
                  <a:rPr kumimoji="0" lang="en-US" sz="1800" b="0" i="0" u="none" strike="noStrike" kern="1200" cap="none" spc="0" normalizeH="0" baseline="0" noProof="0" dirty="0">
                    <a:ln>
                      <a:noFill/>
                    </a:ln>
                    <a:solidFill>
                      <a:srgbClr val="0C377B"/>
                    </a:solidFill>
                    <a:effectLst/>
                    <a:uLnTx/>
                    <a:uFillTx/>
                    <a:latin typeface="Arial"/>
                    <a:ea typeface="+mn-ea"/>
                    <a:cs typeface="+mn-cs"/>
                  </a:rPr>
                  <a:t>building on and 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0C377B"/>
                    </a:solidFill>
                    <a:effectLst/>
                    <a:uLnTx/>
                    <a:uFillTx/>
                    <a:latin typeface="Arial"/>
                    <a:ea typeface="+mn-ea"/>
                    <a:cs typeface="+mn-cs"/>
                  </a:rPr>
                  <a:t>FCC integrated project </a:t>
                </a:r>
                <a:r>
                  <a:rPr kumimoji="0" lang="en-GB" sz="1800" b="0" i="0" u="none" strike="noStrike" kern="0" cap="none" spc="0" normalizeH="0" baseline="0" noProof="0" dirty="0">
                    <a:ln>
                      <a:noFill/>
                    </a:ln>
                    <a:solidFill>
                      <a:srgbClr val="0C377B"/>
                    </a:solidFill>
                    <a:effectLst/>
                    <a:uLnTx/>
                    <a:uFillTx/>
                    <a:latin typeface="Arial"/>
                    <a:ea typeface="+mn-ea"/>
                    <a:cs typeface="+mn-cs"/>
                  </a:rPr>
                  <a:t>allows the start of a new, major facility at CERN within a few years of the end of HL-LHC</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17" name="TextBox 16">
                <a:extLst>
                  <a:ext uri="{FF2B5EF4-FFF2-40B4-BE49-F238E27FC236}">
                    <a16:creationId xmlns:a16="http://schemas.microsoft.com/office/drawing/2014/main" id="{7D1DBE66-3CAD-E03B-4CCB-92EA9454A64C}"/>
                  </a:ext>
                </a:extLst>
              </p:cNvPr>
              <p:cNvSpPr txBox="1">
                <a:spLocks noRot="1" noChangeAspect="1" noMove="1" noResize="1" noEditPoints="1" noAdjustHandles="1" noChangeArrowheads="1" noChangeShapeType="1" noTextEdit="1"/>
              </p:cNvSpPr>
              <p:nvPr/>
            </p:nvSpPr>
            <p:spPr>
              <a:xfrm>
                <a:off x="0" y="673752"/>
                <a:ext cx="12192000" cy="1785104"/>
              </a:xfrm>
              <a:prstGeom prst="rect">
                <a:avLst/>
              </a:prstGeom>
              <a:blipFill>
                <a:blip r:embed="rId7"/>
                <a:stretch>
                  <a:fillRect l="-500" t="-1712" b="-4795"/>
                </a:stretch>
              </a:blipFill>
            </p:spPr>
            <p:txBody>
              <a:bodyPr/>
              <a:lstStyle/>
              <a:p>
                <a:r>
                  <a:rPr lang="en-CH">
                    <a:noFill/>
                  </a:rPr>
                  <a:t> </a:t>
                </a:r>
              </a:p>
            </p:txBody>
          </p:sp>
        </mc:Fallback>
      </mc:AlternateContent>
      <p:sp>
        <p:nvSpPr>
          <p:cNvPr id="2" name="Rectangle 1">
            <a:extLst>
              <a:ext uri="{FF2B5EF4-FFF2-40B4-BE49-F238E27FC236}">
                <a16:creationId xmlns:a16="http://schemas.microsoft.com/office/drawing/2014/main" id="{1F2A6860-CAC2-70DD-5E9F-0F75694914A6}"/>
              </a:ext>
            </a:extLst>
          </p:cNvPr>
          <p:cNvSpPr/>
          <p:nvPr/>
        </p:nvSpPr>
        <p:spPr>
          <a:xfrm>
            <a:off x="287735" y="5842482"/>
            <a:ext cx="3715126"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5" name="Rectangle 4">
            <a:extLst>
              <a:ext uri="{FF2B5EF4-FFF2-40B4-BE49-F238E27FC236}">
                <a16:creationId xmlns:a16="http://schemas.microsoft.com/office/drawing/2014/main" id="{EF0C99BC-B821-7851-56AB-FB7DD65D1598}"/>
              </a:ext>
            </a:extLst>
          </p:cNvPr>
          <p:cNvSpPr/>
          <p:nvPr/>
        </p:nvSpPr>
        <p:spPr>
          <a:xfrm>
            <a:off x="4161341" y="5842482"/>
            <a:ext cx="3630223"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6" name="Rectangle 5">
            <a:extLst>
              <a:ext uri="{FF2B5EF4-FFF2-40B4-BE49-F238E27FC236}">
                <a16:creationId xmlns:a16="http://schemas.microsoft.com/office/drawing/2014/main" id="{DEA67E62-868F-289F-9E95-EF14ECB5153D}"/>
              </a:ext>
            </a:extLst>
          </p:cNvPr>
          <p:cNvSpPr/>
          <p:nvPr/>
        </p:nvSpPr>
        <p:spPr>
          <a:xfrm>
            <a:off x="7961142" y="5830900"/>
            <a:ext cx="4076935"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7" name="TextBox 6">
            <a:extLst>
              <a:ext uri="{FF2B5EF4-FFF2-40B4-BE49-F238E27FC236}">
                <a16:creationId xmlns:a16="http://schemas.microsoft.com/office/drawing/2014/main" id="{CE0CB750-C461-5C37-D98B-23DEC181D050}"/>
              </a:ext>
            </a:extLst>
          </p:cNvPr>
          <p:cNvSpPr txBox="1"/>
          <p:nvPr/>
        </p:nvSpPr>
        <p:spPr>
          <a:xfrm>
            <a:off x="1411448" y="5781565"/>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2020 - 2045</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7FAC4CF7-F05C-8298-3926-61F60E30A6CD}"/>
              </a:ext>
            </a:extLst>
          </p:cNvPr>
          <p:cNvSpPr txBox="1"/>
          <p:nvPr/>
        </p:nvSpPr>
        <p:spPr>
          <a:xfrm>
            <a:off x="5191423" y="5792452"/>
            <a:ext cx="3013673"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2045 - 2065</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FCF59823-F579-2D1C-93B0-59C7873F4A30}"/>
              </a:ext>
            </a:extLst>
          </p:cNvPr>
          <p:cNvSpPr txBox="1"/>
          <p:nvPr/>
        </p:nvSpPr>
        <p:spPr>
          <a:xfrm>
            <a:off x="8785980" y="5779129"/>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      2070 - </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40E1BE9-F121-4013-B74E-7FB8938F1983}"/>
              </a:ext>
            </a:extLst>
          </p:cNvPr>
          <p:cNvSpPr txBox="1">
            <a:spLocks/>
          </p:cNvSpPr>
          <p:nvPr/>
        </p:nvSpPr>
        <p:spPr>
          <a:xfrm>
            <a:off x="15280" y="-39035"/>
            <a:ext cx="12192000" cy="770698"/>
          </a:xfrm>
          <a:prstGeom prst="rect">
            <a:avLst/>
          </a:prstGeom>
          <a:solidFill>
            <a:srgbClr val="0C377B"/>
          </a:solidFill>
        </p:spPr>
        <p:txBody>
          <a:bodyPr tIns="0" bIns="0" anchor="ctr" anchorCtr="0">
            <a:noAutofit/>
          </a:bodyPr>
          <a:lstStyle>
            <a:defPPr>
              <a:defRPr lang="en-US"/>
            </a:defPPr>
            <a:lvl1pPr marR="0" lvl="0" indent="0" algn="ctr" defTabSz="457200" fontAlgn="auto">
              <a:lnSpc>
                <a:spcPct val="100000"/>
              </a:lnSpc>
              <a:spcBef>
                <a:spcPct val="0"/>
              </a:spcBef>
              <a:spcAft>
                <a:spcPts val="0"/>
              </a:spcAft>
              <a:buClrTx/>
              <a:buSzTx/>
              <a:buFontTx/>
              <a:buNone/>
              <a:tabLst/>
              <a:defRPr kumimoji="0" sz="4000" b="1" i="0" u="none" strike="noStrike" kern="0" cap="none" spc="0" normalizeH="0" baseline="0">
                <a:ln>
                  <a:noFill/>
                </a:ln>
                <a:solidFill>
                  <a:srgbClr val="FFFF00"/>
                </a:solidFill>
                <a:effectLst/>
                <a:uLnTx/>
                <a:uFillTx/>
                <a:latin typeface="Arial" panose="020B0604020202020204" pitchFamily="34" charset="0"/>
                <a:ea typeface="+mj-ea"/>
                <a:cs typeface="Arial" panose="020B0604020202020204" pitchFamily="34" charset="0"/>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 </a:t>
            </a:r>
            <a:r>
              <a:rPr kumimoji="0" lang="en-US" sz="2800" b="1" i="0" u="none" strike="noStrike" kern="0" cap="none" spc="0" normalizeH="0" baseline="0" noProof="0" dirty="0">
                <a:ln>
                  <a:noFill/>
                </a:ln>
                <a:solidFill>
                  <a:srgbClr val="FFFF00"/>
                </a:solidFill>
                <a:effectLst/>
                <a:uLnTx/>
                <a:uFillTx/>
                <a:latin typeface="Arial"/>
                <a:ea typeface="+mj-ea"/>
                <a:cs typeface="+mj-cs"/>
              </a:rPr>
              <a:t>FCC-</a:t>
            </a:r>
            <a:r>
              <a:rPr kumimoji="0" lang="en-US" sz="2800" b="1" i="0" u="none" strike="noStrike" kern="0" cap="none" spc="0" normalizeH="0" baseline="0" noProof="0" dirty="0" err="1">
                <a:ln>
                  <a:noFill/>
                </a:ln>
                <a:solidFill>
                  <a:srgbClr val="FFFF00"/>
                </a:solidFill>
                <a:effectLst/>
                <a:uLnTx/>
                <a:uFillTx/>
                <a:latin typeface="Arial"/>
                <a:ea typeface="+mj-ea"/>
                <a:cs typeface="+mj-cs"/>
              </a:rPr>
              <a:t>ee</a:t>
            </a:r>
            <a:r>
              <a:rPr kumimoji="0" lang="en-US" sz="2800" b="1" i="0" u="none" strike="noStrike" kern="0" cap="none" spc="0" normalizeH="0" baseline="0" noProof="0" dirty="0">
                <a:ln>
                  <a:noFill/>
                </a:ln>
                <a:solidFill>
                  <a:srgbClr val="FFFF00"/>
                </a:solidFill>
                <a:effectLst/>
                <a:uLnTx/>
                <a:uFillTx/>
                <a:latin typeface="Arial"/>
                <a:ea typeface="+mj-ea"/>
                <a:cs typeface="+mj-cs"/>
              </a:rPr>
              <a:t> basic design choices</a:t>
            </a:r>
            <a:endParaRPr kumimoji="0" lang="en-GB" altLang="en-GB" sz="280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0B7A4B7D-ED83-4777-ABFE-BD43BEB1B90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09" y="19168"/>
            <a:ext cx="1935386" cy="654292"/>
          </a:xfrm>
          <a:prstGeom prst="rect">
            <a:avLst/>
          </a:prstGeom>
        </p:spPr>
      </p:pic>
      <p:pic>
        <p:nvPicPr>
          <p:cNvPr id="3" name="Picture 2" descr="Diagram, radar chart&#10;&#10;Description automatically generated">
            <a:extLst>
              <a:ext uri="{FF2B5EF4-FFF2-40B4-BE49-F238E27FC236}">
                <a16:creationId xmlns:a16="http://schemas.microsoft.com/office/drawing/2014/main" id="{E5944ADF-9464-8272-643B-28DB3D7E09D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51255" y="1154367"/>
            <a:ext cx="5940745" cy="4650897"/>
          </a:xfrm>
          <a:prstGeom prst="rect">
            <a:avLst/>
          </a:prstGeom>
        </p:spPr>
      </p:pic>
      <p:sp>
        <p:nvSpPr>
          <p:cNvPr id="4" name="Content Placeholder 2">
            <a:extLst>
              <a:ext uri="{FF2B5EF4-FFF2-40B4-BE49-F238E27FC236}">
                <a16:creationId xmlns:a16="http://schemas.microsoft.com/office/drawing/2014/main" id="{C8BAEE16-2D13-F2EC-5B13-7E25C25CE9BA}"/>
              </a:ext>
            </a:extLst>
          </p:cNvPr>
          <p:cNvSpPr txBox="1">
            <a:spLocks/>
          </p:cNvSpPr>
          <p:nvPr/>
        </p:nvSpPr>
        <p:spPr>
          <a:xfrm>
            <a:off x="185551" y="1052736"/>
            <a:ext cx="6520049" cy="4752528"/>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l" defTabSz="914400" rtl="0" eaLnBrk="1" fontAlgn="auto" latinLnBrk="0" hangingPunct="1">
              <a:lnSpc>
                <a:spcPct val="100000"/>
              </a:lnSpc>
              <a:spcBef>
                <a:spcPts val="1200"/>
              </a:spcBef>
              <a:spcAft>
                <a:spcPts val="0"/>
              </a:spcAft>
              <a:buClr>
                <a:srgbClr val="0C377B"/>
              </a:buClr>
              <a:buSzPct val="80000"/>
              <a:buFont typeface="Arial"/>
              <a:buNone/>
              <a:tabLst/>
              <a:defRPr/>
            </a:pPr>
            <a:r>
              <a:rPr kumimoji="0" lang="en-US" sz="2200" b="1" i="0" u="none" strike="noStrike" kern="1200" cap="none" spc="0" normalizeH="0" baseline="0" noProof="0" dirty="0">
                <a:ln>
                  <a:noFill/>
                </a:ln>
                <a:solidFill>
                  <a:srgbClr val="0C377B"/>
                </a:solidFill>
                <a:effectLst/>
                <a:uLnTx/>
                <a:uFillTx/>
                <a:latin typeface="Arial"/>
                <a:ea typeface="+mn-ea"/>
                <a:cs typeface="+mn-cs"/>
              </a:rPr>
              <a:t>Double ring </a:t>
            </a:r>
            <a:r>
              <a:rPr kumimoji="0" lang="en-US" sz="2200" b="0" i="0" u="none" strike="noStrike" kern="1200" cap="none" spc="0" normalizeH="0" baseline="0" noProof="0" dirty="0" err="1">
                <a:ln>
                  <a:noFill/>
                </a:ln>
                <a:solidFill>
                  <a:srgbClr val="0C377B"/>
                </a:solidFill>
                <a:effectLst/>
                <a:uLnTx/>
                <a:uFillTx/>
                <a:latin typeface="Arial"/>
                <a:ea typeface="+mn-ea"/>
                <a:cs typeface="+mn-cs"/>
              </a:rPr>
              <a:t>e</a:t>
            </a:r>
            <a:r>
              <a:rPr kumimoji="0" lang="en-US" sz="2200" b="0" i="0" u="none" strike="noStrike" kern="1200" cap="none" spc="0" normalizeH="0" baseline="30000" noProof="0" dirty="0" err="1">
                <a:ln>
                  <a:noFill/>
                </a:ln>
                <a:solidFill>
                  <a:srgbClr val="0C377B"/>
                </a:solidFill>
                <a:effectLst/>
                <a:uLnTx/>
                <a:uFillTx/>
                <a:latin typeface="Arial"/>
                <a:ea typeface="+mn-ea"/>
                <a:cs typeface="+mn-cs"/>
              </a:rPr>
              <a:t>+</a:t>
            </a:r>
            <a:r>
              <a:rPr kumimoji="0" lang="en-US" sz="2200" b="0" i="0" u="none" strike="noStrike" kern="1200" cap="none" spc="0" normalizeH="0" baseline="0" noProof="0" dirty="0" err="1">
                <a:ln>
                  <a:noFill/>
                </a:ln>
                <a:solidFill>
                  <a:srgbClr val="0C377B"/>
                </a:solidFill>
                <a:effectLst/>
                <a:uLnTx/>
                <a:uFillTx/>
                <a:latin typeface="Arial"/>
                <a:ea typeface="+mn-ea"/>
                <a:cs typeface="+mn-cs"/>
              </a:rPr>
              <a:t>e</a:t>
            </a:r>
            <a:r>
              <a:rPr kumimoji="0" lang="en-US" sz="2200" b="0" i="0" u="none" strike="noStrike" kern="1200" cap="none" spc="0" normalizeH="0" baseline="30000" noProof="0" dirty="0">
                <a:ln>
                  <a:noFill/>
                </a:ln>
                <a:solidFill>
                  <a:srgbClr val="0C377B"/>
                </a:solidFill>
                <a:effectLst/>
                <a:uLnTx/>
                <a:uFillTx/>
                <a:latin typeface="Arial"/>
                <a:ea typeface="+mn-ea"/>
                <a:cs typeface="+mn-cs"/>
              </a:rPr>
              <a:t>-</a:t>
            </a:r>
            <a:r>
              <a:rPr kumimoji="0" lang="en-US" sz="2200" b="0" i="0" u="none" strike="noStrike" kern="1200" cap="none" spc="0" normalizeH="0" baseline="0" noProof="0" dirty="0">
                <a:ln>
                  <a:noFill/>
                </a:ln>
                <a:solidFill>
                  <a:srgbClr val="0C377B"/>
                </a:solidFill>
                <a:effectLst/>
                <a:uLnTx/>
                <a:uFillTx/>
                <a:latin typeface="Arial"/>
                <a:ea typeface="+mn-ea"/>
                <a:cs typeface="+mn-cs"/>
              </a:rPr>
              <a:t> collider</a:t>
            </a:r>
          </a:p>
          <a:p>
            <a:pPr marL="36576" marR="0" lvl="0" indent="0" algn="l" defTabSz="914400" rtl="0" eaLnBrk="1" fontAlgn="auto" latinLnBrk="0" hangingPunct="1">
              <a:lnSpc>
                <a:spcPct val="100000"/>
              </a:lnSpc>
              <a:spcBef>
                <a:spcPts val="1200"/>
              </a:spcBef>
              <a:spcAft>
                <a:spcPts val="0"/>
              </a:spcAft>
              <a:buClr>
                <a:srgbClr val="0C377B"/>
              </a:buClr>
              <a:buSzPct val="80000"/>
              <a:buFont typeface="Arial"/>
              <a:buNone/>
              <a:tabLst/>
              <a:defRPr/>
            </a:pPr>
            <a:r>
              <a:rPr kumimoji="0" lang="en-US" sz="2200" b="1" i="0" u="none" strike="noStrike" kern="1200" cap="none" spc="0" normalizeH="0" baseline="0" noProof="0" dirty="0">
                <a:ln>
                  <a:noFill/>
                </a:ln>
                <a:solidFill>
                  <a:srgbClr val="0C377B"/>
                </a:solidFill>
                <a:effectLst/>
                <a:uLnTx/>
                <a:uFillTx/>
                <a:latin typeface="Arial"/>
                <a:ea typeface="+mn-ea"/>
                <a:cs typeface="+mn-cs"/>
              </a:rPr>
              <a:t>Common footprint with FCC-</a:t>
            </a:r>
            <a:r>
              <a:rPr kumimoji="0" lang="en-US" sz="2200" b="1" i="0" u="none" strike="noStrike" kern="1200" cap="none" spc="0" normalizeH="0" baseline="0" noProof="0" dirty="0" err="1">
                <a:ln>
                  <a:noFill/>
                </a:ln>
                <a:solidFill>
                  <a:srgbClr val="0C377B"/>
                </a:solidFill>
                <a:effectLst/>
                <a:uLnTx/>
                <a:uFillTx/>
                <a:latin typeface="Arial"/>
                <a:ea typeface="+mn-ea"/>
                <a:cs typeface="+mn-cs"/>
              </a:rPr>
              <a:t>hh</a:t>
            </a:r>
            <a:r>
              <a:rPr kumimoji="0" lang="en-US" sz="2200" b="0" i="0" u="none" strike="noStrike" kern="1200" cap="none" spc="0" normalizeH="0" baseline="0" noProof="0" dirty="0">
                <a:ln>
                  <a:noFill/>
                </a:ln>
                <a:solidFill>
                  <a:srgbClr val="0C377B"/>
                </a:solidFill>
                <a:effectLst/>
                <a:uLnTx/>
                <a:uFillTx/>
                <a:latin typeface="Arial"/>
                <a:ea typeface="+mn-ea"/>
                <a:cs typeface="+mn-cs"/>
              </a:rPr>
              <a:t>,                               </a:t>
            </a:r>
          </a:p>
          <a:p>
            <a:pPr marL="36576" marR="0" lvl="0" indent="0" algn="l" defTabSz="914400" rtl="0" eaLnBrk="1" fontAlgn="auto" latinLnBrk="0" hangingPunct="1">
              <a:lnSpc>
                <a:spcPct val="100000"/>
              </a:lnSpc>
              <a:spcBef>
                <a:spcPts val="1200"/>
              </a:spcBef>
              <a:spcAft>
                <a:spcPts val="0"/>
              </a:spcAft>
              <a:buClr>
                <a:srgbClr val="0C377B"/>
              </a:buClr>
              <a:buSzPct val="80000"/>
              <a:buFont typeface="Arial"/>
              <a:buNone/>
              <a:tabLst/>
              <a:defRPr/>
            </a:pPr>
            <a:r>
              <a:rPr kumimoji="0" lang="en-US" sz="2200" b="1" i="0" u="none" strike="noStrike" kern="1200" cap="none" spc="0" normalizeH="0" baseline="0" noProof="0" dirty="0">
                <a:ln>
                  <a:noFill/>
                </a:ln>
                <a:solidFill>
                  <a:srgbClr val="0C377B"/>
                </a:solidFill>
                <a:effectLst/>
                <a:uLnTx/>
                <a:uFillTx/>
                <a:latin typeface="Arial"/>
                <a:ea typeface="+mn-ea"/>
                <a:cs typeface="+mn-cs"/>
              </a:rPr>
              <a:t>Asymmetric IR layout and optics </a:t>
            </a:r>
            <a:r>
              <a:rPr kumimoji="0" lang="en-US" sz="2200" b="0" i="0" u="none" strike="noStrike" kern="1200" cap="none" spc="0" normalizeH="0" baseline="0" noProof="0" dirty="0">
                <a:ln>
                  <a:noFill/>
                </a:ln>
                <a:solidFill>
                  <a:srgbClr val="0C377B"/>
                </a:solidFill>
                <a:effectLst/>
                <a:uLnTx/>
                <a:uFillTx/>
                <a:latin typeface="Arial"/>
                <a:ea typeface="+mn-ea"/>
                <a:cs typeface="+mn-cs"/>
              </a:rPr>
              <a:t>to limit synchrotron radiation towards the detector </a:t>
            </a:r>
          </a:p>
          <a:p>
            <a:pPr marL="36576" marR="0" lvl="0" indent="0" algn="l" defTabSz="914400" rtl="0" eaLnBrk="1" fontAlgn="auto" latinLnBrk="0" hangingPunct="1">
              <a:lnSpc>
                <a:spcPct val="100000"/>
              </a:lnSpc>
              <a:spcBef>
                <a:spcPts val="1200"/>
              </a:spcBef>
              <a:spcAft>
                <a:spcPts val="0"/>
              </a:spcAft>
              <a:buClr>
                <a:srgbClr val="0C377B"/>
              </a:buClr>
              <a:buSzPct val="80000"/>
              <a:buFont typeface="Arial"/>
              <a:buNone/>
              <a:tabLst/>
              <a:defRPr/>
            </a:pPr>
            <a:r>
              <a:rPr kumimoji="0" lang="en-US" sz="2200" b="1" i="0" u="none" strike="noStrike" kern="1200" cap="none" spc="0" normalizeH="0" baseline="0" noProof="0" dirty="0">
                <a:ln>
                  <a:noFill/>
                </a:ln>
                <a:solidFill>
                  <a:srgbClr val="0C377B"/>
                </a:solidFill>
                <a:effectLst/>
                <a:uLnTx/>
                <a:uFillTx/>
                <a:latin typeface="Arial"/>
                <a:ea typeface="+mn-ea"/>
                <a:cs typeface="+mn-cs"/>
              </a:rPr>
              <a:t>Perfect 4-fold </a:t>
            </a:r>
            <a:r>
              <a:rPr kumimoji="0" lang="en-US" sz="2200" b="1" i="0" u="none" strike="noStrike" kern="1200" cap="none" spc="0" normalizeH="0" baseline="0" noProof="0" dirty="0" err="1">
                <a:ln>
                  <a:noFill/>
                </a:ln>
                <a:solidFill>
                  <a:srgbClr val="0C377B"/>
                </a:solidFill>
                <a:effectLst/>
                <a:uLnTx/>
                <a:uFillTx/>
                <a:latin typeface="Arial"/>
                <a:ea typeface="+mn-ea"/>
                <a:cs typeface="+mn-cs"/>
              </a:rPr>
              <a:t>superperiodicity</a:t>
            </a:r>
            <a:r>
              <a:rPr kumimoji="0" lang="en-US" sz="2200" b="1" i="0" u="none" strike="noStrike" kern="1200" cap="none" spc="0" normalizeH="0" baseline="0" noProof="0" dirty="0">
                <a:ln>
                  <a:noFill/>
                </a:ln>
                <a:solidFill>
                  <a:srgbClr val="0C377B"/>
                </a:solidFill>
                <a:effectLst/>
                <a:uLnTx/>
                <a:uFillTx/>
                <a:latin typeface="Arial"/>
                <a:ea typeface="+mn-ea"/>
                <a:cs typeface="+mn-cs"/>
              </a:rPr>
              <a:t> allowing              2 or 4 IPs; </a:t>
            </a:r>
            <a:r>
              <a:rPr kumimoji="0" lang="en-US" sz="2200" b="0" i="0" u="none" strike="noStrike" kern="1200" cap="none" spc="0" normalizeH="0" baseline="0" noProof="0" dirty="0">
                <a:ln>
                  <a:noFill/>
                </a:ln>
                <a:solidFill>
                  <a:srgbClr val="0C377B"/>
                </a:solidFill>
                <a:effectLst/>
                <a:uLnTx/>
                <a:uFillTx/>
                <a:latin typeface="Arial"/>
                <a:ea typeface="+mn-ea"/>
                <a:cs typeface="+mn-cs"/>
              </a:rPr>
              <a:t>large horizontal crossing angle           30 </a:t>
            </a:r>
            <a:r>
              <a:rPr kumimoji="0" lang="en-US" sz="2200" b="0" i="0" u="none" strike="noStrike" kern="1200" cap="none" spc="0" normalizeH="0" baseline="0" noProof="0" dirty="0" err="1">
                <a:ln>
                  <a:noFill/>
                </a:ln>
                <a:solidFill>
                  <a:srgbClr val="0C377B"/>
                </a:solidFill>
                <a:effectLst/>
                <a:uLnTx/>
                <a:uFillTx/>
                <a:latin typeface="Arial"/>
                <a:ea typeface="+mn-ea"/>
                <a:cs typeface="+mn-cs"/>
              </a:rPr>
              <a:t>mrad</a:t>
            </a:r>
            <a:r>
              <a:rPr kumimoji="0" lang="en-US" sz="2200" b="0" i="0" u="none" strike="noStrike" kern="1200" cap="none" spc="0" normalizeH="0" baseline="0" noProof="0" dirty="0">
                <a:ln>
                  <a:noFill/>
                </a:ln>
                <a:solidFill>
                  <a:srgbClr val="0C377B"/>
                </a:solidFill>
                <a:effectLst/>
                <a:uLnTx/>
                <a:uFillTx/>
                <a:latin typeface="Arial"/>
                <a:ea typeface="+mn-ea"/>
                <a:cs typeface="+mn-cs"/>
              </a:rPr>
              <a:t>, crab-waist collision optics</a:t>
            </a:r>
          </a:p>
          <a:p>
            <a:pPr marL="36576" marR="0" lvl="0" indent="0" algn="l" defTabSz="914400" rtl="0" eaLnBrk="1" fontAlgn="auto" latinLnBrk="0" hangingPunct="1">
              <a:lnSpc>
                <a:spcPct val="100000"/>
              </a:lnSpc>
              <a:spcBef>
                <a:spcPts val="1200"/>
              </a:spcBef>
              <a:spcAft>
                <a:spcPts val="0"/>
              </a:spcAft>
              <a:buClr>
                <a:srgbClr val="0C377B"/>
              </a:buClr>
              <a:buSzPct val="80000"/>
              <a:buFont typeface="Arial"/>
              <a:buNone/>
              <a:tabLst/>
              <a:defRPr/>
            </a:pPr>
            <a:r>
              <a:rPr kumimoji="0" lang="en-US" sz="2200" b="1" i="0" u="none" strike="noStrike" kern="1200" cap="none" spc="0" normalizeH="0" baseline="0" noProof="0" dirty="0">
                <a:ln>
                  <a:noFill/>
                </a:ln>
                <a:solidFill>
                  <a:srgbClr val="0C377B"/>
                </a:solidFill>
                <a:effectLst/>
                <a:uLnTx/>
                <a:uFillTx/>
                <a:latin typeface="Arial"/>
                <a:ea typeface="+mn-ea"/>
                <a:cs typeface="+mn-cs"/>
              </a:rPr>
              <a:t>Synchrotron radiation power 50 MW/beam</a:t>
            </a:r>
            <a:r>
              <a:rPr kumimoji="0" lang="en-US" sz="2200" b="0" i="0" u="none" strike="noStrike" kern="1200" cap="none" spc="0" normalizeH="0" baseline="0" noProof="0" dirty="0">
                <a:ln>
                  <a:noFill/>
                </a:ln>
                <a:solidFill>
                  <a:srgbClr val="0C377B"/>
                </a:solidFill>
                <a:effectLst/>
                <a:uLnTx/>
                <a:uFillTx/>
                <a:latin typeface="Arial"/>
                <a:ea typeface="+mn-ea"/>
                <a:cs typeface="+mn-cs"/>
              </a:rPr>
              <a:t>                  at all beam energies. </a:t>
            </a:r>
          </a:p>
          <a:p>
            <a:pPr marL="36576" marR="0" lvl="0" indent="0" algn="l" defTabSz="914400" rtl="0" eaLnBrk="1" fontAlgn="auto" latinLnBrk="0" hangingPunct="1">
              <a:lnSpc>
                <a:spcPct val="100000"/>
              </a:lnSpc>
              <a:spcBef>
                <a:spcPts val="1200"/>
              </a:spcBef>
              <a:spcAft>
                <a:spcPts val="0"/>
              </a:spcAft>
              <a:buClr>
                <a:srgbClr val="0C377B"/>
              </a:buClr>
              <a:buSzPct val="80000"/>
              <a:buFont typeface="Arial"/>
              <a:buNone/>
              <a:tabLst/>
              <a:defRPr/>
            </a:pPr>
            <a:r>
              <a:rPr kumimoji="0" lang="en-US" sz="2200" b="1" i="0" u="none" strike="noStrike" kern="1200" cap="none" spc="0" normalizeH="0" baseline="0" noProof="0" dirty="0">
                <a:ln>
                  <a:noFill/>
                </a:ln>
                <a:solidFill>
                  <a:srgbClr val="0C377B"/>
                </a:solidFill>
                <a:effectLst/>
                <a:uLnTx/>
                <a:uFillTx/>
                <a:latin typeface="Arial"/>
                <a:ea typeface="+mn-ea"/>
                <a:cs typeface="+mn-cs"/>
              </a:rPr>
              <a:t>Top-up injection </a:t>
            </a:r>
            <a:r>
              <a:rPr kumimoji="0" lang="en-US" sz="2200" b="0" i="0" u="none" strike="noStrike" kern="1200" cap="none" spc="0" normalizeH="0" baseline="0" noProof="0" dirty="0">
                <a:ln>
                  <a:noFill/>
                </a:ln>
                <a:solidFill>
                  <a:srgbClr val="0C377B"/>
                </a:solidFill>
                <a:effectLst/>
                <a:uLnTx/>
                <a:uFillTx/>
                <a:latin typeface="Arial"/>
                <a:ea typeface="+mn-ea"/>
                <a:cs typeface="+mn-cs"/>
              </a:rPr>
              <a:t>scheme for high luminosity Requires </a:t>
            </a:r>
            <a:r>
              <a:rPr kumimoji="0" lang="en-US" sz="2200" b="1" i="0" u="none" strike="noStrike" kern="1200" cap="none" spc="0" normalizeH="0" baseline="0" noProof="0" dirty="0">
                <a:ln>
                  <a:noFill/>
                </a:ln>
                <a:solidFill>
                  <a:srgbClr val="0C377B"/>
                </a:solidFill>
                <a:effectLst/>
                <a:uLnTx/>
                <a:uFillTx/>
                <a:latin typeface="Arial"/>
                <a:ea typeface="+mn-ea"/>
                <a:cs typeface="+mn-cs"/>
              </a:rPr>
              <a:t>booster synchrotron in collider tunnel</a:t>
            </a:r>
          </a:p>
        </p:txBody>
      </p:sp>
    </p:spTree>
    <p:extLst>
      <p:ext uri="{BB962C8B-B14F-4D97-AF65-F5344CB8AC3E}">
        <p14:creationId xmlns:p14="http://schemas.microsoft.com/office/powerpoint/2010/main" val="12553265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689FE05-AC83-7A98-48DE-4643B206090B}"/>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kumimoji="0" lang="en-US" sz="36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ee</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main machine parameters</a:t>
            </a:r>
            <a:endPar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71355B0D-9B94-BCAD-7672-9E76B0234D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CCD1CF3C-1D5D-9EF9-DAC8-C7D188D76933}"/>
              </a:ext>
            </a:extLst>
          </p:cNvPr>
          <p:cNvSpPr txBox="1"/>
          <p:nvPr/>
        </p:nvSpPr>
        <p:spPr>
          <a:xfrm>
            <a:off x="10914658" y="6547751"/>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F. Gianotti</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grpSp>
        <p:nvGrpSpPr>
          <p:cNvPr id="7" name="Group 6">
            <a:extLst>
              <a:ext uri="{FF2B5EF4-FFF2-40B4-BE49-F238E27FC236}">
                <a16:creationId xmlns:a16="http://schemas.microsoft.com/office/drawing/2014/main" id="{FFE4D0B2-9BDF-BACE-34F3-A17F304BEAE2}"/>
              </a:ext>
            </a:extLst>
          </p:cNvPr>
          <p:cNvGrpSpPr/>
          <p:nvPr/>
        </p:nvGrpSpPr>
        <p:grpSpPr>
          <a:xfrm>
            <a:off x="3463367" y="5027616"/>
            <a:ext cx="5302129" cy="649583"/>
            <a:chOff x="3679391" y="5178943"/>
            <a:chExt cx="5302129" cy="661710"/>
          </a:xfrm>
        </p:grpSpPr>
        <p:sp>
          <p:nvSpPr>
            <p:cNvPr id="19" name="TextBox 18">
              <a:extLst>
                <a:ext uri="{FF2B5EF4-FFF2-40B4-BE49-F238E27FC236}">
                  <a16:creationId xmlns:a16="http://schemas.microsoft.com/office/drawing/2014/main" id="{40669EC7-B025-C705-9CDC-93F6A3CAC7AB}"/>
                </a:ext>
              </a:extLst>
            </p:cNvPr>
            <p:cNvSpPr txBox="1"/>
            <p:nvPr/>
          </p:nvSpPr>
          <p:spPr>
            <a:xfrm>
              <a:off x="6337178" y="5178943"/>
              <a:ext cx="1037143" cy="438932"/>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3 years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a:t>
              </a:r>
              <a:r>
                <a:rPr kumimoji="0" lang="en-US" sz="1400" b="0" i="0" u="none" strike="noStrike" kern="1200" cap="none" spc="0" normalizeH="0" baseline="0" noProof="0" dirty="0">
                  <a:ln>
                    <a:noFill/>
                  </a:ln>
                  <a:solidFill>
                    <a:srgbClr val="FFFFFF"/>
                  </a:solidFill>
                  <a:effectLst/>
                  <a:uLnTx/>
                  <a:uFillTx/>
                  <a:latin typeface="Arial"/>
                  <a:ea typeface="+mn-ea"/>
                  <a:cs typeface="+mn-cs"/>
                </a:rPr>
                <a:t>&gt; </a:t>
              </a:r>
              <a:r>
                <a:rPr kumimoji="0" lang="en-CH" sz="1400" b="0" i="0" u="none" strike="noStrike" kern="1200" cap="none" spc="0" normalizeH="0" baseline="0" noProof="0" dirty="0">
                  <a:ln>
                    <a:noFill/>
                  </a:ln>
                  <a:solidFill>
                    <a:srgbClr val="FFFFFF"/>
                  </a:solidFill>
                  <a:effectLst/>
                  <a:uLnTx/>
                  <a:uFillTx/>
                  <a:latin typeface="Arial"/>
                  <a:ea typeface="+mn-ea"/>
                  <a:cs typeface="+mn-cs"/>
                </a:rPr>
                <a:t>2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6</a:t>
              </a:r>
              <a:r>
                <a:rPr kumimoji="0" lang="en-CH" sz="1400" b="0" i="0" u="none" strike="noStrike" kern="1200" cap="none" spc="0" normalizeH="0" baseline="0" noProof="0" dirty="0">
                  <a:ln>
                    <a:noFill/>
                  </a:ln>
                  <a:solidFill>
                    <a:srgbClr val="FFFFFF"/>
                  </a:solidFill>
                  <a:effectLst/>
                  <a:uLnTx/>
                  <a:uFillTx/>
                  <a:latin typeface="Arial"/>
                  <a:ea typeface="+mn-ea"/>
                  <a:cs typeface="+mn-cs"/>
                </a:rPr>
                <a:t> H </a:t>
              </a:r>
            </a:p>
          </p:txBody>
        </p:sp>
        <p:sp>
          <p:nvSpPr>
            <p:cNvPr id="24" name="TextBox 23">
              <a:extLst>
                <a:ext uri="{FF2B5EF4-FFF2-40B4-BE49-F238E27FC236}">
                  <a16:creationId xmlns:a16="http://schemas.microsoft.com/office/drawing/2014/main" id="{D61C92B9-681B-F233-7840-D47D7B051037}"/>
                </a:ext>
              </a:extLst>
            </p:cNvPr>
            <p:cNvSpPr txBox="1"/>
            <p:nvPr/>
          </p:nvSpPr>
          <p:spPr>
            <a:xfrm>
              <a:off x="7649845" y="5188154"/>
              <a:ext cx="1331675" cy="438931"/>
            </a:xfrm>
            <a:prstGeom prst="rect">
              <a:avLst/>
            </a:prstGeom>
            <a:solidFill>
              <a:srgbClr val="C00000"/>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5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2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6</a:t>
              </a:r>
              <a:r>
                <a:rPr kumimoji="0" lang="en-CH" sz="1400" b="0" i="0" u="none" strike="noStrike" kern="1200" cap="none" spc="0" normalizeH="0" baseline="0" noProof="0" dirty="0">
                  <a:ln>
                    <a:noFill/>
                  </a:ln>
                  <a:solidFill>
                    <a:srgbClr val="FFFFFF"/>
                  </a:solidFill>
                  <a:effectLst/>
                  <a:uLnTx/>
                  <a:uFillTx/>
                  <a:latin typeface="Arial"/>
                  <a:ea typeface="+mn-ea"/>
                  <a:cs typeface="+mn-cs"/>
                </a:rPr>
                <a:t> tt pairs </a:t>
              </a:r>
            </a:p>
          </p:txBody>
        </p:sp>
        <p:sp>
          <p:nvSpPr>
            <p:cNvPr id="25" name="TextBox 24">
              <a:extLst>
                <a:ext uri="{FF2B5EF4-FFF2-40B4-BE49-F238E27FC236}">
                  <a16:creationId xmlns:a16="http://schemas.microsoft.com/office/drawing/2014/main" id="{BB4354B8-7CF4-6132-CFCD-08A1518ECDA4}"/>
                </a:ext>
              </a:extLst>
            </p:cNvPr>
            <p:cNvSpPr txBox="1"/>
            <p:nvPr/>
          </p:nvSpPr>
          <p:spPr>
            <a:xfrm>
              <a:off x="5064362" y="5194322"/>
              <a:ext cx="908903" cy="646331"/>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2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&gt;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8</a:t>
              </a:r>
              <a:r>
                <a:rPr kumimoji="0" lang="en-CH" sz="1400" b="0" i="0" u="none" strike="noStrike" kern="1200" cap="none" spc="0" normalizeH="0" baseline="0" noProof="0" dirty="0">
                  <a:ln>
                    <a:noFill/>
                  </a:ln>
                  <a:solidFill>
                    <a:srgbClr val="FFFFFF"/>
                  </a:solidFill>
                  <a:effectLst/>
                  <a:uLnTx/>
                  <a:uFillTx/>
                  <a:latin typeface="Arial"/>
                  <a:ea typeface="+mn-ea"/>
                  <a:cs typeface="+mn-cs"/>
                </a:rPr>
                <a:t> WW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LEP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4</a:t>
              </a:r>
            </a:p>
          </p:txBody>
        </p:sp>
        <p:sp>
          <p:nvSpPr>
            <p:cNvPr id="26" name="TextBox 25">
              <a:extLst>
                <a:ext uri="{FF2B5EF4-FFF2-40B4-BE49-F238E27FC236}">
                  <a16:creationId xmlns:a16="http://schemas.microsoft.com/office/drawing/2014/main" id="{7131900C-F7E9-9397-843C-10587409B488}"/>
                </a:ext>
              </a:extLst>
            </p:cNvPr>
            <p:cNvSpPr txBox="1"/>
            <p:nvPr/>
          </p:nvSpPr>
          <p:spPr>
            <a:xfrm>
              <a:off x="3679391" y="5189128"/>
              <a:ext cx="880049" cy="646330"/>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4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5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12</a:t>
              </a:r>
              <a:r>
                <a:rPr kumimoji="0" lang="en-CH" sz="1400" b="0" i="0" u="none" strike="noStrike" kern="1200" cap="none" spc="0" normalizeH="0" baseline="0" noProof="0" dirty="0">
                  <a:ln>
                    <a:noFill/>
                  </a:ln>
                  <a:solidFill>
                    <a:srgbClr val="FFFFFF"/>
                  </a:solidFill>
                  <a:effectLst/>
                  <a:uLnTx/>
                  <a:uFillTx/>
                  <a:latin typeface="Arial"/>
                  <a:ea typeface="+mn-ea"/>
                  <a:cs typeface="+mn-cs"/>
                </a:rPr>
                <a:t> Z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LEP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5</a:t>
              </a:r>
            </a:p>
          </p:txBody>
        </p:sp>
      </p:grpSp>
      <p:sp>
        <p:nvSpPr>
          <p:cNvPr id="28" name="TextBox 27">
            <a:extLst>
              <a:ext uri="{FF2B5EF4-FFF2-40B4-BE49-F238E27FC236}">
                <a16:creationId xmlns:a16="http://schemas.microsoft.com/office/drawing/2014/main" id="{9BDA0AEE-0D8D-88CC-0FB1-8E22E2130FF5}"/>
              </a:ext>
            </a:extLst>
          </p:cNvPr>
          <p:cNvSpPr txBox="1"/>
          <p:nvPr/>
        </p:nvSpPr>
        <p:spPr>
          <a:xfrm>
            <a:off x="60855" y="5712480"/>
            <a:ext cx="7647927" cy="1154162"/>
          </a:xfrm>
          <a:prstGeom prst="rect">
            <a:avLst/>
          </a:prstGeom>
          <a:noFill/>
        </p:spPr>
        <p:txBody>
          <a:bodyPr wrap="none" lIns="0" tIns="0" rIns="0" bIns="0" rtlCol="0">
            <a:spAutoFit/>
          </a:bodyPr>
          <a:lstStyle/>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GB" sz="1500" b="0" i="0" u="none" strike="noStrike" kern="1200" cap="none" spc="0" normalizeH="0" baseline="0" noProof="0" dirty="0">
                <a:ln>
                  <a:noFill/>
                </a:ln>
                <a:solidFill>
                  <a:srgbClr val="0432FF"/>
                </a:solidFill>
                <a:effectLst/>
                <a:uLnTx/>
                <a:uFillTx/>
                <a:latin typeface="Arial"/>
                <a:ea typeface="+mn-ea"/>
                <a:cs typeface="+mn-cs"/>
              </a:rPr>
              <a:t>x</a:t>
            </a:r>
            <a:r>
              <a:rPr kumimoji="0" lang="en-CH" sz="1500" b="0" i="0" u="none" strike="noStrike" kern="1200" cap="none" spc="0" normalizeH="0" baseline="0" noProof="0">
                <a:ln>
                  <a:noFill/>
                </a:ln>
                <a:solidFill>
                  <a:srgbClr val="0432FF"/>
                </a:solidFill>
                <a:effectLst/>
                <a:uLnTx/>
                <a:uFillTx/>
                <a:latin typeface="Arial"/>
                <a:ea typeface="+mn-ea"/>
                <a:cs typeface="+mn-cs"/>
              </a:rPr>
              <a:t> 100 </a:t>
            </a:r>
            <a:r>
              <a:rPr kumimoji="0" lang="en-CH" sz="1500" b="0" i="0" u="none" strike="noStrike" kern="1200" cap="none" spc="0" normalizeH="0" baseline="0" noProof="0" dirty="0">
                <a:ln>
                  <a:noFill/>
                </a:ln>
                <a:solidFill>
                  <a:srgbClr val="0432FF"/>
                </a:solidFill>
                <a:effectLst/>
                <a:uLnTx/>
                <a:uFillTx/>
                <a:latin typeface="Arial"/>
                <a:ea typeface="+mn-ea"/>
                <a:cs typeface="+mn-cs"/>
              </a:rPr>
              <a:t>improvements on all EW observables</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up to x 10 improvement on Higgs coupling </a:t>
            </a:r>
            <a:r>
              <a:rPr kumimoji="0" lang="en-CH" sz="1400" b="0" i="0" u="none" strike="noStrike" kern="1200" cap="none" spc="0" normalizeH="0" baseline="0" noProof="0" dirty="0">
                <a:ln>
                  <a:noFill/>
                </a:ln>
                <a:solidFill>
                  <a:srgbClr val="0000FF"/>
                </a:solidFill>
                <a:effectLst/>
                <a:uLnTx/>
                <a:uFillTx/>
                <a:latin typeface="Arial"/>
                <a:ea typeface="+mn-ea"/>
                <a:cs typeface="+mn-cs"/>
              </a:rPr>
              <a:t>(model-indep.) </a:t>
            </a:r>
            <a:r>
              <a:rPr kumimoji="0" lang="en-CH" sz="1500" b="0" i="0" u="none" strike="noStrike" kern="1200" cap="none" spc="0" normalizeH="0" baseline="0" noProof="0" dirty="0">
                <a:ln>
                  <a:noFill/>
                </a:ln>
                <a:solidFill>
                  <a:srgbClr val="0432FF"/>
                </a:solidFill>
                <a:effectLst/>
                <a:uLnTx/>
                <a:uFillTx/>
                <a:latin typeface="Arial"/>
                <a:ea typeface="+mn-ea"/>
                <a:cs typeface="+mn-cs"/>
              </a:rPr>
              <a:t>measurements over HL-LHC</a:t>
            </a:r>
            <a:r>
              <a:rPr kumimoji="0" lang="en-CH" sz="1500" b="0" i="0" u="none" strike="noStrike" kern="1200" cap="none" spc="0" normalizeH="0" baseline="0" noProof="0" dirty="0">
                <a:ln>
                  <a:noFill/>
                </a:ln>
                <a:solidFill>
                  <a:srgbClr val="0F124A"/>
                </a:solidFill>
                <a:effectLst/>
                <a:uLnTx/>
                <a:uFillTx/>
                <a:latin typeface="Arial"/>
                <a:ea typeface="+mn-ea"/>
                <a:cs typeface="+mn-cs"/>
              </a:rPr>
              <a:t> </a:t>
            </a:r>
            <a:endParaRPr kumimoji="0" lang="en-US"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x10 Belle II statistics for b, c, τ </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indirect discovery potential up to </a:t>
            </a:r>
            <a:r>
              <a:rPr kumimoji="0" lang="en-CH" sz="1500" b="0" i="0" u="none" strike="noStrike" kern="1200" cap="none" spc="0" normalizeH="0" baseline="0" noProof="0">
                <a:ln>
                  <a:noFill/>
                </a:ln>
                <a:solidFill>
                  <a:srgbClr val="0432FF"/>
                </a:solidFill>
                <a:effectLst/>
                <a:uLnTx/>
                <a:uFillTx/>
                <a:latin typeface="Arial"/>
                <a:ea typeface="+mn-ea"/>
                <a:cs typeface="+mn-cs"/>
              </a:rPr>
              <a:t>~ </a:t>
            </a:r>
            <a:r>
              <a:rPr kumimoji="0" lang="en-US" sz="1500" b="0" i="0" u="none" strike="noStrike" kern="1200" cap="none" spc="0" normalizeH="0" baseline="0" noProof="0" dirty="0">
                <a:ln>
                  <a:noFill/>
                </a:ln>
                <a:solidFill>
                  <a:srgbClr val="0432FF"/>
                </a:solidFill>
                <a:effectLst/>
                <a:uLnTx/>
                <a:uFillTx/>
                <a:latin typeface="Arial"/>
                <a:ea typeface="+mn-ea"/>
                <a:cs typeface="+mn-cs"/>
              </a:rPr>
              <a:t>10</a:t>
            </a:r>
            <a:r>
              <a:rPr kumimoji="0" lang="en-CH" sz="1500" b="0" i="0" u="none" strike="noStrike" kern="1200" cap="none" spc="0" normalizeH="0" baseline="0" noProof="0">
                <a:ln>
                  <a:noFill/>
                </a:ln>
                <a:solidFill>
                  <a:srgbClr val="0432FF"/>
                </a:solidFill>
                <a:effectLst/>
                <a:uLnTx/>
                <a:uFillTx/>
                <a:latin typeface="Arial"/>
                <a:ea typeface="+mn-ea"/>
                <a:cs typeface="+mn-cs"/>
              </a:rPr>
              <a:t>0 </a:t>
            </a:r>
            <a:r>
              <a:rPr kumimoji="0" lang="en-CH" sz="1500" b="0" i="0" u="none" strike="noStrike" kern="1200" cap="none" spc="0" normalizeH="0" baseline="0" noProof="0" dirty="0">
                <a:ln>
                  <a:noFill/>
                </a:ln>
                <a:solidFill>
                  <a:srgbClr val="0432FF"/>
                </a:solidFill>
                <a:effectLst/>
                <a:uLnTx/>
                <a:uFillTx/>
                <a:latin typeface="Arial"/>
                <a:ea typeface="+mn-ea"/>
                <a:cs typeface="+mn-cs"/>
              </a:rPr>
              <a:t>TeV</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direct discovery potential for feebly-interacting particles over 5-100 GeV mass range</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p:txBody>
      </p:sp>
      <p:sp>
        <p:nvSpPr>
          <p:cNvPr id="30" name="TextBox 29">
            <a:extLst>
              <a:ext uri="{FF2B5EF4-FFF2-40B4-BE49-F238E27FC236}">
                <a16:creationId xmlns:a16="http://schemas.microsoft.com/office/drawing/2014/main" id="{42A32F0F-1677-CD7D-8314-88FD84A94F11}"/>
              </a:ext>
            </a:extLst>
          </p:cNvPr>
          <p:cNvSpPr txBox="1"/>
          <p:nvPr/>
        </p:nvSpPr>
        <p:spPr>
          <a:xfrm>
            <a:off x="8112224" y="5688831"/>
            <a:ext cx="3746218" cy="69249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Arial"/>
                <a:ea typeface="+mn-ea"/>
                <a:cs typeface="+mn-cs"/>
              </a:rPr>
              <a:t>Up to 4 interaction points </a:t>
            </a:r>
            <a:r>
              <a:rPr kumimoji="0" lang="en-CH" sz="1500" b="0" i="0" u="none" strike="noStrike" kern="1200" cap="none" spc="0" normalizeH="0" baseline="0" noProof="0" dirty="0">
                <a:ln>
                  <a:noFill/>
                </a:ln>
                <a:solidFill>
                  <a:srgbClr val="0000FF"/>
                </a:solidFill>
                <a:effectLst/>
                <a:uLnTx/>
                <a:uFillTx/>
                <a:latin typeface="Arial"/>
                <a:ea typeface="+mn-ea"/>
                <a:cs typeface="+mn-cs"/>
                <a:sym typeface="Wingdings" pitchFamily="2" charset="2"/>
              </a:rPr>
              <a:t></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 robustness,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statistics, </a:t>
            </a: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p</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ossibility </a:t>
            </a: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o</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f specialised detectors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to</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 maximise physics output</a:t>
            </a:r>
            <a:endParaRPr kumimoji="0" lang="en-CH" sz="1500" b="0" i="0" u="none" strike="noStrike" kern="1200" cap="none" spc="0" normalizeH="0" baseline="0" noProof="0" dirty="0">
              <a:ln>
                <a:noFill/>
              </a:ln>
              <a:solidFill>
                <a:srgbClr val="009051"/>
              </a:solidFill>
              <a:effectLst/>
              <a:uLnTx/>
              <a:uFillTx/>
              <a:latin typeface="Arial"/>
              <a:ea typeface="+mn-ea"/>
              <a:cs typeface="+mn-cs"/>
            </a:endParaRPr>
          </a:p>
        </p:txBody>
      </p:sp>
      <p:sp>
        <p:nvSpPr>
          <p:cNvPr id="31" name="TextBox 30">
            <a:extLst>
              <a:ext uri="{FF2B5EF4-FFF2-40B4-BE49-F238E27FC236}">
                <a16:creationId xmlns:a16="http://schemas.microsoft.com/office/drawing/2014/main" id="{162AFDA8-1C86-44CC-6990-AEF5375936D9}"/>
              </a:ext>
            </a:extLst>
          </p:cNvPr>
          <p:cNvSpPr txBox="1"/>
          <p:nvPr/>
        </p:nvSpPr>
        <p:spPr>
          <a:xfrm>
            <a:off x="9064100" y="937510"/>
            <a:ext cx="2991774" cy="364715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FF"/>
                </a:solidFill>
                <a:effectLst/>
                <a:uLnTx/>
                <a:uFillTx/>
                <a:latin typeface="Arial"/>
                <a:ea typeface="+mn-ea"/>
                <a:cs typeface="+mn-cs"/>
              </a:rPr>
              <a:t>Design and parameters to </a:t>
            </a:r>
            <a:r>
              <a:rPr kumimoji="0" lang="en-US" sz="1600" b="1" i="0" u="none" strike="noStrike" kern="1200" cap="none" spc="0" normalizeH="0" baseline="0" noProof="0" dirty="0" err="1">
                <a:ln>
                  <a:noFill/>
                </a:ln>
                <a:solidFill>
                  <a:srgbClr val="0000FF"/>
                </a:solidFill>
                <a:effectLst/>
                <a:uLnTx/>
                <a:uFillTx/>
                <a:latin typeface="Arial"/>
                <a:ea typeface="+mn-ea"/>
                <a:cs typeface="+mn-cs"/>
              </a:rPr>
              <a:t>maximise</a:t>
            </a:r>
            <a:r>
              <a:rPr kumimoji="0" lang="en-US" sz="1600" b="1" i="0" u="none" strike="noStrike" kern="1200" cap="none" spc="0" normalizeH="0" baseline="0" noProof="0" dirty="0">
                <a:ln>
                  <a:noFill/>
                </a:ln>
                <a:solidFill>
                  <a:srgbClr val="0000FF"/>
                </a:solidFill>
                <a:effectLst/>
                <a:uLnTx/>
                <a:uFillTx/>
                <a:latin typeface="Arial"/>
                <a:ea typeface="+mn-ea"/>
                <a:cs typeface="+mn-cs"/>
              </a:rPr>
              <a:t> luminosity </a:t>
            </a:r>
            <a:r>
              <a:rPr lang="en-US" sz="1600" b="1" dirty="0">
                <a:solidFill>
                  <a:srgbClr val="0000FF"/>
                </a:solidFill>
                <a:latin typeface="Arial"/>
              </a:rPr>
              <a:t>at all working points: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FF"/>
                </a:solidFill>
                <a:effectLst/>
                <a:uLnTx/>
                <a:uFillTx/>
                <a:latin typeface="Arial"/>
                <a:ea typeface="+mn-ea"/>
                <a:cs typeface="+mn-cs"/>
              </a:rPr>
              <a:t>allow for 50 MW synchrotron radiation per beam.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Independent vacuum systems for electrons and positrons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dirty="0">
              <a:solidFill>
                <a:srgbClr val="0000FF"/>
              </a:solidFill>
              <a:latin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full energy booster ring with top-up injection, collider permanent in collision mode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H" sz="1500" b="0" i="0" u="none" strike="noStrike" kern="1200" cap="none" spc="0" normalizeH="0" baseline="0" noProof="0" dirty="0">
              <a:ln>
                <a:noFill/>
              </a:ln>
              <a:solidFill>
                <a:srgbClr val="0000FF"/>
              </a:solidFill>
              <a:effectLst/>
              <a:uLnTx/>
              <a:uFillTx/>
              <a:latin typeface="Arial"/>
              <a:ea typeface="+mn-ea"/>
              <a:cs typeface="+mn-cs"/>
            </a:endParaRPr>
          </a:p>
        </p:txBody>
      </p:sp>
      <p:graphicFrame>
        <p:nvGraphicFramePr>
          <p:cNvPr id="32" name="Table 31">
            <a:extLst>
              <a:ext uri="{FF2B5EF4-FFF2-40B4-BE49-F238E27FC236}">
                <a16:creationId xmlns:a16="http://schemas.microsoft.com/office/drawing/2014/main" id="{78F9AEE6-043C-BB34-1E2D-F50437E10BBB}"/>
              </a:ext>
            </a:extLst>
          </p:cNvPr>
          <p:cNvGraphicFramePr>
            <a:graphicFrameLocks noGrp="1"/>
          </p:cNvGraphicFramePr>
          <p:nvPr/>
        </p:nvGraphicFramePr>
        <p:xfrm>
          <a:off x="11929" y="775635"/>
          <a:ext cx="8776964" cy="4195052"/>
        </p:xfrm>
        <a:graphic>
          <a:graphicData uri="http://schemas.openxmlformats.org/drawingml/2006/table">
            <a:tbl>
              <a:tblPr firstRow="1" bandRow="1"/>
              <a:tblGrid>
                <a:gridCol w="3203086">
                  <a:extLst>
                    <a:ext uri="{9D8B030D-6E8A-4147-A177-3AD203B41FA5}">
                      <a16:colId xmlns:a16="http://schemas.microsoft.com/office/drawing/2014/main" val="20000"/>
                    </a:ext>
                  </a:extLst>
                </a:gridCol>
                <a:gridCol w="1376039">
                  <a:extLst>
                    <a:ext uri="{9D8B030D-6E8A-4147-A177-3AD203B41FA5}">
                      <a16:colId xmlns:a16="http://schemas.microsoft.com/office/drawing/2014/main" val="20001"/>
                    </a:ext>
                  </a:extLst>
                </a:gridCol>
                <a:gridCol w="1340528">
                  <a:extLst>
                    <a:ext uri="{9D8B030D-6E8A-4147-A177-3AD203B41FA5}">
                      <a16:colId xmlns:a16="http://schemas.microsoft.com/office/drawing/2014/main" val="20004"/>
                    </a:ext>
                  </a:extLst>
                </a:gridCol>
                <a:gridCol w="1455938">
                  <a:extLst>
                    <a:ext uri="{9D8B030D-6E8A-4147-A177-3AD203B41FA5}">
                      <a16:colId xmlns:a16="http://schemas.microsoft.com/office/drawing/2014/main" val="20005"/>
                    </a:ext>
                  </a:extLst>
                </a:gridCol>
                <a:gridCol w="1401373">
                  <a:extLst>
                    <a:ext uri="{9D8B030D-6E8A-4147-A177-3AD203B41FA5}">
                      <a16:colId xmlns:a16="http://schemas.microsoft.com/office/drawing/2014/main" val="818795718"/>
                    </a:ext>
                  </a:extLst>
                </a:gridCol>
              </a:tblGrid>
              <a:tr h="271554">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050" b="1" dirty="0">
                          <a:solidFill>
                            <a:schemeClr val="bg1"/>
                          </a:solidFill>
                        </a:rPr>
                        <a:t>Parameter</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05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05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H</a:t>
                      </a:r>
                      <a:r>
                        <a:rPr lang="de-AT" sz="1050" b="1" baseline="0" dirty="0">
                          <a:solidFill>
                            <a:schemeClr val="bg1"/>
                          </a:solidFill>
                        </a:rPr>
                        <a:t> (ZH)</a:t>
                      </a:r>
                      <a:endParaRPr lang="de-AT" sz="105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050" b="1" kern="1200" dirty="0">
                          <a:solidFill>
                            <a:srgbClr val="FF0000"/>
                          </a:solidFill>
                          <a:latin typeface="Arial"/>
                          <a:ea typeface="+mn-ea"/>
                          <a:cs typeface="+mn-cs"/>
                        </a:rPr>
                        <a:t>45.6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80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120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182.5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1283</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050" b="1" kern="1200" dirty="0">
                          <a:solidFill>
                            <a:srgbClr val="FF0000"/>
                          </a:solidFill>
                          <a:latin typeface="Arial"/>
                          <a:ea typeface="+mn-ea"/>
                          <a:cs typeface="+mn-cs"/>
                        </a:rPr>
                        <a:t>135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26.8</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5.0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number bunches/beam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11200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1852</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300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64</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bunch intensity  [10</a:t>
                      </a:r>
                      <a:r>
                        <a:rPr kumimoji="0" lang="en-GB" sz="1000" b="1" kern="1200" baseline="30000" dirty="0">
                          <a:solidFill>
                            <a:schemeClr val="tx1"/>
                          </a:solidFill>
                          <a:latin typeface="Arial"/>
                          <a:ea typeface="+mn-ea"/>
                          <a:cs typeface="+mn-cs"/>
                        </a:rPr>
                        <a:t>11</a:t>
                      </a:r>
                      <a:r>
                        <a:rPr kumimoji="0" lang="en-GB" sz="10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050" b="1" kern="1200" dirty="0">
                          <a:solidFill>
                            <a:schemeClr val="tx1"/>
                          </a:solidFill>
                          <a:latin typeface="Arial"/>
                          <a:ea typeface="+mn-ea"/>
                          <a:cs typeface="+mn-cs"/>
                        </a:rPr>
                        <a:t>2.16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1.38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1.69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1.48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SR</a:t>
                      </a:r>
                      <a:r>
                        <a:rPr kumimoji="0" lang="en-GB" sz="1000" b="1" kern="1200" baseline="0" dirty="0">
                          <a:solidFill>
                            <a:schemeClr val="tx1"/>
                          </a:solidFill>
                          <a:latin typeface="Arial"/>
                          <a:ea typeface="+mn-ea"/>
                          <a:cs typeface="+mn-cs"/>
                        </a:rPr>
                        <a:t> e</a:t>
                      </a:r>
                      <a:r>
                        <a:rPr kumimoji="0" lang="en-GB" sz="10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0.0390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0.369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9.94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total RF voltage 400/800 MHz [GV]</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0.079/0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2.09/0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2.1/9.2</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panose="020B0604020202020204" pitchFamily="34" charset="0"/>
                          <a:ea typeface="+mn-ea"/>
                          <a:cs typeface="Arial" panose="020B0604020202020204" pitchFamily="34" charset="0"/>
                        </a:rPr>
                        <a:t>long.</a:t>
                      </a:r>
                      <a:r>
                        <a:rPr kumimoji="0" lang="en-GB" sz="1000" b="1" kern="1200" baseline="0" dirty="0">
                          <a:solidFill>
                            <a:schemeClr val="tx1"/>
                          </a:solidFill>
                          <a:latin typeface="Arial" panose="020B0604020202020204" pitchFamily="34" charset="0"/>
                          <a:ea typeface="+mn-ea"/>
                          <a:cs typeface="Arial" panose="020B0604020202020204" pitchFamily="34" charset="0"/>
                        </a:rPr>
                        <a:t> </a:t>
                      </a:r>
                      <a:r>
                        <a:rPr kumimoji="0" lang="en-GB" sz="10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218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65.4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19.4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000" b="1" kern="1200" dirty="0">
                          <a:solidFill>
                            <a:schemeClr val="tx1"/>
                          </a:solidFill>
                          <a:latin typeface="Arial"/>
                          <a:ea typeface="+mn-ea"/>
                          <a:cs typeface="+mn-cs"/>
                        </a:rPr>
                        <a:t>horizontal beta*</a:t>
                      </a:r>
                      <a:r>
                        <a:rPr kumimoji="0" lang="de-AT" sz="1000" b="1" kern="1200" baseline="0" dirty="0">
                          <a:solidFill>
                            <a:schemeClr val="tx1"/>
                          </a:solidFill>
                          <a:latin typeface="Arial"/>
                          <a:ea typeface="+mn-ea"/>
                          <a:cs typeface="+mn-cs"/>
                        </a:rPr>
                        <a:t> </a:t>
                      </a:r>
                      <a:r>
                        <a:rPr kumimoji="0" lang="en-GB" sz="1000" b="1" kern="1200" dirty="0">
                          <a:solidFill>
                            <a:schemeClr val="tx1"/>
                          </a:solidFill>
                          <a:latin typeface="+mn-lt"/>
                          <a:ea typeface="+mn-ea"/>
                          <a:cs typeface="+mn-cs"/>
                        </a:rPr>
                        <a:t>[m]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0.11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0.22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050" b="1" kern="1200" dirty="0">
                          <a:solidFill>
                            <a:schemeClr val="tx1"/>
                          </a:solidFill>
                          <a:latin typeface="Arial"/>
                          <a:ea typeface="+mn-ea"/>
                          <a:cs typeface="+mn-cs"/>
                        </a:rPr>
                        <a:t>0.24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0.9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3544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a:t>
                      </a:r>
                      <a:r>
                        <a:rPr kumimoji="0" lang="en-US" sz="1000" b="1" kern="1200" baseline="0" dirty="0">
                          <a:solidFill>
                            <a:schemeClr val="tx1"/>
                          </a:solidFill>
                          <a:latin typeface="Arial"/>
                          <a:ea typeface="+mn-ea"/>
                          <a:cs typeface="+mn-cs"/>
                        </a:rPr>
                        <a:t> beta* [mm]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0.7</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1.0</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horizontal geometric emittance</a:t>
                      </a:r>
                      <a:r>
                        <a:rPr kumimoji="0" lang="en-US" sz="1000" b="1" kern="1200" baseline="0" dirty="0">
                          <a:solidFill>
                            <a:schemeClr val="tx1"/>
                          </a:solidFill>
                          <a:latin typeface="Arial"/>
                          <a:ea typeface="+mn-ea"/>
                          <a:cs typeface="+mn-cs"/>
                        </a:rPr>
                        <a:t> [nm]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0.7</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2.16</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0.66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590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 geom. emittance [pm]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2.0</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1.36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vertical rms IP spot size [nm]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36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47</a:t>
                      </a:r>
                    </a:p>
                  </a:txBody>
                  <a:tcPr marL="68580" marR="68580" marT="34290" marB="34290"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51</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beam-beam parameter </a:t>
                      </a:r>
                      <a:r>
                        <a:rPr kumimoji="0" lang="en-US" sz="1000" b="1" kern="1200" dirty="0">
                          <a:solidFill>
                            <a:schemeClr val="tx1"/>
                          </a:solidFill>
                          <a:latin typeface="Symbol" panose="05050102010706020507" pitchFamily="18" charset="2"/>
                          <a:ea typeface="+mn-ea"/>
                          <a:cs typeface="+mn-cs"/>
                        </a:rPr>
                        <a:t>x</a:t>
                      </a:r>
                      <a:r>
                        <a:rPr kumimoji="0" lang="en-US" sz="1000" b="1" kern="1200" baseline="-25000" dirty="0">
                          <a:solidFill>
                            <a:schemeClr val="tx1"/>
                          </a:solidFill>
                          <a:latin typeface="Arial"/>
                          <a:ea typeface="+mn-ea"/>
                          <a:cs typeface="+mn-cs"/>
                        </a:rPr>
                        <a:t>x</a:t>
                      </a:r>
                      <a:r>
                        <a:rPr kumimoji="0" lang="en-US" sz="1000" b="1" kern="1200" dirty="0">
                          <a:solidFill>
                            <a:schemeClr val="tx1"/>
                          </a:solidFill>
                          <a:latin typeface="Arial"/>
                          <a:ea typeface="+mn-ea"/>
                          <a:cs typeface="+mn-cs"/>
                        </a:rPr>
                        <a:t> / </a:t>
                      </a:r>
                      <a:r>
                        <a:rPr kumimoji="0" lang="en-US" sz="1000" b="1" kern="1200" dirty="0" err="1">
                          <a:solidFill>
                            <a:schemeClr val="tx1"/>
                          </a:solidFill>
                          <a:latin typeface="Symbol" panose="05050102010706020507" pitchFamily="18" charset="2"/>
                          <a:ea typeface="+mn-ea"/>
                          <a:cs typeface="+mn-cs"/>
                        </a:rPr>
                        <a:t>x</a:t>
                      </a:r>
                      <a:r>
                        <a:rPr kumimoji="0" lang="en-US" sz="1000" b="1" kern="1200" baseline="-25000" dirty="0" err="1">
                          <a:solidFill>
                            <a:schemeClr val="tx1"/>
                          </a:solidFill>
                          <a:latin typeface="Arial"/>
                          <a:ea typeface="+mn-ea"/>
                          <a:cs typeface="+mn-cs"/>
                        </a:rPr>
                        <a:t>y</a:t>
                      </a:r>
                      <a:endParaRPr kumimoji="0" lang="en-GB" sz="10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0.0022/0.0977</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0.013/0.129</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0.0108/0.130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0.065/0.136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rms bunch length </a:t>
                      </a:r>
                      <a:r>
                        <a:rPr kumimoji="0" lang="en-US" sz="1000" b="1" kern="1200" dirty="0">
                          <a:solidFill>
                            <a:schemeClr val="tx1"/>
                          </a:solidFill>
                          <a:latin typeface="Arial"/>
                          <a:ea typeface="+mn-ea"/>
                          <a:cs typeface="+mn-cs"/>
                        </a:rPr>
                        <a:t>with SR / </a:t>
                      </a:r>
                      <a:r>
                        <a:rPr kumimoji="0" lang="en-US" sz="1000" b="1" kern="1200" dirty="0">
                          <a:solidFill>
                            <a:srgbClr val="FF0000"/>
                          </a:solidFill>
                          <a:latin typeface="Arial"/>
                          <a:ea typeface="+mn-ea"/>
                          <a:cs typeface="+mn-cs"/>
                        </a:rPr>
                        <a:t>BS [mm]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5.57 / </a:t>
                      </a:r>
                      <a:r>
                        <a:rPr kumimoji="0" lang="en-US" sz="1050" b="1" kern="1200" dirty="0">
                          <a:solidFill>
                            <a:srgbClr val="FF0000"/>
                          </a:solidFill>
                          <a:latin typeface="Arial"/>
                          <a:ea typeface="+mn-ea"/>
                          <a:cs typeface="+mn-cs"/>
                        </a:rPr>
                        <a:t>15.6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3.46 / </a:t>
                      </a:r>
                      <a:r>
                        <a:rPr kumimoji="0" lang="de-AT" sz="1050" b="1" kern="1200" dirty="0">
                          <a:solidFill>
                            <a:srgbClr val="FF0000"/>
                          </a:solidFill>
                          <a:latin typeface="Arial"/>
                          <a:ea typeface="+mn-ea"/>
                          <a:cs typeface="+mn-cs"/>
                        </a:rPr>
                        <a:t>5.28</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3.26 / </a:t>
                      </a:r>
                      <a:r>
                        <a:rPr kumimoji="0" lang="en-US" sz="1050" b="1" kern="1200" dirty="0">
                          <a:solidFill>
                            <a:srgbClr val="FF0000"/>
                          </a:solidFill>
                          <a:latin typeface="Arial"/>
                          <a:ea typeface="+mn-ea"/>
                          <a:cs typeface="+mn-cs"/>
                        </a:rPr>
                        <a:t>5.59</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1.91 / </a:t>
                      </a:r>
                      <a:r>
                        <a:rPr kumimoji="0" lang="en-US" sz="1050" b="1" kern="1200" dirty="0">
                          <a:solidFill>
                            <a:srgbClr val="FF0000"/>
                          </a:solidFill>
                          <a:latin typeface="Arial"/>
                          <a:ea typeface="+mn-ea"/>
                          <a:cs typeface="+mn-cs"/>
                        </a:rPr>
                        <a:t>2.3</a:t>
                      </a:r>
                      <a:r>
                        <a:rPr kumimoji="0" lang="en-GB" sz="1050" b="1" kern="1200" dirty="0">
                          <a:solidFill>
                            <a:srgbClr val="FF0000"/>
                          </a:solidFill>
                          <a:latin typeface="Arial"/>
                          <a:ea typeface="+mn-ea"/>
                          <a:cs typeface="+mn-cs"/>
                        </a:rPr>
                        <a:t>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luminosity per IP [10</a:t>
                      </a:r>
                      <a:r>
                        <a:rPr kumimoji="0" lang="en-US" sz="1000" b="1" kern="1200" baseline="30000" dirty="0">
                          <a:solidFill>
                            <a:srgbClr val="FF0000"/>
                          </a:solidFill>
                          <a:latin typeface="Arial"/>
                          <a:ea typeface="+mn-ea"/>
                          <a:cs typeface="+mn-cs"/>
                        </a:rPr>
                        <a:t>34</a:t>
                      </a:r>
                      <a:r>
                        <a:rPr kumimoji="0" lang="en-US" sz="1000" b="1" kern="1200" dirty="0">
                          <a:solidFill>
                            <a:srgbClr val="FF0000"/>
                          </a:solidFill>
                          <a:latin typeface="Arial"/>
                          <a:ea typeface="+mn-ea"/>
                          <a:cs typeface="+mn-cs"/>
                        </a:rPr>
                        <a:t> cm</a:t>
                      </a:r>
                      <a:r>
                        <a:rPr kumimoji="0" lang="en-US" sz="1000" b="1" kern="1200" baseline="30000" dirty="0">
                          <a:solidFill>
                            <a:srgbClr val="FF0000"/>
                          </a:solidFill>
                          <a:latin typeface="Arial"/>
                          <a:ea typeface="+mn-ea"/>
                          <a:cs typeface="+mn-cs"/>
                        </a:rPr>
                        <a:t>-2</a:t>
                      </a:r>
                      <a:r>
                        <a:rPr kumimoji="0" lang="en-US" sz="1000" b="1" kern="1200" dirty="0">
                          <a:solidFill>
                            <a:srgbClr val="FF0000"/>
                          </a:solidFill>
                          <a:latin typeface="Arial"/>
                          <a:ea typeface="+mn-ea"/>
                          <a:cs typeface="+mn-cs"/>
                        </a:rPr>
                        <a:t>s</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143</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20</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7.5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1.38</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total integrated luminosity / IP / year [ab</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r>
                        <a:rPr kumimoji="0" lang="en-US" sz="1000" b="1" kern="1200" dirty="0" err="1">
                          <a:solidFill>
                            <a:srgbClr val="FF0000"/>
                          </a:solidFill>
                          <a:latin typeface="Arial"/>
                          <a:ea typeface="+mn-ea"/>
                          <a:cs typeface="+mn-cs"/>
                        </a:rPr>
                        <a:t>yr</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2.4</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0.9</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beam lifetime rad Bhabha + BS [min]</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Tree>
    <p:extLst>
      <p:ext uri="{BB962C8B-B14F-4D97-AF65-F5344CB8AC3E}">
        <p14:creationId xmlns:p14="http://schemas.microsoft.com/office/powerpoint/2010/main" val="31653210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FCC-</a:t>
            </a:r>
            <a:r>
              <a:rPr lang="fr-CH" dirty="0" err="1"/>
              <a:t>ee</a:t>
            </a:r>
            <a:r>
              <a:rPr lang="fr-CH" dirty="0"/>
              <a:t> </a:t>
            </a:r>
            <a:r>
              <a:rPr lang="en-US" dirty="0"/>
              <a:t>optics baseline &amp; further evolution(s)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2" descr="X">
            <a:extLst>
              <a:ext uri="{FF2B5EF4-FFF2-40B4-BE49-F238E27FC236}">
                <a16:creationId xmlns:a16="http://schemas.microsoft.com/office/drawing/2014/main" id="{26C27E74-C60B-BC9D-3665-B5A4B38489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8066" y="4117766"/>
            <a:ext cx="4104174" cy="241916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B16D60FC-A33C-0BF2-C70C-0A0C0C0036F3}"/>
              </a:ext>
            </a:extLst>
          </p:cNvPr>
          <p:cNvPicPr>
            <a:picLocks noChangeAspect="1"/>
          </p:cNvPicPr>
          <p:nvPr/>
        </p:nvPicPr>
        <p:blipFill>
          <a:blip r:embed="rId4"/>
          <a:stretch>
            <a:fillRect/>
          </a:stretch>
        </p:blipFill>
        <p:spPr>
          <a:xfrm>
            <a:off x="8079200" y="1106266"/>
            <a:ext cx="3733278" cy="2682537"/>
          </a:xfrm>
          <a:prstGeom prst="rect">
            <a:avLst/>
          </a:prstGeom>
        </p:spPr>
      </p:pic>
      <p:pic>
        <p:nvPicPr>
          <p:cNvPr id="4" name="Picture 3">
            <a:extLst>
              <a:ext uri="{FF2B5EF4-FFF2-40B4-BE49-F238E27FC236}">
                <a16:creationId xmlns:a16="http://schemas.microsoft.com/office/drawing/2014/main" id="{7A8C8F1E-A941-1752-9D5F-A4E236F62E26}"/>
              </a:ext>
            </a:extLst>
          </p:cNvPr>
          <p:cNvPicPr>
            <a:picLocks noChangeAspect="1"/>
          </p:cNvPicPr>
          <p:nvPr/>
        </p:nvPicPr>
        <p:blipFill>
          <a:blip r:embed="rId5"/>
          <a:stretch>
            <a:fillRect/>
          </a:stretch>
        </p:blipFill>
        <p:spPr>
          <a:xfrm>
            <a:off x="8265382" y="3843575"/>
            <a:ext cx="3753963" cy="3014425"/>
          </a:xfrm>
          <a:prstGeom prst="rect">
            <a:avLst/>
          </a:prstGeom>
        </p:spPr>
      </p:pic>
      <p:pic>
        <p:nvPicPr>
          <p:cNvPr id="6" name="Picture 5">
            <a:extLst>
              <a:ext uri="{FF2B5EF4-FFF2-40B4-BE49-F238E27FC236}">
                <a16:creationId xmlns:a16="http://schemas.microsoft.com/office/drawing/2014/main" id="{D1CF6679-A823-2E68-EA4A-A02EF25AB9C6}"/>
              </a:ext>
            </a:extLst>
          </p:cNvPr>
          <p:cNvPicPr>
            <a:picLocks noChangeAspect="1"/>
          </p:cNvPicPr>
          <p:nvPr/>
        </p:nvPicPr>
        <p:blipFill>
          <a:blip r:embed="rId6"/>
          <a:stretch>
            <a:fillRect/>
          </a:stretch>
        </p:blipFill>
        <p:spPr>
          <a:xfrm>
            <a:off x="0" y="3846196"/>
            <a:ext cx="4268422" cy="3020109"/>
          </a:xfrm>
          <a:prstGeom prst="rect">
            <a:avLst/>
          </a:prstGeom>
        </p:spPr>
      </p:pic>
      <p:pic>
        <p:nvPicPr>
          <p:cNvPr id="17" name="Picture 16">
            <a:extLst>
              <a:ext uri="{FF2B5EF4-FFF2-40B4-BE49-F238E27FC236}">
                <a16:creationId xmlns:a16="http://schemas.microsoft.com/office/drawing/2014/main" id="{2511466E-3D9A-137A-607C-AA356BCA5294}"/>
              </a:ext>
            </a:extLst>
          </p:cNvPr>
          <p:cNvPicPr>
            <a:picLocks noChangeAspect="1"/>
          </p:cNvPicPr>
          <p:nvPr/>
        </p:nvPicPr>
        <p:blipFill>
          <a:blip r:embed="rId7"/>
          <a:stretch>
            <a:fillRect/>
          </a:stretch>
        </p:blipFill>
        <p:spPr>
          <a:xfrm>
            <a:off x="-19644" y="915723"/>
            <a:ext cx="3966973" cy="3115692"/>
          </a:xfrm>
          <a:prstGeom prst="rect">
            <a:avLst/>
          </a:prstGeom>
        </p:spPr>
      </p:pic>
      <p:sp>
        <p:nvSpPr>
          <p:cNvPr id="18" name="TextBox 17">
            <a:extLst>
              <a:ext uri="{FF2B5EF4-FFF2-40B4-BE49-F238E27FC236}">
                <a16:creationId xmlns:a16="http://schemas.microsoft.com/office/drawing/2014/main" id="{0F829A8F-D2D8-4591-C4E6-9CD48F46BF96}"/>
              </a:ext>
            </a:extLst>
          </p:cNvPr>
          <p:cNvSpPr txBox="1"/>
          <p:nvPr/>
        </p:nvSpPr>
        <p:spPr>
          <a:xfrm>
            <a:off x="1473622" y="759380"/>
            <a:ext cx="1547411"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a:solidFill>
                  <a:srgbClr val="0C377B"/>
                </a:solidFill>
                <a:latin typeface="Calibri"/>
              </a:rPr>
              <a:t>r</a:t>
            </a:r>
            <a:r>
              <a:rPr kumimoji="0" lang="en-US" sz="2400" b="1" i="0" u="none" strike="noStrike" kern="1200" cap="none" spc="0" normalizeH="0" baseline="0" noProof="0" dirty="0" err="1">
                <a:ln>
                  <a:noFill/>
                </a:ln>
                <a:solidFill>
                  <a:srgbClr val="0C377B"/>
                </a:solidFill>
                <a:effectLst/>
                <a:uLnTx/>
                <a:uFillTx/>
                <a:latin typeface="Calibri"/>
                <a:ea typeface="+mn-ea"/>
                <a:cs typeface="+mn-cs"/>
              </a:rPr>
              <a:t>egular</a:t>
            </a:r>
            <a:r>
              <a:rPr kumimoji="0" lang="en-US" sz="2400" b="1" i="0" u="none" strike="noStrike" kern="1200" cap="none" spc="0" normalizeH="0" baseline="0" noProof="0" dirty="0">
                <a:ln>
                  <a:noFill/>
                </a:ln>
                <a:solidFill>
                  <a:srgbClr val="0C377B"/>
                </a:solidFill>
                <a:effectLst/>
                <a:uLnTx/>
                <a:uFillTx/>
                <a:latin typeface="Calibri"/>
                <a:ea typeface="+mn-ea"/>
                <a:cs typeface="+mn-cs"/>
              </a:rPr>
              <a:t> arc</a:t>
            </a:r>
            <a:endParaRPr kumimoji="0" lang="en-GB" sz="2400" b="1" i="0" u="none" strike="noStrike" kern="1200" cap="none" spc="0" normalizeH="0" baseline="0" noProof="0" dirty="0">
              <a:ln>
                <a:noFill/>
              </a:ln>
              <a:solidFill>
                <a:srgbClr val="0C377B"/>
              </a:solidFill>
              <a:effectLst/>
              <a:uLnTx/>
              <a:uFillTx/>
              <a:latin typeface="Calibri"/>
              <a:ea typeface="+mn-ea"/>
              <a:cs typeface="+mn-cs"/>
            </a:endParaRPr>
          </a:p>
        </p:txBody>
      </p:sp>
      <p:sp>
        <p:nvSpPr>
          <p:cNvPr id="19" name="TextBox 18">
            <a:extLst>
              <a:ext uri="{FF2B5EF4-FFF2-40B4-BE49-F238E27FC236}">
                <a16:creationId xmlns:a16="http://schemas.microsoft.com/office/drawing/2014/main" id="{4284127B-8EE1-071A-F723-B7BA64255C85}"/>
              </a:ext>
            </a:extLst>
          </p:cNvPr>
          <p:cNvSpPr txBox="1"/>
          <p:nvPr/>
        </p:nvSpPr>
        <p:spPr>
          <a:xfrm>
            <a:off x="8526850" y="747848"/>
            <a:ext cx="259865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C377B"/>
                </a:solidFill>
                <a:effectLst/>
                <a:uLnTx/>
                <a:uFillTx/>
                <a:latin typeface="Calibri"/>
                <a:ea typeface="+mn-ea"/>
                <a:cs typeface="+mn-cs"/>
              </a:rPr>
              <a:t>interaction region</a:t>
            </a:r>
            <a:endParaRPr kumimoji="0" lang="en-GB" sz="2400" b="1" i="0" u="none" strike="noStrike" kern="1200" cap="none" spc="0" normalizeH="0" baseline="0" noProof="0" dirty="0">
              <a:ln>
                <a:noFill/>
              </a:ln>
              <a:solidFill>
                <a:srgbClr val="0C377B"/>
              </a:solidFill>
              <a:effectLst/>
              <a:uLnTx/>
              <a:uFillTx/>
              <a:latin typeface="Calibri"/>
              <a:ea typeface="+mn-ea"/>
              <a:cs typeface="+mn-cs"/>
            </a:endParaRP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6820BD7F-58CC-E80B-A515-4074D3C90605}"/>
                  </a:ext>
                </a:extLst>
              </p:cNvPr>
              <p:cNvSpPr txBox="1"/>
              <p:nvPr/>
            </p:nvSpPr>
            <p:spPr>
              <a:xfrm>
                <a:off x="673228" y="2339471"/>
                <a:ext cx="3224224" cy="61555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FODO lattice</a:t>
                </a:r>
                <a:r>
                  <a:rPr kumimoji="0" lang="en-US" sz="1600" b="0" i="0" u="none" strike="noStrike" kern="1200" cap="none" spc="0" normalizeH="0" baseline="0" noProof="0" dirty="0">
                    <a:ln>
                      <a:noFill/>
                    </a:ln>
                    <a:solidFill>
                      <a:prstClr val="black"/>
                    </a:solidFill>
                    <a:effectLst/>
                    <a:uLnTx/>
                    <a:uFillTx/>
                    <a:latin typeface="Calibri"/>
                    <a:ea typeface="+mn-ea"/>
                    <a:cs typeface="+mn-cs"/>
                  </a:rPr>
                  <a:t>, many -</a:t>
                </a:r>
                <a:r>
                  <a:rPr kumimoji="0" lang="en-US" sz="1600" b="0" i="1" u="none" strike="noStrike" kern="1200" cap="none" spc="0" normalizeH="0" baseline="0" noProof="0" dirty="0">
                    <a:ln>
                      <a:noFill/>
                    </a:ln>
                    <a:solidFill>
                      <a:prstClr val="black"/>
                    </a:solidFill>
                    <a:effectLst/>
                    <a:uLnTx/>
                    <a:uFillTx/>
                    <a:latin typeface="Calibri"/>
                    <a:ea typeface="+mn-ea"/>
                    <a:cs typeface="+mn-cs"/>
                  </a:rPr>
                  <a:t>I</a:t>
                </a:r>
                <a:r>
                  <a:rPr kumimoji="0" lang="en-US" sz="1600" b="0" i="0" u="none" strike="noStrike" kern="1200" cap="none" spc="0" normalizeH="0" baseline="0" noProof="0" dirty="0">
                    <a:ln>
                      <a:noFill/>
                    </a:ln>
                    <a:solidFill>
                      <a:prstClr val="black"/>
                    </a:solidFill>
                    <a:effectLst/>
                    <a:uLnTx/>
                    <a:uFillTx/>
                    <a:latin typeface="Calibri"/>
                    <a:ea typeface="+mn-ea"/>
                    <a:cs typeface="+mn-cs"/>
                  </a:rPr>
                  <a:t> sext pairs; periodic unit cell length </a:t>
                </a:r>
                <a14:m>
                  <m:oMath xmlns:m="http://schemas.openxmlformats.org/officeDocument/2006/math">
                    <m:r>
                      <a:rPr kumimoji="0" lang="en-US" sz="16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m:t>
                    </m:r>
                  </m:oMath>
                </a14:m>
                <a:r>
                  <a:rPr kumimoji="0" lang="en-US" sz="1600" b="0" i="0" u="none" strike="noStrike" kern="1200" cap="none" spc="0" normalizeH="0" baseline="0" noProof="0" dirty="0">
                    <a:ln>
                      <a:noFill/>
                    </a:ln>
                    <a:solidFill>
                      <a:prstClr val="black"/>
                    </a:solidFill>
                    <a:effectLst/>
                    <a:uLnTx/>
                    <a:uFillTx/>
                    <a:latin typeface="Calibri"/>
                    <a:ea typeface="+mn-ea"/>
                    <a:cs typeface="+mn-cs"/>
                  </a:rPr>
                  <a:t>260 m</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20" name="TextBox 19">
                <a:extLst>
                  <a:ext uri="{FF2B5EF4-FFF2-40B4-BE49-F238E27FC236}">
                    <a16:creationId xmlns:a16="http://schemas.microsoft.com/office/drawing/2014/main" id="{6820BD7F-58CC-E80B-A515-4074D3C90605}"/>
                  </a:ext>
                </a:extLst>
              </p:cNvPr>
              <p:cNvSpPr txBox="1">
                <a:spLocks noRot="1" noChangeAspect="1" noMove="1" noResize="1" noEditPoints="1" noAdjustHandles="1" noChangeArrowheads="1" noChangeShapeType="1" noTextEdit="1"/>
              </p:cNvSpPr>
              <p:nvPr/>
            </p:nvSpPr>
            <p:spPr>
              <a:xfrm>
                <a:off x="673228" y="2339471"/>
                <a:ext cx="3224224" cy="615553"/>
              </a:xfrm>
              <a:prstGeom prst="rect">
                <a:avLst/>
              </a:prstGeom>
              <a:blipFill>
                <a:blip r:embed="rId8"/>
                <a:stretch>
                  <a:fillRect l="-1512" t="-5941" b="-11881"/>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F7446E3F-23B0-589F-EB71-13F483B74C28}"/>
                  </a:ext>
                </a:extLst>
              </p:cNvPr>
              <p:cNvSpPr txBox="1"/>
              <p:nvPr/>
            </p:nvSpPr>
            <p:spPr>
              <a:xfrm>
                <a:off x="706582" y="4838814"/>
                <a:ext cx="2876203" cy="892552"/>
              </a:xfrm>
              <a:prstGeom prst="rect">
                <a:avLst/>
              </a:prstGeom>
              <a:solidFill>
                <a:schemeClr val="bg1">
                  <a:alpha val="7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hybrid FODO lattice,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 </a:t>
                </a:r>
                <a:r>
                  <a:rPr kumimoji="0" lang="en-US" sz="1600" b="0" i="0" u="none" strike="noStrike" kern="1200" cap="none" spc="0" normalizeH="0" baseline="0" noProof="0" dirty="0">
                    <a:ln>
                      <a:noFill/>
                    </a:ln>
                    <a:solidFill>
                      <a:prstClr val="black"/>
                    </a:solidFill>
                    <a:effectLst/>
                    <a:uLnTx/>
                    <a:uFillTx/>
                    <a:latin typeface="Calibri"/>
                    <a:ea typeface="+mn-ea"/>
                    <a:cs typeface="+mn-cs"/>
                  </a:rPr>
                  <a:t>with few sext. families,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periodic unit cell length</a:t>
                </a:r>
                <a14:m>
                  <m:oMath xmlns:m="http://schemas.openxmlformats.org/officeDocument/2006/math">
                    <m:r>
                      <a:rPr kumimoji="0" lang="en-US" sz="1600" b="0" i="0"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 </m:t>
                    </m:r>
                    <m:r>
                      <a:rPr kumimoji="0" lang="en-US" sz="16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m:t>
                    </m:r>
                  </m:oMath>
                </a14:m>
                <a:r>
                  <a:rPr kumimoji="0" lang="en-US" sz="1600" b="0" i="0" u="none" strike="noStrike" kern="1200" cap="none" spc="0" normalizeH="0" baseline="0" noProof="0" dirty="0">
                    <a:ln>
                      <a:noFill/>
                    </a:ln>
                    <a:solidFill>
                      <a:prstClr val="black"/>
                    </a:solidFill>
                    <a:effectLst/>
                    <a:uLnTx/>
                    <a:uFillTx/>
                    <a:latin typeface="Calibri"/>
                    <a:ea typeface="+mn-ea"/>
                    <a:cs typeface="+mn-cs"/>
                  </a:rPr>
                  <a:t>300 m</a:t>
                </a:r>
                <a:endParaRPr kumimoji="0" lang="en-GB" sz="16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21" name="TextBox 20">
                <a:extLst>
                  <a:ext uri="{FF2B5EF4-FFF2-40B4-BE49-F238E27FC236}">
                    <a16:creationId xmlns:a16="http://schemas.microsoft.com/office/drawing/2014/main" id="{F7446E3F-23B0-589F-EB71-13F483B74C28}"/>
                  </a:ext>
                </a:extLst>
              </p:cNvPr>
              <p:cNvSpPr txBox="1">
                <a:spLocks noRot="1" noChangeAspect="1" noMove="1" noResize="1" noEditPoints="1" noAdjustHandles="1" noChangeArrowheads="1" noChangeShapeType="1" noTextEdit="1"/>
              </p:cNvSpPr>
              <p:nvPr/>
            </p:nvSpPr>
            <p:spPr>
              <a:xfrm>
                <a:off x="706582" y="4838814"/>
                <a:ext cx="2876203" cy="892552"/>
              </a:xfrm>
              <a:prstGeom prst="rect">
                <a:avLst/>
              </a:prstGeom>
              <a:blipFill>
                <a:blip r:embed="rId9"/>
                <a:stretch>
                  <a:fillRect l="-1907" t="-4110" b="-8219"/>
                </a:stretch>
              </a:blipFill>
            </p:spPr>
            <p:txBody>
              <a:bodyPr/>
              <a:lstStyle/>
              <a:p>
                <a:r>
                  <a:rPr lang="en-CH">
                    <a:noFill/>
                  </a:rPr>
                  <a:t> </a:t>
                </a:r>
              </a:p>
            </p:txBody>
          </p:sp>
        </mc:Fallback>
      </mc:AlternateContent>
      <p:sp>
        <p:nvSpPr>
          <p:cNvPr id="22" name="TextBox 21">
            <a:extLst>
              <a:ext uri="{FF2B5EF4-FFF2-40B4-BE49-F238E27FC236}">
                <a16:creationId xmlns:a16="http://schemas.microsoft.com/office/drawing/2014/main" id="{5144C16B-7884-8BDE-F7E1-44A901400F75}"/>
              </a:ext>
            </a:extLst>
          </p:cNvPr>
          <p:cNvSpPr txBox="1"/>
          <p:nvPr/>
        </p:nvSpPr>
        <p:spPr>
          <a:xfrm>
            <a:off x="8880638" y="4917866"/>
            <a:ext cx="271922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5 </a:t>
            </a:r>
            <a:r>
              <a:rPr kumimoji="0" lang="en-US" sz="1800" b="0" i="0" u="none" strike="noStrike" kern="1200" cap="none" spc="0" normalizeH="0" baseline="0" noProof="0" dirty="0" err="1">
                <a:ln>
                  <a:noFill/>
                </a:ln>
                <a:solidFill>
                  <a:prstClr val="black"/>
                </a:solidFill>
                <a:effectLst/>
                <a:uLnTx/>
                <a:uFillTx/>
                <a:latin typeface="Calibri"/>
                <a:ea typeface="+mn-ea"/>
                <a:cs typeface="+mn-cs"/>
              </a:rPr>
              <a:t>sext.s</a:t>
            </a:r>
            <a:r>
              <a:rPr kumimoji="0" lang="en-US" sz="1800" b="0" i="0" u="none" strike="noStrike" kern="1200" cap="none" spc="0" normalizeH="0" baseline="0" noProof="0" dirty="0">
                <a:ln>
                  <a:noFill/>
                </a:ln>
                <a:solidFill>
                  <a:prstClr val="black"/>
                </a:solidFill>
                <a:effectLst/>
                <a:uLnTx/>
                <a:uFillTx/>
                <a:latin typeface="Calibri"/>
                <a:ea typeface="+mn-ea"/>
                <a:cs typeface="+mn-cs"/>
              </a:rPr>
              <a:t> per final focus, modular</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3" name="TextBox 22">
            <a:extLst>
              <a:ext uri="{FF2B5EF4-FFF2-40B4-BE49-F238E27FC236}">
                <a16:creationId xmlns:a16="http://schemas.microsoft.com/office/drawing/2014/main" id="{871F3C06-771F-6527-EE11-77CA9C67E6A9}"/>
              </a:ext>
            </a:extLst>
          </p:cNvPr>
          <p:cNvSpPr txBox="1"/>
          <p:nvPr/>
        </p:nvSpPr>
        <p:spPr>
          <a:xfrm>
            <a:off x="8877291" y="2362143"/>
            <a:ext cx="271922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“1.5” </a:t>
            </a:r>
            <a:r>
              <a:rPr kumimoji="0" lang="en-US" sz="1800" b="0" i="0" u="none" strike="noStrike" kern="1200" cap="none" spc="0" normalizeH="0" baseline="0" noProof="0" dirty="0" err="1">
                <a:ln>
                  <a:noFill/>
                </a:ln>
                <a:solidFill>
                  <a:prstClr val="black"/>
                </a:solidFill>
                <a:effectLst/>
                <a:uLnTx/>
                <a:uFillTx/>
                <a:latin typeface="Calibri"/>
                <a:ea typeface="+mn-ea"/>
                <a:cs typeface="+mn-cs"/>
              </a:rPr>
              <a:t>sext.s</a:t>
            </a:r>
            <a:r>
              <a:rPr kumimoji="0" lang="en-US" sz="1800" b="0" i="0" u="none" strike="noStrike" kern="1200" cap="none" spc="0" normalizeH="0" baseline="0" noProof="0" dirty="0">
                <a:ln>
                  <a:noFill/>
                </a:ln>
                <a:solidFill>
                  <a:prstClr val="black"/>
                </a:solidFill>
                <a:effectLst/>
                <a:uLnTx/>
                <a:uFillTx/>
                <a:latin typeface="Calibri"/>
                <a:ea typeface="+mn-ea"/>
                <a:cs typeface="+mn-cs"/>
              </a:rPr>
              <a:t> per final focus,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asymmetric</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4" name="TextBox 23">
            <a:extLst>
              <a:ext uri="{FF2B5EF4-FFF2-40B4-BE49-F238E27FC236}">
                <a16:creationId xmlns:a16="http://schemas.microsoft.com/office/drawing/2014/main" id="{A8F8EE83-ED1F-B35D-D933-D39691FEC235}"/>
              </a:ext>
            </a:extLst>
          </p:cNvPr>
          <p:cNvSpPr txBox="1"/>
          <p:nvPr/>
        </p:nvSpPr>
        <p:spPr>
          <a:xfrm>
            <a:off x="11279762" y="851714"/>
            <a:ext cx="633507" cy="276999"/>
          </a:xfrm>
          <a:prstGeom prst="rect">
            <a:avLst/>
          </a:prstGeom>
          <a:solidFill>
            <a:schemeClr val="accent5">
              <a:lumMod val="20000"/>
              <a:lumOff val="80000"/>
            </a:schemeClr>
          </a:solidFill>
        </p:spPr>
        <p:txBody>
          <a:bodyPr wrap="none" rtlCol="0">
            <a:spAutoFit/>
          </a:bodyPr>
          <a:lstStyle/>
          <a:p>
            <a:r>
              <a:rPr lang="en-US" sz="1200" dirty="0"/>
              <a:t>K. Oide</a:t>
            </a:r>
            <a:endParaRPr lang="en-GB" sz="1200" dirty="0"/>
          </a:p>
        </p:txBody>
      </p:sp>
      <p:sp>
        <p:nvSpPr>
          <p:cNvPr id="25" name="TextBox 24">
            <a:extLst>
              <a:ext uri="{FF2B5EF4-FFF2-40B4-BE49-F238E27FC236}">
                <a16:creationId xmlns:a16="http://schemas.microsoft.com/office/drawing/2014/main" id="{2B6CF2BA-A83F-E3AF-F3A6-6269C367F945}"/>
              </a:ext>
            </a:extLst>
          </p:cNvPr>
          <p:cNvSpPr txBox="1"/>
          <p:nvPr/>
        </p:nvSpPr>
        <p:spPr>
          <a:xfrm>
            <a:off x="3313822" y="865176"/>
            <a:ext cx="633507" cy="276999"/>
          </a:xfrm>
          <a:prstGeom prst="rect">
            <a:avLst/>
          </a:prstGeom>
          <a:solidFill>
            <a:schemeClr val="accent5">
              <a:lumMod val="20000"/>
              <a:lumOff val="80000"/>
            </a:schemeClr>
          </a:solidFill>
        </p:spPr>
        <p:txBody>
          <a:bodyPr wrap="none" rtlCol="0">
            <a:spAutoFit/>
          </a:bodyPr>
          <a:lstStyle/>
          <a:p>
            <a:r>
              <a:rPr lang="en-US" sz="1200" dirty="0"/>
              <a:t>K. Oide</a:t>
            </a:r>
            <a:endParaRPr lang="en-GB" sz="1200" dirty="0"/>
          </a:p>
        </p:txBody>
      </p:sp>
      <p:sp>
        <p:nvSpPr>
          <p:cNvPr id="26" name="TextBox 25">
            <a:extLst>
              <a:ext uri="{FF2B5EF4-FFF2-40B4-BE49-F238E27FC236}">
                <a16:creationId xmlns:a16="http://schemas.microsoft.com/office/drawing/2014/main" id="{1FA83462-9018-4334-F1E1-D8495AECBE47}"/>
              </a:ext>
            </a:extLst>
          </p:cNvPr>
          <p:cNvSpPr txBox="1"/>
          <p:nvPr/>
        </p:nvSpPr>
        <p:spPr>
          <a:xfrm>
            <a:off x="11143143" y="4131701"/>
            <a:ext cx="912045" cy="276999"/>
          </a:xfrm>
          <a:prstGeom prst="rect">
            <a:avLst/>
          </a:prstGeom>
          <a:solidFill>
            <a:schemeClr val="accent5">
              <a:lumMod val="20000"/>
              <a:lumOff val="80000"/>
            </a:schemeClr>
          </a:solidFill>
        </p:spPr>
        <p:txBody>
          <a:bodyPr wrap="none" rtlCol="0">
            <a:spAutoFit/>
          </a:bodyPr>
          <a:lstStyle/>
          <a:p>
            <a:r>
              <a:rPr lang="en-US" sz="1200" dirty="0"/>
              <a:t>P. Raimondi</a:t>
            </a:r>
            <a:endParaRPr lang="en-GB" sz="1200" dirty="0"/>
          </a:p>
        </p:txBody>
      </p:sp>
      <p:sp>
        <p:nvSpPr>
          <p:cNvPr id="27" name="TextBox 26">
            <a:extLst>
              <a:ext uri="{FF2B5EF4-FFF2-40B4-BE49-F238E27FC236}">
                <a16:creationId xmlns:a16="http://schemas.microsoft.com/office/drawing/2014/main" id="{C4C57A60-CBDD-06A6-3F11-F6022144A284}"/>
              </a:ext>
            </a:extLst>
          </p:cNvPr>
          <p:cNvSpPr txBox="1"/>
          <p:nvPr/>
        </p:nvSpPr>
        <p:spPr>
          <a:xfrm>
            <a:off x="3146356" y="4069406"/>
            <a:ext cx="912045" cy="276999"/>
          </a:xfrm>
          <a:prstGeom prst="rect">
            <a:avLst/>
          </a:prstGeom>
          <a:solidFill>
            <a:schemeClr val="accent5">
              <a:lumMod val="20000"/>
              <a:lumOff val="80000"/>
            </a:schemeClr>
          </a:solidFill>
        </p:spPr>
        <p:txBody>
          <a:bodyPr wrap="none" rtlCol="0">
            <a:spAutoFit/>
          </a:bodyPr>
          <a:lstStyle/>
          <a:p>
            <a:r>
              <a:rPr lang="en-US" sz="1200" dirty="0"/>
              <a:t>P. Raimondi</a:t>
            </a:r>
            <a:endParaRPr lang="en-GB" sz="1200" dirty="0"/>
          </a:p>
        </p:txBody>
      </p:sp>
      <p:sp>
        <p:nvSpPr>
          <p:cNvPr id="28" name="TextBox 27">
            <a:extLst>
              <a:ext uri="{FF2B5EF4-FFF2-40B4-BE49-F238E27FC236}">
                <a16:creationId xmlns:a16="http://schemas.microsoft.com/office/drawing/2014/main" id="{0C745C5D-DD7B-2159-57FC-87D46325B238}"/>
              </a:ext>
            </a:extLst>
          </p:cNvPr>
          <p:cNvSpPr txBox="1"/>
          <p:nvPr/>
        </p:nvSpPr>
        <p:spPr>
          <a:xfrm>
            <a:off x="6940218" y="6351334"/>
            <a:ext cx="1127937" cy="461665"/>
          </a:xfrm>
          <a:prstGeom prst="rect">
            <a:avLst/>
          </a:prstGeom>
          <a:solidFill>
            <a:schemeClr val="accent5">
              <a:lumMod val="20000"/>
              <a:lumOff val="80000"/>
            </a:schemeClr>
          </a:solidFill>
        </p:spPr>
        <p:txBody>
          <a:bodyPr wrap="none" rtlCol="0">
            <a:spAutoFit/>
          </a:bodyPr>
          <a:lstStyle/>
          <a:p>
            <a:r>
              <a:rPr lang="en-US" sz="1200" dirty="0"/>
              <a:t>C. Garcia,</a:t>
            </a:r>
          </a:p>
          <a:p>
            <a:r>
              <a:rPr lang="en-US" sz="1200" dirty="0"/>
              <a:t>R. Tomas, et al.</a:t>
            </a:r>
            <a:endParaRPr lang="en-GB" sz="1200" dirty="0"/>
          </a:p>
        </p:txBody>
      </p:sp>
      <p:sp>
        <p:nvSpPr>
          <p:cNvPr id="29" name="TextBox 28">
            <a:extLst>
              <a:ext uri="{FF2B5EF4-FFF2-40B4-BE49-F238E27FC236}">
                <a16:creationId xmlns:a16="http://schemas.microsoft.com/office/drawing/2014/main" id="{F2885747-0B71-ED96-571D-133EE71C0B70}"/>
              </a:ext>
            </a:extLst>
          </p:cNvPr>
          <p:cNvSpPr txBox="1"/>
          <p:nvPr/>
        </p:nvSpPr>
        <p:spPr>
          <a:xfrm>
            <a:off x="4188313" y="1212814"/>
            <a:ext cx="4007379" cy="2693045"/>
          </a:xfrm>
          <a:prstGeom prst="rect">
            <a:avLst/>
          </a:prstGeom>
          <a:noFill/>
        </p:spPr>
        <p:txBody>
          <a:bodyPr wrap="none" rtlCol="0">
            <a:spAutoFit/>
          </a:bodyPr>
          <a:lstStyle/>
          <a:p>
            <a:r>
              <a:rPr lang="en-US" sz="2000" b="1" dirty="0" err="1">
                <a:solidFill>
                  <a:srgbClr val="0C377B"/>
                </a:solidFill>
              </a:rPr>
              <a:t>optimisation</a:t>
            </a:r>
            <a:r>
              <a:rPr lang="en-US" sz="2000" b="1" dirty="0">
                <a:solidFill>
                  <a:srgbClr val="0C377B"/>
                </a:solidFill>
              </a:rPr>
              <a:t> goals:</a:t>
            </a:r>
          </a:p>
          <a:p>
            <a:endParaRPr lang="en-US" sz="900" b="1" dirty="0">
              <a:solidFill>
                <a:srgbClr val="0C377B"/>
              </a:solidFill>
            </a:endParaRPr>
          </a:p>
          <a:p>
            <a:pPr marL="285750" indent="-285750">
              <a:buFont typeface="Arial" panose="020B0604020202020204" pitchFamily="34" charset="0"/>
              <a:buChar char="•"/>
            </a:pPr>
            <a:r>
              <a:rPr lang="en-GB" sz="2000" dirty="0">
                <a:solidFill>
                  <a:srgbClr val="0C377B"/>
                </a:solidFill>
              </a:rPr>
              <a:t>reduced power consumption</a:t>
            </a:r>
          </a:p>
          <a:p>
            <a:pPr marL="285750" indent="-285750">
              <a:buFont typeface="Arial" panose="020B0604020202020204" pitchFamily="34" charset="0"/>
              <a:buChar char="•"/>
            </a:pPr>
            <a:r>
              <a:rPr lang="en-GB" sz="2000" dirty="0">
                <a:solidFill>
                  <a:srgbClr val="0C377B"/>
                </a:solidFill>
              </a:rPr>
              <a:t>lower SR energy loss</a:t>
            </a:r>
          </a:p>
          <a:p>
            <a:pPr marL="285750" indent="-285750">
              <a:buFont typeface="Arial" panose="020B0604020202020204" pitchFamily="34" charset="0"/>
              <a:buChar char="•"/>
            </a:pPr>
            <a:r>
              <a:rPr lang="en-GB" sz="2000" dirty="0">
                <a:solidFill>
                  <a:srgbClr val="0C377B"/>
                </a:solidFill>
              </a:rPr>
              <a:t>increased momentum acceptance</a:t>
            </a:r>
          </a:p>
          <a:p>
            <a:pPr marL="285750" indent="-285750">
              <a:buFont typeface="Arial" panose="020B0604020202020204" pitchFamily="34" charset="0"/>
              <a:buChar char="•"/>
            </a:pPr>
            <a:r>
              <a:rPr lang="en-GB" sz="2000" dirty="0">
                <a:solidFill>
                  <a:srgbClr val="0C377B"/>
                </a:solidFill>
              </a:rPr>
              <a:t>relaxed tolerances</a:t>
            </a:r>
          </a:p>
          <a:p>
            <a:pPr marL="285750" indent="-285750">
              <a:buFont typeface="Arial" panose="020B0604020202020204" pitchFamily="34" charset="0"/>
              <a:buChar char="•"/>
            </a:pPr>
            <a:r>
              <a:rPr lang="en-GB" sz="2000" dirty="0">
                <a:solidFill>
                  <a:srgbClr val="0C377B"/>
                </a:solidFill>
              </a:rPr>
              <a:t>larger dynamic aperture</a:t>
            </a:r>
          </a:p>
          <a:p>
            <a:pPr marL="285750" indent="-285750">
              <a:buFont typeface="Arial" panose="020B0604020202020204" pitchFamily="34" charset="0"/>
              <a:buChar char="•"/>
            </a:pPr>
            <a:r>
              <a:rPr lang="en-GB" sz="2000" dirty="0">
                <a:solidFill>
                  <a:srgbClr val="0C377B"/>
                </a:solidFill>
              </a:rPr>
              <a:t>simplified powering schemes</a:t>
            </a:r>
          </a:p>
          <a:p>
            <a:endParaRPr lang="en-GB" sz="2000" dirty="0">
              <a:solidFill>
                <a:srgbClr val="0C377B"/>
              </a:solidFill>
            </a:endParaRPr>
          </a:p>
        </p:txBody>
      </p:sp>
    </p:spTree>
    <p:extLst>
      <p:ext uri="{BB962C8B-B14F-4D97-AF65-F5344CB8AC3E}">
        <p14:creationId xmlns:p14="http://schemas.microsoft.com/office/powerpoint/2010/main" val="257230815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CH" sz="2800" dirty="0"/>
              <a:t>                     Optimisation for </a:t>
            </a:r>
            <a:r>
              <a:rPr lang="fr-CH" sz="2800" dirty="0" err="1"/>
              <a:t>operation</a:t>
            </a:r>
            <a:r>
              <a:rPr lang="fr-CH" sz="2800" dirty="0"/>
              <a:t>: 400 MHz SRF and </a:t>
            </a:r>
            <a:r>
              <a:rPr lang="fr-CH" sz="2800" dirty="0" err="1"/>
              <a:t>beam</a:t>
            </a:r>
            <a:r>
              <a:rPr lang="fr-CH" sz="2800" dirty="0"/>
              <a:t> </a:t>
            </a:r>
            <a:r>
              <a:rPr lang="fr-CH" sz="2800" dirty="0" err="1"/>
              <a:t>switchyard</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CEE79E39-F94C-5A10-6BB9-380F5EB2D740}"/>
              </a:ext>
            </a:extLst>
          </p:cNvPr>
          <p:cNvSpPr txBox="1"/>
          <p:nvPr/>
        </p:nvSpPr>
        <p:spPr>
          <a:xfrm>
            <a:off x="97622" y="749071"/>
            <a:ext cx="8884097" cy="1538883"/>
          </a:xfrm>
          <a:prstGeom prst="rect">
            <a:avLst/>
          </a:prstGeom>
          <a:noFill/>
        </p:spPr>
        <p:txBody>
          <a:bodyPr wrap="square" rtlCol="0">
            <a:spAutoFit/>
          </a:bodyPr>
          <a:lstStyle/>
          <a:p>
            <a:pPr>
              <a:spcBef>
                <a:spcPts val="800"/>
              </a:spcBef>
            </a:pPr>
            <a:r>
              <a:rPr lang="en-US" sz="2000" b="1" dirty="0">
                <a:solidFill>
                  <a:srgbClr val="0C377B"/>
                </a:solidFill>
              </a:rPr>
              <a:t>Beam switching between (Z, W) and ZH operation</a:t>
            </a:r>
          </a:p>
          <a:p>
            <a:pPr marL="609573" indent="-457189">
              <a:spcBef>
                <a:spcPts val="800"/>
              </a:spcBef>
              <a:buFont typeface="Arial" panose="020B0604020202020204" pitchFamily="34" charset="0"/>
              <a:buChar char="•"/>
            </a:pPr>
            <a:r>
              <a:rPr lang="en-US" dirty="0">
                <a:solidFill>
                  <a:srgbClr val="0C377B"/>
                </a:solidFill>
              </a:rPr>
              <a:t>2-cell 400 MHz cavities for all three working points, identical configuration</a:t>
            </a:r>
          </a:p>
          <a:p>
            <a:pPr marL="609573" indent="-457189">
              <a:spcBef>
                <a:spcPts val="800"/>
              </a:spcBef>
              <a:buFont typeface="Arial" panose="020B0604020202020204" pitchFamily="34" charset="0"/>
              <a:buChar char="•"/>
            </a:pPr>
            <a:r>
              <a:rPr lang="en-US" dirty="0">
                <a:solidFill>
                  <a:srgbClr val="0C377B"/>
                </a:solidFill>
              </a:rPr>
              <a:t>ES separators + magnetic field for switching beams</a:t>
            </a:r>
          </a:p>
          <a:p>
            <a:pPr marL="609573" indent="-457189">
              <a:spcBef>
                <a:spcPts val="800"/>
              </a:spcBef>
              <a:buFont typeface="Arial" panose="020B0604020202020204" pitchFamily="34" charset="0"/>
              <a:buChar char="•"/>
            </a:pPr>
            <a:r>
              <a:rPr lang="en-US" dirty="0">
                <a:solidFill>
                  <a:srgbClr val="0C377B"/>
                </a:solidFill>
              </a:rPr>
              <a:t>Allows quasi “instantaneous” switching between Z, W, ZH</a:t>
            </a:r>
          </a:p>
        </p:txBody>
      </p:sp>
      <p:grpSp>
        <p:nvGrpSpPr>
          <p:cNvPr id="60" name="Group 59">
            <a:extLst>
              <a:ext uri="{FF2B5EF4-FFF2-40B4-BE49-F238E27FC236}">
                <a16:creationId xmlns:a16="http://schemas.microsoft.com/office/drawing/2014/main" id="{22AB963F-E55D-F753-949B-CF67AF316719}"/>
              </a:ext>
            </a:extLst>
          </p:cNvPr>
          <p:cNvGrpSpPr/>
          <p:nvPr/>
        </p:nvGrpSpPr>
        <p:grpSpPr>
          <a:xfrm>
            <a:off x="6617497" y="3319304"/>
            <a:ext cx="5381633" cy="1660138"/>
            <a:chOff x="652549" y="2549616"/>
            <a:chExt cx="5381633" cy="1660138"/>
          </a:xfrm>
        </p:grpSpPr>
        <p:sp>
          <p:nvSpPr>
            <p:cNvPr id="8" name="Rectangle 7">
              <a:extLst>
                <a:ext uri="{FF2B5EF4-FFF2-40B4-BE49-F238E27FC236}">
                  <a16:creationId xmlns:a16="http://schemas.microsoft.com/office/drawing/2014/main" id="{25CA93AF-0474-C6DB-F728-8A2910D39CF5}"/>
                </a:ext>
              </a:extLst>
            </p:cNvPr>
            <p:cNvSpPr/>
            <p:nvPr/>
          </p:nvSpPr>
          <p:spPr>
            <a:xfrm>
              <a:off x="1167551" y="3016239"/>
              <a:ext cx="599844" cy="261610"/>
            </a:xfrm>
            <a:prstGeom prst="rect">
              <a:avLst/>
            </a:prstGeom>
            <a:noFill/>
          </p:spPr>
          <p:txBody>
            <a:bodyPr wrap="none" lIns="91440" tIns="45720" rIns="91440" bIns="45720">
              <a:spAutoFit/>
            </a:bodyPr>
            <a:lstStyle/>
            <a:p>
              <a:r>
                <a:rPr lang="en-GB" sz="1100" dirty="0">
                  <a:solidFill>
                    <a:srgbClr val="CC6600"/>
                  </a:solidFill>
                </a:rPr>
                <a:t>33 CM</a:t>
              </a:r>
              <a:endParaRPr lang="en-GB" sz="1100" b="0" cap="none" spc="0" dirty="0">
                <a:ln w="0"/>
                <a:solidFill>
                  <a:srgbClr val="CC6600"/>
                </a:solidFill>
              </a:endParaRPr>
            </a:p>
          </p:txBody>
        </p:sp>
        <p:sp>
          <p:nvSpPr>
            <p:cNvPr id="9" name="Rectangle 8">
              <a:extLst>
                <a:ext uri="{FF2B5EF4-FFF2-40B4-BE49-F238E27FC236}">
                  <a16:creationId xmlns:a16="http://schemas.microsoft.com/office/drawing/2014/main" id="{0027D411-37C2-2F3C-302D-10C67EFC53D9}"/>
                </a:ext>
              </a:extLst>
            </p:cNvPr>
            <p:cNvSpPr/>
            <p:nvPr/>
          </p:nvSpPr>
          <p:spPr>
            <a:xfrm>
              <a:off x="653730" y="3190190"/>
              <a:ext cx="582211" cy="230832"/>
            </a:xfrm>
            <a:prstGeom prst="rect">
              <a:avLst/>
            </a:prstGeom>
            <a:noFill/>
          </p:spPr>
          <p:txBody>
            <a:bodyPr wrap="none" lIns="91440" tIns="45720" rIns="91440" bIns="45720">
              <a:spAutoFit/>
            </a:bodyPr>
            <a:lstStyle/>
            <a:p>
              <a:r>
                <a:rPr lang="en-GB" sz="900" dirty="0">
                  <a:solidFill>
                    <a:schemeClr val="tx1">
                      <a:lumMod val="75000"/>
                      <a:lumOff val="25000"/>
                    </a:schemeClr>
                  </a:solidFill>
                </a:rPr>
                <a:t>Beam 1</a:t>
              </a:r>
              <a:endParaRPr lang="en-GB" sz="900" b="0" cap="none" spc="0" dirty="0">
                <a:ln w="0"/>
                <a:solidFill>
                  <a:schemeClr val="tx1">
                    <a:lumMod val="75000"/>
                    <a:lumOff val="25000"/>
                  </a:schemeClr>
                </a:solidFill>
              </a:endParaRPr>
            </a:p>
          </p:txBody>
        </p:sp>
        <p:sp>
          <p:nvSpPr>
            <p:cNvPr id="10" name="Rectangle 9">
              <a:extLst>
                <a:ext uri="{FF2B5EF4-FFF2-40B4-BE49-F238E27FC236}">
                  <a16:creationId xmlns:a16="http://schemas.microsoft.com/office/drawing/2014/main" id="{F7E93DE0-FACF-1859-57BA-FBDD743B173A}"/>
                </a:ext>
              </a:extLst>
            </p:cNvPr>
            <p:cNvSpPr/>
            <p:nvPr/>
          </p:nvSpPr>
          <p:spPr>
            <a:xfrm>
              <a:off x="652549" y="3312241"/>
              <a:ext cx="582211" cy="230832"/>
            </a:xfrm>
            <a:prstGeom prst="rect">
              <a:avLst/>
            </a:prstGeom>
            <a:noFill/>
          </p:spPr>
          <p:txBody>
            <a:bodyPr wrap="none" lIns="91440" tIns="45720" rIns="91440" bIns="45720">
              <a:spAutoFit/>
            </a:bodyPr>
            <a:lstStyle/>
            <a:p>
              <a:r>
                <a:rPr lang="en-GB" sz="900" dirty="0">
                  <a:solidFill>
                    <a:schemeClr val="tx1">
                      <a:lumMod val="75000"/>
                      <a:lumOff val="25000"/>
                    </a:schemeClr>
                  </a:solidFill>
                </a:rPr>
                <a:t>Beam 2</a:t>
              </a:r>
              <a:endParaRPr lang="en-GB" sz="900" b="0" cap="none" spc="0" dirty="0">
                <a:ln w="0"/>
                <a:solidFill>
                  <a:schemeClr val="tx1">
                    <a:lumMod val="75000"/>
                    <a:lumOff val="25000"/>
                  </a:schemeClr>
                </a:solidFill>
              </a:endParaRPr>
            </a:p>
          </p:txBody>
        </p:sp>
        <p:cxnSp>
          <p:nvCxnSpPr>
            <p:cNvPr id="11" name="Straight Connector 10">
              <a:extLst>
                <a:ext uri="{FF2B5EF4-FFF2-40B4-BE49-F238E27FC236}">
                  <a16:creationId xmlns:a16="http://schemas.microsoft.com/office/drawing/2014/main" id="{C7BCBD55-E3A3-924D-BDB1-4ABCBBBFD5A7}"/>
                </a:ext>
              </a:extLst>
            </p:cNvPr>
            <p:cNvCxnSpPr>
              <a:cxnSpLocks/>
            </p:cNvCxnSpPr>
            <p:nvPr/>
          </p:nvCxnSpPr>
          <p:spPr>
            <a:xfrm flipV="1">
              <a:off x="3313248" y="3334609"/>
              <a:ext cx="2056093" cy="13945"/>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3428460-61A4-EA03-8C8E-7A601F000ED1}"/>
                </a:ext>
              </a:extLst>
            </p:cNvPr>
            <p:cNvCxnSpPr>
              <a:cxnSpLocks/>
            </p:cNvCxnSpPr>
            <p:nvPr/>
          </p:nvCxnSpPr>
          <p:spPr>
            <a:xfrm flipV="1">
              <a:off x="3540541" y="3356060"/>
              <a:ext cx="1999709" cy="8466"/>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13" name="Rounded Rectangle 35">
              <a:extLst>
                <a:ext uri="{FF2B5EF4-FFF2-40B4-BE49-F238E27FC236}">
                  <a16:creationId xmlns:a16="http://schemas.microsoft.com/office/drawing/2014/main" id="{05713920-F80B-304E-EDC4-1105FD97595F}"/>
                </a:ext>
              </a:extLst>
            </p:cNvPr>
            <p:cNvSpPr/>
            <p:nvPr/>
          </p:nvSpPr>
          <p:spPr>
            <a:xfrm>
              <a:off x="2605282" y="3230725"/>
              <a:ext cx="365760" cy="156064"/>
            </a:xfrm>
            <a:prstGeom prst="roundRect">
              <a:avLst/>
            </a:prstGeom>
            <a:solidFill>
              <a:srgbClr val="CC6600"/>
            </a:solidFill>
            <a:ln w="19050">
              <a:noFill/>
              <a:prstDash val="sys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800"/>
            </a:p>
          </p:txBody>
        </p:sp>
        <p:sp>
          <p:nvSpPr>
            <p:cNvPr id="14" name="Rectangle 13">
              <a:extLst>
                <a:ext uri="{FF2B5EF4-FFF2-40B4-BE49-F238E27FC236}">
                  <a16:creationId xmlns:a16="http://schemas.microsoft.com/office/drawing/2014/main" id="{2303477B-70CA-B768-8A4E-85FA860268A4}"/>
                </a:ext>
              </a:extLst>
            </p:cNvPr>
            <p:cNvSpPr/>
            <p:nvPr/>
          </p:nvSpPr>
          <p:spPr>
            <a:xfrm>
              <a:off x="2505284" y="3003611"/>
              <a:ext cx="599844" cy="261610"/>
            </a:xfrm>
            <a:prstGeom prst="rect">
              <a:avLst/>
            </a:prstGeom>
            <a:noFill/>
          </p:spPr>
          <p:txBody>
            <a:bodyPr wrap="none" lIns="91440" tIns="45720" rIns="91440" bIns="45720">
              <a:spAutoFit/>
            </a:bodyPr>
            <a:lstStyle/>
            <a:p>
              <a:r>
                <a:rPr lang="en-GB" sz="1100" dirty="0">
                  <a:solidFill>
                    <a:srgbClr val="CC6600"/>
                  </a:solidFill>
                </a:rPr>
                <a:t>33 CM</a:t>
              </a:r>
              <a:endParaRPr lang="en-GB" sz="1100" b="0" cap="none" spc="0" dirty="0">
                <a:ln w="0"/>
                <a:solidFill>
                  <a:srgbClr val="CC6600"/>
                </a:solidFill>
              </a:endParaRPr>
            </a:p>
          </p:txBody>
        </p:sp>
        <p:sp>
          <p:nvSpPr>
            <p:cNvPr id="15" name="Rounded Rectangle 35">
              <a:extLst>
                <a:ext uri="{FF2B5EF4-FFF2-40B4-BE49-F238E27FC236}">
                  <a16:creationId xmlns:a16="http://schemas.microsoft.com/office/drawing/2014/main" id="{B1866A71-1CA7-0D63-6F14-3C16BF918DCD}"/>
                </a:ext>
              </a:extLst>
            </p:cNvPr>
            <p:cNvSpPr/>
            <p:nvPr/>
          </p:nvSpPr>
          <p:spPr>
            <a:xfrm>
              <a:off x="1348585" y="3239192"/>
              <a:ext cx="365760" cy="156064"/>
            </a:xfrm>
            <a:prstGeom prst="roundRect">
              <a:avLst/>
            </a:prstGeom>
            <a:solidFill>
              <a:srgbClr val="CC6600"/>
            </a:solidFill>
            <a:ln w="19050">
              <a:noFill/>
              <a:prstDash val="sys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800"/>
            </a:p>
          </p:txBody>
        </p:sp>
        <p:sp>
          <p:nvSpPr>
            <p:cNvPr id="16" name="Rectangle 15">
              <a:extLst>
                <a:ext uri="{FF2B5EF4-FFF2-40B4-BE49-F238E27FC236}">
                  <a16:creationId xmlns:a16="http://schemas.microsoft.com/office/drawing/2014/main" id="{BD93C696-D234-03A5-5355-8330F9C83FB6}"/>
                </a:ext>
              </a:extLst>
            </p:cNvPr>
            <p:cNvSpPr/>
            <p:nvPr/>
          </p:nvSpPr>
          <p:spPr>
            <a:xfrm>
              <a:off x="3490804" y="3045946"/>
              <a:ext cx="599844" cy="261610"/>
            </a:xfrm>
            <a:prstGeom prst="rect">
              <a:avLst/>
            </a:prstGeom>
            <a:noFill/>
          </p:spPr>
          <p:txBody>
            <a:bodyPr wrap="none" lIns="91440" tIns="45720" rIns="91440" bIns="45720">
              <a:spAutoFit/>
            </a:bodyPr>
            <a:lstStyle/>
            <a:p>
              <a:r>
                <a:rPr lang="en-GB" sz="1100" dirty="0">
                  <a:solidFill>
                    <a:srgbClr val="CC6600"/>
                  </a:solidFill>
                </a:rPr>
                <a:t>33 CM</a:t>
              </a:r>
              <a:endParaRPr lang="en-GB" sz="1100" b="0" cap="none" spc="0" dirty="0">
                <a:ln w="0"/>
                <a:solidFill>
                  <a:srgbClr val="CC6600"/>
                </a:solidFill>
              </a:endParaRPr>
            </a:p>
          </p:txBody>
        </p:sp>
        <p:sp>
          <p:nvSpPr>
            <p:cNvPr id="17" name="Rounded Rectangle 35">
              <a:extLst>
                <a:ext uri="{FF2B5EF4-FFF2-40B4-BE49-F238E27FC236}">
                  <a16:creationId xmlns:a16="http://schemas.microsoft.com/office/drawing/2014/main" id="{CFBDCB65-6BED-B004-D7CE-BCC2827A6495}"/>
                </a:ext>
              </a:extLst>
            </p:cNvPr>
            <p:cNvSpPr/>
            <p:nvPr/>
          </p:nvSpPr>
          <p:spPr>
            <a:xfrm>
              <a:off x="4944259" y="3278622"/>
              <a:ext cx="365760" cy="156064"/>
            </a:xfrm>
            <a:prstGeom prst="roundRect">
              <a:avLst/>
            </a:prstGeom>
            <a:solidFill>
              <a:srgbClr val="CC6600"/>
            </a:solidFill>
            <a:ln w="19050">
              <a:noFill/>
              <a:prstDash val="sys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800"/>
            </a:p>
          </p:txBody>
        </p:sp>
        <p:sp>
          <p:nvSpPr>
            <p:cNvPr id="18" name="Rectangle 17">
              <a:extLst>
                <a:ext uri="{FF2B5EF4-FFF2-40B4-BE49-F238E27FC236}">
                  <a16:creationId xmlns:a16="http://schemas.microsoft.com/office/drawing/2014/main" id="{2A51CA50-FD45-A0D9-7B2D-43335D2894DF}"/>
                </a:ext>
              </a:extLst>
            </p:cNvPr>
            <p:cNvSpPr/>
            <p:nvPr/>
          </p:nvSpPr>
          <p:spPr>
            <a:xfrm>
              <a:off x="4896271" y="3049331"/>
              <a:ext cx="599844" cy="261610"/>
            </a:xfrm>
            <a:prstGeom prst="rect">
              <a:avLst/>
            </a:prstGeom>
            <a:noFill/>
          </p:spPr>
          <p:txBody>
            <a:bodyPr wrap="none" lIns="91440" tIns="45720" rIns="91440" bIns="45720">
              <a:spAutoFit/>
            </a:bodyPr>
            <a:lstStyle/>
            <a:p>
              <a:r>
                <a:rPr lang="en-GB" sz="1100" dirty="0">
                  <a:solidFill>
                    <a:srgbClr val="CC6600"/>
                  </a:solidFill>
                </a:rPr>
                <a:t>33 CM</a:t>
              </a:r>
              <a:endParaRPr lang="en-GB" sz="1100" b="0" cap="none" spc="0" dirty="0">
                <a:ln w="0"/>
                <a:solidFill>
                  <a:srgbClr val="CC6600"/>
                </a:solidFill>
              </a:endParaRPr>
            </a:p>
          </p:txBody>
        </p:sp>
        <p:sp>
          <p:nvSpPr>
            <p:cNvPr id="19" name="Rounded Rectangle 35">
              <a:extLst>
                <a:ext uri="{FF2B5EF4-FFF2-40B4-BE49-F238E27FC236}">
                  <a16:creationId xmlns:a16="http://schemas.microsoft.com/office/drawing/2014/main" id="{D8022083-6025-C0DB-1BB6-3D4AEBD2B90B}"/>
                </a:ext>
              </a:extLst>
            </p:cNvPr>
            <p:cNvSpPr/>
            <p:nvPr/>
          </p:nvSpPr>
          <p:spPr>
            <a:xfrm>
              <a:off x="3629506" y="3279832"/>
              <a:ext cx="365760" cy="156064"/>
            </a:xfrm>
            <a:prstGeom prst="roundRect">
              <a:avLst/>
            </a:prstGeom>
            <a:solidFill>
              <a:srgbClr val="CC6600"/>
            </a:solidFill>
            <a:ln w="19050">
              <a:noFill/>
              <a:prstDash val="sys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800"/>
            </a:p>
          </p:txBody>
        </p:sp>
        <p:sp>
          <p:nvSpPr>
            <p:cNvPr id="21" name="Rectangle 20">
              <a:extLst>
                <a:ext uri="{FF2B5EF4-FFF2-40B4-BE49-F238E27FC236}">
                  <a16:creationId xmlns:a16="http://schemas.microsoft.com/office/drawing/2014/main" id="{A3CD1A9C-1E3B-24AD-0F08-66DA45FAF53C}"/>
                </a:ext>
              </a:extLst>
            </p:cNvPr>
            <p:cNvSpPr/>
            <p:nvPr/>
          </p:nvSpPr>
          <p:spPr>
            <a:xfrm>
              <a:off x="4723363" y="3263727"/>
              <a:ext cx="816887" cy="184666"/>
            </a:xfrm>
            <a:prstGeom prst="rect">
              <a:avLst/>
            </a:prstGeom>
          </p:spPr>
          <p:txBody>
            <a:bodyPr wrap="square">
              <a:spAutoFit/>
            </a:bodyPr>
            <a:lstStyle/>
            <a:p>
              <a:pPr algn="ctr">
                <a:spcBef>
                  <a:spcPts val="450"/>
                </a:spcBef>
                <a:defRPr/>
              </a:pPr>
              <a:r>
                <a:rPr lang="en-GB" sz="600" kern="0" dirty="0">
                  <a:solidFill>
                    <a:schemeClr val="bg1">
                      <a:lumMod val="85000"/>
                    </a:schemeClr>
                  </a:solidFill>
                  <a:latin typeface="Verdana" panose="020B0604030504040204" pitchFamily="34" charset="0"/>
                  <a:ea typeface="Verdana" panose="020B0604030504040204" pitchFamily="34" charset="0"/>
                  <a:cs typeface="Calibri" panose="020F0502020204030204" pitchFamily="34" charset="0"/>
                </a:rPr>
                <a:t>400 MHz</a:t>
              </a:r>
            </a:p>
          </p:txBody>
        </p:sp>
        <p:sp>
          <p:nvSpPr>
            <p:cNvPr id="22" name="Rectangle 21">
              <a:extLst>
                <a:ext uri="{FF2B5EF4-FFF2-40B4-BE49-F238E27FC236}">
                  <a16:creationId xmlns:a16="http://schemas.microsoft.com/office/drawing/2014/main" id="{D46346F5-3DC3-D2B9-4A5A-B7AF9803819C}"/>
                </a:ext>
              </a:extLst>
            </p:cNvPr>
            <p:cNvSpPr/>
            <p:nvPr/>
          </p:nvSpPr>
          <p:spPr>
            <a:xfrm>
              <a:off x="3411030" y="3272193"/>
              <a:ext cx="816887" cy="184666"/>
            </a:xfrm>
            <a:prstGeom prst="rect">
              <a:avLst/>
            </a:prstGeom>
          </p:spPr>
          <p:txBody>
            <a:bodyPr wrap="square">
              <a:spAutoFit/>
            </a:bodyPr>
            <a:lstStyle/>
            <a:p>
              <a:pPr algn="ctr">
                <a:spcBef>
                  <a:spcPts val="450"/>
                </a:spcBef>
                <a:defRPr/>
              </a:pPr>
              <a:r>
                <a:rPr lang="en-GB" sz="600" kern="0" dirty="0">
                  <a:solidFill>
                    <a:schemeClr val="bg1">
                      <a:lumMod val="85000"/>
                    </a:schemeClr>
                  </a:solidFill>
                  <a:latin typeface="Verdana" panose="020B0604030504040204" pitchFamily="34" charset="0"/>
                  <a:ea typeface="Verdana" panose="020B0604030504040204" pitchFamily="34" charset="0"/>
                  <a:cs typeface="Calibri" panose="020F0502020204030204" pitchFamily="34" charset="0"/>
                </a:rPr>
                <a:t>400 MHz</a:t>
              </a:r>
            </a:p>
          </p:txBody>
        </p:sp>
        <p:sp>
          <p:nvSpPr>
            <p:cNvPr id="23" name="Rectangle 22">
              <a:extLst>
                <a:ext uri="{FF2B5EF4-FFF2-40B4-BE49-F238E27FC236}">
                  <a16:creationId xmlns:a16="http://schemas.microsoft.com/office/drawing/2014/main" id="{50CDDD26-94EC-DA63-2DB6-4306589BF61E}"/>
                </a:ext>
              </a:extLst>
            </p:cNvPr>
            <p:cNvSpPr/>
            <p:nvPr/>
          </p:nvSpPr>
          <p:spPr>
            <a:xfrm>
              <a:off x="2386563" y="3212927"/>
              <a:ext cx="816887" cy="184666"/>
            </a:xfrm>
            <a:prstGeom prst="rect">
              <a:avLst/>
            </a:prstGeom>
          </p:spPr>
          <p:txBody>
            <a:bodyPr wrap="square">
              <a:spAutoFit/>
            </a:bodyPr>
            <a:lstStyle/>
            <a:p>
              <a:pPr algn="ctr">
                <a:spcBef>
                  <a:spcPts val="450"/>
                </a:spcBef>
                <a:defRPr/>
              </a:pPr>
              <a:r>
                <a:rPr lang="en-GB" sz="600" kern="0" dirty="0">
                  <a:solidFill>
                    <a:schemeClr val="bg1">
                      <a:lumMod val="85000"/>
                    </a:schemeClr>
                  </a:solidFill>
                  <a:latin typeface="Verdana" panose="020B0604030504040204" pitchFamily="34" charset="0"/>
                  <a:ea typeface="Verdana" panose="020B0604030504040204" pitchFamily="34" charset="0"/>
                  <a:cs typeface="Calibri" panose="020F0502020204030204" pitchFamily="34" charset="0"/>
                </a:rPr>
                <a:t>400 MHz</a:t>
              </a:r>
            </a:p>
          </p:txBody>
        </p:sp>
        <p:sp>
          <p:nvSpPr>
            <p:cNvPr id="24" name="Rectangle 23">
              <a:extLst>
                <a:ext uri="{FF2B5EF4-FFF2-40B4-BE49-F238E27FC236}">
                  <a16:creationId xmlns:a16="http://schemas.microsoft.com/office/drawing/2014/main" id="{87D0B108-0A51-49B0-7EDA-AE7B9152EC48}"/>
                </a:ext>
              </a:extLst>
            </p:cNvPr>
            <p:cNvSpPr/>
            <p:nvPr/>
          </p:nvSpPr>
          <p:spPr>
            <a:xfrm>
              <a:off x="1120797" y="3221393"/>
              <a:ext cx="816887" cy="184666"/>
            </a:xfrm>
            <a:prstGeom prst="rect">
              <a:avLst/>
            </a:prstGeom>
          </p:spPr>
          <p:txBody>
            <a:bodyPr wrap="square">
              <a:spAutoFit/>
            </a:bodyPr>
            <a:lstStyle/>
            <a:p>
              <a:pPr algn="ctr">
                <a:spcBef>
                  <a:spcPts val="450"/>
                </a:spcBef>
                <a:defRPr/>
              </a:pPr>
              <a:r>
                <a:rPr lang="en-GB" sz="600" kern="0" dirty="0">
                  <a:solidFill>
                    <a:schemeClr val="bg1">
                      <a:lumMod val="85000"/>
                    </a:schemeClr>
                  </a:solidFill>
                  <a:latin typeface="Verdana" panose="020B0604030504040204" pitchFamily="34" charset="0"/>
                  <a:ea typeface="Verdana" panose="020B0604030504040204" pitchFamily="34" charset="0"/>
                  <a:cs typeface="Calibri" panose="020F0502020204030204" pitchFamily="34" charset="0"/>
                </a:rPr>
                <a:t>400 MHz</a:t>
              </a:r>
            </a:p>
          </p:txBody>
        </p:sp>
        <p:cxnSp>
          <p:nvCxnSpPr>
            <p:cNvPr id="26" name="Straight Connector 25">
              <a:extLst>
                <a:ext uri="{FF2B5EF4-FFF2-40B4-BE49-F238E27FC236}">
                  <a16:creationId xmlns:a16="http://schemas.microsoft.com/office/drawing/2014/main" id="{95B58812-8836-1EC6-47AA-358AE94A316D}"/>
                </a:ext>
              </a:extLst>
            </p:cNvPr>
            <p:cNvCxnSpPr>
              <a:cxnSpLocks/>
            </p:cNvCxnSpPr>
            <p:nvPr/>
          </p:nvCxnSpPr>
          <p:spPr>
            <a:xfrm>
              <a:off x="1225692" y="3305443"/>
              <a:ext cx="838885" cy="0"/>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B66AAE7-D27D-E7C0-8530-E6CBE81C0A4E}"/>
                </a:ext>
              </a:extLst>
            </p:cNvPr>
            <p:cNvCxnSpPr>
              <a:cxnSpLocks/>
            </p:cNvCxnSpPr>
            <p:nvPr/>
          </p:nvCxnSpPr>
          <p:spPr>
            <a:xfrm>
              <a:off x="1225692" y="3452930"/>
              <a:ext cx="838885" cy="0"/>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3674B6AB-0FFD-3680-6482-D5762939CF52}"/>
                </a:ext>
              </a:extLst>
            </p:cNvPr>
            <p:cNvCxnSpPr>
              <a:cxnSpLocks/>
            </p:cNvCxnSpPr>
            <p:nvPr/>
          </p:nvCxnSpPr>
          <p:spPr>
            <a:xfrm>
              <a:off x="2215607" y="3305443"/>
              <a:ext cx="838885" cy="0"/>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FC8D4F1-8C0C-1688-9DBA-7F7D3ADC4D04}"/>
                </a:ext>
              </a:extLst>
            </p:cNvPr>
            <p:cNvCxnSpPr>
              <a:cxnSpLocks/>
            </p:cNvCxnSpPr>
            <p:nvPr/>
          </p:nvCxnSpPr>
          <p:spPr>
            <a:xfrm>
              <a:off x="2215607" y="3452930"/>
              <a:ext cx="838885" cy="0"/>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48BCEBF-9403-3AED-F21C-F1875F3EB864}"/>
                </a:ext>
              </a:extLst>
            </p:cNvPr>
            <p:cNvCxnSpPr>
              <a:cxnSpLocks/>
            </p:cNvCxnSpPr>
            <p:nvPr/>
          </p:nvCxnSpPr>
          <p:spPr>
            <a:xfrm flipV="1">
              <a:off x="2065039" y="3306984"/>
              <a:ext cx="154108" cy="150061"/>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4D7FE-E49D-F23F-38C4-8BC045C5BB57}"/>
                </a:ext>
              </a:extLst>
            </p:cNvPr>
            <p:cNvCxnSpPr>
              <a:cxnSpLocks/>
            </p:cNvCxnSpPr>
            <p:nvPr/>
          </p:nvCxnSpPr>
          <p:spPr>
            <a:xfrm>
              <a:off x="2063226" y="3306984"/>
              <a:ext cx="159547" cy="150061"/>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3A5F7AE2-54E7-4866-C103-706BB6BD87BA}"/>
                </a:ext>
              </a:extLst>
            </p:cNvPr>
            <p:cNvCxnSpPr>
              <a:cxnSpLocks/>
            </p:cNvCxnSpPr>
            <p:nvPr/>
          </p:nvCxnSpPr>
          <p:spPr>
            <a:xfrm>
              <a:off x="3463816" y="3364526"/>
              <a:ext cx="838885" cy="0"/>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D5FE259-3BE5-DB9E-484C-52E0F3994C72}"/>
                </a:ext>
              </a:extLst>
            </p:cNvPr>
            <p:cNvCxnSpPr>
              <a:cxnSpLocks/>
            </p:cNvCxnSpPr>
            <p:nvPr/>
          </p:nvCxnSpPr>
          <p:spPr>
            <a:xfrm flipV="1">
              <a:off x="3313248" y="3366067"/>
              <a:ext cx="154108" cy="150061"/>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80B91EB-6BAC-CB5C-CF31-AADEDA3E2BAB}"/>
                </a:ext>
              </a:extLst>
            </p:cNvPr>
            <p:cNvCxnSpPr>
              <a:cxnSpLocks/>
            </p:cNvCxnSpPr>
            <p:nvPr/>
          </p:nvCxnSpPr>
          <p:spPr>
            <a:xfrm>
              <a:off x="5365043" y="3348554"/>
              <a:ext cx="159547" cy="150061"/>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B335C0A8-12F3-25D4-CD28-AAF903CD00FF}"/>
                </a:ext>
              </a:extLst>
            </p:cNvPr>
            <p:cNvSpPr/>
            <p:nvPr/>
          </p:nvSpPr>
          <p:spPr>
            <a:xfrm>
              <a:off x="4177369" y="2549616"/>
              <a:ext cx="545994" cy="346797"/>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42900">
                <a:defRPr/>
              </a:pPr>
              <a:r>
                <a:rPr lang="fr-CH" sz="1600" b="1" dirty="0">
                  <a:solidFill>
                    <a:srgbClr val="FFFFFF"/>
                  </a:solidFill>
                  <a:latin typeface="Verdana" panose="020B0604030504040204" pitchFamily="34" charset="0"/>
                  <a:ea typeface="Verdana" panose="020B0604030504040204" pitchFamily="34" charset="0"/>
                  <a:cs typeface="Arial" panose="020B0604020202020204" pitchFamily="34" charset="0"/>
                </a:rPr>
                <a:t>ZH</a:t>
              </a:r>
              <a:endParaRPr lang="en-GB" sz="1600" b="1" dirty="0">
                <a:solidFill>
                  <a:srgbClr val="FFFFFF"/>
                </a:solidFill>
                <a:latin typeface="Verdana" panose="020B0604030504040204" pitchFamily="34" charset="0"/>
                <a:ea typeface="Verdana" panose="020B060403050404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9D6C1A97-348F-A9C9-B573-107487C7C7FA}"/>
                </a:ext>
              </a:extLst>
            </p:cNvPr>
            <p:cNvSpPr/>
            <p:nvPr/>
          </p:nvSpPr>
          <p:spPr>
            <a:xfrm>
              <a:off x="1666020" y="2556162"/>
              <a:ext cx="813681" cy="340250"/>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42900">
                <a:defRPr/>
              </a:pPr>
              <a:r>
                <a:rPr lang="fr-CH" sz="1600" b="1" dirty="0">
                  <a:solidFill>
                    <a:srgbClr val="FFFFFF"/>
                  </a:solidFill>
                  <a:latin typeface="Verdana" panose="020B0604030504040204" pitchFamily="34" charset="0"/>
                  <a:ea typeface="Verdana" panose="020B0604030504040204" pitchFamily="34" charset="0"/>
                  <a:cs typeface="Arial" panose="020B0604020202020204" pitchFamily="34" charset="0"/>
                </a:rPr>
                <a:t>Z, W</a:t>
              </a:r>
              <a:endParaRPr lang="en-GB" sz="1600" b="1" dirty="0">
                <a:solidFill>
                  <a:srgbClr val="FFFFFF"/>
                </a:solidFill>
                <a:latin typeface="Verdana" panose="020B0604030504040204" pitchFamily="34" charset="0"/>
                <a:ea typeface="Verdana" panose="020B0604030504040204" pitchFamily="34" charset="0"/>
                <a:cs typeface="Arial" panose="020B0604020202020204" pitchFamily="34" charset="0"/>
              </a:endParaRPr>
            </a:p>
          </p:txBody>
        </p:sp>
        <p:sp>
          <p:nvSpPr>
            <p:cNvPr id="43" name="TextBox 42">
              <a:extLst>
                <a:ext uri="{FF2B5EF4-FFF2-40B4-BE49-F238E27FC236}">
                  <a16:creationId xmlns:a16="http://schemas.microsoft.com/office/drawing/2014/main" id="{04736A29-C274-09EE-2345-C49DB55326B9}"/>
                </a:ext>
              </a:extLst>
            </p:cNvPr>
            <p:cNvSpPr txBox="1"/>
            <p:nvPr/>
          </p:nvSpPr>
          <p:spPr>
            <a:xfrm>
              <a:off x="1723132" y="3524384"/>
              <a:ext cx="777200" cy="646331"/>
            </a:xfrm>
            <a:prstGeom prst="rect">
              <a:avLst/>
            </a:prstGeom>
            <a:noFill/>
          </p:spPr>
          <p:txBody>
            <a:bodyPr wrap="none" rtlCol="0">
              <a:spAutoFit/>
            </a:bodyPr>
            <a:lstStyle/>
            <a:p>
              <a:r>
                <a:rPr lang="en-US" dirty="0"/>
                <a:t>E&amp;M </a:t>
              </a:r>
            </a:p>
            <a:p>
              <a:r>
                <a:rPr lang="en-US" dirty="0"/>
                <a:t>sep.1 </a:t>
              </a:r>
              <a:endParaRPr lang="en-GB" dirty="0"/>
            </a:p>
          </p:txBody>
        </p:sp>
        <p:sp>
          <p:nvSpPr>
            <p:cNvPr id="44" name="TextBox 43">
              <a:extLst>
                <a:ext uri="{FF2B5EF4-FFF2-40B4-BE49-F238E27FC236}">
                  <a16:creationId xmlns:a16="http://schemas.microsoft.com/office/drawing/2014/main" id="{78DC2C04-04A8-BC87-3A19-DF1E498DBD95}"/>
                </a:ext>
              </a:extLst>
            </p:cNvPr>
            <p:cNvSpPr txBox="1"/>
            <p:nvPr/>
          </p:nvSpPr>
          <p:spPr>
            <a:xfrm>
              <a:off x="3049426" y="3533641"/>
              <a:ext cx="900631" cy="646331"/>
            </a:xfrm>
            <a:prstGeom prst="rect">
              <a:avLst/>
            </a:prstGeom>
            <a:noFill/>
          </p:spPr>
          <p:txBody>
            <a:bodyPr wrap="none" rtlCol="0">
              <a:spAutoFit/>
            </a:bodyPr>
            <a:lstStyle/>
            <a:p>
              <a:r>
                <a:rPr lang="en-US" dirty="0"/>
                <a:t>E&amp;M</a:t>
              </a:r>
            </a:p>
            <a:p>
              <a:r>
                <a:rPr lang="en-US" dirty="0" err="1"/>
                <a:t>sep.</a:t>
              </a:r>
              <a:r>
                <a:rPr lang="en-US" dirty="0"/>
                <a:t> 2a</a:t>
              </a:r>
              <a:endParaRPr lang="en-GB" dirty="0"/>
            </a:p>
          </p:txBody>
        </p:sp>
        <p:sp>
          <p:nvSpPr>
            <p:cNvPr id="45" name="TextBox 44">
              <a:extLst>
                <a:ext uri="{FF2B5EF4-FFF2-40B4-BE49-F238E27FC236}">
                  <a16:creationId xmlns:a16="http://schemas.microsoft.com/office/drawing/2014/main" id="{3493A179-440F-FB63-07B0-89A98D9C04BB}"/>
                </a:ext>
              </a:extLst>
            </p:cNvPr>
            <p:cNvSpPr txBox="1"/>
            <p:nvPr/>
          </p:nvSpPr>
          <p:spPr>
            <a:xfrm>
              <a:off x="5127139" y="3563423"/>
              <a:ext cx="907043" cy="646331"/>
            </a:xfrm>
            <a:prstGeom prst="rect">
              <a:avLst/>
            </a:prstGeom>
            <a:noFill/>
          </p:spPr>
          <p:txBody>
            <a:bodyPr wrap="none" rtlCol="0">
              <a:spAutoFit/>
            </a:bodyPr>
            <a:lstStyle/>
            <a:p>
              <a:r>
                <a:rPr lang="en-US" dirty="0"/>
                <a:t>E&amp; M</a:t>
              </a:r>
            </a:p>
            <a:p>
              <a:r>
                <a:rPr lang="en-US" dirty="0" err="1"/>
                <a:t>sep.</a:t>
              </a:r>
              <a:r>
                <a:rPr lang="en-US" dirty="0"/>
                <a:t> 2b</a:t>
              </a:r>
              <a:endParaRPr lang="en-GB" dirty="0"/>
            </a:p>
          </p:txBody>
        </p:sp>
        <p:cxnSp>
          <p:nvCxnSpPr>
            <p:cNvPr id="47" name="Straight Arrow Connector 46">
              <a:extLst>
                <a:ext uri="{FF2B5EF4-FFF2-40B4-BE49-F238E27FC236}">
                  <a16:creationId xmlns:a16="http://schemas.microsoft.com/office/drawing/2014/main" id="{8B4433A0-B9D4-3DDA-1790-6AA6DEA6FBA8}"/>
                </a:ext>
              </a:extLst>
            </p:cNvPr>
            <p:cNvCxnSpPr>
              <a:cxnSpLocks/>
            </p:cNvCxnSpPr>
            <p:nvPr/>
          </p:nvCxnSpPr>
          <p:spPr>
            <a:xfrm flipH="1">
              <a:off x="943654" y="3626176"/>
              <a:ext cx="29110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1115EB5E-84F5-51F1-E528-FF860D8EA667}"/>
                </a:ext>
              </a:extLst>
            </p:cNvPr>
            <p:cNvCxnSpPr>
              <a:cxnSpLocks/>
            </p:cNvCxnSpPr>
            <p:nvPr/>
          </p:nvCxnSpPr>
          <p:spPr>
            <a:xfrm flipH="1">
              <a:off x="5580660" y="3364526"/>
              <a:ext cx="29110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309C8E53-4344-E46E-1D6C-5C490B2FE34D}"/>
                </a:ext>
              </a:extLst>
            </p:cNvPr>
            <p:cNvCxnSpPr>
              <a:cxnSpLocks/>
            </p:cNvCxnSpPr>
            <p:nvPr/>
          </p:nvCxnSpPr>
          <p:spPr>
            <a:xfrm>
              <a:off x="906384" y="3201836"/>
              <a:ext cx="261167" cy="0"/>
            </a:xfrm>
            <a:prstGeom prst="straightConnector1">
              <a:avLst/>
            </a:prstGeom>
            <a:ln>
              <a:solidFill>
                <a:srgbClr val="0000CC"/>
              </a:solidFill>
              <a:tailEnd type="triangle"/>
            </a:ln>
          </p:spPr>
          <p:style>
            <a:lnRef idx="2">
              <a:schemeClr val="accent1"/>
            </a:lnRef>
            <a:fillRef idx="0">
              <a:schemeClr val="accent1"/>
            </a:fillRef>
            <a:effectRef idx="1">
              <a:schemeClr val="accent1"/>
            </a:effectRef>
            <a:fontRef idx="minor">
              <a:schemeClr val="tx1"/>
            </a:fontRef>
          </p:style>
        </p:cxnSp>
        <p:cxnSp>
          <p:nvCxnSpPr>
            <p:cNvPr id="53" name="Straight Arrow Connector 52">
              <a:extLst>
                <a:ext uri="{FF2B5EF4-FFF2-40B4-BE49-F238E27FC236}">
                  <a16:creationId xmlns:a16="http://schemas.microsoft.com/office/drawing/2014/main" id="{65E43B0C-7339-9AEF-A30B-71CE747885A4}"/>
                </a:ext>
              </a:extLst>
            </p:cNvPr>
            <p:cNvCxnSpPr>
              <a:cxnSpLocks/>
            </p:cNvCxnSpPr>
            <p:nvPr/>
          </p:nvCxnSpPr>
          <p:spPr>
            <a:xfrm>
              <a:off x="3226573" y="3245413"/>
              <a:ext cx="261167" cy="0"/>
            </a:xfrm>
            <a:prstGeom prst="straightConnector1">
              <a:avLst/>
            </a:prstGeom>
            <a:ln>
              <a:solidFill>
                <a:srgbClr val="0000CC"/>
              </a:solidFill>
              <a:tailEnd type="triangle"/>
            </a:ln>
          </p:spPr>
          <p:style>
            <a:lnRef idx="2">
              <a:schemeClr val="accent1"/>
            </a:lnRef>
            <a:fillRef idx="0">
              <a:schemeClr val="accent1"/>
            </a:fillRef>
            <a:effectRef idx="1">
              <a:schemeClr val="accent1"/>
            </a:effectRef>
            <a:fontRef idx="minor">
              <a:schemeClr val="tx1"/>
            </a:fontRef>
          </p:style>
        </p:cxnSp>
      </p:grpSp>
      <p:pic>
        <p:nvPicPr>
          <p:cNvPr id="54" name="Picture 53">
            <a:extLst>
              <a:ext uri="{FF2B5EF4-FFF2-40B4-BE49-F238E27FC236}">
                <a16:creationId xmlns:a16="http://schemas.microsoft.com/office/drawing/2014/main" id="{43339BD8-EC5F-A6BF-67F9-C35A962B7AEE}"/>
              </a:ext>
            </a:extLst>
          </p:cNvPr>
          <p:cNvPicPr>
            <a:picLocks noChangeAspect="1"/>
          </p:cNvPicPr>
          <p:nvPr/>
        </p:nvPicPr>
        <p:blipFill>
          <a:blip r:embed="rId3"/>
          <a:stretch>
            <a:fillRect/>
          </a:stretch>
        </p:blipFill>
        <p:spPr>
          <a:xfrm>
            <a:off x="251733" y="2734928"/>
            <a:ext cx="5416330" cy="2346276"/>
          </a:xfrm>
          <a:prstGeom prst="rect">
            <a:avLst/>
          </a:prstGeom>
        </p:spPr>
      </p:pic>
      <p:sp>
        <p:nvSpPr>
          <p:cNvPr id="55" name="TextBox 54">
            <a:extLst>
              <a:ext uri="{FF2B5EF4-FFF2-40B4-BE49-F238E27FC236}">
                <a16:creationId xmlns:a16="http://schemas.microsoft.com/office/drawing/2014/main" id="{8A289F67-7B05-CCFF-2986-3AA1E2F57FF4}"/>
              </a:ext>
            </a:extLst>
          </p:cNvPr>
          <p:cNvSpPr txBox="1"/>
          <p:nvPr/>
        </p:nvSpPr>
        <p:spPr>
          <a:xfrm>
            <a:off x="699118" y="2584326"/>
            <a:ext cx="3253135" cy="646331"/>
          </a:xfrm>
          <a:prstGeom prst="rect">
            <a:avLst/>
          </a:prstGeom>
          <a:noFill/>
        </p:spPr>
        <p:txBody>
          <a:bodyPr wrap="none" rtlCol="0">
            <a:spAutoFit/>
          </a:bodyPr>
          <a:lstStyle/>
          <a:p>
            <a:r>
              <a:rPr lang="en-US" dirty="0"/>
              <a:t>Collider RF integration at point H</a:t>
            </a:r>
          </a:p>
          <a:p>
            <a:r>
              <a:rPr lang="en-US" dirty="0"/>
              <a:t>(Z, WW and ZH operation)</a:t>
            </a:r>
            <a:endParaRPr lang="en-GB" dirty="0"/>
          </a:p>
        </p:txBody>
      </p:sp>
      <p:pic>
        <p:nvPicPr>
          <p:cNvPr id="56" name="image_0">
            <a:extLst>
              <a:ext uri="{FF2B5EF4-FFF2-40B4-BE49-F238E27FC236}">
                <a16:creationId xmlns:a16="http://schemas.microsoft.com/office/drawing/2014/main" id="{E05762CA-A30F-2E22-B82B-0D940B6CCDF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83573" r="3441"/>
          <a:stretch/>
        </p:blipFill>
        <p:spPr bwMode="auto">
          <a:xfrm>
            <a:off x="943654" y="6269104"/>
            <a:ext cx="9084365" cy="61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image_0">
            <a:extLst>
              <a:ext uri="{FF2B5EF4-FFF2-40B4-BE49-F238E27FC236}">
                <a16:creationId xmlns:a16="http://schemas.microsoft.com/office/drawing/2014/main" id="{D87EB2F9-6706-ADC1-91F3-F875C30F49B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4874" r="3441" b="62371"/>
          <a:stretch/>
        </p:blipFill>
        <p:spPr bwMode="auto">
          <a:xfrm>
            <a:off x="1036967" y="4922621"/>
            <a:ext cx="8724113" cy="118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TextBox 57">
            <a:extLst>
              <a:ext uri="{FF2B5EF4-FFF2-40B4-BE49-F238E27FC236}">
                <a16:creationId xmlns:a16="http://schemas.microsoft.com/office/drawing/2014/main" id="{3B1CD1E4-C633-CE80-8DBD-4164EC936499}"/>
              </a:ext>
            </a:extLst>
          </p:cNvPr>
          <p:cNvSpPr txBox="1"/>
          <p:nvPr/>
        </p:nvSpPr>
        <p:spPr>
          <a:xfrm>
            <a:off x="3212833" y="6010955"/>
            <a:ext cx="5324741" cy="369332"/>
          </a:xfrm>
          <a:prstGeom prst="rect">
            <a:avLst/>
          </a:prstGeom>
          <a:noFill/>
        </p:spPr>
        <p:txBody>
          <a:bodyPr wrap="square" rtlCol="0">
            <a:spAutoFit/>
          </a:bodyPr>
          <a:lstStyle/>
          <a:p>
            <a:r>
              <a:rPr lang="en-US" dirty="0">
                <a:solidFill>
                  <a:schemeClr val="accent5">
                    <a:lumMod val="40000"/>
                    <a:lumOff val="60000"/>
                  </a:schemeClr>
                </a:solidFill>
              </a:rPr>
              <a:t>extra year of operation thanks to single RF system</a:t>
            </a:r>
            <a:endParaRPr lang="en-GB" dirty="0">
              <a:solidFill>
                <a:schemeClr val="accent5">
                  <a:lumMod val="40000"/>
                  <a:lumOff val="60000"/>
                </a:schemeClr>
              </a:solidFill>
            </a:endParaRPr>
          </a:p>
        </p:txBody>
      </p:sp>
      <p:sp>
        <p:nvSpPr>
          <p:cNvPr id="61" name="TextBox 60">
            <a:extLst>
              <a:ext uri="{FF2B5EF4-FFF2-40B4-BE49-F238E27FC236}">
                <a16:creationId xmlns:a16="http://schemas.microsoft.com/office/drawing/2014/main" id="{38A39C87-4D33-EC23-DC4C-0D9AAB351E28}"/>
              </a:ext>
            </a:extLst>
          </p:cNvPr>
          <p:cNvSpPr txBox="1"/>
          <p:nvPr/>
        </p:nvSpPr>
        <p:spPr>
          <a:xfrm>
            <a:off x="7883841" y="2751823"/>
            <a:ext cx="3225819" cy="646331"/>
          </a:xfrm>
          <a:prstGeom prst="rect">
            <a:avLst/>
          </a:prstGeom>
          <a:noFill/>
        </p:spPr>
        <p:txBody>
          <a:bodyPr wrap="none" rtlCol="0">
            <a:spAutoFit/>
          </a:bodyPr>
          <a:lstStyle/>
          <a:p>
            <a:r>
              <a:rPr lang="en-US" dirty="0"/>
              <a:t>Beam crossing and combination </a:t>
            </a:r>
          </a:p>
          <a:p>
            <a:r>
              <a:rPr lang="en-US" dirty="0"/>
              <a:t>at RF section in point H</a:t>
            </a:r>
            <a:endParaRPr lang="en-GB" dirty="0"/>
          </a:p>
        </p:txBody>
      </p:sp>
      <p:graphicFrame>
        <p:nvGraphicFramePr>
          <p:cNvPr id="2" name="Table 1">
            <a:extLst>
              <a:ext uri="{FF2B5EF4-FFF2-40B4-BE49-F238E27FC236}">
                <a16:creationId xmlns:a16="http://schemas.microsoft.com/office/drawing/2014/main" id="{5BB1D251-7CEC-A0D2-C3EB-906AE6DD01CF}"/>
              </a:ext>
            </a:extLst>
          </p:cNvPr>
          <p:cNvGraphicFramePr>
            <a:graphicFrameLocks noGrp="1"/>
          </p:cNvGraphicFramePr>
          <p:nvPr>
            <p:extLst>
              <p:ext uri="{D42A27DB-BD31-4B8C-83A1-F6EECF244321}">
                <p14:modId xmlns:p14="http://schemas.microsoft.com/office/powerpoint/2010/main" val="3073786382"/>
              </p:ext>
            </p:extLst>
          </p:nvPr>
        </p:nvGraphicFramePr>
        <p:xfrm>
          <a:off x="8672770" y="758931"/>
          <a:ext cx="3519230" cy="1920240"/>
        </p:xfrm>
        <a:graphic>
          <a:graphicData uri="http://schemas.openxmlformats.org/drawingml/2006/table">
            <a:tbl>
              <a:tblPr firstRow="1" bandRow="1">
                <a:tableStyleId>{E8034E78-7F5D-4C2E-B375-FC64B27BC917}</a:tableStyleId>
              </a:tblPr>
              <a:tblGrid>
                <a:gridCol w="426523">
                  <a:extLst>
                    <a:ext uri="{9D8B030D-6E8A-4147-A177-3AD203B41FA5}">
                      <a16:colId xmlns:a16="http://schemas.microsoft.com/office/drawing/2014/main" val="4252717736"/>
                    </a:ext>
                  </a:extLst>
                </a:gridCol>
                <a:gridCol w="1085701">
                  <a:extLst>
                    <a:ext uri="{9D8B030D-6E8A-4147-A177-3AD203B41FA5}">
                      <a16:colId xmlns:a16="http://schemas.microsoft.com/office/drawing/2014/main" val="2544991924"/>
                    </a:ext>
                  </a:extLst>
                </a:gridCol>
                <a:gridCol w="930972">
                  <a:extLst>
                    <a:ext uri="{9D8B030D-6E8A-4147-A177-3AD203B41FA5}">
                      <a16:colId xmlns:a16="http://schemas.microsoft.com/office/drawing/2014/main" val="3221883107"/>
                    </a:ext>
                  </a:extLst>
                </a:gridCol>
                <a:gridCol w="1076034">
                  <a:extLst>
                    <a:ext uri="{9D8B030D-6E8A-4147-A177-3AD203B41FA5}">
                      <a16:colId xmlns:a16="http://schemas.microsoft.com/office/drawing/2014/main" val="2010679182"/>
                    </a:ext>
                  </a:extLst>
                </a:gridCol>
              </a:tblGrid>
              <a:tr h="488096">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endParaRPr lang="en-GB" sz="16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600" dirty="0"/>
                        <a:t>Energy (GeV)</a:t>
                      </a:r>
                      <a:endParaRPr lang="en-GB" sz="16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600" dirty="0"/>
                        <a:t>Current (mA)</a:t>
                      </a:r>
                      <a:endParaRPr lang="en-GB" sz="16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600" dirty="0"/>
                        <a:t>RF voltage (GV)</a:t>
                      </a:r>
                      <a:endParaRPr lang="en-GB" sz="1600" dirty="0"/>
                    </a:p>
                  </a:txBody>
                  <a:tcPr>
                    <a:solidFill>
                      <a:schemeClr val="tx2">
                        <a:lumMod val="60000"/>
                        <a:lumOff val="40000"/>
                      </a:schemeClr>
                    </a:solidFill>
                  </a:tcPr>
                </a:tc>
                <a:extLst>
                  <a:ext uri="{0D108BD9-81ED-4DB2-BD59-A6C34878D82A}">
                    <a16:rowId xmlns:a16="http://schemas.microsoft.com/office/drawing/2014/main" val="3849403144"/>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Z</a:t>
                      </a:r>
                      <a:endParaRPr lang="en-GB" sz="16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45.6</a:t>
                      </a:r>
                      <a:endParaRPr lang="en-GB" sz="16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1280</a:t>
                      </a:r>
                      <a:endParaRPr lang="en-GB" sz="16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0.08</a:t>
                      </a:r>
                      <a:endParaRPr lang="en-GB" sz="1600" dirty="0"/>
                    </a:p>
                  </a:txBody>
                  <a:tcPr>
                    <a:solidFill>
                      <a:schemeClr val="tx2">
                        <a:lumMod val="20000"/>
                        <a:lumOff val="80000"/>
                      </a:schemeClr>
                    </a:solidFill>
                  </a:tcPr>
                </a:tc>
                <a:extLst>
                  <a:ext uri="{0D108BD9-81ED-4DB2-BD59-A6C34878D82A}">
                    <a16:rowId xmlns:a16="http://schemas.microsoft.com/office/drawing/2014/main" val="176597485"/>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W</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80</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135</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a:t>
                      </a:r>
                      <a:endParaRPr lang="en-GB" sz="1600" dirty="0"/>
                    </a:p>
                  </a:txBody>
                  <a:tcPr/>
                </a:tc>
                <a:extLst>
                  <a:ext uri="{0D108BD9-81ED-4DB2-BD59-A6C34878D82A}">
                    <a16:rowId xmlns:a16="http://schemas.microsoft.com/office/drawing/2014/main" val="2697709237"/>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H</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120</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26.7</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2.08</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extLst>
                  <a:ext uri="{0D108BD9-81ED-4DB2-BD59-A6C34878D82A}">
                    <a16:rowId xmlns:a16="http://schemas.microsoft.com/office/drawing/2014/main" val="57657447"/>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err="1"/>
                        <a:t>ttb</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182.5</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5</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11.67</a:t>
                      </a:r>
                      <a:endParaRPr lang="en-GB" sz="1600" dirty="0"/>
                    </a:p>
                  </a:txBody>
                  <a:tcPr/>
                </a:tc>
                <a:extLst>
                  <a:ext uri="{0D108BD9-81ED-4DB2-BD59-A6C34878D82A}">
                    <a16:rowId xmlns:a16="http://schemas.microsoft.com/office/drawing/2014/main" val="1210711549"/>
                  </a:ext>
                </a:extLst>
              </a:tr>
            </a:tbl>
          </a:graphicData>
        </a:graphic>
      </p:graphicFrame>
    </p:spTree>
    <p:extLst>
      <p:ext uri="{BB962C8B-B14F-4D97-AF65-F5344CB8AC3E}">
        <p14:creationId xmlns:p14="http://schemas.microsoft.com/office/powerpoint/2010/main" val="11623326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2323E53E-016E-381F-C950-4700E05C756E}"/>
              </a:ext>
            </a:extLst>
          </p:cNvPr>
          <p:cNvPicPr>
            <a:picLocks noChangeAspect="1"/>
          </p:cNvPicPr>
          <p:nvPr/>
        </p:nvPicPr>
        <p:blipFill>
          <a:blip r:embed="rId2"/>
          <a:stretch>
            <a:fillRect/>
          </a:stretch>
        </p:blipFill>
        <p:spPr>
          <a:xfrm>
            <a:off x="3959116" y="2842951"/>
            <a:ext cx="5233601" cy="3399905"/>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RF R&amp;D activities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C87FD750-1B08-439C-9D7C-C6AEE9EA8CD9}"/>
              </a:ext>
            </a:extLst>
          </p:cNvPr>
          <p:cNvSpPr txBox="1"/>
          <p:nvPr/>
        </p:nvSpPr>
        <p:spPr>
          <a:xfrm>
            <a:off x="416915" y="755277"/>
            <a:ext cx="11775085"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panose="020F0502020204030204"/>
                <a:ea typeface="+mn-ea"/>
                <a:cs typeface="+mn-cs"/>
              </a:rPr>
              <a:t>RF system R&amp;D is key for increasing energy efficiency of FCC-</a:t>
            </a:r>
            <a:r>
              <a:rPr kumimoji="0" lang="en-GB" sz="2400" b="1" i="0" u="none" strike="noStrike" kern="1200" cap="none" spc="0" normalizeH="0" baseline="0" noProof="0" dirty="0" err="1">
                <a:ln>
                  <a:noFill/>
                </a:ln>
                <a:solidFill>
                  <a:srgbClr val="0C377B"/>
                </a:solidFill>
                <a:effectLst/>
                <a:uLnTx/>
                <a:uFillTx/>
                <a:latin typeface="Calibri" panose="020F0502020204030204"/>
                <a:ea typeface="+mn-ea"/>
                <a:cs typeface="+mn-cs"/>
              </a:rPr>
              <a:t>ee</a:t>
            </a:r>
            <a:endParaRPr kumimoji="0" lang="en-GB" sz="24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C377B"/>
                </a:solidFill>
                <a:effectLst/>
                <a:uLnTx/>
                <a:uFillTx/>
                <a:latin typeface="Calibri" panose="020F0502020204030204"/>
                <a:ea typeface="+mn-ea"/>
                <a:cs typeface="+mn-cs"/>
              </a:rPr>
              <a:t>Nb on Cu 400 MHz cavities (KEK as R&amp;D partner), seamless cavity production, coating techniques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C377B"/>
                </a:solidFill>
                <a:effectLst/>
                <a:uLnTx/>
                <a:uFillTx/>
                <a:latin typeface="Calibri" panose="020F0502020204030204"/>
                <a:ea typeface="+mn-ea"/>
                <a:cs typeface="+mn-cs"/>
              </a:rPr>
              <a:t>Bulk Nb 800 MHz cavities and cryomodule, surface treatment techniques (JLAB, FNAL as R&amp;D partners)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C377B"/>
                </a:solidFill>
                <a:effectLst/>
                <a:uLnTx/>
                <a:uFillTx/>
                <a:latin typeface="Calibri" panose="020F0502020204030204"/>
                <a:ea typeface="+mn-ea"/>
                <a:cs typeface="+mn-cs"/>
              </a:rPr>
              <a:t>RF power source R&amp;D in synergy with HL-LHC.</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77085788-3E74-3042-893F-679ADF4ACA4C}"/>
              </a:ext>
            </a:extLst>
          </p:cNvPr>
          <p:cNvSpPr/>
          <p:nvPr/>
        </p:nvSpPr>
        <p:spPr>
          <a:xfrm flipH="1">
            <a:off x="9202146" y="2111438"/>
            <a:ext cx="2540696"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3399"/>
                </a:solidFill>
                <a:effectLst/>
                <a:uLnTx/>
                <a:uFillTx/>
                <a:latin typeface="Calibri"/>
                <a:ea typeface="+mn-ea"/>
                <a:cs typeface="+mn-cs"/>
              </a:rPr>
              <a:t>400 MHz</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err="1">
                <a:ln>
                  <a:noFill/>
                </a:ln>
                <a:solidFill>
                  <a:srgbClr val="003399"/>
                </a:solidFill>
                <a:effectLst/>
                <a:uLnTx/>
                <a:uFillTx/>
                <a:latin typeface="Calibri"/>
                <a:ea typeface="+mn-ea"/>
                <a:cs typeface="+mn-cs"/>
              </a:rPr>
              <a:t>monoblock</a:t>
            </a:r>
            <a:r>
              <a:rPr kumimoji="0" lang="en-US" sz="2000" b="1" i="0" u="none" strike="noStrike" kern="1200" cap="none" spc="0" normalizeH="0" baseline="0" noProof="0" dirty="0">
                <a:ln>
                  <a:noFill/>
                </a:ln>
                <a:solidFill>
                  <a:srgbClr val="003399"/>
                </a:solidFill>
                <a:effectLst/>
                <a:uLnTx/>
                <a:uFillTx/>
                <a:latin typeface="Calibri"/>
                <a:ea typeface="+mn-ea"/>
                <a:cs typeface="+mn-cs"/>
              </a:rPr>
              <a:t> prototype</a:t>
            </a:r>
          </a:p>
        </p:txBody>
      </p:sp>
      <p:sp>
        <p:nvSpPr>
          <p:cNvPr id="8" name="Rectangle 7">
            <a:extLst>
              <a:ext uri="{FF2B5EF4-FFF2-40B4-BE49-F238E27FC236}">
                <a16:creationId xmlns:a16="http://schemas.microsoft.com/office/drawing/2014/main" id="{2D47520D-D9BE-34A0-E4C5-0489A3998B78}"/>
              </a:ext>
            </a:extLst>
          </p:cNvPr>
          <p:cNvSpPr/>
          <p:nvPr/>
        </p:nvSpPr>
        <p:spPr>
          <a:xfrm flipH="1">
            <a:off x="4627911" y="2218305"/>
            <a:ext cx="3384020"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3399"/>
                </a:solidFill>
                <a:effectLst/>
                <a:uLnTx/>
                <a:uFillTx/>
                <a:latin typeface="Calibri"/>
                <a:ea typeface="+mn-ea"/>
                <a:cs typeface="+mn-cs"/>
              </a:rPr>
              <a:t>high-efficiency klystron R&amp;D</a:t>
            </a:r>
          </a:p>
        </p:txBody>
      </p:sp>
      <p:pic>
        <p:nvPicPr>
          <p:cNvPr id="3" name="Picture 2" descr="A large round copper object on a metal surface&#10;&#10;Description automatically generated">
            <a:extLst>
              <a:ext uri="{FF2B5EF4-FFF2-40B4-BE49-F238E27FC236}">
                <a16:creationId xmlns:a16="http://schemas.microsoft.com/office/drawing/2014/main" id="{3AB463CB-975C-616C-7FAE-D7C24713419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91" t="10807" r="-291" b="-737"/>
          <a:stretch/>
        </p:blipFill>
        <p:spPr bwMode="auto">
          <a:xfrm>
            <a:off x="8901699" y="4677586"/>
            <a:ext cx="3141591" cy="2120760"/>
          </a:xfrm>
          <a:prstGeom prst="rect">
            <a:avLst/>
          </a:prstGeom>
          <a:noFill/>
          <a:ln>
            <a:noFill/>
          </a:ln>
        </p:spPr>
      </p:pic>
      <p:pic>
        <p:nvPicPr>
          <p:cNvPr id="10" name="Picture 9" descr="A close-up of a machine&#10;&#10;Description automatically generated">
            <a:extLst>
              <a:ext uri="{FF2B5EF4-FFF2-40B4-BE49-F238E27FC236}">
                <a16:creationId xmlns:a16="http://schemas.microsoft.com/office/drawing/2014/main" id="{22A1B53A-2BF1-2B18-67A9-97A889FCD089}"/>
              </a:ext>
            </a:extLst>
          </p:cNvPr>
          <p:cNvPicPr>
            <a:picLocks noChangeAspect="1"/>
          </p:cNvPicPr>
          <p:nvPr/>
        </p:nvPicPr>
        <p:blipFill>
          <a:blip r:embed="rId5"/>
          <a:stretch>
            <a:fillRect/>
          </a:stretch>
        </p:blipFill>
        <p:spPr>
          <a:xfrm>
            <a:off x="8901699" y="2787559"/>
            <a:ext cx="3141591" cy="1769764"/>
          </a:xfrm>
          <a:prstGeom prst="rect">
            <a:avLst/>
          </a:prstGeom>
        </p:spPr>
      </p:pic>
      <p:pic>
        <p:nvPicPr>
          <p:cNvPr id="4" name="Picture 3">
            <a:extLst>
              <a:ext uri="{FF2B5EF4-FFF2-40B4-BE49-F238E27FC236}">
                <a16:creationId xmlns:a16="http://schemas.microsoft.com/office/drawing/2014/main" id="{B834E450-28EF-11AA-F437-477197F4A36B}"/>
              </a:ext>
            </a:extLst>
          </p:cNvPr>
          <p:cNvPicPr>
            <a:picLocks noChangeAspect="1"/>
          </p:cNvPicPr>
          <p:nvPr/>
        </p:nvPicPr>
        <p:blipFill rotWithShape="1">
          <a:blip r:embed="rId6"/>
          <a:srcRect t="11365" r="39439" b="4106"/>
          <a:stretch/>
        </p:blipFill>
        <p:spPr>
          <a:xfrm>
            <a:off x="73947" y="3983544"/>
            <a:ext cx="3537746" cy="2814801"/>
          </a:xfrm>
          <a:prstGeom prst="rect">
            <a:avLst/>
          </a:prstGeom>
        </p:spPr>
      </p:pic>
      <p:sp>
        <p:nvSpPr>
          <p:cNvPr id="11" name="TextBox 10">
            <a:extLst>
              <a:ext uri="{FF2B5EF4-FFF2-40B4-BE49-F238E27FC236}">
                <a16:creationId xmlns:a16="http://schemas.microsoft.com/office/drawing/2014/main" id="{9B516FEC-C218-9ADB-20B9-21D8033CC567}"/>
              </a:ext>
            </a:extLst>
          </p:cNvPr>
          <p:cNvSpPr txBox="1"/>
          <p:nvPr/>
        </p:nvSpPr>
        <p:spPr>
          <a:xfrm>
            <a:off x="108486" y="2184744"/>
            <a:ext cx="4071584" cy="707886"/>
          </a:xfrm>
          <a:prstGeom prst="rect">
            <a:avLst/>
          </a:prstGeom>
        </p:spPr>
        <p:txBody>
          <a:bodyPr wrap="square">
            <a:spAutoFit/>
          </a:bodyPr>
          <a:lstStyle>
            <a:defPPr>
              <a:defRPr lang="en-US"/>
            </a:defPPr>
            <a:lvl1pPr algn="ctr">
              <a:defRPr sz="2000" b="1">
                <a:solidFill>
                  <a:srgbClr val="003399"/>
                </a:solidFill>
                <a:latin typeface="Calibri"/>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3399"/>
                </a:solidFill>
                <a:effectLst/>
                <a:uLnTx/>
                <a:uFillTx/>
                <a:latin typeface="Calibri"/>
                <a:ea typeface="+mn-ea"/>
                <a:cs typeface="+mn-cs"/>
              </a:rPr>
              <a:t>5-cell 800 MHz cavity development collaboration with JLAB</a:t>
            </a:r>
          </a:p>
        </p:txBody>
      </p:sp>
      <p:pic>
        <p:nvPicPr>
          <p:cNvPr id="13" name="Picture 12">
            <a:extLst>
              <a:ext uri="{FF2B5EF4-FFF2-40B4-BE49-F238E27FC236}">
                <a16:creationId xmlns:a16="http://schemas.microsoft.com/office/drawing/2014/main" id="{87C41080-1859-CF7E-0B59-8B00181E2B51}"/>
              </a:ext>
            </a:extLst>
          </p:cNvPr>
          <p:cNvPicPr>
            <a:picLocks noChangeAspect="1"/>
          </p:cNvPicPr>
          <p:nvPr/>
        </p:nvPicPr>
        <p:blipFill rotWithShape="1">
          <a:blip r:embed="rId7"/>
          <a:srcRect l="8231" r="8789" b="18630"/>
          <a:stretch/>
        </p:blipFill>
        <p:spPr>
          <a:xfrm>
            <a:off x="818136" y="2814455"/>
            <a:ext cx="2472166" cy="1410621"/>
          </a:xfrm>
          <a:prstGeom prst="rect">
            <a:avLst/>
          </a:prstGeom>
        </p:spPr>
      </p:pic>
      <p:pic>
        <p:nvPicPr>
          <p:cNvPr id="15" name="Picture 14">
            <a:extLst>
              <a:ext uri="{FF2B5EF4-FFF2-40B4-BE49-F238E27FC236}">
                <a16:creationId xmlns:a16="http://schemas.microsoft.com/office/drawing/2014/main" id="{A991525A-3810-7B36-8448-3C62B64D86C2}"/>
              </a:ext>
            </a:extLst>
          </p:cNvPr>
          <p:cNvPicPr>
            <a:picLocks noChangeAspect="1"/>
          </p:cNvPicPr>
          <p:nvPr/>
        </p:nvPicPr>
        <p:blipFill>
          <a:blip r:embed="rId8"/>
          <a:stretch>
            <a:fillRect/>
          </a:stretch>
        </p:blipFill>
        <p:spPr>
          <a:xfrm>
            <a:off x="466673" y="5326313"/>
            <a:ext cx="2027905" cy="1148152"/>
          </a:xfrm>
          <a:prstGeom prst="rect">
            <a:avLst/>
          </a:prstGeom>
        </p:spPr>
      </p:pic>
    </p:spTree>
    <p:extLst>
      <p:ext uri="{BB962C8B-B14F-4D97-AF65-F5344CB8AC3E}">
        <p14:creationId xmlns:p14="http://schemas.microsoft.com/office/powerpoint/2010/main" val="5091749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Optimized injector concept and parameters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04" name="TextBox 203">
            <a:extLst>
              <a:ext uri="{FF2B5EF4-FFF2-40B4-BE49-F238E27FC236}">
                <a16:creationId xmlns:a16="http://schemas.microsoft.com/office/drawing/2014/main" id="{E4D019DB-2306-CA1C-0B52-28FD7FB87DEC}"/>
              </a:ext>
            </a:extLst>
          </p:cNvPr>
          <p:cNvSpPr txBox="1"/>
          <p:nvPr/>
        </p:nvSpPr>
        <p:spPr>
          <a:xfrm>
            <a:off x="84814" y="825828"/>
            <a:ext cx="12022372" cy="5858014"/>
          </a:xfrm>
          <a:prstGeom prst="rect">
            <a:avLst/>
          </a:prstGeom>
          <a:noFill/>
        </p:spPr>
        <p:txBody>
          <a:bodyPr wrap="square" rtlCol="0">
            <a:spAutoFit/>
          </a:bodyPr>
          <a:lstStyle/>
          <a:p>
            <a:pPr>
              <a:spcBef>
                <a:spcPts val="800"/>
              </a:spcBef>
            </a:pPr>
            <a:r>
              <a:rPr lang="en-US" sz="2000" b="1" dirty="0">
                <a:solidFill>
                  <a:srgbClr val="0C377B"/>
                </a:solidFill>
              </a:rPr>
              <a:t>2023/24 mid-term review recommendations to reduce gradients and repetition rate </a:t>
            </a:r>
            <a:r>
              <a:rPr lang="en-US" sz="2000" b="1" dirty="0">
                <a:solidFill>
                  <a:srgbClr val="0C377B"/>
                </a:solidFill>
                <a:sym typeface="Wingdings" pitchFamily="2" charset="2"/>
              </a:rPr>
              <a:t></a:t>
            </a:r>
            <a:r>
              <a:rPr lang="en-US" sz="2000" b="1" dirty="0">
                <a:solidFill>
                  <a:srgbClr val="0C377B"/>
                </a:solidFill>
              </a:rPr>
              <a:t> new linac optimization in terms of cost and power density</a:t>
            </a: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539750" lvl="1" indent="-309563">
              <a:spcBef>
                <a:spcPts val="800"/>
              </a:spcBef>
              <a:buFont typeface="Arial" panose="020B0604020202020204" pitchFamily="34" charset="0"/>
              <a:buChar char="•"/>
            </a:pPr>
            <a:r>
              <a:rPr lang="en-US" dirty="0">
                <a:solidFill>
                  <a:srgbClr val="0C377B"/>
                </a:solidFill>
              </a:rPr>
              <a:t>Overall power consumption (for linacs) is reduced by </a:t>
            </a:r>
            <a:r>
              <a:rPr lang="en-US" b="1" dirty="0">
                <a:solidFill>
                  <a:srgbClr val="0C377B"/>
                </a:solidFill>
              </a:rPr>
              <a:t>more than a factor 3 </a:t>
            </a:r>
            <a:r>
              <a:rPr lang="en-US" dirty="0">
                <a:solidFill>
                  <a:srgbClr val="0C377B"/>
                </a:solidFill>
              </a:rPr>
              <a:t>by means of:</a:t>
            </a:r>
          </a:p>
          <a:p>
            <a:pPr marL="996950" lvl="2" indent="-309563">
              <a:spcBef>
                <a:spcPts val="800"/>
              </a:spcBef>
              <a:buFont typeface="Arial" panose="020B0604020202020204" pitchFamily="34" charset="0"/>
              <a:buChar char="•"/>
            </a:pPr>
            <a:r>
              <a:rPr lang="en-US" dirty="0">
                <a:solidFill>
                  <a:srgbClr val="0C377B"/>
                </a:solidFill>
              </a:rPr>
              <a:t>new accelerating structures with higher shunt impedance;</a:t>
            </a:r>
          </a:p>
          <a:p>
            <a:pPr marL="996950" lvl="2" indent="-309563">
              <a:spcBef>
                <a:spcPts val="800"/>
              </a:spcBef>
              <a:buFont typeface="Arial" panose="020B0604020202020204" pitchFamily="34" charset="0"/>
              <a:buChar char="•"/>
            </a:pPr>
            <a:r>
              <a:rPr lang="en-US" dirty="0">
                <a:solidFill>
                  <a:srgbClr val="0C377B"/>
                </a:solidFill>
              </a:rPr>
              <a:t>lower gradient (29.5 MV/m </a:t>
            </a:r>
            <a:r>
              <a:rPr lang="en-US" dirty="0">
                <a:solidFill>
                  <a:srgbClr val="0C377B"/>
                </a:solidFill>
                <a:sym typeface="Wingdings" pitchFamily="2" charset="2"/>
              </a:rPr>
              <a:t> 22.5/20.5 MV/m);</a:t>
            </a:r>
          </a:p>
          <a:p>
            <a:pPr marL="996950" lvl="2" indent="-309563">
              <a:spcBef>
                <a:spcPts val="800"/>
              </a:spcBef>
              <a:buFont typeface="Arial" panose="020B0604020202020204" pitchFamily="34" charset="0"/>
              <a:buChar char="•"/>
            </a:pPr>
            <a:r>
              <a:rPr lang="en-US" dirty="0">
                <a:solidFill>
                  <a:srgbClr val="0C377B"/>
                </a:solidFill>
                <a:sym typeface="Wingdings" pitchFamily="2" charset="2"/>
              </a:rPr>
              <a:t>lower repetition rate (200/400 Hz  100 Hz).</a:t>
            </a:r>
          </a:p>
          <a:p>
            <a:pPr marL="539750" lvl="1" indent="-309563">
              <a:spcBef>
                <a:spcPts val="800"/>
              </a:spcBef>
              <a:buFont typeface="Arial" panose="020B0604020202020204" pitchFamily="34" charset="0"/>
              <a:buChar char="•"/>
            </a:pPr>
            <a:r>
              <a:rPr lang="en-US" dirty="0">
                <a:solidFill>
                  <a:srgbClr val="0C377B"/>
                </a:solidFill>
              </a:rPr>
              <a:t>Repetition rate of </a:t>
            </a:r>
            <a:r>
              <a:rPr lang="en-US" b="1" dirty="0">
                <a:solidFill>
                  <a:srgbClr val="0C377B"/>
                </a:solidFill>
              </a:rPr>
              <a:t>100 Hz with 4 bunches </a:t>
            </a:r>
            <a:r>
              <a:rPr lang="en-US" dirty="0">
                <a:solidFill>
                  <a:srgbClr val="0C377B"/>
                </a:solidFill>
              </a:rPr>
              <a:t>per rf pulse</a:t>
            </a:r>
            <a:endParaRPr lang="en-US" dirty="0">
              <a:solidFill>
                <a:srgbClr val="0C377B"/>
              </a:solidFill>
              <a:sym typeface="Wingdings" pitchFamily="2" charset="2"/>
            </a:endParaRPr>
          </a:p>
          <a:p>
            <a:pPr marL="539750" lvl="1" indent="-309563">
              <a:spcBef>
                <a:spcPts val="800"/>
              </a:spcBef>
              <a:buFont typeface="Arial" panose="020B0604020202020204" pitchFamily="34" charset="0"/>
              <a:buChar char="•"/>
            </a:pPr>
            <a:r>
              <a:rPr lang="en-US" dirty="0">
                <a:solidFill>
                  <a:srgbClr val="0C377B"/>
                </a:solidFill>
              </a:rPr>
              <a:t>New layout: </a:t>
            </a:r>
            <a:r>
              <a:rPr lang="en-US" b="1" dirty="0">
                <a:solidFill>
                  <a:srgbClr val="0C377B"/>
                </a:solidFill>
              </a:rPr>
              <a:t>Damping Ring at higher energy 2.86 GeV</a:t>
            </a:r>
            <a:r>
              <a:rPr lang="en-US" dirty="0">
                <a:solidFill>
                  <a:srgbClr val="0C377B"/>
                </a:solidFill>
              </a:rPr>
              <a:t>, no common linac with 2x repetition rate.</a:t>
            </a:r>
            <a:endParaRPr lang="en-US" sz="1600" dirty="0">
              <a:solidFill>
                <a:srgbClr val="0C377B"/>
              </a:solidFill>
            </a:endParaRPr>
          </a:p>
        </p:txBody>
      </p:sp>
      <p:pic>
        <p:nvPicPr>
          <p:cNvPr id="4" name="Picture 3">
            <a:extLst>
              <a:ext uri="{FF2B5EF4-FFF2-40B4-BE49-F238E27FC236}">
                <a16:creationId xmlns:a16="http://schemas.microsoft.com/office/drawing/2014/main" id="{158A6BB9-1181-71D2-3570-8167648BD482}"/>
              </a:ext>
            </a:extLst>
          </p:cNvPr>
          <p:cNvPicPr>
            <a:picLocks noChangeAspect="1"/>
          </p:cNvPicPr>
          <p:nvPr/>
        </p:nvPicPr>
        <p:blipFill>
          <a:blip r:embed="rId4"/>
          <a:stretch>
            <a:fillRect/>
          </a:stretch>
        </p:blipFill>
        <p:spPr>
          <a:xfrm>
            <a:off x="792889" y="1612547"/>
            <a:ext cx="10344045" cy="2676976"/>
          </a:xfrm>
          <a:prstGeom prst="rect">
            <a:avLst/>
          </a:prstGeom>
        </p:spPr>
      </p:pic>
    </p:spTree>
    <p:extLst>
      <p:ext uri="{BB962C8B-B14F-4D97-AF65-F5344CB8AC3E}">
        <p14:creationId xmlns:p14="http://schemas.microsoft.com/office/powerpoint/2010/main" val="198696233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Optimised</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injector implementation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Prevessin</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site</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4" name="Picture 3">
            <a:extLst>
              <a:ext uri="{FF2B5EF4-FFF2-40B4-BE49-F238E27FC236}">
                <a16:creationId xmlns:a16="http://schemas.microsoft.com/office/drawing/2014/main" id="{8AC12577-BA86-29B8-D959-DB732E9DF1A4}"/>
              </a:ext>
            </a:extLst>
          </p:cNvPr>
          <p:cNvPicPr>
            <a:picLocks noChangeAspect="1"/>
          </p:cNvPicPr>
          <p:nvPr/>
        </p:nvPicPr>
        <p:blipFill>
          <a:blip r:embed="rId3"/>
          <a:stretch>
            <a:fillRect/>
          </a:stretch>
        </p:blipFill>
        <p:spPr>
          <a:xfrm rot="2827815">
            <a:off x="1446804" y="-878753"/>
            <a:ext cx="7268597" cy="7237634"/>
          </a:xfrm>
          <a:prstGeom prst="rect">
            <a:avLst/>
          </a:prstGeom>
        </p:spPr>
      </p:pic>
      <p:cxnSp>
        <p:nvCxnSpPr>
          <p:cNvPr id="8" name="Straight Arrow Connector 7">
            <a:extLst>
              <a:ext uri="{FF2B5EF4-FFF2-40B4-BE49-F238E27FC236}">
                <a16:creationId xmlns:a16="http://schemas.microsoft.com/office/drawing/2014/main" id="{60F3A0C2-7A1B-5D4E-2AD7-C3ACA7225EE1}"/>
              </a:ext>
            </a:extLst>
          </p:cNvPr>
          <p:cNvCxnSpPr>
            <a:cxnSpLocks/>
          </p:cNvCxnSpPr>
          <p:nvPr/>
        </p:nvCxnSpPr>
        <p:spPr>
          <a:xfrm flipV="1">
            <a:off x="7911352" y="3351110"/>
            <a:ext cx="0" cy="811314"/>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09DC135-3DA4-E803-9D10-BF32438F453F}"/>
              </a:ext>
            </a:extLst>
          </p:cNvPr>
          <p:cNvSpPr txBox="1"/>
          <p:nvPr/>
        </p:nvSpPr>
        <p:spPr>
          <a:xfrm>
            <a:off x="6779262" y="4162423"/>
            <a:ext cx="2262887" cy="338554"/>
          </a:xfrm>
          <a:prstGeom prst="rect">
            <a:avLst/>
          </a:prstGeom>
          <a:noFill/>
        </p:spPr>
        <p:txBody>
          <a:bodyPr wrap="square" rtlCol="0">
            <a:spAutoFit/>
          </a:bodyPr>
          <a:lstStyle/>
          <a:p>
            <a:r>
              <a:rPr lang="en-GB" sz="1600" dirty="0"/>
              <a:t>CERN Fenced Area</a:t>
            </a:r>
          </a:p>
        </p:txBody>
      </p:sp>
      <p:sp>
        <p:nvSpPr>
          <p:cNvPr id="12" name="TextBox 11">
            <a:extLst>
              <a:ext uri="{FF2B5EF4-FFF2-40B4-BE49-F238E27FC236}">
                <a16:creationId xmlns:a16="http://schemas.microsoft.com/office/drawing/2014/main" id="{BD3409E6-912B-B38D-A38E-7E06C4427D0B}"/>
              </a:ext>
            </a:extLst>
          </p:cNvPr>
          <p:cNvSpPr txBox="1"/>
          <p:nvPr/>
        </p:nvSpPr>
        <p:spPr>
          <a:xfrm>
            <a:off x="148770" y="3662144"/>
            <a:ext cx="1018546" cy="584775"/>
          </a:xfrm>
          <a:prstGeom prst="rect">
            <a:avLst/>
          </a:prstGeom>
          <a:noFill/>
        </p:spPr>
        <p:txBody>
          <a:bodyPr wrap="square" rtlCol="0">
            <a:spAutoFit/>
          </a:bodyPr>
          <a:lstStyle/>
          <a:p>
            <a:r>
              <a:rPr lang="en-GB" sz="1600" dirty="0"/>
              <a:t>Damping </a:t>
            </a:r>
          </a:p>
          <a:p>
            <a:r>
              <a:rPr lang="en-GB" sz="1600" dirty="0"/>
              <a:t>Ring</a:t>
            </a:r>
          </a:p>
        </p:txBody>
      </p:sp>
      <p:sp>
        <p:nvSpPr>
          <p:cNvPr id="13" name="TextBox 12">
            <a:extLst>
              <a:ext uri="{FF2B5EF4-FFF2-40B4-BE49-F238E27FC236}">
                <a16:creationId xmlns:a16="http://schemas.microsoft.com/office/drawing/2014/main" id="{863418FC-1CB2-4436-E204-869740D14008}"/>
              </a:ext>
            </a:extLst>
          </p:cNvPr>
          <p:cNvSpPr txBox="1"/>
          <p:nvPr/>
        </p:nvSpPr>
        <p:spPr>
          <a:xfrm>
            <a:off x="4227600" y="1668423"/>
            <a:ext cx="2219325" cy="338554"/>
          </a:xfrm>
          <a:prstGeom prst="rect">
            <a:avLst/>
          </a:prstGeom>
          <a:noFill/>
        </p:spPr>
        <p:txBody>
          <a:bodyPr wrap="square" rtlCol="0">
            <a:spAutoFit/>
          </a:bodyPr>
          <a:lstStyle/>
          <a:p>
            <a:r>
              <a:rPr lang="en-GB" sz="1600" dirty="0"/>
              <a:t>High Energy LINAC</a:t>
            </a:r>
          </a:p>
        </p:txBody>
      </p:sp>
      <p:cxnSp>
        <p:nvCxnSpPr>
          <p:cNvPr id="14" name="Straight Arrow Connector 13">
            <a:extLst>
              <a:ext uri="{FF2B5EF4-FFF2-40B4-BE49-F238E27FC236}">
                <a16:creationId xmlns:a16="http://schemas.microsoft.com/office/drawing/2014/main" id="{5AEE987A-7DC2-1818-AC18-1883CAFA3B4E}"/>
              </a:ext>
            </a:extLst>
          </p:cNvPr>
          <p:cNvCxnSpPr>
            <a:cxnSpLocks/>
          </p:cNvCxnSpPr>
          <p:nvPr/>
        </p:nvCxnSpPr>
        <p:spPr>
          <a:xfrm flipH="1">
            <a:off x="4802841" y="1999471"/>
            <a:ext cx="331134" cy="40572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6899DC5-EEF4-37FD-D781-7A12A8307A6F}"/>
              </a:ext>
            </a:extLst>
          </p:cNvPr>
          <p:cNvCxnSpPr>
            <a:cxnSpLocks/>
          </p:cNvCxnSpPr>
          <p:nvPr/>
        </p:nvCxnSpPr>
        <p:spPr>
          <a:xfrm flipV="1">
            <a:off x="638649" y="2739466"/>
            <a:ext cx="19394" cy="933845"/>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A82E692-4451-198A-D339-0CF603C8BB96}"/>
              </a:ext>
            </a:extLst>
          </p:cNvPr>
          <p:cNvSpPr txBox="1"/>
          <p:nvPr/>
        </p:nvSpPr>
        <p:spPr>
          <a:xfrm>
            <a:off x="88164" y="794440"/>
            <a:ext cx="11868149"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rgbClr val="0C377B"/>
                </a:solidFill>
              </a:rPr>
              <a:t>Good integration with existing CERN </a:t>
            </a:r>
            <a:r>
              <a:rPr lang="en-US" sz="2000" dirty="0" err="1">
                <a:solidFill>
                  <a:srgbClr val="0C377B"/>
                </a:solidFill>
              </a:rPr>
              <a:t>Prevessin</a:t>
            </a:r>
            <a:r>
              <a:rPr lang="en-US" sz="2000" dirty="0">
                <a:solidFill>
                  <a:srgbClr val="0C377B"/>
                </a:solidFill>
              </a:rPr>
              <a:t> Site and strongly reduced visibility from outside.</a:t>
            </a:r>
          </a:p>
          <a:p>
            <a:pPr marL="285750" indent="-285750">
              <a:buFont typeface="Arial" panose="020B0604020202020204" pitchFamily="34" charset="0"/>
              <a:buChar char="•"/>
            </a:pPr>
            <a:r>
              <a:rPr lang="en-US" sz="2000" dirty="0">
                <a:solidFill>
                  <a:srgbClr val="0C377B"/>
                </a:solidFill>
              </a:rPr>
              <a:t>Ideal connection to existing experimental halls.</a:t>
            </a:r>
          </a:p>
          <a:p>
            <a:pPr marL="285750" indent="-285750">
              <a:buFont typeface="Arial" panose="020B0604020202020204" pitchFamily="34" charset="0"/>
              <a:buChar char="•"/>
            </a:pPr>
            <a:r>
              <a:rPr lang="en-US" sz="2000" dirty="0">
                <a:solidFill>
                  <a:srgbClr val="0C377B"/>
                </a:solidFill>
              </a:rPr>
              <a:t>Good conditions for construction.</a:t>
            </a:r>
          </a:p>
        </p:txBody>
      </p:sp>
      <p:sp>
        <p:nvSpPr>
          <p:cNvPr id="19" name="TextBox 18">
            <a:extLst>
              <a:ext uri="{FF2B5EF4-FFF2-40B4-BE49-F238E27FC236}">
                <a16:creationId xmlns:a16="http://schemas.microsoft.com/office/drawing/2014/main" id="{FD51D02C-DD58-A82D-BD32-0D96F7215FC3}"/>
              </a:ext>
            </a:extLst>
          </p:cNvPr>
          <p:cNvSpPr txBox="1"/>
          <p:nvPr/>
        </p:nvSpPr>
        <p:spPr>
          <a:xfrm>
            <a:off x="93849" y="4625891"/>
            <a:ext cx="1985578" cy="584775"/>
          </a:xfrm>
          <a:prstGeom prst="rect">
            <a:avLst/>
          </a:prstGeom>
          <a:noFill/>
        </p:spPr>
        <p:txBody>
          <a:bodyPr wrap="square" rtlCol="0">
            <a:spAutoFit/>
          </a:bodyPr>
          <a:lstStyle/>
          <a:p>
            <a:r>
              <a:rPr lang="en-GB" sz="1600" dirty="0"/>
              <a:t>Entrance CERN </a:t>
            </a:r>
            <a:r>
              <a:rPr lang="en-GB" sz="1600" dirty="0" err="1"/>
              <a:t>Prevessin</a:t>
            </a:r>
            <a:r>
              <a:rPr lang="en-GB" sz="1600" dirty="0"/>
              <a:t> Site</a:t>
            </a:r>
          </a:p>
        </p:txBody>
      </p:sp>
      <p:cxnSp>
        <p:nvCxnSpPr>
          <p:cNvPr id="20" name="Straight Arrow Connector 19">
            <a:extLst>
              <a:ext uri="{FF2B5EF4-FFF2-40B4-BE49-F238E27FC236}">
                <a16:creationId xmlns:a16="http://schemas.microsoft.com/office/drawing/2014/main" id="{8CA1C443-1F80-5382-D6FE-616C647E6119}"/>
              </a:ext>
            </a:extLst>
          </p:cNvPr>
          <p:cNvCxnSpPr>
            <a:cxnSpLocks/>
          </p:cNvCxnSpPr>
          <p:nvPr/>
        </p:nvCxnSpPr>
        <p:spPr>
          <a:xfrm>
            <a:off x="1916564" y="5197286"/>
            <a:ext cx="1093336" cy="0"/>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BB70D5B7-FF24-CCA9-CAF4-8D3D982E2133}"/>
              </a:ext>
            </a:extLst>
          </p:cNvPr>
          <p:cNvPicPr>
            <a:picLocks noChangeAspect="1"/>
          </p:cNvPicPr>
          <p:nvPr/>
        </p:nvPicPr>
        <p:blipFill rotWithShape="1">
          <a:blip r:embed="rId4"/>
          <a:srcRect t="31011" b="6274"/>
          <a:stretch/>
        </p:blipFill>
        <p:spPr>
          <a:xfrm>
            <a:off x="54709" y="5393361"/>
            <a:ext cx="11949229" cy="1443383"/>
          </a:xfrm>
          <a:prstGeom prst="rect">
            <a:avLst/>
          </a:prstGeom>
        </p:spPr>
      </p:pic>
      <p:pic>
        <p:nvPicPr>
          <p:cNvPr id="17" name="Picture 16">
            <a:extLst>
              <a:ext uri="{FF2B5EF4-FFF2-40B4-BE49-F238E27FC236}">
                <a16:creationId xmlns:a16="http://schemas.microsoft.com/office/drawing/2014/main" id="{3D1F511D-9D3A-019F-9AC4-39575BE5DD5A}"/>
              </a:ext>
            </a:extLst>
          </p:cNvPr>
          <p:cNvPicPr>
            <a:picLocks noChangeAspect="1"/>
          </p:cNvPicPr>
          <p:nvPr/>
        </p:nvPicPr>
        <p:blipFill>
          <a:blip r:embed="rId5"/>
          <a:stretch>
            <a:fillRect/>
          </a:stretch>
        </p:blipFill>
        <p:spPr>
          <a:xfrm>
            <a:off x="9561699" y="3858630"/>
            <a:ext cx="2546405" cy="1443383"/>
          </a:xfrm>
          <a:prstGeom prst="rect">
            <a:avLst/>
          </a:prstGeom>
          <a:ln w="19050">
            <a:solidFill>
              <a:schemeClr val="tx1"/>
            </a:solidFill>
          </a:ln>
        </p:spPr>
      </p:pic>
    </p:spTree>
    <p:extLst>
      <p:ext uri="{BB962C8B-B14F-4D97-AF65-F5344CB8AC3E}">
        <p14:creationId xmlns:p14="http://schemas.microsoft.com/office/powerpoint/2010/main" val="34243518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FCC-hh main machine parameters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8" name="TextBox 7">
            <a:extLst>
              <a:ext uri="{FF2B5EF4-FFF2-40B4-BE49-F238E27FC236}">
                <a16:creationId xmlns:a16="http://schemas.microsoft.com/office/drawing/2014/main" id="{E04B29C0-DB83-B742-875F-7DFA6FFF8ED1}"/>
              </a:ext>
            </a:extLst>
          </p:cNvPr>
          <p:cNvSpPr txBox="1"/>
          <p:nvPr/>
        </p:nvSpPr>
        <p:spPr>
          <a:xfrm>
            <a:off x="11316595" y="6514499"/>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F. Gianotti</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15">
            <a:extLst>
              <a:ext uri="{FF2B5EF4-FFF2-40B4-BE49-F238E27FC236}">
                <a16:creationId xmlns:a16="http://schemas.microsoft.com/office/drawing/2014/main" id="{797B9D5F-88F5-F32F-73CB-3D4547E7AC6E}"/>
              </a:ext>
            </a:extLst>
          </p:cNvPr>
          <p:cNvSpPr txBox="1">
            <a:spLocks noChangeArrowheads="1"/>
          </p:cNvSpPr>
          <p:nvPr/>
        </p:nvSpPr>
        <p:spPr bwMode="auto">
          <a:xfrm>
            <a:off x="50511" y="5362363"/>
            <a:ext cx="6349239" cy="14773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Formidable challenges: </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007742"/>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high-field superconducting magnets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14 - 20 T</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power load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in arcs from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synchrotron radiation</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4 MW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cryogenics,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 vacuum</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stored beam energy</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 9 GJ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machine protection</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sym typeface="Wingdings" pitchFamily="2" charset="2"/>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pile-up</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in the detectors: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1000 events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a:t>
            </a:r>
            <a:r>
              <a:rPr kumimoji="0" lang="en-US" altLang="en-US" sz="1500" b="0" i="0" u="none" strike="noStrike" kern="1200" cap="none" spc="0" normalizeH="0" baseline="0" noProof="0" dirty="0" err="1">
                <a:ln>
                  <a:noFill/>
                </a:ln>
                <a:solidFill>
                  <a:srgbClr val="44546A"/>
                </a:solidFill>
                <a:effectLst/>
                <a:uLnTx/>
                <a:uFillTx/>
                <a:latin typeface="Calibri" panose="020F0502020204030204"/>
                <a:ea typeface="+mn-ea"/>
                <a:cs typeface="+mn-cs"/>
              </a:rPr>
              <a:t>xing</a:t>
            </a:r>
            <a:endPar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optimization of energy consumption</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R&amp;D </a:t>
            </a:r>
            <a:r>
              <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on </a:t>
            </a:r>
            <a:r>
              <a:rPr kumimoji="0" lang="en-US" altLang="en-US" sz="1400" b="0" i="0" u="none" strike="noStrike" kern="1200" cap="none" spc="0" normalizeH="0" baseline="0" noProof="0" dirty="0" err="1">
                <a:ln>
                  <a:noFill/>
                </a:ln>
                <a:solidFill>
                  <a:srgbClr val="44546A"/>
                </a:solidFill>
                <a:effectLst/>
                <a:uLnTx/>
                <a:uFillTx/>
                <a:latin typeface="Calibri" panose="020F0502020204030204"/>
                <a:ea typeface="+mn-ea"/>
                <a:cs typeface="+mn-cs"/>
                <a:sym typeface="Wingdings" pitchFamily="2" charset="2"/>
              </a:rPr>
              <a:t>cryo</a:t>
            </a:r>
            <a:r>
              <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HTS, beam current, … </a:t>
            </a:r>
            <a:endPar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398F3B35-F1E9-2FAB-1F4F-FCD233A46240}"/>
              </a:ext>
            </a:extLst>
          </p:cNvPr>
          <p:cNvSpPr txBox="1"/>
          <p:nvPr/>
        </p:nvSpPr>
        <p:spPr>
          <a:xfrm>
            <a:off x="7179303" y="5454696"/>
            <a:ext cx="4667945" cy="1384995"/>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
                <a:srgbClr val="44546A"/>
              </a:buClr>
              <a:buSzTx/>
              <a:buFontTx/>
              <a:buNone/>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Formidable physics reach, including:</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Direct discovery potential up to ~ 40 TeV</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Measurement of Higgs self to ~ 5% and ttH to ~ 1%</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High-precision and model-indep </a:t>
            </a:r>
            <a:r>
              <a:rPr kumimoji="0" lang="en-CH" sz="1400" b="0" i="0" u="none" strike="noStrike" kern="1200" cap="none" spc="0" normalizeH="0" baseline="0" noProof="0" dirty="0">
                <a:ln>
                  <a:noFill/>
                </a:ln>
                <a:solidFill>
                  <a:srgbClr val="44546A"/>
                </a:solidFill>
                <a:effectLst/>
                <a:uLnTx/>
                <a:uFillTx/>
                <a:latin typeface="Calibri" panose="020F0502020204030204"/>
                <a:ea typeface="+mn-ea"/>
                <a:cs typeface="+mn-cs"/>
              </a:rPr>
              <a:t>(with FCC-ee input)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432FF"/>
                </a:solidFill>
                <a:effectLst/>
                <a:uLnTx/>
                <a:uFillTx/>
                <a:latin typeface="Calibri" panose="020F0502020204030204"/>
                <a:ea typeface="+mn-ea"/>
                <a:cs typeface="+mn-cs"/>
              </a:rPr>
              <a:t>     m</a:t>
            </a: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easurements of  rare Higgs decays </a:t>
            </a: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(𝛄𝛄, Z𝛄, µµ) </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Final word about WIMP dark matter</a:t>
            </a:r>
          </a:p>
        </p:txBody>
      </p:sp>
      <p:graphicFrame>
        <p:nvGraphicFramePr>
          <p:cNvPr id="12" name="Table 11">
            <a:extLst>
              <a:ext uri="{FF2B5EF4-FFF2-40B4-BE49-F238E27FC236}">
                <a16:creationId xmlns:a16="http://schemas.microsoft.com/office/drawing/2014/main" id="{4A1CD239-242E-5EC8-A00F-EE0CCA875DFC}"/>
              </a:ext>
            </a:extLst>
          </p:cNvPr>
          <p:cNvGraphicFramePr>
            <a:graphicFrameLocks noGrp="1"/>
          </p:cNvGraphicFramePr>
          <p:nvPr>
            <p:extLst>
              <p:ext uri="{D42A27DB-BD31-4B8C-83A1-F6EECF244321}">
                <p14:modId xmlns:p14="http://schemas.microsoft.com/office/powerpoint/2010/main" val="2638192376"/>
              </p:ext>
            </p:extLst>
          </p:nvPr>
        </p:nvGraphicFramePr>
        <p:xfrm>
          <a:off x="21761" y="770698"/>
          <a:ext cx="8962441" cy="4612689"/>
        </p:xfrm>
        <a:graphic>
          <a:graphicData uri="http://schemas.openxmlformats.org/drawingml/2006/table">
            <a:tbl>
              <a:tblPr firstRow="1" bandRow="1"/>
              <a:tblGrid>
                <a:gridCol w="3114729">
                  <a:extLst>
                    <a:ext uri="{9D8B030D-6E8A-4147-A177-3AD203B41FA5}">
                      <a16:colId xmlns:a16="http://schemas.microsoft.com/office/drawing/2014/main" val="20000"/>
                    </a:ext>
                  </a:extLst>
                </a:gridCol>
                <a:gridCol w="2039192">
                  <a:extLst>
                    <a:ext uri="{9D8B030D-6E8A-4147-A177-3AD203B41FA5}">
                      <a16:colId xmlns:a16="http://schemas.microsoft.com/office/drawing/2014/main" val="20001"/>
                    </a:ext>
                  </a:extLst>
                </a:gridCol>
                <a:gridCol w="1917576">
                  <a:extLst>
                    <a:ext uri="{9D8B030D-6E8A-4147-A177-3AD203B41FA5}">
                      <a16:colId xmlns:a16="http://schemas.microsoft.com/office/drawing/2014/main" val="20002"/>
                    </a:ext>
                  </a:extLst>
                </a:gridCol>
                <a:gridCol w="1890944">
                  <a:extLst>
                    <a:ext uri="{9D8B030D-6E8A-4147-A177-3AD203B41FA5}">
                      <a16:colId xmlns:a16="http://schemas.microsoft.com/office/drawing/2014/main" val="794633148"/>
                    </a:ext>
                  </a:extLst>
                </a:gridCol>
              </a:tblGrid>
              <a:tr h="345321">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600" b="1" dirty="0">
                          <a:solidFill>
                            <a:schemeClr val="bg1"/>
                          </a:solidFill>
                        </a:rPr>
                        <a:t>parameter</a:t>
                      </a:r>
                    </a:p>
                  </a:txBody>
                  <a:tcPr marL="91439" marR="91439" marT="45726" marB="45726"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600" b="1" dirty="0">
                          <a:solidFill>
                            <a:schemeClr val="bg1"/>
                          </a:solidFill>
                        </a:rPr>
                        <a:t>FCC-</a:t>
                      </a:r>
                      <a:r>
                        <a:rPr lang="en-GB" sz="1600" b="1" dirty="0" err="1">
                          <a:solidFill>
                            <a:schemeClr val="bg1"/>
                          </a:solidFill>
                        </a:rPr>
                        <a:t>hh</a:t>
                      </a:r>
                      <a:endParaRPr lang="en-GB" sz="1600" b="1" dirty="0">
                        <a:solidFill>
                          <a:schemeClr val="bg1"/>
                        </a:solidFill>
                      </a:endParaRPr>
                    </a:p>
                  </a:txBody>
                  <a:tcPr marL="91439" marR="91439" marT="45726" marB="45726" anchor="ctr">
                    <a:lnL>
                      <a:noFill/>
                    </a:lnL>
                    <a:lnR w="12700" cmpd="sng">
                      <a:solidFill>
                        <a:prstClr val="black"/>
                      </a:solidFill>
                      <a:prstDash val="soli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1600" b="1" dirty="0">
                          <a:solidFill>
                            <a:schemeClr val="bg1"/>
                          </a:solidFill>
                        </a:rPr>
                        <a:t>HL-LHC</a:t>
                      </a:r>
                    </a:p>
                  </a:txBody>
                  <a:tcPr marL="91439" marR="91439" marT="45726" marB="45726" anchor="ctr">
                    <a:lnL w="12700" cmpd="sng">
                      <a:solidFill>
                        <a:prstClr val="black"/>
                      </a:solidFill>
                      <a:prstDash val="soli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1600" b="1" dirty="0">
                          <a:solidFill>
                            <a:schemeClr val="bg1"/>
                          </a:solidFill>
                        </a:rPr>
                        <a:t>LHC</a:t>
                      </a:r>
                    </a:p>
                  </a:txBody>
                  <a:tcPr marL="91439" marR="91439" marT="45726" marB="45726"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7051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collision energy </a:t>
                      </a:r>
                      <a:r>
                        <a:rPr kumimoji="0" lang="en-GB" sz="1400" b="1" kern="1200" dirty="0" err="1">
                          <a:solidFill>
                            <a:schemeClr val="dk1"/>
                          </a:solidFill>
                          <a:latin typeface="Arial"/>
                          <a:ea typeface="+mn-ea"/>
                          <a:cs typeface="+mn-cs"/>
                        </a:rPr>
                        <a:t>cms</a:t>
                      </a:r>
                      <a:r>
                        <a:rPr kumimoji="0" lang="en-GB" sz="1400" b="1" kern="1200" dirty="0">
                          <a:solidFill>
                            <a:schemeClr val="dk1"/>
                          </a:solidFill>
                          <a:latin typeface="Arial"/>
                          <a:ea typeface="+mn-ea"/>
                          <a:cs typeface="+mn-cs"/>
                        </a:rPr>
                        <a:t> [</a:t>
                      </a:r>
                      <a:r>
                        <a:rPr kumimoji="0" lang="en-GB" sz="1400" b="1" kern="1200" dirty="0" err="1">
                          <a:solidFill>
                            <a:schemeClr val="dk1"/>
                          </a:solidFill>
                          <a:latin typeface="Arial"/>
                          <a:ea typeface="+mn-ea"/>
                          <a:cs typeface="+mn-cs"/>
                        </a:rPr>
                        <a:t>TeV</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400" b="1" kern="1200" dirty="0">
                          <a:solidFill>
                            <a:srgbClr val="FF0000"/>
                          </a:solidFill>
                          <a:latin typeface="Arial"/>
                          <a:ea typeface="+mn-ea"/>
                          <a:cs typeface="+mn-cs"/>
                        </a:rPr>
                        <a:t>81 - 115</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14</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1"/>
                  </a:ext>
                </a:extLst>
              </a:tr>
              <a:tr h="22829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dipole field [T]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14 - 20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8.33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2"/>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dk1"/>
                          </a:solidFill>
                          <a:latin typeface="Arial" panose="020B0604020202020204" pitchFamily="34" charset="0"/>
                          <a:ea typeface="+mn-ea"/>
                          <a:cs typeface="Arial" panose="020B0604020202020204" pitchFamily="34" charset="0"/>
                        </a:rPr>
                        <a:t>circumference</a:t>
                      </a:r>
                      <a:r>
                        <a:rPr kumimoji="0" lang="de-AT" sz="1400" b="1" kern="1200" baseline="0" dirty="0">
                          <a:solidFill>
                            <a:schemeClr val="dk1"/>
                          </a:solidFill>
                          <a:latin typeface="Arial" panose="020B0604020202020204" pitchFamily="34" charset="0"/>
                          <a:ea typeface="+mn-ea"/>
                          <a:cs typeface="Arial" panose="020B0604020202020204" pitchFamily="34" charset="0"/>
                        </a:rPr>
                        <a:t> </a:t>
                      </a:r>
                      <a:r>
                        <a:rPr kumimoji="0" lang="en-GB" sz="1400" b="1" kern="1200" dirty="0">
                          <a:solidFill>
                            <a:schemeClr val="dk1"/>
                          </a:solidFill>
                          <a:latin typeface="Arial" panose="020B0604020202020204" pitchFamily="34" charset="0"/>
                          <a:ea typeface="+mn-ea"/>
                          <a:cs typeface="Arial" panose="020B0604020202020204" pitchFamily="34" charset="0"/>
                        </a:rPr>
                        <a:t>[km]</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rgbClr val="FF0000"/>
                          </a:solidFill>
                          <a:latin typeface="Arial"/>
                          <a:ea typeface="+mn-ea"/>
                          <a:cs typeface="+mn-cs"/>
                        </a:rPr>
                        <a:t>90.7</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26.7</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3"/>
                  </a:ext>
                </a:extLst>
              </a:tr>
              <a:tr h="2728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dk1"/>
                          </a:solidFill>
                          <a:latin typeface="Arial"/>
                          <a:ea typeface="+mn-ea"/>
                          <a:cs typeface="+mn-cs"/>
                        </a:rPr>
                        <a:t>arc length [km]</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400" b="1" kern="1200" dirty="0">
                          <a:solidFill>
                            <a:srgbClr val="FF0000"/>
                          </a:solidFill>
                          <a:latin typeface="Arial"/>
                          <a:ea typeface="+mn-ea"/>
                          <a:cs typeface="+mn-cs"/>
                        </a:rPr>
                        <a:t>76.9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400" b="1" kern="1200" dirty="0">
                          <a:solidFill>
                            <a:schemeClr val="tx1"/>
                          </a:solidFill>
                          <a:latin typeface="Arial"/>
                          <a:ea typeface="+mn-ea"/>
                          <a:cs typeface="+mn-cs"/>
                        </a:rPr>
                        <a:t>22.5</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4"/>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beam current [A]</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0.5</a:t>
                      </a: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1.1</a:t>
                      </a:r>
                    </a:p>
                  </a:txBody>
                  <a:tcPr marL="91439" marR="91439" marT="45726" marB="45726">
                    <a:lnL w="12700" cmpd="sng">
                      <a:solidFill>
                        <a:prstClr val="black"/>
                      </a:solidFill>
                      <a:prstDash val="soli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400" b="1" kern="1200">
                          <a:solidFill>
                            <a:schemeClr val="tx1"/>
                          </a:solidFill>
                          <a:latin typeface="Arial"/>
                          <a:ea typeface="+mn-ea"/>
                          <a:cs typeface="+mn-cs"/>
                        </a:rPr>
                        <a:t>0.58</a:t>
                      </a:r>
                      <a:endParaRPr kumimoji="0" lang="de-AT"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intensity  [10</a:t>
                      </a:r>
                      <a:r>
                        <a:rPr kumimoji="0" lang="en-GB" sz="1400" b="1" kern="1200" baseline="30000" dirty="0">
                          <a:solidFill>
                            <a:schemeClr val="dk1"/>
                          </a:solidFill>
                          <a:latin typeface="Arial"/>
                          <a:ea typeface="+mn-ea"/>
                          <a:cs typeface="+mn-cs"/>
                        </a:rPr>
                        <a:t>11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rgbClr val="FF0000"/>
                          </a:solidFill>
                          <a:latin typeface="Arial"/>
                          <a:ea typeface="+mn-ea"/>
                          <a:cs typeface="+mn-cs"/>
                        </a:rPr>
                        <a:t>1</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dirty="0">
                          <a:solidFill>
                            <a:schemeClr val="tx1"/>
                          </a:solidFill>
                          <a:latin typeface="Arial"/>
                          <a:ea typeface="+mn-ea"/>
                          <a:cs typeface="+mn-cs"/>
                        </a:rPr>
                        <a:t>1.15</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spacing  [ns]</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7"/>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err="1">
                          <a:solidFill>
                            <a:schemeClr val="dk1"/>
                          </a:solidFill>
                          <a:latin typeface="Arial"/>
                          <a:ea typeface="+mn-ea"/>
                          <a:cs typeface="+mn-cs"/>
                        </a:rPr>
                        <a:t>synchr</a:t>
                      </a:r>
                      <a:r>
                        <a:rPr kumimoji="0" lang="en-GB" sz="1400" b="1" kern="1200" dirty="0">
                          <a:solidFill>
                            <a:schemeClr val="dk1"/>
                          </a:solidFill>
                          <a:latin typeface="Arial"/>
                          <a:ea typeface="+mn-ea"/>
                          <a:cs typeface="+mn-cs"/>
                        </a:rPr>
                        <a:t>. rad. power / ring [kW]</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400" b="1" kern="1200" dirty="0">
                          <a:solidFill>
                            <a:srgbClr val="FF0000"/>
                          </a:solidFill>
                          <a:latin typeface="Arial"/>
                          <a:ea typeface="+mn-ea"/>
                          <a:cs typeface="+mn-cs"/>
                        </a:rPr>
                        <a:t>1</a:t>
                      </a:r>
                      <a:r>
                        <a:rPr kumimoji="0" lang="en-GB" sz="1400" b="1" kern="1200" dirty="0">
                          <a:solidFill>
                            <a:srgbClr val="FF0000"/>
                          </a:solidFill>
                          <a:latin typeface="Arial"/>
                          <a:ea typeface="+mn-ea"/>
                          <a:cs typeface="+mn-cs"/>
                        </a:rPr>
                        <a:t>020 - 4250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7.3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8"/>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SR</a:t>
                      </a:r>
                      <a:r>
                        <a:rPr kumimoji="0" lang="en-GB" sz="1400" b="1" kern="1200" baseline="0" dirty="0">
                          <a:solidFill>
                            <a:schemeClr val="dk1"/>
                          </a:solidFill>
                          <a:latin typeface="Arial"/>
                          <a:ea typeface="+mn-ea"/>
                          <a:cs typeface="+mn-cs"/>
                        </a:rPr>
                        <a:t> power / length [W/m/ap.]</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13 - 54</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0.33</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dirty="0">
                          <a:solidFill>
                            <a:schemeClr val="tx1"/>
                          </a:solidFill>
                          <a:latin typeface="Arial"/>
                          <a:ea typeface="+mn-ea"/>
                          <a:cs typeface="+mn-cs"/>
                        </a:rPr>
                        <a:t>0.17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panose="020B0604020202020204" pitchFamily="34" charset="0"/>
                          <a:ea typeface="+mn-ea"/>
                          <a:cs typeface="Arial" panose="020B0604020202020204" pitchFamily="34" charset="0"/>
                        </a:rPr>
                        <a:t>long. emit. damping time [h]</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0.77 – 0.26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baseline="0" dirty="0">
                          <a:solidFill>
                            <a:schemeClr val="tx1"/>
                          </a:solidFill>
                          <a:latin typeface="Arial"/>
                          <a:ea typeface="+mn-ea"/>
                          <a:cs typeface="+mn-cs"/>
                        </a:rPr>
                        <a:t> 12.9</a:t>
                      </a:r>
                    </a:p>
                  </a:txBody>
                  <a:tcPr marL="91439" marR="91439" marT="45726" marB="45726">
                    <a:lnL w="12700" cap="flat" cmpd="sng" algn="ctr">
                      <a:solidFill>
                        <a:prstClr val="black"/>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10"/>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US" sz="1400" b="1" kern="1200" dirty="0">
                          <a:solidFill>
                            <a:schemeClr val="dk1"/>
                          </a:solidFill>
                          <a:latin typeface="Arial"/>
                          <a:ea typeface="+mn-ea"/>
                          <a:cs typeface="+mn-cs"/>
                        </a:rPr>
                        <a:t>peak luminosity [10</a:t>
                      </a:r>
                      <a:r>
                        <a:rPr kumimoji="0" lang="en-US" sz="1400" b="1" kern="1200" baseline="30000" dirty="0">
                          <a:solidFill>
                            <a:schemeClr val="dk1"/>
                          </a:solidFill>
                          <a:latin typeface="Arial"/>
                          <a:ea typeface="+mn-ea"/>
                          <a:cs typeface="+mn-cs"/>
                        </a:rPr>
                        <a:t>34</a:t>
                      </a:r>
                      <a:r>
                        <a:rPr kumimoji="0" lang="en-US" sz="1400" b="1" kern="1200" dirty="0">
                          <a:solidFill>
                            <a:schemeClr val="dk1"/>
                          </a:solidFill>
                          <a:latin typeface="Arial"/>
                          <a:ea typeface="+mn-ea"/>
                          <a:cs typeface="+mn-cs"/>
                        </a:rPr>
                        <a:t> cm</a:t>
                      </a:r>
                      <a:r>
                        <a:rPr kumimoji="0" lang="en-US" sz="1400" b="1" kern="1200" baseline="30000" dirty="0">
                          <a:solidFill>
                            <a:schemeClr val="dk1"/>
                          </a:solidFill>
                          <a:latin typeface="Arial"/>
                          <a:ea typeface="+mn-ea"/>
                          <a:cs typeface="+mn-cs"/>
                        </a:rPr>
                        <a:t>-2</a:t>
                      </a:r>
                      <a:r>
                        <a:rPr kumimoji="0" lang="en-US" sz="1400" b="1" kern="1200" dirty="0">
                          <a:solidFill>
                            <a:schemeClr val="dk1"/>
                          </a:solidFill>
                          <a:latin typeface="Arial"/>
                          <a:ea typeface="+mn-ea"/>
                          <a:cs typeface="+mn-cs"/>
                        </a:rPr>
                        <a:t>s</a:t>
                      </a:r>
                      <a:r>
                        <a:rPr kumimoji="0" lang="en-US" sz="1400" b="1" kern="1200" baseline="30000" dirty="0">
                          <a:solidFill>
                            <a:schemeClr val="dk1"/>
                          </a:solidFill>
                          <a:latin typeface="Arial"/>
                          <a:ea typeface="+mn-ea"/>
                          <a:cs typeface="+mn-cs"/>
                        </a:rPr>
                        <a:t>-1</a:t>
                      </a:r>
                      <a:r>
                        <a:rPr kumimoji="0" lang="en-US" sz="1400" b="1" kern="1200" dirty="0">
                          <a:solidFill>
                            <a:schemeClr val="dk1"/>
                          </a:solidFill>
                          <a:latin typeface="Arial"/>
                          <a:ea typeface="+mn-ea"/>
                          <a:cs typeface="+mn-cs"/>
                        </a:rPr>
                        <a:t>]</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a:t>
                      </a:r>
                      <a:r>
                        <a:rPr lang="en-US" sz="1400" b="1" dirty="0">
                          <a:solidFill>
                            <a:srgbClr val="FF0000"/>
                          </a:solidFill>
                        </a:rPr>
                        <a:t>30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a:solidFill>
                            <a:schemeClr val="tx1"/>
                          </a:solidFill>
                          <a:latin typeface="Arial"/>
                          <a:ea typeface="+mn-ea"/>
                          <a:cs typeface="+mn-cs"/>
                        </a:rPr>
                        <a:t>5 (lev.)</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1</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1"/>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events/bunch crossing</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~1000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132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27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2"/>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stored energy/beam [GJ]</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6.1 - 8.9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0.7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0.36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3"/>
                  </a:ext>
                </a:extLst>
              </a:tr>
              <a:tr h="2472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dk1"/>
                          </a:solidFill>
                          <a:latin typeface="Arial"/>
                          <a:ea typeface="+mn-ea"/>
                          <a:cs typeface="+mn-cs"/>
                        </a:rPr>
                        <a:t>Integrated luminosity/main IP [fb</a:t>
                      </a:r>
                      <a:r>
                        <a:rPr kumimoji="0" lang="en-GB" sz="1400" b="1" kern="1200" baseline="30000" dirty="0">
                          <a:solidFill>
                            <a:schemeClr val="dk1"/>
                          </a:solidFill>
                          <a:latin typeface="Arial"/>
                          <a:ea typeface="+mn-ea"/>
                          <a:cs typeface="+mn-cs"/>
                        </a:rPr>
                        <a:t>-1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20000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3000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300</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507897425"/>
                  </a:ext>
                </a:extLst>
              </a:tr>
            </a:tbl>
          </a:graphicData>
        </a:graphic>
      </p:graphicFrame>
      <p:sp>
        <p:nvSpPr>
          <p:cNvPr id="2" name="TextBox 1">
            <a:extLst>
              <a:ext uri="{FF2B5EF4-FFF2-40B4-BE49-F238E27FC236}">
                <a16:creationId xmlns:a16="http://schemas.microsoft.com/office/drawing/2014/main" id="{B9214C53-D0EF-BA60-1125-D1DCD246F833}"/>
              </a:ext>
            </a:extLst>
          </p:cNvPr>
          <p:cNvSpPr txBox="1"/>
          <p:nvPr/>
        </p:nvSpPr>
        <p:spPr>
          <a:xfrm>
            <a:off x="9117368" y="901998"/>
            <a:ext cx="2991774" cy="281615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0000FF"/>
                </a:solidFill>
                <a:effectLst/>
                <a:uLnTx/>
                <a:uFillTx/>
                <a:latin typeface="Arial"/>
                <a:ea typeface="+mn-ea"/>
                <a:cs typeface="+mn-cs"/>
              </a:rPr>
              <a:t>With FCC-</a:t>
            </a:r>
            <a:r>
              <a:rPr kumimoji="0" lang="en-GB" b="1" i="0" u="none" strike="noStrike" kern="1200" cap="none" spc="0" normalizeH="0" baseline="0" noProof="0" dirty="0" err="1">
                <a:ln>
                  <a:noFill/>
                </a:ln>
                <a:solidFill>
                  <a:srgbClr val="0000FF"/>
                </a:solidFill>
                <a:effectLst/>
                <a:uLnTx/>
                <a:uFillTx/>
                <a:latin typeface="Arial"/>
                <a:ea typeface="+mn-ea"/>
                <a:cs typeface="+mn-cs"/>
              </a:rPr>
              <a:t>hh</a:t>
            </a:r>
            <a:r>
              <a:rPr kumimoji="0" lang="en-GB" b="1" i="0" u="none" strike="noStrike" kern="1200" cap="none" spc="0" normalizeH="0" baseline="0" noProof="0" dirty="0">
                <a:ln>
                  <a:noFill/>
                </a:ln>
                <a:solidFill>
                  <a:srgbClr val="0000FF"/>
                </a:solidFill>
                <a:effectLst/>
                <a:uLnTx/>
                <a:uFillTx/>
                <a:latin typeface="Arial"/>
                <a:ea typeface="+mn-ea"/>
                <a:cs typeface="+mn-cs"/>
              </a:rPr>
              <a:t> after FCC-</a:t>
            </a:r>
            <a:r>
              <a:rPr kumimoji="0" lang="en-GB" b="1" i="0" u="none" strike="noStrike" kern="1200" cap="none" spc="0" normalizeH="0" baseline="0" noProof="0" dirty="0" err="1">
                <a:ln>
                  <a:noFill/>
                </a:ln>
                <a:solidFill>
                  <a:srgbClr val="0000FF"/>
                </a:solidFill>
                <a:effectLst/>
                <a:uLnTx/>
                <a:uFillTx/>
                <a:latin typeface="Arial"/>
                <a:ea typeface="+mn-ea"/>
                <a:cs typeface="+mn-cs"/>
              </a:rPr>
              <a:t>ee</a:t>
            </a:r>
            <a:r>
              <a:rPr kumimoji="0" lang="en-GB" b="1" i="0" u="none" strike="noStrike" kern="1200" cap="none" spc="0" normalizeH="0" baseline="0" noProof="0" dirty="0">
                <a:ln>
                  <a:noFill/>
                </a:ln>
                <a:solidFill>
                  <a:srgbClr val="0000FF"/>
                </a:solidFill>
                <a:effectLst/>
                <a:uLnTx/>
                <a:uFillTx/>
                <a:latin typeface="Arial"/>
                <a:ea typeface="+mn-ea"/>
                <a:cs typeface="+mn-cs"/>
              </a:rPr>
              <a:t>: significant amount of time for high-field magnet R&amp;D,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0000FF"/>
                </a:solidFill>
                <a:effectLst/>
                <a:uLnTx/>
                <a:uFillTx/>
                <a:latin typeface="Arial"/>
                <a:ea typeface="+mn-ea"/>
                <a:cs typeface="+mn-cs"/>
              </a:rPr>
              <a:t>aiming at highest possible collision energies</a:t>
            </a:r>
            <a:endParaRPr lang="en-US" b="1" dirty="0">
              <a:solidFill>
                <a:srgbClr val="0000FF"/>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Target field range for cryo-magnet R&amp;D</a:t>
            </a: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H" sz="1500" b="0" i="0" u="none" strike="noStrike" kern="1200" cap="none" spc="0" normalizeH="0" baseline="0" noProof="0" dirty="0">
              <a:ln>
                <a:noFill/>
              </a:ln>
              <a:solidFill>
                <a:srgbClr val="0000FF"/>
              </a:solidFill>
              <a:effectLst/>
              <a:uLnTx/>
              <a:uFillTx/>
              <a:latin typeface="Arial"/>
              <a:ea typeface="+mn-ea"/>
              <a:cs typeface="+mn-cs"/>
            </a:endParaRPr>
          </a:p>
        </p:txBody>
      </p:sp>
    </p:spTree>
    <p:extLst>
      <p:ext uri="{BB962C8B-B14F-4D97-AF65-F5344CB8AC3E}">
        <p14:creationId xmlns:p14="http://schemas.microsoft.com/office/powerpoint/2010/main" val="365339749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B96894D-9348-D1B8-DD09-06A3A2E90934}"/>
              </a:ext>
            </a:extLst>
          </p:cNvPr>
          <p:cNvPicPr>
            <a:picLocks noChangeAspect="1"/>
          </p:cNvPicPr>
          <p:nvPr/>
        </p:nvPicPr>
        <p:blipFill rotWithShape="1">
          <a:blip r:embed="rId2"/>
          <a:srcRect l="8381" t="3253" r="6624"/>
          <a:stretch/>
        </p:blipFill>
        <p:spPr>
          <a:xfrm>
            <a:off x="23949" y="2543017"/>
            <a:ext cx="4258066" cy="4314984"/>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Key activities on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hh</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cryo</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magnet system, optics design</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C87FD750-1B08-439C-9D7C-C6AEE9EA8CD9}"/>
              </a:ext>
            </a:extLst>
          </p:cNvPr>
          <p:cNvSpPr txBox="1"/>
          <p:nvPr/>
        </p:nvSpPr>
        <p:spPr>
          <a:xfrm>
            <a:off x="266988" y="952376"/>
            <a:ext cx="7293021" cy="1543051"/>
          </a:xfrm>
          <a:prstGeom prst="rect">
            <a:avLst/>
          </a:prstGeom>
          <a:noFill/>
        </p:spPr>
        <p:txBody>
          <a:bodyPr wrap="square" rtlCol="0">
            <a:spAutoFit/>
          </a:bodyPr>
          <a:lstStyle/>
          <a:p>
            <a:r>
              <a:rPr lang="en-GB" sz="2400" b="1" dirty="0">
                <a:solidFill>
                  <a:srgbClr val="0C377B"/>
                </a:solidFill>
              </a:rPr>
              <a:t>Optics design activities:</a:t>
            </a:r>
          </a:p>
          <a:p>
            <a:pPr marL="285750" indent="-285750">
              <a:lnSpc>
                <a:spcPct val="120000"/>
              </a:lnSpc>
              <a:buFont typeface="Arial" panose="020B0604020202020204" pitchFamily="34" charset="0"/>
              <a:buChar char="•"/>
            </a:pPr>
            <a:r>
              <a:rPr lang="en-US" sz="2000" dirty="0">
                <a:solidFill>
                  <a:srgbClr val="0C377B"/>
                </a:solidFill>
              </a:rPr>
              <a:t>adaptation to new layout and geometry</a:t>
            </a:r>
          </a:p>
          <a:p>
            <a:pPr marL="285750" indent="-285750">
              <a:lnSpc>
                <a:spcPct val="120000"/>
              </a:lnSpc>
              <a:buFont typeface="Arial" panose="020B0604020202020204" pitchFamily="34" charset="0"/>
              <a:buChar char="•"/>
            </a:pPr>
            <a:r>
              <a:rPr lang="en-GB" sz="2000" dirty="0">
                <a:solidFill>
                  <a:srgbClr val="0C377B"/>
                </a:solidFill>
              </a:rPr>
              <a:t>shrink </a:t>
            </a:r>
            <a:r>
              <a:rPr lang="en-GB" sz="2000" dirty="0">
                <a:solidFill>
                  <a:srgbClr val="0C377B"/>
                </a:solidFill>
                <a:latin typeface="Symbol" panose="05050102010706020507" pitchFamily="18" charset="2"/>
              </a:rPr>
              <a:t>b</a:t>
            </a:r>
            <a:r>
              <a:rPr lang="en-GB" sz="2000" dirty="0">
                <a:solidFill>
                  <a:srgbClr val="0C377B"/>
                </a:solidFill>
              </a:rPr>
              <a:t> collimation &amp; extraction by ~30% </a:t>
            </a:r>
          </a:p>
          <a:p>
            <a:pPr marL="285750" indent="-285750">
              <a:lnSpc>
                <a:spcPct val="120000"/>
              </a:lnSpc>
              <a:buFont typeface="Arial" panose="020B0604020202020204" pitchFamily="34" charset="0"/>
              <a:buChar char="•"/>
            </a:pPr>
            <a:r>
              <a:rPr lang="en-GB" sz="2000" dirty="0">
                <a:solidFill>
                  <a:srgbClr val="0C377B"/>
                </a:solidFill>
              </a:rPr>
              <a:t>optics optimisation (filling factor etc.)</a:t>
            </a:r>
            <a:endParaRPr lang="en-GB" sz="2000" dirty="0">
              <a:solidFill>
                <a:srgbClr val="0C377B"/>
              </a:solidFill>
              <a:latin typeface="Calibri" panose="020F0502020204030204"/>
            </a:endParaRPr>
          </a:p>
        </p:txBody>
      </p:sp>
      <p:pic>
        <p:nvPicPr>
          <p:cNvPr id="3" name="Picture 2" descr="Chart, line chart&#10;&#10;Description automatically generated">
            <a:extLst>
              <a:ext uri="{FF2B5EF4-FFF2-40B4-BE49-F238E27FC236}">
                <a16:creationId xmlns:a16="http://schemas.microsoft.com/office/drawing/2014/main" id="{D7B51AAF-14A7-7FA3-8B0B-46539C0A331C}"/>
              </a:ext>
            </a:extLst>
          </p:cNvPr>
          <p:cNvPicPr>
            <a:picLocks noChangeAspect="1"/>
          </p:cNvPicPr>
          <p:nvPr/>
        </p:nvPicPr>
        <p:blipFill rotWithShape="1">
          <a:blip r:embed="rId4">
            <a:extLst>
              <a:ext uri="{28A0092B-C50C-407E-A947-70E740481C1C}">
                <a14:useLocalDpi xmlns:a14="http://schemas.microsoft.com/office/drawing/2010/main" val="0"/>
              </a:ext>
            </a:extLst>
          </a:blip>
          <a:srcRect b="26453"/>
          <a:stretch/>
        </p:blipFill>
        <p:spPr>
          <a:xfrm>
            <a:off x="5475486" y="775480"/>
            <a:ext cx="3033948" cy="2231369"/>
          </a:xfrm>
          <a:prstGeom prst="rect">
            <a:avLst/>
          </a:prstGeom>
        </p:spPr>
      </p:pic>
      <p:pic>
        <p:nvPicPr>
          <p:cNvPr id="4" name="Picture 3" descr="Chart, line chart&#10;&#10;Description automatically generated">
            <a:extLst>
              <a:ext uri="{FF2B5EF4-FFF2-40B4-BE49-F238E27FC236}">
                <a16:creationId xmlns:a16="http://schemas.microsoft.com/office/drawing/2014/main" id="{A3C1063E-3B44-B136-2B2D-DDA9E05F2120}"/>
              </a:ext>
            </a:extLst>
          </p:cNvPr>
          <p:cNvPicPr>
            <a:picLocks noChangeAspect="1"/>
          </p:cNvPicPr>
          <p:nvPr/>
        </p:nvPicPr>
        <p:blipFill rotWithShape="1">
          <a:blip r:embed="rId5">
            <a:extLst>
              <a:ext uri="{28A0092B-C50C-407E-A947-70E740481C1C}">
                <a14:useLocalDpi xmlns:a14="http://schemas.microsoft.com/office/drawing/2010/main" val="0"/>
              </a:ext>
            </a:extLst>
          </a:blip>
          <a:srcRect b="26453"/>
          <a:stretch/>
        </p:blipFill>
        <p:spPr>
          <a:xfrm>
            <a:off x="8881559" y="784358"/>
            <a:ext cx="3033947" cy="2231368"/>
          </a:xfrm>
          <a:prstGeom prst="rect">
            <a:avLst/>
          </a:prstGeom>
        </p:spPr>
      </p:pic>
      <p:sp>
        <p:nvSpPr>
          <p:cNvPr id="10" name="TextBox 9">
            <a:extLst>
              <a:ext uri="{FF2B5EF4-FFF2-40B4-BE49-F238E27FC236}">
                <a16:creationId xmlns:a16="http://schemas.microsoft.com/office/drawing/2014/main" id="{D277BA5E-2847-F539-F005-F3B14C5BBF30}"/>
              </a:ext>
            </a:extLst>
          </p:cNvPr>
          <p:cNvSpPr txBox="1"/>
          <p:nvPr/>
        </p:nvSpPr>
        <p:spPr>
          <a:xfrm>
            <a:off x="6027382" y="2955327"/>
            <a:ext cx="2269660" cy="279797"/>
          </a:xfrm>
          <a:prstGeom prst="rect">
            <a:avLst/>
          </a:prstGeom>
          <a:noFill/>
        </p:spPr>
        <p:txBody>
          <a:bodyPr wrap="none" rtlCol="0">
            <a:spAutoFit/>
          </a:bodyPr>
          <a:lstStyle>
            <a:defPPr>
              <a:defRPr lang="en-US"/>
            </a:defPPr>
            <a:lvl1pPr>
              <a:defRPr sz="1400">
                <a:solidFill>
                  <a:srgbClr val="0C377B"/>
                </a:solidFill>
              </a:defRPr>
            </a:lvl1pPr>
          </a:lstStyle>
          <a:p>
            <a:r>
              <a:rPr lang="en-US" dirty="0" err="1"/>
              <a:t>betatron</a:t>
            </a:r>
            <a:r>
              <a:rPr lang="en-US" dirty="0"/>
              <a:t> collimation straight</a:t>
            </a:r>
            <a:endParaRPr lang="en-GB" dirty="0"/>
          </a:p>
        </p:txBody>
      </p:sp>
      <p:sp>
        <p:nvSpPr>
          <p:cNvPr id="11" name="TextBox 10">
            <a:extLst>
              <a:ext uri="{FF2B5EF4-FFF2-40B4-BE49-F238E27FC236}">
                <a16:creationId xmlns:a16="http://schemas.microsoft.com/office/drawing/2014/main" id="{84702622-0F72-E8B4-C086-E48DA9838F94}"/>
              </a:ext>
            </a:extLst>
          </p:cNvPr>
          <p:cNvSpPr txBox="1"/>
          <p:nvPr/>
        </p:nvSpPr>
        <p:spPr>
          <a:xfrm>
            <a:off x="9759674" y="2959985"/>
            <a:ext cx="1746568" cy="279797"/>
          </a:xfrm>
          <a:prstGeom prst="rect">
            <a:avLst/>
          </a:prstGeom>
          <a:noFill/>
        </p:spPr>
        <p:txBody>
          <a:bodyPr wrap="none" rtlCol="0">
            <a:spAutoFit/>
          </a:bodyPr>
          <a:lstStyle/>
          <a:p>
            <a:r>
              <a:rPr lang="en-US" sz="1400" dirty="0">
                <a:solidFill>
                  <a:srgbClr val="0C377B"/>
                </a:solidFill>
              </a:rPr>
              <a:t>experimental straight</a:t>
            </a:r>
            <a:endParaRPr lang="en-GB" sz="1400" dirty="0">
              <a:solidFill>
                <a:srgbClr val="0C377B"/>
              </a:solidFill>
            </a:endParaRPr>
          </a:p>
        </p:txBody>
      </p:sp>
      <p:sp>
        <p:nvSpPr>
          <p:cNvPr id="8" name="TextBox 7">
            <a:extLst>
              <a:ext uri="{FF2B5EF4-FFF2-40B4-BE49-F238E27FC236}">
                <a16:creationId xmlns:a16="http://schemas.microsoft.com/office/drawing/2014/main" id="{2FE48AC2-38D7-1192-6402-C1A7BACED78C}"/>
              </a:ext>
            </a:extLst>
          </p:cNvPr>
          <p:cNvSpPr txBox="1"/>
          <p:nvPr/>
        </p:nvSpPr>
        <p:spPr>
          <a:xfrm>
            <a:off x="3311350" y="6319268"/>
            <a:ext cx="1229330" cy="279797"/>
          </a:xfrm>
          <a:prstGeom prst="rect">
            <a:avLst/>
          </a:prstGeom>
          <a:solidFill>
            <a:srgbClr val="FFC000"/>
          </a:solidFill>
          <a:ln>
            <a:solidFill>
              <a:srgbClr val="FFC000"/>
            </a:solidFill>
          </a:ln>
        </p:spPr>
        <p:txBody>
          <a:bodyPr wrap="square" rtlCol="0">
            <a:spAutoFit/>
          </a:bodyPr>
          <a:lstStyle/>
          <a:p>
            <a:r>
              <a:rPr lang="en-US" sz="1200" dirty="0"/>
              <a:t>Collider Center</a:t>
            </a:r>
            <a:endParaRPr lang="en-GB" sz="1200" dirty="0"/>
          </a:p>
        </p:txBody>
      </p:sp>
      <p:cxnSp>
        <p:nvCxnSpPr>
          <p:cNvPr id="9" name="Straight Arrow Connector 8">
            <a:extLst>
              <a:ext uri="{FF2B5EF4-FFF2-40B4-BE49-F238E27FC236}">
                <a16:creationId xmlns:a16="http://schemas.microsoft.com/office/drawing/2014/main" id="{86211323-F5BA-1AD3-E301-8FC18C62A089}"/>
              </a:ext>
            </a:extLst>
          </p:cNvPr>
          <p:cNvCxnSpPr>
            <a:cxnSpLocks/>
          </p:cNvCxnSpPr>
          <p:nvPr/>
        </p:nvCxnSpPr>
        <p:spPr>
          <a:xfrm>
            <a:off x="3548533" y="6715398"/>
            <a:ext cx="720167"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D098EB9-FB4A-F19D-E634-49E3B57424B3}"/>
              </a:ext>
            </a:extLst>
          </p:cNvPr>
          <p:cNvSpPr txBox="1"/>
          <p:nvPr/>
        </p:nvSpPr>
        <p:spPr>
          <a:xfrm>
            <a:off x="13633" y="6503556"/>
            <a:ext cx="1175976" cy="338554"/>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F.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Valchkova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D7960D8D-0B36-6B90-9883-657426799543}"/>
              </a:ext>
            </a:extLst>
          </p:cNvPr>
          <p:cNvSpPr txBox="1"/>
          <p:nvPr/>
        </p:nvSpPr>
        <p:spPr>
          <a:xfrm>
            <a:off x="8881559" y="3254651"/>
            <a:ext cx="3305728" cy="338554"/>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M. Giovannozzi. </a:t>
            </a:r>
            <a:r>
              <a:rPr lang="en-US" sz="1600" dirty="0">
                <a:solidFill>
                  <a:prstClr val="black"/>
                </a:solidFill>
                <a:latin typeface="Calibri" panose="020F0502020204030204"/>
              </a:rPr>
              <a:t>G. Perez, T. </a:t>
            </a:r>
            <a:r>
              <a:rPr lang="en-US" sz="1600" dirty="0" err="1">
                <a:solidFill>
                  <a:prstClr val="black"/>
                </a:solidFill>
                <a:latin typeface="Calibri" panose="020F0502020204030204"/>
              </a:rPr>
              <a:t>Risselada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B62E0CF7-CB77-E2D8-F703-FE60C4320589}"/>
              </a:ext>
            </a:extLst>
          </p:cNvPr>
          <p:cNvSpPr txBox="1"/>
          <p:nvPr/>
        </p:nvSpPr>
        <p:spPr>
          <a:xfrm>
            <a:off x="4622485" y="3714616"/>
            <a:ext cx="7293021" cy="3077766"/>
          </a:xfrm>
          <a:prstGeom prst="rect">
            <a:avLst/>
          </a:prstGeom>
          <a:noFill/>
        </p:spPr>
        <p:txBody>
          <a:bodyPr wrap="square" rtlCol="0">
            <a:spAutoFit/>
          </a:bodyPr>
          <a:lstStyle/>
          <a:p>
            <a:r>
              <a:rPr lang="en-GB" sz="2400" b="1" dirty="0">
                <a:solidFill>
                  <a:srgbClr val="0C377B"/>
                </a:solidFill>
              </a:rPr>
              <a:t>High-field cryo-magnet system design</a:t>
            </a:r>
          </a:p>
          <a:p>
            <a:pPr marL="285750" indent="-285750">
              <a:spcBef>
                <a:spcPts val="1200"/>
              </a:spcBef>
              <a:buFont typeface="Arial" panose="020B0604020202020204" pitchFamily="34" charset="0"/>
              <a:buChar char="•"/>
              <a:defRPr/>
            </a:pPr>
            <a:r>
              <a:rPr lang="en-US" sz="2000" dirty="0">
                <a:solidFill>
                  <a:srgbClr val="0C377B"/>
                </a:solidFill>
                <a:latin typeface="Calibri" panose="020F0502020204030204"/>
              </a:rPr>
              <a:t>Conceptual study of cryogenics concept and temperature layout for LTS and HTS based magnets, in view of electrical consumption. </a:t>
            </a:r>
          </a:p>
          <a:p>
            <a:pPr marL="285750" indent="-285750">
              <a:spcBef>
                <a:spcPts val="1200"/>
              </a:spcBef>
              <a:buFont typeface="Arial" panose="020B0604020202020204" pitchFamily="34" charset="0"/>
              <a:buChar char="•"/>
              <a:defRPr/>
            </a:pPr>
            <a:r>
              <a:rPr lang="en-US" sz="2000" dirty="0">
                <a:solidFill>
                  <a:srgbClr val="0C377B"/>
                </a:solidFill>
                <a:latin typeface="Calibri" panose="020F0502020204030204"/>
              </a:rPr>
              <a:t>Update of integration study for the ongoing HFM designs and scaling to preliminary HTS design.</a:t>
            </a:r>
          </a:p>
          <a:p>
            <a:pPr marL="0" lvl="1">
              <a:defRPr/>
            </a:pPr>
            <a:r>
              <a:rPr lang="en-US" sz="2000" dirty="0">
                <a:solidFill>
                  <a:srgbClr val="0C377B"/>
                </a:solidFill>
                <a:latin typeface="Calibri" panose="020F0502020204030204"/>
                <a:sym typeface="Wingdings" panose="05000000000000000000" pitchFamily="2" charset="2"/>
              </a:rPr>
              <a:t>	</a:t>
            </a:r>
            <a:r>
              <a:rPr lang="en-US" sz="2000" b="1" dirty="0">
                <a:solidFill>
                  <a:schemeClr val="accent6">
                    <a:lumMod val="50000"/>
                  </a:schemeClr>
                </a:solidFill>
                <a:latin typeface="Calibri" panose="020F0502020204030204"/>
                <a:sym typeface="Wingdings" panose="05000000000000000000" pitchFamily="2" charset="2"/>
              </a:rPr>
              <a:t> Confirmation of tunnel diameter!</a:t>
            </a:r>
            <a:endParaRPr lang="en-US" sz="2000" b="1" dirty="0">
              <a:solidFill>
                <a:schemeClr val="accent6">
                  <a:lumMod val="50000"/>
                </a:schemeClr>
              </a:solidFill>
              <a:latin typeface="Calibri" panose="020F0502020204030204"/>
            </a:endParaRPr>
          </a:p>
          <a:p>
            <a:pPr marL="285750" indent="-285750">
              <a:spcBef>
                <a:spcPts val="1200"/>
              </a:spcBef>
              <a:buFont typeface="Arial" panose="020B0604020202020204" pitchFamily="34" charset="0"/>
              <a:buChar char="•"/>
              <a:defRPr/>
            </a:pPr>
            <a:r>
              <a:rPr lang="en-US" sz="2000" dirty="0">
                <a:solidFill>
                  <a:srgbClr val="0C377B"/>
                </a:solidFill>
                <a:latin typeface="Calibri" panose="020F0502020204030204"/>
              </a:rPr>
              <a:t>HFM R&amp;D (LTS and HTS) on technology and magnet design, aiming also at bridging the  TRL gap between HTS and Nb</a:t>
            </a:r>
            <a:r>
              <a:rPr lang="en-US" sz="2000" baseline="-25000" dirty="0">
                <a:solidFill>
                  <a:srgbClr val="0C377B"/>
                </a:solidFill>
                <a:latin typeface="Calibri" panose="020F0502020204030204"/>
              </a:rPr>
              <a:t>3</a:t>
            </a:r>
            <a:r>
              <a:rPr lang="en-US" sz="2000" dirty="0">
                <a:solidFill>
                  <a:srgbClr val="0C377B"/>
                </a:solidFill>
                <a:latin typeface="Calibri" panose="020F0502020204030204"/>
              </a:rPr>
              <a:t>Sn.</a:t>
            </a:r>
            <a:endParaRPr lang="en-GB" sz="2000" dirty="0">
              <a:solidFill>
                <a:srgbClr val="0C377B"/>
              </a:solidFill>
              <a:latin typeface="Calibri" panose="020F0502020204030204"/>
            </a:endParaRPr>
          </a:p>
        </p:txBody>
      </p:sp>
    </p:spTree>
    <p:extLst>
      <p:ext uri="{BB962C8B-B14F-4D97-AF65-F5344CB8AC3E}">
        <p14:creationId xmlns:p14="http://schemas.microsoft.com/office/powerpoint/2010/main" val="125516821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93EA09-2400-E7D5-3E5B-E556B1133450}"/>
              </a:ext>
            </a:extLst>
          </p:cNvPr>
          <p:cNvSpPr>
            <a:spLocks noGrp="1"/>
          </p:cNvSpPr>
          <p:nvPr>
            <p:ph type="sldNum" sz="quarter" idx="10"/>
          </p:nvPr>
        </p:nvSpPr>
        <p:spPr/>
        <p:txBody>
          <a:bodyPr/>
          <a:lstStyle/>
          <a:p>
            <a:fld id="{88A1DFE4-5FC5-43BD-BB7E-75EAD82B965F}" type="slidenum">
              <a:rPr lang="en-US" noProof="0" smtClean="0"/>
              <a:pPr/>
              <a:t>29</a:t>
            </a:fld>
            <a:endParaRPr lang="en-US" noProof="0" dirty="0"/>
          </a:p>
        </p:txBody>
      </p:sp>
      <p:sp>
        <p:nvSpPr>
          <p:cNvPr id="3" name="Title 1">
            <a:extLst>
              <a:ext uri="{FF2B5EF4-FFF2-40B4-BE49-F238E27FC236}">
                <a16:creationId xmlns:a16="http://schemas.microsoft.com/office/drawing/2014/main" id="{205D534A-32B0-7A85-703C-20B359C27174}"/>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Possible </a:t>
            </a:r>
            <a:r>
              <a:rPr lang="en-US" dirty="0"/>
              <a:t>t</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ime</a:t>
            </a:r>
            <a:r>
              <a:rPr lang="en-US" dirty="0"/>
              <a:t>l</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ine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till start of construction</a:t>
            </a:r>
          </a:p>
        </p:txBody>
      </p:sp>
      <p:pic>
        <p:nvPicPr>
          <p:cNvPr id="4" name="Picture 3" descr="A picture containing icon&#10;&#10;Description automatically generated">
            <a:extLst>
              <a:ext uri="{FF2B5EF4-FFF2-40B4-BE49-F238E27FC236}">
                <a16:creationId xmlns:a16="http://schemas.microsoft.com/office/drawing/2014/main" id="{09AC3BB5-3DB8-5AF2-AE3F-00CD6D1F23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aphicFrame>
        <p:nvGraphicFramePr>
          <p:cNvPr id="38" name="Content Placeholder 5">
            <a:extLst>
              <a:ext uri="{FF2B5EF4-FFF2-40B4-BE49-F238E27FC236}">
                <a16:creationId xmlns:a16="http://schemas.microsoft.com/office/drawing/2014/main" id="{AE3BD2AE-BF5D-94F0-57EA-0B3B05ED3134}"/>
              </a:ext>
            </a:extLst>
          </p:cNvPr>
          <p:cNvGraphicFramePr>
            <a:graphicFrameLocks/>
          </p:cNvGraphicFramePr>
          <p:nvPr>
            <p:extLst>
              <p:ext uri="{D42A27DB-BD31-4B8C-83A1-F6EECF244321}">
                <p14:modId xmlns:p14="http://schemas.microsoft.com/office/powerpoint/2010/main" val="2946279999"/>
              </p:ext>
            </p:extLst>
          </p:nvPr>
        </p:nvGraphicFramePr>
        <p:xfrm>
          <a:off x="156105" y="859307"/>
          <a:ext cx="11914160" cy="5872071"/>
        </p:xfrm>
        <a:graphic>
          <a:graphicData uri="http://schemas.openxmlformats.org/drawingml/2006/table">
            <a:tbl>
              <a:tblPr firstRow="1" bandRow="1"/>
              <a:tblGrid>
                <a:gridCol w="297854">
                  <a:extLst>
                    <a:ext uri="{9D8B030D-6E8A-4147-A177-3AD203B41FA5}">
                      <a16:colId xmlns:a16="http://schemas.microsoft.com/office/drawing/2014/main" val="20000"/>
                    </a:ext>
                  </a:extLst>
                </a:gridCol>
                <a:gridCol w="297854">
                  <a:extLst>
                    <a:ext uri="{9D8B030D-6E8A-4147-A177-3AD203B41FA5}">
                      <a16:colId xmlns:a16="http://schemas.microsoft.com/office/drawing/2014/main" val="20001"/>
                    </a:ext>
                  </a:extLst>
                </a:gridCol>
                <a:gridCol w="297854">
                  <a:extLst>
                    <a:ext uri="{9D8B030D-6E8A-4147-A177-3AD203B41FA5}">
                      <a16:colId xmlns:a16="http://schemas.microsoft.com/office/drawing/2014/main" val="20002"/>
                    </a:ext>
                  </a:extLst>
                </a:gridCol>
                <a:gridCol w="297854">
                  <a:extLst>
                    <a:ext uri="{9D8B030D-6E8A-4147-A177-3AD203B41FA5}">
                      <a16:colId xmlns:a16="http://schemas.microsoft.com/office/drawing/2014/main" val="20003"/>
                    </a:ext>
                  </a:extLst>
                </a:gridCol>
                <a:gridCol w="297854">
                  <a:extLst>
                    <a:ext uri="{9D8B030D-6E8A-4147-A177-3AD203B41FA5}">
                      <a16:colId xmlns:a16="http://schemas.microsoft.com/office/drawing/2014/main" val="20004"/>
                    </a:ext>
                  </a:extLst>
                </a:gridCol>
                <a:gridCol w="297854">
                  <a:extLst>
                    <a:ext uri="{9D8B030D-6E8A-4147-A177-3AD203B41FA5}">
                      <a16:colId xmlns:a16="http://schemas.microsoft.com/office/drawing/2014/main" val="20005"/>
                    </a:ext>
                  </a:extLst>
                </a:gridCol>
                <a:gridCol w="297854">
                  <a:extLst>
                    <a:ext uri="{9D8B030D-6E8A-4147-A177-3AD203B41FA5}">
                      <a16:colId xmlns:a16="http://schemas.microsoft.com/office/drawing/2014/main" val="20006"/>
                    </a:ext>
                  </a:extLst>
                </a:gridCol>
                <a:gridCol w="297854">
                  <a:extLst>
                    <a:ext uri="{9D8B030D-6E8A-4147-A177-3AD203B41FA5}">
                      <a16:colId xmlns:a16="http://schemas.microsoft.com/office/drawing/2014/main" val="20007"/>
                    </a:ext>
                  </a:extLst>
                </a:gridCol>
                <a:gridCol w="297854">
                  <a:extLst>
                    <a:ext uri="{9D8B030D-6E8A-4147-A177-3AD203B41FA5}">
                      <a16:colId xmlns:a16="http://schemas.microsoft.com/office/drawing/2014/main" val="20008"/>
                    </a:ext>
                  </a:extLst>
                </a:gridCol>
                <a:gridCol w="297854">
                  <a:extLst>
                    <a:ext uri="{9D8B030D-6E8A-4147-A177-3AD203B41FA5}">
                      <a16:colId xmlns:a16="http://schemas.microsoft.com/office/drawing/2014/main" val="20009"/>
                    </a:ext>
                  </a:extLst>
                </a:gridCol>
                <a:gridCol w="297854">
                  <a:extLst>
                    <a:ext uri="{9D8B030D-6E8A-4147-A177-3AD203B41FA5}">
                      <a16:colId xmlns:a16="http://schemas.microsoft.com/office/drawing/2014/main" val="20010"/>
                    </a:ext>
                  </a:extLst>
                </a:gridCol>
                <a:gridCol w="216475">
                  <a:extLst>
                    <a:ext uri="{9D8B030D-6E8A-4147-A177-3AD203B41FA5}">
                      <a16:colId xmlns:a16="http://schemas.microsoft.com/office/drawing/2014/main" val="20011"/>
                    </a:ext>
                  </a:extLst>
                </a:gridCol>
                <a:gridCol w="379233">
                  <a:extLst>
                    <a:ext uri="{9D8B030D-6E8A-4147-A177-3AD203B41FA5}">
                      <a16:colId xmlns:a16="http://schemas.microsoft.com/office/drawing/2014/main" val="20012"/>
                    </a:ext>
                  </a:extLst>
                </a:gridCol>
                <a:gridCol w="297854">
                  <a:extLst>
                    <a:ext uri="{9D8B030D-6E8A-4147-A177-3AD203B41FA5}">
                      <a16:colId xmlns:a16="http://schemas.microsoft.com/office/drawing/2014/main" val="20013"/>
                    </a:ext>
                  </a:extLst>
                </a:gridCol>
                <a:gridCol w="297854">
                  <a:extLst>
                    <a:ext uri="{9D8B030D-6E8A-4147-A177-3AD203B41FA5}">
                      <a16:colId xmlns:a16="http://schemas.microsoft.com/office/drawing/2014/main" val="20014"/>
                    </a:ext>
                  </a:extLst>
                </a:gridCol>
                <a:gridCol w="297854">
                  <a:extLst>
                    <a:ext uri="{9D8B030D-6E8A-4147-A177-3AD203B41FA5}">
                      <a16:colId xmlns:a16="http://schemas.microsoft.com/office/drawing/2014/main" val="20015"/>
                    </a:ext>
                  </a:extLst>
                </a:gridCol>
                <a:gridCol w="297854">
                  <a:extLst>
                    <a:ext uri="{9D8B030D-6E8A-4147-A177-3AD203B41FA5}">
                      <a16:colId xmlns:a16="http://schemas.microsoft.com/office/drawing/2014/main" val="20016"/>
                    </a:ext>
                  </a:extLst>
                </a:gridCol>
                <a:gridCol w="297854">
                  <a:extLst>
                    <a:ext uri="{9D8B030D-6E8A-4147-A177-3AD203B41FA5}">
                      <a16:colId xmlns:a16="http://schemas.microsoft.com/office/drawing/2014/main" val="20017"/>
                    </a:ext>
                  </a:extLst>
                </a:gridCol>
                <a:gridCol w="297854">
                  <a:extLst>
                    <a:ext uri="{9D8B030D-6E8A-4147-A177-3AD203B41FA5}">
                      <a16:colId xmlns:a16="http://schemas.microsoft.com/office/drawing/2014/main" val="20018"/>
                    </a:ext>
                  </a:extLst>
                </a:gridCol>
                <a:gridCol w="297854">
                  <a:extLst>
                    <a:ext uri="{9D8B030D-6E8A-4147-A177-3AD203B41FA5}">
                      <a16:colId xmlns:a16="http://schemas.microsoft.com/office/drawing/2014/main" val="20019"/>
                    </a:ext>
                  </a:extLst>
                </a:gridCol>
                <a:gridCol w="297854">
                  <a:extLst>
                    <a:ext uri="{9D8B030D-6E8A-4147-A177-3AD203B41FA5}">
                      <a16:colId xmlns:a16="http://schemas.microsoft.com/office/drawing/2014/main" val="2436838272"/>
                    </a:ext>
                  </a:extLst>
                </a:gridCol>
                <a:gridCol w="297854">
                  <a:extLst>
                    <a:ext uri="{9D8B030D-6E8A-4147-A177-3AD203B41FA5}">
                      <a16:colId xmlns:a16="http://schemas.microsoft.com/office/drawing/2014/main" val="2656770343"/>
                    </a:ext>
                  </a:extLst>
                </a:gridCol>
                <a:gridCol w="297854">
                  <a:extLst>
                    <a:ext uri="{9D8B030D-6E8A-4147-A177-3AD203B41FA5}">
                      <a16:colId xmlns:a16="http://schemas.microsoft.com/office/drawing/2014/main" val="2950003352"/>
                    </a:ext>
                  </a:extLst>
                </a:gridCol>
                <a:gridCol w="297854">
                  <a:extLst>
                    <a:ext uri="{9D8B030D-6E8A-4147-A177-3AD203B41FA5}">
                      <a16:colId xmlns:a16="http://schemas.microsoft.com/office/drawing/2014/main" val="2857376332"/>
                    </a:ext>
                  </a:extLst>
                </a:gridCol>
                <a:gridCol w="313852">
                  <a:extLst>
                    <a:ext uri="{9D8B030D-6E8A-4147-A177-3AD203B41FA5}">
                      <a16:colId xmlns:a16="http://schemas.microsoft.com/office/drawing/2014/main" val="3477369395"/>
                    </a:ext>
                  </a:extLst>
                </a:gridCol>
                <a:gridCol w="281856">
                  <a:extLst>
                    <a:ext uri="{9D8B030D-6E8A-4147-A177-3AD203B41FA5}">
                      <a16:colId xmlns:a16="http://schemas.microsoft.com/office/drawing/2014/main" val="3808759949"/>
                    </a:ext>
                  </a:extLst>
                </a:gridCol>
                <a:gridCol w="297854">
                  <a:extLst>
                    <a:ext uri="{9D8B030D-6E8A-4147-A177-3AD203B41FA5}">
                      <a16:colId xmlns:a16="http://schemas.microsoft.com/office/drawing/2014/main" val="2622084184"/>
                    </a:ext>
                  </a:extLst>
                </a:gridCol>
                <a:gridCol w="297854">
                  <a:extLst>
                    <a:ext uri="{9D8B030D-6E8A-4147-A177-3AD203B41FA5}">
                      <a16:colId xmlns:a16="http://schemas.microsoft.com/office/drawing/2014/main" val="2464158128"/>
                    </a:ext>
                  </a:extLst>
                </a:gridCol>
                <a:gridCol w="297854">
                  <a:extLst>
                    <a:ext uri="{9D8B030D-6E8A-4147-A177-3AD203B41FA5}">
                      <a16:colId xmlns:a16="http://schemas.microsoft.com/office/drawing/2014/main" val="3758331998"/>
                    </a:ext>
                  </a:extLst>
                </a:gridCol>
                <a:gridCol w="297854">
                  <a:extLst>
                    <a:ext uri="{9D8B030D-6E8A-4147-A177-3AD203B41FA5}">
                      <a16:colId xmlns:a16="http://schemas.microsoft.com/office/drawing/2014/main" val="2231906010"/>
                    </a:ext>
                  </a:extLst>
                </a:gridCol>
                <a:gridCol w="297854">
                  <a:extLst>
                    <a:ext uri="{9D8B030D-6E8A-4147-A177-3AD203B41FA5}">
                      <a16:colId xmlns:a16="http://schemas.microsoft.com/office/drawing/2014/main" val="2804511511"/>
                    </a:ext>
                  </a:extLst>
                </a:gridCol>
                <a:gridCol w="297854">
                  <a:extLst>
                    <a:ext uri="{9D8B030D-6E8A-4147-A177-3AD203B41FA5}">
                      <a16:colId xmlns:a16="http://schemas.microsoft.com/office/drawing/2014/main" val="2762523244"/>
                    </a:ext>
                  </a:extLst>
                </a:gridCol>
                <a:gridCol w="297854">
                  <a:extLst>
                    <a:ext uri="{9D8B030D-6E8A-4147-A177-3AD203B41FA5}">
                      <a16:colId xmlns:a16="http://schemas.microsoft.com/office/drawing/2014/main" val="286750906"/>
                    </a:ext>
                  </a:extLst>
                </a:gridCol>
                <a:gridCol w="297854">
                  <a:extLst>
                    <a:ext uri="{9D8B030D-6E8A-4147-A177-3AD203B41FA5}">
                      <a16:colId xmlns:a16="http://schemas.microsoft.com/office/drawing/2014/main" val="3534367037"/>
                    </a:ext>
                  </a:extLst>
                </a:gridCol>
                <a:gridCol w="297854">
                  <a:extLst>
                    <a:ext uri="{9D8B030D-6E8A-4147-A177-3AD203B41FA5}">
                      <a16:colId xmlns:a16="http://schemas.microsoft.com/office/drawing/2014/main" val="2539389564"/>
                    </a:ext>
                  </a:extLst>
                </a:gridCol>
                <a:gridCol w="297854">
                  <a:extLst>
                    <a:ext uri="{9D8B030D-6E8A-4147-A177-3AD203B41FA5}">
                      <a16:colId xmlns:a16="http://schemas.microsoft.com/office/drawing/2014/main" val="3033895602"/>
                    </a:ext>
                  </a:extLst>
                </a:gridCol>
                <a:gridCol w="297854">
                  <a:extLst>
                    <a:ext uri="{9D8B030D-6E8A-4147-A177-3AD203B41FA5}">
                      <a16:colId xmlns:a16="http://schemas.microsoft.com/office/drawing/2014/main" val="452781312"/>
                    </a:ext>
                  </a:extLst>
                </a:gridCol>
                <a:gridCol w="297854">
                  <a:extLst>
                    <a:ext uri="{9D8B030D-6E8A-4147-A177-3AD203B41FA5}">
                      <a16:colId xmlns:a16="http://schemas.microsoft.com/office/drawing/2014/main" val="2071890334"/>
                    </a:ext>
                  </a:extLst>
                </a:gridCol>
                <a:gridCol w="297854">
                  <a:extLst>
                    <a:ext uri="{9D8B030D-6E8A-4147-A177-3AD203B41FA5}">
                      <a16:colId xmlns:a16="http://schemas.microsoft.com/office/drawing/2014/main" val="3789349140"/>
                    </a:ext>
                  </a:extLst>
                </a:gridCol>
                <a:gridCol w="297854">
                  <a:extLst>
                    <a:ext uri="{9D8B030D-6E8A-4147-A177-3AD203B41FA5}">
                      <a16:colId xmlns:a16="http://schemas.microsoft.com/office/drawing/2014/main" val="1916931030"/>
                    </a:ext>
                  </a:extLst>
                </a:gridCol>
              </a:tblGrid>
              <a:tr h="508463">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2024</a:t>
                      </a:r>
                    </a:p>
                  </a:txBody>
                  <a:tcPr>
                    <a:lnL w="12700" cmpd="sng">
                      <a:solidFill>
                        <a:srgbClr val="FFFFFF"/>
                      </a:solidFill>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2025</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2026</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2027</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2028</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2029</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2030</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2031</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2032</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2033</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281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10001"/>
                  </a:ext>
                </a:extLst>
              </a:tr>
              <a:tr h="48355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10002"/>
                  </a:ext>
                </a:extLst>
              </a:tr>
            </a:tbl>
          </a:graphicData>
        </a:graphic>
      </p:graphicFrame>
      <p:sp>
        <p:nvSpPr>
          <p:cNvPr id="39" name="Rounded Rectangle 9">
            <a:extLst>
              <a:ext uri="{FF2B5EF4-FFF2-40B4-BE49-F238E27FC236}">
                <a16:creationId xmlns:a16="http://schemas.microsoft.com/office/drawing/2014/main" id="{B42A419C-2CC6-7038-488C-2FCFCC1CAC7D}"/>
              </a:ext>
            </a:extLst>
          </p:cNvPr>
          <p:cNvSpPr/>
          <p:nvPr/>
        </p:nvSpPr>
        <p:spPr>
          <a:xfrm>
            <a:off x="202395" y="2301524"/>
            <a:ext cx="1465045" cy="542222"/>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FS Report</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40" name="Rounded Rectangle 31">
            <a:extLst>
              <a:ext uri="{FF2B5EF4-FFF2-40B4-BE49-F238E27FC236}">
                <a16:creationId xmlns:a16="http://schemas.microsoft.com/office/drawing/2014/main" id="{732FA709-916C-CA37-11FF-53F2B825F555}"/>
              </a:ext>
            </a:extLst>
          </p:cNvPr>
          <p:cNvSpPr/>
          <p:nvPr/>
        </p:nvSpPr>
        <p:spPr>
          <a:xfrm>
            <a:off x="1667440" y="1344520"/>
            <a:ext cx="3214739" cy="542222"/>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Pre-TDR Phase</a:t>
            </a:r>
          </a:p>
        </p:txBody>
      </p:sp>
      <p:sp>
        <p:nvSpPr>
          <p:cNvPr id="41" name="Rounded Rectangle 33">
            <a:extLst>
              <a:ext uri="{FF2B5EF4-FFF2-40B4-BE49-F238E27FC236}">
                <a16:creationId xmlns:a16="http://schemas.microsoft.com/office/drawing/2014/main" id="{AACAB647-3992-8E5B-95E2-AB46BAC9CEA5}"/>
              </a:ext>
            </a:extLst>
          </p:cNvPr>
          <p:cNvSpPr/>
          <p:nvPr/>
        </p:nvSpPr>
        <p:spPr>
          <a:xfrm>
            <a:off x="4946129" y="1343795"/>
            <a:ext cx="4703626"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 Phase</a:t>
            </a:r>
          </a:p>
        </p:txBody>
      </p:sp>
      <p:sp>
        <p:nvSpPr>
          <p:cNvPr id="42" name="Rounded Rectangle 6">
            <a:extLst>
              <a:ext uri="{FF2B5EF4-FFF2-40B4-BE49-F238E27FC236}">
                <a16:creationId xmlns:a16="http://schemas.microsoft.com/office/drawing/2014/main" id="{01CE27BC-80A3-E01D-F2A1-1DE0F9DBA21E}"/>
              </a:ext>
            </a:extLst>
          </p:cNvPr>
          <p:cNvSpPr/>
          <p:nvPr/>
        </p:nvSpPr>
        <p:spPr>
          <a:xfrm>
            <a:off x="156106" y="1335669"/>
            <a:ext cx="1465045" cy="566941"/>
          </a:xfrm>
          <a:prstGeom prst="roundRect">
            <a:avLst/>
          </a:prstGeom>
          <a:solidFill>
            <a:srgbClr val="0C377B">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Feasibility Study</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pic>
        <p:nvPicPr>
          <p:cNvPr id="43" name="Graphic 42" descr="Pin">
            <a:extLst>
              <a:ext uri="{FF2B5EF4-FFF2-40B4-BE49-F238E27FC236}">
                <a16:creationId xmlns:a16="http://schemas.microsoft.com/office/drawing/2014/main" id="{ED9523F1-1D28-740C-17AD-DD9525AC92E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936" y="1325882"/>
            <a:ext cx="710229" cy="710229"/>
          </a:xfrm>
          <a:prstGeom prst="rect">
            <a:avLst/>
          </a:prstGeom>
        </p:spPr>
      </p:pic>
      <p:grpSp>
        <p:nvGrpSpPr>
          <p:cNvPr id="44" name="Group 43">
            <a:extLst>
              <a:ext uri="{FF2B5EF4-FFF2-40B4-BE49-F238E27FC236}">
                <a16:creationId xmlns:a16="http://schemas.microsoft.com/office/drawing/2014/main" id="{338B96C9-FB7E-3839-F687-025420D16956}"/>
              </a:ext>
            </a:extLst>
          </p:cNvPr>
          <p:cNvGrpSpPr/>
          <p:nvPr/>
        </p:nvGrpSpPr>
        <p:grpSpPr>
          <a:xfrm>
            <a:off x="1379768" y="2056743"/>
            <a:ext cx="615661" cy="576741"/>
            <a:chOff x="6234726" y="2760924"/>
            <a:chExt cx="540000" cy="540000"/>
          </a:xfrm>
        </p:grpSpPr>
        <p:pic>
          <p:nvPicPr>
            <p:cNvPr id="45" name="Picture 44">
              <a:extLst>
                <a:ext uri="{FF2B5EF4-FFF2-40B4-BE49-F238E27FC236}">
                  <a16:creationId xmlns:a16="http://schemas.microsoft.com/office/drawing/2014/main" id="{4A4DFB87-B9B6-C4BE-CD82-F55BC077A95D}"/>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46" name="Picture 45">
              <a:extLst>
                <a:ext uri="{FF2B5EF4-FFF2-40B4-BE49-F238E27FC236}">
                  <a16:creationId xmlns:a16="http://schemas.microsoft.com/office/drawing/2014/main" id="{3CC454C3-E05F-A6FA-77A2-9DD67A62E735}"/>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47" name="Rounded Rectangle 13">
            <a:extLst>
              <a:ext uri="{FF2B5EF4-FFF2-40B4-BE49-F238E27FC236}">
                <a16:creationId xmlns:a16="http://schemas.microsoft.com/office/drawing/2014/main" id="{04ADFA71-473B-80D0-1FBC-812ACE367CB0}"/>
              </a:ext>
            </a:extLst>
          </p:cNvPr>
          <p:cNvSpPr/>
          <p:nvPr/>
        </p:nvSpPr>
        <p:spPr>
          <a:xfrm>
            <a:off x="4442653" y="2939116"/>
            <a:ext cx="974738" cy="376404"/>
          </a:xfrm>
          <a:prstGeom prst="roundRect">
            <a:avLst/>
          </a:prstGeom>
          <a:solidFill>
            <a:srgbClr val="F9F9F9"/>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Project Decision</a:t>
            </a:r>
          </a:p>
        </p:txBody>
      </p:sp>
      <p:sp>
        <p:nvSpPr>
          <p:cNvPr id="52" name="Rounded Rectangle 33">
            <a:extLst>
              <a:ext uri="{FF2B5EF4-FFF2-40B4-BE49-F238E27FC236}">
                <a16:creationId xmlns:a16="http://schemas.microsoft.com/office/drawing/2014/main" id="{01CB3E32-735E-08F8-F20B-711659B7938C}"/>
              </a:ext>
            </a:extLst>
          </p:cNvPr>
          <p:cNvSpPr/>
          <p:nvPr/>
        </p:nvSpPr>
        <p:spPr>
          <a:xfrm>
            <a:off x="1845139" y="5428486"/>
            <a:ext cx="3064863"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Concept Design update</a:t>
            </a:r>
          </a:p>
        </p:txBody>
      </p:sp>
      <p:pic>
        <p:nvPicPr>
          <p:cNvPr id="55" name="Graphic 54" descr="Crane with solid fill">
            <a:extLst>
              <a:ext uri="{FF2B5EF4-FFF2-40B4-BE49-F238E27FC236}">
                <a16:creationId xmlns:a16="http://schemas.microsoft.com/office/drawing/2014/main" id="{02751E91-82F9-D977-2C40-4A4339328AD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82493" y="4811931"/>
            <a:ext cx="629920" cy="629920"/>
          </a:xfrm>
          <a:prstGeom prst="rect">
            <a:avLst/>
          </a:prstGeom>
        </p:spPr>
      </p:pic>
      <p:sp>
        <p:nvSpPr>
          <p:cNvPr id="56" name="Rounded Rectangle 9">
            <a:extLst>
              <a:ext uri="{FF2B5EF4-FFF2-40B4-BE49-F238E27FC236}">
                <a16:creationId xmlns:a16="http://schemas.microsoft.com/office/drawing/2014/main" id="{1DA659B2-CBC0-F541-9214-D2521DDF016B}"/>
              </a:ext>
            </a:extLst>
          </p:cNvPr>
          <p:cNvSpPr/>
          <p:nvPr/>
        </p:nvSpPr>
        <p:spPr>
          <a:xfrm>
            <a:off x="9659331" y="5355674"/>
            <a:ext cx="1476497" cy="537728"/>
          </a:xfrm>
          <a:prstGeom prst="roundRect">
            <a:avLst/>
          </a:prstGeom>
          <a:solidFill>
            <a:srgbClr val="FFFF00"/>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CC0099"/>
                </a:solidFill>
                <a:effectLst/>
                <a:uLnTx/>
                <a:uFillTx/>
                <a:latin typeface="Century Gothic" panose="020B0502020202020204" pitchFamily="34" charset="0"/>
                <a:ea typeface="+mn-ea"/>
                <a:cs typeface="+mn-cs"/>
              </a:rPr>
              <a:t>Start construction</a:t>
            </a:r>
          </a:p>
        </p:txBody>
      </p:sp>
      <p:sp>
        <p:nvSpPr>
          <p:cNvPr id="59" name="Rounded Rectangle 6">
            <a:extLst>
              <a:ext uri="{FF2B5EF4-FFF2-40B4-BE49-F238E27FC236}">
                <a16:creationId xmlns:a16="http://schemas.microsoft.com/office/drawing/2014/main" id="{C0FCCD71-8C91-4CE0-AB74-7217CE8B8F6F}"/>
              </a:ext>
            </a:extLst>
          </p:cNvPr>
          <p:cNvSpPr/>
          <p:nvPr/>
        </p:nvSpPr>
        <p:spPr>
          <a:xfrm>
            <a:off x="983228" y="6112178"/>
            <a:ext cx="1513667"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EOI submissions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0" name="Rounded Rectangle 6">
            <a:extLst>
              <a:ext uri="{FF2B5EF4-FFF2-40B4-BE49-F238E27FC236}">
                <a16:creationId xmlns:a16="http://schemas.microsoft.com/office/drawing/2014/main" id="{DE7C86B0-BF88-9A60-9938-CC7D801917C5}"/>
              </a:ext>
            </a:extLst>
          </p:cNvPr>
          <p:cNvSpPr/>
          <p:nvPr/>
        </p:nvSpPr>
        <p:spPr>
          <a:xfrm>
            <a:off x="4571710" y="6128817"/>
            <a:ext cx="1730099"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formation, call for CDRs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1" name="Rounded Rectangle 6">
            <a:extLst>
              <a:ext uri="{FF2B5EF4-FFF2-40B4-BE49-F238E27FC236}">
                <a16:creationId xmlns:a16="http://schemas.microsoft.com/office/drawing/2014/main" id="{1A6A3450-F8E6-C69F-FFFE-E4D1FAD5532F}"/>
              </a:ext>
            </a:extLst>
          </p:cNvPr>
          <p:cNvSpPr/>
          <p:nvPr/>
        </p:nvSpPr>
        <p:spPr>
          <a:xfrm>
            <a:off x="7845023" y="6128817"/>
            <a:ext cx="1810286"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CDRs submitted to 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5" name="Rounded Rectangle 6">
            <a:extLst>
              <a:ext uri="{FF2B5EF4-FFF2-40B4-BE49-F238E27FC236}">
                <a16:creationId xmlns:a16="http://schemas.microsoft.com/office/drawing/2014/main" id="{E63CA649-7A19-5C7B-076A-2C06536F548D}"/>
              </a:ext>
            </a:extLst>
          </p:cNvPr>
          <p:cNvSpPr/>
          <p:nvPr/>
        </p:nvSpPr>
        <p:spPr>
          <a:xfrm>
            <a:off x="1738595" y="2339141"/>
            <a:ext cx="1404772" cy="504605"/>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ESPPU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2025/26</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9" name="Rounded Rectangle 33">
            <a:extLst>
              <a:ext uri="{FF2B5EF4-FFF2-40B4-BE49-F238E27FC236}">
                <a16:creationId xmlns:a16="http://schemas.microsoft.com/office/drawing/2014/main" id="{EBE042E1-A20A-6EB8-086E-2FFD843EA562}"/>
              </a:ext>
            </a:extLst>
          </p:cNvPr>
          <p:cNvSpPr/>
          <p:nvPr/>
        </p:nvSpPr>
        <p:spPr>
          <a:xfrm>
            <a:off x="9743681" y="1340747"/>
            <a:ext cx="2292213"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a:t>
            </a: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70" name="Rounded Rectangle 33">
            <a:extLst>
              <a:ext uri="{FF2B5EF4-FFF2-40B4-BE49-F238E27FC236}">
                <a16:creationId xmlns:a16="http://schemas.microsoft.com/office/drawing/2014/main" id="{1578C1B8-1E47-B6B0-C0DA-3997E9CE2982}"/>
              </a:ext>
            </a:extLst>
          </p:cNvPr>
          <p:cNvSpPr/>
          <p:nvPr/>
        </p:nvSpPr>
        <p:spPr>
          <a:xfrm>
            <a:off x="7309329" y="5426474"/>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Design</a:t>
            </a:r>
          </a:p>
        </p:txBody>
      </p:sp>
      <p:grpSp>
        <p:nvGrpSpPr>
          <p:cNvPr id="5" name="Group 4">
            <a:extLst>
              <a:ext uri="{FF2B5EF4-FFF2-40B4-BE49-F238E27FC236}">
                <a16:creationId xmlns:a16="http://schemas.microsoft.com/office/drawing/2014/main" id="{5162E1DB-7747-4920-D711-609F19EC08DE}"/>
              </a:ext>
            </a:extLst>
          </p:cNvPr>
          <p:cNvGrpSpPr>
            <a:grpSpLocks noChangeAspect="1"/>
          </p:cNvGrpSpPr>
          <p:nvPr/>
        </p:nvGrpSpPr>
        <p:grpSpPr>
          <a:xfrm>
            <a:off x="4624089" y="2376298"/>
            <a:ext cx="615661" cy="581317"/>
            <a:chOff x="4333017" y="2114253"/>
            <a:chExt cx="1219048" cy="1219048"/>
          </a:xfrm>
        </p:grpSpPr>
        <p:pic>
          <p:nvPicPr>
            <p:cNvPr id="6" name="Picture 5">
              <a:extLst>
                <a:ext uri="{FF2B5EF4-FFF2-40B4-BE49-F238E27FC236}">
                  <a16:creationId xmlns:a16="http://schemas.microsoft.com/office/drawing/2014/main" id="{63BFA68E-45F7-D80D-828B-96EC1EDA4E2A}"/>
                </a:ext>
              </a:extLst>
            </p:cNvPr>
            <p:cNvPicPr>
              <a:picLocks noChangeAspect="1"/>
            </p:cNvPicPr>
            <p:nvPr/>
          </p:nvPicPr>
          <p:blipFill>
            <a:blip r:embed="rId10" cstate="email">
              <a:extLst>
                <a:ext uri="{BEBA8EAE-BF5A-486C-A8C5-ECC9F3942E4B}">
                  <a14:imgProps xmlns:a14="http://schemas.microsoft.com/office/drawing/2010/main">
                    <a14:imgLayer r:embed="rId11">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7" name="Picture 6">
              <a:extLst>
                <a:ext uri="{FF2B5EF4-FFF2-40B4-BE49-F238E27FC236}">
                  <a16:creationId xmlns:a16="http://schemas.microsoft.com/office/drawing/2014/main" id="{A68987CA-708E-F2A0-0864-F5F0C383A401}"/>
                </a:ext>
              </a:extLst>
            </p:cNvPr>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sp>
        <p:nvSpPr>
          <p:cNvPr id="8" name="Rounded Rectangle 9">
            <a:extLst>
              <a:ext uri="{FF2B5EF4-FFF2-40B4-BE49-F238E27FC236}">
                <a16:creationId xmlns:a16="http://schemas.microsoft.com/office/drawing/2014/main" id="{130A1D0D-3AA7-EA9A-BCF5-DC4BF0BAF35B}"/>
              </a:ext>
            </a:extLst>
          </p:cNvPr>
          <p:cNvSpPr/>
          <p:nvPr/>
        </p:nvSpPr>
        <p:spPr>
          <a:xfrm>
            <a:off x="8195196" y="2350537"/>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49" name="Group 48">
            <a:extLst>
              <a:ext uri="{FF2B5EF4-FFF2-40B4-BE49-F238E27FC236}">
                <a16:creationId xmlns:a16="http://schemas.microsoft.com/office/drawing/2014/main" id="{7B001A8C-65A9-BE20-83A1-7033FABFA5DD}"/>
              </a:ext>
            </a:extLst>
          </p:cNvPr>
          <p:cNvGrpSpPr/>
          <p:nvPr/>
        </p:nvGrpSpPr>
        <p:grpSpPr>
          <a:xfrm>
            <a:off x="9268355" y="2060924"/>
            <a:ext cx="615661" cy="576741"/>
            <a:chOff x="6234726" y="2760924"/>
            <a:chExt cx="540000" cy="540000"/>
          </a:xfrm>
        </p:grpSpPr>
        <p:pic>
          <p:nvPicPr>
            <p:cNvPr id="50" name="Picture 49">
              <a:extLst>
                <a:ext uri="{FF2B5EF4-FFF2-40B4-BE49-F238E27FC236}">
                  <a16:creationId xmlns:a16="http://schemas.microsoft.com/office/drawing/2014/main" id="{C5FCCD18-B913-0B8F-44DC-503DD61DE361}"/>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51" name="Picture 50">
              <a:extLst>
                <a:ext uri="{FF2B5EF4-FFF2-40B4-BE49-F238E27FC236}">
                  <a16:creationId xmlns:a16="http://schemas.microsoft.com/office/drawing/2014/main" id="{4A23C05B-6318-30F0-2843-C41577FB8916}"/>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9" name="Rounded Rectangle 33">
            <a:extLst>
              <a:ext uri="{FF2B5EF4-FFF2-40B4-BE49-F238E27FC236}">
                <a16:creationId xmlns:a16="http://schemas.microsoft.com/office/drawing/2014/main" id="{A2577572-E2DF-B1E3-FB25-FEB75010B531}"/>
              </a:ext>
            </a:extLst>
          </p:cNvPr>
          <p:cNvSpPr/>
          <p:nvPr/>
        </p:nvSpPr>
        <p:spPr>
          <a:xfrm>
            <a:off x="4947763" y="5425612"/>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Tender Design</a:t>
            </a:r>
          </a:p>
        </p:txBody>
      </p:sp>
      <p:sp>
        <p:nvSpPr>
          <p:cNvPr id="10" name="Rounded Rectangle 6">
            <a:extLst>
              <a:ext uri="{FF2B5EF4-FFF2-40B4-BE49-F238E27FC236}">
                <a16:creationId xmlns:a16="http://schemas.microsoft.com/office/drawing/2014/main" id="{D448FABD-5A42-11FC-E81E-036AD8CAAFCB}"/>
              </a:ext>
            </a:extLst>
          </p:cNvPr>
          <p:cNvSpPr/>
          <p:nvPr/>
        </p:nvSpPr>
        <p:spPr>
          <a:xfrm>
            <a:off x="9718925" y="3467944"/>
            <a:ext cx="231697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kern="0" dirty="0">
                <a:solidFill>
                  <a:srgbClr val="0C377B"/>
                </a:solidFill>
                <a:latin typeface="Century Gothic" panose="020B0502020202020204" pitchFamily="34" charset="0"/>
              </a:rPr>
              <a:t>engineering design </a:t>
            </a:r>
            <a:r>
              <a:rPr lang="en-US" sz="1600" kern="0" dirty="0">
                <a:solidFill>
                  <a:srgbClr val="0C377B"/>
                </a:solidFill>
                <a:latin typeface="Century Gothic" panose="020B0502020202020204" pitchFamily="34" charset="0"/>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7" name="Arrow: Bent 16">
            <a:extLst>
              <a:ext uri="{FF2B5EF4-FFF2-40B4-BE49-F238E27FC236}">
                <a16:creationId xmlns:a16="http://schemas.microsoft.com/office/drawing/2014/main" id="{963C629B-F031-868F-C48F-E505848E34F8}"/>
              </a:ext>
            </a:extLst>
          </p:cNvPr>
          <p:cNvSpPr/>
          <p:nvPr/>
        </p:nvSpPr>
        <p:spPr>
          <a:xfrm rot="10800000" flipH="1">
            <a:off x="2218048" y="3821502"/>
            <a:ext cx="266676" cy="616172"/>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18" name="Arrow: Bent 17">
            <a:extLst>
              <a:ext uri="{FF2B5EF4-FFF2-40B4-BE49-F238E27FC236}">
                <a16:creationId xmlns:a16="http://schemas.microsoft.com/office/drawing/2014/main" id="{A4044D87-478A-56F3-DA45-1C5FFF20134B}"/>
              </a:ext>
            </a:extLst>
          </p:cNvPr>
          <p:cNvSpPr/>
          <p:nvPr/>
        </p:nvSpPr>
        <p:spPr>
          <a:xfrm rot="10800000" flipH="1">
            <a:off x="1561300" y="5217652"/>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3" name="Rounded Rectangle 6">
            <a:extLst>
              <a:ext uri="{FF2B5EF4-FFF2-40B4-BE49-F238E27FC236}">
                <a16:creationId xmlns:a16="http://schemas.microsoft.com/office/drawing/2014/main" id="{844C656C-A8E8-1960-D398-435D6082C81A}"/>
              </a:ext>
            </a:extLst>
          </p:cNvPr>
          <p:cNvSpPr/>
          <p:nvPr/>
        </p:nvSpPr>
        <p:spPr>
          <a:xfrm>
            <a:off x="690540" y="4728350"/>
            <a:ext cx="1293696" cy="566941"/>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1 Site Investigations</a:t>
            </a:r>
            <a:endParaRPr kumimoji="0" lang="en-GB"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9" name="Arrow: Bent 18">
            <a:extLst>
              <a:ext uri="{FF2B5EF4-FFF2-40B4-BE49-F238E27FC236}">
                <a16:creationId xmlns:a16="http://schemas.microsoft.com/office/drawing/2014/main" id="{C15E54BD-32F7-B46F-DA53-623DE7AF8EB1}"/>
              </a:ext>
            </a:extLst>
          </p:cNvPr>
          <p:cNvSpPr/>
          <p:nvPr/>
        </p:nvSpPr>
        <p:spPr>
          <a:xfrm rot="10800000" flipH="1">
            <a:off x="4922722" y="523203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20" name="Arrow: Bent 19">
            <a:extLst>
              <a:ext uri="{FF2B5EF4-FFF2-40B4-BE49-F238E27FC236}">
                <a16:creationId xmlns:a16="http://schemas.microsoft.com/office/drawing/2014/main" id="{FD613123-B446-8D30-B942-39DD8E01B489}"/>
              </a:ext>
            </a:extLst>
          </p:cNvPr>
          <p:cNvSpPr/>
          <p:nvPr/>
        </p:nvSpPr>
        <p:spPr>
          <a:xfrm rot="10800000" flipH="1">
            <a:off x="4790452" y="3821501"/>
            <a:ext cx="256720" cy="1958525"/>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7" name="Rounded Rectangle 6">
            <a:extLst>
              <a:ext uri="{FF2B5EF4-FFF2-40B4-BE49-F238E27FC236}">
                <a16:creationId xmlns:a16="http://schemas.microsoft.com/office/drawing/2014/main" id="{DE16E851-0131-4E68-1AE0-C77F8B72F541}"/>
              </a:ext>
            </a:extLst>
          </p:cNvPr>
          <p:cNvSpPr/>
          <p:nvPr/>
        </p:nvSpPr>
        <p:spPr>
          <a:xfrm>
            <a:off x="2535159" y="4185964"/>
            <a:ext cx="7114596" cy="388926"/>
          </a:xfrm>
          <a:prstGeom prst="roundRect">
            <a:avLst/>
          </a:prstGeom>
          <a:solidFill>
            <a:srgbClr val="00FF99"/>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Environmental Impact study &amp; Authorization Process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21" name="Arrow: Bent 20">
            <a:extLst>
              <a:ext uri="{FF2B5EF4-FFF2-40B4-BE49-F238E27FC236}">
                <a16:creationId xmlns:a16="http://schemas.microsoft.com/office/drawing/2014/main" id="{FC3F33D9-186C-3A15-C693-479937CD657C}"/>
              </a:ext>
            </a:extLst>
          </p:cNvPr>
          <p:cNvSpPr/>
          <p:nvPr/>
        </p:nvSpPr>
        <p:spPr>
          <a:xfrm rot="10800000" flipH="1">
            <a:off x="7110955" y="524641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4" name="Rounded Rectangle 6">
            <a:extLst>
              <a:ext uri="{FF2B5EF4-FFF2-40B4-BE49-F238E27FC236}">
                <a16:creationId xmlns:a16="http://schemas.microsoft.com/office/drawing/2014/main" id="{3D513D92-F47B-2001-6A71-DC4C2C78B371}"/>
              </a:ext>
            </a:extLst>
          </p:cNvPr>
          <p:cNvSpPr/>
          <p:nvPr/>
        </p:nvSpPr>
        <p:spPr>
          <a:xfrm>
            <a:off x="3740413" y="4716562"/>
            <a:ext cx="3470704" cy="571312"/>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2 Site Investigations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58" name="Rounded Rectangle 6">
            <a:extLst>
              <a:ext uri="{FF2B5EF4-FFF2-40B4-BE49-F238E27FC236}">
                <a16:creationId xmlns:a16="http://schemas.microsoft.com/office/drawing/2014/main" id="{CF4A34FD-18A1-BF82-5744-794C1A9E66A1}"/>
              </a:ext>
            </a:extLst>
          </p:cNvPr>
          <p:cNvSpPr/>
          <p:nvPr/>
        </p:nvSpPr>
        <p:spPr>
          <a:xfrm>
            <a:off x="202395" y="3463763"/>
            <a:ext cx="944736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accelerator design, technical infrastructure design, R&amp;D, towards TDR</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62" name="Group 61">
            <a:extLst>
              <a:ext uri="{FF2B5EF4-FFF2-40B4-BE49-F238E27FC236}">
                <a16:creationId xmlns:a16="http://schemas.microsoft.com/office/drawing/2014/main" id="{0162E961-9A0F-E7F6-D5AB-702962A02CB3}"/>
              </a:ext>
            </a:extLst>
          </p:cNvPr>
          <p:cNvGrpSpPr/>
          <p:nvPr/>
        </p:nvGrpSpPr>
        <p:grpSpPr>
          <a:xfrm>
            <a:off x="2811376" y="2048168"/>
            <a:ext cx="615661" cy="576741"/>
            <a:chOff x="-1219048" y="3333377"/>
            <a:chExt cx="540000" cy="540000"/>
          </a:xfrm>
        </p:grpSpPr>
        <p:pic>
          <p:nvPicPr>
            <p:cNvPr id="63" name="Picture 62">
              <a:extLst>
                <a:ext uri="{FF2B5EF4-FFF2-40B4-BE49-F238E27FC236}">
                  <a16:creationId xmlns:a16="http://schemas.microsoft.com/office/drawing/2014/main" id="{B248813F-2232-1A04-901A-CC1D6C5FD628}"/>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64" name="Picture 63">
              <a:extLst>
                <a:ext uri="{FF2B5EF4-FFF2-40B4-BE49-F238E27FC236}">
                  <a16:creationId xmlns:a16="http://schemas.microsoft.com/office/drawing/2014/main" id="{85A7EFB1-ECEF-C54E-D909-FC8A383E37DA}"/>
                </a:ext>
              </a:extLst>
            </p:cNvPr>
            <p:cNvPicPr>
              <a:picLocks noChangeAspect="1"/>
            </p:cNvPicPr>
            <p:nvPr/>
          </p:nvPicPr>
          <p:blipFill>
            <a:blip r:embed="rId13">
              <a:clrChange>
                <a:clrFrom>
                  <a:srgbClr val="FEFEFE"/>
                </a:clrFrom>
                <a:clrTo>
                  <a:srgbClr val="FEFEFE">
                    <a:alpha val="0"/>
                  </a:srgbClr>
                </a:clrTo>
              </a:clrChange>
            </a:blip>
            <a:stretch>
              <a:fillRect/>
            </a:stretch>
          </p:blipFill>
          <p:spPr>
            <a:xfrm>
              <a:off x="-1068453" y="3477510"/>
              <a:ext cx="238810" cy="239203"/>
            </a:xfrm>
            <a:prstGeom prst="rect">
              <a:avLst/>
            </a:prstGeom>
          </p:spPr>
        </p:pic>
      </p:grpSp>
      <p:sp>
        <p:nvSpPr>
          <p:cNvPr id="71" name="Rounded Rectangle 9">
            <a:extLst>
              <a:ext uri="{FF2B5EF4-FFF2-40B4-BE49-F238E27FC236}">
                <a16:creationId xmlns:a16="http://schemas.microsoft.com/office/drawing/2014/main" id="{F31CA7C3-62B1-7971-429C-B48E82EDBAAA}"/>
              </a:ext>
            </a:extLst>
          </p:cNvPr>
          <p:cNvSpPr/>
          <p:nvPr/>
        </p:nvSpPr>
        <p:spPr>
          <a:xfrm>
            <a:off x="3177508" y="2336158"/>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 TDR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72" name="Group 71">
            <a:extLst>
              <a:ext uri="{FF2B5EF4-FFF2-40B4-BE49-F238E27FC236}">
                <a16:creationId xmlns:a16="http://schemas.microsoft.com/office/drawing/2014/main" id="{3C38F595-3395-62BE-5970-73FEDCB6EB32}"/>
              </a:ext>
            </a:extLst>
          </p:cNvPr>
          <p:cNvGrpSpPr/>
          <p:nvPr/>
        </p:nvGrpSpPr>
        <p:grpSpPr>
          <a:xfrm>
            <a:off x="4311750" y="2039628"/>
            <a:ext cx="615661" cy="576741"/>
            <a:chOff x="6234726" y="2760924"/>
            <a:chExt cx="540000" cy="540000"/>
          </a:xfrm>
        </p:grpSpPr>
        <p:pic>
          <p:nvPicPr>
            <p:cNvPr id="73" name="Picture 72">
              <a:extLst>
                <a:ext uri="{FF2B5EF4-FFF2-40B4-BE49-F238E27FC236}">
                  <a16:creationId xmlns:a16="http://schemas.microsoft.com/office/drawing/2014/main" id="{8CC741BA-3FD5-1A73-F746-5E83ABC5EF4C}"/>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74" name="Picture 73">
              <a:extLst>
                <a:ext uri="{FF2B5EF4-FFF2-40B4-BE49-F238E27FC236}">
                  <a16:creationId xmlns:a16="http://schemas.microsoft.com/office/drawing/2014/main" id="{8F2FE7C1-870A-8B13-D362-F08E8A695228}"/>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Tree>
    <p:extLst>
      <p:ext uri="{BB962C8B-B14F-4D97-AF65-F5344CB8AC3E}">
        <p14:creationId xmlns:p14="http://schemas.microsoft.com/office/powerpoint/2010/main" val="94494133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
          <p:cNvSpPr txBox="1"/>
          <p:nvPr/>
        </p:nvSpPr>
        <p:spPr>
          <a:xfrm>
            <a:off x="235700" y="955575"/>
            <a:ext cx="11720700" cy="6218400"/>
          </a:xfrm>
          <a:prstGeom prst="rect">
            <a:avLst/>
          </a:prstGeom>
          <a:noFill/>
          <a:ln>
            <a:noFill/>
          </a:ln>
        </p:spPr>
        <p:txBody>
          <a:bodyPr spcFirstLastPara="1" wrap="square" lIns="91425" tIns="45700" rIns="91425" bIns="45700" anchor="t" anchorCtr="0">
            <a:spAutoFit/>
          </a:bodyPr>
          <a:lstStyle/>
          <a:p>
            <a:pPr marL="141317" marR="0" lvl="0" indent="0" algn="l" rtl="0">
              <a:lnSpc>
                <a:spcPct val="100000"/>
              </a:lnSpc>
              <a:spcBef>
                <a:spcPts val="0"/>
              </a:spcBef>
              <a:spcAft>
                <a:spcPts val="0"/>
              </a:spcAft>
              <a:buClr>
                <a:srgbClr val="0F124A"/>
              </a:buClr>
              <a:buSzPts val="1100"/>
              <a:buFont typeface="Arial"/>
              <a:buNone/>
            </a:pPr>
            <a:r>
              <a:rPr lang="en-US" sz="2400" b="1" i="0" u="sng" strike="noStrike" cap="none" dirty="0" err="1">
                <a:solidFill>
                  <a:srgbClr val="0F124A"/>
                </a:solidFill>
                <a:latin typeface="Arial"/>
                <a:ea typeface="Arial"/>
                <a:cs typeface="Arial"/>
                <a:sym typeface="Arial"/>
              </a:rPr>
              <a:t>Structure:</a:t>
            </a:r>
            <a:r>
              <a:rPr lang="en-US" sz="2400" b="1" u="sng" dirty="0" err="1">
                <a:solidFill>
                  <a:srgbClr val="0F124A"/>
                </a:solidFill>
              </a:rPr>
              <a:t>Three</a:t>
            </a:r>
            <a:r>
              <a:rPr lang="en-US" sz="2400" b="1" i="0" u="sng" strike="noStrike" cap="none" dirty="0">
                <a:solidFill>
                  <a:srgbClr val="0F124A"/>
                </a:solidFill>
                <a:latin typeface="Arial"/>
                <a:ea typeface="Arial"/>
                <a:cs typeface="Arial"/>
                <a:sym typeface="Arial"/>
              </a:rPr>
              <a:t> Volumes</a:t>
            </a:r>
            <a:endParaRPr dirty="0"/>
          </a:p>
          <a:p>
            <a:pPr marL="438911" marR="0" lvl="0" indent="0" algn="l" rtl="0">
              <a:lnSpc>
                <a:spcPct val="100000"/>
              </a:lnSpc>
              <a:spcBef>
                <a:spcPts val="0"/>
              </a:spcBef>
              <a:spcAft>
                <a:spcPts val="0"/>
              </a:spcAft>
              <a:buClr>
                <a:srgbClr val="0F124A"/>
              </a:buClr>
              <a:buSzPts val="1300"/>
              <a:buFont typeface="Arial"/>
              <a:buNone/>
            </a:pPr>
            <a:endParaRPr sz="1400" b="0" i="1" u="none" strike="noStrike" cap="none" dirty="0">
              <a:solidFill>
                <a:srgbClr val="0F124A"/>
              </a:solidFill>
              <a:latin typeface="Arial"/>
              <a:ea typeface="Arial"/>
              <a:cs typeface="Arial"/>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FF0000"/>
                </a:solidFill>
                <a:latin typeface="Arial"/>
                <a:ea typeface="Arial"/>
                <a:cs typeface="Arial"/>
                <a:sym typeface="Arial"/>
              </a:rPr>
              <a:t>Vol. 1: </a:t>
            </a:r>
            <a:r>
              <a:rPr lang="en-US" sz="2000" b="0" i="1" u="none" strike="noStrike" cap="none" dirty="0">
                <a:solidFill>
                  <a:srgbClr val="FF0000"/>
                </a:solidFill>
                <a:latin typeface="Arial"/>
                <a:ea typeface="Arial"/>
                <a:cs typeface="Arial"/>
                <a:sym typeface="Arial"/>
              </a:rPr>
              <a:t>Physics, Experiments and </a:t>
            </a:r>
            <a:r>
              <a:rPr lang="en-US" sz="2000" b="0" i="1" u="none" strike="noStrike" cap="none" dirty="0">
                <a:solidFill>
                  <a:srgbClr val="FF0000"/>
                </a:solidFill>
                <a:latin typeface="Arial" panose="020B0604020202020204" pitchFamily="34" charset="0"/>
                <a:ea typeface="Arial"/>
                <a:cs typeface="Arial" panose="020B0604020202020204" pitchFamily="34" charset="0"/>
                <a:sym typeface="Arial"/>
              </a:rPr>
              <a:t>Detectors (~200 pages)</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panose="020B0604020202020204" pitchFamily="34" charset="0"/>
              <a:ea typeface="Arial"/>
              <a:cs typeface="Arial" panose="020B0604020202020204" pitchFamily="34" charset="0"/>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00B050"/>
                </a:solidFill>
                <a:latin typeface="Arial" panose="020B0604020202020204" pitchFamily="34" charset="0"/>
                <a:ea typeface="Arial"/>
                <a:cs typeface="Arial" panose="020B0604020202020204" pitchFamily="34" charset="0"/>
                <a:sym typeface="Arial"/>
              </a:rPr>
              <a:t>Vol. 2: </a:t>
            </a:r>
            <a:r>
              <a:rPr lang="en-US" sz="2000" b="0" i="1" u="none" strike="noStrike" cap="none" dirty="0">
                <a:solidFill>
                  <a:srgbClr val="00B050"/>
                </a:solidFill>
                <a:latin typeface="Arial" panose="020B0604020202020204" pitchFamily="34" charset="0"/>
                <a:ea typeface="Arial"/>
                <a:cs typeface="Arial" panose="020B0604020202020204" pitchFamily="34" charset="0"/>
                <a:sym typeface="Arial"/>
              </a:rPr>
              <a:t>Accelerators, Technical Infrastructures, Safety Concepts (~</a:t>
            </a:r>
            <a:r>
              <a:rPr lang="en-US" sz="2000" i="1" dirty="0">
                <a:solidFill>
                  <a:srgbClr val="00B050"/>
                </a:solidFill>
                <a:latin typeface="Arial" panose="020B0604020202020204" pitchFamily="34" charset="0"/>
                <a:cs typeface="Arial" panose="020B0604020202020204" pitchFamily="34" charset="0"/>
              </a:rPr>
              <a:t>40</a:t>
            </a:r>
            <a:r>
              <a:rPr lang="en-US" sz="2000" b="0" i="1" u="none" strike="noStrike" cap="none" dirty="0">
                <a:solidFill>
                  <a:srgbClr val="00B050"/>
                </a:solidFill>
                <a:latin typeface="Arial" panose="020B0604020202020204" pitchFamily="34" charset="0"/>
                <a:ea typeface="Arial"/>
                <a:cs typeface="Arial" panose="020B0604020202020204" pitchFamily="34" charset="0"/>
                <a:sym typeface="Arial"/>
              </a:rPr>
              <a:t>0 pages)</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panose="020B0604020202020204" pitchFamily="34" charset="0"/>
              <a:ea typeface="Arial"/>
              <a:cs typeface="Arial" panose="020B0604020202020204" pitchFamily="34" charset="0"/>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0000CC"/>
                </a:solidFill>
                <a:latin typeface="Arial" panose="020B0604020202020204" pitchFamily="34" charset="0"/>
                <a:ea typeface="Arial"/>
                <a:cs typeface="Arial" panose="020B0604020202020204" pitchFamily="34" charset="0"/>
                <a:sym typeface="Arial"/>
              </a:rPr>
              <a:t>Vol. 3: </a:t>
            </a:r>
            <a:r>
              <a:rPr lang="en-US" sz="2000" b="0" i="1" u="none" strike="noStrike" cap="none" dirty="0">
                <a:solidFill>
                  <a:srgbClr val="0000CC"/>
                </a:solidFill>
                <a:latin typeface="Arial" panose="020B0604020202020204" pitchFamily="34" charset="0"/>
                <a:ea typeface="Arial"/>
                <a:cs typeface="Arial" panose="020B0604020202020204" pitchFamily="34" charset="0"/>
                <a:sym typeface="Arial"/>
              </a:rPr>
              <a:t>Civil Engineering, Implementation &amp; Sustainability (~</a:t>
            </a:r>
            <a:r>
              <a:rPr lang="en-US" sz="2000" i="1" dirty="0">
                <a:solidFill>
                  <a:srgbClr val="0000CC"/>
                </a:solidFill>
                <a:latin typeface="Arial" panose="020B0604020202020204" pitchFamily="34" charset="0"/>
                <a:cs typeface="Arial" panose="020B0604020202020204" pitchFamily="34" charset="0"/>
              </a:rPr>
              <a:t>2</a:t>
            </a:r>
            <a:r>
              <a:rPr lang="en-US" sz="2000" b="0" i="1" u="none" strike="noStrike" cap="none" dirty="0">
                <a:solidFill>
                  <a:srgbClr val="0000CC"/>
                </a:solidFill>
                <a:latin typeface="Arial" panose="020B0604020202020204" pitchFamily="34" charset="0"/>
                <a:ea typeface="Arial"/>
                <a:cs typeface="Arial" panose="020B0604020202020204" pitchFamily="34" charset="0"/>
                <a:sym typeface="Arial"/>
              </a:rPr>
              <a:t>00 pages) </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57200" marR="0" lvl="0" indent="-317500" algn="l" rtl="0">
              <a:lnSpc>
                <a:spcPct val="100000"/>
              </a:lnSpc>
              <a:spcBef>
                <a:spcPts val="0"/>
              </a:spcBef>
              <a:spcAft>
                <a:spcPts val="0"/>
              </a:spcAft>
              <a:buSzPts val="1400"/>
              <a:buChar char="-"/>
            </a:pPr>
            <a:r>
              <a:rPr lang="en-US" sz="2000" i="1" dirty="0">
                <a:solidFill>
                  <a:srgbClr val="0F124A"/>
                </a:solidFill>
                <a:latin typeface="Arial" panose="020B0604020202020204" pitchFamily="34" charset="0"/>
                <a:cs typeface="Arial" panose="020B0604020202020204" pitchFamily="34" charset="0"/>
              </a:rPr>
              <a:t>-   </a:t>
            </a:r>
            <a:r>
              <a:rPr lang="en-US" sz="2000" b="1" dirty="0">
                <a:solidFill>
                  <a:srgbClr val="0F124A"/>
                </a:solidFill>
                <a:latin typeface="Arial" panose="020B0604020202020204" pitchFamily="34" charset="0"/>
                <a:cs typeface="Arial" panose="020B0604020202020204" pitchFamily="34" charset="0"/>
              </a:rPr>
              <a:t>Executive Summary of the FCC Feasibility Study: </a:t>
            </a:r>
            <a:r>
              <a:rPr lang="en-US" sz="2000" i="1" dirty="0">
                <a:solidFill>
                  <a:srgbClr val="0000CC"/>
                </a:solidFill>
                <a:latin typeface="Arial" panose="020B0604020202020204" pitchFamily="34" charset="0"/>
                <a:cs typeface="Arial" panose="020B0604020202020204" pitchFamily="34" charset="0"/>
              </a:rPr>
              <a:t>~</a:t>
            </a:r>
            <a:r>
              <a:rPr lang="en-US" sz="2000" b="1" dirty="0">
                <a:solidFill>
                  <a:srgbClr val="0F124A"/>
                </a:solidFill>
                <a:latin typeface="Arial" panose="020B0604020202020204" pitchFamily="34" charset="0"/>
                <a:cs typeface="Arial" panose="020B0604020202020204" pitchFamily="34" charset="0"/>
              </a:rPr>
              <a:t>40 pages</a:t>
            </a:r>
            <a:endParaRPr b="1"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0" marR="0" lvl="0" indent="0" algn="l" rtl="0">
              <a:lnSpc>
                <a:spcPct val="100000"/>
              </a:lnSpc>
              <a:spcBef>
                <a:spcPts val="0"/>
              </a:spcBef>
              <a:spcAft>
                <a:spcPts val="0"/>
              </a:spcAft>
              <a:buClr>
                <a:srgbClr val="0F124A"/>
              </a:buClr>
              <a:buSzPts val="1300"/>
              <a:buFont typeface="Arial"/>
              <a:buNone/>
            </a:pPr>
            <a:r>
              <a:rPr lang="en-US" sz="2000" b="1" u="sng" strike="noStrike" cap="none" dirty="0">
                <a:solidFill>
                  <a:srgbClr val="0F124A"/>
                </a:solidFill>
                <a:latin typeface="Arial"/>
                <a:ea typeface="Arial"/>
                <a:cs typeface="Arial"/>
                <a:sym typeface="Arial"/>
              </a:rPr>
              <a:t>In </a:t>
            </a:r>
            <a:r>
              <a:rPr lang="en-US" sz="2000" b="1" u="sng" dirty="0">
                <a:solidFill>
                  <a:srgbClr val="0F124A"/>
                </a:solidFill>
              </a:rPr>
              <a:t>addition:</a:t>
            </a:r>
            <a:br>
              <a:rPr lang="en-US" sz="2000" b="1" dirty="0">
                <a:solidFill>
                  <a:srgbClr val="0F124A"/>
                </a:solidFill>
              </a:rPr>
            </a:br>
            <a:r>
              <a:rPr lang="en-US" sz="2000" b="1" dirty="0">
                <a:solidFill>
                  <a:srgbClr val="0F124A"/>
                </a:solidFill>
              </a:rPr>
              <a:t>a.  D</a:t>
            </a:r>
            <a:r>
              <a:rPr lang="en-US" sz="2000" b="1" u="none" strike="noStrike" cap="none" dirty="0">
                <a:solidFill>
                  <a:srgbClr val="0F124A"/>
                </a:solidFill>
                <a:latin typeface="Arial"/>
                <a:ea typeface="Arial"/>
                <a:cs typeface="Arial"/>
                <a:sym typeface="Arial"/>
              </a:rPr>
              <a:t>ocumentation on Cost Estimate – Funding Models </a:t>
            </a:r>
            <a:endParaRPr sz="2000" b="1" u="none" strike="noStrike" cap="none" dirty="0">
              <a:solidFill>
                <a:srgbClr val="0F124A"/>
              </a:solidFill>
              <a:latin typeface="Arial"/>
              <a:ea typeface="Arial"/>
              <a:cs typeface="Arial"/>
              <a:sym typeface="Arial"/>
            </a:endParaRPr>
          </a:p>
          <a:p>
            <a:pPr marL="438910" marR="0" lvl="0" indent="0" algn="l" rtl="0">
              <a:lnSpc>
                <a:spcPct val="100000"/>
              </a:lnSpc>
              <a:spcBef>
                <a:spcPts val="0"/>
              </a:spcBef>
              <a:spcAft>
                <a:spcPts val="0"/>
              </a:spcAft>
              <a:buClr>
                <a:srgbClr val="0F124A"/>
              </a:buClr>
              <a:buSzPts val="1300"/>
              <a:buFont typeface="Arial"/>
              <a:buNone/>
            </a:pPr>
            <a:r>
              <a:rPr lang="en-US" sz="2000" b="1" dirty="0">
                <a:solidFill>
                  <a:srgbClr val="0F124A"/>
                </a:solidFill>
                <a:latin typeface="Arial" panose="020B0604020202020204" pitchFamily="34" charset="0"/>
                <a:cs typeface="Arial" panose="020B0604020202020204" pitchFamily="34" charset="0"/>
              </a:rPr>
              <a:t>b. Environmental Report</a:t>
            </a:r>
            <a:endParaRPr sz="2000" b="1" dirty="0">
              <a:solidFill>
                <a:srgbClr val="0F124A"/>
              </a:solidFill>
              <a:latin typeface="Arial" panose="020B0604020202020204" pitchFamily="34" charset="0"/>
              <a:cs typeface="Arial" panose="020B0604020202020204" pitchFamily="34" charset="0"/>
            </a:endParaRPr>
          </a:p>
          <a:p>
            <a:pPr marL="438911" marR="0" lvl="0" indent="0" algn="l" rtl="0">
              <a:lnSpc>
                <a:spcPct val="100000"/>
              </a:lnSpc>
              <a:spcBef>
                <a:spcPts val="0"/>
              </a:spcBef>
              <a:spcAft>
                <a:spcPts val="0"/>
              </a:spcAft>
              <a:buClr>
                <a:srgbClr val="0F124A"/>
              </a:buClr>
              <a:buSzPts val="1300"/>
              <a:buFont typeface="Arial"/>
              <a:buNone/>
            </a:pPr>
            <a:endParaRPr sz="2000" b="1" dirty="0">
              <a:solidFill>
                <a:srgbClr val="0F124A"/>
              </a:solidFill>
            </a:endParaRPr>
          </a:p>
        </p:txBody>
      </p:sp>
      <p:sp>
        <p:nvSpPr>
          <p:cNvPr id="103" name="Google Shape;103;p1"/>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rtl="0">
              <a:lnSpc>
                <a:spcPct val="154732"/>
              </a:lnSpc>
              <a:spcBef>
                <a:spcPts val="0"/>
              </a:spcBef>
              <a:spcAft>
                <a:spcPts val="0"/>
              </a:spcAft>
              <a:buClr>
                <a:srgbClr val="FFFFFF"/>
              </a:buClr>
              <a:buSzPts val="1067"/>
              <a:buFont typeface="Arial"/>
              <a:buNone/>
            </a:pPr>
            <a:fld id="{E207C504-4994-4096-9AB6-110CBCAA4D59}" type="slidenum">
              <a:rPr lang="en-GB" smtClean="0"/>
              <a:pPr marL="0" marR="0" lvl="0" indent="0" algn="r" rtl="0">
                <a:lnSpc>
                  <a:spcPct val="154732"/>
                </a:lnSpc>
                <a:spcBef>
                  <a:spcPts val="0"/>
                </a:spcBef>
                <a:spcAft>
                  <a:spcPts val="0"/>
                </a:spcAft>
                <a:buClr>
                  <a:srgbClr val="FFFFFF"/>
                </a:buClr>
                <a:buSzPts val="1067"/>
                <a:buFont typeface="Arial"/>
                <a:buNone/>
              </a:pPr>
              <a:t>3</a:t>
            </a:fld>
            <a:endParaRPr sz="1067" b="0" i="0" u="none" strike="noStrike" cap="none">
              <a:solidFill>
                <a:srgbClr val="FFFFFF"/>
              </a:solidFill>
              <a:latin typeface="Arial"/>
              <a:ea typeface="Arial"/>
              <a:cs typeface="Arial"/>
              <a:sym typeface="Arial"/>
            </a:endParaRPr>
          </a:p>
        </p:txBody>
      </p:sp>
      <p:sp>
        <p:nvSpPr>
          <p:cNvPr id="104" name="Google Shape;104;p1"/>
          <p:cNvSpPr txBox="1"/>
          <p:nvPr/>
        </p:nvSpPr>
        <p:spPr>
          <a:xfrm>
            <a:off x="0" y="0"/>
            <a:ext cx="12192000" cy="770698"/>
          </a:xfrm>
          <a:prstGeom prst="rect">
            <a:avLst/>
          </a:prstGeom>
          <a:solidFill>
            <a:srgbClr val="0C377B"/>
          </a:solidFill>
          <a:ln>
            <a:noFill/>
          </a:ln>
        </p:spPr>
        <p:txBody>
          <a:bodyPr spcFirstLastPara="1" wrap="square" lIns="91425" tIns="0" rIns="91425" bIns="0" anchor="ctr" anchorCtr="0">
            <a:noAutofit/>
          </a:bodyPr>
          <a:lstStyle/>
          <a:p>
            <a:pPr marL="0" marR="0" lvl="0" indent="0" algn="l" rtl="0">
              <a:lnSpc>
                <a:spcPct val="100000"/>
              </a:lnSpc>
              <a:spcBef>
                <a:spcPts val="0"/>
              </a:spcBef>
              <a:spcAft>
                <a:spcPts val="0"/>
              </a:spcAft>
              <a:buClr>
                <a:srgbClr val="FFFF00"/>
              </a:buClr>
              <a:buSzPts val="3600"/>
              <a:buFont typeface="Calibri"/>
              <a:buNone/>
            </a:pPr>
            <a:r>
              <a:rPr lang="en-US" sz="3600" b="1" i="0" u="none" strike="noStrike" cap="none">
                <a:solidFill>
                  <a:srgbClr val="FFFF00"/>
                </a:solidFill>
                <a:latin typeface="Calibri"/>
                <a:ea typeface="Calibri"/>
                <a:cs typeface="Calibri"/>
                <a:sym typeface="Calibri"/>
              </a:rPr>
              <a:t>                            Feasibility Study Report for March 2025 </a:t>
            </a:r>
            <a:endParaRPr/>
          </a:p>
        </p:txBody>
      </p:sp>
      <p:pic>
        <p:nvPicPr>
          <p:cNvPr id="105" name="Google Shape;105;p1" descr="A picture containing icon&#10;&#10;Description automatically generated"/>
          <p:cNvPicPr preferRelativeResize="0"/>
          <p:nvPr/>
        </p:nvPicPr>
        <p:blipFill rotWithShape="1">
          <a:blip r:embed="rId3">
            <a:alphaModFix/>
          </a:blip>
          <a:srcRect/>
          <a:stretch/>
        </p:blipFill>
        <p:spPr>
          <a:xfrm>
            <a:off x="11929" y="58203"/>
            <a:ext cx="1935386" cy="654292"/>
          </a:xfrm>
          <a:prstGeom prst="rect">
            <a:avLst/>
          </a:prstGeom>
          <a:noFill/>
          <a:ln>
            <a:noFill/>
          </a:ln>
        </p:spPr>
      </p:pic>
      <p:sp>
        <p:nvSpPr>
          <p:cNvPr id="106" name="Google Shape;106;p1"/>
          <p:cNvSpPr txBox="1"/>
          <p:nvPr/>
        </p:nvSpPr>
        <p:spPr>
          <a:xfrm>
            <a:off x="796446" y="4263871"/>
            <a:ext cx="9969300" cy="400200"/>
          </a:xfrm>
          <a:prstGeom prst="rect">
            <a:avLst/>
          </a:prstGeom>
          <a:noFill/>
          <a:ln>
            <a:noFill/>
          </a:ln>
        </p:spPr>
        <p:txBody>
          <a:bodyPr spcFirstLastPara="1" wrap="square" lIns="91425" tIns="45700" rIns="91425" bIns="45700" anchor="t" anchorCtr="0">
            <a:spAutoFit/>
          </a:bodyPr>
          <a:lstStyle/>
          <a:p>
            <a:pPr marL="0" marR="0" lvl="0" indent="0" algn="l" rtl="0">
              <a:lnSpc>
                <a:spcPct val="185000"/>
              </a:lnSpc>
              <a:spcBef>
                <a:spcPts val="0"/>
              </a:spcBef>
              <a:spcAft>
                <a:spcPts val="0"/>
              </a:spcAft>
              <a:buClr>
                <a:srgbClr val="0F124A"/>
              </a:buClr>
              <a:buSzPts val="2000"/>
              <a:buFont typeface="Arial"/>
              <a:buNone/>
            </a:pPr>
            <a:r>
              <a:rPr lang="en-US" sz="2000" b="0" i="0" u="none" strike="noStrike" cap="none" dirty="0">
                <a:solidFill>
                  <a:srgbClr val="0F124A"/>
                </a:solidFill>
                <a:latin typeface="Arial"/>
                <a:ea typeface="Arial"/>
                <a:cs typeface="Arial"/>
                <a:sym typeface="Arial"/>
              </a:rPr>
              <a:t>to be prepared with Overleaf &amp; published by EPJ (Springer-Nature) – FCCIS members</a:t>
            </a:r>
            <a:endParaRPr sz="2000" b="0" i="0" u="none" strike="noStrike" cap="none" dirty="0">
              <a:solidFill>
                <a:srgbClr val="0F124A"/>
              </a:solidFill>
              <a:latin typeface="Arial"/>
              <a:ea typeface="Arial"/>
              <a:cs typeface="Arial"/>
              <a:sym typeface="Arial"/>
            </a:endParaRPr>
          </a:p>
        </p:txBody>
      </p:sp>
      <p:sp>
        <p:nvSpPr>
          <p:cNvPr id="107" name="Google Shape;107;p1"/>
          <p:cNvSpPr txBox="1"/>
          <p:nvPr/>
        </p:nvSpPr>
        <p:spPr>
          <a:xfrm>
            <a:off x="796446" y="3895483"/>
            <a:ext cx="10091100" cy="523200"/>
          </a:xfrm>
          <a:prstGeom prst="rect">
            <a:avLst/>
          </a:prstGeom>
          <a:solidFill>
            <a:srgbClr val="2026A1"/>
          </a:solidFill>
          <a:ln>
            <a:noFill/>
          </a:ln>
        </p:spPr>
        <p:txBody>
          <a:bodyPr spcFirstLastPara="1" wrap="square" lIns="91425" tIns="45700" rIns="91425" bIns="45700" anchor="t" anchorCtr="0">
            <a:spAutoFit/>
          </a:bodyPr>
          <a:lstStyle/>
          <a:p>
            <a:pPr marL="0" marR="0" lvl="0" indent="0" algn="l" rtl="0">
              <a:lnSpc>
                <a:spcPct val="132142"/>
              </a:lnSpc>
              <a:spcBef>
                <a:spcPts val="0"/>
              </a:spcBef>
              <a:spcAft>
                <a:spcPts val="0"/>
              </a:spcAft>
              <a:buClr>
                <a:srgbClr val="FFFF00"/>
              </a:buClr>
              <a:buSzPts val="2800"/>
              <a:buFont typeface="Arial"/>
              <a:buNone/>
            </a:pPr>
            <a:r>
              <a:rPr lang="en-US" sz="2800" b="1" i="0" u="none" strike="noStrike" cap="none" dirty="0">
                <a:solidFill>
                  <a:srgbClr val="FFFF00"/>
                </a:solidFill>
                <a:latin typeface="Arial"/>
                <a:ea typeface="Arial"/>
                <a:cs typeface="Arial"/>
                <a:sym typeface="Arial"/>
              </a:rPr>
              <a:t>Input for Update of European Strategy for Particle Physics</a:t>
            </a:r>
            <a:endParaRPr sz="2800" b="1" i="0" u="none" strike="noStrike" cap="none" dirty="0">
              <a:solidFill>
                <a:srgbClr val="FFFF00"/>
              </a:solidFill>
              <a:latin typeface="Arial"/>
              <a:ea typeface="Arial"/>
              <a:cs typeface="Arial"/>
              <a:sym typeface="Arial"/>
            </a:endParaRPr>
          </a:p>
        </p:txBody>
      </p:sp>
      <p:pic>
        <p:nvPicPr>
          <p:cNvPr id="108" name="Google Shape;108;p1"/>
          <p:cNvPicPr preferRelativeResize="0"/>
          <p:nvPr/>
        </p:nvPicPr>
        <p:blipFill rotWithShape="1">
          <a:blip r:embed="rId4">
            <a:alphaModFix/>
          </a:blip>
          <a:srcRect/>
          <a:stretch/>
        </p:blipFill>
        <p:spPr>
          <a:xfrm>
            <a:off x="853572" y="4879370"/>
            <a:ext cx="2329988" cy="770700"/>
          </a:xfrm>
          <a:prstGeom prst="rect">
            <a:avLst/>
          </a:prstGeom>
          <a:noFill/>
          <a:ln>
            <a:noFill/>
          </a:ln>
        </p:spPr>
      </p:pic>
      <p:pic>
        <p:nvPicPr>
          <p:cNvPr id="109" name="Google Shape;109;p1" descr="Publish agreement with Springer Nature ..."/>
          <p:cNvPicPr preferRelativeResize="0"/>
          <p:nvPr/>
        </p:nvPicPr>
        <p:blipFill rotWithShape="1">
          <a:blip r:embed="rId5">
            <a:alphaModFix/>
          </a:blip>
          <a:srcRect/>
          <a:stretch/>
        </p:blipFill>
        <p:spPr>
          <a:xfrm>
            <a:off x="9041375" y="4892299"/>
            <a:ext cx="1724375" cy="856750"/>
          </a:xfrm>
          <a:prstGeom prst="rect">
            <a:avLst/>
          </a:prstGeom>
          <a:noFill/>
          <a:ln>
            <a:noFill/>
          </a:ln>
        </p:spPr>
      </p:pic>
      <p:pic>
        <p:nvPicPr>
          <p:cNvPr id="110" name="Google Shape;110;p1" descr="European Physical Journal - Wikipedia"/>
          <p:cNvPicPr preferRelativeResize="0"/>
          <p:nvPr/>
        </p:nvPicPr>
        <p:blipFill rotWithShape="1">
          <a:blip r:embed="rId6">
            <a:alphaModFix/>
          </a:blip>
          <a:srcRect/>
          <a:stretch/>
        </p:blipFill>
        <p:spPr>
          <a:xfrm>
            <a:off x="6540334" y="4905231"/>
            <a:ext cx="1410017" cy="856750"/>
          </a:xfrm>
          <a:prstGeom prst="rect">
            <a:avLst/>
          </a:prstGeom>
          <a:noFill/>
          <a:ln>
            <a:noFill/>
          </a:ln>
        </p:spPr>
      </p:pic>
      <p:pic>
        <p:nvPicPr>
          <p:cNvPr id="111" name="Google Shape;111;p1" descr="A black background with a black square&#10;&#10;Description automatically generated with medium confidence"/>
          <p:cNvPicPr preferRelativeResize="0"/>
          <p:nvPr/>
        </p:nvPicPr>
        <p:blipFill rotWithShape="1">
          <a:blip r:embed="rId7">
            <a:alphaModFix/>
          </a:blip>
          <a:srcRect/>
          <a:stretch/>
        </p:blipFill>
        <p:spPr>
          <a:xfrm>
            <a:off x="3810014" y="4892300"/>
            <a:ext cx="2103837" cy="74484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54103" y="6498149"/>
            <a:ext cx="668565" cy="25069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 y="-27384"/>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lang="en-US" sz="3200" dirty="0"/>
              <a:t>Construction and installation planning stage 1</a:t>
            </a:r>
            <a:endParaRPr kumimoji="0" lang="en-US" sz="32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108664"/>
            <a:ext cx="2046444" cy="724532"/>
          </a:xfrm>
          <a:prstGeom prst="rect">
            <a:avLst/>
          </a:prstGeom>
        </p:spPr>
      </p:pic>
      <p:sp>
        <p:nvSpPr>
          <p:cNvPr id="8" name="TextBox 7">
            <a:extLst>
              <a:ext uri="{FF2B5EF4-FFF2-40B4-BE49-F238E27FC236}">
                <a16:creationId xmlns:a16="http://schemas.microsoft.com/office/drawing/2014/main" id="{3A52E3A1-C6C9-6470-0947-7F8248AF1B5C}"/>
              </a:ext>
            </a:extLst>
          </p:cNvPr>
          <p:cNvSpPr txBox="1"/>
          <p:nvPr/>
        </p:nvSpPr>
        <p:spPr>
          <a:xfrm>
            <a:off x="163743" y="1012101"/>
            <a:ext cx="5059777" cy="3739485"/>
          </a:xfrm>
          <a:prstGeom prst="rect">
            <a:avLst/>
          </a:prstGeom>
          <a:noFill/>
        </p:spPr>
        <p:txBody>
          <a:bodyPr wrap="square" lIns="0" tIns="0" rIns="0" bIns="0" rtlCol="0">
            <a:spAutoFit/>
          </a:bodyPr>
          <a:lstStyle/>
          <a:p>
            <a:pPr algn="l">
              <a:spcBef>
                <a:spcPts val="600"/>
              </a:spcBef>
            </a:pPr>
            <a:r>
              <a:rPr lang="en-GB" b="1" dirty="0"/>
              <a:t>Baseline stage 1 FCC-</a:t>
            </a:r>
            <a:r>
              <a:rPr lang="en-GB" b="1" dirty="0" err="1"/>
              <a:t>ee</a:t>
            </a:r>
            <a:r>
              <a:rPr lang="en-GB" b="1" dirty="0"/>
              <a:t> schedule</a:t>
            </a:r>
          </a:p>
          <a:p>
            <a:pPr marL="285750" indent="-285750" algn="l">
              <a:spcBef>
                <a:spcPts val="600"/>
              </a:spcBef>
              <a:buFont typeface="Arial" panose="020B0604020202020204" pitchFamily="34" charset="0"/>
              <a:buChar char="•"/>
            </a:pPr>
            <a:r>
              <a:rPr lang="en-GB" dirty="0"/>
              <a:t>Q1 2033, Start of CE construction work</a:t>
            </a:r>
          </a:p>
          <a:p>
            <a:pPr marL="285750" indent="-285750" algn="l">
              <a:spcBef>
                <a:spcPts val="600"/>
              </a:spcBef>
              <a:buFont typeface="Arial" panose="020B0604020202020204" pitchFamily="34" charset="0"/>
              <a:buChar char="•"/>
            </a:pPr>
            <a:r>
              <a:rPr lang="en-GB" dirty="0"/>
              <a:t>Q2 2041, Completion of last lot of CE construction </a:t>
            </a:r>
          </a:p>
          <a:p>
            <a:pPr marL="285750" indent="-285750" algn="l">
              <a:spcBef>
                <a:spcPts val="600"/>
              </a:spcBef>
              <a:buFont typeface="Arial" panose="020B0604020202020204" pitchFamily="34" charset="0"/>
              <a:buChar char="•"/>
            </a:pPr>
            <a:r>
              <a:rPr lang="en-GB" dirty="0"/>
              <a:t>Q2 2043, Overall completion of TI installation</a:t>
            </a:r>
          </a:p>
          <a:p>
            <a:pPr marL="285750" indent="-285750" algn="l">
              <a:spcBef>
                <a:spcPts val="600"/>
              </a:spcBef>
              <a:buFont typeface="Arial" panose="020B0604020202020204" pitchFamily="34" charset="0"/>
              <a:buChar char="•"/>
            </a:pPr>
            <a:r>
              <a:rPr lang="en-GB" dirty="0"/>
              <a:t>Q4 2044,  Accelerator installation completed</a:t>
            </a:r>
          </a:p>
          <a:p>
            <a:pPr marL="285750" indent="-285750" algn="l">
              <a:spcBef>
                <a:spcPts val="600"/>
              </a:spcBef>
              <a:buFont typeface="Arial" panose="020B0604020202020204" pitchFamily="34" charset="0"/>
              <a:buChar char="•"/>
            </a:pPr>
            <a:r>
              <a:rPr lang="en-GB" dirty="0"/>
              <a:t>Q4 2045, HW commissioning completed</a:t>
            </a:r>
          </a:p>
          <a:p>
            <a:pPr marL="285750" indent="-285750" algn="l">
              <a:spcBef>
                <a:spcPts val="600"/>
              </a:spcBef>
              <a:buFont typeface="Arial" panose="020B0604020202020204" pitchFamily="34" charset="0"/>
              <a:buChar char="•"/>
            </a:pPr>
            <a:r>
              <a:rPr lang="en-GB" dirty="0"/>
              <a:t>Q1 2046, First beams</a:t>
            </a:r>
          </a:p>
          <a:p>
            <a:pPr marL="285750" indent="-285750" algn="l">
              <a:spcBef>
                <a:spcPts val="600"/>
              </a:spcBef>
              <a:buFont typeface="Arial" panose="020B0604020202020204" pitchFamily="34" charset="0"/>
              <a:buChar char="•"/>
            </a:pPr>
            <a:r>
              <a:rPr lang="en-GB" dirty="0"/>
              <a:t>Q1 2048, Start of nominal operation</a:t>
            </a:r>
          </a:p>
          <a:p>
            <a:pPr marL="285750" indent="-285750">
              <a:spcBef>
                <a:spcPts val="600"/>
              </a:spcBef>
              <a:buFont typeface="Arial" panose="020B0604020202020204" pitchFamily="34" charset="0"/>
              <a:buChar char="•"/>
            </a:pPr>
            <a:r>
              <a:rPr lang="en-GB" dirty="0"/>
              <a:t>Q3 2041 – Q3 2044, Experiment installation</a:t>
            </a:r>
          </a:p>
          <a:p>
            <a:pPr marL="285750" indent="-285750">
              <a:spcBef>
                <a:spcPts val="600"/>
              </a:spcBef>
              <a:buFont typeface="Arial" panose="020B0604020202020204" pitchFamily="34" charset="0"/>
              <a:buChar char="•"/>
            </a:pPr>
            <a:r>
              <a:rPr lang="en-GB" dirty="0"/>
              <a:t>Q1 2046, Start beam commissioning</a:t>
            </a:r>
            <a:endParaRPr lang="en-US" dirty="0"/>
          </a:p>
        </p:txBody>
      </p:sp>
      <p:pic>
        <p:nvPicPr>
          <p:cNvPr id="10" name="Picture 9" descr="A screenshot of a graph&#10;&#10;Description automatically generated">
            <a:extLst>
              <a:ext uri="{FF2B5EF4-FFF2-40B4-BE49-F238E27FC236}">
                <a16:creationId xmlns:a16="http://schemas.microsoft.com/office/drawing/2014/main" id="{92A07C6E-B211-E6E9-67F3-BD221CF11F95}"/>
              </a:ext>
            </a:extLst>
          </p:cNvPr>
          <p:cNvPicPr>
            <a:picLocks noChangeAspect="1"/>
          </p:cNvPicPr>
          <p:nvPr/>
        </p:nvPicPr>
        <p:blipFill>
          <a:blip r:embed="rId3"/>
          <a:srcRect b="6869"/>
          <a:stretch/>
        </p:blipFill>
        <p:spPr>
          <a:xfrm>
            <a:off x="6001451" y="885693"/>
            <a:ext cx="5927692" cy="5343658"/>
          </a:xfrm>
          <a:prstGeom prst="rect">
            <a:avLst/>
          </a:prstGeom>
        </p:spPr>
      </p:pic>
      <p:grpSp>
        <p:nvGrpSpPr>
          <p:cNvPr id="11" name="Group 10">
            <a:extLst>
              <a:ext uri="{FF2B5EF4-FFF2-40B4-BE49-F238E27FC236}">
                <a16:creationId xmlns:a16="http://schemas.microsoft.com/office/drawing/2014/main" id="{6897652B-CFAC-9DC7-B6CD-3A200A50FE38}"/>
              </a:ext>
            </a:extLst>
          </p:cNvPr>
          <p:cNvGrpSpPr/>
          <p:nvPr/>
        </p:nvGrpSpPr>
        <p:grpSpPr>
          <a:xfrm>
            <a:off x="606969" y="4869566"/>
            <a:ext cx="4322553" cy="979071"/>
            <a:chOff x="821693" y="3584921"/>
            <a:chExt cx="4322553" cy="979071"/>
          </a:xfrm>
        </p:grpSpPr>
        <p:grpSp>
          <p:nvGrpSpPr>
            <p:cNvPr id="12" name="Group 11">
              <a:extLst>
                <a:ext uri="{FF2B5EF4-FFF2-40B4-BE49-F238E27FC236}">
                  <a16:creationId xmlns:a16="http://schemas.microsoft.com/office/drawing/2014/main" id="{9F18FA5C-99FD-1E4E-A1A9-BD1B28AB4F1C}"/>
                </a:ext>
              </a:extLst>
            </p:cNvPr>
            <p:cNvGrpSpPr/>
            <p:nvPr/>
          </p:nvGrpSpPr>
          <p:grpSpPr>
            <a:xfrm>
              <a:off x="821693" y="3584921"/>
              <a:ext cx="4322553" cy="979071"/>
              <a:chOff x="885213" y="4797151"/>
              <a:chExt cx="4322553" cy="979071"/>
            </a:xfrm>
          </p:grpSpPr>
          <p:sp>
            <p:nvSpPr>
              <p:cNvPr id="70" name="Rectangle 69">
                <a:extLst>
                  <a:ext uri="{FF2B5EF4-FFF2-40B4-BE49-F238E27FC236}">
                    <a16:creationId xmlns:a16="http://schemas.microsoft.com/office/drawing/2014/main" id="{13EB28FB-6226-DE19-BC68-7F500D0C929A}"/>
                  </a:ext>
                </a:extLst>
              </p:cNvPr>
              <p:cNvSpPr/>
              <p:nvPr/>
            </p:nvSpPr>
            <p:spPr>
              <a:xfrm>
                <a:off x="885213" y="4797151"/>
                <a:ext cx="4308378" cy="979071"/>
              </a:xfrm>
              <a:prstGeom prst="rect">
                <a:avLst/>
              </a:prstGeom>
              <a:no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Rectangle 70">
                <a:extLst>
                  <a:ext uri="{FF2B5EF4-FFF2-40B4-BE49-F238E27FC236}">
                    <a16:creationId xmlns:a16="http://schemas.microsoft.com/office/drawing/2014/main" id="{D03904F4-EB58-6382-FAC0-C19304576323}"/>
                  </a:ext>
                </a:extLst>
              </p:cNvPr>
              <p:cNvSpPr/>
              <p:nvPr/>
            </p:nvSpPr>
            <p:spPr>
              <a:xfrm>
                <a:off x="983432" y="4869160"/>
                <a:ext cx="360040" cy="144016"/>
              </a:xfrm>
              <a:prstGeom prst="rect">
                <a:avLst/>
              </a:prstGeom>
              <a:solidFill>
                <a:srgbClr val="E0BB5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Rectangle 71">
                <a:extLst>
                  <a:ext uri="{FF2B5EF4-FFF2-40B4-BE49-F238E27FC236}">
                    <a16:creationId xmlns:a16="http://schemas.microsoft.com/office/drawing/2014/main" id="{C5C81477-316C-4550-C0D3-2C3FEA3ECD37}"/>
                  </a:ext>
                </a:extLst>
              </p:cNvPr>
              <p:cNvSpPr/>
              <p:nvPr/>
            </p:nvSpPr>
            <p:spPr>
              <a:xfrm>
                <a:off x="983432" y="5065784"/>
                <a:ext cx="360040" cy="144016"/>
              </a:xfrm>
              <a:prstGeom prst="rect">
                <a:avLst/>
              </a:prstGeom>
              <a:solidFill>
                <a:srgbClr val="3366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Rectangle 72">
                <a:extLst>
                  <a:ext uri="{FF2B5EF4-FFF2-40B4-BE49-F238E27FC236}">
                    <a16:creationId xmlns:a16="http://schemas.microsoft.com/office/drawing/2014/main" id="{C5DBF7FB-A6AC-3075-0E2F-BC2A69BAAE60}"/>
                  </a:ext>
                </a:extLst>
              </p:cNvPr>
              <p:cNvSpPr/>
              <p:nvPr/>
            </p:nvSpPr>
            <p:spPr>
              <a:xfrm>
                <a:off x="983432" y="5284512"/>
                <a:ext cx="360040" cy="144016"/>
              </a:xfrm>
              <a:prstGeom prst="rect">
                <a:avLst/>
              </a:prstGeom>
              <a:solidFill>
                <a:srgbClr val="85DD7E"/>
              </a:solidFill>
              <a:ln>
                <a:solidFill>
                  <a:srgbClr val="85DD7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Rectangle 73">
                <a:extLst>
                  <a:ext uri="{FF2B5EF4-FFF2-40B4-BE49-F238E27FC236}">
                    <a16:creationId xmlns:a16="http://schemas.microsoft.com/office/drawing/2014/main" id="{F946B312-9BB5-0618-DA44-D91DE29543A2}"/>
                  </a:ext>
                </a:extLst>
              </p:cNvPr>
              <p:cNvSpPr/>
              <p:nvPr/>
            </p:nvSpPr>
            <p:spPr>
              <a:xfrm>
                <a:off x="2314672" y="4871785"/>
                <a:ext cx="360040" cy="144016"/>
              </a:xfrm>
              <a:prstGeom prst="rect">
                <a:avLst/>
              </a:prstGeom>
              <a:solidFill>
                <a:srgbClr val="C281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Rectangle 74">
                <a:extLst>
                  <a:ext uri="{FF2B5EF4-FFF2-40B4-BE49-F238E27FC236}">
                    <a16:creationId xmlns:a16="http://schemas.microsoft.com/office/drawing/2014/main" id="{DAA6316E-6EE4-E8CB-4230-A9A3D5F31769}"/>
                  </a:ext>
                </a:extLst>
              </p:cNvPr>
              <p:cNvSpPr/>
              <p:nvPr/>
            </p:nvSpPr>
            <p:spPr>
              <a:xfrm>
                <a:off x="2314672" y="5102957"/>
                <a:ext cx="360040" cy="144016"/>
              </a:xfrm>
              <a:prstGeom prst="rect">
                <a:avLst/>
              </a:prstGeom>
              <a:solidFill>
                <a:srgbClr val="FF66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6" name="Straight Connector 75">
                <a:extLst>
                  <a:ext uri="{FF2B5EF4-FFF2-40B4-BE49-F238E27FC236}">
                    <a16:creationId xmlns:a16="http://schemas.microsoft.com/office/drawing/2014/main" id="{8E0A6132-D37D-BF2C-9CB6-6C9F260B3170}"/>
                  </a:ext>
                </a:extLst>
              </p:cNvPr>
              <p:cNvCxnSpPr>
                <a:cxnSpLocks/>
              </p:cNvCxnSpPr>
              <p:nvPr/>
            </p:nvCxnSpPr>
            <p:spPr>
              <a:xfrm flipV="1">
                <a:off x="2344152" y="5289280"/>
                <a:ext cx="180020" cy="14401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C78C757-EE08-6139-99B5-0788E0BFEA1A}"/>
                  </a:ext>
                </a:extLst>
              </p:cNvPr>
              <p:cNvCxnSpPr>
                <a:cxnSpLocks/>
              </p:cNvCxnSpPr>
              <p:nvPr/>
            </p:nvCxnSpPr>
            <p:spPr>
              <a:xfrm flipH="1" flipV="1">
                <a:off x="2503303" y="5287137"/>
                <a:ext cx="171409" cy="14401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299DDF17-796D-704D-D896-3E2586F8FDFB}"/>
                  </a:ext>
                </a:extLst>
              </p:cNvPr>
              <p:cNvSpPr/>
              <p:nvPr/>
            </p:nvSpPr>
            <p:spPr>
              <a:xfrm>
                <a:off x="3741766" y="4871785"/>
                <a:ext cx="360040" cy="144016"/>
              </a:xfrm>
              <a:prstGeom prst="rect">
                <a:avLst/>
              </a:prstGeom>
              <a:solidFill>
                <a:srgbClr val="C2C2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Rectangle 78">
                <a:extLst>
                  <a:ext uri="{FF2B5EF4-FFF2-40B4-BE49-F238E27FC236}">
                    <a16:creationId xmlns:a16="http://schemas.microsoft.com/office/drawing/2014/main" id="{3301CDA5-ED44-83B5-AC43-DB4DBE16EDD1}"/>
                  </a:ext>
                </a:extLst>
              </p:cNvPr>
              <p:cNvSpPr/>
              <p:nvPr/>
            </p:nvSpPr>
            <p:spPr>
              <a:xfrm>
                <a:off x="3741766" y="5102957"/>
                <a:ext cx="360040" cy="144016"/>
              </a:xfrm>
              <a:prstGeom prst="rect">
                <a:avLst/>
              </a:prstGeom>
              <a:solidFill>
                <a:srgbClr val="FFFF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TextBox 79">
                <a:extLst>
                  <a:ext uri="{FF2B5EF4-FFF2-40B4-BE49-F238E27FC236}">
                    <a16:creationId xmlns:a16="http://schemas.microsoft.com/office/drawing/2014/main" id="{7FACE4B9-3F65-83D5-402E-9B8793A9E412}"/>
                  </a:ext>
                </a:extLst>
              </p:cNvPr>
              <p:cNvSpPr txBox="1"/>
              <p:nvPr/>
            </p:nvSpPr>
            <p:spPr>
              <a:xfrm>
                <a:off x="1385028" y="4876106"/>
                <a:ext cx="864096" cy="138499"/>
              </a:xfrm>
              <a:prstGeom prst="rect">
                <a:avLst/>
              </a:prstGeom>
              <a:noFill/>
            </p:spPr>
            <p:txBody>
              <a:bodyPr wrap="square" lIns="0" tIns="0" rIns="0" bIns="0" rtlCol="0">
                <a:spAutoFit/>
              </a:bodyPr>
              <a:lstStyle/>
              <a:p>
                <a:pPr algn="l"/>
                <a:r>
                  <a:rPr lang="en-US" sz="900" dirty="0"/>
                  <a:t>Civil </a:t>
                </a:r>
                <a:r>
                  <a:rPr lang="en-US" sz="900" dirty="0" err="1"/>
                  <a:t>eng.</a:t>
                </a:r>
                <a:r>
                  <a:rPr lang="en-US" sz="900" dirty="0"/>
                  <a:t> works</a:t>
                </a:r>
                <a:endParaRPr lang="en-GB" sz="900" dirty="0"/>
              </a:p>
            </p:txBody>
          </p:sp>
          <p:sp>
            <p:nvSpPr>
              <p:cNvPr id="81" name="TextBox 80">
                <a:extLst>
                  <a:ext uri="{FF2B5EF4-FFF2-40B4-BE49-F238E27FC236}">
                    <a16:creationId xmlns:a16="http://schemas.microsoft.com/office/drawing/2014/main" id="{DE9A3505-D496-BB5A-9ED8-41948139BD5A}"/>
                  </a:ext>
                </a:extLst>
              </p:cNvPr>
              <p:cNvSpPr txBox="1"/>
              <p:nvPr/>
            </p:nvSpPr>
            <p:spPr>
              <a:xfrm>
                <a:off x="1385028" y="5065784"/>
                <a:ext cx="864096" cy="138499"/>
              </a:xfrm>
              <a:prstGeom prst="rect">
                <a:avLst/>
              </a:prstGeom>
              <a:noFill/>
            </p:spPr>
            <p:txBody>
              <a:bodyPr wrap="square" lIns="0" tIns="0" rIns="0" bIns="0" rtlCol="0">
                <a:spAutoFit/>
              </a:bodyPr>
              <a:lstStyle/>
              <a:p>
                <a:pPr algn="l"/>
                <a:r>
                  <a:rPr lang="en-US" sz="900" dirty="0"/>
                  <a:t>Shaft works</a:t>
                </a:r>
                <a:endParaRPr lang="en-GB" sz="900" dirty="0"/>
              </a:p>
            </p:txBody>
          </p:sp>
          <p:sp>
            <p:nvSpPr>
              <p:cNvPr id="82" name="TextBox 81">
                <a:extLst>
                  <a:ext uri="{FF2B5EF4-FFF2-40B4-BE49-F238E27FC236}">
                    <a16:creationId xmlns:a16="http://schemas.microsoft.com/office/drawing/2014/main" id="{536A92EF-DC1F-A5BF-8ADF-F9F49E192099}"/>
                  </a:ext>
                </a:extLst>
              </p:cNvPr>
              <p:cNvSpPr txBox="1"/>
              <p:nvPr/>
            </p:nvSpPr>
            <p:spPr>
              <a:xfrm>
                <a:off x="1385028" y="5263089"/>
                <a:ext cx="688260" cy="141873"/>
              </a:xfrm>
              <a:prstGeom prst="rect">
                <a:avLst/>
              </a:prstGeom>
              <a:noFill/>
            </p:spPr>
            <p:txBody>
              <a:bodyPr wrap="square" lIns="0" tIns="0" rIns="0" bIns="0" rtlCol="0">
                <a:spAutoFit/>
              </a:bodyPr>
              <a:lstStyle/>
              <a:p>
                <a:pPr algn="l"/>
                <a:r>
                  <a:rPr lang="en-US" sz="900" dirty="0"/>
                  <a:t>TI installation</a:t>
                </a:r>
                <a:endParaRPr lang="en-GB" sz="900" dirty="0"/>
              </a:p>
            </p:txBody>
          </p:sp>
          <p:sp>
            <p:nvSpPr>
              <p:cNvPr id="83" name="TextBox 82">
                <a:extLst>
                  <a:ext uri="{FF2B5EF4-FFF2-40B4-BE49-F238E27FC236}">
                    <a16:creationId xmlns:a16="http://schemas.microsoft.com/office/drawing/2014/main" id="{5205C5DF-FB64-59BB-B180-F149AF70AA74}"/>
                  </a:ext>
                </a:extLst>
              </p:cNvPr>
              <p:cNvSpPr txBox="1"/>
              <p:nvPr/>
            </p:nvSpPr>
            <p:spPr>
              <a:xfrm>
                <a:off x="2720490" y="4878122"/>
                <a:ext cx="1054085" cy="138499"/>
              </a:xfrm>
              <a:prstGeom prst="rect">
                <a:avLst/>
              </a:prstGeom>
              <a:noFill/>
            </p:spPr>
            <p:txBody>
              <a:bodyPr wrap="square" lIns="0" tIns="0" rIns="0" bIns="0" rtlCol="0">
                <a:spAutoFit/>
              </a:bodyPr>
              <a:lstStyle/>
              <a:p>
                <a:pPr algn="l"/>
                <a:r>
                  <a:rPr lang="en-US" sz="900" dirty="0"/>
                  <a:t>Experiment. install.</a:t>
                </a:r>
                <a:endParaRPr lang="en-GB" sz="900" dirty="0"/>
              </a:p>
            </p:txBody>
          </p:sp>
          <p:sp>
            <p:nvSpPr>
              <p:cNvPr id="84" name="TextBox 83">
                <a:extLst>
                  <a:ext uri="{FF2B5EF4-FFF2-40B4-BE49-F238E27FC236}">
                    <a16:creationId xmlns:a16="http://schemas.microsoft.com/office/drawing/2014/main" id="{F8B28F58-BC68-A0E2-D5FD-6C9197E97416}"/>
                  </a:ext>
                </a:extLst>
              </p:cNvPr>
              <p:cNvSpPr txBox="1"/>
              <p:nvPr/>
            </p:nvSpPr>
            <p:spPr>
              <a:xfrm>
                <a:off x="2720490" y="5094034"/>
                <a:ext cx="864096" cy="138499"/>
              </a:xfrm>
              <a:prstGeom prst="rect">
                <a:avLst/>
              </a:prstGeom>
              <a:noFill/>
            </p:spPr>
            <p:txBody>
              <a:bodyPr wrap="square" lIns="0" tIns="0" rIns="0" bIns="0" rtlCol="0">
                <a:spAutoFit/>
              </a:bodyPr>
              <a:lstStyle/>
              <a:p>
                <a:pPr algn="l"/>
                <a:r>
                  <a:rPr lang="en-US" sz="900" dirty="0"/>
                  <a:t>Geodetic install.</a:t>
                </a:r>
                <a:endParaRPr lang="en-GB" sz="900" dirty="0"/>
              </a:p>
            </p:txBody>
          </p:sp>
          <p:sp>
            <p:nvSpPr>
              <p:cNvPr id="85" name="TextBox 84">
                <a:extLst>
                  <a:ext uri="{FF2B5EF4-FFF2-40B4-BE49-F238E27FC236}">
                    <a16:creationId xmlns:a16="http://schemas.microsoft.com/office/drawing/2014/main" id="{1D634B6D-97F5-EFA0-E14E-ECEE2A3DEE10}"/>
                  </a:ext>
                </a:extLst>
              </p:cNvPr>
              <p:cNvSpPr txBox="1"/>
              <p:nvPr/>
            </p:nvSpPr>
            <p:spPr>
              <a:xfrm>
                <a:off x="2720490" y="5315683"/>
                <a:ext cx="864096" cy="138499"/>
              </a:xfrm>
              <a:prstGeom prst="rect">
                <a:avLst/>
              </a:prstGeom>
              <a:noFill/>
            </p:spPr>
            <p:txBody>
              <a:bodyPr wrap="square" lIns="0" tIns="0" rIns="0" bIns="0" rtlCol="0">
                <a:spAutoFit/>
              </a:bodyPr>
              <a:lstStyle/>
              <a:p>
                <a:pPr algn="l"/>
                <a:r>
                  <a:rPr lang="en-US" sz="900" dirty="0"/>
                  <a:t>Machine install.</a:t>
                </a:r>
                <a:endParaRPr lang="en-GB" sz="900" dirty="0"/>
              </a:p>
            </p:txBody>
          </p:sp>
          <p:sp>
            <p:nvSpPr>
              <p:cNvPr id="86" name="TextBox 85">
                <a:extLst>
                  <a:ext uri="{FF2B5EF4-FFF2-40B4-BE49-F238E27FC236}">
                    <a16:creationId xmlns:a16="http://schemas.microsoft.com/office/drawing/2014/main" id="{9683515C-C89F-D92C-8A19-6BAE4F60F3AA}"/>
                  </a:ext>
                </a:extLst>
              </p:cNvPr>
              <p:cNvSpPr txBox="1"/>
              <p:nvPr/>
            </p:nvSpPr>
            <p:spPr>
              <a:xfrm>
                <a:off x="4153681" y="4865029"/>
                <a:ext cx="1054085" cy="138499"/>
              </a:xfrm>
              <a:prstGeom prst="rect">
                <a:avLst/>
              </a:prstGeom>
              <a:noFill/>
            </p:spPr>
            <p:txBody>
              <a:bodyPr wrap="square" lIns="0" tIns="0" rIns="0" bIns="0" rtlCol="0">
                <a:spAutoFit/>
              </a:bodyPr>
              <a:lstStyle/>
              <a:p>
                <a:pPr algn="l"/>
                <a:r>
                  <a:rPr lang="en-US" sz="900" dirty="0"/>
                  <a:t>Accelerator HWC</a:t>
                </a:r>
                <a:endParaRPr lang="en-GB" sz="900" dirty="0"/>
              </a:p>
            </p:txBody>
          </p:sp>
          <p:sp>
            <p:nvSpPr>
              <p:cNvPr id="87" name="TextBox 86">
                <a:extLst>
                  <a:ext uri="{FF2B5EF4-FFF2-40B4-BE49-F238E27FC236}">
                    <a16:creationId xmlns:a16="http://schemas.microsoft.com/office/drawing/2014/main" id="{51CDEE51-B4E5-DD0C-190F-09B2DD7A255F}"/>
                  </a:ext>
                </a:extLst>
              </p:cNvPr>
              <p:cNvSpPr txBox="1"/>
              <p:nvPr/>
            </p:nvSpPr>
            <p:spPr>
              <a:xfrm>
                <a:off x="4153681" y="5093434"/>
                <a:ext cx="1054085" cy="138499"/>
              </a:xfrm>
              <a:prstGeom prst="rect">
                <a:avLst/>
              </a:prstGeom>
              <a:noFill/>
            </p:spPr>
            <p:txBody>
              <a:bodyPr wrap="square" lIns="0" tIns="0" rIns="0" bIns="0" rtlCol="0">
                <a:spAutoFit/>
              </a:bodyPr>
              <a:lstStyle/>
              <a:p>
                <a:pPr algn="l"/>
                <a:r>
                  <a:rPr lang="en-US" sz="900" dirty="0"/>
                  <a:t>TI HWC</a:t>
                </a:r>
                <a:endParaRPr lang="en-GB" sz="900" dirty="0"/>
              </a:p>
            </p:txBody>
          </p:sp>
        </p:grpSp>
        <p:sp>
          <p:nvSpPr>
            <p:cNvPr id="13" name="FCCee_Planning_2023_432">
              <a:extLst>
                <a:ext uri="{FF2B5EF4-FFF2-40B4-BE49-F238E27FC236}">
                  <a16:creationId xmlns:a16="http://schemas.microsoft.com/office/drawing/2014/main" id="{E6731EA1-5283-9A0C-8412-1D3BC85FB96C}"/>
                </a:ext>
              </a:extLst>
            </p:cNvPr>
            <p:cNvSpPr/>
            <p:nvPr/>
          </p:nvSpPr>
          <p:spPr>
            <a:xfrm>
              <a:off x="2251152" y="4347691"/>
              <a:ext cx="345823" cy="45720"/>
            </a:xfrm>
            <a:prstGeom prst="diamond">
              <a:avLst/>
            </a:prstGeom>
            <a:solidFill>
              <a:srgbClr val="FF9933">
                <a:alpha val="90000"/>
              </a:srgbClr>
            </a:solidFill>
            <a:ln w="25400" cap="flat" cmpd="sng" algn="ctr">
              <a:solidFill>
                <a:srgbClr val="002060"/>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indent="0" algn="ctr"/>
              <a:endParaRPr lang="en-GB" sz="1000" b="0">
                <a:solidFill>
                  <a:srgbClr val="000000"/>
                </a:solidFill>
              </a:endParaRPr>
            </a:p>
          </p:txBody>
        </p:sp>
        <p:sp>
          <p:nvSpPr>
            <p:cNvPr id="14" name="FCCee_Planning_2023_419">
              <a:extLst>
                <a:ext uri="{FF2B5EF4-FFF2-40B4-BE49-F238E27FC236}">
                  <a16:creationId xmlns:a16="http://schemas.microsoft.com/office/drawing/2014/main" id="{3ACBAE3E-A4A4-E7F6-1775-CF11FCB1DEF1}"/>
                </a:ext>
              </a:extLst>
            </p:cNvPr>
            <p:cNvSpPr/>
            <p:nvPr/>
          </p:nvSpPr>
          <p:spPr>
            <a:xfrm>
              <a:off x="964636" y="4317065"/>
              <a:ext cx="264804" cy="45719"/>
            </a:xfrm>
            <a:prstGeom prst="diamond">
              <a:avLst/>
            </a:prstGeom>
            <a:solidFill>
              <a:srgbClr val="FF9933">
                <a:alpha val="90000"/>
              </a:srgbClr>
            </a:solidFill>
            <a:ln w="25400" cap="flat" cmpd="sng" algn="ctr">
              <a:solidFill>
                <a:srgbClr val="FF0000"/>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indent="0" algn="ctr"/>
              <a:endParaRPr lang="en-GB" sz="1000" b="0">
                <a:solidFill>
                  <a:srgbClr val="000000"/>
                </a:solidFill>
              </a:endParaRPr>
            </a:p>
          </p:txBody>
        </p:sp>
        <p:sp>
          <p:nvSpPr>
            <p:cNvPr id="68" name="TextBox 67">
              <a:extLst>
                <a:ext uri="{FF2B5EF4-FFF2-40B4-BE49-F238E27FC236}">
                  <a16:creationId xmlns:a16="http://schemas.microsoft.com/office/drawing/2014/main" id="{770EA258-0256-F1E7-F1B9-0DBC4C5CBAC3}"/>
                </a:ext>
              </a:extLst>
            </p:cNvPr>
            <p:cNvSpPr txBox="1"/>
            <p:nvPr/>
          </p:nvSpPr>
          <p:spPr>
            <a:xfrm>
              <a:off x="1306002" y="4251538"/>
              <a:ext cx="688260" cy="141873"/>
            </a:xfrm>
            <a:prstGeom prst="rect">
              <a:avLst/>
            </a:prstGeom>
            <a:noFill/>
          </p:spPr>
          <p:txBody>
            <a:bodyPr wrap="square" lIns="0" tIns="0" rIns="0" bIns="0" rtlCol="0">
              <a:spAutoFit/>
            </a:bodyPr>
            <a:lstStyle/>
            <a:p>
              <a:pPr algn="l"/>
              <a:r>
                <a:rPr lang="en-US" sz="900" dirty="0"/>
                <a:t>Shaft release</a:t>
              </a:r>
              <a:endParaRPr lang="en-GB" sz="900" dirty="0"/>
            </a:p>
          </p:txBody>
        </p:sp>
        <p:sp>
          <p:nvSpPr>
            <p:cNvPr id="69" name="TextBox 68">
              <a:extLst>
                <a:ext uri="{FF2B5EF4-FFF2-40B4-BE49-F238E27FC236}">
                  <a16:creationId xmlns:a16="http://schemas.microsoft.com/office/drawing/2014/main" id="{7E154F16-BA27-EDBA-BB29-B9ED71E4452C}"/>
                </a:ext>
              </a:extLst>
            </p:cNvPr>
            <p:cNvSpPr txBox="1"/>
            <p:nvPr/>
          </p:nvSpPr>
          <p:spPr>
            <a:xfrm>
              <a:off x="2656969" y="4293535"/>
              <a:ext cx="1054085" cy="138499"/>
            </a:xfrm>
            <a:prstGeom prst="rect">
              <a:avLst/>
            </a:prstGeom>
            <a:noFill/>
          </p:spPr>
          <p:txBody>
            <a:bodyPr wrap="square" lIns="0" tIns="0" rIns="0" bIns="0" rtlCol="0">
              <a:spAutoFit/>
            </a:bodyPr>
            <a:lstStyle/>
            <a:p>
              <a:pPr algn="l"/>
              <a:r>
                <a:rPr lang="en-US" sz="900" dirty="0"/>
                <a:t>First alcove release </a:t>
              </a:r>
              <a:endParaRPr lang="en-GB" sz="900" dirty="0"/>
            </a:p>
          </p:txBody>
        </p:sp>
      </p:grpSp>
    </p:spTree>
    <p:extLst>
      <p:ext uri="{BB962C8B-B14F-4D97-AF65-F5344CB8AC3E}">
        <p14:creationId xmlns:p14="http://schemas.microsoft.com/office/powerpoint/2010/main" val="343282151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98247C2-B0AC-E22C-BA9F-40166F97D4E7}"/>
              </a:ext>
            </a:extLst>
          </p:cNvPr>
          <p:cNvPicPr>
            <a:picLocks noChangeAspect="1"/>
          </p:cNvPicPr>
          <p:nvPr/>
        </p:nvPicPr>
        <p:blipFill>
          <a:blip r:embed="rId2"/>
          <a:srcRect l="4090" r="949"/>
          <a:stretch/>
        </p:blipFill>
        <p:spPr>
          <a:xfrm>
            <a:off x="0" y="770698"/>
            <a:ext cx="12180489" cy="6087302"/>
          </a:xfrm>
          <a:prstGeom prst="rect">
            <a:avLst/>
          </a:prstGeom>
        </p:spPr>
      </p:pic>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4" name="Rectangle: Rounded Corners 13">
            <a:extLst>
              <a:ext uri="{FF2B5EF4-FFF2-40B4-BE49-F238E27FC236}">
                <a16:creationId xmlns:a16="http://schemas.microsoft.com/office/drawing/2014/main" id="{9EEE16FB-9D4A-049F-1947-B5A561A4BFFD}"/>
              </a:ext>
            </a:extLst>
          </p:cNvPr>
          <p:cNvSpPr/>
          <p:nvPr/>
        </p:nvSpPr>
        <p:spPr>
          <a:xfrm>
            <a:off x="5736558" y="5400136"/>
            <a:ext cx="1272976" cy="1229264"/>
          </a:xfrm>
          <a:prstGeom prst="roundRect">
            <a:avLst/>
          </a:prstGeom>
          <a:solidFill>
            <a:srgbClr val="0000FF"/>
          </a:solidFill>
          <a:ln w="12700" cap="flat" cmpd="sng" algn="ctr">
            <a:solidFill>
              <a:srgbClr val="0000FF">
                <a:shade val="15000"/>
              </a:srgbClr>
            </a:solidFill>
            <a:prstDash val="solid"/>
            <a:miter lim="800000"/>
          </a:ln>
          <a:effectLst/>
        </p:spPr>
        <p:txBody>
          <a:bodyPr rtlCol="0" anchor="ctr"/>
          <a:lstStyle/>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155 Institutes</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sp>
        <p:nvSpPr>
          <p:cNvPr id="15" name="Rectangle: Rounded Corners 14">
            <a:extLst>
              <a:ext uri="{FF2B5EF4-FFF2-40B4-BE49-F238E27FC236}">
                <a16:creationId xmlns:a16="http://schemas.microsoft.com/office/drawing/2014/main" id="{436829D4-8851-1BE6-7B50-82E2BAF11F8A}"/>
              </a:ext>
            </a:extLst>
          </p:cNvPr>
          <p:cNvSpPr/>
          <p:nvPr/>
        </p:nvSpPr>
        <p:spPr>
          <a:xfrm>
            <a:off x="7077520" y="5400136"/>
            <a:ext cx="1272976" cy="1229264"/>
          </a:xfrm>
          <a:prstGeom prst="roundRect">
            <a:avLst/>
          </a:prstGeom>
          <a:solidFill>
            <a:srgbClr val="8F3DFF"/>
          </a:solidFill>
          <a:ln w="12700" cap="flat" cmpd="sng" algn="ctr">
            <a:solidFill>
              <a:srgbClr val="8F3DFF">
                <a:shade val="15000"/>
              </a:srgbClr>
            </a:solidFill>
            <a:prstDash val="solid"/>
            <a:miter lim="800000"/>
          </a:ln>
          <a:effectLst/>
        </p:spPr>
        <p:txBody>
          <a:bodyPr rtlCol="0" anchor="ctr"/>
          <a:lstStyle/>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36 countries</a:t>
            </a:r>
          </a:p>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 + </a:t>
            </a:r>
          </a:p>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CERN</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pic>
        <p:nvPicPr>
          <p:cNvPr id="16" name="Picture 15" descr="A blue flag with yellow stars&#10;&#10;Description automatically generated">
            <a:extLst>
              <a:ext uri="{FF2B5EF4-FFF2-40B4-BE49-F238E27FC236}">
                <a16:creationId xmlns:a16="http://schemas.microsoft.com/office/drawing/2014/main" id="{8EDFB768-62F7-1F50-FD69-398AA074FD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5995" y="5460521"/>
            <a:ext cx="1756286" cy="1168879"/>
          </a:xfrm>
          <a:prstGeom prst="rect">
            <a:avLst/>
          </a:prstGeom>
        </p:spPr>
      </p:pic>
      <p:pic>
        <p:nvPicPr>
          <p:cNvPr id="18" name="Picture 17" descr="A logo with text and a circle&#10;&#10;Description automatically generated">
            <a:extLst>
              <a:ext uri="{FF2B5EF4-FFF2-40B4-BE49-F238E27FC236}">
                <a16:creationId xmlns:a16="http://schemas.microsoft.com/office/drawing/2014/main" id="{7328748B-89A8-DD32-02CD-ADFDEA28951C}"/>
              </a:ext>
            </a:extLst>
          </p:cNvPr>
          <p:cNvPicPr>
            <a:picLocks noChangeAspect="1"/>
          </p:cNvPicPr>
          <p:nvPr/>
        </p:nvPicPr>
        <p:blipFill rotWithShape="1">
          <a:blip r:embed="rId5">
            <a:extLst>
              <a:ext uri="{28A0092B-C50C-407E-A947-70E740481C1C}">
                <a14:useLocalDpi xmlns:a14="http://schemas.microsoft.com/office/drawing/2010/main" val="0"/>
              </a:ext>
            </a:extLst>
          </a:blip>
          <a:srcRect l="13687" r="10025"/>
          <a:stretch/>
        </p:blipFill>
        <p:spPr>
          <a:xfrm>
            <a:off x="10177780" y="5451444"/>
            <a:ext cx="2002709" cy="1199626"/>
          </a:xfrm>
          <a:prstGeom prst="rect">
            <a:avLst/>
          </a:prstGeom>
        </p:spPr>
      </p:pic>
      <p:sp>
        <p:nvSpPr>
          <p:cNvPr id="19" name="Rectangle 18">
            <a:extLst>
              <a:ext uri="{FF2B5EF4-FFF2-40B4-BE49-F238E27FC236}">
                <a16:creationId xmlns:a16="http://schemas.microsoft.com/office/drawing/2014/main" id="{95CEEA3F-0EF5-6780-6CC3-873A8DFCE7AB}"/>
              </a:ext>
            </a:extLst>
          </p:cNvPr>
          <p:cNvSpPr/>
          <p:nvPr/>
        </p:nvSpPr>
        <p:spPr>
          <a:xfrm>
            <a:off x="253969" y="953114"/>
            <a:ext cx="11745373" cy="1015663"/>
          </a:xfrm>
          <a:prstGeom prst="rect">
            <a:avLst/>
          </a:prstGeom>
        </p:spPr>
        <p:txBody>
          <a:bodyPr wrap="square">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2060"/>
                </a:solidFill>
                <a:effectLst/>
                <a:uLnTx/>
                <a:uFillTx/>
                <a:latin typeface="Arial"/>
                <a:ea typeface="+mn-ea"/>
                <a:cs typeface="+mn-cs"/>
              </a:rPr>
              <a:t>Increasing international collaboration as a prerequisite for success:</a:t>
            </a:r>
            <a:br>
              <a:rPr kumimoji="0" lang="en-GB" sz="2000" b="1" i="0" u="none" strike="noStrike" kern="1200" cap="none" spc="0" normalizeH="0" baseline="0" noProof="0" dirty="0">
                <a:ln>
                  <a:noFill/>
                </a:ln>
                <a:solidFill>
                  <a:srgbClr val="002060"/>
                </a:solidFill>
                <a:effectLst/>
                <a:uLnTx/>
                <a:uFillTx/>
                <a:latin typeface="Arial"/>
                <a:ea typeface="+mn-ea"/>
                <a:cs typeface="+mn-cs"/>
              </a:rPr>
            </a:br>
            <a:r>
              <a:rPr kumimoji="0" lang="en-GB" sz="2000" b="1" i="0" u="none" strike="noStrike" kern="1200" cap="none" spc="0" normalizeH="0" baseline="0" noProof="0" dirty="0">
                <a:ln>
                  <a:noFill/>
                </a:ln>
                <a:solidFill>
                  <a:srgbClr val="002060"/>
                </a:solidFill>
                <a:effectLst/>
                <a:uLnTx/>
                <a:uFillTx/>
                <a:latin typeface="Arial"/>
                <a:ea typeface="+mn-ea"/>
                <a:cs typeface="+mn-cs"/>
                <a:sym typeface="Wingdings" panose="05000000000000000000" pitchFamily="2" charset="2"/>
              </a:rPr>
              <a:t> </a:t>
            </a:r>
            <a:r>
              <a:rPr kumimoji="0" lang="en-GB" sz="2000" b="0" i="0" u="none" strike="noStrike" kern="1200" cap="none" spc="0" normalizeH="0" baseline="0" noProof="0" dirty="0">
                <a:ln>
                  <a:noFill/>
                </a:ln>
                <a:solidFill>
                  <a:srgbClr val="002060"/>
                </a:solidFill>
                <a:effectLst/>
                <a:uLnTx/>
                <a:uFillTx/>
                <a:latin typeface="Arial"/>
                <a:ea typeface="+mn-ea"/>
                <a:cs typeface="+mn-cs"/>
              </a:rPr>
              <a:t>links with </a:t>
            </a:r>
            <a:r>
              <a:rPr kumimoji="0" lang="en-GB" sz="2000" b="1" i="0" u="none" strike="noStrike" kern="1200" cap="none" spc="0" normalizeH="0" baseline="0" noProof="0" dirty="0">
                <a:ln>
                  <a:noFill/>
                </a:ln>
                <a:solidFill>
                  <a:srgbClr val="002060"/>
                </a:solidFill>
                <a:effectLst/>
                <a:uLnTx/>
                <a:uFillTx/>
                <a:latin typeface="Arial"/>
                <a:ea typeface="+mn-ea"/>
                <a:cs typeface="+mn-cs"/>
              </a:rPr>
              <a:t>science, research &amp; development </a:t>
            </a:r>
            <a:r>
              <a:rPr kumimoji="0" lang="en-GB" sz="2000" b="0" i="0" u="none" strike="noStrike" kern="1200" cap="none" spc="0" normalizeH="0" baseline="0" noProof="0" dirty="0">
                <a:ln>
                  <a:noFill/>
                </a:ln>
                <a:solidFill>
                  <a:srgbClr val="002060"/>
                </a:solidFill>
                <a:effectLst/>
                <a:uLnTx/>
                <a:uFillTx/>
                <a:latin typeface="Arial"/>
                <a:ea typeface="+mn-ea"/>
                <a:cs typeface="+mn-cs"/>
              </a:rPr>
              <a:t>and </a:t>
            </a:r>
            <a:r>
              <a:rPr kumimoji="0" lang="en-GB" sz="2000" b="1" i="0" u="none" strike="noStrike" kern="1200" cap="none" spc="0" normalizeH="0" baseline="0" noProof="0" dirty="0">
                <a:ln>
                  <a:noFill/>
                </a:ln>
                <a:solidFill>
                  <a:srgbClr val="002060"/>
                </a:solidFill>
                <a:effectLst/>
                <a:uLnTx/>
                <a:uFillTx/>
                <a:latin typeface="Arial"/>
                <a:ea typeface="+mn-ea"/>
                <a:cs typeface="+mn-cs"/>
              </a:rPr>
              <a:t>high-tech industry </a:t>
            </a:r>
            <a:r>
              <a:rPr kumimoji="0" lang="en-GB" sz="2000" b="0" i="0" u="none" strike="noStrike" kern="1200" cap="none" spc="0" normalizeH="0" baseline="0" noProof="0" dirty="0">
                <a:ln>
                  <a:noFill/>
                </a:ln>
                <a:solidFill>
                  <a:srgbClr val="002060"/>
                </a:solidFill>
                <a:effectLst/>
                <a:uLnTx/>
                <a:uFillTx/>
                <a:latin typeface="Arial"/>
                <a:ea typeface="+mn-ea"/>
                <a:cs typeface="+mn-cs"/>
              </a:rPr>
              <a:t>will be essential to further advance and prepare the implementation of </a:t>
            </a:r>
            <a:r>
              <a:rPr kumimoji="0" lang="en-GB" sz="2000" b="0" i="0" u="none" strike="noStrike" kern="1200" cap="none" spc="0" normalizeH="0" baseline="0" noProof="0" dirty="0">
                <a:ln>
                  <a:noFill/>
                </a:ln>
                <a:solidFill>
                  <a:srgbClr val="FFFFFF"/>
                </a:solidFill>
                <a:effectLst/>
                <a:uLnTx/>
                <a:uFillTx/>
                <a:latin typeface="Arial"/>
                <a:ea typeface="+mn-ea"/>
                <a:cs typeface="+mn-cs"/>
              </a:rPr>
              <a:t>FCC</a:t>
            </a:r>
            <a:endParaRPr kumimoji="0" lang="en-US" sz="2000" b="0" i="0" u="none" strike="noStrike" kern="1200" cap="none" spc="0" normalizeH="0" baseline="0" noProof="0" dirty="0">
              <a:ln>
                <a:noFill/>
              </a:ln>
              <a:solidFill>
                <a:srgbClr val="FFFFFF"/>
              </a:solidFill>
              <a:effectLst/>
              <a:uLnTx/>
              <a:uFillTx/>
              <a:latin typeface="Arial"/>
              <a:ea typeface="+mn-ea"/>
              <a:cs typeface="+mn-cs"/>
            </a:endParaRPr>
          </a:p>
        </p:txBody>
      </p:sp>
      <p:sp>
        <p:nvSpPr>
          <p:cNvPr id="20" name="TextBox 19">
            <a:extLst>
              <a:ext uri="{FF2B5EF4-FFF2-40B4-BE49-F238E27FC236}">
                <a16:creationId xmlns:a16="http://schemas.microsoft.com/office/drawing/2014/main" id="{B026B52A-F155-5550-3E01-BE13CF6CD167}"/>
              </a:ext>
            </a:extLst>
          </p:cNvPr>
          <p:cNvSpPr txBox="1"/>
          <p:nvPr/>
        </p:nvSpPr>
        <p:spPr>
          <a:xfrm>
            <a:off x="4983790" y="4150560"/>
            <a:ext cx="5118819" cy="1477328"/>
          </a:xfrm>
          <a:prstGeom prst="rect">
            <a:avLst/>
          </a:prstGeom>
          <a:noFill/>
        </p:spPr>
        <p:txBody>
          <a:bodyPr wrap="square" rtlCol="0">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CH" sz="1800" b="1" i="0" u="none" strike="noStrike" kern="1200" cap="none" spc="0" normalizeH="0" baseline="0" noProof="0" dirty="0">
                <a:ln>
                  <a:noFill/>
                </a:ln>
                <a:solidFill>
                  <a:srgbClr val="002060"/>
                </a:solidFill>
                <a:effectLst/>
                <a:uLnTx/>
                <a:uFillTx/>
                <a:latin typeface="Arial"/>
                <a:ea typeface="+mn-ea"/>
                <a:cs typeface="+mn-cs"/>
              </a:rPr>
              <a:t>FCC Feasibility Study: </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2060"/>
                </a:solidFill>
                <a:effectLst/>
                <a:uLnTx/>
                <a:uFillTx/>
                <a:latin typeface="Arial"/>
                <a:ea typeface="+mn-ea"/>
                <a:cs typeface="+mn-cs"/>
              </a:rPr>
              <a:t>Aim </a:t>
            </a:r>
            <a:r>
              <a:rPr kumimoji="0" lang="fr-FR" sz="1800" b="0" i="0" u="none" strike="noStrike" kern="1200" cap="none" spc="0" normalizeH="0" baseline="0" noProof="0" dirty="0" err="1">
                <a:ln>
                  <a:noFill/>
                </a:ln>
                <a:solidFill>
                  <a:srgbClr val="002060"/>
                </a:solidFill>
                <a:effectLst/>
                <a:uLnTx/>
                <a:uFillTx/>
                <a:latin typeface="Arial"/>
                <a:ea typeface="+mn-ea"/>
                <a:cs typeface="+mn-cs"/>
              </a:rPr>
              <a:t>is</a:t>
            </a:r>
            <a:r>
              <a:rPr kumimoji="0" lang="fr-FR" sz="1800" b="0" i="0" u="none" strike="noStrike" kern="1200" cap="none" spc="0" normalizeH="0" baseline="0" noProof="0" dirty="0">
                <a:ln>
                  <a:noFill/>
                </a:ln>
                <a:solidFill>
                  <a:srgbClr val="002060"/>
                </a:solidFill>
                <a:effectLst/>
                <a:uLnTx/>
                <a:uFillTx/>
                <a:latin typeface="Arial"/>
                <a:ea typeface="+mn-ea"/>
                <a:cs typeface="+mn-cs"/>
              </a:rPr>
              <a:t> to </a:t>
            </a:r>
            <a:r>
              <a:rPr kumimoji="0" lang="fr-FR" sz="1800" b="0" i="0" u="none" strike="noStrike" kern="1200" cap="none" spc="0" normalizeH="0" baseline="0" noProof="0" dirty="0" err="1">
                <a:ln>
                  <a:noFill/>
                </a:ln>
                <a:solidFill>
                  <a:srgbClr val="002060"/>
                </a:solidFill>
                <a:effectLst/>
                <a:uLnTx/>
                <a:uFillTx/>
                <a:latin typeface="Arial"/>
                <a:ea typeface="+mn-ea"/>
                <a:cs typeface="+mn-cs"/>
              </a:rPr>
              <a:t>further</a:t>
            </a:r>
            <a:r>
              <a:rPr kumimoji="0" lang="fr-FR" sz="1800" b="0" i="0" u="none" strike="noStrike" kern="1200" cap="none" spc="0" normalizeH="0" baseline="0" noProof="0" dirty="0">
                <a:ln>
                  <a:noFill/>
                </a:ln>
                <a:solidFill>
                  <a:srgbClr val="002060"/>
                </a:solidFill>
                <a:effectLst/>
                <a:uLnTx/>
                <a:uFillTx/>
                <a:latin typeface="Arial"/>
                <a:ea typeface="+mn-ea"/>
                <a:cs typeface="+mn-cs"/>
              </a:rPr>
              <a:t> </a:t>
            </a:r>
            <a:r>
              <a:rPr kumimoji="0" lang="fr-FR" sz="1800" b="0" i="0" u="none" strike="noStrike" kern="1200" cap="none" spc="0" normalizeH="0" baseline="0" noProof="0" dirty="0" err="1">
                <a:ln>
                  <a:noFill/>
                </a:ln>
                <a:solidFill>
                  <a:srgbClr val="002060"/>
                </a:solidFill>
                <a:effectLst/>
                <a:uLnTx/>
                <a:uFillTx/>
                <a:latin typeface="Arial"/>
                <a:ea typeface="+mn-ea"/>
                <a:cs typeface="+mn-cs"/>
              </a:rPr>
              <a:t>increase</a:t>
            </a:r>
            <a:r>
              <a:rPr kumimoji="0" lang="fr-FR" sz="1800" b="0" i="0" u="none" strike="noStrike" kern="1200" cap="none" spc="0" normalizeH="0" baseline="0" noProof="0" dirty="0">
                <a:ln>
                  <a:noFill/>
                </a:ln>
                <a:solidFill>
                  <a:srgbClr val="002060"/>
                </a:solidFill>
                <a:effectLst/>
                <a:uLnTx/>
                <a:uFillTx/>
                <a:latin typeface="Arial"/>
                <a:ea typeface="+mn-ea"/>
                <a:cs typeface="+mn-cs"/>
              </a:rPr>
              <a:t> the collaboration,</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2060"/>
                </a:solidFill>
                <a:effectLst/>
                <a:uLnTx/>
                <a:uFillTx/>
                <a:latin typeface="Arial"/>
                <a:ea typeface="+mn-ea"/>
                <a:cs typeface="+mn-cs"/>
              </a:rPr>
              <a:t>on all aspects, in </a:t>
            </a:r>
            <a:r>
              <a:rPr kumimoji="0" lang="fr-FR" sz="1800" b="0" i="0" u="none" strike="noStrike" kern="1200" cap="none" spc="0" normalizeH="0" baseline="0" noProof="0" dirty="0" err="1">
                <a:ln>
                  <a:noFill/>
                </a:ln>
                <a:solidFill>
                  <a:srgbClr val="002060"/>
                </a:solidFill>
                <a:effectLst/>
                <a:uLnTx/>
                <a:uFillTx/>
                <a:latin typeface="Arial"/>
                <a:ea typeface="+mn-ea"/>
                <a:cs typeface="+mn-cs"/>
              </a:rPr>
              <a:t>particular</a:t>
            </a:r>
            <a:r>
              <a:rPr kumimoji="0" lang="fr-FR" sz="1800" b="0" i="0" u="none" strike="noStrike" kern="1200" cap="none" spc="0" normalizeH="0" baseline="0" noProof="0" dirty="0">
                <a:ln>
                  <a:noFill/>
                </a:ln>
                <a:solidFill>
                  <a:srgbClr val="002060"/>
                </a:solidFill>
                <a:effectLst/>
                <a:uLnTx/>
                <a:uFillTx/>
                <a:latin typeface="Arial"/>
                <a:ea typeface="+mn-ea"/>
                <a:cs typeface="+mn-cs"/>
              </a:rPr>
              <a:t> on</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2060"/>
                </a:solidFill>
                <a:effectLst/>
                <a:uLnTx/>
                <a:uFillTx/>
                <a:latin typeface="Arial"/>
                <a:ea typeface="+mn-ea"/>
                <a:cs typeface="+mn-cs"/>
              </a:rPr>
              <a:t>Accelerator and </a:t>
            </a:r>
            <a:r>
              <a:rPr kumimoji="0" lang="fr-FR" sz="1800" b="0" i="0" u="none" strike="noStrike" kern="1200" cap="none" spc="0" normalizeH="0" baseline="0" noProof="0" dirty="0" err="1">
                <a:ln>
                  <a:noFill/>
                </a:ln>
                <a:solidFill>
                  <a:srgbClr val="002060"/>
                </a:solidFill>
                <a:effectLst/>
                <a:uLnTx/>
                <a:uFillTx/>
                <a:latin typeface="Arial"/>
                <a:ea typeface="+mn-ea"/>
                <a:cs typeface="+mn-cs"/>
              </a:rPr>
              <a:t>Particle</a:t>
            </a:r>
            <a:r>
              <a:rPr kumimoji="0" lang="fr-FR" sz="1800" b="0" i="0" u="none" strike="noStrike" kern="1200" cap="none" spc="0" normalizeH="0" baseline="0" noProof="0" dirty="0">
                <a:ln>
                  <a:noFill/>
                </a:ln>
                <a:solidFill>
                  <a:srgbClr val="002060"/>
                </a:solidFill>
                <a:effectLst/>
                <a:uLnTx/>
                <a:uFillTx/>
                <a:latin typeface="Arial"/>
                <a:ea typeface="+mn-ea"/>
                <a:cs typeface="+mn-cs"/>
              </a:rPr>
              <a:t>/</a:t>
            </a:r>
            <a:r>
              <a:rPr kumimoji="0" lang="fr-FR" sz="1800" b="0" i="0" u="none" strike="noStrike" kern="1200" cap="none" spc="0" normalizeH="0" baseline="0" noProof="0" dirty="0" err="1">
                <a:ln>
                  <a:noFill/>
                </a:ln>
                <a:solidFill>
                  <a:srgbClr val="002060"/>
                </a:solidFill>
                <a:effectLst/>
                <a:uLnTx/>
                <a:uFillTx/>
                <a:latin typeface="Arial"/>
                <a:ea typeface="+mn-ea"/>
                <a:cs typeface="+mn-cs"/>
              </a:rPr>
              <a:t>Experiments</a:t>
            </a:r>
            <a:r>
              <a:rPr kumimoji="0" lang="fr-FR" sz="1800" b="0" i="0" u="none" strike="noStrike" kern="1200" cap="none" spc="0" normalizeH="0" baseline="0" noProof="0" dirty="0">
                <a:ln>
                  <a:noFill/>
                </a:ln>
                <a:solidFill>
                  <a:srgbClr val="002060"/>
                </a:solidFill>
                <a:effectLst/>
                <a:uLnTx/>
                <a:uFillTx/>
                <a:latin typeface="Arial"/>
                <a:ea typeface="+mn-ea"/>
                <a:cs typeface="+mn-cs"/>
              </a:rPr>
              <a:t>/Detectors </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Arial"/>
                <a:ea typeface="+mn-ea"/>
                <a:cs typeface="+mn-cs"/>
              </a:rPr>
              <a:t>			</a:t>
            </a:r>
            <a:endParaRPr kumimoji="0" lang="fr-FR" sz="1800" b="1" i="0" u="none" strike="noStrike" kern="1200" cap="none" spc="0" normalizeH="0" baseline="0" noProof="0" dirty="0">
              <a:ln>
                <a:noFill/>
              </a:ln>
              <a:solidFill>
                <a:srgbClr val="FFFF00"/>
              </a:solidFill>
              <a:effectLst/>
              <a:uLnTx/>
              <a:uFillTx/>
              <a:latin typeface="Arial"/>
              <a:ea typeface="+mn-ea"/>
              <a:cs typeface="+mn-cs"/>
            </a:endParaRPr>
          </a:p>
        </p:txBody>
      </p:sp>
      <p:sp>
        <p:nvSpPr>
          <p:cNvPr id="2" name="Title 1">
            <a:extLst>
              <a:ext uri="{FF2B5EF4-FFF2-40B4-BE49-F238E27FC236}">
                <a16:creationId xmlns:a16="http://schemas.microsoft.com/office/drawing/2014/main" id="{699354BA-9D60-7E7F-001E-F9B3E5119DA5}"/>
              </a:ext>
            </a:extLst>
          </p:cNvPr>
          <p:cNvSpPr txBox="1">
            <a:spLocks/>
          </p:cNvSpPr>
          <p:nvPr/>
        </p:nvSpPr>
        <p:spPr>
          <a:xfrm>
            <a:off x="-11929" y="-5547"/>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3600" dirty="0"/>
              <a:t>Status of FCC global collaboration</a:t>
            </a:r>
          </a:p>
        </p:txBody>
      </p:sp>
      <p:pic>
        <p:nvPicPr>
          <p:cNvPr id="4" name="Picture 3" descr="A picture containing icon&#10;&#10;Description automatically generated">
            <a:extLst>
              <a:ext uri="{FF2B5EF4-FFF2-40B4-BE49-F238E27FC236}">
                <a16:creationId xmlns:a16="http://schemas.microsoft.com/office/drawing/2014/main" id="{1A7570B1-DFF3-3B74-23C9-FD6891CAE2A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2656"/>
            <a:ext cx="1935386" cy="654292"/>
          </a:xfrm>
          <a:prstGeom prst="rect">
            <a:avLst/>
          </a:prstGeom>
        </p:spPr>
      </p:pic>
    </p:spTree>
    <p:extLst>
      <p:ext uri="{BB962C8B-B14F-4D97-AF65-F5344CB8AC3E}">
        <p14:creationId xmlns:p14="http://schemas.microsoft.com/office/powerpoint/2010/main" val="31569757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8277EB-4087-42D8-9B97-EDB9050F65D9}"/>
              </a:ext>
            </a:extLst>
          </p:cNvPr>
          <p:cNvSpPr>
            <a:spLocks noGrp="1"/>
          </p:cNvSpPr>
          <p:nvPr>
            <p:ph type="sldNum" sz="quarter" idx="10"/>
          </p:nvPr>
        </p:nvSpPr>
        <p:spPr>
          <a:xfrm>
            <a:off x="11660400" y="69891"/>
            <a:ext cx="385972" cy="226761"/>
          </a:xfrm>
        </p:spPr>
        <p:txBody>
          <a:bodyPr wrap="none" anchor="ctr">
            <a:normAutofit fontScale="85000" lnSpcReduction="20000"/>
          </a:bodyPr>
          <a:lstStyle/>
          <a:p>
            <a:pPr defTabSz="914303">
              <a:spcAft>
                <a:spcPts val="300"/>
              </a:spcAft>
            </a:pPr>
            <a:fld id="{88A1DFE4-5FC5-43BD-BB7E-75EAD82B965F}" type="slidenum">
              <a:rPr lang="en-US">
                <a:solidFill>
                  <a:srgbClr val="FFFFFF"/>
                </a:solidFill>
                <a:latin typeface="Arial"/>
              </a:rPr>
              <a:pPr defTabSz="914303">
                <a:spcAft>
                  <a:spcPts val="300"/>
                </a:spcAft>
              </a:pPr>
              <a:t>32</a:t>
            </a:fld>
            <a:endParaRPr lang="en-US">
              <a:solidFill>
                <a:srgbClr val="FFFFFF"/>
              </a:solidFill>
              <a:latin typeface="Arial"/>
            </a:endParaRPr>
          </a:p>
        </p:txBody>
      </p:sp>
      <p:sp>
        <p:nvSpPr>
          <p:cNvPr id="6" name="TextBox 5">
            <a:extLst>
              <a:ext uri="{FF2B5EF4-FFF2-40B4-BE49-F238E27FC236}">
                <a16:creationId xmlns:a16="http://schemas.microsoft.com/office/drawing/2014/main" id="{74B96682-1E65-CF12-AAFB-4EB801A5D2B1}"/>
              </a:ext>
            </a:extLst>
          </p:cNvPr>
          <p:cNvSpPr txBox="1"/>
          <p:nvPr/>
        </p:nvSpPr>
        <p:spPr>
          <a:xfrm>
            <a:off x="0" y="0"/>
            <a:ext cx="12192000" cy="646331"/>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dirty="0"/>
              <a:t> FCC Week 2024 - San Francisco – 10 to 14 June  </a:t>
            </a:r>
            <a:endParaRPr lang="en-GB" dirty="0"/>
          </a:p>
        </p:txBody>
      </p:sp>
      <p:pic>
        <p:nvPicPr>
          <p:cNvPr id="7" name="Picture 6" descr="A white text on a black background&#10;&#10;Description automatically generated">
            <a:extLst>
              <a:ext uri="{FF2B5EF4-FFF2-40B4-BE49-F238E27FC236}">
                <a16:creationId xmlns:a16="http://schemas.microsoft.com/office/drawing/2014/main" id="{E1DB71E9-A27B-B933-D447-F674EEA6DD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08" y="73125"/>
            <a:ext cx="1479249" cy="500081"/>
          </a:xfrm>
          <a:prstGeom prst="rect">
            <a:avLst/>
          </a:prstGeom>
        </p:spPr>
      </p:pic>
      <p:sp>
        <p:nvSpPr>
          <p:cNvPr id="10" name="TextBox 9">
            <a:extLst>
              <a:ext uri="{FF2B5EF4-FFF2-40B4-BE49-F238E27FC236}">
                <a16:creationId xmlns:a16="http://schemas.microsoft.com/office/drawing/2014/main" id="{427C2240-BEAA-AF24-4681-C5A312B3720C}"/>
              </a:ext>
            </a:extLst>
          </p:cNvPr>
          <p:cNvSpPr txBox="1"/>
          <p:nvPr/>
        </p:nvSpPr>
        <p:spPr>
          <a:xfrm>
            <a:off x="0" y="5665738"/>
            <a:ext cx="12192000" cy="1200329"/>
          </a:xfrm>
          <a:prstGeom prst="rect">
            <a:avLst/>
          </a:prstGeom>
          <a:solidFill>
            <a:schemeClr val="tx1">
              <a:lumMod val="90000"/>
              <a:lumOff val="10000"/>
            </a:schemeClr>
          </a:solidFill>
        </p:spPr>
        <p:txBody>
          <a:bodyPr wrap="square" rtlCol="0">
            <a:spAutoFit/>
          </a:bodyPr>
          <a:lstStyle/>
          <a:p>
            <a:pPr>
              <a:defRPr/>
            </a:pPr>
            <a:endParaRPr lang="en-GB" sz="3600" b="1" kern="0" dirty="0">
              <a:solidFill>
                <a:srgbClr val="FFFF00"/>
              </a:solidFill>
              <a:latin typeface="Calibri" panose="020F0502020204030204"/>
            </a:endParaRPr>
          </a:p>
          <a:p>
            <a:pPr>
              <a:defRPr/>
            </a:pPr>
            <a:endParaRPr lang="en-GB" sz="3600" b="1" kern="0" dirty="0">
              <a:solidFill>
                <a:srgbClr val="FFFF00"/>
              </a:solidFill>
              <a:latin typeface="Calibri" panose="020F0502020204030204"/>
            </a:endParaRPr>
          </a:p>
        </p:txBody>
      </p:sp>
      <p:pic>
        <p:nvPicPr>
          <p:cNvPr id="11" name="Picture 10" descr="A group of people standing in front of a screen&#10;&#10;Description automatically generated">
            <a:extLst>
              <a:ext uri="{FF2B5EF4-FFF2-40B4-BE49-F238E27FC236}">
                <a16:creationId xmlns:a16="http://schemas.microsoft.com/office/drawing/2014/main" id="{B41D742D-9F8A-4304-31F0-CD4187FF07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3083"/>
            <a:ext cx="12192000" cy="5268318"/>
          </a:xfrm>
          <a:prstGeom prst="rect">
            <a:avLst/>
          </a:prstGeom>
        </p:spPr>
      </p:pic>
      <p:sp>
        <p:nvSpPr>
          <p:cNvPr id="12" name="TextBox 11">
            <a:extLst>
              <a:ext uri="{FF2B5EF4-FFF2-40B4-BE49-F238E27FC236}">
                <a16:creationId xmlns:a16="http://schemas.microsoft.com/office/drawing/2014/main" id="{04FBC6F3-1C00-FE68-A69A-D3D17476CAD2}"/>
              </a:ext>
            </a:extLst>
          </p:cNvPr>
          <p:cNvSpPr txBox="1"/>
          <p:nvPr/>
        </p:nvSpPr>
        <p:spPr>
          <a:xfrm>
            <a:off x="23999" y="5916021"/>
            <a:ext cx="12144001" cy="954107"/>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914303"/>
            <a:r>
              <a:rPr lang="fr-CH" sz="2800" dirty="0">
                <a:solidFill>
                  <a:srgbClr val="0F124A"/>
                </a:solidFill>
                <a:latin typeface="Arial"/>
              </a:rPr>
              <a:t>449 participants, </a:t>
            </a:r>
            <a:r>
              <a:rPr kumimoji="0" lang="fr-CH" sz="2800" b="0" i="0" u="none" strike="noStrike" kern="0" cap="none" spc="0" normalizeH="0" baseline="0" noProof="0" dirty="0">
                <a:ln>
                  <a:noFill/>
                </a:ln>
                <a:solidFill>
                  <a:srgbClr val="0F124A"/>
                </a:solidFill>
                <a:effectLst/>
                <a:uLnTx/>
                <a:uFillTx/>
                <a:latin typeface="Arial"/>
                <a:ea typeface="+mn-ea"/>
                <a:cs typeface="+mn-cs"/>
              </a:rPr>
              <a:t>50 public sessions, 216 oral </a:t>
            </a:r>
            <a:r>
              <a:rPr kumimoji="0" lang="fr-CH" sz="2800" b="0" i="0" u="none" strike="noStrike" kern="0" cap="none" spc="0" normalizeH="0" baseline="0" noProof="0" dirty="0" err="1">
                <a:ln>
                  <a:noFill/>
                </a:ln>
                <a:solidFill>
                  <a:srgbClr val="0F124A"/>
                </a:solidFill>
                <a:effectLst/>
                <a:uLnTx/>
                <a:uFillTx/>
                <a:latin typeface="Arial"/>
                <a:ea typeface="+mn-ea"/>
                <a:cs typeface="+mn-cs"/>
              </a:rPr>
              <a:t>presentations</a:t>
            </a:r>
            <a:r>
              <a:rPr kumimoji="0" lang="fr-CH" sz="2800" b="0" i="0" u="none" strike="noStrike" kern="0" cap="none" spc="0" normalizeH="0" baseline="0" noProof="0" dirty="0">
                <a:ln>
                  <a:noFill/>
                </a:ln>
                <a:solidFill>
                  <a:srgbClr val="0F124A"/>
                </a:solidFill>
                <a:effectLst/>
                <a:uLnTx/>
                <a:uFillTx/>
                <a:latin typeface="Arial"/>
                <a:ea typeface="+mn-ea"/>
                <a:cs typeface="+mn-cs"/>
              </a:rPr>
              <a:t>, 32 posters</a:t>
            </a:r>
            <a:endParaRPr kumimoji="0" lang="en-GB" sz="2800" b="0" i="0" u="none" strike="noStrike" kern="0" cap="none" spc="0" normalizeH="0" baseline="0" noProof="0" dirty="0">
              <a:ln>
                <a:noFill/>
              </a:ln>
              <a:solidFill>
                <a:srgbClr val="0F124A"/>
              </a:solidFill>
              <a:effectLst/>
              <a:uLnTx/>
              <a:uFillTx/>
              <a:latin typeface="Arial"/>
              <a:ea typeface="+mn-ea"/>
              <a:cs typeface="+mn-cs"/>
            </a:endParaRPr>
          </a:p>
          <a:p>
            <a:pPr algn="ctr" defTabSz="914303"/>
            <a:r>
              <a:rPr lang="en-GB" sz="2800" dirty="0">
                <a:solidFill>
                  <a:srgbClr val="0F124A"/>
                </a:solidFill>
                <a:latin typeface="Arial"/>
              </a:rPr>
              <a:t>US efforts getting organized, towards completing the FS by March 2025</a:t>
            </a:r>
            <a:endParaRPr lang="fr-CH" sz="2800" dirty="0">
              <a:solidFill>
                <a:srgbClr val="0F124A"/>
              </a:solidFill>
              <a:latin typeface="Arial"/>
            </a:endParaRPr>
          </a:p>
        </p:txBody>
      </p:sp>
    </p:spTree>
    <p:extLst>
      <p:ext uri="{BB962C8B-B14F-4D97-AF65-F5344CB8AC3E}">
        <p14:creationId xmlns:p14="http://schemas.microsoft.com/office/powerpoint/2010/main" val="13017336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GB" dirty="0"/>
              <a:t>Supporting statements at CERN’s 70 anniversary</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descr="A group of people standing on a blue stage&#10;&#10;Description automatically generated">
            <a:extLst>
              <a:ext uri="{FF2B5EF4-FFF2-40B4-BE49-F238E27FC236}">
                <a16:creationId xmlns:a16="http://schemas.microsoft.com/office/drawing/2014/main" id="{6339038C-C1EF-F970-9DD6-C8D792FDCFD0}"/>
              </a:ext>
            </a:extLst>
          </p:cNvPr>
          <p:cNvPicPr>
            <a:picLocks noChangeAspect="1"/>
          </p:cNvPicPr>
          <p:nvPr/>
        </p:nvPicPr>
        <p:blipFill>
          <a:blip r:embed="rId4">
            <a:extLst>
              <a:ext uri="{28A0092B-C50C-407E-A947-70E740481C1C}">
                <a14:useLocalDpi xmlns:a14="http://schemas.microsoft.com/office/drawing/2010/main" val="0"/>
              </a:ext>
            </a:extLst>
          </a:blip>
          <a:srcRect t="36429" b="17976"/>
          <a:stretch/>
        </p:blipFill>
        <p:spPr>
          <a:xfrm>
            <a:off x="20" y="783735"/>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Text Placeholder 4">
            <a:extLst>
              <a:ext uri="{FF2B5EF4-FFF2-40B4-BE49-F238E27FC236}">
                <a16:creationId xmlns:a16="http://schemas.microsoft.com/office/drawing/2014/main" id="{10FC928E-4EC2-E45C-669B-A92B87687C22}"/>
              </a:ext>
            </a:extLst>
          </p:cNvPr>
          <p:cNvSpPr txBox="1">
            <a:spLocks/>
          </p:cNvSpPr>
          <p:nvPr/>
        </p:nvSpPr>
        <p:spPr>
          <a:xfrm>
            <a:off x="176313" y="4356242"/>
            <a:ext cx="11978013" cy="2501747"/>
          </a:xfrm>
          <a:prstGeom prst="rect">
            <a:avLst/>
          </a:prstGeom>
        </p:spPr>
        <p:txBody>
          <a:bodyPr vert="horz" lIns="91440" tIns="45720" rIns="91440" bIns="45720" rtlCol="0" anchor="ctr">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14300" marR="0" lvl="0" defTabSz="914400" fontAlgn="auto">
              <a:lnSpc>
                <a:spcPct val="90000"/>
              </a:lnSpc>
              <a:spcBef>
                <a:spcPts val="600"/>
              </a:spcBef>
              <a:spcAft>
                <a:spcPts val="0"/>
              </a:spcAft>
              <a:buClrTx/>
              <a:buSzTx/>
              <a:tabLst/>
              <a:defRPr/>
            </a:pPr>
            <a:r>
              <a:rPr kumimoji="0" lang="en-US" sz="2000" b="0" i="1" u="none" strike="noStrike" cap="none" spc="0" normalizeH="0" baseline="0" noProof="0" dirty="0">
                <a:ln>
                  <a:noFill/>
                </a:ln>
                <a:solidFill>
                  <a:srgbClr val="0C377B"/>
                </a:solidFill>
                <a:effectLst/>
                <a:uLnTx/>
                <a:uFillTx/>
              </a:rPr>
              <a:t>“….No European country alone could have built the world’s largest particle collider. CERN has become a global hub because it rallied Europe and this is even more crucial today. </a:t>
            </a:r>
          </a:p>
          <a:p>
            <a:pPr marL="114300" marR="0" lvl="0" defTabSz="914400" fontAlgn="auto">
              <a:lnSpc>
                <a:spcPct val="90000"/>
              </a:lnSpc>
              <a:spcBef>
                <a:spcPts val="600"/>
              </a:spcBef>
              <a:spcAft>
                <a:spcPts val="0"/>
              </a:spcAft>
              <a:buClrTx/>
              <a:buSzTx/>
              <a:tabLst/>
              <a:defRPr/>
            </a:pPr>
            <a:r>
              <a:rPr kumimoji="0" lang="en-US" sz="2000" b="1" i="1" u="none" strike="noStrike" cap="none" spc="0" normalizeH="0" baseline="0" noProof="0" dirty="0">
                <a:ln>
                  <a:noFill/>
                </a:ln>
                <a:solidFill>
                  <a:srgbClr val="0C377B"/>
                </a:solidFill>
                <a:effectLst/>
                <a:uLnTx/>
                <a:uFillTx/>
              </a:rPr>
              <a:t>I am proud that we have financed the feasibility study for CERN’s Future Circular Collider (FCC). This could preserve Europe's scientific edge and could push the boundaries of human knowledge even further. </a:t>
            </a:r>
            <a:r>
              <a:rPr kumimoji="0" lang="en-US" sz="2000" b="0" i="1" u="none" strike="noStrike" cap="none" spc="0" normalizeH="0" baseline="0" noProof="0" dirty="0">
                <a:ln>
                  <a:noFill/>
                </a:ln>
                <a:solidFill>
                  <a:srgbClr val="0C377B"/>
                </a:solidFill>
                <a:effectLst/>
                <a:uLnTx/>
                <a:uFillTx/>
              </a:rPr>
              <a:t>And as the global science race is on, I want Europe to switch gears. To do so, European unity is our greatest asset. ….”</a:t>
            </a:r>
          </a:p>
          <a:p>
            <a:pPr marL="114300" lvl="0" defTabSz="914400">
              <a:lnSpc>
                <a:spcPct val="90000"/>
              </a:lnSpc>
              <a:spcBef>
                <a:spcPts val="600"/>
              </a:spcBef>
              <a:defRPr/>
            </a:pPr>
            <a:endParaRPr lang="en-US" sz="1000" i="1" dirty="0">
              <a:solidFill>
                <a:srgbClr val="0C377B"/>
              </a:solidFill>
            </a:endParaRPr>
          </a:p>
          <a:p>
            <a:pPr marL="114300" lvl="0" defTabSz="914400">
              <a:lnSpc>
                <a:spcPct val="90000"/>
              </a:lnSpc>
              <a:spcBef>
                <a:spcPts val="600"/>
              </a:spcBef>
              <a:defRPr/>
            </a:pPr>
            <a:r>
              <a:rPr lang="en-US" sz="2000" dirty="0"/>
              <a:t>Ursula von der Leyen, President </a:t>
            </a:r>
            <a:r>
              <a:rPr lang="en-US" sz="2000" b="0" u="none" strike="noStrike" dirty="0">
                <a:effectLst/>
              </a:rPr>
              <a:t>of the European Commi</a:t>
            </a:r>
            <a:r>
              <a:rPr lang="en-US" sz="2000" b="0" i="1" u="none" strike="noStrike" dirty="0">
                <a:effectLst/>
              </a:rPr>
              <a:t>ssion</a:t>
            </a:r>
            <a:endParaRPr kumimoji="0" lang="en-US" sz="2000" b="0" i="1" u="none" strike="noStrike" cap="none" spc="0" normalizeH="0" baseline="0" noProof="0" dirty="0">
              <a:ln>
                <a:noFill/>
              </a:ln>
              <a:effectLst/>
              <a:uLnTx/>
              <a:uFillTx/>
            </a:endParaRPr>
          </a:p>
        </p:txBody>
      </p:sp>
    </p:spTree>
    <p:extLst>
      <p:ext uri="{BB962C8B-B14F-4D97-AF65-F5344CB8AC3E}">
        <p14:creationId xmlns:p14="http://schemas.microsoft.com/office/powerpoint/2010/main" val="7438165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 Main </a:t>
            </a:r>
            <a:r>
              <a:rPr lang="en-US" dirty="0"/>
              <a:t>G</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oals</a:t>
            </a:r>
            <a:r>
              <a:rPr lang="en-US" dirty="0"/>
              <a:t> for Coming Years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BA0BE3DC-6861-C36F-F6EC-6A4116EB0999}"/>
              </a:ext>
            </a:extLst>
          </p:cNvPr>
          <p:cNvSpPr txBox="1"/>
          <p:nvPr/>
        </p:nvSpPr>
        <p:spPr>
          <a:xfrm>
            <a:off x="1" y="876282"/>
            <a:ext cx="12118312" cy="5824671"/>
          </a:xfrm>
          <a:prstGeom prst="rect">
            <a:avLst/>
          </a:prstGeom>
          <a:noFill/>
        </p:spPr>
        <p:txBody>
          <a:bodyPr wrap="square">
            <a:spAutoFit/>
          </a:bodyPr>
          <a:lstStyle>
            <a:defPPr>
              <a:defRPr lang="en-US"/>
            </a:defPPr>
            <a:lvl1pPr marL="342900" marR="0" lvl="0" indent="-342900" defTabSz="914303" fontAlgn="auto">
              <a:lnSpc>
                <a:spcPct val="100000"/>
              </a:lnSpc>
              <a:spcBef>
                <a:spcPts val="0"/>
              </a:spcBef>
              <a:spcAft>
                <a:spcPts val="600"/>
              </a:spcAft>
              <a:buClrTx/>
              <a:buSzTx/>
              <a:buFont typeface="Arial" panose="020B0604020202020204" pitchFamily="34" charset="0"/>
              <a:buChar char="•"/>
              <a:tabLst/>
              <a:defRPr kumimoji="0" sz="2400" b="1"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vl2pPr marL="800100" lvl="1" indent="-342900">
              <a:buFont typeface="Arial" panose="020B0604020202020204" pitchFamily="34" charset="0"/>
              <a:buChar char="•"/>
              <a:defRPr sz="2000" b="0">
                <a:solidFill>
                  <a:srgbClr val="0C377B"/>
                </a:solidFill>
              </a:defRPr>
            </a:lvl2pPr>
          </a:lstStyle>
          <a:p>
            <a:r>
              <a:rPr lang="en-GB" sz="2800" dirty="0"/>
              <a:t>Upcoming milestone for FCC is the completion of the Feasibility Study by March 2025 as input for the Update of the ESPP. </a:t>
            </a:r>
          </a:p>
          <a:p>
            <a:r>
              <a:rPr lang="en-US" sz="2800" dirty="0"/>
              <a:t>The following pre-TDR phase should prepare for a possible project approval by 2027-2028 and enable the subsequent start of CE design contract: </a:t>
            </a:r>
          </a:p>
          <a:p>
            <a:pPr lvl="1"/>
            <a:r>
              <a:rPr lang="en-US" sz="2400" dirty="0"/>
              <a:t>Updated cost and schedule studies</a:t>
            </a:r>
          </a:p>
          <a:p>
            <a:pPr lvl="1"/>
            <a:r>
              <a:rPr lang="en-US" sz="2400" dirty="0"/>
              <a:t>specifications to enable CE tender design by mid 2027 </a:t>
            </a:r>
          </a:p>
          <a:p>
            <a:pPr lvl="1"/>
            <a:r>
              <a:rPr lang="en-GB" sz="2400" dirty="0"/>
              <a:t>refined input for environmental evaluation and project authorisation process</a:t>
            </a:r>
          </a:p>
          <a:p>
            <a:pPr lvl="1"/>
            <a:r>
              <a:rPr lang="en-US" sz="2400" dirty="0"/>
              <a:t>requires overall integration study and designs based on technical pre-design of accelerators, technical infrastructure and detectors</a:t>
            </a:r>
          </a:p>
          <a:p>
            <a:pPr marL="457200" lvl="1" indent="0">
              <a:buNone/>
            </a:pPr>
            <a:r>
              <a:rPr lang="en-GB" sz="1050" dirty="0"/>
              <a:t> </a:t>
            </a:r>
            <a:endParaRPr lang="en-US" sz="1100" dirty="0"/>
          </a:p>
          <a:p>
            <a:r>
              <a:rPr lang="en-US" sz="2800" dirty="0"/>
              <a:t>Possible start of CE construction would then be 2032-33: </a:t>
            </a:r>
          </a:p>
          <a:p>
            <a:pPr lvl="1"/>
            <a:r>
              <a:rPr lang="en-US" sz="2400" dirty="0"/>
              <a:t>CE groundbreaking</a:t>
            </a:r>
          </a:p>
          <a:p>
            <a:pPr lvl="1"/>
            <a:r>
              <a:rPr lang="en-US" sz="2400" dirty="0"/>
              <a:t>TDR to enable prototyping, industrialization towards component production</a:t>
            </a:r>
          </a:p>
          <a:p>
            <a:pPr marL="457200" lvl="1" indent="0">
              <a:buNone/>
            </a:pPr>
            <a:r>
              <a:rPr lang="en-US" sz="1100" dirty="0"/>
              <a:t>  </a:t>
            </a:r>
            <a:endParaRPr lang="en-US" sz="1200" dirty="0"/>
          </a:p>
          <a:p>
            <a:r>
              <a:rPr lang="en-US" sz="2800" dirty="0"/>
              <a:t>Great momentum - Strong international collaboration is essential for success!</a:t>
            </a:r>
          </a:p>
        </p:txBody>
      </p:sp>
    </p:spTree>
    <p:extLst>
      <p:ext uri="{BB962C8B-B14F-4D97-AF65-F5344CB8AC3E}">
        <p14:creationId xmlns:p14="http://schemas.microsoft.com/office/powerpoint/2010/main" val="141168489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pic>
        <p:nvPicPr>
          <p:cNvPr id="133" name="Google Shape;133;g302dda744ad_0_7"/>
          <p:cNvPicPr preferRelativeResize="0">
            <a:picLocks noChangeAspect="1"/>
          </p:cNvPicPr>
          <p:nvPr/>
        </p:nvPicPr>
        <p:blipFill>
          <a:blip r:embed="rId3">
            <a:alphaModFix/>
          </a:blip>
          <a:stretch>
            <a:fillRect/>
          </a:stretch>
        </p:blipFill>
        <p:spPr>
          <a:xfrm>
            <a:off x="-1297" y="693340"/>
            <a:ext cx="4366468" cy="6174990"/>
          </a:xfrm>
          <a:prstGeom prst="rect">
            <a:avLst/>
          </a:prstGeom>
          <a:noFill/>
          <a:ln>
            <a:noFill/>
          </a:ln>
        </p:spPr>
      </p:pic>
      <p:sp>
        <p:nvSpPr>
          <p:cNvPr id="128" name="Google Shape;128;g302dda744ad_0_7"/>
          <p:cNvSpPr txBox="1"/>
          <p:nvPr/>
        </p:nvSpPr>
        <p:spPr>
          <a:xfrm>
            <a:off x="4815021" y="1407610"/>
            <a:ext cx="7011166" cy="4781079"/>
          </a:xfrm>
          <a:prstGeom prst="rect">
            <a:avLst/>
          </a:prstGeom>
          <a:noFill/>
          <a:ln>
            <a:noFill/>
          </a:ln>
        </p:spPr>
        <p:txBody>
          <a:bodyPr spcFirstLastPara="1" wrap="square" lIns="35700" tIns="35700" rIns="35700" bIns="35700" anchor="ctr" anchorCtr="0">
            <a:spAutoFit/>
          </a:bodyPr>
          <a:lstStyle/>
          <a:p>
            <a:pPr marL="457200" lvl="0" indent="-311150" algn="l" rtl="0">
              <a:spcBef>
                <a:spcPts val="1800"/>
              </a:spcBef>
              <a:spcAft>
                <a:spcPts val="0"/>
              </a:spcAft>
              <a:buClr>
                <a:schemeClr val="hlink"/>
              </a:buClr>
              <a:buSzPts val="1300"/>
              <a:buChar char="●"/>
            </a:pPr>
            <a:r>
              <a:rPr lang="en-US" sz="2400" b="1" dirty="0">
                <a:solidFill>
                  <a:srgbClr val="0C377B"/>
                </a:solidFill>
                <a:latin typeface="Arial" panose="020B0604020202020204" pitchFamily="34" charset="0"/>
                <a:ea typeface="Calibri"/>
                <a:cs typeface="Arial" panose="020B0604020202020204" pitchFamily="34" charset="0"/>
                <a:sym typeface="Calibri"/>
              </a:rPr>
              <a:t>Venue</a:t>
            </a:r>
            <a:r>
              <a:rPr lang="en-US" sz="2400" dirty="0">
                <a:solidFill>
                  <a:srgbClr val="0C377B"/>
                </a:solidFill>
                <a:latin typeface="Arial" panose="020B0604020202020204" pitchFamily="34" charset="0"/>
                <a:ea typeface="Calibri"/>
                <a:cs typeface="Arial" panose="020B0604020202020204" pitchFamily="34" charset="0"/>
                <a:sym typeface="Calibri"/>
              </a:rPr>
              <a:t>:  </a:t>
            </a:r>
            <a:r>
              <a:rPr lang="en-US" sz="2400" b="1" dirty="0">
                <a:solidFill>
                  <a:srgbClr val="0C377B"/>
                </a:solidFill>
                <a:latin typeface="Arial" panose="020B0604020202020204" pitchFamily="34" charset="0"/>
                <a:ea typeface="Calibri"/>
                <a:cs typeface="Arial" panose="020B0604020202020204" pitchFamily="34" charset="0"/>
                <a:sym typeface="Calibri"/>
              </a:rPr>
              <a:t>Hofburg Palace</a:t>
            </a:r>
            <a:r>
              <a:rPr lang="en-US" sz="2400" dirty="0">
                <a:solidFill>
                  <a:srgbClr val="0C377B"/>
                </a:solidFill>
                <a:latin typeface="Arial" panose="020B0604020202020204" pitchFamily="34" charset="0"/>
                <a:ea typeface="Calibri"/>
                <a:cs typeface="Arial" panose="020B0604020202020204" pitchFamily="34" charset="0"/>
                <a:sym typeface="Calibri"/>
              </a:rPr>
              <a:t>, a historical and cultural landmark in </a:t>
            </a:r>
            <a:r>
              <a:rPr lang="en-US" sz="2400" b="1" dirty="0">
                <a:solidFill>
                  <a:srgbClr val="0C377B"/>
                </a:solidFill>
                <a:latin typeface="Arial" panose="020B0604020202020204" pitchFamily="34" charset="0"/>
                <a:ea typeface="Calibri"/>
                <a:cs typeface="Arial" panose="020B0604020202020204" pitchFamily="34" charset="0"/>
                <a:sym typeface="Calibri"/>
              </a:rPr>
              <a:t>Vienna, Austria</a:t>
            </a:r>
            <a:r>
              <a:rPr lang="en-US" sz="2400" dirty="0">
                <a:solidFill>
                  <a:srgbClr val="0C377B"/>
                </a:solidFill>
                <a:latin typeface="Arial" panose="020B0604020202020204" pitchFamily="34" charset="0"/>
                <a:ea typeface="Calibri"/>
                <a:cs typeface="Arial" panose="020B0604020202020204" pitchFamily="34" charset="0"/>
                <a:sym typeface="Calibri"/>
              </a:rPr>
              <a:t>.</a:t>
            </a:r>
            <a:endParaRPr sz="2400" dirty="0">
              <a:solidFill>
                <a:srgbClr val="0C377B"/>
              </a:solidFill>
              <a:latin typeface="Arial" panose="020B0604020202020204" pitchFamily="34" charset="0"/>
              <a:ea typeface="Calibri"/>
              <a:cs typeface="Arial" panose="020B0604020202020204" pitchFamily="34" charset="0"/>
              <a:sym typeface="Calibri"/>
            </a:endParaRPr>
          </a:p>
          <a:p>
            <a:pPr marL="457200" lvl="0" indent="-311150" algn="l" rtl="0">
              <a:spcBef>
                <a:spcPts val="1800"/>
              </a:spcBef>
              <a:spcAft>
                <a:spcPts val="0"/>
              </a:spcAft>
              <a:buClr>
                <a:schemeClr val="hlink"/>
              </a:buClr>
              <a:buSzPts val="1300"/>
              <a:buChar char="●"/>
            </a:pPr>
            <a:r>
              <a:rPr lang="en-US" sz="2400" b="1" dirty="0">
                <a:solidFill>
                  <a:srgbClr val="0C377B"/>
                </a:solidFill>
                <a:latin typeface="Arial" panose="020B0604020202020204" pitchFamily="34" charset="0"/>
                <a:ea typeface="Calibri"/>
                <a:cs typeface="Arial" panose="020B0604020202020204" pitchFamily="34" charset="0"/>
                <a:sym typeface="Calibri"/>
              </a:rPr>
              <a:t>Dates</a:t>
            </a:r>
            <a:r>
              <a:rPr lang="en-US" sz="2400" dirty="0">
                <a:solidFill>
                  <a:srgbClr val="0C377B"/>
                </a:solidFill>
                <a:latin typeface="Arial" panose="020B0604020202020204" pitchFamily="34" charset="0"/>
                <a:ea typeface="Calibri"/>
                <a:cs typeface="Arial" panose="020B0604020202020204" pitchFamily="34" charset="0"/>
                <a:sym typeface="Calibri"/>
              </a:rPr>
              <a:t>: </a:t>
            </a:r>
            <a:r>
              <a:rPr lang="en-US" sz="2400" b="1" dirty="0">
                <a:solidFill>
                  <a:srgbClr val="0C377B"/>
                </a:solidFill>
                <a:latin typeface="Arial" panose="020B0604020202020204" pitchFamily="34" charset="0"/>
                <a:ea typeface="Calibri"/>
                <a:cs typeface="Arial" panose="020B0604020202020204" pitchFamily="34" charset="0"/>
                <a:sym typeface="Calibri"/>
              </a:rPr>
              <a:t>Monday 19 to Friday 23 May 2025</a:t>
            </a:r>
            <a:endParaRPr sz="2400" b="1" dirty="0">
              <a:solidFill>
                <a:srgbClr val="0C377B"/>
              </a:solidFill>
              <a:latin typeface="Arial" panose="020B0604020202020204" pitchFamily="34" charset="0"/>
              <a:ea typeface="Calibri"/>
              <a:cs typeface="Arial" panose="020B0604020202020204" pitchFamily="34" charset="0"/>
              <a:sym typeface="Calibri"/>
            </a:endParaRPr>
          </a:p>
          <a:p>
            <a:pPr marL="457200" indent="-311150">
              <a:spcBef>
                <a:spcPts val="1800"/>
              </a:spcBef>
              <a:buClr>
                <a:schemeClr val="hlink"/>
              </a:buClr>
              <a:buSzPts val="1300"/>
              <a:buFontTx/>
              <a:buChar char="●"/>
            </a:pPr>
            <a:r>
              <a:rPr lang="en-GB" sz="2400" b="1" dirty="0">
                <a:solidFill>
                  <a:srgbClr val="0C377B"/>
                </a:solidFill>
                <a:latin typeface="Arial" panose="020B0604020202020204" pitchFamily="34" charset="0"/>
                <a:ea typeface="Calibri"/>
                <a:cs typeface="Arial" panose="020B0604020202020204" pitchFamily="34" charset="0"/>
                <a:sym typeface="Calibri"/>
              </a:rPr>
              <a:t>Presentation of the Feasibility Study Report and review of its findings and opportunities for future R&amp;D projects</a:t>
            </a:r>
          </a:p>
          <a:p>
            <a:pPr marL="457200" lvl="0" indent="-311150" algn="l" rtl="0">
              <a:spcBef>
                <a:spcPts val="1800"/>
              </a:spcBef>
              <a:spcAft>
                <a:spcPts val="0"/>
              </a:spcAft>
              <a:buClr>
                <a:schemeClr val="hlink"/>
              </a:buClr>
              <a:buSzPts val="1300"/>
              <a:buChar char="●"/>
            </a:pPr>
            <a:endParaRPr lang="en-GB" sz="2400" b="1" dirty="0">
              <a:solidFill>
                <a:srgbClr val="0C377B"/>
              </a:solidFill>
              <a:latin typeface="Arial" panose="020B0604020202020204" pitchFamily="34" charset="0"/>
              <a:ea typeface="Calibri"/>
              <a:cs typeface="Arial" panose="020B0604020202020204" pitchFamily="34" charset="0"/>
              <a:sym typeface="Calibri"/>
            </a:endParaRPr>
          </a:p>
          <a:p>
            <a:pPr marL="457200" lvl="0" indent="-311150" algn="l" rtl="0">
              <a:spcBef>
                <a:spcPts val="1800"/>
              </a:spcBef>
              <a:spcAft>
                <a:spcPts val="0"/>
              </a:spcAft>
              <a:buClr>
                <a:schemeClr val="hlink"/>
              </a:buClr>
              <a:buSzPts val="1300"/>
              <a:buChar char="●"/>
            </a:pPr>
            <a:r>
              <a:rPr lang="en-GB" sz="2400" b="1" dirty="0">
                <a:solidFill>
                  <a:srgbClr val="0C377B"/>
                </a:solidFill>
                <a:latin typeface="Arial" panose="020B0604020202020204" pitchFamily="34" charset="0"/>
                <a:ea typeface="Calibri"/>
                <a:cs typeface="Arial" panose="020B0604020202020204" pitchFamily="34" charset="0"/>
                <a:sym typeface="Calibri"/>
              </a:rPr>
              <a:t>Please save the date and join us in Vienna</a:t>
            </a:r>
          </a:p>
          <a:p>
            <a:pPr marL="0" marR="0" lvl="0" indent="0" algn="l" rtl="0">
              <a:lnSpc>
                <a:spcPct val="100000"/>
              </a:lnSpc>
              <a:spcBef>
                <a:spcPts val="1800"/>
              </a:spcBef>
              <a:spcAft>
                <a:spcPts val="0"/>
              </a:spcAft>
              <a:buClr>
                <a:srgbClr val="0C377B"/>
              </a:buClr>
              <a:buSzPts val="1600"/>
              <a:buFont typeface="Calibri"/>
              <a:buNone/>
            </a:pPr>
            <a:endParaRPr sz="2400" dirty="0">
              <a:solidFill>
                <a:srgbClr val="0C377B"/>
              </a:solidFill>
              <a:latin typeface="Arial" panose="020B0604020202020204" pitchFamily="34" charset="0"/>
              <a:ea typeface="Calibri"/>
              <a:cs typeface="Arial" panose="020B0604020202020204" pitchFamily="34" charset="0"/>
              <a:sym typeface="Calibri"/>
            </a:endParaRPr>
          </a:p>
        </p:txBody>
      </p:sp>
      <p:sp>
        <p:nvSpPr>
          <p:cNvPr id="129" name="Google Shape;129;g302dda744ad_0_7"/>
          <p:cNvSpPr txBox="1"/>
          <p:nvPr/>
        </p:nvSpPr>
        <p:spPr>
          <a:xfrm>
            <a:off x="4060075" y="1073636"/>
            <a:ext cx="4058560" cy="441429"/>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1600"/>
              <a:buFont typeface="Calibri"/>
              <a:buNone/>
            </a:pPr>
            <a:endParaRPr sz="2400">
              <a:latin typeface="Arial" panose="020B0604020202020204" pitchFamily="34" charset="0"/>
              <a:cs typeface="Arial" panose="020B0604020202020204" pitchFamily="34" charset="0"/>
            </a:endParaRPr>
          </a:p>
        </p:txBody>
      </p:sp>
      <p:sp>
        <p:nvSpPr>
          <p:cNvPr id="130" name="Google Shape;130;g302dda744ad_0_7"/>
          <p:cNvSpPr txBox="1"/>
          <p:nvPr/>
        </p:nvSpPr>
        <p:spPr>
          <a:xfrm>
            <a:off x="0" y="0"/>
            <a:ext cx="12192000" cy="770700"/>
          </a:xfrm>
          <a:prstGeom prst="rect">
            <a:avLst/>
          </a:prstGeom>
          <a:solidFill>
            <a:srgbClr val="0C377B"/>
          </a:solidFill>
          <a:ln>
            <a:noFill/>
          </a:ln>
        </p:spPr>
        <p:txBody>
          <a:bodyPr spcFirstLastPara="1" wrap="square" lIns="91425" tIns="0" rIns="91425" bIns="0" anchor="ctr" anchorCtr="0">
            <a:noAutofit/>
          </a:bodyPr>
          <a:lstStyle/>
          <a:p>
            <a:pPr marL="0" marR="0" lvl="0" indent="0" algn="ctr" rtl="0">
              <a:lnSpc>
                <a:spcPct val="100000"/>
              </a:lnSpc>
              <a:spcBef>
                <a:spcPts val="0"/>
              </a:spcBef>
              <a:spcAft>
                <a:spcPts val="0"/>
              </a:spcAft>
              <a:buClr>
                <a:srgbClr val="FFFF00"/>
              </a:buClr>
              <a:buSzPts val="3200"/>
              <a:buFont typeface="Calibri"/>
              <a:buNone/>
            </a:pPr>
            <a:r>
              <a:rPr lang="en-US" sz="3200" b="1" i="0" u="none" strike="noStrike" cap="none">
                <a:solidFill>
                  <a:srgbClr val="FFFF00"/>
                </a:solidFill>
                <a:latin typeface="Calibri"/>
                <a:ea typeface="Calibri"/>
                <a:cs typeface="Calibri"/>
                <a:sym typeface="Calibri"/>
              </a:rPr>
              <a:t>              </a:t>
            </a:r>
            <a:r>
              <a:rPr lang="en-US" sz="3200" b="1">
                <a:solidFill>
                  <a:srgbClr val="FFFF00"/>
                </a:solidFill>
                <a:latin typeface="Calibri"/>
                <a:ea typeface="Calibri"/>
                <a:cs typeface="Calibri"/>
                <a:sym typeface="Calibri"/>
              </a:rPr>
              <a:t>FCC Week 2025 - Vienna</a:t>
            </a:r>
            <a:endParaRPr sz="3200" b="1" i="0" u="none" strike="noStrike" cap="none">
              <a:solidFill>
                <a:srgbClr val="FFFF00"/>
              </a:solidFill>
              <a:latin typeface="Calibri"/>
              <a:ea typeface="Calibri"/>
              <a:cs typeface="Calibri"/>
              <a:sym typeface="Calibri"/>
            </a:endParaRPr>
          </a:p>
        </p:txBody>
      </p:sp>
      <p:pic>
        <p:nvPicPr>
          <p:cNvPr id="131" name="Google Shape;131;g302dda744ad_0_7" descr="A picture containing icon&#10;&#10;Description automatically generated"/>
          <p:cNvPicPr preferRelativeResize="0"/>
          <p:nvPr/>
        </p:nvPicPr>
        <p:blipFill rotWithShape="1">
          <a:blip r:embed="rId4">
            <a:alphaModFix/>
          </a:blip>
          <a:srcRect/>
          <a:stretch/>
        </p:blipFill>
        <p:spPr>
          <a:xfrm>
            <a:off x="11929" y="58203"/>
            <a:ext cx="1935387" cy="654292"/>
          </a:xfrm>
          <a:prstGeom prst="rect">
            <a:avLst/>
          </a:prstGeom>
          <a:noFill/>
          <a:ln>
            <a:noFill/>
          </a:ln>
        </p:spPr>
      </p:pic>
      <p:sp>
        <p:nvSpPr>
          <p:cNvPr id="132" name="Google Shape;132;g302dda744ad_0_7"/>
          <p:cNvSpPr txBox="1"/>
          <p:nvPr/>
        </p:nvSpPr>
        <p:spPr>
          <a:xfrm>
            <a:off x="278725" y="754850"/>
            <a:ext cx="3913200" cy="333900"/>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2000"/>
              <a:buFont typeface="Calibri"/>
              <a:buNone/>
            </a:pPr>
            <a:endParaRPr sz="1700">
              <a:solidFill>
                <a:srgbClr val="0C377B"/>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FDD66-EF72-9F71-8DC9-8392D99A3BD3}"/>
              </a:ext>
            </a:extLst>
          </p:cNvPr>
          <p:cNvSpPr>
            <a:spLocks noGrp="1"/>
          </p:cNvSpPr>
          <p:nvPr>
            <p:ph type="title"/>
          </p:nvPr>
        </p:nvSpPr>
        <p:spPr>
          <a:xfrm>
            <a:off x="4345075" y="2237747"/>
            <a:ext cx="10515600" cy="1325563"/>
          </a:xfrm>
        </p:spPr>
        <p:txBody>
          <a:bodyPr/>
          <a:lstStyle/>
          <a:p>
            <a:r>
              <a:rPr lang="en-US" i="1" dirty="0"/>
              <a:t>spare slides</a:t>
            </a:r>
            <a:endParaRPr lang="en-GB" i="1" dirty="0"/>
          </a:p>
        </p:txBody>
      </p:sp>
    </p:spTree>
    <p:extLst>
      <p:ext uri="{BB962C8B-B14F-4D97-AF65-F5344CB8AC3E}">
        <p14:creationId xmlns:p14="http://schemas.microsoft.com/office/powerpoint/2010/main" val="13030029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 integrated program - timeline</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3" name="Picture 5" descr="Diagram, timeline&#10;&#10;Description automatically generated">
            <a:extLst>
              <a:ext uri="{FF2B5EF4-FFF2-40B4-BE49-F238E27FC236}">
                <a16:creationId xmlns:a16="http://schemas.microsoft.com/office/drawing/2014/main" id="{61B935A7-96DA-A5FC-CDC4-00D93A6195F8}"/>
              </a:ext>
            </a:extLst>
          </p:cNvPr>
          <p:cNvPicPr preferRelativeResize="0">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252" y="847414"/>
            <a:ext cx="8012417" cy="2971799"/>
          </a:xfrm>
          <a:prstGeom prst="rect">
            <a:avLst/>
          </a:prstGeom>
          <a:noFill/>
          <a:ln w="9525">
            <a:solidFill>
              <a:srgbClr val="2F2F2F"/>
            </a:solidFill>
            <a:miter lim="800000"/>
            <a:headEnd/>
            <a:tailEnd/>
          </a:ln>
          <a:extLst>
            <a:ext uri="{909E8E84-426E-40DD-AFC4-6F175D3DCCD1}">
              <a14:hiddenFill xmlns:a14="http://schemas.microsoft.com/office/drawing/2010/main">
                <a:solidFill>
                  <a:srgbClr val="FFFFFF"/>
                </a:solidFill>
              </a14:hiddenFill>
            </a:ext>
          </a:extLst>
        </p:spPr>
      </p:pic>
      <p:cxnSp>
        <p:nvCxnSpPr>
          <p:cNvPr id="6" name="Straight Arrow Connector 5">
            <a:extLst>
              <a:ext uri="{FF2B5EF4-FFF2-40B4-BE49-F238E27FC236}">
                <a16:creationId xmlns:a16="http://schemas.microsoft.com/office/drawing/2014/main" id="{19AF7F17-4558-2F7F-1F17-84DBD2D599F1}"/>
              </a:ext>
            </a:extLst>
          </p:cNvPr>
          <p:cNvCxnSpPr/>
          <p:nvPr/>
        </p:nvCxnSpPr>
        <p:spPr>
          <a:xfrm flipH="1">
            <a:off x="7248128" y="4653136"/>
            <a:ext cx="1152128" cy="0"/>
          </a:xfrm>
          <a:prstGeom prst="straightConnector1">
            <a:avLst/>
          </a:prstGeom>
          <a:noFill/>
          <a:ln w="38100" cap="flat" cmpd="sng" algn="ctr">
            <a:solidFill>
              <a:srgbClr val="2F2F2F"/>
            </a:solidFill>
            <a:prstDash val="solid"/>
            <a:miter lim="800000"/>
            <a:tailEnd type="triangle"/>
          </a:ln>
          <a:effectLst/>
        </p:spPr>
      </p:cxnSp>
      <p:sp>
        <p:nvSpPr>
          <p:cNvPr id="8" name="TextBox 7">
            <a:extLst>
              <a:ext uri="{FF2B5EF4-FFF2-40B4-BE49-F238E27FC236}">
                <a16:creationId xmlns:a16="http://schemas.microsoft.com/office/drawing/2014/main" id="{96D763F4-76AC-B679-C831-E47CBB9401B7}"/>
              </a:ext>
            </a:extLst>
          </p:cNvPr>
          <p:cNvSpPr txBox="1"/>
          <p:nvPr/>
        </p:nvSpPr>
        <p:spPr>
          <a:xfrm>
            <a:off x="8224705" y="847414"/>
            <a:ext cx="3270126" cy="692497"/>
          </a:xfrm>
          <a:prstGeom prst="rect">
            <a:avLst/>
          </a:prstGeom>
          <a:solidFill>
            <a:srgbClr val="E15E32">
              <a:lumMod val="20000"/>
              <a:lumOff val="80000"/>
            </a:srgbClr>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Note: FCC Conceptual Design Study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started in 2014</a:t>
            </a:r>
            <a:r>
              <a:rPr kumimoji="0" lang="en-GB" sz="1500" b="0" i="0" u="none" strike="noStrike" kern="0" cap="none" spc="0" normalizeH="0" baseline="0" noProof="0" dirty="0">
                <a:ln>
                  <a:noFill/>
                </a:ln>
                <a:solidFill>
                  <a:srgbClr val="2F2F2F"/>
                </a:solidFill>
                <a:effectLst/>
                <a:uLnTx/>
                <a:uFillTx/>
                <a:latin typeface="Arial"/>
                <a:ea typeface="+mn-ea"/>
                <a:cs typeface="+mn-cs"/>
              </a:rPr>
              <a:t> l</a:t>
            </a:r>
            <a:r>
              <a:rPr kumimoji="0" lang="en-CH" sz="1500" b="0" i="0" u="none" strike="noStrike" kern="0" cap="none" spc="0" normalizeH="0" baseline="0" noProof="0" dirty="0">
                <a:ln>
                  <a:noFill/>
                </a:ln>
                <a:solidFill>
                  <a:srgbClr val="2F2F2F"/>
                </a:solidFill>
                <a:effectLst/>
                <a:uLnTx/>
                <a:uFillTx/>
                <a:latin typeface="Arial"/>
                <a:ea typeface="+mn-ea"/>
                <a:cs typeface="+mn-cs"/>
              </a:rPr>
              <a:t>eading to CDR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in 2018</a:t>
            </a:r>
          </a:p>
        </p:txBody>
      </p:sp>
      <p:sp>
        <p:nvSpPr>
          <p:cNvPr id="18" name="TextBox 6">
            <a:extLst>
              <a:ext uri="{FF2B5EF4-FFF2-40B4-BE49-F238E27FC236}">
                <a16:creationId xmlns:a16="http://schemas.microsoft.com/office/drawing/2014/main" id="{C121AE1A-F1AB-BC81-C967-BC102B1602C8}"/>
              </a:ext>
            </a:extLst>
          </p:cNvPr>
          <p:cNvSpPr txBox="1">
            <a:spLocks noChangeArrowheads="1"/>
          </p:cNvSpPr>
          <p:nvPr/>
        </p:nvSpPr>
        <p:spPr bwMode="auto">
          <a:xfrm>
            <a:off x="7462661" y="4113941"/>
            <a:ext cx="4639412" cy="1492716"/>
          </a:xfrm>
          <a:prstGeom prst="rect">
            <a:avLst/>
          </a:prstGeom>
          <a:solidFill>
            <a:srgbClr val="1C446A">
              <a:lumMod val="20000"/>
              <a:lumOff val="80000"/>
            </a:srgbClr>
          </a:solidFill>
          <a:ln>
            <a:noFill/>
          </a:ln>
        </p:spPr>
        <p:txBody>
          <a:bodyPr wrap="non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altLang="en-CH" sz="1600" b="1" i="0" u="none" strike="noStrike" kern="0" cap="none" spc="0" normalizeH="0" baseline="0" noProof="0" dirty="0">
                <a:ln>
                  <a:noFill/>
                </a:ln>
                <a:solidFill>
                  <a:srgbClr val="2F2F2F"/>
                </a:solidFill>
                <a:effectLst/>
                <a:uLnTx/>
                <a:uFillTx/>
                <a:latin typeface="Arial"/>
                <a:ea typeface="+mn-ea"/>
                <a:cs typeface="+mn-cs"/>
              </a:rPr>
              <a:t>Ambitious </a:t>
            </a:r>
            <a:r>
              <a:rPr kumimoji="0" lang="en-CH" altLang="en-CH" sz="1600" b="1" i="0" u="none" strike="noStrike" kern="0" cap="none" spc="0" normalizeH="0" baseline="0" noProof="0" dirty="0">
                <a:ln>
                  <a:noFill/>
                </a:ln>
                <a:solidFill>
                  <a:srgbClr val="2F2F2F"/>
                </a:solidFill>
                <a:effectLst/>
                <a:uLnTx/>
                <a:uFillTx/>
                <a:latin typeface="Arial"/>
                <a:ea typeface="+mn-ea"/>
                <a:cs typeface="+mn-cs"/>
              </a:rPr>
              <a:t>schedule </a:t>
            </a:r>
            <a:r>
              <a:rPr kumimoji="0" lang="en-CH" altLang="en-CH" sz="1600" b="0" i="0" u="none" strike="noStrike" kern="0" cap="none" spc="0" normalizeH="0" baseline="0" noProof="0" dirty="0">
                <a:ln>
                  <a:noFill/>
                </a:ln>
                <a:solidFill>
                  <a:srgbClr val="2F2F2F"/>
                </a:solidFill>
                <a:effectLst/>
                <a:uLnTx/>
                <a:uFillTx/>
                <a:latin typeface="Arial"/>
                <a:ea typeface="+mn-ea"/>
                <a:cs typeface="+mn-cs"/>
              </a:rPr>
              <a:t>tak</a:t>
            </a:r>
            <a:r>
              <a:rPr kumimoji="0" lang="en-US" altLang="en-CH" sz="1600" b="0" i="0" u="none" strike="noStrike" kern="0" cap="none" spc="0" normalizeH="0" baseline="0" noProof="0" dirty="0" err="1">
                <a:ln>
                  <a:noFill/>
                </a:ln>
                <a:solidFill>
                  <a:srgbClr val="2F2F2F"/>
                </a:solidFill>
                <a:effectLst/>
                <a:uLnTx/>
                <a:uFillTx/>
                <a:latin typeface="Arial"/>
                <a:ea typeface="+mn-ea"/>
                <a:cs typeface="+mn-cs"/>
              </a:rPr>
              <a:t>ing</a:t>
            </a:r>
            <a:r>
              <a:rPr kumimoji="0" lang="en-CH" altLang="en-CH" sz="1600" b="0" i="0" u="none" strike="noStrike" kern="0" cap="none" spc="0" normalizeH="0" baseline="0" noProof="0" dirty="0">
                <a:ln>
                  <a:noFill/>
                </a:ln>
                <a:solidFill>
                  <a:srgbClr val="2F2F2F"/>
                </a:solidFill>
                <a:effectLst/>
                <a:uLnTx/>
                <a:uFillTx/>
                <a:latin typeface="Arial"/>
                <a:ea typeface="+mn-ea"/>
                <a:cs typeface="+mn-cs"/>
              </a:rPr>
              <a:t> into account:</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GB" altLang="en-CH" sz="1500" b="0" i="0" u="none" strike="noStrike" kern="0" cap="none" spc="0" normalizeH="0" baseline="0" noProof="0" dirty="0">
                <a:ln>
                  <a:noFill/>
                </a:ln>
                <a:solidFill>
                  <a:srgbClr val="2F2F2F"/>
                </a:solidFill>
                <a:effectLst/>
                <a:uLnTx/>
                <a:uFillTx/>
                <a:latin typeface="Arial"/>
                <a:ea typeface="+mn-ea"/>
                <a:cs typeface="+mn-cs"/>
              </a:rPr>
              <a:t>p</a:t>
            </a:r>
            <a:r>
              <a:rPr kumimoji="0" lang="en-CH" altLang="en-CH" sz="1500" b="0" i="0" u="none" strike="noStrike" kern="0" cap="none" spc="0" normalizeH="0" baseline="0" noProof="0" dirty="0">
                <a:ln>
                  <a:noFill/>
                </a:ln>
                <a:solidFill>
                  <a:srgbClr val="2F2F2F"/>
                </a:solidFill>
                <a:effectLst/>
                <a:uLnTx/>
                <a:uFillTx/>
                <a:latin typeface="Arial"/>
                <a:ea typeface="+mn-ea"/>
                <a:cs typeface="+mn-cs"/>
              </a:rPr>
              <a:t>ast experience in building colliders at CERN</a:t>
            </a:r>
            <a:endParaRPr kumimoji="0" lang="en-US" altLang="en-CH" sz="1500" b="0" i="0" u="none" strike="noStrike" kern="0" cap="none" spc="0" normalizeH="0" baseline="0" noProof="0" dirty="0">
              <a:ln>
                <a:noFill/>
              </a:ln>
              <a:solidFill>
                <a:srgbClr val="2F2F2F"/>
              </a:solidFill>
              <a:effectLst/>
              <a:uLnTx/>
              <a:uFillTx/>
              <a:latin typeface="Arial"/>
              <a:ea typeface="+mn-ea"/>
              <a:cs typeface="+mn-cs"/>
            </a:endParaRP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CH" altLang="en-CH" sz="1500" b="0" i="0" u="none" strike="noStrike" kern="0" cap="none" spc="0" normalizeH="0" baseline="0" noProof="0" dirty="0">
                <a:ln>
                  <a:noFill/>
                </a:ln>
                <a:solidFill>
                  <a:srgbClr val="2F2F2F"/>
                </a:solidFill>
                <a:effectLst/>
                <a:uLnTx/>
                <a:uFillTx/>
                <a:latin typeface="Arial"/>
                <a:ea typeface="+mn-ea"/>
                <a:cs typeface="+mn-cs"/>
              </a:rPr>
              <a:t>approval timeline: ESPP, Council decision</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GB" altLang="en-CH" sz="1500" b="0" i="0" u="none" strike="noStrike" kern="0" cap="none" spc="0" normalizeH="0" baseline="0" noProof="0" dirty="0">
                <a:ln>
                  <a:noFill/>
                </a:ln>
                <a:solidFill>
                  <a:srgbClr val="2F2F2F"/>
                </a:solidFill>
                <a:effectLst/>
                <a:uLnTx/>
                <a:uFillTx/>
                <a:latin typeface="Arial"/>
                <a:ea typeface="+mn-ea"/>
                <a:cs typeface="+mn-cs"/>
              </a:rPr>
              <a:t>t</a:t>
            </a:r>
            <a:r>
              <a:rPr kumimoji="0" lang="en-CH" altLang="en-CH" sz="1500" b="0" i="0" u="none" strike="noStrike" kern="0" cap="none" spc="0" normalizeH="0" baseline="0" noProof="0" dirty="0">
                <a:ln>
                  <a:noFill/>
                </a:ln>
                <a:solidFill>
                  <a:srgbClr val="2F2F2F"/>
                </a:solidFill>
                <a:effectLst/>
                <a:uLnTx/>
                <a:uFillTx/>
                <a:latin typeface="Arial"/>
                <a:ea typeface="+mn-ea"/>
                <a:cs typeface="+mn-cs"/>
              </a:rPr>
              <a:t>hat HL-LHC will run until 2041 </a:t>
            </a:r>
            <a:endParaRPr kumimoji="0" lang="en-US" altLang="en-CH" sz="1500" b="0" i="0" u="none" strike="noStrike" kern="0" cap="none" spc="0" normalizeH="0" baseline="0" noProof="0" dirty="0">
              <a:ln>
                <a:noFill/>
              </a:ln>
              <a:solidFill>
                <a:srgbClr val="2F2F2F"/>
              </a:solidFill>
              <a:effectLst/>
              <a:uLnTx/>
              <a:uFillTx/>
              <a:latin typeface="Arial"/>
              <a:ea typeface="+mn-ea"/>
              <a:cs typeface="+mn-cs"/>
            </a:endParaRP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US" altLang="en-CH" sz="1500" b="1" i="0" u="none" strike="noStrike" kern="0" cap="none" spc="0" normalizeH="0" baseline="0" noProof="0" dirty="0">
                <a:ln>
                  <a:noFill/>
                </a:ln>
                <a:solidFill>
                  <a:srgbClr val="2F2F2F"/>
                </a:solidFill>
                <a:effectLst/>
                <a:uLnTx/>
                <a:uFillTx/>
                <a:latin typeface="Arial"/>
                <a:ea typeface="+mn-ea"/>
                <a:cs typeface="+mn-cs"/>
              </a:rPr>
              <a:t>project preparatory phase with adequate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altLang="en-CH" sz="1500" b="1" i="0" u="none" strike="noStrike" kern="0" cap="none" spc="0" normalizeH="0" baseline="0" noProof="0" dirty="0">
                <a:ln>
                  <a:noFill/>
                </a:ln>
                <a:solidFill>
                  <a:srgbClr val="2F2F2F"/>
                </a:solidFill>
                <a:effectLst/>
                <a:uLnTx/>
                <a:uFillTx/>
                <a:latin typeface="Arial"/>
                <a:ea typeface="+mn-ea"/>
                <a:cs typeface="+mn-cs"/>
              </a:rPr>
              <a:t>      </a:t>
            </a:r>
            <a:r>
              <a:rPr kumimoji="0" lang="en-CH" altLang="en-CH" sz="1500" b="1" i="0" u="none" strike="noStrike" kern="0" cap="none" spc="0" normalizeH="0" baseline="0" noProof="0" dirty="0">
                <a:ln>
                  <a:noFill/>
                </a:ln>
                <a:solidFill>
                  <a:srgbClr val="2F2F2F"/>
                </a:solidFill>
                <a:effectLst/>
                <a:uLnTx/>
                <a:uFillTx/>
                <a:latin typeface="Arial"/>
                <a:ea typeface="+mn-ea"/>
                <a:cs typeface="+mn-cs"/>
              </a:rPr>
              <a:t>resources </a:t>
            </a:r>
            <a:r>
              <a:rPr kumimoji="0" lang="en-US" altLang="en-CH" sz="1500" b="1" i="0" u="none" strike="noStrike" kern="0" cap="none" spc="0" normalizeH="0" baseline="0" noProof="0" dirty="0">
                <a:ln>
                  <a:noFill/>
                </a:ln>
                <a:solidFill>
                  <a:srgbClr val="2F2F2F"/>
                </a:solidFill>
                <a:effectLst/>
                <a:uLnTx/>
                <a:uFillTx/>
                <a:latin typeface="Arial"/>
                <a:ea typeface="+mn-ea"/>
                <a:cs typeface="+mn-cs"/>
              </a:rPr>
              <a:t>immediately after Feasibility Study</a:t>
            </a:r>
            <a:endParaRPr kumimoji="0" lang="en-CH" altLang="en-CH" sz="1500" b="1" i="0" u="none" strike="noStrike" kern="0" cap="none" spc="0" normalizeH="0" baseline="0" noProof="0" dirty="0">
              <a:ln>
                <a:noFill/>
              </a:ln>
              <a:solidFill>
                <a:srgbClr val="2F2F2F"/>
              </a:solidFill>
              <a:effectLst/>
              <a:uLnTx/>
              <a:uFillTx/>
              <a:latin typeface="Arial"/>
              <a:ea typeface="+mn-ea"/>
              <a:cs typeface="+mn-cs"/>
            </a:endParaRPr>
          </a:p>
        </p:txBody>
      </p:sp>
      <p:grpSp>
        <p:nvGrpSpPr>
          <p:cNvPr id="9" name="Group 8">
            <a:extLst>
              <a:ext uri="{FF2B5EF4-FFF2-40B4-BE49-F238E27FC236}">
                <a16:creationId xmlns:a16="http://schemas.microsoft.com/office/drawing/2014/main" id="{EA9F0834-3D6B-CFEE-64B3-CB50BC9A749C}"/>
              </a:ext>
            </a:extLst>
          </p:cNvPr>
          <p:cNvGrpSpPr/>
          <p:nvPr/>
        </p:nvGrpSpPr>
        <p:grpSpPr>
          <a:xfrm>
            <a:off x="49252" y="3926480"/>
            <a:ext cx="7389474" cy="2808000"/>
            <a:chOff x="49252" y="3926480"/>
            <a:chExt cx="7389474" cy="2808000"/>
          </a:xfrm>
        </p:grpSpPr>
        <p:grpSp>
          <p:nvGrpSpPr>
            <p:cNvPr id="5" name="Group 4">
              <a:extLst>
                <a:ext uri="{FF2B5EF4-FFF2-40B4-BE49-F238E27FC236}">
                  <a16:creationId xmlns:a16="http://schemas.microsoft.com/office/drawing/2014/main" id="{CA57AAFB-5591-EECE-5023-DB056E381BCC}"/>
                </a:ext>
              </a:extLst>
            </p:cNvPr>
            <p:cNvGrpSpPr/>
            <p:nvPr/>
          </p:nvGrpSpPr>
          <p:grpSpPr>
            <a:xfrm>
              <a:off x="49252" y="3926480"/>
              <a:ext cx="7389474" cy="2808000"/>
              <a:chOff x="49252" y="3926480"/>
              <a:chExt cx="7389474" cy="2808000"/>
            </a:xfrm>
          </p:grpSpPr>
          <p:pic>
            <p:nvPicPr>
              <p:cNvPr id="2" name="Picture 1" descr="Timeline&#10;&#10;Description automatically generated">
                <a:extLst>
                  <a:ext uri="{FF2B5EF4-FFF2-40B4-BE49-F238E27FC236}">
                    <a16:creationId xmlns:a16="http://schemas.microsoft.com/office/drawing/2014/main" id="{32EC8111-16CB-932E-218D-CFF7C62D016E}"/>
                  </a:ext>
                </a:extLst>
              </p:cNvPr>
              <p:cNvPicPr preferRelativeResize="0">
                <a:picLocks noChangeAspect="1"/>
              </p:cNvPicPr>
              <p:nvPr/>
            </p:nvPicPr>
            <p:blipFill>
              <a:blip r:embed="rId5"/>
              <a:stretch>
                <a:fillRect/>
              </a:stretch>
            </p:blipFill>
            <p:spPr>
              <a:xfrm>
                <a:off x="49252" y="3926480"/>
                <a:ext cx="7389474" cy="2808000"/>
              </a:xfrm>
              <a:prstGeom prst="rect">
                <a:avLst/>
              </a:prstGeom>
              <a:ln>
                <a:solidFill>
                  <a:srgbClr val="2F2F2F"/>
                </a:solidFill>
              </a:ln>
            </p:spPr>
          </p:pic>
          <p:sp>
            <p:nvSpPr>
              <p:cNvPr id="11" name="TextBox 10">
                <a:extLst>
                  <a:ext uri="{FF2B5EF4-FFF2-40B4-BE49-F238E27FC236}">
                    <a16:creationId xmlns:a16="http://schemas.microsoft.com/office/drawing/2014/main" id="{53D8736A-8870-5A80-4DA8-02CA3EF46BBF}"/>
                  </a:ext>
                </a:extLst>
              </p:cNvPr>
              <p:cNvSpPr txBox="1"/>
              <p:nvPr/>
            </p:nvSpPr>
            <p:spPr>
              <a:xfrm>
                <a:off x="3212703" y="4338734"/>
                <a:ext cx="580786" cy="25391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4D4D4D">
                        <a:lumMod val="50000"/>
                      </a:srgbClr>
                    </a:solidFill>
                    <a:effectLst/>
                    <a:uLnTx/>
                    <a:uFillTx/>
                    <a:latin typeface="Arial"/>
                    <a:ea typeface="+mn-ea"/>
                    <a:cs typeface="+mn-cs"/>
                  </a:rPr>
                  <a:t>~2033</a:t>
                </a:r>
                <a:endParaRPr kumimoji="0" lang="en-GB" sz="105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sp>
            <p:nvSpPr>
              <p:cNvPr id="15" name="TextBox 14">
                <a:extLst>
                  <a:ext uri="{FF2B5EF4-FFF2-40B4-BE49-F238E27FC236}">
                    <a16:creationId xmlns:a16="http://schemas.microsoft.com/office/drawing/2014/main" id="{4E4F410F-288D-3240-9A38-9750C2FB98EA}"/>
                  </a:ext>
                </a:extLst>
              </p:cNvPr>
              <p:cNvSpPr txBox="1"/>
              <p:nvPr/>
            </p:nvSpPr>
            <p:spPr>
              <a:xfrm>
                <a:off x="6348815" y="4328990"/>
                <a:ext cx="612583" cy="25391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4D4D4D">
                        <a:lumMod val="50000"/>
                      </a:srgbClr>
                    </a:solidFill>
                    <a:effectLst/>
                    <a:uLnTx/>
                    <a:uFillTx/>
                    <a:latin typeface="Arial"/>
                    <a:ea typeface="+mn-ea"/>
                    <a:cs typeface="+mn-cs"/>
                  </a:rPr>
                  <a:t>~2070</a:t>
                </a:r>
                <a:endParaRPr kumimoji="0" lang="en-GB" sz="105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sp>
            <p:nvSpPr>
              <p:cNvPr id="4" name="Rectangle: Rounded Corners 3">
                <a:extLst>
                  <a:ext uri="{FF2B5EF4-FFF2-40B4-BE49-F238E27FC236}">
                    <a16:creationId xmlns:a16="http://schemas.microsoft.com/office/drawing/2014/main" id="{15DBA732-EDF7-BB62-7F2D-3C3CAF646D47}"/>
                  </a:ext>
                </a:extLst>
              </p:cNvPr>
              <p:cNvSpPr/>
              <p:nvPr/>
            </p:nvSpPr>
            <p:spPr>
              <a:xfrm>
                <a:off x="5061972" y="4390135"/>
                <a:ext cx="661869" cy="161217"/>
              </a:xfrm>
              <a:prstGeom prst="round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TextBox 11">
                <a:extLst>
                  <a:ext uri="{FF2B5EF4-FFF2-40B4-BE49-F238E27FC236}">
                    <a16:creationId xmlns:a16="http://schemas.microsoft.com/office/drawing/2014/main" id="{B422F381-1216-0B97-FDEA-91B85FCE75B6}"/>
                  </a:ext>
                </a:extLst>
              </p:cNvPr>
              <p:cNvSpPr txBox="1"/>
              <p:nvPr/>
            </p:nvSpPr>
            <p:spPr>
              <a:xfrm>
                <a:off x="5098798" y="4340293"/>
                <a:ext cx="580786" cy="25391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4D4D4D">
                        <a:lumMod val="50000"/>
                      </a:srgbClr>
                    </a:solidFill>
                    <a:effectLst/>
                    <a:uLnTx/>
                    <a:uFillTx/>
                    <a:latin typeface="Arial"/>
                    <a:ea typeface="+mn-ea"/>
                    <a:cs typeface="+mn-cs"/>
                  </a:rPr>
                  <a:t>~2046</a:t>
                </a:r>
                <a:endParaRPr kumimoji="0" lang="en-GB" sz="105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grpSp>
        <p:sp>
          <p:nvSpPr>
            <p:cNvPr id="7" name="TextBox 6">
              <a:extLst>
                <a:ext uri="{FF2B5EF4-FFF2-40B4-BE49-F238E27FC236}">
                  <a16:creationId xmlns:a16="http://schemas.microsoft.com/office/drawing/2014/main" id="{22F24BDD-C21C-253E-8FF2-0F421362FB45}"/>
                </a:ext>
              </a:extLst>
            </p:cNvPr>
            <p:cNvSpPr txBox="1"/>
            <p:nvPr/>
          </p:nvSpPr>
          <p:spPr>
            <a:xfrm>
              <a:off x="1951905" y="4338930"/>
              <a:ext cx="580786" cy="261610"/>
            </a:xfrm>
            <a:prstGeom prst="rect">
              <a:avLst/>
            </a:prstGeom>
            <a:solidFill>
              <a:schemeClr val="bg1"/>
            </a:solidFill>
          </p:spPr>
          <p:txBody>
            <a:bodyPr wrap="square" lIns="36000" rIns="36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4D4D4D">
                      <a:lumMod val="50000"/>
                    </a:srgbClr>
                  </a:solidFill>
                  <a:effectLst/>
                  <a:uLnTx/>
                  <a:uFillTx/>
                  <a:latin typeface="Arial"/>
                  <a:ea typeface="+mn-ea"/>
                  <a:cs typeface="+mn-cs"/>
                </a:rPr>
                <a:t>2027/28</a:t>
              </a:r>
              <a:endParaRPr kumimoji="0" lang="en-GB" sz="110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grpSp>
    </p:spTree>
    <p:extLst>
      <p:ext uri="{BB962C8B-B14F-4D97-AF65-F5344CB8AC3E}">
        <p14:creationId xmlns:p14="http://schemas.microsoft.com/office/powerpoint/2010/main" val="2031681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BD0D6F9-7A03-8047-E236-C7B74B3B2575}"/>
              </a:ext>
            </a:extLst>
          </p:cNvPr>
          <p:cNvPicPr>
            <a:picLocks noChangeAspect="1"/>
          </p:cNvPicPr>
          <p:nvPr/>
        </p:nvPicPr>
        <p:blipFill>
          <a:blip r:embed="rId3"/>
          <a:stretch>
            <a:fillRect/>
          </a:stretch>
        </p:blipFill>
        <p:spPr>
          <a:xfrm>
            <a:off x="3431950" y="2562131"/>
            <a:ext cx="1452393" cy="2130859"/>
          </a:xfrm>
          <a:prstGeom prst="rect">
            <a:avLst/>
          </a:prstGeom>
        </p:spPr>
      </p:pic>
      <p:pic>
        <p:nvPicPr>
          <p:cNvPr id="8" name="Picture 7">
            <a:extLst>
              <a:ext uri="{FF2B5EF4-FFF2-40B4-BE49-F238E27FC236}">
                <a16:creationId xmlns:a16="http://schemas.microsoft.com/office/drawing/2014/main" id="{C4D07060-40A0-C933-55A1-C61393AA5E17}"/>
              </a:ext>
            </a:extLst>
          </p:cNvPr>
          <p:cNvPicPr>
            <a:picLocks noChangeAspect="1"/>
          </p:cNvPicPr>
          <p:nvPr/>
        </p:nvPicPr>
        <p:blipFill>
          <a:blip r:embed="rId4"/>
          <a:stretch>
            <a:fillRect/>
          </a:stretch>
        </p:blipFill>
        <p:spPr>
          <a:xfrm>
            <a:off x="4923540" y="2565160"/>
            <a:ext cx="1424164" cy="2127829"/>
          </a:xfrm>
          <a:prstGeom prst="rect">
            <a:avLst/>
          </a:prstGeom>
        </p:spPr>
      </p:pic>
      <p:pic>
        <p:nvPicPr>
          <p:cNvPr id="9" name="Picture 8">
            <a:extLst>
              <a:ext uri="{FF2B5EF4-FFF2-40B4-BE49-F238E27FC236}">
                <a16:creationId xmlns:a16="http://schemas.microsoft.com/office/drawing/2014/main" id="{DDE0310D-50C7-A78F-9C95-4695C1B5766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926"/>
          <a:stretch/>
        </p:blipFill>
        <p:spPr>
          <a:xfrm>
            <a:off x="1947315" y="2629843"/>
            <a:ext cx="1445438" cy="2063147"/>
          </a:xfrm>
          <a:prstGeom prst="rect">
            <a:avLst/>
          </a:prstGeom>
        </p:spPr>
      </p:pic>
      <p:pic>
        <p:nvPicPr>
          <p:cNvPr id="10" name="Picture 9">
            <a:extLst>
              <a:ext uri="{FF2B5EF4-FFF2-40B4-BE49-F238E27FC236}">
                <a16:creationId xmlns:a16="http://schemas.microsoft.com/office/drawing/2014/main" id="{B2AFB0FC-CA2B-5731-05D9-DA9D9645C094}"/>
              </a:ext>
            </a:extLst>
          </p:cNvPr>
          <p:cNvPicPr>
            <a:picLocks noChangeAspect="1"/>
          </p:cNvPicPr>
          <p:nvPr/>
        </p:nvPicPr>
        <p:blipFill>
          <a:blip r:embed="rId6"/>
          <a:stretch>
            <a:fillRect/>
          </a:stretch>
        </p:blipFill>
        <p:spPr>
          <a:xfrm>
            <a:off x="302088" y="2550052"/>
            <a:ext cx="1606030" cy="2142937"/>
          </a:xfrm>
          <a:prstGeom prst="rect">
            <a:avLst/>
          </a:prstGeom>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European Strategy for Particle Physics</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Content Placeholder 2">
            <a:extLst>
              <a:ext uri="{FF2B5EF4-FFF2-40B4-BE49-F238E27FC236}">
                <a16:creationId xmlns:a16="http://schemas.microsoft.com/office/drawing/2014/main" id="{803B8D37-04EF-1F20-6D9F-224376C898BB}"/>
              </a:ext>
            </a:extLst>
          </p:cNvPr>
          <p:cNvSpPr txBox="1">
            <a:spLocks/>
          </p:cNvSpPr>
          <p:nvPr/>
        </p:nvSpPr>
        <p:spPr>
          <a:xfrm>
            <a:off x="269740" y="908981"/>
            <a:ext cx="11652519" cy="471351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altLang="en-GB" sz="2400" b="1" i="0" u="none" strike="noStrike" kern="1200" cap="none" spc="0" normalizeH="0" baseline="0" noProof="0" dirty="0">
                <a:ln>
                  <a:noFill/>
                </a:ln>
                <a:solidFill>
                  <a:srgbClr val="0033A0"/>
                </a:solidFill>
                <a:effectLst/>
                <a:uLnTx/>
                <a:uFillTx/>
                <a:latin typeface="Arial"/>
                <a:ea typeface="+mn-ea"/>
                <a:cs typeface="+mn-cs"/>
              </a:rPr>
              <a:t>2013 Update of European Strategy for Particle Physics:</a:t>
            </a:r>
          </a:p>
          <a:p>
            <a:pPr marL="0" marR="0" lvl="0" indent="0" algn="l" defTabSz="914400" rtl="0" eaLnBrk="1" fontAlgn="auto" latinLnBrk="0" hangingPunct="1">
              <a:lnSpc>
                <a:spcPct val="90000"/>
              </a:lnSpc>
              <a:spcBef>
                <a:spcPts val="600"/>
              </a:spcBef>
              <a:spcAft>
                <a:spcPts val="400"/>
              </a:spcAft>
              <a:buClrTx/>
              <a:buSzTx/>
              <a:buFont typeface="Arial"/>
              <a:buNone/>
              <a:tabLst/>
              <a:defRPr/>
            </a:pPr>
            <a:r>
              <a:rPr kumimoji="0" lang="en-GB" altLang="en-GB" sz="2000" b="1" i="0" u="none" strike="noStrike" kern="1200" cap="none" spc="0" normalizeH="0" baseline="0" noProof="0" dirty="0">
                <a:ln>
                  <a:noFill/>
                </a:ln>
                <a:solidFill>
                  <a:srgbClr val="0033A0"/>
                </a:solidFill>
                <a:effectLst/>
                <a:uLnTx/>
                <a:uFillTx/>
                <a:latin typeface="Arial"/>
                <a:ea typeface="+mn-ea"/>
                <a:cs typeface="+mn-cs"/>
              </a:rPr>
              <a:t>“</a:t>
            </a:r>
            <a:r>
              <a:rPr kumimoji="0" lang="en-GB" altLang="en-GB" sz="2000" b="1" i="1" u="none" strike="noStrike" kern="1200" cap="none" spc="0" normalizeH="0" baseline="0" noProof="0" dirty="0">
                <a:ln>
                  <a:noFill/>
                </a:ln>
                <a:solidFill>
                  <a:srgbClr val="0033A0"/>
                </a:solidFill>
                <a:effectLst/>
                <a:uLnTx/>
                <a:uFillTx/>
                <a:latin typeface="Arial"/>
                <a:ea typeface="+mn-ea"/>
                <a:cs typeface="+mn-cs"/>
              </a:rPr>
              <a:t>CERN should undertake design studies for accelerator projects in a global context, with emphasis on </a:t>
            </a:r>
            <a:r>
              <a:rPr kumimoji="0" lang="en-GB" altLang="en-GB" sz="2000" b="1" i="1" u="none" strike="noStrike" kern="1200" cap="none" spc="0" normalizeH="0" baseline="0" noProof="0" dirty="0">
                <a:ln>
                  <a:noFill/>
                </a:ln>
                <a:solidFill>
                  <a:srgbClr val="0033A0"/>
                </a:solidFill>
                <a:effectLst/>
                <a:highlight>
                  <a:srgbClr val="FFFF00"/>
                </a:highlight>
                <a:uLnTx/>
                <a:uFillTx/>
                <a:latin typeface="Arial"/>
                <a:ea typeface="+mn-ea"/>
                <a:cs typeface="+mn-cs"/>
              </a:rPr>
              <a:t>proton-proton and electron-positron high-energy frontier machines</a:t>
            </a:r>
            <a:r>
              <a:rPr kumimoji="0" lang="en-GB" altLang="en-GB" sz="2000" b="1" i="0" u="none" strike="noStrike" kern="1200" cap="none" spc="0" normalizeH="0" baseline="0" noProof="0" dirty="0">
                <a:ln>
                  <a:noFill/>
                </a:ln>
                <a:solidFill>
                  <a:srgbClr val="0033A0"/>
                </a:solidFill>
                <a:effectLst/>
                <a:uLnTx/>
                <a:uFillTx/>
                <a:latin typeface="Arial"/>
                <a:ea typeface="+mn-ea"/>
                <a:cs typeface="+mn-cs"/>
              </a:rPr>
              <a:t>.”</a:t>
            </a: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altLang="en-GB" sz="20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a:t>
            </a:r>
            <a:r>
              <a:rPr kumimoji="0" lang="en-GB" altLang="en-GB" sz="2000" b="1" i="0" u="none" strike="noStrike" kern="1200" cap="none" spc="0" normalizeH="0" baseline="0" noProof="0" dirty="0">
                <a:ln>
                  <a:noFill/>
                </a:ln>
                <a:solidFill>
                  <a:srgbClr val="0033A0"/>
                </a:solidFill>
                <a:effectLst/>
                <a:uLnTx/>
                <a:uFillTx/>
                <a:latin typeface="Arial"/>
                <a:ea typeface="+mn-ea"/>
                <a:cs typeface="+mn-cs"/>
              </a:rPr>
              <a:t> FCC Conceptual Design Reports (2018/19)</a:t>
            </a:r>
          </a:p>
          <a:p>
            <a:pPr marL="0" marR="0" lvl="0" indent="0" algn="l" defTabSz="914400" rtl="0" eaLnBrk="1" fontAlgn="auto" latinLnBrk="0" hangingPunct="1">
              <a:lnSpc>
                <a:spcPct val="90000"/>
              </a:lnSpc>
              <a:spcBef>
                <a:spcPts val="1800"/>
              </a:spcBef>
              <a:spcAft>
                <a:spcPts val="400"/>
              </a:spcAft>
              <a:buClrTx/>
              <a:buSzTx/>
              <a:buFont typeface="Arial"/>
              <a:buNone/>
              <a:tabLst/>
              <a:defRPr/>
            </a:pPr>
            <a:endParaRPr kumimoji="0" lang="en-GB" altLang="en-GB" sz="2400" b="1"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endParaRPr kumimoji="0" lang="en-GB" altLang="en-GB" sz="2400" b="1"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endParaRPr kumimoji="0" lang="en-GB" altLang="en-GB" sz="2400" b="1"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altLang="en-GB" sz="1100" b="1" i="0" u="none" strike="noStrike" kern="1200" cap="none" spc="0" normalizeH="0" baseline="0" noProof="0" dirty="0">
                <a:ln>
                  <a:noFill/>
                </a:ln>
                <a:solidFill>
                  <a:srgbClr val="0033A0"/>
                </a:solidFill>
                <a:effectLst/>
                <a:uLnTx/>
                <a:uFillTx/>
                <a:latin typeface="Arial"/>
                <a:ea typeface="+mn-ea"/>
                <a:cs typeface="+mn-cs"/>
              </a:rPr>
              <a:t> </a:t>
            </a:r>
          </a:p>
          <a:p>
            <a:pPr marL="0" marR="0" lvl="0" indent="0" algn="l" defTabSz="914400" rtl="0" eaLnBrk="1" fontAlgn="auto" latinLnBrk="0" hangingPunct="1">
              <a:lnSpc>
                <a:spcPct val="90000"/>
              </a:lnSpc>
              <a:spcBef>
                <a:spcPts val="600"/>
              </a:spcBef>
              <a:spcAft>
                <a:spcPts val="400"/>
              </a:spcAft>
              <a:buClrTx/>
              <a:buSzTx/>
              <a:buFont typeface="Arial"/>
              <a:buNone/>
              <a:tabLst/>
              <a:defRPr/>
            </a:pPr>
            <a:r>
              <a:rPr kumimoji="0" lang="en-GB" altLang="en-GB" sz="2400" b="1" i="0" u="none" strike="noStrike" kern="1200" cap="none" spc="0" normalizeH="0" baseline="0" noProof="0" dirty="0">
                <a:ln>
                  <a:noFill/>
                </a:ln>
                <a:solidFill>
                  <a:srgbClr val="0033A0"/>
                </a:solidFill>
                <a:effectLst/>
                <a:uLnTx/>
                <a:uFillTx/>
                <a:latin typeface="Arial"/>
                <a:ea typeface="+mn-ea"/>
                <a:cs typeface="+mn-cs"/>
              </a:rPr>
              <a:t>2020 Update of European Strategy for Particle Physics:</a:t>
            </a:r>
            <a:endParaRPr kumimoji="0" lang="en-GB" sz="24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90000"/>
              </a:lnSpc>
              <a:spcBef>
                <a:spcPts val="600"/>
              </a:spcBef>
              <a:spcAft>
                <a:spcPts val="400"/>
              </a:spcAft>
              <a:buClrTx/>
              <a:buSzTx/>
              <a:buFont typeface="Arial"/>
              <a:buNone/>
              <a:tabLst/>
              <a:defRPr/>
            </a:pPr>
            <a:r>
              <a:rPr kumimoji="0" lang="en-US" sz="2000" b="1" i="0" u="none" strike="noStrike" kern="1200" cap="none" spc="0" normalizeH="0" baseline="0" noProof="0" dirty="0">
                <a:ln>
                  <a:noFill/>
                </a:ln>
                <a:solidFill>
                  <a:srgbClr val="0033A0"/>
                </a:solidFill>
                <a:effectLst/>
                <a:uLnTx/>
                <a:uFillTx/>
                <a:latin typeface="Arial"/>
                <a:ea typeface="+mn-ea"/>
                <a:cs typeface="+mn-cs"/>
              </a:rPr>
              <a:t>“</a:t>
            </a:r>
            <a:r>
              <a:rPr kumimoji="0" lang="en-GB" sz="2000" b="1" i="1" u="none" strike="noStrike" kern="1200" cap="none" spc="0" normalizeH="0" baseline="0" noProof="0" dirty="0">
                <a:ln>
                  <a:noFill/>
                </a:ln>
                <a:solidFill>
                  <a:srgbClr val="0033A0"/>
                </a:solidFill>
                <a:effectLst/>
                <a:uLnTx/>
                <a:uFillTx/>
                <a:latin typeface="Arial"/>
                <a:ea typeface="+mn-ea"/>
                <a:cs typeface="+mn-cs"/>
              </a:rPr>
              <a:t>Europe, together with its international partners, should investigate technical and financial feasibility of </a:t>
            </a:r>
            <a:r>
              <a:rPr kumimoji="0" lang="en-GB" sz="2000" b="1" i="1" u="none" strike="noStrike" kern="1200" cap="none" spc="0" normalizeH="0" baseline="0" noProof="0" dirty="0">
                <a:ln>
                  <a:noFill/>
                </a:ln>
                <a:solidFill>
                  <a:srgbClr val="0033A0"/>
                </a:solidFill>
                <a:effectLst/>
                <a:highlight>
                  <a:srgbClr val="FFFF00"/>
                </a:highlight>
                <a:uLnTx/>
                <a:uFillTx/>
                <a:latin typeface="Arial"/>
                <a:ea typeface="+mn-ea"/>
                <a:cs typeface="+mn-cs"/>
              </a:rPr>
              <a:t>a future hadron collider at CERN with a centre-of-mass energy of at least 100 </a:t>
            </a:r>
            <a:r>
              <a:rPr kumimoji="0" lang="en-GB" sz="2000" b="1" i="1" u="none" strike="noStrike" kern="1200" cap="none" spc="0" normalizeH="0" baseline="0" noProof="0" dirty="0" err="1">
                <a:ln>
                  <a:noFill/>
                </a:ln>
                <a:solidFill>
                  <a:srgbClr val="0033A0"/>
                </a:solidFill>
                <a:effectLst/>
                <a:highlight>
                  <a:srgbClr val="FFFF00"/>
                </a:highlight>
                <a:uLnTx/>
                <a:uFillTx/>
                <a:latin typeface="Arial"/>
                <a:ea typeface="+mn-ea"/>
                <a:cs typeface="+mn-cs"/>
              </a:rPr>
              <a:t>TeV</a:t>
            </a:r>
            <a:r>
              <a:rPr kumimoji="0" lang="en-GB" sz="2000" b="1" i="1" u="none" strike="noStrike" kern="1200" cap="none" spc="0" normalizeH="0" baseline="0" noProof="0" dirty="0">
                <a:ln>
                  <a:noFill/>
                </a:ln>
                <a:solidFill>
                  <a:srgbClr val="0033A0"/>
                </a:solidFill>
                <a:effectLst/>
                <a:highlight>
                  <a:srgbClr val="FFFF00"/>
                </a:highlight>
                <a:uLnTx/>
                <a:uFillTx/>
                <a:latin typeface="Arial"/>
                <a:ea typeface="+mn-ea"/>
                <a:cs typeface="+mn-cs"/>
              </a:rPr>
              <a:t> and with an electron-positron Higgs and electroweak factory as a possible first stage</a:t>
            </a:r>
            <a:r>
              <a:rPr kumimoji="0" lang="en-GB" sz="2000" b="1" i="0" u="none" strike="noStrike" kern="1200" cap="none" spc="0" normalizeH="0" baseline="0" noProof="0" dirty="0">
                <a:ln>
                  <a:noFill/>
                </a:ln>
                <a:solidFill>
                  <a:srgbClr val="0033A0"/>
                </a:solidFill>
                <a:effectLst/>
                <a:highlight>
                  <a:srgbClr val="FFFF00"/>
                </a:highlight>
                <a:uLnTx/>
                <a:uFillTx/>
                <a:latin typeface="Arial"/>
                <a:ea typeface="+mn-ea"/>
                <a:cs typeface="+mn-cs"/>
              </a:rPr>
              <a:t>.</a:t>
            </a:r>
            <a:r>
              <a:rPr kumimoji="0" lang="en-GB" sz="2000" b="1" i="0" u="none" strike="noStrike" kern="1200" cap="none" spc="0" normalizeH="0" baseline="0" noProof="0" dirty="0">
                <a:ln>
                  <a:noFill/>
                </a:ln>
                <a:solidFill>
                  <a:srgbClr val="0033A0"/>
                </a:solidFill>
                <a:effectLst/>
                <a:uLnTx/>
                <a:uFillTx/>
                <a:latin typeface="Arial"/>
                <a:ea typeface="+mn-ea"/>
                <a:cs typeface="+mn-cs"/>
              </a:rPr>
              <a:t>”</a:t>
            </a:r>
            <a:endParaRPr kumimoji="0" lang="en-GB" sz="2000" b="0" i="0" u="none" strike="noStrike" kern="1200" cap="none" spc="0" normalizeH="0" baseline="0" noProof="0" dirty="0">
              <a:ln>
                <a:noFill/>
              </a:ln>
              <a:solidFill>
                <a:srgbClr val="0033A0"/>
              </a:solidFill>
              <a:effectLst/>
              <a:uLnTx/>
              <a:uFillTx/>
              <a:latin typeface="Arial"/>
              <a:ea typeface="+mn-ea"/>
              <a:cs typeface="+mn-cs"/>
            </a:endParaRPr>
          </a:p>
        </p:txBody>
      </p:sp>
      <p:sp>
        <p:nvSpPr>
          <p:cNvPr id="12" name="TextBox 11">
            <a:extLst>
              <a:ext uri="{FF2B5EF4-FFF2-40B4-BE49-F238E27FC236}">
                <a16:creationId xmlns:a16="http://schemas.microsoft.com/office/drawing/2014/main" id="{43BD98A6-2562-81C2-3906-4AF050936BE8}"/>
              </a:ext>
            </a:extLst>
          </p:cNvPr>
          <p:cNvSpPr txBox="1"/>
          <p:nvPr/>
        </p:nvSpPr>
        <p:spPr>
          <a:xfrm>
            <a:off x="5929842" y="2803254"/>
            <a:ext cx="6103662" cy="1569660"/>
          </a:xfrm>
          <a:prstGeom prst="rect">
            <a:avLst/>
          </a:prstGeom>
          <a:noFill/>
        </p:spPr>
        <p:txBody>
          <a:bodyPr wrap="square">
            <a:spAutoFit/>
          </a:bodyPr>
          <a:lstStyle/>
          <a:p>
            <a:pPr marL="448056" marR="0" lvl="1" indent="0" algn="l" defTabSz="914400" rtl="0" eaLnBrk="1" fontAlgn="auto" latinLnBrk="0" hangingPunct="1">
              <a:lnSpc>
                <a:spcPct val="100000"/>
              </a:lnSpc>
              <a:spcBef>
                <a:spcPts val="1200"/>
              </a:spcBef>
              <a:spcAft>
                <a:spcPts val="0"/>
              </a:spcAft>
              <a:buClr>
                <a:srgbClr val="0C377B"/>
              </a:buClr>
              <a:buSzPct val="90000"/>
              <a:buFontTx/>
              <a:buNone/>
              <a:tabLst/>
              <a:defRPr/>
            </a:pPr>
            <a:r>
              <a:rPr kumimoji="0" lang="en-US" sz="1600" b="1" i="0" u="none" strike="noStrike" kern="1200" cap="none" spc="0" normalizeH="0" baseline="0" noProof="0" dirty="0">
                <a:ln>
                  <a:noFill/>
                </a:ln>
                <a:solidFill>
                  <a:srgbClr val="0C377B"/>
                </a:solidFill>
                <a:effectLst/>
                <a:uLnTx/>
                <a:uFillTx/>
                <a:latin typeface="Arial"/>
                <a:ea typeface="+mn-ea"/>
                <a:cs typeface="+mn-cs"/>
              </a:rPr>
              <a:t>Vol 1 Physics, Vol 2 FCC-ee, Vol 3 FCC-hh, Vol 4 HE-LHC</a:t>
            </a:r>
          </a:p>
          <a:p>
            <a:pPr marL="448056" marR="0" lvl="1" indent="0" algn="l" defTabSz="914400" rtl="0" eaLnBrk="1" fontAlgn="auto" latinLnBrk="0" hangingPunct="1">
              <a:lnSpc>
                <a:spcPct val="100000"/>
              </a:lnSpc>
              <a:spcBef>
                <a:spcPts val="1200"/>
              </a:spcBef>
              <a:spcAft>
                <a:spcPts val="0"/>
              </a:spcAft>
              <a:buClr>
                <a:srgbClr val="0C377B"/>
              </a:buClr>
              <a:buSzPct val="90000"/>
              <a:buFontTx/>
              <a:buNone/>
              <a:tabLst/>
              <a:defRPr/>
            </a:pPr>
            <a:r>
              <a:rPr kumimoji="0" lang="en-US" sz="1600" b="0" i="0" u="none" strike="noStrike" kern="1200" cap="none" spc="0" normalizeH="0" baseline="0" noProof="0" dirty="0">
                <a:ln>
                  <a:noFill/>
                </a:ln>
                <a:solidFill>
                  <a:srgbClr val="0C377B"/>
                </a:solidFill>
                <a:effectLst/>
                <a:uLnTx/>
                <a:uFillTx/>
                <a:latin typeface="Arial"/>
                <a:ea typeface="+mn-ea"/>
                <a:cs typeface="+mn-cs"/>
              </a:rPr>
              <a:t>CDRs published in </a:t>
            </a:r>
            <a:r>
              <a:rPr kumimoji="0" lang="fr-FR" sz="1600" b="1" i="0" u="none" strike="noStrike" kern="1200" cap="none" spc="-1" normalizeH="0" baseline="0" noProof="0" dirty="0">
                <a:ln>
                  <a:noFill/>
                </a:ln>
                <a:solidFill>
                  <a:srgbClr val="0C377B"/>
                </a:solidFill>
                <a:effectLst/>
                <a:uLnTx/>
                <a:uFill>
                  <a:solidFill>
                    <a:srgbClr val="FFFFFF"/>
                  </a:solidFill>
                </a:uFill>
                <a:latin typeface="Tahoma"/>
                <a:ea typeface="+mn-ea"/>
                <a:cs typeface="+mn-cs"/>
              </a:rPr>
              <a:t>European Physical Journal C (Vol 1) and ST (Vol 2 – 4) </a:t>
            </a:r>
          </a:p>
          <a:p>
            <a:pPr marL="448056" marR="0" lvl="1" indent="0" algn="l" defTabSz="914400" rtl="0" eaLnBrk="1" fontAlgn="auto" latinLnBrk="0" hangingPunct="1">
              <a:lnSpc>
                <a:spcPct val="100000"/>
              </a:lnSpc>
              <a:spcBef>
                <a:spcPts val="1200"/>
              </a:spcBef>
              <a:spcAft>
                <a:spcPts val="0"/>
              </a:spcAft>
              <a:buClr>
                <a:srgbClr val="0C377B"/>
              </a:buClr>
              <a:buSzPct val="90000"/>
              <a:buFontTx/>
              <a:buNone/>
              <a:tabLst/>
              <a:defRPr/>
            </a:pP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8"/>
              </a:rPr>
              <a:t>EPJ C 79, 6 (2019) 474</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9"/>
              </a:rPr>
              <a:t>EPJ ST 228, 2 (2019) 261-623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10"/>
              </a:rPr>
              <a:t>EPJ ST 228, 4 (2019) 755-1107</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11"/>
              </a:rPr>
              <a:t>EPJ ST 228, 5 (2019) 1109-1382</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a:t>
            </a:r>
          </a:p>
        </p:txBody>
      </p:sp>
    </p:spTree>
    <p:extLst>
      <p:ext uri="{BB962C8B-B14F-4D97-AF65-F5344CB8AC3E}">
        <p14:creationId xmlns:p14="http://schemas.microsoft.com/office/powerpoint/2010/main" val="111542221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28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FCC FS Council Documents, June ‘21</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2" name="Picture 11" descr="Text, letter&#10;&#10;Description automatically generated">
            <a:extLst>
              <a:ext uri="{FF2B5EF4-FFF2-40B4-BE49-F238E27FC236}">
                <a16:creationId xmlns:a16="http://schemas.microsoft.com/office/drawing/2014/main" id="{042F491C-B6FA-DBBD-AAB6-192DE586DE0B}"/>
              </a:ext>
            </a:extLst>
          </p:cNvPr>
          <p:cNvPicPr>
            <a:picLocks noChangeAspect="1"/>
          </p:cNvPicPr>
          <p:nvPr/>
        </p:nvPicPr>
        <p:blipFill rotWithShape="1">
          <a:blip r:embed="rId3"/>
          <a:srcRect l="9572" t="6222" r="7582" b="31112"/>
          <a:stretch/>
        </p:blipFill>
        <p:spPr>
          <a:xfrm>
            <a:off x="7123988" y="1655220"/>
            <a:ext cx="4736889" cy="5066255"/>
          </a:xfrm>
          <a:prstGeom prst="rect">
            <a:avLst/>
          </a:prstGeom>
        </p:spPr>
      </p:pic>
      <p:sp>
        <p:nvSpPr>
          <p:cNvPr id="13" name="TextBox 12">
            <a:extLst>
              <a:ext uri="{FF2B5EF4-FFF2-40B4-BE49-F238E27FC236}">
                <a16:creationId xmlns:a16="http://schemas.microsoft.com/office/drawing/2014/main" id="{DA231866-CE3B-EB3E-6F77-E0214E95A39A}"/>
              </a:ext>
            </a:extLst>
          </p:cNvPr>
          <p:cNvSpPr txBox="1"/>
          <p:nvPr/>
        </p:nvSpPr>
        <p:spPr>
          <a:xfrm>
            <a:off x="63339" y="719996"/>
            <a:ext cx="6093994"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 </a:t>
            </a:r>
            <a:endPar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Organisational Structure of the FCC Feasibility Study </a:t>
            </a:r>
            <a:r>
              <a:rPr kumimoji="0" lang="en-GB" sz="1800" b="0"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      </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dirty="0">
                <a:ln>
                  <a:noFill/>
                </a:ln>
                <a:solidFill>
                  <a:srgbClr val="0563C1"/>
                </a:solidFill>
                <a:effectLst/>
                <a:uLnTx/>
                <a:uFillTx/>
                <a:latin typeface="Calibri" panose="020F0502020204030204" pitchFamily="34" charset="0"/>
                <a:ea typeface="Calibri" panose="020F0502020204030204" pitchFamily="34" charset="0"/>
                <a:cs typeface="+mn-cs"/>
                <a:hlinkClick r:id="rId4"/>
              </a:rPr>
              <a:t>http://cds.cern.ch/record/2774006/files/English.pdf</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 </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p:txBody>
      </p:sp>
      <p:sp>
        <p:nvSpPr>
          <p:cNvPr id="15" name="TextBox 14">
            <a:extLst>
              <a:ext uri="{FF2B5EF4-FFF2-40B4-BE49-F238E27FC236}">
                <a16:creationId xmlns:a16="http://schemas.microsoft.com/office/drawing/2014/main" id="{A479A912-DB88-ED17-9A1A-FDC44630877F}"/>
              </a:ext>
            </a:extLst>
          </p:cNvPr>
          <p:cNvSpPr txBox="1"/>
          <p:nvPr/>
        </p:nvSpPr>
        <p:spPr>
          <a:xfrm>
            <a:off x="5736001" y="709752"/>
            <a:ext cx="6327301"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Main D</a:t>
            </a:r>
            <a:r>
              <a:rPr kumimoji="0" lang="en-GB" sz="1800" b="1" i="0" u="none" strike="noStrike" kern="1200" cap="none" spc="0" normalizeH="0" baseline="0" noProof="0" dirty="0" err="1">
                <a:ln>
                  <a:noFill/>
                </a:ln>
                <a:solidFill>
                  <a:srgbClr val="1F497D"/>
                </a:solidFill>
                <a:effectLst/>
                <a:uLnTx/>
                <a:uFillTx/>
                <a:latin typeface="Calibri" panose="020F0502020204030204" pitchFamily="34" charset="0"/>
                <a:ea typeface="Calibri" panose="020F0502020204030204" pitchFamily="34" charset="0"/>
                <a:cs typeface="+mn-cs"/>
              </a:rPr>
              <a:t>eliverables</a:t>
            </a:r>
            <a:r>
              <a:rPr kumimoji="0" lang="en-GB" sz="1800" b="1"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 and Timeline of the FCC F</a:t>
            </a:r>
            <a:r>
              <a:rPr kumimoji="0" lang="en-GB" sz="1800" b="1" i="0" u="none" strike="noStrike" kern="1200" cap="none" spc="0" normalizeH="0" baseline="0" noProof="0" dirty="0" err="1">
                <a:ln>
                  <a:noFill/>
                </a:ln>
                <a:solidFill>
                  <a:srgbClr val="1F497D"/>
                </a:solidFill>
                <a:effectLst/>
                <a:uLnTx/>
                <a:uFillTx/>
                <a:latin typeface="Calibri" panose="020F0502020204030204" pitchFamily="34" charset="0"/>
                <a:ea typeface="Calibri" panose="020F0502020204030204" pitchFamily="34" charset="0"/>
                <a:cs typeface="+mn-cs"/>
              </a:rPr>
              <a:t>easibility</a:t>
            </a:r>
            <a:r>
              <a:rPr kumimoji="0" lang="en-GB" sz="1800" b="1"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 Study          </a:t>
            </a:r>
            <a:endPar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dirty="0">
                <a:ln>
                  <a:noFill/>
                </a:ln>
                <a:solidFill>
                  <a:srgbClr val="0563C1"/>
                </a:solidFill>
                <a:effectLst/>
                <a:uLnTx/>
                <a:uFillTx/>
                <a:latin typeface="Calibri" panose="020F0502020204030204" pitchFamily="34" charset="0"/>
                <a:ea typeface="Calibri" panose="020F0502020204030204" pitchFamily="34" charset="0"/>
                <a:cs typeface="+mn-cs"/>
                <a:hlinkClick r:id="rId5"/>
              </a:rPr>
              <a:t>http://cds.cern.ch/record/2774007/files/English.pdf</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 </a:t>
            </a:r>
            <a:endPar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7" name="Picture 16" descr="Text, letter&#10;&#10;Description automatically generated">
            <a:extLst>
              <a:ext uri="{FF2B5EF4-FFF2-40B4-BE49-F238E27FC236}">
                <a16:creationId xmlns:a16="http://schemas.microsoft.com/office/drawing/2014/main" id="{CD0CCD5D-A03C-752A-0AD0-A0332C942AB2}"/>
              </a:ext>
            </a:extLst>
          </p:cNvPr>
          <p:cNvPicPr>
            <a:picLocks noChangeAspect="1"/>
          </p:cNvPicPr>
          <p:nvPr/>
        </p:nvPicPr>
        <p:blipFill rotWithShape="1">
          <a:blip r:embed="rId6"/>
          <a:srcRect l="10200" t="5185" r="7582" b="29481"/>
          <a:stretch/>
        </p:blipFill>
        <p:spPr>
          <a:xfrm>
            <a:off x="265764" y="1655221"/>
            <a:ext cx="4630593" cy="5202780"/>
          </a:xfrm>
          <a:prstGeom prst="rect">
            <a:avLst/>
          </a:prstGeom>
        </p:spPr>
      </p:pic>
    </p:spTree>
    <p:extLst>
      <p:ext uri="{BB962C8B-B14F-4D97-AF65-F5344CB8AC3E}">
        <p14:creationId xmlns:p14="http://schemas.microsoft.com/office/powerpoint/2010/main" val="297207350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3778690-9B7C-CF5B-1603-623EC6FD8F75}"/>
              </a:ext>
            </a:extLst>
          </p:cNvPr>
          <p:cNvGrpSpPr>
            <a:grpSpLocks noChangeAspect="1"/>
          </p:cNvGrpSpPr>
          <p:nvPr/>
        </p:nvGrpSpPr>
        <p:grpSpPr>
          <a:xfrm>
            <a:off x="6118063" y="739717"/>
            <a:ext cx="6098617" cy="6116087"/>
            <a:chOff x="4943872" y="426891"/>
            <a:chExt cx="6368243" cy="6386485"/>
          </a:xfrm>
        </p:grpSpPr>
        <p:sp>
          <p:nvSpPr>
            <p:cNvPr id="6" name="Slide Number Placeholder 1">
              <a:extLst>
                <a:ext uri="{FF2B5EF4-FFF2-40B4-BE49-F238E27FC236}">
                  <a16:creationId xmlns:a16="http://schemas.microsoft.com/office/drawing/2014/main" id="{32B507C4-FE40-38C4-A592-160F15BB287E}"/>
                </a:ext>
              </a:extLst>
            </p:cNvPr>
            <p:cNvSpPr txBox="1">
              <a:spLocks/>
            </p:cNvSpPr>
            <p:nvPr/>
          </p:nvSpPr>
          <p:spPr>
            <a:xfrm>
              <a:off x="7706627" y="6284342"/>
              <a:ext cx="274320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4</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9" name="Picture 8" descr="Map&#10;&#10;Description automatically generated">
              <a:extLst>
                <a:ext uri="{FF2B5EF4-FFF2-40B4-BE49-F238E27FC236}">
                  <a16:creationId xmlns:a16="http://schemas.microsoft.com/office/drawing/2014/main" id="{BCBA99D0-3DBF-6212-44AE-C5E817B583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3872" y="426891"/>
              <a:ext cx="6344156" cy="6386485"/>
            </a:xfrm>
            <a:prstGeom prst="rect">
              <a:avLst/>
            </a:prstGeom>
          </p:spPr>
        </p:pic>
        <p:sp>
          <p:nvSpPr>
            <p:cNvPr id="10" name="TextBox 9">
              <a:extLst>
                <a:ext uri="{FF2B5EF4-FFF2-40B4-BE49-F238E27FC236}">
                  <a16:creationId xmlns:a16="http://schemas.microsoft.com/office/drawing/2014/main" id="{6C003D95-F40D-A64C-832D-F6ECCC9EDFFA}"/>
                </a:ext>
              </a:extLst>
            </p:cNvPr>
            <p:cNvSpPr txBox="1"/>
            <p:nvPr/>
          </p:nvSpPr>
          <p:spPr>
            <a:xfrm>
              <a:off x="6453009" y="732505"/>
              <a:ext cx="150771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PA: Experiment</a:t>
              </a:r>
            </a:p>
          </p:txBody>
        </p:sp>
        <p:sp>
          <p:nvSpPr>
            <p:cNvPr id="11" name="TextBox 10">
              <a:extLst>
                <a:ext uri="{FF2B5EF4-FFF2-40B4-BE49-F238E27FC236}">
                  <a16:creationId xmlns:a16="http://schemas.microsoft.com/office/drawing/2014/main" id="{AA91DA8E-9F50-EDAC-EDE1-AB2C7A12E392}"/>
                </a:ext>
              </a:extLst>
            </p:cNvPr>
            <p:cNvSpPr txBox="1"/>
            <p:nvPr/>
          </p:nvSpPr>
          <p:spPr>
            <a:xfrm>
              <a:off x="9653758" y="1193313"/>
              <a:ext cx="131038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PB: technical</a:t>
              </a:r>
            </a:p>
          </p:txBody>
        </p:sp>
        <p:sp>
          <p:nvSpPr>
            <p:cNvPr id="12" name="TextBox 11">
              <a:extLst>
                <a:ext uri="{FF2B5EF4-FFF2-40B4-BE49-F238E27FC236}">
                  <a16:creationId xmlns:a16="http://schemas.microsoft.com/office/drawing/2014/main" id="{B09A09EB-3683-AED0-63E4-5CEA40855296}"/>
                </a:ext>
              </a:extLst>
            </p:cNvPr>
            <p:cNvSpPr txBox="1"/>
            <p:nvPr/>
          </p:nvSpPr>
          <p:spPr>
            <a:xfrm>
              <a:off x="9802150" y="3018438"/>
              <a:ext cx="150996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PD: experiment</a:t>
              </a:r>
            </a:p>
          </p:txBody>
        </p:sp>
        <p:sp>
          <p:nvSpPr>
            <p:cNvPr id="13" name="TextBox 12">
              <a:extLst>
                <a:ext uri="{FF2B5EF4-FFF2-40B4-BE49-F238E27FC236}">
                  <a16:creationId xmlns:a16="http://schemas.microsoft.com/office/drawing/2014/main" id="{70BCB069-FAA9-B593-C223-1E851E167C52}"/>
                </a:ext>
              </a:extLst>
            </p:cNvPr>
            <p:cNvSpPr txBox="1"/>
            <p:nvPr/>
          </p:nvSpPr>
          <p:spPr>
            <a:xfrm>
              <a:off x="9529142" y="5139854"/>
              <a:ext cx="129844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PF: technical</a:t>
              </a:r>
            </a:p>
          </p:txBody>
        </p:sp>
        <p:sp>
          <p:nvSpPr>
            <p:cNvPr id="26" name="TextBox 25">
              <a:extLst>
                <a:ext uri="{FF2B5EF4-FFF2-40B4-BE49-F238E27FC236}">
                  <a16:creationId xmlns:a16="http://schemas.microsoft.com/office/drawing/2014/main" id="{1C36C721-7248-AD42-A839-E8FDD1D8C66D}"/>
                </a:ext>
              </a:extLst>
            </p:cNvPr>
            <p:cNvSpPr txBox="1"/>
            <p:nvPr/>
          </p:nvSpPr>
          <p:spPr>
            <a:xfrm>
              <a:off x="8677198" y="6435701"/>
              <a:ext cx="1520200"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PG: experiment</a:t>
              </a:r>
            </a:p>
          </p:txBody>
        </p:sp>
        <p:sp>
          <p:nvSpPr>
            <p:cNvPr id="27" name="TextBox 26">
              <a:extLst>
                <a:ext uri="{FF2B5EF4-FFF2-40B4-BE49-F238E27FC236}">
                  <a16:creationId xmlns:a16="http://schemas.microsoft.com/office/drawing/2014/main" id="{4A18E6B2-2F43-4DF9-4C6B-116AA454C6D3}"/>
                </a:ext>
              </a:extLst>
            </p:cNvPr>
            <p:cNvSpPr txBox="1"/>
            <p:nvPr/>
          </p:nvSpPr>
          <p:spPr>
            <a:xfrm>
              <a:off x="6453009" y="5975924"/>
              <a:ext cx="132062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PH: technical</a:t>
              </a:r>
            </a:p>
          </p:txBody>
        </p:sp>
        <p:sp>
          <p:nvSpPr>
            <p:cNvPr id="28" name="TextBox 27">
              <a:extLst>
                <a:ext uri="{FF2B5EF4-FFF2-40B4-BE49-F238E27FC236}">
                  <a16:creationId xmlns:a16="http://schemas.microsoft.com/office/drawing/2014/main" id="{981DF8D1-B2B9-921B-09B6-3980AA1768C1}"/>
                </a:ext>
              </a:extLst>
            </p:cNvPr>
            <p:cNvSpPr txBox="1"/>
            <p:nvPr/>
          </p:nvSpPr>
          <p:spPr>
            <a:xfrm>
              <a:off x="5323611" y="4073012"/>
              <a:ext cx="1467322"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PJ: experiment</a:t>
              </a:r>
            </a:p>
          </p:txBody>
        </p:sp>
        <p:sp>
          <p:nvSpPr>
            <p:cNvPr id="29" name="TextBox 28">
              <a:extLst>
                <a:ext uri="{FF2B5EF4-FFF2-40B4-BE49-F238E27FC236}">
                  <a16:creationId xmlns:a16="http://schemas.microsoft.com/office/drawing/2014/main" id="{5A00A708-0F98-3301-8744-9198B2CCAE39}"/>
                </a:ext>
              </a:extLst>
            </p:cNvPr>
            <p:cNvSpPr txBox="1"/>
            <p:nvPr/>
          </p:nvSpPr>
          <p:spPr>
            <a:xfrm>
              <a:off x="5754954" y="1919718"/>
              <a:ext cx="128821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PL: technical</a:t>
              </a:r>
            </a:p>
          </p:txBody>
        </p:sp>
      </p:grpSp>
      <p:sp>
        <p:nvSpPr>
          <p:cNvPr id="30" name="TextBox 29">
            <a:extLst>
              <a:ext uri="{FF2B5EF4-FFF2-40B4-BE49-F238E27FC236}">
                <a16:creationId xmlns:a16="http://schemas.microsoft.com/office/drawing/2014/main" id="{95DA98CD-BAEE-0C4C-18E3-19391715CE6B}"/>
              </a:ext>
            </a:extLst>
          </p:cNvPr>
          <p:cNvSpPr txBox="1"/>
          <p:nvPr/>
        </p:nvSpPr>
        <p:spPr>
          <a:xfrm>
            <a:off x="130517" y="872772"/>
            <a:ext cx="6051383" cy="1369606"/>
          </a:xfrm>
          <a:prstGeom prst="rect">
            <a:avLst/>
          </a:prstGeom>
          <a:noFill/>
        </p:spPr>
        <p:txBody>
          <a:bodyPr wrap="square" lIns="0" tIns="0" rIns="0" bIns="0"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Layout chosen out of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en-US" altLang="root" sz="1500" b="0" i="0" u="none" strike="noStrike" kern="1200" cap="none" spc="0" normalizeH="0" baseline="0" noProof="0" dirty="0">
                <a:ln>
                  <a:noFill/>
                </a:ln>
                <a:solidFill>
                  <a:prstClr val="black"/>
                </a:solidFill>
                <a:effectLst/>
                <a:uLnTx/>
                <a:uFillTx/>
                <a:latin typeface="Arial"/>
                <a:ea typeface="+mn-ea"/>
                <a:cs typeface="+mn-cs"/>
              </a:rPr>
              <a:t>10</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0 initial variants, based on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geology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and </a:t>
            </a:r>
            <a:endParaRPr kumimoji="0" lang="en-US" altLang="root" sz="15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surface constraints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(land availability, access to roads, etc.), </a:t>
            </a: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nvironment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(protected zones),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infrastructure</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(water, electricity, transport), </a:t>
            </a:r>
            <a:r>
              <a:rPr lang="en-US" altLang="root" sz="1500" b="1" dirty="0">
                <a:solidFill>
                  <a:prstClr val="black"/>
                </a:solidFill>
                <a:latin typeface="Arial"/>
              </a:rPr>
              <a:t>machine performance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etc.</a:t>
            </a:r>
            <a:endParaRPr kumimoji="0" lang="en-US" altLang="root"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Avoid</a:t>
            </a:r>
            <a:r>
              <a:rPr lang="en-US" altLang="root" sz="1500" b="1" dirty="0">
                <a:solidFill>
                  <a:prstClr val="black"/>
                </a:solidFill>
                <a:latin typeface="Arial"/>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red</a:t>
            </a:r>
            <a:r>
              <a:rPr kumimoji="0" lang="en-US" altLang="root" sz="1500" b="1" i="0" u="none" strike="noStrike" kern="1200" cap="none" spc="0" normalizeH="0" baseline="0" noProof="0" dirty="0" err="1">
                <a:ln>
                  <a:noFill/>
                </a:ln>
                <a:solidFill>
                  <a:prstClr val="black"/>
                </a:solidFill>
                <a:effectLst/>
                <a:uLnTx/>
                <a:uFillTx/>
                <a:latin typeface="Arial"/>
                <a:ea typeface="+mn-ea"/>
                <a:cs typeface="+mn-cs"/>
              </a:rPr>
              <a:t>uce</a:t>
            </a:r>
            <a:r>
              <a:rPr lang="en-US" altLang="root" sz="1500" b="1" dirty="0">
                <a:solidFill>
                  <a:prstClr val="black"/>
                </a:solidFill>
                <a:latin typeface="Arial"/>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compens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principle of EU and French regulations</a:t>
            </a:r>
          </a:p>
        </p:txBody>
      </p:sp>
      <p:sp>
        <p:nvSpPr>
          <p:cNvPr id="31" name="TextBox 30">
            <a:extLst>
              <a:ext uri="{FF2B5EF4-FFF2-40B4-BE49-F238E27FC236}">
                <a16:creationId xmlns:a16="http://schemas.microsoft.com/office/drawing/2014/main" id="{775E66E2-14A5-8198-5273-277F34E124CD}"/>
              </a:ext>
            </a:extLst>
          </p:cNvPr>
          <p:cNvSpPr txBox="1"/>
          <p:nvPr/>
        </p:nvSpPr>
        <p:spPr>
          <a:xfrm>
            <a:off x="130517" y="2455216"/>
            <a:ext cx="5869096" cy="72327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008F00"/>
                </a:solidFill>
                <a:latin typeface="Arial"/>
              </a:rPr>
              <a:t>Overall lowest-risk baseline: 90.7 km ring, 8 surface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008F00"/>
                </a:solidFill>
                <a:latin typeface="Arial"/>
              </a:rPr>
              <a:t>4-fold symmetry  </a:t>
            </a:r>
            <a:endParaRPr lang="root" altLang="root" sz="1600" b="1" dirty="0">
              <a:solidFill>
                <a:srgbClr val="008F00"/>
              </a:solidFill>
              <a:latin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endParaRPr kumimoji="0" lang="en-US" sz="1500" b="0" i="0" u="none" strike="noStrike" kern="1200" cap="none" spc="0" normalizeH="0" baseline="0" noProof="0" dirty="0">
              <a:ln>
                <a:noFill/>
              </a:ln>
              <a:solidFill>
                <a:srgbClr val="2F2F2F"/>
              </a:solidFill>
              <a:effectLst/>
              <a:uLnTx/>
              <a:uFillTx/>
              <a:latin typeface="Arial"/>
              <a:ea typeface="+mn-ea"/>
              <a:cs typeface="+mn-cs"/>
            </a:endParaRPr>
          </a:p>
        </p:txBody>
      </p:sp>
      <p:graphicFrame>
        <p:nvGraphicFramePr>
          <p:cNvPr id="35" name="Table 7">
            <a:extLst>
              <a:ext uri="{FF2B5EF4-FFF2-40B4-BE49-F238E27FC236}">
                <a16:creationId xmlns:a16="http://schemas.microsoft.com/office/drawing/2014/main" id="{A0126627-3D2F-1468-82D9-B847F45BFE4A}"/>
              </a:ext>
            </a:extLst>
          </p:cNvPr>
          <p:cNvGraphicFramePr>
            <a:graphicFrameLocks noGrp="1"/>
          </p:cNvGraphicFramePr>
          <p:nvPr/>
        </p:nvGraphicFramePr>
        <p:xfrm>
          <a:off x="7901220" y="2869937"/>
          <a:ext cx="2873846" cy="1997520"/>
        </p:xfrm>
        <a:graphic>
          <a:graphicData uri="http://schemas.openxmlformats.org/drawingml/2006/table">
            <a:tbl>
              <a:tblPr bandRow="1"/>
              <a:tblGrid>
                <a:gridCol w="2112473">
                  <a:extLst>
                    <a:ext uri="{9D8B030D-6E8A-4147-A177-3AD203B41FA5}">
                      <a16:colId xmlns:a16="http://schemas.microsoft.com/office/drawing/2014/main" val="3540313235"/>
                    </a:ext>
                  </a:extLst>
                </a:gridCol>
                <a:gridCol w="761373">
                  <a:extLst>
                    <a:ext uri="{9D8B030D-6E8A-4147-A177-3AD203B41FA5}">
                      <a16:colId xmlns:a16="http://schemas.microsoft.com/office/drawing/2014/main" val="1716970435"/>
                    </a:ext>
                  </a:extLst>
                </a:gridCol>
              </a:tblGrid>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Number of surface sites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8</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359806506"/>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Surface requirements</a:t>
                      </a:r>
                      <a:endParaRPr lang="en-CH" sz="1400" b="0"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dirty="0"/>
                        <a:t>~40 ha</a:t>
                      </a:r>
                      <a:endParaRPr lang="en-CH" sz="1400"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433831990"/>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LSS@IP </a:t>
                      </a:r>
                      <a:r>
                        <a:rPr lang="en-CH" sz="1400" b="0" dirty="0"/>
                        <a:t>(PA, PD, PG, PJ)</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1400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1478057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LSS@TECH </a:t>
                      </a:r>
                      <a:r>
                        <a:rPr lang="en-CH" sz="1400" b="0" dirty="0"/>
                        <a:t>(PB, PF, PH, PL)</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2</a:t>
                      </a:r>
                      <a:r>
                        <a:rPr lang="en-US" sz="1400" dirty="0"/>
                        <a:t>032</a:t>
                      </a:r>
                      <a:r>
                        <a:rPr lang="en-CH" sz="1400" dirty="0"/>
                        <a:t>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16886502"/>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Arc length</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9.6 km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5580955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Sum of arc lengths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76.9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650398293"/>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Total length</a:t>
                      </a:r>
                      <a:endParaRPr lang="en-CH" sz="1400" b="1"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b="1" dirty="0"/>
                        <a:t>90.7 km</a:t>
                      </a:r>
                      <a:endParaRPr lang="en-CH" sz="1400" b="1"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extLst>
                  <a:ext uri="{0D108BD9-81ED-4DB2-BD59-A6C34878D82A}">
                    <a16:rowId xmlns:a16="http://schemas.microsoft.com/office/drawing/2014/main" val="1402040572"/>
                  </a:ext>
                </a:extLst>
              </a:tr>
            </a:tbl>
          </a:graphicData>
        </a:graphic>
      </p:graphicFrame>
      <p:sp>
        <p:nvSpPr>
          <p:cNvPr id="3" name="TextBox 2">
            <a:extLst>
              <a:ext uri="{FF2B5EF4-FFF2-40B4-BE49-F238E27FC236}">
                <a16:creationId xmlns:a16="http://schemas.microsoft.com/office/drawing/2014/main" id="{B71FBA9D-F57A-A02E-2374-A060F8F7AEC7}"/>
              </a:ext>
            </a:extLst>
          </p:cNvPr>
          <p:cNvSpPr txBox="1"/>
          <p:nvPr/>
        </p:nvSpPr>
        <p:spPr>
          <a:xfrm>
            <a:off x="10770646" y="704633"/>
            <a:ext cx="1112797" cy="507831"/>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V. Mertens,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350" kern="0" dirty="0">
                <a:solidFill>
                  <a:prstClr val="black"/>
                </a:solidFill>
                <a:latin typeface="Calibri" panose="020F0502020204030204"/>
              </a:rPr>
              <a:t>J. Gutleber</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Reference </a:t>
            </a:r>
            <a:r>
              <a:rPr lang="fr-CH" dirty="0" err="1"/>
              <a:t>layout</a:t>
            </a:r>
            <a:r>
              <a:rPr lang="fr-CH" dirty="0"/>
              <a:t> and </a:t>
            </a:r>
            <a:r>
              <a:rPr lang="fr-CH" dirty="0" err="1"/>
              <a:t>implementation</a:t>
            </a:r>
            <a:r>
              <a:rPr lang="fr-CH" dirty="0"/>
              <a:t>:</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   PA31  -  90.7 km</a:t>
            </a:r>
            <a:endParaRPr lang="en-US"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026" name="Picture 2">
            <a:extLst>
              <a:ext uri="{FF2B5EF4-FFF2-40B4-BE49-F238E27FC236}">
                <a16:creationId xmlns:a16="http://schemas.microsoft.com/office/drawing/2014/main" id="{84E45300-1AA7-B8E5-10AB-4DF2AD4E86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394" y="3065034"/>
            <a:ext cx="4351221" cy="374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22E13AE4-6CE5-6F09-67A5-CCF032ACDA6E}"/>
              </a:ext>
            </a:extLst>
          </p:cNvPr>
          <p:cNvSpPr txBox="1"/>
          <p:nvPr/>
        </p:nvSpPr>
        <p:spPr>
          <a:xfrm>
            <a:off x="8469708" y="5218108"/>
            <a:ext cx="1794081" cy="400110"/>
          </a:xfrm>
          <a:prstGeom prst="rect">
            <a:avLst/>
          </a:prstGeom>
          <a:solidFill>
            <a:srgbClr val="FFFF00">
              <a:alpha val="80000"/>
            </a:srgbClr>
          </a:solidFill>
        </p:spPr>
        <p:txBody>
          <a:bodyPr wrap="none" rtlCol="0">
            <a:spAutoFit/>
          </a:bodyPr>
          <a:lstStyle/>
          <a:p>
            <a:pPr algn="l"/>
            <a:r>
              <a:rPr lang="en-US" sz="2000" dirty="0">
                <a:solidFill>
                  <a:srgbClr val="FF0000"/>
                </a:solidFill>
              </a:rPr>
              <a:t>4 experiments</a:t>
            </a:r>
            <a:endParaRPr lang="en-GB" sz="2000" dirty="0">
              <a:solidFill>
                <a:srgbClr val="FF0000"/>
              </a:solidFill>
            </a:endParaRPr>
          </a:p>
        </p:txBody>
      </p:sp>
    </p:spTree>
    <p:extLst>
      <p:ext uri="{BB962C8B-B14F-4D97-AF65-F5344CB8AC3E}">
        <p14:creationId xmlns:p14="http://schemas.microsoft.com/office/powerpoint/2010/main" val="3525085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9"/>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377"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 FS m</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id-term review</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7" cy="654292"/>
          </a:xfrm>
          <a:prstGeom prst="rect">
            <a:avLst/>
          </a:prstGeom>
        </p:spPr>
      </p:pic>
      <p:sp>
        <p:nvSpPr>
          <p:cNvPr id="14" name="TextBox 13">
            <a:extLst>
              <a:ext uri="{FF2B5EF4-FFF2-40B4-BE49-F238E27FC236}">
                <a16:creationId xmlns:a16="http://schemas.microsoft.com/office/drawing/2014/main" id="{AF024B8A-96FD-865D-967D-59D99119879D}"/>
              </a:ext>
            </a:extLst>
          </p:cNvPr>
          <p:cNvSpPr txBox="1"/>
          <p:nvPr/>
        </p:nvSpPr>
        <p:spPr>
          <a:xfrm>
            <a:off x="437435" y="1366583"/>
            <a:ext cx="8315867" cy="1708160"/>
          </a:xfrm>
          <a:prstGeom prst="rect">
            <a:avLst/>
          </a:prstGeom>
          <a:noFill/>
        </p:spPr>
        <p:txBody>
          <a:bodyPr wrap="square">
            <a:spAutoFit/>
          </a:bodyPr>
          <a:lstStyle/>
          <a:p>
            <a:pPr marL="285744" marR="0" lvl="0" indent="-285744" algn="l" defTabSz="914377" rtl="0" eaLnBrk="1" fontAlgn="auto" latinLnBrk="0" hangingPunct="1">
              <a:lnSpc>
                <a:spcPct val="100000"/>
              </a:lnSpc>
              <a:spcBef>
                <a:spcPts val="0"/>
              </a:spcBef>
              <a:spcAft>
                <a:spcPts val="600"/>
              </a:spcAft>
              <a:buClrTx/>
              <a:buSzTx/>
              <a:buFontTx/>
              <a:buChar char="−"/>
              <a:tabLst/>
              <a:defRPr/>
            </a:pPr>
            <a:r>
              <a:rPr kumimoji="0" lang="en-US" sz="2000" b="0" i="1"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the scientific and technical results be reviewed by the FCC FS Scientific Advisory Committee, augmented by additional experts as needed;</a:t>
            </a:r>
          </a:p>
          <a:p>
            <a:pPr marL="285744" marR="0" lvl="0" indent="-285744" algn="l" defTabSz="914377" rtl="0" eaLnBrk="1" fontAlgn="auto" latinLnBrk="0" hangingPunct="1">
              <a:lnSpc>
                <a:spcPct val="100000"/>
              </a:lnSpc>
              <a:spcBef>
                <a:spcPts val="0"/>
              </a:spcBef>
              <a:spcAft>
                <a:spcPts val="600"/>
              </a:spcAft>
              <a:buClrTx/>
              <a:buSzTx/>
              <a:buFontTx/>
              <a:buChar char="−"/>
              <a:tabLst/>
              <a:defRPr/>
            </a:pPr>
            <a:r>
              <a:rPr kumimoji="0" lang="en-US" sz="2000" b="0" i="1"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the cost and financial feasibility, which will focus on the first-stage project (tunnel, technical infrastructure, FCC-</a:t>
            </a:r>
            <a:r>
              <a:rPr kumimoji="0" lang="en-US" sz="2000" b="0" i="1" u="none" strike="noStrike" kern="1200" cap="none" spc="0" normalizeH="0" baseline="0" noProof="0" dirty="0" err="1">
                <a:ln>
                  <a:noFill/>
                </a:ln>
                <a:solidFill>
                  <a:srgbClr val="0C377B"/>
                </a:solidFill>
                <a:effectLst/>
                <a:uLnTx/>
                <a:uFillTx/>
                <a:latin typeface="Calibri" panose="020F0502020204030204" pitchFamily="34" charset="0"/>
                <a:ea typeface="Calibri" panose="020F0502020204030204" pitchFamily="34" charset="0"/>
                <a:cs typeface="+mn-cs"/>
              </a:rPr>
              <a:t>ee</a:t>
            </a:r>
            <a:r>
              <a:rPr kumimoji="0" lang="en-US" sz="2000" b="0" i="1"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 machine and injectors), be reviewed by a committee including external experts, as proposed in CERN/3588;</a:t>
            </a:r>
          </a:p>
        </p:txBody>
      </p:sp>
      <p:sp>
        <p:nvSpPr>
          <p:cNvPr id="16" name="TextBox 15">
            <a:extLst>
              <a:ext uri="{FF2B5EF4-FFF2-40B4-BE49-F238E27FC236}">
                <a16:creationId xmlns:a16="http://schemas.microsoft.com/office/drawing/2014/main" id="{98090C89-275F-564E-E68C-2D062C1CAA49}"/>
              </a:ext>
            </a:extLst>
          </p:cNvPr>
          <p:cNvSpPr txBox="1"/>
          <p:nvPr/>
        </p:nvSpPr>
        <p:spPr>
          <a:xfrm>
            <a:off x="328667" y="882779"/>
            <a:ext cx="10291156" cy="461665"/>
          </a:xfrm>
          <a:prstGeom prst="rect">
            <a:avLst/>
          </a:prstGeom>
          <a:noFill/>
        </p:spPr>
        <p:txBody>
          <a:bodyPr wrap="square">
            <a:spAutoFit/>
          </a:bodyPr>
          <a:lstStyle>
            <a:defPPr>
              <a:defRPr lang="en-US"/>
            </a:defPPr>
            <a:lvl1pPr defTabSz="914303">
              <a:defRPr sz="2000" b="1">
                <a:solidFill>
                  <a:srgbClr val="0F124A"/>
                </a:solidFill>
                <a:latin typeface="Calibri" panose="020F0502020204030204" pitchFamily="34" charset="0"/>
                <a:ea typeface="Calibri" panose="020F0502020204030204" pitchFamily="34" charset="0"/>
              </a:defRPr>
            </a:lvl1pPr>
          </a:lstStyle>
          <a:p>
            <a:pPr marL="0" marR="0" lvl="0" indent="0" algn="l" defTabSz="914280" rtl="0" eaLnBrk="1" fontAlgn="auto" latinLnBrk="0" hangingPunct="1">
              <a:lnSpc>
                <a:spcPct val="100000"/>
              </a:lnSpc>
              <a:spcBef>
                <a:spcPts val="0"/>
              </a:spcBef>
              <a:spcAft>
                <a:spcPts val="600"/>
              </a:spcAft>
              <a:buClrTx/>
              <a:buSzTx/>
              <a:buFontTx/>
              <a:buNone/>
              <a:tabLst/>
              <a:defRPr/>
            </a:pPr>
            <a:r>
              <a:rPr kumimoji="0" lang="en-US" sz="2400" b="1" i="0" u="none" strike="noStrike" kern="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Mid-term review setup and deliverables are defined in  CERN/SPC/1183/Rev.2:</a:t>
            </a:r>
          </a:p>
        </p:txBody>
      </p:sp>
      <p:pic>
        <p:nvPicPr>
          <p:cNvPr id="8" name="Picture 7">
            <a:extLst>
              <a:ext uri="{FF2B5EF4-FFF2-40B4-BE49-F238E27FC236}">
                <a16:creationId xmlns:a16="http://schemas.microsoft.com/office/drawing/2014/main" id="{1CC70521-2E2F-41F0-6D78-E4C79F8758A5}"/>
              </a:ext>
            </a:extLst>
          </p:cNvPr>
          <p:cNvPicPr>
            <a:picLocks noChangeAspect="1"/>
          </p:cNvPicPr>
          <p:nvPr/>
        </p:nvPicPr>
        <p:blipFill>
          <a:blip r:embed="rId3"/>
          <a:stretch>
            <a:fillRect/>
          </a:stretch>
        </p:blipFill>
        <p:spPr>
          <a:xfrm>
            <a:off x="9818033" y="1367433"/>
            <a:ext cx="2323017" cy="3149135"/>
          </a:xfrm>
          <a:prstGeom prst="rect">
            <a:avLst/>
          </a:prstGeom>
          <a:ln w="12700">
            <a:solidFill>
              <a:schemeClr val="tx1"/>
            </a:solidFill>
          </a:ln>
        </p:spPr>
      </p:pic>
      <p:sp>
        <p:nvSpPr>
          <p:cNvPr id="9" name="TextBox 8">
            <a:extLst>
              <a:ext uri="{FF2B5EF4-FFF2-40B4-BE49-F238E27FC236}">
                <a16:creationId xmlns:a16="http://schemas.microsoft.com/office/drawing/2014/main" id="{2E1C8F9B-8417-B4C5-047C-A50D48FCACCD}"/>
              </a:ext>
            </a:extLst>
          </p:cNvPr>
          <p:cNvSpPr txBox="1"/>
          <p:nvPr/>
        </p:nvSpPr>
        <p:spPr>
          <a:xfrm>
            <a:off x="345353" y="3430447"/>
            <a:ext cx="9363913" cy="1785104"/>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FCC Scientific Advisory Committee </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432FF"/>
                </a:solidFill>
                <a:effectLst/>
                <a:uLnTx/>
                <a:uFillTx/>
                <a:latin typeface="Arial"/>
                <a:ea typeface="+mn-ea"/>
                <a:cs typeface="+mn-cs"/>
              </a:rPr>
              <a:t>Riccardo Bartolini </a:t>
            </a:r>
            <a:r>
              <a:rPr kumimoji="0" lang="en-US" sz="1800" b="0" i="0" u="none" strike="noStrike" kern="1200" cap="none" spc="0" normalizeH="0" baseline="0" noProof="0" dirty="0">
                <a:ln>
                  <a:noFill/>
                </a:ln>
                <a:solidFill>
                  <a:srgbClr val="2F2F2F"/>
                </a:solidFill>
                <a:effectLst/>
                <a:uLnTx/>
                <a:uFillTx/>
                <a:latin typeface="Arial"/>
                <a:ea typeface="+mn-ea"/>
                <a:cs typeface="+mn-cs"/>
              </a:rPr>
              <a:t>(DESY), </a:t>
            </a:r>
            <a:r>
              <a:rPr kumimoji="0" lang="en-US" sz="1800" b="0" i="0" u="none" strike="noStrike" kern="1200" cap="none" spc="0" normalizeH="0" baseline="0" noProof="0" dirty="0">
                <a:ln>
                  <a:noFill/>
                </a:ln>
                <a:solidFill>
                  <a:srgbClr val="0432FF"/>
                </a:solidFill>
                <a:effectLst/>
                <a:uLnTx/>
                <a:uFillTx/>
                <a:latin typeface="Arial"/>
                <a:ea typeface="+mn-ea"/>
                <a:cs typeface="+mn-cs"/>
              </a:rPr>
              <a:t>Alain Chabert </a:t>
            </a:r>
            <a:r>
              <a:rPr kumimoji="0" lang="en-US" sz="1800" b="0" i="0" u="none" strike="noStrike" kern="1200" cap="none" spc="0" normalizeH="0" baseline="0" noProof="0" dirty="0">
                <a:ln>
                  <a:noFill/>
                </a:ln>
                <a:solidFill>
                  <a:srgbClr val="2F2F2F"/>
                </a:solidFill>
                <a:effectLst/>
                <a:uLnTx/>
                <a:uFillTx/>
                <a:latin typeface="Arial"/>
                <a:ea typeface="+mn-ea"/>
                <a:cs typeface="+mn-cs"/>
              </a:rPr>
              <a:t>(Société Française du Tunnel </a:t>
            </a:r>
            <a:r>
              <a:rPr kumimoji="0" lang="en-US" sz="1800" b="0" i="0" u="none" strike="noStrike" kern="1200" cap="none" spc="0" normalizeH="0" baseline="0" noProof="0" dirty="0" err="1">
                <a:ln>
                  <a:noFill/>
                </a:ln>
                <a:solidFill>
                  <a:srgbClr val="2F2F2F"/>
                </a:solidFill>
                <a:effectLst/>
                <a:uLnTx/>
                <a:uFillTx/>
                <a:latin typeface="Arial"/>
                <a:ea typeface="+mn-ea"/>
                <a:cs typeface="+mn-cs"/>
              </a:rPr>
              <a:t>Routier</a:t>
            </a:r>
            <a:r>
              <a:rPr kumimoji="0" lang="en-US" sz="1800" b="0" i="0" u="none" strike="noStrike" kern="1200" cap="none" spc="0" normalizeH="0" baseline="0" noProof="0" dirty="0">
                <a:ln>
                  <a:noFill/>
                </a:ln>
                <a:solidFill>
                  <a:srgbClr val="2F2F2F"/>
                </a:solidFill>
                <a:effectLst/>
                <a:uLnTx/>
                <a:uFillTx/>
                <a:latin typeface="Arial"/>
                <a:ea typeface="+mn-ea"/>
                <a:cs typeface="+mn-cs"/>
              </a:rPr>
              <a:t> </a:t>
            </a:r>
            <a:r>
              <a:rPr kumimoji="0" lang="en-US" sz="1800" b="0" i="0" u="none" strike="noStrike" kern="1200" cap="none" spc="0" normalizeH="0" baseline="0" noProof="0" dirty="0" err="1">
                <a:ln>
                  <a:noFill/>
                </a:ln>
                <a:solidFill>
                  <a:srgbClr val="2F2F2F"/>
                </a:solidFill>
                <a:effectLst/>
                <a:uLnTx/>
                <a:uFillTx/>
                <a:latin typeface="Arial"/>
                <a:ea typeface="+mn-ea"/>
                <a:cs typeface="+mn-cs"/>
              </a:rPr>
              <a:t>Fréjus</a:t>
            </a:r>
            <a:r>
              <a:rPr kumimoji="0" lang="en-US" sz="1800" b="0" i="0" u="none" strike="noStrike" kern="1200" cap="none" spc="0" normalizeH="0" baseline="0" noProof="0" dirty="0">
                <a:ln>
                  <a:noFill/>
                </a:ln>
                <a:solidFill>
                  <a:srgbClr val="2F2F2F"/>
                </a:solidFill>
                <a:effectLst/>
                <a:uLnTx/>
                <a:uFillTx/>
                <a:latin typeface="Arial"/>
                <a:ea typeface="+mn-ea"/>
                <a:cs typeface="+mn-cs"/>
              </a:rPr>
              <a:t>), </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Heinz Ehrbar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(HEP), </a:t>
            </a:r>
            <a:r>
              <a:rPr kumimoji="0" lang="en-US" sz="1800" b="0" i="0" u="none" strike="noStrike" kern="1200" cap="none" spc="0" normalizeH="0" baseline="0" noProof="0" dirty="0">
                <a:ln>
                  <a:noFill/>
                </a:ln>
                <a:solidFill>
                  <a:srgbClr val="0432FF"/>
                </a:solidFill>
                <a:effectLst/>
                <a:uLnTx/>
                <a:uFillTx/>
                <a:latin typeface="Arial"/>
                <a:ea typeface="+mn-ea"/>
                <a:cs typeface="+mn-cs"/>
              </a:rPr>
              <a:t>Brigitte Fargevieille </a:t>
            </a:r>
            <a:r>
              <a:rPr kumimoji="0" lang="en-US" sz="1800" b="0" i="0" u="none" strike="noStrike" kern="1200" cap="none" spc="0" normalizeH="0" baseline="0" noProof="0" dirty="0">
                <a:ln>
                  <a:noFill/>
                </a:ln>
                <a:solidFill>
                  <a:srgbClr val="2F2F2F"/>
                </a:solidFill>
                <a:effectLst/>
                <a:uLnTx/>
                <a:uFillTx/>
                <a:latin typeface="Arial"/>
                <a:ea typeface="+mn-ea"/>
                <a:cs typeface="+mn-cs"/>
              </a:rPr>
              <a:t>(</a:t>
            </a:r>
            <a:r>
              <a:rPr kumimoji="0" lang="en-US" sz="1800" b="0" i="0" u="none" strike="noStrike" kern="1200" cap="none" spc="0" normalizeH="0" baseline="0" noProof="0" dirty="0" err="1">
                <a:ln>
                  <a:noFill/>
                </a:ln>
                <a:solidFill>
                  <a:srgbClr val="2F2F2F"/>
                </a:solidFill>
                <a:effectLst/>
                <a:uLnTx/>
                <a:uFillTx/>
                <a:latin typeface="Arial"/>
                <a:ea typeface="+mn-ea"/>
                <a:cs typeface="+mn-cs"/>
              </a:rPr>
              <a:t>Électricité</a:t>
            </a:r>
            <a:r>
              <a:rPr kumimoji="0" lang="en-US" sz="1800" b="0" i="0" u="none" strike="noStrike" kern="1200" cap="none" spc="0" normalizeH="0" baseline="0" noProof="0" dirty="0">
                <a:ln>
                  <a:noFill/>
                </a:ln>
                <a:solidFill>
                  <a:srgbClr val="2F2F2F"/>
                </a:solidFill>
                <a:effectLst/>
                <a:uLnTx/>
                <a:uFillTx/>
                <a:latin typeface="Arial"/>
                <a:ea typeface="+mn-ea"/>
                <a:cs typeface="+mn-cs"/>
              </a:rPr>
              <a:t> de France), </a:t>
            </a:r>
            <a:r>
              <a:rPr kumimoji="0" lang="en-US" sz="1800" b="0" i="0" u="none" strike="noStrike" kern="1200" cap="none" spc="0" normalizeH="0" baseline="0" noProof="0" dirty="0">
                <a:ln>
                  <a:noFill/>
                </a:ln>
                <a:solidFill>
                  <a:srgbClr val="0432FF"/>
                </a:solidFill>
                <a:effectLst/>
                <a:uLnTx/>
                <a:uFillTx/>
                <a:latin typeface="Arial"/>
                <a:ea typeface="+mn-ea"/>
                <a:cs typeface="+mn-cs"/>
              </a:rPr>
              <a:t>Belen Gavela Legazpi </a:t>
            </a:r>
            <a:r>
              <a:rPr kumimoji="0" lang="en-US" sz="1800" b="0" i="0" u="none" strike="noStrike" kern="1200" cap="none" spc="0" normalizeH="0" baseline="0" noProof="0" dirty="0">
                <a:ln>
                  <a:noFill/>
                </a:ln>
                <a:solidFill>
                  <a:srgbClr val="2F2F2F"/>
                </a:solidFill>
                <a:effectLst/>
                <a:uLnTx/>
                <a:uFillTx/>
                <a:latin typeface="Arial"/>
                <a:ea typeface="+mn-ea"/>
                <a:cs typeface="+mn-cs"/>
              </a:rPr>
              <a:t>(UAM), </a:t>
            </a:r>
            <a:r>
              <a:rPr kumimoji="0" lang="en-US" sz="1800" b="0" i="0" u="none" strike="noStrike" kern="1200" cap="none" spc="0" normalizeH="0" baseline="0" noProof="0" dirty="0">
                <a:ln>
                  <a:noFill/>
                </a:ln>
                <a:solidFill>
                  <a:srgbClr val="0432FF"/>
                </a:solidFill>
                <a:effectLst/>
                <a:uLnTx/>
                <a:uFillTx/>
                <a:latin typeface="Arial"/>
                <a:ea typeface="+mn-ea"/>
                <a:cs typeface="+mn-cs"/>
              </a:rPr>
              <a:t>Gudrun Hiller </a:t>
            </a:r>
            <a:r>
              <a:rPr kumimoji="0" lang="en-US" sz="1800" b="0" i="0" u="none" strike="noStrike" kern="1200" cap="none" spc="0" normalizeH="0" baseline="0" noProof="0" dirty="0">
                <a:ln>
                  <a:noFill/>
                </a:ln>
                <a:solidFill>
                  <a:srgbClr val="2F2F2F"/>
                </a:solidFill>
                <a:effectLst/>
                <a:uLnTx/>
                <a:uFillTx/>
                <a:latin typeface="Arial"/>
                <a:ea typeface="+mn-ea"/>
                <a:cs typeface="+mn-cs"/>
              </a:rPr>
              <a:t>(Dortmund), </a:t>
            </a:r>
            <a:r>
              <a:rPr kumimoji="0" lang="en-US" sz="1800" b="0" i="0" u="none" strike="noStrike" kern="1200" cap="none" spc="0" normalizeH="0" baseline="0" noProof="0" dirty="0">
                <a:ln>
                  <a:noFill/>
                </a:ln>
                <a:solidFill>
                  <a:srgbClr val="0432FF"/>
                </a:solidFill>
                <a:effectLst/>
                <a:uLnTx/>
                <a:uFillTx/>
                <a:latin typeface="Arial"/>
                <a:ea typeface="+mn-ea"/>
                <a:cs typeface="+mn-cs"/>
              </a:rPr>
              <a:t>Srinivas Krishnagopal </a:t>
            </a:r>
            <a:r>
              <a:rPr kumimoji="0" lang="en-US" sz="1800" b="0" i="0" u="none" strike="noStrike" kern="1200" cap="none" spc="0" normalizeH="0" baseline="0" noProof="0" dirty="0">
                <a:ln>
                  <a:noFill/>
                </a:ln>
                <a:solidFill>
                  <a:srgbClr val="2F2F2F"/>
                </a:solidFill>
                <a:effectLst/>
                <a:uLnTx/>
                <a:uFillTx/>
                <a:latin typeface="Arial"/>
                <a:ea typeface="+mn-ea"/>
                <a:cs typeface="+mn-cs"/>
              </a:rPr>
              <a:t>(BARC), </a:t>
            </a:r>
            <a:r>
              <a:rPr kumimoji="0" lang="en-US" sz="1800" b="0" i="0" u="none" strike="noStrike" kern="1200" cap="none" spc="0" normalizeH="0" baseline="0" noProof="0" dirty="0">
                <a:ln>
                  <a:noFill/>
                </a:ln>
                <a:solidFill>
                  <a:srgbClr val="0432FF"/>
                </a:solidFill>
                <a:effectLst/>
                <a:uLnTx/>
                <a:uFillTx/>
                <a:latin typeface="Arial"/>
                <a:ea typeface="+mn-ea"/>
                <a:cs typeface="+mn-cs"/>
              </a:rPr>
              <a:t>Peter Krizan </a:t>
            </a:r>
            <a:r>
              <a:rPr kumimoji="0" lang="en-US" sz="1800" b="0" i="0" u="none" strike="noStrike" kern="1200" cap="none" spc="0" normalizeH="0" baseline="0" noProof="0" dirty="0">
                <a:ln>
                  <a:noFill/>
                </a:ln>
                <a:solidFill>
                  <a:srgbClr val="2F2F2F"/>
                </a:solidFill>
                <a:effectLst/>
                <a:uLnTx/>
                <a:uFillTx/>
                <a:latin typeface="Arial"/>
                <a:ea typeface="+mn-ea"/>
                <a:cs typeface="+mn-cs"/>
              </a:rPr>
              <a:t>(Ljubljana), </a:t>
            </a:r>
            <a:r>
              <a:rPr kumimoji="0" lang="en-US" sz="1800" b="0" i="0" u="none" strike="noStrike" kern="1200" cap="none" spc="0" normalizeH="0" baseline="0" noProof="0" dirty="0">
                <a:ln>
                  <a:noFill/>
                </a:ln>
                <a:solidFill>
                  <a:srgbClr val="0432FF"/>
                </a:solidFill>
                <a:effectLst/>
                <a:uLnTx/>
                <a:uFillTx/>
                <a:latin typeface="Arial"/>
                <a:ea typeface="+mn-ea"/>
                <a:cs typeface="+mn-cs"/>
              </a:rPr>
              <a:t>Philippe Lebrun </a:t>
            </a:r>
            <a:r>
              <a:rPr kumimoji="0" lang="en-US" sz="1800" b="0" i="0" u="none" strike="noStrike" kern="1200" cap="none" spc="0" normalizeH="0" baseline="0" noProof="0" dirty="0">
                <a:ln>
                  <a:noFill/>
                </a:ln>
                <a:solidFill>
                  <a:srgbClr val="2F2F2F"/>
                </a:solidFill>
                <a:effectLst/>
                <a:uLnTx/>
                <a:uFillTx/>
                <a:latin typeface="Arial"/>
                <a:ea typeface="+mn-ea"/>
                <a:cs typeface="+mn-cs"/>
              </a:rPr>
              <a:t>(CERN, retired), </a:t>
            </a:r>
            <a:r>
              <a:rPr kumimoji="0" lang="en-US" sz="1800" b="0" i="0" u="none" strike="noStrike" kern="1200" cap="none" spc="0" normalizeH="0" baseline="0" noProof="0" dirty="0">
                <a:ln>
                  <a:noFill/>
                </a:ln>
                <a:solidFill>
                  <a:srgbClr val="0432FF"/>
                </a:solidFill>
                <a:effectLst/>
                <a:uLnTx/>
                <a:uFillTx/>
                <a:latin typeface="Arial"/>
                <a:ea typeface="+mn-ea"/>
                <a:cs typeface="+mn-cs"/>
              </a:rPr>
              <a:t>Peter McIntosh </a:t>
            </a:r>
            <a:r>
              <a:rPr kumimoji="0" lang="en-US" sz="1800" b="0" i="0" u="none" strike="noStrike" kern="1200" cap="none" spc="0" normalizeH="0" baseline="0" noProof="0" dirty="0">
                <a:ln>
                  <a:noFill/>
                </a:ln>
                <a:solidFill>
                  <a:srgbClr val="2F2F2F"/>
                </a:solidFill>
                <a:effectLst/>
                <a:uLnTx/>
                <a:uFillTx/>
                <a:latin typeface="Arial"/>
                <a:ea typeface="+mn-ea"/>
                <a:cs typeface="+mn-cs"/>
              </a:rPr>
              <a:t>(STFC), </a:t>
            </a:r>
            <a:r>
              <a:rPr kumimoji="0" lang="en-US" sz="1800" b="0" i="0" u="none" strike="noStrike" kern="1200" cap="none" spc="0" normalizeH="0" baseline="0" noProof="0" dirty="0">
                <a:ln>
                  <a:noFill/>
                </a:ln>
                <a:solidFill>
                  <a:srgbClr val="0432FF"/>
                </a:solidFill>
                <a:effectLst/>
                <a:uLnTx/>
                <a:uFillTx/>
                <a:latin typeface="Arial"/>
                <a:ea typeface="+mn-ea"/>
                <a:cs typeface="+mn-cs"/>
              </a:rPr>
              <a:t>Michiko Minty </a:t>
            </a:r>
            <a:r>
              <a:rPr kumimoji="0" lang="en-US" sz="1800" b="0" i="0" u="none" strike="noStrike" kern="1200" cap="none" spc="0" normalizeH="0" baseline="0" noProof="0" dirty="0">
                <a:ln>
                  <a:noFill/>
                </a:ln>
                <a:solidFill>
                  <a:srgbClr val="2F2F2F"/>
                </a:solidFill>
                <a:effectLst/>
                <a:uLnTx/>
                <a:uFillTx/>
                <a:latin typeface="Arial"/>
                <a:ea typeface="+mn-ea"/>
                <a:cs typeface="+mn-cs"/>
              </a:rPr>
              <a:t>(BNL), </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432FF"/>
                </a:solidFill>
                <a:effectLst/>
                <a:uLnTx/>
                <a:uFillTx/>
                <a:latin typeface="Arial"/>
                <a:ea typeface="+mn-ea"/>
                <a:cs typeface="+mn-cs"/>
              </a:rPr>
              <a:t>Andrew Parker </a:t>
            </a:r>
            <a:r>
              <a:rPr kumimoji="0" lang="en-US" sz="1800" b="0" i="0" u="none" strike="noStrike" kern="1200" cap="none" spc="0" normalizeH="0" baseline="0" noProof="0" dirty="0">
                <a:ln>
                  <a:noFill/>
                </a:ln>
                <a:solidFill>
                  <a:srgbClr val="2F2F2F"/>
                </a:solidFill>
                <a:effectLst/>
                <a:uLnTx/>
                <a:uFillTx/>
                <a:latin typeface="Arial"/>
                <a:ea typeface="+mn-ea"/>
                <a:cs typeface="+mn-cs"/>
              </a:rPr>
              <a:t>(</a:t>
            </a:r>
            <a:r>
              <a:rPr kumimoji="0" lang="en-US" sz="1800" b="1" i="0" u="none" strike="noStrike" kern="1200" cap="none" spc="0" normalizeH="0" baseline="0" noProof="0" dirty="0">
                <a:ln>
                  <a:noFill/>
                </a:ln>
                <a:solidFill>
                  <a:srgbClr val="2F2F2F"/>
                </a:solidFill>
                <a:effectLst/>
                <a:uLnTx/>
                <a:uFillTx/>
                <a:latin typeface="Arial"/>
                <a:ea typeface="+mn-ea"/>
                <a:cs typeface="+mn-cs"/>
              </a:rPr>
              <a:t>Chair</a:t>
            </a:r>
            <a:r>
              <a:rPr kumimoji="0" lang="en-US" sz="1800" b="0" i="0" u="none" strike="noStrike" kern="1200" cap="none" spc="0" normalizeH="0" baseline="0" noProof="0" dirty="0">
                <a:ln>
                  <a:noFill/>
                </a:ln>
                <a:solidFill>
                  <a:srgbClr val="2F2F2F"/>
                </a:solidFill>
                <a:effectLst/>
                <a:uLnTx/>
                <a:uFillTx/>
                <a:latin typeface="Arial"/>
                <a:ea typeface="+mn-ea"/>
                <a:cs typeface="+mn-cs"/>
              </a:rPr>
              <a:t>, Cambridge), </a:t>
            </a:r>
            <a:r>
              <a:rPr kumimoji="0" lang="en-US" sz="1800" b="0" i="0" u="none" strike="noStrike" kern="1200" cap="none" spc="0" normalizeH="0" baseline="0" noProof="0" dirty="0">
                <a:ln>
                  <a:noFill/>
                </a:ln>
                <a:solidFill>
                  <a:srgbClr val="0432FF"/>
                </a:solidFill>
                <a:effectLst/>
                <a:uLnTx/>
                <a:uFillTx/>
                <a:latin typeface="Arial"/>
                <a:ea typeface="+mn-ea"/>
                <a:cs typeface="+mn-cs"/>
              </a:rPr>
              <a:t>Kyo Shibata </a:t>
            </a:r>
            <a:r>
              <a:rPr kumimoji="0" lang="en-US" sz="1800" b="0" i="0" u="none" strike="noStrike" kern="1200" cap="none" spc="0" normalizeH="0" baseline="0" noProof="0" dirty="0">
                <a:ln>
                  <a:noFill/>
                </a:ln>
                <a:solidFill>
                  <a:srgbClr val="2F2F2F"/>
                </a:solidFill>
                <a:effectLst/>
                <a:uLnTx/>
                <a:uFillTx/>
                <a:latin typeface="Arial"/>
                <a:ea typeface="+mn-ea"/>
                <a:cs typeface="+mn-cs"/>
              </a:rPr>
              <a:t>(KEK), </a:t>
            </a:r>
            <a:r>
              <a:rPr kumimoji="0" lang="en-US" sz="1800" b="0" i="0" u="none" strike="noStrike" kern="1200" cap="none" spc="0" normalizeH="0" baseline="0" noProof="0" dirty="0">
                <a:ln>
                  <a:noFill/>
                </a:ln>
                <a:solidFill>
                  <a:srgbClr val="0432FF"/>
                </a:solidFill>
                <a:effectLst/>
                <a:uLnTx/>
                <a:uFillTx/>
                <a:latin typeface="Arial"/>
                <a:ea typeface="+mn-ea"/>
                <a:cs typeface="+mn-cs"/>
              </a:rPr>
              <a:t>Roberto </a:t>
            </a:r>
            <a:r>
              <a:rPr kumimoji="0" lang="en-US" sz="1800" b="0" i="0" u="none" strike="noStrike" kern="1200" cap="none" spc="0" normalizeH="0" baseline="0" noProof="0" dirty="0" err="1">
                <a:ln>
                  <a:noFill/>
                </a:ln>
                <a:solidFill>
                  <a:srgbClr val="0432FF"/>
                </a:solidFill>
                <a:effectLst/>
                <a:uLnTx/>
                <a:uFillTx/>
                <a:latin typeface="Arial"/>
                <a:ea typeface="+mn-ea"/>
                <a:cs typeface="+mn-cs"/>
              </a:rPr>
              <a:t>Tenchini</a:t>
            </a:r>
            <a:r>
              <a:rPr kumimoji="0" lang="en-US" sz="1800" b="0" i="0" u="none" strike="noStrike" kern="1200" cap="none" spc="0" normalizeH="0" baseline="0" noProof="0" dirty="0">
                <a:ln>
                  <a:noFill/>
                </a:ln>
                <a:solidFill>
                  <a:srgbClr val="0432FF"/>
                </a:solidFill>
                <a:effectLst/>
                <a:uLnTx/>
                <a:uFillTx/>
                <a:latin typeface="Arial"/>
                <a:ea typeface="+mn-ea"/>
                <a:cs typeface="+mn-cs"/>
              </a:rPr>
              <a:t> </a:t>
            </a:r>
            <a:r>
              <a:rPr kumimoji="0" lang="en-US" sz="1800" b="0" i="0" u="none" strike="noStrike" kern="1200" cap="none" spc="0" normalizeH="0" baseline="0" noProof="0" dirty="0">
                <a:ln>
                  <a:noFill/>
                </a:ln>
                <a:solidFill>
                  <a:srgbClr val="2F2F2F"/>
                </a:solidFill>
                <a:effectLst/>
                <a:uLnTx/>
                <a:uFillTx/>
                <a:latin typeface="Arial"/>
                <a:ea typeface="+mn-ea"/>
                <a:cs typeface="+mn-cs"/>
              </a:rPr>
              <a:t>(Pisa)</a:t>
            </a:r>
            <a:endParaRPr kumimoji="0" lang="en-GB" sz="1800" b="0" i="1" u="none" strike="noStrike" kern="1200" cap="none" spc="0" normalizeH="0" baseline="0" noProof="0" dirty="0">
              <a:ln>
                <a:noFill/>
              </a:ln>
              <a:solidFill>
                <a:srgbClr val="2F2F2F"/>
              </a:solidFill>
              <a:effectLst/>
              <a:uLnTx/>
              <a:uFillTx/>
              <a:latin typeface="Arial"/>
              <a:ea typeface="+mn-ea"/>
              <a:cs typeface="+mn-cs"/>
            </a:endParaRPr>
          </a:p>
        </p:txBody>
      </p:sp>
      <p:sp>
        <p:nvSpPr>
          <p:cNvPr id="10" name="TextBox 9">
            <a:extLst>
              <a:ext uri="{FF2B5EF4-FFF2-40B4-BE49-F238E27FC236}">
                <a16:creationId xmlns:a16="http://schemas.microsoft.com/office/drawing/2014/main" id="{F30B12A3-3CC3-F4E1-B500-A4CE782B5B8A}"/>
              </a:ext>
            </a:extLst>
          </p:cNvPr>
          <p:cNvSpPr txBox="1"/>
          <p:nvPr/>
        </p:nvSpPr>
        <p:spPr>
          <a:xfrm>
            <a:off x="340821" y="5494132"/>
            <a:ext cx="11563004" cy="1231106"/>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panose="020B0604020202020204" pitchFamily="34" charset="0"/>
                <a:ea typeface="+mn-ea"/>
                <a:cs typeface="Arial" panose="020B0604020202020204" pitchFamily="34" charset="0"/>
              </a:rPr>
              <a:t>FCC Cost Review Panel</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Carlos Alejaldre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(Fusion for Energy),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Austin Ball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(CERN, retired),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Umberto Dosselli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(INFN),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Heinz Ehrbar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(HEP) </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Vincent </a:t>
            </a:r>
            <a:r>
              <a:rPr kumimoji="0" lang="en-US" sz="1800" b="0" i="0" u="none" strike="noStrike" kern="1200" cap="none" spc="0" normalizeH="0" baseline="0" noProof="0" dirty="0" err="1">
                <a:ln>
                  <a:noFill/>
                </a:ln>
                <a:solidFill>
                  <a:srgbClr val="0432FF"/>
                </a:solidFill>
                <a:effectLst/>
                <a:uLnTx/>
                <a:uFillTx/>
                <a:latin typeface="Arial" panose="020B0604020202020204" pitchFamily="34" charset="0"/>
                <a:ea typeface="+mn-ea"/>
                <a:cs typeface="Arial" panose="020B0604020202020204" pitchFamily="34" charset="0"/>
              </a:rPr>
              <a:t>Gorgues</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(CEA), </a:t>
            </a:r>
            <a:r>
              <a:rPr kumimoji="0" lang="en-US" sz="1800" b="1"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Norbert Holtkamp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a:t>
            </a:r>
            <a:r>
              <a:rPr kumimoji="0" lang="en-US" sz="1800" b="1"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Chair</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 Stanford),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Christa </a:t>
            </a:r>
            <a:r>
              <a:rPr kumimoji="0" lang="en-US" sz="1800" b="0" i="0" u="none" strike="noStrike" kern="1200" cap="none" spc="0" normalizeH="0" baseline="0" noProof="0" dirty="0" err="1">
                <a:ln>
                  <a:noFill/>
                </a:ln>
                <a:solidFill>
                  <a:srgbClr val="0432FF"/>
                </a:solidFill>
                <a:effectLst/>
                <a:uLnTx/>
                <a:uFillTx/>
                <a:latin typeface="Arial" panose="020B0604020202020204" pitchFamily="34" charset="0"/>
                <a:ea typeface="+mn-ea"/>
                <a:cs typeface="Arial" panose="020B0604020202020204" pitchFamily="34" charset="0"/>
              </a:rPr>
              <a:t>Laurila</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(National Audit Office, Finland),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Ursula Weyrich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(German Cancer Research Centre),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Jim Yeck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(BNL),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Thomas Zurbuchen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(ETH Zürich) </a:t>
            </a:r>
            <a:endParaRPr kumimoji="0" lang="en-GB" sz="1800" b="0" i="1"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6763345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Feasibility Study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Mid-Term Review passed !</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CA43132E-8C5D-AA93-33FE-8F498AA20830}"/>
              </a:ext>
            </a:extLst>
          </p:cNvPr>
          <p:cNvSpPr txBox="1"/>
          <p:nvPr/>
        </p:nvSpPr>
        <p:spPr>
          <a:xfrm>
            <a:off x="263352" y="914336"/>
            <a:ext cx="9428863" cy="492443"/>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0432FF"/>
                </a:solidFill>
                <a:effectLst/>
                <a:uLnTx/>
                <a:uFillTx/>
                <a:latin typeface="Arial"/>
                <a:ea typeface="+mn-ea"/>
                <a:cs typeface="+mn-cs"/>
              </a:rPr>
              <a:t>The goal of the FCC FS mid-term review is to assess the progress of the Study towards the final report.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Deliverables approved by the Council in September 2022:</a:t>
            </a:r>
          </a:p>
        </p:txBody>
      </p:sp>
      <p:sp>
        <p:nvSpPr>
          <p:cNvPr id="4" name="TextBox 3">
            <a:extLst>
              <a:ext uri="{FF2B5EF4-FFF2-40B4-BE49-F238E27FC236}">
                <a16:creationId xmlns:a16="http://schemas.microsoft.com/office/drawing/2014/main" id="{B30818B2-D8E1-6413-CFB9-1FA37502213F}"/>
              </a:ext>
            </a:extLst>
          </p:cNvPr>
          <p:cNvSpPr txBox="1"/>
          <p:nvPr/>
        </p:nvSpPr>
        <p:spPr>
          <a:xfrm>
            <a:off x="47328" y="1430908"/>
            <a:ext cx="12164869"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2F2F2F"/>
                </a:solidFill>
                <a:effectLst/>
                <a:uLnTx/>
                <a:uFillTx/>
                <a:latin typeface="Arial"/>
                <a:ea typeface="+mn-ea"/>
                <a:cs typeface="+mn-cs"/>
                <a:hlinkClick r:id="rId3"/>
              </a:rPr>
              <a:t>https://indico.cern.ch/event/1197445/contributions/5034859/attachments/2510649/4315140/spc-e-1183-Rev2-c-e-3654-Rev2_FCC_Mid_Term_Review.pdf</a:t>
            </a:r>
            <a:endParaRPr kumimoji="0" lang="en-GB" sz="1400" b="0" i="0" u="none" strike="noStrike" kern="1200" cap="none" spc="0" normalizeH="0" baseline="0" noProof="0" dirty="0">
              <a:ln>
                <a:noFill/>
              </a:ln>
              <a:solidFill>
                <a:srgbClr val="2F2F2F"/>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2D84335A-3756-61ED-052F-4D3F794F018A}"/>
              </a:ext>
            </a:extLst>
          </p:cNvPr>
          <p:cNvGrpSpPr/>
          <p:nvPr/>
        </p:nvGrpSpPr>
        <p:grpSpPr>
          <a:xfrm>
            <a:off x="197654" y="4589742"/>
            <a:ext cx="4511824" cy="1512168"/>
            <a:chOff x="0" y="4653136"/>
            <a:chExt cx="4511824" cy="1512168"/>
          </a:xfrm>
        </p:grpSpPr>
        <p:sp>
          <p:nvSpPr>
            <p:cNvPr id="8" name="Rectangle 7">
              <a:extLst>
                <a:ext uri="{FF2B5EF4-FFF2-40B4-BE49-F238E27FC236}">
                  <a16:creationId xmlns:a16="http://schemas.microsoft.com/office/drawing/2014/main" id="{04B9F54A-F27A-BD1A-5F6E-1D98EBF7C518}"/>
                </a:ext>
              </a:extLst>
            </p:cNvPr>
            <p:cNvSpPr/>
            <p:nvPr/>
          </p:nvSpPr>
          <p:spPr>
            <a:xfrm>
              <a:off x="0" y="4653136"/>
              <a:ext cx="4511824" cy="1512168"/>
            </a:xfrm>
            <a:prstGeom prst="rect">
              <a:avLst/>
            </a:prstGeom>
            <a:solidFill>
              <a:srgbClr val="929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E46792BC-4F92-67EC-9CA8-A416B790C885}"/>
                </a:ext>
              </a:extLst>
            </p:cNvPr>
            <p:cNvSpPr txBox="1"/>
            <p:nvPr/>
          </p:nvSpPr>
          <p:spPr>
            <a:xfrm>
              <a:off x="166337" y="4790182"/>
              <a:ext cx="4281621" cy="1231106"/>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1" i="0" u="none" strike="noStrike" kern="1200" cap="none" spc="0" normalizeH="0" baseline="0" noProof="0" dirty="0">
                  <a:ln>
                    <a:noFill/>
                  </a:ln>
                  <a:solidFill>
                    <a:srgbClr val="2F2F2F"/>
                  </a:solidFill>
                  <a:effectLst/>
                  <a:uLnTx/>
                  <a:uFillTx/>
                  <a:latin typeface="Arial"/>
                  <a:ea typeface="+mn-ea"/>
                  <a:cs typeface="+mn-cs"/>
                </a:rPr>
                <a:t> Documents</a:t>
              </a:r>
              <a:r>
                <a:rPr kumimoji="0" lang="en-CH" sz="1600" b="0" i="0" u="none" strike="noStrike" kern="1200" cap="none" spc="0" normalizeH="0" baseline="0" noProof="0" dirty="0">
                  <a:ln>
                    <a:noFill/>
                  </a:ln>
                  <a:solidFill>
                    <a:srgbClr val="2F2F2F"/>
                  </a:solidFill>
                  <a:effectLst/>
                  <a:uLnTx/>
                  <a:uFillTx/>
                  <a:latin typeface="Arial"/>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Mid-term report </a:t>
              </a:r>
              <a:r>
                <a:rPr kumimoji="0" lang="en-CH" sz="1500" b="0" i="0" u="none" strike="noStrike" kern="1200" cap="none" spc="0" normalizeH="0" baseline="0" noProof="0" dirty="0">
                  <a:ln>
                    <a:noFill/>
                  </a:ln>
                  <a:solidFill>
                    <a:srgbClr val="2F2F2F"/>
                  </a:solidFill>
                  <a:effectLst/>
                  <a:uLnTx/>
                  <a:uFillTx/>
                  <a:latin typeface="Arial"/>
                  <a:ea typeface="+mn-ea"/>
                  <a:cs typeface="+mn-cs"/>
                </a:rPr>
                <a:t>(all deliverables except D7) </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Executive Summary of mid-term report</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Updated cost assessment </a:t>
              </a:r>
              <a:r>
                <a:rPr kumimoji="0" lang="en-CH" sz="1500" b="0" i="0" u="none" strike="noStrike" kern="1200" cap="none" spc="0" normalizeH="0" baseline="0" noProof="0" dirty="0">
                  <a:ln>
                    <a:noFill/>
                  </a:ln>
                  <a:solidFill>
                    <a:srgbClr val="2F2F2F"/>
                  </a:solidFill>
                  <a:effectLst/>
                  <a:uLnTx/>
                  <a:uFillTx/>
                  <a:latin typeface="Arial"/>
                  <a:ea typeface="+mn-ea"/>
                  <a:cs typeface="+mn-cs"/>
                </a:rPr>
                <a:t>(D7)</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Funding model </a:t>
              </a:r>
              <a:r>
                <a:rPr kumimoji="0" lang="en-CH" sz="1500" b="0" i="0" u="none" strike="noStrike" kern="1200" cap="none" spc="0" normalizeH="0" baseline="0" noProof="0" dirty="0">
                  <a:ln>
                    <a:noFill/>
                  </a:ln>
                  <a:solidFill>
                    <a:srgbClr val="2F2F2F"/>
                  </a:solidFill>
                  <a:effectLst/>
                  <a:uLnTx/>
                  <a:uFillTx/>
                  <a:latin typeface="Arial"/>
                  <a:ea typeface="+mn-ea"/>
                  <a:cs typeface="+mn-cs"/>
                </a:rPr>
                <a:t>(D7)</a:t>
              </a:r>
            </a:p>
          </p:txBody>
        </p:sp>
      </p:grpSp>
      <p:grpSp>
        <p:nvGrpSpPr>
          <p:cNvPr id="10" name="Group 9">
            <a:extLst>
              <a:ext uri="{FF2B5EF4-FFF2-40B4-BE49-F238E27FC236}">
                <a16:creationId xmlns:a16="http://schemas.microsoft.com/office/drawing/2014/main" id="{04701C7F-40B6-29FC-DB44-F719CD981D2A}"/>
              </a:ext>
            </a:extLst>
          </p:cNvPr>
          <p:cNvGrpSpPr/>
          <p:nvPr/>
        </p:nvGrpSpPr>
        <p:grpSpPr>
          <a:xfrm>
            <a:off x="4878174" y="4589742"/>
            <a:ext cx="7272808" cy="1530751"/>
            <a:chOff x="4799856" y="4737630"/>
            <a:chExt cx="7272808" cy="1530751"/>
          </a:xfrm>
        </p:grpSpPr>
        <p:sp>
          <p:nvSpPr>
            <p:cNvPr id="11" name="Rectangle 10">
              <a:extLst>
                <a:ext uri="{FF2B5EF4-FFF2-40B4-BE49-F238E27FC236}">
                  <a16:creationId xmlns:a16="http://schemas.microsoft.com/office/drawing/2014/main" id="{CD80BA4B-107A-8BB8-401E-E0E1244E6078}"/>
                </a:ext>
              </a:extLst>
            </p:cNvPr>
            <p:cNvSpPr/>
            <p:nvPr/>
          </p:nvSpPr>
          <p:spPr>
            <a:xfrm>
              <a:off x="4799856" y="4737630"/>
              <a:ext cx="7272808" cy="1530751"/>
            </a:xfrm>
            <a:prstGeom prst="rect">
              <a:avLst/>
            </a:prstGeom>
            <a:solidFill>
              <a:srgbClr val="9411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TextBox 11">
              <a:extLst>
                <a:ext uri="{FF2B5EF4-FFF2-40B4-BE49-F238E27FC236}">
                  <a16:creationId xmlns:a16="http://schemas.microsoft.com/office/drawing/2014/main" id="{1EEC57D5-F2C7-2C9C-B833-5A40B829FB10}"/>
                </a:ext>
              </a:extLst>
            </p:cNvPr>
            <p:cNvSpPr txBox="1"/>
            <p:nvPr/>
          </p:nvSpPr>
          <p:spPr>
            <a:xfrm>
              <a:off x="4984694" y="4869160"/>
              <a:ext cx="6871946" cy="1231106"/>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1" i="0" u="none" strike="noStrike" kern="1200" cap="none" spc="0" normalizeH="0" baseline="0" noProof="0" dirty="0">
                  <a:ln>
                    <a:noFill/>
                  </a:ln>
                  <a:solidFill>
                    <a:srgbClr val="2F2F2F"/>
                  </a:solidFill>
                  <a:effectLst/>
                  <a:uLnTx/>
                  <a:uFillTx/>
                  <a:latin typeface="Arial"/>
                  <a:ea typeface="+mn-ea"/>
                  <a:cs typeface="+mn-cs"/>
                </a:rPr>
                <a:t> Review</a:t>
              </a:r>
              <a:r>
                <a:rPr kumimoji="0" lang="en-CH" sz="1600" b="0" i="0" u="none" strike="noStrike" kern="1200" cap="none" spc="0" normalizeH="0" baseline="0" noProof="0" dirty="0">
                  <a:ln>
                    <a:noFill/>
                  </a:ln>
                  <a:solidFill>
                    <a:srgbClr val="2F2F2F"/>
                  </a:solidFill>
                  <a:effectLst/>
                  <a:uLnTx/>
                  <a:uFillTx/>
                  <a:latin typeface="Arial"/>
                  <a:ea typeface="+mn-ea"/>
                  <a:cs typeface="+mn-cs"/>
                </a:rPr>
                <a:t> process:</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Oct 2023: Scientific Advisory Committee </a:t>
              </a:r>
              <a:r>
                <a:rPr kumimoji="0" lang="en-CH" sz="1500" b="0" i="0" u="none" strike="noStrike" kern="1200" cap="none" spc="0" normalizeH="0" baseline="0" noProof="0" dirty="0">
                  <a:ln>
                    <a:noFill/>
                  </a:ln>
                  <a:solidFill>
                    <a:srgbClr val="2F2F2F"/>
                  </a:solidFill>
                  <a:effectLst/>
                  <a:uLnTx/>
                  <a:uFillTx/>
                  <a:latin typeface="Arial"/>
                  <a:ea typeface="+mn-ea"/>
                  <a:cs typeface="+mn-cs"/>
                </a:rPr>
                <a:t>(scientific and technical aspects)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     and Cost Review Panel </a:t>
              </a:r>
              <a:r>
                <a:rPr kumimoji="0" lang="en-CH" sz="1500" b="0" i="0" u="none" strike="noStrike" kern="1200" cap="none" spc="0" normalizeH="0" baseline="0" noProof="0" dirty="0">
                  <a:ln>
                    <a:noFill/>
                  </a:ln>
                  <a:solidFill>
                    <a:srgbClr val="2F2F2F"/>
                  </a:solidFill>
                  <a:effectLst/>
                  <a:uLnTx/>
                  <a:uFillTx/>
                  <a:latin typeface="Arial"/>
                  <a:ea typeface="+mn-ea"/>
                  <a:cs typeface="+mn-cs"/>
                </a:rPr>
                <a:t>(ad hoc committee; cost and financial aspects)</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Nov 2023: SPC and FC</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2 Feb 2024: Council</a:t>
              </a:r>
            </a:p>
          </p:txBody>
        </p:sp>
      </p:grpSp>
      <p:sp>
        <p:nvSpPr>
          <p:cNvPr id="13" name="TextBox 12">
            <a:extLst>
              <a:ext uri="{FF2B5EF4-FFF2-40B4-BE49-F238E27FC236}">
                <a16:creationId xmlns:a16="http://schemas.microsoft.com/office/drawing/2014/main" id="{CA939E56-A3F9-69A6-712C-3DEC55F737D3}"/>
              </a:ext>
            </a:extLst>
          </p:cNvPr>
          <p:cNvSpPr txBox="1"/>
          <p:nvPr/>
        </p:nvSpPr>
        <p:spPr>
          <a:xfrm>
            <a:off x="9376690" y="3436742"/>
            <a:ext cx="2607496" cy="9848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941100"/>
                </a:solidFill>
                <a:effectLst/>
                <a:uLnTx/>
                <a:uFillTx/>
                <a:latin typeface="Arial"/>
                <a:ea typeface="+mn-ea"/>
                <a:cs typeface="+mn-cs"/>
              </a:rPr>
              <a:t>Many thanks to the SAC</a:t>
            </a:r>
            <a:r>
              <a:rPr kumimoji="0" lang="en-US" sz="1600" b="0" i="0" u="none" strike="noStrike" kern="1200" cap="none" spc="0" normalizeH="0" baseline="0" noProof="0" dirty="0">
                <a:ln>
                  <a:noFill/>
                </a:ln>
                <a:solidFill>
                  <a:srgbClr val="941100"/>
                </a:solidFill>
                <a:effectLst/>
                <a:uLnTx/>
                <a:uFillTx/>
                <a:latin typeface="Arial"/>
                <a:ea typeface="+mn-ea"/>
                <a:cs typeface="+mn-cs"/>
              </a:rPr>
              <a:t>,</a:t>
            </a:r>
            <a:r>
              <a:rPr kumimoji="0" lang="en-CH" sz="1600" b="0" i="0" u="none" strike="noStrike" kern="1200" cap="none" spc="0" normalizeH="0" baseline="0" noProof="0" dirty="0">
                <a:ln>
                  <a:noFill/>
                </a:ln>
                <a:solidFill>
                  <a:srgbClr val="941100"/>
                </a:solidFill>
                <a:effectLst/>
                <a:uLnTx/>
                <a:uFillTx/>
                <a:latin typeface="Arial"/>
                <a:ea typeface="+mn-ea"/>
                <a:cs typeface="+mn-cs"/>
              </a:rPr>
              <a:t> CRP</a:t>
            </a:r>
            <a:r>
              <a:rPr kumimoji="0" lang="en-US" sz="1600" b="0" i="0" u="none" strike="noStrike" kern="1200" cap="none" spc="0" normalizeH="0" baseline="0" noProof="0" dirty="0">
                <a:ln>
                  <a:noFill/>
                </a:ln>
                <a:solidFill>
                  <a:srgbClr val="941100"/>
                </a:solidFill>
                <a:effectLst/>
                <a:uLnTx/>
                <a:uFillTx/>
                <a:latin typeface="Arial"/>
                <a:ea typeface="+mn-ea"/>
                <a:cs typeface="+mn-cs"/>
              </a:rPr>
              <a:t>, SPC, FC and the Council </a:t>
            </a:r>
            <a:r>
              <a:rPr kumimoji="0" lang="en-CH" sz="1600" b="0" i="0" u="none" strike="noStrike" kern="1200" cap="none" spc="0" normalizeH="0" baseline="0" noProof="0" dirty="0">
                <a:ln>
                  <a:noFill/>
                </a:ln>
                <a:solidFill>
                  <a:srgbClr val="941100"/>
                </a:solidFill>
                <a:effectLst/>
                <a:uLnTx/>
                <a:uFillTx/>
                <a:latin typeface="Arial"/>
                <a:ea typeface="+mn-ea"/>
                <a:cs typeface="+mn-cs"/>
              </a:rPr>
              <a:t>for the very useful </a:t>
            </a:r>
            <a:r>
              <a:rPr kumimoji="0" lang="en-GB" sz="1600" b="0" i="0" u="none" strike="noStrike" kern="1200" cap="none" spc="0" normalizeH="0" baseline="0" noProof="0" dirty="0">
                <a:ln>
                  <a:noFill/>
                </a:ln>
                <a:solidFill>
                  <a:srgbClr val="941100"/>
                </a:solidFill>
                <a:effectLst/>
                <a:uLnTx/>
                <a:uFillTx/>
                <a:latin typeface="Arial"/>
                <a:ea typeface="+mn-ea"/>
                <a:cs typeface="+mn-cs"/>
              </a:rPr>
              <a:t>r</a:t>
            </a:r>
            <a:r>
              <a:rPr kumimoji="0" lang="en-CH" sz="1600" b="0" i="0" u="none" strike="noStrike" kern="1200" cap="none" spc="0" normalizeH="0" baseline="0" noProof="0" dirty="0">
                <a:ln>
                  <a:noFill/>
                </a:ln>
                <a:solidFill>
                  <a:srgbClr val="941100"/>
                </a:solidFill>
                <a:effectLst/>
                <a:uLnTx/>
                <a:uFillTx/>
                <a:latin typeface="Arial"/>
                <a:ea typeface="+mn-ea"/>
                <a:cs typeface="+mn-cs"/>
              </a:rPr>
              <a:t>eviews!</a:t>
            </a:r>
          </a:p>
        </p:txBody>
      </p:sp>
      <p:grpSp>
        <p:nvGrpSpPr>
          <p:cNvPr id="14" name="Group 13">
            <a:extLst>
              <a:ext uri="{FF2B5EF4-FFF2-40B4-BE49-F238E27FC236}">
                <a16:creationId xmlns:a16="http://schemas.microsoft.com/office/drawing/2014/main" id="{240CD064-67E8-6A0D-1AE8-F1617D62FDD2}"/>
              </a:ext>
            </a:extLst>
          </p:cNvPr>
          <p:cNvGrpSpPr/>
          <p:nvPr/>
        </p:nvGrpSpPr>
        <p:grpSpPr>
          <a:xfrm>
            <a:off x="207814" y="1775331"/>
            <a:ext cx="6336704" cy="2570222"/>
            <a:chOff x="1343473" y="1899995"/>
            <a:chExt cx="6336704" cy="2570222"/>
          </a:xfrm>
        </p:grpSpPr>
        <p:sp>
          <p:nvSpPr>
            <p:cNvPr id="15" name="Rectangle 14">
              <a:extLst>
                <a:ext uri="{FF2B5EF4-FFF2-40B4-BE49-F238E27FC236}">
                  <a16:creationId xmlns:a16="http://schemas.microsoft.com/office/drawing/2014/main" id="{2E41E08E-35F7-5414-009C-FA744E822E81}"/>
                </a:ext>
              </a:extLst>
            </p:cNvPr>
            <p:cNvSpPr/>
            <p:nvPr/>
          </p:nvSpPr>
          <p:spPr>
            <a:xfrm>
              <a:off x="1343473" y="1899995"/>
              <a:ext cx="6336704" cy="2570222"/>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6598191F-265C-D13D-48E6-5116BD0F38EE}"/>
                </a:ext>
              </a:extLst>
            </p:cNvPr>
            <p:cNvSpPr txBox="1"/>
            <p:nvPr/>
          </p:nvSpPr>
          <p:spPr>
            <a:xfrm>
              <a:off x="1559496" y="2047780"/>
              <a:ext cx="5943935" cy="2215991"/>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1" i="0" u="none" strike="noStrike" kern="1200" cap="none" spc="0" normalizeH="0" baseline="0" noProof="0" dirty="0">
                  <a:ln>
                    <a:noFill/>
                  </a:ln>
                  <a:solidFill>
                    <a:srgbClr val="2F2F2F"/>
                  </a:solidFill>
                  <a:effectLst/>
                  <a:uLnTx/>
                  <a:uFillTx/>
                  <a:latin typeface="Arial"/>
                  <a:ea typeface="+mn-ea"/>
                  <a:cs typeface="+mn-cs"/>
                </a:rPr>
                <a:t> Deliverables</a:t>
              </a:r>
              <a:r>
                <a:rPr kumimoji="0" lang="en-CH" sz="1600" b="0" i="0" u="none" strike="noStrike" kern="1200" cap="none" spc="0" normalizeH="0" baseline="0" noProof="0" dirty="0">
                  <a:ln>
                    <a:noFill/>
                  </a:ln>
                  <a:solidFill>
                    <a:srgbClr val="2F2F2F"/>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 D1 : Definition of the baseline scenario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 D2 : Civil engineering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 D3 : </a:t>
              </a:r>
              <a:r>
                <a:rPr kumimoji="0" lang="en-GB" sz="1600" b="0" i="0" u="none" strike="noStrike" kern="1200" cap="none" spc="0" normalizeH="0" baseline="0" noProof="0" dirty="0">
                  <a:ln>
                    <a:noFill/>
                  </a:ln>
                  <a:solidFill>
                    <a:srgbClr val="2F2F2F"/>
                  </a:solidFill>
                  <a:effectLst/>
                  <a:uLnTx/>
                  <a:uFillTx/>
                  <a:latin typeface="Arial"/>
                  <a:ea typeface="+mn-ea"/>
                  <a:cs typeface="+mn-cs"/>
                </a:rPr>
                <a:t>Processes and implementation studies with the Host States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D4 : Technical infrastructure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D5 : FCC-</a:t>
              </a:r>
              <a:r>
                <a:rPr kumimoji="0" lang="en-GB" sz="1600" b="0" i="0" u="none" strike="noStrike" kern="1200" cap="none" spc="0" normalizeH="0" baseline="0" noProof="0" dirty="0" err="1">
                  <a:ln>
                    <a:noFill/>
                  </a:ln>
                  <a:solidFill>
                    <a:srgbClr val="2F2F2F"/>
                  </a:solidFill>
                  <a:effectLst/>
                  <a:uLnTx/>
                  <a:uFillTx/>
                  <a:latin typeface="Arial"/>
                  <a:ea typeface="+mn-ea"/>
                  <a:cs typeface="+mn-cs"/>
                </a:rPr>
                <a:t>ee</a:t>
              </a:r>
              <a:r>
                <a:rPr kumimoji="0" lang="en-GB" sz="1600" b="0" i="0" u="none" strike="noStrike" kern="1200" cap="none" spc="0" normalizeH="0" baseline="0" noProof="0" dirty="0">
                  <a:ln>
                    <a:noFill/>
                  </a:ln>
                  <a:solidFill>
                    <a:srgbClr val="2F2F2F"/>
                  </a:solidFill>
                  <a:effectLst/>
                  <a:uLnTx/>
                  <a:uFillTx/>
                  <a:latin typeface="Arial"/>
                  <a:ea typeface="+mn-ea"/>
                  <a:cs typeface="+mn-cs"/>
                </a:rPr>
                <a:t> accelerator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D6:  FCC-</a:t>
              </a:r>
              <a:r>
                <a:rPr kumimoji="0" lang="en-GB" sz="1600" b="0" i="0" u="none" strike="noStrike" kern="1200" cap="none" spc="0" normalizeH="0" baseline="0" noProof="0" dirty="0" err="1">
                  <a:ln>
                    <a:noFill/>
                  </a:ln>
                  <a:solidFill>
                    <a:srgbClr val="2F2F2F"/>
                  </a:solidFill>
                  <a:effectLst/>
                  <a:uLnTx/>
                  <a:uFillTx/>
                  <a:latin typeface="Arial"/>
                  <a:ea typeface="+mn-ea"/>
                  <a:cs typeface="+mn-cs"/>
                </a:rPr>
                <a:t>hh</a:t>
              </a:r>
              <a:r>
                <a:rPr kumimoji="0" lang="en-GB" sz="1600" b="0" i="0" u="none" strike="noStrike" kern="1200" cap="none" spc="0" normalizeH="0" baseline="0" noProof="0" dirty="0">
                  <a:ln>
                    <a:noFill/>
                  </a:ln>
                  <a:solidFill>
                    <a:srgbClr val="2F2F2F"/>
                  </a:solidFill>
                  <a:effectLst/>
                  <a:uLnTx/>
                  <a:uFillTx/>
                  <a:latin typeface="Arial"/>
                  <a:ea typeface="+mn-ea"/>
                  <a:cs typeface="+mn-cs"/>
                </a:rPr>
                <a:t> accelerator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D7:  Project cost and financial feasibility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D8:  Physics, experiments and detectors</a:t>
              </a:r>
            </a:p>
          </p:txBody>
        </p:sp>
      </p:grpSp>
      <p:pic>
        <p:nvPicPr>
          <p:cNvPr id="17" name="Google Shape;148;p25">
            <a:extLst>
              <a:ext uri="{FF2B5EF4-FFF2-40B4-BE49-F238E27FC236}">
                <a16:creationId xmlns:a16="http://schemas.microsoft.com/office/drawing/2014/main" id="{6D1D8DD8-CC81-9CB5-43DD-98B9A87D1C0E}"/>
              </a:ext>
            </a:extLst>
          </p:cNvPr>
          <p:cNvPicPr preferRelativeResize="0">
            <a:picLocks noChangeAspect="1"/>
          </p:cNvPicPr>
          <p:nvPr/>
        </p:nvPicPr>
        <p:blipFill rotWithShape="1">
          <a:blip r:embed="rId4">
            <a:alphaModFix/>
          </a:blip>
          <a:srcRect l="8986" t="2087" r="10391" b="6142"/>
          <a:stretch/>
        </p:blipFill>
        <p:spPr>
          <a:xfrm>
            <a:off x="6778198" y="1663366"/>
            <a:ext cx="2252438" cy="2839624"/>
          </a:xfrm>
          <a:prstGeom prst="rect">
            <a:avLst/>
          </a:prstGeom>
          <a:noFill/>
          <a:ln w="12700">
            <a:solidFill>
              <a:schemeClr val="tx1"/>
            </a:solidFill>
          </a:ln>
        </p:spPr>
      </p:pic>
      <p:sp>
        <p:nvSpPr>
          <p:cNvPr id="18" name="Google Shape;141;p25">
            <a:extLst>
              <a:ext uri="{FF2B5EF4-FFF2-40B4-BE49-F238E27FC236}">
                <a16:creationId xmlns:a16="http://schemas.microsoft.com/office/drawing/2014/main" id="{07B1E7B0-C7E4-6730-17D2-ADF506BC1853}"/>
              </a:ext>
            </a:extLst>
          </p:cNvPr>
          <p:cNvSpPr txBox="1"/>
          <p:nvPr/>
        </p:nvSpPr>
        <p:spPr>
          <a:xfrm>
            <a:off x="9264316" y="1607811"/>
            <a:ext cx="2594800" cy="1295899"/>
          </a:xfrm>
          <a:prstGeom prst="rect">
            <a:avLst/>
          </a:prstGeom>
          <a:noFill/>
          <a:ln>
            <a:noFill/>
          </a:ln>
        </p:spPr>
        <p:txBody>
          <a:bodyPr spcFirstLastPara="1" wrap="square" lIns="121900" tIns="121900" rIns="121900" bIns="1219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1800" b="1" i="0" u="none" strike="noStrike" kern="1200" cap="none" spc="0" normalizeH="0" baseline="0" noProof="0" dirty="0">
                <a:ln>
                  <a:noFill/>
                </a:ln>
                <a:solidFill>
                  <a:srgbClr val="0F124A"/>
                </a:solidFill>
                <a:effectLst/>
                <a:uLnTx/>
                <a:uFillTx/>
                <a:latin typeface="Arial"/>
                <a:ea typeface="+mn-ea"/>
                <a:cs typeface="+mn-cs"/>
              </a:rPr>
              <a:t>Full Report </a:t>
            </a:r>
            <a:endParaRPr kumimoji="0" sz="1800" b="1"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1500" b="0" i="0" u="none" strike="noStrike" kern="1200" cap="none" spc="0" normalizeH="0" baseline="0" noProof="0" dirty="0">
                <a:ln>
                  <a:noFill/>
                </a:ln>
                <a:solidFill>
                  <a:srgbClr val="202124"/>
                </a:solidFill>
                <a:effectLst/>
                <a:highlight>
                  <a:srgbClr val="FFFFFF"/>
                </a:highlight>
                <a:uLnTx/>
                <a:uFillTx/>
                <a:latin typeface="Arial"/>
                <a:ea typeface="+mn-ea"/>
                <a:cs typeface="+mn-cs"/>
              </a:rPr>
              <a:t>8 Chapters/Deliverables </a:t>
            </a:r>
            <a:endParaRPr kumimoji="0" sz="1500" b="0" i="0" u="none" strike="noStrike" kern="1200" cap="none" spc="0" normalizeH="0" baseline="0" noProof="0" dirty="0">
              <a:ln>
                <a:noFill/>
              </a:ln>
              <a:solidFill>
                <a:srgbClr val="202124"/>
              </a:solidFill>
              <a:effectLst/>
              <a:highlight>
                <a:srgbClr val="FFFFFF"/>
              </a:highligh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1500" b="0" i="0" u="none" strike="noStrike" kern="1200" cap="none" spc="0" normalizeH="0" baseline="0" noProof="0" dirty="0">
                <a:ln>
                  <a:noFill/>
                </a:ln>
                <a:solidFill>
                  <a:srgbClr val="202124"/>
                </a:solidFill>
                <a:effectLst/>
                <a:highlight>
                  <a:srgbClr val="FFFFFF"/>
                </a:highlight>
                <a:uLnTx/>
                <a:uFillTx/>
                <a:latin typeface="Arial"/>
                <a:ea typeface="+mn-ea"/>
                <a:cs typeface="+mn-cs"/>
              </a:rPr>
              <a:t>~ 700pp document</a:t>
            </a:r>
            <a:endParaRPr kumimoji="0" sz="1500" b="0" i="0" u="none" strike="noStrike" kern="1200" cap="none" spc="0" normalizeH="0" baseline="0" noProof="0" dirty="0">
              <a:ln>
                <a:noFill/>
              </a:ln>
              <a:solidFill>
                <a:srgbClr val="202124"/>
              </a:solidFill>
              <a:effectLst/>
              <a:highlight>
                <a:srgbClr val="FFFFFF"/>
              </a:highligh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1500" b="0" i="0" u="none" strike="noStrike" kern="1200" cap="none" spc="0" normalizeH="0" baseline="0" noProof="0" dirty="0">
                <a:ln>
                  <a:noFill/>
                </a:ln>
                <a:solidFill>
                  <a:srgbClr val="202124"/>
                </a:solidFill>
                <a:effectLst/>
                <a:highlight>
                  <a:srgbClr val="FFFFFF"/>
                </a:highlight>
                <a:uLnTx/>
                <a:uFillTx/>
                <a:latin typeface="Arial"/>
                <a:ea typeface="+mn-ea"/>
                <a:cs typeface="+mn-cs"/>
              </a:rPr>
              <a:t>~ 16 editors</a:t>
            </a:r>
            <a:endParaRPr kumimoji="0" sz="1500" b="0" i="0" u="none" strike="noStrike" kern="1200" cap="none" spc="0" normalizeH="0" baseline="0" noProof="0" dirty="0">
              <a:ln>
                <a:noFill/>
              </a:ln>
              <a:solidFill>
                <a:srgbClr val="202124"/>
              </a:solidFill>
              <a:effectLst/>
              <a:highlight>
                <a:srgbClr val="FFFFFF"/>
              </a:highligh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1500" b="0" i="0" u="none" strike="noStrike" kern="1200" cap="none" spc="0" normalizeH="0" baseline="0" noProof="0" dirty="0">
                <a:ln>
                  <a:noFill/>
                </a:ln>
                <a:solidFill>
                  <a:srgbClr val="202124"/>
                </a:solidFill>
                <a:effectLst/>
                <a:highlight>
                  <a:srgbClr val="FFFFFF"/>
                </a:highlight>
                <a:uLnTx/>
                <a:uFillTx/>
                <a:latin typeface="Arial"/>
                <a:ea typeface="+mn-ea"/>
                <a:cs typeface="+mn-cs"/>
              </a:rPr>
              <a:t>~ 500 contributors</a:t>
            </a:r>
            <a:endParaRPr kumimoji="0" sz="1500" b="0" i="0" u="none" strike="noStrike" kern="1200" cap="none" spc="0" normalizeH="0" baseline="0" noProof="0" dirty="0">
              <a:ln>
                <a:noFill/>
              </a:ln>
              <a:solidFill>
                <a:srgbClr val="202124"/>
              </a:solidFill>
              <a:effectLst/>
              <a:highlight>
                <a:srgbClr val="FFFFFF"/>
              </a:highligh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202124"/>
              </a:solidFill>
              <a:effectLst/>
              <a:highlight>
                <a:srgbClr val="FFFFFF"/>
              </a:highlight>
              <a:uLnTx/>
              <a:uFillTx/>
              <a:latin typeface="Arial"/>
              <a:ea typeface="+mn-ea"/>
              <a:cs typeface="+mn-cs"/>
            </a:endParaRPr>
          </a:p>
        </p:txBody>
      </p:sp>
      <p:sp>
        <p:nvSpPr>
          <p:cNvPr id="3" name="TextBox 2">
            <a:extLst>
              <a:ext uri="{FF2B5EF4-FFF2-40B4-BE49-F238E27FC236}">
                <a16:creationId xmlns:a16="http://schemas.microsoft.com/office/drawing/2014/main" id="{71B4ADDA-1CA5-0F63-18FC-491EAC0CF55D}"/>
              </a:ext>
            </a:extLst>
          </p:cNvPr>
          <p:cNvSpPr txBox="1"/>
          <p:nvPr/>
        </p:nvSpPr>
        <p:spPr>
          <a:xfrm>
            <a:off x="7936714" y="6245486"/>
            <a:ext cx="4176143" cy="527067"/>
          </a:xfrm>
          <a:prstGeom prst="rect">
            <a:avLst/>
          </a:prstGeom>
          <a:solidFill>
            <a:srgbClr val="0000CC"/>
          </a:solidFill>
        </p:spPr>
        <p:txBody>
          <a:bodyPr wrap="none" rtlCol="0">
            <a:spAutoFit/>
          </a:bodyPr>
          <a:lstStyle/>
          <a:p>
            <a:pPr marL="0" marR="0" lvl="0" indent="0" algn="ctr" defTabSz="914400" rtl="0" eaLnBrk="1" fontAlgn="auto" latinLnBrk="0" hangingPunct="1">
              <a:lnSpc>
                <a:spcPts val="37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00"/>
                </a:solidFill>
                <a:effectLst/>
                <a:uLnTx/>
                <a:uFillTx/>
                <a:latin typeface="Calibri" panose="020F0502020204030204" pitchFamily="34" charset="0"/>
                <a:ea typeface="Calibri" panose="020F0502020204030204" pitchFamily="34" charset="0"/>
                <a:cs typeface="Calibri" panose="020F0502020204030204" pitchFamily="34" charset="0"/>
              </a:rPr>
              <a:t>→</a:t>
            </a:r>
            <a:r>
              <a:rPr kumimoji="0" lang="en-US" sz="2400" b="1" i="0" u="none" strike="noStrike" kern="1200" cap="none" spc="0" normalizeH="0" baseline="0" noProof="0" dirty="0">
                <a:ln>
                  <a:noFill/>
                </a:ln>
                <a:solidFill>
                  <a:srgbClr val="FFFF00"/>
                </a:solidFill>
                <a:effectLst/>
                <a:uLnTx/>
                <a:uFillTx/>
                <a:latin typeface="Arial"/>
                <a:ea typeface="+mn-ea"/>
                <a:cs typeface="+mn-cs"/>
              </a:rPr>
              <a:t>70-80 recommendations </a:t>
            </a:r>
            <a:endParaRPr kumimoji="0" lang="en-GB" sz="2400" b="1" i="0" u="none" strike="noStrike" kern="1200" cap="none" spc="0" normalizeH="0" baseline="0" noProof="0" dirty="0">
              <a:ln>
                <a:noFill/>
              </a:ln>
              <a:solidFill>
                <a:srgbClr val="FFFF00"/>
              </a:solidFill>
              <a:effectLst/>
              <a:uLnTx/>
              <a:uFillTx/>
              <a:latin typeface="Arial"/>
              <a:ea typeface="+mn-ea"/>
              <a:cs typeface="+mn-cs"/>
            </a:endParaRPr>
          </a:p>
        </p:txBody>
      </p:sp>
      <p:sp>
        <p:nvSpPr>
          <p:cNvPr id="19" name="TextBox 18">
            <a:extLst>
              <a:ext uri="{FF2B5EF4-FFF2-40B4-BE49-F238E27FC236}">
                <a16:creationId xmlns:a16="http://schemas.microsoft.com/office/drawing/2014/main" id="{0AFB7286-78E6-A1DA-B597-81BDAE9360BF}"/>
              </a:ext>
            </a:extLst>
          </p:cNvPr>
          <p:cNvSpPr txBox="1"/>
          <p:nvPr/>
        </p:nvSpPr>
        <p:spPr>
          <a:xfrm>
            <a:off x="587758" y="6256656"/>
            <a:ext cx="6657592" cy="518219"/>
          </a:xfrm>
          <a:prstGeom prst="rect">
            <a:avLst/>
          </a:prstGeom>
          <a:noFill/>
          <a:ln w="60325">
            <a:solidFill>
              <a:srgbClr val="FF0000"/>
            </a:solidFill>
          </a:ln>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0000"/>
                </a:solidFill>
                <a:effectLst/>
                <a:uLnTx/>
                <a:uFillTx/>
                <a:latin typeface="Arial"/>
                <a:ea typeface="+mn-ea"/>
                <a:cs typeface="+mn-cs"/>
              </a:rPr>
              <a:t>All deliverables met, no technical showstoppers</a:t>
            </a:r>
            <a:endParaRPr kumimoji="0" lang="en-GB" sz="2400" b="0" i="0" u="none" strike="noStrike" kern="1200" cap="none" spc="0" normalizeH="0" baseline="0" noProof="0" dirty="0">
              <a:ln>
                <a:noFill/>
              </a:ln>
              <a:solidFill>
                <a:srgbClr val="FF0000"/>
              </a:solidFill>
              <a:effectLst/>
              <a:uLnTx/>
              <a:uFillTx/>
              <a:latin typeface="Arial"/>
              <a:ea typeface="+mn-ea"/>
              <a:cs typeface="+mn-cs"/>
            </a:endParaRPr>
          </a:p>
        </p:txBody>
      </p:sp>
    </p:spTree>
    <p:extLst>
      <p:ext uri="{BB962C8B-B14F-4D97-AF65-F5344CB8AC3E}">
        <p14:creationId xmlns:p14="http://schemas.microsoft.com/office/powerpoint/2010/main" val="209706565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A73DF6-3828-4943-B3CE-95D1DA6203D1}"/>
              </a:ext>
            </a:extLst>
          </p:cNvPr>
          <p:cNvSpPr txBox="1"/>
          <p:nvPr/>
        </p:nvSpPr>
        <p:spPr>
          <a:xfrm>
            <a:off x="108066" y="612844"/>
            <a:ext cx="12056726" cy="504753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endParaRPr kumimoji="0" lang="en-CH"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demonstration of the </a:t>
            </a:r>
            <a:r>
              <a:rPr kumimoji="0" lang="en-US" sz="1800" b="0" i="0" u="none" strike="noStrike" kern="1200" cap="none" spc="0" normalizeH="0" baseline="0" noProof="0" dirty="0">
                <a:ln>
                  <a:noFill/>
                </a:ln>
                <a:solidFill>
                  <a:srgbClr val="0432FF"/>
                </a:solidFill>
                <a:effectLst/>
                <a:uLnTx/>
                <a:uFillTx/>
                <a:latin typeface="Calibri" panose="020F0502020204030204"/>
                <a:ea typeface="+mn-ea"/>
                <a:cs typeface="+mn-cs"/>
              </a:rPr>
              <a:t>geological, technical, environmental and administrative feasibility of the tunnel and surface areas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and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optimisation of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placement and layout of the ring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and related infrastructure;</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pursuit,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together with the Host States, of the preparatory administrative processes required for a potential project approval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to identify and remove any showstopper; </a:t>
            </a:r>
          </a:p>
          <a:p>
            <a:pPr marL="285750" marR="0" lvl="0" indent="-285750" algn="l" defTabSz="914400" rtl="0" eaLnBrk="1" fontAlgn="auto" latinLnBrk="0" hangingPunct="1">
              <a:lnSpc>
                <a:spcPct val="100000"/>
              </a:lnSpc>
              <a:spcBef>
                <a:spcPts val="0"/>
              </a:spcBef>
              <a:spcAft>
                <a:spcPts val="1200"/>
              </a:spcAft>
              <a:buClr>
                <a:prstClr val="black"/>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optimisation of the design of the colliders and their injector chains, supported by R&amp;D to develop the needed key technologies</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srgbClr val="4D4D4D">
                    <a:lumMod val="50000"/>
                  </a:srgbClr>
                </a:solidFill>
                <a:effectLst/>
                <a:uLnTx/>
                <a:uFillTx/>
                <a:latin typeface="Calibri" panose="020F0502020204030204"/>
                <a:ea typeface="+mn-ea"/>
                <a:cs typeface="+mn-cs"/>
              </a:rPr>
              <a:t>consolidation of the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physics case and detector concepts </a:t>
            </a:r>
            <a:r>
              <a:rPr kumimoji="0" lang="en-GB" sz="1800" b="0" i="0" u="none" strike="noStrike" kern="1200" cap="none" spc="0" normalizeH="0" baseline="0" noProof="0" dirty="0">
                <a:ln>
                  <a:noFill/>
                </a:ln>
                <a:solidFill>
                  <a:srgbClr val="4D4D4D">
                    <a:lumMod val="50000"/>
                  </a:srgbClr>
                </a:solidFill>
                <a:effectLst/>
                <a:uLnTx/>
                <a:uFillTx/>
                <a:latin typeface="Calibri" panose="020F0502020204030204"/>
                <a:ea typeface="+mn-ea"/>
                <a:cs typeface="+mn-cs"/>
              </a:rPr>
              <a:t>for both colliders</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elaboration of a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sustainable operational model for the colliders and experiments in terms of human and financial resource needs,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as well as </a:t>
            </a:r>
            <a:r>
              <a:rPr kumimoji="0" lang="en-US" sz="1800" b="0" i="0" u="none" strike="noStrike" kern="1200" cap="none" spc="0" normalizeH="0" baseline="0" noProof="0" dirty="0">
                <a:ln>
                  <a:noFill/>
                </a:ln>
                <a:solidFill>
                  <a:srgbClr val="0432FF"/>
                </a:solidFill>
                <a:effectLst/>
                <a:uLnTx/>
                <a:uFillTx/>
                <a:latin typeface="Calibri" panose="020F0502020204030204"/>
                <a:ea typeface="+mn-ea"/>
                <a:cs typeface="+mn-cs"/>
              </a:rPr>
              <a:t>environmental aspects and energy efficiency</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development of a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consolidated cost estimate,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as well as the</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 funding and organisational models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needed to enable the project’s technical design completion, implementation and operation;</a:t>
            </a:r>
          </a:p>
          <a:p>
            <a:pPr marL="285750" marR="0" lvl="0" indent="-285750" algn="l" defTabSz="914400" rtl="0" eaLnBrk="1" fontAlgn="auto" latinLnBrk="0" hangingPunct="1">
              <a:lnSpc>
                <a:spcPct val="100000"/>
              </a:lnSpc>
              <a:spcBef>
                <a:spcPts val="0"/>
              </a:spcBef>
              <a:spcAft>
                <a:spcPts val="1200"/>
              </a:spcAft>
              <a:buClr>
                <a:prstClr val="black"/>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identification of substantial resources from outside CERN’s budget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for the implementation of the first stage of a possible future project (tunnel and FCC-</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ee</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67587" name="TextBox 1">
            <a:extLst>
              <a:ext uri="{FF2B5EF4-FFF2-40B4-BE49-F238E27FC236}">
                <a16:creationId xmlns:a16="http://schemas.microsoft.com/office/drawing/2014/main" id="{4E0D01A0-8170-4512-86E1-F16B167E0822}"/>
              </a:ext>
            </a:extLst>
          </p:cNvPr>
          <p:cNvSpPr txBox="1">
            <a:spLocks noChangeArrowheads="1"/>
          </p:cNvSpPr>
          <p:nvPr/>
        </p:nvSpPr>
        <p:spPr bwMode="auto">
          <a:xfrm>
            <a:off x="1280582" y="5713229"/>
            <a:ext cx="9185976" cy="400110"/>
          </a:xfrm>
          <a:prstGeom prst="rect">
            <a:avLst/>
          </a:prstGeom>
          <a:solidFill>
            <a:srgbClr val="FFFF00"/>
          </a:solidFill>
          <a:ln w="9525">
            <a:solidFill>
              <a:srgbClr val="000000"/>
            </a:solidFill>
            <a:miter lim="800000"/>
            <a:headEnd/>
            <a:tailEnd/>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GB" sz="2000" b="1"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Results will be summarised in a </a:t>
            </a:r>
            <a:r>
              <a:rPr kumimoji="0" lang="en-GB" altLang="en-GB" sz="2000" b="1" i="0" u="none" strike="noStrike" kern="1200" cap="none" spc="0" normalizeH="0" baseline="0" noProof="0" dirty="0">
                <a:ln>
                  <a:noFill/>
                </a:ln>
                <a:solidFill>
                  <a:srgbClr val="0432FF"/>
                </a:solidFill>
                <a:effectLst/>
                <a:uLnTx/>
                <a:uFillTx/>
                <a:latin typeface="Calibri" panose="020F0502020204030204"/>
                <a:ea typeface="+mn-ea"/>
                <a:cs typeface="+mn-cs"/>
                <a:sym typeface="Wingdings" panose="05000000000000000000" pitchFamily="2" charset="2"/>
              </a:rPr>
              <a:t>Feasibility Study Report </a:t>
            </a:r>
            <a:r>
              <a:rPr kumimoji="0" lang="en-GB" altLang="en-GB" sz="2000" b="1"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to be released in March 2025</a:t>
            </a:r>
            <a:endParaRPr kumimoji="0" lang="en-GB" altLang="en-GB" sz="2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itle 1">
            <a:extLst>
              <a:ext uri="{FF2B5EF4-FFF2-40B4-BE49-F238E27FC236}">
                <a16:creationId xmlns:a16="http://schemas.microsoft.com/office/drawing/2014/main" id="{A40E1BE9-F121-4013-B74E-7FB8938F1983}"/>
              </a:ext>
            </a:extLst>
          </p:cNvPr>
          <p:cNvSpPr txBox="1">
            <a:spLocks/>
          </p:cNvSpPr>
          <p:nvPr/>
        </p:nvSpPr>
        <p:spPr>
          <a:xfrm>
            <a:off x="15280" y="-39035"/>
            <a:ext cx="12192000" cy="770698"/>
          </a:xfrm>
          <a:prstGeom prst="rect">
            <a:avLst/>
          </a:prstGeom>
          <a:solidFill>
            <a:srgbClr val="0C377B"/>
          </a:solidFill>
        </p:spPr>
        <p:txBody>
          <a:bodyPr tIns="0" bIns="0" anchor="ctr" anchorCtr="0">
            <a:noAutofit/>
          </a:bodyPr>
          <a:lstStyle>
            <a:defPPr>
              <a:defRPr lang="en-US"/>
            </a:defPPr>
            <a:lvl1pPr marR="0" lvl="0" indent="0" algn="ctr" defTabSz="457200" fontAlgn="auto">
              <a:lnSpc>
                <a:spcPct val="100000"/>
              </a:lnSpc>
              <a:spcBef>
                <a:spcPct val="0"/>
              </a:spcBef>
              <a:spcAft>
                <a:spcPts val="0"/>
              </a:spcAft>
              <a:buClrTx/>
              <a:buSzTx/>
              <a:buFontTx/>
              <a:buNone/>
              <a:tabLst/>
              <a:defRPr kumimoji="0" sz="4000" b="1" i="0" u="none" strike="noStrike" kern="0" cap="none" spc="0" normalizeH="0" baseline="0">
                <a:ln>
                  <a:noFill/>
                </a:ln>
                <a:solidFill>
                  <a:srgbClr val="FFFF00"/>
                </a:solidFill>
                <a:effectLst/>
                <a:uLnTx/>
                <a:uFillTx/>
                <a:latin typeface="Arial" panose="020B0604020202020204" pitchFamily="34" charset="0"/>
                <a:ea typeface="+mj-ea"/>
                <a:cs typeface="Arial" panose="020B0604020202020204" pitchFamily="34" charset="0"/>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                </a:t>
            </a:r>
            <a:r>
              <a:rPr kumimoji="0" lang="en-GB" altLang="en-GB" sz="280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FCC Feasibility Study (2021-2025): high-level objectives</a:t>
            </a:r>
          </a:p>
        </p:txBody>
      </p:sp>
      <p:pic>
        <p:nvPicPr>
          <p:cNvPr id="7" name="Picture 6" descr="A picture containing icon&#10;&#10;Description automatically generated">
            <a:extLst>
              <a:ext uri="{FF2B5EF4-FFF2-40B4-BE49-F238E27FC236}">
                <a16:creationId xmlns:a16="http://schemas.microsoft.com/office/drawing/2014/main" id="{0B7A4B7D-ED83-4777-ABFE-BD43BEB1B90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09" y="19168"/>
            <a:ext cx="1935386" cy="654292"/>
          </a:xfrm>
          <a:prstGeom prst="rect">
            <a:avLst/>
          </a:prstGeom>
        </p:spPr>
      </p:pic>
      <p:sp>
        <p:nvSpPr>
          <p:cNvPr id="8" name="TextBox 7">
            <a:extLst>
              <a:ext uri="{FF2B5EF4-FFF2-40B4-BE49-F238E27FC236}">
                <a16:creationId xmlns:a16="http://schemas.microsoft.com/office/drawing/2014/main" id="{CE6B651C-B92B-43B4-AF36-41AB8EB8A488}"/>
              </a:ext>
            </a:extLst>
          </p:cNvPr>
          <p:cNvSpPr txBox="1"/>
          <p:nvPr/>
        </p:nvSpPr>
        <p:spPr>
          <a:xfrm>
            <a:off x="10686472" y="5753243"/>
            <a:ext cx="14875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F. Gianotti</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380851475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CE underground and surface progress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4" name="TextBox 3">
            <a:extLst>
              <a:ext uri="{FF2B5EF4-FFF2-40B4-BE49-F238E27FC236}">
                <a16:creationId xmlns:a16="http://schemas.microsoft.com/office/drawing/2014/main" id="{6E12BF93-256B-D28C-1C2E-05D5BAE77A06}"/>
              </a:ext>
            </a:extLst>
          </p:cNvPr>
          <p:cNvSpPr txBox="1"/>
          <p:nvPr/>
        </p:nvSpPr>
        <p:spPr>
          <a:xfrm>
            <a:off x="11929" y="1466972"/>
            <a:ext cx="5112652" cy="923330"/>
          </a:xfrm>
          <a:prstGeom prst="rect">
            <a:avLst/>
          </a:prstGeom>
          <a:noFill/>
        </p:spPr>
        <p:txBody>
          <a:bodyPr wrap="square" rtlCol="0">
            <a:spAutoFit/>
          </a:bodyPr>
          <a:lstStyle>
            <a:defPPr>
              <a:defRPr lang="en-US"/>
            </a:defPPr>
            <a:lvl1pPr marL="285750" indent="-285750">
              <a:spcBef>
                <a:spcPts val="600"/>
              </a:spcBef>
              <a:buFont typeface="Arial" panose="020B0604020202020204" pitchFamily="34" charset="0"/>
              <a:buChar char="•"/>
              <a:defRPr b="1"/>
            </a:lvl1pPr>
          </a:lstStyle>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003399"/>
                </a:solidFill>
                <a:effectLst/>
                <a:uLnTx/>
                <a:uFillTx/>
                <a:latin typeface="Calibri" panose="020F0502020204030204"/>
                <a:ea typeface="+mn-ea"/>
                <a:cs typeface="+mn-cs"/>
              </a:rPr>
              <a:t>Full 3D model of all underground structures as basis for costing and scheduling exercises with external consultant.</a:t>
            </a:r>
            <a:endParaRPr kumimoji="0" lang="en-GB" sz="1800" b="1" i="0" u="none" strike="noStrike" kern="1200" cap="none" spc="0" normalizeH="0" baseline="0" noProof="0" dirty="0">
              <a:ln>
                <a:noFill/>
              </a:ln>
              <a:solidFill>
                <a:srgbClr val="003399"/>
              </a:solidFill>
              <a:effectLst/>
              <a:uLnTx/>
              <a:uFillTx/>
              <a:latin typeface="Calibri" panose="020F0502020204030204"/>
              <a:ea typeface="+mn-ea"/>
              <a:cs typeface="+mn-cs"/>
            </a:endParaRPr>
          </a:p>
        </p:txBody>
      </p:sp>
      <p:grpSp>
        <p:nvGrpSpPr>
          <p:cNvPr id="17" name="Group 16">
            <a:extLst>
              <a:ext uri="{FF2B5EF4-FFF2-40B4-BE49-F238E27FC236}">
                <a16:creationId xmlns:a16="http://schemas.microsoft.com/office/drawing/2014/main" id="{0BFE8611-9D70-5CC0-D980-ACC95CCBBB5D}"/>
              </a:ext>
            </a:extLst>
          </p:cNvPr>
          <p:cNvGrpSpPr>
            <a:grpSpLocks noChangeAspect="1"/>
          </p:cNvGrpSpPr>
          <p:nvPr/>
        </p:nvGrpSpPr>
        <p:grpSpPr>
          <a:xfrm>
            <a:off x="4847305" y="921455"/>
            <a:ext cx="7266039" cy="3165288"/>
            <a:chOff x="3041312" y="812043"/>
            <a:chExt cx="9144000" cy="3983380"/>
          </a:xfrm>
        </p:grpSpPr>
        <p:pic>
          <p:nvPicPr>
            <p:cNvPr id="8" name="Picture 7">
              <a:extLst>
                <a:ext uri="{FF2B5EF4-FFF2-40B4-BE49-F238E27FC236}">
                  <a16:creationId xmlns:a16="http://schemas.microsoft.com/office/drawing/2014/main" id="{2AF72004-ABC0-666B-C98F-E7B04734C3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1312" y="812043"/>
              <a:ext cx="9144000" cy="1224123"/>
            </a:xfrm>
            <a:prstGeom prst="rect">
              <a:avLst/>
            </a:prstGeom>
          </p:spPr>
        </p:pic>
        <p:pic>
          <p:nvPicPr>
            <p:cNvPr id="9" name="Picture 8">
              <a:extLst>
                <a:ext uri="{FF2B5EF4-FFF2-40B4-BE49-F238E27FC236}">
                  <a16:creationId xmlns:a16="http://schemas.microsoft.com/office/drawing/2014/main" id="{69CA1B43-CA96-BBAD-485A-12B81041EC5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49957" y="2150820"/>
              <a:ext cx="8901623" cy="2644603"/>
            </a:xfrm>
            <a:prstGeom prst="rect">
              <a:avLst/>
            </a:prstGeom>
          </p:spPr>
        </p:pic>
      </p:grpSp>
      <p:sp>
        <p:nvSpPr>
          <p:cNvPr id="18" name="TextBox 17">
            <a:extLst>
              <a:ext uri="{FF2B5EF4-FFF2-40B4-BE49-F238E27FC236}">
                <a16:creationId xmlns:a16="http://schemas.microsoft.com/office/drawing/2014/main" id="{76D434D3-EC20-5929-E499-07F58C04502A}"/>
              </a:ext>
            </a:extLst>
          </p:cNvPr>
          <p:cNvSpPr txBox="1"/>
          <p:nvPr/>
        </p:nvSpPr>
        <p:spPr>
          <a:xfrm>
            <a:off x="5177246" y="1567766"/>
            <a:ext cx="3284220" cy="338554"/>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srgbClr val="003399"/>
                </a:solidFill>
                <a:effectLst/>
                <a:uLnTx/>
                <a:uFillTx/>
                <a:latin typeface="Calibri" panose="020F0502020204030204"/>
                <a:ea typeface="+mn-ea"/>
                <a:cs typeface="+mn-cs"/>
              </a:rPr>
              <a:t>Experiment Site (PA)</a:t>
            </a:r>
            <a:endParaRPr kumimoji="0" lang="en-GB" sz="1600" b="1" i="0" u="none" strike="noStrike" kern="1200" cap="none" spc="0" normalizeH="0" baseline="0" noProof="0" dirty="0">
              <a:ln>
                <a:noFill/>
              </a:ln>
              <a:solidFill>
                <a:srgbClr val="003399"/>
              </a:solidFill>
              <a:effectLst/>
              <a:uLnTx/>
              <a:uFillTx/>
              <a:latin typeface="Calibri" panose="020F0502020204030204"/>
              <a:ea typeface="+mn-ea"/>
              <a:cs typeface="+mn-cs"/>
            </a:endParaRPr>
          </a:p>
        </p:txBody>
      </p:sp>
      <p:pic>
        <p:nvPicPr>
          <p:cNvPr id="2" name="Graphic 1">
            <a:extLst>
              <a:ext uri="{FF2B5EF4-FFF2-40B4-BE49-F238E27FC236}">
                <a16:creationId xmlns:a16="http://schemas.microsoft.com/office/drawing/2014/main" id="{6432EE76-18C3-B9EE-14A7-E83E708910D5}"/>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7268" b="268"/>
          <a:stretch/>
        </p:blipFill>
        <p:spPr bwMode="auto">
          <a:xfrm>
            <a:off x="122784" y="3325758"/>
            <a:ext cx="6502096" cy="3386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58D7158C-471B-CA60-7515-4975DDA27E76}"/>
              </a:ext>
            </a:extLst>
          </p:cNvPr>
          <p:cNvSpPr txBox="1"/>
          <p:nvPr/>
        </p:nvSpPr>
        <p:spPr>
          <a:xfrm>
            <a:off x="6941574" y="4636793"/>
            <a:ext cx="5250426" cy="190821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003399"/>
                </a:solidFill>
                <a:effectLst/>
                <a:uLnTx/>
                <a:uFillTx/>
                <a:latin typeface="Calibri" panose="020F0502020204030204"/>
                <a:ea typeface="+mn-ea"/>
                <a:cs typeface="+mn-cs"/>
              </a:rPr>
              <a:t>Generic study of experiment site and technical site done by FNAL</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003399"/>
                </a:solidFill>
                <a:effectLst/>
                <a:uLnTx/>
                <a:uFillTx/>
                <a:latin typeface="Calibri" panose="020F0502020204030204"/>
                <a:ea typeface="+mn-ea"/>
                <a:cs typeface="+mn-cs"/>
              </a:rPr>
              <a:t>bills of quantities extracted from FNAL designs</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003399"/>
                </a:solidFill>
                <a:effectLst/>
                <a:uLnTx/>
                <a:uFillTx/>
                <a:latin typeface="Calibri" panose="020F0502020204030204"/>
                <a:ea typeface="+mn-ea"/>
                <a:cs typeface="+mn-cs"/>
              </a:rPr>
              <a:t>basis for cost estimate by consultant with experience on industrial constructions in CH-FR area. </a:t>
            </a:r>
            <a:endParaRPr kumimoji="0" lang="en-GB" sz="1800" b="1" i="0" u="none" strike="noStrike" kern="1200" cap="none" spc="0" normalizeH="0" baseline="0" noProof="0" dirty="0">
              <a:ln>
                <a:noFill/>
              </a:ln>
              <a:solidFill>
                <a:srgbClr val="003399"/>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5564658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Progress on international collaboration</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3646D1AD-AE00-6581-96D7-1A357F4A5F37}"/>
              </a:ext>
            </a:extLst>
          </p:cNvPr>
          <p:cNvSpPr txBox="1"/>
          <p:nvPr/>
        </p:nvSpPr>
        <p:spPr>
          <a:xfrm>
            <a:off x="7328985" y="794360"/>
            <a:ext cx="4695810" cy="4297267"/>
          </a:xfrm>
          <a:prstGeom prst="rect">
            <a:avLst/>
          </a:prstGeom>
          <a:noFill/>
        </p:spPr>
        <p:txBody>
          <a:bodyPr wrap="square">
            <a:spAutoFit/>
          </a:bodyPr>
          <a:lstStyle>
            <a:defPPr>
              <a:defRPr lang="en-US"/>
            </a:defPPr>
            <a:lvl1pPr marR="0" lvl="0" indent="0" defTabSz="914303" fontAlgn="auto">
              <a:lnSpc>
                <a:spcPct val="100000"/>
              </a:lnSpc>
              <a:spcBef>
                <a:spcPts val="0"/>
              </a:spcBef>
              <a:spcAft>
                <a:spcPts val="0"/>
              </a:spcAft>
              <a:buClrTx/>
              <a:buSzTx/>
              <a:buFontTx/>
              <a:buNone/>
              <a:tabLst/>
              <a:defRPr kumimoji="0" sz="2400" b="1" i="0" u="none" strike="noStrike" cap="none" spc="0" normalizeH="0" baseline="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defRPr>
            </a:lvl1pPr>
          </a:lstStyle>
          <a:p>
            <a:pPr marL="0" marR="0" lvl="0" indent="0" algn="l" defTabSz="914303" rtl="0" eaLnBrk="1" fontAlgn="auto" latinLnBrk="0" hangingPunct="1">
              <a:lnSpc>
                <a:spcPct val="100000"/>
              </a:lnSpc>
              <a:spcBef>
                <a:spcPts val="600"/>
              </a:spcBef>
              <a:spcAft>
                <a:spcPts val="600"/>
              </a:spcAft>
              <a:buClrTx/>
              <a:buSzTx/>
              <a:buFontTx/>
              <a:buNone/>
              <a:tabLst/>
              <a:defRPr/>
            </a:pPr>
            <a:r>
              <a:rPr kumimoji="0" lang="en-GB" sz="2100" b="0"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rPr>
              <a:t>26 April 2024</a:t>
            </a:r>
          </a:p>
          <a:p>
            <a:pPr marL="0" marR="0" lvl="0" indent="0" algn="l" defTabSz="914303" rtl="0" eaLnBrk="1" fontAlgn="auto" latinLnBrk="0" hangingPunct="1">
              <a:lnSpc>
                <a:spcPct val="100000"/>
              </a:lnSpc>
              <a:spcBef>
                <a:spcPts val="600"/>
              </a:spcBef>
              <a:spcAft>
                <a:spcPts val="600"/>
              </a:spcAft>
              <a:buClrTx/>
              <a:buSzTx/>
              <a:buFontTx/>
              <a:buNone/>
              <a:tabLst/>
              <a:defRPr/>
            </a:pPr>
            <a:r>
              <a:rPr kumimoji="0" lang="en-GB" sz="2100" b="0"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rPr>
              <a:t>White House Office of Science and Technology Policy Principal Deputy U.S. Chief Technology Officer Deirdre Mulligan signed for the United States while Director-General Fabiola Gianotti signed for CERN.</a:t>
            </a:r>
            <a:endParaRPr kumimoji="0" lang="en-US" sz="2100" b="0"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endParaRPr>
          </a:p>
          <a:p>
            <a:pPr marL="0" marR="0" lvl="0" indent="0" algn="l" defTabSz="914303" rtl="0" eaLnBrk="1" fontAlgn="auto" latinLnBrk="0" hangingPunct="1">
              <a:lnSpc>
                <a:spcPct val="150000"/>
              </a:lnSpc>
              <a:spcBef>
                <a:spcPts val="600"/>
              </a:spcBef>
              <a:spcAft>
                <a:spcPts val="600"/>
              </a:spcAft>
              <a:buClrTx/>
              <a:buSzTx/>
              <a:buFontTx/>
              <a:buNone/>
              <a:tabLst/>
              <a:defRPr/>
            </a:pPr>
            <a:r>
              <a:rPr kumimoji="0" lang="en-US" sz="2100" b="1"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rPr>
              <a:t> </a:t>
            </a:r>
          </a:p>
          <a:p>
            <a:pPr marL="0" marR="0" lvl="0" indent="0" algn="l" defTabSz="914303" rtl="0" eaLnBrk="1" fontAlgn="auto" latinLnBrk="0" hangingPunct="1">
              <a:lnSpc>
                <a:spcPct val="150000"/>
              </a:lnSpc>
              <a:spcBef>
                <a:spcPts val="600"/>
              </a:spcBef>
              <a:spcAft>
                <a:spcPts val="0"/>
              </a:spcAft>
              <a:buClrTx/>
              <a:buSzTx/>
              <a:buFontTx/>
              <a:buNone/>
              <a:tabLst/>
              <a:defRPr/>
            </a:pPr>
            <a:endParaRPr kumimoji="0" lang="en-US" sz="2100" b="1"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endParaRPr>
          </a:p>
          <a:p>
            <a:pPr marL="0" marR="0" lvl="0" indent="0" algn="l" defTabSz="914303" rtl="0" eaLnBrk="1" fontAlgn="auto" latinLnBrk="0" hangingPunct="1">
              <a:lnSpc>
                <a:spcPct val="150000"/>
              </a:lnSpc>
              <a:spcBef>
                <a:spcPts val="600"/>
              </a:spcBef>
              <a:spcAft>
                <a:spcPts val="0"/>
              </a:spcAft>
              <a:buClrTx/>
              <a:buSzTx/>
              <a:buFontTx/>
              <a:buNone/>
              <a:tabLst/>
              <a:defRPr/>
            </a:pPr>
            <a:endParaRPr kumimoji="0" lang="en-GB" sz="2100" b="1"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endParaRPr>
          </a:p>
        </p:txBody>
      </p:sp>
      <p:pic>
        <p:nvPicPr>
          <p:cNvPr id="5" name="Picture 4">
            <a:extLst>
              <a:ext uri="{FF2B5EF4-FFF2-40B4-BE49-F238E27FC236}">
                <a16:creationId xmlns:a16="http://schemas.microsoft.com/office/drawing/2014/main" id="{51319624-2EB5-2F07-91A9-57D5E5861366}"/>
              </a:ext>
            </a:extLst>
          </p:cNvPr>
          <p:cNvPicPr>
            <a:picLocks noChangeAspect="1"/>
          </p:cNvPicPr>
          <p:nvPr/>
        </p:nvPicPr>
        <p:blipFill rotWithShape="1">
          <a:blip r:embed="rId4"/>
          <a:srcRect l="56121" t="51974" r="5193" b="1"/>
          <a:stretch/>
        </p:blipFill>
        <p:spPr>
          <a:xfrm>
            <a:off x="7206280" y="3360952"/>
            <a:ext cx="4985720" cy="3497048"/>
          </a:xfrm>
          <a:prstGeom prst="rect">
            <a:avLst/>
          </a:prstGeom>
          <a:noFill/>
        </p:spPr>
      </p:pic>
      <p:pic>
        <p:nvPicPr>
          <p:cNvPr id="6" name="Picture 5">
            <a:extLst>
              <a:ext uri="{FF2B5EF4-FFF2-40B4-BE49-F238E27FC236}">
                <a16:creationId xmlns:a16="http://schemas.microsoft.com/office/drawing/2014/main" id="{72431F81-5B0E-A32A-64D0-E11D2EC14162}"/>
              </a:ext>
            </a:extLst>
          </p:cNvPr>
          <p:cNvPicPr>
            <a:picLocks noChangeAspect="1"/>
          </p:cNvPicPr>
          <p:nvPr/>
        </p:nvPicPr>
        <p:blipFill rotWithShape="1">
          <a:blip r:embed="rId5"/>
          <a:srcRect l="8938" t="39697" r="-3" b="-3"/>
          <a:stretch/>
        </p:blipFill>
        <p:spPr>
          <a:xfrm>
            <a:off x="1769" y="778095"/>
            <a:ext cx="7111681" cy="2107526"/>
          </a:xfrm>
          <a:prstGeom prst="rect">
            <a:avLst/>
          </a:prstGeom>
          <a:noFill/>
        </p:spPr>
      </p:pic>
      <p:pic>
        <p:nvPicPr>
          <p:cNvPr id="8" name="Picture 7">
            <a:extLst>
              <a:ext uri="{FF2B5EF4-FFF2-40B4-BE49-F238E27FC236}">
                <a16:creationId xmlns:a16="http://schemas.microsoft.com/office/drawing/2014/main" id="{514A9D7C-5FD1-FF48-0D4C-226EEF24490C}"/>
              </a:ext>
            </a:extLst>
          </p:cNvPr>
          <p:cNvPicPr>
            <a:picLocks noChangeAspect="1"/>
          </p:cNvPicPr>
          <p:nvPr/>
        </p:nvPicPr>
        <p:blipFill>
          <a:blip r:embed="rId6"/>
          <a:stretch>
            <a:fillRect/>
          </a:stretch>
        </p:blipFill>
        <p:spPr>
          <a:xfrm>
            <a:off x="11929" y="2893411"/>
            <a:ext cx="7091361" cy="3985792"/>
          </a:xfrm>
          <a:prstGeom prst="rect">
            <a:avLst/>
          </a:prstGeom>
          <a:ln>
            <a:solidFill>
              <a:schemeClr val="accent1"/>
            </a:solidFill>
          </a:ln>
        </p:spPr>
      </p:pic>
      <p:sp>
        <p:nvSpPr>
          <p:cNvPr id="7" name="Rectangle 6">
            <a:extLst>
              <a:ext uri="{FF2B5EF4-FFF2-40B4-BE49-F238E27FC236}">
                <a16:creationId xmlns:a16="http://schemas.microsoft.com/office/drawing/2014/main" id="{C86D1FF6-5504-0F09-2C8F-00505556D625}"/>
              </a:ext>
            </a:extLst>
          </p:cNvPr>
          <p:cNvSpPr/>
          <p:nvPr/>
        </p:nvSpPr>
        <p:spPr>
          <a:xfrm>
            <a:off x="11929" y="6079905"/>
            <a:ext cx="6948167" cy="778095"/>
          </a:xfrm>
          <a:prstGeom prst="rect">
            <a:avLst/>
          </a:prstGeom>
          <a:noFill/>
          <a:ln w="38100">
            <a:solidFill>
              <a:srgbClr val="00CC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1486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9525"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EU Competitiveness Report   </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715841F0-E9F6-7582-AD34-53BF02DB0865}"/>
              </a:ext>
            </a:extLst>
          </p:cNvPr>
          <p:cNvSpPr txBox="1"/>
          <p:nvPr/>
        </p:nvSpPr>
        <p:spPr>
          <a:xfrm>
            <a:off x="7219950" y="1035506"/>
            <a:ext cx="4886325" cy="498598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1" u="none" strike="noStrike" kern="1200" cap="none" spc="0" normalizeH="0" baseline="0" noProof="0" dirty="0">
                <a:ln>
                  <a:noFill/>
                </a:ln>
                <a:solidFill>
                  <a:srgbClr val="0F124A"/>
                </a:solidFill>
                <a:effectLst/>
                <a:uLnTx/>
                <a:uFillTx/>
                <a:latin typeface="Arial"/>
                <a:ea typeface="+mn-ea"/>
                <a:cs typeface="+mn-cs"/>
              </a:rPr>
              <a:t>“</a:t>
            </a:r>
            <a:r>
              <a:rPr kumimoji="0" lang="en-GB" sz="2000" b="1" i="1" u="none" strike="noStrike" kern="1200" cap="none" spc="0" normalizeH="0" baseline="0" noProof="0" dirty="0">
                <a:ln>
                  <a:noFill/>
                </a:ln>
                <a:solidFill>
                  <a:srgbClr val="0F124A"/>
                </a:solidFill>
                <a:effectLst/>
                <a:uLnTx/>
                <a:uFillTx/>
                <a:latin typeface="Arial"/>
                <a:ea typeface="+mn-ea"/>
                <a:cs typeface="+mn-cs"/>
              </a:rPr>
              <a:t>One of CERN’s most promising current projects, with significant scientific potential, is the construction of the Future Circular Collider (FCC): a 90-km ring designed initially for an electron collider and later for a hadron collider.</a:t>
            </a:r>
            <a:endParaRPr kumimoji="0" lang="en-GB" sz="2000" b="0" i="1"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1"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srgbClr val="0F124A"/>
                </a:solidFill>
                <a:effectLst/>
                <a:uLnTx/>
                <a:uFillTx/>
                <a:latin typeface="Arial"/>
                <a:ea typeface="+mn-ea"/>
                <a:cs typeface="+mn-cs"/>
              </a:rPr>
              <a:t>Refinancing CERN and ensuring its continued global leadership in frontier research should be regarded as a top EU priority</a:t>
            </a:r>
            <a:r>
              <a:rPr kumimoji="0" lang="en-GB" sz="1800" b="0" i="1" u="none" strike="noStrike" kern="1200" cap="none" spc="0" normalizeH="0" baseline="0" noProof="0" dirty="0">
                <a:ln>
                  <a:noFill/>
                </a:ln>
                <a:solidFill>
                  <a:srgbClr val="0F124A"/>
                </a:solidFill>
                <a:effectLst/>
                <a:uLnTx/>
                <a:uFillTx/>
                <a:latin typeface="Arial"/>
                <a:ea typeface="+mn-ea"/>
                <a:cs typeface="+mn-cs"/>
              </a:rPr>
              <a:t>, </a:t>
            </a:r>
            <a:r>
              <a:rPr kumimoji="0" lang="en-GB" sz="2000" b="0" i="1" u="none" strike="noStrike" kern="1200" cap="none" spc="0" normalizeH="0" baseline="0" noProof="0" dirty="0">
                <a:ln>
                  <a:noFill/>
                </a:ln>
                <a:solidFill>
                  <a:srgbClr val="0F124A"/>
                </a:solidFill>
                <a:effectLst/>
                <a:uLnTx/>
                <a:uFillTx/>
                <a:latin typeface="Arial"/>
                <a:ea typeface="+mn-ea"/>
                <a:cs typeface="+mn-cs"/>
              </a:rPr>
              <a:t>given the objective of maintaining European prominence in this critical area of fundamental research, which is expected to generate significant business spillovers in the coming years.”</a:t>
            </a:r>
          </a:p>
        </p:txBody>
      </p:sp>
      <p:sp>
        <p:nvSpPr>
          <p:cNvPr id="8" name="TextBox 7">
            <a:extLst>
              <a:ext uri="{FF2B5EF4-FFF2-40B4-BE49-F238E27FC236}">
                <a16:creationId xmlns:a16="http://schemas.microsoft.com/office/drawing/2014/main" id="{19DFF59D-D9DB-6C78-939B-848CFAD0A0AA}"/>
              </a:ext>
            </a:extLst>
          </p:cNvPr>
          <p:cNvSpPr txBox="1"/>
          <p:nvPr/>
        </p:nvSpPr>
        <p:spPr>
          <a:xfrm>
            <a:off x="493610" y="5932183"/>
            <a:ext cx="6409634"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F124A">
                    <a:lumMod val="75000"/>
                    <a:lumOff val="25000"/>
                  </a:srgbClr>
                </a:solidFill>
                <a:effectLst/>
                <a:uLnTx/>
                <a:uFillTx/>
                <a:latin typeface="Arial"/>
                <a:ea typeface="+mn-ea"/>
                <a:cs typeface="+mn-cs"/>
                <a:hlinkClick r:id="rId3">
                  <a:extLst>
                    <a:ext uri="{A12FA001-AC4F-418D-AE19-62706E023703}">
                      <ahyp:hlinkClr xmlns:ahyp="http://schemas.microsoft.com/office/drawing/2018/hyperlinkcolor" val="tx"/>
                    </a:ext>
                  </a:extLst>
                </a:hlinkClick>
              </a:rPr>
              <a:t>https://commission.europa.eu/topics/strengthening-european-competitiveness/eu-competitiveness-looking-ahead_en</a:t>
            </a:r>
            <a:r>
              <a:rPr kumimoji="0" lang="en-GB" sz="1800" b="0" i="0" u="none" strike="noStrike" kern="1200" cap="none" spc="0" normalizeH="0" baseline="0" noProof="0" dirty="0">
                <a:ln>
                  <a:noFill/>
                </a:ln>
                <a:solidFill>
                  <a:srgbClr val="0F124A">
                    <a:lumMod val="75000"/>
                    <a:lumOff val="25000"/>
                  </a:srgbClr>
                </a:solidFill>
                <a:effectLst/>
                <a:uLnTx/>
                <a:uFillTx/>
                <a:latin typeface="Arial"/>
                <a:ea typeface="+mn-ea"/>
                <a:cs typeface="+mn-cs"/>
              </a:rPr>
              <a:t> </a:t>
            </a:r>
          </a:p>
        </p:txBody>
      </p:sp>
      <p:sp>
        <p:nvSpPr>
          <p:cNvPr id="10" name="TextBox 9">
            <a:extLst>
              <a:ext uri="{FF2B5EF4-FFF2-40B4-BE49-F238E27FC236}">
                <a16:creationId xmlns:a16="http://schemas.microsoft.com/office/drawing/2014/main" id="{59B9DFDA-2A77-EDC4-51C8-2DD4EB6C3CDA}"/>
              </a:ext>
            </a:extLst>
          </p:cNvPr>
          <p:cNvSpPr txBox="1"/>
          <p:nvPr/>
        </p:nvSpPr>
        <p:spPr>
          <a:xfrm>
            <a:off x="6903244" y="66164"/>
            <a:ext cx="5203031"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00"/>
                </a:solidFill>
                <a:effectLst/>
                <a:uLnTx/>
                <a:uFillTx/>
                <a:latin typeface="Arial"/>
                <a:ea typeface="+mn-ea"/>
                <a:cs typeface="+mn-cs"/>
              </a:rPr>
              <a:t>edited by Mario Draghi, and officially handed over to Ursula von der Leyen in September 2024</a:t>
            </a:r>
          </a:p>
        </p:txBody>
      </p:sp>
      <p:pic>
        <p:nvPicPr>
          <p:cNvPr id="4" name="Picture 3" descr="A person and person standing in front of a screen&#10;&#10;Description automatically generated">
            <a:extLst>
              <a:ext uri="{FF2B5EF4-FFF2-40B4-BE49-F238E27FC236}">
                <a16:creationId xmlns:a16="http://schemas.microsoft.com/office/drawing/2014/main" id="{32529D8A-FC50-93F8-C8EF-1CACF1164C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965" y="1035506"/>
            <a:ext cx="6964151" cy="4631869"/>
          </a:xfrm>
          <a:prstGeom prst="rect">
            <a:avLst/>
          </a:prstGeom>
        </p:spPr>
      </p:pic>
    </p:spTree>
    <p:extLst>
      <p:ext uri="{BB962C8B-B14F-4D97-AF65-F5344CB8AC3E}">
        <p14:creationId xmlns:p14="http://schemas.microsoft.com/office/powerpoint/2010/main" val="242326336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Summary from Feasibility Study</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BA0BE3DC-6861-C36F-F6EC-6A4116EB0999}"/>
              </a:ext>
            </a:extLst>
          </p:cNvPr>
          <p:cNvSpPr txBox="1"/>
          <p:nvPr/>
        </p:nvSpPr>
        <p:spPr>
          <a:xfrm>
            <a:off x="208623" y="781032"/>
            <a:ext cx="11773827" cy="6432530"/>
          </a:xfrm>
          <a:prstGeom prst="rect">
            <a:avLst/>
          </a:prstGeom>
          <a:noFill/>
        </p:spPr>
        <p:txBody>
          <a:bodyPr wrap="square">
            <a:spAutoFit/>
          </a:bodyPr>
          <a:lstStyle>
            <a:defPPr>
              <a:defRPr lang="en-US"/>
            </a:defPPr>
            <a:lvl1pPr marL="342900" marR="0" lvl="0" indent="-342900" defTabSz="914303" fontAlgn="auto">
              <a:lnSpc>
                <a:spcPct val="100000"/>
              </a:lnSpc>
              <a:spcBef>
                <a:spcPts val="0"/>
              </a:spcBef>
              <a:spcAft>
                <a:spcPts val="600"/>
              </a:spcAft>
              <a:buClrTx/>
              <a:buSzTx/>
              <a:buFont typeface="Arial" panose="020B0604020202020204" pitchFamily="34" charset="0"/>
              <a:buChar char="•"/>
              <a:tabLst/>
              <a:defRPr kumimoji="0" sz="2400" b="1"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vl2pPr marL="800100" lvl="1" indent="-342900">
              <a:buFont typeface="Arial" panose="020B0604020202020204" pitchFamily="34" charset="0"/>
              <a:buChar char="•"/>
              <a:defRPr sz="2000" b="0">
                <a:solidFill>
                  <a:srgbClr val="0C377B"/>
                </a:solidFill>
              </a:defRPr>
            </a:lvl2pPr>
          </a:lstStyle>
          <a:p>
            <a:r>
              <a:rPr lang="en-US" sz="2800" dirty="0"/>
              <a:t>In 2021 CERN Council launched FCC feasibility study to provide input by 2025, in view of a potential project decision by end 2027/beginning 2028</a:t>
            </a:r>
            <a:endParaRPr lang="en-US" dirty="0"/>
          </a:p>
          <a:p>
            <a:r>
              <a:rPr lang="en-GB" sz="2800" dirty="0"/>
              <a:t>Focus on implementation scenario developed with host state authorities </a:t>
            </a:r>
          </a:p>
          <a:p>
            <a:pPr lvl="1"/>
            <a:r>
              <a:rPr lang="en-GB" sz="2400" dirty="0"/>
              <a:t>Surface site areas identified and individual </a:t>
            </a:r>
            <a:r>
              <a:rPr lang="en-GB" sz="2400" dirty="0" err="1"/>
              <a:t>landplots</a:t>
            </a:r>
            <a:r>
              <a:rPr lang="en-GB" sz="2400" dirty="0"/>
              <a:t> reserved </a:t>
            </a:r>
          </a:p>
          <a:p>
            <a:pPr lvl="1"/>
            <a:r>
              <a:rPr lang="en-US" sz="2400" dirty="0"/>
              <a:t>Electrical supply concept developed with FR and CH grid operators</a:t>
            </a:r>
            <a:endParaRPr lang="en-US" dirty="0"/>
          </a:p>
          <a:p>
            <a:pPr lvl="1"/>
            <a:r>
              <a:rPr lang="en-US" sz="2400" dirty="0"/>
              <a:t>Road and highway connections identified and designs established</a:t>
            </a:r>
          </a:p>
          <a:p>
            <a:pPr lvl="1"/>
            <a:r>
              <a:rPr lang="en-US" sz="2400" dirty="0"/>
              <a:t>Environmental initial state analysis for all surface sites completed</a:t>
            </a:r>
          </a:p>
          <a:p>
            <a:pPr lvl="1"/>
            <a:r>
              <a:rPr lang="en-US" sz="2400" dirty="0"/>
              <a:t>Critical site investigations started </a:t>
            </a:r>
          </a:p>
          <a:p>
            <a:pPr lvl="1"/>
            <a:endParaRPr lang="en-US" sz="1200" dirty="0"/>
          </a:p>
          <a:p>
            <a:r>
              <a:rPr lang="en-US" sz="2800" dirty="0"/>
              <a:t>Colliders and technical infrastructures</a:t>
            </a:r>
          </a:p>
          <a:p>
            <a:pPr lvl="1"/>
            <a:r>
              <a:rPr lang="en-US" sz="2400" dirty="0"/>
              <a:t>Two collider lattice variants established, optimization ongoing</a:t>
            </a:r>
          </a:p>
          <a:p>
            <a:pPr lvl="1"/>
            <a:r>
              <a:rPr lang="en-US" sz="2400" dirty="0"/>
              <a:t>R&amp;D </a:t>
            </a:r>
            <a:r>
              <a:rPr lang="en-US" sz="2400" dirty="0" err="1"/>
              <a:t>activites</a:t>
            </a:r>
            <a:r>
              <a:rPr lang="en-US" sz="2400" dirty="0"/>
              <a:t> started on main technologies (RF for FCC-</a:t>
            </a:r>
            <a:r>
              <a:rPr lang="en-US" sz="2400" dirty="0" err="1"/>
              <a:t>ee</a:t>
            </a:r>
            <a:r>
              <a:rPr lang="en-US" sz="2400" dirty="0"/>
              <a:t>, HFM for FCC-</a:t>
            </a:r>
            <a:r>
              <a:rPr lang="en-US" sz="2400" dirty="0" err="1"/>
              <a:t>hh</a:t>
            </a:r>
            <a:r>
              <a:rPr lang="en-US" sz="2400" dirty="0"/>
              <a:t>) </a:t>
            </a:r>
          </a:p>
          <a:p>
            <a:pPr lvl="1"/>
            <a:r>
              <a:rPr lang="en-US" sz="2400" dirty="0"/>
              <a:t>Injector design optimized and implementation at CERN </a:t>
            </a:r>
            <a:r>
              <a:rPr lang="en-US" sz="2400" dirty="0" err="1"/>
              <a:t>Prevessin</a:t>
            </a:r>
            <a:r>
              <a:rPr lang="en-US" sz="2400" dirty="0"/>
              <a:t> site developed</a:t>
            </a:r>
          </a:p>
          <a:p>
            <a:pPr lvl="1"/>
            <a:r>
              <a:rPr lang="en-US" sz="2400" dirty="0"/>
              <a:t>Technical infrastructures (EL, CV) system layouts developed</a:t>
            </a:r>
          </a:p>
          <a:p>
            <a:r>
              <a:rPr lang="en-US" sz="2800" dirty="0"/>
              <a:t>Cost estimate (by FCC FS) and funding model (CERN Council and Directorate)</a:t>
            </a:r>
          </a:p>
          <a:p>
            <a:pPr marL="457200" lvl="1" indent="0">
              <a:buNone/>
            </a:pPr>
            <a:endParaRPr lang="en-US" sz="2400" dirty="0"/>
          </a:p>
        </p:txBody>
      </p:sp>
    </p:spTree>
    <p:extLst>
      <p:ext uri="{BB962C8B-B14F-4D97-AF65-F5344CB8AC3E}">
        <p14:creationId xmlns:p14="http://schemas.microsoft.com/office/powerpoint/2010/main" val="37905022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Integration</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with regional </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infrastructures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4" name="Picture 3">
            <a:extLst>
              <a:ext uri="{FF2B5EF4-FFF2-40B4-BE49-F238E27FC236}">
                <a16:creationId xmlns:a16="http://schemas.microsoft.com/office/drawing/2014/main" id="{5544FB8B-1620-9704-3D4C-41C1632862A6}"/>
              </a:ext>
            </a:extLst>
          </p:cNvPr>
          <p:cNvPicPr>
            <a:picLocks noChangeAspect="1"/>
          </p:cNvPicPr>
          <p:nvPr/>
        </p:nvPicPr>
        <p:blipFill>
          <a:blip r:embed="rId3"/>
          <a:stretch>
            <a:fillRect/>
          </a:stretch>
        </p:blipFill>
        <p:spPr>
          <a:xfrm>
            <a:off x="28553" y="1953504"/>
            <a:ext cx="4466938" cy="4879546"/>
          </a:xfrm>
          <a:prstGeom prst="rect">
            <a:avLst/>
          </a:prstGeom>
        </p:spPr>
      </p:pic>
      <p:sp>
        <p:nvSpPr>
          <p:cNvPr id="6" name="TextBox 5">
            <a:extLst>
              <a:ext uri="{FF2B5EF4-FFF2-40B4-BE49-F238E27FC236}">
                <a16:creationId xmlns:a16="http://schemas.microsoft.com/office/drawing/2014/main" id="{EE24D11E-7877-F018-B500-F357B8287D0B}"/>
              </a:ext>
            </a:extLst>
          </p:cNvPr>
          <p:cNvSpPr txBox="1"/>
          <p:nvPr/>
        </p:nvSpPr>
        <p:spPr>
          <a:xfrm>
            <a:off x="0" y="770698"/>
            <a:ext cx="7665694" cy="1015663"/>
          </a:xfrm>
          <a:prstGeom prst="rect">
            <a:avLst/>
          </a:prstGeom>
        </p:spPr>
        <p:txBody>
          <a:bodyPr vert="horz" lIns="91440" tIns="45720" rIns="91440" bIns="45720" rtlCol="0">
            <a:noAutofit/>
          </a:bodyPr>
          <a:lstStyle>
            <a:defPPr>
              <a:defRPr lang="en-US"/>
            </a:defPPr>
            <a:lvl1pPr marL="285750" indent="-285750" defTabSz="1828800">
              <a:lnSpc>
                <a:spcPct val="100000"/>
              </a:lnSpc>
              <a:spcBef>
                <a:spcPts val="0"/>
              </a:spcBef>
              <a:spcAft>
                <a:spcPts val="600"/>
              </a:spcAft>
              <a:buFont typeface="Arial" panose="020B0604020202020204" pitchFamily="34" charset="0"/>
              <a:buChar char="•"/>
              <a:defRPr b="1">
                <a:solidFill>
                  <a:srgbClr val="0C377B"/>
                </a:solidFill>
                <a:latin typeface="Arial"/>
              </a:defRPr>
            </a:lvl1pPr>
            <a:lvl2pPr marL="0" indent="0" defTabSz="1828800">
              <a:lnSpc>
                <a:spcPts val="3700"/>
              </a:lnSpc>
              <a:spcBef>
                <a:spcPts val="0"/>
              </a:spcBef>
              <a:buFontTx/>
              <a:buNone/>
              <a:defRPr sz="3600" b="1"/>
            </a:lvl2pPr>
            <a:lvl3pPr marL="0" indent="0" defTabSz="1828800">
              <a:lnSpc>
                <a:spcPts val="3700"/>
              </a:lnSpc>
              <a:spcBef>
                <a:spcPts val="0"/>
              </a:spcBef>
              <a:buSzPct val="120000"/>
              <a:buFontTx/>
              <a:buNone/>
              <a:defRPr sz="3600" b="1"/>
            </a:lvl3pPr>
            <a:lvl4pPr marL="0" indent="0" defTabSz="1828800">
              <a:lnSpc>
                <a:spcPts val="3700"/>
              </a:lnSpc>
              <a:spcBef>
                <a:spcPts val="0"/>
              </a:spcBef>
              <a:buSzPct val="120000"/>
              <a:buFontTx/>
              <a:buNone/>
              <a:defRPr sz="3600" b="1"/>
            </a:lvl4pPr>
            <a:lvl5pPr marL="0" indent="0" defTabSz="1828800">
              <a:lnSpc>
                <a:spcPts val="3700"/>
              </a:lnSpc>
              <a:spcBef>
                <a:spcPts val="0"/>
              </a:spcBef>
              <a:buSzPct val="120000"/>
              <a:buFontTx/>
              <a:buNone/>
              <a:defRPr sz="3600" b="1"/>
            </a:lvl5pPr>
            <a:lvl6pPr marL="5029200" indent="-457200" defTabSz="1828800">
              <a:lnSpc>
                <a:spcPct val="90000"/>
              </a:lnSpc>
              <a:spcBef>
                <a:spcPts val="1000"/>
              </a:spcBef>
              <a:buFont typeface="Arial" panose="020B0604020202020204" pitchFamily="34" charset="0"/>
              <a:buChar char="•"/>
              <a:defRPr sz="3600"/>
            </a:lvl6pPr>
            <a:lvl7pPr marL="5943600" indent="-457200" defTabSz="1828800">
              <a:lnSpc>
                <a:spcPct val="90000"/>
              </a:lnSpc>
              <a:spcBef>
                <a:spcPts val="1000"/>
              </a:spcBef>
              <a:buFont typeface="Arial" panose="020B0604020202020204" pitchFamily="34" charset="0"/>
              <a:buChar char="•"/>
              <a:defRPr sz="3600"/>
            </a:lvl7pPr>
            <a:lvl8pPr marL="6858000" indent="-457200" defTabSz="1828800">
              <a:lnSpc>
                <a:spcPct val="90000"/>
              </a:lnSpc>
              <a:spcBef>
                <a:spcPts val="1000"/>
              </a:spcBef>
              <a:buFont typeface="Arial" panose="020B0604020202020204" pitchFamily="34" charset="0"/>
              <a:buChar char="•"/>
              <a:defRPr sz="3600"/>
            </a:lvl8pPr>
            <a:lvl9pPr marL="7772400" indent="-457200" defTabSz="1828800">
              <a:lnSpc>
                <a:spcPct val="90000"/>
              </a:lnSpc>
              <a:spcBef>
                <a:spcPts val="1000"/>
              </a:spcBef>
              <a:buFont typeface="Arial" panose="020B0604020202020204" pitchFamily="34" charset="0"/>
              <a:buChar char="•"/>
              <a:defRPr sz="3600"/>
            </a:lvl9pPr>
          </a:lstStyle>
          <a:p>
            <a:pPr marL="285750" marR="0" lvl="0" indent="-28575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Road accesses developed for all 8 surface sites</a:t>
            </a:r>
          </a:p>
          <a:p>
            <a:pPr marL="285750" marR="0" lvl="0" indent="-28575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Four possible highway connections defined</a:t>
            </a:r>
          </a:p>
          <a:p>
            <a:pPr marL="285750" marR="0" lvl="0" indent="-28575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FF0000"/>
                </a:solidFill>
                <a:effectLst/>
                <a:uLnTx/>
                <a:uFillTx/>
                <a:latin typeface="Arial"/>
                <a:ea typeface="+mn-ea"/>
                <a:cs typeface="+mn-cs"/>
              </a:rPr>
              <a:t>Less than 4 km of new roads required</a:t>
            </a:r>
          </a:p>
        </p:txBody>
      </p:sp>
      <p:pic>
        <p:nvPicPr>
          <p:cNvPr id="2" name="Picture 1">
            <a:extLst>
              <a:ext uri="{FF2B5EF4-FFF2-40B4-BE49-F238E27FC236}">
                <a16:creationId xmlns:a16="http://schemas.microsoft.com/office/drawing/2014/main" id="{7A8E128F-CF3A-2C0E-910A-6759E1080ADF}"/>
              </a:ext>
            </a:extLst>
          </p:cNvPr>
          <p:cNvPicPr>
            <a:picLocks noChangeAspect="1"/>
          </p:cNvPicPr>
          <p:nvPr/>
        </p:nvPicPr>
        <p:blipFill rotWithShape="1">
          <a:blip r:embed="rId4"/>
          <a:srcRect r="2589" b="2676"/>
          <a:stretch/>
        </p:blipFill>
        <p:spPr>
          <a:xfrm>
            <a:off x="7803851" y="760949"/>
            <a:ext cx="4359596" cy="3967094"/>
          </a:xfrm>
          <a:prstGeom prst="rect">
            <a:avLst/>
          </a:prstGeom>
        </p:spPr>
      </p:pic>
      <p:pic>
        <p:nvPicPr>
          <p:cNvPr id="3" name="Picture 2">
            <a:extLst>
              <a:ext uri="{FF2B5EF4-FFF2-40B4-BE49-F238E27FC236}">
                <a16:creationId xmlns:a16="http://schemas.microsoft.com/office/drawing/2014/main" id="{C11EA278-9DE9-11E8-5C4C-879DF269959B}"/>
              </a:ext>
            </a:extLst>
          </p:cNvPr>
          <p:cNvPicPr>
            <a:picLocks noChangeAspect="1"/>
          </p:cNvPicPr>
          <p:nvPr/>
        </p:nvPicPr>
        <p:blipFill rotWithShape="1">
          <a:blip r:embed="rId5"/>
          <a:srcRect l="31833" t="9025" r="16320" b="2459"/>
          <a:stretch/>
        </p:blipFill>
        <p:spPr>
          <a:xfrm>
            <a:off x="4646026" y="1971520"/>
            <a:ext cx="3183917" cy="2329833"/>
          </a:xfrm>
          <a:prstGeom prst="rect">
            <a:avLst/>
          </a:prstGeom>
        </p:spPr>
      </p:pic>
      <p:sp>
        <p:nvSpPr>
          <p:cNvPr id="12" name="Text Placeholder 2">
            <a:extLst>
              <a:ext uri="{FF2B5EF4-FFF2-40B4-BE49-F238E27FC236}">
                <a16:creationId xmlns:a16="http://schemas.microsoft.com/office/drawing/2014/main" id="{1F127B59-6532-1216-0A44-51D53F97BA6C}"/>
              </a:ext>
            </a:extLst>
          </p:cNvPr>
          <p:cNvSpPr txBox="1">
            <a:spLocks/>
          </p:cNvSpPr>
          <p:nvPr/>
        </p:nvSpPr>
        <p:spPr>
          <a:xfrm>
            <a:off x="4722167" y="4695896"/>
            <a:ext cx="7182286"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285750" marR="0" lvl="0" indent="-28575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Electrical connection concept developed with RTE                  (French electricity  grid operator) </a:t>
            </a:r>
          </a:p>
          <a:p>
            <a:pPr marL="285750" marR="0" lvl="0" indent="-28575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Three HV supply points, two new stations &amp; CERN </a:t>
            </a:r>
            <a:r>
              <a:rPr kumimoji="0" lang="en-GB" sz="1800" b="1" i="0" u="none" strike="noStrike" kern="1200" cap="none" spc="0" normalizeH="0" baseline="0" noProof="0" dirty="0" err="1">
                <a:ln>
                  <a:noFill/>
                </a:ln>
                <a:solidFill>
                  <a:srgbClr val="0C377B"/>
                </a:solidFill>
                <a:effectLst/>
                <a:uLnTx/>
                <a:uFillTx/>
                <a:latin typeface="Arial"/>
                <a:ea typeface="+mn-ea"/>
                <a:cs typeface="+mn-cs"/>
              </a:rPr>
              <a:t>Prevessin</a:t>
            </a:r>
            <a:endParaRPr kumimoji="0" lang="en-GB" sz="1800" b="1" i="0" u="none" strike="noStrike" kern="1200" cap="none" spc="0" normalizeH="0" baseline="0" noProof="0" dirty="0">
              <a:ln>
                <a:noFill/>
              </a:ln>
              <a:solidFill>
                <a:srgbClr val="0C377B"/>
              </a:solidFill>
              <a:effectLst/>
              <a:uLnTx/>
              <a:uFillTx/>
              <a:latin typeface="Arial"/>
              <a:ea typeface="+mn-ea"/>
              <a:cs typeface="+mn-cs"/>
            </a:endParaRPr>
          </a:p>
          <a:p>
            <a:pPr marL="0" marR="0" lvl="0" indent="0" algn="l" defTabSz="18288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     </a:t>
            </a:r>
            <a:r>
              <a:rPr kumimoji="0" lang="en-GB" sz="1800" b="1" i="0" u="none" strike="noStrike" kern="1200" cap="none" spc="0" normalizeH="0" baseline="0" noProof="0" dirty="0">
                <a:ln>
                  <a:noFill/>
                </a:ln>
                <a:solidFill>
                  <a:srgbClr val="FF0000"/>
                </a:solidFill>
                <a:effectLst/>
                <a:uLnTx/>
                <a:uFillTx/>
                <a:latin typeface="Arial"/>
                <a:ea typeface="+mn-ea"/>
                <a:cs typeface="+mn-cs"/>
                <a:sym typeface="Wingdings" panose="05000000000000000000" pitchFamily="2" charset="2"/>
              </a:rPr>
              <a:t> r</a:t>
            </a:r>
            <a:r>
              <a:rPr kumimoji="0" lang="en-GB" sz="1800" b="1" i="0" u="none" strike="noStrike" kern="1200" cap="none" spc="0" normalizeH="0" baseline="0" noProof="0" dirty="0">
                <a:ln>
                  <a:noFill/>
                </a:ln>
                <a:solidFill>
                  <a:srgbClr val="FF0000"/>
                </a:solidFill>
                <a:effectLst/>
                <a:uLnTx/>
                <a:uFillTx/>
                <a:latin typeface="Arial"/>
                <a:ea typeface="+mn-ea"/>
                <a:cs typeface="+mn-cs"/>
              </a:rPr>
              <a:t>equested loads have no significant impact on grid</a:t>
            </a:r>
          </a:p>
          <a:p>
            <a:pPr marL="285750" marR="0" lvl="0" indent="-28575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R&amp;D efforts aiming at reduction of the energy consumption of FCC-</a:t>
            </a:r>
            <a:r>
              <a:rPr kumimoji="0" lang="en-GB" sz="1800" b="1" i="0" u="none" strike="noStrike" kern="1200" cap="none" spc="0" normalizeH="0" baseline="0" noProof="0" dirty="0" err="1">
                <a:ln>
                  <a:noFill/>
                </a:ln>
                <a:solidFill>
                  <a:srgbClr val="0C377B"/>
                </a:solidFill>
                <a:effectLst/>
                <a:uLnTx/>
                <a:uFillTx/>
                <a:latin typeface="Arial"/>
                <a:ea typeface="+mn-ea"/>
                <a:cs typeface="+mn-cs"/>
              </a:rPr>
              <a:t>ee</a:t>
            </a:r>
            <a:r>
              <a:rPr kumimoji="0" lang="en-GB" sz="1800" b="1" i="0" u="none" strike="noStrike" kern="1200" cap="none" spc="0" normalizeH="0" baseline="0" noProof="0" dirty="0">
                <a:ln>
                  <a:noFill/>
                </a:ln>
                <a:solidFill>
                  <a:srgbClr val="0C377B"/>
                </a:solidFill>
                <a:effectLst/>
                <a:uLnTx/>
                <a:uFillTx/>
                <a:latin typeface="Arial"/>
                <a:ea typeface="+mn-ea"/>
                <a:cs typeface="+mn-cs"/>
              </a:rPr>
              <a:t> and FCC-</a:t>
            </a:r>
            <a:r>
              <a:rPr kumimoji="0" lang="en-GB" sz="1800" b="1" i="0" u="none" strike="noStrike" kern="1200" cap="none" spc="0" normalizeH="0" baseline="0" noProof="0" dirty="0" err="1">
                <a:ln>
                  <a:noFill/>
                </a:ln>
                <a:solidFill>
                  <a:srgbClr val="0C377B"/>
                </a:solidFill>
                <a:effectLst/>
                <a:uLnTx/>
                <a:uFillTx/>
                <a:latin typeface="Arial"/>
                <a:ea typeface="+mn-ea"/>
                <a:cs typeface="+mn-cs"/>
              </a:rPr>
              <a:t>hh</a:t>
            </a:r>
            <a:endParaRPr kumimoji="0" lang="en-GB" sz="1800" b="1" i="0" u="none" strike="noStrike" kern="1200" cap="none" spc="0" normalizeH="0" baseline="0" noProof="0" dirty="0">
              <a:ln>
                <a:noFill/>
              </a:ln>
              <a:solidFill>
                <a:srgbClr val="0C377B"/>
              </a:solidFill>
              <a:effectLst/>
              <a:uLnTx/>
              <a:uFillTx/>
              <a:latin typeface="Arial"/>
              <a:ea typeface="+mn-ea"/>
              <a:cs typeface="+mn-cs"/>
            </a:endParaRPr>
          </a:p>
        </p:txBody>
      </p:sp>
      <p:sp>
        <p:nvSpPr>
          <p:cNvPr id="14" name="TextBox 13">
            <a:extLst>
              <a:ext uri="{FF2B5EF4-FFF2-40B4-BE49-F238E27FC236}">
                <a16:creationId xmlns:a16="http://schemas.microsoft.com/office/drawing/2014/main" id="{F7077EBA-5D7A-F137-30C1-A629ABC69364}"/>
              </a:ext>
            </a:extLst>
          </p:cNvPr>
          <p:cNvSpPr txBox="1"/>
          <p:nvPr/>
        </p:nvSpPr>
        <p:spPr>
          <a:xfrm>
            <a:off x="6303146" y="838868"/>
            <a:ext cx="2739063"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Connections to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French electricity grid </a:t>
            </a:r>
            <a:endParaRPr kumimoji="0" lang="en-CH" sz="1800" b="1" i="0" u="none" strike="noStrike" kern="1200" cap="none" spc="0" normalizeH="0" baseline="0" noProof="0" dirty="0">
              <a:ln>
                <a:noFill/>
              </a:ln>
              <a:solidFill>
                <a:srgbClr val="0F124A"/>
              </a:solidFill>
              <a:effectLst/>
              <a:uLnTx/>
              <a:uFillTx/>
              <a:latin typeface="Arial"/>
              <a:ea typeface="+mn-ea"/>
              <a:cs typeface="+mn-cs"/>
            </a:endParaRPr>
          </a:p>
        </p:txBody>
      </p:sp>
      <p:sp>
        <p:nvSpPr>
          <p:cNvPr id="15" name="TextBox 14">
            <a:extLst>
              <a:ext uri="{FF2B5EF4-FFF2-40B4-BE49-F238E27FC236}">
                <a16:creationId xmlns:a16="http://schemas.microsoft.com/office/drawing/2014/main" id="{CFBF3DF0-0EEA-E5FE-AC35-A9CEECA19AAF}"/>
              </a:ext>
            </a:extLst>
          </p:cNvPr>
          <p:cNvSpPr txBox="1"/>
          <p:nvPr/>
        </p:nvSpPr>
        <p:spPr>
          <a:xfrm>
            <a:off x="1235076" y="4123304"/>
            <a:ext cx="2053891" cy="646331"/>
          </a:xfrm>
          <a:prstGeom prst="rect">
            <a:avLst/>
          </a:prstGeom>
          <a:solidFill>
            <a:srgbClr val="F8F8F8">
              <a:alpha val="69804"/>
            </a:srgb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connections with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highway network</a:t>
            </a:r>
            <a:endParaRPr kumimoji="0" lang="en-CH" sz="1800" b="1"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339065585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Regional implementation activities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721E208A-A8FD-5F98-1767-654FE6250614}"/>
              </a:ext>
            </a:extLst>
          </p:cNvPr>
          <p:cNvSpPr txBox="1"/>
          <p:nvPr/>
        </p:nvSpPr>
        <p:spPr>
          <a:xfrm>
            <a:off x="106857" y="754916"/>
            <a:ext cx="6094638"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M</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eetings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with</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municipalities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concerned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in France (31) and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Switzerland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(10)</a:t>
            </a:r>
            <a:endParaRPr kumimoji="0" lang="en-CH" sz="24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
        <p:nvSpPr>
          <p:cNvPr id="2" name="Text Placeholder 8">
            <a:extLst>
              <a:ext uri="{FF2B5EF4-FFF2-40B4-BE49-F238E27FC236}">
                <a16:creationId xmlns:a16="http://schemas.microsoft.com/office/drawing/2014/main" id="{45B6DD4D-7C97-3940-65DA-B801C243DAD8}"/>
              </a:ext>
            </a:extLst>
          </p:cNvPr>
          <p:cNvSpPr txBox="1">
            <a:spLocks/>
          </p:cNvSpPr>
          <p:nvPr/>
        </p:nvSpPr>
        <p:spPr>
          <a:xfrm>
            <a:off x="123068" y="1525614"/>
            <a:ext cx="5702994" cy="2545830"/>
          </a:xfrm>
          <a:prstGeom prst="rect">
            <a:avLst/>
          </a:prstGeom>
        </p:spPr>
        <p:txBody>
          <a:bodyPr vert="horz" lIns="74295" tIns="37148" rIns="74295" bIns="37148"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PA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Ferney</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Voltaire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(FR) –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experiment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PB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Présinge</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Choulex</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(CH) –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technical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PD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Nangy</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(FR)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experiment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PF – </a:t>
            </a:r>
            <a:r>
              <a:rPr kumimoji="0" lang="en-US"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Roche sur </a:t>
            </a:r>
            <a:r>
              <a:rPr kumimoji="0" lang="en-US"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Foron</a:t>
            </a:r>
            <a:r>
              <a:rPr kumimoji="0" lang="en-US"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Etaux</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PG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Charvonnex</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Groisy</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experiment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PH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Cercier</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PJ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Vulbens</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/Dingy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en</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Vuache</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(FR)</a:t>
            </a:r>
            <a:r>
              <a:rPr kumimoji="0" lang="fr-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experiment site</a:t>
            </a: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PL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Challex</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(FR)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Detailed work with municipalities and host states</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identify land plots for surface sites</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understand specific aspects for design</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err="1">
                <a:ln>
                  <a:noFill/>
                </a:ln>
                <a:solidFill>
                  <a:srgbClr val="0C377B"/>
                </a:solidFill>
                <a:effectLst/>
                <a:uLnTx/>
                <a:uFillTx/>
                <a:latin typeface="Calibri" panose="020F0502020204030204"/>
                <a:ea typeface="+mn-ea"/>
                <a:cs typeface="Calibri"/>
                <a:sym typeface="Helvetica"/>
              </a:rPr>
              <a:t>identify</a:t>
            </a: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 opportunities (waste heat, tec.)</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reserve land plots until project decision</a:t>
            </a:r>
            <a:endParaRPr kumimoji="0" lang="en-CH"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endPar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Calibri"/>
              <a:sym typeface="Helvetica"/>
            </a:endParaRPr>
          </a:p>
        </p:txBody>
      </p:sp>
      <p:sp>
        <p:nvSpPr>
          <p:cNvPr id="10" name="TextBox 9">
            <a:extLst>
              <a:ext uri="{FF2B5EF4-FFF2-40B4-BE49-F238E27FC236}">
                <a16:creationId xmlns:a16="http://schemas.microsoft.com/office/drawing/2014/main" id="{86037B59-2F73-86EF-D2B7-E138B4E87A38}"/>
              </a:ext>
            </a:extLst>
          </p:cNvPr>
          <p:cNvSpPr txBox="1"/>
          <p:nvPr/>
        </p:nvSpPr>
        <p:spPr>
          <a:xfrm>
            <a:off x="6158363" y="6083229"/>
            <a:ext cx="5600235"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The support of the host states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is</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greatly</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appreciated</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and essential for the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study</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progress</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a:t>
            </a:r>
            <a:endParaRPr kumimoji="0" lang="en-CH" sz="20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FBFFC117-05D4-6CB4-E182-5B1FCA2282D6}"/>
              </a:ext>
            </a:extLst>
          </p:cNvPr>
          <p:cNvPicPr>
            <a:picLocks noChangeAspect="1"/>
          </p:cNvPicPr>
          <p:nvPr/>
        </p:nvPicPr>
        <p:blipFill>
          <a:blip r:embed="rId3"/>
          <a:stretch>
            <a:fillRect/>
          </a:stretch>
        </p:blipFill>
        <p:spPr>
          <a:xfrm>
            <a:off x="5501871" y="761363"/>
            <a:ext cx="6678161" cy="5347747"/>
          </a:xfrm>
          <a:prstGeom prst="rect">
            <a:avLst/>
          </a:prstGeom>
        </p:spPr>
      </p:pic>
      <p:pic>
        <p:nvPicPr>
          <p:cNvPr id="9" name="Picture 8">
            <a:extLst>
              <a:ext uri="{FF2B5EF4-FFF2-40B4-BE49-F238E27FC236}">
                <a16:creationId xmlns:a16="http://schemas.microsoft.com/office/drawing/2014/main" id="{AD056769-DE6D-2479-4EC4-69E8238FA7B3}"/>
              </a:ext>
            </a:extLst>
          </p:cNvPr>
          <p:cNvPicPr>
            <a:picLocks noChangeAspect="1"/>
          </p:cNvPicPr>
          <p:nvPr/>
        </p:nvPicPr>
        <p:blipFill>
          <a:blip r:embed="rId4"/>
          <a:stretch>
            <a:fillRect/>
          </a:stretch>
        </p:blipFill>
        <p:spPr>
          <a:xfrm>
            <a:off x="10254046" y="5455544"/>
            <a:ext cx="1860597" cy="691761"/>
          </a:xfrm>
          <a:prstGeom prst="rect">
            <a:avLst/>
          </a:prstGeom>
        </p:spPr>
      </p:pic>
      <p:sp>
        <p:nvSpPr>
          <p:cNvPr id="11" name="TextBox 10">
            <a:extLst>
              <a:ext uri="{FF2B5EF4-FFF2-40B4-BE49-F238E27FC236}">
                <a16:creationId xmlns:a16="http://schemas.microsoft.com/office/drawing/2014/main" id="{4E3E11E0-D8BE-BC1B-B0CA-7AF29D3F7838}"/>
              </a:ext>
            </a:extLst>
          </p:cNvPr>
          <p:cNvSpPr txBox="1"/>
          <p:nvPr/>
        </p:nvSpPr>
        <p:spPr>
          <a:xfrm>
            <a:off x="7492582" y="2751084"/>
            <a:ext cx="2194883"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err="1">
                <a:ln>
                  <a:noFill/>
                </a:ln>
                <a:solidFill>
                  <a:srgbClr val="0C377B"/>
                </a:solidFill>
                <a:effectLst/>
                <a:uLnTx/>
                <a:uFillTx/>
                <a:latin typeface="Calibri" panose="020F0502020204030204"/>
                <a:ea typeface="+mn-ea"/>
                <a:cs typeface="+mn-cs"/>
              </a:rPr>
              <a:t>Status</a:t>
            </a:r>
            <a:r>
              <a:rPr kumimoji="0" lang="fr-FR" sz="2000" b="0" i="0" u="none" strike="noStrike" kern="1200" cap="none" spc="0" normalizeH="0" baseline="0" noProof="0" dirty="0">
                <a:ln>
                  <a:noFill/>
                </a:ln>
                <a:solidFill>
                  <a:srgbClr val="0C377B"/>
                </a:solidFill>
                <a:effectLst/>
                <a:uLnTx/>
                <a:uFillTx/>
                <a:latin typeface="Calibri" panose="020F0502020204030204"/>
                <a:ea typeface="+mn-ea"/>
                <a:cs typeface="+mn-cs"/>
              </a:rPr>
              <a:t> 1 June 2024</a:t>
            </a:r>
            <a:endParaRPr kumimoji="0" lang="en-CH" sz="2000" b="0"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139846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DE912F-DC31-C7FE-E359-B786A1C4F3FF}"/>
              </a:ext>
            </a:extLst>
          </p:cNvPr>
          <p:cNvPicPr>
            <a:picLocks noChangeAspect="1"/>
          </p:cNvPicPr>
          <p:nvPr/>
        </p:nvPicPr>
        <p:blipFill>
          <a:blip r:embed="rId2"/>
          <a:stretch>
            <a:fillRect/>
          </a:stretch>
        </p:blipFill>
        <p:spPr>
          <a:xfrm>
            <a:off x="229269" y="87312"/>
            <a:ext cx="10965781" cy="6770687"/>
          </a:xfrm>
          <a:prstGeom prst="rect">
            <a:avLst/>
          </a:prstGeom>
        </p:spPr>
      </p:pic>
      <p:sp>
        <p:nvSpPr>
          <p:cNvPr id="5" name="TextBox 4">
            <a:extLst>
              <a:ext uri="{FF2B5EF4-FFF2-40B4-BE49-F238E27FC236}">
                <a16:creationId xmlns:a16="http://schemas.microsoft.com/office/drawing/2014/main" id="{1FB10317-F565-15D7-A021-8750E6F2AE19}"/>
              </a:ext>
            </a:extLst>
          </p:cNvPr>
          <p:cNvSpPr txBox="1"/>
          <p:nvPr/>
        </p:nvSpPr>
        <p:spPr>
          <a:xfrm>
            <a:off x="1256045" y="5064369"/>
            <a:ext cx="3409331" cy="1631216"/>
          </a:xfrm>
          <a:prstGeom prst="rect">
            <a:avLst/>
          </a:prstGeom>
          <a:noFill/>
        </p:spPr>
        <p:txBody>
          <a:bodyPr wrap="none" rtlCol="0">
            <a:spAutoFit/>
          </a:bodyPr>
          <a:lstStyle/>
          <a:p>
            <a:r>
              <a:rPr lang="en-US" sz="2000" dirty="0"/>
              <a:t>Eliezer Rabinovici,</a:t>
            </a:r>
          </a:p>
          <a:p>
            <a:r>
              <a:rPr lang="en-US" sz="2000" dirty="0"/>
              <a:t>Johannes Gutleber,</a:t>
            </a:r>
          </a:p>
          <a:p>
            <a:r>
              <a:rPr lang="en-US" sz="2000" dirty="0"/>
              <a:t>Mike Lamont, and</a:t>
            </a:r>
          </a:p>
          <a:p>
            <a:r>
              <a:rPr lang="en-US" sz="2000" dirty="0"/>
              <a:t>Michael Benedikt </a:t>
            </a:r>
          </a:p>
          <a:p>
            <a:r>
              <a:rPr lang="en-US" sz="2000" dirty="0"/>
              <a:t>visited all surface site locations</a:t>
            </a:r>
            <a:endParaRPr lang="en-GB" sz="2000" dirty="0"/>
          </a:p>
        </p:txBody>
      </p:sp>
    </p:spTree>
    <p:extLst>
      <p:ext uri="{BB962C8B-B14F-4D97-AF65-F5344CB8AC3E}">
        <p14:creationId xmlns:p14="http://schemas.microsoft.com/office/powerpoint/2010/main" val="8688651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6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lang="en-US" smtClean="0"/>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6768" y="-61539"/>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1200" cap="none" spc="0" normalizeH="0" baseline="0" noProof="0" dirty="0">
                <a:ln>
                  <a:noFill/>
                </a:ln>
                <a:solidFill>
                  <a:srgbClr val="FFFF00"/>
                </a:solidFill>
                <a:effectLst/>
                <a:uLnTx/>
                <a:uFillTx/>
                <a:latin typeface="Arial"/>
                <a:ea typeface="+mj-ea"/>
                <a:cs typeface="+mj-cs"/>
              </a:rPr>
              <a:t>FCC tunnel implementation- geological co</a:t>
            </a:r>
            <a:r>
              <a:rPr kumimoji="0" lang="en-US" sz="3200" b="1" i="0" u="none" strike="noStrike" kern="1200" cap="none" spc="0" normalizeH="0" baseline="0" noProof="0" dirty="0" err="1">
                <a:ln>
                  <a:noFill/>
                </a:ln>
                <a:solidFill>
                  <a:srgbClr val="FFFF00"/>
                </a:solidFill>
                <a:effectLst/>
                <a:uLnTx/>
                <a:uFillTx/>
                <a:latin typeface="Arial"/>
                <a:ea typeface="+mj-ea"/>
                <a:cs typeface="+mj-cs"/>
              </a:rPr>
              <a:t>nditions</a:t>
            </a:r>
            <a:endParaRPr kumimoji="0" lang="en-US" sz="32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44624"/>
            <a:ext cx="2046444" cy="724532"/>
          </a:xfrm>
          <a:prstGeom prst="rect">
            <a:avLst/>
          </a:prstGeom>
        </p:spPr>
      </p:pic>
      <p:pic>
        <p:nvPicPr>
          <p:cNvPr id="3" name="Picture 2">
            <a:extLst>
              <a:ext uri="{FF2B5EF4-FFF2-40B4-BE49-F238E27FC236}">
                <a16:creationId xmlns:a16="http://schemas.microsoft.com/office/drawing/2014/main" id="{1D624182-511D-321B-E530-DD7568EB6726}"/>
              </a:ext>
            </a:extLst>
          </p:cNvPr>
          <p:cNvPicPr>
            <a:picLocks noChangeAspect="1"/>
          </p:cNvPicPr>
          <p:nvPr/>
        </p:nvPicPr>
        <p:blipFill>
          <a:blip r:embed="rId3"/>
          <a:stretch>
            <a:fillRect/>
          </a:stretch>
        </p:blipFill>
        <p:spPr>
          <a:xfrm>
            <a:off x="-4195" y="1124744"/>
            <a:ext cx="12192000" cy="2670848"/>
          </a:xfrm>
          <a:prstGeom prst="rect">
            <a:avLst/>
          </a:prstGeom>
        </p:spPr>
      </p:pic>
      <p:cxnSp>
        <p:nvCxnSpPr>
          <p:cNvPr id="21" name="Straight Arrow Connector 20">
            <a:extLst>
              <a:ext uri="{FF2B5EF4-FFF2-40B4-BE49-F238E27FC236}">
                <a16:creationId xmlns:a16="http://schemas.microsoft.com/office/drawing/2014/main" id="{E5EC3F2B-5440-38CF-8F7D-4AEE4084C0AA}"/>
              </a:ext>
            </a:extLst>
          </p:cNvPr>
          <p:cNvCxnSpPr>
            <a:cxnSpLocks/>
          </p:cNvCxnSpPr>
          <p:nvPr/>
        </p:nvCxnSpPr>
        <p:spPr>
          <a:xfrm flipH="1" flipV="1">
            <a:off x="1391477" y="3040088"/>
            <a:ext cx="192021" cy="607773"/>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96C55540-7A9C-A5CA-9CB0-7E0B53381496}"/>
              </a:ext>
            </a:extLst>
          </p:cNvPr>
          <p:cNvSpPr txBox="1"/>
          <p:nvPr/>
        </p:nvSpPr>
        <p:spPr>
          <a:xfrm>
            <a:off x="1487487" y="3309771"/>
            <a:ext cx="2112235" cy="584775"/>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passes below Lake Geneva moraines</a:t>
            </a:r>
          </a:p>
        </p:txBody>
      </p:sp>
      <p:cxnSp>
        <p:nvCxnSpPr>
          <p:cNvPr id="23" name="Straight Arrow Connector 22">
            <a:extLst>
              <a:ext uri="{FF2B5EF4-FFF2-40B4-BE49-F238E27FC236}">
                <a16:creationId xmlns:a16="http://schemas.microsoft.com/office/drawing/2014/main" id="{BC40B7FE-9960-B8AB-A5D0-09614DF2F2BB}"/>
              </a:ext>
            </a:extLst>
          </p:cNvPr>
          <p:cNvCxnSpPr>
            <a:cxnSpLocks/>
          </p:cNvCxnSpPr>
          <p:nvPr/>
        </p:nvCxnSpPr>
        <p:spPr>
          <a:xfrm flipV="1">
            <a:off x="9471484" y="2992236"/>
            <a:ext cx="848984" cy="848284"/>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00536384-FDE9-846B-8588-855F708033EC}"/>
              </a:ext>
            </a:extLst>
          </p:cNvPr>
          <p:cNvSpPr txBox="1"/>
          <p:nvPr/>
        </p:nvSpPr>
        <p:spPr>
          <a:xfrm>
            <a:off x="7359250" y="3499246"/>
            <a:ext cx="2112235" cy="338554"/>
          </a:xfrm>
          <a:prstGeom prst="rect">
            <a:avLst/>
          </a:prstGeom>
          <a:noFill/>
        </p:spPr>
        <p:txBody>
          <a:bodyPr wrap="square"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above limestone</a:t>
            </a:r>
          </a:p>
        </p:txBody>
      </p:sp>
      <p:cxnSp>
        <p:nvCxnSpPr>
          <p:cNvPr id="25" name="Straight Arrow Connector 24">
            <a:extLst>
              <a:ext uri="{FF2B5EF4-FFF2-40B4-BE49-F238E27FC236}">
                <a16:creationId xmlns:a16="http://schemas.microsoft.com/office/drawing/2014/main" id="{92D3E524-C564-4FFD-7CC1-8F0A55E61117}"/>
              </a:ext>
            </a:extLst>
          </p:cNvPr>
          <p:cNvCxnSpPr>
            <a:cxnSpLocks/>
            <a:stCxn id="26" idx="1"/>
          </p:cNvCxnSpPr>
          <p:nvPr/>
        </p:nvCxnSpPr>
        <p:spPr>
          <a:xfrm flipH="1">
            <a:off x="4751850" y="1569505"/>
            <a:ext cx="288032" cy="1245218"/>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D03EB5F-034E-0F68-72BE-8955AB6DED23}"/>
              </a:ext>
            </a:extLst>
          </p:cNvPr>
          <p:cNvSpPr txBox="1"/>
          <p:nvPr/>
        </p:nvSpPr>
        <p:spPr>
          <a:xfrm>
            <a:off x="5039882" y="1154006"/>
            <a:ext cx="2112235" cy="830997"/>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inclined at 0.5% gradient to minimise depth of point F</a:t>
            </a:r>
          </a:p>
        </p:txBody>
      </p:sp>
      <p:cxnSp>
        <p:nvCxnSpPr>
          <p:cNvPr id="27" name="Straight Arrow Connector 26">
            <a:extLst>
              <a:ext uri="{FF2B5EF4-FFF2-40B4-BE49-F238E27FC236}">
                <a16:creationId xmlns:a16="http://schemas.microsoft.com/office/drawing/2014/main" id="{9248D3E9-DDBB-D262-C9DF-653448B9BE5B}"/>
              </a:ext>
            </a:extLst>
          </p:cNvPr>
          <p:cNvCxnSpPr>
            <a:cxnSpLocks/>
            <a:stCxn id="28" idx="1"/>
          </p:cNvCxnSpPr>
          <p:nvPr/>
        </p:nvCxnSpPr>
        <p:spPr>
          <a:xfrm flipH="1">
            <a:off x="6894575" y="1443048"/>
            <a:ext cx="545573" cy="1167916"/>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F83A004C-A729-57EC-02A7-681E2B308C83}"/>
              </a:ext>
            </a:extLst>
          </p:cNvPr>
          <p:cNvSpPr txBox="1"/>
          <p:nvPr/>
        </p:nvSpPr>
        <p:spPr>
          <a:xfrm>
            <a:off x="7440148" y="1150660"/>
            <a:ext cx="2228776" cy="584775"/>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Limestone unavoidable between G-H</a:t>
            </a:r>
          </a:p>
        </p:txBody>
      </p:sp>
      <p:sp>
        <p:nvSpPr>
          <p:cNvPr id="29" name="TextBox 28">
            <a:extLst>
              <a:ext uri="{FF2B5EF4-FFF2-40B4-BE49-F238E27FC236}">
                <a16:creationId xmlns:a16="http://schemas.microsoft.com/office/drawing/2014/main" id="{DB1A037E-A98C-4BF5-0687-3A8055885594}"/>
              </a:ext>
            </a:extLst>
          </p:cNvPr>
          <p:cNvSpPr txBox="1"/>
          <p:nvPr/>
        </p:nvSpPr>
        <p:spPr>
          <a:xfrm>
            <a:off x="31573" y="4149080"/>
            <a:ext cx="12143657" cy="1962076"/>
          </a:xfrm>
          <a:prstGeom prst="rect">
            <a:avLst/>
          </a:prstGeom>
          <a:noFill/>
        </p:spPr>
        <p:txBody>
          <a:bodyPr wrap="square" lIns="0">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Tunneling mainly in moraine layer (soft rock), well suited for fast, low-risk TBM construction.</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C377B"/>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6 million m</a:t>
            </a:r>
            <a:r>
              <a:rPr kumimoji="0" lang="en-US" sz="2000" b="1" i="0" u="none" strike="noStrike" kern="1200" cap="none" spc="0" normalizeH="0" baseline="30000" noProof="0" dirty="0">
                <a:ln>
                  <a:noFill/>
                </a:ln>
                <a:solidFill>
                  <a:srgbClr val="0C377B"/>
                </a:solidFill>
                <a:effectLst/>
                <a:uLnTx/>
                <a:uFillTx/>
                <a:latin typeface="Arial"/>
                <a:ea typeface="+mn-ea"/>
                <a:cs typeface="+mn-cs"/>
              </a:rPr>
              <a:t>3</a:t>
            </a:r>
            <a:r>
              <a:rPr kumimoji="0" lang="en-US" sz="2000" b="1" i="0" u="none" strike="noStrike" kern="1200" cap="none" spc="0" normalizeH="0" baseline="0" noProof="0" dirty="0">
                <a:ln>
                  <a:noFill/>
                </a:ln>
                <a:solidFill>
                  <a:srgbClr val="0C377B"/>
                </a:solidFill>
                <a:effectLst/>
                <a:uLnTx/>
                <a:uFillTx/>
                <a:latin typeface="Arial"/>
                <a:ea typeface="+mn-ea"/>
                <a:cs typeface="+mn-cs"/>
              </a:rPr>
              <a:t> excavated volume </a:t>
            </a:r>
            <a:r>
              <a:rPr kumimoji="0" lang="en-US" sz="20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 8.5</a:t>
            </a:r>
            <a:r>
              <a:rPr kumimoji="0" lang="en-US" sz="2000" b="1" i="0" u="none" strike="noStrike" kern="1200" cap="none" spc="0" normalizeH="0" baseline="0" noProof="0" dirty="0">
                <a:ln>
                  <a:noFill/>
                </a:ln>
                <a:solidFill>
                  <a:srgbClr val="0C377B"/>
                </a:solidFill>
                <a:effectLst/>
                <a:uLnTx/>
                <a:uFillTx/>
                <a:latin typeface="Arial"/>
                <a:ea typeface="+mn-ea"/>
                <a:cs typeface="+mn-cs"/>
              </a:rPr>
              <a:t> million m</a:t>
            </a:r>
            <a:r>
              <a:rPr kumimoji="0" lang="en-US" sz="2000" b="1" i="0" u="none" strike="noStrike" kern="1200" cap="none" spc="0" normalizeH="0" baseline="30000" noProof="0" dirty="0">
                <a:ln>
                  <a:noFill/>
                </a:ln>
                <a:solidFill>
                  <a:srgbClr val="0C377B"/>
                </a:solidFill>
                <a:effectLst/>
                <a:uLnTx/>
                <a:uFillTx/>
                <a:latin typeface="Arial"/>
                <a:ea typeface="+mn-ea"/>
                <a:cs typeface="+mn-cs"/>
              </a:rPr>
              <a:t>3</a:t>
            </a:r>
            <a:r>
              <a:rPr kumimoji="0" lang="en-US" sz="2000" b="1" i="0" u="none" strike="noStrike" kern="1200" cap="none" spc="0" normalizeH="0" baseline="0" noProof="0" dirty="0">
                <a:ln>
                  <a:noFill/>
                </a:ln>
                <a:solidFill>
                  <a:srgbClr val="0C377B"/>
                </a:solidFill>
                <a:effectLst/>
                <a:uLnTx/>
                <a:uFillTx/>
                <a:latin typeface="Arial"/>
                <a:ea typeface="+mn-ea"/>
                <a:cs typeface="+mn-cs"/>
              </a:rPr>
              <a:t> excavation material on surface</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C377B"/>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CE Designs of all underground structures developed</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C377B"/>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To fix the vertical position of the tunnel, interfaces between geological layers have to be known</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15022351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First series of site investigations</a:t>
            </a:r>
            <a:endParaRPr kumimoji="0" lang="en-GB" altLang="en-GB"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a:extLst>
              <a:ext uri="{FF2B5EF4-FFF2-40B4-BE49-F238E27FC236}">
                <a16:creationId xmlns:a16="http://schemas.microsoft.com/office/drawing/2014/main" id="{D471372F-F4F8-E03F-F6CA-8C320DB6C55E}"/>
              </a:ext>
            </a:extLst>
          </p:cNvPr>
          <p:cNvPicPr>
            <a:picLocks noChangeAspect="1"/>
          </p:cNvPicPr>
          <p:nvPr/>
        </p:nvPicPr>
        <p:blipFill>
          <a:blip r:embed="rId4"/>
          <a:stretch>
            <a:fillRect/>
          </a:stretch>
        </p:blipFill>
        <p:spPr>
          <a:xfrm>
            <a:off x="19175" y="777731"/>
            <a:ext cx="6461323" cy="6043237"/>
          </a:xfrm>
          <a:prstGeom prst="rect">
            <a:avLst/>
          </a:prstGeom>
        </p:spPr>
      </p:pic>
      <p:sp>
        <p:nvSpPr>
          <p:cNvPr id="7" name="TextBox 6">
            <a:extLst>
              <a:ext uri="{FF2B5EF4-FFF2-40B4-BE49-F238E27FC236}">
                <a16:creationId xmlns:a16="http://schemas.microsoft.com/office/drawing/2014/main" id="{0DB1EE93-8F0A-1978-3604-C0AA1534C581}"/>
              </a:ext>
            </a:extLst>
          </p:cNvPr>
          <p:cNvSpPr txBox="1"/>
          <p:nvPr/>
        </p:nvSpPr>
        <p:spPr>
          <a:xfrm>
            <a:off x="6588079" y="1021616"/>
            <a:ext cx="5496339" cy="255454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Site investigations to identify exact location of geological interfaces:</a:t>
            </a:r>
          </a:p>
          <a:p>
            <a:pPr marL="342900" marR="0" lvl="0" indent="-3429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rPr>
              <a:t>Molasse layer vs moraines/</a:t>
            </a:r>
            <a:r>
              <a:rPr kumimoji="0" lang="fr-FR" sz="2400" b="0" i="0" u="none" strike="noStrike" kern="1200" cap="none" spc="0" normalizeH="0" baseline="0" noProof="0" dirty="0" err="1">
                <a:ln>
                  <a:noFill/>
                </a:ln>
                <a:solidFill>
                  <a:srgbClr val="0C377B"/>
                </a:solidFill>
                <a:effectLst/>
                <a:uLnTx/>
                <a:uFillTx/>
                <a:latin typeface="Calibri" panose="020F0502020204030204"/>
                <a:ea typeface="+mn-ea"/>
                <a:cs typeface="+mn-cs"/>
              </a:rPr>
              <a:t>limestone</a:t>
            </a:r>
            <a:endPar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rPr>
              <a:t>~30 </a:t>
            </a:r>
            <a:r>
              <a:rPr kumimoji="0" lang="fr-FR" sz="2400" b="0" i="0" u="none" strike="noStrike" kern="1200" cap="none" spc="0" normalizeH="0" baseline="0" noProof="0" dirty="0" err="1">
                <a:ln>
                  <a:noFill/>
                </a:ln>
                <a:solidFill>
                  <a:srgbClr val="0C377B"/>
                </a:solidFill>
                <a:effectLst/>
                <a:uLnTx/>
                <a:uFillTx/>
                <a:latin typeface="Calibri" panose="020F0502020204030204"/>
                <a:ea typeface="+mn-ea"/>
                <a:cs typeface="+mn-cs"/>
              </a:rPr>
              <a:t>drillings</a:t>
            </a:r>
            <a:r>
              <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rPr>
              <a:t> and ~90 km </a:t>
            </a:r>
            <a:r>
              <a:rPr kumimoji="0" lang="fr-FR" sz="2400" b="0" i="0" u="none" strike="noStrike" kern="1200" cap="none" spc="0" normalizeH="0" baseline="0" noProof="0" dirty="0" err="1">
                <a:ln>
                  <a:noFill/>
                </a:ln>
                <a:solidFill>
                  <a:srgbClr val="0C377B"/>
                </a:solidFill>
                <a:effectLst/>
                <a:uLnTx/>
                <a:uFillTx/>
                <a:latin typeface="Calibri" panose="020F0502020204030204"/>
                <a:ea typeface="+mn-ea"/>
                <a:cs typeface="+mn-cs"/>
              </a:rPr>
              <a:t>seismic</a:t>
            </a:r>
            <a:r>
              <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0" i="0" u="none" strike="noStrike" kern="1200" cap="none" spc="0" normalizeH="0" baseline="0" noProof="0" dirty="0" err="1">
                <a:ln>
                  <a:noFill/>
                </a:ln>
                <a:solidFill>
                  <a:srgbClr val="0C377B"/>
                </a:solidFill>
                <a:effectLst/>
                <a:uLnTx/>
                <a:uFillTx/>
                <a:latin typeface="Calibri" panose="020F0502020204030204"/>
                <a:ea typeface="+mn-ea"/>
                <a:cs typeface="+mn-cs"/>
              </a:rPr>
              <a:t>lines</a:t>
            </a:r>
            <a:endPar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2000" b="1" i="0" u="none" strike="noStrike" kern="1200" cap="none" spc="0" normalizeH="0" baseline="0" noProof="0" dirty="0">
                <a:ln>
                  <a:noFill/>
                </a:ln>
                <a:solidFill>
                  <a:srgbClr val="0000CC"/>
                </a:solidFill>
                <a:effectLst/>
                <a:uLnTx/>
                <a:uFillTx/>
                <a:latin typeface="Arial"/>
                <a:ea typeface="+mn-ea"/>
                <a:cs typeface="+mn-cs"/>
                <a:sym typeface="Wingdings" panose="05000000000000000000" pitchFamily="2" charset="2"/>
              </a:rPr>
              <a:t> Vertical position and inclination of tunnel</a:t>
            </a:r>
            <a:endParaRPr kumimoji="0" lang="en-GB" sz="2000" b="1" i="0" u="none" strike="noStrike" kern="1200" cap="none" spc="0" normalizeH="0" baseline="0" noProof="0" dirty="0">
              <a:ln>
                <a:noFill/>
              </a:ln>
              <a:solidFill>
                <a:srgbClr val="0000CC"/>
              </a:solidFill>
              <a:effectLst/>
              <a:uLnTx/>
              <a:uFillTx/>
              <a:latin typeface="Arial"/>
              <a:ea typeface="+mn-ea"/>
              <a:cs typeface="+mn-cs"/>
            </a:endParaRPr>
          </a:p>
        </p:txBody>
      </p:sp>
      <p:sp>
        <p:nvSpPr>
          <p:cNvPr id="8" name="TextBox 7">
            <a:extLst>
              <a:ext uri="{FF2B5EF4-FFF2-40B4-BE49-F238E27FC236}">
                <a16:creationId xmlns:a16="http://schemas.microsoft.com/office/drawing/2014/main" id="{35B0CF86-0987-50A3-3E61-825B0555FCE4}"/>
              </a:ext>
            </a:extLst>
          </p:cNvPr>
          <p:cNvSpPr txBox="1"/>
          <p:nvPr/>
        </p:nvSpPr>
        <p:spPr>
          <a:xfrm>
            <a:off x="9696401" y="5911704"/>
            <a:ext cx="2173428" cy="475323"/>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C377B"/>
                </a:solidFill>
                <a:effectLst/>
                <a:uLnTx/>
                <a:uFillTx/>
                <a:latin typeface="Calibri" panose="020F0502020204030204"/>
                <a:ea typeface="+mn-ea"/>
                <a:cs typeface="+mn-cs"/>
              </a:rPr>
              <a:t>example of drilling works on a lake the lake</a:t>
            </a:r>
            <a:endParaRPr kumimoji="0" lang="en-GB" sz="800" b="0"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pic>
        <p:nvPicPr>
          <p:cNvPr id="9" name="Image 3">
            <a:extLst>
              <a:ext uri="{FF2B5EF4-FFF2-40B4-BE49-F238E27FC236}">
                <a16:creationId xmlns:a16="http://schemas.microsoft.com/office/drawing/2014/main" id="{6B90DF94-A125-91EA-A3BF-92D52FE0E0CE}"/>
              </a:ext>
            </a:extLst>
          </p:cNvPr>
          <p:cNvPicPr>
            <a:picLocks noChangeAspect="1"/>
          </p:cNvPicPr>
          <p:nvPr/>
        </p:nvPicPr>
        <p:blipFill>
          <a:blip r:embed="rId5"/>
          <a:stretch>
            <a:fillRect/>
          </a:stretch>
        </p:blipFill>
        <p:spPr>
          <a:xfrm>
            <a:off x="6669070" y="4246010"/>
            <a:ext cx="2649680" cy="2126872"/>
          </a:xfrm>
          <a:prstGeom prst="rect">
            <a:avLst/>
          </a:prstGeom>
        </p:spPr>
      </p:pic>
      <p:pic>
        <p:nvPicPr>
          <p:cNvPr id="10" name="Picture 9">
            <a:extLst>
              <a:ext uri="{FF2B5EF4-FFF2-40B4-BE49-F238E27FC236}">
                <a16:creationId xmlns:a16="http://schemas.microsoft.com/office/drawing/2014/main" id="{992B436E-ECB9-78DA-DBCC-99DF179C57DE}"/>
              </a:ext>
            </a:extLst>
          </p:cNvPr>
          <p:cNvPicPr>
            <a:picLocks noChangeAspect="1"/>
          </p:cNvPicPr>
          <p:nvPr/>
        </p:nvPicPr>
        <p:blipFill>
          <a:blip r:embed="rId6"/>
          <a:stretch>
            <a:fillRect/>
          </a:stretch>
        </p:blipFill>
        <p:spPr>
          <a:xfrm>
            <a:off x="9517156" y="4218402"/>
            <a:ext cx="2536009" cy="1972238"/>
          </a:xfrm>
          <a:prstGeom prst="rect">
            <a:avLst/>
          </a:prstGeom>
        </p:spPr>
      </p:pic>
    </p:spTree>
    <p:extLst>
      <p:ext uri="{BB962C8B-B14F-4D97-AF65-F5344CB8AC3E}">
        <p14:creationId xmlns:p14="http://schemas.microsoft.com/office/powerpoint/2010/main" val="383860840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12.xml><?xml version="1.0" encoding="utf-8"?>
<a:theme xmlns:a="http://schemas.openxmlformats.org/drawingml/2006/main" name="6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3.xml><?xml version="1.0" encoding="utf-8"?>
<a:theme xmlns:a="http://schemas.openxmlformats.org/drawingml/2006/main" name="7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4.xml><?xml version="1.0" encoding="utf-8"?>
<a:theme xmlns:a="http://schemas.openxmlformats.org/drawingml/2006/main" name="8_Content Slides - Deep Blue">
  <a:themeElements>
    <a:clrScheme name="Custom 1">
      <a:dk1>
        <a:srgbClr val="0F124A"/>
      </a:dk1>
      <a:lt1>
        <a:srgbClr val="FFFFFF"/>
      </a:lt1>
      <a:dk2>
        <a:srgbClr val="0000FF"/>
      </a:dk2>
      <a:lt2>
        <a:srgbClr val="FFFFFF"/>
      </a:lt2>
      <a:accent1>
        <a:srgbClr val="002060"/>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5.xml><?xml version="1.0" encoding="utf-8"?>
<a:theme xmlns:a="http://schemas.openxmlformats.org/drawingml/2006/main" name="9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16.xml><?xml version="1.0" encoding="utf-8"?>
<a:theme xmlns:a="http://schemas.openxmlformats.org/drawingml/2006/main" name="7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7.xml><?xml version="1.0" encoding="utf-8"?>
<a:theme xmlns:a="http://schemas.openxmlformats.org/drawingml/2006/main" name="10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8.xml><?xml version="1.0" encoding="utf-8"?>
<a:theme xmlns:a="http://schemas.openxmlformats.org/drawingml/2006/main" name="5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9.xml><?xml version="1.0" encoding="utf-8"?>
<a:theme xmlns:a="http://schemas.openxmlformats.org/drawingml/2006/main" name="1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0.xml><?xml version="1.0" encoding="utf-8"?>
<a:theme xmlns:a="http://schemas.openxmlformats.org/drawingml/2006/main" name="1_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2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CAS V8" id="{064E1F69-F7DB-4A09-94E4-8C427170E7EA}" vid="{7643CE5B-6D02-48B3-BE19-E2325451F8F3}"/>
    </a:ext>
  </a:ext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6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28575">
          <a:solidFill>
            <a:schemeClr val="accent5">
              <a:lumMod val="75000"/>
            </a:schemeClr>
          </a:solidFill>
          <a:prstDash val="soli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flat" cmpd="sng" algn="ctr">
          <a:solidFill>
            <a:schemeClr val="dk1"/>
          </a:solidFill>
          <a:prstDash val="dash"/>
          <a:round/>
          <a:headEnd type="none" w="med" len="med"/>
          <a:tailEnd type="none" w="med" len="med"/>
        </a:ln>
      </a:spPr>
      <a:bodyPr/>
      <a:lstStyle/>
      <a:style>
        <a:lnRef idx="0">
          <a:scrgbClr r="0" g="0" b="0"/>
        </a:lnRef>
        <a:fillRef idx="0">
          <a:scrgbClr r="0" g="0" b="0"/>
        </a:fillRef>
        <a:effectRef idx="0">
          <a:scrgbClr r="0" g="0" b="0"/>
        </a:effectRef>
        <a:fontRef idx="minor">
          <a:schemeClr val="tx1"/>
        </a:fontRef>
      </a:style>
    </a:lnDef>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6.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7.xml><?xml version="1.0" encoding="utf-8"?>
<a:theme xmlns:a="http://schemas.openxmlformats.org/drawingml/2006/main" name="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8.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9.xml><?xml version="1.0" encoding="utf-8"?>
<a:theme xmlns:a="http://schemas.openxmlformats.org/drawingml/2006/main" name="9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efb3f601-682b-4b24-a3a0-e0b0d0b660f8"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9AF11560A9A3D42A6D720F5CE9EB9B4" ma:contentTypeVersion="16" ma:contentTypeDescription="Create a new document." ma:contentTypeScope="" ma:versionID="2cc93cf89b48cfff50e9386b7585d7c4">
  <xsd:schema xmlns:xsd="http://www.w3.org/2001/XMLSchema" xmlns:xs="http://www.w3.org/2001/XMLSchema" xmlns:p="http://schemas.microsoft.com/office/2006/metadata/properties" xmlns:ns3="cfa4c34f-4b31-43aa-aa45-0eba64f30d0d" xmlns:ns4="efb3f601-682b-4b24-a3a0-e0b0d0b660f8" targetNamespace="http://schemas.microsoft.com/office/2006/metadata/properties" ma:root="true" ma:fieldsID="acb2d64f67531c00cc6f00f9e7779acf" ns3:_="" ns4:_="">
    <xsd:import namespace="cfa4c34f-4b31-43aa-aa45-0eba64f30d0d"/>
    <xsd:import namespace="efb3f601-682b-4b24-a3a0-e0b0d0b660f8"/>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LengthInSeconds" minOccurs="0"/>
                <xsd:element ref="ns4:MediaServiceAutoTags" minOccurs="0"/>
                <xsd:element ref="ns4:MediaServiceOCR" minOccurs="0"/>
                <xsd:element ref="ns4:MediaServiceGenerationTime" minOccurs="0"/>
                <xsd:element ref="ns4:MediaServiceEventHashCode" minOccurs="0"/>
                <xsd:element ref="ns4:MediaServiceLocation"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a4c34f-4b31-43aa-aa45-0eba64f30d0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fb3f601-682b-4b24-a3a0-e0b0d0b660f8"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_activity" ma:index="20" nillable="true" ma:displayName="_activity" ma:hidden="true" ma:internalName="_activity">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ystemTags" ma:index="22" nillable="true" ma:displayName="MediaServiceSystemTags" ma:hidden="true" ma:internalName="MediaServiceSystemTags" ma:readOnly="true">
      <xsd:simpleType>
        <xsd:restriction base="dms:Note"/>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1C4AA4-9C4B-4085-B704-105150D0A1F2}">
  <ds:schemaRefs>
    <ds:schemaRef ds:uri="http://schemas.microsoft.com/office/infopath/2007/PartnerControls"/>
    <ds:schemaRef ds:uri="http://schemas.microsoft.com/office/2006/documentManagement/types"/>
    <ds:schemaRef ds:uri="http://purl.org/dc/dcmitype/"/>
    <ds:schemaRef ds:uri="http://schemas.microsoft.com/office/2006/metadata/properties"/>
    <ds:schemaRef ds:uri="http://purl.org/dc/elements/1.1/"/>
    <ds:schemaRef ds:uri="efb3f601-682b-4b24-a3a0-e0b0d0b660f8"/>
    <ds:schemaRef ds:uri="http://schemas.openxmlformats.org/package/2006/metadata/core-properties"/>
    <ds:schemaRef ds:uri="http://purl.org/dc/terms/"/>
    <ds:schemaRef ds:uri="cfa4c34f-4b31-43aa-aa45-0eba64f30d0d"/>
    <ds:schemaRef ds:uri="http://www.w3.org/XML/1998/namespace"/>
  </ds:schemaRefs>
</ds:datastoreItem>
</file>

<file path=customXml/itemProps2.xml><?xml version="1.0" encoding="utf-8"?>
<ds:datastoreItem xmlns:ds="http://schemas.openxmlformats.org/officeDocument/2006/customXml" ds:itemID="{B30FADA2-07AC-4619-AB24-7D98CFFC6B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a4c34f-4b31-43aa-aa45-0eba64f30d0d"/>
    <ds:schemaRef ds:uri="efb3f601-682b-4b24-a3a0-e0b0d0b660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E0ADCE5-3AB5-4F40-BF2A-E41581E4E5A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56365</TotalTime>
  <Words>5059</Words>
  <Application>Microsoft Office PowerPoint</Application>
  <PresentationFormat>Widescreen</PresentationFormat>
  <Paragraphs>807</Paragraphs>
  <Slides>46</Slides>
  <Notes>12</Notes>
  <HiddenSlides>0</HiddenSlides>
  <MMClips>0</MMClips>
  <ScaleCrop>false</ScaleCrop>
  <HeadingPairs>
    <vt:vector size="6" baseType="variant">
      <vt:variant>
        <vt:lpstr>Fonts Used</vt:lpstr>
      </vt:variant>
      <vt:variant>
        <vt:i4>12</vt:i4>
      </vt:variant>
      <vt:variant>
        <vt:lpstr>Theme</vt:lpstr>
      </vt:variant>
      <vt:variant>
        <vt:i4>21</vt:i4>
      </vt:variant>
      <vt:variant>
        <vt:lpstr>Slide Titles</vt:lpstr>
      </vt:variant>
      <vt:variant>
        <vt:i4>46</vt:i4>
      </vt:variant>
    </vt:vector>
  </HeadingPairs>
  <TitlesOfParts>
    <vt:vector size="79" baseType="lpstr">
      <vt:lpstr>Aptos</vt:lpstr>
      <vt:lpstr>Arial</vt:lpstr>
      <vt:lpstr>Calibri</vt:lpstr>
      <vt:lpstr>Calibri Light</vt:lpstr>
      <vt:lpstr>Cambria Math</vt:lpstr>
      <vt:lpstr>Century Gothic</vt:lpstr>
      <vt:lpstr>Symbol</vt:lpstr>
      <vt:lpstr>Tahoma</vt:lpstr>
      <vt:lpstr>Times New Roman</vt:lpstr>
      <vt:lpstr>Verdana</vt:lpstr>
      <vt:lpstr>-webkit-standard</vt:lpstr>
      <vt:lpstr>Wingdings</vt:lpstr>
      <vt:lpstr>3_Office Theme</vt:lpstr>
      <vt:lpstr>Content Slides - Deep Blue</vt:lpstr>
      <vt:lpstr>6_FC5643-CERN3027 - Scale of contributions</vt:lpstr>
      <vt:lpstr>Custom Design</vt:lpstr>
      <vt:lpstr>2_Content Slides - Deep Blue</vt:lpstr>
      <vt:lpstr>3_Content Slides - Deep Blue</vt:lpstr>
      <vt:lpstr>4_Content Slides - Deep Blue</vt:lpstr>
      <vt:lpstr>1_Content Slides - Deep Blue</vt:lpstr>
      <vt:lpstr>9_Office Theme</vt:lpstr>
      <vt:lpstr>Office Theme</vt:lpstr>
      <vt:lpstr>Titleslides, Conclusion</vt:lpstr>
      <vt:lpstr>6_Content Slides - Deep Blue</vt:lpstr>
      <vt:lpstr>7_Content Slides - Deep Blue</vt:lpstr>
      <vt:lpstr>8_Content Slides - Deep Blue</vt:lpstr>
      <vt:lpstr>9_Content Slides - Deep Blue</vt:lpstr>
      <vt:lpstr>7_FC5643-CERN3027 - Scale of contributions</vt:lpstr>
      <vt:lpstr>10_Content Slides - Deep Blue</vt:lpstr>
      <vt:lpstr>5_Content Slides - Deep Blue</vt:lpstr>
      <vt:lpstr>11_Content Slides - Deep Blue</vt:lpstr>
      <vt:lpstr>1_Titleslides, Conclusion</vt:lpstr>
      <vt:lpstr>Benutzerdefiniertes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spare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Frank Zimmermann</cp:lastModifiedBy>
  <cp:revision>447</cp:revision>
  <cp:lastPrinted>2024-11-08T11:55:25Z</cp:lastPrinted>
  <dcterms:created xsi:type="dcterms:W3CDTF">2022-11-04T23:51:03Z</dcterms:created>
  <dcterms:modified xsi:type="dcterms:W3CDTF">2024-12-17T17:57:58Z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0x01010009AF11560A9A3D42A6D720F5CE9EB9B4</vt:lpwstr>
  </property>
</Properties>
</file>