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5143500" cx="9144000"/>
  <p:notesSz cx="6858000" cy="9144000"/>
  <p:embeddedFontLst>
    <p:embeddedFont>
      <p:font typeface="Roboto"/>
      <p:regular r:id="rId19"/>
      <p:bold r:id="rId20"/>
      <p:italic r:id="rId21"/>
      <p:boldItalic r:id="rId22"/>
    </p:embeddedFont>
    <p:embeddedFont>
      <p:font typeface="Oswald"/>
      <p:regular r:id="rId23"/>
      <p:bold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.fntdata"/><Relationship Id="rId11" Type="http://schemas.openxmlformats.org/officeDocument/2006/relationships/slide" Target="slides/slide7.xml"/><Relationship Id="rId22" Type="http://schemas.openxmlformats.org/officeDocument/2006/relationships/font" Target="fonts/Roboto-boldItalic.fntdata"/><Relationship Id="rId10" Type="http://schemas.openxmlformats.org/officeDocument/2006/relationships/slide" Target="slides/slide6.xml"/><Relationship Id="rId21" Type="http://schemas.openxmlformats.org/officeDocument/2006/relationships/font" Target="fonts/Roboto-italic.fntdata"/><Relationship Id="rId13" Type="http://schemas.openxmlformats.org/officeDocument/2006/relationships/slide" Target="slides/slide9.xml"/><Relationship Id="rId24" Type="http://schemas.openxmlformats.org/officeDocument/2006/relationships/font" Target="fonts/Oswald-bold.fntdata"/><Relationship Id="rId12" Type="http://schemas.openxmlformats.org/officeDocument/2006/relationships/slide" Target="slides/slide8.xml"/><Relationship Id="rId23" Type="http://schemas.openxmlformats.org/officeDocument/2006/relationships/font" Target="fonts/Oswald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Roboto-regular.fntdata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38e5bcd232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38e5bcd232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38e5bcd232_0_4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38e5bcd232_0_4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38e5bcd232_0_6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338e5bcd232_0_6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38e5bcd232_0_4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338e5bcd232_0_4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38e5bcd232_0_4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338e5bcd232_0_4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3b50f13dae_1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33b50f13dae_1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38e5bcd232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38e5bcd232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38e5bcd232_0_3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38e5bcd232_0_3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3b4ab77a1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3b4ab77a1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38e5bcd232_0_2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38e5bcd232_0_2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338e5bcd232_0_2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338e5bcd232_0_2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38e5bcd232_0_4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38e5bcd232_0_4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38e5bcd232_0_4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38e5bcd232_0_4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38e5bcd232_0_4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338e5bcd232_0_4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13.png"/><Relationship Id="rId6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0.png"/><Relationship Id="rId4" Type="http://schemas.openxmlformats.org/officeDocument/2006/relationships/image" Target="../media/image23.png"/><Relationship Id="rId5" Type="http://schemas.openxmlformats.org/officeDocument/2006/relationships/image" Target="../media/image2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simoncblyth.bitbucket.io/" TargetMode="External"/><Relationship Id="rId4" Type="http://schemas.openxmlformats.org/officeDocument/2006/relationships/hyperlink" Target="https://groups.io/g/opticks" TargetMode="External"/><Relationship Id="rId5" Type="http://schemas.openxmlformats.org/officeDocument/2006/relationships/hyperlink" Target="https://simoncblyth.bitbucket.io/opticks/index.html" TargetMode="External"/><Relationship Id="rId6" Type="http://schemas.openxmlformats.org/officeDocument/2006/relationships/hyperlink" Target="https://docs.google.com/document/d/1dEGLSMZWgbARayXikQR63GqEBl2TxBieSrb8njberlg/edit?tab=t.0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5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9.png"/><Relationship Id="rId4" Type="http://schemas.openxmlformats.org/officeDocument/2006/relationships/image" Target="../media/image2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png"/><Relationship Id="rId4" Type="http://schemas.openxmlformats.org/officeDocument/2006/relationships/image" Target="../media/image15.png"/><Relationship Id="rId5" Type="http://schemas.openxmlformats.org/officeDocument/2006/relationships/image" Target="../media/image17.png"/><Relationship Id="rId6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1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2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16.png"/><Relationship Id="rId5" Type="http://schemas.openxmlformats.org/officeDocument/2006/relationships/image" Target="../media/image19.png"/><Relationship Id="rId6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4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-150" y="4868350"/>
            <a:ext cx="9144000" cy="258900"/>
          </a:xfrm>
          <a:prstGeom prst="rect">
            <a:avLst/>
          </a:prstGeom>
          <a:solidFill>
            <a:srgbClr val="0064B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-14660" y="4795442"/>
            <a:ext cx="1588200" cy="3999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8992826" y="137575"/>
            <a:ext cx="161100" cy="5005800"/>
          </a:xfrm>
          <a:prstGeom prst="roundRect">
            <a:avLst>
              <a:gd fmla="val 16667" name="adj"/>
            </a:avLst>
          </a:prstGeom>
          <a:solidFill>
            <a:srgbClr val="F5802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57" name="Google Shape;57;p13"/>
          <p:cNvSpPr/>
          <p:nvPr/>
        </p:nvSpPr>
        <p:spPr>
          <a:xfrm>
            <a:off x="1226" y="137575"/>
            <a:ext cx="161100" cy="5005800"/>
          </a:xfrm>
          <a:prstGeom prst="roundRect">
            <a:avLst>
              <a:gd fmla="val 16667" name="adj"/>
            </a:avLst>
          </a:prstGeom>
          <a:solidFill>
            <a:srgbClr val="F5802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451325" y="4775398"/>
            <a:ext cx="59925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University of Texas at Arlington</a:t>
            </a:r>
            <a:endParaRPr b="1" sz="17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59" name="Google Shape;5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0" name="Google Shape;60;p13"/>
          <p:cNvSpPr txBox="1"/>
          <p:nvPr>
            <p:ph type="ctrTitle"/>
          </p:nvPr>
        </p:nvSpPr>
        <p:spPr>
          <a:xfrm>
            <a:off x="311708" y="156875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980"/>
              <a:t>Performance of an Optical TPC Geant4 Simulation with Opticks GPU-Accelerated Photon Propagation</a:t>
            </a:r>
            <a:endParaRPr sz="3980"/>
          </a:p>
        </p:txBody>
      </p:sp>
      <p:sp>
        <p:nvSpPr>
          <p:cNvPr id="61" name="Google Shape;61;p13"/>
          <p:cNvSpPr txBox="1"/>
          <p:nvPr>
            <p:ph idx="1" type="subTitle"/>
          </p:nvPr>
        </p:nvSpPr>
        <p:spPr>
          <a:xfrm>
            <a:off x="387900" y="35212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Ilker Parmaksiz, Krishan Mistry, and Erich Church</a:t>
            </a:r>
            <a:endParaRPr/>
          </a:p>
        </p:txBody>
      </p:sp>
      <p:sp>
        <p:nvSpPr>
          <p:cNvPr id="62" name="Google Shape;62;p13"/>
          <p:cNvSpPr/>
          <p:nvPr/>
        </p:nvSpPr>
        <p:spPr>
          <a:xfrm flipH="1">
            <a:off x="3673" y="11008"/>
            <a:ext cx="9144000" cy="258900"/>
          </a:xfrm>
          <a:prstGeom prst="rect">
            <a:avLst/>
          </a:prstGeom>
          <a:solidFill>
            <a:srgbClr val="0064B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867600" y="3289675"/>
            <a:ext cx="3118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64" name="Google Shape;6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274" y="4773797"/>
            <a:ext cx="1407292" cy="35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/>
          <p:cNvPicPr preferRelativeResize="0"/>
          <p:nvPr/>
        </p:nvPicPr>
        <p:blipFill rotWithShape="1">
          <a:blip r:embed="rId4">
            <a:alphaModFix/>
          </a:blip>
          <a:srcRect b="38404" l="0" r="0" t="0"/>
          <a:stretch/>
        </p:blipFill>
        <p:spPr>
          <a:xfrm>
            <a:off x="-150" y="-17600"/>
            <a:ext cx="1407301" cy="48157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3"/>
          <p:cNvPicPr preferRelativeResize="0"/>
          <p:nvPr/>
        </p:nvPicPr>
        <p:blipFill rotWithShape="1">
          <a:blip r:embed="rId5">
            <a:alphaModFix/>
          </a:blip>
          <a:srcRect b="8323" l="0" r="6611" t="9099"/>
          <a:stretch/>
        </p:blipFill>
        <p:spPr>
          <a:xfrm>
            <a:off x="8167611" y="-1325"/>
            <a:ext cx="1009339" cy="446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7" name="Google Shape;67;p13"/>
          <p:cNvGrpSpPr/>
          <p:nvPr/>
        </p:nvGrpSpPr>
        <p:grpSpPr>
          <a:xfrm>
            <a:off x="7878175" y="4554249"/>
            <a:ext cx="1300414" cy="589121"/>
            <a:chOff x="65875" y="74925"/>
            <a:chExt cx="2656074" cy="1261500"/>
          </a:xfrm>
        </p:grpSpPr>
        <p:sp>
          <p:nvSpPr>
            <p:cNvPr id="68" name="Google Shape;68;p13"/>
            <p:cNvSpPr/>
            <p:nvPr/>
          </p:nvSpPr>
          <p:spPr>
            <a:xfrm>
              <a:off x="65875" y="74925"/>
              <a:ext cx="2645100" cy="12615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rgbClr val="30303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69" name="Google Shape;69;p13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98398" y="107500"/>
              <a:ext cx="2523551" cy="120014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2"/>
          <p:cNvSpPr txBox="1"/>
          <p:nvPr>
            <p:ph type="title"/>
          </p:nvPr>
        </p:nvSpPr>
        <p:spPr>
          <a:xfrm>
            <a:off x="336995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Hit Comparison</a:t>
            </a:r>
            <a:endParaRPr/>
          </a:p>
        </p:txBody>
      </p:sp>
      <p:pic>
        <p:nvPicPr>
          <p:cNvPr id="162" name="Google Shape;16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40129" y="245550"/>
            <a:ext cx="4398152" cy="2325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1625" y="2812997"/>
            <a:ext cx="4398264" cy="2322576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2"/>
          <p:cNvSpPr txBox="1"/>
          <p:nvPr/>
        </p:nvSpPr>
        <p:spPr>
          <a:xfrm>
            <a:off x="263550" y="982475"/>
            <a:ext cx="4398300" cy="40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The number of photons detected per event with and without reflections are compared .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Results show much better agreement when</a:t>
            </a:r>
            <a:br>
              <a:rPr lang="en" sz="1800">
                <a:solidFill>
                  <a:schemeClr val="lt2"/>
                </a:solidFill>
              </a:rPr>
            </a:br>
            <a:r>
              <a:rPr lang="en" sz="1800">
                <a:solidFill>
                  <a:schemeClr val="lt2"/>
                </a:solidFill>
              </a:rPr>
              <a:t>reflections are not involved.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Largest variations observed for S1 PMT when reflections are included</a:t>
            </a:r>
            <a:endParaRPr sz="1800">
              <a:solidFill>
                <a:schemeClr val="lt2"/>
              </a:solidFill>
            </a:endParaRPr>
          </a:p>
        </p:txBody>
      </p:sp>
      <p:sp>
        <p:nvSpPr>
          <p:cNvPr id="165" name="Google Shape;165;p22"/>
          <p:cNvSpPr txBox="1"/>
          <p:nvPr/>
        </p:nvSpPr>
        <p:spPr>
          <a:xfrm>
            <a:off x="6128150" y="-89900"/>
            <a:ext cx="43314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</a:rPr>
              <a:t>With Reflections</a:t>
            </a:r>
            <a:endParaRPr b="1" sz="1500">
              <a:solidFill>
                <a:schemeClr val="dk1"/>
              </a:solidFill>
            </a:endParaRPr>
          </a:p>
        </p:txBody>
      </p:sp>
      <p:sp>
        <p:nvSpPr>
          <p:cNvPr id="166" name="Google Shape;166;p22"/>
          <p:cNvSpPr txBox="1"/>
          <p:nvPr/>
        </p:nvSpPr>
        <p:spPr>
          <a:xfrm>
            <a:off x="6128150" y="2500900"/>
            <a:ext cx="43314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</a:rPr>
              <a:t>Without Reflections</a:t>
            </a:r>
            <a:endParaRPr b="1" sz="15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23"/>
          <p:cNvPicPr preferRelativeResize="0"/>
          <p:nvPr/>
        </p:nvPicPr>
        <p:blipFill rotWithShape="1">
          <a:blip r:embed="rId3">
            <a:alphaModFix/>
          </a:blip>
          <a:srcRect b="10329" l="0" r="63436" t="0"/>
          <a:stretch/>
        </p:blipFill>
        <p:spPr>
          <a:xfrm>
            <a:off x="6064125" y="5200"/>
            <a:ext cx="1856673" cy="1734525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3"/>
          <p:cNvSpPr txBox="1"/>
          <p:nvPr>
            <p:ph type="title"/>
          </p:nvPr>
        </p:nvSpPr>
        <p:spPr>
          <a:xfrm>
            <a:off x="336995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Geant4/COMSOL/Garfield/</a:t>
            </a:r>
            <a:endParaRPr/>
          </a:p>
        </p:txBody>
      </p:sp>
      <p:sp>
        <p:nvSpPr>
          <p:cNvPr id="173" name="Google Shape;173;p23"/>
          <p:cNvSpPr txBox="1"/>
          <p:nvPr>
            <p:ph idx="1" type="body"/>
          </p:nvPr>
        </p:nvSpPr>
        <p:spPr>
          <a:xfrm>
            <a:off x="311700" y="1076275"/>
            <a:ext cx="4209300" cy="38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camera response to three alpha particles (5.4 MeV) produced at different distances within the field cage is comparable among Data, Geant4, and Opticks.</a:t>
            </a:r>
            <a:endParaRPr/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Realistic detector response.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Tools used for simulation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COMSOL 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Modeling electric fields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Garfield++ 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Imports COMSOL electric fields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Imports Magboltz gas files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Drifts </a:t>
            </a:r>
            <a:r>
              <a:rPr lang="en"/>
              <a:t>ionization</a:t>
            </a:r>
            <a:r>
              <a:rPr lang="en"/>
              <a:t> electrons.</a:t>
            </a:r>
            <a:endParaRPr/>
          </a:p>
        </p:txBody>
      </p:sp>
      <p:pic>
        <p:nvPicPr>
          <p:cNvPr id="174" name="Google Shape;174;p23" title="DataSim.png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39737" y="3351750"/>
            <a:ext cx="4404264" cy="166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64225" y="1675875"/>
            <a:ext cx="4404274" cy="1663225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3"/>
          <p:cNvSpPr txBox="1"/>
          <p:nvPr/>
        </p:nvSpPr>
        <p:spPr>
          <a:xfrm>
            <a:off x="7584675" y="3920351"/>
            <a:ext cx="4083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GEANT4</a:t>
            </a:r>
            <a:endParaRPr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20"/>
              <a:t>Summary</a:t>
            </a:r>
            <a:endParaRPr sz="3020"/>
          </a:p>
        </p:txBody>
      </p:sp>
      <p:sp>
        <p:nvSpPr>
          <p:cNvPr id="182" name="Google Shape;182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</a:t>
            </a:r>
            <a:r>
              <a:rPr lang="en"/>
              <a:t>ntegration of Opticks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Achieved 58x to 181x speed improvements over Geant4.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Speeds expected to improve with next-gen GPUs.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Simulation comparison results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Better agreement when reflections are not involved.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Investigation underway to understand why the large differences when reflections are included.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Integration of Garfield++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Predicts realistic detector behavior under COMSOL</a:t>
            </a:r>
            <a:r>
              <a:rPr lang="en" sz="1800"/>
              <a:t> </a:t>
            </a:r>
            <a:r>
              <a:rPr lang="en"/>
              <a:t>simulated electric fields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Opticks shows </a:t>
            </a:r>
            <a:r>
              <a:rPr lang="en"/>
              <a:t>promising results.</a:t>
            </a:r>
            <a:endParaRPr/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 sz="1500">
                <a:solidFill>
                  <a:schemeClr val="dk1"/>
                </a:solidFill>
              </a:rPr>
              <a:t>https://arxiv.org/abs/2502.13215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	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5"/>
          <p:cNvSpPr txBox="1"/>
          <p:nvPr>
            <p:ph type="title"/>
          </p:nvPr>
        </p:nvSpPr>
        <p:spPr>
          <a:xfrm>
            <a:off x="412878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20"/>
              <a:t>Important links</a:t>
            </a:r>
            <a:endParaRPr sz="3020"/>
          </a:p>
        </p:txBody>
      </p:sp>
      <p:sp>
        <p:nvSpPr>
          <p:cNvPr id="188" name="Google Shape;188;p25"/>
          <p:cNvSpPr txBox="1"/>
          <p:nvPr>
            <p:ph idx="1" type="body"/>
          </p:nvPr>
        </p:nvSpPr>
        <p:spPr>
          <a:xfrm>
            <a:off x="596600" y="974775"/>
            <a:ext cx="8520600" cy="393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50"/>
              <a:t>Main Page: </a:t>
            </a:r>
            <a:r>
              <a:rPr lang="en" sz="1750" u="sng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https://simoncblyth.bitbucket.io/</a:t>
            </a:r>
            <a:endParaRPr b="1" sz="17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50"/>
              <a:t>Forum for Questions:</a:t>
            </a:r>
            <a:r>
              <a:rPr b="1" lang="en" sz="1750">
                <a:solidFill>
                  <a:schemeClr val="dk1"/>
                </a:solidFill>
              </a:rPr>
              <a:t> </a:t>
            </a:r>
            <a:r>
              <a:rPr lang="en" sz="1750" u="sng">
                <a:solidFill>
                  <a:schemeClr val="dk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https://groups.io/g/opticks</a:t>
            </a:r>
            <a:endParaRPr sz="17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50"/>
              <a:t>Detailed info about Opticks (Outdated yet informative)</a:t>
            </a:r>
            <a:endParaRPr b="1" sz="175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50" u="sng">
                <a:solidFill>
                  <a:schemeClr val="dk1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https://simoncblyth.bitbucket.io/opticks/index.html</a:t>
            </a:r>
            <a:endParaRPr sz="17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50"/>
              <a:t>Installation guide and debugging:</a:t>
            </a:r>
            <a:r>
              <a:rPr lang="en" sz="1750"/>
              <a:t> </a:t>
            </a:r>
            <a:r>
              <a:rPr lang="en" sz="1750" u="sng">
                <a:solidFill>
                  <a:schemeClr val="dk1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https://docs.google.com/document/d/1dEGLSMZWgbARayXikQR63GqEBl2TxBieSrb8njberlg/edit?tab=t.0</a:t>
            </a:r>
            <a:endParaRPr sz="1750" u="sng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" sz="1750" u="sng">
                <a:solidFill>
                  <a:schemeClr val="dk1"/>
                </a:solidFill>
              </a:rPr>
            </a:br>
            <a:endParaRPr sz="1750" u="sng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u="sng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 !</a:t>
            </a:r>
            <a:endParaRPr/>
          </a:p>
        </p:txBody>
      </p:sp>
      <p:sp>
        <p:nvSpPr>
          <p:cNvPr id="194" name="Google Shape;194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35526" y="2742775"/>
            <a:ext cx="4355976" cy="1754487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4"/>
          <p:cNvSpPr/>
          <p:nvPr/>
        </p:nvSpPr>
        <p:spPr>
          <a:xfrm>
            <a:off x="6025850" y="4351475"/>
            <a:ext cx="1683600" cy="1458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6" name="Google Shape;7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35525" y="650900"/>
            <a:ext cx="4355975" cy="2091875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4"/>
          <p:cNvSpPr txBox="1"/>
          <p:nvPr/>
        </p:nvSpPr>
        <p:spPr>
          <a:xfrm>
            <a:off x="5626136" y="4228335"/>
            <a:ext cx="2797800" cy="5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N.K. Byrnes </a:t>
            </a:r>
            <a:r>
              <a:rPr i="1" lang="en" sz="105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et al</a:t>
            </a:r>
            <a:r>
              <a:rPr lang="en" sz="105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2023 </a:t>
            </a:r>
            <a:r>
              <a:rPr i="1" lang="en" sz="105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JINST</a:t>
            </a:r>
            <a:r>
              <a:rPr lang="en" sz="105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18 P08006</a:t>
            </a:r>
            <a:endParaRPr sz="105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FFFFFF"/>
              </a:solidFill>
            </a:endParaRPr>
          </a:p>
        </p:txBody>
      </p:sp>
      <p:sp>
        <p:nvSpPr>
          <p:cNvPr id="78" name="Google Shape;78;p14"/>
          <p:cNvSpPr txBox="1"/>
          <p:nvPr/>
        </p:nvSpPr>
        <p:spPr>
          <a:xfrm>
            <a:off x="915125" y="200168"/>
            <a:ext cx="4118100" cy="52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1"/>
                </a:solidFill>
              </a:rPr>
              <a:t>CRAB0 Prototype</a:t>
            </a:r>
            <a:endParaRPr sz="2300">
              <a:solidFill>
                <a:schemeClr val="dk1"/>
              </a:solidFill>
            </a:endParaRPr>
          </a:p>
        </p:txBody>
      </p:sp>
      <p:sp>
        <p:nvSpPr>
          <p:cNvPr id="79" name="Google Shape;79;p14"/>
          <p:cNvSpPr txBox="1"/>
          <p:nvPr/>
        </p:nvSpPr>
        <p:spPr>
          <a:xfrm>
            <a:off x="99575" y="590325"/>
            <a:ext cx="4498500" cy="39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An  optical time projection chamber that is coupled with a VUV image Intensifier (II) and an EM-CCD camera.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Motivated by improving tracking </a:t>
            </a:r>
            <a:r>
              <a:rPr lang="en" sz="1800">
                <a:solidFill>
                  <a:schemeClr val="lt2"/>
                </a:solidFill>
              </a:rPr>
              <a:t>sensitivity</a:t>
            </a:r>
            <a:r>
              <a:rPr lang="en" sz="1800">
                <a:solidFill>
                  <a:schemeClr val="lt2"/>
                </a:solidFill>
              </a:rPr>
              <a:t> for neutrinoless double beta decay in high pressure xenon TPCs like NEXT. 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S2 is amplified by electroluminescence.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Snaps images of particle tracks</a:t>
            </a:r>
            <a:endParaRPr sz="1800">
              <a:solidFill>
                <a:schemeClr val="lt2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</a:pPr>
            <a:r>
              <a:rPr lang="en">
                <a:solidFill>
                  <a:schemeClr val="lt2"/>
                </a:solidFill>
              </a:rPr>
              <a:t>S2 light (172 nm) is focused to VUV II by a MgF2 lens.</a:t>
            </a:r>
            <a:endParaRPr>
              <a:solidFill>
                <a:schemeClr val="lt2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</a:pPr>
            <a:r>
              <a:rPr lang="en">
                <a:solidFill>
                  <a:schemeClr val="lt2"/>
                </a:solidFill>
              </a:rPr>
              <a:t>VUV II amplifies and converts S2 photons to 540 nm.</a:t>
            </a:r>
            <a:endParaRPr>
              <a:solidFill>
                <a:schemeClr val="lt2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</a:pPr>
            <a:r>
              <a:rPr lang="en">
                <a:solidFill>
                  <a:schemeClr val="lt2"/>
                </a:solidFill>
              </a:rPr>
              <a:t>540 nm photons are focused to EM-CCD by an objective lens</a:t>
            </a:r>
            <a:endParaRPr>
              <a:solidFill>
                <a:schemeClr val="lt2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2"/>
              </a:solidFill>
            </a:endParaRPr>
          </a:p>
        </p:txBody>
      </p:sp>
      <p:cxnSp>
        <p:nvCxnSpPr>
          <p:cNvPr id="80" name="Google Shape;80;p14"/>
          <p:cNvCxnSpPr/>
          <p:nvPr/>
        </p:nvCxnSpPr>
        <p:spPr>
          <a:xfrm flipH="1">
            <a:off x="6737141" y="1836225"/>
            <a:ext cx="261000" cy="11862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dashDot"/>
            <a:round/>
            <a:headEnd len="med" w="med" type="none"/>
            <a:tailEnd len="med" w="med" type="none"/>
          </a:ln>
        </p:spPr>
      </p:cxnSp>
      <p:cxnSp>
        <p:nvCxnSpPr>
          <p:cNvPr id="81" name="Google Shape;81;p14"/>
          <p:cNvCxnSpPr/>
          <p:nvPr/>
        </p:nvCxnSpPr>
        <p:spPr>
          <a:xfrm>
            <a:off x="7709402" y="1452526"/>
            <a:ext cx="112200" cy="15699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dashDot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About Opticks</a:t>
            </a:r>
            <a:endParaRPr/>
          </a:p>
        </p:txBody>
      </p:sp>
      <p:sp>
        <p:nvSpPr>
          <p:cNvPr id="87" name="Google Shape;87;p15"/>
          <p:cNvSpPr txBox="1"/>
          <p:nvPr>
            <p:ph idx="1" type="body"/>
          </p:nvPr>
        </p:nvSpPr>
        <p:spPr>
          <a:xfrm>
            <a:off x="311700" y="1017725"/>
            <a:ext cx="8520600" cy="38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GPU-based photon simulation tool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Actively developed by Simon Blyth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Promises up to 1000x photon simulation  speed </a:t>
            </a:r>
            <a:br>
              <a:rPr lang="en"/>
            </a:br>
            <a:r>
              <a:rPr lang="en"/>
              <a:t>improvements over Geant4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Works with NVIDIA GPUs that support CUDA (</a:t>
            </a:r>
            <a:r>
              <a:rPr lang="en"/>
              <a:t>11.5) </a:t>
            </a:r>
            <a:r>
              <a:rPr lang="en"/>
              <a:t>and NVIDIA Optix (7.5)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Hybrid Workflow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Geant4 processes</a:t>
            </a:r>
            <a:r>
              <a:rPr lang="en"/>
              <a:t> primary particles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Geant4 geometry is translated into NVIDIA Optix (7.5)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Includes surfaces, optical material properties.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Supports both Scintillation and Cherenkov processes.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Wavelength shifting is currently not implemented. </a:t>
            </a:r>
            <a:endParaRPr/>
          </a:p>
        </p:txBody>
      </p:sp>
      <p:pic>
        <p:nvPicPr>
          <p:cNvPr id="88" name="Google Shape;8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29348" y="-940"/>
            <a:ext cx="3086100" cy="183465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0" name="Google Shape;90;p15"/>
          <p:cNvSpPr txBox="1"/>
          <p:nvPr/>
        </p:nvSpPr>
        <p:spPr>
          <a:xfrm>
            <a:off x="6714800" y="1802882"/>
            <a:ext cx="15732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JUNO</a:t>
            </a:r>
            <a:endParaRPr sz="1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Opticks Integration</a:t>
            </a:r>
            <a:endParaRPr/>
          </a:p>
        </p:txBody>
      </p:sp>
      <p:sp>
        <p:nvSpPr>
          <p:cNvPr id="96" name="Google Shape;96;p16"/>
          <p:cNvSpPr txBox="1"/>
          <p:nvPr>
            <p:ph idx="1" type="body"/>
          </p:nvPr>
        </p:nvSpPr>
        <p:spPr>
          <a:xfrm>
            <a:off x="311700" y="1152475"/>
            <a:ext cx="5028000" cy="369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Opticks has been successfully integrated into NEXUS, a Geant4 simulation framework developed by the NEXT </a:t>
            </a:r>
            <a:r>
              <a:rPr lang="en"/>
              <a:t>Collaboration</a:t>
            </a:r>
            <a:r>
              <a:rPr lang="en"/>
              <a:t>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Opticks classes used for integration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G4CXOpticks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Top Level Geant4 geometry interface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U4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Collects gensteps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SEvt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Returns hits</a:t>
            </a:r>
            <a:endParaRPr/>
          </a:p>
        </p:txBody>
      </p:sp>
      <p:pic>
        <p:nvPicPr>
          <p:cNvPr id="97" name="Google Shape;97;p16" title="FlowChar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9650" y="2990822"/>
            <a:ext cx="3804347" cy="2152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6" title="CRAB0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9650" y="0"/>
            <a:ext cx="3804350" cy="2990821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/>
        </p:nvSpPr>
        <p:spPr>
          <a:xfrm>
            <a:off x="5700975" y="2652975"/>
            <a:ext cx="36723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</a:rPr>
              <a:t>https://arxiv.org/abs/2502.13215</a:t>
            </a:r>
            <a:endParaRPr b="1" sz="15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7"/>
          <p:cNvPicPr preferRelativeResize="0"/>
          <p:nvPr/>
        </p:nvPicPr>
        <p:blipFill rotWithShape="1">
          <a:blip r:embed="rId3">
            <a:alphaModFix/>
          </a:blip>
          <a:srcRect b="0" l="0" r="0" t="3260"/>
          <a:stretch/>
        </p:blipFill>
        <p:spPr>
          <a:xfrm>
            <a:off x="3493128" y="2420825"/>
            <a:ext cx="2834652" cy="274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7"/>
          <p:cNvPicPr preferRelativeResize="0"/>
          <p:nvPr/>
        </p:nvPicPr>
        <p:blipFill rotWithShape="1">
          <a:blip r:embed="rId4">
            <a:alphaModFix/>
          </a:blip>
          <a:srcRect b="5386" l="0" r="0" t="5724"/>
          <a:stretch/>
        </p:blipFill>
        <p:spPr>
          <a:xfrm>
            <a:off x="5254700" y="924750"/>
            <a:ext cx="3892001" cy="15284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7"/>
          <p:cNvPicPr preferRelativeResize="0"/>
          <p:nvPr/>
        </p:nvPicPr>
        <p:blipFill rotWithShape="1">
          <a:blip r:embed="rId5">
            <a:alphaModFix/>
          </a:blip>
          <a:srcRect b="0" l="0" r="0" t="3400"/>
          <a:stretch/>
        </p:blipFill>
        <p:spPr>
          <a:xfrm>
            <a:off x="657528" y="2420825"/>
            <a:ext cx="2837627" cy="2734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7"/>
          <p:cNvPicPr preferRelativeResize="0"/>
          <p:nvPr/>
        </p:nvPicPr>
        <p:blipFill rotWithShape="1">
          <a:blip r:embed="rId6">
            <a:alphaModFix/>
          </a:blip>
          <a:srcRect b="0" l="0" r="0" t="3260"/>
          <a:stretch/>
        </p:blipFill>
        <p:spPr>
          <a:xfrm>
            <a:off x="6314553" y="2422150"/>
            <a:ext cx="2834652" cy="27421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8" name="Google Shape;108;p17"/>
          <p:cNvGrpSpPr/>
          <p:nvPr/>
        </p:nvGrpSpPr>
        <p:grpSpPr>
          <a:xfrm>
            <a:off x="7218700" y="242803"/>
            <a:ext cx="1930500" cy="888450"/>
            <a:chOff x="3606525" y="-61575"/>
            <a:chExt cx="1930500" cy="888450"/>
          </a:xfrm>
        </p:grpSpPr>
        <p:sp>
          <p:nvSpPr>
            <p:cNvPr id="109" name="Google Shape;109;p17"/>
            <p:cNvSpPr/>
            <p:nvPr/>
          </p:nvSpPr>
          <p:spPr>
            <a:xfrm>
              <a:off x="3606525" y="-5900"/>
              <a:ext cx="1930500" cy="615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7"/>
            <p:cNvSpPr txBox="1"/>
            <p:nvPr/>
          </p:nvSpPr>
          <p:spPr>
            <a:xfrm>
              <a:off x="3706350" y="-61575"/>
              <a:ext cx="1643400" cy="507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FF0000"/>
                  </a:solidFill>
                </a:rPr>
                <a:t>Opticks</a:t>
              </a:r>
              <a:endParaRPr b="1" sz="1800">
                <a:solidFill>
                  <a:srgbClr val="FF0000"/>
                </a:solidFill>
              </a:endParaRPr>
            </a:p>
          </p:txBody>
        </p:sp>
        <p:sp>
          <p:nvSpPr>
            <p:cNvPr id="111" name="Google Shape;111;p17"/>
            <p:cNvSpPr txBox="1"/>
            <p:nvPr/>
          </p:nvSpPr>
          <p:spPr>
            <a:xfrm>
              <a:off x="3706350" y="254175"/>
              <a:ext cx="1613100" cy="57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00FF00"/>
                  </a:solidFill>
                </a:rPr>
                <a:t>G4</a:t>
              </a:r>
              <a:endParaRPr b="1" sz="1800">
                <a:solidFill>
                  <a:srgbClr val="00FF00"/>
                </a:solidFill>
              </a:endParaRPr>
            </a:p>
          </p:txBody>
        </p:sp>
      </p:grpSp>
      <p:sp>
        <p:nvSpPr>
          <p:cNvPr id="112" name="Google Shape;112;p17"/>
          <p:cNvSpPr txBox="1"/>
          <p:nvPr/>
        </p:nvSpPr>
        <p:spPr>
          <a:xfrm>
            <a:off x="304800" y="0"/>
            <a:ext cx="5978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</a:rPr>
              <a:t>S1 Photon </a:t>
            </a:r>
            <a:r>
              <a:rPr lang="en" sz="2800">
                <a:solidFill>
                  <a:schemeClr val="dk1"/>
                </a:solidFill>
              </a:rPr>
              <a:t>Position</a:t>
            </a:r>
            <a:r>
              <a:rPr lang="en" sz="2800">
                <a:solidFill>
                  <a:schemeClr val="dk1"/>
                </a:solidFill>
              </a:rPr>
              <a:t> Comparison</a:t>
            </a:r>
            <a:endParaRPr/>
          </a:p>
        </p:txBody>
      </p:sp>
      <p:sp>
        <p:nvSpPr>
          <p:cNvPr id="113" name="Google Shape;113;p17"/>
          <p:cNvSpPr txBox="1"/>
          <p:nvPr/>
        </p:nvSpPr>
        <p:spPr>
          <a:xfrm>
            <a:off x="336437" y="730250"/>
            <a:ext cx="4905300" cy="147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An 5.3 MeV alpha track in 8-bar xenon.</a:t>
            </a:r>
            <a:endParaRPr sz="1800">
              <a:solidFill>
                <a:schemeClr val="lt2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○"/>
            </a:pPr>
            <a:r>
              <a:rPr lang="en" sz="1800">
                <a:solidFill>
                  <a:schemeClr val="lt2"/>
                </a:solidFill>
              </a:rPr>
              <a:t>S1 </a:t>
            </a:r>
            <a:r>
              <a:rPr lang="en" sz="1800">
                <a:solidFill>
                  <a:schemeClr val="lt2"/>
                </a:solidFill>
              </a:rPr>
              <a:t>initial photon coordinates show good </a:t>
            </a:r>
            <a:r>
              <a:rPr lang="en" sz="1800">
                <a:solidFill>
                  <a:schemeClr val="lt2"/>
                </a:solidFill>
              </a:rPr>
              <a:t>agreement between Opticks and Geant4.</a:t>
            </a:r>
            <a:endParaRPr sz="1800">
              <a:solidFill>
                <a:schemeClr val="lt2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18"/>
          <p:cNvPicPr preferRelativeResize="0"/>
          <p:nvPr/>
        </p:nvPicPr>
        <p:blipFill rotWithShape="1">
          <a:blip r:embed="rId3">
            <a:alphaModFix/>
          </a:blip>
          <a:srcRect b="0" l="0" r="0" t="3595"/>
          <a:stretch/>
        </p:blipFill>
        <p:spPr>
          <a:xfrm>
            <a:off x="672800" y="2461600"/>
            <a:ext cx="2811802" cy="2667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8"/>
          <p:cNvPicPr preferRelativeResize="0"/>
          <p:nvPr/>
        </p:nvPicPr>
        <p:blipFill rotWithShape="1">
          <a:blip r:embed="rId4">
            <a:alphaModFix/>
          </a:blip>
          <a:srcRect b="0" l="0" r="0" t="3362"/>
          <a:stretch/>
        </p:blipFill>
        <p:spPr>
          <a:xfrm>
            <a:off x="3471800" y="2461600"/>
            <a:ext cx="2837627" cy="2681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8"/>
          <p:cNvPicPr preferRelativeResize="0"/>
          <p:nvPr/>
        </p:nvPicPr>
        <p:blipFill rotWithShape="1">
          <a:blip r:embed="rId5">
            <a:alphaModFix/>
          </a:blip>
          <a:srcRect b="0" l="0" r="0" t="3147"/>
          <a:stretch/>
        </p:blipFill>
        <p:spPr>
          <a:xfrm>
            <a:off x="6309425" y="2461600"/>
            <a:ext cx="2834627" cy="2692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72323" y="430624"/>
            <a:ext cx="2477425" cy="2030974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8"/>
          <p:cNvSpPr txBox="1"/>
          <p:nvPr/>
        </p:nvSpPr>
        <p:spPr>
          <a:xfrm>
            <a:off x="343058" y="0"/>
            <a:ext cx="5978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</a:rPr>
              <a:t>S2 Photon Position Comparison</a:t>
            </a:r>
            <a:endParaRPr/>
          </a:p>
        </p:txBody>
      </p:sp>
      <p:grpSp>
        <p:nvGrpSpPr>
          <p:cNvPr id="123" name="Google Shape;123;p18"/>
          <p:cNvGrpSpPr/>
          <p:nvPr/>
        </p:nvGrpSpPr>
        <p:grpSpPr>
          <a:xfrm>
            <a:off x="7321718" y="-76198"/>
            <a:ext cx="1841890" cy="750651"/>
            <a:chOff x="3606525" y="-61575"/>
            <a:chExt cx="1930500" cy="888450"/>
          </a:xfrm>
        </p:grpSpPr>
        <p:sp>
          <p:nvSpPr>
            <p:cNvPr id="124" name="Google Shape;124;p18"/>
            <p:cNvSpPr/>
            <p:nvPr/>
          </p:nvSpPr>
          <p:spPr>
            <a:xfrm>
              <a:off x="3606525" y="-5900"/>
              <a:ext cx="1930500" cy="615600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18"/>
            <p:cNvSpPr txBox="1"/>
            <p:nvPr/>
          </p:nvSpPr>
          <p:spPr>
            <a:xfrm>
              <a:off x="3782550" y="-61575"/>
              <a:ext cx="1643400" cy="507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FF0000"/>
                  </a:solidFill>
                </a:rPr>
                <a:t>Opticks</a:t>
              </a:r>
              <a:endParaRPr b="1" sz="1800">
                <a:solidFill>
                  <a:srgbClr val="FF0000"/>
                </a:solidFill>
              </a:endParaRPr>
            </a:p>
          </p:txBody>
        </p:sp>
        <p:sp>
          <p:nvSpPr>
            <p:cNvPr id="126" name="Google Shape;126;p18"/>
            <p:cNvSpPr txBox="1"/>
            <p:nvPr/>
          </p:nvSpPr>
          <p:spPr>
            <a:xfrm>
              <a:off x="3782550" y="254175"/>
              <a:ext cx="1613100" cy="57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solidFill>
                    <a:srgbClr val="00FF00"/>
                  </a:solidFill>
                </a:rPr>
                <a:t>G4</a:t>
              </a:r>
              <a:endParaRPr b="1" sz="1800">
                <a:solidFill>
                  <a:srgbClr val="00FF00"/>
                </a:solidFill>
              </a:endParaRPr>
            </a:p>
          </p:txBody>
        </p:sp>
      </p:grpSp>
      <p:sp>
        <p:nvSpPr>
          <p:cNvPr id="127" name="Google Shape;127;p18"/>
          <p:cNvSpPr txBox="1"/>
          <p:nvPr/>
        </p:nvSpPr>
        <p:spPr>
          <a:xfrm>
            <a:off x="336753" y="654050"/>
            <a:ext cx="5612700" cy="16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Ionization electrons drift toward a 0.7 cm gap, where photons are uniformly produced</a:t>
            </a:r>
            <a:r>
              <a:rPr lang="en" sz="1800">
                <a:solidFill>
                  <a:schemeClr val="lt2"/>
                </a:solidFill>
              </a:rPr>
              <a:t>.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S2 initial photon coordinates exhibit strong agreement between between Opticks and Geant4.</a:t>
            </a:r>
            <a:endParaRPr sz="1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/>
          <p:cNvSpPr txBox="1"/>
          <p:nvPr>
            <p:ph type="title"/>
          </p:nvPr>
        </p:nvSpPr>
        <p:spPr>
          <a:xfrm>
            <a:off x="362289" y="445025"/>
            <a:ext cx="4504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Performance Comparison </a:t>
            </a:r>
            <a:endParaRPr/>
          </a:p>
        </p:txBody>
      </p:sp>
      <p:sp>
        <p:nvSpPr>
          <p:cNvPr id="133" name="Google Shape;133;p19"/>
          <p:cNvSpPr txBox="1"/>
          <p:nvPr>
            <p:ph idx="1" type="body"/>
          </p:nvPr>
        </p:nvSpPr>
        <p:spPr>
          <a:xfrm>
            <a:off x="311700" y="1152475"/>
            <a:ext cx="4715100" cy="354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Simulated photons between 14M to 154M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Speed improvements over Geant4 (single thread)</a:t>
            </a:r>
            <a:endParaRPr/>
          </a:p>
          <a:p>
            <a:pPr indent="-314325" lvl="1" marL="914400" rtl="0" algn="l">
              <a:spcBef>
                <a:spcPts val="0"/>
              </a:spcBef>
              <a:spcAft>
                <a:spcPts val="0"/>
              </a:spcAft>
              <a:buSzPts val="1350"/>
              <a:buChar char="○"/>
            </a:pPr>
            <a:r>
              <a:rPr b="1" lang="en" sz="1350"/>
              <a:t>Range</a:t>
            </a:r>
            <a:r>
              <a:rPr lang="en" sz="1350"/>
              <a:t>: 58.47 ± 0.02 to 181.39 ± 0.28.</a:t>
            </a:r>
            <a:endParaRPr sz="1350"/>
          </a:p>
          <a:p>
            <a:pPr indent="-314325" lvl="0" marL="457200" rtl="0" algn="l">
              <a:spcBef>
                <a:spcPts val="0"/>
              </a:spcBef>
              <a:spcAft>
                <a:spcPts val="0"/>
              </a:spcAft>
              <a:buSzPts val="1350"/>
              <a:buChar char="●"/>
            </a:pPr>
            <a:r>
              <a:rPr lang="en"/>
              <a:t>Primary particle and electron drift contribution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GPU: 15.49 ± 7.24%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CPU: 0.16 ± 0.01%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GPU generational comparison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Average speed factor improvement of </a:t>
            </a:r>
            <a:br>
              <a:rPr lang="en"/>
            </a:br>
            <a:r>
              <a:rPr lang="en"/>
              <a:t>2.09 ± 0.36 between two successive generations.</a:t>
            </a:r>
            <a:endParaRPr/>
          </a:p>
        </p:txBody>
      </p:sp>
      <p:pic>
        <p:nvPicPr>
          <p:cNvPr id="134" name="Google Shape;134;p19" title="Performanc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3397" y="445125"/>
            <a:ext cx="4253250" cy="425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0"/>
          <p:cNvSpPr txBox="1"/>
          <p:nvPr>
            <p:ph type="title"/>
          </p:nvPr>
        </p:nvSpPr>
        <p:spPr>
          <a:xfrm>
            <a:off x="311700" y="140225"/>
            <a:ext cx="3880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Comparison of Hit Position (X-Coordinate)</a:t>
            </a:r>
            <a:endParaRPr/>
          </a:p>
        </p:txBody>
      </p:sp>
      <p:sp>
        <p:nvSpPr>
          <p:cNvPr id="140" name="Google Shape;140;p20"/>
          <p:cNvSpPr txBox="1"/>
          <p:nvPr>
            <p:ph idx="1" type="body"/>
          </p:nvPr>
        </p:nvSpPr>
        <p:spPr>
          <a:xfrm>
            <a:off x="311700" y="1152475"/>
            <a:ext cx="3880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With and without reflections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Results are comparable for both</a:t>
            </a:r>
            <a:br>
              <a:rPr lang="en"/>
            </a:br>
            <a:r>
              <a:rPr lang="en"/>
              <a:t>detectors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PMT results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Geant4 shows a central bump in a distribution both cases.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Opticks exhibits this bump only when reflections are included.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Camera results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Show similar behaviour across both frameworks.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Ongoing investigation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The differences are being analyzed.</a:t>
            </a:r>
            <a:endParaRPr/>
          </a:p>
        </p:txBody>
      </p:sp>
      <p:pic>
        <p:nvPicPr>
          <p:cNvPr id="141" name="Google Shape;141;p20" title="1D_Camera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34214" y="445025"/>
            <a:ext cx="2331720" cy="202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0" title="1D_PMT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8975" y="445025"/>
            <a:ext cx="2331720" cy="2029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19800" y="3021857"/>
            <a:ext cx="2332492" cy="20279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40485" y="3021851"/>
            <a:ext cx="2332492" cy="2027996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0"/>
          <p:cNvSpPr txBox="1"/>
          <p:nvPr/>
        </p:nvSpPr>
        <p:spPr>
          <a:xfrm>
            <a:off x="5823350" y="49853"/>
            <a:ext cx="43314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</a:rPr>
              <a:t>With Reflections</a:t>
            </a:r>
            <a:endParaRPr b="1" sz="1500">
              <a:solidFill>
                <a:schemeClr val="dk1"/>
              </a:solidFill>
            </a:endParaRPr>
          </a:p>
        </p:txBody>
      </p:sp>
      <p:sp>
        <p:nvSpPr>
          <p:cNvPr id="146" name="Google Shape;146;p20"/>
          <p:cNvSpPr txBox="1"/>
          <p:nvPr/>
        </p:nvSpPr>
        <p:spPr>
          <a:xfrm>
            <a:off x="5823350" y="2729500"/>
            <a:ext cx="43314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</a:rPr>
              <a:t>Without Reflections</a:t>
            </a:r>
            <a:endParaRPr b="1" sz="15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1"/>
          <p:cNvSpPr txBox="1"/>
          <p:nvPr>
            <p:ph type="title"/>
          </p:nvPr>
        </p:nvSpPr>
        <p:spPr>
          <a:xfrm>
            <a:off x="349642" y="445025"/>
            <a:ext cx="5542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Photon Arrival Times and </a:t>
            </a:r>
            <a:r>
              <a:rPr lang="en"/>
              <a:t>Wavelength</a:t>
            </a:r>
            <a:endParaRPr/>
          </a:p>
        </p:txBody>
      </p:sp>
      <p:sp>
        <p:nvSpPr>
          <p:cNvPr id="152" name="Google Shape;152;p21"/>
          <p:cNvSpPr txBox="1"/>
          <p:nvPr>
            <p:ph idx="1" type="body"/>
          </p:nvPr>
        </p:nvSpPr>
        <p:spPr>
          <a:xfrm>
            <a:off x="311700" y="923875"/>
            <a:ext cx="5542800" cy="159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S1 and S2 photon comparison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Arrival times are in good agreement with and </a:t>
            </a:r>
            <a:r>
              <a:rPr lang="en"/>
              <a:t>without</a:t>
            </a:r>
            <a:r>
              <a:rPr lang="en"/>
              <a:t> reflections.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Similarly, wavelength of detected photons are in good agreement.</a:t>
            </a:r>
            <a:endParaRPr/>
          </a:p>
        </p:txBody>
      </p:sp>
      <p:pic>
        <p:nvPicPr>
          <p:cNvPr id="153" name="Google Shape;153;p21" title="S1_Time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05936" y="125510"/>
            <a:ext cx="3213614" cy="2503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1" title="S2_Times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06266" y="2629255"/>
            <a:ext cx="3212945" cy="2503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1"/>
          <p:cNvPicPr preferRelativeResize="0"/>
          <p:nvPr/>
        </p:nvPicPr>
        <p:blipFill rotWithShape="1">
          <a:blip r:embed="rId5">
            <a:alphaModFix/>
          </a:blip>
          <a:srcRect b="0" l="49857" r="0" t="0"/>
          <a:stretch/>
        </p:blipFill>
        <p:spPr>
          <a:xfrm>
            <a:off x="2812350" y="2708792"/>
            <a:ext cx="3080525" cy="24208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1"/>
          <p:cNvSpPr txBox="1"/>
          <p:nvPr/>
        </p:nvSpPr>
        <p:spPr>
          <a:xfrm>
            <a:off x="4647475" y="3603642"/>
            <a:ext cx="13338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303030"/>
                </a:solidFill>
              </a:rPr>
              <a:t>Wavelength</a:t>
            </a:r>
            <a:endParaRPr b="1" sz="1300">
              <a:solidFill>
                <a:srgbClr val="30303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