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59" r:id="rId5"/>
    <p:sldId id="260" r:id="rId6"/>
    <p:sldId id="261" r:id="rId7"/>
    <p:sldId id="265" r:id="rId8"/>
    <p:sldId id="266" r:id="rId9"/>
    <p:sldId id="267" r:id="rId10"/>
    <p:sldId id="268" r:id="rId11"/>
    <p:sldId id="269" r:id="rId12"/>
    <p:sldId id="270" r:id="rId13"/>
    <p:sldId id="263" r:id="rId14"/>
    <p:sldId id="271" r:id="rId15"/>
    <p:sldId id="272" r:id="rId16"/>
    <p:sldId id="273" r:id="rId17"/>
    <p:sldId id="274" r:id="rId18"/>
    <p:sldId id="275" r:id="rId19"/>
    <p:sldId id="27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8" autoAdjust="0"/>
    <p:restoredTop sz="94660"/>
  </p:normalViewPr>
  <p:slideViewPr>
    <p:cSldViewPr snapToGrid="0">
      <p:cViewPr varScale="1">
        <p:scale>
          <a:sx n="70" d="100"/>
          <a:sy n="70" d="100"/>
        </p:scale>
        <p:origin x="21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ECEC8-3E80-4DA3-9415-856B0C95C4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48030D-3F38-4920-8CDA-E6A6CB36FD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74727-365C-456F-8875-CCF810BDA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6497-D367-4CEE-A66B-1D81F5EE3A1F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04DFBC-3F8B-4220-9B77-F49211516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1AAD0-603D-4733-8F6E-4BD597E5A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B098-F4C5-47B8-9224-8B0FB9D5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103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C289B-A129-4FE0-93A3-5D059725A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2139BC-2D48-49C7-B985-8684819545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4E42A-AE42-44ED-BE41-F8373A61C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6497-D367-4CEE-A66B-1D81F5EE3A1F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291C0-FCE1-4457-9DE2-EE753B0FD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72FB0-107E-4461-AA21-BA09D652F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B098-F4C5-47B8-9224-8B0FB9D5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18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3EFF51-1139-4767-8BC6-F5999FE9DF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1F1608-0CCE-4940-BB1A-FB9E94A43C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13FE2-445E-4131-889E-A6F7B5171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6497-D367-4CEE-A66B-1D81F5EE3A1F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E3CEE-9F4C-4220-9B6D-FB0891A8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E03A07-2C16-47A6-B59B-5A69930E7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B098-F4C5-47B8-9224-8B0FB9D5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446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CCEAA-2E00-487C-B6C9-FE3982A91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BA92C2-8550-4B9C-B4AD-743106F565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16240-A773-4A30-9AFD-3D11196A8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6497-D367-4CEE-A66B-1D81F5EE3A1F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059B6-D488-4747-ABB1-8E012C444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83912-9FD6-4BBB-9A6D-00DECD5B9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B098-F4C5-47B8-9224-8B0FB9D5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009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8015D-C298-49D4-86B7-D3C8E13B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F0428-7845-4661-96B0-3921B2D0E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F78C1-E9AE-4294-BB03-C5E38748F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6497-D367-4CEE-A66B-1D81F5EE3A1F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4EBE43-0812-46E6-A851-9A717776E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15F667-ACF5-4738-AAC3-B5FC7049C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B098-F4C5-47B8-9224-8B0FB9D5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14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7F03B-5371-4F88-AC52-04C95D8E4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64C89-68A7-4851-AFA3-18F3945E21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CA1F29-A398-4F6D-BE21-0E2EAECB16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07631A-8051-4FDE-9BFD-26760FFE6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6497-D367-4CEE-A66B-1D81F5EE3A1F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51F91-E93F-4732-B5E0-643FF514B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1EC6B6-980B-45FA-9CFB-62ABB4DC4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B098-F4C5-47B8-9224-8B0FB9D5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002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2FA4B-D8AE-4B8E-8D64-0F047FDB5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4EC96F-07DB-4BA1-8E30-6007D5B0E7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3BC247-FB5E-4688-8E08-8DDBC1E031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F01E0E-C161-4D29-A8BA-BA91AB6F3E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A21ED9-BB71-43BF-A7D6-ACC986E020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ADDCD1-9DCA-4B2C-A121-EC973E9A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6497-D367-4CEE-A66B-1D81F5EE3A1F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6EAFE7-9ADD-409F-857A-14D9CE13F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50B739-943D-4C1D-81A1-93A0F4142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B098-F4C5-47B8-9224-8B0FB9D5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118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45BEA-CBBF-4BD8-AA9C-4343DBAF9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DE6A9C-F9CA-4BF3-ABCB-E99B50B28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6497-D367-4CEE-A66B-1D81F5EE3A1F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023E8-2156-4BAC-9E36-D67F78129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9B67BB-4715-44A6-BBBC-DAEF478EB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B098-F4C5-47B8-9224-8B0FB9D5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479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4A00C3-AF25-4855-8BBF-B21AA9696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6497-D367-4CEE-A66B-1D81F5EE3A1F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D3195C-CF30-4803-A52F-AC37356EE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16101A-5198-49FB-927F-DA72332EC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B098-F4C5-47B8-9224-8B0FB9D5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72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B431B-2EB6-49B0-A5AA-2A1B47FA5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3196E-9616-4A74-9C6E-576BE5E43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E65A4D-29A5-45AD-B68F-FB9B54F54D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3F27E7-3624-4E0B-A412-0450346A6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6497-D367-4CEE-A66B-1D81F5EE3A1F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BA981A-A2E4-4D80-B672-7B6CAAC11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935EFE-C677-40FC-9B13-95DFE9613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B098-F4C5-47B8-9224-8B0FB9D5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852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1E019-3679-40BD-97E7-FA1A8BDDC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E5DD4B-9CC4-4875-B2D3-80019C3C3A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6FB105-2EAA-4CC8-AF63-288149CC3B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568A55-FFB7-4F1D-87FC-823F5FB7A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6497-D367-4CEE-A66B-1D81F5EE3A1F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8AA5B8-E77C-479E-B842-AF42B50E6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F6E75A-513D-4843-BBBC-16ADB2F44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B098-F4C5-47B8-9224-8B0FB9D5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91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558C6D-7502-4D2F-BA3B-89CA8E35D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57F64F-D62C-47E3-913C-A81C154D3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E9021-5DAD-4201-A93C-27288FDB58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56497-D367-4CEE-A66B-1D81F5EE3A1F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1196A-E35D-4272-B21C-8F24E7A217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A8EDE-F9EE-4C07-8B1A-90B0FF9974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0B098-F4C5-47B8-9224-8B0FB9D5D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001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FAAD5-38DB-440B-93BE-EA62184C36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5265" y="686428"/>
            <a:ext cx="9144000" cy="1992977"/>
          </a:xfrm>
        </p:spPr>
        <p:txBody>
          <a:bodyPr>
            <a:normAutofit/>
          </a:bodyPr>
          <a:lstStyle/>
          <a:p>
            <a:r>
              <a:rPr lang="en-US" sz="4400" b="1" dirty="0"/>
              <a:t>Large-Area MCPs: Performance, Limitations and Next-Generation Developments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A905A8-10AC-4FFE-9C5A-B824E366AE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2102" y="2910922"/>
            <a:ext cx="9144000" cy="1655762"/>
          </a:xfrm>
        </p:spPr>
        <p:txBody>
          <a:bodyPr/>
          <a:lstStyle/>
          <a:p>
            <a:r>
              <a:rPr lang="en-US" sz="2800" dirty="0"/>
              <a:t>Mark Popecki</a:t>
            </a:r>
          </a:p>
          <a:p>
            <a:r>
              <a:rPr lang="en-US" dirty="0" err="1"/>
              <a:t>Incom</a:t>
            </a:r>
            <a:r>
              <a:rPr lang="en-US" dirty="0"/>
              <a:t>, Inc.</a:t>
            </a:r>
          </a:p>
          <a:p>
            <a:r>
              <a:rPr lang="en-US" dirty="0"/>
              <a:t>Charlton, MA, USA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AF0059-A84E-4A87-B93E-4D20BBFD4C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987" y="4335778"/>
            <a:ext cx="5894844" cy="184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184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32E70-E4B4-4A88-950F-A13D904EA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8504"/>
          </a:xfrm>
        </p:spPr>
        <p:txBody>
          <a:bodyPr>
            <a:normAutofit/>
          </a:bodyPr>
          <a:lstStyle/>
          <a:p>
            <a:r>
              <a:rPr lang="en-US" sz="3200" b="1" dirty="0"/>
              <a:t>Performance: Dark Rates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469947-F3EB-442D-A926-E717F33B8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182" y="1620909"/>
            <a:ext cx="3125337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Photocathode dark rates are much higher than the MCP dark rates.</a:t>
            </a:r>
          </a:p>
          <a:p>
            <a:r>
              <a:rPr lang="en-US" dirty="0"/>
              <a:t>Gain vs. dark rates shown at right for several HRPPD MCP-PMTs.</a:t>
            </a:r>
          </a:p>
          <a:p>
            <a:r>
              <a:rPr lang="en-US" dirty="0"/>
              <a:t>Dark rates at a gain of 5E6:  </a:t>
            </a:r>
          </a:p>
          <a:p>
            <a:pPr marL="627063" lvl="1" indent="-342900">
              <a:buFont typeface="Courier New" panose="02070309020205020404" pitchFamily="49" charset="0"/>
              <a:buChar char="o"/>
            </a:pPr>
            <a:r>
              <a:rPr lang="en-US" dirty="0"/>
              <a:t>50 – 10,000 Hz/cm</a:t>
            </a:r>
            <a:r>
              <a:rPr lang="en-US" baseline="30000" dirty="0"/>
              <a:t>2</a:t>
            </a:r>
            <a:r>
              <a:rPr lang="en-US" dirty="0"/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0EBAACE-EF5D-4377-B5FC-31F6BCD3C1F2}"/>
              </a:ext>
            </a:extLst>
          </p:cNvPr>
          <p:cNvGrpSpPr/>
          <p:nvPr/>
        </p:nvGrpSpPr>
        <p:grpSpPr>
          <a:xfrm>
            <a:off x="3364012" y="1643580"/>
            <a:ext cx="3931478" cy="3879186"/>
            <a:chOff x="4019104" y="1288738"/>
            <a:chExt cx="3931478" cy="387918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AF5D3B2-8EF2-42A8-825B-70BEF627E5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6" t="10324" r="4105" b="6568"/>
            <a:stretch/>
          </p:blipFill>
          <p:spPr>
            <a:xfrm>
              <a:off x="4019104" y="1288738"/>
              <a:ext cx="3931478" cy="3879186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6546BCC6-ACC1-44E8-9FA5-5F7CBEE497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32059" y="3875965"/>
              <a:ext cx="300252" cy="49131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0CD2801-C343-41D1-9D99-75E98CAA6B25}"/>
                </a:ext>
              </a:extLst>
            </p:cNvPr>
            <p:cNvSpPr txBox="1"/>
            <p:nvPr/>
          </p:nvSpPr>
          <p:spPr>
            <a:xfrm>
              <a:off x="5295331" y="4380930"/>
              <a:ext cx="9416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MCP only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8855FFD0-8B55-44BE-AACA-B23DA18F65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383" y="2180099"/>
            <a:ext cx="4590381" cy="283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548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C228A-5231-4607-9636-57CC130FB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1418"/>
          </a:xfrm>
        </p:spPr>
        <p:txBody>
          <a:bodyPr>
            <a:normAutofit/>
          </a:bodyPr>
          <a:lstStyle/>
          <a:p>
            <a:r>
              <a:rPr lang="en-US" sz="3200" b="1" dirty="0"/>
              <a:t>Performance: </a:t>
            </a:r>
            <a:r>
              <a:rPr lang="en-US" sz="3200" b="1" dirty="0" err="1"/>
              <a:t>Afterpulses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C19B4-F91E-4464-BC2F-FF8675001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825625"/>
            <a:ext cx="3058886" cy="435133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err="1"/>
              <a:t>Afterpulse</a:t>
            </a:r>
            <a:r>
              <a:rPr lang="en-US" dirty="0"/>
              <a:t> rates have been reduced by:</a:t>
            </a:r>
          </a:p>
          <a:p>
            <a:pPr marL="457200"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Improved bakeout and scrubbing technique</a:t>
            </a:r>
          </a:p>
          <a:p>
            <a:pPr marL="457200"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Lower operational voltages with the combination of Chem5 and MgO</a:t>
            </a:r>
          </a:p>
          <a:p>
            <a:pPr>
              <a:lnSpc>
                <a:spcPct val="110000"/>
              </a:lnSpc>
            </a:pPr>
            <a:r>
              <a:rPr lang="en-US" dirty="0" err="1"/>
              <a:t>Afterpulse</a:t>
            </a:r>
            <a:r>
              <a:rPr lang="en-US" dirty="0"/>
              <a:t> probability at 625 V/MCP and 400 V to the photocathode are ~1%</a:t>
            </a:r>
          </a:p>
          <a:p>
            <a:pPr>
              <a:lnSpc>
                <a:spcPct val="110000"/>
              </a:lnSpc>
            </a:pPr>
            <a:r>
              <a:rPr lang="en-US" dirty="0"/>
              <a:t>Efforts are underway to further reduce these rates for extended </a:t>
            </a:r>
            <a:r>
              <a:rPr lang="en-US" dirty="0" err="1"/>
              <a:t>photoc</a:t>
            </a: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E3B4F40-E656-421E-88CD-7561174BA824}"/>
              </a:ext>
            </a:extLst>
          </p:cNvPr>
          <p:cNvGrpSpPr/>
          <p:nvPr/>
        </p:nvGrpSpPr>
        <p:grpSpPr>
          <a:xfrm>
            <a:off x="3794729" y="892629"/>
            <a:ext cx="7857298" cy="5097490"/>
            <a:chOff x="3794729" y="892629"/>
            <a:chExt cx="7857298" cy="509749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06CA03E-4DB6-4AC6-86B7-78C0B41A2ABF}"/>
                </a:ext>
              </a:extLst>
            </p:cNvPr>
            <p:cNvGrpSpPr/>
            <p:nvPr/>
          </p:nvGrpSpPr>
          <p:grpSpPr>
            <a:xfrm>
              <a:off x="3794729" y="1173707"/>
              <a:ext cx="7857298" cy="4532173"/>
              <a:chOff x="4149570" y="764274"/>
              <a:chExt cx="7857298" cy="4532173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6777EC02-B3E2-4E5C-8DF7-9CC0E99B7A3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65" t="9216" r="3385" b="5389"/>
              <a:stretch/>
            </p:blipFill>
            <p:spPr>
              <a:xfrm>
                <a:off x="4149570" y="1310511"/>
                <a:ext cx="3901040" cy="3985936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6FA13ADA-1DD9-437F-882B-999298C77C5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25" t="9216" r="4285" b="6205"/>
              <a:stretch/>
            </p:blipFill>
            <p:spPr>
              <a:xfrm>
                <a:off x="8121068" y="1283215"/>
                <a:ext cx="3885800" cy="3947848"/>
              </a:xfrm>
              <a:prstGeom prst="rect">
                <a:avLst/>
              </a:prstGeom>
            </p:spPr>
          </p:pic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C0FD6EAB-310E-4B19-8D0F-12A8A1D79B6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90615" y="764274"/>
                <a:ext cx="2006222" cy="124194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F473055F-6C21-4485-8704-53C2B5A78A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6836" y="777922"/>
                <a:ext cx="1692322" cy="85980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BF31294-E41E-4C7B-9CEA-BA94AA986BCB}"/>
                </a:ext>
              </a:extLst>
            </p:cNvPr>
            <p:cNvCxnSpPr/>
            <p:nvPr/>
          </p:nvCxnSpPr>
          <p:spPr>
            <a:xfrm flipH="1" flipV="1">
              <a:off x="6455229" y="4909456"/>
              <a:ext cx="968828" cy="77288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9E938C92-05E0-4A3E-ADEB-DE8E71223041}"/>
                </a:ext>
              </a:extLst>
            </p:cNvPr>
            <p:cNvCxnSpPr>
              <a:cxnSpLocks/>
              <a:stCxn id="7" idx="3"/>
            </p:cNvCxnSpPr>
            <p:nvPr/>
          </p:nvCxnSpPr>
          <p:spPr>
            <a:xfrm flipH="1" flipV="1">
              <a:off x="10580915" y="2917370"/>
              <a:ext cx="1071112" cy="749202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7C42312-77B9-4E23-ABD6-779BDC6FFDC3}"/>
                </a:ext>
              </a:extLst>
            </p:cNvPr>
            <p:cNvSpPr txBox="1"/>
            <p:nvPr/>
          </p:nvSpPr>
          <p:spPr>
            <a:xfrm>
              <a:off x="6281057" y="892629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5">
                      <a:lumMod val="75000"/>
                    </a:schemeClr>
                  </a:solidFill>
                </a:rPr>
                <a:t>700 V/MCP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9C1F904-03BF-4B72-859B-00FB0A4F0D13}"/>
                </a:ext>
              </a:extLst>
            </p:cNvPr>
            <p:cNvSpPr txBox="1"/>
            <p:nvPr/>
          </p:nvSpPr>
          <p:spPr>
            <a:xfrm>
              <a:off x="7239000" y="5682342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</a:rPr>
                <a:t>625 V/MCP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641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65B13-397B-40B3-8C23-3AFC5DCCE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3991"/>
          </a:xfrm>
        </p:spPr>
        <p:txBody>
          <a:bodyPr>
            <a:normAutofit fontScale="90000"/>
          </a:bodyPr>
          <a:lstStyle/>
          <a:p>
            <a:r>
              <a:rPr lang="en-US" sz="2800" b="1" dirty="0"/>
              <a:t>Performance: Use of Unbalanced MCP Voltages to Extend Photocathode Life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9B88F-CC15-45D7-87CC-E73C0D4AB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842" y="1689148"/>
            <a:ext cx="3330054" cy="4711652"/>
          </a:xfrm>
        </p:spPr>
        <p:txBody>
          <a:bodyPr>
            <a:normAutofit fontScale="70000" lnSpcReduction="20000"/>
          </a:bodyPr>
          <a:lstStyle/>
          <a:p>
            <a:pPr marL="109538" indent="-109538">
              <a:lnSpc>
                <a:spcPct val="110000"/>
              </a:lnSpc>
            </a:pPr>
            <a:r>
              <a:rPr lang="en-US" dirty="0"/>
              <a:t>Tzoka, et al. 2023 performed a </a:t>
            </a:r>
            <a:r>
              <a:rPr lang="en-US" dirty="0" err="1"/>
              <a:t>lifetest</a:t>
            </a:r>
            <a:r>
              <a:rPr lang="en-US" dirty="0"/>
              <a:t> on two regions of an LAPPD with a high </a:t>
            </a:r>
            <a:r>
              <a:rPr lang="en-US" dirty="0" err="1"/>
              <a:t>afterpulse</a:t>
            </a:r>
            <a:r>
              <a:rPr lang="en-US" dirty="0"/>
              <a:t> rate.</a:t>
            </a:r>
          </a:p>
          <a:p>
            <a:pPr marL="109538" indent="-109538">
              <a:lnSpc>
                <a:spcPct val="110000"/>
              </a:lnSpc>
            </a:pPr>
            <a:r>
              <a:rPr lang="en-US" dirty="0"/>
              <a:t>They demonstrated longer photocathode lifetime when the MCP near the photocathode was operated at a lower voltage than the other MCP.</a:t>
            </a:r>
          </a:p>
          <a:p>
            <a:pPr marL="109538" indent="-109538">
              <a:lnSpc>
                <a:spcPct val="110000"/>
              </a:lnSpc>
            </a:pPr>
            <a:r>
              <a:rPr lang="en-US" dirty="0"/>
              <a:t>External connections to all surfaces in the LAPPD and HRPPD permit differential MCP voltage operation for longer photocathode life.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D8324F-7DD0-4581-883D-C11BF74DD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3773" y="1636613"/>
            <a:ext cx="6931753" cy="382862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AB99439-3EB0-49AB-A409-66AC3FCE5BF8}"/>
              </a:ext>
            </a:extLst>
          </p:cNvPr>
          <p:cNvCxnSpPr>
            <a:cxnSpLocks/>
          </p:cNvCxnSpPr>
          <p:nvPr/>
        </p:nvCxnSpPr>
        <p:spPr>
          <a:xfrm flipV="1">
            <a:off x="5281685" y="4394579"/>
            <a:ext cx="0" cy="12419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BA5CD9A-A28C-4EB3-8A7C-BDB4CD1EA926}"/>
              </a:ext>
            </a:extLst>
          </p:cNvPr>
          <p:cNvCxnSpPr>
            <a:cxnSpLocks/>
          </p:cNvCxnSpPr>
          <p:nvPr/>
        </p:nvCxnSpPr>
        <p:spPr>
          <a:xfrm flipV="1">
            <a:off x="8695900" y="3332328"/>
            <a:ext cx="0" cy="23451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5A165A8-A38A-43F1-ABED-B8BDB62EA040}"/>
              </a:ext>
            </a:extLst>
          </p:cNvPr>
          <p:cNvSpPr txBox="1"/>
          <p:nvPr/>
        </p:nvSpPr>
        <p:spPr>
          <a:xfrm>
            <a:off x="7424383" y="6059606"/>
            <a:ext cx="4094328" cy="697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Kartika" panose="02020503030404060203" pitchFamily="18" charset="0"/>
              </a:rPr>
              <a:t>I. </a:t>
            </a:r>
            <a:r>
              <a:rPr lang="en-US" sz="1200" b="1" dirty="0" err="1">
                <a:latin typeface="Arial" panose="020B0604020202020204" pitchFamily="34" charset="0"/>
                <a:ea typeface="Calibri" panose="020F0502020204030204" pitchFamily="34" charset="0"/>
                <a:cs typeface="Kartika" panose="02020503030404060203" pitchFamily="18" charset="0"/>
              </a:rPr>
              <a:t>Tzoka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Kartika" panose="02020503030404060203" pitchFamily="18" charset="0"/>
              </a:rPr>
              <a:t>,V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Kartika" panose="02020503030404060203" pitchFamily="18" charset="0"/>
              </a:rPr>
              <a:t>. A. Chirayath, L. Moore, J. Asaadi, A. Brandt</a:t>
            </a:r>
          </a:p>
          <a:p>
            <a:pPr>
              <a:spcAft>
                <a:spcPts val="200"/>
              </a:spcAft>
            </a:pP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Kartika" panose="02020503030404060203" pitchFamily="18" charset="0"/>
              </a:rPr>
              <a:t>UT Arlington</a:t>
            </a:r>
          </a:p>
          <a:p>
            <a:pPr>
              <a:spcAft>
                <a:spcPts val="200"/>
              </a:spcAft>
            </a:pPr>
            <a:r>
              <a:rPr lang="en-US" sz="1200" dirty="0">
                <a:latin typeface="Arial" panose="020B0604020202020204" pitchFamily="34" charset="0"/>
                <a:cs typeface="Kartika" panose="02020503030404060203" pitchFamily="18" charset="0"/>
              </a:rPr>
              <a:t>2023 CPAD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82439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FC40A-D800-43B2-91BB-12007E789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62" y="299811"/>
            <a:ext cx="5388681" cy="878884"/>
          </a:xfrm>
        </p:spPr>
        <p:txBody>
          <a:bodyPr>
            <a:normAutofit/>
          </a:bodyPr>
          <a:lstStyle/>
          <a:p>
            <a:r>
              <a:rPr lang="en-US" sz="3200" b="1" dirty="0"/>
              <a:t>Performance: Time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541060-1580-472B-8538-2E61E9A5C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549" y="1542197"/>
            <a:ext cx="4272860" cy="4390517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4200" dirty="0"/>
              <a:t>Time resolution was measured for an HRPPD by A. Kiselev et al. Brookhaven National Laboratory, USA.</a:t>
            </a:r>
          </a:p>
          <a:p>
            <a:pPr>
              <a:lnSpc>
                <a:spcPct val="110000"/>
              </a:lnSpc>
            </a:pPr>
            <a:r>
              <a:rPr lang="en-US" sz="4200" dirty="0"/>
              <a:t>10 um microchannels</a:t>
            </a:r>
          </a:p>
          <a:p>
            <a:pPr>
              <a:lnSpc>
                <a:spcPct val="110000"/>
              </a:lnSpc>
            </a:pPr>
            <a:r>
              <a:rPr lang="en-US" sz="4200" dirty="0"/>
              <a:t>Timing was measured with a fast oscilloscope (Tektronix MSO66B scope (50 GS/s, 8 GHz) and a femtosecond laser.</a:t>
            </a:r>
          </a:p>
          <a:p>
            <a:pPr>
              <a:lnSpc>
                <a:spcPct val="110000"/>
              </a:lnSpc>
            </a:pPr>
            <a:r>
              <a:rPr lang="en-US" sz="4200" dirty="0"/>
              <a:t>A time resolution of ~15 </a:t>
            </a:r>
            <a:r>
              <a:rPr lang="en-US" sz="4200" dirty="0" err="1"/>
              <a:t>ps</a:t>
            </a:r>
            <a:r>
              <a:rPr lang="en-US" sz="4200" dirty="0"/>
              <a:t> was measured at 775 V/MCP and 300 V to the photocathode.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833712-AED7-409C-8A32-E5B5C1899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0651" y="528267"/>
            <a:ext cx="4557155" cy="53878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DCD858-B554-460E-A212-D865602532A4}"/>
              </a:ext>
            </a:extLst>
          </p:cNvPr>
          <p:cNvSpPr txBox="1"/>
          <p:nvPr/>
        </p:nvSpPr>
        <p:spPr>
          <a:xfrm>
            <a:off x="7282543" y="6119336"/>
            <a:ext cx="4463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sz="1200" dirty="0"/>
              <a:t>Kiselev, B. Azmoun, Y. Jin, B. Page, M. Purschke, S. Stoll &amp; C. Woody – Brookhaven National Laboratory, USA; 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sz="1200" dirty="0"/>
              <a:t>VCI 2025 meeting.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77C9F0-EE92-44B3-A328-16F73C41DAB6}"/>
              </a:ext>
            </a:extLst>
          </p:cNvPr>
          <p:cNvSpPr txBox="1"/>
          <p:nvPr/>
        </p:nvSpPr>
        <p:spPr>
          <a:xfrm>
            <a:off x="10254343" y="1730829"/>
            <a:ext cx="1426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775 V/MCP, 100 V to photocathode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BF9495-2046-4A0F-B664-63124A7F5297}"/>
              </a:ext>
            </a:extLst>
          </p:cNvPr>
          <p:cNvSpPr txBox="1"/>
          <p:nvPr/>
        </p:nvSpPr>
        <p:spPr>
          <a:xfrm>
            <a:off x="10243457" y="4288972"/>
            <a:ext cx="1426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775 V/MCP, various voltages to the photocathode</a:t>
            </a:r>
          </a:p>
        </p:txBody>
      </p:sp>
    </p:spTree>
    <p:extLst>
      <p:ext uri="{BB962C8B-B14F-4D97-AF65-F5344CB8AC3E}">
        <p14:creationId xmlns:p14="http://schemas.microsoft.com/office/powerpoint/2010/main" val="1050841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5EF3E-A7C1-4EBE-86F8-14C0BC2E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343" y="158297"/>
            <a:ext cx="10515600" cy="734332"/>
          </a:xfrm>
        </p:spPr>
        <p:txBody>
          <a:bodyPr>
            <a:normAutofit/>
          </a:bodyPr>
          <a:lstStyle/>
          <a:p>
            <a:r>
              <a:rPr lang="en-US" sz="3200" b="1" dirty="0"/>
              <a:t>Performance: Magnetic Field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C3309-2DD4-4AE9-A826-65E9C5EC1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387" y="944533"/>
            <a:ext cx="3083257" cy="4351338"/>
          </a:xfrm>
        </p:spPr>
        <p:txBody>
          <a:bodyPr>
            <a:normAutofit fontScale="70000" lnSpcReduction="20000"/>
          </a:bodyPr>
          <a:lstStyle/>
          <a:p>
            <a:pPr marL="119063" indent="-119063">
              <a:lnSpc>
                <a:spcPct val="110000"/>
              </a:lnSpc>
            </a:pPr>
            <a:r>
              <a:rPr lang="en-US" dirty="0"/>
              <a:t>In a ~1T magnetic field perpendicular to the MCP-PMT window, gain can be recovered by increasing the MCP voltage.</a:t>
            </a:r>
          </a:p>
          <a:p>
            <a:pPr marL="119063" indent="-119063">
              <a:lnSpc>
                <a:spcPct val="110000"/>
              </a:lnSpc>
            </a:pPr>
            <a:r>
              <a:rPr lang="en-US" dirty="0"/>
              <a:t>The HRPPD used here was one of the first made. HRPPDs made later have superior high voltage stability and gain performance.</a:t>
            </a:r>
          </a:p>
          <a:p>
            <a:pPr marL="119063" indent="-119063">
              <a:lnSpc>
                <a:spcPct val="110000"/>
              </a:lnSpc>
            </a:pPr>
            <a:r>
              <a:rPr lang="en-US" dirty="0"/>
              <a:t>Gain decreases when the field is not perpendicular to the window.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216D61-3AF6-4138-83D5-7BD0A42CB777}"/>
              </a:ext>
            </a:extLst>
          </p:cNvPr>
          <p:cNvGrpSpPr/>
          <p:nvPr/>
        </p:nvGrpSpPr>
        <p:grpSpPr>
          <a:xfrm>
            <a:off x="3913939" y="664191"/>
            <a:ext cx="4611686" cy="3031220"/>
            <a:chOff x="3204256" y="609600"/>
            <a:chExt cx="4611686" cy="303122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4CBA2C7-87BD-4818-8188-82283220CC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04256" y="800555"/>
              <a:ext cx="4107088" cy="2840265"/>
            </a:xfrm>
            <a:prstGeom prst="rect">
              <a:avLst/>
            </a:prstGeom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1C28A22C-7D5E-4924-8B31-83BC62504B55}"/>
                </a:ext>
              </a:extLst>
            </p:cNvPr>
            <p:cNvCxnSpPr>
              <a:cxnSpLocks/>
            </p:cNvCxnSpPr>
            <p:nvPr/>
          </p:nvCxnSpPr>
          <p:spPr>
            <a:xfrm>
              <a:off x="3786642" y="2406476"/>
              <a:ext cx="3246375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F6EA9D-9EF2-4C74-9451-A61138F97D9E}"/>
                </a:ext>
              </a:extLst>
            </p:cNvPr>
            <p:cNvSpPr txBox="1"/>
            <p:nvPr/>
          </p:nvSpPr>
          <p:spPr>
            <a:xfrm>
              <a:off x="7053942" y="2275114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1.0 E6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76174EB-675A-4274-BBB1-1353F23F1A40}"/>
                </a:ext>
              </a:extLst>
            </p:cNvPr>
            <p:cNvSpPr txBox="1"/>
            <p:nvPr/>
          </p:nvSpPr>
          <p:spPr>
            <a:xfrm>
              <a:off x="6520542" y="2677885"/>
              <a:ext cx="5225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2.1 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48FCBAF-E7C1-44F5-A7E0-D0B3A94EA0E3}"/>
                </a:ext>
              </a:extLst>
            </p:cNvPr>
            <p:cNvSpPr txBox="1"/>
            <p:nvPr/>
          </p:nvSpPr>
          <p:spPr>
            <a:xfrm>
              <a:off x="6542313" y="1741713"/>
              <a:ext cx="5225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1.9 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F466580-6154-4EC5-B1C3-1B9A7E44E03A}"/>
                </a:ext>
              </a:extLst>
            </p:cNvPr>
            <p:cNvSpPr txBox="1"/>
            <p:nvPr/>
          </p:nvSpPr>
          <p:spPr>
            <a:xfrm>
              <a:off x="6161313" y="947056"/>
              <a:ext cx="5225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1.7 T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C429540-AFD7-42C4-B91D-18F088482DB6}"/>
                </a:ext>
              </a:extLst>
            </p:cNvPr>
            <p:cNvSpPr txBox="1"/>
            <p:nvPr/>
          </p:nvSpPr>
          <p:spPr>
            <a:xfrm>
              <a:off x="5704115" y="609600"/>
              <a:ext cx="1556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20 um LAPPD 144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4AF3F8D-2398-4236-8E0C-FF34D0166124}"/>
              </a:ext>
            </a:extLst>
          </p:cNvPr>
          <p:cNvGrpSpPr/>
          <p:nvPr/>
        </p:nvGrpSpPr>
        <p:grpSpPr>
          <a:xfrm>
            <a:off x="3850261" y="3668648"/>
            <a:ext cx="4686250" cy="2976790"/>
            <a:chOff x="3140578" y="3614057"/>
            <a:chExt cx="4686250" cy="297679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24383F5-1713-4349-9617-02AE8AB522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40578" y="3750582"/>
              <a:ext cx="4038502" cy="2840265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DFBDEFC-3434-4EF1-9041-669EC277398F}"/>
                </a:ext>
              </a:extLst>
            </p:cNvPr>
            <p:cNvCxnSpPr>
              <a:cxnSpLocks/>
            </p:cNvCxnSpPr>
            <p:nvPr/>
          </p:nvCxnSpPr>
          <p:spPr>
            <a:xfrm>
              <a:off x="3819591" y="4092766"/>
              <a:ext cx="3246375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6BF77AE-0C3E-4608-9E42-8BFFC29F07DD}"/>
                </a:ext>
              </a:extLst>
            </p:cNvPr>
            <p:cNvSpPr txBox="1"/>
            <p:nvPr/>
          </p:nvSpPr>
          <p:spPr>
            <a:xfrm>
              <a:off x="7064828" y="3962399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1.0 E6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196DB4D-4B15-4D1C-AAC4-B80C3A3E3A36}"/>
                </a:ext>
              </a:extLst>
            </p:cNvPr>
            <p:cNvSpPr txBox="1"/>
            <p:nvPr/>
          </p:nvSpPr>
          <p:spPr>
            <a:xfrm>
              <a:off x="6498771" y="4539343"/>
              <a:ext cx="5225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1.9 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64404BE-D5B7-44D1-927B-0DFD865CC4CE}"/>
                </a:ext>
              </a:extLst>
            </p:cNvPr>
            <p:cNvSpPr txBox="1"/>
            <p:nvPr/>
          </p:nvSpPr>
          <p:spPr>
            <a:xfrm>
              <a:off x="6008914" y="4256314"/>
              <a:ext cx="5225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1.7 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3EFC58-D855-40CE-8F5B-58A87BB321C9}"/>
                </a:ext>
              </a:extLst>
            </p:cNvPr>
            <p:cNvSpPr txBox="1"/>
            <p:nvPr/>
          </p:nvSpPr>
          <p:spPr>
            <a:xfrm>
              <a:off x="4724400" y="4082142"/>
              <a:ext cx="5225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1.5 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0B0C7B1-2E9E-427B-A2DB-E5D4F8FBA1A5}"/>
                </a:ext>
              </a:extLst>
            </p:cNvPr>
            <p:cNvSpPr txBox="1"/>
            <p:nvPr/>
          </p:nvSpPr>
          <p:spPr>
            <a:xfrm>
              <a:off x="5900057" y="3614057"/>
              <a:ext cx="1556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10 um HRPPD 6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83190716-FC74-45D7-B438-EEE4ADBE03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444" y="5268372"/>
            <a:ext cx="1539983" cy="144304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847BC86-BCB2-4484-B83C-8BA9C59EB2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7029" y="404440"/>
            <a:ext cx="2926334" cy="313605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EAA09DE-9257-46CE-BFE5-B99EA6264847}"/>
              </a:ext>
            </a:extLst>
          </p:cNvPr>
          <p:cNvSpPr txBox="1"/>
          <p:nvPr/>
        </p:nvSpPr>
        <p:spPr>
          <a:xfrm>
            <a:off x="8748215" y="191069"/>
            <a:ext cx="15012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/>
              <a:t>Stripline</a:t>
            </a:r>
            <a:r>
              <a:rPr lang="en-US" sz="1100" dirty="0"/>
              <a:t> LAPPD 118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BB48AC0-FAD3-4FCE-B64B-BB49F3450A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0539" y="3518347"/>
            <a:ext cx="2970229" cy="295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547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D28D9-E9C9-4E16-A622-48589C785A9A}"/>
              </a:ext>
            </a:extLst>
          </p:cNvPr>
          <p:cNvSpPr txBox="1">
            <a:spLocks/>
          </p:cNvSpPr>
          <p:nvPr/>
        </p:nvSpPr>
        <p:spPr>
          <a:xfrm>
            <a:off x="381000" y="380365"/>
            <a:ext cx="10515600" cy="79311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Magnetic Field: Dark Rates vs. Photocathode Voltage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F2EB9-36B1-40FC-9547-742FAD7E0EDB}"/>
              </a:ext>
            </a:extLst>
          </p:cNvPr>
          <p:cNvSpPr txBox="1">
            <a:spLocks/>
          </p:cNvSpPr>
          <p:nvPr/>
        </p:nvSpPr>
        <p:spPr>
          <a:xfrm>
            <a:off x="0" y="2032542"/>
            <a:ext cx="3288957" cy="375557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Dark rates increased with photocathode voltage.</a:t>
            </a:r>
          </a:p>
          <a:p>
            <a:r>
              <a:rPr lang="en-US" sz="2400" dirty="0"/>
              <a:t>Rates are </a:t>
            </a:r>
            <a:r>
              <a:rPr lang="en-US" sz="2400" b="1" dirty="0"/>
              <a:t>lower at 1.69 T</a:t>
            </a:r>
            <a:r>
              <a:rPr lang="en-US" sz="2400" dirty="0"/>
              <a:t> than at the Earth’s field.</a:t>
            </a:r>
          </a:p>
          <a:p>
            <a:r>
              <a:rPr lang="en-US" sz="2400" dirty="0"/>
              <a:t>Is the magnetic field reducing the emission from the photocathode more than it reduces the gain?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45E8BA-642D-451D-9556-549CAC8F31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453" r="4093" b="5995"/>
          <a:stretch/>
        </p:blipFill>
        <p:spPr>
          <a:xfrm>
            <a:off x="7673389" y="1687462"/>
            <a:ext cx="4371216" cy="40745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160C731-0A69-49DE-9597-5A64E89C7346}"/>
              </a:ext>
            </a:extLst>
          </p:cNvPr>
          <p:cNvSpPr txBox="1"/>
          <p:nvPr/>
        </p:nvSpPr>
        <p:spPr>
          <a:xfrm>
            <a:off x="6091881" y="5078627"/>
            <a:ext cx="1346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-11 mV threshold</a:t>
            </a:r>
          </a:p>
          <a:p>
            <a:r>
              <a:rPr lang="en-US" sz="1600" b="1" dirty="0"/>
              <a:t>1.69T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8D71CC-2238-4964-8BE8-069040E8B194}"/>
              </a:ext>
            </a:extLst>
          </p:cNvPr>
          <p:cNvSpPr txBox="1"/>
          <p:nvPr/>
        </p:nvSpPr>
        <p:spPr>
          <a:xfrm>
            <a:off x="10359081" y="5589373"/>
            <a:ext cx="1346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-4 mV threshold</a:t>
            </a:r>
          </a:p>
          <a:p>
            <a:r>
              <a:rPr lang="en-US" sz="1600" b="1" dirty="0"/>
              <a:t>Earth’s B field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CBF626-8D16-4409-85CD-64B4AFE87E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5012" y="2293842"/>
            <a:ext cx="4572396" cy="27434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04319E-05F1-4357-BD71-43B5BC23B612}"/>
              </a:ext>
            </a:extLst>
          </p:cNvPr>
          <p:cNvSpPr txBox="1"/>
          <p:nvPr/>
        </p:nvSpPr>
        <p:spPr>
          <a:xfrm>
            <a:off x="7946571" y="3156857"/>
            <a:ext cx="8273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10</a:t>
            </a:r>
            <a:r>
              <a:rPr lang="en-US" sz="1200" baseline="30000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378535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2844E-F141-47AE-A844-FCC356C2D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6104"/>
          </a:xfrm>
        </p:spPr>
        <p:txBody>
          <a:bodyPr>
            <a:normAutofit/>
          </a:bodyPr>
          <a:lstStyle/>
          <a:p>
            <a:r>
              <a:rPr lang="en-US" sz="3200" b="1" dirty="0"/>
              <a:t>Performance: Rate vs. Gain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41DBA-D1FE-4558-A440-22DB1C670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107" y="1375249"/>
            <a:ext cx="4661849" cy="452058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At high rates, the MCP gain declines as the microchannels are struck before they can recharge.</a:t>
            </a:r>
          </a:p>
          <a:p>
            <a:r>
              <a:rPr lang="en-US" dirty="0"/>
              <a:t>This can be mitigated using: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 low gain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 low MCP resistance</a:t>
            </a:r>
          </a:p>
          <a:p>
            <a:pPr>
              <a:lnSpc>
                <a:spcPct val="110000"/>
              </a:lnSpc>
            </a:pPr>
            <a:r>
              <a:rPr lang="en-US" dirty="0"/>
              <a:t>Gain vs. rate is shown using a laser in the single photoelectron mode, illuminating a spot of 1 mm diameter.</a:t>
            </a:r>
          </a:p>
          <a:p>
            <a:r>
              <a:rPr lang="en-US" dirty="0"/>
              <a:t>Gain begins to fall off at ~7 kHz/mm</a:t>
            </a:r>
            <a:r>
              <a:rPr lang="en-US" baseline="30000" dirty="0"/>
              <a:t>2</a:t>
            </a:r>
            <a:r>
              <a:rPr lang="en-US" dirty="0"/>
              <a:t>  </a:t>
            </a:r>
          </a:p>
          <a:p>
            <a:pPr>
              <a:lnSpc>
                <a:spcPct val="110000"/>
              </a:lnSpc>
            </a:pPr>
            <a:r>
              <a:rPr lang="en-US" dirty="0"/>
              <a:t>When the MCP pulses are interpreted as anode current, the linear regime extends up to a laser rate of ~6.8 kHz/mm</a:t>
            </a:r>
            <a:r>
              <a:rPr lang="en-US" baseline="30000" dirty="0"/>
              <a:t>2</a:t>
            </a:r>
            <a:r>
              <a:rPr lang="en-US" dirty="0"/>
              <a:t>.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307267-D153-426A-A226-DCFB2BF90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1589" y="4033783"/>
            <a:ext cx="3902083" cy="28242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CED23E-AAFB-4C30-99BD-C989581C98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8" t="7949" r="4698" b="5289"/>
          <a:stretch/>
        </p:blipFill>
        <p:spPr>
          <a:xfrm>
            <a:off x="6073255" y="464024"/>
            <a:ext cx="4186418" cy="3173145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436923FD-D9CE-4DA6-83DA-F7576FFD95F0}"/>
              </a:ext>
            </a:extLst>
          </p:cNvPr>
          <p:cNvGrpSpPr/>
          <p:nvPr/>
        </p:nvGrpSpPr>
        <p:grpSpPr>
          <a:xfrm>
            <a:off x="4763068" y="3734560"/>
            <a:ext cx="3296794" cy="3123440"/>
            <a:chOff x="4763068" y="3734560"/>
            <a:chExt cx="3296794" cy="312344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91D2972-D06D-42AE-AB62-CADAEDFD63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8174" y="3734560"/>
              <a:ext cx="3271688" cy="289574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E49F94C-921A-4581-9B2B-C70BA852F1AA}"/>
                </a:ext>
              </a:extLst>
            </p:cNvPr>
            <p:cNvSpPr txBox="1"/>
            <p:nvPr/>
          </p:nvSpPr>
          <p:spPr>
            <a:xfrm>
              <a:off x="4763068" y="6581001"/>
              <a:ext cx="1583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Fraser, et al., 1992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3206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7958B-04EA-4C1B-A28A-0C74B9D44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063" y="255944"/>
            <a:ext cx="10515600" cy="835878"/>
          </a:xfrm>
        </p:spPr>
        <p:txBody>
          <a:bodyPr>
            <a:normAutofit/>
          </a:bodyPr>
          <a:lstStyle/>
          <a:p>
            <a:r>
              <a:rPr lang="en-US" sz="3200" b="1" dirty="0"/>
              <a:t>Limitations for MCP-PMTs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C4FB9-5E19-42C1-96BC-86A1EFEE3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245" y="1078173"/>
            <a:ext cx="10515600" cy="551369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High rate response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Microchannels need time to recharge, ~10-15 </a:t>
            </a:r>
            <a:r>
              <a:rPr lang="en-US" dirty="0" err="1"/>
              <a:t>ms</a:t>
            </a:r>
            <a:r>
              <a:rPr lang="en-US" dirty="0"/>
              <a:t> per channel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Use small diameter channels to reduce the probability of hitting the same microchannel twice before recharge.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Use low resistance MCPs</a:t>
            </a:r>
          </a:p>
          <a:p>
            <a:pPr>
              <a:lnSpc>
                <a:spcPct val="110000"/>
              </a:lnSpc>
            </a:pPr>
            <a:r>
              <a:rPr lang="en-US" dirty="0"/>
              <a:t>Thermal coefficient of resistance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MCP resistance decreases with increasing temperature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Plan for thermal conditions in operation, choose room temperature resistance to obtain desired resistance in use.</a:t>
            </a:r>
          </a:p>
          <a:p>
            <a:pPr>
              <a:lnSpc>
                <a:spcPct val="110000"/>
              </a:lnSpc>
            </a:pPr>
            <a:r>
              <a:rPr lang="en-US" dirty="0"/>
              <a:t>Lateral light spreading in window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Light spreading could reduce position resolution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Use a thin window.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Thickness is governed by window material, restrictions on unsupported window area </a:t>
            </a:r>
          </a:p>
          <a:p>
            <a:pPr>
              <a:lnSpc>
                <a:spcPct val="110000"/>
              </a:lnSpc>
            </a:pPr>
            <a:r>
              <a:rPr lang="en-US" dirty="0"/>
              <a:t>Timing tails visible with single photoelectron timing distributions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Tails are created when photoelectrons strike interstitial spaces between microchannels.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Tails reduces time resolution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Tail events for natural, non-laser phenomena may be recognized by lower pulse amplitude (Vagnoni, others)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Decrease gap between the photocathode and MCP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Create a funnel shape on the microchannels – possible effect on time resolution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Trap the photoelectrons striking the interstitial spaces  by applying a suitable coating on the MCP entry face.</a:t>
            </a:r>
          </a:p>
        </p:txBody>
      </p:sp>
    </p:spTree>
    <p:extLst>
      <p:ext uri="{BB962C8B-B14F-4D97-AF65-F5344CB8AC3E}">
        <p14:creationId xmlns:p14="http://schemas.microsoft.com/office/powerpoint/2010/main" val="28587579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3C5BD-9A36-4EB9-B6A8-4F4180DD7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063" y="337829"/>
            <a:ext cx="10515600" cy="876821"/>
          </a:xfrm>
        </p:spPr>
        <p:txBody>
          <a:bodyPr>
            <a:normAutofit/>
          </a:bodyPr>
          <a:lstStyle/>
          <a:p>
            <a:r>
              <a:rPr lang="en-US" sz="3200" b="1" dirty="0"/>
              <a:t>Future developments at </a:t>
            </a:r>
            <a:r>
              <a:rPr lang="en-US" sz="3200" b="1" dirty="0" err="1"/>
              <a:t>Incom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82EA0-9152-45BD-B5C0-240CB3087A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460" y="1351128"/>
            <a:ext cx="8537812" cy="491319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6 um MCPs</a:t>
            </a:r>
          </a:p>
          <a:p>
            <a:pPr>
              <a:lnSpc>
                <a:spcPct val="100000"/>
              </a:lnSpc>
            </a:pPr>
            <a:r>
              <a:rPr lang="en-US" dirty="0"/>
              <a:t>Alternative ALD emissive materials: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Four new candidates are under development at Argonne National Laboratory</a:t>
            </a:r>
          </a:p>
          <a:p>
            <a:pPr>
              <a:lnSpc>
                <a:spcPct val="100000"/>
              </a:lnSpc>
            </a:pPr>
            <a:r>
              <a:rPr lang="en-US" dirty="0"/>
              <a:t>Improvements on direct-coupled anodes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Simulation of pulse propagation through the ceramic co-fired anode is underway at Brookhaven National Laboratory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Improved high voltage connections on the ceramic anode.</a:t>
            </a:r>
          </a:p>
          <a:p>
            <a:pPr>
              <a:lnSpc>
                <a:spcPct val="100000"/>
              </a:lnSpc>
            </a:pPr>
            <a:r>
              <a:rPr lang="en-US" dirty="0"/>
              <a:t>Not yet under development, but in the future: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Variation of resistance as a function of depth in the microchannel</a:t>
            </a:r>
          </a:p>
          <a:p>
            <a:pPr>
              <a:lnSpc>
                <a:spcPct val="100000"/>
              </a:lnSpc>
            </a:pPr>
            <a:r>
              <a:rPr lang="en-US" dirty="0"/>
              <a:t>Large bias angle MCPs for large angle magnetic fields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Increase the bias angle from 13 deg to a much larger value to better align with the imposed field.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Increase the operational range of field angles.</a:t>
            </a:r>
          </a:p>
          <a:p>
            <a:pPr>
              <a:lnSpc>
                <a:spcPct val="100000"/>
              </a:lnSpc>
            </a:pPr>
            <a:r>
              <a:rPr lang="en-US" dirty="0"/>
              <a:t>Antireflection films on windows to improve QE, internal reflections</a:t>
            </a:r>
          </a:p>
          <a:p>
            <a:pPr>
              <a:lnSpc>
                <a:spcPct val="100000"/>
              </a:lnSpc>
            </a:pPr>
            <a:r>
              <a:rPr lang="en-US" dirty="0"/>
              <a:t>Photoelectron traps on interstitial spaces on MCP near photocathode</a:t>
            </a:r>
          </a:p>
          <a:p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81A6A02-8693-44B6-A873-A662353220D7}"/>
              </a:ext>
            </a:extLst>
          </p:cNvPr>
          <p:cNvGrpSpPr/>
          <p:nvPr/>
        </p:nvGrpSpPr>
        <p:grpSpPr>
          <a:xfrm>
            <a:off x="8393372" y="2770495"/>
            <a:ext cx="3527697" cy="2894092"/>
            <a:chOff x="8393372" y="2770495"/>
            <a:chExt cx="3527697" cy="28940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426AA21-B83B-4507-B166-4ED4263B69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5" t="11429" r="3734" b="7778"/>
            <a:stretch/>
          </p:blipFill>
          <p:spPr>
            <a:xfrm>
              <a:off x="8393372" y="3308607"/>
              <a:ext cx="3527697" cy="2355980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6C40B6C4-CAAF-4204-8EB0-50243700B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222173" y="3166281"/>
              <a:ext cx="95534" cy="1037229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C8E2DD8-0F9D-44E5-A8EC-53CA1AF5378A}"/>
                </a:ext>
              </a:extLst>
            </p:cNvPr>
            <p:cNvSpPr txBox="1"/>
            <p:nvPr/>
          </p:nvSpPr>
          <p:spPr>
            <a:xfrm>
              <a:off x="9867331" y="2770495"/>
              <a:ext cx="12010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5">
                      <a:lumMod val="75000"/>
                    </a:schemeClr>
                  </a:solidFill>
                </a:rPr>
                <a:t>|B| =  1T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02750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5D02E-0785-4581-89CF-2ECAB4D1A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172" y="169183"/>
            <a:ext cx="10515600" cy="658131"/>
          </a:xfrm>
        </p:spPr>
        <p:txBody>
          <a:bodyPr>
            <a:normAutofit/>
          </a:bodyPr>
          <a:lstStyle/>
          <a:p>
            <a:r>
              <a:rPr lang="en-US" sz="3200" b="1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1297A8-022E-4BDC-8D36-BBD88C7AF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955343"/>
            <a:ext cx="10515600" cy="554099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Internal Structure</a:t>
            </a:r>
          </a:p>
          <a:p>
            <a:pPr lvl="1"/>
            <a:r>
              <a:rPr lang="en-US" dirty="0"/>
              <a:t>MCPs – glass substrate then ALD films</a:t>
            </a:r>
          </a:p>
          <a:p>
            <a:pPr lvl="1"/>
            <a:r>
              <a:rPr lang="en-US" dirty="0"/>
              <a:t>Choices of ALD films</a:t>
            </a:r>
          </a:p>
          <a:p>
            <a:pPr lvl="1"/>
            <a:r>
              <a:rPr lang="en-US" dirty="0"/>
              <a:t>Anodes</a:t>
            </a:r>
          </a:p>
          <a:p>
            <a:r>
              <a:rPr lang="en-US" dirty="0"/>
              <a:t>Performance</a:t>
            </a:r>
          </a:p>
          <a:p>
            <a:pPr lvl="1"/>
            <a:r>
              <a:rPr lang="en-US" dirty="0"/>
              <a:t>Gain</a:t>
            </a:r>
          </a:p>
          <a:p>
            <a:pPr lvl="1"/>
            <a:r>
              <a:rPr lang="en-US" dirty="0"/>
              <a:t>Dark rates</a:t>
            </a:r>
          </a:p>
          <a:p>
            <a:pPr lvl="1"/>
            <a:r>
              <a:rPr lang="en-US" dirty="0"/>
              <a:t>Timing</a:t>
            </a:r>
          </a:p>
          <a:p>
            <a:pPr lvl="1"/>
            <a:r>
              <a:rPr lang="en-US" dirty="0"/>
              <a:t>Quantum Efficiency</a:t>
            </a:r>
          </a:p>
          <a:p>
            <a:pPr lvl="1"/>
            <a:r>
              <a:rPr lang="en-US" dirty="0"/>
              <a:t>Magnetic field behavior: PNNL and possible design modification of MCPs in tilted field</a:t>
            </a:r>
          </a:p>
          <a:p>
            <a:r>
              <a:rPr lang="en-US" dirty="0"/>
              <a:t>Limitations</a:t>
            </a:r>
          </a:p>
          <a:p>
            <a:pPr lvl="1"/>
            <a:r>
              <a:rPr lang="en-US" dirty="0"/>
              <a:t>High rate response</a:t>
            </a:r>
          </a:p>
          <a:p>
            <a:pPr lvl="1"/>
            <a:r>
              <a:rPr lang="en-US" dirty="0"/>
              <a:t>TCR</a:t>
            </a:r>
          </a:p>
          <a:p>
            <a:pPr lvl="1"/>
            <a:r>
              <a:rPr lang="en-US" dirty="0"/>
              <a:t>Lateral light spreading in window</a:t>
            </a:r>
          </a:p>
          <a:p>
            <a:pPr lvl="1"/>
            <a:r>
              <a:rPr lang="en-US" dirty="0"/>
              <a:t>Timing tails visible with single photoelectrons</a:t>
            </a:r>
          </a:p>
          <a:p>
            <a:r>
              <a:rPr lang="en-US" dirty="0"/>
              <a:t>Future developments</a:t>
            </a:r>
          </a:p>
          <a:p>
            <a:pPr lvl="1"/>
            <a:r>
              <a:rPr lang="en-US" dirty="0"/>
              <a:t>6 um MCPs</a:t>
            </a:r>
          </a:p>
          <a:p>
            <a:pPr lvl="1"/>
            <a:r>
              <a:rPr lang="en-US" dirty="0"/>
              <a:t>ALD emissive materials</a:t>
            </a:r>
          </a:p>
          <a:p>
            <a:pPr lvl="1"/>
            <a:r>
              <a:rPr lang="en-US" dirty="0"/>
              <a:t>Improvements on direct-coupled anodes</a:t>
            </a:r>
          </a:p>
          <a:p>
            <a:pPr lvl="1"/>
            <a:r>
              <a:rPr lang="en-US" dirty="0"/>
              <a:t>Variation of resistance as a function of depth in the microchannel</a:t>
            </a:r>
          </a:p>
          <a:p>
            <a:pPr lvl="1"/>
            <a:r>
              <a:rPr lang="en-US" dirty="0"/>
              <a:t>Large bias angle MCPs for large angle magnetic fields</a:t>
            </a:r>
          </a:p>
          <a:p>
            <a:pPr lvl="1"/>
            <a:r>
              <a:rPr lang="en-US" dirty="0"/>
              <a:t>Antireflection films on windows</a:t>
            </a:r>
          </a:p>
          <a:p>
            <a:pPr lvl="1"/>
            <a:r>
              <a:rPr lang="en-US" dirty="0"/>
              <a:t>Photoelectron traps on interstitial spaces on MCP near photocathode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359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928B7-B618-4F9D-AE93-7C29592FA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44" y="324184"/>
            <a:ext cx="10515600" cy="751294"/>
          </a:xfrm>
        </p:spPr>
        <p:txBody>
          <a:bodyPr>
            <a:normAutofit/>
          </a:bodyPr>
          <a:lstStyle/>
          <a:p>
            <a:r>
              <a:rPr lang="en-US" sz="3200" b="1" dirty="0"/>
              <a:t>Large Area MCP-PMTs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BA7486-ACB1-4A97-9DB0-C7842BC10C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006" y="2195015"/>
            <a:ext cx="5453418" cy="3265714"/>
          </a:xfrm>
        </p:spPr>
        <p:txBody>
          <a:bodyPr>
            <a:normAutofit/>
          </a:bodyPr>
          <a:lstStyle/>
          <a:p>
            <a:r>
              <a:rPr lang="en-US" dirty="0"/>
              <a:t>Internal Structure of MCP-PMTs</a:t>
            </a:r>
          </a:p>
          <a:p>
            <a:r>
              <a:rPr lang="en-US" dirty="0"/>
              <a:t>Performance</a:t>
            </a:r>
          </a:p>
          <a:p>
            <a:r>
              <a:rPr lang="en-US" dirty="0"/>
              <a:t>Limitations for MCP-PMTs</a:t>
            </a:r>
          </a:p>
          <a:p>
            <a:r>
              <a:rPr lang="en-US" dirty="0"/>
              <a:t>Future developments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C21CEB-8A00-44CF-B4CC-B105DA6084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7510" y="1926272"/>
            <a:ext cx="5541744" cy="357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435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948B7-6E05-4071-A8EA-A2191CED7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9651"/>
          </a:xfrm>
        </p:spPr>
        <p:txBody>
          <a:bodyPr>
            <a:normAutofit/>
          </a:bodyPr>
          <a:lstStyle/>
          <a:p>
            <a:r>
              <a:rPr lang="en-US" sz="3200" b="1" dirty="0"/>
              <a:t>LAPPD and HRPPD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0E6C48-A83D-4C1D-B0BB-DC1C00857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811" y="1119116"/>
            <a:ext cx="3092355" cy="5622877"/>
          </a:xfrm>
        </p:spPr>
        <p:txBody>
          <a:bodyPr>
            <a:normAutofit fontScale="62500" lnSpcReduction="20000"/>
          </a:bodyPr>
          <a:lstStyle/>
          <a:p>
            <a:pPr marL="109538" indent="-109538"/>
            <a:r>
              <a:rPr lang="en-US" b="1" dirty="0"/>
              <a:t>Photocathode</a:t>
            </a:r>
            <a:r>
              <a:rPr lang="en-US" dirty="0"/>
              <a:t>:</a:t>
            </a:r>
          </a:p>
          <a:p>
            <a:pPr marL="509588" lvl="1" indent="-2222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b="1" dirty="0" err="1"/>
              <a:t>Bialkali</a:t>
            </a:r>
            <a:r>
              <a:rPr lang="en-US" b="1" dirty="0"/>
              <a:t>, </a:t>
            </a:r>
            <a:r>
              <a:rPr lang="en-US" dirty="0"/>
              <a:t>with peak QE sensitivity at 365 nm, ~30%</a:t>
            </a:r>
          </a:p>
          <a:p>
            <a:pPr marL="109538" indent="-109538">
              <a:lnSpc>
                <a:spcPct val="110000"/>
              </a:lnSpc>
            </a:pPr>
            <a:r>
              <a:rPr lang="en-US" b="1" dirty="0"/>
              <a:t>Windows</a:t>
            </a:r>
            <a:r>
              <a:rPr lang="en-US" dirty="0"/>
              <a:t>: </a:t>
            </a:r>
            <a:r>
              <a:rPr lang="en-US" sz="2600" dirty="0"/>
              <a:t>fused silica, borosilicate, sapphire</a:t>
            </a:r>
          </a:p>
          <a:p>
            <a:pPr marL="109538" indent="-109538">
              <a:lnSpc>
                <a:spcPct val="110000"/>
              </a:lnSpc>
            </a:pPr>
            <a:r>
              <a:rPr lang="en-US" b="1" dirty="0"/>
              <a:t>MCPs: </a:t>
            </a:r>
            <a:r>
              <a:rPr lang="en-US" sz="2400" dirty="0"/>
              <a:t>20 or 10 um microchannels, with 6 um in development</a:t>
            </a:r>
          </a:p>
          <a:p>
            <a:pPr marL="109538" indent="-109538"/>
            <a:r>
              <a:rPr lang="en-US" b="1" dirty="0"/>
              <a:t>Anode: </a:t>
            </a:r>
          </a:p>
          <a:p>
            <a:pPr marL="519113" lvl="1" indent="-231775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Capacitively coupled to any pixelated circuit board, both styles.</a:t>
            </a:r>
          </a:p>
          <a:p>
            <a:pPr marL="519113" lvl="1" indent="-231775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DC coupled for HRPPD only</a:t>
            </a:r>
          </a:p>
          <a:p>
            <a:pPr marL="109538" indent="-109538">
              <a:lnSpc>
                <a:spcPct val="110000"/>
              </a:lnSpc>
            </a:pPr>
            <a:r>
              <a:rPr lang="en-US" b="1" dirty="0"/>
              <a:t>High voltages</a:t>
            </a:r>
          </a:p>
          <a:p>
            <a:pPr marL="519113" lvl="1" indent="-231775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External connections to each surface of the MCPs and photocathode</a:t>
            </a:r>
          </a:p>
          <a:p>
            <a:pPr marL="519113" lvl="1" indent="-231775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Photocathode is biased separately</a:t>
            </a:r>
          </a:p>
          <a:p>
            <a:pPr marL="519113" lvl="1" indent="-231775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Operation with different MCP voltages extends photocathode lifetime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5DC5171-C87C-41E3-8198-1C4A3FA9539C}"/>
              </a:ext>
            </a:extLst>
          </p:cNvPr>
          <p:cNvGrpSpPr/>
          <p:nvPr/>
        </p:nvGrpSpPr>
        <p:grpSpPr>
          <a:xfrm>
            <a:off x="3346545" y="1801215"/>
            <a:ext cx="8681639" cy="3794003"/>
            <a:chOff x="2336611" y="1801215"/>
            <a:chExt cx="8681639" cy="379400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8405759-0335-4EBF-8816-3F2A58F26D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6611" y="1948442"/>
              <a:ext cx="3670110" cy="3206774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43B5AC6-6FC0-485C-A7F0-23B26DDD7098}"/>
                </a:ext>
              </a:extLst>
            </p:cNvPr>
            <p:cNvSpPr txBox="1"/>
            <p:nvPr/>
          </p:nvSpPr>
          <p:spPr>
            <a:xfrm>
              <a:off x="3466531" y="5240741"/>
              <a:ext cx="23337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LAPPD</a:t>
              </a:r>
              <a:r>
                <a:rPr lang="en-US" sz="1600" dirty="0"/>
                <a:t> Exploded View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B9A3FBE-9BCB-458B-85C0-D64063670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15252" y="1801215"/>
              <a:ext cx="3902998" cy="339454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14D89BC-DF01-4C46-AB9D-D367061B58E5}"/>
                </a:ext>
              </a:extLst>
            </p:cNvPr>
            <p:cNvSpPr txBox="1"/>
            <p:nvPr/>
          </p:nvSpPr>
          <p:spPr>
            <a:xfrm>
              <a:off x="8136340" y="5256664"/>
              <a:ext cx="23337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HRPPD</a:t>
              </a:r>
              <a:r>
                <a:rPr lang="en-US" sz="1600" dirty="0"/>
                <a:t> Exploded View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1FADF9F-AFF3-418A-A5CC-E3B8C4DE151A}"/>
                </a:ext>
              </a:extLst>
            </p:cNvPr>
            <p:cNvCxnSpPr/>
            <p:nvPr/>
          </p:nvCxnSpPr>
          <p:spPr>
            <a:xfrm flipH="1">
              <a:off x="5540991" y="2183642"/>
              <a:ext cx="627797" cy="5322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057CC4FE-D059-4117-82BB-09267D54AB80}"/>
                </a:ext>
              </a:extLst>
            </p:cNvPr>
            <p:cNvCxnSpPr>
              <a:cxnSpLocks/>
            </p:cNvCxnSpPr>
            <p:nvPr/>
          </p:nvCxnSpPr>
          <p:spPr>
            <a:xfrm>
              <a:off x="6905767" y="2183642"/>
              <a:ext cx="873457" cy="6277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B549477-F401-45E6-B0BD-9BECB49B4B35}"/>
                </a:ext>
              </a:extLst>
            </p:cNvPr>
            <p:cNvSpPr txBox="1"/>
            <p:nvPr/>
          </p:nvSpPr>
          <p:spPr>
            <a:xfrm>
              <a:off x="6155141" y="1801504"/>
              <a:ext cx="1241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Window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1D5A13C-C12F-401C-8CBD-81B8F000E4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88927" y="2552131"/>
              <a:ext cx="475395" cy="370765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C977369-3492-46EC-BC21-3377088CD902}"/>
                </a:ext>
              </a:extLst>
            </p:cNvPr>
            <p:cNvCxnSpPr>
              <a:cxnSpLocks/>
              <a:stCxn id="18" idx="2"/>
            </p:cNvCxnSpPr>
            <p:nvPr/>
          </p:nvCxnSpPr>
          <p:spPr>
            <a:xfrm>
              <a:off x="6832979" y="2555248"/>
              <a:ext cx="577755" cy="788453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2DDECAF-658C-43E1-8005-7AACBDE971D7}"/>
                </a:ext>
              </a:extLst>
            </p:cNvPr>
            <p:cNvSpPr txBox="1"/>
            <p:nvPr/>
          </p:nvSpPr>
          <p:spPr>
            <a:xfrm>
              <a:off x="6212006" y="2185916"/>
              <a:ext cx="1241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Spacers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A0A24A6-0253-4EF0-B2C7-C83E309457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04849" y="2868304"/>
              <a:ext cx="475395" cy="370765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9275458-86E9-4548-B61C-84EC3A061800}"/>
                </a:ext>
              </a:extLst>
            </p:cNvPr>
            <p:cNvCxnSpPr>
              <a:cxnSpLocks/>
            </p:cNvCxnSpPr>
            <p:nvPr/>
          </p:nvCxnSpPr>
          <p:spPr>
            <a:xfrm>
              <a:off x="6837528" y="2988860"/>
              <a:ext cx="561832" cy="602775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A04A933-01F4-4759-8C59-186610238343}"/>
                </a:ext>
              </a:extLst>
            </p:cNvPr>
            <p:cNvSpPr txBox="1"/>
            <p:nvPr/>
          </p:nvSpPr>
          <p:spPr>
            <a:xfrm>
              <a:off x="6255224" y="2652214"/>
              <a:ext cx="1241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MCP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B663FB33-9913-49B1-9AE9-A43281AFC8B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97692" y="4183040"/>
              <a:ext cx="552732" cy="498142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F4C46056-F9F3-4618-AC43-00CA1984E5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64824" y="4230806"/>
              <a:ext cx="1037230" cy="423081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47E975E-9B63-46D0-A717-4B245C1C273A}"/>
                </a:ext>
              </a:extLst>
            </p:cNvPr>
            <p:cNvSpPr txBox="1"/>
            <p:nvPr/>
          </p:nvSpPr>
          <p:spPr>
            <a:xfrm>
              <a:off x="6007289" y="4533330"/>
              <a:ext cx="1241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Anode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5773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E6CCB-0D60-4E0C-884E-93EB367E8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528" y="242296"/>
            <a:ext cx="6367818" cy="835878"/>
          </a:xfrm>
        </p:spPr>
        <p:txBody>
          <a:bodyPr>
            <a:normAutofit fontScale="90000"/>
          </a:bodyPr>
          <a:lstStyle/>
          <a:p>
            <a:r>
              <a:rPr lang="en-US" sz="3200" b="1" dirty="0"/>
              <a:t>Components: ALD/Glass Substrate MCPs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65776C-F1B0-4194-8663-4500DC6FD6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316" y="1258290"/>
            <a:ext cx="6760907" cy="537642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Incom</a:t>
            </a:r>
            <a:r>
              <a:rPr lang="en-US" dirty="0"/>
              <a:t> MCPs are made with:</a:t>
            </a:r>
          </a:p>
          <a:p>
            <a:r>
              <a:rPr lang="en-US" dirty="0"/>
              <a:t>Glass microchannel substrate</a:t>
            </a:r>
          </a:p>
          <a:p>
            <a:pPr lvl="1"/>
            <a:r>
              <a:rPr lang="en-US" dirty="0"/>
              <a:t>Drawn and fused as hollow tubes – no core removal needed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Usually borosilicate or aluminosilicate glass, but lead oxide and others may be used.</a:t>
            </a:r>
          </a:p>
          <a:p>
            <a:r>
              <a:rPr lang="en-US" dirty="0"/>
              <a:t>Resistive layer applied with Atomic Layer Deposition</a:t>
            </a:r>
          </a:p>
          <a:p>
            <a:pPr lvl="1"/>
            <a:r>
              <a:rPr lang="en-US" dirty="0" err="1"/>
              <a:t>Incom</a:t>
            </a:r>
            <a:r>
              <a:rPr lang="en-US" dirty="0"/>
              <a:t> ALD process developed at Argonne National Laboratory</a:t>
            </a:r>
          </a:p>
          <a:p>
            <a:pPr lvl="1"/>
            <a:r>
              <a:rPr lang="en-US" dirty="0"/>
              <a:t>Two types in use: “Chem 1” and “Chem 5”.</a:t>
            </a:r>
          </a:p>
          <a:p>
            <a:r>
              <a:rPr lang="en-US" dirty="0"/>
              <a:t>Emissive layer on top of the resistive layer, usually MgO or 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 </a:t>
            </a:r>
          </a:p>
          <a:p>
            <a:r>
              <a:rPr lang="en-US" dirty="0"/>
              <a:t>However, details matter:</a:t>
            </a:r>
          </a:p>
          <a:p>
            <a:pPr lvl="1"/>
            <a:r>
              <a:rPr lang="en-US" dirty="0"/>
              <a:t>Alkalis or other elements in glass can migrate, 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This can damage the ALD layers – use a barrier layer between glass and ALD layers if necessary.</a:t>
            </a:r>
          </a:p>
          <a:p>
            <a:pPr lvl="1"/>
            <a:r>
              <a:rPr lang="en-US" dirty="0"/>
              <a:t>Thickness of ALD layers can affect the:</a:t>
            </a:r>
          </a:p>
          <a:p>
            <a:pPr lvl="2"/>
            <a:r>
              <a:rPr lang="en-US" dirty="0"/>
              <a:t>gain and 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maintenance of gain as  a function of rate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Cascade electrons are removed from the emissive layer, and replenished from below it by the current in the resistive layer.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Very thin lead oxide glass substrates could bend during ALD layer application, depending on the composition of the ALS materials.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Resistive layer can chemically interact with the emissive layer.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37C004-B05B-4A39-A3B6-549268883E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59" t="4359" r="7402" b="5177"/>
          <a:stretch/>
        </p:blipFill>
        <p:spPr bwMode="auto">
          <a:xfrm>
            <a:off x="7067174" y="458532"/>
            <a:ext cx="2283192" cy="194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0AA595-73A0-4CB1-A089-2F96463F17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71" t="17187" r="9972" b="9078"/>
          <a:stretch/>
        </p:blipFill>
        <p:spPr>
          <a:xfrm rot="5400000">
            <a:off x="9774250" y="466565"/>
            <a:ext cx="1997208" cy="1882949"/>
          </a:xfrm>
          <a:prstGeom prst="rect">
            <a:avLst/>
          </a:prstGeom>
        </p:spPr>
      </p:pic>
      <p:sp>
        <p:nvSpPr>
          <p:cNvPr id="7" name="TextBox 13">
            <a:extLst>
              <a:ext uri="{FF2B5EF4-FFF2-40B4-BE49-F238E27FC236}">
                <a16:creationId xmlns:a16="http://schemas.microsoft.com/office/drawing/2014/main" id="{BAC8FFA5-AF9B-4900-91A2-C903EBDD13C4}"/>
              </a:ext>
            </a:extLst>
          </p:cNvPr>
          <p:cNvSpPr txBox="1"/>
          <p:nvPr/>
        </p:nvSpPr>
        <p:spPr>
          <a:xfrm>
            <a:off x="7734141" y="1945434"/>
            <a:ext cx="1192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highlight>
                  <a:srgbClr val="C0C0C0"/>
                </a:highlight>
              </a:rPr>
              <a:t>GCA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90BF96-8E9C-4ABD-B6DF-1B6147FF46E0}"/>
              </a:ext>
            </a:extLst>
          </p:cNvPr>
          <p:cNvSpPr txBox="1"/>
          <p:nvPr/>
        </p:nvSpPr>
        <p:spPr>
          <a:xfrm>
            <a:off x="10313047" y="1725152"/>
            <a:ext cx="11923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highlight>
                  <a:srgbClr val="C0C0C0"/>
                </a:highlight>
              </a:rPr>
              <a:t>MCP</a:t>
            </a:r>
          </a:p>
        </p:txBody>
      </p:sp>
      <p:pic>
        <p:nvPicPr>
          <p:cNvPr id="10" name="25FB88AE-C3E5-474D-8F26-EF9BDA48729C" descr="A2C203E6-A164-4D8B-A65D-E32DD6D01C78@ssl">
            <a:extLst>
              <a:ext uri="{FF2B5EF4-FFF2-40B4-BE49-F238E27FC236}">
                <a16:creationId xmlns:a16="http://schemas.microsoft.com/office/drawing/2014/main" id="{6856110E-FF11-480A-B478-B615C0C405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088" y="3125105"/>
            <a:ext cx="4100409" cy="271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760578B-F714-4FE1-83E8-02F54864EBF2}"/>
              </a:ext>
            </a:extLst>
          </p:cNvPr>
          <p:cNvCxnSpPr>
            <a:cxnSpLocks/>
          </p:cNvCxnSpPr>
          <p:nvPr/>
        </p:nvCxnSpPr>
        <p:spPr>
          <a:xfrm>
            <a:off x="9241836" y="1465086"/>
            <a:ext cx="664852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6">
            <a:extLst>
              <a:ext uri="{FF2B5EF4-FFF2-40B4-BE49-F238E27FC236}">
                <a16:creationId xmlns:a16="http://schemas.microsoft.com/office/drawing/2014/main" id="{84BBE363-1877-43FE-A92E-BA56D432EA5B}"/>
              </a:ext>
            </a:extLst>
          </p:cNvPr>
          <p:cNvSpPr txBox="1"/>
          <p:nvPr/>
        </p:nvSpPr>
        <p:spPr>
          <a:xfrm>
            <a:off x="7568459" y="6350169"/>
            <a:ext cx="44756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900" dirty="0"/>
              <a:t>Popecki, M. A., et al. (2016), </a:t>
            </a:r>
            <a:r>
              <a:rPr lang="en-US" sz="900" dirty="0"/>
              <a:t>Microchannel plate fabrication using glass capillary arrays with</a:t>
            </a:r>
          </a:p>
          <a:p>
            <a:r>
              <a:rPr lang="en-US" sz="900" dirty="0"/>
              <a:t>Atomic Layer Deposition films for resistance and gain, J. </a:t>
            </a:r>
            <a:r>
              <a:rPr lang="en-US" sz="900" dirty="0" err="1"/>
              <a:t>Geophys</a:t>
            </a:r>
            <a:r>
              <a:rPr lang="en-US" sz="900" dirty="0"/>
              <a:t>. Res. Space Physics, 121,</a:t>
            </a:r>
          </a:p>
          <a:p>
            <a:r>
              <a:rPr lang="en-US" sz="900" dirty="0"/>
              <a:t>7449–7460, doi:10.1002/2016JA022580.</a:t>
            </a:r>
          </a:p>
        </p:txBody>
      </p:sp>
    </p:spTree>
    <p:extLst>
      <p:ext uri="{BB962C8B-B14F-4D97-AF65-F5344CB8AC3E}">
        <p14:creationId xmlns:p14="http://schemas.microsoft.com/office/powerpoint/2010/main" val="3901258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647E6-1BFB-4F7E-BA7E-446FC90B7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835" y="378774"/>
            <a:ext cx="4962099" cy="793824"/>
          </a:xfrm>
        </p:spPr>
        <p:txBody>
          <a:bodyPr>
            <a:normAutofit/>
          </a:bodyPr>
          <a:lstStyle/>
          <a:p>
            <a:r>
              <a:rPr lang="en-US" sz="3200" b="1" dirty="0"/>
              <a:t>ALD/Glass Substrate MCPs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9D6F3-16EA-4AFA-A41F-6B7DD9E75B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053" y="1361600"/>
            <a:ext cx="5520070" cy="468435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Aluminosilicate glass is mechanically strong, but somewhat flexible. 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This enables large area MCPs with low brittleness.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203 mm square are the largest in production but larger areas are possible.</a:t>
            </a:r>
          </a:p>
          <a:p>
            <a:pPr>
              <a:lnSpc>
                <a:spcPct val="110000"/>
              </a:lnSpc>
            </a:pPr>
            <a:r>
              <a:rPr lang="en-US" dirty="0"/>
              <a:t>Microchannel diameters: 20, 10 and in development: 6 um.</a:t>
            </a:r>
          </a:p>
          <a:p>
            <a:pPr>
              <a:lnSpc>
                <a:spcPct val="110000"/>
              </a:lnSpc>
            </a:pPr>
            <a:r>
              <a:rPr lang="en-US" dirty="0"/>
              <a:t>Glass substrates can be bent to the shape required by the physical measurement, then coated with ALD layers to form MCPs.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See example at right – toroidal MCP to equalize flight paths for ions in a TOF measurement.</a:t>
            </a:r>
          </a:p>
          <a:p>
            <a:pPr>
              <a:lnSpc>
                <a:spcPct val="110000"/>
              </a:lnSpc>
            </a:pPr>
            <a:r>
              <a:rPr lang="en-US" dirty="0"/>
              <a:t>MCP-PMTs need not be flat! 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B6F446A7-4AD8-433B-9CE1-42F1BAD05AAC}"/>
              </a:ext>
            </a:extLst>
          </p:cNvPr>
          <p:cNvSpPr/>
          <p:nvPr/>
        </p:nvSpPr>
        <p:spPr>
          <a:xfrm>
            <a:off x="9389660" y="5691116"/>
            <a:ext cx="232012" cy="518615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FBF966-9548-46DE-9FFC-1EF9DA3B33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158" t="4707" b="3465"/>
          <a:stretch/>
        </p:blipFill>
        <p:spPr>
          <a:xfrm>
            <a:off x="9335069" y="286603"/>
            <a:ext cx="2417686" cy="2019874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5CE736F-E162-4D8D-A3A1-0D66CDB93A1A}"/>
              </a:ext>
            </a:extLst>
          </p:cNvPr>
          <p:cNvGrpSpPr/>
          <p:nvPr/>
        </p:nvGrpSpPr>
        <p:grpSpPr>
          <a:xfrm>
            <a:off x="6005015" y="2483892"/>
            <a:ext cx="5968621" cy="4189863"/>
            <a:chOff x="6223379" y="2524835"/>
            <a:chExt cx="5968621" cy="418986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B7EB0C7-FD42-4396-A19E-716DE352D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82537" y="2654748"/>
              <a:ext cx="4374869" cy="234838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143655C-A941-4745-9124-4117E3663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03555" y="5152069"/>
              <a:ext cx="2591025" cy="135342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F7D865B-85C2-405B-A5D8-BB4CFC938F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24091" y="5317939"/>
              <a:ext cx="2267909" cy="1201016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38F0B2-3A4F-40B2-8EC5-1B8DF099544F}"/>
                </a:ext>
              </a:extLst>
            </p:cNvPr>
            <p:cNvSpPr/>
            <p:nvPr/>
          </p:nvSpPr>
          <p:spPr>
            <a:xfrm>
              <a:off x="6223379" y="2524835"/>
              <a:ext cx="5968621" cy="418986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E635811-15E5-4F31-A934-E45F48C5D5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204716"/>
            <a:ext cx="2816352" cy="211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136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840D1-392B-4FA4-A944-4D375D249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073" y="1286540"/>
            <a:ext cx="4394290" cy="226187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Aluminosilicate “C14” MCPs exhibit good lifetime without alkali migration issues</a:t>
            </a:r>
          </a:p>
          <a:p>
            <a:pPr>
              <a:lnSpc>
                <a:spcPct val="110000"/>
              </a:lnSpc>
            </a:pPr>
            <a:r>
              <a:rPr lang="en-US" dirty="0"/>
              <a:t>Life testing of </a:t>
            </a:r>
            <a:r>
              <a:rPr lang="en-US" dirty="0" err="1"/>
              <a:t>Incom</a:t>
            </a:r>
            <a:r>
              <a:rPr lang="en-US" dirty="0"/>
              <a:t> 20 um C14 MCPs went to 300 C/cm</a:t>
            </a:r>
            <a:r>
              <a:rPr lang="en-US" baseline="30000" dirty="0"/>
              <a:t>2</a:t>
            </a:r>
            <a:r>
              <a:rPr lang="en-US" dirty="0"/>
              <a:t> with a gain reduction to 10% of original value (Vagnoni et al.).</a:t>
            </a:r>
          </a:p>
          <a:p>
            <a:pPr>
              <a:lnSpc>
                <a:spcPct val="110000"/>
              </a:lnSpc>
            </a:pPr>
            <a:r>
              <a:rPr lang="en-US" dirty="0"/>
              <a:t>At 300 C/cm</a:t>
            </a:r>
            <a:r>
              <a:rPr lang="en-US" baseline="30000" dirty="0"/>
              <a:t>2</a:t>
            </a:r>
            <a:r>
              <a:rPr lang="en-US" dirty="0"/>
              <a:t>, gain is recoverable with a ~100 volt increase in MCP voltage.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15063B4-0634-4F35-AA34-419743A2AE7A}"/>
              </a:ext>
            </a:extLst>
          </p:cNvPr>
          <p:cNvGrpSpPr/>
          <p:nvPr/>
        </p:nvGrpSpPr>
        <p:grpSpPr>
          <a:xfrm>
            <a:off x="5866173" y="450376"/>
            <a:ext cx="6027942" cy="6060833"/>
            <a:chOff x="5866173" y="450376"/>
            <a:chExt cx="6027942" cy="60608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A5FCB12-C109-4F38-B964-993495D56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66173" y="483267"/>
              <a:ext cx="6027942" cy="6027942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0822742-AB72-4B2E-A1CD-694E86089C51}"/>
                </a:ext>
              </a:extLst>
            </p:cNvPr>
            <p:cNvSpPr txBox="1"/>
            <p:nvPr/>
          </p:nvSpPr>
          <p:spPr>
            <a:xfrm>
              <a:off x="8434317" y="450376"/>
              <a:ext cx="18151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/>
                <a:t>Baspik</a:t>
              </a:r>
              <a:r>
                <a:rPr lang="en-US" sz="1400" dirty="0"/>
                <a:t> lead oxide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F8D5C5D-5E09-4ECB-9978-EF94F6CA6170}"/>
                </a:ext>
              </a:extLst>
            </p:cNvPr>
            <p:cNvSpPr txBox="1"/>
            <p:nvPr/>
          </p:nvSpPr>
          <p:spPr>
            <a:xfrm>
              <a:off x="7986216" y="3018430"/>
              <a:ext cx="24270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/>
                <a:t>Incom</a:t>
              </a:r>
              <a:r>
                <a:rPr lang="en-US" sz="1400" dirty="0"/>
                <a:t> Aluminosilicate + ALD</a:t>
              </a:r>
            </a:p>
          </p:txBody>
        </p:sp>
      </p:grp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F561C8B-4DA1-4A30-866B-87B1EDDD4FE6}"/>
              </a:ext>
            </a:extLst>
          </p:cNvPr>
          <p:cNvCxnSpPr/>
          <p:nvPr/>
        </p:nvCxnSpPr>
        <p:spPr>
          <a:xfrm flipH="1">
            <a:off x="9457899" y="3248167"/>
            <a:ext cx="1241946" cy="395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830EDBF-8F35-4EAB-9EB3-22856F3EB168}"/>
              </a:ext>
            </a:extLst>
          </p:cNvPr>
          <p:cNvSpPr txBox="1"/>
          <p:nvPr/>
        </p:nvSpPr>
        <p:spPr>
          <a:xfrm>
            <a:off x="10617958" y="2866030"/>
            <a:ext cx="143301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Restart charge extraction in 1E-6 torr vacuum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C8D16E2-8FCC-4DF7-B50F-1E861B57E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78" y="4035777"/>
            <a:ext cx="3551837" cy="159302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97C445E-C297-43A8-AEFD-1F84BDFBBD58}"/>
              </a:ext>
            </a:extLst>
          </p:cNvPr>
          <p:cNvSpPr txBox="1"/>
          <p:nvPr/>
        </p:nvSpPr>
        <p:spPr>
          <a:xfrm>
            <a:off x="6746543" y="40944"/>
            <a:ext cx="54454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“Measurement of MCP ageing at large emitted charge”, Marco </a:t>
            </a:r>
            <a:r>
              <a:rPr lang="en-US" sz="1100" dirty="0" err="1"/>
              <a:t>Angelucci</a:t>
            </a:r>
            <a:r>
              <a:rPr lang="en-US" sz="1100" dirty="0"/>
              <a:t>, </a:t>
            </a:r>
            <a:r>
              <a:rPr lang="en-US" sz="1100" dirty="0" err="1"/>
              <a:t>subm</a:t>
            </a:r>
            <a:r>
              <a:rPr lang="en-US" sz="1100" dirty="0"/>
              <a:t> NIMA 2023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EE1190-AA0D-450C-8E41-68C7F9489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98" y="187704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/>
              <a:t>ALD/Glass Substrate MCPs: Lifetime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DC2FCDC-6A5A-4F50-84B4-0FBD63D49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5999" y="3999689"/>
            <a:ext cx="3307367" cy="171617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7139855-9226-4F7E-ABC0-00DA255D6E7D}"/>
              </a:ext>
            </a:extLst>
          </p:cNvPr>
          <p:cNvSpPr txBox="1"/>
          <p:nvPr/>
        </p:nvSpPr>
        <p:spPr>
          <a:xfrm>
            <a:off x="1910686" y="3671248"/>
            <a:ext cx="3957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C14 glass, Chem 1 Resistive layer, MgO SEE layer</a:t>
            </a:r>
          </a:p>
        </p:txBody>
      </p:sp>
    </p:spTree>
    <p:extLst>
      <p:ext uri="{BB962C8B-B14F-4D97-AF65-F5344CB8AC3E}">
        <p14:creationId xmlns:p14="http://schemas.microsoft.com/office/powerpoint/2010/main" val="3701724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CC4AC-A0CA-4927-8856-FD3A68F68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3174"/>
          </a:xfrm>
        </p:spPr>
        <p:txBody>
          <a:bodyPr>
            <a:normAutofit/>
          </a:bodyPr>
          <a:lstStyle/>
          <a:p>
            <a:r>
              <a:rPr lang="en-US" sz="3200" b="1" dirty="0"/>
              <a:t>Components: Anode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F01C5C-2A03-4EB7-A9FE-93D054479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868" y="1334304"/>
            <a:ext cx="5221407" cy="530041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Anodes are either: </a:t>
            </a:r>
          </a:p>
          <a:p>
            <a:pPr>
              <a:lnSpc>
                <a:spcPct val="110000"/>
              </a:lnSpc>
            </a:pPr>
            <a:r>
              <a:rPr lang="en-US" dirty="0"/>
              <a:t>Capacitively-coupled with a resistive surface inside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Resistance may be 20-100 </a:t>
            </a:r>
            <a:r>
              <a:rPr lang="en-US" dirty="0" err="1"/>
              <a:t>kohms</a:t>
            </a:r>
            <a:r>
              <a:rPr lang="en-US" dirty="0"/>
              <a:t>/square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MCP signal footprint is partly defined by: MCP to anode gap and voltage, and anode thickness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Signal board pixel pattern may be changed by customer.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Readout is flexible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Various pixel sizes possible on one board</a:t>
            </a:r>
          </a:p>
          <a:p>
            <a:r>
              <a:rPr lang="en-US" dirty="0"/>
              <a:t>DC-coupled with the “co-fired” ceramic process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10-15 layers of ceramic and metal foil, vacuum-tight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Multi-layer structure permits signal routing to: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preserve 50 ohm impedance and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gathering of signals to dense connectors.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Ceramic anode is similar to a multilayer signal board.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Overall size limit is ~10 cm square.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32x32 3 mm pixel pattern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Inside pixel pattern routed outside to 8x8 patterns compatible with interposers and a signal board with </a:t>
            </a:r>
            <a:r>
              <a:rPr lang="en-US" dirty="0" err="1"/>
              <a:t>Samtec</a:t>
            </a:r>
            <a:r>
              <a:rPr lang="en-US" dirty="0"/>
              <a:t> dense connectors…or a signal board with </a:t>
            </a:r>
            <a:r>
              <a:rPr lang="en-US" dirty="0" err="1"/>
              <a:t>asics</a:t>
            </a:r>
            <a:r>
              <a:rPr lang="en-US" dirty="0"/>
              <a:t> for signal processing.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552206-8F1C-4879-A779-0C7A24373AC2}"/>
              </a:ext>
            </a:extLst>
          </p:cNvPr>
          <p:cNvGrpSpPr/>
          <p:nvPr/>
        </p:nvGrpSpPr>
        <p:grpSpPr>
          <a:xfrm>
            <a:off x="5397690" y="0"/>
            <a:ext cx="6553200" cy="6642099"/>
            <a:chOff x="5215720" y="54585"/>
            <a:chExt cx="6553200" cy="664209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5FBA18C-3DBB-44BF-B420-9DFADE6E08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66373" y="665413"/>
              <a:ext cx="5563692" cy="1854564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C61FE78-AAC7-486B-95BF-421E6BA9661F}"/>
                </a:ext>
              </a:extLst>
            </p:cNvPr>
            <p:cNvSpPr txBox="1"/>
            <p:nvPr/>
          </p:nvSpPr>
          <p:spPr>
            <a:xfrm>
              <a:off x="8611737" y="54585"/>
              <a:ext cx="30843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Resistive anode for capacitive coupling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6E11ECD-15CB-41A7-83E5-6C824A76C62C}"/>
                </a:ext>
              </a:extLst>
            </p:cNvPr>
            <p:cNvSpPr txBox="1"/>
            <p:nvPr/>
          </p:nvSpPr>
          <p:spPr>
            <a:xfrm>
              <a:off x="5215720" y="70506"/>
              <a:ext cx="30843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DC-coupled, co-fired, ceramic anode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5909489-DF12-4CE2-9DDD-6C63951D7E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83813" y="2990117"/>
              <a:ext cx="2110618" cy="1554615"/>
            </a:xfrm>
            <a:prstGeom prst="rect">
              <a:avLst/>
            </a:prstGeom>
          </p:spPr>
        </p:pic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53BF7ED4-54C4-422D-AF9C-B8170A8F9726}"/>
                </a:ext>
              </a:extLst>
            </p:cNvPr>
            <p:cNvSpPr/>
            <p:nvPr/>
          </p:nvSpPr>
          <p:spPr>
            <a:xfrm>
              <a:off x="6496334" y="2661314"/>
              <a:ext cx="600502" cy="24565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A9BB76E-7EAA-49DE-AC3B-7C0A49671343}"/>
                </a:ext>
              </a:extLst>
            </p:cNvPr>
            <p:cNvSpPr txBox="1"/>
            <p:nvPr/>
          </p:nvSpPr>
          <p:spPr>
            <a:xfrm>
              <a:off x="7206017" y="2702251"/>
              <a:ext cx="1091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Outside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0E8780F-2217-4BAC-8F0F-B7DD86959AC4}"/>
                </a:ext>
              </a:extLst>
            </p:cNvPr>
            <p:cNvSpPr txBox="1"/>
            <p:nvPr/>
          </p:nvSpPr>
          <p:spPr>
            <a:xfrm>
              <a:off x="7303826" y="452645"/>
              <a:ext cx="1091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Inside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EC26C69-66F4-4CD2-9D0F-ED4C1B37E883}"/>
                </a:ext>
              </a:extLst>
            </p:cNvPr>
            <p:cNvSpPr txBox="1"/>
            <p:nvPr/>
          </p:nvSpPr>
          <p:spPr>
            <a:xfrm>
              <a:off x="10677099" y="373039"/>
              <a:ext cx="1091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Inside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ED624CE-C04C-4DA9-8CD8-461C48E0B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02106" y="5122505"/>
              <a:ext cx="2319119" cy="1554615"/>
            </a:xfrm>
            <a:prstGeom prst="rect">
              <a:avLst/>
            </a:prstGeom>
          </p:spPr>
        </p:pic>
        <p:sp>
          <p:nvSpPr>
            <p:cNvPr id="13" name="Arrow: Down 12">
              <a:extLst>
                <a:ext uri="{FF2B5EF4-FFF2-40B4-BE49-F238E27FC236}">
                  <a16:creationId xmlns:a16="http://schemas.microsoft.com/office/drawing/2014/main" id="{C3C26217-6B59-44F4-AA89-C4C357F06AEC}"/>
                </a:ext>
              </a:extLst>
            </p:cNvPr>
            <p:cNvSpPr/>
            <p:nvPr/>
          </p:nvSpPr>
          <p:spPr>
            <a:xfrm>
              <a:off x="6471313" y="4710752"/>
              <a:ext cx="600502" cy="24565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D9054D2-BE8C-444F-966E-8268D343CE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05574" y="2879678"/>
              <a:ext cx="2487168" cy="1865376"/>
            </a:xfrm>
            <a:prstGeom prst="rect">
              <a:avLst/>
            </a:prstGeom>
          </p:spPr>
        </p:pic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B1A1D3CD-7AE7-4922-8F14-0776AE028B49}"/>
                </a:ext>
              </a:extLst>
            </p:cNvPr>
            <p:cNvSpPr/>
            <p:nvPr/>
          </p:nvSpPr>
          <p:spPr>
            <a:xfrm>
              <a:off x="8974350" y="2565779"/>
              <a:ext cx="559558" cy="218364"/>
            </a:xfrm>
            <a:prstGeom prst="downArrow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87D332B-DEBF-4FB8-9E88-C75FB51EC4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19222" y="4831308"/>
              <a:ext cx="2487168" cy="186537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B937EAE-7906-497A-B2BB-DA89022D56C9}"/>
                </a:ext>
              </a:extLst>
            </p:cNvPr>
            <p:cNvSpPr txBox="1"/>
            <p:nvPr/>
          </p:nvSpPr>
          <p:spPr>
            <a:xfrm>
              <a:off x="9669968" y="2574079"/>
              <a:ext cx="17446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Outside signal board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7791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2392D-ADD2-40FD-85E9-CB1B3A543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37" y="269591"/>
            <a:ext cx="10515600" cy="740661"/>
          </a:xfrm>
        </p:spPr>
        <p:txBody>
          <a:bodyPr>
            <a:normAutofit/>
          </a:bodyPr>
          <a:lstStyle/>
          <a:p>
            <a:r>
              <a:rPr lang="en-US" sz="3200" b="1" dirty="0"/>
              <a:t>Performance: Quantum Efficiency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7A550-45D6-478C-9D57-B5368958B4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461" y="1347954"/>
            <a:ext cx="3215184" cy="503919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Quantum efficiency is ~30% at 365 nm.</a:t>
            </a:r>
          </a:p>
          <a:p>
            <a:r>
              <a:rPr lang="en-US" dirty="0"/>
              <a:t>Spatial uniformity is good, ~2% or less variation across a 10 cm or 20 cm square window.</a:t>
            </a:r>
          </a:p>
          <a:p>
            <a:r>
              <a:rPr lang="en-US" dirty="0"/>
              <a:t>Similar spatial uniformity for the LAPPD.</a:t>
            </a:r>
          </a:p>
          <a:p>
            <a:r>
              <a:rPr lang="en-US" dirty="0"/>
              <a:t>QE response peaks at 365 nm, then declines into the green region.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20909B-A7A0-48DA-8796-365BB49AE6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048" r="6776"/>
          <a:stretch/>
        </p:blipFill>
        <p:spPr>
          <a:xfrm>
            <a:off x="5563373" y="4107977"/>
            <a:ext cx="3512388" cy="264625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25ECC16-2359-4EB3-8EEE-9D85E691FF2F}"/>
              </a:ext>
            </a:extLst>
          </p:cNvPr>
          <p:cNvGrpSpPr/>
          <p:nvPr/>
        </p:nvGrpSpPr>
        <p:grpSpPr>
          <a:xfrm>
            <a:off x="7617234" y="887105"/>
            <a:ext cx="4180547" cy="3089756"/>
            <a:chOff x="7617234" y="887105"/>
            <a:chExt cx="4180547" cy="308975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B084320-5DED-462B-A37F-08960CEB7E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7234" y="1087462"/>
              <a:ext cx="4180547" cy="288939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9696CAD-94C3-4154-A83F-2A3FAD79A272}"/>
                </a:ext>
              </a:extLst>
            </p:cNvPr>
            <p:cNvSpPr txBox="1"/>
            <p:nvPr/>
          </p:nvSpPr>
          <p:spPr>
            <a:xfrm>
              <a:off x="8939284" y="887105"/>
              <a:ext cx="19516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5">
                      <a:lumMod val="75000"/>
                    </a:schemeClr>
                  </a:solidFill>
                </a:rPr>
                <a:t>10 cm square window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0BB1A97-50E1-44CE-BD4A-7F2E6F8463C5}"/>
              </a:ext>
            </a:extLst>
          </p:cNvPr>
          <p:cNvGrpSpPr/>
          <p:nvPr/>
        </p:nvGrpSpPr>
        <p:grpSpPr>
          <a:xfrm>
            <a:off x="3438993" y="957618"/>
            <a:ext cx="4244457" cy="3093684"/>
            <a:chOff x="3438993" y="957618"/>
            <a:chExt cx="4244457" cy="309368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91A1BAC-EB09-4938-B157-68D59EB3E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8993" y="1037647"/>
              <a:ext cx="4244457" cy="301365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C9784F4-E85B-46BB-B150-B295C7515C5D}"/>
                </a:ext>
              </a:extLst>
            </p:cNvPr>
            <p:cNvSpPr txBox="1"/>
            <p:nvPr/>
          </p:nvSpPr>
          <p:spPr>
            <a:xfrm>
              <a:off x="4778992" y="957618"/>
              <a:ext cx="19516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5">
                      <a:lumMod val="75000"/>
                    </a:schemeClr>
                  </a:solidFill>
                </a:rPr>
                <a:t>20 cm square window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7873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38E92-B722-4D77-8EDD-3FF983AF8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6354"/>
          </a:xfrm>
        </p:spPr>
        <p:txBody>
          <a:bodyPr>
            <a:normAutofit/>
          </a:bodyPr>
          <a:lstStyle/>
          <a:p>
            <a:r>
              <a:rPr lang="en-US" sz="3200" b="1" dirty="0"/>
              <a:t>Performance: Gain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5A7D1-D9DC-4609-813D-7FA576A6CC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050" y="1579965"/>
            <a:ext cx="4701363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Gain can go as high as 8E6.</a:t>
            </a:r>
          </a:p>
          <a:p>
            <a:r>
              <a:rPr lang="en-US" dirty="0"/>
              <a:t>The combination of the Chem5 resistive layer and MgO emissive layer produces an unusually high gain in a sealed device.</a:t>
            </a:r>
          </a:p>
          <a:p>
            <a:r>
              <a:rPr lang="en-US" dirty="0"/>
              <a:t>MCPs may be operated at lower voltages: 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lower power dissipation and lower </a:t>
            </a:r>
            <a:r>
              <a:rPr lang="en-US" dirty="0" err="1"/>
              <a:t>afterpulse</a:t>
            </a:r>
            <a:r>
              <a:rPr lang="en-US" dirty="0"/>
              <a:t> rate.</a:t>
            </a:r>
          </a:p>
          <a:p>
            <a:pPr>
              <a:lnSpc>
                <a:spcPct val="110000"/>
              </a:lnSpc>
            </a:pPr>
            <a:r>
              <a:rPr lang="en-US" dirty="0"/>
              <a:t>High gain may be used as needed for: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Operation in a strong magnetic field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Driving long signal cables to remote electronics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D2A711-38C4-45D7-B2A5-F7BC3D2333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6" t="9675" r="3473" b="6139"/>
          <a:stretch/>
        </p:blipFill>
        <p:spPr>
          <a:xfrm>
            <a:off x="5117277" y="418480"/>
            <a:ext cx="3381286" cy="31906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8936AE-5840-487C-B5EA-AB9C4CB6AB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7" t="8452" r="5096" b="5749"/>
          <a:stretch/>
        </p:blipFill>
        <p:spPr>
          <a:xfrm>
            <a:off x="4995083" y="3616659"/>
            <a:ext cx="3542997" cy="297998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A0CC4BF-18E4-4707-A15D-8CF3D6286129}"/>
              </a:ext>
            </a:extLst>
          </p:cNvPr>
          <p:cNvGrpSpPr/>
          <p:nvPr/>
        </p:nvGrpSpPr>
        <p:grpSpPr>
          <a:xfrm>
            <a:off x="8784770" y="1741715"/>
            <a:ext cx="3180903" cy="4071571"/>
            <a:chOff x="8784770" y="1741715"/>
            <a:chExt cx="3180903" cy="407157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628AB6B-5509-4FE5-9507-791DE3634D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735"/>
            <a:stretch/>
          </p:blipFill>
          <p:spPr>
            <a:xfrm>
              <a:off x="8784770" y="1865119"/>
              <a:ext cx="3180903" cy="331041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793A508-BEC9-454B-9BDB-162E09E9BF3F}"/>
                </a:ext>
              </a:extLst>
            </p:cNvPr>
            <p:cNvSpPr txBox="1"/>
            <p:nvPr/>
          </p:nvSpPr>
          <p:spPr>
            <a:xfrm>
              <a:off x="9274629" y="5105400"/>
              <a:ext cx="2286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2025, A. Kiselev, B. Azmoun, Y. Jin, B. Page, M. Purschke, S. Stoll, C. Woody – Brookhaven National Laboratory, USA;</a:t>
              </a:r>
            </a:p>
            <a:p>
              <a:r>
                <a:rPr lang="en-US" sz="1000" dirty="0"/>
                <a:t>Preliminary result.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D371506-7DF8-45D4-ACF0-C5D0605F5405}"/>
                </a:ext>
              </a:extLst>
            </p:cNvPr>
            <p:cNvSpPr txBox="1"/>
            <p:nvPr/>
          </p:nvSpPr>
          <p:spPr>
            <a:xfrm>
              <a:off x="9862458" y="1741715"/>
              <a:ext cx="14695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HRPPD 16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7395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1894</Words>
  <Application>Microsoft Office PowerPoint</Application>
  <PresentationFormat>Widescreen</PresentationFormat>
  <Paragraphs>229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Courier New</vt:lpstr>
      <vt:lpstr>Kartika</vt:lpstr>
      <vt:lpstr>Wingdings</vt:lpstr>
      <vt:lpstr>Office Theme</vt:lpstr>
      <vt:lpstr>Large-Area MCPs: Performance, Limitations and Next-Generation Developments</vt:lpstr>
      <vt:lpstr>Large Area MCP-PMTs</vt:lpstr>
      <vt:lpstr>LAPPD and HRPPD Components</vt:lpstr>
      <vt:lpstr>Components: ALD/Glass Substrate MCPs</vt:lpstr>
      <vt:lpstr>ALD/Glass Substrate MCPs</vt:lpstr>
      <vt:lpstr>ALD/Glass Substrate MCPs: Lifetime</vt:lpstr>
      <vt:lpstr>Components: Anode</vt:lpstr>
      <vt:lpstr>Performance: Quantum Efficiency</vt:lpstr>
      <vt:lpstr>Performance: Gain</vt:lpstr>
      <vt:lpstr>Performance: Dark Rates</vt:lpstr>
      <vt:lpstr>Performance: Afterpulses</vt:lpstr>
      <vt:lpstr>Performance: Use of Unbalanced MCP Voltages to Extend Photocathode Life</vt:lpstr>
      <vt:lpstr>Performance: Time Resolution</vt:lpstr>
      <vt:lpstr>Performance: Magnetic Field</vt:lpstr>
      <vt:lpstr>PowerPoint Presentation</vt:lpstr>
      <vt:lpstr>Performance: Rate vs. Gain</vt:lpstr>
      <vt:lpstr>Limitations for MCP-PMTs</vt:lpstr>
      <vt:lpstr>Future developments at Incom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A. Popecki</dc:creator>
  <cp:lastModifiedBy>Mark A. Popecki</cp:lastModifiedBy>
  <cp:revision>110</cp:revision>
  <dcterms:created xsi:type="dcterms:W3CDTF">2025-04-02T01:06:42Z</dcterms:created>
  <dcterms:modified xsi:type="dcterms:W3CDTF">2025-04-09T01:17:11Z</dcterms:modified>
</cp:coreProperties>
</file>