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1324" r:id="rId2"/>
    <p:sldId id="2328" r:id="rId3"/>
    <p:sldId id="2331" r:id="rId4"/>
    <p:sldId id="2330" r:id="rId5"/>
    <p:sldId id="2329" r:id="rId6"/>
    <p:sldId id="2333" r:id="rId7"/>
    <p:sldId id="2332" r:id="rId8"/>
    <p:sldId id="2334" r:id="rId9"/>
    <p:sldId id="2327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DA8E4E-EF39-8F4F-B987-81DFC6F41976}" v="3" dt="2025-04-09T07:46:40.4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7"/>
    <p:restoredTop sz="94219"/>
  </p:normalViewPr>
  <p:slideViewPr>
    <p:cSldViewPr snapToGrid="0">
      <p:cViewPr varScale="1">
        <p:scale>
          <a:sx n="108" d="100"/>
          <a:sy n="108" d="100"/>
        </p:scale>
        <p:origin x="1168" y="192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332657"/>
            <a:ext cx="12191999" cy="65794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9259" tIns="44630" rIns="89259" bIns="44630" rtlCol="0" anchor="ctr"/>
          <a:lstStyle/>
          <a:p>
            <a:pPr algn="ctr"/>
            <a:endParaRPr lang="en-CA" sz="1749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371602"/>
            <a:ext cx="5384801" cy="4754563"/>
          </a:xfrm>
        </p:spPr>
        <p:txBody>
          <a:bodyPr>
            <a:normAutofit/>
          </a:bodyPr>
          <a:lstStyle>
            <a:lvl1pPr>
              <a:defRPr sz="2721"/>
            </a:lvl1pPr>
            <a:lvl2pPr>
              <a:defRPr sz="2333"/>
            </a:lvl2pPr>
            <a:lvl3pPr>
              <a:defRPr sz="1944"/>
            </a:lvl3pPr>
            <a:lvl4pPr>
              <a:defRPr sz="1749"/>
            </a:lvl4pPr>
            <a:lvl5pPr>
              <a:defRPr sz="1749"/>
            </a:lvl5pPr>
            <a:lvl6pPr>
              <a:defRPr sz="1749"/>
            </a:lvl6pPr>
            <a:lvl7pPr>
              <a:defRPr sz="1749"/>
            </a:lvl7pPr>
            <a:lvl8pPr>
              <a:defRPr sz="1749"/>
            </a:lvl8pPr>
            <a:lvl9pPr>
              <a:defRPr sz="174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2"/>
            <a:ext cx="5384801" cy="4754563"/>
          </a:xfrm>
        </p:spPr>
        <p:txBody>
          <a:bodyPr>
            <a:normAutofit/>
          </a:bodyPr>
          <a:lstStyle>
            <a:lvl1pPr>
              <a:defRPr sz="2721"/>
            </a:lvl1pPr>
            <a:lvl2pPr>
              <a:defRPr sz="2333"/>
            </a:lvl2pPr>
            <a:lvl3pPr>
              <a:defRPr sz="1944"/>
            </a:lvl3pPr>
            <a:lvl4pPr>
              <a:defRPr sz="1749"/>
            </a:lvl4pPr>
            <a:lvl5pPr>
              <a:defRPr sz="1749"/>
            </a:lvl5pPr>
            <a:lvl6pPr>
              <a:defRPr sz="1749"/>
            </a:lvl6pPr>
            <a:lvl7pPr>
              <a:defRPr sz="1749"/>
            </a:lvl7pPr>
            <a:lvl8pPr>
              <a:defRPr sz="1749"/>
            </a:lvl8pPr>
            <a:lvl9pPr>
              <a:defRPr sz="174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/>
              <a:t>January 13, 2025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Brunner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C25A-5506-FD4F-B37D-9145376A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71" y="679747"/>
            <a:ext cx="11901055" cy="2387600"/>
          </a:xfrm>
        </p:spPr>
        <p:txBody>
          <a:bodyPr>
            <a:normAutofit/>
          </a:bodyPr>
          <a:lstStyle/>
          <a:p>
            <a:r>
              <a:rPr lang="en" dirty="0"/>
              <a:t>Digital </a:t>
            </a:r>
            <a:r>
              <a:rPr lang="en" dirty="0" err="1"/>
              <a:t>SiPM</a:t>
            </a:r>
            <a:r>
              <a:rPr lang="en" dirty="0"/>
              <a:t> in compendium</a:t>
            </a:r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7603" y="3598308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Nicola </a:t>
            </a:r>
            <a:r>
              <a:rPr lang="de-DE" dirty="0" err="1">
                <a:cs typeface="Calibri"/>
              </a:rPr>
              <a:t>D‘Ascenzo</a:t>
            </a:r>
            <a:endParaRPr lang="de-DE" dirty="0">
              <a:cs typeface="Calibri"/>
            </a:endParaRPr>
          </a:p>
          <a:p>
            <a:r>
              <a:rPr lang="de-DE" dirty="0">
                <a:cs typeface="Calibri"/>
              </a:rPr>
              <a:t>Due </a:t>
            </a:r>
            <a:r>
              <a:rPr lang="de-DE" dirty="0" err="1">
                <a:cs typeface="Calibri"/>
              </a:rPr>
              <a:t>to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emergency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situation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have</a:t>
            </a:r>
            <a:r>
              <a:rPr lang="de-DE" dirty="0">
                <a:cs typeface="Calibri"/>
              </a:rPr>
              <a:t> not </a:t>
            </a:r>
            <a:r>
              <a:rPr lang="de-DE" dirty="0" err="1">
                <a:cs typeface="Calibri"/>
              </a:rPr>
              <a:t>discussed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this</a:t>
            </a:r>
            <a:r>
              <a:rPr lang="de-DE" dirty="0">
                <a:cs typeface="Calibri"/>
              </a:rPr>
              <a:t> </a:t>
            </a:r>
            <a:r>
              <a:rPr lang="de-DE">
                <a:cs typeface="Calibri"/>
              </a:rPr>
              <a:t>content </a:t>
            </a:r>
            <a:endParaRPr lang="de-DE" dirty="0">
              <a:cs typeface="Calibri"/>
            </a:endParaRPr>
          </a:p>
          <a:p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E4848-E6D5-279A-4730-3E5BBE31B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rapidly evolving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6F018-30CB-EE04-E4CF-78305F46A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PHILIPS digital Single Photon Counter – pre 2010</a:t>
            </a:r>
          </a:p>
          <a:p>
            <a:pPr lvl="1"/>
            <a:r>
              <a:rPr lang="en-US" dirty="0"/>
              <a:t>May have been too early for its time. Trigger logic not flexible</a:t>
            </a:r>
          </a:p>
          <a:p>
            <a:r>
              <a:rPr lang="en-US" dirty="0"/>
              <a:t>Emergence of several academic solutions (non-exhaustive)</a:t>
            </a:r>
          </a:p>
          <a:p>
            <a:pPr lvl="1"/>
            <a:r>
              <a:rPr lang="en-US" dirty="0"/>
              <a:t>AQUA (EPFL, Lausanne Switzerland), Edinburgh (UK), Sherbrooke (Canada), Heidelberg (Germany)</a:t>
            </a:r>
          </a:p>
          <a:p>
            <a:pPr lvl="1"/>
            <a:r>
              <a:rPr lang="en-US" dirty="0"/>
              <a:t>Also Hamamatsu made a digital </a:t>
            </a:r>
            <a:r>
              <a:rPr lang="en-US" dirty="0" err="1"/>
              <a:t>SiPM</a:t>
            </a:r>
            <a:r>
              <a:rPr lang="en-US" dirty="0"/>
              <a:t> but work was discontinued</a:t>
            </a:r>
          </a:p>
          <a:p>
            <a:r>
              <a:rPr lang="en-US" dirty="0"/>
              <a:t>With the availability of PDK for SPAD+CMOS many group are joining</a:t>
            </a:r>
          </a:p>
          <a:p>
            <a:r>
              <a:rPr lang="en-US" dirty="0"/>
              <a:t>Also, big players have join the fun: SONY and CANON</a:t>
            </a:r>
          </a:p>
          <a:p>
            <a:r>
              <a:rPr lang="en-US" dirty="0"/>
              <a:t>For compendium: </a:t>
            </a:r>
          </a:p>
          <a:p>
            <a:pPr lvl="1"/>
            <a:r>
              <a:rPr lang="en-US" dirty="0"/>
              <a:t>discuss evolution of technology + make figure of tech evolution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9571B-EE14-BA83-0A26-C5D0B0A02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584ED-BB00-DF46-0F88-8EA40A07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62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E7ABB-8F5D-C722-7299-44D7E0BCC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A screenshot of a graph&#10;&#10;AI-generated content may be incorrect.">
            <a:extLst>
              <a:ext uri="{FF2B5EF4-FFF2-40B4-BE49-F238E27FC236}">
                <a16:creationId xmlns:a16="http://schemas.microsoft.com/office/drawing/2014/main" id="{376FD312-93EC-E531-DB9E-6D6AF0A4E1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85344"/>
            <a:ext cx="11993693" cy="65361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9C3EF-484F-F65C-BD08-A1EF98933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F8056-2E23-CBDA-593E-430598D30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57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78731-AE73-B6CC-3C93-2B5A6191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to 3D – again from Claudio</a:t>
            </a:r>
          </a:p>
        </p:txBody>
      </p:sp>
      <p:pic>
        <p:nvPicPr>
          <p:cNvPr id="7" name="Content Placeholder 6" descr="A diagram of a product&#10;&#10;AI-generated content may be incorrect.">
            <a:extLst>
              <a:ext uri="{FF2B5EF4-FFF2-40B4-BE49-F238E27FC236}">
                <a16:creationId xmlns:a16="http://schemas.microsoft.com/office/drawing/2014/main" id="{DAA2233B-9D82-E317-24E0-2033E88927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604288"/>
            <a:ext cx="9194800" cy="511926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2C897-ED08-E3F8-3296-EC73A9A45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6AB1A-2E32-5667-C094-6F8707361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05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0ECE2-E9BB-01E2-3BC9-4001C4A47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Manufacturing capabilities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665860-37AB-2C31-655A-12DA212EA1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2D facilities</a:t>
            </a:r>
          </a:p>
          <a:p>
            <a:pPr lvl="1"/>
            <a:r>
              <a:rPr lang="en-US" dirty="0" err="1"/>
              <a:t>Lfoundry</a:t>
            </a:r>
            <a:r>
              <a:rPr lang="en-US" dirty="0"/>
              <a:t>, Global foundry, AMS, X-FAB, TSMC, Fraunhofer IMS…</a:t>
            </a:r>
          </a:p>
          <a:p>
            <a:pPr lvl="2"/>
            <a:r>
              <a:rPr lang="en-US" dirty="0"/>
              <a:t>Would be great to have a comprehensive survey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1329D5-4744-0A01-AF8D-77EC7815DF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3D facilities</a:t>
            </a:r>
          </a:p>
          <a:p>
            <a:pPr lvl="1"/>
            <a:r>
              <a:rPr lang="en-US" dirty="0"/>
              <a:t>Teledyne-DALSA</a:t>
            </a:r>
          </a:p>
          <a:p>
            <a:pPr lvl="1"/>
            <a:r>
              <a:rPr lang="en-US" dirty="0"/>
              <a:t>Fraunhoffer IMS?</a:t>
            </a:r>
          </a:p>
          <a:p>
            <a:pPr lvl="1"/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19D5-A18B-BA89-7557-15F6074E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1E1F8D-CE25-81A1-6A37-A13429E6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983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FE39A-6F98-0617-F44F-A469440C9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metric for digital SPAD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2163A-0913-2126-CC28-FC7582D23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it different from analog </a:t>
            </a:r>
            <a:r>
              <a:rPr lang="en-US" dirty="0" err="1"/>
              <a:t>SiPMs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Fill factor becomes at the chip level</a:t>
            </a:r>
          </a:p>
          <a:p>
            <a:r>
              <a:rPr lang="en-US" dirty="0"/>
              <a:t>Some more in-depth studies are possible</a:t>
            </a:r>
          </a:p>
          <a:p>
            <a:pPr lvl="1"/>
            <a:r>
              <a:rPr lang="en-US" dirty="0"/>
              <a:t>Single SPAD information: PDE, dark noise rate, timing resolution</a:t>
            </a:r>
          </a:p>
          <a:p>
            <a:pPr lvl="1"/>
            <a:r>
              <a:rPr lang="en-US" dirty="0"/>
              <a:t>DCR distribution for all SPADs is a special </a:t>
            </a:r>
          </a:p>
          <a:p>
            <a:pPr lvl="1"/>
            <a:r>
              <a:rPr lang="en-US" dirty="0"/>
              <a:t>Dark noise rate vs chip level (including disabled SPAD) efficiency </a:t>
            </a: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09FA6-91A9-C5AB-54EA-4449FFE5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1EA65-FEDE-5048-34DF-951DE0F7A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53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C287-1AD0-EF6F-339F-4172B5BBF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Electronics architecture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DF9A02-3A32-1912-B9CD-7217477BA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many as applications, or almost. Some commonalities:</a:t>
            </a:r>
          </a:p>
          <a:p>
            <a:pPr lvl="1"/>
            <a:r>
              <a:rPr lang="en-US" dirty="0"/>
              <a:t>Quenching circuit</a:t>
            </a:r>
          </a:p>
          <a:p>
            <a:pPr lvl="1"/>
            <a:r>
              <a:rPr lang="en-US" dirty="0"/>
              <a:t>SPAD enable/disable</a:t>
            </a:r>
          </a:p>
          <a:p>
            <a:pPr lvl="1"/>
            <a:r>
              <a:rPr lang="en-US" dirty="0"/>
              <a:t>… Anything else?</a:t>
            </a:r>
          </a:p>
          <a:p>
            <a:r>
              <a:rPr lang="en-US" dirty="0"/>
              <a:t>My proposal is to chose a few applications to explain in details</a:t>
            </a:r>
          </a:p>
          <a:p>
            <a:pPr lvl="1"/>
            <a:r>
              <a:rPr lang="en-US" dirty="0"/>
              <a:t>High fill factor. Peter Fischer</a:t>
            </a:r>
          </a:p>
          <a:p>
            <a:pPr lvl="1"/>
            <a:r>
              <a:rPr lang="en-US" dirty="0"/>
              <a:t>350nm solution for astro-particle. Sherbrooke</a:t>
            </a:r>
          </a:p>
          <a:p>
            <a:pPr lvl="1"/>
            <a:r>
              <a:rPr lang="en-US" dirty="0"/>
              <a:t>Fast timing for PET. EPFL?</a:t>
            </a:r>
          </a:p>
          <a:p>
            <a:pPr lvl="1"/>
            <a:r>
              <a:rPr lang="en-US" dirty="0"/>
              <a:t>… Your own. Nicola’s?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5A5CC-DFFC-E5D6-2246-00E432F8C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122B7-A9CE-6481-C78B-D391F6B0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391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3DB5C-0434-C8B9-1C17-2BB230411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things happen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0B486-CC8B-9D64-5B9F-DB4743FC7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By the end of April 2025</a:t>
            </a:r>
          </a:p>
          <a:p>
            <a:pPr lvl="1"/>
            <a:r>
              <a:rPr lang="en-US" dirty="0"/>
              <a:t>Identify leads of section and sub-sections</a:t>
            </a:r>
          </a:p>
          <a:p>
            <a:pPr lvl="1"/>
            <a:r>
              <a:rPr lang="en-US" dirty="0"/>
              <a:t>Please come to me</a:t>
            </a:r>
          </a:p>
          <a:p>
            <a:r>
              <a:rPr lang="en-US" dirty="0"/>
              <a:t>By October 2025, next DRD4 collaboration</a:t>
            </a:r>
          </a:p>
          <a:p>
            <a:pPr lvl="1"/>
            <a:r>
              <a:rPr lang="en-US" dirty="0"/>
              <a:t>Draft of all (ideally) sections/sub-sections</a:t>
            </a:r>
          </a:p>
          <a:p>
            <a:pPr lvl="1"/>
            <a:r>
              <a:rPr lang="en-US" dirty="0"/>
              <a:t>Identify missing information and organization shortcomings</a:t>
            </a:r>
          </a:p>
          <a:p>
            <a:pPr lvl="1"/>
            <a:r>
              <a:rPr lang="en-US" dirty="0"/>
              <a:t>Finalize the section organization and setup review process (i.e. at least 1 reviewer per subsection)</a:t>
            </a:r>
          </a:p>
          <a:p>
            <a:r>
              <a:rPr lang="en-US" dirty="0"/>
              <a:t>Have a publishable draft by the end of 2026</a:t>
            </a:r>
          </a:p>
          <a:p>
            <a:pPr lvl="1"/>
            <a:r>
              <a:rPr lang="en-US" dirty="0"/>
              <a:t>May hide subsections that are not ready</a:t>
            </a:r>
          </a:p>
          <a:p>
            <a:r>
              <a:rPr lang="en-US" dirty="0"/>
              <a:t>Finalize document by collaboration meeting one year from now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1B663-BA55-CD81-45E1-D2794150E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FC48E-08E4-0582-9F37-C9C3846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035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349E56A-AE18-FFD2-D174-13834A17C7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CF4355B-F424-2484-EE33-73468DAAD4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1A5BF-01FC-596A-A40A-0C965B51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January 13,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A5DE86-38CB-B1BA-647F-F965138E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1891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118103</TotalTime>
  <Words>407</Words>
  <Application>Microsoft Macintosh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DIN Alternate</vt:lpstr>
      <vt:lpstr>Times</vt:lpstr>
      <vt:lpstr>Wingdings</vt:lpstr>
      <vt:lpstr>Tema di Office</vt:lpstr>
      <vt:lpstr>Digital SiPM in compendium</vt:lpstr>
      <vt:lpstr>A rapidly evolving technology</vt:lpstr>
      <vt:lpstr>PowerPoint Presentation</vt:lpstr>
      <vt:lpstr>2D to 3D – again from Claudio</vt:lpstr>
      <vt:lpstr>Manufacturing capabilities</vt:lpstr>
      <vt:lpstr>Comparison metric for digital SPAD</vt:lpstr>
      <vt:lpstr>Electronics architecture</vt:lpstr>
      <vt:lpstr>Making things happen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169</cp:revision>
  <cp:lastPrinted>2018-06-13T13:14:08Z</cp:lastPrinted>
  <dcterms:modified xsi:type="dcterms:W3CDTF">2025-04-09T08:51:15Z</dcterms:modified>
</cp:coreProperties>
</file>