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y="6858000" cx="12192000"/>
  <p:notesSz cx="6858000" cy="9144000"/>
  <p:embeddedFontLst>
    <p:embeddedFont>
      <p:font typeface="Roboto"/>
      <p:regular r:id="rId47"/>
      <p:bold r:id="rId48"/>
      <p:italic r:id="rId49"/>
      <p:boldItalic r:id="rId50"/>
    </p:embeddedFont>
    <p:embeddedFont>
      <p:font typeface="DM Sans"/>
      <p:regular r:id="rId51"/>
      <p:bold r:id="rId52"/>
      <p:italic r:id="rId53"/>
      <p:boldItalic r:id="rId5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2" name="Alejandro Gonzalvo Hidalgo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6726385-2884-4415-B25C-E5BF3A8B8C6F}">
  <a:tblStyle styleId="{D6726385-2884-4415-B25C-E5BF3A8B8C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48" Type="http://schemas.openxmlformats.org/officeDocument/2006/relationships/font" Target="fonts/Roboto-bold.fntdata"/><Relationship Id="rId47" Type="http://schemas.openxmlformats.org/officeDocument/2006/relationships/font" Target="fonts/Roboto-regular.fntdata"/><Relationship Id="rId49" Type="http://schemas.openxmlformats.org/officeDocument/2006/relationships/font" Target="fonts/Robo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DMSans-regular.fntdata"/><Relationship Id="rId50" Type="http://schemas.openxmlformats.org/officeDocument/2006/relationships/font" Target="fonts/Roboto-boldItalic.fntdata"/><Relationship Id="rId53" Type="http://schemas.openxmlformats.org/officeDocument/2006/relationships/font" Target="fonts/DMSans-italic.fntdata"/><Relationship Id="rId52" Type="http://schemas.openxmlformats.org/officeDocument/2006/relationships/font" Target="fonts/DMSans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54" Type="http://schemas.openxmlformats.org/officeDocument/2006/relationships/font" Target="fonts/DMSans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5-04-08T08:53:59.574">
    <p:pos x="257" y="810"/>
    <p:text>difficult and time-consuming to do simple things</p:text>
  </p:cm>
  <p:cm authorId="0" idx="2" dt="2025-04-08T08:55:16.591">
    <p:pos x="257" y="910"/>
    <p:text>increased stress on support, maintenance, and security work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180" name="Google Shape;18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3f5f47a376_2_5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3f5f47a376_2_5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61" name="Google Shape;261;g33f5f47a376_2_58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49421cc910_0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49421cc910_0_10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69" name="Google Shape;269;g349421cc910_0_10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49421cc910_0_1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49421cc910_0_1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77" name="Google Shape;277;g349421cc910_0_1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313bbabb304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313bbabb304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87" name="Google Shape;287;g313bbabb304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13bbabb304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13bbabb304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96" name="Google Shape;296;g313bbabb304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13bbabb304_0_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313bbabb304_0_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05" name="Google Shape;305;g313bbabb304_0_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49421cc910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49421cc910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349421cc910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49421cc910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49421cc910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22" name="Google Shape;322;g349421cc910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49421cc910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49421cc910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32" name="Google Shape;332;g349421cc910_0_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49421cc910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49421cc910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40" name="Google Shape;340;g349421cc910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fc64963f6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fc64963f6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187" name="Google Shape;187;g2fc64963f6f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04d2f69ec1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04d2f69ec1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49" name="Google Shape;349;g304d2f69ec1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49421cc910_0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49421cc910_0_1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58" name="Google Shape;358;g349421cc910_0_1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304d2f69ec1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304d2f69ec1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67" name="Google Shape;367;g304d2f69ec1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04d2f69ec1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304d2f69ec1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76" name="Google Shape;376;g304d2f69ec1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49421cc910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49421cc910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86" name="Google Shape;386;g349421cc910_0_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304d2f69ec1_2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304d2f69ec1_2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396" name="Google Shape;396;g304d2f69ec1_2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49421cc910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49421cc910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405" name="Google Shape;405;g349421cc910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349421cc910_0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349421cc910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414" name="Google Shape;414;g349421cc910_0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4a08ba52f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34a08ba52f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421" name="Google Shape;421;g34a08ba52f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49421cc910_0_1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49421cc910_0_1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g349421cc910_0_1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49421cc910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49421cc910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49421cc910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04d2f69ec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04d2f69ec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g304d2f69ec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304d2f69ec1_1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304d2f69ec1_1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g304d2f69ec1_1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304d2f69ec1_0_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304d2f69ec1_0_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g304d2f69ec1_0_5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304d2f69ec1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304d2f69ec1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466" name="Google Shape;466;g304d2f69ec1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349421cc910_0_1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349421cc910_0_1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g349421cc910_0_1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3f5f47a376_2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33f5f47a376_2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g33f5f47a376_2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304d2f69ec1_0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304d2f69ec1_0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492" name="Google Shape;492;g304d2f69ec1_0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04d2f69ec1_0_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04d2f69ec1_0_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501" name="Google Shape;501;g304d2f69ec1_0_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304d2f69ec1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304d2f69ec1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510" name="Google Shape;510;g304d2f69ec1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313bbabb304_0_1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313bbabb304_0_1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519" name="Google Shape;519;g313bbabb304_0_1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13bbabb30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313bbabb30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03" name="Google Shape;203;g313bbabb30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3bbabb304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13bbabb304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14" name="Google Shape;214;g313bbabb304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13bbabb304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13bbabb304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23" name="Google Shape;223;g313bbabb304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13bbabb304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13bbabb304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31" name="Google Shape;231;g313bbabb304_0_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13bbabb304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13bbabb304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40" name="Google Shape;240;g313bbabb304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13bbabb304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13bbabb304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</a:t>
            </a:r>
            <a:endParaRPr/>
          </a:p>
        </p:txBody>
      </p:sp>
      <p:sp>
        <p:nvSpPr>
          <p:cNvPr id="252" name="Google Shape;252;g313bbabb304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8" name="Google Shape;78;p11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9" name="Google Shape;79;p11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1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3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13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8" name="Google Shape;98;p13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13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p13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1" name="Google Shape;101;p13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13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8" name="Google Shape;108;p14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9" name="Google Shape;109;p1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2" name="Google Shape;112;p14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3" name="Google Shape;113;p14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14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5" name="Google Shape;115;p14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5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9" name="Google Shape;119;p15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15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1" name="Google Shape;121;p1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4" name="Google Shape;124;p15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6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8" name="Google Shape;128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7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7" name="Google Shape;137;p1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4" name="Google Shape;144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8" name="Google Shape;148;p20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2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2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">
  <p:cSld name="Title &amp; Subtitle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>
            <p:ph idx="2" type="pic"/>
          </p:nvPr>
        </p:nvSpPr>
        <p:spPr>
          <a:xfrm>
            <a:off x="1418615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2" name="Google Shape;162;p23"/>
          <p:cNvSpPr/>
          <p:nvPr>
            <p:ph idx="3" type="pic"/>
          </p:nvPr>
        </p:nvSpPr>
        <p:spPr>
          <a:xfrm>
            <a:off x="3029365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3" name="Google Shape;163;p23"/>
          <p:cNvSpPr/>
          <p:nvPr>
            <p:ph idx="4" type="pic"/>
          </p:nvPr>
        </p:nvSpPr>
        <p:spPr>
          <a:xfrm>
            <a:off x="4640116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4" name="Google Shape;164;p23"/>
          <p:cNvSpPr/>
          <p:nvPr>
            <p:ph idx="5" type="pic"/>
          </p:nvPr>
        </p:nvSpPr>
        <p:spPr>
          <a:xfrm>
            <a:off x="6250868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5" name="Google Shape;165;p23"/>
          <p:cNvSpPr/>
          <p:nvPr>
            <p:ph idx="6" type="pic"/>
          </p:nvPr>
        </p:nvSpPr>
        <p:spPr>
          <a:xfrm>
            <a:off x="7861619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6" name="Google Shape;166;p23"/>
          <p:cNvSpPr/>
          <p:nvPr>
            <p:ph idx="7" type="pic"/>
          </p:nvPr>
        </p:nvSpPr>
        <p:spPr>
          <a:xfrm>
            <a:off x="9472368" y="185224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7" name="Google Shape;167;p23"/>
          <p:cNvSpPr/>
          <p:nvPr>
            <p:ph idx="8" type="pic"/>
          </p:nvPr>
        </p:nvSpPr>
        <p:spPr>
          <a:xfrm>
            <a:off x="1418615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8" name="Google Shape;168;p23"/>
          <p:cNvSpPr/>
          <p:nvPr>
            <p:ph idx="9" type="pic"/>
          </p:nvPr>
        </p:nvSpPr>
        <p:spPr>
          <a:xfrm>
            <a:off x="3029365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69" name="Google Shape;169;p23"/>
          <p:cNvSpPr/>
          <p:nvPr>
            <p:ph idx="13" type="pic"/>
          </p:nvPr>
        </p:nvSpPr>
        <p:spPr>
          <a:xfrm>
            <a:off x="4640116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70" name="Google Shape;170;p23"/>
          <p:cNvSpPr/>
          <p:nvPr>
            <p:ph idx="14" type="pic"/>
          </p:nvPr>
        </p:nvSpPr>
        <p:spPr>
          <a:xfrm>
            <a:off x="6250868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71" name="Google Shape;171;p23"/>
          <p:cNvSpPr/>
          <p:nvPr>
            <p:ph idx="15" type="pic"/>
          </p:nvPr>
        </p:nvSpPr>
        <p:spPr>
          <a:xfrm>
            <a:off x="7861619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172" name="Google Shape;172;p23"/>
          <p:cNvSpPr/>
          <p:nvPr>
            <p:ph idx="16" type="pic"/>
          </p:nvPr>
        </p:nvSpPr>
        <p:spPr>
          <a:xfrm>
            <a:off x="9472368" y="3575477"/>
            <a:ext cx="1172369" cy="117236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de with logo">
  <p:cSld name="Side with logo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Google Shape;174;p24"/>
          <p:cNvCxnSpPr/>
          <p:nvPr/>
        </p:nvCxnSpPr>
        <p:spPr>
          <a:xfrm>
            <a:off x="10961027" y="6207051"/>
            <a:ext cx="0" cy="247219"/>
          </a:xfrm>
          <a:prstGeom prst="straightConnector1">
            <a:avLst/>
          </a:prstGeom>
          <a:noFill/>
          <a:ln cap="flat" cmpd="sng" w="25400">
            <a:solidFill>
              <a:schemeClr val="accent6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75" name="Google Shape;175;p24"/>
          <p:cNvSpPr txBox="1"/>
          <p:nvPr/>
        </p:nvSpPr>
        <p:spPr>
          <a:xfrm>
            <a:off x="8772440" y="6206835"/>
            <a:ext cx="2001504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25400" lIns="25400" spcFirstLastPara="1" rIns="25400" wrap="square" tIns="254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6565"/>
              </a:buClr>
              <a:buSzPts val="1200"/>
              <a:buFont typeface="DM Sans"/>
              <a:buNone/>
            </a:pPr>
            <a:r>
              <a:rPr b="0" i="0" lang="en-US" sz="1200" u="none" cap="none" strike="noStrike">
                <a:solidFill>
                  <a:srgbClr val="656565"/>
                </a:solidFill>
                <a:latin typeface="DM Sans"/>
                <a:ea typeface="DM Sans"/>
                <a:cs typeface="DM Sans"/>
                <a:sym typeface="DM Sans"/>
              </a:rPr>
              <a:t>DevOps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4"/>
          <p:cNvSpPr txBox="1"/>
          <p:nvPr/>
        </p:nvSpPr>
        <p:spPr>
          <a:xfrm>
            <a:off x="781600" y="6206835"/>
            <a:ext cx="2001501" cy="235963"/>
          </a:xfrm>
          <a:prstGeom prst="rect">
            <a:avLst/>
          </a:prstGeom>
          <a:noFill/>
          <a:ln>
            <a:noFill/>
          </a:ln>
        </p:spPr>
        <p:txBody>
          <a:bodyPr anchorCtr="0" anchor="t" bIns="25400" lIns="25400" spcFirstLastPara="1" rIns="25400" wrap="square" tIns="254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56565"/>
              </a:buClr>
              <a:buSzPts val="1200"/>
              <a:buFont typeface="DM Sans"/>
              <a:buNone/>
            </a:pPr>
            <a:r>
              <a:rPr b="1" i="0" lang="en-US" sz="1200" u="none" cap="none" strike="noStrike">
                <a:solidFill>
                  <a:srgbClr val="656565"/>
                </a:solidFill>
                <a:latin typeface="DM Sans"/>
                <a:ea typeface="DM Sans"/>
                <a:cs typeface="DM Sans"/>
                <a:sym typeface="DM Sans"/>
              </a:rPr>
              <a:t>HiSlide.io</a:t>
            </a:r>
            <a:r>
              <a:rPr b="0" i="0" lang="en-US" sz="1200" u="none" cap="none" strike="noStrike">
                <a:solidFill>
                  <a:srgbClr val="656565"/>
                </a:solidFill>
                <a:latin typeface="DM Sans"/>
                <a:ea typeface="DM Sans"/>
                <a:cs typeface="DM Sans"/>
                <a:sym typeface="DM Sans"/>
              </a:rPr>
              <a:t> Templates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4"/>
          <p:cNvSpPr txBox="1"/>
          <p:nvPr>
            <p:ph idx="12" type="sldNum"/>
          </p:nvPr>
        </p:nvSpPr>
        <p:spPr>
          <a:xfrm>
            <a:off x="11031512" y="6206835"/>
            <a:ext cx="490220" cy="247651"/>
          </a:xfrm>
          <a:prstGeom prst="rect">
            <a:avLst/>
          </a:prstGeom>
          <a:noFill/>
          <a:ln>
            <a:noFill/>
          </a:ln>
        </p:spPr>
        <p:txBody>
          <a:bodyPr anchorCtr="0" anchor="t" bIns="25400" lIns="25400" spcFirstLastPara="1" rIns="25400" wrap="square" tIns="254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5353"/>
              </a:buClr>
              <a:buSzPts val="1200"/>
              <a:buFont typeface="DM Sans"/>
              <a:buNone/>
              <a:defRPr b="0" i="0" sz="1200" u="none" cap="none" strike="noStrike">
                <a:solidFill>
                  <a:srgbClr val="535353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5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2574099" y="6350851"/>
            <a:ext cx="1542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1" type="ftr"/>
          </p:nvPr>
        </p:nvSpPr>
        <p:spPr>
          <a:xfrm>
            <a:off x="4259262" y="6356350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9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4" name="Google Shape;74;p10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15998"/>
            <a:ext cx="12192000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wordpress.docs.cern.ch/wp-lite/eligibility/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1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22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wordpress.docs.cern.ch/" TargetMode="External"/><Relationship Id="rId4" Type="http://schemas.openxmlformats.org/officeDocument/2006/relationships/hyperlink" Target="mailto:web-team@cern.ch" TargetMode="External"/><Relationship Id="rId5" Type="http://schemas.openxmlformats.org/officeDocument/2006/relationships/hyperlink" Target="mailto:wordpress-feedback@cern.ch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6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1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hyperlink" Target="https://edms.cern.ch/ui/file/3095459/1/the_future_of_cerns_web_presence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/>
              <a:t>WordPress at CERN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3000"/>
              <a:t>A next-generation content management system</a:t>
            </a:r>
            <a:endParaRPr sz="3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t/>
            </a:r>
            <a:endParaRPr sz="3000"/>
          </a:p>
        </p:txBody>
      </p:sp>
      <p:sp>
        <p:nvSpPr>
          <p:cNvPr id="183" name="Google Shape;183;p25"/>
          <p:cNvSpPr txBox="1"/>
          <p:nvPr>
            <p:ph idx="1" type="subTitle"/>
          </p:nvPr>
        </p:nvSpPr>
        <p:spPr>
          <a:xfrm>
            <a:off x="407988" y="5700252"/>
            <a:ext cx="11376000" cy="8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Web Team</a:t>
            </a:r>
            <a:r>
              <a:rPr lang="en-US" sz="1800"/>
              <a:t>   													 				          </a:t>
            </a:r>
            <a:br>
              <a:rPr lang="en-US"/>
            </a:br>
            <a:r>
              <a:rPr lang="en-US"/>
              <a:t>Infrastructure Team																   	</a:t>
            </a:r>
            <a:r>
              <a:rPr lang="en-US" sz="1000"/>
              <a:t>version 1.5</a:t>
            </a:r>
            <a:endParaRPr sz="1000"/>
          </a:p>
          <a:p>
            <a:pPr indent="457200" lvl="0" marL="91440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000"/>
              <a:t>last revised 10-APR-2025</a:t>
            </a:r>
            <a:endParaRPr sz="1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/>
              <a:t>Example: Managing Content in Drupal</a:t>
            </a:r>
            <a:endParaRPr sz="32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3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5" name="Google Shape;265;p34"/>
          <p:cNvPicPr preferRelativeResize="0"/>
          <p:nvPr/>
        </p:nvPicPr>
        <p:blipFill rotWithShape="1">
          <a:blip r:embed="rId3">
            <a:alphaModFix/>
          </a:blip>
          <a:srcRect b="4879" l="0" r="21073" t="-1126"/>
          <a:stretch/>
        </p:blipFill>
        <p:spPr>
          <a:xfrm>
            <a:off x="2651487" y="1439200"/>
            <a:ext cx="6889027" cy="447067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/>
              <a:t>Example: Managing Content in Wordpress</a:t>
            </a:r>
            <a:endParaRPr sz="3200"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3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3" name="Google Shape;273;p35" title="Screenshot 2025-04-08 at 15.20.59.png"/>
          <p:cNvPicPr preferRelativeResize="0"/>
          <p:nvPr/>
        </p:nvPicPr>
        <p:blipFill rotWithShape="1">
          <a:blip r:embed="rId3">
            <a:alphaModFix/>
          </a:blip>
          <a:srcRect b="0" l="6709" r="6718" t="0"/>
          <a:stretch/>
        </p:blipFill>
        <p:spPr>
          <a:xfrm>
            <a:off x="2651487" y="1439200"/>
            <a:ext cx="6889026" cy="44706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6"/>
          <p:cNvSpPr txBox="1"/>
          <p:nvPr>
            <p:ph type="title"/>
          </p:nvPr>
        </p:nvSpPr>
        <p:spPr>
          <a:xfrm>
            <a:off x="1097800" y="1011800"/>
            <a:ext cx="3580800" cy="64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/>
              <a:t>Drupal</a:t>
            </a:r>
            <a:endParaRPr sz="3200"/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1" name="Google Shape;281;p36" title="Screenshot 2025-04-08 at 15.20.59.png"/>
          <p:cNvPicPr preferRelativeResize="0"/>
          <p:nvPr/>
        </p:nvPicPr>
        <p:blipFill rotWithShape="1">
          <a:blip r:embed="rId3">
            <a:alphaModFix/>
          </a:blip>
          <a:srcRect b="0" l="6709" r="6718" t="0"/>
          <a:stretch/>
        </p:blipFill>
        <p:spPr>
          <a:xfrm>
            <a:off x="6387400" y="1833400"/>
            <a:ext cx="4917457" cy="3191199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  <p:pic>
        <p:nvPicPr>
          <p:cNvPr id="282" name="Google Shape;282;p36"/>
          <p:cNvPicPr preferRelativeResize="0"/>
          <p:nvPr/>
        </p:nvPicPr>
        <p:blipFill rotWithShape="1">
          <a:blip r:embed="rId4">
            <a:alphaModFix/>
          </a:blip>
          <a:srcRect b="4879" l="0" r="21073" t="-1126"/>
          <a:stretch/>
        </p:blipFill>
        <p:spPr>
          <a:xfrm>
            <a:off x="522100" y="1833388"/>
            <a:ext cx="4917473" cy="3191224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  <p:sp>
        <p:nvSpPr>
          <p:cNvPr id="283" name="Google Shape;283;p36"/>
          <p:cNvSpPr txBox="1"/>
          <p:nvPr>
            <p:ph type="title"/>
          </p:nvPr>
        </p:nvSpPr>
        <p:spPr>
          <a:xfrm>
            <a:off x="7145700" y="1011800"/>
            <a:ext cx="3580800" cy="642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/>
              <a:t>Wordpress</a:t>
            </a:r>
            <a:endParaRPr sz="3200"/>
          </a:p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Where are we?</a:t>
            </a:r>
            <a:endParaRPr/>
          </a:p>
        </p:txBody>
      </p:sp>
      <p:sp>
        <p:nvSpPr>
          <p:cNvPr id="290" name="Google Shape;290;p3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1" name="Google Shape;291;p37"/>
          <p:cNvSpPr txBox="1"/>
          <p:nvPr>
            <p:ph idx="1" type="body"/>
          </p:nvPr>
        </p:nvSpPr>
        <p:spPr>
          <a:xfrm>
            <a:off x="408000" y="1285875"/>
            <a:ext cx="11376000" cy="421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WordPress is in </a:t>
            </a:r>
            <a:r>
              <a:rPr lang="en-US" sz="2200"/>
              <a:t>active development</a:t>
            </a:r>
            <a:r>
              <a:rPr b="0" lang="en-US" sz="2200"/>
              <a:t> — joint effort between </a:t>
            </a:r>
            <a:r>
              <a:rPr lang="en-US" sz="2200"/>
              <a:t>IR and IT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WordPress Lite, a lightweight version, has been available since </a:t>
            </a:r>
            <a:r>
              <a:rPr lang="en-US" sz="2200"/>
              <a:t>October ‘24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Includes a CERN WordPress theme and core functionality such as</a:t>
            </a:r>
            <a:endParaRPr sz="2200"/>
          </a:p>
          <a:p>
            <a:pPr indent="-3683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headings, paragraphs, quotes, lists, tables, videos, images, galleries</a:t>
            </a:r>
            <a:endParaRPr sz="2200"/>
          </a:p>
          <a:p>
            <a:pPr indent="-3683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interactive elements such as action buttons, sliders, CDS and Indico</a:t>
            </a:r>
            <a:endParaRPr sz="2200"/>
          </a:p>
          <a:p>
            <a:pPr indent="-3683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post filtering by tag and/or category, social media integration</a:t>
            </a:r>
            <a:endParaRPr sz="2200"/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countdown widgets, and more…</a:t>
            </a:r>
            <a:endParaRPr sz="2200"/>
          </a:p>
        </p:txBody>
      </p:sp>
      <p:sp>
        <p:nvSpPr>
          <p:cNvPr id="292" name="Google Shape;292;p37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Read more about WordPress Lite via https://wordpress.docs.cern.ch/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our roadmap?</a:t>
            </a:r>
            <a:endParaRPr/>
          </a:p>
        </p:txBody>
      </p:sp>
      <p:sp>
        <p:nvSpPr>
          <p:cNvPr id="299" name="Google Shape;299;p3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0" name="Google Shape;300;p38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  <p:pic>
        <p:nvPicPr>
          <p:cNvPr id="301" name="Google Shape;30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8325" y="1285868"/>
            <a:ext cx="8572500" cy="428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/>
          <p:nvPr>
            <p:ph idx="1" type="body"/>
          </p:nvPr>
        </p:nvSpPr>
        <p:spPr>
          <a:xfrm>
            <a:off x="408000" y="1592275"/>
            <a:ext cx="11376000" cy="3561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0" lang="en-US" sz="2400"/>
              <a:t>Users will be content creators, not developers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0" lang="en-US" sz="2400"/>
              <a:t>Updates, security patches, and tweaks all managed centrally</a:t>
            </a:r>
            <a:endParaRPr b="0"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b="0" lang="en-US" sz="2400"/>
              <a:t>Customisations allowed only for well-justified cases</a:t>
            </a:r>
            <a:endParaRPr b="0" sz="2400"/>
          </a:p>
          <a:p>
            <a:pPr indent="0" lvl="0" marL="0" rtl="0" algn="ctr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0" sz="2200"/>
          </a:p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 b="0" sz="2200"/>
          </a:p>
        </p:txBody>
      </p:sp>
      <p:sp>
        <p:nvSpPr>
          <p:cNvPr id="308" name="Google Shape;308;p3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are our goals?</a:t>
            </a:r>
            <a:endParaRPr/>
          </a:p>
        </p:txBody>
      </p:sp>
      <p:sp>
        <p:nvSpPr>
          <p:cNvPr id="309" name="Google Shape;309;p3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0" name="Google Shape;310;p39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0"/>
          <p:cNvSpPr txBox="1"/>
          <p:nvPr>
            <p:ph type="ctrTitle"/>
          </p:nvPr>
        </p:nvSpPr>
        <p:spPr>
          <a:xfrm>
            <a:off x="1524000" y="2299319"/>
            <a:ext cx="9144000" cy="113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Wordpress Theme</a:t>
            </a:r>
            <a:endParaRPr/>
          </a:p>
        </p:txBody>
      </p:sp>
      <p:sp>
        <p:nvSpPr>
          <p:cNvPr id="317" name="Google Shape;317;p40"/>
          <p:cNvSpPr txBox="1"/>
          <p:nvPr>
            <p:ph idx="1" type="subTitle"/>
          </p:nvPr>
        </p:nvSpPr>
        <p:spPr>
          <a:xfrm>
            <a:off x="3256800" y="3600950"/>
            <a:ext cx="5678400" cy="44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Vision, Features and Limitations</a:t>
            </a:r>
            <a:endParaRPr/>
          </a:p>
        </p:txBody>
      </p:sp>
      <p:sp>
        <p:nvSpPr>
          <p:cNvPr id="318" name="Google Shape;318;p4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 txBox="1"/>
          <p:nvPr>
            <p:ph idx="1" type="body"/>
          </p:nvPr>
        </p:nvSpPr>
        <p:spPr>
          <a:xfrm>
            <a:off x="408000" y="1912150"/>
            <a:ext cx="53103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Based on Gutenberg </a:t>
            </a:r>
            <a:endParaRPr b="0" sz="2200"/>
          </a:p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Blocks as the Universal Unit</a:t>
            </a:r>
            <a:endParaRPr sz="2200"/>
          </a:p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Intuitive User Experience</a:t>
            </a:r>
            <a:endParaRPr sz="2200"/>
          </a:p>
          <a:p>
            <a:pPr indent="-3683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Developer-Friendly Environment</a:t>
            </a:r>
            <a:endParaRPr sz="2200"/>
          </a:p>
        </p:txBody>
      </p:sp>
      <p:sp>
        <p:nvSpPr>
          <p:cNvPr id="325" name="Google Shape;325;p4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Vision</a:t>
            </a:r>
            <a:endParaRPr/>
          </a:p>
        </p:txBody>
      </p:sp>
      <p:sp>
        <p:nvSpPr>
          <p:cNvPr id="326" name="Google Shape;326;p4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7" name="Google Shape;327;p41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  <p:pic>
        <p:nvPicPr>
          <p:cNvPr id="328" name="Google Shape;32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9509" y="1912150"/>
            <a:ext cx="4381542" cy="303370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</a:t>
            </a:r>
            <a:endParaRPr/>
          </a:p>
        </p:txBody>
      </p:sp>
      <p:sp>
        <p:nvSpPr>
          <p:cNvPr id="335" name="Google Shape;335;p4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6" name="Google Shape;336;p42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43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Extension of Core Blocks 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New blocks for common use Cases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Slider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News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Countdown</a:t>
            </a:r>
            <a:endParaRPr sz="2200"/>
          </a:p>
        </p:txBody>
      </p:sp>
      <p:sp>
        <p:nvSpPr>
          <p:cNvPr id="343" name="Google Shape;343;p4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Blocks</a:t>
            </a:r>
            <a:endParaRPr/>
          </a:p>
        </p:txBody>
      </p:sp>
      <p:sp>
        <p:nvSpPr>
          <p:cNvPr id="344" name="Google Shape;344;p4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5" name="Google Shape;345;p43" title="Screenshot 2025-04-08 at 15.47.14.png"/>
          <p:cNvPicPr preferRelativeResize="0"/>
          <p:nvPr/>
        </p:nvPicPr>
        <p:blipFill rotWithShape="1">
          <a:blip r:embed="rId3">
            <a:alphaModFix/>
          </a:blip>
          <a:srcRect b="0" l="11709" r="11709" t="0"/>
          <a:stretch/>
        </p:blipFill>
        <p:spPr>
          <a:xfrm>
            <a:off x="6167450" y="1511943"/>
            <a:ext cx="5482624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190" name="Google Shape;190;p2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1" name="Google Shape;191;p26"/>
          <p:cNvSpPr txBox="1"/>
          <p:nvPr>
            <p:ph idx="1" type="body"/>
          </p:nvPr>
        </p:nvSpPr>
        <p:spPr>
          <a:xfrm>
            <a:off x="408000" y="1285876"/>
            <a:ext cx="11376000" cy="49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195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100"/>
              <a:buAutoNum type="arabicPeriod"/>
            </a:pPr>
            <a:r>
              <a:rPr b="0" lang="en-US"/>
              <a:t>Project Development</a:t>
            </a:r>
            <a:endParaRPr b="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b="0" lang="en-US"/>
              <a:t>What is </a:t>
            </a:r>
            <a:r>
              <a:rPr b="0" lang="en-US"/>
              <a:t>WordPress</a:t>
            </a:r>
            <a:r>
              <a:rPr b="0" lang="en-US"/>
              <a:t>?</a:t>
            </a:r>
            <a:endParaRPr b="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b="0" lang="en-US"/>
              <a:t>Why did we choose WordPress?</a:t>
            </a:r>
            <a:endParaRPr b="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b="0" lang="en-US"/>
              <a:t>Where are we with development?</a:t>
            </a:r>
            <a:endParaRPr b="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0" lang="en-US"/>
              <a:t>CERN Theme</a:t>
            </a:r>
            <a:endParaRPr b="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Vision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Features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-US"/>
              <a:t>Limitations</a:t>
            </a:r>
            <a:endParaRPr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0" lang="en-US"/>
              <a:t>Migration</a:t>
            </a:r>
            <a:endParaRPr b="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0" lang="en-US"/>
              <a:t>Validation</a:t>
            </a:r>
            <a:endParaRPr b="0"/>
          </a:p>
          <a:p>
            <a:pPr indent="-3619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b="0" lang="en-US"/>
              <a:t>Success stories</a:t>
            </a:r>
            <a:endParaRPr b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4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Two available layouts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Adapted to color palette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Developed for </a:t>
            </a:r>
            <a:r>
              <a:rPr b="0" lang="en-US" sz="2200"/>
              <a:t>accessibility</a:t>
            </a:r>
            <a:r>
              <a:rPr b="0" lang="en-US" sz="2200"/>
              <a:t> and performance</a:t>
            </a:r>
            <a:endParaRPr b="0" sz="2200"/>
          </a:p>
        </p:txBody>
      </p:sp>
      <p:sp>
        <p:nvSpPr>
          <p:cNvPr id="352" name="Google Shape;352;p4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Slider</a:t>
            </a:r>
            <a:endParaRPr/>
          </a:p>
        </p:txBody>
      </p:sp>
      <p:sp>
        <p:nvSpPr>
          <p:cNvPr id="353" name="Google Shape;353;p4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4" name="Google Shape;354;p44" title="Screenshot 2025-04-09 at 09.49.54.png"/>
          <p:cNvPicPr preferRelativeResize="0"/>
          <p:nvPr/>
        </p:nvPicPr>
        <p:blipFill rotWithShape="1">
          <a:blip r:embed="rId3">
            <a:alphaModFix/>
          </a:blip>
          <a:srcRect b="0" l="13631" r="13631" t="0"/>
          <a:stretch/>
        </p:blipFill>
        <p:spPr>
          <a:xfrm>
            <a:off x="6167450" y="1511943"/>
            <a:ext cx="5482624" cy="3901333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5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Dynamic real-time countdown to event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Automatically linked with Indico</a:t>
            </a:r>
            <a:endParaRPr b="0" sz="2200"/>
          </a:p>
        </p:txBody>
      </p:sp>
      <p:sp>
        <p:nvSpPr>
          <p:cNvPr id="361" name="Google Shape;361;p4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Countdown</a:t>
            </a:r>
            <a:endParaRPr/>
          </a:p>
        </p:txBody>
      </p:sp>
      <p:sp>
        <p:nvSpPr>
          <p:cNvPr id="362" name="Google Shape;362;p4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3" name="Google Shape;363;p45" title="Screenshot 2025-04-09 at 09.55.32.png"/>
          <p:cNvPicPr preferRelativeResize="0"/>
          <p:nvPr/>
        </p:nvPicPr>
        <p:blipFill rotWithShape="1">
          <a:blip r:embed="rId3">
            <a:alphaModFix/>
          </a:blip>
          <a:srcRect b="0" l="11645" r="11637" t="0"/>
          <a:stretch/>
        </p:blipFill>
        <p:spPr>
          <a:xfrm>
            <a:off x="6167450" y="1511943"/>
            <a:ext cx="5482624" cy="390133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6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Automatically fetches latest posts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Filtering by tag / category / author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Development of more advanced filters</a:t>
            </a:r>
            <a:endParaRPr b="0" sz="2200"/>
          </a:p>
        </p:txBody>
      </p:sp>
      <p:sp>
        <p:nvSpPr>
          <p:cNvPr id="370" name="Google Shape;370;p46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News</a:t>
            </a:r>
            <a:endParaRPr/>
          </a:p>
        </p:txBody>
      </p:sp>
      <p:sp>
        <p:nvSpPr>
          <p:cNvPr id="371" name="Google Shape;371;p4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72" name="Google Shape;372;p46" title="Screenshot 2025-04-09 at 09.58.08.png"/>
          <p:cNvPicPr preferRelativeResize="0"/>
          <p:nvPr/>
        </p:nvPicPr>
        <p:blipFill rotWithShape="1">
          <a:blip r:embed="rId3">
            <a:alphaModFix/>
          </a:blip>
          <a:srcRect b="0" l="10335" r="10343" t="0"/>
          <a:stretch/>
        </p:blipFill>
        <p:spPr>
          <a:xfrm>
            <a:off x="6167450" y="1511943"/>
            <a:ext cx="5482624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7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Indico Block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RSS Feeds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Open to proposals</a:t>
            </a:r>
            <a:endParaRPr b="0" sz="2200"/>
          </a:p>
        </p:txBody>
      </p:sp>
      <p:sp>
        <p:nvSpPr>
          <p:cNvPr id="379" name="Google Shape;379;p4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Future Blocks</a:t>
            </a:r>
            <a:endParaRPr/>
          </a:p>
        </p:txBody>
      </p:sp>
      <p:sp>
        <p:nvSpPr>
          <p:cNvPr id="380" name="Google Shape;380;p4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1" name="Google Shape;381;p47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  <p:pic>
        <p:nvPicPr>
          <p:cNvPr id="382" name="Google Shape;382;p47" title="Screenshot 2025-04-09 at 09.58.08.png"/>
          <p:cNvPicPr preferRelativeResize="0"/>
          <p:nvPr/>
        </p:nvPicPr>
        <p:blipFill rotWithShape="1">
          <a:blip r:embed="rId3">
            <a:alphaModFix/>
          </a:blip>
          <a:srcRect b="0" l="10335" r="10343" t="0"/>
          <a:stretch/>
        </p:blipFill>
        <p:spPr>
          <a:xfrm>
            <a:off x="6167450" y="1511943"/>
            <a:ext cx="5482624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8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Groups of blocks bundled together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Saves design and creation time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Future Wordpress pattern library</a:t>
            </a:r>
            <a:endParaRPr b="0" sz="2200"/>
          </a:p>
        </p:txBody>
      </p:sp>
      <p:sp>
        <p:nvSpPr>
          <p:cNvPr id="389" name="Google Shape;389;p4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Patterns</a:t>
            </a:r>
            <a:endParaRPr/>
          </a:p>
        </p:txBody>
      </p:sp>
      <p:sp>
        <p:nvSpPr>
          <p:cNvPr id="390" name="Google Shape;390;p4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1" name="Google Shape;391;p48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  <p:pic>
        <p:nvPicPr>
          <p:cNvPr id="392" name="Google Shape;392;p48" title="Screenshot 2025-04-08 at 15.48.32.png"/>
          <p:cNvPicPr preferRelativeResize="0"/>
          <p:nvPr/>
        </p:nvPicPr>
        <p:blipFill rotWithShape="1">
          <a:blip r:embed="rId3">
            <a:alphaModFix/>
          </a:blip>
          <a:srcRect b="0" l="11610" r="11602" t="0"/>
          <a:stretch/>
        </p:blipFill>
        <p:spPr>
          <a:xfrm>
            <a:off x="6167450" y="1592281"/>
            <a:ext cx="5482624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49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Use of predefined palettes 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CERN Color Palette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Alternative Palettes for experiments / collaborations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Standardized fonts and icons</a:t>
            </a:r>
            <a:endParaRPr b="0" sz="2200"/>
          </a:p>
        </p:txBody>
      </p:sp>
      <p:sp>
        <p:nvSpPr>
          <p:cNvPr id="399" name="Google Shape;399;p4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Branding</a:t>
            </a:r>
            <a:endParaRPr/>
          </a:p>
        </p:txBody>
      </p:sp>
      <p:sp>
        <p:nvSpPr>
          <p:cNvPr id="400" name="Google Shape;400;p4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1" name="Google Shape;401;p49" title="Screenshot 2025-04-08 at 14.56.36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38125" y="1060025"/>
            <a:ext cx="5429601" cy="47379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0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Public Websites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Private Websites behind CERN SSO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Possibility to filter websites </a:t>
            </a:r>
            <a:r>
              <a:rPr lang="en-US" sz="2200"/>
              <a:t>behind</a:t>
            </a:r>
            <a:r>
              <a:rPr lang="en-US" sz="2200"/>
              <a:t> certain E-groups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All security handled centrally without action on the user</a:t>
            </a:r>
            <a:endParaRPr b="0" sz="2200"/>
          </a:p>
        </p:txBody>
      </p:sp>
      <p:sp>
        <p:nvSpPr>
          <p:cNvPr id="408" name="Google Shape;408;p5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Features - Privacy</a:t>
            </a:r>
            <a:endParaRPr/>
          </a:p>
        </p:txBody>
      </p:sp>
      <p:sp>
        <p:nvSpPr>
          <p:cNvPr id="409" name="Google Shape;409;p5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10" name="Google Shape;410;p50" title="Screenshot 2025-04-08 at 14.59.32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67450" y="1511943"/>
            <a:ext cx="5482626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5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does NOT come with CERN Theme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5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2"/>
          <p:cNvSpPr txBox="1"/>
          <p:nvPr>
            <p:ph idx="1" type="body"/>
          </p:nvPr>
        </p:nvSpPr>
        <p:spPr>
          <a:xfrm>
            <a:off x="408000" y="1659450"/>
            <a:ext cx="5688000" cy="3539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b="0" lang="en-US" sz="2200">
                <a:solidFill>
                  <a:srgbClr val="000000"/>
                </a:solidFill>
              </a:rPr>
              <a:t>Custom plugins</a:t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200"/>
              <a:buAutoNum type="arabicPeriod"/>
            </a:pPr>
            <a:r>
              <a:rPr b="0" lang="en-US" sz="2200">
                <a:solidFill>
                  <a:srgbClr val="000000"/>
                </a:solidFill>
              </a:rPr>
              <a:t>Custom roles</a:t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t/>
            </a:r>
            <a:endParaRPr b="0" sz="130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3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chemeClr val="accent3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 b="0" sz="2200">
              <a:solidFill>
                <a:schemeClr val="accent3"/>
              </a:solidFill>
            </a:endParaRPr>
          </a:p>
        </p:txBody>
      </p:sp>
      <p:sp>
        <p:nvSpPr>
          <p:cNvPr id="424" name="Google Shape;424;p5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does NOT come with CERN Theme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5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6" name="Google Shape;426;p52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</a:t>
            </a:r>
            <a:r>
              <a:rPr i="1" lang="en-US" sz="1300" u="sng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https://wordpress.docs.cern.ch/wp-lite/create-website/</a:t>
            </a:r>
            <a:r>
              <a:rPr i="1" lang="en-US" sz="1300">
                <a:solidFill>
                  <a:schemeClr val="accent4"/>
                </a:solidFill>
              </a:rPr>
              <a:t> for more information</a:t>
            </a:r>
            <a:endParaRPr i="1" sz="1300">
              <a:solidFill>
                <a:schemeClr val="accent4"/>
              </a:solidFill>
            </a:endParaRPr>
          </a:p>
        </p:txBody>
      </p:sp>
      <p:sp>
        <p:nvSpPr>
          <p:cNvPr id="427" name="Google Shape;427;p52"/>
          <p:cNvSpPr/>
          <p:nvPr/>
        </p:nvSpPr>
        <p:spPr>
          <a:xfrm>
            <a:off x="2997300" y="3910225"/>
            <a:ext cx="4304400" cy="1727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More than 8000 unique roles in Drupal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Maintenance mess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Redundant set of permissions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 sz="1800"/>
              <a:t>Null Naming conventions</a:t>
            </a:r>
            <a:endParaRPr sz="1800"/>
          </a:p>
        </p:txBody>
      </p:sp>
      <p:sp>
        <p:nvSpPr>
          <p:cNvPr id="428" name="Google Shape;428;p52"/>
          <p:cNvSpPr/>
          <p:nvPr/>
        </p:nvSpPr>
        <p:spPr>
          <a:xfrm>
            <a:off x="2997300" y="1516700"/>
            <a:ext cx="4304400" cy="1727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Explain to us your use case: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if it is useful to the CERN Community, we will implement and support it</a:t>
            </a:r>
            <a:endParaRPr sz="1800"/>
          </a:p>
        </p:txBody>
      </p:sp>
      <p:sp>
        <p:nvSpPr>
          <p:cNvPr id="429" name="Google Shape;429;p52"/>
          <p:cNvSpPr/>
          <p:nvPr/>
        </p:nvSpPr>
        <p:spPr>
          <a:xfrm>
            <a:off x="7697688" y="1285850"/>
            <a:ext cx="591600" cy="45768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52"/>
          <p:cNvSpPr txBox="1"/>
          <p:nvPr/>
        </p:nvSpPr>
        <p:spPr>
          <a:xfrm>
            <a:off x="8578500" y="2479700"/>
            <a:ext cx="2883600" cy="21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chemeClr val="dk1"/>
                </a:solidFill>
              </a:rPr>
              <a:t>BY DEFAULT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Accessibility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Responsiveness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Security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Maintenance</a:t>
            </a:r>
            <a:endParaRPr sz="2100">
              <a:solidFill>
                <a:schemeClr val="dk1"/>
              </a:solidFill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</a:pPr>
            <a:r>
              <a:rPr lang="en-US" sz="2100">
                <a:solidFill>
                  <a:schemeClr val="dk1"/>
                </a:solidFill>
              </a:rPr>
              <a:t>Best practices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3"/>
          <p:cNvSpPr txBox="1"/>
          <p:nvPr>
            <p:ph type="ctrTitle"/>
          </p:nvPr>
        </p:nvSpPr>
        <p:spPr>
          <a:xfrm>
            <a:off x="1524000" y="2299319"/>
            <a:ext cx="9144000" cy="113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Migration</a:t>
            </a:r>
            <a:endParaRPr/>
          </a:p>
        </p:txBody>
      </p:sp>
      <p:sp>
        <p:nvSpPr>
          <p:cNvPr id="437" name="Google Shape;437;p53"/>
          <p:cNvSpPr txBox="1"/>
          <p:nvPr>
            <p:ph idx="1" type="subTitle"/>
          </p:nvPr>
        </p:nvSpPr>
        <p:spPr>
          <a:xfrm>
            <a:off x="2865750" y="3600950"/>
            <a:ext cx="6460500" cy="44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How to migrate 1200+ webpages and 20+ years of content</a:t>
            </a:r>
            <a:endParaRPr/>
          </a:p>
        </p:txBody>
      </p:sp>
      <p:sp>
        <p:nvSpPr>
          <p:cNvPr id="438" name="Google Shape;438;p5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7"/>
          <p:cNvSpPr txBox="1"/>
          <p:nvPr>
            <p:ph type="ctrTitle"/>
          </p:nvPr>
        </p:nvSpPr>
        <p:spPr>
          <a:xfrm>
            <a:off x="1524000" y="2299319"/>
            <a:ext cx="9144000" cy="113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Wordpress at CERN</a:t>
            </a:r>
            <a:endParaRPr/>
          </a:p>
        </p:txBody>
      </p:sp>
      <p:sp>
        <p:nvSpPr>
          <p:cNvPr id="198" name="Google Shape;198;p27"/>
          <p:cNvSpPr txBox="1"/>
          <p:nvPr>
            <p:ph idx="1" type="subTitle"/>
          </p:nvPr>
        </p:nvSpPr>
        <p:spPr>
          <a:xfrm>
            <a:off x="4016100" y="3600950"/>
            <a:ext cx="4159800" cy="44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What, Why and Where </a:t>
            </a:r>
            <a:endParaRPr/>
          </a:p>
        </p:txBody>
      </p:sp>
      <p:sp>
        <p:nvSpPr>
          <p:cNvPr id="199" name="Google Shape;199;p2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54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0" lang="en-US" sz="2200"/>
              <a:t>In general, we deal with two types of websites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AutoNum type="arabicPeriod"/>
            </a:pPr>
            <a:r>
              <a:rPr b="0" lang="en-US" sz="2200"/>
              <a:t>Websites without customisation: no action necessary </a:t>
            </a:r>
            <a:endParaRPr b="0" i="1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Migrated in batches throughout 2025, starting from July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We programmatically verify that all content has been migrated</a:t>
            </a:r>
            <a:br>
              <a:rPr lang="en-US" sz="2200"/>
            </a:br>
            <a:r>
              <a:rPr i="1" lang="en-US" sz="2000">
                <a:solidFill>
                  <a:schemeClr val="accent3"/>
                </a:solidFill>
              </a:rPr>
              <a:t>DRD4 is in this category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b="0" lang="en-US" sz="2200"/>
              <a:t>Websites which have been customised: action necessary!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All w</a:t>
            </a:r>
            <a:r>
              <a:rPr lang="en-US" sz="2200"/>
              <a:t>ebsite owners contacted with information about customisation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Removing customisation qualifies you for automated migration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Contact us if you have any questions or need assistance</a:t>
            </a:r>
            <a:endParaRPr sz="2200"/>
          </a:p>
        </p:txBody>
      </p:sp>
      <p:sp>
        <p:nvSpPr>
          <p:cNvPr id="445" name="Google Shape;445;p5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Migration to WordPress (</a:t>
            </a:r>
            <a:r>
              <a:rPr lang="en-US"/>
              <a:t>1/2</a:t>
            </a:r>
            <a:r>
              <a:rPr lang="en-US"/>
              <a:t>)</a:t>
            </a:r>
            <a:endParaRPr/>
          </a:p>
        </p:txBody>
      </p:sp>
      <p:sp>
        <p:nvSpPr>
          <p:cNvPr id="446" name="Google Shape;446;p54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55"/>
          <p:cNvSpPr txBox="1"/>
          <p:nvPr>
            <p:ph idx="1" type="body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0" lang="en-US" sz="2200"/>
              <a:t>The following flow applies to all migrations: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AutoNum type="arabicPeriod"/>
            </a:pPr>
            <a:r>
              <a:rPr b="0" lang="en-US" sz="2200"/>
              <a:t>Content is automatically migrated onto WordPress 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LcPeriod"/>
            </a:pPr>
            <a:r>
              <a:rPr lang="en-US" sz="2200"/>
              <a:t>It is possible to migrate selectively if </a:t>
            </a:r>
            <a:r>
              <a:rPr lang="en-US" sz="2200"/>
              <a:t>desired; contact us!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AutoNum type="alphaLcPeriod"/>
            </a:pPr>
            <a:r>
              <a:rPr lang="en-US" sz="2200"/>
              <a:t>It is also possible to opt to start from scratch on WordPress; contact us!</a:t>
            </a:r>
            <a:endParaRPr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b="0" lang="en-US" sz="2200"/>
              <a:t>Website owner(s) review and verify the WordPress website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b="0" lang="en-US" sz="2200"/>
              <a:t>Once verified and confirmed, promote to production</a:t>
            </a:r>
            <a:endParaRPr b="0" sz="2200"/>
          </a:p>
          <a:p>
            <a:pPr indent="0" lvl="0" marL="0" rtl="0" algn="ctr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200">
                <a:solidFill>
                  <a:schemeClr val="accent3"/>
                </a:solidFill>
              </a:rPr>
              <a:t>Your Drupal website will continue to be supported throughout 2025</a:t>
            </a:r>
            <a:br>
              <a:rPr lang="en-US" sz="2200">
                <a:solidFill>
                  <a:schemeClr val="accent3"/>
                </a:solidFill>
              </a:rPr>
            </a:br>
            <a:r>
              <a:rPr lang="en-US" sz="2200">
                <a:solidFill>
                  <a:schemeClr val="accent3"/>
                </a:solidFill>
              </a:rPr>
              <a:t>Only once approved will WordPress become public</a:t>
            </a:r>
            <a:endParaRPr sz="2200">
              <a:solidFill>
                <a:schemeClr val="accent3"/>
              </a:solidFill>
            </a:endParaRPr>
          </a:p>
        </p:txBody>
      </p:sp>
      <p:sp>
        <p:nvSpPr>
          <p:cNvPr id="453" name="Google Shape;453;p55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Migration to WordPress (2/2)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55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56"/>
          <p:cNvSpPr txBox="1"/>
          <p:nvPr>
            <p:ph type="ctrTitle"/>
          </p:nvPr>
        </p:nvSpPr>
        <p:spPr>
          <a:xfrm>
            <a:off x="1524000" y="2299319"/>
            <a:ext cx="9144000" cy="113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Validation</a:t>
            </a:r>
            <a:endParaRPr/>
          </a:p>
        </p:txBody>
      </p:sp>
      <p:sp>
        <p:nvSpPr>
          <p:cNvPr id="461" name="Google Shape;461;p56"/>
          <p:cNvSpPr txBox="1"/>
          <p:nvPr>
            <p:ph idx="1" type="subTitle"/>
          </p:nvPr>
        </p:nvSpPr>
        <p:spPr>
          <a:xfrm>
            <a:off x="2865750" y="3600950"/>
            <a:ext cx="6460500" cy="44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How we make sure things actually work</a:t>
            </a:r>
            <a:endParaRPr/>
          </a:p>
        </p:txBody>
      </p:sp>
      <p:sp>
        <p:nvSpPr>
          <p:cNvPr id="462" name="Google Shape;462;p56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7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5 stage CI Pipeline:</a:t>
            </a:r>
            <a:endParaRPr b="0"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Code linting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Secret Detection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Frontend Testing</a:t>
            </a:r>
            <a:endParaRPr sz="2200"/>
          </a:p>
          <a:p>
            <a:pPr indent="-3683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Functional Testing</a:t>
            </a:r>
            <a:endParaRPr sz="2200"/>
          </a:p>
          <a:p>
            <a:pPr indent="-3683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■"/>
            </a:pPr>
            <a:r>
              <a:rPr lang="en-US" sz="2200"/>
              <a:t>Screenshot Testing</a:t>
            </a:r>
            <a:endParaRPr sz="2200"/>
          </a:p>
          <a:p>
            <a:pPr indent="-3683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/>
              <a:t>Release Packaging</a:t>
            </a:r>
            <a:endParaRPr sz="2200"/>
          </a:p>
        </p:txBody>
      </p:sp>
      <p:sp>
        <p:nvSpPr>
          <p:cNvPr id="469" name="Google Shape;469;p5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Validation: CI Pipeline</a:t>
            </a:r>
            <a:endParaRPr/>
          </a:p>
        </p:txBody>
      </p:sp>
      <p:sp>
        <p:nvSpPr>
          <p:cNvPr id="470" name="Google Shape;470;p57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71" name="Google Shape;471;p57" title="Screenshot 2025-04-09 at 10.04.03.png"/>
          <p:cNvPicPr preferRelativeResize="0"/>
          <p:nvPr/>
        </p:nvPicPr>
        <p:blipFill rotWithShape="1">
          <a:blip r:embed="rId3">
            <a:alphaModFix/>
          </a:blip>
          <a:srcRect b="845" l="0" r="0" t="855"/>
          <a:stretch/>
        </p:blipFill>
        <p:spPr>
          <a:xfrm>
            <a:off x="6167450" y="1592281"/>
            <a:ext cx="5482624" cy="3901333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8"/>
          <p:cNvSpPr txBox="1"/>
          <p:nvPr>
            <p:ph type="ctrTitle"/>
          </p:nvPr>
        </p:nvSpPr>
        <p:spPr>
          <a:xfrm>
            <a:off x="1524000" y="2299319"/>
            <a:ext cx="9144000" cy="11346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 Stories</a:t>
            </a:r>
            <a:endParaRPr/>
          </a:p>
        </p:txBody>
      </p:sp>
      <p:sp>
        <p:nvSpPr>
          <p:cNvPr id="478" name="Google Shape;478;p58"/>
          <p:cNvSpPr txBox="1"/>
          <p:nvPr>
            <p:ph idx="1" type="subTitle"/>
          </p:nvPr>
        </p:nvSpPr>
        <p:spPr>
          <a:xfrm>
            <a:off x="2865750" y="3600950"/>
            <a:ext cx="6460500" cy="446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1800"/>
              </a:spcBef>
              <a:spcAft>
                <a:spcPts val="400"/>
              </a:spcAft>
              <a:buNone/>
            </a:pPr>
            <a:r>
              <a:rPr lang="en-US"/>
              <a:t>Real world examples of Wordpress at CERN</a:t>
            </a:r>
            <a:endParaRPr/>
          </a:p>
        </p:txBody>
      </p:sp>
      <p:sp>
        <p:nvSpPr>
          <p:cNvPr id="479" name="Google Shape;479;p5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5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6" name="Google Shape;486;p59"/>
          <p:cNvSpPr txBox="1"/>
          <p:nvPr>
            <p:ph type="title"/>
          </p:nvPr>
        </p:nvSpPr>
        <p:spPr>
          <a:xfrm>
            <a:off x="407988" y="3682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CERN theme: Collaborations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>
                <a:solidFill>
                  <a:schemeClr val="accent2"/>
                </a:solidFill>
              </a:rPr>
              <a:t>Collaborations summary</a:t>
            </a:r>
            <a:endParaRPr sz="2500">
              <a:solidFill>
                <a:schemeClr val="accent2"/>
              </a:solidFill>
            </a:endParaRPr>
          </a:p>
        </p:txBody>
      </p:sp>
      <p:sp>
        <p:nvSpPr>
          <p:cNvPr id="487" name="Google Shape;487;p59"/>
          <p:cNvSpPr txBox="1"/>
          <p:nvPr/>
        </p:nvSpPr>
        <p:spPr>
          <a:xfrm>
            <a:off x="304800" y="304800"/>
            <a:ext cx="3000000" cy="56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488" name="Google Shape;488;p59"/>
          <p:cNvGraphicFramePr/>
          <p:nvPr/>
        </p:nvGraphicFramePr>
        <p:xfrm>
          <a:off x="503675" y="2144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{D6726385-2884-4415-B25C-E5BF3A8B8C6F}</a:tableStyleId>
              </a:tblPr>
              <a:tblGrid>
                <a:gridCol w="2057400"/>
                <a:gridCol w="1351825"/>
                <a:gridCol w="3372825"/>
                <a:gridCol w="14475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900">
                          <a:solidFill>
                            <a:schemeClr val="dk1"/>
                          </a:solidFill>
                        </a:rPr>
                        <a:t>Site</a:t>
                      </a:r>
                      <a:endParaRPr b="1" sz="1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900">
                          <a:solidFill>
                            <a:schemeClr val="dk1"/>
                          </a:solidFill>
                        </a:rPr>
                        <a:t>Dept</a:t>
                      </a:r>
                      <a:endParaRPr b="1" sz="1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900">
                          <a:solidFill>
                            <a:schemeClr val="dk1"/>
                          </a:solidFill>
                        </a:rPr>
                        <a:t>External company involved</a:t>
                      </a:r>
                      <a:endParaRPr b="1" sz="1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900">
                          <a:solidFill>
                            <a:schemeClr val="dk1"/>
                          </a:solidFill>
                        </a:rPr>
                        <a:t>Status</a:t>
                      </a:r>
                      <a:endParaRPr b="1" sz="19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Openlab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IT-FTI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Completed ✅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NextGenTriggers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IT-FTI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On going ⏱️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Ats-news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ATS-DO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Completed ✅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Kt-report-2024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IPT-KT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solidFill>
                            <a:schemeClr val="dk1"/>
                          </a:solidFill>
                        </a:rPr>
                        <a:t>Eversis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Completed ✅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Staff-association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IR-ECO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On going ⏱️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350"/>
                        <a:t>Mechlab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EN-MME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On going ⏱️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60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No previous website / design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No previous experience with Wordpress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Very fast development time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Clean and polished informative website</a:t>
            </a:r>
            <a:endParaRPr b="0" sz="2200"/>
          </a:p>
        </p:txBody>
      </p:sp>
      <p:sp>
        <p:nvSpPr>
          <p:cNvPr id="495" name="Google Shape;495;p6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 Stories: CERN Openlab</a:t>
            </a:r>
            <a:endParaRPr/>
          </a:p>
        </p:txBody>
      </p:sp>
      <p:sp>
        <p:nvSpPr>
          <p:cNvPr id="496" name="Google Shape;496;p6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97" name="Google Shape;497;p60" title="Screenshot 2025-04-09 at 10.11.07.png"/>
          <p:cNvPicPr preferRelativeResize="0"/>
          <p:nvPr/>
        </p:nvPicPr>
        <p:blipFill rotWithShape="1">
          <a:blip r:embed="rId3">
            <a:alphaModFix/>
          </a:blip>
          <a:srcRect b="0" l="10266" r="10274" t="0"/>
          <a:stretch/>
        </p:blipFill>
        <p:spPr>
          <a:xfrm>
            <a:off x="6167450" y="1592281"/>
            <a:ext cx="5482624" cy="390133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61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Previous website made with Wordpress outside CERN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Manual migration of the content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Stripped out all customization</a:t>
            </a:r>
            <a:endParaRPr b="0" sz="2200"/>
          </a:p>
        </p:txBody>
      </p:sp>
      <p:sp>
        <p:nvSpPr>
          <p:cNvPr id="504" name="Google Shape;504;p6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 Stories: ATS News</a:t>
            </a:r>
            <a:endParaRPr/>
          </a:p>
        </p:txBody>
      </p:sp>
      <p:sp>
        <p:nvSpPr>
          <p:cNvPr id="505" name="Google Shape;505;p6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06" name="Google Shape;506;p61" title="Screenshot 2025-04-08 at 15.47.14.png"/>
          <p:cNvPicPr preferRelativeResize="0"/>
          <p:nvPr/>
        </p:nvPicPr>
        <p:blipFill rotWithShape="1">
          <a:blip r:embed="rId3">
            <a:alphaModFix/>
          </a:blip>
          <a:srcRect b="0" l="11709" r="11709" t="0"/>
          <a:stretch/>
        </p:blipFill>
        <p:spPr>
          <a:xfrm>
            <a:off x="6167450" y="1511943"/>
            <a:ext cx="5482624" cy="3901332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62"/>
          <p:cNvSpPr txBox="1"/>
          <p:nvPr>
            <p:ph idx="1" type="body"/>
          </p:nvPr>
        </p:nvSpPr>
        <p:spPr>
          <a:xfrm>
            <a:off x="408000" y="1511950"/>
            <a:ext cx="5270400" cy="3642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Previous website made with Wordpress outside CERN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Manual migration of the content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Stripped out all customization</a:t>
            </a:r>
            <a:endParaRPr b="0" sz="2200"/>
          </a:p>
        </p:txBody>
      </p:sp>
      <p:sp>
        <p:nvSpPr>
          <p:cNvPr id="513" name="Google Shape;513;p6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 Stories: KT Report</a:t>
            </a:r>
            <a:endParaRPr/>
          </a:p>
        </p:txBody>
      </p:sp>
      <p:sp>
        <p:nvSpPr>
          <p:cNvPr id="514" name="Google Shape;514;p6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5" name="Google Shape;515;p62" title="Screenshot 2025-04-09 at 10.14.24.png"/>
          <p:cNvPicPr preferRelativeResize="0"/>
          <p:nvPr/>
        </p:nvPicPr>
        <p:blipFill rotWithShape="1">
          <a:blip r:embed="rId3">
            <a:alphaModFix/>
          </a:blip>
          <a:srcRect b="0" l="10235" r="10235" t="0"/>
          <a:stretch/>
        </p:blipFill>
        <p:spPr>
          <a:xfrm>
            <a:off x="6167450" y="1511943"/>
            <a:ext cx="5482624" cy="3901333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63"/>
          <p:cNvSpPr txBox="1"/>
          <p:nvPr>
            <p:ph idx="1" type="body"/>
          </p:nvPr>
        </p:nvSpPr>
        <p:spPr>
          <a:xfrm>
            <a:off x="408000" y="1285875"/>
            <a:ext cx="11376000" cy="421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WordPress information: </a:t>
            </a:r>
            <a:r>
              <a:rPr b="0" lang="en-US" sz="2200" u="sng">
                <a:solidFill>
                  <a:schemeClr val="hlink"/>
                </a:solidFill>
                <a:hlinkClick r:id="rId3"/>
              </a:rPr>
              <a:t>https://wordpress.docs.cern.ch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Web Team contact information: </a:t>
            </a:r>
            <a:r>
              <a:rPr b="0" lang="en-US" sz="2200" u="sng">
                <a:solidFill>
                  <a:schemeClr val="hlink"/>
                </a:solidFill>
                <a:hlinkClick r:id="rId4"/>
              </a:rPr>
              <a:t>web-team@cern.ch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WordPress contact information: </a:t>
            </a:r>
            <a:r>
              <a:rPr b="0" lang="en-US" sz="2200" u="sng">
                <a:solidFill>
                  <a:schemeClr val="hlink"/>
                </a:solidFill>
                <a:hlinkClick r:id="rId5"/>
              </a:rPr>
              <a:t>wordpress-feedback@cern.ch</a:t>
            </a:r>
            <a:endParaRPr sz="2200"/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 b="0" sz="2200"/>
          </a:p>
        </p:txBody>
      </p:sp>
      <p:sp>
        <p:nvSpPr>
          <p:cNvPr id="522" name="Google Shape;522;p6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Additional Resources</a:t>
            </a:r>
            <a:endParaRPr/>
          </a:p>
        </p:txBody>
      </p:sp>
      <p:sp>
        <p:nvSpPr>
          <p:cNvPr id="523" name="Google Shape;523;p6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4" name="Google Shape;524;p63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See https://wordpress.docs.cern.ch/roadmap/ for more information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8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WordPress?</a:t>
            </a:r>
            <a:endParaRPr/>
          </a:p>
        </p:txBody>
      </p:sp>
      <p:sp>
        <p:nvSpPr>
          <p:cNvPr id="206" name="Google Shape;206;p28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7" name="Google Shape;207;p28"/>
          <p:cNvSpPr txBox="1"/>
          <p:nvPr>
            <p:ph idx="1" type="body"/>
          </p:nvPr>
        </p:nvSpPr>
        <p:spPr>
          <a:xfrm>
            <a:off x="408000" y="1285876"/>
            <a:ext cx="11376000" cy="4914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WordPress is a content management system (CMS)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User-friendly and requires no development experience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O</a:t>
            </a:r>
            <a:r>
              <a:rPr b="0" lang="en-US" sz="2200"/>
              <a:t>pen-source with a strong ecosystem, widely used across all types of websites</a:t>
            </a:r>
            <a:endParaRPr b="0" sz="2200"/>
          </a:p>
        </p:txBody>
      </p:sp>
      <p:pic>
        <p:nvPicPr>
          <p:cNvPr id="208" name="Google Shape;20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713" y="3112350"/>
            <a:ext cx="3620029" cy="276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91288" y="3112350"/>
            <a:ext cx="3619999" cy="276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45747" y="3112350"/>
            <a:ext cx="3620024" cy="2763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64"/>
          <p:cNvSpPr txBox="1"/>
          <p:nvPr/>
        </p:nvSpPr>
        <p:spPr>
          <a:xfrm>
            <a:off x="1632300" y="4338750"/>
            <a:ext cx="8927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b="1" lang="en-US" sz="2200">
                <a:solidFill>
                  <a:schemeClr val="dk1"/>
                </a:solidFill>
              </a:rPr>
              <a:t>A</a:t>
            </a:r>
            <a:r>
              <a:rPr b="1" lang="en-US" sz="2200">
                <a:solidFill>
                  <a:schemeClr val="dk1"/>
                </a:solidFill>
              </a:rPr>
              <a:t>llowing </a:t>
            </a:r>
            <a:r>
              <a:rPr b="1" lang="en-US" sz="2200" u="sng">
                <a:solidFill>
                  <a:schemeClr val="dk1"/>
                </a:solidFill>
              </a:rPr>
              <a:t>you</a:t>
            </a:r>
            <a:r>
              <a:rPr b="1" lang="en-US" sz="2200">
                <a:solidFill>
                  <a:schemeClr val="dk1"/>
                </a:solidFill>
              </a:rPr>
              <a:t> to focus on what matters: </a:t>
            </a:r>
            <a:r>
              <a:rPr b="1" lang="en-US" sz="2200" u="sng">
                <a:solidFill>
                  <a:schemeClr val="dk1"/>
                </a:solidFill>
              </a:rPr>
              <a:t>your content</a:t>
            </a:r>
            <a:r>
              <a:rPr b="1" lang="en-US" sz="2200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9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 we choose WordPress? (</a:t>
            </a:r>
            <a:r>
              <a:rPr lang="en-US"/>
              <a:t>1/5</a:t>
            </a:r>
            <a:r>
              <a:rPr lang="en-US"/>
              <a:t>)</a:t>
            </a:r>
            <a:endParaRPr/>
          </a:p>
        </p:txBody>
      </p:sp>
      <p:sp>
        <p:nvSpPr>
          <p:cNvPr id="217" name="Google Shape;217;p29"/>
          <p:cNvSpPr txBox="1"/>
          <p:nvPr>
            <p:ph idx="1" type="body"/>
          </p:nvPr>
        </p:nvSpPr>
        <p:spPr>
          <a:xfrm>
            <a:off x="408000" y="1285875"/>
            <a:ext cx="11376000" cy="421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13 years ago, CERN officially adopted Drupal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Back then, it was a good choice, but today we must ask: is it still the right choice?</a:t>
            </a:r>
            <a:endParaRPr b="0" sz="2200"/>
          </a:p>
        </p:txBody>
      </p:sp>
      <p:sp>
        <p:nvSpPr>
          <p:cNvPr id="218" name="Google Shape;218;p29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29"/>
          <p:cNvSpPr txBox="1"/>
          <p:nvPr/>
        </p:nvSpPr>
        <p:spPr>
          <a:xfrm>
            <a:off x="954825" y="63563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Choosing Drupal: ENTICE Meetings: https://indico.cern.ch/category/3101/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 we choose WordPress? (2/5)</a:t>
            </a:r>
            <a:endParaRPr/>
          </a:p>
        </p:txBody>
      </p:sp>
      <p:sp>
        <p:nvSpPr>
          <p:cNvPr id="226" name="Google Shape;226;p30"/>
          <p:cNvSpPr txBox="1"/>
          <p:nvPr>
            <p:ph idx="1" type="body"/>
          </p:nvPr>
        </p:nvSpPr>
        <p:spPr>
          <a:xfrm>
            <a:off x="408000" y="1285875"/>
            <a:ext cx="11376000" cy="4212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13 years ago, CERN officially adopted Drupal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Back then, it was a good choice, but today we must ask: is it still the right choice?</a:t>
            </a:r>
            <a:endParaRPr b="0" sz="2200"/>
          </a:p>
          <a:p>
            <a:pPr indent="0" lvl="0" marL="0" rtl="0" algn="l">
              <a:lnSpc>
                <a:spcPct val="115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2200"/>
              <a:t>Today</a:t>
            </a:r>
            <a:r>
              <a:rPr b="0" lang="en-US" sz="2200"/>
              <a:t>: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Steep learning curve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Substantial work in maintenance (&gt;8.4 FTEs in Drupal 8 to 9 migration)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Dwindling ecosystem</a:t>
            </a:r>
            <a:endParaRPr b="0" sz="2200"/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b="0" lang="en-US" sz="2200"/>
              <a:t>Poor responsiveness</a:t>
            </a:r>
            <a:r>
              <a:rPr b="0" lang="en-US" sz="2200"/>
              <a:t> and</a:t>
            </a:r>
            <a:r>
              <a:rPr b="0" lang="en-US" sz="2200"/>
              <a:t> accessibilit</a:t>
            </a:r>
            <a:r>
              <a:rPr b="0" lang="en-US" sz="2200"/>
              <a:t>y</a:t>
            </a:r>
            <a:endParaRPr b="0" sz="2200"/>
          </a:p>
        </p:txBody>
      </p:sp>
      <p:sp>
        <p:nvSpPr>
          <p:cNvPr id="227" name="Google Shape;227;p30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1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 we choose WordPress? (3/5)</a:t>
            </a:r>
            <a:endParaRPr/>
          </a:p>
        </p:txBody>
      </p:sp>
      <p:sp>
        <p:nvSpPr>
          <p:cNvPr id="234" name="Google Shape;234;p31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5" name="Google Shape;23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46137" y="1328963"/>
            <a:ext cx="7026376" cy="439147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2700000" dist="76200">
              <a:srgbClr val="000000">
                <a:alpha val="50000"/>
              </a:srgbClr>
            </a:outerShdw>
          </a:effectLst>
        </p:spPr>
      </p:pic>
      <p:sp>
        <p:nvSpPr>
          <p:cNvPr id="236" name="Google Shape;236;p31"/>
          <p:cNvSpPr txBox="1"/>
          <p:nvPr/>
        </p:nvSpPr>
        <p:spPr>
          <a:xfrm>
            <a:off x="954825" y="6356350"/>
            <a:ext cx="9609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lt1"/>
                </a:solidFill>
              </a:rPr>
              <a:t>The Future of CERN’s Web Presence: </a:t>
            </a:r>
            <a:r>
              <a:rPr i="1" lang="en-US" sz="130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https://edms.cern.ch/ui/file/3095459/1/the_future_of_cerns_web_presence.pdf</a:t>
            </a:r>
            <a:endParaRPr i="1"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 we choose WordPress? (4/5)</a:t>
            </a:r>
            <a:endParaRPr/>
          </a:p>
        </p:txBody>
      </p:sp>
      <p:sp>
        <p:nvSpPr>
          <p:cNvPr id="243" name="Google Shape;243;p32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4" name="Google Shape;244;p32"/>
          <p:cNvSpPr txBox="1"/>
          <p:nvPr/>
        </p:nvSpPr>
        <p:spPr>
          <a:xfrm>
            <a:off x="954825" y="628015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https://truelist.co/blog/cms-market-share/ and https://w3techs.com/technologies/history_overview/content_management</a:t>
            </a:r>
            <a:endParaRPr i="1" sz="1300">
              <a:solidFill>
                <a:schemeClr val="accent4"/>
              </a:solidFill>
            </a:endParaRPr>
          </a:p>
        </p:txBody>
      </p:sp>
      <p:sp>
        <p:nvSpPr>
          <p:cNvPr id="245" name="Google Shape;245;p32"/>
          <p:cNvSpPr txBox="1"/>
          <p:nvPr>
            <p:ph idx="1" type="body"/>
          </p:nvPr>
        </p:nvSpPr>
        <p:spPr>
          <a:xfrm>
            <a:off x="408000" y="1211275"/>
            <a:ext cx="11376000" cy="4633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0" sz="1900"/>
          </a:p>
          <a:p>
            <a:pPr indent="457200" lvl="0" marL="0" rtl="0" algn="l">
              <a:lnSpc>
                <a:spcPct val="15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t/>
            </a:r>
            <a:endParaRPr b="0" sz="1900"/>
          </a:p>
        </p:txBody>
      </p:sp>
      <p:pic>
        <p:nvPicPr>
          <p:cNvPr id="246" name="Google Shape;246;p32"/>
          <p:cNvPicPr preferRelativeResize="0"/>
          <p:nvPr/>
        </p:nvPicPr>
        <p:blipFill rotWithShape="1">
          <a:blip r:embed="rId3">
            <a:alphaModFix/>
          </a:blip>
          <a:srcRect b="0" l="0" r="0" t="15146"/>
          <a:stretch/>
        </p:blipFill>
        <p:spPr>
          <a:xfrm>
            <a:off x="1024688" y="2180350"/>
            <a:ext cx="3836525" cy="350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2550" y="2113250"/>
            <a:ext cx="5364999" cy="356905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2"/>
          <p:cNvSpPr txBox="1"/>
          <p:nvPr>
            <p:ph type="title"/>
          </p:nvPr>
        </p:nvSpPr>
        <p:spPr>
          <a:xfrm>
            <a:off x="1347538" y="1817325"/>
            <a:ext cx="31908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Market Distribution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/>
          <p:nvPr>
            <p:ph idx="1" type="body"/>
          </p:nvPr>
        </p:nvSpPr>
        <p:spPr>
          <a:xfrm>
            <a:off x="336575" y="2899175"/>
            <a:ext cx="11376000" cy="1459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WordPress shifts website owners from web developers to content creators,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allowing </a:t>
            </a:r>
            <a:r>
              <a:rPr lang="en-US" sz="2400" u="sng">
                <a:solidFill>
                  <a:schemeClr val="dk1"/>
                </a:solidFill>
              </a:rPr>
              <a:t>you</a:t>
            </a:r>
            <a:r>
              <a:rPr lang="en-US" sz="2400">
                <a:solidFill>
                  <a:schemeClr val="dk2"/>
                </a:solidFill>
              </a:rPr>
              <a:t> to focus on what matters: </a:t>
            </a:r>
            <a:r>
              <a:rPr lang="en-US" sz="2400" u="sng">
                <a:solidFill>
                  <a:schemeClr val="dk1"/>
                </a:solidFill>
              </a:rPr>
              <a:t>your content</a:t>
            </a:r>
            <a:r>
              <a:rPr lang="en-US" sz="2400">
                <a:solidFill>
                  <a:schemeClr val="dk2"/>
                </a:solidFill>
              </a:rPr>
              <a:t>.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255" name="Google Shape;255;p33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did we choose WordPress? (5/5)</a:t>
            </a:r>
            <a:endParaRPr/>
          </a:p>
        </p:txBody>
      </p:sp>
      <p:sp>
        <p:nvSpPr>
          <p:cNvPr id="256" name="Google Shape;256;p33"/>
          <p:cNvSpPr txBox="1"/>
          <p:nvPr>
            <p:ph idx="12" type="sldNum"/>
          </p:nvPr>
        </p:nvSpPr>
        <p:spPr>
          <a:xfrm>
            <a:off x="11107546" y="6356350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7" name="Google Shape;257;p33"/>
          <p:cNvSpPr txBox="1"/>
          <p:nvPr/>
        </p:nvSpPr>
        <p:spPr>
          <a:xfrm>
            <a:off x="954825" y="6288100"/>
            <a:ext cx="8100000" cy="5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The Future of CERN’s Web Presence: https://codimd.web.cern.ch/s/GQJJY5zVc# </a:t>
            </a:r>
            <a:endParaRPr i="1" sz="13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chemeClr val="accent4"/>
                </a:solidFill>
              </a:rPr>
              <a:t>CERN’s Online Presence: An Evaluation of WCMS: https://codimd.web.cern.ch/s/0vGLgq87N#</a:t>
            </a:r>
            <a:endParaRPr i="1"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