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811" r:id="rId3"/>
    <p:sldId id="295" r:id="rId4"/>
    <p:sldId id="296" r:id="rId5"/>
    <p:sldId id="263" r:id="rId6"/>
    <p:sldId id="278" r:id="rId7"/>
    <p:sldId id="276" r:id="rId8"/>
    <p:sldId id="4702" r:id="rId9"/>
    <p:sldId id="4705" r:id="rId10"/>
    <p:sldId id="4704" r:id="rId11"/>
    <p:sldId id="814" r:id="rId12"/>
    <p:sldId id="815" r:id="rId13"/>
    <p:sldId id="816" r:id="rId14"/>
    <p:sldId id="470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1" d="100"/>
          <a:sy n="121" d="100"/>
        </p:scale>
        <p:origin x="1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CA14BB-4258-4D5F-AF8A-A212A4969FD7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199870-3300-4B09-9594-764CA85A9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913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BB3A5-1C84-5489-D297-9AD641F11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99C1E2-3193-259E-55C7-F2B980284B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5B4AEC-E946-BCF4-AD97-AA7A45610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C1DFC-1947-4E5C-A2CD-8F1FB1386850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AB619F-B5AA-B0D3-B1E9-F84FB7CC6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9468AA-8FBA-DC24-E396-2A9F8A52C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97008-1936-4A21-AE56-D441ABD9CF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292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2C56C-03FF-E4CF-7DED-1DBB25ACB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04425B-35D4-338D-BB4C-80B4B08DC3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55A1BF-CE1C-4E0D-6373-5C422FE73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C1DFC-1947-4E5C-A2CD-8F1FB1386850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8F5A29-3B0A-B625-8BC5-857081C8B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32AA75-3A4A-B954-5299-08A4C35BB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97008-1936-4A21-AE56-D441ABD9CF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519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EDB065-0904-9423-ED1E-B5F1DBBA91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A990A6-9B5D-8DDF-67B2-2AC8849A99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A06ADD-E674-24E9-D689-E35EA26F8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C1DFC-1947-4E5C-A2CD-8F1FB1386850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A80C64-4274-B278-EF3B-6290BE561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2930F-AF57-2E60-B043-8C5AF7CDF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97008-1936-4A21-AE56-D441ABD9CF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801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90400" y="3453991"/>
            <a:ext cx="11017440" cy="2492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609600" y="3297782"/>
            <a:ext cx="1097232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  <p:sp>
        <p:nvSpPr>
          <p:cNvPr id="2" name="PlaceHolder 2">
            <a:extLst>
              <a:ext uri="{FF2B5EF4-FFF2-40B4-BE49-F238E27FC236}">
                <a16:creationId xmlns:a16="http://schemas.microsoft.com/office/drawing/2014/main" id="{DD111FAF-C23B-AB6A-8268-CCF153E87036}"/>
              </a:ext>
            </a:extLst>
          </p:cNvPr>
          <p:cNvSpPr>
            <a:spLocks noGrp="1"/>
          </p:cNvSpPr>
          <p:nvPr>
            <p:ph type="sldNum" idx="10"/>
          </p:nvPr>
        </p:nvSpPr>
        <p:spPr>
          <a:xfrm>
            <a:off x="11607840" y="126720"/>
            <a:ext cx="530728" cy="2260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ts val="1652"/>
              </a:lnSpc>
            </a:pPr>
            <a:fld id="{AD6139BC-BE3E-4C42-921C-7DE4B605E283}" type="slidenum">
              <a:rPr lang="en-GB" sz="1067" spc="-1" smtClean="0">
                <a:solidFill>
                  <a:srgbClr val="FFFFFF"/>
                </a:solidFill>
                <a:latin typeface="Arial"/>
              </a:rPr>
              <a:pPr>
                <a:lnSpc>
                  <a:spcPts val="1652"/>
                </a:lnSpc>
              </a:pPr>
              <a:t>‹#›</a:t>
            </a:fld>
            <a:endParaRPr lang="en-GB" sz="1067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55112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 bwMode="auto"/>
        <p:txBody>
          <a:bodyPr/>
          <a:lstStyle>
            <a:lvl1pPr marL="177800" marR="0" indent="-177800" algn="l" defTabSz="9144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Char char="•"/>
              <a:defRPr>
                <a:latin typeface="+mn-lt"/>
              </a:defRPr>
            </a:lvl1pPr>
            <a:lvl2pPr marL="355600" marR="0" indent="-177800" algn="l" defTabSz="9144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>
                <a:latin typeface="+mn-lt"/>
              </a:defRPr>
            </a:lvl2pPr>
            <a:lvl3pPr marL="539750" marR="0" indent="-184150" algn="l" defTabSz="9144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>
                <a:latin typeface="+mn-lt"/>
              </a:defRPr>
            </a:lvl3pPr>
            <a:lvl4pPr marL="717550" marR="0" indent="-177800" algn="l" defTabSz="9144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>
                <a:latin typeface="+mn-lt"/>
              </a:defRPr>
            </a:lvl4pPr>
            <a:lvl5pPr marL="895350" marR="0" indent="-177800" algn="l" defTabSz="91440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/>
              <a:buChar char="-"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/>
              <a:buChar char="-"/>
              <a:defRPr sz="1600"/>
            </a:lvl9pPr>
          </a:lstStyle>
          <a:p>
            <a:pPr lvl="0">
              <a:defRPr/>
            </a:pPr>
            <a:r>
              <a:rPr lang="en-GB"/>
              <a:t>Mastertextformat bearbeiten</a:t>
            </a:r>
          </a:p>
          <a:p>
            <a:pPr lvl="1">
              <a:defRPr/>
            </a:pPr>
            <a:r>
              <a:rPr lang="en-GB"/>
              <a:t>Zweite Ebene</a:t>
            </a:r>
          </a:p>
          <a:p>
            <a:pPr lvl="2">
              <a:defRPr/>
            </a:pPr>
            <a:r>
              <a:rPr lang="en-GB"/>
              <a:t>Dritte Ebene</a:t>
            </a:r>
          </a:p>
          <a:p>
            <a:pPr lvl="3">
              <a:defRPr/>
            </a:pPr>
            <a:r>
              <a:rPr lang="en-GB"/>
              <a:t>Vierte Ebene</a:t>
            </a:r>
          </a:p>
          <a:p>
            <a:pPr lvl="4">
              <a:defRPr/>
            </a:pPr>
            <a:r>
              <a:rPr lang="en-GB"/>
              <a:t>Fünfte Ebene</a:t>
            </a:r>
          </a:p>
          <a:p>
            <a:pPr lvl="5">
              <a:defRPr/>
            </a:pPr>
            <a:r>
              <a:rPr lang="en-GB"/>
              <a:t>Sechste Ebene</a:t>
            </a:r>
          </a:p>
          <a:p>
            <a:pPr lvl="6">
              <a:defRPr/>
            </a:pPr>
            <a:r>
              <a:rPr lang="en-GB"/>
              <a:t>Siebte Ebene</a:t>
            </a:r>
          </a:p>
          <a:p>
            <a:pPr lvl="7">
              <a:defRPr/>
            </a:pPr>
            <a:r>
              <a:rPr lang="en-GB"/>
              <a:t>Achte Ebene</a:t>
            </a:r>
          </a:p>
          <a:p>
            <a:pPr lvl="8">
              <a:defRPr/>
            </a:pPr>
            <a:r>
              <a:rPr lang="en-GB"/>
              <a:t>Neunte Ebene</a:t>
            </a:r>
            <a:endParaRPr lang="en-GB" sz="1800" b="0" i="0" u="none" strike="noStrike" cap="none" spc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 bwMode="auto">
          <a:xfrm>
            <a:off x="10941749" y="6655527"/>
            <a:ext cx="767656" cy="196850"/>
          </a:xfrm>
        </p:spPr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6062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AE33A-6243-4EA8-7834-262140C9C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E9C23E-2B9C-696F-968E-325A96FB38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9D6EA8-F96E-2F61-C406-58D19E0D1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C1DFC-1947-4E5C-A2CD-8F1FB1386850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0A8561-D2EC-BDD8-C3E6-D869889D6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F16EDE-A293-6715-8D7A-4D326F369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97008-1936-4A21-AE56-D441ABD9CF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085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93272-665D-E437-E5E8-C2F4E8C01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8C1FD4-ED14-293C-DA5A-F5DBE3D2DF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A6FCF4-CCE9-D35B-7DCC-EA76B166B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C1DFC-1947-4E5C-A2CD-8F1FB1386850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756A06-AD80-EA3D-5641-D86687FA7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BFF768-6DD2-A792-B258-FDF870CDF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97008-1936-4A21-AE56-D441ABD9CF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619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82ACD-128C-4190-A9F3-C411093A1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55C0BF-C9C6-BD56-CB62-25C6FE77E9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B3B18C-D17E-21B4-140E-9130E304D4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AE2FAF-364E-7BDC-9E38-6B2EBB826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C1DFC-1947-4E5C-A2CD-8F1FB1386850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A858DF-0FAE-4557-0125-B15134036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C54862-B39B-6AD0-1B4F-62B997FCF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97008-1936-4A21-AE56-D441ABD9CF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765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05970-B2AA-D1D0-7343-0FCDEB6B2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528B3F-5209-F344-D5AD-BDD4B25F7E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6A6B89-E496-3290-4B17-10827DED59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2D0EED-8C38-67A9-B636-714D361F4D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676859-F891-3153-277B-6F02933A9F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7CF723-34DD-8A08-2D28-745507548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C1DFC-1947-4E5C-A2CD-8F1FB1386850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166EB2-337B-9EC6-DEA1-A1171CE37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7F34CB-0C6F-2F7A-6972-6BD424056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97008-1936-4A21-AE56-D441ABD9CF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486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1E826-A9FD-E732-4675-6BBEE7E7C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FDC5F4F-9B6C-D887-1083-A59271B39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C1DFC-1947-4E5C-A2CD-8F1FB1386850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5E2FB7-B890-4362-FDAD-04C9FF7C1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51EE59-30E5-326B-5025-10388E979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97008-1936-4A21-AE56-D441ABD9CF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55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DB332D-8793-B4FD-D2F8-A6B3029C8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C1DFC-1947-4E5C-A2CD-8F1FB1386850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E4987A-70E6-BF34-93D1-3A758F00E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1314B-1089-F502-AF37-1B2154DEF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97008-1936-4A21-AE56-D441ABD9CF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490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46AF8-1874-5FCA-9DF2-C8373CDDC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F5704-4232-FDCA-033E-748641553B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3C341C-B496-A809-E9AC-E5EC5B378F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5331D5-0EA1-B633-DD55-708044ECF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C1DFC-1947-4E5C-A2CD-8F1FB1386850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AA0029-CA8D-69FD-C2B1-2EEC1AA45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4E1676-58A6-9C65-A3D8-7D99ED4ED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97008-1936-4A21-AE56-D441ABD9CF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07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B18E5-4B56-9E88-7487-760C81857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5B2843-E8C8-E8C2-CA98-E2F18BDFF9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6C480-16F7-3572-E254-AF32EAB219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CA62DC-CBE2-179C-1D94-DD6E17EFB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C1DFC-1947-4E5C-A2CD-8F1FB1386850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218EE9-BD64-B5E1-DD39-A729B577F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D430A9-DB42-638D-CBCD-B1C1A0B08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97008-1936-4A21-AE56-D441ABD9CF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287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8FD575-39A6-3418-4297-6DA91217E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C9654D-52B5-9DCC-F4EA-A0E67A65BA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E714F-2E10-B6BF-E31E-AEDEFFF7B4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9C1DFC-1947-4E5C-A2CD-8F1FB1386850}" type="datetimeFigureOut">
              <a:rPr lang="en-GB" smtClean="0"/>
              <a:t>05/12/2024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1F6A27-EC92-E60F-C00A-4CD33229BE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D08A30-36DF-5601-3C42-8395F95D97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897008-1936-4A21-AE56-D441ABD9CF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652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ABC35-F2E0-BFC4-4497-D2C7F3571C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WP1: FCCee injector </a:t>
            </a:r>
            <a:r>
              <a:rPr lang="en-US" dirty="0" err="1"/>
              <a:t>linacs</a:t>
            </a:r>
            <a:r>
              <a:rPr lang="en-US" dirty="0"/>
              <a:t> status report 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547CC0-DE67-8D38-1BF3-B4014FDDED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84376" y="3602038"/>
            <a:ext cx="6578081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Alexej Grudiev on behalf of the WP1</a:t>
            </a:r>
          </a:p>
          <a:p>
            <a:r>
              <a:rPr lang="en-US" dirty="0"/>
              <a:t>S. Bettoni, P. Craievich, S. Doebert, A. Kurtulus, A. Latina, J.-Y. Raguin, Y. Zhao, et. al. </a:t>
            </a:r>
          </a:p>
          <a:p>
            <a:r>
              <a:rPr lang="en-US" dirty="0"/>
              <a:t>5/12/2024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467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AA6E5E9-45B2-C27D-4558-1F6784E34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046" y="231546"/>
            <a:ext cx="9317421" cy="872495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Longitudinal phase space manipulation: </a:t>
            </a:r>
            <a:br>
              <a:rPr lang="en-US" sz="3600" dirty="0"/>
            </a:br>
            <a:r>
              <a:rPr lang="en-US" sz="3600" dirty="0"/>
              <a:t>“golden” pulse and energy compressor (EC)</a:t>
            </a:r>
            <a:endParaRPr lang="de-CH" sz="36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100D2C1-552C-FD72-683E-C33239A97B0D}"/>
              </a:ext>
            </a:extLst>
          </p:cNvPr>
          <p:cNvSpPr txBox="1"/>
          <p:nvPr/>
        </p:nvSpPr>
        <p:spPr bwMode="auto">
          <a:xfrm>
            <a:off x="0" y="2823092"/>
            <a:ext cx="120188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Clr>
                <a:schemeClr val="accent5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sz="1400" dirty="0">
                <a:latin typeface="Abadi" panose="020B0604020104020204" pitchFamily="34" charset="0"/>
              </a:rPr>
              <a:t>Total length &lt;100 m including matching sections upstream and along EC</a:t>
            </a:r>
          </a:p>
          <a:p>
            <a:pPr marL="742950" lvl="1" indent="-285750">
              <a:buClr>
                <a:schemeClr val="accent5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sz="1400" dirty="0">
                <a:latin typeface="Abadi" panose="020B0604020104020204" pitchFamily="34" charset="0"/>
              </a:rPr>
              <a:t>On-crest operating phase to optimize the transverse beam quality and maximize the acceleration efficiency</a:t>
            </a:r>
          </a:p>
          <a:p>
            <a:pPr marL="742950" lvl="1" indent="-285750">
              <a:buClr>
                <a:schemeClr val="accent5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sz="1400" dirty="0">
                <a:latin typeface="Abadi" panose="020B0604020104020204" pitchFamily="34" charset="0"/>
              </a:rPr>
              <a:t>For the </a:t>
            </a:r>
            <a:r>
              <a:rPr lang="en-US" sz="1400" b="1" dirty="0">
                <a:latin typeface="Abadi" panose="020B0604020104020204" pitchFamily="34" charset="0"/>
              </a:rPr>
              <a:t>top-up operation </a:t>
            </a:r>
            <a:r>
              <a:rPr lang="en-US" sz="1400" dirty="0">
                <a:latin typeface="Abadi" panose="020B0604020104020204" pitchFamily="34" charset="0"/>
              </a:rPr>
              <a:t>with variable (0-100%) charges in each of the 4 bunches,</a:t>
            </a:r>
            <a:r>
              <a:rPr lang="en-US" sz="1400" b="1" dirty="0">
                <a:latin typeface="Abadi" panose="020B0604020104020204" pitchFamily="34" charset="0"/>
              </a:rPr>
              <a:t> </a:t>
            </a:r>
            <a:r>
              <a:rPr lang="en-US" sz="1400" dirty="0">
                <a:latin typeface="Abadi" panose="020B0604020104020204" pitchFamily="34" charset="0"/>
              </a:rPr>
              <a:t>LLRF used to generate a </a:t>
            </a:r>
            <a:r>
              <a:rPr lang="en-US" sz="1400" b="1" u="sng" dirty="0">
                <a:latin typeface="Abadi" panose="020B0604020104020204" pitchFamily="34" charset="0"/>
              </a:rPr>
              <a:t>unique</a:t>
            </a:r>
            <a:r>
              <a:rPr lang="en-US" sz="1400" b="1" dirty="0">
                <a:latin typeface="Abadi" panose="020B0604020104020204" pitchFamily="34" charset="0"/>
              </a:rPr>
              <a:t> golden pulse</a:t>
            </a:r>
          </a:p>
          <a:p>
            <a:pPr marL="742950" lvl="1" indent="-285750">
              <a:buClr>
                <a:schemeClr val="accent5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sz="1400" dirty="0">
                <a:latin typeface="Abadi" panose="020B0604020104020204" pitchFamily="34" charset="0"/>
              </a:rPr>
              <a:t>EC is used to match both the single- and multi- bunch target parameters, see below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C2C0A0E-FA72-49EC-1234-AC94C2AA0A3D}"/>
              </a:ext>
            </a:extLst>
          </p:cNvPr>
          <p:cNvSpPr txBox="1"/>
          <p:nvPr/>
        </p:nvSpPr>
        <p:spPr bwMode="auto">
          <a:xfrm>
            <a:off x="6128435" y="3777522"/>
            <a:ext cx="6023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badi" panose="020B0604020104020204" pitchFamily="34" charset="0"/>
              </a:rPr>
              <a:t>Q = 5 </a:t>
            </a:r>
            <a:r>
              <a:rPr lang="en-US" b="1" dirty="0" err="1">
                <a:latin typeface="Abadi" panose="020B0604020104020204" pitchFamily="34" charset="0"/>
              </a:rPr>
              <a:t>pC</a:t>
            </a:r>
            <a:r>
              <a:rPr lang="en-US" b="1" dirty="0">
                <a:latin typeface="Abadi" panose="020B0604020104020204" pitchFamily="34" charset="0"/>
              </a:rPr>
              <a:t> </a:t>
            </a:r>
            <a:r>
              <a:rPr lang="en-US" b="1" dirty="0">
                <a:latin typeface="Abadi" panose="020B0604020104020204" pitchFamily="34" charset="0"/>
                <a:sym typeface="Wingdings" panose="05000000000000000000" pitchFamily="2" charset="2"/>
              </a:rPr>
              <a:t> machine settings unchanged vs the high Q mode</a:t>
            </a:r>
            <a:endParaRPr lang="de-CH" b="1" dirty="0">
              <a:latin typeface="Abadi" panose="020B0604020104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CADC6F6-A863-795B-946D-22B8F25C48B4}"/>
              </a:ext>
            </a:extLst>
          </p:cNvPr>
          <p:cNvSpPr txBox="1"/>
          <p:nvPr/>
        </p:nvSpPr>
        <p:spPr bwMode="auto">
          <a:xfrm>
            <a:off x="170483" y="3777522"/>
            <a:ext cx="59255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badi" panose="020B0604020104020204" pitchFamily="34" charset="0"/>
              </a:rPr>
              <a:t>Q = 5 </a:t>
            </a:r>
            <a:r>
              <a:rPr lang="en-US" b="1" dirty="0" err="1">
                <a:latin typeface="Abadi" panose="020B0604020104020204" pitchFamily="34" charset="0"/>
              </a:rPr>
              <a:t>nC</a:t>
            </a:r>
            <a:r>
              <a:rPr lang="en-US" b="1" dirty="0">
                <a:latin typeface="Abadi" panose="020B0604020104020204" pitchFamily="34" charset="0"/>
              </a:rPr>
              <a:t>: DE/E~0.1-0.15%. </a:t>
            </a:r>
            <a:r>
              <a:rPr lang="en-US" sz="1100" b="1" dirty="0">
                <a:latin typeface="Abadi" panose="020B0604020104020204" pitchFamily="34" charset="0"/>
              </a:rPr>
              <a:t>Factor 3 smaller DE/E possible (single-bunch)</a:t>
            </a:r>
            <a:endParaRPr lang="de-CH" b="1" dirty="0">
              <a:latin typeface="Abadi" panose="020B0604020104020204" pitchFamily="34" charset="0"/>
            </a:endParaRPr>
          </a:p>
        </p:txBody>
      </p:sp>
      <p:graphicFrame>
        <p:nvGraphicFramePr>
          <p:cNvPr id="55" name="Table 18">
            <a:extLst>
              <a:ext uri="{FF2B5EF4-FFF2-40B4-BE49-F238E27FC236}">
                <a16:creationId xmlns:a16="http://schemas.microsoft.com/office/drawing/2014/main" id="{A3A65BC6-11CE-2519-9AE1-1288F50577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8417988"/>
              </p:ext>
            </p:extLst>
          </p:nvPr>
        </p:nvGraphicFramePr>
        <p:xfrm>
          <a:off x="170485" y="4150530"/>
          <a:ext cx="5900550" cy="162523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2631440">
                  <a:extLst>
                    <a:ext uri="{9D8B030D-6E8A-4147-A177-3AD203B41FA5}">
                      <a16:colId xmlns:a16="http://schemas.microsoft.com/office/drawing/2014/main" val="1353063740"/>
                    </a:ext>
                  </a:extLst>
                </a:gridCol>
                <a:gridCol w="813118">
                  <a:extLst>
                    <a:ext uri="{9D8B030D-6E8A-4147-A177-3AD203B41FA5}">
                      <a16:colId xmlns:a16="http://schemas.microsoft.com/office/drawing/2014/main" val="1520249116"/>
                    </a:ext>
                  </a:extLst>
                </a:gridCol>
                <a:gridCol w="813118">
                  <a:extLst>
                    <a:ext uri="{9D8B030D-6E8A-4147-A177-3AD203B41FA5}">
                      <a16:colId xmlns:a16="http://schemas.microsoft.com/office/drawing/2014/main" val="3445693280"/>
                    </a:ext>
                  </a:extLst>
                </a:gridCol>
                <a:gridCol w="813118">
                  <a:extLst>
                    <a:ext uri="{9D8B030D-6E8A-4147-A177-3AD203B41FA5}">
                      <a16:colId xmlns:a16="http://schemas.microsoft.com/office/drawing/2014/main" val="3399245011"/>
                    </a:ext>
                  </a:extLst>
                </a:gridCol>
                <a:gridCol w="829756">
                  <a:extLst>
                    <a:ext uri="{9D8B030D-6E8A-4147-A177-3AD203B41FA5}">
                      <a16:colId xmlns:a16="http://schemas.microsoft.com/office/drawing/2014/main" val="962928954"/>
                    </a:ext>
                  </a:extLst>
                </a:gridCol>
              </a:tblGrid>
              <a:tr h="325046">
                <a:tc>
                  <a:txBody>
                    <a:bodyPr/>
                    <a:lstStyle/>
                    <a:p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Bunch 1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Bunch 2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Bunch 3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Bunch 4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559751"/>
                  </a:ext>
                </a:extLst>
              </a:tr>
              <a:tr h="325046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badi" panose="020B0604020104020204" pitchFamily="34" charset="0"/>
                        </a:rPr>
                        <a:t>Single bunch </a:t>
                      </a:r>
                      <a:r>
                        <a:rPr lang="en-US" sz="1400" b="1" kern="1000" spc="30" dirty="0">
                          <a:latin typeface="Abadi" panose="020B0604020104020204" pitchFamily="34" charset="0"/>
                          <a:cs typeface="Franklin Gothic Book"/>
                        </a:rPr>
                        <a:t>D</a:t>
                      </a:r>
                      <a:r>
                        <a:rPr lang="en-US" sz="1400" dirty="0">
                          <a:latin typeface="Abadi" panose="020B0604020104020204" pitchFamily="34" charset="0"/>
                        </a:rPr>
                        <a:t>E/E (%)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0.15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0.15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0.14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0.12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423686"/>
                  </a:ext>
                </a:extLst>
              </a:tr>
              <a:tr h="325046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badi" panose="020B0604020104020204" pitchFamily="34" charset="0"/>
                        </a:rPr>
                        <a:t>Rms bunch length (mm)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4.04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4.05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4.07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4.09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8006256"/>
                  </a:ext>
                </a:extLst>
              </a:tr>
              <a:tr h="325046">
                <a:tc>
                  <a:txBody>
                    <a:bodyPr/>
                    <a:lstStyle/>
                    <a:p>
                      <a:r>
                        <a:rPr lang="en-US" sz="1400" b="1" kern="1000" spc="30" dirty="0">
                          <a:latin typeface="Abadi" panose="020B0604020104020204" pitchFamily="34" charset="0"/>
                          <a:cs typeface="Franklin Gothic Book"/>
                        </a:rPr>
                        <a:t>D</a:t>
                      </a:r>
                      <a:r>
                        <a:rPr lang="en-US" sz="1400" dirty="0">
                          <a:latin typeface="Abadi" panose="020B0604020104020204" pitchFamily="34" charset="0"/>
                        </a:rPr>
                        <a:t>E/E centroid from bunch 1 (%)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0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-0.003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-0.007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-0.019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443629"/>
                  </a:ext>
                </a:extLst>
              </a:tr>
              <a:tr h="325046">
                <a:tc>
                  <a:txBody>
                    <a:bodyPr/>
                    <a:lstStyle/>
                    <a:p>
                      <a:r>
                        <a:rPr lang="en-US" sz="1400" b="1" kern="1000" spc="30" dirty="0">
                          <a:latin typeface="Abadi" panose="020B0604020104020204" pitchFamily="34" charset="0"/>
                          <a:cs typeface="Franklin Gothic Book"/>
                        </a:rPr>
                        <a:t>D</a:t>
                      </a:r>
                      <a:r>
                        <a:rPr lang="de-CH" sz="1400" dirty="0">
                          <a:latin typeface="Abadi" panose="020B0604020104020204" pitchFamily="34" charset="0"/>
                        </a:rPr>
                        <a:t>t </a:t>
                      </a:r>
                      <a:r>
                        <a:rPr lang="de-CH" sz="1400" dirty="0" err="1">
                          <a:latin typeface="Abadi" panose="020B0604020104020204" pitchFamily="34" charset="0"/>
                        </a:rPr>
                        <a:t>from</a:t>
                      </a:r>
                      <a:r>
                        <a:rPr lang="de-CH" sz="1400" dirty="0">
                          <a:latin typeface="Abadi" panose="020B0604020104020204" pitchFamily="34" charset="0"/>
                        </a:rPr>
                        <a:t> bunch 1 (ps)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0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5.7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10.9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17.2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5376668"/>
                  </a:ext>
                </a:extLst>
              </a:tr>
            </a:tbl>
          </a:graphicData>
        </a:graphic>
      </p:graphicFrame>
      <p:graphicFrame>
        <p:nvGraphicFramePr>
          <p:cNvPr id="56" name="Table 18">
            <a:extLst>
              <a:ext uri="{FF2B5EF4-FFF2-40B4-BE49-F238E27FC236}">
                <a16:creationId xmlns:a16="http://schemas.microsoft.com/office/drawing/2014/main" id="{697093B4-4FC0-C7E9-E7F4-9674BE35EB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575019"/>
              </p:ext>
            </p:extLst>
          </p:nvPr>
        </p:nvGraphicFramePr>
        <p:xfrm>
          <a:off x="6190156" y="4137562"/>
          <a:ext cx="5900550" cy="1950276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2631440">
                  <a:extLst>
                    <a:ext uri="{9D8B030D-6E8A-4147-A177-3AD203B41FA5}">
                      <a16:colId xmlns:a16="http://schemas.microsoft.com/office/drawing/2014/main" val="1353063740"/>
                    </a:ext>
                  </a:extLst>
                </a:gridCol>
                <a:gridCol w="813118">
                  <a:extLst>
                    <a:ext uri="{9D8B030D-6E8A-4147-A177-3AD203B41FA5}">
                      <a16:colId xmlns:a16="http://schemas.microsoft.com/office/drawing/2014/main" val="1520249116"/>
                    </a:ext>
                  </a:extLst>
                </a:gridCol>
                <a:gridCol w="813118">
                  <a:extLst>
                    <a:ext uri="{9D8B030D-6E8A-4147-A177-3AD203B41FA5}">
                      <a16:colId xmlns:a16="http://schemas.microsoft.com/office/drawing/2014/main" val="3445693280"/>
                    </a:ext>
                  </a:extLst>
                </a:gridCol>
                <a:gridCol w="813118">
                  <a:extLst>
                    <a:ext uri="{9D8B030D-6E8A-4147-A177-3AD203B41FA5}">
                      <a16:colId xmlns:a16="http://schemas.microsoft.com/office/drawing/2014/main" val="3399245011"/>
                    </a:ext>
                  </a:extLst>
                </a:gridCol>
                <a:gridCol w="829756">
                  <a:extLst>
                    <a:ext uri="{9D8B030D-6E8A-4147-A177-3AD203B41FA5}">
                      <a16:colId xmlns:a16="http://schemas.microsoft.com/office/drawing/2014/main" val="962928954"/>
                    </a:ext>
                  </a:extLst>
                </a:gridCol>
              </a:tblGrid>
              <a:tr h="325046">
                <a:tc>
                  <a:txBody>
                    <a:bodyPr/>
                    <a:lstStyle/>
                    <a:p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Bunch 1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Bunch 2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Bunch 3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Abadi" panose="020B0604020104020204" pitchFamily="34" charset="0"/>
                        </a:rPr>
                        <a:t>Bunch 4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559751"/>
                  </a:ext>
                </a:extLst>
              </a:tr>
              <a:tr h="325046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badi" panose="020B0604020104020204" pitchFamily="34" charset="0"/>
                        </a:rPr>
                        <a:t>Single bunch </a:t>
                      </a:r>
                      <a:r>
                        <a:rPr lang="en-US" sz="1400" b="1" kern="1000" spc="30" dirty="0">
                          <a:latin typeface="Abadi" panose="020B0604020104020204" pitchFamily="34" charset="0"/>
                          <a:cs typeface="Franklin Gothic Book"/>
                        </a:rPr>
                        <a:t>D</a:t>
                      </a:r>
                      <a:r>
                        <a:rPr lang="en-US" sz="1400" dirty="0">
                          <a:latin typeface="Abadi" panose="020B0604020104020204" pitchFamily="34" charset="0"/>
                        </a:rPr>
                        <a:t>E/E (%)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0.14</a:t>
                      </a:r>
                      <a:endParaRPr lang="de-CH" sz="1400" dirty="0">
                        <a:solidFill>
                          <a:schemeClr val="dk1"/>
                        </a:solidFill>
                        <a:latin typeface="Abadi" panose="020B0604020104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0.15</a:t>
                      </a:r>
                      <a:endParaRPr lang="de-CH" sz="1400" dirty="0">
                        <a:solidFill>
                          <a:schemeClr val="dk1"/>
                        </a:solidFill>
                        <a:latin typeface="Abadi" panose="020B0604020104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0.14</a:t>
                      </a:r>
                      <a:endParaRPr lang="de-CH" sz="1400" dirty="0">
                        <a:solidFill>
                          <a:schemeClr val="dk1"/>
                        </a:solidFill>
                        <a:latin typeface="Abadi" panose="020B0604020104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0.14</a:t>
                      </a:r>
                      <a:endParaRPr lang="de-CH" sz="1400" dirty="0">
                        <a:solidFill>
                          <a:schemeClr val="dk1"/>
                        </a:solidFill>
                        <a:latin typeface="Abadi" panose="020B0604020104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423686"/>
                  </a:ext>
                </a:extLst>
              </a:tr>
              <a:tr h="325046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badi" panose="020B0604020104020204" pitchFamily="34" charset="0"/>
                        </a:rPr>
                        <a:t>Rms bunch length (mm)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1.03</a:t>
                      </a:r>
                      <a:endParaRPr lang="de-CH" sz="1400" dirty="0">
                        <a:solidFill>
                          <a:schemeClr val="dk1"/>
                        </a:solidFill>
                        <a:latin typeface="Abadi" panose="020B0604020104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1.02</a:t>
                      </a:r>
                      <a:endParaRPr lang="de-CH" sz="1400" dirty="0">
                        <a:solidFill>
                          <a:schemeClr val="dk1"/>
                        </a:solidFill>
                        <a:latin typeface="Abadi" panose="020B0604020104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1.02</a:t>
                      </a:r>
                      <a:endParaRPr lang="de-CH" sz="1400" dirty="0">
                        <a:solidFill>
                          <a:schemeClr val="dk1"/>
                        </a:solidFill>
                        <a:latin typeface="Abadi" panose="020B0604020104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1.02</a:t>
                      </a:r>
                      <a:endParaRPr lang="de-CH" sz="1400" dirty="0">
                        <a:solidFill>
                          <a:schemeClr val="dk1"/>
                        </a:solidFill>
                        <a:latin typeface="Abadi" panose="020B0604020104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8006256"/>
                  </a:ext>
                </a:extLst>
              </a:tr>
              <a:tr h="325046">
                <a:tc>
                  <a:txBody>
                    <a:bodyPr/>
                    <a:lstStyle/>
                    <a:p>
                      <a:r>
                        <a:rPr lang="en-US" sz="1400" b="1" kern="1000" spc="30" dirty="0">
                          <a:latin typeface="Abadi" panose="020B0604020104020204" pitchFamily="34" charset="0"/>
                          <a:cs typeface="Franklin Gothic Book"/>
                        </a:rPr>
                        <a:t>D</a:t>
                      </a:r>
                      <a:r>
                        <a:rPr lang="en-US" sz="1400" dirty="0">
                          <a:latin typeface="Abadi" panose="020B0604020104020204" pitchFamily="34" charset="0"/>
                        </a:rPr>
                        <a:t>E/E centroid from bunch 1 (%)</a:t>
                      </a:r>
                      <a:endParaRPr lang="de-CH" sz="140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&lt;0.011</a:t>
                      </a:r>
                      <a:endParaRPr lang="de-CH" sz="1400" dirty="0">
                        <a:solidFill>
                          <a:schemeClr val="dk1"/>
                        </a:solidFill>
                        <a:latin typeface="Abadi" panose="020B0604020104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0.011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0.030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0.049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443629"/>
                  </a:ext>
                </a:extLst>
              </a:tr>
              <a:tr h="325046">
                <a:tc>
                  <a:txBody>
                    <a:bodyPr/>
                    <a:lstStyle/>
                    <a:p>
                      <a:r>
                        <a:rPr lang="en-US" sz="1400" b="1" kern="1000" spc="30" dirty="0">
                          <a:latin typeface="Abadi" panose="020B0604020104020204" pitchFamily="34" charset="0"/>
                          <a:cs typeface="Franklin Gothic Book"/>
                        </a:rPr>
                        <a:t>D</a:t>
                      </a:r>
                      <a:r>
                        <a:rPr lang="de-CH" sz="1400" dirty="0">
                          <a:latin typeface="Abadi" panose="020B0604020104020204" pitchFamily="34" charset="0"/>
                        </a:rPr>
                        <a:t>t </a:t>
                      </a:r>
                      <a:r>
                        <a:rPr lang="de-CH" sz="1400" dirty="0" err="1">
                          <a:latin typeface="Abadi" panose="020B0604020104020204" pitchFamily="34" charset="0"/>
                        </a:rPr>
                        <a:t>from</a:t>
                      </a:r>
                      <a:r>
                        <a:rPr lang="de-CH" sz="1400" dirty="0">
                          <a:latin typeface="Abadi" panose="020B0604020104020204" pitchFamily="34" charset="0"/>
                        </a:rPr>
                        <a:t> bunch 1 (ps)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de-CH" sz="1400" dirty="0">
                        <a:solidFill>
                          <a:schemeClr val="dk1"/>
                        </a:solidFill>
                        <a:latin typeface="Abadi" panose="020B0604020104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-0.6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-1.2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-1.6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5376668"/>
                  </a:ext>
                </a:extLst>
              </a:tr>
              <a:tr h="325046">
                <a:tc>
                  <a:txBody>
                    <a:bodyPr/>
                    <a:lstStyle/>
                    <a:p>
                      <a:pPr marL="0" marR="0" lvl="0" indent="0" algn="l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000" spc="30" dirty="0">
                          <a:latin typeface="Abadi" panose="020B0604020104020204" pitchFamily="34" charset="0"/>
                          <a:cs typeface="Franklin Gothic Book"/>
                        </a:rPr>
                        <a:t>D</a:t>
                      </a:r>
                      <a:r>
                        <a:rPr lang="de-CH" sz="1400" dirty="0">
                          <a:latin typeface="Abadi" panose="020B0604020104020204" pitchFamily="34" charset="0"/>
                        </a:rPr>
                        <a:t>t </a:t>
                      </a:r>
                      <a:r>
                        <a:rPr lang="de-CH" sz="1400" dirty="0" err="1">
                          <a:latin typeface="Abadi" panose="020B0604020104020204" pitchFamily="34" charset="0"/>
                        </a:rPr>
                        <a:t>from</a:t>
                      </a:r>
                      <a:r>
                        <a:rPr lang="de-CH" sz="1400" dirty="0">
                          <a:latin typeface="Abadi" panose="020B0604020104020204" pitchFamily="34" charset="0"/>
                        </a:rPr>
                        <a:t> bunch 1 absolute (ps)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de-CH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-28.9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-29.5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-30.1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/>
                      <a:r>
                        <a:rPr lang="en-US" sz="1400" dirty="0">
                          <a:solidFill>
                            <a:schemeClr val="dk1"/>
                          </a:solidFill>
                          <a:latin typeface="Abadi" panose="020B0604020104020204" pitchFamily="34" charset="0"/>
                          <a:ea typeface="+mn-ea"/>
                          <a:cs typeface="+mn-cs"/>
                        </a:rPr>
                        <a:t>-30.5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2786613"/>
                  </a:ext>
                </a:extLst>
              </a:tr>
            </a:tbl>
          </a:graphicData>
        </a:graphic>
      </p:graphicFrame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8E65A7B-C30E-A21F-3BF8-020E7A323F22}"/>
              </a:ext>
            </a:extLst>
          </p:cNvPr>
          <p:cNvCxnSpPr>
            <a:cxnSpLocks/>
          </p:cNvCxnSpPr>
          <p:nvPr/>
        </p:nvCxnSpPr>
        <p:spPr bwMode="auto">
          <a:xfrm>
            <a:off x="2204431" y="2040290"/>
            <a:ext cx="2035714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2C5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A0428CD-C5F2-7D84-1562-9A118848DDF8}"/>
              </a:ext>
            </a:extLst>
          </p:cNvPr>
          <p:cNvCxnSpPr>
            <a:cxnSpLocks/>
          </p:cNvCxnSpPr>
          <p:nvPr/>
        </p:nvCxnSpPr>
        <p:spPr bwMode="auto">
          <a:xfrm>
            <a:off x="5398621" y="2069254"/>
            <a:ext cx="562581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2C5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C61E1F16-01B5-9D45-7732-65D5BF4BE422}"/>
              </a:ext>
            </a:extLst>
          </p:cNvPr>
          <p:cNvSpPr txBox="1"/>
          <p:nvPr/>
        </p:nvSpPr>
        <p:spPr>
          <a:xfrm>
            <a:off x="1865788" y="2230198"/>
            <a:ext cx="1220559" cy="34441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kern="1000" spc="30" dirty="0">
                <a:latin typeface="Symbol" panose="05050102010706020507" pitchFamily="18" charset="2"/>
                <a:cs typeface="Franklin Gothic Book"/>
              </a:rPr>
              <a:t>s</a:t>
            </a:r>
            <a:r>
              <a:rPr lang="en-US" sz="1400" b="1" kern="1000" spc="30" baseline="-25000" dirty="0">
                <a:latin typeface="+mn-lt"/>
                <a:cs typeface="Franklin Gothic Book"/>
              </a:rPr>
              <a:t>z0 </a:t>
            </a:r>
            <a:r>
              <a:rPr lang="en-US" sz="1400" kern="1000" spc="30" dirty="0">
                <a:cs typeface="Franklin Gothic Book"/>
              </a:rPr>
              <a:t>=</a:t>
            </a:r>
            <a:r>
              <a:rPr lang="en-US" sz="1400" b="1" kern="1000" spc="30" dirty="0">
                <a:latin typeface="+mn-lt"/>
                <a:cs typeface="Franklin Gothic Book"/>
              </a:rPr>
              <a:t> 0.8 mm</a:t>
            </a:r>
            <a:endParaRPr lang="de-CH" sz="1400" b="1" kern="1000" spc="30" dirty="0" err="1">
              <a:latin typeface="+mn-lt"/>
              <a:cs typeface="Franklin Gothic Book"/>
            </a:endParaRPr>
          </a:p>
        </p:txBody>
      </p:sp>
      <p:sp>
        <p:nvSpPr>
          <p:cNvPr id="60" name="Rounded Rectangle 85">
            <a:extLst>
              <a:ext uri="{FF2B5EF4-FFF2-40B4-BE49-F238E27FC236}">
                <a16:creationId xmlns:a16="http://schemas.microsoft.com/office/drawing/2014/main" id="{CEB677A9-1D6C-7057-2BD9-F1D10C96AFCC}"/>
              </a:ext>
            </a:extLst>
          </p:cNvPr>
          <p:cNvSpPr/>
          <p:nvPr/>
        </p:nvSpPr>
        <p:spPr bwMode="auto">
          <a:xfrm>
            <a:off x="2541888" y="1857951"/>
            <a:ext cx="1233075" cy="325499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2400">
              <a:latin typeface="Times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B1E79AC-4D1A-64DC-29B8-F6DC81AA1022}"/>
              </a:ext>
            </a:extLst>
          </p:cNvPr>
          <p:cNvSpPr txBox="1"/>
          <p:nvPr/>
        </p:nvSpPr>
        <p:spPr bwMode="auto">
          <a:xfrm>
            <a:off x="2532686" y="1854458"/>
            <a:ext cx="13018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cap="small" dirty="0">
                <a:solidFill>
                  <a:schemeClr val="bg1"/>
                </a:solidFill>
                <a:latin typeface="+mn-lt"/>
              </a:rPr>
              <a:t>HE linac</a:t>
            </a:r>
            <a:endParaRPr lang="de-CH" b="1" cap="small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E272F97-3C9D-C286-7133-F03348B6CDC5}"/>
              </a:ext>
            </a:extLst>
          </p:cNvPr>
          <p:cNvSpPr txBox="1"/>
          <p:nvPr/>
        </p:nvSpPr>
        <p:spPr>
          <a:xfrm>
            <a:off x="2322438" y="1567434"/>
            <a:ext cx="1632026" cy="23745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kern="1000" spc="30" dirty="0">
                <a:latin typeface="+mn-lt"/>
                <a:cs typeface="Franklin Gothic Book"/>
              </a:rPr>
              <a:t>f1 = 2.8 GHz</a:t>
            </a:r>
            <a:endParaRPr lang="de-CH" sz="1400" b="1" kern="1000" spc="30" dirty="0" err="1">
              <a:latin typeface="+mn-lt"/>
              <a:cs typeface="Franklin Gothic Book"/>
            </a:endParaRPr>
          </a:p>
        </p:txBody>
      </p:sp>
      <p:sp>
        <p:nvSpPr>
          <p:cNvPr id="63" name="Rounded Rectangle 115">
            <a:extLst>
              <a:ext uri="{FF2B5EF4-FFF2-40B4-BE49-F238E27FC236}">
                <a16:creationId xmlns:a16="http://schemas.microsoft.com/office/drawing/2014/main" id="{4E11063C-B3C8-CE2C-D3E3-AF474E086CA0}"/>
              </a:ext>
            </a:extLst>
          </p:cNvPr>
          <p:cNvSpPr/>
          <p:nvPr/>
        </p:nvSpPr>
        <p:spPr bwMode="auto">
          <a:xfrm>
            <a:off x="6917047" y="1917417"/>
            <a:ext cx="1220558" cy="278401"/>
          </a:xfrm>
          <a:prstGeom prst="roundRect">
            <a:avLst/>
          </a:prstGeom>
          <a:solidFill>
            <a:srgbClr val="0072BD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2400">
              <a:latin typeface="Times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BF46290-C889-4870-D5F2-AD9E3A73C25F}"/>
              </a:ext>
            </a:extLst>
          </p:cNvPr>
          <p:cNvSpPr txBox="1"/>
          <p:nvPr/>
        </p:nvSpPr>
        <p:spPr bwMode="auto">
          <a:xfrm>
            <a:off x="7063908" y="1888201"/>
            <a:ext cx="936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+mn-lt"/>
              </a:rPr>
              <a:t>RF EC</a:t>
            </a:r>
            <a:endParaRPr lang="de-CH" b="1" cap="small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C833341-D50B-FAF7-F8D6-E0ECF292DE63}"/>
              </a:ext>
            </a:extLst>
          </p:cNvPr>
          <p:cNvSpPr txBox="1"/>
          <p:nvPr/>
        </p:nvSpPr>
        <p:spPr>
          <a:xfrm>
            <a:off x="6679002" y="1392061"/>
            <a:ext cx="1632026" cy="5084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kern="1000" spc="30" dirty="0">
                <a:latin typeface="+mn-lt"/>
                <a:cs typeface="Franklin Gothic Book"/>
              </a:rPr>
              <a:t>f2 = 2.8 GHz</a:t>
            </a:r>
          </a:p>
          <a:p>
            <a:pPr algn="ctr">
              <a:lnSpc>
                <a:spcPct val="110000"/>
              </a:lnSpc>
            </a:pPr>
            <a:r>
              <a:rPr lang="en-US" sz="1400" b="1" kern="1000" spc="30" dirty="0">
                <a:latin typeface="+mn-lt"/>
                <a:cs typeface="Franklin Gothic Book"/>
              </a:rPr>
              <a:t>V = 645 MV</a:t>
            </a:r>
            <a:endParaRPr lang="de-CH" sz="1400" b="1" kern="1000" spc="30" dirty="0" err="1">
              <a:latin typeface="+mn-lt"/>
              <a:cs typeface="Franklin Gothic Book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3841D86-518C-91CC-DA15-B0AC3874DA4B}"/>
              </a:ext>
            </a:extLst>
          </p:cNvPr>
          <p:cNvSpPr txBox="1"/>
          <p:nvPr/>
        </p:nvSpPr>
        <p:spPr>
          <a:xfrm>
            <a:off x="5305226" y="2166333"/>
            <a:ext cx="1541400" cy="55707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200" b="1" kern="1000" spc="30" dirty="0">
                <a:latin typeface="Symbol" panose="05050102010706020507" pitchFamily="18" charset="2"/>
                <a:cs typeface="Franklin Gothic Book"/>
              </a:rPr>
              <a:t>s</a:t>
            </a:r>
            <a:r>
              <a:rPr lang="en-US" sz="1200" b="1" kern="1000" spc="30" baseline="-25000" dirty="0">
                <a:latin typeface="+mn-lt"/>
                <a:cs typeface="Franklin Gothic Book"/>
              </a:rPr>
              <a:t>z0 </a:t>
            </a:r>
            <a:r>
              <a:rPr lang="en-US" sz="1200" kern="1000" spc="30" dirty="0">
                <a:cs typeface="Franklin Gothic Book"/>
              </a:rPr>
              <a:t>=</a:t>
            </a:r>
            <a:r>
              <a:rPr lang="en-US" sz="1200" b="1" kern="1000" spc="30" dirty="0">
                <a:latin typeface="+mn-lt"/>
                <a:cs typeface="Franklin Gothic Book"/>
              </a:rPr>
              <a:t> 4 mm</a:t>
            </a:r>
          </a:p>
          <a:p>
            <a:pPr algn="ctr">
              <a:lnSpc>
                <a:spcPct val="110000"/>
              </a:lnSpc>
            </a:pPr>
            <a:r>
              <a:rPr lang="en-US" sz="1200" b="1" kern="1000" spc="30" dirty="0">
                <a:latin typeface="+mn-lt"/>
                <a:cs typeface="Franklin Gothic Book"/>
              </a:rPr>
              <a:t>DE/E = 0.6%</a:t>
            </a:r>
          </a:p>
          <a:p>
            <a:pPr algn="ctr">
              <a:lnSpc>
                <a:spcPct val="110000"/>
              </a:lnSpc>
            </a:pPr>
            <a:r>
              <a:rPr lang="en-US" sz="1200" b="1" kern="1000" spc="30" dirty="0">
                <a:latin typeface="+mn-lt"/>
                <a:cs typeface="Franklin Gothic Book"/>
              </a:rPr>
              <a:t>Max </a:t>
            </a:r>
            <a:r>
              <a:rPr lang="en-US" sz="1200" b="1" kern="1000" spc="30" dirty="0" err="1">
                <a:latin typeface="+mn-lt"/>
                <a:cs typeface="Franklin Gothic Book"/>
              </a:rPr>
              <a:t>DE</a:t>
            </a:r>
            <a:r>
              <a:rPr lang="en-US" sz="1200" b="1" kern="1000" spc="30" baseline="-25000" dirty="0" err="1">
                <a:latin typeface="+mn-lt"/>
                <a:cs typeface="Franklin Gothic Book"/>
              </a:rPr>
              <a:t>cen</a:t>
            </a:r>
            <a:r>
              <a:rPr lang="en-US" sz="1200" b="1" kern="1000" spc="30" dirty="0">
                <a:cs typeface="Franklin Gothic Book"/>
              </a:rPr>
              <a:t> </a:t>
            </a:r>
            <a:r>
              <a:rPr lang="en-US" sz="1200" b="1" kern="1000" spc="30" dirty="0">
                <a:latin typeface="+mn-lt"/>
                <a:cs typeface="Franklin Gothic Book"/>
              </a:rPr>
              <a:t>/E &lt;</a:t>
            </a:r>
            <a:r>
              <a:rPr lang="en-US" sz="1200" b="1" kern="1000" spc="30" dirty="0">
                <a:cs typeface="Franklin Gothic Book"/>
              </a:rPr>
              <a:t> </a:t>
            </a:r>
            <a:r>
              <a:rPr lang="en-US" sz="1200" b="1" kern="1000" spc="30" dirty="0">
                <a:latin typeface="+mn-lt"/>
                <a:cs typeface="Franklin Gothic Book"/>
              </a:rPr>
              <a:t>0.05</a:t>
            </a:r>
            <a:r>
              <a:rPr lang="en-US" sz="1200" b="1" kern="1000" spc="30" dirty="0">
                <a:cs typeface="Franklin Gothic Book"/>
              </a:rPr>
              <a:t>%</a:t>
            </a:r>
            <a:endParaRPr lang="de-CH" sz="1200" b="1" kern="1000" spc="30" dirty="0">
              <a:cs typeface="Franklin Gothic Book"/>
            </a:endParaRPr>
          </a:p>
          <a:p>
            <a:pPr algn="ctr">
              <a:lnSpc>
                <a:spcPct val="110000"/>
              </a:lnSpc>
            </a:pPr>
            <a:endParaRPr lang="de-CH" sz="1200" b="1" kern="1000" spc="30" dirty="0" err="1">
              <a:latin typeface="+mn-lt"/>
              <a:cs typeface="Franklin Gothic Book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CA59A24-18DB-9269-725D-AC07D856FF64}"/>
              </a:ext>
            </a:extLst>
          </p:cNvPr>
          <p:cNvSpPr txBox="1"/>
          <p:nvPr/>
        </p:nvSpPr>
        <p:spPr>
          <a:xfrm>
            <a:off x="8805277" y="1471219"/>
            <a:ext cx="3074266" cy="55707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rtl="0"/>
            <a:r>
              <a:rPr lang="en-US" sz="1400" b="1" kern="1000" dirty="0">
                <a:solidFill>
                  <a:srgbClr val="000000"/>
                </a:solidFill>
                <a:latin typeface="+mn-lt"/>
              </a:rPr>
              <a:t>Q = 5 </a:t>
            </a:r>
            <a:r>
              <a:rPr lang="en-US" sz="1400" b="1" kern="1000" dirty="0" err="1">
                <a:solidFill>
                  <a:srgbClr val="000000"/>
                </a:solidFill>
                <a:latin typeface="+mn-lt"/>
              </a:rPr>
              <a:t>nC</a:t>
            </a:r>
            <a:r>
              <a:rPr lang="en-US" sz="1400" b="1" kern="1000" dirty="0">
                <a:solidFill>
                  <a:srgbClr val="000000"/>
                </a:solidFill>
                <a:latin typeface="+mn-lt"/>
              </a:rPr>
              <a:t>, </a:t>
            </a:r>
            <a:r>
              <a:rPr lang="en-US" sz="1400" b="1" kern="1000" dirty="0">
                <a:solidFill>
                  <a:srgbClr val="000000"/>
                </a:solidFill>
                <a:latin typeface="Symbol" panose="05050102010706020507" pitchFamily="18" charset="2"/>
              </a:rPr>
              <a:t>s</a:t>
            </a:r>
            <a:r>
              <a:rPr lang="en-US" sz="1400" b="1" kern="100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z0 </a:t>
            </a:r>
            <a:r>
              <a:rPr lang="en-US" sz="1400" kern="1000" dirty="0">
                <a:solidFill>
                  <a:srgbClr val="000000"/>
                </a:solidFill>
                <a:latin typeface="Arial" panose="020B0604020202020204" pitchFamily="34" charset="0"/>
              </a:rPr>
              <a:t>=</a:t>
            </a:r>
            <a:r>
              <a:rPr lang="en-US" sz="1400" b="1" kern="1000" dirty="0">
                <a:solidFill>
                  <a:srgbClr val="000000"/>
                </a:solidFill>
                <a:latin typeface="Calibri" panose="020F0502020204030204" pitchFamily="34" charset="0"/>
              </a:rPr>
              <a:t> 4 mm, DE/E = 0.12-0.15%</a:t>
            </a:r>
          </a:p>
          <a:p>
            <a:pPr algn="ctr" rtl="0"/>
            <a:r>
              <a:rPr lang="en-US" sz="1400" b="1" kern="1000" dirty="0" err="1">
                <a:solidFill>
                  <a:srgbClr val="000000"/>
                </a:solidFill>
                <a:latin typeface="Calibri" panose="020F0502020204030204" pitchFamily="34" charset="0"/>
              </a:rPr>
              <a:t>DE</a:t>
            </a:r>
            <a:r>
              <a:rPr lang="en-US" sz="1400" b="1" kern="1000" baseline="-25000" dirty="0" err="1">
                <a:solidFill>
                  <a:srgbClr val="000000"/>
                </a:solidFill>
                <a:latin typeface="Calibri" panose="020F0502020204030204" pitchFamily="34" charset="0"/>
              </a:rPr>
              <a:t>cen</a:t>
            </a:r>
            <a:r>
              <a:rPr lang="en-US" sz="1400" b="1" kern="1000" spc="30" dirty="0">
                <a:cs typeface="Franklin Gothic Book"/>
              </a:rPr>
              <a:t> </a:t>
            </a:r>
            <a:r>
              <a:rPr lang="en-US" sz="1400" b="1" kern="1000" dirty="0">
                <a:solidFill>
                  <a:srgbClr val="000000"/>
                </a:solidFill>
                <a:latin typeface="Calibri" panose="020F0502020204030204" pitchFamily="34" charset="0"/>
              </a:rPr>
              <a:t>/E &lt; 0.05</a:t>
            </a:r>
            <a:r>
              <a:rPr lang="en-US" sz="1400" b="1" kern="1000" dirty="0">
                <a:solidFill>
                  <a:srgbClr val="000000"/>
                </a:solidFill>
                <a:latin typeface="Arial" panose="020B0604020202020204" pitchFamily="34" charset="0"/>
              </a:rPr>
              <a:t>%</a:t>
            </a:r>
            <a:endParaRPr lang="de-CH" sz="1400" b="1" kern="10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AE4BAB5B-221F-4845-1D7F-2218AEEE0065}"/>
              </a:ext>
            </a:extLst>
          </p:cNvPr>
          <p:cNvCxnSpPr>
            <a:cxnSpLocks/>
            <a:endCxn id="73" idx="1"/>
          </p:cNvCxnSpPr>
          <p:nvPr/>
        </p:nvCxnSpPr>
        <p:spPr bwMode="auto">
          <a:xfrm flipV="1">
            <a:off x="4342573" y="1627026"/>
            <a:ext cx="196552" cy="40788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2C5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A50B317E-70A7-2091-05A2-255DCBCFFCF5}"/>
              </a:ext>
            </a:extLst>
          </p:cNvPr>
          <p:cNvCxnSpPr>
            <a:cxnSpLocks/>
          </p:cNvCxnSpPr>
          <p:nvPr/>
        </p:nvCxnSpPr>
        <p:spPr bwMode="auto">
          <a:xfrm>
            <a:off x="4656594" y="1627026"/>
            <a:ext cx="426017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2C5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1A7FB973-C4C7-0DDE-54A3-5D5C76F39CB6}"/>
              </a:ext>
            </a:extLst>
          </p:cNvPr>
          <p:cNvCxnSpPr>
            <a:cxnSpLocks/>
          </p:cNvCxnSpPr>
          <p:nvPr/>
        </p:nvCxnSpPr>
        <p:spPr bwMode="auto">
          <a:xfrm>
            <a:off x="5081776" y="1612820"/>
            <a:ext cx="196552" cy="40788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2C5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225DCCD9-9B7A-3396-0761-9957A6916947}"/>
              </a:ext>
            </a:extLst>
          </p:cNvPr>
          <p:cNvSpPr/>
          <p:nvPr/>
        </p:nvSpPr>
        <p:spPr bwMode="auto">
          <a:xfrm>
            <a:off x="4240145" y="1827779"/>
            <a:ext cx="227703" cy="338554"/>
          </a:xfrm>
          <a:prstGeom prst="roundRect">
            <a:avLst/>
          </a:prstGeom>
          <a:solidFill>
            <a:schemeClr val="accent3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760CE57C-82FC-8030-8792-46A78882967A}"/>
              </a:ext>
            </a:extLst>
          </p:cNvPr>
          <p:cNvSpPr/>
          <p:nvPr/>
        </p:nvSpPr>
        <p:spPr bwMode="auto">
          <a:xfrm>
            <a:off x="5170918" y="1852929"/>
            <a:ext cx="227703" cy="338554"/>
          </a:xfrm>
          <a:prstGeom prst="roundRect">
            <a:avLst/>
          </a:prstGeom>
          <a:solidFill>
            <a:schemeClr val="accent3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1E4592EF-B4E9-76A7-A37D-C73F2B15BFAB}"/>
              </a:ext>
            </a:extLst>
          </p:cNvPr>
          <p:cNvSpPr/>
          <p:nvPr/>
        </p:nvSpPr>
        <p:spPr bwMode="auto">
          <a:xfrm>
            <a:off x="4539125" y="1457749"/>
            <a:ext cx="227703" cy="338554"/>
          </a:xfrm>
          <a:prstGeom prst="roundRect">
            <a:avLst/>
          </a:prstGeom>
          <a:solidFill>
            <a:schemeClr val="accent3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43140FE1-182E-E798-048B-0E3B0BDBD2B0}"/>
              </a:ext>
            </a:extLst>
          </p:cNvPr>
          <p:cNvSpPr/>
          <p:nvPr/>
        </p:nvSpPr>
        <p:spPr bwMode="auto">
          <a:xfrm>
            <a:off x="4915054" y="1463060"/>
            <a:ext cx="227703" cy="338554"/>
          </a:xfrm>
          <a:prstGeom prst="roundRect">
            <a:avLst/>
          </a:prstGeom>
          <a:solidFill>
            <a:schemeClr val="accent3"/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C3C01F7-B70F-EC51-E8AF-5C7F39AC7630}"/>
              </a:ext>
            </a:extLst>
          </p:cNvPr>
          <p:cNvSpPr txBox="1"/>
          <p:nvPr/>
        </p:nvSpPr>
        <p:spPr>
          <a:xfrm>
            <a:off x="3834584" y="1211955"/>
            <a:ext cx="1983355" cy="23745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400" b="1" kern="1000" spc="30" dirty="0">
                <a:latin typeface="+mn-lt"/>
                <a:cs typeface="Franklin Gothic Book"/>
              </a:rPr>
              <a:t>R</a:t>
            </a:r>
            <a:r>
              <a:rPr lang="en-US" sz="1400" b="1" kern="1000" spc="30" baseline="-25000" dirty="0">
                <a:latin typeface="+mn-lt"/>
                <a:cs typeface="Franklin Gothic Book"/>
              </a:rPr>
              <a:t>56</a:t>
            </a:r>
            <a:r>
              <a:rPr lang="en-US" sz="1400" b="1" kern="1000" spc="30" dirty="0">
                <a:latin typeface="+mn-lt"/>
                <a:cs typeface="Franklin Gothic Book"/>
              </a:rPr>
              <a:t> ~ 0.6 m</a:t>
            </a:r>
            <a:endParaRPr lang="de-CH" sz="1400" b="1" kern="1000" spc="30" dirty="0" err="1">
              <a:latin typeface="+mn-lt"/>
              <a:cs typeface="Franklin Gothic Book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73F2B7B-0676-2428-5094-E5EBFE8A154B}"/>
              </a:ext>
            </a:extLst>
          </p:cNvPr>
          <p:cNvSpPr txBox="1"/>
          <p:nvPr/>
        </p:nvSpPr>
        <p:spPr>
          <a:xfrm>
            <a:off x="3296284" y="2166333"/>
            <a:ext cx="1541400" cy="55707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200" b="1" kern="1000" spc="30" dirty="0">
                <a:latin typeface="Symbol" panose="05050102010706020507" pitchFamily="18" charset="2"/>
                <a:cs typeface="Franklin Gothic Book"/>
              </a:rPr>
              <a:t>s</a:t>
            </a:r>
            <a:r>
              <a:rPr lang="en-US" sz="1200" b="1" kern="1000" spc="30" baseline="-25000" dirty="0">
                <a:latin typeface="+mn-lt"/>
                <a:cs typeface="Franklin Gothic Book"/>
              </a:rPr>
              <a:t>z0 </a:t>
            </a:r>
            <a:r>
              <a:rPr lang="en-US" sz="1200" kern="1000" spc="30" dirty="0">
                <a:cs typeface="Franklin Gothic Book"/>
              </a:rPr>
              <a:t>=</a:t>
            </a:r>
            <a:r>
              <a:rPr lang="en-US" sz="1200" b="1" kern="1000" spc="30" dirty="0">
                <a:latin typeface="+mn-lt"/>
                <a:cs typeface="Franklin Gothic Book"/>
              </a:rPr>
              <a:t> 0.8 mm</a:t>
            </a:r>
          </a:p>
          <a:p>
            <a:pPr algn="ctr">
              <a:lnSpc>
                <a:spcPct val="110000"/>
              </a:lnSpc>
            </a:pPr>
            <a:r>
              <a:rPr lang="en-US" sz="1200" b="1" kern="1000" spc="30" dirty="0">
                <a:latin typeface="+mn-lt"/>
                <a:cs typeface="Franklin Gothic Book"/>
              </a:rPr>
              <a:t>DE/E = 0.6%</a:t>
            </a:r>
          </a:p>
          <a:p>
            <a:pPr algn="ctr">
              <a:lnSpc>
                <a:spcPct val="110000"/>
              </a:lnSpc>
            </a:pPr>
            <a:r>
              <a:rPr lang="en-US" sz="1200" b="1" kern="1000" spc="30" dirty="0">
                <a:latin typeface="+mn-lt"/>
                <a:cs typeface="Franklin Gothic Book"/>
              </a:rPr>
              <a:t>Max </a:t>
            </a:r>
            <a:r>
              <a:rPr lang="en-US" sz="1200" b="1" kern="1000" spc="30" dirty="0" err="1">
                <a:latin typeface="+mn-lt"/>
                <a:cs typeface="Franklin Gothic Book"/>
              </a:rPr>
              <a:t>DE</a:t>
            </a:r>
            <a:r>
              <a:rPr lang="en-US" sz="1200" b="1" kern="1000" spc="30" baseline="-25000" dirty="0" err="1">
                <a:latin typeface="+mn-lt"/>
                <a:cs typeface="Franklin Gothic Book"/>
              </a:rPr>
              <a:t>cen</a:t>
            </a:r>
            <a:r>
              <a:rPr lang="en-US" sz="1200" b="1" kern="1000" spc="30" dirty="0">
                <a:cs typeface="Franklin Gothic Book"/>
              </a:rPr>
              <a:t> </a:t>
            </a:r>
            <a:r>
              <a:rPr lang="en-US" sz="1200" b="1" kern="1000" spc="30" dirty="0">
                <a:latin typeface="+mn-lt"/>
                <a:cs typeface="Franklin Gothic Book"/>
              </a:rPr>
              <a:t>/E = 2.1%</a:t>
            </a:r>
            <a:endParaRPr lang="de-CH" sz="1200" b="1" kern="1000" spc="30" dirty="0" err="1">
              <a:latin typeface="+mn-lt"/>
              <a:cs typeface="Franklin Gothic Book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1C88C0F-3BD3-FFF0-E62C-BFAFD7B4772D}"/>
              </a:ext>
            </a:extLst>
          </p:cNvPr>
          <p:cNvSpPr txBox="1"/>
          <p:nvPr/>
        </p:nvSpPr>
        <p:spPr bwMode="auto">
          <a:xfrm>
            <a:off x="212717" y="1274824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badi" panose="020B0604020104020204" pitchFamily="34" charset="0"/>
              </a:rPr>
              <a:t>0.7% chirp residual from BC included. More is possible.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B465660-84E5-FF45-BA12-48A585D53B0A}"/>
              </a:ext>
            </a:extLst>
          </p:cNvPr>
          <p:cNvSpPr txBox="1"/>
          <p:nvPr/>
        </p:nvSpPr>
        <p:spPr>
          <a:xfrm>
            <a:off x="8661263" y="2210956"/>
            <a:ext cx="3074266" cy="55707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rtl="0"/>
            <a:r>
              <a:rPr lang="en-US" sz="1400" b="1" kern="1000" dirty="0">
                <a:solidFill>
                  <a:srgbClr val="000000"/>
                </a:solidFill>
                <a:latin typeface="+mn-lt"/>
              </a:rPr>
              <a:t>Q = 5 </a:t>
            </a:r>
            <a:r>
              <a:rPr lang="en-US" sz="1400" b="1" kern="1000" dirty="0" err="1">
                <a:solidFill>
                  <a:srgbClr val="000000"/>
                </a:solidFill>
                <a:latin typeface="+mn-lt"/>
              </a:rPr>
              <a:t>pC</a:t>
            </a:r>
            <a:r>
              <a:rPr lang="en-US" sz="1400" b="1" kern="1000" dirty="0">
                <a:solidFill>
                  <a:srgbClr val="000000"/>
                </a:solidFill>
                <a:latin typeface="+mn-lt"/>
              </a:rPr>
              <a:t>, </a:t>
            </a:r>
            <a:r>
              <a:rPr lang="en-US" sz="1400" b="1" kern="1000" dirty="0">
                <a:solidFill>
                  <a:srgbClr val="000000"/>
                </a:solidFill>
                <a:latin typeface="Symbol" panose="05050102010706020507" pitchFamily="18" charset="2"/>
              </a:rPr>
              <a:t>s</a:t>
            </a:r>
            <a:r>
              <a:rPr lang="en-US" sz="1400" b="1" kern="1000" baseline="-25000" dirty="0">
                <a:solidFill>
                  <a:srgbClr val="000000"/>
                </a:solidFill>
                <a:latin typeface="Calibri" panose="020F0502020204030204" pitchFamily="34" charset="0"/>
              </a:rPr>
              <a:t>z0 </a:t>
            </a:r>
            <a:r>
              <a:rPr lang="en-US" sz="1400" kern="1000" dirty="0">
                <a:solidFill>
                  <a:srgbClr val="000000"/>
                </a:solidFill>
                <a:latin typeface="Arial" panose="020B0604020202020204" pitchFamily="34" charset="0"/>
              </a:rPr>
              <a:t>=</a:t>
            </a:r>
            <a:r>
              <a:rPr lang="en-US" sz="1400" b="1" kern="1000" dirty="0">
                <a:solidFill>
                  <a:srgbClr val="000000"/>
                </a:solidFill>
                <a:latin typeface="Calibri" panose="020F0502020204030204" pitchFamily="34" charset="0"/>
              </a:rPr>
              <a:t> 1 mm, DE/E = 0.14-0.15%</a:t>
            </a:r>
          </a:p>
          <a:p>
            <a:pPr algn="ctr" rtl="0"/>
            <a:r>
              <a:rPr lang="en-US" sz="1400" b="1" kern="1000" dirty="0" err="1">
                <a:solidFill>
                  <a:srgbClr val="000000"/>
                </a:solidFill>
                <a:latin typeface="Calibri" panose="020F0502020204030204" pitchFamily="34" charset="0"/>
              </a:rPr>
              <a:t>DE</a:t>
            </a:r>
            <a:r>
              <a:rPr lang="en-US" sz="1400" b="1" kern="1000" baseline="-25000" dirty="0" err="1">
                <a:solidFill>
                  <a:srgbClr val="000000"/>
                </a:solidFill>
                <a:latin typeface="Calibri" panose="020F0502020204030204" pitchFamily="34" charset="0"/>
              </a:rPr>
              <a:t>cen</a:t>
            </a:r>
            <a:r>
              <a:rPr lang="en-US" sz="1400" b="1" kern="1000" spc="30" dirty="0">
                <a:cs typeface="Franklin Gothic Book"/>
              </a:rPr>
              <a:t> </a:t>
            </a:r>
            <a:r>
              <a:rPr lang="en-US" sz="1400" b="1" kern="1000" dirty="0">
                <a:solidFill>
                  <a:srgbClr val="000000"/>
                </a:solidFill>
                <a:latin typeface="Calibri" panose="020F0502020204030204" pitchFamily="34" charset="0"/>
              </a:rPr>
              <a:t>/E &lt;</a:t>
            </a:r>
            <a:r>
              <a:rPr lang="en-US" sz="1400" b="1" kern="1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1400" b="1" kern="1000" dirty="0">
                <a:solidFill>
                  <a:srgbClr val="000000"/>
                </a:solidFill>
                <a:latin typeface="Calibri" panose="020F0502020204030204" pitchFamily="34" charset="0"/>
              </a:rPr>
              <a:t>0.05</a:t>
            </a:r>
            <a:r>
              <a:rPr lang="en-US" sz="1400" b="1" kern="1000" dirty="0">
                <a:solidFill>
                  <a:srgbClr val="000000"/>
                </a:solidFill>
                <a:latin typeface="Arial" panose="020B0604020202020204" pitchFamily="34" charset="0"/>
              </a:rPr>
              <a:t>%</a:t>
            </a:r>
            <a:endParaRPr lang="de-CH" sz="1400" b="1" kern="10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8BD485A-605B-B004-20B1-D16DAE9A37F4}"/>
              </a:ext>
            </a:extLst>
          </p:cNvPr>
          <p:cNvSpPr txBox="1"/>
          <p:nvPr/>
        </p:nvSpPr>
        <p:spPr bwMode="auto">
          <a:xfrm>
            <a:off x="2806708" y="6153786"/>
            <a:ext cx="676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latin typeface="Abadi" panose="020B0604020104020204" pitchFamily="34" charset="0"/>
              </a:rPr>
              <a:t>These parameters seem to be acceptable by the booster</a:t>
            </a:r>
          </a:p>
        </p:txBody>
      </p:sp>
    </p:spTree>
    <p:extLst>
      <p:ext uri="{BB962C8B-B14F-4D97-AF65-F5344CB8AC3E}">
        <p14:creationId xmlns:p14="http://schemas.microsoft.com/office/powerpoint/2010/main" val="834439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AA78F-D5E3-7500-9EEE-7969D62A9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p-linac design</a:t>
            </a:r>
            <a:endParaRPr lang="en-GB" dirty="0"/>
          </a:p>
        </p:txBody>
      </p:sp>
      <p:graphicFrame>
        <p:nvGraphicFramePr>
          <p:cNvPr id="8" name="Table 17">
            <a:extLst>
              <a:ext uri="{FF2B5EF4-FFF2-40B4-BE49-F238E27FC236}">
                <a16:creationId xmlns:a16="http://schemas.microsoft.com/office/drawing/2014/main" id="{1F8168EC-6E2E-2893-0CFA-E04EAAE350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3018797"/>
              </p:ext>
            </p:extLst>
          </p:nvPr>
        </p:nvGraphicFramePr>
        <p:xfrm>
          <a:off x="6621516" y="1690688"/>
          <a:ext cx="5570483" cy="45679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8546">
                  <a:extLst>
                    <a:ext uri="{9D8B030D-6E8A-4147-A177-3AD203B41FA5}">
                      <a16:colId xmlns:a16="http://schemas.microsoft.com/office/drawing/2014/main" val="2054570180"/>
                    </a:ext>
                  </a:extLst>
                </a:gridCol>
                <a:gridCol w="1841937">
                  <a:extLst>
                    <a:ext uri="{9D8B030D-6E8A-4147-A177-3AD203B41FA5}">
                      <a16:colId xmlns:a16="http://schemas.microsoft.com/office/drawing/2014/main" val="2187295415"/>
                    </a:ext>
                  </a:extLst>
                </a:gridCol>
              </a:tblGrid>
              <a:tr h="35778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CH" sz="1300" dirty="0"/>
                        <a:t>Parameter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CH" sz="1300"/>
                        <a:t>Value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8150187"/>
                  </a:ext>
                </a:extLst>
              </a:tr>
              <a:tr h="627359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Collective effects considered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Space charge; Short-range </a:t>
                      </a:r>
                      <a:r>
                        <a:rPr lang="en-US" sz="1300" dirty="0" err="1">
                          <a:solidFill>
                            <a:schemeClr val="tx1"/>
                          </a:solidFill>
                        </a:rPr>
                        <a:t>wakefield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17813929"/>
                  </a:ext>
                </a:extLst>
              </a:tr>
              <a:tr h="627359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Primary electron bunch charge assumed for collective effects [</a:t>
                      </a:r>
                      <a:r>
                        <a:rPr lang="en-US" sz="1300" dirty="0" err="1">
                          <a:solidFill>
                            <a:schemeClr val="tx1"/>
                          </a:solidFill>
                        </a:rPr>
                        <a:t>nC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5.0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146554"/>
                  </a:ext>
                </a:extLst>
              </a:tr>
              <a:tr h="35778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Bunch length (around bunch core)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at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PL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exit [mm]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3.0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80863674"/>
                  </a:ext>
                </a:extLst>
              </a:tr>
              <a:tr h="35778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Energy spread (around bunch core)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at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PL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exit [%]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0.95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2969664"/>
                  </a:ext>
                </a:extLst>
              </a:tr>
              <a:tr h="357781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rgbClr val="0000FF"/>
                          </a:solidFill>
                        </a:rPr>
                        <a:t>Total p</a:t>
                      </a:r>
                      <a:r>
                        <a:rPr lang="en-CH" sz="1300" dirty="0" err="1">
                          <a:solidFill>
                            <a:srgbClr val="0000FF"/>
                          </a:solidFill>
                        </a:rPr>
                        <a:t>ositron</a:t>
                      </a:r>
                      <a:r>
                        <a:rPr lang="en-CH" sz="1300" dirty="0">
                          <a:solidFill>
                            <a:srgbClr val="0000FF"/>
                          </a:solidFill>
                        </a:rPr>
                        <a:t> yield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(all positrons)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at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PL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 exit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CH" sz="1300" dirty="0">
                          <a:solidFill>
                            <a:srgbClr val="0000FF"/>
                          </a:solidFill>
                        </a:rPr>
                        <a:t>3.</a:t>
                      </a:r>
                      <a:r>
                        <a:rPr lang="en-US" sz="1300" dirty="0">
                          <a:solidFill>
                            <a:srgbClr val="0000FF"/>
                          </a:solidFill>
                        </a:rPr>
                        <a:t>41</a:t>
                      </a:r>
                      <a:endParaRPr lang="en-CH" sz="13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4257868"/>
                  </a:ext>
                </a:extLst>
              </a:tr>
              <a:tr h="627359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Expected </a:t>
                      </a:r>
                      <a:r>
                        <a:rPr lang="en-CH" sz="1300" dirty="0">
                          <a:solidFill>
                            <a:srgbClr val="FF0000"/>
                          </a:solidFill>
                        </a:rPr>
                        <a:t>DR accepted yield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with </a:t>
                      </a:r>
                      <a:r>
                        <a:rPr lang="en-US" sz="1300" dirty="0"/>
                        <a:t>±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2% energy acceptance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at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PL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 exit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rgbClr val="FF0000"/>
                          </a:solidFill>
                        </a:rPr>
                        <a:t>3.01</a:t>
                      </a:r>
                      <a:endParaRPr lang="en-CH" sz="13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529501"/>
                  </a:ext>
                </a:extLst>
              </a:tr>
              <a:tr h="627359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Normalized X, Y emittances (accepted positrons)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at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PL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 exit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 [mm*rad]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13.1, 13.0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13108890"/>
                  </a:ext>
                </a:extLst>
              </a:tr>
              <a:tr h="6273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>
                          <a:solidFill>
                            <a:srgbClr val="FF0000"/>
                          </a:solidFill>
                        </a:rPr>
                        <a:t>Geometric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 X, Y 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</a:rPr>
                        <a:t>emittances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at 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</a:rPr>
                        <a:t>accepted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 positrons) PL</a:t>
                      </a:r>
                      <a:r>
                        <a:rPr lang="en-CH" sz="1300" dirty="0">
                          <a:solidFill>
                            <a:schemeClr val="tx1"/>
                          </a:solidFill>
                        </a:rPr>
                        <a:t> exit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 [mm*</a:t>
                      </a:r>
                      <a:r>
                        <a:rPr lang="en-US" sz="1300" dirty="0" err="1">
                          <a:solidFill>
                            <a:schemeClr val="tx1"/>
                          </a:solidFill>
                        </a:rPr>
                        <a:t>mrad</a:t>
                      </a: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CH" sz="13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</a:rPr>
                        <a:t>2.34, </a:t>
                      </a:r>
                      <a:r>
                        <a:rPr lang="en-US" sz="1300" dirty="0">
                          <a:solidFill>
                            <a:srgbClr val="FF0000"/>
                          </a:solidFill>
                        </a:rPr>
                        <a:t>2.32</a:t>
                      </a:r>
                      <a:endParaRPr lang="en-CH" sz="13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0679433"/>
                  </a:ext>
                </a:extLst>
              </a:tr>
            </a:tbl>
          </a:graphicData>
        </a:graphic>
      </p:graphicFrame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26EBBE9-003D-4CAF-4DB9-E90234B85BDE}"/>
              </a:ext>
            </a:extLst>
          </p:cNvPr>
          <p:cNvSpPr txBox="1">
            <a:spLocks/>
          </p:cNvSpPr>
          <p:nvPr/>
        </p:nvSpPr>
        <p:spPr>
          <a:xfrm>
            <a:off x="772510" y="1566151"/>
            <a:ext cx="5785945" cy="4926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1800" dirty="0"/>
              <a:t>Section 1 (S1)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600" dirty="0"/>
              <a:t>Structure a=30mm, L = 3m and solenoids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CH" sz="1600" dirty="0">
                <a:solidFill>
                  <a:srgbClr val="FF0000"/>
                </a:solidFill>
              </a:rPr>
              <a:t>N = </a:t>
            </a:r>
            <a:r>
              <a:rPr lang="en-US" sz="1600" dirty="0">
                <a:solidFill>
                  <a:srgbClr val="FF0000"/>
                </a:solidFill>
              </a:rPr>
              <a:t>20</a:t>
            </a:r>
            <a:r>
              <a:rPr lang="en-CH" sz="1600" dirty="0"/>
              <a:t>, </a:t>
            </a:r>
            <a:r>
              <a:rPr lang="en-CH" sz="1600" dirty="0">
                <a:solidFill>
                  <a:srgbClr val="FF0000"/>
                </a:solidFill>
              </a:rPr>
              <a:t>G = 1</a:t>
            </a:r>
            <a:r>
              <a:rPr lang="en-US" sz="1600" dirty="0">
                <a:solidFill>
                  <a:srgbClr val="FF0000"/>
                </a:solidFill>
              </a:rPr>
              <a:t>3.3</a:t>
            </a:r>
            <a:r>
              <a:rPr lang="en-CH" sz="1600" dirty="0">
                <a:solidFill>
                  <a:srgbClr val="FF0000"/>
                </a:solidFill>
              </a:rPr>
              <a:t> MV/m</a:t>
            </a:r>
            <a:r>
              <a:rPr lang="en-CH" sz="1600" dirty="0"/>
              <a:t>, </a:t>
            </a:r>
            <a:r>
              <a:rPr lang="el-GR" sz="1600" dirty="0"/>
              <a:t>φ</a:t>
            </a:r>
            <a:r>
              <a:rPr lang="en-CH" sz="1600" dirty="0"/>
              <a:t> = </a:t>
            </a:r>
            <a:r>
              <a:rPr lang="en-US" sz="1600" dirty="0"/>
              <a:t>-10</a:t>
            </a:r>
            <a:r>
              <a:rPr lang="en-CH" sz="1600" dirty="0"/>
              <a:t>° </a:t>
            </a:r>
            <a:r>
              <a:rPr lang="en-US" sz="1600" dirty="0"/>
              <a:t>(optimized for max. yield)</a:t>
            </a:r>
          </a:p>
          <a:p>
            <a:pPr lvl="1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600" dirty="0"/>
              <a:t>Average energy (around bunch core) at exit: </a:t>
            </a:r>
            <a:r>
              <a:rPr lang="en-US" sz="1600" dirty="0">
                <a:solidFill>
                  <a:srgbClr val="FF0000"/>
                </a:solidFill>
              </a:rPr>
              <a:t>931.7 MeV</a:t>
            </a:r>
            <a:endParaRPr lang="en-US" sz="14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r>
              <a:rPr lang="en-US" sz="1800" dirty="0"/>
              <a:t>Section 2 (S2)</a:t>
            </a:r>
          </a:p>
          <a:p>
            <a:pPr marL="742950" lvl="1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1600" dirty="0"/>
              <a:t>Structure a = 30mm, L = 3m</a:t>
            </a:r>
          </a:p>
          <a:p>
            <a:pPr marL="742950" lvl="1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1600" dirty="0"/>
              <a:t>Periodic FODO cells. 2 structures per FODO cell. FODO phase advance: 76.345° (optimized for min. beta)</a:t>
            </a:r>
          </a:p>
          <a:p>
            <a:pPr marL="742950" lvl="1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GB" sz="1600" dirty="0"/>
              <a:t>Quadrupole length: 0.4 m. Quadrupole-Structure distance: 0.15 m. Quadrupole spacing: 3.3 m</a:t>
            </a:r>
          </a:p>
          <a:p>
            <a:pPr marL="742950" lvl="1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CH" sz="1600" dirty="0">
                <a:solidFill>
                  <a:srgbClr val="FF0000"/>
                </a:solidFill>
              </a:rPr>
              <a:t>N = </a:t>
            </a:r>
            <a:r>
              <a:rPr lang="en-US" sz="1600" dirty="0">
                <a:solidFill>
                  <a:srgbClr val="FF0000"/>
                </a:solidFill>
              </a:rPr>
              <a:t>52</a:t>
            </a:r>
            <a:r>
              <a:rPr lang="en-CH" sz="1600" dirty="0"/>
              <a:t>,</a:t>
            </a:r>
            <a:r>
              <a:rPr lang="en-CH" sz="1600" dirty="0">
                <a:solidFill>
                  <a:srgbClr val="FF0000"/>
                </a:solidFill>
              </a:rPr>
              <a:t> G </a:t>
            </a:r>
            <a:r>
              <a:rPr lang="en-US" sz="1600" dirty="0">
                <a:solidFill>
                  <a:srgbClr val="FF0000"/>
                </a:solidFill>
              </a:rPr>
              <a:t>= </a:t>
            </a:r>
            <a:r>
              <a:rPr lang="en-CH" sz="1600" dirty="0">
                <a:solidFill>
                  <a:srgbClr val="FF0000"/>
                </a:solidFill>
              </a:rPr>
              <a:t>1</a:t>
            </a:r>
            <a:r>
              <a:rPr lang="en-US" sz="1600" dirty="0">
                <a:solidFill>
                  <a:srgbClr val="FF0000"/>
                </a:solidFill>
              </a:rPr>
              <a:t>2.756</a:t>
            </a:r>
            <a:r>
              <a:rPr lang="en-CH" sz="1600" dirty="0">
                <a:solidFill>
                  <a:srgbClr val="FF0000"/>
                </a:solidFill>
              </a:rPr>
              <a:t> MV/m</a:t>
            </a:r>
            <a:r>
              <a:rPr lang="en-CH" sz="1600" dirty="0"/>
              <a:t>, </a:t>
            </a:r>
            <a:r>
              <a:rPr lang="el-GR" sz="1600" dirty="0"/>
              <a:t>φ</a:t>
            </a:r>
            <a:r>
              <a:rPr lang="en-CH" sz="1600" dirty="0"/>
              <a:t> = </a:t>
            </a:r>
            <a:r>
              <a:rPr lang="en-US" sz="1600" dirty="0"/>
              <a:t>5</a:t>
            </a:r>
            <a:r>
              <a:rPr lang="en-CH" sz="1600" dirty="0"/>
              <a:t>° </a:t>
            </a:r>
            <a:r>
              <a:rPr lang="en-US" sz="1600" dirty="0"/>
              <a:t>(optimized for max. yield)</a:t>
            </a:r>
          </a:p>
          <a:p>
            <a:pPr marL="742950" lvl="1" indent="-285750">
              <a:lnSpc>
                <a:spcPct val="110000"/>
              </a:lnSpc>
              <a:buFont typeface="Courier New" panose="02070309020205020404" pitchFamily="49" charset="0"/>
              <a:buChar char="o"/>
            </a:pPr>
            <a:r>
              <a:rPr lang="en-US" sz="1600" dirty="0"/>
              <a:t>Average energy (around bunch core) at exit: </a:t>
            </a:r>
            <a:r>
              <a:rPr lang="en-US" sz="1600" dirty="0">
                <a:solidFill>
                  <a:srgbClr val="FF0000"/>
                </a:solidFill>
              </a:rPr>
              <a:t>2.866 GeV</a:t>
            </a:r>
            <a:endParaRPr lang="en-GB" sz="1600" dirty="0"/>
          </a:p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endParaRPr lang="en-US" sz="16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endParaRPr lang="en-US" sz="16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endParaRPr lang="en-US" sz="16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endParaRPr lang="en-US" sz="1600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565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2BD6CF0-9EA0-188E-B5E9-04F3452025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630" y="1517839"/>
            <a:ext cx="6347806" cy="4826620"/>
          </a:xfr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0FECB7AC-4DA5-F722-21E1-976A80CBB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p-linac transmission and yield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5104DE-CFEA-83E9-F219-2BE0B36078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8436" y="1517839"/>
            <a:ext cx="5396323" cy="4610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277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FECB7AC-4DA5-F722-21E1-976A80CBB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p-linac imperfections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C1529A3-67E3-D6A2-CEC3-2979A48E82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758" y="1612791"/>
            <a:ext cx="4674553" cy="488008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CH" sz="2000" dirty="0"/>
              <a:t>Imperfections considered</a:t>
            </a:r>
          </a:p>
          <a:p>
            <a:pPr lvl="1">
              <a:lnSpc>
                <a:spcPct val="150000"/>
              </a:lnSpc>
            </a:pPr>
            <a:r>
              <a:rPr lang="en-CH" sz="1600" b="1" dirty="0"/>
              <a:t>Position</a:t>
            </a:r>
            <a:r>
              <a:rPr lang="en-CH" sz="1600" dirty="0"/>
              <a:t> error (x, y):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100 um</a:t>
            </a:r>
            <a:r>
              <a:rPr lang="en-CH" sz="1600" dirty="0"/>
              <a:t> for all elements</a:t>
            </a:r>
          </a:p>
          <a:p>
            <a:pPr lvl="1">
              <a:lnSpc>
                <a:spcPct val="150000"/>
              </a:lnSpc>
            </a:pPr>
            <a:r>
              <a:rPr lang="en-CH" sz="1600" b="1" dirty="0"/>
              <a:t>Angular</a:t>
            </a:r>
            <a:r>
              <a:rPr lang="en-CH" sz="1600" dirty="0"/>
              <a:t> error (roll, pitch, yaw):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100 urad</a:t>
            </a:r>
            <a:r>
              <a:rPr lang="en-CH" sz="1600" dirty="0"/>
              <a:t> for all elements, except that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200 urad</a:t>
            </a:r>
            <a:r>
              <a:rPr lang="en-CH" sz="1600" dirty="0"/>
              <a:t> for all NC solenoids and dipoles</a:t>
            </a:r>
          </a:p>
          <a:p>
            <a:pPr lvl="1">
              <a:lnSpc>
                <a:spcPct val="150000"/>
              </a:lnSpc>
            </a:pPr>
            <a:r>
              <a:rPr lang="en-CH" sz="1600" dirty="0" err="1"/>
              <a:t>Magnatic</a:t>
            </a:r>
            <a:r>
              <a:rPr lang="en-CH" sz="1600" dirty="0"/>
              <a:t> </a:t>
            </a:r>
            <a:r>
              <a:rPr lang="en-CH" sz="1600" b="1" dirty="0"/>
              <a:t>strength</a:t>
            </a:r>
            <a:r>
              <a:rPr lang="en-CH" sz="1600" dirty="0"/>
              <a:t> error: </a:t>
            </a:r>
            <a:r>
              <a:rPr lang="el-GR" sz="1600" dirty="0"/>
              <a:t>σ</a:t>
            </a:r>
            <a:r>
              <a:rPr lang="en-CH" sz="1600" dirty="0"/>
              <a:t> =</a:t>
            </a:r>
            <a:r>
              <a:rPr lang="en-CH" sz="1600" b="1" dirty="0"/>
              <a:t> 0.1%</a:t>
            </a:r>
            <a:r>
              <a:rPr lang="en-CH" sz="1600" dirty="0"/>
              <a:t> for all magnets</a:t>
            </a:r>
          </a:p>
          <a:p>
            <a:pPr lvl="1">
              <a:lnSpc>
                <a:spcPct val="150000"/>
              </a:lnSpc>
            </a:pPr>
            <a:r>
              <a:rPr lang="en-CH" sz="1600" dirty="0"/>
              <a:t>RF </a:t>
            </a:r>
            <a:r>
              <a:rPr lang="en-CH" sz="1600" b="1" dirty="0"/>
              <a:t>gradient</a:t>
            </a:r>
            <a:r>
              <a:rPr lang="en-CH" sz="1600" dirty="0"/>
              <a:t> error: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1%</a:t>
            </a:r>
            <a:r>
              <a:rPr lang="en-CH" sz="1600" dirty="0"/>
              <a:t> for all RF structures</a:t>
            </a:r>
          </a:p>
          <a:p>
            <a:pPr lvl="1">
              <a:lnSpc>
                <a:spcPct val="150000"/>
              </a:lnSpc>
            </a:pPr>
            <a:r>
              <a:rPr lang="en-CH" sz="1600" dirty="0"/>
              <a:t>RF </a:t>
            </a:r>
            <a:r>
              <a:rPr lang="en-CH" sz="1600" b="1" dirty="0"/>
              <a:t>phase</a:t>
            </a:r>
            <a:r>
              <a:rPr lang="en-CH" sz="1600" dirty="0"/>
              <a:t> error: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0.1°</a:t>
            </a:r>
            <a:r>
              <a:rPr lang="en-CH" sz="1600" dirty="0"/>
              <a:t> for all RF structures</a:t>
            </a:r>
          </a:p>
          <a:p>
            <a:pPr lvl="1">
              <a:lnSpc>
                <a:spcPct val="150000"/>
              </a:lnSpc>
            </a:pPr>
            <a:r>
              <a:rPr lang="en-CH" sz="1600" dirty="0"/>
              <a:t>Beam </a:t>
            </a:r>
            <a:r>
              <a:rPr lang="en-CH" sz="1600" b="1" dirty="0"/>
              <a:t>position</a:t>
            </a:r>
            <a:r>
              <a:rPr lang="en-CH" sz="1600" dirty="0"/>
              <a:t> </a:t>
            </a:r>
            <a:r>
              <a:rPr lang="en-CH" sz="1600" b="1" dirty="0"/>
              <a:t>jitter</a:t>
            </a:r>
            <a:r>
              <a:rPr lang="en-CH" sz="1600" dirty="0"/>
              <a:t> (x, y):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100 um </a:t>
            </a:r>
            <a:r>
              <a:rPr lang="en-CH" sz="1600" dirty="0"/>
              <a:t>for e</a:t>
            </a:r>
            <a:r>
              <a:rPr lang="en-CH" sz="1600" baseline="30000" dirty="0"/>
              <a:t>+</a:t>
            </a:r>
            <a:r>
              <a:rPr lang="en-CH" sz="1600" dirty="0"/>
              <a:t> beam from target</a:t>
            </a:r>
          </a:p>
          <a:p>
            <a:pPr lvl="1">
              <a:lnSpc>
                <a:spcPct val="150000"/>
              </a:lnSpc>
            </a:pPr>
            <a:r>
              <a:rPr lang="en-CH" sz="1600" dirty="0"/>
              <a:t>Beam </a:t>
            </a:r>
            <a:r>
              <a:rPr lang="en-CH" sz="1600" b="1" dirty="0"/>
              <a:t>angular</a:t>
            </a:r>
            <a:r>
              <a:rPr lang="en-CH" sz="1600" dirty="0"/>
              <a:t> </a:t>
            </a:r>
            <a:r>
              <a:rPr lang="en-CH" sz="1600" b="1" dirty="0"/>
              <a:t>jitter</a:t>
            </a:r>
            <a:r>
              <a:rPr lang="en-CH" sz="1600" dirty="0"/>
              <a:t> (x’, y’): </a:t>
            </a:r>
            <a:r>
              <a:rPr lang="el-GR" sz="1600" dirty="0"/>
              <a:t>σ</a:t>
            </a:r>
            <a:r>
              <a:rPr lang="en-CH" sz="1600" dirty="0"/>
              <a:t> = </a:t>
            </a:r>
            <a:r>
              <a:rPr lang="en-CH" sz="1600" b="1" dirty="0"/>
              <a:t>100 urad</a:t>
            </a:r>
            <a:r>
              <a:rPr lang="en-CH" sz="1600" dirty="0"/>
              <a:t> for e</a:t>
            </a:r>
            <a:r>
              <a:rPr lang="en-CH" sz="1600" baseline="30000" dirty="0"/>
              <a:t>+</a:t>
            </a:r>
            <a:r>
              <a:rPr lang="en-CH" sz="1600" dirty="0"/>
              <a:t> beam from target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23A48A-08A5-BF8B-5DC9-FE334868DD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4740" y="139879"/>
            <a:ext cx="2915518" cy="21668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21C351-7817-95F3-A98C-50D90751FB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4740" y="2306767"/>
            <a:ext cx="2997772" cy="22444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6597507-73EA-4F8F-510B-ECB2B60073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4740" y="4581892"/>
            <a:ext cx="2947362" cy="2199127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2560591-161B-9C40-134A-B9E5C4E3FC42}"/>
              </a:ext>
            </a:extLst>
          </p:cNvPr>
          <p:cNvSpPr txBox="1">
            <a:spLocks/>
          </p:cNvSpPr>
          <p:nvPr/>
        </p:nvSpPr>
        <p:spPr>
          <a:xfrm>
            <a:off x="5430015" y="2061576"/>
            <a:ext cx="2997772" cy="443129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000" dirty="0"/>
              <a:t>100 random machines with imperfections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Compared with perfect machine:</a:t>
            </a:r>
          </a:p>
          <a:p>
            <a:pPr lvl="1">
              <a:lnSpc>
                <a:spcPct val="150000"/>
              </a:lnSpc>
            </a:pPr>
            <a:r>
              <a:rPr lang="en-US" sz="1600" dirty="0"/>
              <a:t>Average DR accepted e+ yield reduction: 1.3% (3.01 → 2.97)</a:t>
            </a:r>
          </a:p>
          <a:p>
            <a:pPr lvl="1">
              <a:lnSpc>
                <a:spcPct val="150000"/>
              </a:lnSpc>
            </a:pPr>
            <a:r>
              <a:rPr lang="en-US" sz="1600" dirty="0"/>
              <a:t>Average normalized X / Y emittance increase: 0.4% / 0.8% (13.1 / 13.0 mm → 13.2 / 13.1 mm)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Impact of considered imperfections is negligible</a:t>
            </a: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1581447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F1E6A-7786-D0FC-2F01-68E04D5EC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and outlook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B0C76D-2642-0695-F309-2FE8886291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Solid design of the </a:t>
            </a:r>
            <a:r>
              <a:rPr lang="en-US" dirty="0" err="1"/>
              <a:t>linacs</a:t>
            </a:r>
            <a:r>
              <a:rPr lang="en-US" dirty="0"/>
              <a:t>. Ready for documenting in FS report.</a:t>
            </a:r>
          </a:p>
          <a:p>
            <a:r>
              <a:rPr lang="en-US" dirty="0"/>
              <a:t>Few minor points on the top-up operation with “golden” pulse to </a:t>
            </a:r>
            <a:r>
              <a:rPr lang="en-US"/>
              <a:t>be checked:</a:t>
            </a:r>
            <a:endParaRPr lang="en-US" dirty="0"/>
          </a:p>
          <a:p>
            <a:pPr lvl="1"/>
            <a:r>
              <a:rPr lang="en-US" dirty="0"/>
              <a:t>Bunch-to-bunch energy spread in e- and p-linac and DR acceptance</a:t>
            </a:r>
          </a:p>
          <a:p>
            <a:pPr lvl="1"/>
            <a:r>
              <a:rPr lang="en-US" dirty="0"/>
              <a:t>Bunch-to-bunch energy spread in e-linac and impact on positron production</a:t>
            </a:r>
          </a:p>
          <a:p>
            <a:r>
              <a:rPr lang="en-US" dirty="0"/>
              <a:t>Next steps for 2025 pre-TDR phase, </a:t>
            </a:r>
          </a:p>
          <a:p>
            <a:pPr lvl="1"/>
            <a:r>
              <a:rPr lang="en-US" dirty="0"/>
              <a:t>Move to 3GHz</a:t>
            </a:r>
          </a:p>
          <a:p>
            <a:pPr lvl="1"/>
            <a:r>
              <a:rPr lang="en-US" dirty="0"/>
              <a:t>Fit in the CERN site constrains</a:t>
            </a:r>
          </a:p>
          <a:p>
            <a:r>
              <a:rPr lang="en-US" dirty="0"/>
              <a:t>…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1117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5">
            <a:extLst>
              <a:ext uri="{FF2B5EF4-FFF2-40B4-BE49-F238E27FC236}">
                <a16:creationId xmlns:a16="http://schemas.microsoft.com/office/drawing/2014/main" id="{C7C675F0-3DD7-6F69-8079-E994EBE47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260648"/>
            <a:ext cx="11518909" cy="810444"/>
          </a:xfrm>
        </p:spPr>
        <p:txBody>
          <a:bodyPr>
            <a:normAutofit fontScale="90000"/>
          </a:bodyPr>
          <a:lstStyle/>
          <a:p>
            <a:r>
              <a:rPr lang="en-CH" dirty="0"/>
              <a:t>New baseline layout (4 A</a:t>
            </a:r>
            <a:r>
              <a:rPr lang="en-GB" dirty="0"/>
              <a:t>S</a:t>
            </a:r>
            <a:r>
              <a:rPr lang="en-US" dirty="0"/>
              <a:t>/</a:t>
            </a:r>
            <a:r>
              <a:rPr lang="en-CH" dirty="0"/>
              <a:t>module, 4 bunches</a:t>
            </a:r>
            <a:r>
              <a:rPr lang="en-US" dirty="0"/>
              <a:t>@</a:t>
            </a:r>
            <a:r>
              <a:rPr lang="en-CH" dirty="0"/>
              <a:t>100 Hz)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011A1EC-996F-28FE-086E-3B6EDBB28AB4}"/>
              </a:ext>
            </a:extLst>
          </p:cNvPr>
          <p:cNvGrpSpPr/>
          <p:nvPr/>
        </p:nvGrpSpPr>
        <p:grpSpPr>
          <a:xfrm>
            <a:off x="546701" y="1074670"/>
            <a:ext cx="8737356" cy="1869538"/>
            <a:chOff x="766864" y="1672816"/>
            <a:chExt cx="8737356" cy="1869538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BF1A0F82-19E3-0035-5CA5-35AD06102E7F}"/>
                </a:ext>
              </a:extLst>
            </p:cNvPr>
            <p:cNvSpPr/>
            <p:nvPr/>
          </p:nvSpPr>
          <p:spPr>
            <a:xfrm>
              <a:off x="6645033" y="2013465"/>
              <a:ext cx="2859187" cy="1528888"/>
            </a:xfrm>
            <a:prstGeom prst="rect">
              <a:avLst/>
            </a:prstGeom>
            <a:solidFill>
              <a:schemeClr val="accent1">
                <a:alpha val="16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18731C91-F478-A6A4-EAB4-9A0EABF97378}"/>
                </a:ext>
              </a:extLst>
            </p:cNvPr>
            <p:cNvSpPr/>
            <p:nvPr/>
          </p:nvSpPr>
          <p:spPr>
            <a:xfrm>
              <a:off x="829762" y="2013466"/>
              <a:ext cx="5748261" cy="1528888"/>
            </a:xfrm>
            <a:prstGeom prst="rect">
              <a:avLst/>
            </a:prstGeom>
            <a:solidFill>
              <a:schemeClr val="accent1">
                <a:alpha val="16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E0439294-16F4-70C8-5910-691B3F6201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25406" y="3075350"/>
              <a:ext cx="92679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62DC0B6D-BE9C-81A4-7F10-BD6D4102465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33600" y="3081214"/>
              <a:ext cx="453096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2E886EF-CEFB-B63C-35D5-2993368CFE9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3548" y="3066114"/>
              <a:ext cx="99903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1FD992CB-912B-AF2F-48AD-CE23D1F6FF38}"/>
                </a:ext>
              </a:extLst>
            </p:cNvPr>
            <p:cNvCxnSpPr>
              <a:cxnSpLocks/>
            </p:cNvCxnSpPr>
            <p:nvPr/>
          </p:nvCxnSpPr>
          <p:spPr>
            <a:xfrm>
              <a:off x="6925406" y="2522430"/>
              <a:ext cx="926793" cy="878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1A6738F1-F8D9-7F78-C86C-7F7E870A24EC}"/>
                </a:ext>
              </a:extLst>
            </p:cNvPr>
            <p:cNvCxnSpPr>
              <a:cxnSpLocks/>
            </p:cNvCxnSpPr>
            <p:nvPr/>
          </p:nvCxnSpPr>
          <p:spPr>
            <a:xfrm>
              <a:off x="3376245" y="2522420"/>
              <a:ext cx="339481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91AD376-D336-BB66-B975-1A65A9952D5D}"/>
                </a:ext>
              </a:extLst>
            </p:cNvPr>
            <p:cNvSpPr/>
            <p:nvPr/>
          </p:nvSpPr>
          <p:spPr>
            <a:xfrm>
              <a:off x="8122811" y="2140485"/>
              <a:ext cx="1216658" cy="1229887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DR @ 2.86 GeV</a:t>
              </a:r>
              <a:endParaRPr lang="en-GB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4452D593-A852-A5F4-8FE8-9D7F7967253D}"/>
                </a:ext>
              </a:extLst>
            </p:cNvPr>
            <p:cNvSpPr/>
            <p:nvPr/>
          </p:nvSpPr>
          <p:spPr>
            <a:xfrm>
              <a:off x="1090512" y="2946400"/>
              <a:ext cx="699211" cy="253980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HEC</a:t>
              </a:r>
              <a:endParaRPr lang="en-GB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595EA6-F64A-C127-BA73-0BEB18F2DD71}"/>
                </a:ext>
              </a:extLst>
            </p:cNvPr>
            <p:cNvSpPr/>
            <p:nvPr/>
          </p:nvSpPr>
          <p:spPr>
            <a:xfrm>
              <a:off x="2301631" y="2946400"/>
              <a:ext cx="4216400" cy="254000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HE-linac</a:t>
              </a:r>
              <a:endParaRPr lang="en-GB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1F1363-4A82-E353-672A-58024DA82C8C}"/>
                </a:ext>
              </a:extLst>
            </p:cNvPr>
            <p:cNvSpPr/>
            <p:nvPr/>
          </p:nvSpPr>
          <p:spPr>
            <a:xfrm>
              <a:off x="7186248" y="2946400"/>
              <a:ext cx="506094" cy="254000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BC</a:t>
              </a:r>
              <a:endParaRPr lang="en-GB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A658D99-F36E-852C-ABE7-8B898821E66C}"/>
                </a:ext>
              </a:extLst>
            </p:cNvPr>
            <p:cNvSpPr/>
            <p:nvPr/>
          </p:nvSpPr>
          <p:spPr>
            <a:xfrm>
              <a:off x="5535241" y="2395420"/>
              <a:ext cx="982789" cy="25400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p-linac</a:t>
              </a:r>
              <a:endParaRPr lang="en-GB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DB30507-8CA7-881E-6C76-178548D09DFB}"/>
                </a:ext>
              </a:extLst>
            </p:cNvPr>
            <p:cNvSpPr/>
            <p:nvPr/>
          </p:nvSpPr>
          <p:spPr>
            <a:xfrm>
              <a:off x="3489387" y="2395420"/>
              <a:ext cx="1164494" cy="254000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e-linac</a:t>
              </a:r>
              <a:endParaRPr lang="en-GB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DE757F4-FEE7-6041-A514-67251ACA40C5}"/>
                </a:ext>
              </a:extLst>
            </p:cNvPr>
            <p:cNvSpPr/>
            <p:nvPr/>
          </p:nvSpPr>
          <p:spPr>
            <a:xfrm>
              <a:off x="4966677" y="2395420"/>
              <a:ext cx="328246" cy="254000"/>
            </a:xfrm>
            <a:prstGeom prst="rect">
              <a:avLst/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</a:t>
              </a:r>
              <a:endParaRPr lang="en-GB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FB8AE8E-CC79-8ED9-CB8F-D32037AF37B2}"/>
                </a:ext>
              </a:extLst>
            </p:cNvPr>
            <p:cNvSpPr/>
            <p:nvPr/>
          </p:nvSpPr>
          <p:spPr>
            <a:xfrm>
              <a:off x="7196017" y="2395420"/>
              <a:ext cx="496324" cy="253980"/>
            </a:xfrm>
            <a:prstGeom prst="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EC</a:t>
              </a:r>
              <a:endParaRPr lang="en-GB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4D5FA4D-2DAB-33F9-5640-577497616F71}"/>
                </a:ext>
              </a:extLst>
            </p:cNvPr>
            <p:cNvSpPr/>
            <p:nvPr/>
          </p:nvSpPr>
          <p:spPr>
            <a:xfrm>
              <a:off x="3128106" y="2395420"/>
              <a:ext cx="242277" cy="2540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G</a:t>
              </a:r>
              <a:endParaRPr lang="en-GB" dirty="0"/>
            </a:p>
          </p:txBody>
        </p:sp>
        <p:cxnSp>
          <p:nvCxnSpPr>
            <p:cNvPr id="18" name="Connector: Elbow 17">
              <a:extLst>
                <a:ext uri="{FF2B5EF4-FFF2-40B4-BE49-F238E27FC236}">
                  <a16:creationId xmlns:a16="http://schemas.microsoft.com/office/drawing/2014/main" id="{B89BE95F-F57A-DA14-E6E0-47E2656945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18922" y="2522420"/>
              <a:ext cx="212969" cy="156308"/>
            </a:xfrm>
            <a:prstGeom prst="bentConnector3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or: Elbow 19">
              <a:extLst>
                <a:ext uri="{FF2B5EF4-FFF2-40B4-BE49-F238E27FC236}">
                  <a16:creationId xmlns:a16="http://schemas.microsoft.com/office/drawing/2014/main" id="{330878D4-3B91-7104-2F76-CB64B7C9CB92}"/>
                </a:ext>
              </a:extLst>
            </p:cNvPr>
            <p:cNvCxnSpPr>
              <a:cxnSpLocks/>
            </p:cNvCxnSpPr>
            <p:nvPr/>
          </p:nvCxnSpPr>
          <p:spPr>
            <a:xfrm>
              <a:off x="6645034" y="2522420"/>
              <a:ext cx="252046" cy="156308"/>
            </a:xfrm>
            <a:prstGeom prst="bentConnector3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2D4277C4-6104-C2C8-C79B-2CFC4E8AF0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38479" y="2229303"/>
              <a:ext cx="544039" cy="30892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or: Elbow 27">
              <a:extLst>
                <a:ext uri="{FF2B5EF4-FFF2-40B4-BE49-F238E27FC236}">
                  <a16:creationId xmlns:a16="http://schemas.microsoft.com/office/drawing/2014/main" id="{A35C77A8-4634-470C-6657-E91A78890F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18921" y="3077305"/>
              <a:ext cx="212969" cy="156308"/>
            </a:xfrm>
            <a:prstGeom prst="bentConnector3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or: Elbow 28">
              <a:extLst>
                <a:ext uri="{FF2B5EF4-FFF2-40B4-BE49-F238E27FC236}">
                  <a16:creationId xmlns:a16="http://schemas.microsoft.com/office/drawing/2014/main" id="{02F65AFC-7B12-53DD-A140-FB9C8D77058C}"/>
                </a:ext>
              </a:extLst>
            </p:cNvPr>
            <p:cNvCxnSpPr>
              <a:cxnSpLocks/>
            </p:cNvCxnSpPr>
            <p:nvPr/>
          </p:nvCxnSpPr>
          <p:spPr>
            <a:xfrm>
              <a:off x="6645033" y="3077305"/>
              <a:ext cx="252046" cy="156308"/>
            </a:xfrm>
            <a:prstGeom prst="bentConnector3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or: Elbow 33">
              <a:extLst>
                <a:ext uri="{FF2B5EF4-FFF2-40B4-BE49-F238E27FC236}">
                  <a16:creationId xmlns:a16="http://schemas.microsoft.com/office/drawing/2014/main" id="{A46437FD-B6D4-BDA9-B828-7E1E67F8CA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88031" y="3069490"/>
              <a:ext cx="212969" cy="156308"/>
            </a:xfrm>
            <a:prstGeom prst="bentConnector3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or: Elbow 34">
              <a:extLst>
                <a:ext uri="{FF2B5EF4-FFF2-40B4-BE49-F238E27FC236}">
                  <a16:creationId xmlns:a16="http://schemas.microsoft.com/office/drawing/2014/main" id="{84CAD6C4-C370-3CC0-BB99-E543130C9AB5}"/>
                </a:ext>
              </a:extLst>
            </p:cNvPr>
            <p:cNvCxnSpPr>
              <a:cxnSpLocks/>
            </p:cNvCxnSpPr>
            <p:nvPr/>
          </p:nvCxnSpPr>
          <p:spPr>
            <a:xfrm>
              <a:off x="1814143" y="3069490"/>
              <a:ext cx="252046" cy="156308"/>
            </a:xfrm>
            <a:prstGeom prst="bentConnector3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A92D5615-7FBF-2431-7713-49119E2952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37552" y="2438332"/>
              <a:ext cx="367119" cy="64288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FE8651EA-D42B-8762-3785-A826A454467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846700" y="3066114"/>
              <a:ext cx="622347" cy="26030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2F4E1BEF-0831-5C2B-89C9-62322C5CE499}"/>
                </a:ext>
              </a:extLst>
            </p:cNvPr>
            <p:cNvCxnSpPr>
              <a:cxnSpLocks/>
            </p:cNvCxnSpPr>
            <p:nvPr/>
          </p:nvCxnSpPr>
          <p:spPr>
            <a:xfrm>
              <a:off x="4772885" y="2522419"/>
              <a:ext cx="248496" cy="27159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AE390450-BBA9-A17B-8962-3589F696A32B}"/>
                </a:ext>
              </a:extLst>
            </p:cNvPr>
            <p:cNvCxnSpPr>
              <a:cxnSpLocks/>
            </p:cNvCxnSpPr>
            <p:nvPr/>
          </p:nvCxnSpPr>
          <p:spPr>
            <a:xfrm>
              <a:off x="5018276" y="2776420"/>
              <a:ext cx="267406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E0719FE0-6900-799D-3A03-AA8738817276}"/>
                </a:ext>
              </a:extLst>
            </p:cNvPr>
            <p:cNvCxnSpPr>
              <a:cxnSpLocks/>
            </p:cNvCxnSpPr>
            <p:nvPr/>
          </p:nvCxnSpPr>
          <p:spPr>
            <a:xfrm>
              <a:off x="7692341" y="2776420"/>
              <a:ext cx="506094" cy="29700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91985D30-25DD-3F7A-2736-666802DC1580}"/>
                </a:ext>
              </a:extLst>
            </p:cNvPr>
            <p:cNvSpPr txBox="1"/>
            <p:nvPr/>
          </p:nvSpPr>
          <p:spPr>
            <a:xfrm>
              <a:off x="981541" y="3173021"/>
              <a:ext cx="8887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20 GeV</a:t>
              </a:r>
              <a:endParaRPr lang="en-GB" dirty="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638E1426-AB3D-9C29-A93C-1F41359FE219}"/>
                </a:ext>
              </a:extLst>
            </p:cNvPr>
            <p:cNvSpPr txBox="1"/>
            <p:nvPr/>
          </p:nvSpPr>
          <p:spPr>
            <a:xfrm>
              <a:off x="6577121" y="1698315"/>
              <a:ext cx="21984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WP4: DR, TL, EC, BC</a:t>
              </a:r>
              <a:endParaRPr lang="en-GB" dirty="0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289C000-76FF-92CF-76F0-68D5F64E3753}"/>
                </a:ext>
              </a:extLst>
            </p:cNvPr>
            <p:cNvSpPr txBox="1"/>
            <p:nvPr/>
          </p:nvSpPr>
          <p:spPr>
            <a:xfrm>
              <a:off x="766864" y="1684744"/>
              <a:ext cx="2905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WP1: e-source, </a:t>
              </a:r>
              <a:r>
                <a:rPr lang="en-US" dirty="0" err="1"/>
                <a:t>linacs</a:t>
              </a:r>
              <a:r>
                <a:rPr lang="en-US" dirty="0"/>
                <a:t>, HEC</a:t>
              </a:r>
              <a:endParaRPr lang="en-GB" dirty="0"/>
            </a:p>
          </p:txBody>
        </p:sp>
        <p:cxnSp>
          <p:nvCxnSpPr>
            <p:cNvPr id="62" name="Connector: Elbow 61">
              <a:extLst>
                <a:ext uri="{FF2B5EF4-FFF2-40B4-BE49-F238E27FC236}">
                  <a16:creationId xmlns:a16="http://schemas.microsoft.com/office/drawing/2014/main" id="{835CEBCB-3DCA-66BE-BE65-33B8A8CF8E79}"/>
                </a:ext>
              </a:extLst>
            </p:cNvPr>
            <p:cNvCxnSpPr>
              <a:cxnSpLocks/>
            </p:cNvCxnSpPr>
            <p:nvPr/>
          </p:nvCxnSpPr>
          <p:spPr>
            <a:xfrm>
              <a:off x="5385642" y="2368459"/>
              <a:ext cx="177799" cy="159240"/>
            </a:xfrm>
            <a:prstGeom prst="bentConnector3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or: Elbow 67">
              <a:extLst>
                <a:ext uri="{FF2B5EF4-FFF2-40B4-BE49-F238E27FC236}">
                  <a16:creationId xmlns:a16="http://schemas.microsoft.com/office/drawing/2014/main" id="{070F7D8C-4353-CD33-DC23-60B5A728E128}"/>
                </a:ext>
              </a:extLst>
            </p:cNvPr>
            <p:cNvCxnSpPr>
              <a:cxnSpLocks/>
              <a:stCxn id="10" idx="3"/>
            </p:cNvCxnSpPr>
            <p:nvPr/>
          </p:nvCxnSpPr>
          <p:spPr>
            <a:xfrm flipV="1">
              <a:off x="5294923" y="2368459"/>
              <a:ext cx="179618" cy="153961"/>
            </a:xfrm>
            <a:prstGeom prst="bentConnector3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25D4B7C9-E2A1-BA5C-8AA6-4546E0156C3D}"/>
                </a:ext>
              </a:extLst>
            </p:cNvPr>
            <p:cNvSpPr/>
            <p:nvPr/>
          </p:nvSpPr>
          <p:spPr>
            <a:xfrm>
              <a:off x="4924491" y="2013465"/>
              <a:ext cx="413286" cy="695548"/>
            </a:xfrm>
            <a:prstGeom prst="rect">
              <a:avLst/>
            </a:prstGeom>
            <a:solidFill>
              <a:schemeClr val="accent1">
                <a:alpha val="16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194422B5-F28C-7E71-C53C-75DBBCCDE007}"/>
                </a:ext>
              </a:extLst>
            </p:cNvPr>
            <p:cNvSpPr txBox="1"/>
            <p:nvPr/>
          </p:nvSpPr>
          <p:spPr>
            <a:xfrm>
              <a:off x="4430195" y="1672816"/>
              <a:ext cx="22222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WP3: target, capture</a:t>
              </a:r>
              <a:endParaRPr lang="en-GB" dirty="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9B43CF1F-3EA2-6001-FE8B-7BAFC565D275}"/>
              </a:ext>
            </a:extLst>
          </p:cNvPr>
          <p:cNvSpPr txBox="1"/>
          <p:nvPr/>
        </p:nvSpPr>
        <p:spPr>
          <a:xfrm>
            <a:off x="3237469" y="2122878"/>
            <a:ext cx="12426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2.8 GHz, 1080m</a:t>
            </a:r>
            <a:endParaRPr lang="en-GB" sz="1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B5A2137-0F4E-2482-B3A6-C5CCE989074B}"/>
              </a:ext>
            </a:extLst>
          </p:cNvPr>
          <p:cNvSpPr txBox="1"/>
          <p:nvPr/>
        </p:nvSpPr>
        <p:spPr>
          <a:xfrm>
            <a:off x="3217230" y="1560885"/>
            <a:ext cx="11608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2.8 GHz, 215m</a:t>
            </a:r>
            <a:endParaRPr lang="en-GB" sz="12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599012D-9E31-CCB3-1E80-928EA1449665}"/>
              </a:ext>
            </a:extLst>
          </p:cNvPr>
          <p:cNvSpPr txBox="1"/>
          <p:nvPr/>
        </p:nvSpPr>
        <p:spPr>
          <a:xfrm>
            <a:off x="5255688" y="1565378"/>
            <a:ext cx="13116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2.0 GHz, 319m</a:t>
            </a:r>
            <a:endParaRPr lang="en-GB" sz="1200" dirty="0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872059F7-F797-1E19-16E7-EB3D640E30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3684604"/>
              </p:ext>
            </p:extLst>
          </p:nvPr>
        </p:nvGraphicFramePr>
        <p:xfrm>
          <a:off x="292605" y="3528016"/>
          <a:ext cx="11633672" cy="1432560"/>
        </p:xfrm>
        <a:graphic>
          <a:graphicData uri="http://schemas.openxmlformats.org/drawingml/2006/table">
            <a:tbl>
              <a:tblPr firstRow="1" bandRow="1"/>
              <a:tblGrid>
                <a:gridCol w="926595">
                  <a:extLst>
                    <a:ext uri="{9D8B030D-6E8A-4147-A177-3AD203B41FA5}">
                      <a16:colId xmlns:a16="http://schemas.microsoft.com/office/drawing/2014/main" val="3324495452"/>
                    </a:ext>
                  </a:extLst>
                </a:gridCol>
                <a:gridCol w="633663">
                  <a:extLst>
                    <a:ext uri="{9D8B030D-6E8A-4147-A177-3AD203B41FA5}">
                      <a16:colId xmlns:a16="http://schemas.microsoft.com/office/drawing/2014/main" val="1232723406"/>
                    </a:ext>
                  </a:extLst>
                </a:gridCol>
                <a:gridCol w="1058779">
                  <a:extLst>
                    <a:ext uri="{9D8B030D-6E8A-4147-A177-3AD203B41FA5}">
                      <a16:colId xmlns:a16="http://schemas.microsoft.com/office/drawing/2014/main" val="320406470"/>
                    </a:ext>
                  </a:extLst>
                </a:gridCol>
                <a:gridCol w="1494746">
                  <a:extLst>
                    <a:ext uri="{9D8B030D-6E8A-4147-A177-3AD203B41FA5}">
                      <a16:colId xmlns:a16="http://schemas.microsoft.com/office/drawing/2014/main" val="890892813"/>
                    </a:ext>
                  </a:extLst>
                </a:gridCol>
                <a:gridCol w="1545233">
                  <a:extLst>
                    <a:ext uri="{9D8B030D-6E8A-4147-A177-3AD203B41FA5}">
                      <a16:colId xmlns:a16="http://schemas.microsoft.com/office/drawing/2014/main" val="3724970818"/>
                    </a:ext>
                  </a:extLst>
                </a:gridCol>
                <a:gridCol w="1090863">
                  <a:extLst>
                    <a:ext uri="{9D8B030D-6E8A-4147-A177-3AD203B41FA5}">
                      <a16:colId xmlns:a16="http://schemas.microsoft.com/office/drawing/2014/main" val="1121526114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3435108758"/>
                    </a:ext>
                  </a:extLst>
                </a:gridCol>
                <a:gridCol w="1740569">
                  <a:extLst>
                    <a:ext uri="{9D8B030D-6E8A-4147-A177-3AD203B41FA5}">
                      <a16:colId xmlns:a16="http://schemas.microsoft.com/office/drawing/2014/main" val="1930590347"/>
                    </a:ext>
                  </a:extLst>
                </a:gridCol>
                <a:gridCol w="2076424">
                  <a:extLst>
                    <a:ext uri="{9D8B030D-6E8A-4147-A177-3AD203B41FA5}">
                      <a16:colId xmlns:a16="http://schemas.microsoft.com/office/drawing/2014/main" val="3966742507"/>
                    </a:ext>
                  </a:extLst>
                </a:gridCol>
              </a:tblGrid>
              <a:tr h="2882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Linac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&lt;a/λ&gt;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Bunch</a:t>
                      </a:r>
                      <a:r>
                        <a:rPr lang="de-CH" sz="14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 Charge [</a:t>
                      </a:r>
                      <a:r>
                        <a:rPr lang="de-CH" sz="1400" b="1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nC</a:t>
                      </a:r>
                      <a:r>
                        <a:rPr lang="de-CH" sz="14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b="1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Kly</a:t>
                      </a:r>
                      <a:r>
                        <a:rPr lang="de-CH" sz="14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. power per </a:t>
                      </a:r>
                      <a:r>
                        <a:rPr lang="de-CH" sz="1400" b="1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structure</a:t>
                      </a:r>
                      <a:r>
                        <a:rPr lang="de-CH" sz="14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 [MW]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baseline="0" dirty="0" err="1">
                          <a:latin typeface="Calibri" panose="020F0502020204030204" pitchFamily="34" charset="0"/>
                        </a:rPr>
                        <a:t>Loaded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 acc. </a:t>
                      </a:r>
                      <a:r>
                        <a:rPr lang="de-CH" sz="1400" baseline="0" dirty="0" err="1">
                          <a:latin typeface="Calibri" panose="020F0502020204030204" pitchFamily="34" charset="0"/>
                        </a:rPr>
                        <a:t>gradients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 [MV/m]</a:t>
                      </a:r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Nb</a:t>
                      </a:r>
                      <a:r>
                        <a:rPr lang="de-CH" sz="1400" b="1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. </a:t>
                      </a:r>
                      <a:r>
                        <a:rPr lang="de-CH" sz="1400" b="1" baseline="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modules</a:t>
                      </a:r>
                      <a:endParaRPr lang="de-CH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Linac </a:t>
                      </a:r>
                      <a:r>
                        <a:rPr lang="de-CH" sz="1400" baseline="0" dirty="0" err="1">
                          <a:latin typeface="Calibri" panose="020F0502020204030204" pitchFamily="34" charset="0"/>
                        </a:rPr>
                        <a:t>lengths</a:t>
                      </a:r>
                      <a:r>
                        <a:rPr lang="de-CH" sz="140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[m]</a:t>
                      </a:r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Oper. power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CH" sz="1400" baseline="0" dirty="0" err="1">
                          <a:latin typeface="Calibri" panose="020F0502020204030204" pitchFamily="34" charset="0"/>
                        </a:rPr>
                        <a:t>consumptions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CH" sz="140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[MW]</a:t>
                      </a:r>
                      <a:endParaRPr lang="de-CH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Max. power</a:t>
                      </a:r>
                      <a:r>
                        <a:rPr lang="de-CH" sz="1400" b="1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CH" sz="1400" b="1" baseline="0" dirty="0" err="1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consumptions</a:t>
                      </a:r>
                      <a:r>
                        <a:rPr lang="de-CH" sz="1400" b="1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 [MW]</a:t>
                      </a:r>
                      <a:endParaRPr lang="de-CH" sz="1400" b="1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431053"/>
                  </a:ext>
                </a:extLst>
              </a:tr>
              <a:tr h="2041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e-linac *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0.15</a:t>
                      </a:r>
                      <a:endParaRPr lang="de-CH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14.2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19.5</a:t>
                      </a:r>
                      <a:endParaRPr lang="de-CH" sz="1400" baseline="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14+1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215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213710"/>
                  </a:ext>
                </a:extLst>
              </a:tr>
              <a:tr h="2041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p-linac**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15.4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13.3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319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0172437"/>
                  </a:ext>
                </a:extLst>
              </a:tr>
              <a:tr h="2041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baseline="0" dirty="0">
                          <a:latin typeface="Calibri" panose="020F0502020204030204" pitchFamily="34" charset="0"/>
                        </a:rPr>
                        <a:t>HE-linac *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0.12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14.2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21.1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1080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9.5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400" dirty="0">
                          <a:latin typeface="Calibri" panose="020F0502020204030204" pitchFamily="34" charset="0"/>
                        </a:rPr>
                        <a:t>11.5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CA0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396912"/>
                  </a:ext>
                </a:extLst>
              </a:tr>
            </a:tbl>
          </a:graphicData>
        </a:graphic>
      </p:graphicFrame>
      <p:sp>
        <p:nvSpPr>
          <p:cNvPr id="15" name="Title 2">
            <a:extLst>
              <a:ext uri="{FF2B5EF4-FFF2-40B4-BE49-F238E27FC236}">
                <a16:creationId xmlns:a16="http://schemas.microsoft.com/office/drawing/2014/main" id="{24D8DB75-71FD-0960-C4D4-5F3D37D7D1E0}"/>
              </a:ext>
            </a:extLst>
          </p:cNvPr>
          <p:cNvSpPr txBox="1">
            <a:spLocks/>
          </p:cNvSpPr>
          <p:nvPr/>
        </p:nvSpPr>
        <p:spPr bwMode="auto">
          <a:xfrm>
            <a:off x="70822" y="3004736"/>
            <a:ext cx="12192000" cy="554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500" b="0" i="0" u="none" strike="noStrike" kern="1000" cap="none" spc="0" normalizeH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</a:rPr>
              <a:t>Max. Klystron Power: </a:t>
            </a:r>
            <a:r>
              <a:rPr lang="en-US" dirty="0">
                <a:latin typeface="Georgia"/>
              </a:rPr>
              <a:t>80 MW, Operating Klystron Power: 64 MW i.e. 20 % Margin</a:t>
            </a:r>
            <a:endParaRPr kumimoji="0" lang="de-CH" sz="2500" b="0" i="0" u="none" strike="noStrike" kern="10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eorgia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441F4BB-C20E-AE56-3A04-43417E397F3E}"/>
              </a:ext>
            </a:extLst>
          </p:cNvPr>
          <p:cNvSpPr txBox="1"/>
          <p:nvPr/>
        </p:nvSpPr>
        <p:spPr>
          <a:xfrm>
            <a:off x="296641" y="4960576"/>
            <a:ext cx="115401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1800" b="0" i="0" u="none" strike="noStrike" kern="1000" cap="none" spc="0" normalizeH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</a:rPr>
              <a:t>* 3 µs RF pulse length, 6 µs HV pulse length</a:t>
            </a:r>
          </a:p>
          <a:p>
            <a:r>
              <a:rPr kumimoji="0" lang="en-US" sz="1800" b="0" i="0" u="none" strike="noStrike" kern="1000" cap="none" spc="0" normalizeH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</a:rPr>
              <a:t>Assumes 25 m WR284 waveguide system length for one RF module</a:t>
            </a:r>
            <a:endParaRPr lang="en-US" kern="1000" dirty="0">
              <a:solidFill>
                <a:srgbClr val="686868"/>
              </a:solidFill>
              <a:latin typeface="Georgia"/>
            </a:endParaRPr>
          </a:p>
          <a:p>
            <a:r>
              <a:rPr kumimoji="0" lang="en-US" sz="1800" b="0" i="0" u="none" strike="noStrike" kern="1000" cap="none" spc="0" normalizeH="0" noProof="0" dirty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</a:rPr>
              <a:t>** 5 µs RF pulse length, 8 µs HV pulse length, </a:t>
            </a:r>
            <a:endParaRPr lang="en-US" kern="1000" dirty="0">
              <a:solidFill>
                <a:srgbClr val="686868"/>
              </a:solidFill>
              <a:latin typeface="Georgia"/>
            </a:endParaRPr>
          </a:p>
          <a:p>
            <a:r>
              <a:rPr lang="en-US" kern="1000" dirty="0">
                <a:solidFill>
                  <a:srgbClr val="686868"/>
                </a:solidFill>
                <a:latin typeface="Georgia"/>
              </a:rPr>
              <a:t>Assumes 25 m WR510 waveguide system length for one RF module</a:t>
            </a:r>
          </a:p>
          <a:p>
            <a:r>
              <a:rPr lang="en-US" kern="1000" dirty="0">
                <a:solidFill>
                  <a:srgbClr val="686868"/>
                </a:solidFill>
                <a:latin typeface="Georgia"/>
              </a:rPr>
              <a:t>Assumes 6 structures (2 modules) for Capt. </a:t>
            </a:r>
            <a:r>
              <a:rPr lang="en-US" kern="1000" dirty="0" err="1">
                <a:solidFill>
                  <a:srgbClr val="686868"/>
                </a:solidFill>
                <a:latin typeface="Georgia"/>
              </a:rPr>
              <a:t>Linac</a:t>
            </a:r>
            <a:r>
              <a:rPr lang="en-US" kern="1000" dirty="0">
                <a:solidFill>
                  <a:srgbClr val="686868"/>
                </a:solidFill>
                <a:latin typeface="Georgia"/>
              </a:rPr>
              <a:t>, 20 structures (5 modules) for S1 </a:t>
            </a:r>
            <a:r>
              <a:rPr lang="en-US" kern="1000" dirty="0" err="1">
                <a:solidFill>
                  <a:srgbClr val="686868"/>
                </a:solidFill>
                <a:latin typeface="Georgia"/>
              </a:rPr>
              <a:t>Linac</a:t>
            </a:r>
            <a:r>
              <a:rPr lang="en-US" kern="1000" dirty="0">
                <a:solidFill>
                  <a:srgbClr val="686868"/>
                </a:solidFill>
                <a:latin typeface="Georgia"/>
              </a:rPr>
              <a:t> and 260 solenoids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726569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55A7010-3CAD-C5D1-6E5C-7421B0182984}"/>
              </a:ext>
            </a:extLst>
          </p:cNvPr>
          <p:cNvGraphicFramePr>
            <a:graphicFrameLocks noGrp="1"/>
          </p:cNvGraphicFramePr>
          <p:nvPr/>
        </p:nvGraphicFramePr>
        <p:xfrm>
          <a:off x="1483603" y="890077"/>
          <a:ext cx="9224794" cy="5542841"/>
        </p:xfrm>
        <a:graphic>
          <a:graphicData uri="http://schemas.openxmlformats.org/drawingml/2006/table">
            <a:tbl>
              <a:tblPr firstRow="1" bandRow="1">
                <a:effectLst/>
                <a:tableStyleId>{00A15C55-8517-42AA-B614-E9B94910E393}</a:tableStyleId>
              </a:tblPr>
              <a:tblGrid>
                <a:gridCol w="25488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83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18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857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0182"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de-DE" sz="1200" dirty="0">
                        <a:solidFill>
                          <a:srgbClr val="FF0000"/>
                        </a:solidFill>
                      </a:endParaRPr>
                    </a:p>
                    <a:p>
                      <a:pPr lvl="0"/>
                      <a:endParaRPr lang="en-CH" sz="1200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120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200">
                          <a:solidFill>
                            <a:srgbClr val="FFFFFF"/>
                          </a:solidFill>
                        </a:rPr>
                        <a:t>HE-linac</a:t>
                      </a:r>
                      <a:endParaRPr lang="de-DE" sz="1200">
                        <a:solidFill>
                          <a:srgbClr val="FFFFFF"/>
                        </a:solidFill>
                      </a:endParaRPr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</a:rPr>
                        <a:t>E-</a:t>
                      </a:r>
                      <a:r>
                        <a:rPr lang="en-US" sz="1200" dirty="0" err="1">
                          <a:solidFill>
                            <a:srgbClr val="FFFFFF"/>
                          </a:solidFill>
                        </a:rPr>
                        <a:t>linac</a:t>
                      </a:r>
                      <a:endParaRPr lang="de-DE" sz="1200" dirty="0">
                        <a:solidFill>
                          <a:srgbClr val="FFFFFF"/>
                        </a:solidFill>
                      </a:endParaRPr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de-DE" sz="1200" dirty="0">
                        <a:solidFill>
                          <a:srgbClr val="FFFFFF"/>
                        </a:solidFill>
                      </a:endParaRPr>
                    </a:p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200" dirty="0">
                          <a:solidFill>
                            <a:srgbClr val="FFFFFF"/>
                          </a:solidFill>
                        </a:rPr>
                        <a:t>P-</a:t>
                      </a:r>
                      <a:r>
                        <a:rPr lang="de-DE" sz="1200" dirty="0" err="1">
                          <a:solidFill>
                            <a:srgbClr val="FFFFFF"/>
                          </a:solidFill>
                        </a:rPr>
                        <a:t>linac</a:t>
                      </a:r>
                      <a:endParaRPr lang="de-DE" sz="1200" dirty="0">
                        <a:solidFill>
                          <a:srgbClr val="FFFFFF"/>
                        </a:solidFill>
                      </a:endParaRPr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423"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Frequency [GHz]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2.8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2.8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 dirty="0"/>
                        <a:t>2</a:t>
                      </a:r>
                      <a:endParaRPr lang="en-CH" sz="1100" b="1" dirty="0"/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423"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Avg. Aperture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0.12</a:t>
                      </a:r>
                      <a:r>
                        <a:rPr lang="el-GR" sz="1100" b="1"/>
                        <a:t>λ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0.15</a:t>
                      </a:r>
                      <a:r>
                        <a:rPr lang="el-GR" sz="1100" b="1"/>
                        <a:t>λ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0.2</a:t>
                      </a:r>
                      <a:r>
                        <a:rPr lang="el-GR" sz="1100" b="1"/>
                        <a:t>λ</a:t>
                      </a:r>
                      <a:endParaRPr lang="en-CH" sz="1100" b="1"/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423"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Entr., exit aperture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14.85 mm, 10.85 mm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17.13 mm, 14.99 mm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30 mm, 30 mm</a:t>
                      </a:r>
                      <a:endParaRPr lang="en-CH" sz="1100" b="1"/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423"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/>
                        <a:t>Iris thickness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100" b="1"/>
                        <a:t>2.84 mm</a:t>
                      </a:r>
                      <a:r>
                        <a:rPr lang="tr-TR" sz="1100" b="1"/>
                        <a:t> → </a:t>
                      </a:r>
                      <a:r>
                        <a:rPr lang="en-US" sz="1100" b="1"/>
                        <a:t>4.04</a:t>
                      </a:r>
                      <a:r>
                        <a:rPr lang="de-DE" sz="1100" b="1"/>
                        <a:t> mm</a:t>
                      </a:r>
                      <a:r>
                        <a:rPr lang="tr-TR" sz="1100" b="1"/>
                        <a:t> 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100" b="1"/>
                        <a:t>10.4 mm</a:t>
                      </a:r>
                      <a:r>
                        <a:rPr lang="tr-TR" sz="1100" b="1"/>
                        <a:t> → </a:t>
                      </a:r>
                      <a:r>
                        <a:rPr lang="en-US" sz="1100" b="1"/>
                        <a:t>13.7</a:t>
                      </a:r>
                      <a:r>
                        <a:rPr lang="de-DE" sz="1100" b="1"/>
                        <a:t> mm</a:t>
                      </a:r>
                      <a:r>
                        <a:rPr lang="tr-TR" sz="1100" b="1"/>
                        <a:t> 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100" b="1"/>
                        <a:t>14.3 mm</a:t>
                      </a:r>
                      <a:r>
                        <a:rPr lang="tr-TR" sz="1100" b="1"/>
                        <a:t> → </a:t>
                      </a:r>
                      <a:r>
                        <a:rPr lang="en-US" sz="1100" b="1"/>
                        <a:t>20</a:t>
                      </a:r>
                      <a:r>
                        <a:rPr lang="de-DE" sz="1100" b="1"/>
                        <a:t> mm</a:t>
                      </a:r>
                      <a:r>
                        <a:rPr lang="tr-TR" sz="1100" b="1"/>
                        <a:t> </a:t>
                      </a:r>
                      <a:endParaRPr lang="en-CH" sz="1100" b="1"/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423"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/>
                        <a:t>Vg (% c)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tr-TR" sz="1100" b="1" dirty="0"/>
                        <a:t>3.</a:t>
                      </a:r>
                      <a:r>
                        <a:rPr lang="en-US" sz="1100" b="1" dirty="0"/>
                        <a:t>92</a:t>
                      </a:r>
                      <a:r>
                        <a:rPr lang="tr-TR" sz="1100" b="1" dirty="0"/>
                        <a:t> → 1.</a:t>
                      </a:r>
                      <a:r>
                        <a:rPr lang="en-US" sz="1100" b="1" dirty="0"/>
                        <a:t>25</a:t>
                      </a:r>
                      <a:endParaRPr lang="en-CH" sz="1100" b="1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3.14</a:t>
                      </a:r>
                      <a:r>
                        <a:rPr lang="tr-TR" sz="1100" b="1"/>
                        <a:t>→ 1.</a:t>
                      </a:r>
                      <a:r>
                        <a:rPr lang="en-US" sz="1100" b="1"/>
                        <a:t>38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2.58 </a:t>
                      </a:r>
                      <a:r>
                        <a:rPr lang="tr-TR" sz="1100" b="1"/>
                        <a:t>→ </a:t>
                      </a:r>
                      <a:r>
                        <a:rPr lang="en-US" sz="1100" b="1"/>
                        <a:t>1.92</a:t>
                      </a:r>
                      <a:endParaRPr lang="en-CH" sz="1100" b="1"/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423"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/>
                        <a:t>r/Q (kOhm/m)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3.63</a:t>
                      </a:r>
                      <a:r>
                        <a:rPr lang="tr-TR" sz="1100" b="1"/>
                        <a:t> → 4.</a:t>
                      </a:r>
                      <a:r>
                        <a:rPr lang="en-US" sz="1100" b="1"/>
                        <a:t>38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3.28</a:t>
                      </a:r>
                      <a:r>
                        <a:rPr lang="tr-TR" sz="1100" b="1"/>
                        <a:t> → </a:t>
                      </a:r>
                      <a:r>
                        <a:rPr lang="en-US" sz="1100" b="1"/>
                        <a:t>3.67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1.49</a:t>
                      </a:r>
                      <a:r>
                        <a:rPr lang="tr-TR" sz="1100" b="1"/>
                        <a:t> → </a:t>
                      </a:r>
                      <a:r>
                        <a:rPr lang="en-US" sz="1100" b="1"/>
                        <a:t>1.52</a:t>
                      </a:r>
                      <a:endParaRPr lang="en-CH" sz="1100" b="1"/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423"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/>
                        <a:t>Q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tr-TR" sz="1100" b="1"/>
                        <a:t>16</a:t>
                      </a:r>
                      <a:r>
                        <a:rPr lang="en-US" sz="1100" b="1"/>
                        <a:t>571 </a:t>
                      </a:r>
                      <a:r>
                        <a:rPr lang="tr-TR" sz="1100" b="1"/>
                        <a:t>→ 1</a:t>
                      </a:r>
                      <a:r>
                        <a:rPr lang="en-US" sz="1100" b="1"/>
                        <a:t>6039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14599 </a:t>
                      </a:r>
                      <a:r>
                        <a:rPr lang="tr-TR" sz="1100" b="1"/>
                        <a:t>→ </a:t>
                      </a:r>
                      <a:r>
                        <a:rPr lang="en-US" sz="1100" b="1"/>
                        <a:t>13668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20977 </a:t>
                      </a:r>
                      <a:r>
                        <a:rPr lang="tr-TR" sz="1100" b="1"/>
                        <a:t>→ </a:t>
                      </a:r>
                      <a:r>
                        <a:rPr lang="en-US" sz="1100" b="1"/>
                        <a:t>19102</a:t>
                      </a:r>
                      <a:endParaRPr lang="en-CH" sz="1100" b="1"/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8423"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/>
                        <a:t>Structure Length [m]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3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3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3</a:t>
                      </a:r>
                      <a:endParaRPr lang="en-CH" sz="1100" b="1"/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 dirty="0"/>
                        <a:t>Filling time</a:t>
                      </a:r>
                      <a:endParaRPr lang="en-CH" sz="1100" b="1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100" b="1"/>
                        <a:t>4</a:t>
                      </a:r>
                      <a:r>
                        <a:rPr lang="en-US" sz="1100" b="1"/>
                        <a:t>60</a:t>
                      </a:r>
                      <a:r>
                        <a:rPr lang="de-DE" sz="1100" b="1"/>
                        <a:t> ns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100" b="1"/>
                        <a:t>4</a:t>
                      </a:r>
                      <a:r>
                        <a:rPr lang="en-US" sz="1100" b="1"/>
                        <a:t>86</a:t>
                      </a:r>
                      <a:r>
                        <a:rPr lang="de-DE" sz="1100" b="1"/>
                        <a:t> ns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100" b="1"/>
                        <a:t>4</a:t>
                      </a:r>
                      <a:r>
                        <a:rPr lang="en-US" sz="1100" b="1"/>
                        <a:t>47</a:t>
                      </a:r>
                      <a:r>
                        <a:rPr lang="de-DE" sz="1100" b="1"/>
                        <a:t> ns</a:t>
                      </a:r>
                      <a:endParaRPr lang="en-CH" sz="1100" b="1"/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/>
                        <a:t>SLED coupling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CH" sz="1100" b="1"/>
                        <a:t>1</a:t>
                      </a:r>
                      <a:r>
                        <a:rPr lang="en-US" sz="1100" b="1"/>
                        <a:t>5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CH" sz="1100" b="1"/>
                        <a:t>1</a:t>
                      </a:r>
                      <a:r>
                        <a:rPr lang="en-US" sz="1100" b="1"/>
                        <a:t>5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CH" sz="1100" b="1"/>
                        <a:t>1</a:t>
                      </a:r>
                      <a:r>
                        <a:rPr lang="en-US" sz="1100" b="1"/>
                        <a:t>7</a:t>
                      </a:r>
                      <a:endParaRPr lang="en-CH" sz="1100" b="1"/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 dirty="0"/>
                        <a:t>Eff. shunt impedance </a:t>
                      </a:r>
                      <a:endParaRPr lang="en-CH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100" b="1" dirty="0"/>
                        <a:t>102 .25 M</a:t>
                      </a:r>
                      <a:r>
                        <a:rPr lang="el-GR" sz="1100" b="1" dirty="0"/>
                        <a:t>Ω/</a:t>
                      </a:r>
                      <a:r>
                        <a:rPr lang="de-DE" sz="1100" b="1" dirty="0"/>
                        <a:t>m </a:t>
                      </a:r>
                      <a:endParaRPr lang="en-CH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100" b="1" dirty="0"/>
                        <a:t>87.17  M</a:t>
                      </a:r>
                      <a:r>
                        <a:rPr lang="el-GR" sz="1100" b="1" dirty="0"/>
                        <a:t>Ω/</a:t>
                      </a:r>
                      <a:r>
                        <a:rPr lang="de-DE" sz="1100" b="1" dirty="0"/>
                        <a:t>m </a:t>
                      </a:r>
                      <a:endParaRPr lang="en-CH" sz="1100" b="1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100" b="1" dirty="0"/>
                        <a:t>38.73 M</a:t>
                      </a:r>
                      <a:r>
                        <a:rPr lang="el-GR" sz="1100" b="1" dirty="0"/>
                        <a:t>Ω/</a:t>
                      </a:r>
                      <a:r>
                        <a:rPr lang="de-DE" sz="1100" b="1" dirty="0"/>
                        <a:t>m </a:t>
                      </a:r>
                      <a:endParaRPr lang="en-CH" sz="1100" b="1" dirty="0"/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lvl="0" algn="ctr"/>
                      <a:r>
                        <a:rPr lang="en-CH" sz="1100" b="1"/>
                        <a:t>Repetition rate [Hz]</a:t>
                      </a:r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tr-TR" sz="1100" b="1">
                          <a:solidFill>
                            <a:srgbClr val="000000"/>
                          </a:solidFill>
                        </a:rPr>
                        <a:t>100</a:t>
                      </a:r>
                      <a:endParaRPr lang="en-CH" sz="1100" b="1">
                        <a:solidFill>
                          <a:srgbClr val="000000"/>
                        </a:solidFill>
                      </a:endParaRP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tr-TR" sz="1100" b="1" dirty="0">
                          <a:solidFill>
                            <a:srgbClr val="000000"/>
                          </a:solidFill>
                        </a:rPr>
                        <a:t>100</a:t>
                      </a:r>
                      <a:endParaRPr lang="en-CH" sz="11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tr-TR" sz="1100" b="1" dirty="0">
                          <a:solidFill>
                            <a:srgbClr val="000000"/>
                          </a:solidFill>
                        </a:rPr>
                        <a:t>100</a:t>
                      </a:r>
                      <a:endParaRPr lang="en-CH" sz="11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 dirty="0"/>
                        <a:t>Klystron power per structure </a:t>
                      </a:r>
                      <a:endParaRPr lang="en-CH" sz="1100" b="1" dirty="0"/>
                    </a:p>
                    <a:p>
                      <a:pPr lvl="0" algn="ctr"/>
                      <a:endParaRPr lang="en-CH" sz="1100" b="1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tr-TR" sz="1100" b="1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14.2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MW</a:t>
                      </a: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tr-TR" sz="1100" b="1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14.2 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MW</a:t>
                      </a: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tr-TR" sz="1100" b="1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15.4 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MW</a:t>
                      </a: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2861">
                <a:tc>
                  <a:txBody>
                    <a:bodyPr/>
                    <a:lstStyle/>
                    <a:p>
                      <a:pPr lvl="0" algn="ctr"/>
                      <a:r>
                        <a:rPr lang="tr-TR" sz="1100" b="1"/>
                        <a:t>Average Structure Input Power</a:t>
                      </a:r>
                      <a:endParaRPr lang="en-CH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3.72</a:t>
                      </a:r>
                      <a:r>
                        <a:rPr lang="tr-TR" sz="1100" b="1" dirty="0">
                          <a:solidFill>
                            <a:srgbClr val="000000"/>
                          </a:solidFill>
                        </a:rPr>
                        <a:t> kW</a:t>
                      </a: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3.76 </a:t>
                      </a:r>
                      <a:r>
                        <a:rPr lang="tr-TR" sz="1100" b="1" dirty="0">
                          <a:solidFill>
                            <a:srgbClr val="000000"/>
                          </a:solidFill>
                        </a:rPr>
                        <a:t>kW</a:t>
                      </a: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3.68</a:t>
                      </a:r>
                      <a:r>
                        <a:rPr lang="tr-TR" sz="1100" b="1" dirty="0">
                          <a:solidFill>
                            <a:srgbClr val="000000"/>
                          </a:solidFill>
                        </a:rPr>
                        <a:t> kW</a:t>
                      </a: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6743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1430" marR="91430">
                    <a:blipFill>
                      <a:blip r:embed="rId2"/>
                      <a:stretch>
                        <a:fillRect l="-239" t="-1252459" r="-263158" b="-149180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22 MV/m</a:t>
                      </a:r>
                      <a:endParaRPr lang="en-CH" sz="11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20.3 MV/m</a:t>
                      </a:r>
                      <a:endParaRPr lang="en-CH" sz="11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14.1 MV/m</a:t>
                      </a:r>
                      <a:endParaRPr lang="en-CH" sz="11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E</a:t>
                      </a:r>
                      <a:r>
                        <a:rPr lang="en-US" sz="1100" b="1" baseline="-25000"/>
                        <a:t>max</a:t>
                      </a:r>
                      <a:r>
                        <a:rPr lang="en-US" sz="1100" b="1" baseline="0"/>
                        <a:t> (instant.)</a:t>
                      </a:r>
                      <a:endParaRPr lang="tr-TR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73 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MV/m</a:t>
                      </a: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77 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MV/m</a:t>
                      </a: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55 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MV/m</a:t>
                      </a: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2861"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/>
                        <a:t>S</a:t>
                      </a:r>
                      <a:r>
                        <a:rPr lang="en-US" sz="1100" b="1" baseline="-25000"/>
                        <a:t>c,max </a:t>
                      </a:r>
                      <a:r>
                        <a:rPr lang="en-US" sz="1100" b="1" baseline="0"/>
                        <a:t> (instant.)</a:t>
                      </a:r>
                      <a:endParaRPr lang="tr-TR" sz="1100" b="1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501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 mW/</a:t>
                      </a:r>
                      <a:r>
                        <a:rPr lang="el-GR" sz="1100" b="1" dirty="0">
                          <a:solidFill>
                            <a:srgbClr val="000000"/>
                          </a:solidFill>
                        </a:rPr>
                        <a:t>μ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m²</a:t>
                      </a: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453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 mW/</a:t>
                      </a:r>
                      <a:r>
                        <a:rPr lang="el-GR" sz="1100" b="1" dirty="0">
                          <a:solidFill>
                            <a:srgbClr val="000000"/>
                          </a:solidFill>
                        </a:rPr>
                        <a:t>μ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m²</a:t>
                      </a: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298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 mW/</a:t>
                      </a:r>
                      <a:r>
                        <a:rPr lang="el-GR" sz="1100" b="1" dirty="0">
                          <a:solidFill>
                            <a:srgbClr val="000000"/>
                          </a:solidFill>
                        </a:rPr>
                        <a:t>μ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m²</a:t>
                      </a:r>
                    </a:p>
                  </a:txBody>
                  <a:tcPr marL="91430" marR="91430">
                    <a:solidFill>
                      <a:srgbClr val="E59E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3075" name="TextBox 3">
            <a:extLst>
              <a:ext uri="{FF2B5EF4-FFF2-40B4-BE49-F238E27FC236}">
                <a16:creationId xmlns:a16="http://schemas.microsoft.com/office/drawing/2014/main" id="{459931F9-6D62-96E3-8361-0D04186364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4313" y="98425"/>
            <a:ext cx="2940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u="sng" dirty="0">
                <a:solidFill>
                  <a:srgbClr val="FF0000"/>
                </a:solidFill>
              </a:rPr>
              <a:t>Acc. Structure parameters</a:t>
            </a:r>
            <a:endParaRPr lang="en-GB" altLang="en-US" sz="1800" b="1" u="sng" dirty="0">
              <a:solidFill>
                <a:srgbClr val="FF0000"/>
              </a:solidFill>
            </a:endParaRPr>
          </a:p>
        </p:txBody>
      </p:sp>
      <p:sp>
        <p:nvSpPr>
          <p:cNvPr id="3076" name="TextBox 4">
            <a:extLst>
              <a:ext uri="{FF2B5EF4-FFF2-40B4-BE49-F238E27FC236}">
                <a16:creationId xmlns:a16="http://schemas.microsoft.com/office/drawing/2014/main" id="{A0DDBE58-6924-2F56-C918-F271408A25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4313" y="400050"/>
            <a:ext cx="9017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/>
              <a:t>Structure parameters are calculated for the </a:t>
            </a:r>
            <a:r>
              <a:rPr lang="en-US" altLang="en-US" sz="1800">
                <a:solidFill>
                  <a:srgbClr val="FF0000"/>
                </a:solidFill>
              </a:rPr>
              <a:t>single bunch </a:t>
            </a:r>
            <a:r>
              <a:rPr lang="en-US" altLang="en-US" sz="1800"/>
              <a:t>case.</a:t>
            </a:r>
            <a:endParaRPr lang="en-GB" altLang="en-US" sz="180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5F76759-222A-BD83-81C5-ED7B7681DC16}"/>
              </a:ext>
            </a:extLst>
          </p:cNvPr>
          <p:cNvSpPr/>
          <p:nvPr/>
        </p:nvSpPr>
        <p:spPr>
          <a:xfrm>
            <a:off x="1483604" y="5526505"/>
            <a:ext cx="9224794" cy="3689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44820D7-75BA-2B1E-CA1F-2A4CEFB93F09}"/>
              </a:ext>
            </a:extLst>
          </p:cNvPr>
          <p:cNvGraphicFramePr>
            <a:graphicFrameLocks noGrp="1"/>
          </p:cNvGraphicFramePr>
          <p:nvPr/>
        </p:nvGraphicFramePr>
        <p:xfrm>
          <a:off x="1481631" y="2213552"/>
          <a:ext cx="9228738" cy="2078528"/>
        </p:xfrm>
        <a:graphic>
          <a:graphicData uri="http://schemas.openxmlformats.org/drawingml/2006/table">
            <a:tbl>
              <a:tblPr firstRow="1" bandRow="1">
                <a:effectLst/>
                <a:tableStyleId>{00A15C55-8517-42AA-B614-E9B94910E393}</a:tableStyleId>
              </a:tblPr>
              <a:tblGrid>
                <a:gridCol w="26093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7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32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68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67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997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9136"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de-DE" sz="1200" dirty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4921" marB="44921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</a:rPr>
                        <a:t>HE-</a:t>
                      </a:r>
                      <a:r>
                        <a:rPr lang="en-US" sz="1200" dirty="0" err="1">
                          <a:solidFill>
                            <a:srgbClr val="FFFFFF"/>
                          </a:solidFill>
                        </a:rPr>
                        <a:t>linac</a:t>
                      </a:r>
                      <a:endParaRPr lang="de-DE" sz="1200" dirty="0">
                        <a:solidFill>
                          <a:srgbClr val="FFFFFF"/>
                        </a:solidFill>
                      </a:endParaRPr>
                    </a:p>
                  </a:txBody>
                  <a:tcPr marL="91430" marR="91430" marT="44921" marB="44921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200" dirty="0">
                          <a:solidFill>
                            <a:srgbClr val="FFFFFF"/>
                          </a:solidFill>
                        </a:rPr>
                        <a:t>E-</a:t>
                      </a:r>
                      <a:r>
                        <a:rPr lang="en-US" sz="1200" dirty="0" err="1">
                          <a:solidFill>
                            <a:srgbClr val="FFFFFF"/>
                          </a:solidFill>
                        </a:rPr>
                        <a:t>linac</a:t>
                      </a:r>
                      <a:endParaRPr lang="de-DE" sz="1200" dirty="0">
                        <a:solidFill>
                          <a:srgbClr val="FFFFFF"/>
                        </a:solidFill>
                      </a:endParaRPr>
                    </a:p>
                  </a:txBody>
                  <a:tcPr marL="91430" marR="91430" marT="44921" marB="44921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200" dirty="0">
                          <a:solidFill>
                            <a:srgbClr val="FFFFFF"/>
                          </a:solidFill>
                        </a:rPr>
                        <a:t>P-</a:t>
                      </a:r>
                      <a:r>
                        <a:rPr lang="de-DE" sz="1200" dirty="0" err="1">
                          <a:solidFill>
                            <a:srgbClr val="FFFFFF"/>
                          </a:solidFill>
                        </a:rPr>
                        <a:t>linac</a:t>
                      </a:r>
                      <a:endParaRPr lang="de-DE" sz="1200" dirty="0">
                        <a:solidFill>
                          <a:srgbClr val="FFFFFF"/>
                        </a:solidFill>
                      </a:endParaRPr>
                    </a:p>
                  </a:txBody>
                  <a:tcPr marL="91430" marR="91430" marT="44921" marB="44921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1430" marR="91430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8898"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 dirty="0"/>
                        <a:t>Eff. shunt impedance </a:t>
                      </a:r>
                      <a:r>
                        <a:rPr lang="en-US" sz="1100" b="1" dirty="0">
                          <a:solidFill>
                            <a:srgbClr val="FF0000"/>
                          </a:solidFill>
                        </a:rPr>
                        <a:t>(Four bunches) </a:t>
                      </a:r>
                      <a:endParaRPr lang="en-CH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4921" marB="44921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100" b="1" dirty="0"/>
                        <a:t>95.65  M</a:t>
                      </a:r>
                      <a:r>
                        <a:rPr lang="el-GR" sz="1100" b="1" dirty="0"/>
                        <a:t>Ω/</a:t>
                      </a:r>
                      <a:r>
                        <a:rPr lang="de-DE" sz="1100" b="1" dirty="0"/>
                        <a:t>m </a:t>
                      </a:r>
                      <a:endParaRPr lang="en-CH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4921" marB="44921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100" b="1" dirty="0"/>
                        <a:t>81.69  M</a:t>
                      </a:r>
                      <a:r>
                        <a:rPr lang="el-GR" sz="1100" b="1" dirty="0"/>
                        <a:t>Ω/</a:t>
                      </a:r>
                      <a:r>
                        <a:rPr lang="de-DE" sz="1100" b="1" dirty="0"/>
                        <a:t>m </a:t>
                      </a:r>
                      <a:endParaRPr lang="en-CH" sz="1100" b="1" dirty="0"/>
                    </a:p>
                  </a:txBody>
                  <a:tcPr marL="91430" marR="91430" marT="44921" marB="44921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de-DE" sz="1100" b="1" dirty="0"/>
                        <a:t>36 M</a:t>
                      </a:r>
                      <a:r>
                        <a:rPr lang="el-GR" sz="1100" b="1" dirty="0"/>
                        <a:t>Ω/</a:t>
                      </a:r>
                      <a:r>
                        <a:rPr lang="de-DE" sz="1100" b="1" dirty="0"/>
                        <a:t>m </a:t>
                      </a:r>
                      <a:endParaRPr lang="en-CH" sz="1100" b="1" dirty="0"/>
                    </a:p>
                  </a:txBody>
                  <a:tcPr marL="91430" marR="91430" marT="44921" marB="44921"/>
                </a:tc>
                <a:tc hMerge="1">
                  <a:txBody>
                    <a:bodyPr/>
                    <a:lstStyle/>
                    <a:p>
                      <a:pPr lvl="0" algn="ctr"/>
                      <a:endParaRPr lang="en-CH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CH" sz="11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8898"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100" b="1" dirty="0"/>
                        <a:t>Klystron power per structure </a:t>
                      </a:r>
                      <a:endParaRPr lang="en-CH" sz="1100" b="1" dirty="0"/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tr-TR" sz="1100" b="1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14.2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MW</a:t>
                      </a:r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tr-TR" sz="1100" b="1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14.2 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MW</a:t>
                      </a:r>
                    </a:p>
                  </a:txBody>
                  <a:tcPr marL="91430" marR="91430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tr-TR" sz="1100" b="1" dirty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15.4 </a:t>
                      </a:r>
                      <a:r>
                        <a:rPr lang="de-DE" sz="1100" b="1" dirty="0">
                          <a:solidFill>
                            <a:srgbClr val="000000"/>
                          </a:solidFill>
                        </a:rPr>
                        <a:t>MW</a:t>
                      </a:r>
                    </a:p>
                  </a:txBody>
                  <a:tcPr marL="91430" marR="91430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CH" sz="1100" b="1" dirty="0"/>
                    </a:p>
                  </a:txBody>
                  <a:tcPr marL="91430" marR="91430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de-DE" sz="11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9372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0" marR="91430" marT="44921" marB="44921">
                    <a:blipFill>
                      <a:blip r:embed="rId2"/>
                      <a:stretch>
                        <a:fillRect l="-234" t="-194643" r="-254907" b="-223214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21.28 MV/m</a:t>
                      </a:r>
                      <a:endParaRPr lang="en-CH" sz="11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 marT="44921" marB="4492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19.66 MV/m</a:t>
                      </a:r>
                      <a:endParaRPr lang="en-CH" sz="11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 marT="44921" marB="44921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13.59 MV/m</a:t>
                      </a:r>
                      <a:endParaRPr lang="en-CH" sz="11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 marT="44921" marB="44921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8898"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Bunch Charge</a:t>
                      </a:r>
                      <a:endParaRPr lang="en-CH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4921" marB="4492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dirty="0">
                          <a:solidFill>
                            <a:schemeClr val="tx1"/>
                          </a:solidFill>
                        </a:rPr>
                        <a:t>5 </a:t>
                      </a:r>
                      <a:r>
                        <a:rPr lang="de-DE" sz="1100" b="1" dirty="0" err="1">
                          <a:solidFill>
                            <a:schemeClr val="tx1"/>
                          </a:solidFill>
                        </a:rPr>
                        <a:t>nC</a:t>
                      </a:r>
                      <a:endParaRPr lang="de-DE" sz="1100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4921" marB="4492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dirty="0">
                          <a:solidFill>
                            <a:schemeClr val="tx1"/>
                          </a:solidFill>
                        </a:rPr>
                        <a:t>5 </a:t>
                      </a:r>
                      <a:r>
                        <a:rPr lang="de-DE" sz="1100" b="1" dirty="0" err="1">
                          <a:solidFill>
                            <a:schemeClr val="tx1"/>
                          </a:solidFill>
                        </a:rPr>
                        <a:t>nC</a:t>
                      </a:r>
                      <a:endParaRPr lang="de-DE" sz="1100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4921" marB="4492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dirty="0">
                          <a:solidFill>
                            <a:schemeClr val="tx1"/>
                          </a:solidFill>
                        </a:rPr>
                        <a:t>5 </a:t>
                      </a:r>
                      <a:r>
                        <a:rPr lang="de-DE" sz="1100" b="1" dirty="0" err="1">
                          <a:solidFill>
                            <a:schemeClr val="tx1"/>
                          </a:solidFill>
                        </a:rPr>
                        <a:t>nC</a:t>
                      </a:r>
                      <a:endParaRPr lang="de-DE" sz="1100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4921" marB="4492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dirty="0">
                          <a:solidFill>
                            <a:schemeClr val="tx1"/>
                          </a:solidFill>
                        </a:rPr>
                        <a:t>10 </a:t>
                      </a:r>
                      <a:r>
                        <a:rPr lang="de-DE" sz="1100" b="1" dirty="0" err="1">
                          <a:solidFill>
                            <a:schemeClr val="tx1"/>
                          </a:solidFill>
                        </a:rPr>
                        <a:t>nC</a:t>
                      </a:r>
                      <a:endParaRPr lang="de-DE" sz="1100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4921" marB="44921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b="1" dirty="0">
                          <a:solidFill>
                            <a:schemeClr val="tx1"/>
                          </a:solidFill>
                        </a:rPr>
                        <a:t>15 </a:t>
                      </a:r>
                      <a:r>
                        <a:rPr lang="de-DE" sz="1000" b="1" dirty="0" err="1">
                          <a:solidFill>
                            <a:schemeClr val="tx1"/>
                          </a:solidFill>
                        </a:rPr>
                        <a:t>nC</a:t>
                      </a:r>
                      <a:endParaRPr lang="de-DE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30" marR="91430" marT="44921" marB="4492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8536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91430" marR="91430" marT="44921" marB="44921">
                    <a:blipFill>
                      <a:blip r:embed="rId2"/>
                      <a:stretch>
                        <a:fillRect l="-234" t="-323529" r="-254907" b="-2941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b="1" dirty="0">
                          <a:solidFill>
                            <a:srgbClr val="000000"/>
                          </a:solidFill>
                        </a:rPr>
                        <a:t>21.06 MV/m</a:t>
                      </a:r>
                      <a:endParaRPr lang="en-CH" sz="16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 marT="44921" marB="44921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b="1" dirty="0">
                          <a:solidFill>
                            <a:srgbClr val="000000"/>
                          </a:solidFill>
                        </a:rPr>
                        <a:t>19.49 MV/m</a:t>
                      </a:r>
                      <a:endParaRPr lang="en-CH" sz="16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 marT="44921" marB="44921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13.5 MV/m</a:t>
                      </a:r>
                      <a:endParaRPr lang="en-CH" sz="11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 marT="44921" marB="44921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13.42 MV/m</a:t>
                      </a:r>
                      <a:endParaRPr lang="en-CH" sz="11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 marT="44921" marB="44921">
                    <a:solidFill>
                      <a:srgbClr val="E59E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</a:rPr>
                        <a:t>13.31 MV/m</a:t>
                      </a:r>
                      <a:endParaRPr lang="en-CH" sz="1600" b="1" dirty="0">
                        <a:solidFill>
                          <a:srgbClr val="000000"/>
                        </a:solidFill>
                      </a:endParaRPr>
                    </a:p>
                  </a:txBody>
                  <a:tcPr marL="91430" marR="91430" marT="44921" marB="44921">
                    <a:solidFill>
                      <a:srgbClr val="E59E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099" name="TextBox 3">
            <a:extLst>
              <a:ext uri="{FF2B5EF4-FFF2-40B4-BE49-F238E27FC236}">
                <a16:creationId xmlns:a16="http://schemas.microsoft.com/office/drawing/2014/main" id="{D3BA8D3F-5572-D7A2-9206-23C4A5F929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6388" y="1057275"/>
            <a:ext cx="29400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u="sng">
                <a:solidFill>
                  <a:srgbClr val="FF0000"/>
                </a:solidFill>
              </a:rPr>
              <a:t>Acc. Structure parameters</a:t>
            </a:r>
            <a:endParaRPr lang="en-GB" altLang="en-US" sz="1800" b="1" u="sng">
              <a:solidFill>
                <a:srgbClr val="FF0000"/>
              </a:solidFill>
            </a:endParaRPr>
          </a:p>
        </p:txBody>
      </p:sp>
      <p:sp>
        <p:nvSpPr>
          <p:cNvPr id="4100" name="TextBox 4">
            <a:extLst>
              <a:ext uri="{FF2B5EF4-FFF2-40B4-BE49-F238E27FC236}">
                <a16:creationId xmlns:a16="http://schemas.microsoft.com/office/drawing/2014/main" id="{74D8D0DF-DE55-8DF2-7164-1996DD5283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6388" y="1360488"/>
            <a:ext cx="6680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/>
              <a:t>Structure parameters are calculated for the </a:t>
            </a:r>
            <a:r>
              <a:rPr lang="en-US" altLang="en-US" sz="1800">
                <a:solidFill>
                  <a:srgbClr val="FF0000"/>
                </a:solidFill>
              </a:rPr>
              <a:t>four bunches </a:t>
            </a:r>
            <a:r>
              <a:rPr lang="en-US" altLang="en-US" sz="1800"/>
              <a:t>case.</a:t>
            </a:r>
            <a:endParaRPr lang="en-GB" altLang="en-US" sz="180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B06C6C3-56F1-BF85-5725-C03A9D5D7228}"/>
              </a:ext>
            </a:extLst>
          </p:cNvPr>
          <p:cNvSpPr/>
          <p:nvPr/>
        </p:nvSpPr>
        <p:spPr>
          <a:xfrm>
            <a:off x="1481631" y="3882189"/>
            <a:ext cx="9224794" cy="409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EE7C92F-D785-C8F7-C286-8B74368493F7}"/>
              </a:ext>
            </a:extLst>
          </p:cNvPr>
          <p:cNvSpPr/>
          <p:nvPr/>
        </p:nvSpPr>
        <p:spPr>
          <a:xfrm>
            <a:off x="1481631" y="3180492"/>
            <a:ext cx="9224794" cy="3648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E95CED8-F4F0-F531-5AEC-C751CF5F915F}"/>
              </a:ext>
            </a:extLst>
          </p:cNvPr>
          <p:cNvSpPr txBox="1"/>
          <p:nvPr/>
        </p:nvSpPr>
        <p:spPr>
          <a:xfrm>
            <a:off x="260350" y="446088"/>
            <a:ext cx="7747000" cy="831850"/>
          </a:xfrm>
          <a:prstGeom prst="rect">
            <a:avLst/>
          </a:prstGeom>
          <a:noFill/>
          <a:ln cap="flat">
            <a:noFill/>
          </a:ln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tr-TR" sz="2400" b="1" u="sng" kern="0" dirty="0">
                <a:solidFill>
                  <a:srgbClr val="000000"/>
                </a:solidFill>
                <a:latin typeface="Aptos"/>
              </a:rPr>
              <a:t>HE Linac</a:t>
            </a:r>
            <a:r>
              <a:rPr lang="en-US" sz="2400" b="1" u="sng" kern="0" dirty="0">
                <a:solidFill>
                  <a:srgbClr val="000000"/>
                </a:solidFill>
                <a:latin typeface="Aptos"/>
              </a:rPr>
              <a:t>:</a:t>
            </a:r>
            <a:endParaRPr lang="tr-TR" sz="2400" b="1" u="sng" kern="0" dirty="0">
              <a:solidFill>
                <a:srgbClr val="000000"/>
              </a:solidFill>
              <a:latin typeface="Apto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tr-TR" sz="2400" b="1" kern="0" dirty="0">
                <a:solidFill>
                  <a:srgbClr val="FF0000"/>
                </a:solidFill>
                <a:latin typeface="Aptos"/>
              </a:rPr>
              <a:t>4 Bunches case:</a:t>
            </a:r>
            <a:endParaRPr lang="de-DE" sz="2400" b="1" kern="0" dirty="0">
              <a:solidFill>
                <a:srgbClr val="FF0000"/>
              </a:solidFill>
              <a:latin typeface="Aptos"/>
            </a:endParaRPr>
          </a:p>
        </p:txBody>
      </p:sp>
      <p:sp>
        <p:nvSpPr>
          <p:cNvPr id="6147" name="TextBox 10">
            <a:extLst>
              <a:ext uri="{FF2B5EF4-FFF2-40B4-BE49-F238E27FC236}">
                <a16:creationId xmlns:a16="http://schemas.microsoft.com/office/drawing/2014/main" id="{8345B67C-E4FC-0A78-181A-4D7FCA2048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2350" y="-31750"/>
            <a:ext cx="23082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u="sng">
                <a:solidFill>
                  <a:srgbClr val="FF0000"/>
                </a:solidFill>
              </a:rPr>
              <a:t>C</a:t>
            </a:r>
            <a:r>
              <a:rPr lang="tr-TR" altLang="en-US" sz="1800" b="1" u="sng">
                <a:solidFill>
                  <a:srgbClr val="FF0000"/>
                </a:solidFill>
              </a:rPr>
              <a:t>ompansated</a:t>
            </a:r>
            <a:endParaRPr lang="de-DE" altLang="en-US" sz="1800" b="1" u="sng">
              <a:solidFill>
                <a:srgbClr val="FF0000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9AAB105-FF15-D67E-4F75-2AFF6654D658}"/>
              </a:ext>
            </a:extLst>
          </p:cNvPr>
          <p:cNvGraphicFramePr>
            <a:graphicFrameLocks noGrp="1"/>
          </p:cNvGraphicFramePr>
          <p:nvPr/>
        </p:nvGraphicFramePr>
        <p:xfrm>
          <a:off x="2914650" y="487363"/>
          <a:ext cx="9029701" cy="1097064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752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17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0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73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78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872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5654">
                <a:tc>
                  <a:txBody>
                    <a:bodyPr/>
                    <a:lstStyle/>
                    <a:p>
                      <a:pPr lvl="0"/>
                      <a:r>
                        <a:rPr lang="en-US" sz="1600">
                          <a:solidFill>
                            <a:srgbClr val="FF0000"/>
                          </a:solidFill>
                        </a:rPr>
                        <a:t>Unloaded Voltages</a:t>
                      </a:r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/>
                        <a:t>1</a:t>
                      </a:r>
                      <a:r>
                        <a:rPr lang="en-US" sz="1600" baseline="30000"/>
                        <a:t>st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600"/>
                        <a:t>2</a:t>
                      </a:r>
                      <a:r>
                        <a:rPr lang="en-US" sz="1600" baseline="30000"/>
                        <a:t>nd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600"/>
                        <a:t>3</a:t>
                      </a:r>
                      <a:r>
                        <a:rPr lang="en-US" sz="1600" baseline="30000"/>
                        <a:t>rd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600"/>
                        <a:t>4</a:t>
                      </a:r>
                      <a:r>
                        <a:rPr lang="en-US" sz="1600" baseline="30000"/>
                        <a:t>th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800"/>
                        <a:t>Rsh</a:t>
                      </a:r>
                    </a:p>
                  </a:txBody>
                  <a:tcPr marL="91437" marR="91437" marT="45684" marB="45684">
                    <a:solidFill>
                      <a:srgbClr val="61C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654">
                <a:tc>
                  <a:txBody>
                    <a:bodyPr/>
                    <a:lstStyle/>
                    <a:p>
                      <a:pPr lvl="0"/>
                      <a:r>
                        <a:rPr lang="en-US" sz="1800"/>
                        <a:t>Single Bunch</a:t>
                      </a:r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66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lvl="0" algn="ctr"/>
                      <a:endParaRPr lang="en-US" sz="1600"/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lvl="0" algn="ctr"/>
                      <a:endParaRPr lang="en-US" sz="1600"/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lvl="0" algn="ctr"/>
                      <a:endParaRPr lang="en-US" sz="1600"/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102.25 M</a:t>
                      </a:r>
                      <a:r>
                        <a:rPr lang="el-GR" sz="1600" dirty="0"/>
                        <a:t>Ω/</a:t>
                      </a:r>
                      <a:r>
                        <a:rPr lang="en-US" sz="1600" dirty="0"/>
                        <a:t>m</a:t>
                      </a:r>
                    </a:p>
                  </a:txBody>
                  <a:tcPr marL="91437" marR="91437" marT="45684" marB="45684">
                    <a:solidFill>
                      <a:srgbClr val="61C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654">
                <a:tc>
                  <a:txBody>
                    <a:bodyPr/>
                    <a:lstStyle/>
                    <a:p>
                      <a:pPr lvl="0"/>
                      <a:r>
                        <a:rPr lang="en-US" sz="1800"/>
                        <a:t>4 Bunches</a:t>
                      </a:r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63.81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63.84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63.86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63.82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37" marR="91437" marT="45684" marB="45684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600" dirty="0"/>
                        <a:t>95.65 M</a:t>
                      </a:r>
                      <a:r>
                        <a:rPr lang="el-GR" sz="1600" dirty="0"/>
                        <a:t>Ω/</a:t>
                      </a:r>
                      <a:r>
                        <a:rPr lang="en-US" sz="1600" dirty="0"/>
                        <a:t>m</a:t>
                      </a:r>
                    </a:p>
                  </a:txBody>
                  <a:tcPr marL="91437" marR="91437" marT="45684" marB="45684">
                    <a:solidFill>
                      <a:srgbClr val="61C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BCE001F-72A9-5600-4DB7-4653D9BE18F1}"/>
              </a:ext>
            </a:extLst>
          </p:cNvPr>
          <p:cNvGraphicFramePr>
            <a:graphicFrameLocks noGrp="1"/>
          </p:cNvGraphicFramePr>
          <p:nvPr/>
        </p:nvGraphicFramePr>
        <p:xfrm>
          <a:off x="2914650" y="1673225"/>
          <a:ext cx="7642226" cy="10668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751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17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01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73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78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9162">
                <a:tc>
                  <a:txBody>
                    <a:bodyPr/>
                    <a:lstStyle/>
                    <a:p>
                      <a:pPr lvl="0"/>
                      <a:r>
                        <a:rPr lang="en-US" sz="1600">
                          <a:solidFill>
                            <a:srgbClr val="FF0000"/>
                          </a:solidFill>
                        </a:rPr>
                        <a:t>Loaded Voltages</a:t>
                      </a:r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/>
                        <a:t>1</a:t>
                      </a:r>
                      <a:r>
                        <a:rPr lang="en-US" sz="1600" baseline="30000"/>
                        <a:t>st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600"/>
                        <a:t>2</a:t>
                      </a:r>
                      <a:r>
                        <a:rPr lang="en-US" sz="1600" baseline="30000"/>
                        <a:t>nd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600"/>
                        <a:t>3</a:t>
                      </a:r>
                      <a:r>
                        <a:rPr lang="en-US" sz="1600" baseline="30000"/>
                        <a:t>rd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600"/>
                        <a:t>4</a:t>
                      </a:r>
                      <a:r>
                        <a:rPr lang="en-US" sz="1600" baseline="30000"/>
                        <a:t>th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34" marR="9143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162">
                <a:tc>
                  <a:txBody>
                    <a:bodyPr/>
                    <a:lstStyle/>
                    <a:p>
                      <a:pPr lvl="0"/>
                      <a:r>
                        <a:rPr lang="en-US"/>
                        <a:t>Single Bunch</a:t>
                      </a:r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65.75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pPr lvl="0" algn="ctr"/>
                      <a:endParaRPr lang="en-US" sz="1600"/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pPr lvl="0" algn="ctr"/>
                      <a:endParaRPr lang="en-US" sz="1600"/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pPr lvl="0" algn="ctr"/>
                      <a:endParaRPr lang="en-US" sz="1600"/>
                    </a:p>
                  </a:txBody>
                  <a:tcPr marL="91434" marR="9143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9162">
                <a:tc>
                  <a:txBody>
                    <a:bodyPr/>
                    <a:lstStyle/>
                    <a:p>
                      <a:pPr lvl="0"/>
                      <a:r>
                        <a:rPr lang="en-US"/>
                        <a:t>4 Bunches</a:t>
                      </a:r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63.19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63.19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63.20 MV</a:t>
                      </a:r>
                    </a:p>
                  </a:txBody>
                  <a:tcPr marL="91434" marR="91434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63.16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34" marR="9143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204" name="TextBox 11">
            <a:extLst>
              <a:ext uri="{FF2B5EF4-FFF2-40B4-BE49-F238E27FC236}">
                <a16:creationId xmlns:a16="http://schemas.microsoft.com/office/drawing/2014/main" id="{250CF706-6187-38E7-F6E0-D6A06732FA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650" y="1211263"/>
            <a:ext cx="18970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00FF"/>
                </a:solidFill>
              </a:rPr>
              <a:t>P_klys = 14.2 MW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00FF"/>
                </a:solidFill>
              </a:rPr>
              <a:t>3m structure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00FF"/>
                </a:solidFill>
              </a:rPr>
              <a:t>G = V/L</a:t>
            </a:r>
            <a:endParaRPr lang="en-GB" altLang="en-US" sz="1800">
              <a:solidFill>
                <a:srgbClr val="0000FF"/>
              </a:solidFill>
            </a:endParaRPr>
          </a:p>
        </p:txBody>
      </p:sp>
      <p:pic>
        <p:nvPicPr>
          <p:cNvPr id="6205" name="Picture 13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F597E40E-8B4D-1648-8904-3BF402679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5" t="8772" r="6949" b="3604"/>
          <a:stretch>
            <a:fillRect/>
          </a:stretch>
        </p:blipFill>
        <p:spPr bwMode="auto">
          <a:xfrm>
            <a:off x="630238" y="2736850"/>
            <a:ext cx="4881562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06" name="TextBox 15">
            <a:extLst>
              <a:ext uri="{FF2B5EF4-FFF2-40B4-BE49-F238E27FC236}">
                <a16:creationId xmlns:a16="http://schemas.microsoft.com/office/drawing/2014/main" id="{A58C0F9D-A3A6-7B3D-0221-CE79C5EBFB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0325" y="5886450"/>
            <a:ext cx="1320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u="sng">
                <a:solidFill>
                  <a:srgbClr val="FF0000"/>
                </a:solidFill>
              </a:rPr>
              <a:t>Unloaded</a:t>
            </a:r>
            <a:endParaRPr lang="de-DE" altLang="en-US" sz="1800" b="1" u="sng">
              <a:solidFill>
                <a:srgbClr val="FF0000"/>
              </a:solidFill>
            </a:endParaRPr>
          </a:p>
        </p:txBody>
      </p:sp>
      <p:sp>
        <p:nvSpPr>
          <p:cNvPr id="6207" name="TextBox 19">
            <a:extLst>
              <a:ext uri="{FF2B5EF4-FFF2-40B4-BE49-F238E27FC236}">
                <a16:creationId xmlns:a16="http://schemas.microsoft.com/office/drawing/2014/main" id="{0C134690-A264-DE2D-7F3A-603CC4998F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1100" y="2936875"/>
            <a:ext cx="16716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FF0000"/>
                </a:solidFill>
              </a:rPr>
              <a:t>Maximum difference between 4 bunches:</a:t>
            </a:r>
            <a:endParaRPr lang="en-GB" altLang="en-US" sz="120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1200">
                <a:solidFill>
                  <a:srgbClr val="FF0000"/>
                </a:solidFill>
              </a:rPr>
              <a:t>0.08% energy spread</a:t>
            </a:r>
            <a:endParaRPr lang="en-US" altLang="en-US" sz="1200">
              <a:solidFill>
                <a:srgbClr val="000000"/>
              </a:solidFill>
            </a:endParaRPr>
          </a:p>
        </p:txBody>
      </p:sp>
      <p:pic>
        <p:nvPicPr>
          <p:cNvPr id="6208" name="Picture 17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97126690-B089-1F78-125A-66F66B2833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7" t="10864" r="7669" b="4504"/>
          <a:stretch>
            <a:fillRect/>
          </a:stretch>
        </p:blipFill>
        <p:spPr bwMode="auto">
          <a:xfrm>
            <a:off x="6015038" y="2859088"/>
            <a:ext cx="4814887" cy="390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09" name="TextBox 11">
            <a:extLst>
              <a:ext uri="{FF2B5EF4-FFF2-40B4-BE49-F238E27FC236}">
                <a16:creationId xmlns:a16="http://schemas.microsoft.com/office/drawing/2014/main" id="{48217988-3493-4FE8-F77B-E39DDF5AF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6463" y="5886450"/>
            <a:ext cx="13192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u="sng">
                <a:solidFill>
                  <a:srgbClr val="FF0000"/>
                </a:solidFill>
              </a:rPr>
              <a:t>Loaded</a:t>
            </a:r>
            <a:endParaRPr lang="de-DE" altLang="en-US" sz="1800" b="1" u="sng">
              <a:solidFill>
                <a:srgbClr val="FF0000"/>
              </a:solidFill>
            </a:endParaRPr>
          </a:p>
        </p:txBody>
      </p:sp>
      <p:sp>
        <p:nvSpPr>
          <p:cNvPr id="6210" name="TextBox 20">
            <a:extLst>
              <a:ext uri="{FF2B5EF4-FFF2-40B4-BE49-F238E27FC236}">
                <a16:creationId xmlns:a16="http://schemas.microsoft.com/office/drawing/2014/main" id="{9959058A-5F21-FFC3-8922-CB743089B7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8288" y="2936875"/>
            <a:ext cx="16716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FF0000"/>
                </a:solidFill>
              </a:rPr>
              <a:t>Maximum difference between 4 bunches:</a:t>
            </a:r>
            <a:endParaRPr lang="en-GB" altLang="en-US" sz="1200">
              <a:solidFill>
                <a:srgbClr val="FF0000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1200">
                <a:solidFill>
                  <a:srgbClr val="FF0000"/>
                </a:solidFill>
              </a:rPr>
              <a:t>0.06% energy spread</a:t>
            </a:r>
            <a:endParaRPr lang="en-US" altLang="en-US" sz="1200">
              <a:solidFill>
                <a:srgbClr val="000000"/>
              </a:solidFill>
            </a:endParaRPr>
          </a:p>
        </p:txBody>
      </p:sp>
      <p:sp>
        <p:nvSpPr>
          <p:cNvPr id="23" name="TextBox 2">
            <a:extLst>
              <a:ext uri="{FF2B5EF4-FFF2-40B4-BE49-F238E27FC236}">
                <a16:creationId xmlns:a16="http://schemas.microsoft.com/office/drawing/2014/main" id="{C2251ECC-2129-6438-5FD0-B39BB224158B}"/>
              </a:ext>
            </a:extLst>
          </p:cNvPr>
          <p:cNvSpPr txBox="1"/>
          <p:nvPr/>
        </p:nvSpPr>
        <p:spPr>
          <a:xfrm>
            <a:off x="260350" y="2047875"/>
            <a:ext cx="2809875" cy="646113"/>
          </a:xfrm>
          <a:prstGeom prst="rect">
            <a:avLst/>
          </a:prstGeom>
          <a:noFill/>
          <a:ln cap="flat">
            <a:noFill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1" u="sng" kern="0" dirty="0">
                <a:solidFill>
                  <a:srgbClr val="FF0000"/>
                </a:solidFill>
                <a:latin typeface="Aptos"/>
              </a:rPr>
              <a:t>For bunch charge: 5 </a:t>
            </a:r>
            <a:r>
              <a:rPr lang="en-US" b="1" u="sng" kern="0" dirty="0" err="1">
                <a:solidFill>
                  <a:srgbClr val="FF0000"/>
                </a:solidFill>
                <a:latin typeface="Aptos"/>
              </a:rPr>
              <a:t>nC</a:t>
            </a:r>
            <a:endParaRPr lang="en-US" b="1" u="sng" kern="0" dirty="0">
              <a:solidFill>
                <a:srgbClr val="FF0000"/>
              </a:solidFill>
              <a:latin typeface="Apto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1" u="sng" kern="0" dirty="0">
                <a:solidFill>
                  <a:srgbClr val="FF0000"/>
                </a:solidFill>
                <a:latin typeface="Aptos"/>
              </a:rPr>
              <a:t>25 ns of bunch spacing</a:t>
            </a:r>
            <a:endParaRPr lang="de-DE" b="1" u="sng" kern="0" dirty="0">
              <a:solidFill>
                <a:srgbClr val="FF0000"/>
              </a:solidFill>
              <a:latin typeface="Apto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9A26E8E-63A6-3D21-3B6B-2A168FDB1DEC}"/>
              </a:ext>
            </a:extLst>
          </p:cNvPr>
          <p:cNvSpPr txBox="1"/>
          <p:nvPr/>
        </p:nvSpPr>
        <p:spPr>
          <a:xfrm>
            <a:off x="427038" y="449263"/>
            <a:ext cx="7747000" cy="830262"/>
          </a:xfrm>
          <a:prstGeom prst="rect">
            <a:avLst/>
          </a:prstGeom>
          <a:noFill/>
          <a:ln cap="flat">
            <a:noFill/>
          </a:ln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tr-TR" sz="2400" b="1" u="sng" kern="0">
                <a:solidFill>
                  <a:srgbClr val="000000"/>
                </a:solidFill>
                <a:latin typeface="Aptos"/>
              </a:rPr>
              <a:t>HE Linac</a:t>
            </a:r>
            <a:r>
              <a:rPr lang="en-US" sz="2400" b="1" u="sng" kern="0">
                <a:solidFill>
                  <a:srgbClr val="000000"/>
                </a:solidFill>
                <a:latin typeface="Aptos"/>
              </a:rPr>
              <a:t>:</a:t>
            </a:r>
            <a:endParaRPr lang="tr-TR" sz="2400" b="1" u="sng" kern="0">
              <a:solidFill>
                <a:srgbClr val="000000"/>
              </a:solidFill>
              <a:latin typeface="Apto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tr-TR" sz="2400" b="1" kern="0">
                <a:solidFill>
                  <a:srgbClr val="FF0000"/>
                </a:solidFill>
                <a:latin typeface="Aptos"/>
              </a:rPr>
              <a:t>4 Bunches case:</a:t>
            </a:r>
            <a:endParaRPr lang="de-DE" sz="2400" b="1" kern="0">
              <a:solidFill>
                <a:srgbClr val="FF0000"/>
              </a:solidFill>
              <a:latin typeface="Aptos"/>
            </a:endParaRPr>
          </a:p>
        </p:txBody>
      </p:sp>
      <p:sp>
        <p:nvSpPr>
          <p:cNvPr id="7171" name="TextBox 10">
            <a:extLst>
              <a:ext uri="{FF2B5EF4-FFF2-40B4-BE49-F238E27FC236}">
                <a16:creationId xmlns:a16="http://schemas.microsoft.com/office/drawing/2014/main" id="{BF798796-8430-69D5-A248-4D4622F66D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8600" y="1290638"/>
            <a:ext cx="2308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u="sng">
                <a:solidFill>
                  <a:srgbClr val="FF0000"/>
                </a:solidFill>
              </a:rPr>
              <a:t>Beam loading effect</a:t>
            </a:r>
            <a:endParaRPr lang="de-DE" altLang="en-US" sz="1800" b="1" u="sng">
              <a:solidFill>
                <a:srgbClr val="FF0000"/>
              </a:solidFill>
            </a:endParaRPr>
          </a:p>
        </p:txBody>
      </p:sp>
      <p:pic>
        <p:nvPicPr>
          <p:cNvPr id="7172" name="Picture 7" descr="A graph with red lines&#10;&#10;Description automatically generated">
            <a:extLst>
              <a:ext uri="{FF2B5EF4-FFF2-40B4-BE49-F238E27FC236}">
                <a16:creationId xmlns:a16="http://schemas.microsoft.com/office/drawing/2014/main" id="{B0E30D09-CB99-A74D-D07B-CF202EF32B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8" t="9550" r="6589" b="3242"/>
          <a:stretch>
            <a:fillRect/>
          </a:stretch>
        </p:blipFill>
        <p:spPr bwMode="auto">
          <a:xfrm>
            <a:off x="2873375" y="1743075"/>
            <a:ext cx="6445250" cy="490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17">
            <a:extLst>
              <a:ext uri="{FF2B5EF4-FFF2-40B4-BE49-F238E27FC236}">
                <a16:creationId xmlns:a16="http://schemas.microsoft.com/office/drawing/2014/main" id="{1014BD9E-7E31-6E13-C006-50EB37274526}"/>
              </a:ext>
            </a:extLst>
          </p:cNvPr>
          <p:cNvSpPr>
            <a:spLocks/>
          </p:cNvSpPr>
          <p:nvPr/>
        </p:nvSpPr>
        <p:spPr bwMode="auto">
          <a:xfrm>
            <a:off x="5864225" y="2425700"/>
            <a:ext cx="466725" cy="239713"/>
          </a:xfrm>
          <a:custGeom>
            <a:avLst/>
            <a:gdLst>
              <a:gd name="T0" fmla="*/ 232576 w 467514"/>
              <a:gd name="T1" fmla="*/ 0 h 240788"/>
              <a:gd name="T2" fmla="*/ 465151 w 467514"/>
              <a:gd name="T3" fmla="*/ 118789 h 240788"/>
              <a:gd name="T4" fmla="*/ 232576 w 467514"/>
              <a:gd name="T5" fmla="*/ 237578 h 240788"/>
              <a:gd name="T6" fmla="*/ 0 w 467514"/>
              <a:gd name="T7" fmla="*/ 118789 h 240788"/>
              <a:gd name="T8" fmla="*/ 68120 w 467514"/>
              <a:gd name="T9" fmla="*/ 34793 h 240788"/>
              <a:gd name="T10" fmla="*/ 68120 w 467514"/>
              <a:gd name="T11" fmla="*/ 202785 h 240788"/>
              <a:gd name="T12" fmla="*/ 397032 w 467514"/>
              <a:gd name="T13" fmla="*/ 202785 h 240788"/>
              <a:gd name="T14" fmla="*/ 397032 w 467514"/>
              <a:gd name="T15" fmla="*/ 34793 h 240788"/>
              <a:gd name="T16" fmla="*/ 17694720 60000 65536"/>
              <a:gd name="T17" fmla="*/ 0 60000 65536"/>
              <a:gd name="T18" fmla="*/ 5898240 60000 65536"/>
              <a:gd name="T19" fmla="*/ 11796480 60000 65536"/>
              <a:gd name="T20" fmla="*/ 17694720 60000 65536"/>
              <a:gd name="T21" fmla="*/ 5898240 60000 65536"/>
              <a:gd name="T22" fmla="*/ 5898240 60000 65536"/>
              <a:gd name="T23" fmla="*/ 17694720 60000 65536"/>
              <a:gd name="T24" fmla="*/ 68466 w 467514"/>
              <a:gd name="T25" fmla="*/ 35263 h 240788"/>
              <a:gd name="T26" fmla="*/ 399048 w 467514"/>
              <a:gd name="T27" fmla="*/ 205525 h 24078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67514" h="240788">
                <a:moveTo>
                  <a:pt x="0" y="120394"/>
                </a:moveTo>
                <a:lnTo>
                  <a:pt x="0" y="120393"/>
                </a:lnTo>
                <a:cubicBezTo>
                  <a:pt x="0" y="186885"/>
                  <a:pt x="104656" y="240788"/>
                  <a:pt x="233757" y="240788"/>
                </a:cubicBezTo>
                <a:cubicBezTo>
                  <a:pt x="362857" y="240788"/>
                  <a:pt x="467514" y="186885"/>
                  <a:pt x="467514" y="120394"/>
                </a:cubicBezTo>
                <a:cubicBezTo>
                  <a:pt x="467514" y="53902"/>
                  <a:pt x="362857" y="0"/>
                  <a:pt x="233757" y="0"/>
                </a:cubicBezTo>
                <a:cubicBezTo>
                  <a:pt x="104656" y="-1"/>
                  <a:pt x="0" y="53902"/>
                  <a:pt x="0" y="120393"/>
                </a:cubicBezTo>
                <a:lnTo>
                  <a:pt x="0" y="120394"/>
                </a:lnTo>
                <a:close/>
              </a:path>
            </a:pathLst>
          </a:custGeom>
          <a:noFill/>
          <a:ln w="19046" cap="flat">
            <a:solidFill>
              <a:srgbClr val="FF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 anchorCtr="1"/>
          <a:lstStyle/>
          <a:p>
            <a:endParaRPr lang="en-GB"/>
          </a:p>
        </p:txBody>
      </p:sp>
      <p:sp>
        <p:nvSpPr>
          <p:cNvPr id="10" name="TextBox 18">
            <a:extLst>
              <a:ext uri="{FF2B5EF4-FFF2-40B4-BE49-F238E27FC236}">
                <a16:creationId xmlns:a16="http://schemas.microsoft.com/office/drawing/2014/main" id="{2CEB54DA-3383-1CEB-1A94-04C61C423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0950" y="2405063"/>
            <a:ext cx="1931988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100" b="1">
                <a:solidFill>
                  <a:srgbClr val="FF0000"/>
                </a:solidFill>
              </a:rPr>
              <a:t>Max Beam-Loading: 2.54 %</a:t>
            </a:r>
            <a:endParaRPr lang="en-US" altLang="en-US" sz="1100" b="1">
              <a:solidFill>
                <a:srgbClr val="000000"/>
              </a:solidFill>
            </a:endParaRPr>
          </a:p>
        </p:txBody>
      </p:sp>
      <p:sp>
        <p:nvSpPr>
          <p:cNvPr id="11" name="TextBox 2">
            <a:extLst>
              <a:ext uri="{FF2B5EF4-FFF2-40B4-BE49-F238E27FC236}">
                <a16:creationId xmlns:a16="http://schemas.microsoft.com/office/drawing/2014/main" id="{6E3DC26C-F395-2A74-75FC-36F9F829943A}"/>
              </a:ext>
            </a:extLst>
          </p:cNvPr>
          <p:cNvSpPr txBox="1"/>
          <p:nvPr/>
        </p:nvSpPr>
        <p:spPr>
          <a:xfrm>
            <a:off x="215900" y="1658938"/>
            <a:ext cx="2809875" cy="647700"/>
          </a:xfrm>
          <a:prstGeom prst="rect">
            <a:avLst/>
          </a:prstGeom>
          <a:noFill/>
          <a:ln cap="flat">
            <a:noFill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1" u="sng" kern="0" dirty="0">
                <a:solidFill>
                  <a:srgbClr val="FF0000"/>
                </a:solidFill>
                <a:latin typeface="Aptos"/>
              </a:rPr>
              <a:t>For bunch charge: 5 </a:t>
            </a:r>
            <a:r>
              <a:rPr lang="en-US" b="1" u="sng" kern="0" dirty="0" err="1">
                <a:solidFill>
                  <a:srgbClr val="FF0000"/>
                </a:solidFill>
                <a:latin typeface="Aptos"/>
              </a:rPr>
              <a:t>nC</a:t>
            </a:r>
            <a:endParaRPr lang="en-US" b="1" u="sng" kern="0" dirty="0">
              <a:solidFill>
                <a:srgbClr val="FF0000"/>
              </a:solidFill>
              <a:latin typeface="Apto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1" u="sng" kern="0" dirty="0">
                <a:solidFill>
                  <a:srgbClr val="FF0000"/>
                </a:solidFill>
                <a:latin typeface="Aptos"/>
              </a:rPr>
              <a:t>25 ns of bunch spacing</a:t>
            </a:r>
            <a:endParaRPr lang="de-DE" b="1" u="sng" kern="0" dirty="0">
              <a:solidFill>
                <a:srgbClr val="FF0000"/>
              </a:solidFill>
              <a:latin typeface="Apto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AE78C98-6CCB-9022-C9FB-0E8B7C72ADFF}"/>
              </a:ext>
            </a:extLst>
          </p:cNvPr>
          <p:cNvSpPr txBox="1"/>
          <p:nvPr/>
        </p:nvSpPr>
        <p:spPr>
          <a:xfrm>
            <a:off x="427038" y="449263"/>
            <a:ext cx="7747000" cy="830262"/>
          </a:xfrm>
          <a:prstGeom prst="rect">
            <a:avLst/>
          </a:prstGeom>
          <a:noFill/>
          <a:ln cap="flat">
            <a:noFill/>
          </a:ln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tr-TR" sz="2400" b="1" u="sng" kern="0">
                <a:solidFill>
                  <a:srgbClr val="000000"/>
                </a:solidFill>
                <a:latin typeface="Aptos"/>
              </a:rPr>
              <a:t>HE Linac</a:t>
            </a:r>
            <a:r>
              <a:rPr lang="en-US" sz="2400" b="1" u="sng" kern="0">
                <a:solidFill>
                  <a:srgbClr val="000000"/>
                </a:solidFill>
                <a:latin typeface="Aptos"/>
              </a:rPr>
              <a:t>:</a:t>
            </a:r>
            <a:endParaRPr lang="tr-TR" sz="2400" b="1" u="sng" kern="0">
              <a:solidFill>
                <a:srgbClr val="000000"/>
              </a:solidFill>
              <a:latin typeface="Apto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tr-TR" sz="2400" b="1" kern="0">
                <a:solidFill>
                  <a:srgbClr val="FF0000"/>
                </a:solidFill>
                <a:latin typeface="Aptos"/>
              </a:rPr>
              <a:t>4 Bunches case:</a:t>
            </a:r>
            <a:endParaRPr lang="de-DE" sz="2400" b="1" kern="0">
              <a:solidFill>
                <a:srgbClr val="FF0000"/>
              </a:solidFill>
              <a:latin typeface="Aptos"/>
            </a:endParaRPr>
          </a:p>
        </p:txBody>
      </p:sp>
      <p:sp>
        <p:nvSpPr>
          <p:cNvPr id="8195" name="TextBox 10">
            <a:extLst>
              <a:ext uri="{FF2B5EF4-FFF2-40B4-BE49-F238E27FC236}">
                <a16:creationId xmlns:a16="http://schemas.microsoft.com/office/drawing/2014/main" id="{59C4FFB9-AB0B-D648-712B-0EA3399DA7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4238" y="65088"/>
            <a:ext cx="28670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 u="sng">
                <a:solidFill>
                  <a:srgbClr val="FF0000"/>
                </a:solidFill>
              </a:rPr>
              <a:t>Golden pulse applied</a:t>
            </a:r>
            <a:endParaRPr lang="de-DE" altLang="en-US" sz="1800" b="1" u="sng">
              <a:solidFill>
                <a:srgbClr val="FF0000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57903A3-7A62-6BD2-8075-70C5ECFB4371}"/>
              </a:ext>
            </a:extLst>
          </p:cNvPr>
          <p:cNvGraphicFramePr>
            <a:graphicFrameLocks noGrp="1"/>
          </p:cNvGraphicFramePr>
          <p:nvPr/>
        </p:nvGraphicFramePr>
        <p:xfrm>
          <a:off x="3143250" y="485775"/>
          <a:ext cx="6824663" cy="10668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0317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2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35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31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36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9777">
                <a:tc>
                  <a:txBody>
                    <a:bodyPr/>
                    <a:lstStyle/>
                    <a:p>
                      <a:pPr lvl="0"/>
                      <a:r>
                        <a:rPr lang="en-US" sz="1600">
                          <a:solidFill>
                            <a:srgbClr val="FF0000"/>
                          </a:solidFill>
                        </a:rPr>
                        <a:t>Unloaded Voltages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/>
                        <a:t>1</a:t>
                      </a:r>
                      <a:r>
                        <a:rPr lang="en-US" sz="1600" baseline="30000"/>
                        <a:t>st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600"/>
                        <a:t>2</a:t>
                      </a:r>
                      <a:r>
                        <a:rPr lang="en-US" sz="1600" baseline="30000"/>
                        <a:t>nd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600"/>
                        <a:t>3</a:t>
                      </a:r>
                      <a:r>
                        <a:rPr lang="en-US" sz="1600" baseline="30000"/>
                        <a:t>rd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600"/>
                        <a:t>4</a:t>
                      </a:r>
                      <a:r>
                        <a:rPr lang="en-US" sz="1600" baseline="30000"/>
                        <a:t>th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777">
                <a:tc>
                  <a:txBody>
                    <a:bodyPr/>
                    <a:lstStyle/>
                    <a:p>
                      <a:pPr lvl="0"/>
                      <a:r>
                        <a:rPr lang="en-US"/>
                        <a:t>Single Bunch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66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endParaRPr lang="en-US" sz="160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endParaRPr lang="en-US" sz="160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endParaRPr lang="en-US" sz="160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777">
                <a:tc>
                  <a:txBody>
                    <a:bodyPr/>
                    <a:lstStyle/>
                    <a:p>
                      <a:pPr lvl="0"/>
                      <a:r>
                        <a:rPr lang="en-US"/>
                        <a:t>4 Bunches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63.63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63.89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64.13 MV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64.30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C3A69B8-69D2-FC03-9EB8-179F018816F4}"/>
              </a:ext>
            </a:extLst>
          </p:cNvPr>
          <p:cNvGraphicFramePr>
            <a:graphicFrameLocks noGrp="1"/>
          </p:cNvGraphicFramePr>
          <p:nvPr/>
        </p:nvGraphicFramePr>
        <p:xfrm>
          <a:off x="3143250" y="1663700"/>
          <a:ext cx="6824663" cy="10668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0317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2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35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31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36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9162">
                <a:tc>
                  <a:txBody>
                    <a:bodyPr/>
                    <a:lstStyle/>
                    <a:p>
                      <a:pPr lvl="0"/>
                      <a:r>
                        <a:rPr lang="en-US" sz="1600">
                          <a:solidFill>
                            <a:srgbClr val="FF0000"/>
                          </a:solidFill>
                        </a:rPr>
                        <a:t>Loaded Voltages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/>
                        <a:t>1</a:t>
                      </a:r>
                      <a:r>
                        <a:rPr lang="en-US" sz="1600" baseline="30000"/>
                        <a:t>st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600"/>
                        <a:t>2</a:t>
                      </a:r>
                      <a:r>
                        <a:rPr lang="en-US" sz="1600" baseline="30000"/>
                        <a:t>nd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600"/>
                        <a:t>3</a:t>
                      </a:r>
                      <a:r>
                        <a:rPr lang="en-US" sz="1600" baseline="30000"/>
                        <a:t>rd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1600"/>
                        <a:t>4</a:t>
                      </a:r>
                      <a:r>
                        <a:rPr lang="en-US" sz="1600" baseline="30000"/>
                        <a:t>th</a:t>
                      </a:r>
                      <a:r>
                        <a:rPr lang="en-US" sz="1600"/>
                        <a:t> Bunch</a:t>
                      </a: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9162">
                <a:tc>
                  <a:txBody>
                    <a:bodyPr/>
                    <a:lstStyle/>
                    <a:p>
                      <a:pPr lvl="0"/>
                      <a:r>
                        <a:rPr lang="en-US"/>
                        <a:t>Single Bunch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65.75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endParaRPr lang="en-US" sz="160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endParaRPr lang="en-US" sz="160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endParaRPr lang="en-US" sz="1600"/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9162">
                <a:tc>
                  <a:txBody>
                    <a:bodyPr/>
                    <a:lstStyle/>
                    <a:p>
                      <a:pPr lvl="0"/>
                      <a:r>
                        <a:rPr lang="en-US"/>
                        <a:t>4 Bunches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63.37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63.14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62.93 MV</a:t>
                      </a:r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1600" dirty="0"/>
                        <a:t>62.68</a:t>
                      </a:r>
                      <a:r>
                        <a:rPr lang="tr-TR" sz="1600" dirty="0"/>
                        <a:t> </a:t>
                      </a:r>
                      <a:r>
                        <a:rPr lang="en-US" sz="1600" dirty="0"/>
                        <a:t>MV</a:t>
                      </a:r>
                    </a:p>
                  </a:txBody>
                  <a:tcPr marL="91441" marR="9144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248" name="TextBox 20">
            <a:extLst>
              <a:ext uri="{FF2B5EF4-FFF2-40B4-BE49-F238E27FC236}">
                <a16:creationId xmlns:a16="http://schemas.microsoft.com/office/drawing/2014/main" id="{C1198CAA-653F-1894-F033-BD8A49269A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67913" y="1274763"/>
            <a:ext cx="20050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FF0000"/>
                </a:solidFill>
              </a:rPr>
              <a:t>+1.1% energy spread</a:t>
            </a:r>
            <a:endParaRPr lang="en-US" altLang="en-US" sz="1400" b="1">
              <a:solidFill>
                <a:srgbClr val="000000"/>
              </a:solidFill>
            </a:endParaRPr>
          </a:p>
        </p:txBody>
      </p:sp>
      <p:sp>
        <p:nvSpPr>
          <p:cNvPr id="8249" name="TextBox 8">
            <a:extLst>
              <a:ext uri="{FF2B5EF4-FFF2-40B4-BE49-F238E27FC236}">
                <a16:creationId xmlns:a16="http://schemas.microsoft.com/office/drawing/2014/main" id="{D4AD1E66-BB6E-F8ED-0470-8AF4FDB590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67913" y="2327275"/>
            <a:ext cx="20050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FF0000"/>
                </a:solidFill>
              </a:rPr>
              <a:t>-1.1 % energy spread</a:t>
            </a:r>
            <a:endParaRPr lang="en-US" altLang="en-US" sz="1400" b="1">
              <a:solidFill>
                <a:srgbClr val="000000"/>
              </a:solidFill>
            </a:endParaRPr>
          </a:p>
        </p:txBody>
      </p:sp>
      <p:pic>
        <p:nvPicPr>
          <p:cNvPr id="8250" name="Picture 10" descr="A graph of a pulse&#10;&#10;Description automatically generated">
            <a:extLst>
              <a:ext uri="{FF2B5EF4-FFF2-40B4-BE49-F238E27FC236}">
                <a16:creationId xmlns:a16="http://schemas.microsoft.com/office/drawing/2014/main" id="{E5CA0A5A-8608-5D3D-3308-CBDFA4D1F2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8" t="8649" r="8102" b="4324"/>
          <a:stretch>
            <a:fillRect/>
          </a:stretch>
        </p:blipFill>
        <p:spPr bwMode="auto">
          <a:xfrm>
            <a:off x="609600" y="2811463"/>
            <a:ext cx="4870450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51" name="Picture 12" descr="A graph of a function&#10;&#10;Description automatically generated">
            <a:extLst>
              <a:ext uri="{FF2B5EF4-FFF2-40B4-BE49-F238E27FC236}">
                <a16:creationId xmlns:a16="http://schemas.microsoft.com/office/drawing/2014/main" id="{1C5BB44D-EDBF-8946-2A3D-2BEF637322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0" t="8649" r="8102" b="4504"/>
          <a:stretch>
            <a:fillRect/>
          </a:stretch>
        </p:blipFill>
        <p:spPr bwMode="auto">
          <a:xfrm>
            <a:off x="5876925" y="2816225"/>
            <a:ext cx="4872038" cy="404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2">
            <a:extLst>
              <a:ext uri="{FF2B5EF4-FFF2-40B4-BE49-F238E27FC236}">
                <a16:creationId xmlns:a16="http://schemas.microsoft.com/office/drawing/2014/main" id="{A7CCBB96-4EB0-B1AE-D470-5D18765A067A}"/>
              </a:ext>
            </a:extLst>
          </p:cNvPr>
          <p:cNvSpPr txBox="1"/>
          <p:nvPr/>
        </p:nvSpPr>
        <p:spPr>
          <a:xfrm>
            <a:off x="333375" y="1989138"/>
            <a:ext cx="2809875" cy="646112"/>
          </a:xfrm>
          <a:prstGeom prst="rect">
            <a:avLst/>
          </a:prstGeom>
          <a:noFill/>
          <a:ln cap="flat">
            <a:noFill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1" u="sng" kern="0" dirty="0">
                <a:solidFill>
                  <a:srgbClr val="FF0000"/>
                </a:solidFill>
                <a:latin typeface="Aptos"/>
              </a:rPr>
              <a:t>For bunch charge: 5 </a:t>
            </a:r>
            <a:r>
              <a:rPr lang="en-US" b="1" u="sng" kern="0" dirty="0" err="1">
                <a:solidFill>
                  <a:srgbClr val="FF0000"/>
                </a:solidFill>
                <a:latin typeface="Aptos"/>
              </a:rPr>
              <a:t>nC</a:t>
            </a:r>
            <a:endParaRPr lang="en-US" b="1" u="sng" kern="0" dirty="0">
              <a:solidFill>
                <a:srgbClr val="FF0000"/>
              </a:solidFill>
              <a:latin typeface="Apto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b="1" u="sng" kern="0" dirty="0">
                <a:solidFill>
                  <a:srgbClr val="FF0000"/>
                </a:solidFill>
                <a:latin typeface="Aptos"/>
              </a:rPr>
              <a:t>25 ns of bunch spacing</a:t>
            </a:r>
            <a:endParaRPr lang="de-DE" b="1" u="sng" kern="0" dirty="0">
              <a:solidFill>
                <a:srgbClr val="FF0000"/>
              </a:solidFill>
              <a:latin typeface="Apto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AA6E5E9-45B2-C27D-4558-1F6784E34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396" y="-62802"/>
            <a:ext cx="10515600" cy="1325563"/>
          </a:xfrm>
        </p:spPr>
        <p:txBody>
          <a:bodyPr/>
          <a:lstStyle/>
          <a:p>
            <a:r>
              <a:rPr lang="en-US" dirty="0"/>
              <a:t>e- and HE linac: static effects</a:t>
            </a:r>
            <a:endParaRPr lang="de-CH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5391E4F-C632-D4DE-AB1D-CEF570961E15}"/>
              </a:ext>
            </a:extLst>
          </p:cNvPr>
          <p:cNvSpPr txBox="1"/>
          <p:nvPr/>
        </p:nvSpPr>
        <p:spPr bwMode="auto">
          <a:xfrm>
            <a:off x="659396" y="922655"/>
            <a:ext cx="113412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latin typeface="Abadi" panose="020B0604020104020204" pitchFamily="34" charset="0"/>
              </a:rPr>
              <a:t>Sensitivity to </a:t>
            </a:r>
            <a:r>
              <a:rPr lang="en-US" sz="1800" b="1" u="sng" dirty="0">
                <a:latin typeface="Abadi" panose="020B0604020104020204" pitchFamily="34" charset="0"/>
              </a:rPr>
              <a:t>static</a:t>
            </a:r>
            <a:r>
              <a:rPr lang="en-US" sz="1800" b="1" dirty="0">
                <a:latin typeface="Abadi" panose="020B0604020104020204" pitchFamily="34" charset="0"/>
              </a:rPr>
              <a:t> misalignments</a:t>
            </a:r>
          </a:p>
          <a:p>
            <a:pPr marL="742950" lvl="1" indent="-285750">
              <a:buClr>
                <a:schemeClr val="accent5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latin typeface="Abadi" panose="020B0604020104020204" pitchFamily="34" charset="0"/>
              </a:rPr>
              <a:t>Assumed rms Gaussian distributed misalignments: 50 um for quadrupoles, 100 um per RF structures, and 30 um per BPM</a:t>
            </a:r>
            <a:endParaRPr lang="en-US" b="1" dirty="0">
              <a:solidFill>
                <a:srgbClr val="0F90FF"/>
              </a:solidFill>
              <a:latin typeface="Abadi" panose="020B0604020104020204" pitchFamily="34" charset="0"/>
            </a:endParaRPr>
          </a:p>
          <a:p>
            <a:pPr marL="742950" lvl="1" indent="-285750">
              <a:buClr>
                <a:schemeClr val="accent5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latin typeface="Abadi" panose="020B0604020104020204" pitchFamily="34" charset="0"/>
              </a:rPr>
              <a:t>Applied one-to-one correction and DFS (including 10 um resolution) in cascade</a:t>
            </a:r>
          </a:p>
          <a:p>
            <a:pPr marL="742950" lvl="1" indent="-285750">
              <a:buClr>
                <a:schemeClr val="accent5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dirty="0">
                <a:latin typeface="Abadi" panose="020B0604020104020204" pitchFamily="34" charset="0"/>
              </a:rPr>
              <a:t>More than the 98% of the good seeds considered in the calculation of the emittance growth</a:t>
            </a:r>
          </a:p>
        </p:txBody>
      </p:sp>
      <p:graphicFrame>
        <p:nvGraphicFramePr>
          <p:cNvPr id="37" name="Table 36">
            <a:extLst>
              <a:ext uri="{FF2B5EF4-FFF2-40B4-BE49-F238E27FC236}">
                <a16:creationId xmlns:a16="http://schemas.microsoft.com/office/drawing/2014/main" id="{392C90EC-2604-820B-5A64-1A85111922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721945"/>
              </p:ext>
            </p:extLst>
          </p:nvPr>
        </p:nvGraphicFramePr>
        <p:xfrm>
          <a:off x="5527818" y="3818783"/>
          <a:ext cx="6192688" cy="1278470"/>
        </p:xfrm>
        <a:graphic>
          <a:graphicData uri="http://schemas.openxmlformats.org/drawingml/2006/table">
            <a:tbl>
              <a:tblPr firstRow="1" firstCol="1" bandRow="1">
                <a:tableStyleId>{10A1B5D5-9B99-4C35-A422-299274C87663}</a:tableStyleId>
              </a:tblPr>
              <a:tblGrid>
                <a:gridCol w="1793437">
                  <a:extLst>
                    <a:ext uri="{9D8B030D-6E8A-4147-A177-3AD203B41FA5}">
                      <a16:colId xmlns:a16="http://schemas.microsoft.com/office/drawing/2014/main" val="735990535"/>
                    </a:ext>
                  </a:extLst>
                </a:gridCol>
                <a:gridCol w="1281923">
                  <a:extLst>
                    <a:ext uri="{9D8B030D-6E8A-4147-A177-3AD203B41FA5}">
                      <a16:colId xmlns:a16="http://schemas.microsoft.com/office/drawing/2014/main" val="1394831504"/>
                    </a:ext>
                  </a:extLst>
                </a:gridCol>
                <a:gridCol w="1793437">
                  <a:extLst>
                    <a:ext uri="{9D8B030D-6E8A-4147-A177-3AD203B41FA5}">
                      <a16:colId xmlns:a16="http://schemas.microsoft.com/office/drawing/2014/main" val="4160985270"/>
                    </a:ext>
                  </a:extLst>
                </a:gridCol>
                <a:gridCol w="1323891">
                  <a:extLst>
                    <a:ext uri="{9D8B030D-6E8A-4147-A177-3AD203B41FA5}">
                      <a16:colId xmlns:a16="http://schemas.microsoft.com/office/drawing/2014/main" val="1370916843"/>
                    </a:ext>
                  </a:extLst>
                </a:gridCol>
              </a:tblGrid>
              <a:tr h="393033"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2000" dirty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sz="2000" baseline="-25000" dirty="0"/>
                        <a:t>x</a:t>
                      </a:r>
                      <a:r>
                        <a:rPr lang="en-US" sz="2000" b="1" u="none" strike="noStrike" baseline="0" dirty="0">
                          <a:solidFill>
                            <a:srgbClr val="FFFFFF"/>
                          </a:solidFill>
                        </a:rPr>
                        <a:t> (</a:t>
                      </a:r>
                      <a:r>
                        <a:rPr lang="en-US" sz="2000" b="1" u="none" strike="noStrike" baseline="0" dirty="0" err="1">
                          <a:solidFill>
                            <a:srgbClr val="FFFFFF"/>
                          </a:solidFill>
                        </a:rPr>
                        <a:t>mm.mrad</a:t>
                      </a:r>
                      <a:r>
                        <a:rPr lang="en-US" sz="2000" b="1" u="none" strike="noStrike" baseline="0" dirty="0">
                          <a:solidFill>
                            <a:srgbClr val="FFFFFF"/>
                          </a:solidFill>
                        </a:rPr>
                        <a:t>)</a:t>
                      </a:r>
                      <a:endParaRPr lang="de-CH" sz="2000" b="1" i="0" u="none" strike="noStrike" baseline="0" dirty="0">
                        <a:solidFill>
                          <a:srgbClr val="FFFFF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2000" dirty="0" err="1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sz="2000" baseline="-25000" dirty="0" err="1"/>
                        <a:t>y</a:t>
                      </a:r>
                      <a:r>
                        <a:rPr lang="en-US" sz="2000" b="1" u="none" strike="noStrike" baseline="0" dirty="0">
                          <a:solidFill>
                            <a:srgbClr val="FFFFFF"/>
                          </a:solidFill>
                        </a:rPr>
                        <a:t> (</a:t>
                      </a:r>
                      <a:r>
                        <a:rPr lang="en-US" sz="2000" b="1" u="none" strike="noStrike" baseline="0" dirty="0" err="1">
                          <a:solidFill>
                            <a:srgbClr val="FFFFFF"/>
                          </a:solidFill>
                        </a:rPr>
                        <a:t>mm.mrad</a:t>
                      </a:r>
                      <a:r>
                        <a:rPr lang="en-US" sz="2000" b="1" u="none" strike="noStrike" baseline="0" dirty="0">
                          <a:solidFill>
                            <a:srgbClr val="FFFFFF"/>
                          </a:solidFill>
                        </a:rPr>
                        <a:t>)</a:t>
                      </a:r>
                      <a:endParaRPr lang="de-CH" sz="2000" b="1" i="0" u="none" strike="noStrike" baseline="0" dirty="0">
                        <a:solidFill>
                          <a:srgbClr val="FFFFFF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9882611"/>
                  </a:ext>
                </a:extLst>
              </a:tr>
              <a:tr h="48599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Maximum</a:t>
                      </a:r>
                      <a:endParaRPr lang="de-CH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Design</a:t>
                      </a:r>
                      <a:endParaRPr lang="de-CH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Maximum</a:t>
                      </a:r>
                      <a:endParaRPr lang="de-CH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Design</a:t>
                      </a:r>
                      <a:endParaRPr lang="de-CH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5739168"/>
                  </a:ext>
                </a:extLst>
              </a:tr>
              <a:tr h="393033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Abadi" panose="020B0604020104020204" pitchFamily="34" charset="0"/>
                        </a:rPr>
                        <a:t>20</a:t>
                      </a:r>
                      <a:endParaRPr lang="de-CH" sz="2000" b="0" dirty="0">
                        <a:latin typeface="Abadi" panose="020B0604020104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Abadi" panose="020B0604020104020204" pitchFamily="34" charset="0"/>
                        </a:rPr>
                        <a:t>&lt;12</a:t>
                      </a:r>
                      <a:endParaRPr lang="de-CH" sz="2000" b="0" dirty="0">
                        <a:latin typeface="Abadi" panose="020B0604020104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Abadi" panose="020B0604020104020204" pitchFamily="34" charset="0"/>
                        </a:rPr>
                        <a:t>2</a:t>
                      </a:r>
                      <a:endParaRPr lang="de-CH" sz="2000" b="0" dirty="0">
                        <a:latin typeface="Abadi" panose="020B0604020104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latin typeface="Abadi" panose="020B0604020104020204" pitchFamily="34" charset="0"/>
                        </a:rPr>
                        <a:t>1.6</a:t>
                      </a:r>
                      <a:endParaRPr lang="de-CH" sz="2000" b="0" dirty="0">
                        <a:latin typeface="Abadi" panose="020B0604020104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4870919"/>
                  </a:ext>
                </a:extLst>
              </a:tr>
            </a:tbl>
          </a:graphicData>
        </a:graphic>
      </p:graphicFrame>
      <p:sp>
        <p:nvSpPr>
          <p:cNvPr id="39" name="TextBox 38">
            <a:extLst>
              <a:ext uri="{FF2B5EF4-FFF2-40B4-BE49-F238E27FC236}">
                <a16:creationId xmlns:a16="http://schemas.microsoft.com/office/drawing/2014/main" id="{2B5A9860-C078-B088-7665-055263C6AE00}"/>
              </a:ext>
            </a:extLst>
          </p:cNvPr>
          <p:cNvSpPr txBox="1"/>
          <p:nvPr/>
        </p:nvSpPr>
        <p:spPr bwMode="auto">
          <a:xfrm>
            <a:off x="1179052" y="2719300"/>
            <a:ext cx="4275817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Clr>
                <a:srgbClr val="197418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b="1" dirty="0">
                <a:latin typeface="Abadi" panose="020B0604020104020204" pitchFamily="34" charset="0"/>
              </a:rPr>
              <a:t>e- linac: </a:t>
            </a:r>
          </a:p>
          <a:p>
            <a:pPr marL="742950" lvl="1" indent="-285750">
              <a:buClr>
                <a:srgbClr val="197418"/>
              </a:buClr>
              <a:buSzPct val="150000"/>
              <a:buFont typeface="Symbol" panose="05050102010706020507" pitchFamily="18" charset="2"/>
              <a:buChar char="-"/>
            </a:pPr>
            <a:r>
              <a:rPr lang="en-US" dirty="0">
                <a:latin typeface="Abadi" panose="020B0604020104020204" pitchFamily="34" charset="0"/>
              </a:rPr>
              <a:t>Emittance good enough for the positron production (e-linac)</a:t>
            </a:r>
          </a:p>
          <a:p>
            <a:pPr marL="742950" lvl="1" indent="-285750">
              <a:buClr>
                <a:srgbClr val="197418"/>
              </a:buClr>
              <a:buSzPct val="150000"/>
              <a:buFont typeface="Symbol" panose="05050102010706020507" pitchFamily="18" charset="2"/>
              <a:buChar char="-"/>
            </a:pPr>
            <a:r>
              <a:rPr lang="en-US" dirty="0">
                <a:latin typeface="Abadi" panose="020B0604020104020204" pitchFamily="34" charset="0"/>
              </a:rPr>
              <a:t>Emittance expected to be good enough for the injection to DR (tbc by the DR group)</a:t>
            </a:r>
          </a:p>
          <a:p>
            <a:pPr marL="285750" indent="-285750">
              <a:buClr>
                <a:srgbClr val="197418"/>
              </a:buClr>
              <a:buSzPct val="150000"/>
              <a:buFont typeface="Wingdings" panose="05000000000000000000" pitchFamily="2" charset="2"/>
              <a:buChar char="§"/>
            </a:pPr>
            <a:r>
              <a:rPr lang="en-US" b="1" dirty="0">
                <a:latin typeface="Abadi" panose="020B0604020104020204" pitchFamily="34" charset="0"/>
              </a:rPr>
              <a:t>HE linac:</a:t>
            </a:r>
          </a:p>
          <a:p>
            <a:pPr marL="742950" lvl="1" indent="-285750">
              <a:buClr>
                <a:srgbClr val="197418"/>
              </a:buClr>
              <a:buSzPct val="150000"/>
              <a:buFont typeface="Symbol" panose="05050102010706020507" pitchFamily="18" charset="2"/>
              <a:buChar char="-"/>
            </a:pPr>
            <a:r>
              <a:rPr lang="en-US" dirty="0">
                <a:latin typeface="Abadi" panose="020B0604020104020204" pitchFamily="34" charset="0"/>
              </a:rPr>
              <a:t>Emittance growth fulfilling the booster requirements</a:t>
            </a:r>
            <a:endParaRPr lang="de-CH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26F876F-6291-64E3-7E89-7555058788C9}"/>
              </a:ext>
            </a:extLst>
          </p:cNvPr>
          <p:cNvSpPr txBox="1"/>
          <p:nvPr/>
        </p:nvSpPr>
        <p:spPr bwMode="auto">
          <a:xfrm>
            <a:off x="5454869" y="3197459"/>
            <a:ext cx="60940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latin typeface="Abadi" panose="020B0604020104020204" pitchFamily="34" charset="0"/>
              </a:rPr>
              <a:t>Emittance growth under control</a:t>
            </a:r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2386985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AA6E5E9-45B2-C27D-4558-1F6784E34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e- and HE linac: dynamics effects</a:t>
            </a:r>
            <a:endParaRPr lang="de-CH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24A3239-32D0-26E4-A458-38C8263093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8330" y="1536503"/>
            <a:ext cx="2314575" cy="88582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9D188EA-FB8F-BFF9-5311-4B03107138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4361" y="558741"/>
            <a:ext cx="1982890" cy="1934155"/>
          </a:xfrm>
          <a:prstGeom prst="rect">
            <a:avLst/>
          </a:prstGeom>
        </p:spPr>
      </p:pic>
      <p:pic>
        <p:nvPicPr>
          <p:cNvPr id="35" name="Picture 34" descr="A graph of a number of lines&#10;&#10;Description automatically generated with medium confidence">
            <a:extLst>
              <a:ext uri="{FF2B5EF4-FFF2-40B4-BE49-F238E27FC236}">
                <a16:creationId xmlns:a16="http://schemas.microsoft.com/office/drawing/2014/main" id="{5E311EA1-DD3A-950B-2295-5D5B4D29CD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8810" y="2871084"/>
            <a:ext cx="2947879" cy="2207400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5C3FFDD2-A6E7-1836-2570-1DFC03605CC8}"/>
              </a:ext>
            </a:extLst>
          </p:cNvPr>
          <p:cNvSpPr txBox="1"/>
          <p:nvPr/>
        </p:nvSpPr>
        <p:spPr bwMode="auto">
          <a:xfrm>
            <a:off x="416152" y="4990026"/>
            <a:ext cx="34795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CH" sz="1400" dirty="0" err="1">
                <a:latin typeface="Abadi" panose="020B0604020104020204" pitchFamily="34" charset="0"/>
              </a:rPr>
              <a:t>From</a:t>
            </a:r>
            <a:r>
              <a:rPr lang="de-CH" sz="1400" dirty="0">
                <a:latin typeface="Abadi" panose="020B0604020104020204" pitchFamily="34" charset="0"/>
              </a:rPr>
              <a:t> </a:t>
            </a:r>
            <a:r>
              <a:rPr lang="de-CH" sz="1400" dirty="0" err="1">
                <a:latin typeface="Abadi" panose="020B0604020104020204" pitchFamily="34" charset="0"/>
              </a:rPr>
              <a:t>the</a:t>
            </a:r>
            <a:r>
              <a:rPr lang="de-CH" sz="1400" dirty="0">
                <a:latin typeface="Abadi" panose="020B0604020104020204" pitchFamily="34" charset="0"/>
              </a:rPr>
              <a:t> </a:t>
            </a:r>
            <a:r>
              <a:rPr lang="de-CH" sz="1400" dirty="0" err="1">
                <a:latin typeface="Abadi" panose="020B0604020104020204" pitchFamily="34" charset="0"/>
              </a:rPr>
              <a:t>previous</a:t>
            </a:r>
            <a:r>
              <a:rPr lang="de-CH" sz="1400" dirty="0">
                <a:latin typeface="Abadi" panose="020B0604020104020204" pitchFamily="34" charset="0"/>
              </a:rPr>
              <a:t> design RF </a:t>
            </a:r>
            <a:r>
              <a:rPr lang="de-CH" sz="1400" dirty="0" err="1">
                <a:latin typeface="Abadi" panose="020B0604020104020204" pitchFamily="34" charset="0"/>
              </a:rPr>
              <a:t>optimized</a:t>
            </a:r>
            <a:r>
              <a:rPr lang="de-CH" sz="1400" dirty="0">
                <a:latin typeface="Abadi" panose="020B0604020104020204" pitchFamily="34" charset="0"/>
              </a:rPr>
              <a:t> </a:t>
            </a:r>
            <a:r>
              <a:rPr lang="de-CH" sz="1400" dirty="0" err="1">
                <a:latin typeface="Abadi" panose="020B0604020104020204" pitchFamily="34" charset="0"/>
              </a:rPr>
              <a:t>for</a:t>
            </a:r>
            <a:r>
              <a:rPr lang="de-CH" sz="1400" dirty="0">
                <a:latin typeface="Abadi" panose="020B0604020104020204" pitchFamily="34" charset="0"/>
              </a:rPr>
              <a:t> a maximum kick=0.11 V/</a:t>
            </a:r>
            <a:r>
              <a:rPr lang="de-CH" sz="1400" dirty="0" err="1">
                <a:latin typeface="Abadi" panose="020B0604020104020204" pitchFamily="34" charset="0"/>
              </a:rPr>
              <a:t>pC</a:t>
            </a:r>
            <a:r>
              <a:rPr lang="de-CH" sz="1400" dirty="0">
                <a:latin typeface="Abadi" panose="020B0604020104020204" pitchFamily="34" charset="0"/>
              </a:rPr>
              <a:t>/m/mm </a:t>
            </a:r>
          </a:p>
        </p:txBody>
      </p:sp>
      <p:pic>
        <p:nvPicPr>
          <p:cNvPr id="42" name="Picture 41" descr="A graph of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38E86D20-1CEE-00CD-9BCE-7BBAE1BA13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432" y="2788633"/>
            <a:ext cx="2947879" cy="2207400"/>
          </a:xfrm>
          <a:prstGeom prst="rect">
            <a:avLst/>
          </a:prstGeom>
        </p:spPr>
      </p:pic>
      <p:pic>
        <p:nvPicPr>
          <p:cNvPr id="43" name="Picture 42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358FFA74-174B-01B4-1865-BD5BC15C7F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3688" y="2875098"/>
            <a:ext cx="2947879" cy="2207400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62DBF59E-59AA-F994-8A0C-1E04928BC823}"/>
              </a:ext>
            </a:extLst>
          </p:cNvPr>
          <p:cNvSpPr txBox="1"/>
          <p:nvPr/>
        </p:nvSpPr>
        <p:spPr bwMode="auto">
          <a:xfrm>
            <a:off x="6111811" y="3526414"/>
            <a:ext cx="1572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n-lt"/>
              </a:rPr>
              <a:t>e- linac </a:t>
            </a:r>
            <a:br>
              <a:rPr lang="en-US" sz="2000" b="1" dirty="0">
                <a:latin typeface="+mn-lt"/>
              </a:rPr>
            </a:br>
            <a:r>
              <a:rPr lang="en-US" b="1" dirty="0">
                <a:latin typeface="+mn-lt"/>
              </a:rPr>
              <a:t>(a/</a:t>
            </a:r>
            <a:r>
              <a:rPr lang="en-US" b="1" dirty="0">
                <a:latin typeface="Symbol" panose="05050102010706020507" pitchFamily="18" charset="2"/>
              </a:rPr>
              <a:t>l</a:t>
            </a:r>
            <a:r>
              <a:rPr lang="en-US" b="1" dirty="0">
                <a:latin typeface="+mn-lt"/>
              </a:rPr>
              <a:t> = 0.15)</a:t>
            </a:r>
            <a:endParaRPr lang="de-CH" b="1" dirty="0">
              <a:latin typeface="+mn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AEE6085-EA26-5AF8-38CF-4A48E83F1DEC}"/>
              </a:ext>
            </a:extLst>
          </p:cNvPr>
          <p:cNvSpPr txBox="1"/>
          <p:nvPr/>
        </p:nvSpPr>
        <p:spPr bwMode="auto">
          <a:xfrm>
            <a:off x="5087888" y="2494078"/>
            <a:ext cx="65527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latin typeface="Abadi" panose="020B0604020104020204" pitchFamily="34" charset="0"/>
              </a:rPr>
              <a:t>Single bunch</a:t>
            </a:r>
            <a:endParaRPr lang="de-CH" sz="1800" b="1" dirty="0">
              <a:latin typeface="Abadi" panose="020B0604020104020204" pitchFamily="34" charset="0"/>
              <a:sym typeface="Wingdings" panose="05000000000000000000" pitchFamily="2" charset="2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3B11D1A-9A08-0A80-7590-1654EFA8F611}"/>
              </a:ext>
            </a:extLst>
          </p:cNvPr>
          <p:cNvSpPr txBox="1"/>
          <p:nvPr/>
        </p:nvSpPr>
        <p:spPr bwMode="auto">
          <a:xfrm>
            <a:off x="1019935" y="2492896"/>
            <a:ext cx="22721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latin typeface="Abadi" panose="020B0604020104020204" pitchFamily="34" charset="0"/>
              </a:rPr>
              <a:t>Multi-bunch</a:t>
            </a:r>
            <a:endParaRPr lang="de-CH" sz="1800" b="1" dirty="0">
              <a:latin typeface="Abadi" panose="020B0604020104020204" pitchFamily="34" charset="0"/>
              <a:sym typeface="Wingdings" panose="05000000000000000000" pitchFamily="2" charset="2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D8187CB-51E7-5DFA-0E8C-ED5143A5A554}"/>
              </a:ext>
            </a:extLst>
          </p:cNvPr>
          <p:cNvSpPr txBox="1"/>
          <p:nvPr/>
        </p:nvSpPr>
        <p:spPr bwMode="auto">
          <a:xfrm>
            <a:off x="9978795" y="3195700"/>
            <a:ext cx="1572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+mn-lt"/>
              </a:rPr>
              <a:t>HE linac </a:t>
            </a:r>
            <a:br>
              <a:rPr lang="en-US" sz="2000" b="1" dirty="0">
                <a:latin typeface="+mn-lt"/>
              </a:rPr>
            </a:br>
            <a:r>
              <a:rPr lang="en-US" b="1" dirty="0">
                <a:latin typeface="+mn-lt"/>
              </a:rPr>
              <a:t>(a/</a:t>
            </a:r>
            <a:r>
              <a:rPr lang="en-US" b="1" dirty="0">
                <a:latin typeface="Symbol" panose="05050102010706020507" pitchFamily="18" charset="2"/>
              </a:rPr>
              <a:t>l</a:t>
            </a:r>
            <a:r>
              <a:rPr lang="en-US" b="1" dirty="0">
                <a:latin typeface="+mn-lt"/>
              </a:rPr>
              <a:t> = 0.12)</a:t>
            </a:r>
            <a:endParaRPr lang="de-CH" b="1" dirty="0">
              <a:latin typeface="+mn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74536BF-B7BF-27F4-87FF-9311B530036A}"/>
              </a:ext>
            </a:extLst>
          </p:cNvPr>
          <p:cNvSpPr txBox="1"/>
          <p:nvPr/>
        </p:nvSpPr>
        <p:spPr bwMode="auto">
          <a:xfrm>
            <a:off x="4704673" y="4990026"/>
            <a:ext cx="36235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>
                <a:latin typeface="Abadi" panose="020B0604020104020204" pitchFamily="34" charset="0"/>
              </a:rPr>
              <a:t>Positron </a:t>
            </a:r>
            <a:r>
              <a:rPr lang="de-CH" sz="1400" dirty="0" err="1">
                <a:latin typeface="Abadi" panose="020B0604020104020204" pitchFamily="34" charset="0"/>
              </a:rPr>
              <a:t>production</a:t>
            </a:r>
            <a:r>
              <a:rPr lang="de-CH" sz="1400" dirty="0" err="1">
                <a:latin typeface="Abadi" panose="020B0604020104020204" pitchFamily="34" charset="0"/>
                <a:sym typeface="Wingdings" panose="05000000000000000000" pitchFamily="2" charset="2"/>
              </a:rPr>
              <a:t>ok</a:t>
            </a:r>
            <a:r>
              <a:rPr lang="de-CH" sz="1400" dirty="0">
                <a:latin typeface="Abadi" panose="020B0604020104020204" pitchFamily="34" charset="0"/>
                <a:sym typeface="Wingdings" panose="05000000000000000000" pitchFamily="2" charset="2"/>
              </a:rPr>
              <a:t> 0.15</a:t>
            </a:r>
            <a:r>
              <a:rPr lang="de-CH" sz="1400" dirty="0">
                <a:latin typeface="Abadi" panose="020B0604020104020204" pitchFamily="34" charset="0"/>
              </a:rPr>
              <a:t> </a:t>
            </a:r>
          </a:p>
          <a:p>
            <a:r>
              <a:rPr lang="de-CH" sz="1400" dirty="0" err="1">
                <a:latin typeface="Abadi" panose="020B0604020104020204" pitchFamily="34" charset="0"/>
              </a:rPr>
              <a:t>Damping</a:t>
            </a:r>
            <a:r>
              <a:rPr lang="de-CH" sz="1400" dirty="0">
                <a:latin typeface="Abadi" panose="020B0604020104020204" pitchFamily="34" charset="0"/>
              </a:rPr>
              <a:t> ring</a:t>
            </a:r>
            <a:r>
              <a:rPr lang="de-CH" sz="1400" dirty="0">
                <a:latin typeface="Abadi" panose="020B0604020104020204" pitchFamily="34" charset="0"/>
                <a:sym typeface="Wingdings" panose="05000000000000000000" pitchFamily="2" charset="2"/>
              </a:rPr>
              <a:t> </a:t>
            </a:r>
            <a:r>
              <a:rPr lang="de-CH" sz="1400" dirty="0" err="1">
                <a:latin typeface="Abadi" panose="020B0604020104020204" pitchFamily="34" charset="0"/>
                <a:sym typeface="Wingdings" panose="05000000000000000000" pitchFamily="2" charset="2"/>
              </a:rPr>
              <a:t>waiting</a:t>
            </a:r>
            <a:r>
              <a:rPr lang="de-CH" sz="1400" dirty="0">
                <a:latin typeface="Abadi" panose="020B0604020104020204" pitchFamily="34" charset="0"/>
                <a:sym typeface="Wingdings" panose="05000000000000000000" pitchFamily="2" charset="2"/>
              </a:rPr>
              <a:t> </a:t>
            </a:r>
            <a:r>
              <a:rPr lang="de-CH" sz="1400" dirty="0" err="1">
                <a:latin typeface="Abadi" panose="020B0604020104020204" pitchFamily="34" charset="0"/>
                <a:sym typeface="Wingdings" panose="05000000000000000000" pitchFamily="2" charset="2"/>
              </a:rPr>
              <a:t>for</a:t>
            </a:r>
            <a:r>
              <a:rPr lang="de-CH" sz="1400" dirty="0">
                <a:latin typeface="Abadi" panose="020B0604020104020204" pitchFamily="34" charset="0"/>
                <a:sym typeface="Wingdings" panose="05000000000000000000" pitchFamily="2" charset="2"/>
              </a:rPr>
              <a:t> an </a:t>
            </a:r>
            <a:r>
              <a:rPr lang="de-CH" sz="1400" dirty="0" err="1">
                <a:latin typeface="Abadi" panose="020B0604020104020204" pitchFamily="34" charset="0"/>
                <a:sym typeface="Wingdings" panose="05000000000000000000" pitchFamily="2" charset="2"/>
              </a:rPr>
              <a:t>answer</a:t>
            </a:r>
            <a:endParaRPr lang="de-CH" sz="1400" dirty="0">
              <a:latin typeface="Abadi" panose="020B0604020104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CB80DF1-F00A-36DF-E220-69C989D7D1B4}"/>
              </a:ext>
            </a:extLst>
          </p:cNvPr>
          <p:cNvSpPr txBox="1"/>
          <p:nvPr/>
        </p:nvSpPr>
        <p:spPr bwMode="auto">
          <a:xfrm>
            <a:off x="9264352" y="5085184"/>
            <a:ext cx="28270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400" dirty="0" err="1">
                <a:latin typeface="Abadi" panose="020B0604020104020204" pitchFamily="34" charset="0"/>
              </a:rPr>
              <a:t>Booster</a:t>
            </a:r>
            <a:r>
              <a:rPr lang="de-CH" sz="1400" dirty="0" err="1">
                <a:latin typeface="Abadi" panose="020B0604020104020204" pitchFamily="34" charset="0"/>
                <a:sym typeface="Wingdings" panose="05000000000000000000" pitchFamily="2" charset="2"/>
              </a:rPr>
              <a:t>ok</a:t>
            </a:r>
            <a:endParaRPr lang="de-CH" sz="1400" dirty="0">
              <a:latin typeface="Abadi" panose="020B0604020104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508F22C-38DB-8879-02CD-9E5E810F9CF3}"/>
              </a:ext>
            </a:extLst>
          </p:cNvPr>
          <p:cNvSpPr txBox="1"/>
          <p:nvPr/>
        </p:nvSpPr>
        <p:spPr bwMode="auto">
          <a:xfrm>
            <a:off x="3708444" y="5563971"/>
            <a:ext cx="48067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CH" sz="2400" b="1" dirty="0" err="1">
                <a:latin typeface="Abadi" panose="020B0604020104020204" pitchFamily="34" charset="0"/>
              </a:rPr>
              <a:t>No</a:t>
            </a:r>
            <a:r>
              <a:rPr lang="de-CH" sz="2400" b="1" dirty="0">
                <a:latin typeface="Abadi" panose="020B0604020104020204" pitchFamily="34" charset="0"/>
              </a:rPr>
              <a:t> </a:t>
            </a:r>
            <a:r>
              <a:rPr lang="de-CH" sz="2400" b="1" dirty="0" err="1">
                <a:latin typeface="Abadi" panose="020B0604020104020204" pitchFamily="34" charset="0"/>
              </a:rPr>
              <a:t>showstoppers</a:t>
            </a:r>
            <a:r>
              <a:rPr lang="de-CH" sz="2400" b="1" dirty="0">
                <a:latin typeface="Abadi" panose="020B0604020104020204" pitchFamily="34" charset="0"/>
              </a:rPr>
              <a:t> </a:t>
            </a:r>
            <a:r>
              <a:rPr lang="de-CH" sz="2400" b="1" dirty="0" err="1">
                <a:latin typeface="Abadi" panose="020B0604020104020204" pitchFamily="34" charset="0"/>
              </a:rPr>
              <a:t>identified</a:t>
            </a:r>
            <a:endParaRPr lang="de-CH" sz="2400" b="1" dirty="0">
              <a:latin typeface="Abadi" panose="020B0604020104020204" pitchFamily="34" charset="0"/>
            </a:endParaRPr>
          </a:p>
        </p:txBody>
      </p:sp>
      <p:graphicFrame>
        <p:nvGraphicFramePr>
          <p:cNvPr id="58" name="Table 57">
            <a:extLst>
              <a:ext uri="{FF2B5EF4-FFF2-40B4-BE49-F238E27FC236}">
                <a16:creationId xmlns:a16="http://schemas.microsoft.com/office/drawing/2014/main" id="{C555C935-02D3-D42D-641D-FB5E560F04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998310"/>
              </p:ext>
            </p:extLst>
          </p:nvPr>
        </p:nvGraphicFramePr>
        <p:xfrm>
          <a:off x="1019935" y="1448745"/>
          <a:ext cx="6176939" cy="94488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531254">
                  <a:extLst>
                    <a:ext uri="{9D8B030D-6E8A-4147-A177-3AD203B41FA5}">
                      <a16:colId xmlns:a16="http://schemas.microsoft.com/office/drawing/2014/main" val="735990535"/>
                    </a:ext>
                  </a:extLst>
                </a:gridCol>
                <a:gridCol w="1568825">
                  <a:extLst>
                    <a:ext uri="{9D8B030D-6E8A-4147-A177-3AD203B41FA5}">
                      <a16:colId xmlns:a16="http://schemas.microsoft.com/office/drawing/2014/main" val="1394831504"/>
                    </a:ext>
                  </a:extLst>
                </a:gridCol>
                <a:gridCol w="1531254">
                  <a:extLst>
                    <a:ext uri="{9D8B030D-6E8A-4147-A177-3AD203B41FA5}">
                      <a16:colId xmlns:a16="http://schemas.microsoft.com/office/drawing/2014/main" val="4160985270"/>
                    </a:ext>
                  </a:extLst>
                </a:gridCol>
                <a:gridCol w="1545606">
                  <a:extLst>
                    <a:ext uri="{9D8B030D-6E8A-4147-A177-3AD203B41FA5}">
                      <a16:colId xmlns:a16="http://schemas.microsoft.com/office/drawing/2014/main" val="1370916843"/>
                    </a:ext>
                  </a:extLst>
                </a:gridCol>
              </a:tblGrid>
              <a:tr h="238980"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1400" dirty="0"/>
                        <a:t>e- linac</a:t>
                      </a:r>
                      <a:endParaRPr lang="de-CH" sz="1400" b="1" i="0" u="none" strike="noStrike" baseline="0" dirty="0">
                        <a:solidFill>
                          <a:srgbClr val="FFFFFF"/>
                        </a:solidFill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sz="1400" dirty="0"/>
                        <a:t>HE linac</a:t>
                      </a:r>
                      <a:endParaRPr lang="de-CH" sz="1400" b="1" i="0" u="none" strike="noStrike" baseline="0" dirty="0">
                        <a:solidFill>
                          <a:srgbClr val="FFFFFF"/>
                        </a:solidFill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9882611"/>
                  </a:ext>
                </a:extLst>
              </a:tr>
              <a:tr h="26070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Multi-bunch</a:t>
                      </a:r>
                      <a:endParaRPr lang="de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Single bunch</a:t>
                      </a:r>
                      <a:endParaRPr lang="de-CH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dk1"/>
                          </a:solidFill>
                        </a:rPr>
                        <a:t>Multi-bunch</a:t>
                      </a:r>
                      <a:endParaRPr lang="de-CH" sz="1600" b="1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Single bunch</a:t>
                      </a:r>
                      <a:endParaRPr lang="de-CH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5739168"/>
                  </a:ext>
                </a:extLst>
              </a:tr>
              <a:tr h="23898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1.03</a:t>
                      </a:r>
                      <a:endParaRPr lang="de-CH" sz="1400" b="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1.18</a:t>
                      </a:r>
                      <a:endParaRPr lang="de-CH" sz="1400" b="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1.02</a:t>
                      </a:r>
                      <a:endParaRPr lang="de-CH" sz="1400" b="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1.01</a:t>
                      </a:r>
                      <a:endParaRPr lang="de-CH" sz="1400" b="0" dirty="0">
                        <a:latin typeface="Abadi" panose="020B0604020104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48709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5207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1947</TotalTime>
  <Words>1923</Words>
  <Application>Microsoft Office PowerPoint</Application>
  <PresentationFormat>Widescreen</PresentationFormat>
  <Paragraphs>420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8" baseType="lpstr">
      <vt:lpstr>Abadi</vt:lpstr>
      <vt:lpstr>Aptos</vt:lpstr>
      <vt:lpstr>Aptos Display</vt:lpstr>
      <vt:lpstr>Arial</vt:lpstr>
      <vt:lpstr>Calibri</vt:lpstr>
      <vt:lpstr>Courier New</vt:lpstr>
      <vt:lpstr>Franklin Gothic Book</vt:lpstr>
      <vt:lpstr>Georgia</vt:lpstr>
      <vt:lpstr>Rockwell</vt:lpstr>
      <vt:lpstr>Symbol</vt:lpstr>
      <vt:lpstr>Times</vt:lpstr>
      <vt:lpstr>Times New Roman</vt:lpstr>
      <vt:lpstr>Wingdings</vt:lpstr>
      <vt:lpstr>Office Theme</vt:lpstr>
      <vt:lpstr>WP1: FCCee injector linacs status report </vt:lpstr>
      <vt:lpstr>New baseline layout (4 AS/module, 4 bunches@100 Hz)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e- and HE linac: static effects</vt:lpstr>
      <vt:lpstr>e- and HE linac: dynamics effects</vt:lpstr>
      <vt:lpstr>Longitudinal phase space manipulation:  “golden” pulse and energy compressor (EC)</vt:lpstr>
      <vt:lpstr>p-linac design</vt:lpstr>
      <vt:lpstr>in p-linac transmission and yield</vt:lpstr>
      <vt:lpstr>p-linac imperfections</vt:lpstr>
      <vt:lpstr>Conclusion and 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baseline after FCC week 2024 discussion on next steps</dc:title>
  <dc:creator>Alexej Grudiev</dc:creator>
  <cp:lastModifiedBy>Alexej Grudiev</cp:lastModifiedBy>
  <cp:revision>58</cp:revision>
  <dcterms:created xsi:type="dcterms:W3CDTF">2024-06-28T06:44:40Z</dcterms:created>
  <dcterms:modified xsi:type="dcterms:W3CDTF">2024-12-05T08:59:51Z</dcterms:modified>
</cp:coreProperties>
</file>